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9" r:id="rId4"/>
    <p:sldId id="258" r:id="rId5"/>
    <p:sldId id="259" r:id="rId6"/>
    <p:sldId id="260" r:id="rId7"/>
    <p:sldId id="262" r:id="rId8"/>
    <p:sldId id="294" r:id="rId9"/>
    <p:sldId id="290" r:id="rId10"/>
    <p:sldId id="261" r:id="rId11"/>
    <p:sldId id="295" r:id="rId12"/>
    <p:sldId id="263" r:id="rId13"/>
    <p:sldId id="264" r:id="rId14"/>
    <p:sldId id="265" r:id="rId15"/>
    <p:sldId id="266" r:id="rId16"/>
    <p:sldId id="267" r:id="rId17"/>
    <p:sldId id="291" r:id="rId18"/>
    <p:sldId id="268" r:id="rId19"/>
    <p:sldId id="269" r:id="rId20"/>
    <p:sldId id="271" r:id="rId21"/>
    <p:sldId id="270" r:id="rId22"/>
    <p:sldId id="273" r:id="rId23"/>
    <p:sldId id="274" r:id="rId24"/>
    <p:sldId id="275" r:id="rId25"/>
    <p:sldId id="276" r:id="rId26"/>
    <p:sldId id="277" r:id="rId27"/>
    <p:sldId id="296" r:id="rId28"/>
    <p:sldId id="292" r:id="rId29"/>
    <p:sldId id="278" r:id="rId30"/>
    <p:sldId id="279" r:id="rId31"/>
    <p:sldId id="280" r:id="rId32"/>
    <p:sldId id="293" r:id="rId33"/>
    <p:sldId id="281" r:id="rId34"/>
    <p:sldId id="283" r:id="rId35"/>
    <p:sldId id="286" r:id="rId36"/>
    <p:sldId id="284" r:id="rId37"/>
    <p:sldId id="285" r:id="rId38"/>
    <p:sldId id="287" r:id="rId39"/>
    <p:sldId id="297" r:id="rId40"/>
    <p:sldId id="288" r:id="rId4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BDDEB-E269-4635-A1F9-1D9CC8A49699}" type="datetimeFigureOut">
              <a:rPr lang="pl-PL" smtClean="0"/>
              <a:t>16.05.2018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FB00E-0573-4678-A961-6AEC13776A38}" type="slidenum">
              <a:rPr lang="pl-PL" smtClean="0"/>
              <a:t>‹#›</a:t>
            </a:fld>
            <a:endParaRPr lang="pl-PL"/>
          </a:p>
        </p:txBody>
      </p:sp>
    </p:spTree>
    <p:extLst>
      <p:ext uri="{BB962C8B-B14F-4D97-AF65-F5344CB8AC3E}">
        <p14:creationId xmlns:p14="http://schemas.microsoft.com/office/powerpoint/2010/main" val="969571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6</a:t>
            </a:fld>
            <a:endParaRPr lang="pl-PL"/>
          </a:p>
        </p:txBody>
      </p:sp>
    </p:spTree>
    <p:extLst>
      <p:ext uri="{BB962C8B-B14F-4D97-AF65-F5344CB8AC3E}">
        <p14:creationId xmlns:p14="http://schemas.microsoft.com/office/powerpoint/2010/main" val="2050455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model fit summary page and show the average effect on sales of a one-unit increase in TV, regardless of the amount spent on radio.</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35</a:t>
            </a:fld>
            <a:endParaRPr lang="pl-PL"/>
          </a:p>
        </p:txBody>
      </p:sp>
    </p:spTree>
    <p:extLst>
      <p:ext uri="{BB962C8B-B14F-4D97-AF65-F5344CB8AC3E}">
        <p14:creationId xmlns:p14="http://schemas.microsoft.com/office/powerpoint/2010/main" val="416113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36</a:t>
            </a:fld>
            <a:endParaRPr lang="pl-PL"/>
          </a:p>
        </p:txBody>
      </p:sp>
    </p:spTree>
    <p:extLst>
      <p:ext uri="{BB962C8B-B14F-4D97-AF65-F5344CB8AC3E}">
        <p14:creationId xmlns:p14="http://schemas.microsoft.com/office/powerpoint/2010/main" val="93108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53BFB00E-0573-4678-A961-6AEC13776A38}" type="slidenum">
              <a:rPr lang="pl-PL" smtClean="0"/>
              <a:t>40</a:t>
            </a:fld>
            <a:endParaRPr lang="pl-PL"/>
          </a:p>
        </p:txBody>
      </p:sp>
    </p:spTree>
    <p:extLst>
      <p:ext uri="{BB962C8B-B14F-4D97-AF65-F5344CB8AC3E}">
        <p14:creationId xmlns:p14="http://schemas.microsoft.com/office/powerpoint/2010/main" val="130656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7</a:t>
            </a:fld>
            <a:endParaRPr lang="pl-PL"/>
          </a:p>
        </p:txBody>
      </p:sp>
    </p:spTree>
    <p:extLst>
      <p:ext uri="{BB962C8B-B14F-4D97-AF65-F5344CB8AC3E}">
        <p14:creationId xmlns:p14="http://schemas.microsoft.com/office/powerpoint/2010/main" val="103119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Additivity assumption: The effect of each predictor is independent of the value of the other predictors</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18</a:t>
            </a:fld>
            <a:endParaRPr lang="pl-PL"/>
          </a:p>
        </p:txBody>
      </p:sp>
    </p:spTree>
    <p:extLst>
      <p:ext uri="{BB962C8B-B14F-4D97-AF65-F5344CB8AC3E}">
        <p14:creationId xmlns:p14="http://schemas.microsoft.com/office/powerpoint/2010/main" val="168598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19</a:t>
            </a:fld>
            <a:endParaRPr lang="pl-PL"/>
          </a:p>
        </p:txBody>
      </p:sp>
    </p:spTree>
    <p:extLst>
      <p:ext uri="{BB962C8B-B14F-4D97-AF65-F5344CB8AC3E}">
        <p14:creationId xmlns:p14="http://schemas.microsoft.com/office/powerpoint/2010/main" val="404495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you notice here? </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20</a:t>
            </a:fld>
            <a:endParaRPr lang="pl-PL"/>
          </a:p>
        </p:txBody>
      </p:sp>
    </p:spTree>
    <p:extLst>
      <p:ext uri="{BB962C8B-B14F-4D97-AF65-F5344CB8AC3E}">
        <p14:creationId xmlns:p14="http://schemas.microsoft.com/office/powerpoint/2010/main" val="204670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if the model fit has improved or not by adding radio and newspaper predictors </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25</a:t>
            </a:fld>
            <a:endParaRPr lang="pl-PL"/>
          </a:p>
        </p:txBody>
      </p:sp>
    </p:spTree>
    <p:extLst>
      <p:ext uri="{BB962C8B-B14F-4D97-AF65-F5344CB8AC3E}">
        <p14:creationId xmlns:p14="http://schemas.microsoft.com/office/powerpoint/2010/main" val="157578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Nested model: all terms of a smaller </a:t>
            </a:r>
            <a:r>
              <a:rPr lang="en-US" sz="1200" b="1" i="0" kern="1200" dirty="0">
                <a:solidFill>
                  <a:schemeClr val="tx1"/>
                </a:solidFill>
                <a:effectLst/>
                <a:latin typeface="+mn-lt"/>
                <a:ea typeface="+mn-ea"/>
                <a:cs typeface="+mn-cs"/>
              </a:rPr>
              <a:t>model</a:t>
            </a:r>
            <a:r>
              <a:rPr lang="en-US" sz="1200" b="0" i="0" kern="1200" dirty="0">
                <a:solidFill>
                  <a:schemeClr val="tx1"/>
                </a:solidFill>
                <a:effectLst/>
                <a:latin typeface="+mn-lt"/>
                <a:ea typeface="+mn-ea"/>
                <a:cs typeface="+mn-cs"/>
              </a:rPr>
              <a:t> occur in a larger </a:t>
            </a:r>
            <a:r>
              <a:rPr lang="en-US" sz="1200" b="1" i="0" kern="1200" dirty="0">
                <a:solidFill>
                  <a:schemeClr val="tx1"/>
                </a:solidFill>
                <a:effectLst/>
                <a:latin typeface="+mn-lt"/>
                <a:ea typeface="+mn-ea"/>
                <a:cs typeface="+mn-cs"/>
              </a:rPr>
              <a:t>model</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31</a:t>
            </a:fld>
            <a:endParaRPr lang="pl-PL"/>
          </a:p>
        </p:txBody>
      </p:sp>
    </p:spTree>
    <p:extLst>
      <p:ext uri="{BB962C8B-B14F-4D97-AF65-F5344CB8AC3E}">
        <p14:creationId xmlns:p14="http://schemas.microsoft.com/office/powerpoint/2010/main" val="130732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model fit summary page and show the average effect on sales of a one-unit increase in TV, regardless of the amount spent on radio.</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33</a:t>
            </a:fld>
            <a:endParaRPr lang="pl-PL"/>
          </a:p>
        </p:txBody>
      </p:sp>
    </p:spTree>
    <p:extLst>
      <p:ext uri="{BB962C8B-B14F-4D97-AF65-F5344CB8AC3E}">
        <p14:creationId xmlns:p14="http://schemas.microsoft.com/office/powerpoint/2010/main" val="436584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model fit summary page and show the average effect on sales of a one-unit increase in TV, regardless of the amount spent on radio.</a:t>
            </a:r>
            <a:endParaRPr lang="pl-PL" dirty="0"/>
          </a:p>
        </p:txBody>
      </p:sp>
      <p:sp>
        <p:nvSpPr>
          <p:cNvPr id="4" name="Slide Number Placeholder 3"/>
          <p:cNvSpPr>
            <a:spLocks noGrp="1"/>
          </p:cNvSpPr>
          <p:nvPr>
            <p:ph type="sldNum" sz="quarter" idx="10"/>
          </p:nvPr>
        </p:nvSpPr>
        <p:spPr/>
        <p:txBody>
          <a:bodyPr/>
          <a:lstStyle/>
          <a:p>
            <a:fld id="{53BFB00E-0573-4678-A961-6AEC13776A38}" type="slidenum">
              <a:rPr lang="pl-PL" smtClean="0"/>
              <a:t>34</a:t>
            </a:fld>
            <a:endParaRPr lang="pl-PL"/>
          </a:p>
        </p:txBody>
      </p:sp>
    </p:spTree>
    <p:extLst>
      <p:ext uri="{BB962C8B-B14F-4D97-AF65-F5344CB8AC3E}">
        <p14:creationId xmlns:p14="http://schemas.microsoft.com/office/powerpoint/2010/main" val="86033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136B-E227-42B3-A289-167320166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4E8B87BC-4129-4EFD-AA75-AB5F814E2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B5ABD7CA-6AFE-4C3A-ABBA-663D9E4D24AB}"/>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5" name="Footer Placeholder 4">
            <a:extLst>
              <a:ext uri="{FF2B5EF4-FFF2-40B4-BE49-F238E27FC236}">
                <a16:creationId xmlns:a16="http://schemas.microsoft.com/office/drawing/2014/main" id="{ED81F52E-7CC7-4BC3-ABC9-E4FA8BB52C5C}"/>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5CADA07-7F5F-48C2-AE7B-A82E6490D335}"/>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397717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2D07-FE0D-42CB-8931-3D62F2F094B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8AD8B515-B40C-40E7-A27D-7F59011AA5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26EC9F56-2F00-4CF3-BE8E-C08CC2103325}"/>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5" name="Footer Placeholder 4">
            <a:extLst>
              <a:ext uri="{FF2B5EF4-FFF2-40B4-BE49-F238E27FC236}">
                <a16:creationId xmlns:a16="http://schemas.microsoft.com/office/drawing/2014/main" id="{94255EA2-6248-4A36-9F92-B3C193150A1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6A143C-BFA8-4F8A-8D18-DCAA32DF7664}"/>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99302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BDDA2-08A0-46AE-9ADD-5C12FC2561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AE1A576-40F9-422E-AA54-B99233FB22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13D8C94-7561-402A-A95C-526858C2015B}"/>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5" name="Footer Placeholder 4">
            <a:extLst>
              <a:ext uri="{FF2B5EF4-FFF2-40B4-BE49-F238E27FC236}">
                <a16:creationId xmlns:a16="http://schemas.microsoft.com/office/drawing/2014/main" id="{F53892A2-FE97-4697-A6DF-3AFC0499764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CE8CCCF-C78E-434E-AE62-C81FC75A2FAD}"/>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60905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1071-4DFA-4AB9-8F05-95E0E42C8C7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55F7E24-11A3-44D2-8147-0C35835462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47951553-867A-44F2-A768-0BFB2F2A899D}"/>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5" name="Footer Placeholder 4">
            <a:extLst>
              <a:ext uri="{FF2B5EF4-FFF2-40B4-BE49-F238E27FC236}">
                <a16:creationId xmlns:a16="http://schemas.microsoft.com/office/drawing/2014/main" id="{D39BDF05-A8E8-4088-BAD4-21A74AFDD88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9301D2A2-A08A-4428-B584-C3EB6A63DA94}"/>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97916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592E-0458-470D-8C34-8048D4A6D2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286A9D75-7781-41D4-A263-2843587B4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3ED02D-30ED-42A1-930B-8AFAF5DBFF73}"/>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5" name="Footer Placeholder 4">
            <a:extLst>
              <a:ext uri="{FF2B5EF4-FFF2-40B4-BE49-F238E27FC236}">
                <a16:creationId xmlns:a16="http://schemas.microsoft.com/office/drawing/2014/main" id="{59CA41DD-FEE9-43E1-A2F1-01C666014F26}"/>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BA56B89-44BD-4176-BB3F-FE10274082B2}"/>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254904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350B-4D14-48F4-8CE3-DFE5FECFC83A}"/>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BA52B2A-67E6-4492-9C7E-6E2D29770C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38DF22F-89DE-4CEA-B565-CEB3C67128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EA25C141-EEBC-4724-82DA-D65AC52BC156}"/>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6" name="Footer Placeholder 5">
            <a:extLst>
              <a:ext uri="{FF2B5EF4-FFF2-40B4-BE49-F238E27FC236}">
                <a16:creationId xmlns:a16="http://schemas.microsoft.com/office/drawing/2014/main" id="{16CD7E9A-1A87-4046-A4FB-B0031966110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80814EA-8B5F-4385-9AB2-290CF650166E}"/>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2329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2874-FA39-4051-A404-99CE3CABF44A}"/>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F137EE8-C1EE-46E0-8C27-F9D985595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484E9D-4603-46E0-8784-442F109934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BC128533-D171-46C6-8C75-7A6731EBA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C62205-E3EC-4853-8AAD-106073D65D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270ABEF4-F867-43EE-B508-1F7AD422D343}"/>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8" name="Footer Placeholder 7">
            <a:extLst>
              <a:ext uri="{FF2B5EF4-FFF2-40B4-BE49-F238E27FC236}">
                <a16:creationId xmlns:a16="http://schemas.microsoft.com/office/drawing/2014/main" id="{B22EB962-1195-4775-A97A-AE7C65258B67}"/>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B7DB571A-377C-4189-9CB9-3C1AD714FC45}"/>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373984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9702-F528-4EFC-AF2B-38C69CB75152}"/>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64B2E2F2-8E22-4071-9316-CCD98856FD8E}"/>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4" name="Footer Placeholder 3">
            <a:extLst>
              <a:ext uri="{FF2B5EF4-FFF2-40B4-BE49-F238E27FC236}">
                <a16:creationId xmlns:a16="http://schemas.microsoft.com/office/drawing/2014/main" id="{3D84C108-7F44-4493-A293-6CCB7413A5D7}"/>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110DE614-0BAF-4951-BF50-E63E1A288582}"/>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50193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36A85-06AD-497D-929F-B1F9C5F691F6}"/>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3" name="Footer Placeholder 2">
            <a:extLst>
              <a:ext uri="{FF2B5EF4-FFF2-40B4-BE49-F238E27FC236}">
                <a16:creationId xmlns:a16="http://schemas.microsoft.com/office/drawing/2014/main" id="{27784240-ABC2-4D12-8A32-0D44BC55AA6A}"/>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0BD87101-A5A4-4F21-804C-C918FC37BFBF}"/>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4861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ABEF-5F1E-45F7-970F-7E9948D6C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73C41AEB-E579-4749-8C3B-4B388A3B8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F75121EB-2454-4DB2-8E41-77FFB678D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1E6D70-0C26-441A-A0E0-B0CA486BAAC7}"/>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6" name="Footer Placeholder 5">
            <a:extLst>
              <a:ext uri="{FF2B5EF4-FFF2-40B4-BE49-F238E27FC236}">
                <a16:creationId xmlns:a16="http://schemas.microsoft.com/office/drawing/2014/main" id="{79C98F3F-2A8F-428A-BF86-BA6E4FD5BAA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36BC4B7C-C1D2-4B25-9F4C-174F52A25613}"/>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24298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30B9-CA30-4FC2-9402-EE07DDFBB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61476A4A-F679-4E7A-8CAF-A466B7898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DCE63E71-1EE8-4892-ADF4-BB1283CF2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C4A498-31B7-4245-8F7C-5391F809F149}"/>
              </a:ext>
            </a:extLst>
          </p:cNvPr>
          <p:cNvSpPr>
            <a:spLocks noGrp="1"/>
          </p:cNvSpPr>
          <p:nvPr>
            <p:ph type="dt" sz="half" idx="10"/>
          </p:nvPr>
        </p:nvSpPr>
        <p:spPr/>
        <p:txBody>
          <a:bodyPr/>
          <a:lstStyle/>
          <a:p>
            <a:fld id="{B18D1ACD-1943-408C-AA9C-0F4E8B53CE71}" type="datetimeFigureOut">
              <a:rPr lang="pl-PL" smtClean="0"/>
              <a:t>16.05.2018</a:t>
            </a:fld>
            <a:endParaRPr lang="pl-PL"/>
          </a:p>
        </p:txBody>
      </p:sp>
      <p:sp>
        <p:nvSpPr>
          <p:cNvPr id="6" name="Footer Placeholder 5">
            <a:extLst>
              <a:ext uri="{FF2B5EF4-FFF2-40B4-BE49-F238E27FC236}">
                <a16:creationId xmlns:a16="http://schemas.microsoft.com/office/drawing/2014/main" id="{2868EF78-630F-45BF-A2C1-340DB973911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EEDDE63-F789-48F6-93B3-3C6374E15169}"/>
              </a:ext>
            </a:extLst>
          </p:cNvPr>
          <p:cNvSpPr>
            <a:spLocks noGrp="1"/>
          </p:cNvSpPr>
          <p:nvPr>
            <p:ph type="sldNum" sz="quarter" idx="12"/>
          </p:nvPr>
        </p:nvSpPr>
        <p:spPr/>
        <p:txBody>
          <a:bodyPr/>
          <a:lstStyle/>
          <a:p>
            <a:fld id="{0341BB94-2326-4B66-A756-42AB1C77AF0A}" type="slidenum">
              <a:rPr lang="pl-PL" smtClean="0"/>
              <a:t>‹#›</a:t>
            </a:fld>
            <a:endParaRPr lang="pl-PL"/>
          </a:p>
        </p:txBody>
      </p:sp>
    </p:spTree>
    <p:extLst>
      <p:ext uri="{BB962C8B-B14F-4D97-AF65-F5344CB8AC3E}">
        <p14:creationId xmlns:p14="http://schemas.microsoft.com/office/powerpoint/2010/main" val="145179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1BF01-AA7F-4F65-9CCB-2249AAA87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7FEE0F4-B26D-4097-B6F8-70D49B8A4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9F8A3A68-0698-4A01-A690-196F3E360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D1ACD-1943-408C-AA9C-0F4E8B53CE71}" type="datetimeFigureOut">
              <a:rPr lang="pl-PL" smtClean="0"/>
              <a:t>16.05.2018</a:t>
            </a:fld>
            <a:endParaRPr lang="pl-PL"/>
          </a:p>
        </p:txBody>
      </p:sp>
      <p:sp>
        <p:nvSpPr>
          <p:cNvPr id="5" name="Footer Placeholder 4">
            <a:extLst>
              <a:ext uri="{FF2B5EF4-FFF2-40B4-BE49-F238E27FC236}">
                <a16:creationId xmlns:a16="http://schemas.microsoft.com/office/drawing/2014/main" id="{A09FD23C-E1F7-4C6B-B6B2-7793C2239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4149AC03-2F55-4940-A8E8-F0AC75CAD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1BB94-2326-4B66-A756-42AB1C77AF0A}" type="slidenum">
              <a:rPr lang="pl-PL" smtClean="0"/>
              <a:t>‹#›</a:t>
            </a:fld>
            <a:endParaRPr lang="pl-PL"/>
          </a:p>
        </p:txBody>
      </p:sp>
    </p:spTree>
    <p:extLst>
      <p:ext uri="{BB962C8B-B14F-4D97-AF65-F5344CB8AC3E}">
        <p14:creationId xmlns:p14="http://schemas.microsoft.com/office/powerpoint/2010/main" val="162797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2E0-1EDA-417A-812A-8AA1CEDD0E81}"/>
              </a:ext>
            </a:extLst>
          </p:cNvPr>
          <p:cNvSpPr>
            <a:spLocks noGrp="1"/>
          </p:cNvSpPr>
          <p:nvPr>
            <p:ph type="ctrTitle"/>
          </p:nvPr>
        </p:nvSpPr>
        <p:spPr/>
        <p:txBody>
          <a:bodyPr/>
          <a:lstStyle/>
          <a:p>
            <a:r>
              <a:rPr lang="en-GB" dirty="0"/>
              <a:t>Linear regression: tutorial 2</a:t>
            </a:r>
            <a:endParaRPr lang="pl-PL" dirty="0"/>
          </a:p>
        </p:txBody>
      </p:sp>
      <p:sp>
        <p:nvSpPr>
          <p:cNvPr id="3" name="Subtitle 2">
            <a:extLst>
              <a:ext uri="{FF2B5EF4-FFF2-40B4-BE49-F238E27FC236}">
                <a16:creationId xmlns:a16="http://schemas.microsoft.com/office/drawing/2014/main" id="{08B46A15-866C-40AC-BA74-CCD9853C54FD}"/>
              </a:ext>
            </a:extLst>
          </p:cNvPr>
          <p:cNvSpPr>
            <a:spLocks noGrp="1"/>
          </p:cNvSpPr>
          <p:nvPr>
            <p:ph type="subTitle" idx="1"/>
          </p:nvPr>
        </p:nvSpPr>
        <p:spPr/>
        <p:txBody>
          <a:bodyPr/>
          <a:lstStyle/>
          <a:p>
            <a:r>
              <a:rPr lang="en-GB" dirty="0"/>
              <a:t>Adnane Ez-zizi</a:t>
            </a:r>
          </a:p>
          <a:p>
            <a:r>
              <a:rPr lang="en-GB" dirty="0"/>
              <a:t>18/04/2018</a:t>
            </a:r>
            <a:endParaRPr lang="pl-PL" dirty="0"/>
          </a:p>
        </p:txBody>
      </p:sp>
    </p:spTree>
    <p:extLst>
      <p:ext uri="{BB962C8B-B14F-4D97-AF65-F5344CB8AC3E}">
        <p14:creationId xmlns:p14="http://schemas.microsoft.com/office/powerpoint/2010/main" val="181357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Confidence intervals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620821"/>
                <a:ext cx="9691540" cy="4351338"/>
              </a:xfrm>
            </p:spPr>
            <p:txBody>
              <a:bodyPr>
                <a:normAutofit/>
              </a:bodyPr>
              <a:lstStyle/>
              <a:p>
                <a:pPr>
                  <a:lnSpc>
                    <a:spcPct val="100000"/>
                  </a:lnSpc>
                </a:pPr>
                <a:r>
                  <a:rPr lang="en-US" sz="2400" dirty="0"/>
                  <a:t>A 95% confidence interval is a range of values such that with 95% probability, the range will contain the true unknown parameter value. </a:t>
                </a:r>
              </a:p>
              <a:p>
                <a:pPr>
                  <a:lnSpc>
                    <a:spcPct val="100000"/>
                  </a:lnSpc>
                </a:pPr>
                <a:endParaRPr lang="en-US" sz="400" dirty="0"/>
              </a:p>
              <a:p>
                <a:pPr>
                  <a:lnSpc>
                    <a:spcPct val="100000"/>
                  </a:lnSpc>
                </a:pPr>
                <a:r>
                  <a:rPr lang="en-US" sz="2400" dirty="0"/>
                  <a:t>For linear regression, the 95% confidence interval for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rPr>
                          <m:t>1</m:t>
                        </m:r>
                      </m:sub>
                    </m:sSub>
                  </m:oMath>
                </a14:m>
                <a:r>
                  <a:rPr lang="en-US" sz="2400" dirty="0"/>
                  <a:t>is approximately given by:</a:t>
                </a:r>
              </a:p>
              <a:p>
                <a:pPr marL="0" indent="0">
                  <a:lnSpc>
                    <a:spcPct val="100000"/>
                  </a:lnSpc>
                  <a:buNone/>
                </a:pPr>
                <a:endParaRPr lang="en-US" sz="400" dirty="0"/>
              </a:p>
              <a:p>
                <a:pPr marL="0" indent="0">
                  <a:lnSpc>
                    <a:spcPct val="100000"/>
                  </a:lnSpc>
                  <a:buNone/>
                </a:pPr>
                <a14:m>
                  <m:oMathPara xmlns:m="http://schemas.openxmlformats.org/officeDocument/2006/math">
                    <m:oMathParaPr>
                      <m:jc m:val="centerGroup"/>
                    </m:oMathParaPr>
                    <m:oMath xmlns:m="http://schemas.openxmlformats.org/officeDocument/2006/math">
                      <m:r>
                        <a:rPr lang="en-GB" sz="2400" b="0" i="1" smtClean="0">
                          <a:solidFill>
                            <a:srgbClr val="FF0000"/>
                          </a:solidFill>
                          <a:latin typeface="Cambria Math" panose="02040503050406030204" pitchFamily="18" charset="0"/>
                        </a:rPr>
                        <m:t>[</m:t>
                      </m:r>
                      <m:sSub>
                        <m:sSubPr>
                          <m:ctrlPr>
                            <a:rPr lang="en-GB" sz="2400" b="0" i="1" smtClean="0">
                              <a:solidFill>
                                <a:srgbClr val="FF0000"/>
                              </a:solidFill>
                              <a:latin typeface="Cambria Math" panose="02040503050406030204" pitchFamily="18" charset="0"/>
                            </a:rPr>
                          </m:ctrlPr>
                        </m:sSubPr>
                        <m:e>
                          <m:acc>
                            <m:accPr>
                              <m:chr m:val="̂"/>
                              <m:ctrlPr>
                                <a:rPr lang="en-GB" sz="2400" b="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ea typeface="Cambria Math" panose="02040503050406030204" pitchFamily="18" charset="0"/>
                                </a:rPr>
                                <m:t>𝛽</m:t>
                              </m:r>
                            </m:e>
                          </m:acc>
                        </m:e>
                        <m:sub>
                          <m:r>
                            <a:rPr lang="en-GB" sz="2400" b="0" i="1" smtClean="0">
                              <a:solidFill>
                                <a:srgbClr val="FF0000"/>
                              </a:solidFill>
                              <a:latin typeface="Cambria Math" panose="02040503050406030204" pitchFamily="18" charset="0"/>
                            </a:rPr>
                            <m:t>1</m:t>
                          </m:r>
                        </m:sub>
                      </m:sSub>
                      <m:r>
                        <a:rPr lang="en-GB" sz="2400" b="0" i="1" smtClean="0">
                          <a:solidFill>
                            <a:srgbClr val="FF0000"/>
                          </a:solidFill>
                          <a:latin typeface="Cambria Math" panose="02040503050406030204" pitchFamily="18" charset="0"/>
                        </a:rPr>
                        <m:t>−2</m:t>
                      </m:r>
                      <m:r>
                        <a:rPr lang="en-GB" sz="2400" b="0" i="1" smtClean="0">
                          <a:solidFill>
                            <a:srgbClr val="FF0000"/>
                          </a:solidFill>
                          <a:latin typeface="Cambria Math" panose="02040503050406030204" pitchFamily="18" charset="0"/>
                          <a:ea typeface="Cambria Math" panose="02040503050406030204" pitchFamily="18" charset="0"/>
                        </a:rPr>
                        <m:t>∙</m:t>
                      </m:r>
                      <m:r>
                        <a:rPr lang="en-GB" sz="2400" b="0" i="1" smtClean="0">
                          <a:solidFill>
                            <a:srgbClr val="FF0000"/>
                          </a:solidFill>
                          <a:latin typeface="Cambria Math" panose="02040503050406030204" pitchFamily="18" charset="0"/>
                        </a:rPr>
                        <m:t>𝑆𝐸</m:t>
                      </m:r>
                      <m:d>
                        <m:dPr>
                          <m:ctrlPr>
                            <a:rPr lang="en-GB" sz="2400" b="0" i="1" smtClean="0">
                              <a:solidFill>
                                <a:srgbClr val="FF0000"/>
                              </a:solidFill>
                              <a:latin typeface="Cambria Math" panose="02040503050406030204" pitchFamily="18" charset="0"/>
                            </a:rPr>
                          </m:ctrlPr>
                        </m:dPr>
                        <m:e>
                          <m:sSub>
                            <m:sSubPr>
                              <m:ctrlPr>
                                <a:rPr lang="en-GB" sz="2400" b="0" i="1" smtClean="0">
                                  <a:solidFill>
                                    <a:srgbClr val="FF0000"/>
                                  </a:solidFill>
                                  <a:latin typeface="Cambria Math" panose="02040503050406030204" pitchFamily="18" charset="0"/>
                                </a:rPr>
                              </m:ctrlPr>
                            </m:sSubPr>
                            <m:e>
                              <m:acc>
                                <m:accPr>
                                  <m:chr m:val="̂"/>
                                  <m:ctrlPr>
                                    <a:rPr lang="en-GB" sz="2400" b="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ea typeface="Cambria Math" panose="02040503050406030204" pitchFamily="18" charset="0"/>
                                    </a:rPr>
                                    <m:t>𝛽</m:t>
                                  </m:r>
                                </m:e>
                              </m:acc>
                            </m:e>
                            <m:sub>
                              <m:r>
                                <a:rPr lang="en-GB" sz="2400" b="0" i="1" smtClean="0">
                                  <a:solidFill>
                                    <a:srgbClr val="FF0000"/>
                                  </a:solidFill>
                                  <a:latin typeface="Cambria Math" panose="02040503050406030204" pitchFamily="18" charset="0"/>
                                </a:rPr>
                                <m:t>1</m:t>
                              </m:r>
                            </m:sub>
                          </m:sSub>
                        </m:e>
                      </m:d>
                      <m:r>
                        <a:rPr lang="en-GB" sz="2400" b="0" i="1" smtClean="0">
                          <a:solidFill>
                            <a:srgbClr val="FF0000"/>
                          </a:solidFill>
                          <a:latin typeface="Cambria Math" panose="02040503050406030204" pitchFamily="18" charset="0"/>
                        </a:rPr>
                        <m:t>, </m:t>
                      </m:r>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 </m:t>
                          </m:r>
                          <m:acc>
                            <m:accPr>
                              <m:chr m:val="̂"/>
                              <m:ctrlPr>
                                <a:rPr lang="en-GB" sz="2400" b="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ea typeface="Cambria Math" panose="02040503050406030204" pitchFamily="18" charset="0"/>
                                </a:rPr>
                                <m:t>𝛽</m:t>
                              </m:r>
                            </m:e>
                          </m:acc>
                        </m:e>
                        <m:sub>
                          <m:r>
                            <a:rPr lang="en-GB" sz="2400" b="0" i="1" smtClean="0">
                              <a:solidFill>
                                <a:srgbClr val="FF0000"/>
                              </a:solidFill>
                              <a:latin typeface="Cambria Math" panose="02040503050406030204" pitchFamily="18" charset="0"/>
                            </a:rPr>
                            <m:t>1</m:t>
                          </m:r>
                        </m:sub>
                      </m:sSub>
                      <m:r>
                        <a:rPr lang="en-GB" sz="2400" b="0" i="1" smtClean="0">
                          <a:solidFill>
                            <a:srgbClr val="FF0000"/>
                          </a:solidFill>
                          <a:latin typeface="Cambria Math" panose="02040503050406030204" pitchFamily="18" charset="0"/>
                        </a:rPr>
                        <m:t>+2</m:t>
                      </m:r>
                      <m:r>
                        <a:rPr lang="en-GB" sz="2400" b="0" i="1" smtClean="0">
                          <a:solidFill>
                            <a:srgbClr val="FF0000"/>
                          </a:solidFill>
                          <a:latin typeface="Cambria Math" panose="02040503050406030204" pitchFamily="18" charset="0"/>
                          <a:ea typeface="Cambria Math" panose="02040503050406030204" pitchFamily="18" charset="0"/>
                        </a:rPr>
                        <m:t>∙</m:t>
                      </m:r>
                      <m:r>
                        <a:rPr lang="en-GB" sz="2400" b="0" i="1" smtClean="0">
                          <a:solidFill>
                            <a:srgbClr val="FF0000"/>
                          </a:solidFill>
                          <a:latin typeface="Cambria Math" panose="02040503050406030204" pitchFamily="18" charset="0"/>
                        </a:rPr>
                        <m:t>𝑆𝐸</m:t>
                      </m:r>
                      <m:d>
                        <m:dPr>
                          <m:ctrlPr>
                            <a:rPr lang="en-GB" sz="2400" b="0" i="1" smtClean="0">
                              <a:solidFill>
                                <a:srgbClr val="FF0000"/>
                              </a:solidFill>
                              <a:latin typeface="Cambria Math" panose="02040503050406030204" pitchFamily="18" charset="0"/>
                            </a:rPr>
                          </m:ctrlPr>
                        </m:dPr>
                        <m:e>
                          <m:sSub>
                            <m:sSubPr>
                              <m:ctrlPr>
                                <a:rPr lang="en-GB" sz="2400" b="0" i="1" smtClean="0">
                                  <a:solidFill>
                                    <a:srgbClr val="FF0000"/>
                                  </a:solidFill>
                                  <a:latin typeface="Cambria Math" panose="02040503050406030204" pitchFamily="18" charset="0"/>
                                </a:rPr>
                              </m:ctrlPr>
                            </m:sSubPr>
                            <m:e>
                              <m:acc>
                                <m:accPr>
                                  <m:chr m:val="̂"/>
                                  <m:ctrlPr>
                                    <a:rPr lang="en-GB" sz="2400" b="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ea typeface="Cambria Math" panose="02040503050406030204" pitchFamily="18" charset="0"/>
                                    </a:rPr>
                                    <m:t>𝛽</m:t>
                                  </m:r>
                                </m:e>
                              </m:acc>
                            </m:e>
                            <m:sub>
                              <m:r>
                                <a:rPr lang="en-GB" sz="2400" b="0" i="1" smtClean="0">
                                  <a:solidFill>
                                    <a:srgbClr val="FF0000"/>
                                  </a:solidFill>
                                  <a:latin typeface="Cambria Math" panose="02040503050406030204" pitchFamily="18" charset="0"/>
                                </a:rPr>
                                <m:t>1</m:t>
                              </m:r>
                            </m:sub>
                          </m:sSub>
                        </m:e>
                      </m:d>
                      <m:r>
                        <a:rPr lang="en-GB" sz="2400" b="0" i="1" smtClean="0">
                          <a:solidFill>
                            <a:srgbClr val="FF0000"/>
                          </a:solidFill>
                          <a:latin typeface="Cambria Math" panose="02040503050406030204" pitchFamily="18" charset="0"/>
                        </a:rPr>
                        <m:t>]</m:t>
                      </m:r>
                    </m:oMath>
                  </m:oMathPara>
                </a14:m>
                <a:endParaRPr lang="en-US" sz="2400" dirty="0">
                  <a:solidFill>
                    <a:srgbClr val="FF0000"/>
                  </a:solidFill>
                </a:endParaRPr>
              </a:p>
              <a:p>
                <a:pPr marL="0" indent="0">
                  <a:lnSpc>
                    <a:spcPct val="100000"/>
                  </a:lnSpc>
                  <a:buNone/>
                </a:pPr>
                <a:endParaRPr lang="en-US" sz="400" dirty="0"/>
              </a:p>
              <a:p>
                <a:pPr>
                  <a:lnSpc>
                    <a:spcPct val="100000"/>
                  </a:lnSpc>
                </a:pPr>
                <a:r>
                  <a:rPr lang="en-US" sz="2400" dirty="0"/>
                  <a:t>In R, we compute it using the command:</a:t>
                </a:r>
                <a:endParaRPr lang="pl-PL" sz="2400" dirty="0"/>
              </a:p>
            </p:txBody>
          </p:sp>
        </mc:Choice>
        <mc:Fallback xmlns="">
          <p:sp>
            <p:nvSpPr>
              <p:cNvPr id="3" name="Content Placeholder 2">
                <a:extLst>
                  <a:ext uri="{FF2B5EF4-FFF2-40B4-BE49-F238E27FC236}">
                    <a16:creationId xmlns:a16="http://schemas.microsoft.com/office/drawing/2014/main" id="{567DC62B-97EC-40DD-8F58-8F91D8CEE59E}"/>
                  </a:ext>
                </a:extLst>
              </p:cNvPr>
              <p:cNvSpPr>
                <a:spLocks noGrp="1" noRot="1" noChangeAspect="1" noMove="1" noResize="1" noEditPoints="1" noAdjustHandles="1" noChangeArrowheads="1" noChangeShapeType="1" noTextEdit="1"/>
              </p:cNvSpPr>
              <p:nvPr>
                <p:ph idx="1"/>
              </p:nvPr>
            </p:nvSpPr>
            <p:spPr>
              <a:xfrm>
                <a:off x="838200" y="1620821"/>
                <a:ext cx="9691540" cy="4351338"/>
              </a:xfrm>
              <a:blipFill>
                <a:blip r:embed="rId2"/>
                <a:stretch>
                  <a:fillRect l="-881" t="-1120"/>
                </a:stretch>
              </a:blipFill>
            </p:spPr>
            <p:txBody>
              <a:bodyPr/>
              <a:lstStyle/>
              <a:p>
                <a:r>
                  <a:rPr lang="pl-PL">
                    <a:noFill/>
                  </a:rPr>
                  <a:t> </a:t>
                </a:r>
              </a:p>
            </p:txBody>
          </p:sp>
        </mc:Fallback>
      </mc:AlternateContent>
      <p:sp>
        <p:nvSpPr>
          <p:cNvPr id="4" name="TextBox 3">
            <a:extLst>
              <a:ext uri="{FF2B5EF4-FFF2-40B4-BE49-F238E27FC236}">
                <a16:creationId xmlns:a16="http://schemas.microsoft.com/office/drawing/2014/main" id="{7DF4D6AF-7666-425B-B1F4-332E552F356A}"/>
              </a:ext>
            </a:extLst>
          </p:cNvPr>
          <p:cNvSpPr txBox="1"/>
          <p:nvPr/>
        </p:nvSpPr>
        <p:spPr>
          <a:xfrm>
            <a:off x="1348508" y="5054038"/>
            <a:ext cx="6871854" cy="369332"/>
          </a:xfrm>
          <a:prstGeom prst="rect">
            <a:avLst/>
          </a:prstGeom>
          <a:solidFill>
            <a:schemeClr val="bg1">
              <a:lumMod val="95000"/>
            </a:schemeClr>
          </a:solidFill>
          <a:ln>
            <a:solidFill>
              <a:schemeClr val="bg1">
                <a:lumMod val="75000"/>
              </a:schemeClr>
            </a:solidFill>
          </a:ln>
        </p:spPr>
        <p:txBody>
          <a:bodyPr wrap="square" rtlCol="0">
            <a:spAutoFit/>
          </a:bodyPr>
          <a:lstStyle/>
          <a:p>
            <a:r>
              <a:rPr lang="en-GB" i="1" dirty="0"/>
              <a:t> </a:t>
            </a:r>
            <a:r>
              <a:rPr lang="pl-PL" i="1" dirty="0" err="1"/>
              <a:t>confint</a:t>
            </a:r>
            <a:r>
              <a:rPr lang="pl-PL" i="1" dirty="0"/>
              <a:t>(fit1, </a:t>
            </a:r>
            <a:r>
              <a:rPr lang="pl-PL" i="1" dirty="0">
                <a:solidFill>
                  <a:schemeClr val="accent6">
                    <a:lumMod val="75000"/>
                  </a:schemeClr>
                </a:solidFill>
              </a:rPr>
              <a:t>"TV"</a:t>
            </a:r>
            <a:r>
              <a:rPr lang="pl-PL" i="1" dirty="0"/>
              <a:t>)</a:t>
            </a:r>
          </a:p>
        </p:txBody>
      </p:sp>
      <p:sp>
        <p:nvSpPr>
          <p:cNvPr id="6" name="Rectangle 5">
            <a:extLst>
              <a:ext uri="{FF2B5EF4-FFF2-40B4-BE49-F238E27FC236}">
                <a16:creationId xmlns:a16="http://schemas.microsoft.com/office/drawing/2014/main" id="{51A27B67-DBF3-4E51-9144-245B3B731289}"/>
              </a:ext>
            </a:extLst>
          </p:cNvPr>
          <p:cNvSpPr/>
          <p:nvPr/>
        </p:nvSpPr>
        <p:spPr>
          <a:xfrm>
            <a:off x="1348507" y="5624317"/>
            <a:ext cx="6871853" cy="646331"/>
          </a:xfrm>
          <a:prstGeom prst="rect">
            <a:avLst/>
          </a:prstGeom>
          <a:ln>
            <a:solidFill>
              <a:schemeClr val="bg1">
                <a:lumMod val="75000"/>
              </a:schemeClr>
            </a:solidFill>
          </a:ln>
        </p:spPr>
        <p:txBody>
          <a:bodyPr wrap="square">
            <a:spAutoFit/>
          </a:bodyPr>
          <a:lstStyle/>
          <a:p>
            <a:r>
              <a:rPr lang="pl-PL" dirty="0"/>
              <a:t> </a:t>
            </a:r>
            <a:r>
              <a:rPr lang="en-GB" dirty="0"/>
              <a:t>                </a:t>
            </a:r>
            <a:r>
              <a:rPr lang="pl-PL" dirty="0"/>
              <a:t>2.5 %     </a:t>
            </a:r>
            <a:r>
              <a:rPr lang="en-GB" dirty="0"/>
              <a:t>      </a:t>
            </a:r>
            <a:r>
              <a:rPr lang="pl-PL" dirty="0"/>
              <a:t>97.5 %</a:t>
            </a:r>
          </a:p>
          <a:p>
            <a:r>
              <a:rPr lang="pl-PL" dirty="0"/>
              <a:t>TV 0.04223072 </a:t>
            </a:r>
            <a:r>
              <a:rPr lang="en-GB" dirty="0"/>
              <a:t> </a:t>
            </a:r>
            <a:r>
              <a:rPr lang="pl-PL" dirty="0"/>
              <a:t>0.05284256</a:t>
            </a:r>
          </a:p>
        </p:txBody>
      </p:sp>
    </p:spTree>
    <p:extLst>
      <p:ext uri="{BB962C8B-B14F-4D97-AF65-F5344CB8AC3E}">
        <p14:creationId xmlns:p14="http://schemas.microsoft.com/office/powerpoint/2010/main" val="182965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66269" y="774051"/>
            <a:ext cx="8961313" cy="4588057"/>
          </a:xfrm>
        </p:spPr>
        <p:txBody>
          <a:bodyPr>
            <a:noAutofit/>
          </a:bodyPr>
          <a:lstStyle/>
          <a:p>
            <a:pPr marL="0" indent="0" algn="ctr">
              <a:lnSpc>
                <a:spcPct val="120000"/>
              </a:lnSpc>
              <a:buNone/>
            </a:pPr>
            <a:endParaRPr lang="en-US" sz="4000" dirty="0"/>
          </a:p>
          <a:p>
            <a:pPr marL="0" indent="0">
              <a:lnSpc>
                <a:spcPct val="120000"/>
              </a:lnSpc>
              <a:buNone/>
            </a:pPr>
            <a:r>
              <a:rPr lang="en-US" sz="4000" b="1" dirty="0"/>
              <a:t>Task: </a:t>
            </a:r>
          </a:p>
          <a:p>
            <a:pPr>
              <a:lnSpc>
                <a:spcPct val="120000"/>
              </a:lnSpc>
              <a:buFont typeface="Calibri" panose="020F0502020204030204" pitchFamily="34" charset="0"/>
              <a:buChar char="-"/>
            </a:pPr>
            <a:r>
              <a:rPr lang="en-US" dirty="0"/>
              <a:t>Construct a 95% confidence interval for the regression  coefficient of </a:t>
            </a:r>
            <a:r>
              <a:rPr lang="en-US" i="1" dirty="0"/>
              <a:t>chi</a:t>
            </a:r>
            <a:r>
              <a:rPr lang="en-US" dirty="0"/>
              <a:t>. </a:t>
            </a:r>
          </a:p>
        </p:txBody>
      </p:sp>
    </p:spTree>
    <p:extLst>
      <p:ext uri="{BB962C8B-B14F-4D97-AF65-F5344CB8AC3E}">
        <p14:creationId xmlns:p14="http://schemas.microsoft.com/office/powerpoint/2010/main" val="103257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model</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467386"/>
            <a:ext cx="10515600" cy="4351338"/>
          </a:xfrm>
        </p:spPr>
        <p:txBody>
          <a:bodyPr>
            <a:normAutofit/>
          </a:bodyPr>
          <a:lstStyle/>
          <a:p>
            <a:pPr marL="0" indent="0">
              <a:buNone/>
            </a:pPr>
            <a:r>
              <a:rPr lang="en-US" dirty="0"/>
              <a:t>In our advertising example, we have looked only at the effect of TV advertising on sales. What if we want to know if radio and newspaper advertising are also effective? Or maybe even more effective? </a:t>
            </a:r>
            <a:endParaRPr lang="pl-PL" dirty="0"/>
          </a:p>
        </p:txBody>
      </p:sp>
      <p:pic>
        <p:nvPicPr>
          <p:cNvPr id="8" name="Picture 7">
            <a:extLst>
              <a:ext uri="{FF2B5EF4-FFF2-40B4-BE49-F238E27FC236}">
                <a16:creationId xmlns:a16="http://schemas.microsoft.com/office/drawing/2014/main" id="{9CA427FE-9A20-47E0-8D26-A1F4924D1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579" y="2656114"/>
            <a:ext cx="6972920" cy="4066781"/>
          </a:xfrm>
          <a:prstGeom prst="rect">
            <a:avLst/>
          </a:prstGeom>
        </p:spPr>
      </p:pic>
    </p:spTree>
    <p:extLst>
      <p:ext uri="{BB962C8B-B14F-4D97-AF65-F5344CB8AC3E}">
        <p14:creationId xmlns:p14="http://schemas.microsoft.com/office/powerpoint/2010/main" val="307941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simple regression models (TV)</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70788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fit.TV = </a:t>
            </a:r>
            <a:r>
              <a:rPr lang="en-US" sz="2000" i="1" dirty="0" err="1"/>
              <a:t>lm</a:t>
            </a:r>
            <a:r>
              <a:rPr lang="en-US" sz="2000" i="1" dirty="0"/>
              <a:t>(sales ~ TV,  data = Advertising)</a:t>
            </a:r>
          </a:p>
          <a:p>
            <a:r>
              <a:rPr lang="en-US" sz="2000" i="1" dirty="0"/>
              <a:t> summary(fit.TV)</a:t>
            </a:r>
            <a:endParaRPr lang="pl-PL"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129824"/>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TV,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Min      </a:t>
            </a:r>
            <a:r>
              <a:rPr lang="en-GB" dirty="0"/>
              <a:t>    </a:t>
            </a:r>
            <a:r>
              <a:rPr lang="pl-PL" dirty="0"/>
              <a:t>1Q  </a:t>
            </a:r>
            <a:r>
              <a:rPr lang="en-GB" dirty="0"/>
              <a:t>  </a:t>
            </a:r>
            <a:r>
              <a:rPr lang="pl-PL" dirty="0"/>
              <a:t>Median      </a:t>
            </a:r>
            <a:r>
              <a:rPr lang="en-GB" dirty="0"/>
              <a:t>   </a:t>
            </a:r>
            <a:r>
              <a:rPr lang="pl-PL" dirty="0"/>
              <a:t>3Q     </a:t>
            </a:r>
            <a:r>
              <a:rPr lang="en-GB" dirty="0"/>
              <a:t> </a:t>
            </a:r>
            <a:r>
              <a:rPr lang="pl-PL" dirty="0"/>
              <a:t>Max </a:t>
            </a:r>
          </a:p>
          <a:p>
            <a:r>
              <a:rPr lang="pl-PL" dirty="0"/>
              <a:t>-8.3860 -1.9545</a:t>
            </a:r>
            <a:r>
              <a:rPr lang="en-GB" dirty="0"/>
              <a:t>  </a:t>
            </a:r>
            <a:r>
              <a:rPr lang="pl-PL" dirty="0"/>
              <a:t> </a:t>
            </a:r>
            <a:r>
              <a:rPr lang="en-GB" dirty="0"/>
              <a:t> </a:t>
            </a:r>
            <a:r>
              <a:rPr lang="pl-PL" dirty="0"/>
              <a:t>-0.1913  2.0671  7.2124 </a:t>
            </a:r>
          </a:p>
          <a:p>
            <a:endParaRPr lang="pl-PL" sz="1200" dirty="0"/>
          </a:p>
          <a:p>
            <a:r>
              <a:rPr lang="pl-PL" dirty="0" err="1"/>
              <a:t>Coefficients</a:t>
            </a:r>
            <a:r>
              <a:rPr lang="pl-PL" dirty="0"/>
              <a:t>:</a:t>
            </a:r>
          </a:p>
          <a:p>
            <a:r>
              <a:rPr lang="pl-PL" dirty="0"/>
              <a:t>            </a:t>
            </a:r>
            <a:r>
              <a:rPr lang="en-GB" dirty="0"/>
              <a:t>         </a:t>
            </a:r>
            <a:r>
              <a:rPr lang="pl-PL" dirty="0" err="1"/>
              <a:t>Estimate</a:t>
            </a:r>
            <a:r>
              <a:rPr lang="pl-PL" dirty="0"/>
              <a:t> </a:t>
            </a:r>
            <a:r>
              <a:rPr lang="en-GB" dirty="0"/>
              <a:t>  </a:t>
            </a:r>
            <a:r>
              <a:rPr lang="pl-PL" dirty="0" err="1"/>
              <a:t>Std</a:t>
            </a:r>
            <a:r>
              <a:rPr lang="pl-PL" dirty="0"/>
              <a:t>. Error </a:t>
            </a:r>
            <a:r>
              <a:rPr lang="en-GB" dirty="0"/>
              <a:t> </a:t>
            </a:r>
            <a:r>
              <a:rPr lang="pl-PL" dirty="0"/>
              <a:t>t </a:t>
            </a:r>
            <a:r>
              <a:rPr lang="pl-PL" dirty="0" err="1"/>
              <a:t>value</a:t>
            </a:r>
            <a:r>
              <a:rPr lang="pl-PL" dirty="0"/>
              <a:t> </a:t>
            </a:r>
            <a:r>
              <a:rPr lang="en-GB" dirty="0"/>
              <a:t> </a:t>
            </a:r>
            <a:r>
              <a:rPr lang="pl-PL" dirty="0"/>
              <a:t>Pr(&gt;|t|)    </a:t>
            </a:r>
          </a:p>
          <a:p>
            <a:r>
              <a:rPr lang="pl-PL" dirty="0"/>
              <a:t>(</a:t>
            </a:r>
            <a:r>
              <a:rPr lang="pl-PL" dirty="0" err="1"/>
              <a:t>Intercept</a:t>
            </a:r>
            <a:r>
              <a:rPr lang="pl-PL" dirty="0"/>
              <a:t>) 7.032594   0.457843  </a:t>
            </a:r>
            <a:r>
              <a:rPr lang="en-GB" dirty="0"/>
              <a:t> </a:t>
            </a:r>
            <a:r>
              <a:rPr lang="pl-PL" dirty="0"/>
              <a:t> 15.36   &lt;2e-16 ***</a:t>
            </a:r>
          </a:p>
          <a:p>
            <a:r>
              <a:rPr lang="pl-PL" dirty="0"/>
              <a:t>TV          </a:t>
            </a:r>
            <a:r>
              <a:rPr lang="en-GB" dirty="0"/>
              <a:t>     </a:t>
            </a:r>
            <a:r>
              <a:rPr lang="pl-PL" dirty="0"/>
              <a:t>0.047537   0.002691  </a:t>
            </a:r>
            <a:r>
              <a:rPr lang="en-GB" dirty="0"/>
              <a:t> </a:t>
            </a:r>
            <a:r>
              <a:rPr lang="pl-PL" dirty="0"/>
              <a:t> 17.67   &lt;2e-16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3.259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0.6119,    </a:t>
            </a:r>
            <a:r>
              <a:rPr lang="pl-PL" dirty="0" err="1"/>
              <a:t>Adjusted</a:t>
            </a:r>
            <a:r>
              <a:rPr lang="pl-PL" dirty="0"/>
              <a:t> R-</a:t>
            </a:r>
            <a:r>
              <a:rPr lang="pl-PL" dirty="0" err="1"/>
              <a:t>squared</a:t>
            </a:r>
            <a:r>
              <a:rPr lang="pl-PL" dirty="0"/>
              <a:t>:  0.6099 </a:t>
            </a:r>
          </a:p>
          <a:p>
            <a:r>
              <a:rPr lang="pl-PL" dirty="0"/>
              <a:t>F-</a:t>
            </a:r>
            <a:r>
              <a:rPr lang="pl-PL" dirty="0" err="1"/>
              <a:t>statistic</a:t>
            </a:r>
            <a:r>
              <a:rPr lang="pl-PL" dirty="0"/>
              <a:t>: 312.1 on 1 and 198 DF,  p-</a:t>
            </a:r>
            <a:r>
              <a:rPr lang="pl-PL" dirty="0" err="1"/>
              <a:t>value</a:t>
            </a:r>
            <a:r>
              <a:rPr lang="pl-PL" dirty="0"/>
              <a:t>: &lt; 2.2e-16</a:t>
            </a:r>
          </a:p>
        </p:txBody>
      </p:sp>
    </p:spTree>
    <p:extLst>
      <p:ext uri="{BB962C8B-B14F-4D97-AF65-F5344CB8AC3E}">
        <p14:creationId xmlns:p14="http://schemas.microsoft.com/office/powerpoint/2010/main" val="388412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simple regression models (Radio)</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70788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a:t>
            </a:r>
            <a:r>
              <a:rPr lang="en-US" sz="2000" i="1" dirty="0" err="1"/>
              <a:t>fit.radio</a:t>
            </a:r>
            <a:r>
              <a:rPr lang="en-US" sz="2000" i="1" dirty="0"/>
              <a:t> = </a:t>
            </a:r>
            <a:r>
              <a:rPr lang="en-US" sz="2000" i="1" dirty="0" err="1"/>
              <a:t>lm</a:t>
            </a:r>
            <a:r>
              <a:rPr lang="en-US" sz="2000" i="1" dirty="0"/>
              <a:t>(sales ~ radio,  data = Advertising)</a:t>
            </a:r>
          </a:p>
          <a:p>
            <a:r>
              <a:rPr lang="en-US" sz="2000" i="1" dirty="0"/>
              <a:t> summary(</a:t>
            </a:r>
            <a:r>
              <a:rPr lang="en-US" sz="2000" i="1" dirty="0" err="1"/>
              <a:t>fit.radio</a:t>
            </a:r>
            <a:r>
              <a:rPr lang="en-US" sz="2000" i="1" dirty="0"/>
              <a:t>)</a:t>
            </a:r>
            <a:endParaRPr lang="pl-PL"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129824"/>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radio,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 Min       </a:t>
            </a:r>
            <a:r>
              <a:rPr lang="en-GB" dirty="0"/>
              <a:t>  </a:t>
            </a:r>
            <a:r>
              <a:rPr lang="pl-PL" dirty="0"/>
              <a:t>1Q   Median       </a:t>
            </a:r>
            <a:r>
              <a:rPr lang="en-GB" dirty="0"/>
              <a:t>  </a:t>
            </a:r>
            <a:r>
              <a:rPr lang="pl-PL" dirty="0"/>
              <a:t>3Q      </a:t>
            </a:r>
            <a:r>
              <a:rPr lang="en-GB" dirty="0"/>
              <a:t>  </a:t>
            </a:r>
            <a:r>
              <a:rPr lang="pl-PL" dirty="0"/>
              <a:t>Max </a:t>
            </a:r>
          </a:p>
          <a:p>
            <a:r>
              <a:rPr lang="pl-PL" dirty="0"/>
              <a:t>-15.7305  -2.1324   0.7707   2.7775   8.1810 </a:t>
            </a:r>
          </a:p>
          <a:p>
            <a:endParaRPr lang="pl-PL" sz="1200" dirty="0"/>
          </a:p>
          <a:p>
            <a:r>
              <a:rPr lang="pl-PL" dirty="0" err="1"/>
              <a:t>Coefficients</a:t>
            </a:r>
            <a:r>
              <a:rPr lang="pl-PL" dirty="0"/>
              <a:t>:</a:t>
            </a:r>
          </a:p>
          <a:p>
            <a:r>
              <a:rPr lang="pl-PL" dirty="0"/>
              <a:t>            </a:t>
            </a:r>
            <a:r>
              <a:rPr lang="en-GB" dirty="0"/>
              <a:t>        </a:t>
            </a:r>
            <a:r>
              <a:rPr lang="pl-PL" dirty="0" err="1"/>
              <a:t>Estimate</a:t>
            </a:r>
            <a:r>
              <a:rPr lang="pl-PL" dirty="0"/>
              <a:t> </a:t>
            </a:r>
            <a:r>
              <a:rPr lang="en-GB" dirty="0"/>
              <a:t>  </a:t>
            </a:r>
            <a:r>
              <a:rPr lang="pl-PL" dirty="0" err="1"/>
              <a:t>Std</a:t>
            </a:r>
            <a:r>
              <a:rPr lang="pl-PL" dirty="0"/>
              <a:t>. Error</a:t>
            </a:r>
            <a:r>
              <a:rPr lang="en-GB" dirty="0"/>
              <a:t> </a:t>
            </a:r>
            <a:r>
              <a:rPr lang="pl-PL" dirty="0"/>
              <a:t> t </a:t>
            </a:r>
            <a:r>
              <a:rPr lang="pl-PL" dirty="0" err="1"/>
              <a:t>value</a:t>
            </a:r>
            <a:r>
              <a:rPr lang="en-GB" dirty="0"/>
              <a:t>  </a:t>
            </a:r>
            <a:r>
              <a:rPr lang="pl-PL" dirty="0"/>
              <a:t> </a:t>
            </a:r>
            <a:r>
              <a:rPr lang="en-GB" dirty="0"/>
              <a:t> </a:t>
            </a:r>
            <a:r>
              <a:rPr lang="pl-PL" dirty="0"/>
              <a:t>Pr(&gt;|t|)    </a:t>
            </a:r>
          </a:p>
          <a:p>
            <a:r>
              <a:rPr lang="pl-PL" dirty="0"/>
              <a:t>(</a:t>
            </a:r>
            <a:r>
              <a:rPr lang="pl-PL" dirty="0" err="1"/>
              <a:t>Intercept</a:t>
            </a:r>
            <a:r>
              <a:rPr lang="pl-PL" dirty="0"/>
              <a:t>)  9.31164    </a:t>
            </a:r>
            <a:r>
              <a:rPr lang="en-GB" dirty="0"/>
              <a:t> </a:t>
            </a:r>
            <a:r>
              <a:rPr lang="pl-PL" dirty="0"/>
              <a:t>0.56290  </a:t>
            </a:r>
            <a:r>
              <a:rPr lang="en-GB" dirty="0"/>
              <a:t> </a:t>
            </a:r>
            <a:r>
              <a:rPr lang="pl-PL" dirty="0"/>
              <a:t>16.542   </a:t>
            </a:r>
            <a:r>
              <a:rPr lang="en-GB" dirty="0"/>
              <a:t> </a:t>
            </a:r>
            <a:r>
              <a:rPr lang="pl-PL" dirty="0"/>
              <a:t>&lt;2e-16 ***</a:t>
            </a:r>
          </a:p>
          <a:p>
            <a:r>
              <a:rPr lang="pl-PL" dirty="0"/>
              <a:t>radio        </a:t>
            </a:r>
            <a:r>
              <a:rPr lang="en-GB" dirty="0"/>
              <a:t>    </a:t>
            </a:r>
            <a:r>
              <a:rPr lang="pl-PL" dirty="0"/>
              <a:t>0.20250   </a:t>
            </a:r>
            <a:r>
              <a:rPr lang="en-GB" dirty="0"/>
              <a:t> </a:t>
            </a:r>
            <a:r>
              <a:rPr lang="pl-PL" dirty="0"/>
              <a:t> 0.02041   </a:t>
            </a:r>
            <a:r>
              <a:rPr lang="en-GB" dirty="0"/>
              <a:t> </a:t>
            </a:r>
            <a:r>
              <a:rPr lang="pl-PL" dirty="0"/>
              <a:t>9.921  </a:t>
            </a:r>
            <a:r>
              <a:rPr lang="en-GB" dirty="0"/>
              <a:t>  </a:t>
            </a:r>
            <a:r>
              <a:rPr lang="pl-PL" dirty="0"/>
              <a:t> &lt;2e-16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4.275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0.332,	</a:t>
            </a:r>
            <a:r>
              <a:rPr lang="pl-PL" dirty="0" err="1"/>
              <a:t>Adjusted</a:t>
            </a:r>
            <a:r>
              <a:rPr lang="pl-PL" dirty="0"/>
              <a:t> R-</a:t>
            </a:r>
            <a:r>
              <a:rPr lang="pl-PL" dirty="0" err="1"/>
              <a:t>squared</a:t>
            </a:r>
            <a:r>
              <a:rPr lang="pl-PL" dirty="0"/>
              <a:t>:  0.3287 </a:t>
            </a:r>
          </a:p>
          <a:p>
            <a:r>
              <a:rPr lang="pl-PL" dirty="0"/>
              <a:t>F-</a:t>
            </a:r>
            <a:r>
              <a:rPr lang="pl-PL" dirty="0" err="1"/>
              <a:t>statistic</a:t>
            </a:r>
            <a:r>
              <a:rPr lang="pl-PL" dirty="0"/>
              <a:t>: 98.42 on 1 and 198 DF,  p-</a:t>
            </a:r>
            <a:r>
              <a:rPr lang="pl-PL" dirty="0" err="1"/>
              <a:t>value</a:t>
            </a:r>
            <a:r>
              <a:rPr lang="pl-PL" dirty="0"/>
              <a:t>: &lt; 2.2e-16</a:t>
            </a:r>
          </a:p>
        </p:txBody>
      </p:sp>
    </p:spTree>
    <p:extLst>
      <p:ext uri="{BB962C8B-B14F-4D97-AF65-F5344CB8AC3E}">
        <p14:creationId xmlns:p14="http://schemas.microsoft.com/office/powerpoint/2010/main" val="208087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683581" y="4915"/>
            <a:ext cx="10910655" cy="1325563"/>
          </a:xfrm>
        </p:spPr>
        <p:txBody>
          <a:bodyPr/>
          <a:lstStyle/>
          <a:p>
            <a:r>
              <a:rPr lang="en-GB" dirty="0"/>
              <a:t>Multiple simple regression models (Newspaper)</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70788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a:t>
            </a:r>
            <a:r>
              <a:rPr lang="en-US" sz="2000" i="1" dirty="0" err="1"/>
              <a:t>fit.news</a:t>
            </a:r>
            <a:r>
              <a:rPr lang="en-US" sz="2000" i="1" dirty="0"/>
              <a:t> = </a:t>
            </a:r>
            <a:r>
              <a:rPr lang="en-US" sz="2000" i="1" dirty="0" err="1"/>
              <a:t>lm</a:t>
            </a:r>
            <a:r>
              <a:rPr lang="en-US" sz="2000" i="1" dirty="0"/>
              <a:t>(sales ~ newspaper,  data = Advertising)</a:t>
            </a:r>
          </a:p>
          <a:p>
            <a:r>
              <a:rPr lang="en-US" sz="2000" i="1" dirty="0"/>
              <a:t> summary(</a:t>
            </a:r>
            <a:r>
              <a:rPr lang="en-US" sz="2000" i="1" dirty="0" err="1"/>
              <a:t>fit.news</a:t>
            </a:r>
            <a:r>
              <a:rPr lang="en-US" sz="2000" i="1" dirty="0"/>
              <a:t>)</a:t>
            </a:r>
            <a:endParaRPr lang="pl-PL"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129824"/>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a:t>
            </a:r>
            <a:r>
              <a:rPr lang="pl-PL" dirty="0" err="1"/>
              <a:t>newspaper</a:t>
            </a:r>
            <a:r>
              <a:rPr lang="pl-PL" dirty="0"/>
              <a:t>,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Min       </a:t>
            </a:r>
            <a:r>
              <a:rPr lang="en-GB" dirty="0"/>
              <a:t>    </a:t>
            </a:r>
            <a:r>
              <a:rPr lang="pl-PL" dirty="0"/>
              <a:t>1Q   Median      </a:t>
            </a:r>
            <a:r>
              <a:rPr lang="en-GB" dirty="0"/>
              <a:t>  </a:t>
            </a:r>
            <a:r>
              <a:rPr lang="pl-PL" dirty="0"/>
              <a:t> 3Q      </a:t>
            </a:r>
            <a:r>
              <a:rPr lang="en-GB" dirty="0"/>
              <a:t>   </a:t>
            </a:r>
            <a:r>
              <a:rPr lang="pl-PL" dirty="0"/>
              <a:t>Max </a:t>
            </a:r>
          </a:p>
          <a:p>
            <a:r>
              <a:rPr lang="pl-PL" dirty="0"/>
              <a:t>-11.2272  -3.3873 </a:t>
            </a:r>
            <a:r>
              <a:rPr lang="en-GB" dirty="0"/>
              <a:t> </a:t>
            </a:r>
            <a:r>
              <a:rPr lang="pl-PL" dirty="0"/>
              <a:t> -0.8392   3.5059  12.7751 </a:t>
            </a:r>
          </a:p>
          <a:p>
            <a:endParaRPr lang="pl-PL" sz="1200" dirty="0"/>
          </a:p>
          <a:p>
            <a:r>
              <a:rPr lang="pl-PL" dirty="0" err="1"/>
              <a:t>Coefficients</a:t>
            </a:r>
            <a:r>
              <a:rPr lang="pl-PL" dirty="0"/>
              <a:t>:</a:t>
            </a:r>
          </a:p>
          <a:p>
            <a:r>
              <a:rPr lang="pl-PL" dirty="0"/>
              <a:t>           </a:t>
            </a:r>
            <a:r>
              <a:rPr lang="en-GB" dirty="0"/>
              <a:t>           </a:t>
            </a:r>
            <a:r>
              <a:rPr lang="pl-PL" dirty="0"/>
              <a:t> </a:t>
            </a:r>
            <a:r>
              <a:rPr lang="pl-PL" dirty="0" err="1"/>
              <a:t>Estimate</a:t>
            </a:r>
            <a:r>
              <a:rPr lang="pl-PL" dirty="0"/>
              <a:t> </a:t>
            </a:r>
            <a:r>
              <a:rPr lang="en-GB" dirty="0"/>
              <a:t> </a:t>
            </a:r>
            <a:r>
              <a:rPr lang="pl-PL" dirty="0" err="1"/>
              <a:t>Std</a:t>
            </a:r>
            <a:r>
              <a:rPr lang="pl-PL" dirty="0"/>
              <a:t>. Error </a:t>
            </a:r>
            <a:r>
              <a:rPr lang="en-GB" dirty="0"/>
              <a:t> </a:t>
            </a:r>
            <a:r>
              <a:rPr lang="pl-PL" dirty="0"/>
              <a:t>t </a:t>
            </a:r>
            <a:r>
              <a:rPr lang="pl-PL" dirty="0" err="1"/>
              <a:t>value</a:t>
            </a:r>
            <a:r>
              <a:rPr lang="pl-PL" dirty="0"/>
              <a:t> </a:t>
            </a:r>
            <a:r>
              <a:rPr lang="en-GB" dirty="0"/>
              <a:t>  </a:t>
            </a:r>
            <a:r>
              <a:rPr lang="pl-PL" dirty="0"/>
              <a:t>Pr(&gt;|t|)    </a:t>
            </a:r>
          </a:p>
          <a:p>
            <a:r>
              <a:rPr lang="pl-PL" dirty="0"/>
              <a:t>(</a:t>
            </a:r>
            <a:r>
              <a:rPr lang="pl-PL" dirty="0" err="1"/>
              <a:t>Intercept</a:t>
            </a:r>
            <a:r>
              <a:rPr lang="pl-PL" dirty="0"/>
              <a:t>) </a:t>
            </a:r>
            <a:r>
              <a:rPr lang="en-GB" dirty="0"/>
              <a:t>  </a:t>
            </a:r>
            <a:r>
              <a:rPr lang="pl-PL" dirty="0"/>
              <a:t>12.35141    0.62142   </a:t>
            </a:r>
            <a:r>
              <a:rPr lang="en-GB" dirty="0"/>
              <a:t> </a:t>
            </a:r>
            <a:r>
              <a:rPr lang="pl-PL" dirty="0"/>
              <a:t>19.88  </a:t>
            </a:r>
            <a:r>
              <a:rPr lang="en-GB" dirty="0"/>
              <a:t>  </a:t>
            </a:r>
            <a:r>
              <a:rPr lang="pl-PL" dirty="0"/>
              <a:t>&lt; 2e-16 ***</a:t>
            </a:r>
          </a:p>
          <a:p>
            <a:r>
              <a:rPr lang="pl-PL" dirty="0" err="1"/>
              <a:t>newspaper</a:t>
            </a:r>
            <a:r>
              <a:rPr lang="pl-PL" dirty="0"/>
              <a:t>    0.05469    0.01658    </a:t>
            </a:r>
            <a:r>
              <a:rPr lang="en-GB" dirty="0"/>
              <a:t>   </a:t>
            </a:r>
            <a:r>
              <a:rPr lang="pl-PL" dirty="0"/>
              <a:t>3.30  </a:t>
            </a:r>
            <a:r>
              <a:rPr lang="en-GB" dirty="0"/>
              <a:t> </a:t>
            </a:r>
            <a:r>
              <a:rPr lang="pl-PL" dirty="0"/>
              <a:t>0.00115 **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5.092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0.05212,</a:t>
            </a:r>
            <a:r>
              <a:rPr lang="en-GB" dirty="0"/>
              <a:t>    </a:t>
            </a:r>
            <a:r>
              <a:rPr lang="pl-PL" dirty="0" err="1"/>
              <a:t>Adjusted</a:t>
            </a:r>
            <a:r>
              <a:rPr lang="pl-PL" dirty="0"/>
              <a:t> R-</a:t>
            </a:r>
            <a:r>
              <a:rPr lang="pl-PL" dirty="0" err="1"/>
              <a:t>squared</a:t>
            </a:r>
            <a:r>
              <a:rPr lang="pl-PL" dirty="0"/>
              <a:t>:  0.04733 </a:t>
            </a:r>
          </a:p>
          <a:p>
            <a:r>
              <a:rPr lang="pl-PL" dirty="0"/>
              <a:t>F-</a:t>
            </a:r>
            <a:r>
              <a:rPr lang="pl-PL" dirty="0" err="1"/>
              <a:t>statistic</a:t>
            </a:r>
            <a:r>
              <a:rPr lang="pl-PL" dirty="0"/>
              <a:t>: 10.89 on 1 and 198 DF,  p-</a:t>
            </a:r>
            <a:r>
              <a:rPr lang="pl-PL" dirty="0" err="1"/>
              <a:t>value</a:t>
            </a:r>
            <a:r>
              <a:rPr lang="pl-PL" dirty="0"/>
              <a:t>: 0.001148</a:t>
            </a:r>
          </a:p>
        </p:txBody>
      </p:sp>
    </p:spTree>
    <p:extLst>
      <p:ext uri="{BB962C8B-B14F-4D97-AF65-F5344CB8AC3E}">
        <p14:creationId xmlns:p14="http://schemas.microsoft.com/office/powerpoint/2010/main" val="2498024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Problems</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576243"/>
            <a:ext cx="9060402" cy="4351338"/>
          </a:xfrm>
        </p:spPr>
        <p:txBody>
          <a:bodyPr>
            <a:normAutofit/>
          </a:bodyPr>
          <a:lstStyle/>
          <a:p>
            <a:r>
              <a:rPr lang="en-US" dirty="0"/>
              <a:t>Not clear how we can make a single prediction of sales given the budget of each advertising medium?</a:t>
            </a:r>
          </a:p>
          <a:p>
            <a:pPr marL="0" indent="0">
              <a:buNone/>
            </a:pPr>
            <a:endParaRPr lang="en-GB" dirty="0"/>
          </a:p>
          <a:p>
            <a:r>
              <a:rPr lang="en-US" dirty="0"/>
              <a:t>When estimating each coefficient, we ignored the other two media. This can lead to very misleading estimates of the individual media effects on sales if there are correlations between the predictors.</a:t>
            </a:r>
            <a:endParaRPr lang="en-GB" dirty="0"/>
          </a:p>
        </p:txBody>
      </p:sp>
    </p:spTree>
    <p:extLst>
      <p:ext uri="{BB962C8B-B14F-4D97-AF65-F5344CB8AC3E}">
        <p14:creationId xmlns:p14="http://schemas.microsoft.com/office/powerpoint/2010/main" val="87907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Multiple linear regression</a:t>
            </a:r>
          </a:p>
        </p:txBody>
      </p:sp>
    </p:spTree>
    <p:extLst>
      <p:ext uri="{BB962C8B-B14F-4D97-AF65-F5344CB8AC3E}">
        <p14:creationId xmlns:p14="http://schemas.microsoft.com/office/powerpoint/2010/main" val="302888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model</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636065"/>
                <a:ext cx="10515600" cy="4351338"/>
              </a:xfrm>
            </p:spPr>
            <p:txBody>
              <a:bodyPr>
                <a:normAutofit lnSpcReduction="10000"/>
              </a:bodyPr>
              <a:lstStyle/>
              <a:p>
                <a:r>
                  <a:rPr lang="en-US" dirty="0"/>
                  <a:t>The simple linear model can be extended in a straightforward manner to include </a:t>
                </a:r>
                <a14:m>
                  <m:oMath xmlns:m="http://schemas.openxmlformats.org/officeDocument/2006/math">
                    <m:r>
                      <a:rPr lang="en-GB" b="0" i="1" smtClean="0">
                        <a:latin typeface="Cambria Math" panose="02040503050406030204" pitchFamily="18" charset="0"/>
                      </a:rPr>
                      <m:t>𝑝</m:t>
                    </m:r>
                  </m:oMath>
                </a14:m>
                <a:r>
                  <a:rPr lang="en-US" dirty="0"/>
                  <a:t> predictors: </a:t>
                </a:r>
              </a:p>
              <a:p>
                <a:pPr marL="0" indent="0">
                  <a:buNone/>
                </a:pPr>
                <a:endParaRPr lang="en-US" sz="100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r>
                        <a:rPr lang="sv-SE" i="1">
                          <a:latin typeface="Cambria Math" panose="02040503050406030204" pitchFamily="18" charset="0"/>
                        </a:rPr>
                        <m:t>= </m:t>
                      </m:r>
                      <m:sSub>
                        <m:sSubPr>
                          <m:ctrlPr>
                            <a:rPr lang="sv-SE" i="1" smtClean="0">
                              <a:latin typeface="Cambria Math" panose="02040503050406030204" pitchFamily="18" charset="0"/>
                            </a:rPr>
                          </m:ctrlPr>
                        </m:sSubPr>
                        <m:e>
                          <m:r>
                            <a:rPr lang="sv-SE"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1</m:t>
                          </m:r>
                        </m:sub>
                      </m:sSub>
                      <m:sSub>
                        <m:sSubPr>
                          <m:ctrlPr>
                            <a:rPr lang="sv-SE" i="1">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Sub>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2</m:t>
                          </m:r>
                        </m:sub>
                      </m:sSub>
                      <m:sSub>
                        <m:sSubPr>
                          <m:ctrlPr>
                            <a:rPr lang="sv-SE" i="1">
                              <a:latin typeface="Cambria Math" panose="02040503050406030204" pitchFamily="18" charset="0"/>
                            </a:rPr>
                          </m:ctrlPr>
                        </m:sSubPr>
                        <m:e>
                          <m:r>
                            <a:rPr lang="en-GB" i="1">
                              <a:latin typeface="Cambria Math" panose="02040503050406030204" pitchFamily="18" charset="0"/>
                            </a:rPr>
                            <m:t>𝑋</m:t>
                          </m:r>
                        </m:e>
                        <m:sub>
                          <m:r>
                            <a:rPr lang="en-GB" b="0" i="1" smtClean="0">
                              <a:latin typeface="Cambria Math" panose="02040503050406030204" pitchFamily="18" charset="0"/>
                            </a:rPr>
                            <m:t>2</m:t>
                          </m:r>
                        </m:sub>
                      </m:sSub>
                      <m:r>
                        <a:rPr lang="sv-SE" i="1">
                          <a:latin typeface="Cambria Math" panose="02040503050406030204" pitchFamily="18" charset="0"/>
                        </a:rPr>
                        <m:t>+ </m:t>
                      </m:r>
                      <m:r>
                        <a:rPr lang="sv-SE" i="1" smtClean="0">
                          <a:latin typeface="Cambria Math" panose="02040503050406030204" pitchFamily="18" charset="0"/>
                          <a:ea typeface="Cambria Math" panose="02040503050406030204" pitchFamily="18" charset="0"/>
                        </a:rPr>
                        <m:t>⋯</m:t>
                      </m:r>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𝑝</m:t>
                          </m:r>
                        </m:sub>
                      </m:sSub>
                      <m:sSub>
                        <m:sSubPr>
                          <m:ctrlPr>
                            <a:rPr lang="sv-SE" i="1">
                              <a:latin typeface="Cambria Math" panose="02040503050406030204" pitchFamily="18" charset="0"/>
                            </a:rPr>
                          </m:ctrlPr>
                        </m:sSubPr>
                        <m:e>
                          <m:r>
                            <a:rPr lang="en-GB" i="1">
                              <a:latin typeface="Cambria Math" panose="02040503050406030204" pitchFamily="18" charset="0"/>
                            </a:rPr>
                            <m:t>𝑋</m:t>
                          </m:r>
                        </m:e>
                        <m:sub>
                          <m:r>
                            <a:rPr lang="en-GB" b="0" i="1" smtClean="0">
                              <a:latin typeface="Cambria Math" panose="02040503050406030204" pitchFamily="18" charset="0"/>
                            </a:rPr>
                            <m:t>𝑝</m:t>
                          </m:r>
                        </m:sub>
                      </m:sSub>
                      <m:r>
                        <a:rPr lang="sv-SE" i="1">
                          <a:latin typeface="Cambria Math" panose="02040503050406030204" pitchFamily="18" charset="0"/>
                        </a:rPr>
                        <m:t>+</m:t>
                      </m:r>
                      <m:r>
                        <a:rPr lang="sv-SE" i="1" smtClean="0">
                          <a:latin typeface="Cambria Math" panose="02040503050406030204" pitchFamily="18" charset="0"/>
                          <a:ea typeface="Cambria Math" panose="02040503050406030204" pitchFamily="18" charset="0"/>
                        </a:rPr>
                        <m:t>𝜖</m:t>
                      </m:r>
                    </m:oMath>
                  </m:oMathPara>
                </a14:m>
                <a:endParaRPr lang="en-GB" dirty="0"/>
              </a:p>
              <a:p>
                <a:pPr marL="0" indent="0">
                  <a:buNone/>
                </a:pPr>
                <a:endParaRPr lang="en-GB" sz="400" dirty="0"/>
              </a:p>
              <a:p>
                <a:r>
                  <a:rPr lang="en-US" dirty="0"/>
                  <a:t>For example, the multiple linear model for the advertising example takes the form:</a:t>
                </a:r>
              </a:p>
              <a:p>
                <a:pPr marL="0" indent="0">
                  <a:buNone/>
                </a:pPr>
                <a:endParaRPr lang="en-US" sz="1000" dirty="0"/>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𝒔𝒂𝒍𝒆𝒔</m:t>
                      </m:r>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0</m:t>
                          </m:r>
                        </m:sub>
                      </m:sSub>
                      <m:r>
                        <a:rPr lang="sv-SE" i="1">
                          <a:latin typeface="Cambria Math" panose="02040503050406030204" pitchFamily="18" charset="0"/>
                        </a:rPr>
                        <m:t> +</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1</m:t>
                          </m:r>
                        </m:sub>
                      </m:sSub>
                      <m:r>
                        <a:rPr lang="en-GB"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𝑻𝑽</m:t>
                      </m:r>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𝒓𝒂𝒅𝒊𝒐</m:t>
                      </m:r>
                      <m:r>
                        <a:rPr lang="sv-SE" i="1">
                          <a:latin typeface="Cambria Math" panose="02040503050406030204" pitchFamily="18" charset="0"/>
                        </a:rPr>
                        <m:t>+</m:t>
                      </m:r>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3</m:t>
                          </m:r>
                        </m:sub>
                      </m:sSub>
                      <m:r>
                        <a:rPr lang="en-GB"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𝒏𝒆𝒘𝒔𝒑𝒂𝒑𝒆𝒓</m:t>
                      </m:r>
                      <m:r>
                        <a:rPr lang="sv-SE" i="1">
                          <a:latin typeface="Cambria Math" panose="02040503050406030204" pitchFamily="18" charset="0"/>
                        </a:rPr>
                        <m:t>+</m:t>
                      </m:r>
                      <m:r>
                        <a:rPr lang="sv-SE" i="1">
                          <a:latin typeface="Cambria Math" panose="02040503050406030204" pitchFamily="18" charset="0"/>
                          <a:ea typeface="Cambria Math" panose="02040503050406030204" pitchFamily="18" charset="0"/>
                        </a:rPr>
                        <m:t>𝜖</m:t>
                      </m:r>
                    </m:oMath>
                  </m:oMathPara>
                </a14:m>
                <a:endParaRPr lang="en-GB" dirty="0"/>
              </a:p>
              <a:p>
                <a:pPr marL="0" indent="0">
                  <a:buNone/>
                </a:pPr>
                <a:endParaRPr lang="en-GB" sz="400" dirty="0"/>
              </a:p>
              <a:p>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𝑗</m:t>
                        </m:r>
                      </m:sub>
                    </m:sSub>
                    <m:r>
                      <a:rPr lang="en-GB" i="1">
                        <a:latin typeface="Cambria Math" panose="02040503050406030204" pitchFamily="18" charset="0"/>
                        <a:ea typeface="Cambria Math" panose="02040503050406030204" pitchFamily="18" charset="0"/>
                      </a:rPr>
                      <m:t> </m:t>
                    </m:r>
                  </m:oMath>
                </a14:m>
                <a:r>
                  <a:rPr lang="en-US" dirty="0"/>
                  <a:t>gives the average increase or decrease in the response </a:t>
                </a:r>
                <a14:m>
                  <m:oMath xmlns:m="http://schemas.openxmlformats.org/officeDocument/2006/math">
                    <m:r>
                      <a:rPr lang="en-GB" i="1">
                        <a:latin typeface="Cambria Math" panose="02040503050406030204" pitchFamily="18" charset="0"/>
                      </a:rPr>
                      <m:t>𝑌</m:t>
                    </m:r>
                  </m:oMath>
                </a14:m>
                <a:r>
                  <a:rPr lang="en-US" dirty="0"/>
                  <a:t> if we increase </a:t>
                </a:r>
                <a14:m>
                  <m:oMath xmlns:m="http://schemas.openxmlformats.org/officeDocument/2006/math">
                    <m:sSub>
                      <m:sSubPr>
                        <m:ctrlPr>
                          <a:rPr lang="sv-SE" i="1">
                            <a:latin typeface="Cambria Math" panose="02040503050406030204" pitchFamily="18" charset="0"/>
                          </a:rPr>
                        </m:ctrlPr>
                      </m:sSubPr>
                      <m:e>
                        <m:r>
                          <a:rPr lang="en-GB" i="1">
                            <a:latin typeface="Cambria Math" panose="02040503050406030204" pitchFamily="18" charset="0"/>
                          </a:rPr>
                          <m:t>𝑋</m:t>
                        </m:r>
                      </m:e>
                      <m:sub>
                        <m:r>
                          <a:rPr lang="en-GB" b="0" i="1" smtClean="0">
                            <a:latin typeface="Cambria Math" panose="02040503050406030204" pitchFamily="18" charset="0"/>
                          </a:rPr>
                          <m:t>𝑗</m:t>
                        </m:r>
                      </m:sub>
                    </m:sSub>
                  </m:oMath>
                </a14:m>
                <a:r>
                  <a:rPr lang="en-US" dirty="0"/>
                  <a:t> by one unit, </a:t>
                </a:r>
                <a:r>
                  <a:rPr lang="en-US" b="1" dirty="0"/>
                  <a:t>while holding all other predictors fixed</a:t>
                </a:r>
                <a:r>
                  <a:rPr lang="en-US" dirty="0"/>
                  <a:t>.</a:t>
                </a:r>
                <a:endParaRPr lang="en-GB" dirty="0"/>
              </a:p>
              <a:p>
                <a:pPr marL="0" indent="0">
                  <a:buNone/>
                </a:pPr>
                <a:endParaRPr lang="pl-PL" dirty="0"/>
              </a:p>
            </p:txBody>
          </p:sp>
        </mc:Choice>
        <mc:Fallback xmlns="">
          <p:sp>
            <p:nvSpPr>
              <p:cNvPr id="3" name="Content Placeholder 2">
                <a:extLst>
                  <a:ext uri="{FF2B5EF4-FFF2-40B4-BE49-F238E27FC236}">
                    <a16:creationId xmlns:a16="http://schemas.microsoft.com/office/drawing/2014/main" id="{567DC62B-97EC-40DD-8F58-8F91D8CEE59E}"/>
                  </a:ext>
                </a:extLst>
              </p:cNvPr>
              <p:cNvSpPr>
                <a:spLocks noGrp="1" noRot="1" noChangeAspect="1" noMove="1" noResize="1" noEditPoints="1" noAdjustHandles="1" noChangeArrowheads="1" noChangeShapeType="1" noTextEdit="1"/>
              </p:cNvSpPr>
              <p:nvPr>
                <p:ph idx="1"/>
              </p:nvPr>
            </p:nvSpPr>
            <p:spPr>
              <a:xfrm>
                <a:off x="838200" y="1636065"/>
                <a:ext cx="10515600" cy="4351338"/>
              </a:xfrm>
              <a:blipFill>
                <a:blip r:embed="rId3"/>
                <a:stretch>
                  <a:fillRect l="-1043" t="-3081" r="-1449"/>
                </a:stretch>
              </a:blipFill>
            </p:spPr>
            <p:txBody>
              <a:bodyPr/>
              <a:lstStyle/>
              <a:p>
                <a:r>
                  <a:rPr lang="pl-PL">
                    <a:noFill/>
                  </a:rPr>
                  <a:t> </a:t>
                </a:r>
              </a:p>
            </p:txBody>
          </p:sp>
        </mc:Fallback>
      </mc:AlternateContent>
    </p:spTree>
    <p:extLst>
      <p:ext uri="{BB962C8B-B14F-4D97-AF65-F5344CB8AC3E}">
        <p14:creationId xmlns:p14="http://schemas.microsoft.com/office/powerpoint/2010/main" val="2357922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93695"/>
            <a:ext cx="10515600" cy="1325563"/>
          </a:xfrm>
        </p:spPr>
        <p:txBody>
          <a:bodyPr/>
          <a:lstStyle/>
          <a:p>
            <a:r>
              <a:rPr lang="en-GB" dirty="0"/>
              <a:t>Multiple linear regression model: Estimating the coefficients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2275258"/>
                <a:ext cx="10942468" cy="4351338"/>
              </a:xfrm>
            </p:spPr>
            <p:txBody>
              <a:bodyPr>
                <a:normAutofit/>
              </a:bodyPr>
              <a:lstStyle/>
              <a:p>
                <a:r>
                  <a:rPr lang="en-US" dirty="0"/>
                  <a:t>We estimate the regression coefficients using the method of least squares. More specifically, we choose the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GB" i="1">
                            <a:latin typeface="Cambria Math" panose="02040503050406030204" pitchFamily="18" charset="0"/>
                            <a:ea typeface="Cambria Math" panose="02040503050406030204" pitchFamily="18" charset="0"/>
                          </a:rPr>
                          <m:t>′</m:t>
                        </m:r>
                      </m:sup>
                    </m:sSup>
                    <m:r>
                      <a:rPr lang="en-GB" i="1">
                        <a:latin typeface="Cambria Math" panose="02040503050406030204" pitchFamily="18" charset="0"/>
                        <a:ea typeface="Cambria Math" panose="02040503050406030204" pitchFamily="18" charset="0"/>
                      </a:rPr>
                      <m:t>𝑠</m:t>
                    </m:r>
                    <m:r>
                      <a:rPr lang="en-GB" i="1">
                        <a:latin typeface="Cambria Math" panose="02040503050406030204" pitchFamily="18" charset="0"/>
                        <a:ea typeface="Cambria Math" panose="02040503050406030204" pitchFamily="18" charset="0"/>
                      </a:rPr>
                      <m:t> </m:t>
                    </m:r>
                  </m:oMath>
                </a14:m>
                <a:r>
                  <a:rPr lang="en-US" dirty="0"/>
                  <a:t>that minimize the sum of squared errors:</a:t>
                </a:r>
              </a:p>
              <a:p>
                <a:endParaRPr lang="en-US" sz="700" dirty="0"/>
              </a:p>
              <a:p>
                <a14:m>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𝑅𝑆𝑆</m:t>
                    </m:r>
                    <m:r>
                      <a:rPr lang="sv-SE" i="1">
                        <a:latin typeface="Cambria Math" panose="02040503050406030204" pitchFamily="18" charset="0"/>
                      </a:rPr>
                      <m:t>=</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sub>
                                <m:r>
                                  <a:rPr lang="en-GB" b="0" i="1" smtClean="0">
                                    <a:latin typeface="Cambria Math" panose="02040503050406030204" pitchFamily="18" charset="0"/>
                                  </a:rPr>
                                  <m:t>𝑖</m:t>
                                </m:r>
                              </m:sub>
                            </m:sSub>
                            <m:r>
                              <a:rPr lang="en-GB" b="0" i="1" smtClean="0">
                                <a:latin typeface="Cambria Math" panose="02040503050406030204" pitchFamily="18" charset="0"/>
                              </a:rPr>
                              <m:t>  )</m:t>
                            </m:r>
                          </m:e>
                          <m:sup>
                            <m:r>
                              <a:rPr lang="en-GB" b="0" i="1" smtClean="0">
                                <a:latin typeface="Cambria Math" panose="02040503050406030204" pitchFamily="18" charset="0"/>
                              </a:rPr>
                              <m:t>2</m:t>
                            </m:r>
                          </m:sup>
                        </m:sSup>
                      </m:e>
                    </m:nary>
                  </m:oMath>
                </a14:m>
                <a:endParaRPr lang="en-GB" b="0" i="1" dirty="0">
                  <a:latin typeface="Cambria Math" panose="02040503050406030204" pitchFamily="18" charset="0"/>
                </a:endParaRPr>
              </a:p>
              <a:p>
                <a:pPr marL="0" indent="0">
                  <a:buNone/>
                </a:pPr>
                <a:r>
                  <a:rPr lang="en-GB" dirty="0"/>
                  <a:t>             </a:t>
                </a:r>
                <a14:m>
                  <m:oMath xmlns:m="http://schemas.openxmlformats.org/officeDocument/2006/math">
                    <m:r>
                      <a:rPr lang="en-GB" i="1" dirty="0" smtClean="0">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𝑻𝑽</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b="0" i="1" smtClean="0">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𝒓𝒂𝒅𝒊𝒐</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sv-SE" i="1">
                                    <a:latin typeface="Cambria Math" panose="02040503050406030204" pitchFamily="18" charset="0"/>
                                  </a:rPr>
                                </m:ctrlPr>
                              </m:sSubPr>
                              <m:e>
                                <m:acc>
                                  <m:accPr>
                                    <m:chr m:val="̂"/>
                                    <m:ctrlPr>
                                      <a:rPr lang="en-GB" i="1">
                                        <a:latin typeface="Cambria Math" panose="02040503050406030204" pitchFamily="18" charset="0"/>
                                      </a:rPr>
                                    </m:ctrlPr>
                                  </m:accPr>
                                  <m:e>
                                    <m:r>
                                      <a:rPr lang="sv-SE" i="1">
                                        <a:latin typeface="Cambria Math" panose="02040503050406030204" pitchFamily="18" charset="0"/>
                                        <a:ea typeface="Cambria Math" panose="02040503050406030204" pitchFamily="18" charset="0"/>
                                      </a:rPr>
                                      <m:t>𝛽</m:t>
                                    </m:r>
                                  </m:e>
                                </m:acc>
                              </m:e>
                              <m:sub>
                                <m:r>
                                  <a:rPr lang="en-GB" b="0" i="1" smtClean="0">
                                    <a:latin typeface="Cambria Math" panose="02040503050406030204" pitchFamily="18" charset="0"/>
                                    <a:ea typeface="Cambria Math" panose="02040503050406030204" pitchFamily="18" charset="0"/>
                                  </a:rPr>
                                  <m:t>3</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𝒏𝒆𝒘𝒔</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oMath>
                </a14:m>
                <a:endParaRPr lang="en-GB" dirty="0"/>
              </a:p>
              <a:p>
                <a:endParaRPr lang="en-US" dirty="0"/>
              </a:p>
              <a:p>
                <a:pPr marL="0" indent="0">
                  <a:buNone/>
                </a:pPr>
                <a:endParaRPr lang="pl-PL" dirty="0"/>
              </a:p>
            </p:txBody>
          </p:sp>
        </mc:Choice>
        <mc:Fallback xmlns="">
          <p:sp>
            <p:nvSpPr>
              <p:cNvPr id="3" name="Content Placeholder 2">
                <a:extLst>
                  <a:ext uri="{FF2B5EF4-FFF2-40B4-BE49-F238E27FC236}">
                    <a16:creationId xmlns:a16="http://schemas.microsoft.com/office/drawing/2014/main" id="{567DC62B-97EC-40DD-8F58-8F91D8CEE59E}"/>
                  </a:ext>
                </a:extLst>
              </p:cNvPr>
              <p:cNvSpPr>
                <a:spLocks noGrp="1" noRot="1" noChangeAspect="1" noMove="1" noResize="1" noEditPoints="1" noAdjustHandles="1" noChangeArrowheads="1" noChangeShapeType="1" noTextEdit="1"/>
              </p:cNvSpPr>
              <p:nvPr>
                <p:ph idx="1"/>
              </p:nvPr>
            </p:nvSpPr>
            <p:spPr>
              <a:xfrm>
                <a:off x="838200" y="2275258"/>
                <a:ext cx="10942468" cy="4351338"/>
              </a:xfrm>
              <a:blipFill>
                <a:blip r:embed="rId3"/>
                <a:stretch>
                  <a:fillRect l="-1003" t="-2241"/>
                </a:stretch>
              </a:blipFill>
            </p:spPr>
            <p:txBody>
              <a:bodyPr/>
              <a:lstStyle/>
              <a:p>
                <a:r>
                  <a:rPr lang="pl-PL">
                    <a:noFill/>
                  </a:rPr>
                  <a:t> </a:t>
                </a:r>
              </a:p>
            </p:txBody>
          </p:sp>
        </mc:Fallback>
      </mc:AlternateContent>
    </p:spTree>
    <p:extLst>
      <p:ext uri="{BB962C8B-B14F-4D97-AF65-F5344CB8AC3E}">
        <p14:creationId xmlns:p14="http://schemas.microsoft.com/office/powerpoint/2010/main" val="24327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Outline</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576243"/>
            <a:ext cx="10515600" cy="4351338"/>
          </a:xfrm>
        </p:spPr>
        <p:txBody>
          <a:bodyPr>
            <a:normAutofit lnSpcReduction="10000"/>
          </a:bodyPr>
          <a:lstStyle/>
          <a:p>
            <a:r>
              <a:rPr lang="en-GB" dirty="0"/>
              <a:t>Simple linear regression: confidence intervals</a:t>
            </a:r>
          </a:p>
          <a:p>
            <a:endParaRPr lang="en-GB" dirty="0"/>
          </a:p>
          <a:p>
            <a:r>
              <a:rPr lang="en-GB" dirty="0"/>
              <a:t>Multiple linear regression model</a:t>
            </a:r>
          </a:p>
          <a:p>
            <a:pPr marL="0" indent="0">
              <a:buNone/>
            </a:pPr>
            <a:endParaRPr lang="en-GB" dirty="0"/>
          </a:p>
          <a:p>
            <a:r>
              <a:rPr lang="en-GB" dirty="0"/>
              <a:t>Multiple linear regression versus multiple simple linear regression</a:t>
            </a:r>
          </a:p>
          <a:p>
            <a:endParaRPr lang="en-GB" dirty="0"/>
          </a:p>
          <a:p>
            <a:r>
              <a:rPr lang="en-GB" dirty="0"/>
              <a:t>The F-test for model comparison</a:t>
            </a:r>
          </a:p>
          <a:p>
            <a:endParaRPr lang="en-GB" dirty="0"/>
          </a:p>
          <a:p>
            <a:r>
              <a:rPr lang="en-GB" dirty="0"/>
              <a:t>Modelling interactions between the predictors</a:t>
            </a:r>
            <a:endParaRPr lang="pl-PL" dirty="0"/>
          </a:p>
        </p:txBody>
      </p:sp>
    </p:spTree>
    <p:extLst>
      <p:ext uri="{BB962C8B-B14F-4D97-AF65-F5344CB8AC3E}">
        <p14:creationId xmlns:p14="http://schemas.microsoft.com/office/powerpoint/2010/main" val="3470074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78209"/>
            <a:ext cx="10910655" cy="1325563"/>
          </a:xfrm>
        </p:spPr>
        <p:txBody>
          <a:bodyPr/>
          <a:lstStyle/>
          <a:p>
            <a:r>
              <a:rPr lang="en-GB" dirty="0"/>
              <a:t>Multiple linear regression in R</a:t>
            </a:r>
            <a:endParaRPr lang="pl-PL"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584775"/>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600" i="1" dirty="0" err="1"/>
              <a:t>lm.fit</a:t>
            </a:r>
            <a:r>
              <a:rPr lang="en-US" sz="1600" i="1" dirty="0"/>
              <a:t> = </a:t>
            </a:r>
            <a:r>
              <a:rPr lang="en-US" sz="1600" i="1" dirty="0" err="1"/>
              <a:t>lm</a:t>
            </a:r>
            <a:r>
              <a:rPr lang="en-US" sz="1600" i="1" dirty="0"/>
              <a:t>(sales ~ TV + radio + newspaper, data = Advertising)</a:t>
            </a:r>
          </a:p>
          <a:p>
            <a:r>
              <a:rPr lang="en-US" sz="1600" i="1" dirty="0"/>
              <a:t>summary(</a:t>
            </a:r>
            <a:r>
              <a:rPr lang="en-US" sz="1600" i="1" dirty="0" err="1"/>
              <a:t>lm.fit</a:t>
            </a:r>
            <a:r>
              <a:rPr lang="en-US" sz="1600" i="1" dirty="0"/>
              <a:t>)</a:t>
            </a:r>
            <a:endParaRPr lang="pl-PL" sz="1400"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028228"/>
            <a:ext cx="6871853" cy="4585871"/>
          </a:xfrm>
          <a:prstGeom prst="rect">
            <a:avLst/>
          </a:prstGeom>
          <a:ln>
            <a:solidFill>
              <a:schemeClr val="bg1">
                <a:lumMod val="75000"/>
              </a:schemeClr>
            </a:solidFill>
          </a:ln>
        </p:spPr>
        <p:txBody>
          <a:bodyPr wrap="square">
            <a:spAutoFit/>
          </a:bodyPr>
          <a:lstStyle/>
          <a:p>
            <a:r>
              <a:rPr lang="pl-PL" sz="1600" dirty="0"/>
              <a:t>Call:</a:t>
            </a:r>
          </a:p>
          <a:p>
            <a:r>
              <a:rPr lang="pl-PL" sz="1600" dirty="0"/>
              <a:t>lm(</a:t>
            </a:r>
            <a:r>
              <a:rPr lang="pl-PL" sz="1600" dirty="0" err="1"/>
              <a:t>formula</a:t>
            </a:r>
            <a:r>
              <a:rPr lang="pl-PL" sz="1600" dirty="0"/>
              <a:t> = </a:t>
            </a:r>
            <a:r>
              <a:rPr lang="pl-PL" sz="1600" dirty="0" err="1"/>
              <a:t>sales</a:t>
            </a:r>
            <a:r>
              <a:rPr lang="pl-PL" sz="1600" dirty="0"/>
              <a:t> ~ TV + radio + </a:t>
            </a:r>
            <a:r>
              <a:rPr lang="pl-PL" sz="1600" dirty="0" err="1"/>
              <a:t>newspaper</a:t>
            </a:r>
            <a:r>
              <a:rPr lang="pl-PL" sz="1600" dirty="0"/>
              <a:t>, data = </a:t>
            </a:r>
            <a:r>
              <a:rPr lang="pl-PL" sz="1600" dirty="0" err="1"/>
              <a:t>Advertising</a:t>
            </a:r>
            <a:r>
              <a:rPr lang="pl-PL" sz="1600" dirty="0"/>
              <a:t>)</a:t>
            </a:r>
          </a:p>
          <a:p>
            <a:endParaRPr lang="pl-PL" sz="1200" dirty="0"/>
          </a:p>
          <a:p>
            <a:r>
              <a:rPr lang="pl-PL" sz="1600" dirty="0" err="1"/>
              <a:t>Residuals</a:t>
            </a:r>
            <a:r>
              <a:rPr lang="pl-PL" sz="1600" dirty="0"/>
              <a:t>:</a:t>
            </a:r>
          </a:p>
          <a:p>
            <a:r>
              <a:rPr lang="pl-PL" sz="1600" dirty="0"/>
              <a:t>    </a:t>
            </a:r>
            <a:r>
              <a:rPr lang="en-GB" sz="1600" dirty="0"/>
              <a:t>  </a:t>
            </a:r>
            <a:r>
              <a:rPr lang="pl-PL" sz="1600" dirty="0"/>
              <a:t>Min      </a:t>
            </a:r>
            <a:r>
              <a:rPr lang="en-GB" sz="1600" dirty="0"/>
              <a:t>    </a:t>
            </a:r>
            <a:r>
              <a:rPr lang="pl-PL" sz="1600" dirty="0"/>
              <a:t>1Q  </a:t>
            </a:r>
            <a:r>
              <a:rPr lang="en-GB" sz="1600" dirty="0"/>
              <a:t> </a:t>
            </a:r>
            <a:r>
              <a:rPr lang="pl-PL" sz="1600" dirty="0"/>
              <a:t>Median      </a:t>
            </a:r>
            <a:r>
              <a:rPr lang="en-GB" sz="1600" dirty="0"/>
              <a:t>  </a:t>
            </a:r>
            <a:r>
              <a:rPr lang="pl-PL" sz="1600" dirty="0"/>
              <a:t>3Q     </a:t>
            </a:r>
            <a:r>
              <a:rPr lang="en-GB" sz="1600" dirty="0"/>
              <a:t>  </a:t>
            </a:r>
            <a:r>
              <a:rPr lang="pl-PL" sz="1600" dirty="0"/>
              <a:t>Max </a:t>
            </a:r>
          </a:p>
          <a:p>
            <a:r>
              <a:rPr lang="pl-PL" sz="1600" dirty="0"/>
              <a:t>-8.8277 -0.8908  </a:t>
            </a:r>
            <a:r>
              <a:rPr lang="en-GB" sz="1600" dirty="0"/>
              <a:t>  </a:t>
            </a:r>
            <a:r>
              <a:rPr lang="pl-PL" sz="1600" dirty="0"/>
              <a:t>0.2418  1.1893  2.8292 </a:t>
            </a:r>
          </a:p>
          <a:p>
            <a:endParaRPr lang="pl-PL" sz="1200" dirty="0"/>
          </a:p>
          <a:p>
            <a:r>
              <a:rPr lang="pl-PL" sz="1600" dirty="0" err="1"/>
              <a:t>Coefficients</a:t>
            </a:r>
            <a:r>
              <a:rPr lang="pl-PL" sz="1600" dirty="0"/>
              <a:t>:</a:t>
            </a:r>
          </a:p>
          <a:p>
            <a:r>
              <a:rPr lang="pl-PL" sz="1600" dirty="0"/>
              <a:t>             </a:t>
            </a:r>
            <a:r>
              <a:rPr lang="en-GB" sz="1600" dirty="0"/>
              <a:t>            </a:t>
            </a:r>
            <a:r>
              <a:rPr lang="pl-PL" sz="1600" dirty="0" err="1"/>
              <a:t>Estimate</a:t>
            </a:r>
            <a:r>
              <a:rPr lang="pl-PL" sz="1600" dirty="0"/>
              <a:t> </a:t>
            </a:r>
            <a:r>
              <a:rPr lang="en-GB" sz="1600" dirty="0"/>
              <a:t>     </a:t>
            </a:r>
            <a:r>
              <a:rPr lang="pl-PL" sz="1600" dirty="0" err="1"/>
              <a:t>Std</a:t>
            </a:r>
            <a:r>
              <a:rPr lang="pl-PL" sz="1600" dirty="0"/>
              <a:t>. Error </a:t>
            </a:r>
            <a:r>
              <a:rPr lang="en-GB" sz="1600" dirty="0"/>
              <a:t>  </a:t>
            </a:r>
            <a:r>
              <a:rPr lang="pl-PL" sz="1600" dirty="0"/>
              <a:t>t </a:t>
            </a:r>
            <a:r>
              <a:rPr lang="pl-PL" sz="1600" dirty="0" err="1"/>
              <a:t>value</a:t>
            </a:r>
            <a:r>
              <a:rPr lang="pl-PL" sz="1600" dirty="0"/>
              <a:t> </a:t>
            </a:r>
            <a:r>
              <a:rPr lang="en-GB" sz="1600" dirty="0"/>
              <a:t>  </a:t>
            </a:r>
            <a:r>
              <a:rPr lang="pl-PL" sz="1600" dirty="0"/>
              <a:t>Pr(&gt;|t|)    </a:t>
            </a:r>
          </a:p>
          <a:p>
            <a:r>
              <a:rPr lang="pl-PL" sz="1600" dirty="0"/>
              <a:t>(</a:t>
            </a:r>
            <a:r>
              <a:rPr lang="pl-PL" sz="1600" dirty="0" err="1"/>
              <a:t>Intercept</a:t>
            </a:r>
            <a:r>
              <a:rPr lang="pl-PL" sz="1600" dirty="0"/>
              <a:t>)  </a:t>
            </a:r>
            <a:r>
              <a:rPr lang="en-GB" sz="1600" dirty="0"/>
              <a:t>  </a:t>
            </a:r>
            <a:r>
              <a:rPr lang="pl-PL" sz="1600" dirty="0"/>
              <a:t>2.938889  </a:t>
            </a:r>
            <a:r>
              <a:rPr lang="en-GB" sz="1600" dirty="0"/>
              <a:t>   </a:t>
            </a:r>
            <a:r>
              <a:rPr lang="pl-PL" sz="1600" dirty="0"/>
              <a:t> 0.311908  </a:t>
            </a:r>
            <a:r>
              <a:rPr lang="en-GB" sz="1600" dirty="0"/>
              <a:t> </a:t>
            </a:r>
            <a:r>
              <a:rPr lang="pl-PL" sz="1600" dirty="0"/>
              <a:t> </a:t>
            </a:r>
            <a:r>
              <a:rPr lang="en-GB" sz="1600" dirty="0"/>
              <a:t> </a:t>
            </a:r>
            <a:r>
              <a:rPr lang="pl-PL" sz="1600" dirty="0"/>
              <a:t>9.422   </a:t>
            </a:r>
            <a:r>
              <a:rPr lang="en-GB" sz="1600" dirty="0"/>
              <a:t>  </a:t>
            </a:r>
            <a:r>
              <a:rPr lang="pl-PL" sz="1600" dirty="0"/>
              <a:t>&lt;2e-16 ***</a:t>
            </a:r>
          </a:p>
          <a:p>
            <a:r>
              <a:rPr lang="pl-PL" sz="1600" dirty="0"/>
              <a:t>TV           </a:t>
            </a:r>
            <a:r>
              <a:rPr lang="en-GB" sz="1600" dirty="0"/>
              <a:t>        </a:t>
            </a:r>
            <a:r>
              <a:rPr lang="pl-PL" sz="1600" dirty="0"/>
              <a:t>0.045765   </a:t>
            </a:r>
            <a:r>
              <a:rPr lang="en-GB" sz="1600" dirty="0"/>
              <a:t>  </a:t>
            </a:r>
            <a:r>
              <a:rPr lang="pl-PL" sz="1600" dirty="0"/>
              <a:t>0.001395 </a:t>
            </a:r>
            <a:r>
              <a:rPr lang="en-GB" sz="1600" dirty="0"/>
              <a:t> </a:t>
            </a:r>
            <a:r>
              <a:rPr lang="pl-PL" sz="1600" dirty="0"/>
              <a:t> 32.809   </a:t>
            </a:r>
            <a:r>
              <a:rPr lang="en-GB" sz="1600" dirty="0"/>
              <a:t>  </a:t>
            </a:r>
            <a:r>
              <a:rPr lang="pl-PL" sz="1600" dirty="0"/>
              <a:t>&lt;2e-16 ***</a:t>
            </a:r>
          </a:p>
          <a:p>
            <a:r>
              <a:rPr lang="pl-PL" sz="1600" dirty="0"/>
              <a:t>radio        </a:t>
            </a:r>
            <a:r>
              <a:rPr lang="en-GB" sz="1600" dirty="0"/>
              <a:t>      </a:t>
            </a:r>
            <a:r>
              <a:rPr lang="pl-PL" sz="1600" dirty="0"/>
              <a:t>0.188530   </a:t>
            </a:r>
            <a:r>
              <a:rPr lang="en-GB" sz="1600" dirty="0"/>
              <a:t>   </a:t>
            </a:r>
            <a:r>
              <a:rPr lang="pl-PL" sz="1600" dirty="0"/>
              <a:t>0.008611 </a:t>
            </a:r>
            <a:r>
              <a:rPr lang="en-GB" sz="1600" dirty="0"/>
              <a:t> </a:t>
            </a:r>
            <a:r>
              <a:rPr lang="pl-PL" sz="1600" dirty="0"/>
              <a:t> 21.893  </a:t>
            </a:r>
            <a:r>
              <a:rPr lang="en-GB" sz="1600" dirty="0"/>
              <a:t> </a:t>
            </a:r>
            <a:r>
              <a:rPr lang="pl-PL" sz="1600" dirty="0"/>
              <a:t> </a:t>
            </a:r>
            <a:r>
              <a:rPr lang="en-GB" sz="1600" dirty="0"/>
              <a:t> </a:t>
            </a:r>
            <a:r>
              <a:rPr lang="pl-PL" sz="1600" dirty="0"/>
              <a:t>&lt;2e-16 ***</a:t>
            </a:r>
          </a:p>
          <a:p>
            <a:r>
              <a:rPr lang="pl-PL" sz="1600" dirty="0" err="1"/>
              <a:t>newspaper</a:t>
            </a:r>
            <a:r>
              <a:rPr lang="pl-PL" sz="1600" dirty="0"/>
              <a:t>  -0.001037  </a:t>
            </a:r>
            <a:r>
              <a:rPr lang="en-GB" sz="1600" dirty="0"/>
              <a:t>   </a:t>
            </a:r>
            <a:r>
              <a:rPr lang="pl-PL" sz="1600" dirty="0"/>
              <a:t> 0.005871  </a:t>
            </a:r>
            <a:r>
              <a:rPr lang="en-GB" sz="1600" dirty="0"/>
              <a:t>  </a:t>
            </a:r>
            <a:r>
              <a:rPr lang="pl-PL" sz="1600" dirty="0"/>
              <a:t>-0.177    </a:t>
            </a:r>
            <a:r>
              <a:rPr lang="en-GB" sz="1600" dirty="0"/>
              <a:t>    </a:t>
            </a:r>
            <a:r>
              <a:rPr lang="pl-PL" sz="1600" dirty="0"/>
              <a:t> 0.86    </a:t>
            </a:r>
          </a:p>
          <a:p>
            <a:r>
              <a:rPr lang="pl-PL" sz="1600" dirty="0"/>
              <a:t>---</a:t>
            </a:r>
          </a:p>
          <a:p>
            <a:r>
              <a:rPr lang="pl-PL" sz="1600" dirty="0" err="1"/>
              <a:t>Signif</a:t>
            </a:r>
            <a:r>
              <a:rPr lang="pl-PL" sz="1600" dirty="0"/>
              <a:t>. </a:t>
            </a:r>
            <a:r>
              <a:rPr lang="pl-PL" sz="1600" dirty="0" err="1"/>
              <a:t>codes</a:t>
            </a:r>
            <a:r>
              <a:rPr lang="pl-PL" sz="1600" dirty="0"/>
              <a:t>:  0 ‘***’ 0.001 ‘**’ 0.01 ‘*’ 0.05 ‘.’ 0.1 ‘ ’ 1</a:t>
            </a:r>
          </a:p>
          <a:p>
            <a:endParaRPr lang="pl-PL" sz="1200" dirty="0"/>
          </a:p>
          <a:p>
            <a:r>
              <a:rPr lang="pl-PL" sz="1600" dirty="0" err="1"/>
              <a:t>Residual</a:t>
            </a:r>
            <a:r>
              <a:rPr lang="pl-PL" sz="1600" dirty="0"/>
              <a:t> standard error: 1.686 on 196 </a:t>
            </a:r>
            <a:r>
              <a:rPr lang="pl-PL" sz="1600" dirty="0" err="1"/>
              <a:t>degrees</a:t>
            </a:r>
            <a:r>
              <a:rPr lang="pl-PL" sz="1600" dirty="0"/>
              <a:t> of </a:t>
            </a:r>
            <a:r>
              <a:rPr lang="pl-PL" sz="1600" dirty="0" err="1"/>
              <a:t>freedom</a:t>
            </a:r>
            <a:endParaRPr lang="pl-PL" sz="1600" dirty="0"/>
          </a:p>
          <a:p>
            <a:r>
              <a:rPr lang="pl-PL" sz="1600" dirty="0" err="1"/>
              <a:t>Multiple</a:t>
            </a:r>
            <a:r>
              <a:rPr lang="pl-PL" sz="1600" dirty="0"/>
              <a:t> R-</a:t>
            </a:r>
            <a:r>
              <a:rPr lang="pl-PL" sz="1600" dirty="0" err="1"/>
              <a:t>squared</a:t>
            </a:r>
            <a:r>
              <a:rPr lang="pl-PL" sz="1600" dirty="0"/>
              <a:t>:  0.8972,</a:t>
            </a:r>
            <a:r>
              <a:rPr lang="en-GB" sz="1600" dirty="0"/>
              <a:t>      </a:t>
            </a:r>
            <a:r>
              <a:rPr lang="pl-PL" sz="1600" dirty="0" err="1"/>
              <a:t>Adjusted</a:t>
            </a:r>
            <a:r>
              <a:rPr lang="pl-PL" sz="1600" dirty="0"/>
              <a:t> R-</a:t>
            </a:r>
            <a:r>
              <a:rPr lang="pl-PL" sz="1600" dirty="0" err="1"/>
              <a:t>squared</a:t>
            </a:r>
            <a:r>
              <a:rPr lang="pl-PL" sz="1600" dirty="0"/>
              <a:t>:  0.8956 </a:t>
            </a:r>
          </a:p>
          <a:p>
            <a:r>
              <a:rPr lang="pl-PL" sz="1600" dirty="0"/>
              <a:t>F-</a:t>
            </a:r>
            <a:r>
              <a:rPr lang="pl-PL" sz="1600" dirty="0" err="1"/>
              <a:t>statistic</a:t>
            </a:r>
            <a:r>
              <a:rPr lang="pl-PL" sz="1600" dirty="0"/>
              <a:t>: 570.3 on 3 and 196 DF,  p-</a:t>
            </a:r>
            <a:r>
              <a:rPr lang="pl-PL" sz="1600" dirty="0" err="1"/>
              <a:t>value</a:t>
            </a:r>
            <a:r>
              <a:rPr lang="pl-PL" sz="1600" dirty="0"/>
              <a:t>: &lt; 2.2e-16</a:t>
            </a:r>
          </a:p>
        </p:txBody>
      </p:sp>
    </p:spTree>
    <p:extLst>
      <p:ext uri="{BB962C8B-B14F-4D97-AF65-F5344CB8AC3E}">
        <p14:creationId xmlns:p14="http://schemas.microsoft.com/office/powerpoint/2010/main" val="13451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in R: Coefficients</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705550"/>
            <a:ext cx="9377218" cy="4351338"/>
          </a:xfrm>
        </p:spPr>
        <p:txBody>
          <a:bodyPr>
            <a:normAutofit lnSpcReduction="10000"/>
          </a:bodyPr>
          <a:lstStyle/>
          <a:p>
            <a:r>
              <a:rPr lang="en-US" dirty="0"/>
              <a:t>The coefficients of TV and radio budgets are positive and significant, suggesting that as you increase the spending on TV or radio advertising, sales go up. </a:t>
            </a:r>
          </a:p>
          <a:p>
            <a:pPr marL="0" indent="0">
              <a:buNone/>
            </a:pPr>
            <a:endParaRPr lang="en-GB" sz="1200" dirty="0"/>
          </a:p>
          <a:p>
            <a:r>
              <a:rPr lang="en-US" dirty="0"/>
              <a:t>The coefficient of newspaper budget is no longer significant and is near 0, suggesting that newspaper advertising has no effect on sales.</a:t>
            </a:r>
          </a:p>
          <a:p>
            <a:endParaRPr lang="en-US" sz="1200" dirty="0"/>
          </a:p>
          <a:p>
            <a:r>
              <a:rPr lang="en-US" dirty="0"/>
              <a:t>The multiple regression coefficient estimates for TV and radio are similar to those of the simple regression. This is not true for newspaper:</a:t>
            </a:r>
            <a:endParaRPr lang="en-GB" dirty="0"/>
          </a:p>
        </p:txBody>
      </p:sp>
    </p:spTree>
    <p:extLst>
      <p:ext uri="{BB962C8B-B14F-4D97-AF65-F5344CB8AC3E}">
        <p14:creationId xmlns:p14="http://schemas.microsoft.com/office/powerpoint/2010/main" val="147625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Multiple linear regression in R: Coefficients</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428459"/>
            <a:ext cx="9377218" cy="4351338"/>
          </a:xfrm>
        </p:spPr>
        <p:txBody>
          <a:bodyPr>
            <a:normAutofit/>
          </a:bodyPr>
          <a:lstStyle/>
          <a:p>
            <a:r>
              <a:rPr lang="en-US" dirty="0"/>
              <a:t>Multiple linear regression model:</a:t>
            </a:r>
          </a:p>
          <a:p>
            <a:pPr marL="0" indent="0">
              <a:buNone/>
            </a:pPr>
            <a:r>
              <a:rPr lang="en-US" sz="1200" dirty="0"/>
              <a:t>  </a:t>
            </a:r>
          </a:p>
          <a:p>
            <a:endParaRPr lang="en-US" sz="1200" dirty="0"/>
          </a:p>
          <a:p>
            <a:pPr marL="0" indent="0">
              <a:buNone/>
            </a:pPr>
            <a:endParaRPr lang="en-US" sz="2400" dirty="0"/>
          </a:p>
          <a:p>
            <a:r>
              <a:rPr lang="en-US" dirty="0"/>
              <a:t>Simple linear regression Models</a:t>
            </a:r>
            <a:endParaRPr lang="en-GB" dirty="0"/>
          </a:p>
        </p:txBody>
      </p:sp>
      <p:sp>
        <p:nvSpPr>
          <p:cNvPr id="4" name="Rectangle 3">
            <a:extLst>
              <a:ext uri="{FF2B5EF4-FFF2-40B4-BE49-F238E27FC236}">
                <a16:creationId xmlns:a16="http://schemas.microsoft.com/office/drawing/2014/main" id="{1FE6A14D-C580-4F27-BC30-6C93CBEA07CF}"/>
              </a:ext>
            </a:extLst>
          </p:cNvPr>
          <p:cNvSpPr/>
          <p:nvPr/>
        </p:nvSpPr>
        <p:spPr>
          <a:xfrm>
            <a:off x="1179403" y="2083647"/>
            <a:ext cx="6871853" cy="646331"/>
          </a:xfrm>
          <a:prstGeom prst="rect">
            <a:avLst/>
          </a:prstGeom>
          <a:ln>
            <a:solidFill>
              <a:schemeClr val="bg1">
                <a:lumMod val="75000"/>
              </a:schemeClr>
            </a:solidFill>
          </a:ln>
        </p:spPr>
        <p:txBody>
          <a:bodyPr wrap="square">
            <a:spAutoFit/>
          </a:bodyPr>
          <a:lstStyle/>
          <a:p>
            <a:r>
              <a:rPr lang="en-US" dirty="0"/>
              <a:t> (Intercept)          TV      radio    newspaper </a:t>
            </a:r>
          </a:p>
          <a:p>
            <a:r>
              <a:rPr lang="en-US" dirty="0"/>
              <a:t>       2.9389   0.0458   0.1885          -0.0010</a:t>
            </a:r>
            <a:endParaRPr lang="pl-PL" dirty="0"/>
          </a:p>
        </p:txBody>
      </p:sp>
      <p:sp>
        <p:nvSpPr>
          <p:cNvPr id="5" name="Rectangle 4">
            <a:extLst>
              <a:ext uri="{FF2B5EF4-FFF2-40B4-BE49-F238E27FC236}">
                <a16:creationId xmlns:a16="http://schemas.microsoft.com/office/drawing/2014/main" id="{CAFF5C5C-AFF9-49CE-8BEF-CA5901D07771}"/>
              </a:ext>
            </a:extLst>
          </p:cNvPr>
          <p:cNvSpPr/>
          <p:nvPr/>
        </p:nvSpPr>
        <p:spPr>
          <a:xfrm>
            <a:off x="1179402" y="3608556"/>
            <a:ext cx="6871853" cy="646331"/>
          </a:xfrm>
          <a:prstGeom prst="rect">
            <a:avLst/>
          </a:prstGeom>
          <a:ln>
            <a:solidFill>
              <a:schemeClr val="bg1">
                <a:lumMod val="75000"/>
              </a:schemeClr>
            </a:solidFill>
          </a:ln>
        </p:spPr>
        <p:txBody>
          <a:bodyPr wrap="square">
            <a:spAutoFit/>
          </a:bodyPr>
          <a:lstStyle/>
          <a:p>
            <a:r>
              <a:rPr lang="en-US" dirty="0"/>
              <a:t>(Intercept)            TV </a:t>
            </a:r>
          </a:p>
          <a:p>
            <a:r>
              <a:rPr lang="en-US" dirty="0"/>
              <a:t>      7.0326      0.0475</a:t>
            </a:r>
            <a:endParaRPr lang="pl-PL" dirty="0"/>
          </a:p>
        </p:txBody>
      </p:sp>
      <p:sp>
        <p:nvSpPr>
          <p:cNvPr id="6" name="Rectangle 5">
            <a:extLst>
              <a:ext uri="{FF2B5EF4-FFF2-40B4-BE49-F238E27FC236}">
                <a16:creationId xmlns:a16="http://schemas.microsoft.com/office/drawing/2014/main" id="{C2C75184-0807-4502-A57C-7AD0FE3062D3}"/>
              </a:ext>
            </a:extLst>
          </p:cNvPr>
          <p:cNvSpPr/>
          <p:nvPr/>
        </p:nvSpPr>
        <p:spPr>
          <a:xfrm>
            <a:off x="1179402" y="4487134"/>
            <a:ext cx="6871853" cy="646331"/>
          </a:xfrm>
          <a:prstGeom prst="rect">
            <a:avLst/>
          </a:prstGeom>
          <a:ln>
            <a:solidFill>
              <a:schemeClr val="bg1">
                <a:lumMod val="75000"/>
              </a:schemeClr>
            </a:solidFill>
          </a:ln>
        </p:spPr>
        <p:txBody>
          <a:bodyPr wrap="square">
            <a:spAutoFit/>
          </a:bodyPr>
          <a:lstStyle/>
          <a:p>
            <a:r>
              <a:rPr lang="pl-PL" dirty="0"/>
              <a:t>(</a:t>
            </a:r>
            <a:r>
              <a:rPr lang="pl-PL" dirty="0" err="1"/>
              <a:t>Intercept</a:t>
            </a:r>
            <a:r>
              <a:rPr lang="pl-PL" dirty="0"/>
              <a:t>)     </a:t>
            </a:r>
            <a:r>
              <a:rPr lang="en-GB" dirty="0"/>
              <a:t> </a:t>
            </a:r>
            <a:r>
              <a:rPr lang="pl-PL" dirty="0"/>
              <a:t>  radio </a:t>
            </a:r>
          </a:p>
          <a:p>
            <a:r>
              <a:rPr lang="pl-PL" dirty="0"/>
              <a:t>     </a:t>
            </a:r>
            <a:r>
              <a:rPr lang="en-GB" dirty="0"/>
              <a:t> </a:t>
            </a:r>
            <a:r>
              <a:rPr lang="pl-PL" dirty="0"/>
              <a:t>9.3116      0.2025</a:t>
            </a:r>
          </a:p>
        </p:txBody>
      </p:sp>
      <p:sp>
        <p:nvSpPr>
          <p:cNvPr id="7" name="Rectangle 6">
            <a:extLst>
              <a:ext uri="{FF2B5EF4-FFF2-40B4-BE49-F238E27FC236}">
                <a16:creationId xmlns:a16="http://schemas.microsoft.com/office/drawing/2014/main" id="{4030B7EB-1FBB-4933-9712-9EEB167146C3}"/>
              </a:ext>
            </a:extLst>
          </p:cNvPr>
          <p:cNvSpPr/>
          <p:nvPr/>
        </p:nvSpPr>
        <p:spPr>
          <a:xfrm>
            <a:off x="1179402" y="5365713"/>
            <a:ext cx="6871853" cy="646331"/>
          </a:xfrm>
          <a:prstGeom prst="rect">
            <a:avLst/>
          </a:prstGeom>
          <a:ln>
            <a:solidFill>
              <a:schemeClr val="bg1">
                <a:lumMod val="75000"/>
              </a:schemeClr>
            </a:solidFill>
          </a:ln>
        </p:spPr>
        <p:txBody>
          <a:bodyPr wrap="square">
            <a:spAutoFit/>
          </a:bodyPr>
          <a:lstStyle/>
          <a:p>
            <a:r>
              <a:rPr lang="pl-PL" dirty="0"/>
              <a:t>(</a:t>
            </a:r>
            <a:r>
              <a:rPr lang="pl-PL" dirty="0" err="1"/>
              <a:t>Intercept</a:t>
            </a:r>
            <a:r>
              <a:rPr lang="pl-PL" dirty="0"/>
              <a:t>)   </a:t>
            </a:r>
            <a:r>
              <a:rPr lang="pl-PL" dirty="0" err="1"/>
              <a:t>newspaper</a:t>
            </a:r>
            <a:r>
              <a:rPr lang="pl-PL" dirty="0"/>
              <a:t> </a:t>
            </a:r>
          </a:p>
          <a:p>
            <a:r>
              <a:rPr lang="pl-PL" dirty="0"/>
              <a:t>   </a:t>
            </a:r>
            <a:r>
              <a:rPr lang="en-GB" dirty="0"/>
              <a:t> </a:t>
            </a:r>
            <a:r>
              <a:rPr lang="pl-PL" dirty="0"/>
              <a:t>12.3514    </a:t>
            </a:r>
            <a:r>
              <a:rPr lang="en-GB" dirty="0"/>
              <a:t>      </a:t>
            </a:r>
            <a:r>
              <a:rPr lang="pl-PL" dirty="0"/>
              <a:t>0.054</a:t>
            </a:r>
            <a:r>
              <a:rPr lang="en-GB" dirty="0"/>
              <a:t>7</a:t>
            </a:r>
            <a:endParaRPr lang="pl-PL" dirty="0"/>
          </a:p>
        </p:txBody>
      </p:sp>
    </p:spTree>
    <p:extLst>
      <p:ext uri="{BB962C8B-B14F-4D97-AF65-F5344CB8AC3E}">
        <p14:creationId xmlns:p14="http://schemas.microsoft.com/office/powerpoint/2010/main" val="4219194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23387"/>
            <a:ext cx="10515600" cy="1325563"/>
          </a:xfrm>
        </p:spPr>
        <p:txBody>
          <a:bodyPr/>
          <a:lstStyle/>
          <a:p>
            <a:r>
              <a:rPr lang="en-US" dirty="0"/>
              <a:t>Why does the coefficient for newspaper different in the two models?</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585470"/>
            <a:ext cx="9746673" cy="4944639"/>
          </a:xfrm>
        </p:spPr>
        <p:txBody>
          <a:bodyPr>
            <a:normAutofit fontScale="85000" lnSpcReduction="20000"/>
          </a:bodyPr>
          <a:lstStyle/>
          <a:p>
            <a:r>
              <a:rPr lang="en-US" dirty="0"/>
              <a:t>Consider the correlation matrix (in R, use </a:t>
            </a:r>
            <a:r>
              <a:rPr lang="en-US" dirty="0" err="1"/>
              <a:t>cor</a:t>
            </a:r>
            <a:r>
              <a:rPr lang="en-US" dirty="0"/>
              <a:t>(Advertising[, 2:5])):</a:t>
            </a:r>
            <a:r>
              <a:rPr lang="en-US" sz="1200" dirty="0"/>
              <a:t>  </a:t>
            </a:r>
          </a:p>
          <a:p>
            <a:pPr marL="0" indent="0">
              <a:buNone/>
            </a:pPr>
            <a:endParaRPr lang="en-US" sz="2400" dirty="0"/>
          </a:p>
          <a:p>
            <a:pPr marL="0" indent="0">
              <a:buNone/>
            </a:pPr>
            <a:endParaRPr lang="en-US"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dirty="0"/>
          </a:p>
          <a:p>
            <a:pPr marL="0" indent="0">
              <a:buNone/>
            </a:pPr>
            <a:endParaRPr lang="en-US" sz="100" dirty="0"/>
          </a:p>
          <a:p>
            <a:pPr marL="0" indent="0">
              <a:buNone/>
            </a:pPr>
            <a:r>
              <a:rPr lang="en-US" dirty="0"/>
              <a:t>-&gt; In markets where we spend more on radio, sales will tend to be higher,  </a:t>
            </a:r>
          </a:p>
          <a:p>
            <a:pPr marL="0" indent="0">
              <a:buNone/>
            </a:pPr>
            <a:r>
              <a:rPr lang="en-US" dirty="0"/>
              <a:t>    and also newspaper advertising will be higher.</a:t>
            </a:r>
          </a:p>
          <a:p>
            <a:pPr marL="0" indent="0">
              <a:lnSpc>
                <a:spcPct val="120000"/>
              </a:lnSpc>
              <a:buNone/>
            </a:pPr>
            <a:endParaRPr lang="en-US" sz="100" dirty="0"/>
          </a:p>
          <a:p>
            <a:pPr>
              <a:lnSpc>
                <a:spcPct val="120000"/>
              </a:lnSpc>
            </a:pPr>
            <a:r>
              <a:rPr lang="en-US" dirty="0"/>
              <a:t>So if we build a simple linear regression that looks at the relationship between sales and newspaper ignoring radio, we might find that high values of newspaper advertising tend to be associated with higher values of sales, even though newspaper advertising does not affect sales.</a:t>
            </a:r>
          </a:p>
        </p:txBody>
      </p:sp>
      <p:sp>
        <p:nvSpPr>
          <p:cNvPr id="4" name="Rectangle 3">
            <a:extLst>
              <a:ext uri="{FF2B5EF4-FFF2-40B4-BE49-F238E27FC236}">
                <a16:creationId xmlns:a16="http://schemas.microsoft.com/office/drawing/2014/main" id="{1FE6A14D-C580-4F27-BC30-6C93CBEA07CF}"/>
              </a:ext>
            </a:extLst>
          </p:cNvPr>
          <p:cNvSpPr/>
          <p:nvPr/>
        </p:nvSpPr>
        <p:spPr>
          <a:xfrm>
            <a:off x="1179403" y="2009752"/>
            <a:ext cx="6871853" cy="1631216"/>
          </a:xfrm>
          <a:prstGeom prst="rect">
            <a:avLst/>
          </a:prstGeom>
          <a:ln>
            <a:solidFill>
              <a:schemeClr val="bg1">
                <a:lumMod val="75000"/>
              </a:schemeClr>
            </a:solidFill>
          </a:ln>
        </p:spPr>
        <p:txBody>
          <a:bodyPr wrap="square">
            <a:spAutoFit/>
          </a:bodyPr>
          <a:lstStyle/>
          <a:p>
            <a:r>
              <a:rPr lang="en-US" sz="2000" dirty="0"/>
              <a:t>                              TV     radio  newspaper   sales</a:t>
            </a:r>
          </a:p>
          <a:p>
            <a:r>
              <a:rPr lang="en-US" sz="2000" dirty="0"/>
              <a:t>TV                 1.0000   0.0548         0.0566  0.782</a:t>
            </a:r>
          </a:p>
          <a:p>
            <a:r>
              <a:rPr lang="en-US" sz="2000" dirty="0"/>
              <a:t>radio             0.0548  1.0000         </a:t>
            </a:r>
            <a:r>
              <a:rPr lang="en-US" sz="2000" dirty="0">
                <a:highlight>
                  <a:srgbClr val="FFFF00"/>
                </a:highlight>
              </a:rPr>
              <a:t>0.3541</a:t>
            </a:r>
            <a:r>
              <a:rPr lang="en-US" sz="2000" dirty="0"/>
              <a:t>  </a:t>
            </a:r>
            <a:r>
              <a:rPr lang="en-US" sz="2000" dirty="0">
                <a:highlight>
                  <a:srgbClr val="FFFF00"/>
                </a:highlight>
              </a:rPr>
              <a:t>0.576</a:t>
            </a:r>
          </a:p>
          <a:p>
            <a:r>
              <a:rPr lang="en-US" sz="2000" dirty="0"/>
              <a:t>newspaper  0.0566  0.3541         1.0000  0.228</a:t>
            </a:r>
          </a:p>
          <a:p>
            <a:r>
              <a:rPr lang="en-US" sz="2000" dirty="0"/>
              <a:t>sales             0.7822  0.5762         0.2283  1.000</a:t>
            </a:r>
            <a:endParaRPr lang="pl-PL" sz="2000" dirty="0"/>
          </a:p>
        </p:txBody>
      </p:sp>
    </p:spTree>
    <p:extLst>
      <p:ext uri="{BB962C8B-B14F-4D97-AF65-F5344CB8AC3E}">
        <p14:creationId xmlns:p14="http://schemas.microsoft.com/office/powerpoint/2010/main" val="326276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320800"/>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Multiple regression allows to test the effect of each predictor while controlling for the effect of the other predictors.</a:t>
            </a:r>
          </a:p>
        </p:txBody>
      </p:sp>
    </p:spTree>
    <p:extLst>
      <p:ext uri="{BB962C8B-B14F-4D97-AF65-F5344CB8AC3E}">
        <p14:creationId xmlns:p14="http://schemas.microsoft.com/office/powerpoint/2010/main" val="1283844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78209"/>
            <a:ext cx="10910655" cy="1325563"/>
          </a:xfrm>
        </p:spPr>
        <p:txBody>
          <a:bodyPr>
            <a:normAutofit/>
          </a:bodyPr>
          <a:lstStyle/>
          <a:p>
            <a:r>
              <a:rPr lang="en-GB" sz="4000" dirty="0"/>
              <a:t>Multiple linear regression: Assessing the model fit</a:t>
            </a:r>
            <a:endParaRPr lang="pl-PL" sz="4000" dirty="0"/>
          </a:p>
        </p:txBody>
      </p:sp>
      <p:sp>
        <p:nvSpPr>
          <p:cNvPr id="7" name="TextBox 6">
            <a:extLst>
              <a:ext uri="{FF2B5EF4-FFF2-40B4-BE49-F238E27FC236}">
                <a16:creationId xmlns:a16="http://schemas.microsoft.com/office/drawing/2014/main" id="{DCDC91A1-5C16-4FDA-98AA-EE57A4873CF5}"/>
              </a:ext>
            </a:extLst>
          </p:cNvPr>
          <p:cNvSpPr txBox="1"/>
          <p:nvPr/>
        </p:nvSpPr>
        <p:spPr>
          <a:xfrm>
            <a:off x="2315478" y="1330015"/>
            <a:ext cx="6871854" cy="584775"/>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600" i="1" dirty="0" err="1"/>
              <a:t>lm.fit</a:t>
            </a:r>
            <a:r>
              <a:rPr lang="en-US" sz="1600" i="1" dirty="0"/>
              <a:t> = </a:t>
            </a:r>
            <a:r>
              <a:rPr lang="en-US" sz="1600" i="1" dirty="0" err="1"/>
              <a:t>lm</a:t>
            </a:r>
            <a:r>
              <a:rPr lang="en-US" sz="1600" i="1" dirty="0"/>
              <a:t>(sales ~ TV + radio + newspaper, data = Advertising)</a:t>
            </a:r>
          </a:p>
          <a:p>
            <a:r>
              <a:rPr lang="en-US" sz="1600" i="1" dirty="0"/>
              <a:t>summary(</a:t>
            </a:r>
            <a:r>
              <a:rPr lang="en-US" sz="1600" i="1" dirty="0" err="1"/>
              <a:t>lm.fit</a:t>
            </a:r>
            <a:r>
              <a:rPr lang="en-US" sz="1600" i="1" dirty="0"/>
              <a:t>)</a:t>
            </a:r>
            <a:endParaRPr lang="pl-PL" sz="1400"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2028228"/>
            <a:ext cx="6871853" cy="4585871"/>
          </a:xfrm>
          <a:prstGeom prst="rect">
            <a:avLst/>
          </a:prstGeom>
          <a:ln>
            <a:solidFill>
              <a:schemeClr val="bg1">
                <a:lumMod val="75000"/>
              </a:schemeClr>
            </a:solidFill>
          </a:ln>
        </p:spPr>
        <p:txBody>
          <a:bodyPr wrap="square">
            <a:spAutoFit/>
          </a:bodyPr>
          <a:lstStyle/>
          <a:p>
            <a:r>
              <a:rPr lang="pl-PL" sz="1600" dirty="0"/>
              <a:t>Call:</a:t>
            </a:r>
          </a:p>
          <a:p>
            <a:r>
              <a:rPr lang="pl-PL" sz="1600" dirty="0"/>
              <a:t>lm(</a:t>
            </a:r>
            <a:r>
              <a:rPr lang="pl-PL" sz="1600" dirty="0" err="1"/>
              <a:t>formula</a:t>
            </a:r>
            <a:r>
              <a:rPr lang="pl-PL" sz="1600" dirty="0"/>
              <a:t> = </a:t>
            </a:r>
            <a:r>
              <a:rPr lang="pl-PL" sz="1600" dirty="0" err="1"/>
              <a:t>sales</a:t>
            </a:r>
            <a:r>
              <a:rPr lang="pl-PL" sz="1600" dirty="0"/>
              <a:t> ~ TV + radio + </a:t>
            </a:r>
            <a:r>
              <a:rPr lang="pl-PL" sz="1600" dirty="0" err="1"/>
              <a:t>newspaper</a:t>
            </a:r>
            <a:r>
              <a:rPr lang="pl-PL" sz="1600" dirty="0"/>
              <a:t>, data = </a:t>
            </a:r>
            <a:r>
              <a:rPr lang="pl-PL" sz="1600" dirty="0" err="1"/>
              <a:t>Advertising</a:t>
            </a:r>
            <a:r>
              <a:rPr lang="pl-PL" sz="1600" dirty="0"/>
              <a:t>)</a:t>
            </a:r>
          </a:p>
          <a:p>
            <a:endParaRPr lang="pl-PL" sz="1200" dirty="0"/>
          </a:p>
          <a:p>
            <a:r>
              <a:rPr lang="pl-PL" sz="1600" dirty="0" err="1"/>
              <a:t>Residuals</a:t>
            </a:r>
            <a:r>
              <a:rPr lang="pl-PL" sz="1600" dirty="0"/>
              <a:t>:</a:t>
            </a:r>
          </a:p>
          <a:p>
            <a:r>
              <a:rPr lang="pl-PL" sz="1600" dirty="0"/>
              <a:t>    </a:t>
            </a:r>
            <a:r>
              <a:rPr lang="en-GB" sz="1600" dirty="0"/>
              <a:t>  </a:t>
            </a:r>
            <a:r>
              <a:rPr lang="pl-PL" sz="1600" dirty="0"/>
              <a:t>Min      </a:t>
            </a:r>
            <a:r>
              <a:rPr lang="en-GB" sz="1600" dirty="0"/>
              <a:t>    </a:t>
            </a:r>
            <a:r>
              <a:rPr lang="pl-PL" sz="1600" dirty="0"/>
              <a:t>1Q  </a:t>
            </a:r>
            <a:r>
              <a:rPr lang="en-GB" sz="1600" dirty="0"/>
              <a:t> </a:t>
            </a:r>
            <a:r>
              <a:rPr lang="pl-PL" sz="1600" dirty="0"/>
              <a:t>Median      </a:t>
            </a:r>
            <a:r>
              <a:rPr lang="en-GB" sz="1600" dirty="0"/>
              <a:t>  </a:t>
            </a:r>
            <a:r>
              <a:rPr lang="pl-PL" sz="1600" dirty="0"/>
              <a:t>3Q     </a:t>
            </a:r>
            <a:r>
              <a:rPr lang="en-GB" sz="1600" dirty="0"/>
              <a:t>  </a:t>
            </a:r>
            <a:r>
              <a:rPr lang="pl-PL" sz="1600" dirty="0"/>
              <a:t>Max </a:t>
            </a:r>
          </a:p>
          <a:p>
            <a:r>
              <a:rPr lang="pl-PL" sz="1600" dirty="0"/>
              <a:t>-8.8277 -0.8908  </a:t>
            </a:r>
            <a:r>
              <a:rPr lang="en-GB" sz="1600" dirty="0"/>
              <a:t>  </a:t>
            </a:r>
            <a:r>
              <a:rPr lang="pl-PL" sz="1600" dirty="0"/>
              <a:t>0.2418  1.1893  2.8292 </a:t>
            </a:r>
          </a:p>
          <a:p>
            <a:endParaRPr lang="pl-PL" sz="1200" dirty="0"/>
          </a:p>
          <a:p>
            <a:r>
              <a:rPr lang="pl-PL" sz="1600" dirty="0" err="1"/>
              <a:t>Coefficients</a:t>
            </a:r>
            <a:r>
              <a:rPr lang="pl-PL" sz="1600" dirty="0"/>
              <a:t>:</a:t>
            </a:r>
          </a:p>
          <a:p>
            <a:r>
              <a:rPr lang="pl-PL" sz="1600" dirty="0"/>
              <a:t>             </a:t>
            </a:r>
            <a:r>
              <a:rPr lang="en-GB" sz="1600" dirty="0"/>
              <a:t>            </a:t>
            </a:r>
            <a:r>
              <a:rPr lang="pl-PL" sz="1600" dirty="0" err="1"/>
              <a:t>Estimate</a:t>
            </a:r>
            <a:r>
              <a:rPr lang="pl-PL" sz="1600" dirty="0"/>
              <a:t> </a:t>
            </a:r>
            <a:r>
              <a:rPr lang="en-GB" sz="1600" dirty="0"/>
              <a:t>     </a:t>
            </a:r>
            <a:r>
              <a:rPr lang="pl-PL" sz="1600" dirty="0" err="1"/>
              <a:t>Std</a:t>
            </a:r>
            <a:r>
              <a:rPr lang="pl-PL" sz="1600" dirty="0"/>
              <a:t>. Error </a:t>
            </a:r>
            <a:r>
              <a:rPr lang="en-GB" sz="1600" dirty="0"/>
              <a:t>  </a:t>
            </a:r>
            <a:r>
              <a:rPr lang="pl-PL" sz="1600" dirty="0"/>
              <a:t>t </a:t>
            </a:r>
            <a:r>
              <a:rPr lang="pl-PL" sz="1600" dirty="0" err="1"/>
              <a:t>value</a:t>
            </a:r>
            <a:r>
              <a:rPr lang="pl-PL" sz="1600" dirty="0"/>
              <a:t> </a:t>
            </a:r>
            <a:r>
              <a:rPr lang="en-GB" sz="1600" dirty="0"/>
              <a:t>  </a:t>
            </a:r>
            <a:r>
              <a:rPr lang="pl-PL" sz="1600" dirty="0"/>
              <a:t>Pr(&gt;|t|)    </a:t>
            </a:r>
          </a:p>
          <a:p>
            <a:r>
              <a:rPr lang="pl-PL" sz="1600" dirty="0"/>
              <a:t>(</a:t>
            </a:r>
            <a:r>
              <a:rPr lang="pl-PL" sz="1600" dirty="0" err="1"/>
              <a:t>Intercept</a:t>
            </a:r>
            <a:r>
              <a:rPr lang="pl-PL" sz="1600" dirty="0"/>
              <a:t>)  </a:t>
            </a:r>
            <a:r>
              <a:rPr lang="en-GB" sz="1600" dirty="0"/>
              <a:t>  </a:t>
            </a:r>
            <a:r>
              <a:rPr lang="pl-PL" sz="1600" dirty="0"/>
              <a:t>2.938889  </a:t>
            </a:r>
            <a:r>
              <a:rPr lang="en-GB" sz="1600" dirty="0"/>
              <a:t>   </a:t>
            </a:r>
            <a:r>
              <a:rPr lang="pl-PL" sz="1600" dirty="0"/>
              <a:t> 0.311908  </a:t>
            </a:r>
            <a:r>
              <a:rPr lang="en-GB" sz="1600" dirty="0"/>
              <a:t> </a:t>
            </a:r>
            <a:r>
              <a:rPr lang="pl-PL" sz="1600" dirty="0"/>
              <a:t> </a:t>
            </a:r>
            <a:r>
              <a:rPr lang="en-GB" sz="1600" dirty="0"/>
              <a:t> </a:t>
            </a:r>
            <a:r>
              <a:rPr lang="pl-PL" sz="1600" dirty="0"/>
              <a:t>9.422   </a:t>
            </a:r>
            <a:r>
              <a:rPr lang="en-GB" sz="1600" dirty="0"/>
              <a:t>  </a:t>
            </a:r>
            <a:r>
              <a:rPr lang="pl-PL" sz="1600" dirty="0"/>
              <a:t>&lt;2e-16 ***</a:t>
            </a:r>
          </a:p>
          <a:p>
            <a:r>
              <a:rPr lang="pl-PL" sz="1600" dirty="0"/>
              <a:t>TV           </a:t>
            </a:r>
            <a:r>
              <a:rPr lang="en-GB" sz="1600" dirty="0"/>
              <a:t>        </a:t>
            </a:r>
            <a:r>
              <a:rPr lang="pl-PL" sz="1600" dirty="0"/>
              <a:t>0.045765   </a:t>
            </a:r>
            <a:r>
              <a:rPr lang="en-GB" sz="1600" dirty="0"/>
              <a:t>  </a:t>
            </a:r>
            <a:r>
              <a:rPr lang="pl-PL" sz="1600" dirty="0"/>
              <a:t>0.001395 </a:t>
            </a:r>
            <a:r>
              <a:rPr lang="en-GB" sz="1600" dirty="0"/>
              <a:t> </a:t>
            </a:r>
            <a:r>
              <a:rPr lang="pl-PL" sz="1600" dirty="0"/>
              <a:t> 32.809   </a:t>
            </a:r>
            <a:r>
              <a:rPr lang="en-GB" sz="1600" dirty="0"/>
              <a:t>  </a:t>
            </a:r>
            <a:r>
              <a:rPr lang="pl-PL" sz="1600" dirty="0"/>
              <a:t>&lt;2e-16 ***</a:t>
            </a:r>
          </a:p>
          <a:p>
            <a:r>
              <a:rPr lang="pl-PL" sz="1600" dirty="0"/>
              <a:t>radio        </a:t>
            </a:r>
            <a:r>
              <a:rPr lang="en-GB" sz="1600" dirty="0"/>
              <a:t>      </a:t>
            </a:r>
            <a:r>
              <a:rPr lang="pl-PL" sz="1600" dirty="0"/>
              <a:t>0.188530   </a:t>
            </a:r>
            <a:r>
              <a:rPr lang="en-GB" sz="1600" dirty="0"/>
              <a:t>   </a:t>
            </a:r>
            <a:r>
              <a:rPr lang="pl-PL" sz="1600" dirty="0"/>
              <a:t>0.008611 </a:t>
            </a:r>
            <a:r>
              <a:rPr lang="en-GB" sz="1600" dirty="0"/>
              <a:t> </a:t>
            </a:r>
            <a:r>
              <a:rPr lang="pl-PL" sz="1600" dirty="0"/>
              <a:t> 21.893  </a:t>
            </a:r>
            <a:r>
              <a:rPr lang="en-GB" sz="1600" dirty="0"/>
              <a:t> </a:t>
            </a:r>
            <a:r>
              <a:rPr lang="pl-PL" sz="1600" dirty="0"/>
              <a:t> </a:t>
            </a:r>
            <a:r>
              <a:rPr lang="en-GB" sz="1600" dirty="0"/>
              <a:t> </a:t>
            </a:r>
            <a:r>
              <a:rPr lang="pl-PL" sz="1600" dirty="0"/>
              <a:t>&lt;2e-16 ***</a:t>
            </a:r>
          </a:p>
          <a:p>
            <a:r>
              <a:rPr lang="pl-PL" sz="1600" dirty="0" err="1"/>
              <a:t>newspaper</a:t>
            </a:r>
            <a:r>
              <a:rPr lang="pl-PL" sz="1600" dirty="0"/>
              <a:t>  -0.001037  </a:t>
            </a:r>
            <a:r>
              <a:rPr lang="en-GB" sz="1600" dirty="0"/>
              <a:t>   </a:t>
            </a:r>
            <a:r>
              <a:rPr lang="pl-PL" sz="1600" dirty="0"/>
              <a:t> 0.005871  </a:t>
            </a:r>
            <a:r>
              <a:rPr lang="en-GB" sz="1600" dirty="0"/>
              <a:t>  </a:t>
            </a:r>
            <a:r>
              <a:rPr lang="pl-PL" sz="1600" dirty="0"/>
              <a:t>-0.177    </a:t>
            </a:r>
            <a:r>
              <a:rPr lang="en-GB" sz="1600" dirty="0"/>
              <a:t>    </a:t>
            </a:r>
            <a:r>
              <a:rPr lang="pl-PL" sz="1600" dirty="0"/>
              <a:t> 0.86    </a:t>
            </a:r>
          </a:p>
          <a:p>
            <a:r>
              <a:rPr lang="pl-PL" sz="1600" dirty="0"/>
              <a:t>---</a:t>
            </a:r>
          </a:p>
          <a:p>
            <a:r>
              <a:rPr lang="pl-PL" sz="1600" dirty="0" err="1"/>
              <a:t>Signif</a:t>
            </a:r>
            <a:r>
              <a:rPr lang="pl-PL" sz="1600" dirty="0"/>
              <a:t>. </a:t>
            </a:r>
            <a:r>
              <a:rPr lang="pl-PL" sz="1600" dirty="0" err="1"/>
              <a:t>codes</a:t>
            </a:r>
            <a:r>
              <a:rPr lang="pl-PL" sz="1600" dirty="0"/>
              <a:t>:  0 ‘***’ 0.001 ‘**’ 0.01 ‘*’ 0.05 ‘.’ 0.1 ‘ ’ 1</a:t>
            </a:r>
          </a:p>
          <a:p>
            <a:endParaRPr lang="pl-PL" sz="1200" dirty="0"/>
          </a:p>
          <a:p>
            <a:r>
              <a:rPr lang="pl-PL" sz="1600" dirty="0" err="1"/>
              <a:t>Residual</a:t>
            </a:r>
            <a:r>
              <a:rPr lang="pl-PL" sz="1600" dirty="0"/>
              <a:t> standard error: 1.686 on 196 </a:t>
            </a:r>
            <a:r>
              <a:rPr lang="pl-PL" sz="1600" dirty="0" err="1"/>
              <a:t>degrees</a:t>
            </a:r>
            <a:r>
              <a:rPr lang="pl-PL" sz="1600" dirty="0"/>
              <a:t> of </a:t>
            </a:r>
            <a:r>
              <a:rPr lang="pl-PL" sz="1600" dirty="0" err="1"/>
              <a:t>freedom</a:t>
            </a:r>
            <a:endParaRPr lang="pl-PL" sz="1600" dirty="0"/>
          </a:p>
          <a:p>
            <a:r>
              <a:rPr lang="pl-PL" sz="1600" dirty="0" err="1"/>
              <a:t>Multiple</a:t>
            </a:r>
            <a:r>
              <a:rPr lang="pl-PL" sz="1600" dirty="0"/>
              <a:t> R-</a:t>
            </a:r>
            <a:r>
              <a:rPr lang="pl-PL" sz="1600" dirty="0" err="1"/>
              <a:t>squared</a:t>
            </a:r>
            <a:r>
              <a:rPr lang="pl-PL" sz="1600" dirty="0"/>
              <a:t>:  0.8972,</a:t>
            </a:r>
            <a:r>
              <a:rPr lang="en-GB" sz="1600" dirty="0"/>
              <a:t>      </a:t>
            </a:r>
            <a:r>
              <a:rPr lang="pl-PL" sz="1600" dirty="0" err="1"/>
              <a:t>Adjusted</a:t>
            </a:r>
            <a:r>
              <a:rPr lang="pl-PL" sz="1600" dirty="0"/>
              <a:t> R-</a:t>
            </a:r>
            <a:r>
              <a:rPr lang="pl-PL" sz="1600" dirty="0" err="1"/>
              <a:t>squared</a:t>
            </a:r>
            <a:r>
              <a:rPr lang="pl-PL" sz="1600" dirty="0"/>
              <a:t>:  0.8956 </a:t>
            </a:r>
          </a:p>
          <a:p>
            <a:r>
              <a:rPr lang="pl-PL" sz="1600" dirty="0"/>
              <a:t>F-</a:t>
            </a:r>
            <a:r>
              <a:rPr lang="pl-PL" sz="1600" dirty="0" err="1"/>
              <a:t>statistic</a:t>
            </a:r>
            <a:r>
              <a:rPr lang="pl-PL" sz="1600" dirty="0"/>
              <a:t>: 570.3 on 3 and 196 DF,  p-</a:t>
            </a:r>
            <a:r>
              <a:rPr lang="pl-PL" sz="1600" dirty="0" err="1"/>
              <a:t>value</a:t>
            </a:r>
            <a:r>
              <a:rPr lang="pl-PL" sz="1600" dirty="0"/>
              <a:t>: &lt; 2.2e-16</a:t>
            </a:r>
          </a:p>
        </p:txBody>
      </p:sp>
    </p:spTree>
    <p:extLst>
      <p:ext uri="{BB962C8B-B14F-4D97-AF65-F5344CB8AC3E}">
        <p14:creationId xmlns:p14="http://schemas.microsoft.com/office/powerpoint/2010/main" val="3853098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4321"/>
                <a:ext cx="10910655" cy="1325563"/>
              </a:xfrm>
            </p:spPr>
            <p:txBody>
              <a:bodyPr>
                <a:normAutofit/>
              </a:bodyPr>
              <a:lstStyle/>
              <a:p>
                <a:r>
                  <a:rPr lang="en-GB" sz="4000" dirty="0"/>
                  <a:t>Multiple linear regression: Assessing the model fit using the </a:t>
                </a:r>
                <a14:m>
                  <m:oMath xmlns:m="http://schemas.openxmlformats.org/officeDocument/2006/math">
                    <m:r>
                      <a:rPr lang="en-GB" sz="4000" i="1" dirty="0" smtClean="0">
                        <a:latin typeface="Cambria Math" panose="02040503050406030204" pitchFamily="18" charset="0"/>
                      </a:rPr>
                      <m:t>𝑅𝑆𝐸</m:t>
                    </m:r>
                  </m:oMath>
                </a14:m>
                <a:r>
                  <a:rPr lang="en-GB" sz="4000" dirty="0"/>
                  <a:t> and </a:t>
                </a:r>
                <a14:m>
                  <m:oMath xmlns:m="http://schemas.openxmlformats.org/officeDocument/2006/math">
                    <m:sSup>
                      <m:sSupPr>
                        <m:ctrlPr>
                          <a:rPr lang="en-GB" sz="4000" i="1" smtClean="0">
                            <a:latin typeface="Cambria Math" panose="02040503050406030204" pitchFamily="18" charset="0"/>
                          </a:rPr>
                        </m:ctrlPr>
                      </m:sSupPr>
                      <m:e>
                        <m:r>
                          <a:rPr lang="en-GB" sz="4000" b="0" i="1" smtClean="0">
                            <a:latin typeface="Cambria Math" panose="02040503050406030204" pitchFamily="18" charset="0"/>
                          </a:rPr>
                          <m:t>𝑅</m:t>
                        </m:r>
                      </m:e>
                      <m:sup>
                        <m:r>
                          <a:rPr lang="en-GB" sz="4000" b="0" i="1" smtClean="0">
                            <a:latin typeface="Cambria Math" panose="02040503050406030204" pitchFamily="18" charset="0"/>
                          </a:rPr>
                          <m:t>2</m:t>
                        </m:r>
                      </m:sup>
                    </m:sSup>
                  </m:oMath>
                </a14:m>
                <a:endParaRPr lang="pl-PL" sz="4000" dirty="0"/>
              </a:p>
            </p:txBody>
          </p:sp>
        </mc:Choice>
        <mc:Fallback xmlns="">
          <p:sp>
            <p:nvSpPr>
              <p:cNvPr id="2" name="Title 1">
                <a:extLst>
                  <a:ext uri="{FF2B5EF4-FFF2-40B4-BE49-F238E27FC236}">
                    <a16:creationId xmlns:a16="http://schemas.microsoft.com/office/drawing/2014/main" id="{5A9C6115-448B-4629-836B-3209D9581AB8}"/>
                  </a:ext>
                </a:extLst>
              </p:cNvPr>
              <p:cNvSpPr>
                <a:spLocks noGrp="1" noRot="1" noChangeAspect="1" noMove="1" noResize="1" noEditPoints="1" noAdjustHandles="1" noChangeArrowheads="1" noChangeShapeType="1" noTextEdit="1"/>
              </p:cNvSpPr>
              <p:nvPr>
                <p:ph type="title"/>
              </p:nvPr>
            </p:nvSpPr>
            <p:spPr>
              <a:xfrm>
                <a:off x="785177" y="-4321"/>
                <a:ext cx="10910655" cy="1325563"/>
              </a:xfrm>
              <a:blipFill>
                <a:blip r:embed="rId2"/>
                <a:stretch>
                  <a:fillRect l="-2011" t="-7339" b="-15138"/>
                </a:stretch>
              </a:blipFill>
            </p:spPr>
            <p:txBody>
              <a:bodyPr/>
              <a:lstStyle/>
              <a:p>
                <a:r>
                  <a:rPr lang="pl-PL">
                    <a:noFill/>
                  </a:rPr>
                  <a:t> </a:t>
                </a:r>
              </a:p>
            </p:txBody>
          </p:sp>
        </mc:Fallback>
      </mc:AlternateContent>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762404" y="1957444"/>
            <a:ext cx="9276761" cy="4443360"/>
          </a:xfrm>
        </p:spPr>
        <p:txBody>
          <a:bodyPr>
            <a:noAutofit/>
          </a:bodyPr>
          <a:lstStyle/>
          <a:p>
            <a:r>
              <a:rPr lang="en-US" dirty="0"/>
              <a:t>The percentage error (RSE/mean(Y))</a:t>
            </a:r>
            <a:r>
              <a:rPr lang="en-US" dirty="0">
                <a:solidFill>
                  <a:srgbClr val="FF0000"/>
                </a:solidFill>
              </a:rPr>
              <a:t> </a:t>
            </a:r>
            <a:r>
              <a:rPr lang="en-US" dirty="0"/>
              <a:t>is </a:t>
            </a:r>
            <a:r>
              <a:rPr lang="en-US" b="1" dirty="0"/>
              <a:t>12%</a:t>
            </a:r>
            <a:r>
              <a:rPr lang="en-US" dirty="0"/>
              <a:t> (compare it to </a:t>
            </a:r>
            <a:r>
              <a:rPr lang="en-US" b="1" dirty="0"/>
              <a:t>23%</a:t>
            </a:r>
            <a:r>
              <a:rPr lang="en-US" dirty="0"/>
              <a:t> with the simple linear regression on TV).</a:t>
            </a:r>
          </a:p>
          <a:p>
            <a:pPr marL="0" indent="0">
              <a:buNone/>
            </a:pPr>
            <a:endParaRPr lang="en-US" sz="2000" dirty="0"/>
          </a:p>
          <a:p>
            <a:r>
              <a:rPr lang="en-US" dirty="0"/>
              <a:t>By including all three predictors we now explain about </a:t>
            </a:r>
            <a:r>
              <a:rPr lang="en-US" b="1" dirty="0"/>
              <a:t>89.7%</a:t>
            </a:r>
            <a:r>
              <a:rPr lang="en-US" dirty="0"/>
              <a:t> of the variability in sales, in comparison with </a:t>
            </a:r>
            <a:r>
              <a:rPr lang="en-US" b="1" dirty="0"/>
              <a:t>61.2%</a:t>
            </a:r>
            <a:r>
              <a:rPr lang="en-US" dirty="0"/>
              <a:t> with TV alone. </a:t>
            </a:r>
          </a:p>
          <a:p>
            <a:endParaRPr lang="en-US" sz="2000" dirty="0"/>
          </a:p>
          <a:p>
            <a:r>
              <a:rPr lang="en-US" dirty="0"/>
              <a:t>To take into account the number of predictors, we should compare the adjusted R squared:  </a:t>
            </a:r>
            <a:r>
              <a:rPr lang="en-US" b="1" dirty="0"/>
              <a:t>89.6%</a:t>
            </a:r>
            <a:r>
              <a:rPr lang="en-US" dirty="0"/>
              <a:t> (full model) versus </a:t>
            </a:r>
            <a:r>
              <a:rPr lang="en-US" b="1" dirty="0"/>
              <a:t>61%</a:t>
            </a:r>
            <a:r>
              <a:rPr lang="en-US" dirty="0"/>
              <a:t> (TV model).</a:t>
            </a:r>
          </a:p>
        </p:txBody>
      </p:sp>
    </p:spTree>
    <p:extLst>
      <p:ext uri="{BB962C8B-B14F-4D97-AF65-F5344CB8AC3E}">
        <p14:creationId xmlns:p14="http://schemas.microsoft.com/office/powerpoint/2010/main" val="339235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66269" y="774051"/>
            <a:ext cx="8961313" cy="4588057"/>
          </a:xfrm>
        </p:spPr>
        <p:txBody>
          <a:bodyPr>
            <a:noAutofit/>
          </a:bodyPr>
          <a:lstStyle/>
          <a:p>
            <a:pPr marL="0" indent="0" algn="ctr">
              <a:lnSpc>
                <a:spcPct val="120000"/>
              </a:lnSpc>
              <a:buNone/>
            </a:pPr>
            <a:endParaRPr lang="en-US" sz="4000" dirty="0"/>
          </a:p>
          <a:p>
            <a:pPr marL="0" indent="0">
              <a:lnSpc>
                <a:spcPct val="120000"/>
              </a:lnSpc>
              <a:buNone/>
            </a:pPr>
            <a:r>
              <a:rPr lang="en-US" sz="4000" b="1" dirty="0"/>
              <a:t>Task: </a:t>
            </a:r>
          </a:p>
          <a:p>
            <a:pPr>
              <a:lnSpc>
                <a:spcPct val="120000"/>
              </a:lnSpc>
              <a:buFont typeface="Calibri" panose="020F0502020204030204" pitchFamily="34" charset="0"/>
              <a:buChar char="-"/>
            </a:pPr>
            <a:r>
              <a:rPr lang="en-US" dirty="0"/>
              <a:t>Fit a multiple linear regression model for the </a:t>
            </a:r>
            <a:r>
              <a:rPr lang="en-US" dirty="0" err="1"/>
              <a:t>mlu</a:t>
            </a:r>
            <a:r>
              <a:rPr lang="en-US" dirty="0"/>
              <a:t> data</a:t>
            </a:r>
          </a:p>
        </p:txBody>
      </p:sp>
    </p:spTree>
    <p:extLst>
      <p:ext uri="{BB962C8B-B14F-4D97-AF65-F5344CB8AC3E}">
        <p14:creationId xmlns:p14="http://schemas.microsoft.com/office/powerpoint/2010/main" val="29000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F-test</a:t>
            </a:r>
          </a:p>
        </p:txBody>
      </p:sp>
    </p:spTree>
    <p:extLst>
      <p:ext uri="{BB962C8B-B14F-4D97-AF65-F5344CB8AC3E}">
        <p14:creationId xmlns:p14="http://schemas.microsoft.com/office/powerpoint/2010/main" val="3082549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4321"/>
            <a:ext cx="10910655" cy="1325563"/>
          </a:xfrm>
        </p:spPr>
        <p:txBody>
          <a:bodyPr>
            <a:normAutofit/>
          </a:bodyPr>
          <a:lstStyle/>
          <a:p>
            <a:r>
              <a:rPr lang="en-GB" sz="4000" dirty="0"/>
              <a:t>Multiple linear regression: Assessing the model fit using the F-test</a:t>
            </a:r>
            <a:endParaRPr lang="pl-PL" sz="40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785177" y="1576784"/>
                <a:ext cx="9439478" cy="4934857"/>
              </a:xfrm>
            </p:spPr>
            <p:txBody>
              <a:bodyPr>
                <a:noAutofit/>
              </a:bodyPr>
              <a:lstStyle/>
              <a:p>
                <a:r>
                  <a:rPr lang="en-US" sz="2400" dirty="0"/>
                  <a:t>In multiple linear regression, one of the first questions we want to answer is whether there is a relationship between the response variable and one of the predictors or whether all predictors are useless in predicting the response variable. </a:t>
                </a:r>
              </a:p>
              <a:p>
                <a:pPr marL="0" indent="0">
                  <a:buNone/>
                </a:pPr>
                <a:endParaRPr lang="en-US" sz="400" dirty="0"/>
              </a:p>
              <a:p>
                <a:r>
                  <a:rPr lang="en-US" sz="2400" dirty="0"/>
                  <a:t>For that, we test the null hypothesis:</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𝐻</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ea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ea typeface="Cambria Math" panose="02040503050406030204" pitchFamily="18" charset="0"/>
                          </a:rPr>
                          <m:t>𝑝</m:t>
                        </m:r>
                      </m:sub>
                    </m:sSub>
                    <m:r>
                      <a:rPr lang="en-GB" sz="2400" b="0" i="1" smtClean="0">
                        <a:latin typeface="Cambria Math" panose="02040503050406030204" pitchFamily="18" charset="0"/>
                      </a:rPr>
                      <m:t>=0</m:t>
                    </m:r>
                  </m:oMath>
                </a14:m>
                <a:r>
                  <a:rPr lang="en-US" sz="2400" dirty="0"/>
                  <a:t>   </a:t>
                </a:r>
              </a:p>
              <a:p>
                <a:pPr marL="0" indent="0">
                  <a:buNone/>
                </a:pPr>
                <a:r>
                  <a:rPr lang="en-US" sz="2400" dirty="0"/>
                  <a:t>versus</a:t>
                </a:r>
              </a:p>
              <a:p>
                <a:pPr marL="0" indent="0">
                  <a:buNone/>
                </a:pPr>
                <a:r>
                  <a:rPr lang="en-US" sz="2400" dirty="0"/>
                  <a:t>    </a:t>
                </a:r>
                <a14:m>
                  <m:oMath xmlns:m="http://schemas.openxmlformats.org/officeDocument/2006/math">
                    <m:sSub>
                      <m:sSubPr>
                        <m:ctrlPr>
                          <a:rPr lang="en-US" sz="2400" i="1">
                            <a:latin typeface="Cambria Math" panose="02040503050406030204" pitchFamily="18" charset="0"/>
                          </a:rPr>
                        </m:ctrlPr>
                      </m:sSubPr>
                      <m:e>
                        <m:r>
                          <a:rPr lang="en-GB" sz="2400" i="1">
                            <a:latin typeface="Cambria Math" panose="02040503050406030204" pitchFamily="18" charset="0"/>
                          </a:rPr>
                          <m:t>𝐻</m:t>
                        </m:r>
                      </m:e>
                      <m:sub>
                        <m:r>
                          <a:rPr lang="en-GB" sz="2400" b="0" i="1" smtClean="0">
                            <a:latin typeface="Cambria Math" panose="02040503050406030204" pitchFamily="18" charset="0"/>
                          </a:rPr>
                          <m:t>1</m:t>
                        </m:r>
                      </m:sub>
                    </m:sSub>
                    <m:r>
                      <a:rPr lang="en-GB" sz="2400" i="1">
                        <a:latin typeface="Cambria Math" panose="02040503050406030204" pitchFamily="18" charset="0"/>
                      </a:rPr>
                      <m:t>:</m:t>
                    </m:r>
                    <m:r>
                      <a:rPr lang="en-GB" sz="2400" b="0" i="1" smtClean="0">
                        <a:latin typeface="Cambria Math" panose="02040503050406030204" pitchFamily="18" charset="0"/>
                      </a:rPr>
                      <m:t>𝑎𝑡</m:t>
                    </m:r>
                    <m:r>
                      <a:rPr lang="en-GB" sz="2400" b="0" i="1" smtClean="0">
                        <a:latin typeface="Cambria Math" panose="02040503050406030204" pitchFamily="18" charset="0"/>
                      </a:rPr>
                      <m:t> </m:t>
                    </m:r>
                    <m:r>
                      <a:rPr lang="en-GB" sz="2400" b="0" i="1" smtClean="0">
                        <a:latin typeface="Cambria Math" panose="02040503050406030204" pitchFamily="18" charset="0"/>
                      </a:rPr>
                      <m:t>𝑙𝑒𝑎𝑠𝑡</m:t>
                    </m:r>
                    <m:r>
                      <a:rPr lang="en-GB" sz="2400" b="0" i="1" smtClean="0">
                        <a:latin typeface="Cambria Math" panose="02040503050406030204" pitchFamily="18" charset="0"/>
                      </a:rPr>
                      <m:t> </m:t>
                    </m:r>
                    <m:r>
                      <a:rPr lang="en-GB" sz="2400" b="0" i="1" smtClean="0">
                        <a:latin typeface="Cambria Math" panose="02040503050406030204" pitchFamily="18" charset="0"/>
                      </a:rPr>
                      <m:t>𝑜𝑛𝑒</m:t>
                    </m:r>
                    <m:r>
                      <a:rPr lang="en-GB" sz="2400" b="0" i="1" smtClean="0">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b="0" i="1" smtClean="0">
                            <a:latin typeface="Cambria Math" panose="02040503050406030204" pitchFamily="18" charset="0"/>
                            <a:ea typeface="Cambria Math" panose="02040503050406030204" pitchFamily="18" charset="0"/>
                          </a:rPr>
                          <m:t>𝑗</m:t>
                        </m:r>
                      </m:sub>
                    </m:sSub>
                    <m:r>
                      <a:rPr lang="en-GB" sz="2400" b="0" i="1" smtClean="0">
                        <a:latin typeface="Cambria Math" panose="02040503050406030204" pitchFamily="18" charset="0"/>
                      </a:rPr>
                      <m:t> </m:t>
                    </m:r>
                    <m:r>
                      <a:rPr lang="en-GB" sz="2400" b="0" i="1" smtClean="0">
                        <a:latin typeface="Cambria Math" panose="02040503050406030204" pitchFamily="18" charset="0"/>
                      </a:rPr>
                      <m:t>𝑖𝑠</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non</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zero</m:t>
                    </m:r>
                  </m:oMath>
                </a14:m>
                <a:endParaRPr lang="en-US" sz="2400" dirty="0"/>
              </a:p>
              <a:p>
                <a:pPr marL="0" indent="0">
                  <a:buNone/>
                </a:pPr>
                <a:endParaRPr lang="en-US" sz="400" dirty="0"/>
              </a:p>
              <a:p>
                <a:r>
                  <a:rPr lang="en-US" sz="2400" dirty="0"/>
                  <a:t>In R, the results of this test are given in the last row of the </a:t>
                </a:r>
                <a:r>
                  <a:rPr lang="en-US" sz="2400" i="1" dirty="0" err="1"/>
                  <a:t>lm</a:t>
                </a:r>
                <a:r>
                  <a:rPr lang="en-US" sz="2400" i="1" dirty="0"/>
                  <a:t>()</a:t>
                </a:r>
                <a:r>
                  <a:rPr lang="en-US" sz="2400" dirty="0"/>
                  <a:t> output. The smaller is the p-value, the strongest the evidence against the null hypothesis.</a:t>
                </a:r>
              </a:p>
            </p:txBody>
          </p:sp>
        </mc:Choice>
        <mc:Fallback xmlns="">
          <p:sp>
            <p:nvSpPr>
              <p:cNvPr id="5" name="Content Placeholder 2">
                <a:extLst>
                  <a:ext uri="{FF2B5EF4-FFF2-40B4-BE49-F238E27FC236}">
                    <a16:creationId xmlns:a16="http://schemas.microsoft.com/office/drawing/2014/main" id="{BB167A2A-7320-4EDA-A91B-7D46D1FF3BBD}"/>
                  </a:ext>
                </a:extLst>
              </p:cNvPr>
              <p:cNvSpPr>
                <a:spLocks noGrp="1" noRot="1" noChangeAspect="1" noMove="1" noResize="1" noEditPoints="1" noAdjustHandles="1" noChangeArrowheads="1" noChangeShapeType="1" noTextEdit="1"/>
              </p:cNvSpPr>
              <p:nvPr>
                <p:ph idx="1"/>
              </p:nvPr>
            </p:nvSpPr>
            <p:spPr>
              <a:xfrm>
                <a:off x="785177" y="1576784"/>
                <a:ext cx="9439478" cy="4934857"/>
              </a:xfrm>
              <a:blipFill>
                <a:blip r:embed="rId2"/>
                <a:stretch>
                  <a:fillRect l="-1034" t="-1731" r="-517"/>
                </a:stretch>
              </a:blipFill>
            </p:spPr>
            <p:txBody>
              <a:bodyPr/>
              <a:lstStyle/>
              <a:p>
                <a:r>
                  <a:rPr lang="pl-PL">
                    <a:noFill/>
                  </a:rPr>
                  <a:t> </a:t>
                </a:r>
              </a:p>
            </p:txBody>
          </p:sp>
        </mc:Fallback>
      </mc:AlternateContent>
    </p:spTree>
    <p:extLst>
      <p:ext uri="{BB962C8B-B14F-4D97-AF65-F5344CB8AC3E}">
        <p14:creationId xmlns:p14="http://schemas.microsoft.com/office/powerpoint/2010/main" val="16810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Recap from last time</a:t>
            </a:r>
          </a:p>
        </p:txBody>
      </p:sp>
    </p:spTree>
    <p:extLst>
      <p:ext uri="{BB962C8B-B14F-4D97-AF65-F5344CB8AC3E}">
        <p14:creationId xmlns:p14="http://schemas.microsoft.com/office/powerpoint/2010/main" val="1407336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785177" y="4916"/>
            <a:ext cx="10910655" cy="1325563"/>
          </a:xfrm>
        </p:spPr>
        <p:txBody>
          <a:bodyPr>
            <a:normAutofit/>
          </a:bodyPr>
          <a:lstStyle/>
          <a:p>
            <a:r>
              <a:rPr lang="en-GB" sz="4000" dirty="0"/>
              <a:t>Multiple linear regression: Assessing the model fit using the F-test</a:t>
            </a:r>
            <a:endParaRPr lang="pl-PL" sz="4000" dirty="0"/>
          </a:p>
        </p:txBody>
      </p:sp>
      <p:sp>
        <p:nvSpPr>
          <p:cNvPr id="9" name="Rectangle 8">
            <a:extLst>
              <a:ext uri="{FF2B5EF4-FFF2-40B4-BE49-F238E27FC236}">
                <a16:creationId xmlns:a16="http://schemas.microsoft.com/office/drawing/2014/main" id="{24DE7F88-E22D-4201-A95C-BA519F99C145}"/>
              </a:ext>
            </a:extLst>
          </p:cNvPr>
          <p:cNvSpPr/>
          <p:nvPr/>
        </p:nvSpPr>
        <p:spPr>
          <a:xfrm>
            <a:off x="2315477" y="1621829"/>
            <a:ext cx="6871853" cy="4585871"/>
          </a:xfrm>
          <a:prstGeom prst="rect">
            <a:avLst/>
          </a:prstGeom>
          <a:ln>
            <a:solidFill>
              <a:schemeClr val="bg1">
                <a:lumMod val="75000"/>
              </a:schemeClr>
            </a:solidFill>
          </a:ln>
        </p:spPr>
        <p:txBody>
          <a:bodyPr wrap="square">
            <a:spAutoFit/>
          </a:bodyPr>
          <a:lstStyle/>
          <a:p>
            <a:r>
              <a:rPr lang="pl-PL" sz="1600" dirty="0"/>
              <a:t>Call:</a:t>
            </a:r>
          </a:p>
          <a:p>
            <a:r>
              <a:rPr lang="pl-PL" sz="1600" dirty="0"/>
              <a:t>lm(</a:t>
            </a:r>
            <a:r>
              <a:rPr lang="pl-PL" sz="1600" dirty="0" err="1"/>
              <a:t>formula</a:t>
            </a:r>
            <a:r>
              <a:rPr lang="pl-PL" sz="1600" dirty="0"/>
              <a:t> = </a:t>
            </a:r>
            <a:r>
              <a:rPr lang="pl-PL" sz="1600" dirty="0" err="1"/>
              <a:t>sales</a:t>
            </a:r>
            <a:r>
              <a:rPr lang="pl-PL" sz="1600" dirty="0"/>
              <a:t> ~ TV + radio + </a:t>
            </a:r>
            <a:r>
              <a:rPr lang="pl-PL" sz="1600" dirty="0" err="1"/>
              <a:t>newspaper</a:t>
            </a:r>
            <a:r>
              <a:rPr lang="pl-PL" sz="1600" dirty="0"/>
              <a:t>, data = </a:t>
            </a:r>
            <a:r>
              <a:rPr lang="pl-PL" sz="1600" dirty="0" err="1"/>
              <a:t>Advertising</a:t>
            </a:r>
            <a:r>
              <a:rPr lang="pl-PL" sz="1600" dirty="0"/>
              <a:t>)</a:t>
            </a:r>
          </a:p>
          <a:p>
            <a:endParaRPr lang="pl-PL" sz="1200" dirty="0"/>
          </a:p>
          <a:p>
            <a:r>
              <a:rPr lang="pl-PL" sz="1600" dirty="0" err="1"/>
              <a:t>Residuals</a:t>
            </a:r>
            <a:r>
              <a:rPr lang="pl-PL" sz="1600" dirty="0"/>
              <a:t>:</a:t>
            </a:r>
          </a:p>
          <a:p>
            <a:r>
              <a:rPr lang="pl-PL" sz="1600" dirty="0"/>
              <a:t>    </a:t>
            </a:r>
            <a:r>
              <a:rPr lang="en-GB" sz="1600" dirty="0"/>
              <a:t>  </a:t>
            </a:r>
            <a:r>
              <a:rPr lang="pl-PL" sz="1600" dirty="0"/>
              <a:t>Min      </a:t>
            </a:r>
            <a:r>
              <a:rPr lang="en-GB" sz="1600" dirty="0"/>
              <a:t>    </a:t>
            </a:r>
            <a:r>
              <a:rPr lang="pl-PL" sz="1600" dirty="0"/>
              <a:t>1Q  </a:t>
            </a:r>
            <a:r>
              <a:rPr lang="en-GB" sz="1600" dirty="0"/>
              <a:t> </a:t>
            </a:r>
            <a:r>
              <a:rPr lang="pl-PL" sz="1600" dirty="0"/>
              <a:t>Median      </a:t>
            </a:r>
            <a:r>
              <a:rPr lang="en-GB" sz="1600" dirty="0"/>
              <a:t>  </a:t>
            </a:r>
            <a:r>
              <a:rPr lang="pl-PL" sz="1600" dirty="0"/>
              <a:t>3Q     </a:t>
            </a:r>
            <a:r>
              <a:rPr lang="en-GB" sz="1600" dirty="0"/>
              <a:t>  </a:t>
            </a:r>
            <a:r>
              <a:rPr lang="pl-PL" sz="1600" dirty="0"/>
              <a:t>Max </a:t>
            </a:r>
          </a:p>
          <a:p>
            <a:r>
              <a:rPr lang="pl-PL" sz="1600" dirty="0"/>
              <a:t>-8.8277 -0.8908  </a:t>
            </a:r>
            <a:r>
              <a:rPr lang="en-GB" sz="1600" dirty="0"/>
              <a:t>  </a:t>
            </a:r>
            <a:r>
              <a:rPr lang="pl-PL" sz="1600" dirty="0"/>
              <a:t>0.2418  1.1893  2.8292 </a:t>
            </a:r>
          </a:p>
          <a:p>
            <a:endParaRPr lang="pl-PL" sz="1200" dirty="0"/>
          </a:p>
          <a:p>
            <a:r>
              <a:rPr lang="pl-PL" sz="1600" dirty="0" err="1"/>
              <a:t>Coefficients</a:t>
            </a:r>
            <a:r>
              <a:rPr lang="pl-PL" sz="1600" dirty="0"/>
              <a:t>:</a:t>
            </a:r>
          </a:p>
          <a:p>
            <a:r>
              <a:rPr lang="pl-PL" sz="1600" dirty="0"/>
              <a:t>             </a:t>
            </a:r>
            <a:r>
              <a:rPr lang="en-GB" sz="1600" dirty="0"/>
              <a:t>            </a:t>
            </a:r>
            <a:r>
              <a:rPr lang="pl-PL" sz="1600" dirty="0" err="1"/>
              <a:t>Estimate</a:t>
            </a:r>
            <a:r>
              <a:rPr lang="pl-PL" sz="1600" dirty="0"/>
              <a:t> </a:t>
            </a:r>
            <a:r>
              <a:rPr lang="en-GB" sz="1600" dirty="0"/>
              <a:t>     </a:t>
            </a:r>
            <a:r>
              <a:rPr lang="pl-PL" sz="1600" dirty="0" err="1"/>
              <a:t>Std</a:t>
            </a:r>
            <a:r>
              <a:rPr lang="pl-PL" sz="1600" dirty="0"/>
              <a:t>. Error </a:t>
            </a:r>
            <a:r>
              <a:rPr lang="en-GB" sz="1600" dirty="0"/>
              <a:t>  </a:t>
            </a:r>
            <a:r>
              <a:rPr lang="pl-PL" sz="1600" dirty="0"/>
              <a:t>t </a:t>
            </a:r>
            <a:r>
              <a:rPr lang="pl-PL" sz="1600" dirty="0" err="1"/>
              <a:t>value</a:t>
            </a:r>
            <a:r>
              <a:rPr lang="pl-PL" sz="1600" dirty="0"/>
              <a:t> </a:t>
            </a:r>
            <a:r>
              <a:rPr lang="en-GB" sz="1600" dirty="0"/>
              <a:t>  </a:t>
            </a:r>
            <a:r>
              <a:rPr lang="pl-PL" sz="1600" dirty="0"/>
              <a:t>Pr(&gt;|t|)    </a:t>
            </a:r>
          </a:p>
          <a:p>
            <a:r>
              <a:rPr lang="pl-PL" sz="1600" dirty="0"/>
              <a:t>(</a:t>
            </a:r>
            <a:r>
              <a:rPr lang="pl-PL" sz="1600" dirty="0" err="1"/>
              <a:t>Intercept</a:t>
            </a:r>
            <a:r>
              <a:rPr lang="pl-PL" sz="1600" dirty="0"/>
              <a:t>)  </a:t>
            </a:r>
            <a:r>
              <a:rPr lang="en-GB" sz="1600" dirty="0"/>
              <a:t>  </a:t>
            </a:r>
            <a:r>
              <a:rPr lang="pl-PL" sz="1600" dirty="0"/>
              <a:t>2.938889  </a:t>
            </a:r>
            <a:r>
              <a:rPr lang="en-GB" sz="1600" dirty="0"/>
              <a:t>   </a:t>
            </a:r>
            <a:r>
              <a:rPr lang="pl-PL" sz="1600" dirty="0"/>
              <a:t> 0.311908  </a:t>
            </a:r>
            <a:r>
              <a:rPr lang="en-GB" sz="1600" dirty="0"/>
              <a:t> </a:t>
            </a:r>
            <a:r>
              <a:rPr lang="pl-PL" sz="1600" dirty="0"/>
              <a:t> </a:t>
            </a:r>
            <a:r>
              <a:rPr lang="en-GB" sz="1600" dirty="0"/>
              <a:t> </a:t>
            </a:r>
            <a:r>
              <a:rPr lang="pl-PL" sz="1600" dirty="0"/>
              <a:t>9.422   </a:t>
            </a:r>
            <a:r>
              <a:rPr lang="en-GB" sz="1600" dirty="0"/>
              <a:t>  </a:t>
            </a:r>
            <a:r>
              <a:rPr lang="pl-PL" sz="1600" dirty="0"/>
              <a:t>&lt;2e-16 ***</a:t>
            </a:r>
          </a:p>
          <a:p>
            <a:r>
              <a:rPr lang="pl-PL" sz="1600" dirty="0"/>
              <a:t>TV           </a:t>
            </a:r>
            <a:r>
              <a:rPr lang="en-GB" sz="1600" dirty="0"/>
              <a:t>        </a:t>
            </a:r>
            <a:r>
              <a:rPr lang="pl-PL" sz="1600" dirty="0"/>
              <a:t>0.045765   </a:t>
            </a:r>
            <a:r>
              <a:rPr lang="en-GB" sz="1600" dirty="0"/>
              <a:t>  </a:t>
            </a:r>
            <a:r>
              <a:rPr lang="pl-PL" sz="1600" dirty="0"/>
              <a:t>0.001395 </a:t>
            </a:r>
            <a:r>
              <a:rPr lang="en-GB" sz="1600" dirty="0"/>
              <a:t> </a:t>
            </a:r>
            <a:r>
              <a:rPr lang="pl-PL" sz="1600" dirty="0"/>
              <a:t> 32.809   </a:t>
            </a:r>
            <a:r>
              <a:rPr lang="en-GB" sz="1600" dirty="0"/>
              <a:t>  </a:t>
            </a:r>
            <a:r>
              <a:rPr lang="pl-PL" sz="1600" dirty="0"/>
              <a:t>&lt;2e-16 ***</a:t>
            </a:r>
          </a:p>
          <a:p>
            <a:r>
              <a:rPr lang="pl-PL" sz="1600" dirty="0"/>
              <a:t>radio        </a:t>
            </a:r>
            <a:r>
              <a:rPr lang="en-GB" sz="1600" dirty="0"/>
              <a:t>      </a:t>
            </a:r>
            <a:r>
              <a:rPr lang="pl-PL" sz="1600" dirty="0"/>
              <a:t>0.188530   </a:t>
            </a:r>
            <a:r>
              <a:rPr lang="en-GB" sz="1600" dirty="0"/>
              <a:t>   </a:t>
            </a:r>
            <a:r>
              <a:rPr lang="pl-PL" sz="1600" dirty="0"/>
              <a:t>0.008611 </a:t>
            </a:r>
            <a:r>
              <a:rPr lang="en-GB" sz="1600" dirty="0"/>
              <a:t> </a:t>
            </a:r>
            <a:r>
              <a:rPr lang="pl-PL" sz="1600" dirty="0"/>
              <a:t> 21.893  </a:t>
            </a:r>
            <a:r>
              <a:rPr lang="en-GB" sz="1600" dirty="0"/>
              <a:t> </a:t>
            </a:r>
            <a:r>
              <a:rPr lang="pl-PL" sz="1600" dirty="0"/>
              <a:t> </a:t>
            </a:r>
            <a:r>
              <a:rPr lang="en-GB" sz="1600" dirty="0"/>
              <a:t> </a:t>
            </a:r>
            <a:r>
              <a:rPr lang="pl-PL" sz="1600" dirty="0"/>
              <a:t>&lt;2e-16 ***</a:t>
            </a:r>
          </a:p>
          <a:p>
            <a:r>
              <a:rPr lang="pl-PL" sz="1600" dirty="0" err="1"/>
              <a:t>newspaper</a:t>
            </a:r>
            <a:r>
              <a:rPr lang="pl-PL" sz="1600" dirty="0"/>
              <a:t>  -0.001037  </a:t>
            </a:r>
            <a:r>
              <a:rPr lang="en-GB" sz="1600" dirty="0"/>
              <a:t>   </a:t>
            </a:r>
            <a:r>
              <a:rPr lang="pl-PL" sz="1600" dirty="0"/>
              <a:t> 0.005871  </a:t>
            </a:r>
            <a:r>
              <a:rPr lang="en-GB" sz="1600" dirty="0"/>
              <a:t>  </a:t>
            </a:r>
            <a:r>
              <a:rPr lang="pl-PL" sz="1600" dirty="0"/>
              <a:t>-0.177    </a:t>
            </a:r>
            <a:r>
              <a:rPr lang="en-GB" sz="1600" dirty="0"/>
              <a:t>    </a:t>
            </a:r>
            <a:r>
              <a:rPr lang="pl-PL" sz="1600" dirty="0"/>
              <a:t> 0.86    </a:t>
            </a:r>
          </a:p>
          <a:p>
            <a:r>
              <a:rPr lang="pl-PL" sz="1600" dirty="0"/>
              <a:t>---</a:t>
            </a:r>
          </a:p>
          <a:p>
            <a:r>
              <a:rPr lang="pl-PL" sz="1600" dirty="0" err="1"/>
              <a:t>Signif</a:t>
            </a:r>
            <a:r>
              <a:rPr lang="pl-PL" sz="1600" dirty="0"/>
              <a:t>. </a:t>
            </a:r>
            <a:r>
              <a:rPr lang="pl-PL" sz="1600" dirty="0" err="1"/>
              <a:t>codes</a:t>
            </a:r>
            <a:r>
              <a:rPr lang="pl-PL" sz="1600" dirty="0"/>
              <a:t>:  0 ‘***’ 0.001 ‘**’ 0.01 ‘*’ 0.05 ‘.’ 0.1 ‘ ’ 1</a:t>
            </a:r>
          </a:p>
          <a:p>
            <a:endParaRPr lang="pl-PL" sz="1200" dirty="0"/>
          </a:p>
          <a:p>
            <a:r>
              <a:rPr lang="pl-PL" sz="1600" dirty="0" err="1"/>
              <a:t>Residual</a:t>
            </a:r>
            <a:r>
              <a:rPr lang="pl-PL" sz="1600" dirty="0"/>
              <a:t> standard error: 1.686 on 196 </a:t>
            </a:r>
            <a:r>
              <a:rPr lang="pl-PL" sz="1600" dirty="0" err="1"/>
              <a:t>degrees</a:t>
            </a:r>
            <a:r>
              <a:rPr lang="pl-PL" sz="1600" dirty="0"/>
              <a:t> of </a:t>
            </a:r>
            <a:r>
              <a:rPr lang="pl-PL" sz="1600" dirty="0" err="1"/>
              <a:t>freedom</a:t>
            </a:r>
            <a:endParaRPr lang="pl-PL" sz="1600" dirty="0"/>
          </a:p>
          <a:p>
            <a:r>
              <a:rPr lang="pl-PL" sz="1600" dirty="0" err="1"/>
              <a:t>Multiple</a:t>
            </a:r>
            <a:r>
              <a:rPr lang="pl-PL" sz="1600" dirty="0"/>
              <a:t> R-</a:t>
            </a:r>
            <a:r>
              <a:rPr lang="pl-PL" sz="1600" dirty="0" err="1"/>
              <a:t>squared</a:t>
            </a:r>
            <a:r>
              <a:rPr lang="pl-PL" sz="1600" dirty="0"/>
              <a:t>:  0.8972,</a:t>
            </a:r>
            <a:r>
              <a:rPr lang="en-GB" sz="1600" dirty="0"/>
              <a:t>      </a:t>
            </a:r>
            <a:r>
              <a:rPr lang="pl-PL" sz="1600" dirty="0" err="1"/>
              <a:t>Adjusted</a:t>
            </a:r>
            <a:r>
              <a:rPr lang="pl-PL" sz="1600" dirty="0"/>
              <a:t> R-</a:t>
            </a:r>
            <a:r>
              <a:rPr lang="pl-PL" sz="1600" dirty="0" err="1"/>
              <a:t>squared</a:t>
            </a:r>
            <a:r>
              <a:rPr lang="pl-PL" sz="1600" dirty="0"/>
              <a:t>:  0.8956 </a:t>
            </a:r>
          </a:p>
          <a:p>
            <a:r>
              <a:rPr lang="pl-PL" sz="1600" dirty="0"/>
              <a:t>F-</a:t>
            </a:r>
            <a:r>
              <a:rPr lang="pl-PL" sz="1600" dirty="0" err="1"/>
              <a:t>statistic</a:t>
            </a:r>
            <a:r>
              <a:rPr lang="pl-PL" sz="1600" dirty="0"/>
              <a:t>: 570.3 on 3 and 196 DF,  p-</a:t>
            </a:r>
            <a:r>
              <a:rPr lang="pl-PL" sz="1600" dirty="0" err="1"/>
              <a:t>value</a:t>
            </a:r>
            <a:r>
              <a:rPr lang="pl-PL" sz="1600" dirty="0"/>
              <a:t>: &lt; 2.2e-16</a:t>
            </a:r>
          </a:p>
        </p:txBody>
      </p:sp>
    </p:spTree>
    <p:extLst>
      <p:ext uri="{BB962C8B-B14F-4D97-AF65-F5344CB8AC3E}">
        <p14:creationId xmlns:p14="http://schemas.microsoft.com/office/powerpoint/2010/main" val="3080070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200" y="4915"/>
            <a:ext cx="10515600" cy="1325563"/>
          </a:xfrm>
        </p:spPr>
        <p:txBody>
          <a:bodyPr/>
          <a:lstStyle/>
          <a:p>
            <a:r>
              <a:rPr lang="en-GB" dirty="0"/>
              <a:t>F-test for model comparison</a:t>
            </a:r>
            <a:endParaRPr lang="pl-PL" dirty="0"/>
          </a:p>
        </p:txBody>
      </p:sp>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200" y="1539307"/>
            <a:ext cx="10515600" cy="4351338"/>
          </a:xfrm>
        </p:spPr>
        <p:txBody>
          <a:bodyPr/>
          <a:lstStyle/>
          <a:p>
            <a:r>
              <a:rPr lang="en-US" dirty="0"/>
              <a:t>The F-test can also be used to compare two “nested” models</a:t>
            </a:r>
            <a:endParaRPr lang="en-GB" sz="800" dirty="0"/>
          </a:p>
          <a:p>
            <a:pPr marL="0" indent="0">
              <a:buNone/>
            </a:pPr>
            <a:r>
              <a:rPr lang="en-US" i="1" dirty="0"/>
              <a:t>     </a:t>
            </a:r>
          </a:p>
          <a:p>
            <a:pPr marL="0" indent="0">
              <a:buNone/>
            </a:pPr>
            <a:endParaRPr lang="en-US" sz="2400" i="1" dirty="0"/>
          </a:p>
          <a:p>
            <a:pPr marL="0" indent="0">
              <a:buNone/>
            </a:pPr>
            <a:endParaRPr lang="en-US" sz="2400" i="1" dirty="0"/>
          </a:p>
          <a:p>
            <a:pPr marL="0" indent="0">
              <a:buNone/>
            </a:pPr>
            <a:endParaRPr lang="pl-PL" sz="2400" i="1" dirty="0"/>
          </a:p>
        </p:txBody>
      </p:sp>
      <p:sp>
        <p:nvSpPr>
          <p:cNvPr id="6" name="TextBox 5">
            <a:extLst>
              <a:ext uri="{FF2B5EF4-FFF2-40B4-BE49-F238E27FC236}">
                <a16:creationId xmlns:a16="http://schemas.microsoft.com/office/drawing/2014/main" id="{E26406F6-8F23-4C67-9FA9-DEDBF95E0B97}"/>
              </a:ext>
            </a:extLst>
          </p:cNvPr>
          <p:cNvSpPr txBox="1"/>
          <p:nvPr/>
        </p:nvSpPr>
        <p:spPr>
          <a:xfrm>
            <a:off x="1459347" y="2336805"/>
            <a:ext cx="6871854" cy="400110"/>
          </a:xfrm>
          <a:prstGeom prst="rect">
            <a:avLst/>
          </a:prstGeom>
          <a:solidFill>
            <a:schemeClr val="bg1">
              <a:lumMod val="95000"/>
            </a:schemeClr>
          </a:solidFill>
          <a:ln>
            <a:solidFill>
              <a:schemeClr val="bg1">
                <a:lumMod val="75000"/>
              </a:schemeClr>
            </a:solidFill>
          </a:ln>
        </p:spPr>
        <p:txBody>
          <a:bodyPr wrap="square" rtlCol="0">
            <a:spAutoFit/>
          </a:bodyPr>
          <a:lstStyle/>
          <a:p>
            <a:r>
              <a:rPr lang="pl-PL" sz="2000" dirty="0" err="1"/>
              <a:t>anova</a:t>
            </a:r>
            <a:r>
              <a:rPr lang="pl-PL" sz="2000" dirty="0"/>
              <a:t>(</a:t>
            </a:r>
            <a:r>
              <a:rPr lang="pl-PL" sz="2000" dirty="0" err="1"/>
              <a:t>fit</a:t>
            </a:r>
            <a:r>
              <a:rPr lang="en-GB" sz="2000" dirty="0"/>
              <a:t>.TV</a:t>
            </a:r>
            <a:r>
              <a:rPr lang="pl-PL" sz="2000" dirty="0"/>
              <a:t>, </a:t>
            </a:r>
            <a:r>
              <a:rPr lang="pl-PL" sz="2000" dirty="0" err="1"/>
              <a:t>lm.fit</a:t>
            </a:r>
            <a:r>
              <a:rPr lang="pl-PL" sz="2000" dirty="0"/>
              <a:t>)</a:t>
            </a:r>
          </a:p>
        </p:txBody>
      </p:sp>
      <p:sp>
        <p:nvSpPr>
          <p:cNvPr id="9" name="Rectangle 8">
            <a:extLst>
              <a:ext uri="{FF2B5EF4-FFF2-40B4-BE49-F238E27FC236}">
                <a16:creationId xmlns:a16="http://schemas.microsoft.com/office/drawing/2014/main" id="{42D02F7E-1432-45F7-9E1C-07ABC5B9D657}"/>
              </a:ext>
            </a:extLst>
          </p:cNvPr>
          <p:cNvSpPr/>
          <p:nvPr/>
        </p:nvSpPr>
        <p:spPr>
          <a:xfrm>
            <a:off x="1459346" y="2948919"/>
            <a:ext cx="6871853" cy="2246769"/>
          </a:xfrm>
          <a:prstGeom prst="rect">
            <a:avLst/>
          </a:prstGeom>
          <a:ln>
            <a:solidFill>
              <a:schemeClr val="bg1">
                <a:lumMod val="75000"/>
              </a:schemeClr>
            </a:solidFill>
          </a:ln>
        </p:spPr>
        <p:txBody>
          <a:bodyPr wrap="square">
            <a:spAutoFit/>
          </a:bodyPr>
          <a:lstStyle/>
          <a:p>
            <a:r>
              <a:rPr lang="pl-PL" sz="2000" dirty="0"/>
              <a:t>Analysis of </a:t>
            </a:r>
            <a:r>
              <a:rPr lang="pl-PL" sz="2000" dirty="0" err="1"/>
              <a:t>Variance</a:t>
            </a:r>
            <a:r>
              <a:rPr lang="pl-PL" sz="2000" dirty="0"/>
              <a:t> </a:t>
            </a:r>
            <a:r>
              <a:rPr lang="pl-PL" sz="2000" dirty="0" err="1"/>
              <a:t>Table</a:t>
            </a:r>
            <a:endParaRPr lang="pl-PL" sz="2000" dirty="0"/>
          </a:p>
          <a:p>
            <a:endParaRPr lang="pl-PL" sz="1600" dirty="0"/>
          </a:p>
          <a:p>
            <a:r>
              <a:rPr lang="pl-PL" sz="2000" dirty="0"/>
              <a:t>Model 1: </a:t>
            </a:r>
            <a:r>
              <a:rPr lang="pl-PL" sz="2000" dirty="0" err="1"/>
              <a:t>sales</a:t>
            </a:r>
            <a:r>
              <a:rPr lang="pl-PL" sz="2000" dirty="0"/>
              <a:t> ~ TV</a:t>
            </a:r>
          </a:p>
          <a:p>
            <a:r>
              <a:rPr lang="pl-PL" sz="2000" dirty="0"/>
              <a:t>Model 2: </a:t>
            </a:r>
            <a:r>
              <a:rPr lang="pl-PL" sz="2000" dirty="0" err="1"/>
              <a:t>sales</a:t>
            </a:r>
            <a:r>
              <a:rPr lang="pl-PL" sz="2000" dirty="0"/>
              <a:t> ~ TV + radio + </a:t>
            </a:r>
            <a:r>
              <a:rPr lang="pl-PL" sz="2000" dirty="0" err="1"/>
              <a:t>newspaper</a:t>
            </a:r>
            <a:endParaRPr lang="pl-PL" sz="2000" dirty="0"/>
          </a:p>
          <a:p>
            <a:r>
              <a:rPr lang="pl-PL" sz="2000" dirty="0"/>
              <a:t>  </a:t>
            </a:r>
            <a:r>
              <a:rPr lang="en-GB" sz="2000" dirty="0"/>
              <a:t>   </a:t>
            </a:r>
            <a:r>
              <a:rPr lang="pl-PL" sz="2000" dirty="0" err="1"/>
              <a:t>Res.Df</a:t>
            </a:r>
            <a:r>
              <a:rPr lang="pl-PL" sz="2000" dirty="0"/>
              <a:t>  </a:t>
            </a:r>
            <a:r>
              <a:rPr lang="en-GB" sz="2000" dirty="0"/>
              <a:t>  </a:t>
            </a:r>
            <a:r>
              <a:rPr lang="pl-PL" sz="2000" dirty="0"/>
              <a:t>RSS </a:t>
            </a:r>
            <a:r>
              <a:rPr lang="en-GB" sz="2000" dirty="0"/>
              <a:t> </a:t>
            </a:r>
            <a:r>
              <a:rPr lang="pl-PL" sz="2000" dirty="0" err="1"/>
              <a:t>Df</a:t>
            </a:r>
            <a:r>
              <a:rPr lang="pl-PL" sz="2000" dirty="0"/>
              <a:t> </a:t>
            </a:r>
            <a:r>
              <a:rPr lang="en-GB" sz="2000" dirty="0"/>
              <a:t>    </a:t>
            </a:r>
            <a:r>
              <a:rPr lang="pl-PL" sz="2000" dirty="0"/>
              <a:t>Sum of </a:t>
            </a:r>
            <a:r>
              <a:rPr lang="pl-PL" sz="2000" dirty="0" err="1"/>
              <a:t>Sq</a:t>
            </a:r>
            <a:r>
              <a:rPr lang="pl-PL" sz="2000" dirty="0"/>
              <a:t>   F Pr(&gt;F)    </a:t>
            </a:r>
          </a:p>
          <a:p>
            <a:r>
              <a:rPr lang="pl-PL" sz="2000" dirty="0"/>
              <a:t>1    </a:t>
            </a:r>
            <a:r>
              <a:rPr lang="en-GB" sz="2000" dirty="0"/>
              <a:t>   </a:t>
            </a:r>
            <a:r>
              <a:rPr lang="pl-PL" sz="2000" dirty="0"/>
              <a:t>198 </a:t>
            </a:r>
            <a:r>
              <a:rPr lang="en-GB" sz="2000" dirty="0"/>
              <a:t> </a:t>
            </a:r>
            <a:r>
              <a:rPr lang="pl-PL" sz="2000" dirty="0"/>
              <a:t>2103                            </a:t>
            </a:r>
          </a:p>
          <a:p>
            <a:r>
              <a:rPr lang="pl-PL" sz="2000" dirty="0"/>
              <a:t>2    </a:t>
            </a:r>
            <a:r>
              <a:rPr lang="en-GB" sz="2000" dirty="0"/>
              <a:t>   </a:t>
            </a:r>
            <a:r>
              <a:rPr lang="pl-PL" sz="2000" dirty="0"/>
              <a:t>196  </a:t>
            </a:r>
            <a:r>
              <a:rPr lang="en-GB" sz="2000" dirty="0"/>
              <a:t>  </a:t>
            </a:r>
            <a:r>
              <a:rPr lang="pl-PL" sz="2000" dirty="0"/>
              <a:t>557  </a:t>
            </a:r>
            <a:r>
              <a:rPr lang="en-GB" sz="2000" dirty="0"/>
              <a:t>  </a:t>
            </a:r>
            <a:r>
              <a:rPr lang="pl-PL" sz="2000" dirty="0"/>
              <a:t>2      1546 272 </a:t>
            </a:r>
            <a:r>
              <a:rPr lang="en-GB" sz="2000" dirty="0"/>
              <a:t>   </a:t>
            </a:r>
            <a:r>
              <a:rPr lang="pl-PL" sz="2000" dirty="0"/>
              <a:t>&lt;2e-16 ***</a:t>
            </a:r>
          </a:p>
        </p:txBody>
      </p:sp>
    </p:spTree>
    <p:extLst>
      <p:ext uri="{BB962C8B-B14F-4D97-AF65-F5344CB8AC3E}">
        <p14:creationId xmlns:p14="http://schemas.microsoft.com/office/powerpoint/2010/main" val="3733460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Interactions between the predictors</a:t>
            </a:r>
          </a:p>
        </p:txBody>
      </p:sp>
    </p:spTree>
    <p:extLst>
      <p:ext uri="{BB962C8B-B14F-4D97-AF65-F5344CB8AC3E}">
        <p14:creationId xmlns:p14="http://schemas.microsoft.com/office/powerpoint/2010/main" val="1698475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Modelling interactions between the predictors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199" y="1483891"/>
                <a:ext cx="10420928" cy="4351338"/>
              </a:xfrm>
            </p:spPr>
            <p:txBody>
              <a:bodyPr/>
              <a:lstStyle/>
              <a:p>
                <a:r>
                  <a:rPr lang="en-US" dirty="0"/>
                  <a:t>The multiple linear regression model we used so far assumed that the effect on </a:t>
                </a:r>
                <a:r>
                  <a:rPr lang="en-US" b="1" dirty="0"/>
                  <a:t>sales</a:t>
                </a:r>
                <a:r>
                  <a:rPr lang="en-US" dirty="0"/>
                  <a:t> of increasing one advertising medium (e.g. </a:t>
                </a:r>
                <a:r>
                  <a:rPr lang="en-US" b="1" dirty="0"/>
                  <a:t>TV</a:t>
                </a:r>
                <a:r>
                  <a:rPr lang="en-US" dirty="0"/>
                  <a:t>) is independent of the amount spent on the other media (e.g. </a:t>
                </a:r>
                <a:r>
                  <a:rPr lang="en-US" b="1" dirty="0"/>
                  <a:t>radio</a:t>
                </a:r>
                <a:r>
                  <a:rPr lang="en-US" dirty="0"/>
                  <a:t>).   </a:t>
                </a:r>
              </a:p>
              <a:p>
                <a:endParaRPr lang="en-US" sz="1200" dirty="0"/>
              </a:p>
              <a:p>
                <a:r>
                  <a:rPr lang="en-US" dirty="0"/>
                  <a:t>To relax this assumption, and allow the effect of one predictor to change depending on another predictor, we can introduce an interaction term, which is the product of the two predictors:</a:t>
                </a:r>
              </a:p>
              <a:p>
                <a:endParaRPr lang="en-US" sz="1000" dirty="0"/>
              </a:p>
              <a:p>
                <a:pPr marL="457200" lvl="1" indent="0">
                  <a:buNone/>
                </a:pPr>
                <a14:m>
                  <m:oMathPara xmlns:m="http://schemas.openxmlformats.org/officeDocument/2006/math">
                    <m:oMathParaPr>
                      <m:jc m:val="centerGroup"/>
                    </m:oMathParaPr>
                    <m:oMath xmlns:m="http://schemas.openxmlformats.org/officeDocument/2006/math">
                      <m:r>
                        <a:rPr lang="en-GB" sz="2300" b="0" i="1" smtClean="0">
                          <a:solidFill>
                            <a:srgbClr val="FF0000"/>
                          </a:solidFill>
                          <a:latin typeface="Cambria Math" panose="02040503050406030204" pitchFamily="18" charset="0"/>
                        </a:rPr>
                        <m:t>𝑠𝑎𝑙𝑒𝑠</m:t>
                      </m:r>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sSub>
                        <m:sSubPr>
                          <m:ctrlPr>
                            <a:rPr lang="sv-SE" sz="2300" i="1">
                              <a:highlight>
                                <a:srgbClr val="FFFF00"/>
                              </a:highlight>
                              <a:latin typeface="Cambria Math" panose="02040503050406030204" pitchFamily="18" charset="0"/>
                            </a:rPr>
                          </m:ctrlPr>
                        </m:sSubPr>
                        <m:e>
                          <m:r>
                            <a:rPr lang="sv-SE" sz="2300" i="1">
                              <a:highlight>
                                <a:srgbClr val="FFFF00"/>
                              </a:highlight>
                              <a:latin typeface="Cambria Math" panose="02040503050406030204" pitchFamily="18" charset="0"/>
                              <a:ea typeface="Cambria Math" panose="02040503050406030204" pitchFamily="18" charset="0"/>
                            </a:rPr>
                            <m:t>𝛽</m:t>
                          </m:r>
                        </m:e>
                        <m:sub>
                          <m:r>
                            <a:rPr lang="en-GB" sz="2300" b="0" i="1" smtClean="0">
                              <a:highlight>
                                <a:srgbClr val="FFFF00"/>
                              </a:highlight>
                              <a:latin typeface="Cambria Math" panose="02040503050406030204" pitchFamily="18" charset="0"/>
                              <a:ea typeface="Cambria Math" panose="02040503050406030204" pitchFamily="18" charset="0"/>
                            </a:rPr>
                            <m:t>4</m:t>
                          </m:r>
                        </m:sub>
                      </m:sSub>
                      <m:r>
                        <a:rPr lang="en-GB" sz="2300" i="1">
                          <a:highlight>
                            <a:srgbClr val="FFFF00"/>
                          </a:highlight>
                          <a:latin typeface="Cambria Math" panose="02040503050406030204" pitchFamily="18" charset="0"/>
                          <a:ea typeface="Cambria Math" panose="02040503050406030204" pitchFamily="18" charset="0"/>
                        </a:rPr>
                        <m:t>×</m:t>
                      </m:r>
                      <m:d>
                        <m:dPr>
                          <m:ctrlPr>
                            <a:rPr lang="en-GB" sz="2300" b="0" i="1" smtClean="0">
                              <a:solidFill>
                                <a:srgbClr val="FF0000"/>
                              </a:solidFill>
                              <a:highlight>
                                <a:srgbClr val="FFFF00"/>
                              </a:highlight>
                              <a:latin typeface="Cambria Math" panose="02040503050406030204" pitchFamily="18" charset="0"/>
                              <a:ea typeface="Cambria Math" panose="02040503050406030204" pitchFamily="18" charset="0"/>
                            </a:rPr>
                          </m:ctrlPr>
                        </m:dPr>
                        <m:e>
                          <m:r>
                            <a:rPr lang="en-GB" sz="2300" b="0" i="1" smtClean="0">
                              <a:solidFill>
                                <a:srgbClr val="FF0000"/>
                              </a:solidFill>
                              <a:highlight>
                                <a:srgbClr val="FFFF00"/>
                              </a:highlight>
                              <a:latin typeface="Cambria Math" panose="02040503050406030204" pitchFamily="18" charset="0"/>
                              <a:ea typeface="Cambria Math" panose="02040503050406030204" pitchFamily="18" charset="0"/>
                            </a:rPr>
                            <m:t>𝑇𝑉</m:t>
                          </m:r>
                          <m:r>
                            <a:rPr lang="en-GB" sz="2300" i="1">
                              <a:highlight>
                                <a:srgbClr val="FFFF00"/>
                              </a:highlight>
                              <a:latin typeface="Cambria Math" panose="02040503050406030204" pitchFamily="18" charset="0"/>
                              <a:ea typeface="Cambria Math" panose="02040503050406030204" pitchFamily="18" charset="0"/>
                            </a:rPr>
                            <m:t>×</m:t>
                          </m:r>
                          <m:r>
                            <a:rPr lang="en-GB" sz="2300" b="0" i="1" smtClean="0">
                              <a:solidFill>
                                <a:srgbClr val="FF0000"/>
                              </a:solidFill>
                              <a:highlight>
                                <a:srgbClr val="FFFF00"/>
                              </a:highlight>
                              <a:latin typeface="Cambria Math" panose="02040503050406030204" pitchFamily="18" charset="0"/>
                              <a:ea typeface="Cambria Math" panose="02040503050406030204" pitchFamily="18" charset="0"/>
                            </a:rPr>
                            <m:t>𝑟𝑎𝑑𝑖𝑜</m:t>
                          </m:r>
                        </m:e>
                      </m:d>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b="0" i="1" smtClean="0">
                          <a:latin typeface="Cambria Math" panose="02040503050406030204" pitchFamily="18" charset="0"/>
                          <a:ea typeface="Cambria Math" panose="02040503050406030204" pitchFamily="18" charset="0"/>
                        </a:rPr>
                        <m:t>  </m:t>
                      </m:r>
                    </m:oMath>
                  </m:oMathPara>
                </a14:m>
                <a:endParaRPr lang="en-GB" sz="2300" b="0" i="1" dirty="0">
                  <a:latin typeface="Cambria Math" panose="02040503050406030204" pitchFamily="18" charset="0"/>
                  <a:ea typeface="Cambria Math" panose="02040503050406030204" pitchFamily="18" charset="0"/>
                </a:endParaRPr>
              </a:p>
              <a:p>
                <a:endParaRPr lang="en-US" dirty="0"/>
              </a:p>
              <a:p>
                <a:pPr marL="0" indent="0">
                  <a:buNone/>
                </a:pPr>
                <a:endParaRPr lang="en-US" sz="2400" i="1" dirty="0"/>
              </a:p>
              <a:p>
                <a:pPr marL="0" indent="0">
                  <a:buNone/>
                </a:pPr>
                <a:endParaRPr lang="en-US" sz="2400" i="1" dirty="0"/>
              </a:p>
              <a:p>
                <a:pPr marL="0" indent="0">
                  <a:buNone/>
                </a:pPr>
                <a:endParaRPr lang="pl-PL" sz="2400" i="1" dirty="0"/>
              </a:p>
            </p:txBody>
          </p:sp>
        </mc:Choice>
        <mc:Fallback xmlns="">
          <p:sp>
            <p:nvSpPr>
              <p:cNvPr id="3" name="Content Placeholder 2">
                <a:extLst>
                  <a:ext uri="{FF2B5EF4-FFF2-40B4-BE49-F238E27FC236}">
                    <a16:creationId xmlns:a16="http://schemas.microsoft.com/office/drawing/2014/main" id="{3D4F6832-D4E8-4552-BCA5-7CE695000CF0}"/>
                  </a:ext>
                </a:extLst>
              </p:cNvPr>
              <p:cNvSpPr>
                <a:spLocks noGrp="1" noRot="1" noChangeAspect="1" noMove="1" noResize="1" noEditPoints="1" noAdjustHandles="1" noChangeArrowheads="1" noChangeShapeType="1" noTextEdit="1"/>
              </p:cNvSpPr>
              <p:nvPr>
                <p:ph idx="1"/>
              </p:nvPr>
            </p:nvSpPr>
            <p:spPr>
              <a:xfrm>
                <a:off x="838199" y="1483891"/>
                <a:ext cx="10420928" cy="4351338"/>
              </a:xfrm>
              <a:blipFill>
                <a:blip r:embed="rId3"/>
                <a:stretch>
                  <a:fillRect l="-994" t="-2241"/>
                </a:stretch>
              </a:blipFill>
            </p:spPr>
            <p:txBody>
              <a:bodyPr/>
              <a:lstStyle/>
              <a:p>
                <a:r>
                  <a:rPr lang="pl-PL">
                    <a:noFill/>
                  </a:rPr>
                  <a:t> </a:t>
                </a:r>
              </a:p>
            </p:txBody>
          </p:sp>
        </mc:Fallback>
      </mc:AlternateContent>
    </p:spTree>
    <p:extLst>
      <p:ext uri="{BB962C8B-B14F-4D97-AF65-F5344CB8AC3E}">
        <p14:creationId xmlns:p14="http://schemas.microsoft.com/office/powerpoint/2010/main" val="22722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Modelling interactions between the predictors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199" y="1483891"/>
                <a:ext cx="10420928" cy="5194000"/>
              </a:xfrm>
            </p:spPr>
            <p:txBody>
              <a:bodyPr>
                <a:normAutofit/>
              </a:bodyPr>
              <a:lstStyle/>
              <a:p>
                <a:r>
                  <a:rPr lang="en-US" dirty="0"/>
                  <a:t>The multiple linear regression model we used so far assumed that the effect on </a:t>
                </a:r>
                <a:r>
                  <a:rPr lang="en-US" b="1" dirty="0"/>
                  <a:t>sales</a:t>
                </a:r>
                <a:r>
                  <a:rPr lang="en-US" dirty="0"/>
                  <a:t> of increasing one advertising medium (e.g. </a:t>
                </a:r>
                <a:r>
                  <a:rPr lang="en-US" b="1" dirty="0"/>
                  <a:t>TV</a:t>
                </a:r>
                <a:r>
                  <a:rPr lang="en-US" dirty="0"/>
                  <a:t>) is independent of the amount spent on the other media (e.g. </a:t>
                </a:r>
                <a:r>
                  <a:rPr lang="en-US" b="1" dirty="0"/>
                  <a:t>radio</a:t>
                </a:r>
                <a:r>
                  <a:rPr lang="en-US" dirty="0"/>
                  <a:t>).   </a:t>
                </a:r>
              </a:p>
              <a:p>
                <a:endParaRPr lang="en-US" sz="1200" dirty="0"/>
              </a:p>
              <a:p>
                <a:r>
                  <a:rPr lang="en-US" dirty="0"/>
                  <a:t>To relax this assumption, and allow the effect of one predictor to change depending on another predictor, we can introduce an interaction term, which is the product of the two predictors:</a:t>
                </a:r>
              </a:p>
              <a:p>
                <a:endParaRPr lang="en-US" sz="1000" dirty="0"/>
              </a:p>
              <a:p>
                <a:pPr marL="457200" lvl="1" indent="0">
                  <a:buNone/>
                </a:pPr>
                <a14:m>
                  <m:oMathPara xmlns:m="http://schemas.openxmlformats.org/officeDocument/2006/math">
                    <m:oMathParaPr>
                      <m:jc m:val="centerGroup"/>
                    </m:oMathParaPr>
                    <m:oMath xmlns:m="http://schemas.openxmlformats.org/officeDocument/2006/math">
                      <m:r>
                        <a:rPr lang="en-GB" sz="2300" b="0" i="1" smtClean="0">
                          <a:solidFill>
                            <a:srgbClr val="FF0000"/>
                          </a:solidFill>
                          <a:latin typeface="Cambria Math" panose="02040503050406030204" pitchFamily="18" charset="0"/>
                        </a:rPr>
                        <m:t>𝑠𝑎𝑙𝑒𝑠</m:t>
                      </m:r>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d>
                        <m:dPr>
                          <m:ctrlPr>
                            <a:rPr lang="en-GB" sz="2300" b="0" i="1" smtClean="0">
                              <a:solidFill>
                                <a:srgbClr val="FF0000"/>
                              </a:solidFill>
                              <a:latin typeface="Cambria Math" panose="02040503050406030204" pitchFamily="18" charset="0"/>
                              <a:ea typeface="Cambria Math" panose="02040503050406030204" pitchFamily="18" charset="0"/>
                            </a:rPr>
                          </m:ctrlPr>
                        </m:dPr>
                        <m:e>
                          <m:r>
                            <a:rPr lang="en-GB" sz="2300" b="0" i="1" smtClean="0">
                              <a:solidFill>
                                <a:srgbClr val="FF0000"/>
                              </a:solidFill>
                              <a:latin typeface="Cambria Math" panose="02040503050406030204" pitchFamily="18" charset="0"/>
                              <a:ea typeface="Cambria Math" panose="02040503050406030204" pitchFamily="18" charset="0"/>
                            </a:rPr>
                            <m:t>𝑇𝑉</m:t>
                          </m:r>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e>
                      </m:d>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b="0" i="1" smtClean="0">
                          <a:latin typeface="Cambria Math" panose="02040503050406030204" pitchFamily="18" charset="0"/>
                          <a:ea typeface="Cambria Math" panose="02040503050406030204" pitchFamily="18" charset="0"/>
                        </a:rPr>
                        <m:t>  </m:t>
                      </m:r>
                    </m:oMath>
                  </m:oMathPara>
                </a14:m>
                <a:endParaRPr lang="en-GB" sz="2300" b="0" i="1" dirty="0">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r>
                      <a:rPr lang="en-GB" sz="2300" b="0" i="1" smtClean="0">
                        <a:latin typeface="Cambria Math" panose="02040503050406030204" pitchFamily="18" charset="0"/>
                      </a:rPr>
                      <m:t>           =</m:t>
                    </m:r>
                  </m:oMath>
                </a14:m>
                <a:r>
                  <a:rPr lang="en-GB" sz="2300" dirty="0"/>
                  <a:t>  </a:t>
                </a:r>
                <a14:m>
                  <m:oMath xmlns:m="http://schemas.openxmlformats.org/officeDocument/2006/math">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en-GB" sz="2300" b="0" i="1" smtClean="0">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b="0" i="1" smtClean="0">
                        <a:latin typeface="Cambria Math" panose="02040503050406030204" pitchFamily="18" charset="0"/>
                        <a:ea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en-GB" sz="2300" b="0" i="1" smtClean="0">
                        <a:solidFill>
                          <a:schemeClr val="tx1"/>
                        </a:solidFill>
                        <a:latin typeface="Cambria Math" panose="02040503050406030204" pitchFamily="18" charset="0"/>
                        <a:ea typeface="Cambria Math" panose="02040503050406030204" pitchFamily="18" charset="0"/>
                      </a:rPr>
                      <m:t>)</m:t>
                    </m:r>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i="1">
                        <a:latin typeface="Cambria Math" panose="02040503050406030204" pitchFamily="18" charset="0"/>
                        <a:ea typeface="Cambria Math" panose="02040503050406030204" pitchFamily="18" charset="0"/>
                      </a:rPr>
                      <m:t> </m:t>
                    </m:r>
                  </m:oMath>
                </a14:m>
                <a:endParaRPr lang="en-GB" sz="2300" dirty="0"/>
              </a:p>
              <a:p>
                <a:pPr marL="457200" lvl="1" indent="0">
                  <a:buNone/>
                </a:pPr>
                <a:endParaRPr lang="en-GB" sz="1200" dirty="0"/>
              </a:p>
              <a:p>
                <a:pPr marL="0" indent="0">
                  <a:buNone/>
                </a:pPr>
                <a:endParaRPr lang="en-US" sz="2400" i="1" dirty="0"/>
              </a:p>
              <a:p>
                <a:pPr marL="0" indent="0">
                  <a:buNone/>
                </a:pPr>
                <a:endParaRPr lang="en-US" sz="2400" i="1" dirty="0"/>
              </a:p>
              <a:p>
                <a:pPr marL="0" indent="0">
                  <a:buNone/>
                </a:pPr>
                <a:endParaRPr lang="pl-PL" sz="2400" i="1" dirty="0"/>
              </a:p>
            </p:txBody>
          </p:sp>
        </mc:Choice>
        <mc:Fallback xmlns="">
          <p:sp>
            <p:nvSpPr>
              <p:cNvPr id="3" name="Content Placeholder 2">
                <a:extLst>
                  <a:ext uri="{FF2B5EF4-FFF2-40B4-BE49-F238E27FC236}">
                    <a16:creationId xmlns:a16="http://schemas.microsoft.com/office/drawing/2014/main" id="{3D4F6832-D4E8-4552-BCA5-7CE695000CF0}"/>
                  </a:ext>
                </a:extLst>
              </p:cNvPr>
              <p:cNvSpPr>
                <a:spLocks noGrp="1" noRot="1" noChangeAspect="1" noMove="1" noResize="1" noEditPoints="1" noAdjustHandles="1" noChangeArrowheads="1" noChangeShapeType="1" noTextEdit="1"/>
              </p:cNvSpPr>
              <p:nvPr>
                <p:ph idx="1"/>
              </p:nvPr>
            </p:nvSpPr>
            <p:spPr>
              <a:xfrm>
                <a:off x="838199" y="1483891"/>
                <a:ext cx="10420928" cy="5194000"/>
              </a:xfrm>
              <a:blipFill>
                <a:blip r:embed="rId3"/>
                <a:stretch>
                  <a:fillRect l="-994" t="-1878"/>
                </a:stretch>
              </a:blipFill>
            </p:spPr>
            <p:txBody>
              <a:bodyPr/>
              <a:lstStyle/>
              <a:p>
                <a:r>
                  <a:rPr lang="pl-PL">
                    <a:noFill/>
                  </a:rPr>
                  <a:t> </a:t>
                </a:r>
              </a:p>
            </p:txBody>
          </p:sp>
        </mc:Fallback>
      </mc:AlternateContent>
    </p:spTree>
    <p:extLst>
      <p:ext uri="{BB962C8B-B14F-4D97-AF65-F5344CB8AC3E}">
        <p14:creationId xmlns:p14="http://schemas.microsoft.com/office/powerpoint/2010/main" val="1393078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Modelling interactions between the predictors</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199" y="1483891"/>
                <a:ext cx="10420928" cy="5194000"/>
              </a:xfrm>
            </p:spPr>
            <p:txBody>
              <a:bodyPr>
                <a:normAutofit/>
              </a:bodyPr>
              <a:lstStyle/>
              <a:p>
                <a:r>
                  <a:rPr lang="en-US" dirty="0"/>
                  <a:t>The multiple linear regression model we used so far assumed that the effect on </a:t>
                </a:r>
                <a:r>
                  <a:rPr lang="en-US" b="1" dirty="0"/>
                  <a:t>sales</a:t>
                </a:r>
                <a:r>
                  <a:rPr lang="en-US" dirty="0"/>
                  <a:t> of increasing one advertising medium (e.g. </a:t>
                </a:r>
                <a:r>
                  <a:rPr lang="en-US" b="1" dirty="0"/>
                  <a:t>TV</a:t>
                </a:r>
                <a:r>
                  <a:rPr lang="en-US" dirty="0"/>
                  <a:t>) is independent of the amount spent on the other media (e.g. </a:t>
                </a:r>
                <a:r>
                  <a:rPr lang="en-US" b="1" dirty="0"/>
                  <a:t>radio</a:t>
                </a:r>
                <a:r>
                  <a:rPr lang="en-US" dirty="0"/>
                  <a:t>).   </a:t>
                </a:r>
              </a:p>
              <a:p>
                <a:endParaRPr lang="en-US" sz="1200" dirty="0"/>
              </a:p>
              <a:p>
                <a:r>
                  <a:rPr lang="en-US" dirty="0"/>
                  <a:t>To relax this assumption, and allow the effect of one predictor to change depending on another predictor, we can introduce an interaction term, which is the product of the two predictors:</a:t>
                </a:r>
              </a:p>
              <a:p>
                <a:endParaRPr lang="en-US" sz="1000" dirty="0"/>
              </a:p>
              <a:p>
                <a:pPr marL="457200" lvl="1" indent="0">
                  <a:buNone/>
                </a:pPr>
                <a14:m>
                  <m:oMathPara xmlns:m="http://schemas.openxmlformats.org/officeDocument/2006/math">
                    <m:oMathParaPr>
                      <m:jc m:val="centerGroup"/>
                    </m:oMathParaPr>
                    <m:oMath xmlns:m="http://schemas.openxmlformats.org/officeDocument/2006/math">
                      <m:r>
                        <a:rPr lang="en-GB" sz="2300" b="0" i="1" smtClean="0">
                          <a:solidFill>
                            <a:srgbClr val="FF0000"/>
                          </a:solidFill>
                          <a:latin typeface="Cambria Math" panose="02040503050406030204" pitchFamily="18" charset="0"/>
                        </a:rPr>
                        <m:t>𝑠𝑎𝑙𝑒𝑠</m:t>
                      </m:r>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d>
                        <m:dPr>
                          <m:ctrlPr>
                            <a:rPr lang="en-GB" sz="2300" b="0" i="1" smtClean="0">
                              <a:solidFill>
                                <a:srgbClr val="FF0000"/>
                              </a:solidFill>
                              <a:latin typeface="Cambria Math" panose="02040503050406030204" pitchFamily="18" charset="0"/>
                              <a:ea typeface="Cambria Math" panose="02040503050406030204" pitchFamily="18" charset="0"/>
                            </a:rPr>
                          </m:ctrlPr>
                        </m:dPr>
                        <m:e>
                          <m:r>
                            <a:rPr lang="en-GB" sz="2300" b="0" i="1" smtClean="0">
                              <a:solidFill>
                                <a:srgbClr val="FF0000"/>
                              </a:solidFill>
                              <a:latin typeface="Cambria Math" panose="02040503050406030204" pitchFamily="18" charset="0"/>
                              <a:ea typeface="Cambria Math" panose="02040503050406030204" pitchFamily="18" charset="0"/>
                            </a:rPr>
                            <m:t>𝑇𝑉</m:t>
                          </m:r>
                          <m:r>
                            <a:rPr lang="en-GB" sz="2300" i="1">
                              <a:latin typeface="Cambria Math" panose="02040503050406030204" pitchFamily="18" charset="0"/>
                              <a:ea typeface="Cambria Math" panose="02040503050406030204" pitchFamily="18" charset="0"/>
                            </a:rPr>
                            <m:t>×</m:t>
                          </m:r>
                          <m:r>
                            <a:rPr lang="en-GB" sz="2300" b="0" i="1" smtClean="0">
                              <a:solidFill>
                                <a:srgbClr val="FF0000"/>
                              </a:solidFill>
                              <a:latin typeface="Cambria Math" panose="02040503050406030204" pitchFamily="18" charset="0"/>
                              <a:ea typeface="Cambria Math" panose="02040503050406030204" pitchFamily="18" charset="0"/>
                            </a:rPr>
                            <m:t>𝑟𝑎𝑑𝑖𝑜</m:t>
                          </m:r>
                        </m:e>
                      </m:d>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b="0" i="1" smtClean="0">
                          <a:latin typeface="Cambria Math" panose="02040503050406030204" pitchFamily="18" charset="0"/>
                          <a:ea typeface="Cambria Math" panose="02040503050406030204" pitchFamily="18" charset="0"/>
                        </a:rPr>
                        <m:t>  </m:t>
                      </m:r>
                    </m:oMath>
                  </m:oMathPara>
                </a14:m>
                <a:endParaRPr lang="en-GB" sz="2300" b="0" i="1" dirty="0">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r>
                      <a:rPr lang="en-GB" sz="2300" b="0" i="1" smtClean="0">
                        <a:latin typeface="Cambria Math" panose="02040503050406030204" pitchFamily="18" charset="0"/>
                      </a:rPr>
                      <m:t>           =</m:t>
                    </m:r>
                  </m:oMath>
                </a14:m>
                <a:r>
                  <a:rPr lang="en-GB" sz="2300" dirty="0"/>
                  <a:t>  </a:t>
                </a:r>
                <a14:m>
                  <m:oMath xmlns:m="http://schemas.openxmlformats.org/officeDocument/2006/math">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rPr>
                          <m:t>0</m:t>
                        </m:r>
                      </m:sub>
                    </m:sSub>
                    <m:r>
                      <a:rPr lang="sv-SE" sz="2300" i="1">
                        <a:latin typeface="Cambria Math" panose="02040503050406030204" pitchFamily="18" charset="0"/>
                      </a:rPr>
                      <m:t> +</m:t>
                    </m:r>
                    <m:sSub>
                      <m:sSubPr>
                        <m:ctrlPr>
                          <a:rPr lang="sv-SE" sz="2300" i="1">
                            <a:latin typeface="Cambria Math" panose="02040503050406030204" pitchFamily="18" charset="0"/>
                          </a:rPr>
                        </m:ctrlPr>
                      </m:sSubPr>
                      <m:e>
                        <m:r>
                          <a:rPr lang="en-GB" sz="2300" b="0" i="1" smtClean="0">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1</m:t>
                        </m:r>
                      </m:sub>
                    </m:sSub>
                    <m:r>
                      <a:rPr lang="en-GB" sz="2300" b="0" i="1" smtClean="0">
                        <a:latin typeface="Cambria Math" panose="02040503050406030204" pitchFamily="18" charset="0"/>
                        <a:ea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b="0" i="1" smtClean="0">
                            <a:latin typeface="Cambria Math" panose="02040503050406030204" pitchFamily="18" charset="0"/>
                            <a:ea typeface="Cambria Math" panose="02040503050406030204" pitchFamily="18" charset="0"/>
                          </a:rPr>
                          <m:t>4</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en-GB" sz="2300" b="0" i="1" smtClean="0">
                        <a:solidFill>
                          <a:schemeClr val="tx1"/>
                        </a:solidFill>
                        <a:latin typeface="Cambria Math" panose="02040503050406030204" pitchFamily="18" charset="0"/>
                        <a:ea typeface="Cambria Math" panose="02040503050406030204" pitchFamily="18" charset="0"/>
                      </a:rPr>
                      <m:t>)</m:t>
                    </m:r>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𝑇𝑉</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2</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𝑟𝑎𝑑𝑖𝑜</m:t>
                    </m:r>
                    <m:r>
                      <a:rPr lang="sv-SE" sz="2300" i="1">
                        <a:latin typeface="Cambria Math" panose="02040503050406030204" pitchFamily="18" charset="0"/>
                      </a:rPr>
                      <m:t>+</m:t>
                    </m:r>
                    <m:sSub>
                      <m:sSubPr>
                        <m:ctrlPr>
                          <a:rPr lang="sv-SE" sz="2300" i="1">
                            <a:latin typeface="Cambria Math" panose="02040503050406030204" pitchFamily="18" charset="0"/>
                          </a:rPr>
                        </m:ctrlPr>
                      </m:sSubPr>
                      <m:e>
                        <m:r>
                          <a:rPr lang="sv-SE" sz="2300" i="1">
                            <a:latin typeface="Cambria Math" panose="02040503050406030204" pitchFamily="18" charset="0"/>
                            <a:ea typeface="Cambria Math" panose="02040503050406030204" pitchFamily="18" charset="0"/>
                          </a:rPr>
                          <m:t>𝛽</m:t>
                        </m:r>
                      </m:e>
                      <m:sub>
                        <m:r>
                          <a:rPr lang="en-GB" sz="2300" i="1">
                            <a:latin typeface="Cambria Math" panose="02040503050406030204" pitchFamily="18" charset="0"/>
                            <a:ea typeface="Cambria Math" panose="02040503050406030204" pitchFamily="18" charset="0"/>
                          </a:rPr>
                          <m:t>3</m:t>
                        </m:r>
                      </m:sub>
                    </m:sSub>
                    <m:r>
                      <a:rPr lang="en-GB" sz="2300" i="1">
                        <a:latin typeface="Cambria Math" panose="02040503050406030204" pitchFamily="18" charset="0"/>
                        <a:ea typeface="Cambria Math" panose="02040503050406030204" pitchFamily="18" charset="0"/>
                      </a:rPr>
                      <m:t>×</m:t>
                    </m:r>
                    <m:r>
                      <a:rPr lang="en-GB" sz="2300" i="1">
                        <a:solidFill>
                          <a:srgbClr val="FF0000"/>
                        </a:solidFill>
                        <a:latin typeface="Cambria Math" panose="02040503050406030204" pitchFamily="18" charset="0"/>
                        <a:ea typeface="Cambria Math" panose="02040503050406030204" pitchFamily="18" charset="0"/>
                      </a:rPr>
                      <m:t>𝑛𝑒𝑤𝑠</m:t>
                    </m:r>
                    <m:r>
                      <a:rPr lang="sv-SE" sz="2300" i="1">
                        <a:latin typeface="Cambria Math" panose="02040503050406030204" pitchFamily="18" charset="0"/>
                      </a:rPr>
                      <m:t>+</m:t>
                    </m:r>
                    <m:r>
                      <a:rPr lang="sv-SE" sz="2300" i="1">
                        <a:latin typeface="Cambria Math" panose="02040503050406030204" pitchFamily="18" charset="0"/>
                        <a:ea typeface="Cambria Math" panose="02040503050406030204" pitchFamily="18" charset="0"/>
                      </a:rPr>
                      <m:t>𝜖</m:t>
                    </m:r>
                    <m:r>
                      <a:rPr lang="en-GB" sz="2300" i="1">
                        <a:latin typeface="Cambria Math" panose="02040503050406030204" pitchFamily="18" charset="0"/>
                        <a:ea typeface="Cambria Math" panose="02040503050406030204" pitchFamily="18" charset="0"/>
                      </a:rPr>
                      <m:t> </m:t>
                    </m:r>
                  </m:oMath>
                </a14:m>
                <a:endParaRPr lang="en-GB" sz="2300" dirty="0"/>
              </a:p>
              <a:p>
                <a:pPr marL="457200" lvl="1" indent="0">
                  <a:buNone/>
                </a:pPr>
                <a:endParaRPr lang="en-GB" sz="1200" dirty="0"/>
              </a:p>
              <a:p>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4</m:t>
                        </m:r>
                      </m:sub>
                    </m:sSub>
                  </m:oMath>
                </a14:m>
                <a:r>
                  <a:rPr lang="en-US" dirty="0"/>
                  <a:t> can be interpreted as the increase in the effectiveness of TV advertising for a one-unit increase in radio advertising.</a:t>
                </a:r>
              </a:p>
              <a:p>
                <a:pPr marL="0" indent="0">
                  <a:buNone/>
                </a:pPr>
                <a:endParaRPr lang="en-US" sz="2400" i="1" dirty="0"/>
              </a:p>
              <a:p>
                <a:pPr marL="0" indent="0">
                  <a:buNone/>
                </a:pPr>
                <a:endParaRPr lang="en-US" sz="2400" i="1" dirty="0"/>
              </a:p>
              <a:p>
                <a:pPr marL="0" indent="0">
                  <a:buNone/>
                </a:pPr>
                <a:endParaRPr lang="pl-PL" sz="2400" i="1" dirty="0"/>
              </a:p>
            </p:txBody>
          </p:sp>
        </mc:Choice>
        <mc:Fallback xmlns="">
          <p:sp>
            <p:nvSpPr>
              <p:cNvPr id="3" name="Content Placeholder 2">
                <a:extLst>
                  <a:ext uri="{FF2B5EF4-FFF2-40B4-BE49-F238E27FC236}">
                    <a16:creationId xmlns:a16="http://schemas.microsoft.com/office/drawing/2014/main" id="{3D4F6832-D4E8-4552-BCA5-7CE695000CF0}"/>
                  </a:ext>
                </a:extLst>
              </p:cNvPr>
              <p:cNvSpPr>
                <a:spLocks noGrp="1" noRot="1" noChangeAspect="1" noMove="1" noResize="1" noEditPoints="1" noAdjustHandles="1" noChangeArrowheads="1" noChangeShapeType="1" noTextEdit="1"/>
              </p:cNvSpPr>
              <p:nvPr>
                <p:ph idx="1"/>
              </p:nvPr>
            </p:nvSpPr>
            <p:spPr>
              <a:xfrm>
                <a:off x="838199" y="1483891"/>
                <a:ext cx="10420928" cy="5194000"/>
              </a:xfrm>
              <a:blipFill>
                <a:blip r:embed="rId3"/>
                <a:stretch>
                  <a:fillRect l="-994" t="-1878"/>
                </a:stretch>
              </a:blipFill>
            </p:spPr>
            <p:txBody>
              <a:bodyPr/>
              <a:lstStyle/>
              <a:p>
                <a:r>
                  <a:rPr lang="pl-PL">
                    <a:noFill/>
                  </a:rPr>
                  <a:t> </a:t>
                </a:r>
              </a:p>
            </p:txBody>
          </p:sp>
        </mc:Fallback>
      </mc:AlternateContent>
    </p:spTree>
    <p:extLst>
      <p:ext uri="{BB962C8B-B14F-4D97-AF65-F5344CB8AC3E}">
        <p14:creationId xmlns:p14="http://schemas.microsoft.com/office/powerpoint/2010/main" val="2679076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199" y="4915"/>
            <a:ext cx="10661073" cy="1325563"/>
          </a:xfrm>
        </p:spPr>
        <p:txBody>
          <a:bodyPr/>
          <a:lstStyle/>
          <a:p>
            <a:r>
              <a:rPr lang="en-GB" dirty="0"/>
              <a:t>Multiple linear regression in R: Interactions</a:t>
            </a:r>
            <a:endParaRPr lang="pl-PL" dirty="0"/>
          </a:p>
        </p:txBody>
      </p:sp>
      <p:sp>
        <p:nvSpPr>
          <p:cNvPr id="7" name="Rectangle 6">
            <a:extLst>
              <a:ext uri="{FF2B5EF4-FFF2-40B4-BE49-F238E27FC236}">
                <a16:creationId xmlns:a16="http://schemas.microsoft.com/office/drawing/2014/main" id="{0FE288E8-E674-4682-8309-5A76C632D29D}"/>
              </a:ext>
            </a:extLst>
          </p:cNvPr>
          <p:cNvSpPr/>
          <p:nvPr/>
        </p:nvSpPr>
        <p:spPr>
          <a:xfrm>
            <a:off x="2315477" y="2092888"/>
            <a:ext cx="6876000" cy="4539704"/>
          </a:xfrm>
          <a:prstGeom prst="rect">
            <a:avLst/>
          </a:prstGeom>
          <a:ln>
            <a:solidFill>
              <a:schemeClr val="bg1">
                <a:lumMod val="75000"/>
              </a:schemeClr>
            </a:solidFill>
          </a:ln>
        </p:spPr>
        <p:txBody>
          <a:bodyPr wrap="square">
            <a:spAutoFit/>
          </a:bodyPr>
          <a:lstStyle/>
          <a:p>
            <a:r>
              <a:rPr lang="en-GB" sz="1700" dirty="0"/>
              <a:t>Residuals:</a:t>
            </a:r>
          </a:p>
          <a:p>
            <a:r>
              <a:rPr lang="en-GB" sz="1700" dirty="0"/>
              <a:t>    Min       1Q   Median       3Q      Max </a:t>
            </a:r>
          </a:p>
          <a:p>
            <a:r>
              <a:rPr lang="en-GB" sz="1700" dirty="0"/>
              <a:t>-6.293 -0.398      0.181  0.596    1.501 </a:t>
            </a:r>
          </a:p>
          <a:p>
            <a:endParaRPr lang="en-GB" sz="1700" dirty="0"/>
          </a:p>
          <a:p>
            <a:r>
              <a:rPr lang="en-GB" sz="1700" dirty="0"/>
              <a:t>Coefficients:</a:t>
            </a:r>
          </a:p>
          <a:p>
            <a:r>
              <a:rPr lang="en-GB" sz="1700" dirty="0"/>
              <a:t>                            Estimate     Std. Error   t value   </a:t>
            </a:r>
            <a:r>
              <a:rPr lang="en-GB" sz="1700" dirty="0" err="1"/>
              <a:t>Pr</a:t>
            </a:r>
            <a:r>
              <a:rPr lang="en-GB" sz="1700" dirty="0"/>
              <a:t>(&gt;|t|)    </a:t>
            </a:r>
          </a:p>
          <a:p>
            <a:r>
              <a:rPr lang="en-GB" sz="1700" dirty="0"/>
              <a:t>(Intercept)      6.7284119   0.2533195    26.56    &lt;2e-16 ***</a:t>
            </a:r>
          </a:p>
          <a:p>
            <a:r>
              <a:rPr lang="en-GB" sz="1700" dirty="0"/>
              <a:t>TV                    0.0190668   0.0015093    12.63    &lt;2e-16 ***</a:t>
            </a:r>
          </a:p>
          <a:p>
            <a:r>
              <a:rPr lang="en-GB" sz="1700" dirty="0"/>
              <a:t>radio                0.0279917   0.0091412      3.06     0.0025 ** </a:t>
            </a:r>
          </a:p>
          <a:p>
            <a:r>
              <a:rPr lang="en-GB" sz="1700" dirty="0"/>
              <a:t>newspaper     0.0014442   0.0032955      0.44     0.6617    </a:t>
            </a:r>
          </a:p>
          <a:p>
            <a:r>
              <a:rPr lang="en-GB" sz="1700" dirty="0" err="1">
                <a:highlight>
                  <a:srgbClr val="FFFF00"/>
                </a:highlight>
              </a:rPr>
              <a:t>TV:radio</a:t>
            </a:r>
            <a:r>
              <a:rPr lang="en-GB" sz="1700" dirty="0">
                <a:highlight>
                  <a:srgbClr val="FFFF00"/>
                </a:highlight>
              </a:rPr>
              <a:t>          0.0010873   0.0000526    20.69     &lt;2e-16 ***</a:t>
            </a:r>
          </a:p>
          <a:p>
            <a:r>
              <a:rPr lang="en-GB" sz="1700" dirty="0"/>
              <a:t>---</a:t>
            </a:r>
          </a:p>
          <a:p>
            <a:r>
              <a:rPr lang="en-GB" sz="1700" dirty="0" err="1"/>
              <a:t>Signif</a:t>
            </a:r>
            <a:r>
              <a:rPr lang="en-GB" sz="1700" dirty="0"/>
              <a:t>. codes:  0 ‘***’ 0.001 ‘**’ 0.01 ‘*’ 0.05 ‘.’ 0.1 ‘ ’ 1</a:t>
            </a:r>
          </a:p>
          <a:p>
            <a:endParaRPr lang="en-GB" sz="1700" dirty="0"/>
          </a:p>
          <a:p>
            <a:r>
              <a:rPr lang="en-GB" sz="1700" dirty="0">
                <a:highlight>
                  <a:srgbClr val="FFFF00"/>
                </a:highlight>
              </a:rPr>
              <a:t>Residual standard error: 0.945</a:t>
            </a:r>
            <a:r>
              <a:rPr lang="en-GB" sz="1700" dirty="0"/>
              <a:t> on 195 degrees of freedom</a:t>
            </a:r>
          </a:p>
          <a:p>
            <a:r>
              <a:rPr lang="en-GB" sz="1700" dirty="0"/>
              <a:t>Multiple R-squared:  0.968,    </a:t>
            </a:r>
            <a:r>
              <a:rPr lang="en-GB" sz="1700" dirty="0">
                <a:highlight>
                  <a:srgbClr val="FFFF00"/>
                </a:highlight>
              </a:rPr>
              <a:t>Adjusted R-squared:  0.967 </a:t>
            </a:r>
          </a:p>
          <a:p>
            <a:r>
              <a:rPr lang="en-GB" sz="1700" dirty="0"/>
              <a:t>F-statistic: 1.47e+03 on 4 and 195 DF,  p-value: &lt;2e-16</a:t>
            </a:r>
          </a:p>
        </p:txBody>
      </p:sp>
      <p:sp>
        <p:nvSpPr>
          <p:cNvPr id="8" name="TextBox 7">
            <a:extLst>
              <a:ext uri="{FF2B5EF4-FFF2-40B4-BE49-F238E27FC236}">
                <a16:creationId xmlns:a16="http://schemas.microsoft.com/office/drawing/2014/main" id="{528B9A3F-2AC3-4644-8D57-85F41A941AAF}"/>
              </a:ext>
            </a:extLst>
          </p:cNvPr>
          <p:cNvSpPr txBox="1"/>
          <p:nvPr/>
        </p:nvSpPr>
        <p:spPr>
          <a:xfrm>
            <a:off x="2315478" y="1394667"/>
            <a:ext cx="6871854" cy="615553"/>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700" i="1" dirty="0" err="1"/>
              <a:t>fit.inter</a:t>
            </a:r>
            <a:r>
              <a:rPr lang="en-US" sz="1700" i="1" dirty="0"/>
              <a:t> = </a:t>
            </a:r>
            <a:r>
              <a:rPr lang="en-US" sz="1700" i="1" dirty="0" err="1"/>
              <a:t>lm</a:t>
            </a:r>
            <a:r>
              <a:rPr lang="en-US" sz="1700" i="1" dirty="0"/>
              <a:t>(sales ~ TV + radio + </a:t>
            </a:r>
            <a:r>
              <a:rPr lang="en-US" sz="1700" i="1" dirty="0" err="1"/>
              <a:t>TV:radio</a:t>
            </a:r>
            <a:r>
              <a:rPr lang="en-US" sz="1700" i="1" dirty="0"/>
              <a:t> + newspaper, data = Advertising)</a:t>
            </a:r>
          </a:p>
          <a:p>
            <a:r>
              <a:rPr lang="en-US" sz="1700" i="1" dirty="0"/>
              <a:t>summary(</a:t>
            </a:r>
            <a:r>
              <a:rPr lang="en-US" sz="1700" i="1" dirty="0" err="1"/>
              <a:t>fit.inter</a:t>
            </a:r>
            <a:r>
              <a:rPr lang="en-US" sz="1700" i="1" dirty="0"/>
              <a:t>)</a:t>
            </a:r>
            <a:endParaRPr lang="pl-PL" sz="1700" dirty="0"/>
          </a:p>
        </p:txBody>
      </p:sp>
    </p:spTree>
    <p:extLst>
      <p:ext uri="{BB962C8B-B14F-4D97-AF65-F5344CB8AC3E}">
        <p14:creationId xmlns:p14="http://schemas.microsoft.com/office/powerpoint/2010/main" val="2834922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838199" y="1689582"/>
                <a:ext cx="9497292" cy="4665033"/>
              </a:xfrm>
            </p:spPr>
            <p:txBody>
              <a:bodyPr>
                <a:noAutofit/>
              </a:bodyPr>
              <a:lstStyle/>
              <a:p>
                <a:r>
                  <a:rPr lang="en-US" dirty="0"/>
                  <a:t>The percentage error (RSE/mean(Y))</a:t>
                </a:r>
                <a:r>
                  <a:rPr lang="en-US" dirty="0">
                    <a:solidFill>
                      <a:srgbClr val="FF0000"/>
                    </a:solidFill>
                  </a:rPr>
                  <a:t> </a:t>
                </a:r>
                <a:r>
                  <a:rPr lang="en-US" dirty="0"/>
                  <a:t>is now </a:t>
                </a:r>
                <a:r>
                  <a:rPr lang="en-US" b="1" dirty="0"/>
                  <a:t>7%</a:t>
                </a:r>
                <a:r>
                  <a:rPr lang="en-US" dirty="0"/>
                  <a:t> instead of </a:t>
                </a:r>
                <a:r>
                  <a:rPr lang="en-US" b="1" dirty="0"/>
                  <a:t>12%.</a:t>
                </a:r>
              </a:p>
              <a:p>
                <a:pPr marL="0" indent="0">
                  <a:buNone/>
                </a:pPr>
                <a:endParaRPr lang="en-US" sz="1200" dirty="0"/>
              </a:p>
              <a:p>
                <a:r>
                  <a:rPr lang="en-US" dirty="0"/>
                  <a:t>By adding the interaction term, we now explain about </a:t>
                </a:r>
                <a:r>
                  <a:rPr lang="en-US" b="1" dirty="0"/>
                  <a:t>96.8%</a:t>
                </a:r>
                <a:r>
                  <a:rPr lang="en-US" dirty="0"/>
                  <a:t> of the variability in sales, in comparison with </a:t>
                </a:r>
                <a:r>
                  <a:rPr lang="en-US" b="1" dirty="0"/>
                  <a:t>89.7%</a:t>
                </a:r>
                <a:r>
                  <a:rPr lang="en-US" dirty="0"/>
                  <a:t> without the interaction. In other words,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96.8−89.7</m:t>
                        </m:r>
                      </m:num>
                      <m:den>
                        <m:r>
                          <a:rPr lang="en-GB" b="0" i="0" smtClean="0">
                            <a:latin typeface="Cambria Math" panose="02040503050406030204" pitchFamily="18" charset="0"/>
                          </a:rPr>
                          <m:t>100−89.7</m:t>
                        </m:r>
                      </m:den>
                    </m:f>
                    <m:r>
                      <a:rPr lang="en-GB" b="0" i="0" smtClean="0">
                        <a:latin typeface="Cambria Math" panose="02040503050406030204" pitchFamily="18" charset="0"/>
                      </a:rPr>
                      <m:t>=69%</m:t>
                    </m:r>
                  </m:oMath>
                </a14:m>
                <a:r>
                  <a:rPr lang="en-US" dirty="0"/>
                  <a:t> of the variability in sales that remains after fitting the previous model has been explained by the interaction term.</a:t>
                </a:r>
              </a:p>
              <a:p>
                <a:endParaRPr lang="en-US" sz="1200" dirty="0"/>
              </a:p>
              <a:p>
                <a:r>
                  <a:rPr lang="en-US" dirty="0"/>
                  <a:t>The adjusted R squared is </a:t>
                </a:r>
                <a:r>
                  <a:rPr lang="en-US" b="1" dirty="0"/>
                  <a:t>96.7%</a:t>
                </a:r>
                <a:r>
                  <a:rPr lang="en-US" dirty="0"/>
                  <a:t> with interaction and </a:t>
                </a:r>
                <a:r>
                  <a:rPr lang="en-US" b="1" dirty="0"/>
                  <a:t>89.6%</a:t>
                </a:r>
                <a:r>
                  <a:rPr lang="en-US" dirty="0"/>
                  <a:t> without it.</a:t>
                </a:r>
              </a:p>
              <a:p>
                <a:endParaRPr lang="en-US" dirty="0"/>
              </a:p>
            </p:txBody>
          </p:sp>
        </mc:Choice>
        <mc:Fallback xmlns="">
          <p:sp>
            <p:nvSpPr>
              <p:cNvPr id="5" name="Content Placeholder 2">
                <a:extLst>
                  <a:ext uri="{FF2B5EF4-FFF2-40B4-BE49-F238E27FC236}">
                    <a16:creationId xmlns:a16="http://schemas.microsoft.com/office/drawing/2014/main" id="{BB167A2A-7320-4EDA-A91B-7D46D1FF3BBD}"/>
                  </a:ext>
                </a:extLst>
              </p:cNvPr>
              <p:cNvSpPr>
                <a:spLocks noGrp="1" noRot="1" noChangeAspect="1" noMove="1" noResize="1" noEditPoints="1" noAdjustHandles="1" noChangeArrowheads="1" noChangeShapeType="1" noTextEdit="1"/>
              </p:cNvSpPr>
              <p:nvPr>
                <p:ph idx="1"/>
              </p:nvPr>
            </p:nvSpPr>
            <p:spPr>
              <a:xfrm>
                <a:off x="838199" y="1689582"/>
                <a:ext cx="9497292" cy="4665033"/>
              </a:xfrm>
              <a:blipFill>
                <a:blip r:embed="rId2"/>
                <a:stretch>
                  <a:fillRect l="-1091" t="-2092" r="-1797"/>
                </a:stretch>
              </a:blipFill>
            </p:spPr>
            <p:txBody>
              <a:bodyPr/>
              <a:lstStyle/>
              <a:p>
                <a:r>
                  <a:rPr lang="pl-PL">
                    <a:noFill/>
                  </a:rPr>
                  <a:t> </a:t>
                </a:r>
              </a:p>
            </p:txBody>
          </p:sp>
        </mc:Fallback>
      </mc:AlternateContent>
      <p:sp>
        <p:nvSpPr>
          <p:cNvPr id="6" name="Title 1">
            <a:extLst>
              <a:ext uri="{FF2B5EF4-FFF2-40B4-BE49-F238E27FC236}">
                <a16:creationId xmlns:a16="http://schemas.microsoft.com/office/drawing/2014/main" id="{AD9BDE6C-22EB-4AA7-BD59-957113AB9F94}"/>
              </a:ext>
            </a:extLst>
          </p:cNvPr>
          <p:cNvSpPr txBox="1">
            <a:spLocks/>
          </p:cNvSpPr>
          <p:nvPr/>
        </p:nvSpPr>
        <p:spPr>
          <a:xfrm>
            <a:off x="838199" y="4915"/>
            <a:ext cx="106610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Multiple linear regression in R: Interactions</a:t>
            </a:r>
            <a:endParaRPr lang="pl-PL" dirty="0"/>
          </a:p>
        </p:txBody>
      </p:sp>
    </p:spTree>
    <p:extLst>
      <p:ext uri="{BB962C8B-B14F-4D97-AF65-F5344CB8AC3E}">
        <p14:creationId xmlns:p14="http://schemas.microsoft.com/office/powerpoint/2010/main" val="910844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B167A2A-7320-4EDA-A91B-7D46D1FF3BBD}"/>
                  </a:ext>
                </a:extLst>
              </p:cNvPr>
              <p:cNvSpPr>
                <a:spLocks noGrp="1"/>
              </p:cNvSpPr>
              <p:nvPr>
                <p:ph idx="1"/>
              </p:nvPr>
            </p:nvSpPr>
            <p:spPr>
              <a:xfrm>
                <a:off x="838199" y="1689582"/>
                <a:ext cx="9709728" cy="4960600"/>
              </a:xfrm>
            </p:spPr>
            <p:txBody>
              <a:bodyPr>
                <a:noAutofit/>
              </a:bodyPr>
              <a:lstStyle/>
              <a:p>
                <a:r>
                  <a:rPr lang="en-US" sz="2400" dirty="0"/>
                  <a:t>The coefficients of TV and </a:t>
                </a:r>
                <a:r>
                  <a:rPr lang="en-US" sz="2400" dirty="0" err="1"/>
                  <a:t>TV:radio</a:t>
                </a:r>
                <a:r>
                  <a:rPr lang="en-US" sz="2400" dirty="0"/>
                  <a:t> interaction suggest that an increase in TV advertising of £1,000 is associated with increased sales of                    </a:t>
                </a:r>
                <a14:m>
                  <m:oMath xmlns:m="http://schemas.openxmlformats.org/officeDocument/2006/math">
                    <m:sSub>
                      <m:sSubPr>
                        <m:ctrlPr>
                          <a:rPr lang="sv-SE" sz="2400" i="1">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i="1">
                            <a:latin typeface="Cambria Math" panose="02040503050406030204" pitchFamily="18" charset="0"/>
                            <a:ea typeface="Cambria Math" panose="02040503050406030204" pitchFamily="18" charset="0"/>
                          </a:rPr>
                          <m:t>1</m:t>
                        </m:r>
                      </m:sub>
                    </m:sSub>
                    <m:r>
                      <a:rPr lang="en-GB" sz="2400" i="1">
                        <a:latin typeface="Cambria Math" panose="02040503050406030204" pitchFamily="18" charset="0"/>
                        <a:ea typeface="Cambria Math" panose="02040503050406030204" pitchFamily="18" charset="0"/>
                      </a:rPr>
                      <m:t>+</m:t>
                    </m:r>
                    <m:sSub>
                      <m:sSubPr>
                        <m:ctrlPr>
                          <a:rPr lang="sv-SE"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b="0" i="1" smtClean="0">
                            <a:latin typeface="Cambria Math" panose="02040503050406030204" pitchFamily="18" charset="0"/>
                            <a:ea typeface="Cambria Math" panose="02040503050406030204" pitchFamily="18" charset="0"/>
                          </a:rPr>
                          <m:t>4</m:t>
                        </m:r>
                      </m:sub>
                    </m:sSub>
                    <m:r>
                      <a:rPr lang="en-GB" sz="2400" i="1">
                        <a:latin typeface="Cambria Math" panose="02040503050406030204" pitchFamily="18" charset="0"/>
                        <a:ea typeface="Cambria Math" panose="02040503050406030204" pitchFamily="18" charset="0"/>
                      </a:rPr>
                      <m:t>×</m:t>
                    </m:r>
                    <m:r>
                      <a:rPr lang="en-GB" sz="2400" i="1">
                        <a:solidFill>
                          <a:srgbClr val="FF0000"/>
                        </a:solidFill>
                        <a:latin typeface="Cambria Math" panose="02040503050406030204" pitchFamily="18" charset="0"/>
                        <a:ea typeface="Cambria Math" panose="02040503050406030204" pitchFamily="18" charset="0"/>
                      </a:rPr>
                      <m:t>𝑟𝑎𝑑𝑖𝑜</m:t>
                    </m:r>
                    <m:r>
                      <a:rPr lang="en-GB" sz="2400" b="0" i="1" smtClean="0">
                        <a:latin typeface="Cambria Math" panose="02040503050406030204" pitchFamily="18" charset="0"/>
                        <a:ea typeface="Cambria Math" panose="02040503050406030204" pitchFamily="18" charset="0"/>
                      </a:rPr>
                      <m:t>=0.01907+0.00109</m:t>
                    </m:r>
                    <m:r>
                      <a:rPr lang="en-GB" sz="2400" i="1">
                        <a:latin typeface="Cambria Math" panose="02040503050406030204" pitchFamily="18" charset="0"/>
                        <a:ea typeface="Cambria Math" panose="02040503050406030204" pitchFamily="18" charset="0"/>
                      </a:rPr>
                      <m:t>×</m:t>
                    </m:r>
                    <m:r>
                      <a:rPr lang="en-GB" sz="2400" i="1">
                        <a:solidFill>
                          <a:srgbClr val="FF0000"/>
                        </a:solidFill>
                        <a:latin typeface="Cambria Math" panose="02040503050406030204" pitchFamily="18" charset="0"/>
                        <a:ea typeface="Cambria Math" panose="02040503050406030204" pitchFamily="18" charset="0"/>
                      </a:rPr>
                      <m:t>𝑟𝑎𝑑𝑖𝑜</m:t>
                    </m:r>
                  </m:oMath>
                </a14:m>
                <a:r>
                  <a:rPr lang="en-US" sz="2400" dirty="0"/>
                  <a:t> [millions]. </a:t>
                </a:r>
              </a:p>
              <a:p>
                <a:pPr marL="0" indent="0">
                  <a:buNone/>
                </a:pPr>
                <a:endParaRPr lang="en-US" sz="1000" dirty="0"/>
              </a:p>
              <a:p>
                <a:r>
                  <a:rPr lang="en-US" sz="2400" dirty="0"/>
                  <a:t>The coefficients of radio and </a:t>
                </a:r>
                <a:r>
                  <a:rPr lang="en-US" sz="2400" dirty="0" err="1"/>
                  <a:t>TV:radio</a:t>
                </a:r>
                <a:r>
                  <a:rPr lang="en-US" sz="2400" dirty="0"/>
                  <a:t> interaction suggest that an increase in radio advertising of £1,000 is associated with increased sales of            </a:t>
                </a:r>
                <a14:m>
                  <m:oMath xmlns:m="http://schemas.openxmlformats.org/officeDocument/2006/math">
                    <m:sSub>
                      <m:sSubPr>
                        <m:ctrlPr>
                          <a:rPr lang="sv-SE"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b="0" i="1" smtClean="0">
                            <a:latin typeface="Cambria Math" panose="02040503050406030204" pitchFamily="18" charset="0"/>
                            <a:ea typeface="Cambria Math" panose="02040503050406030204" pitchFamily="18" charset="0"/>
                          </a:rPr>
                          <m:t>2</m:t>
                        </m:r>
                      </m:sub>
                    </m:sSub>
                    <m:r>
                      <a:rPr lang="en-GB" sz="2400" i="1">
                        <a:latin typeface="Cambria Math" panose="02040503050406030204" pitchFamily="18" charset="0"/>
                        <a:ea typeface="Cambria Math" panose="02040503050406030204" pitchFamily="18" charset="0"/>
                      </a:rPr>
                      <m:t>+</m:t>
                    </m:r>
                    <m:sSub>
                      <m:sSubPr>
                        <m:ctrlPr>
                          <a:rPr lang="sv-SE"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sv-SE" sz="2400" i="1">
                                <a:latin typeface="Cambria Math" panose="02040503050406030204" pitchFamily="18" charset="0"/>
                                <a:ea typeface="Cambria Math" panose="02040503050406030204" pitchFamily="18" charset="0"/>
                              </a:rPr>
                              <m:t>𝛽</m:t>
                            </m:r>
                          </m:e>
                        </m:acc>
                      </m:e>
                      <m:sub>
                        <m:r>
                          <a:rPr lang="en-GB" sz="2400" i="1">
                            <a:latin typeface="Cambria Math" panose="02040503050406030204" pitchFamily="18" charset="0"/>
                            <a:ea typeface="Cambria Math" panose="02040503050406030204" pitchFamily="18" charset="0"/>
                          </a:rPr>
                          <m:t>4</m:t>
                        </m:r>
                      </m:sub>
                    </m:sSub>
                    <m:r>
                      <a:rPr lang="en-GB" sz="2400" i="1">
                        <a:latin typeface="Cambria Math" panose="02040503050406030204" pitchFamily="18" charset="0"/>
                        <a:ea typeface="Cambria Math" panose="02040503050406030204" pitchFamily="18" charset="0"/>
                      </a:rPr>
                      <m:t>×</m:t>
                    </m:r>
                    <m:r>
                      <a:rPr lang="en-GB" sz="2400" b="0" i="1" smtClean="0">
                        <a:solidFill>
                          <a:srgbClr val="FF0000"/>
                        </a:solidFill>
                        <a:latin typeface="Cambria Math" panose="02040503050406030204" pitchFamily="18" charset="0"/>
                        <a:ea typeface="Cambria Math" panose="02040503050406030204" pitchFamily="18" charset="0"/>
                      </a:rPr>
                      <m:t>𝑇𝑉</m:t>
                    </m:r>
                    <m:r>
                      <a:rPr lang="en-GB" sz="2400" i="1">
                        <a:latin typeface="Cambria Math" panose="02040503050406030204" pitchFamily="18" charset="0"/>
                        <a:ea typeface="Cambria Math" panose="02040503050406030204" pitchFamily="18" charset="0"/>
                      </a:rPr>
                      <m:t>=0.0</m:t>
                    </m:r>
                    <m:r>
                      <a:rPr lang="en-GB" sz="2400" b="0" i="1" smtClean="0">
                        <a:latin typeface="Cambria Math" panose="02040503050406030204" pitchFamily="18" charset="0"/>
                        <a:ea typeface="Cambria Math" panose="02040503050406030204" pitchFamily="18" charset="0"/>
                      </a:rPr>
                      <m:t>2799</m:t>
                    </m:r>
                    <m:r>
                      <a:rPr lang="en-GB" sz="2400" i="1">
                        <a:latin typeface="Cambria Math" panose="02040503050406030204" pitchFamily="18" charset="0"/>
                        <a:ea typeface="Cambria Math" panose="02040503050406030204" pitchFamily="18" charset="0"/>
                      </a:rPr>
                      <m:t>+0.00109×</m:t>
                    </m:r>
                    <m:r>
                      <a:rPr lang="en-GB" sz="2400" b="0" i="1" smtClean="0">
                        <a:solidFill>
                          <a:srgbClr val="FF0000"/>
                        </a:solidFill>
                        <a:latin typeface="Cambria Math" panose="02040503050406030204" pitchFamily="18" charset="0"/>
                        <a:ea typeface="Cambria Math" panose="02040503050406030204" pitchFamily="18" charset="0"/>
                      </a:rPr>
                      <m:t>𝑇𝑉</m:t>
                    </m:r>
                  </m:oMath>
                </a14:m>
                <a:r>
                  <a:rPr lang="en-US" sz="2400" dirty="0"/>
                  <a:t> [millions]. </a:t>
                </a:r>
              </a:p>
              <a:p>
                <a:endParaRPr lang="en-US" sz="1000" dirty="0"/>
              </a:p>
              <a:p>
                <a:r>
                  <a:rPr lang="en-US" sz="2400" dirty="0"/>
                  <a:t>It should be clear from above that if we include an interaction in a model, then we should also include the main effects even though they are not statically significant.</a:t>
                </a:r>
              </a:p>
            </p:txBody>
          </p:sp>
        </mc:Choice>
        <mc:Fallback xmlns="">
          <p:sp>
            <p:nvSpPr>
              <p:cNvPr id="5" name="Content Placeholder 2">
                <a:extLst>
                  <a:ext uri="{FF2B5EF4-FFF2-40B4-BE49-F238E27FC236}">
                    <a16:creationId xmlns:a16="http://schemas.microsoft.com/office/drawing/2014/main" id="{BB167A2A-7320-4EDA-A91B-7D46D1FF3BBD}"/>
                  </a:ext>
                </a:extLst>
              </p:cNvPr>
              <p:cNvSpPr>
                <a:spLocks noGrp="1" noRot="1" noChangeAspect="1" noMove="1" noResize="1" noEditPoints="1" noAdjustHandles="1" noChangeArrowheads="1" noChangeShapeType="1" noTextEdit="1"/>
              </p:cNvSpPr>
              <p:nvPr>
                <p:ph idx="1"/>
              </p:nvPr>
            </p:nvSpPr>
            <p:spPr>
              <a:xfrm>
                <a:off x="838199" y="1689582"/>
                <a:ext cx="9709728" cy="4960600"/>
              </a:xfrm>
              <a:blipFill>
                <a:blip r:embed="rId2"/>
                <a:stretch>
                  <a:fillRect l="-816" t="-1720"/>
                </a:stretch>
              </a:blipFill>
            </p:spPr>
            <p:txBody>
              <a:bodyPr/>
              <a:lstStyle/>
              <a:p>
                <a:r>
                  <a:rPr lang="pl-PL">
                    <a:noFill/>
                  </a:rPr>
                  <a:t> </a:t>
                </a:r>
              </a:p>
            </p:txBody>
          </p:sp>
        </mc:Fallback>
      </mc:AlternateContent>
      <p:sp>
        <p:nvSpPr>
          <p:cNvPr id="6" name="Title 1">
            <a:extLst>
              <a:ext uri="{FF2B5EF4-FFF2-40B4-BE49-F238E27FC236}">
                <a16:creationId xmlns:a16="http://schemas.microsoft.com/office/drawing/2014/main" id="{AD9BDE6C-22EB-4AA7-BD59-957113AB9F94}"/>
              </a:ext>
            </a:extLst>
          </p:cNvPr>
          <p:cNvSpPr txBox="1">
            <a:spLocks/>
          </p:cNvSpPr>
          <p:nvPr/>
        </p:nvSpPr>
        <p:spPr>
          <a:xfrm>
            <a:off x="838199" y="4915"/>
            <a:ext cx="106610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Multiple linear regression in R: Interactions</a:t>
            </a:r>
            <a:endParaRPr lang="pl-PL" dirty="0"/>
          </a:p>
        </p:txBody>
      </p:sp>
    </p:spTree>
    <p:extLst>
      <p:ext uri="{BB962C8B-B14F-4D97-AF65-F5344CB8AC3E}">
        <p14:creationId xmlns:p14="http://schemas.microsoft.com/office/powerpoint/2010/main" val="1092184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66269" y="774051"/>
            <a:ext cx="8961313" cy="4588057"/>
          </a:xfrm>
        </p:spPr>
        <p:txBody>
          <a:bodyPr>
            <a:noAutofit/>
          </a:bodyPr>
          <a:lstStyle/>
          <a:p>
            <a:pPr marL="0" indent="0" algn="ctr">
              <a:lnSpc>
                <a:spcPct val="120000"/>
              </a:lnSpc>
              <a:buNone/>
            </a:pPr>
            <a:endParaRPr lang="en-US" sz="4000" dirty="0"/>
          </a:p>
          <a:p>
            <a:pPr marL="0" indent="0">
              <a:lnSpc>
                <a:spcPct val="120000"/>
              </a:lnSpc>
              <a:buNone/>
            </a:pPr>
            <a:r>
              <a:rPr lang="en-US" sz="4000" b="1" dirty="0"/>
              <a:t>Task: </a:t>
            </a:r>
          </a:p>
          <a:p>
            <a:pPr>
              <a:lnSpc>
                <a:spcPct val="120000"/>
              </a:lnSpc>
              <a:buFont typeface="Calibri" panose="020F0502020204030204" pitchFamily="34" charset="0"/>
              <a:buChar char="-"/>
            </a:pPr>
            <a:r>
              <a:rPr lang="en-US" dirty="0"/>
              <a:t>Add an interaction term between chi and age to your previous multiple linear regression model.</a:t>
            </a:r>
          </a:p>
        </p:txBody>
      </p:sp>
    </p:spTree>
    <p:extLst>
      <p:ext uri="{BB962C8B-B14F-4D97-AF65-F5344CB8AC3E}">
        <p14:creationId xmlns:p14="http://schemas.microsoft.com/office/powerpoint/2010/main" val="145937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200" y="4915"/>
            <a:ext cx="10515600" cy="1325563"/>
          </a:xfrm>
        </p:spPr>
        <p:txBody>
          <a:bodyPr/>
          <a:lstStyle/>
          <a:p>
            <a:r>
              <a:rPr lang="en-US" dirty="0"/>
              <a:t>Let's recap from last time</a:t>
            </a:r>
            <a:endParaRPr lang="pl-PL" dirty="0"/>
          </a:p>
        </p:txBody>
      </p:sp>
      <p:sp>
        <p:nvSpPr>
          <p:cNvPr id="3" name="Content Placeholder 2">
            <a:extLst>
              <a:ext uri="{FF2B5EF4-FFF2-40B4-BE49-F238E27FC236}">
                <a16:creationId xmlns:a16="http://schemas.microsoft.com/office/drawing/2014/main" id="{3D4F6832-D4E8-4552-BCA5-7CE695000CF0}"/>
              </a:ext>
            </a:extLst>
          </p:cNvPr>
          <p:cNvSpPr>
            <a:spLocks noGrp="1"/>
          </p:cNvSpPr>
          <p:nvPr>
            <p:ph idx="1"/>
          </p:nvPr>
        </p:nvSpPr>
        <p:spPr>
          <a:xfrm>
            <a:off x="838200" y="1345351"/>
            <a:ext cx="10515600" cy="4351338"/>
          </a:xfrm>
        </p:spPr>
        <p:txBody>
          <a:bodyPr/>
          <a:lstStyle/>
          <a:p>
            <a:pPr marL="0" indent="0">
              <a:buNone/>
            </a:pPr>
            <a:r>
              <a:rPr lang="en-GB" b="1" dirty="0"/>
              <a:t>Example:</a:t>
            </a:r>
          </a:p>
          <a:p>
            <a:pPr marL="0" indent="0">
              <a:buNone/>
            </a:pPr>
            <a:r>
              <a:rPr lang="en-US" dirty="0"/>
              <a:t>We have data about the sales of a product in 200 different markets, along with advertising budgets for three different media: TV, radio, and newspaper.</a:t>
            </a:r>
          </a:p>
          <a:p>
            <a:pPr marL="0" indent="0">
              <a:buNone/>
            </a:pPr>
            <a:endParaRPr lang="en-GB" sz="800" dirty="0"/>
          </a:p>
          <a:p>
            <a:pPr marL="0" indent="0">
              <a:buNone/>
            </a:pPr>
            <a:r>
              <a:rPr lang="en-US" i="1" dirty="0"/>
              <a:t>     </a:t>
            </a:r>
          </a:p>
          <a:p>
            <a:pPr marL="0" indent="0">
              <a:buNone/>
            </a:pPr>
            <a:endParaRPr lang="en-US" sz="2400" i="1" dirty="0"/>
          </a:p>
          <a:p>
            <a:pPr marL="0" indent="0">
              <a:buNone/>
            </a:pPr>
            <a:endParaRPr lang="en-US" sz="2400" i="1" dirty="0"/>
          </a:p>
          <a:p>
            <a:pPr marL="0" indent="0">
              <a:buNone/>
            </a:pPr>
            <a:endParaRPr lang="pl-PL" sz="2400" i="1" dirty="0"/>
          </a:p>
        </p:txBody>
      </p:sp>
      <p:sp>
        <p:nvSpPr>
          <p:cNvPr id="6" name="TextBox 5">
            <a:extLst>
              <a:ext uri="{FF2B5EF4-FFF2-40B4-BE49-F238E27FC236}">
                <a16:creationId xmlns:a16="http://schemas.microsoft.com/office/drawing/2014/main" id="{E26406F6-8F23-4C67-9FA9-DEDBF95E0B97}"/>
              </a:ext>
            </a:extLst>
          </p:cNvPr>
          <p:cNvSpPr txBox="1"/>
          <p:nvPr/>
        </p:nvSpPr>
        <p:spPr>
          <a:xfrm>
            <a:off x="1459347" y="3389750"/>
            <a:ext cx="6871854" cy="1152000"/>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Advertising &lt;- read.csv(</a:t>
            </a:r>
            <a:r>
              <a:rPr lang="en-US" sz="2000" i="1" dirty="0">
                <a:solidFill>
                  <a:schemeClr val="accent6">
                    <a:lumMod val="75000"/>
                  </a:schemeClr>
                </a:solidFill>
              </a:rPr>
              <a:t>"http://www.bcf.usc.edu/~gareth/ISL/</a:t>
            </a:r>
          </a:p>
          <a:p>
            <a:r>
              <a:rPr lang="en-US" sz="2000" i="1" dirty="0">
                <a:solidFill>
                  <a:schemeClr val="accent6">
                    <a:lumMod val="75000"/>
                  </a:schemeClr>
                </a:solidFill>
              </a:rPr>
              <a:t>  Advertising.csv"</a:t>
            </a:r>
            <a:r>
              <a:rPr lang="en-US" sz="2000" i="1" dirty="0"/>
              <a:t>)</a:t>
            </a:r>
          </a:p>
          <a:p>
            <a:r>
              <a:rPr lang="en-US" sz="2000" i="1" dirty="0"/>
              <a:t>  head(Advertising, n=</a:t>
            </a:r>
            <a:r>
              <a:rPr lang="en-US" sz="2000" i="1" dirty="0">
                <a:solidFill>
                  <a:srgbClr val="0070C0"/>
                </a:solidFill>
              </a:rPr>
              <a:t>3</a:t>
            </a:r>
            <a:r>
              <a:rPr lang="en-US" sz="2000" i="1" dirty="0"/>
              <a:t>)</a:t>
            </a:r>
            <a:endParaRPr lang="pl-PL" sz="2000" i="1" dirty="0"/>
          </a:p>
          <a:p>
            <a:endParaRPr lang="pl-PL" dirty="0"/>
          </a:p>
        </p:txBody>
      </p:sp>
      <p:sp>
        <p:nvSpPr>
          <p:cNvPr id="9" name="Rectangle 8">
            <a:extLst>
              <a:ext uri="{FF2B5EF4-FFF2-40B4-BE49-F238E27FC236}">
                <a16:creationId xmlns:a16="http://schemas.microsoft.com/office/drawing/2014/main" id="{42D02F7E-1432-45F7-9E1C-07ABC5B9D657}"/>
              </a:ext>
            </a:extLst>
          </p:cNvPr>
          <p:cNvSpPr/>
          <p:nvPr/>
        </p:nvSpPr>
        <p:spPr>
          <a:xfrm>
            <a:off x="1459346" y="4823892"/>
            <a:ext cx="6871853" cy="1200329"/>
          </a:xfrm>
          <a:prstGeom prst="rect">
            <a:avLst/>
          </a:prstGeom>
          <a:ln>
            <a:solidFill>
              <a:schemeClr val="bg1">
                <a:lumMod val="75000"/>
              </a:schemeClr>
            </a:solidFill>
          </a:ln>
        </p:spPr>
        <p:txBody>
          <a:bodyPr wrap="square">
            <a:spAutoFit/>
          </a:bodyPr>
          <a:lstStyle/>
          <a:p>
            <a:r>
              <a:rPr lang="en-US" dirty="0"/>
              <a:t>   X      TV  radio  newspaper  sales</a:t>
            </a:r>
          </a:p>
          <a:p>
            <a:r>
              <a:rPr lang="en-US" dirty="0"/>
              <a:t>1 1 230.1   37.8              69.2   22.1</a:t>
            </a:r>
          </a:p>
          <a:p>
            <a:r>
              <a:rPr lang="en-US" dirty="0"/>
              <a:t>2 2   44.5   39.3              45.1   10.4</a:t>
            </a:r>
          </a:p>
          <a:p>
            <a:r>
              <a:rPr lang="en-US" dirty="0"/>
              <a:t>3 3   17.2   45.9              69.3     9.3</a:t>
            </a:r>
            <a:endParaRPr lang="pl-PL" dirty="0"/>
          </a:p>
        </p:txBody>
      </p:sp>
    </p:spTree>
    <p:extLst>
      <p:ext uri="{BB962C8B-B14F-4D97-AF65-F5344CB8AC3E}">
        <p14:creationId xmlns:p14="http://schemas.microsoft.com/office/powerpoint/2010/main" val="1284745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838200" y="4915"/>
            <a:ext cx="10515600" cy="1325563"/>
          </a:xfrm>
        </p:spPr>
        <p:txBody>
          <a:bodyPr/>
          <a:lstStyle/>
          <a:p>
            <a:r>
              <a:rPr lang="en-GB" dirty="0"/>
              <a:t>Outline for our next tutorial</a:t>
            </a:r>
            <a:endParaRPr lang="pl-PL"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936454"/>
            <a:ext cx="10515600" cy="4351338"/>
          </a:xfrm>
        </p:spPr>
        <p:txBody>
          <a:bodyPr>
            <a:normAutofit/>
          </a:bodyPr>
          <a:lstStyle/>
          <a:p>
            <a:r>
              <a:rPr lang="en-GB" dirty="0"/>
              <a:t>Adding categorical predictors</a:t>
            </a:r>
          </a:p>
          <a:p>
            <a:endParaRPr lang="en-GB" dirty="0"/>
          </a:p>
          <a:p>
            <a:r>
              <a:rPr lang="en-GB" dirty="0"/>
              <a:t>Interactions between a continuous and categorical predictor</a:t>
            </a:r>
          </a:p>
          <a:p>
            <a:endParaRPr lang="en-GB" dirty="0"/>
          </a:p>
          <a:p>
            <a:r>
              <a:rPr lang="en-US" dirty="0"/>
              <a:t>Where it can go wrong (checking model assumptions)</a:t>
            </a:r>
            <a:endParaRPr lang="en-GB" dirty="0"/>
          </a:p>
        </p:txBody>
      </p:sp>
    </p:spTree>
    <p:extLst>
      <p:ext uri="{BB962C8B-B14F-4D97-AF65-F5344CB8AC3E}">
        <p14:creationId xmlns:p14="http://schemas.microsoft.com/office/powerpoint/2010/main" val="139363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95A9-CD0F-41A3-8D02-90BCA50B7FC1}"/>
              </a:ext>
            </a:extLst>
          </p:cNvPr>
          <p:cNvSpPr>
            <a:spLocks noGrp="1"/>
          </p:cNvSpPr>
          <p:nvPr>
            <p:ph type="title"/>
          </p:nvPr>
        </p:nvSpPr>
        <p:spPr>
          <a:xfrm>
            <a:off x="838200" y="4921"/>
            <a:ext cx="10515600" cy="1325563"/>
          </a:xfrm>
        </p:spPr>
        <p:txBody>
          <a:bodyPr/>
          <a:lstStyle/>
          <a:p>
            <a:r>
              <a:rPr lang="en-US" dirty="0"/>
              <a:t>Simple linear regression: fit in R</a:t>
            </a:r>
            <a:endParaRPr lang="pl-PL" dirty="0"/>
          </a:p>
        </p:txBody>
      </p:sp>
      <p:sp>
        <p:nvSpPr>
          <p:cNvPr id="6" name="TextBox 5">
            <a:extLst>
              <a:ext uri="{FF2B5EF4-FFF2-40B4-BE49-F238E27FC236}">
                <a16:creationId xmlns:a16="http://schemas.microsoft.com/office/drawing/2014/main" id="{E26406F6-8F23-4C67-9FA9-DEDBF95E0B97}"/>
              </a:ext>
            </a:extLst>
          </p:cNvPr>
          <p:cNvSpPr txBox="1"/>
          <p:nvPr/>
        </p:nvSpPr>
        <p:spPr>
          <a:xfrm>
            <a:off x="2315478" y="1330015"/>
            <a:ext cx="6871854" cy="707886"/>
          </a:xfrm>
          <a:prstGeom prst="rect">
            <a:avLst/>
          </a:prstGeom>
          <a:solidFill>
            <a:schemeClr val="bg1">
              <a:lumMod val="95000"/>
            </a:schemeClr>
          </a:solidFill>
          <a:ln>
            <a:solidFill>
              <a:schemeClr val="bg1">
                <a:lumMod val="75000"/>
              </a:schemeClr>
            </a:solidFill>
          </a:ln>
        </p:spPr>
        <p:txBody>
          <a:bodyPr wrap="square" rtlCol="0">
            <a:spAutoFit/>
          </a:bodyPr>
          <a:lstStyle/>
          <a:p>
            <a:r>
              <a:rPr lang="en-US" sz="2000" i="1" dirty="0"/>
              <a:t> fit.TV = </a:t>
            </a:r>
            <a:r>
              <a:rPr lang="en-US" sz="2000" i="1" dirty="0" err="1"/>
              <a:t>lm</a:t>
            </a:r>
            <a:r>
              <a:rPr lang="en-US" sz="2000" i="1" dirty="0"/>
              <a:t>(sales ~ TV,  data = Advertising)</a:t>
            </a:r>
          </a:p>
          <a:p>
            <a:r>
              <a:rPr lang="en-US" sz="2000" i="1" dirty="0"/>
              <a:t> summary(fit.TV)</a:t>
            </a:r>
            <a:endParaRPr lang="pl-PL" dirty="0"/>
          </a:p>
        </p:txBody>
      </p:sp>
      <p:sp>
        <p:nvSpPr>
          <p:cNvPr id="8" name="Rectangle 7">
            <a:extLst>
              <a:ext uri="{FF2B5EF4-FFF2-40B4-BE49-F238E27FC236}">
                <a16:creationId xmlns:a16="http://schemas.microsoft.com/office/drawing/2014/main" id="{2957324E-C282-478D-A20F-274384641F6F}"/>
              </a:ext>
            </a:extLst>
          </p:cNvPr>
          <p:cNvSpPr/>
          <p:nvPr/>
        </p:nvSpPr>
        <p:spPr>
          <a:xfrm>
            <a:off x="2315477" y="2129824"/>
            <a:ext cx="6871853" cy="4616648"/>
          </a:xfrm>
          <a:prstGeom prst="rect">
            <a:avLst/>
          </a:prstGeom>
          <a:ln>
            <a:solidFill>
              <a:schemeClr val="bg1">
                <a:lumMod val="75000"/>
              </a:schemeClr>
            </a:solidFill>
          </a:ln>
        </p:spPr>
        <p:txBody>
          <a:bodyPr wrap="square">
            <a:spAutoFit/>
          </a:bodyPr>
          <a:lstStyle/>
          <a:p>
            <a:r>
              <a:rPr lang="pl-PL" dirty="0"/>
              <a:t>Call:</a:t>
            </a:r>
          </a:p>
          <a:p>
            <a:r>
              <a:rPr lang="pl-PL" dirty="0"/>
              <a:t>lm(</a:t>
            </a:r>
            <a:r>
              <a:rPr lang="pl-PL" dirty="0" err="1"/>
              <a:t>formula</a:t>
            </a:r>
            <a:r>
              <a:rPr lang="pl-PL" dirty="0"/>
              <a:t> = </a:t>
            </a:r>
            <a:r>
              <a:rPr lang="pl-PL" dirty="0" err="1"/>
              <a:t>sales</a:t>
            </a:r>
            <a:r>
              <a:rPr lang="pl-PL" dirty="0"/>
              <a:t> ~ TV, data = </a:t>
            </a:r>
            <a:r>
              <a:rPr lang="pl-PL" dirty="0" err="1"/>
              <a:t>Advertising</a:t>
            </a:r>
            <a:r>
              <a:rPr lang="pl-PL" dirty="0"/>
              <a:t>)</a:t>
            </a:r>
          </a:p>
          <a:p>
            <a:endParaRPr lang="pl-PL" sz="1200" dirty="0"/>
          </a:p>
          <a:p>
            <a:r>
              <a:rPr lang="pl-PL" dirty="0" err="1"/>
              <a:t>Residuals</a:t>
            </a:r>
            <a:r>
              <a:rPr lang="pl-PL" dirty="0"/>
              <a:t>:</a:t>
            </a:r>
          </a:p>
          <a:p>
            <a:r>
              <a:rPr lang="pl-PL" dirty="0"/>
              <a:t>    </a:t>
            </a:r>
            <a:r>
              <a:rPr lang="en-GB" dirty="0"/>
              <a:t>  </a:t>
            </a:r>
            <a:r>
              <a:rPr lang="pl-PL" dirty="0"/>
              <a:t>Min      </a:t>
            </a:r>
            <a:r>
              <a:rPr lang="en-GB" dirty="0"/>
              <a:t>    </a:t>
            </a:r>
            <a:r>
              <a:rPr lang="pl-PL" dirty="0"/>
              <a:t>1Q  </a:t>
            </a:r>
            <a:r>
              <a:rPr lang="en-GB" dirty="0"/>
              <a:t>  </a:t>
            </a:r>
            <a:r>
              <a:rPr lang="pl-PL" dirty="0"/>
              <a:t>Median      </a:t>
            </a:r>
            <a:r>
              <a:rPr lang="en-GB" dirty="0"/>
              <a:t>   </a:t>
            </a:r>
            <a:r>
              <a:rPr lang="pl-PL" dirty="0"/>
              <a:t>3Q     </a:t>
            </a:r>
            <a:r>
              <a:rPr lang="en-GB" dirty="0"/>
              <a:t> </a:t>
            </a:r>
            <a:r>
              <a:rPr lang="pl-PL" dirty="0"/>
              <a:t>Max </a:t>
            </a:r>
          </a:p>
          <a:p>
            <a:r>
              <a:rPr lang="pl-PL" dirty="0"/>
              <a:t>-8.3860 -1.9545</a:t>
            </a:r>
            <a:r>
              <a:rPr lang="en-GB" dirty="0"/>
              <a:t>  </a:t>
            </a:r>
            <a:r>
              <a:rPr lang="pl-PL" dirty="0"/>
              <a:t> </a:t>
            </a:r>
            <a:r>
              <a:rPr lang="en-GB" dirty="0"/>
              <a:t> </a:t>
            </a:r>
            <a:r>
              <a:rPr lang="pl-PL" dirty="0"/>
              <a:t>-0.1913  2.0671  7.2124 </a:t>
            </a:r>
          </a:p>
          <a:p>
            <a:endParaRPr lang="pl-PL" sz="1200" dirty="0"/>
          </a:p>
          <a:p>
            <a:r>
              <a:rPr lang="pl-PL" dirty="0" err="1"/>
              <a:t>Coefficients</a:t>
            </a:r>
            <a:r>
              <a:rPr lang="pl-PL" dirty="0"/>
              <a:t>:</a:t>
            </a:r>
          </a:p>
          <a:p>
            <a:r>
              <a:rPr lang="pl-PL" dirty="0"/>
              <a:t>            </a:t>
            </a:r>
            <a:r>
              <a:rPr lang="en-GB" dirty="0"/>
              <a:t>         </a:t>
            </a:r>
            <a:r>
              <a:rPr lang="pl-PL" dirty="0" err="1"/>
              <a:t>Estimate</a:t>
            </a:r>
            <a:r>
              <a:rPr lang="pl-PL" dirty="0"/>
              <a:t> </a:t>
            </a:r>
            <a:r>
              <a:rPr lang="en-GB" dirty="0"/>
              <a:t>  </a:t>
            </a:r>
            <a:r>
              <a:rPr lang="pl-PL" dirty="0" err="1"/>
              <a:t>Std</a:t>
            </a:r>
            <a:r>
              <a:rPr lang="pl-PL" dirty="0"/>
              <a:t>. Error </a:t>
            </a:r>
            <a:r>
              <a:rPr lang="en-GB" dirty="0"/>
              <a:t> </a:t>
            </a:r>
            <a:r>
              <a:rPr lang="pl-PL" dirty="0"/>
              <a:t>t </a:t>
            </a:r>
            <a:r>
              <a:rPr lang="pl-PL" dirty="0" err="1"/>
              <a:t>value</a:t>
            </a:r>
            <a:r>
              <a:rPr lang="pl-PL" dirty="0"/>
              <a:t> </a:t>
            </a:r>
            <a:r>
              <a:rPr lang="en-GB" dirty="0"/>
              <a:t> </a:t>
            </a:r>
            <a:r>
              <a:rPr lang="pl-PL" dirty="0"/>
              <a:t>Pr(&gt;|t|)    </a:t>
            </a:r>
          </a:p>
          <a:p>
            <a:r>
              <a:rPr lang="pl-PL" dirty="0"/>
              <a:t>(</a:t>
            </a:r>
            <a:r>
              <a:rPr lang="pl-PL" dirty="0" err="1"/>
              <a:t>Intercept</a:t>
            </a:r>
            <a:r>
              <a:rPr lang="pl-PL" dirty="0"/>
              <a:t>) 7.032594   0.457843  </a:t>
            </a:r>
            <a:r>
              <a:rPr lang="en-GB" dirty="0"/>
              <a:t> </a:t>
            </a:r>
            <a:r>
              <a:rPr lang="pl-PL" dirty="0"/>
              <a:t> 15.36   &lt;2e-16 ***</a:t>
            </a:r>
          </a:p>
          <a:p>
            <a:r>
              <a:rPr lang="pl-PL" dirty="0"/>
              <a:t>TV          </a:t>
            </a:r>
            <a:r>
              <a:rPr lang="en-GB" dirty="0"/>
              <a:t>     </a:t>
            </a:r>
            <a:r>
              <a:rPr lang="pl-PL" dirty="0"/>
              <a:t>0.047537   0.002691  </a:t>
            </a:r>
            <a:r>
              <a:rPr lang="en-GB" dirty="0"/>
              <a:t> </a:t>
            </a:r>
            <a:r>
              <a:rPr lang="pl-PL" dirty="0"/>
              <a:t> 17.67   &lt;2e-16 ***</a:t>
            </a:r>
          </a:p>
          <a:p>
            <a:r>
              <a:rPr lang="pl-PL" dirty="0"/>
              <a:t>---</a:t>
            </a:r>
          </a:p>
          <a:p>
            <a:r>
              <a:rPr lang="pl-PL" dirty="0" err="1"/>
              <a:t>Signif</a:t>
            </a:r>
            <a:r>
              <a:rPr lang="pl-PL" dirty="0"/>
              <a:t>. </a:t>
            </a:r>
            <a:r>
              <a:rPr lang="pl-PL" dirty="0" err="1"/>
              <a:t>codes</a:t>
            </a:r>
            <a:r>
              <a:rPr lang="pl-PL" dirty="0"/>
              <a:t>:  0 '***' 0.001 '**' 0.01 '*' 0.05 '.' 0.1 ' ' 1</a:t>
            </a:r>
          </a:p>
          <a:p>
            <a:endParaRPr lang="pl-PL" sz="1200" dirty="0"/>
          </a:p>
          <a:p>
            <a:r>
              <a:rPr lang="pl-PL" dirty="0" err="1"/>
              <a:t>Residual</a:t>
            </a:r>
            <a:r>
              <a:rPr lang="pl-PL" dirty="0"/>
              <a:t> standard error: 3.259 on 198 </a:t>
            </a:r>
            <a:r>
              <a:rPr lang="pl-PL" dirty="0" err="1"/>
              <a:t>degrees</a:t>
            </a:r>
            <a:r>
              <a:rPr lang="pl-PL" dirty="0"/>
              <a:t> of </a:t>
            </a:r>
            <a:r>
              <a:rPr lang="pl-PL" dirty="0" err="1"/>
              <a:t>freedom</a:t>
            </a:r>
            <a:endParaRPr lang="pl-PL" dirty="0"/>
          </a:p>
          <a:p>
            <a:r>
              <a:rPr lang="pl-PL" dirty="0" err="1"/>
              <a:t>Multiple</a:t>
            </a:r>
            <a:r>
              <a:rPr lang="pl-PL" dirty="0"/>
              <a:t> R-</a:t>
            </a:r>
            <a:r>
              <a:rPr lang="pl-PL" dirty="0" err="1"/>
              <a:t>squared</a:t>
            </a:r>
            <a:r>
              <a:rPr lang="pl-PL" dirty="0"/>
              <a:t>:  0.6119,    </a:t>
            </a:r>
            <a:r>
              <a:rPr lang="pl-PL" dirty="0" err="1"/>
              <a:t>Adjusted</a:t>
            </a:r>
            <a:r>
              <a:rPr lang="pl-PL" dirty="0"/>
              <a:t> R-</a:t>
            </a:r>
            <a:r>
              <a:rPr lang="pl-PL" dirty="0" err="1"/>
              <a:t>squared</a:t>
            </a:r>
            <a:r>
              <a:rPr lang="pl-PL" dirty="0"/>
              <a:t>:  0.6099 </a:t>
            </a:r>
          </a:p>
          <a:p>
            <a:r>
              <a:rPr lang="pl-PL" dirty="0"/>
              <a:t>F-</a:t>
            </a:r>
            <a:r>
              <a:rPr lang="pl-PL" dirty="0" err="1"/>
              <a:t>statistic</a:t>
            </a:r>
            <a:r>
              <a:rPr lang="pl-PL" dirty="0"/>
              <a:t>: 312.1 on 1 and 198 DF,  p-</a:t>
            </a:r>
            <a:r>
              <a:rPr lang="pl-PL" dirty="0" err="1"/>
              <a:t>value</a:t>
            </a:r>
            <a:r>
              <a:rPr lang="pl-PL" dirty="0"/>
              <a:t>: &lt; 2.2e-16</a:t>
            </a:r>
          </a:p>
        </p:txBody>
      </p:sp>
      <p:sp>
        <p:nvSpPr>
          <p:cNvPr id="3" name="Rectangle 2">
            <a:extLst>
              <a:ext uri="{FF2B5EF4-FFF2-40B4-BE49-F238E27FC236}">
                <a16:creationId xmlns:a16="http://schemas.microsoft.com/office/drawing/2014/main" id="{7DD0D061-B2F4-48DA-9D3F-130E96E8C6CF}"/>
              </a:ext>
            </a:extLst>
          </p:cNvPr>
          <p:cNvSpPr/>
          <p:nvPr/>
        </p:nvSpPr>
        <p:spPr>
          <a:xfrm>
            <a:off x="3396568" y="4465466"/>
            <a:ext cx="958788" cy="54153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6418FC-7308-420E-92FC-73A65CAF09C4}"/>
                  </a:ext>
                </a:extLst>
              </p:cNvPr>
              <p:cNvSpPr txBox="1"/>
              <p:nvPr/>
            </p:nvSpPr>
            <p:spPr>
              <a:xfrm>
                <a:off x="7830416" y="3605671"/>
                <a:ext cx="3756541" cy="400110"/>
              </a:xfrm>
              <a:prstGeom prst="rect">
                <a:avLst/>
              </a:prstGeom>
              <a:noFill/>
              <a:ln>
                <a:solidFill>
                  <a:srgbClr val="FF0000"/>
                </a:solidFill>
              </a:ln>
            </p:spPr>
            <p:txBody>
              <a:bodyPr wrap="none" rtlCol="0">
                <a:spAutoFit/>
              </a:bodyPr>
              <a:lstStyle/>
              <a:p>
                <a14:m>
                  <m:oMath xmlns:m="http://schemas.openxmlformats.org/officeDocument/2006/math">
                    <m:sSub>
                      <m:sSubPr>
                        <m:ctrlPr>
                          <a:rPr lang="pl-PL" sz="2000" i="1" smtClean="0">
                            <a:latin typeface="Cambria Math" panose="02040503050406030204" pitchFamily="18" charset="0"/>
                          </a:rPr>
                        </m:ctrlPr>
                      </m:sSubPr>
                      <m:e>
                        <m:r>
                          <a:rPr lang="en-GB" sz="2000" b="0" i="1" smtClean="0">
                            <a:latin typeface="Cambria Math" panose="02040503050406030204" pitchFamily="18" charset="0"/>
                          </a:rPr>
                          <m:t>𝑆𝑎𝑙𝑒𝑠</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r>
                      <a:rPr lang="en-GB" sz="2000" b="0" i="1" smtClean="0">
                        <a:solidFill>
                          <a:srgbClr val="FF0000"/>
                        </a:solidFill>
                        <a:latin typeface="Cambria Math" panose="02040503050406030204" pitchFamily="18" charset="0"/>
                      </a:rPr>
                      <m:t>7.0326</m:t>
                    </m:r>
                    <m:r>
                      <a:rPr lang="en-GB" sz="2000" b="0" i="1" smtClean="0">
                        <a:latin typeface="Cambria Math" panose="02040503050406030204" pitchFamily="18" charset="0"/>
                      </a:rPr>
                      <m:t>+</m:t>
                    </m:r>
                    <m:r>
                      <a:rPr lang="en-GB" sz="2000" b="0" i="1" smtClean="0">
                        <a:solidFill>
                          <a:srgbClr val="FF0000"/>
                        </a:solidFill>
                        <a:latin typeface="Cambria Math" panose="02040503050406030204" pitchFamily="18" charset="0"/>
                      </a:rPr>
                      <m:t>0.0476</m:t>
                    </m:r>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𝑇𝑉</m:t>
                        </m:r>
                      </m:e>
                      <m:sub>
                        <m:r>
                          <a:rPr lang="en-GB" sz="2000" b="0" i="1" smtClean="0">
                            <a:latin typeface="Cambria Math" panose="02040503050406030204" pitchFamily="18" charset="0"/>
                            <a:ea typeface="Cambria Math" panose="02040503050406030204" pitchFamily="18" charset="0"/>
                          </a:rPr>
                          <m:t>𝑖</m:t>
                        </m:r>
                      </m:sub>
                    </m:sSub>
                  </m:oMath>
                </a14:m>
                <a:r>
                  <a:rPr lang="en-GB" sz="2000" dirty="0"/>
                  <a:t> </a:t>
                </a:r>
                <a:endParaRPr lang="pl-PL" sz="2000" dirty="0"/>
              </a:p>
            </p:txBody>
          </p:sp>
        </mc:Choice>
        <mc:Fallback xmlns="">
          <p:sp>
            <p:nvSpPr>
              <p:cNvPr id="4" name="TextBox 3">
                <a:extLst>
                  <a:ext uri="{FF2B5EF4-FFF2-40B4-BE49-F238E27FC236}">
                    <a16:creationId xmlns:a16="http://schemas.microsoft.com/office/drawing/2014/main" id="{E06418FC-7308-420E-92FC-73A65CAF09C4}"/>
                  </a:ext>
                </a:extLst>
              </p:cNvPr>
              <p:cNvSpPr txBox="1">
                <a:spLocks noRot="1" noChangeAspect="1" noMove="1" noResize="1" noEditPoints="1" noAdjustHandles="1" noChangeArrowheads="1" noChangeShapeType="1" noTextEdit="1"/>
              </p:cNvSpPr>
              <p:nvPr/>
            </p:nvSpPr>
            <p:spPr>
              <a:xfrm>
                <a:off x="7830416" y="3605671"/>
                <a:ext cx="3756541" cy="400110"/>
              </a:xfrm>
              <a:prstGeom prst="rect">
                <a:avLst/>
              </a:prstGeom>
              <a:blipFill>
                <a:blip r:embed="rId2"/>
                <a:stretch>
                  <a:fillRect/>
                </a:stretch>
              </a:blipFill>
              <a:ln>
                <a:solidFill>
                  <a:srgbClr val="FF0000"/>
                </a:solidFill>
              </a:ln>
            </p:spPr>
            <p:txBody>
              <a:bodyPr/>
              <a:lstStyle/>
              <a:p>
                <a:r>
                  <a:rPr lang="pl-PL">
                    <a:noFill/>
                  </a:rPr>
                  <a:t> </a:t>
                </a:r>
              </a:p>
            </p:txBody>
          </p:sp>
        </mc:Fallback>
      </mc:AlternateContent>
      <p:cxnSp>
        <p:nvCxnSpPr>
          <p:cNvPr id="7" name="Straight Arrow Connector 6">
            <a:extLst>
              <a:ext uri="{FF2B5EF4-FFF2-40B4-BE49-F238E27FC236}">
                <a16:creationId xmlns:a16="http://schemas.microsoft.com/office/drawing/2014/main" id="{236EC05F-BC0B-4496-902F-662163A78C8F}"/>
              </a:ext>
            </a:extLst>
          </p:cNvPr>
          <p:cNvCxnSpPr>
            <a:cxnSpLocks/>
          </p:cNvCxnSpPr>
          <p:nvPr/>
        </p:nvCxnSpPr>
        <p:spPr>
          <a:xfrm flipV="1">
            <a:off x="4361585" y="3743580"/>
            <a:ext cx="3462602" cy="992656"/>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ABD241E-8A6C-43DE-9813-356D437F0B88}"/>
              </a:ext>
            </a:extLst>
          </p:cNvPr>
          <p:cNvSpPr txBox="1"/>
          <p:nvPr/>
        </p:nvSpPr>
        <p:spPr>
          <a:xfrm>
            <a:off x="219248" y="4551569"/>
            <a:ext cx="1466171" cy="369332"/>
          </a:xfrm>
          <a:prstGeom prst="rect">
            <a:avLst/>
          </a:prstGeom>
          <a:noFill/>
        </p:spPr>
        <p:txBody>
          <a:bodyPr wrap="none" rtlCol="0">
            <a:spAutoFit/>
          </a:bodyPr>
          <a:lstStyle/>
          <a:p>
            <a:r>
              <a:rPr lang="en-GB" dirty="0">
                <a:solidFill>
                  <a:srgbClr val="FF0000"/>
                </a:solidFill>
              </a:rPr>
              <a:t>Average error</a:t>
            </a:r>
            <a:endParaRPr lang="pl-PL" dirty="0">
              <a:solidFill>
                <a:srgbClr val="FF0000"/>
              </a:solidFill>
            </a:endParaRPr>
          </a:p>
        </p:txBody>
      </p:sp>
      <p:cxnSp>
        <p:nvCxnSpPr>
          <p:cNvPr id="16" name="Straight Arrow Connector 15">
            <a:extLst>
              <a:ext uri="{FF2B5EF4-FFF2-40B4-BE49-F238E27FC236}">
                <a16:creationId xmlns:a16="http://schemas.microsoft.com/office/drawing/2014/main" id="{FBF68E98-EB13-40AF-9E09-83C73A85E7FB}"/>
              </a:ext>
            </a:extLst>
          </p:cNvPr>
          <p:cNvCxnSpPr>
            <a:cxnSpLocks/>
          </p:cNvCxnSpPr>
          <p:nvPr/>
        </p:nvCxnSpPr>
        <p:spPr>
          <a:xfrm flipH="1" flipV="1">
            <a:off x="1567587" y="4848676"/>
            <a:ext cx="747891" cy="10017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45E40E-236B-402A-A953-5050E6C46D36}"/>
              </a:ext>
            </a:extLst>
          </p:cNvPr>
          <p:cNvCxnSpPr>
            <a:cxnSpLocks/>
          </p:cNvCxnSpPr>
          <p:nvPr/>
        </p:nvCxnSpPr>
        <p:spPr>
          <a:xfrm flipH="1" flipV="1">
            <a:off x="1588435" y="5850384"/>
            <a:ext cx="803180" cy="3658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3965E8-8115-4A81-B475-3A0B0D8FA492}"/>
              </a:ext>
            </a:extLst>
          </p:cNvPr>
          <p:cNvSpPr txBox="1"/>
          <p:nvPr/>
        </p:nvSpPr>
        <p:spPr>
          <a:xfrm>
            <a:off x="219248" y="5096334"/>
            <a:ext cx="1949719" cy="923330"/>
          </a:xfrm>
          <a:prstGeom prst="rect">
            <a:avLst/>
          </a:prstGeom>
          <a:noFill/>
        </p:spPr>
        <p:txBody>
          <a:bodyPr wrap="square" rtlCol="0">
            <a:spAutoFit/>
          </a:bodyPr>
          <a:lstStyle/>
          <a:p>
            <a:r>
              <a:rPr lang="en-GB" dirty="0">
                <a:solidFill>
                  <a:srgbClr val="FF0000"/>
                </a:solidFill>
              </a:rPr>
              <a:t>Proportion of</a:t>
            </a:r>
          </a:p>
          <a:p>
            <a:r>
              <a:rPr lang="en-GB" dirty="0">
                <a:solidFill>
                  <a:srgbClr val="FF0000"/>
                </a:solidFill>
              </a:rPr>
              <a:t>Variance explained by the model</a:t>
            </a:r>
            <a:endParaRPr lang="pl-PL" dirty="0">
              <a:solidFill>
                <a:srgbClr val="FF0000"/>
              </a:solidFill>
            </a:endParaRPr>
          </a:p>
        </p:txBody>
      </p:sp>
    </p:spTree>
    <p:extLst>
      <p:ext uri="{BB962C8B-B14F-4D97-AF65-F5344CB8AC3E}">
        <p14:creationId xmlns:p14="http://schemas.microsoft.com/office/powerpoint/2010/main" val="29124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278899" y="0"/>
            <a:ext cx="12690764" cy="1325563"/>
          </a:xfrm>
        </p:spPr>
        <p:txBody>
          <a:bodyPr>
            <a:normAutofit/>
          </a:bodyPr>
          <a:lstStyle/>
          <a:p>
            <a:r>
              <a:rPr lang="en-US" sz="4000" dirty="0"/>
              <a:t>Questions we can answer using simple linear regression </a:t>
            </a:r>
            <a:endParaRPr lang="pl-PL" sz="4000"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743932" y="1698828"/>
            <a:ext cx="9276761" cy="5159172"/>
          </a:xfrm>
        </p:spPr>
        <p:txBody>
          <a:bodyPr>
            <a:noAutofit/>
          </a:bodyPr>
          <a:lstStyle/>
          <a:p>
            <a:r>
              <a:rPr lang="en-US" sz="2400" dirty="0"/>
              <a:t>Is there a relationship between TV advertising budget and sales? </a:t>
            </a:r>
          </a:p>
          <a:p>
            <a:pPr marL="0" indent="0">
              <a:lnSpc>
                <a:spcPct val="120000"/>
              </a:lnSpc>
              <a:buNone/>
            </a:pPr>
            <a:r>
              <a:rPr lang="en-US" sz="2400" dirty="0">
                <a:solidFill>
                  <a:srgbClr val="FF0000"/>
                </a:solidFill>
              </a:rPr>
              <a:t>-&gt; Yes, the regression coefficient suggests that the sales are positively related to TV advertising budget---the more you spend in TV advertising, the higher the sales. Also, the effect of TV advertising on sales is robust since the coefficient is significantly different from 0. </a:t>
            </a:r>
          </a:p>
          <a:p>
            <a:pPr marL="0" indent="0">
              <a:buNone/>
            </a:pPr>
            <a:endParaRPr lang="en-US" sz="400" dirty="0">
              <a:solidFill>
                <a:srgbClr val="FF0000"/>
              </a:solidFill>
            </a:endParaRPr>
          </a:p>
          <a:p>
            <a:r>
              <a:rPr lang="en-US" sz="2400" dirty="0"/>
              <a:t>If yes, how strong is this relationship?   </a:t>
            </a:r>
          </a:p>
          <a:p>
            <a:pPr marL="0" indent="0">
              <a:lnSpc>
                <a:spcPct val="120000"/>
              </a:lnSpc>
              <a:buNone/>
            </a:pPr>
            <a:r>
              <a:rPr lang="en-US" sz="2400" dirty="0">
                <a:solidFill>
                  <a:srgbClr val="FF0000"/>
                </a:solidFill>
              </a:rPr>
              <a:t>-&gt; The percentage error is 23% (RSE/mean(Y)).  </a:t>
            </a:r>
          </a:p>
          <a:p>
            <a:pPr marL="0" indent="0">
              <a:lnSpc>
                <a:spcPct val="120000"/>
              </a:lnSpc>
              <a:buNone/>
            </a:pPr>
            <a:r>
              <a:rPr lang="en-US" sz="2400" dirty="0">
                <a:solidFill>
                  <a:srgbClr val="FF0000"/>
                </a:solidFill>
              </a:rPr>
              <a:t>-&gt; TV advertising budget can explain 61% of the variability in the sales.</a:t>
            </a:r>
          </a:p>
        </p:txBody>
      </p:sp>
    </p:spTree>
    <p:extLst>
      <p:ext uri="{BB962C8B-B14F-4D97-AF65-F5344CB8AC3E}">
        <p14:creationId xmlns:p14="http://schemas.microsoft.com/office/powerpoint/2010/main" val="181953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6115-448B-4629-836B-3209D9581AB8}"/>
              </a:ext>
            </a:extLst>
          </p:cNvPr>
          <p:cNvSpPr>
            <a:spLocks noGrp="1"/>
          </p:cNvSpPr>
          <p:nvPr>
            <p:ph type="title"/>
          </p:nvPr>
        </p:nvSpPr>
        <p:spPr>
          <a:xfrm>
            <a:off x="278899" y="0"/>
            <a:ext cx="12690764" cy="1325563"/>
          </a:xfrm>
        </p:spPr>
        <p:txBody>
          <a:bodyPr>
            <a:normAutofit/>
          </a:bodyPr>
          <a:lstStyle/>
          <a:p>
            <a:r>
              <a:rPr lang="en-US" sz="4000" dirty="0"/>
              <a:t>Questions we can answer using simple linear regression </a:t>
            </a:r>
            <a:endParaRPr lang="pl-PL" sz="4000" dirty="0"/>
          </a:p>
        </p:txBody>
      </p:sp>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38200" y="1760105"/>
            <a:ext cx="8993957" cy="3999673"/>
          </a:xfrm>
        </p:spPr>
        <p:txBody>
          <a:bodyPr>
            <a:noAutofit/>
          </a:bodyPr>
          <a:lstStyle/>
          <a:p>
            <a:r>
              <a:rPr lang="en-US" sz="2400" dirty="0"/>
              <a:t>How accurately can we estimate the effect of TV advertising on sales?    </a:t>
            </a:r>
          </a:p>
          <a:p>
            <a:pPr marL="0" indent="0">
              <a:lnSpc>
                <a:spcPct val="120000"/>
              </a:lnSpc>
              <a:buNone/>
            </a:pPr>
            <a:r>
              <a:rPr lang="en-US" sz="2400" dirty="0">
                <a:solidFill>
                  <a:srgbClr val="FF0000"/>
                </a:solidFill>
              </a:rPr>
              <a:t>-&gt; The standard error (SE) of the TV coefficient is 0.002691, which represents less than 6% of the coefficient estimate.   </a:t>
            </a:r>
          </a:p>
          <a:p>
            <a:pPr marL="0" indent="0">
              <a:lnSpc>
                <a:spcPct val="120000"/>
              </a:lnSpc>
              <a:buNone/>
            </a:pPr>
            <a:r>
              <a:rPr lang="en-US" sz="2400" dirty="0">
                <a:solidFill>
                  <a:srgbClr val="FF0000"/>
                </a:solidFill>
              </a:rPr>
              <a:t>-&gt; We can also use the standard error to construct what we call a confidence interval for the TV coefficient, instead of producing a unique point estimate, such that we will be pretty sure that the true coefficient will be in the interval</a:t>
            </a:r>
            <a:r>
              <a:rPr lang="en-US" dirty="0">
                <a:solidFill>
                  <a:srgbClr val="FF0000"/>
                </a:solidFill>
              </a:rPr>
              <a:t>. </a:t>
            </a:r>
          </a:p>
        </p:txBody>
      </p:sp>
    </p:spTree>
    <p:extLst>
      <p:ext uri="{BB962C8B-B14F-4D97-AF65-F5344CB8AC3E}">
        <p14:creationId xmlns:p14="http://schemas.microsoft.com/office/powerpoint/2010/main" val="75736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66269" y="303534"/>
            <a:ext cx="8961313" cy="4588057"/>
          </a:xfrm>
        </p:spPr>
        <p:txBody>
          <a:bodyPr>
            <a:noAutofit/>
          </a:bodyPr>
          <a:lstStyle/>
          <a:p>
            <a:pPr marL="0" indent="0" algn="ctr">
              <a:lnSpc>
                <a:spcPct val="120000"/>
              </a:lnSpc>
              <a:buNone/>
            </a:pPr>
            <a:endParaRPr lang="en-US" sz="4000" dirty="0"/>
          </a:p>
          <a:p>
            <a:pPr marL="0" indent="0">
              <a:lnSpc>
                <a:spcPct val="120000"/>
              </a:lnSpc>
              <a:buNone/>
            </a:pPr>
            <a:r>
              <a:rPr lang="en-US" sz="4000" b="1" dirty="0"/>
              <a:t>Task: </a:t>
            </a:r>
          </a:p>
          <a:p>
            <a:pPr marL="742950" indent="-742950">
              <a:lnSpc>
                <a:spcPct val="120000"/>
              </a:lnSpc>
              <a:buAutoNum type="arabicParenR"/>
            </a:pPr>
            <a:r>
              <a:rPr lang="en-US" dirty="0"/>
              <a:t>Load the </a:t>
            </a:r>
            <a:r>
              <a:rPr lang="en-US" dirty="0" err="1"/>
              <a:t>mlu</a:t>
            </a:r>
            <a:r>
              <a:rPr lang="en-US" dirty="0"/>
              <a:t> data set</a:t>
            </a:r>
          </a:p>
          <a:p>
            <a:pPr marL="742950" indent="-742950">
              <a:lnSpc>
                <a:spcPct val="120000"/>
              </a:lnSpc>
              <a:buAutoNum type="arabicParenR"/>
            </a:pPr>
            <a:r>
              <a:rPr lang="en-US" dirty="0"/>
              <a:t>Build a simple linear regression model to try to explain the mother’s </a:t>
            </a:r>
            <a:r>
              <a:rPr lang="en-US" dirty="0" err="1"/>
              <a:t>mlu</a:t>
            </a:r>
            <a:r>
              <a:rPr lang="en-US" dirty="0"/>
              <a:t> as a function of the child’s </a:t>
            </a:r>
            <a:r>
              <a:rPr lang="en-US" dirty="0" err="1"/>
              <a:t>mlu</a:t>
            </a:r>
            <a:r>
              <a:rPr lang="en-US" dirty="0"/>
              <a:t>.</a:t>
            </a:r>
          </a:p>
          <a:p>
            <a:pPr marL="742950" indent="-742950">
              <a:lnSpc>
                <a:spcPct val="120000"/>
              </a:lnSpc>
              <a:buAutoNum type="arabicParenR"/>
            </a:pPr>
            <a:r>
              <a:rPr lang="en-US" dirty="0"/>
              <a:t>What can you conclude?</a:t>
            </a:r>
          </a:p>
          <a:p>
            <a:pPr marL="742950" indent="-742950" algn="ctr">
              <a:lnSpc>
                <a:spcPct val="120000"/>
              </a:lnSpc>
              <a:buAutoNum type="arabicParenR"/>
            </a:pPr>
            <a:endParaRPr lang="en-US" sz="4000" b="1" dirty="0"/>
          </a:p>
        </p:txBody>
      </p:sp>
    </p:spTree>
    <p:extLst>
      <p:ext uri="{BB962C8B-B14F-4D97-AF65-F5344CB8AC3E}">
        <p14:creationId xmlns:p14="http://schemas.microsoft.com/office/powerpoint/2010/main" val="198531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DC62B-97EC-40DD-8F58-8F91D8CEE59E}"/>
              </a:ext>
            </a:extLst>
          </p:cNvPr>
          <p:cNvSpPr>
            <a:spLocks noGrp="1"/>
          </p:cNvSpPr>
          <p:nvPr>
            <p:ph idx="1"/>
          </p:nvPr>
        </p:nvSpPr>
        <p:spPr>
          <a:xfrm>
            <a:off x="875145" y="1644068"/>
            <a:ext cx="9746673" cy="3445165"/>
          </a:xfrm>
        </p:spPr>
        <p:txBody>
          <a:bodyPr>
            <a:noAutofit/>
          </a:bodyPr>
          <a:lstStyle/>
          <a:p>
            <a:pPr marL="0" indent="0" algn="ctr">
              <a:lnSpc>
                <a:spcPct val="120000"/>
              </a:lnSpc>
              <a:buNone/>
            </a:pPr>
            <a:endParaRPr lang="en-US" sz="4000" dirty="0"/>
          </a:p>
          <a:p>
            <a:pPr marL="0" indent="0" algn="ctr">
              <a:lnSpc>
                <a:spcPct val="120000"/>
              </a:lnSpc>
              <a:buNone/>
            </a:pPr>
            <a:r>
              <a:rPr lang="en-US" sz="4000" b="1" dirty="0"/>
              <a:t>Confidence intervals</a:t>
            </a:r>
          </a:p>
        </p:txBody>
      </p:sp>
    </p:spTree>
    <p:extLst>
      <p:ext uri="{BB962C8B-B14F-4D97-AF65-F5344CB8AC3E}">
        <p14:creationId xmlns:p14="http://schemas.microsoft.com/office/powerpoint/2010/main" val="3981439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3215</Words>
  <Application>Microsoft Office PowerPoint</Application>
  <PresentationFormat>Widescreen</PresentationFormat>
  <Paragraphs>392</Paragraphs>
  <Slides>40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Linear regression: tutorial 2</vt:lpstr>
      <vt:lpstr>Outline</vt:lpstr>
      <vt:lpstr>PowerPoint Presentation</vt:lpstr>
      <vt:lpstr>Let's recap from last time</vt:lpstr>
      <vt:lpstr>Simple linear regression: fit in R</vt:lpstr>
      <vt:lpstr>Questions we can answer using simple linear regression </vt:lpstr>
      <vt:lpstr>Questions we can answer using simple linear regression </vt:lpstr>
      <vt:lpstr>PowerPoint Presentation</vt:lpstr>
      <vt:lpstr>PowerPoint Presentation</vt:lpstr>
      <vt:lpstr>Confidence intervals</vt:lpstr>
      <vt:lpstr>PowerPoint Presentation</vt:lpstr>
      <vt:lpstr>Multiple linear regression model</vt:lpstr>
      <vt:lpstr>Multiple simple regression models (TV)</vt:lpstr>
      <vt:lpstr>Multiple simple regression models (Radio)</vt:lpstr>
      <vt:lpstr>Multiple simple regression models (Newspaper)</vt:lpstr>
      <vt:lpstr>Problems</vt:lpstr>
      <vt:lpstr>PowerPoint Presentation</vt:lpstr>
      <vt:lpstr>Multiple linear regression model</vt:lpstr>
      <vt:lpstr>Multiple linear regression model: Estimating the coefficients</vt:lpstr>
      <vt:lpstr>Multiple linear regression in R</vt:lpstr>
      <vt:lpstr>Multiple linear regression in R: Coefficients</vt:lpstr>
      <vt:lpstr>Multiple linear regression in R: Coefficients</vt:lpstr>
      <vt:lpstr>Why does the coefficient for newspaper different in the two models?</vt:lpstr>
      <vt:lpstr>PowerPoint Presentation</vt:lpstr>
      <vt:lpstr>Multiple linear regression: Assessing the model fit</vt:lpstr>
      <vt:lpstr>Multiple linear regression: Assessing the model fit using the RSE and R^2</vt:lpstr>
      <vt:lpstr>PowerPoint Presentation</vt:lpstr>
      <vt:lpstr>PowerPoint Presentation</vt:lpstr>
      <vt:lpstr>Multiple linear regression: Assessing the model fit using the F-test</vt:lpstr>
      <vt:lpstr>Multiple linear regression: Assessing the model fit using the F-test</vt:lpstr>
      <vt:lpstr>F-test for model comparison</vt:lpstr>
      <vt:lpstr>PowerPoint Presentation</vt:lpstr>
      <vt:lpstr>Modelling interactions between the predictors</vt:lpstr>
      <vt:lpstr>Modelling interactions between the predictors</vt:lpstr>
      <vt:lpstr>Modelling interactions between the predictors</vt:lpstr>
      <vt:lpstr>Multiple linear regression in R: Interactions</vt:lpstr>
      <vt:lpstr>PowerPoint Presentation</vt:lpstr>
      <vt:lpstr>PowerPoint Presentation</vt:lpstr>
      <vt:lpstr>PowerPoint Presentation</vt:lpstr>
      <vt:lpstr>Outline for our next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tutorial 2</dc:title>
  <dc:creator>Adnane Ez-zizi</dc:creator>
  <cp:lastModifiedBy>Adnane Ez-zizi</cp:lastModifiedBy>
  <cp:revision>61</cp:revision>
  <dcterms:created xsi:type="dcterms:W3CDTF">2018-04-10T15:38:56Z</dcterms:created>
  <dcterms:modified xsi:type="dcterms:W3CDTF">2018-05-16T09:50:09Z</dcterms:modified>
</cp:coreProperties>
</file>