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98" r:id="rId5"/>
    <p:sldId id="26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59" r:id="rId26"/>
    <p:sldId id="299" r:id="rId27"/>
    <p:sldId id="300" r:id="rId28"/>
    <p:sldId id="261" r:id="rId29"/>
    <p:sldId id="321" r:id="rId30"/>
    <p:sldId id="295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43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DDEB-E269-4635-A1F9-1D9CC8A49699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FB00E-0573-4678-A961-6AEC13776A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5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</a:t>
            </a:r>
            <a:r>
              <a:rPr lang="en-GB" baseline="0" dirty="0" smtClean="0"/>
              <a:t> major goal of this tutorial is to get you to a point where you can independently run and interpret linear regression in 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678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1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predict the sales as: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𝑠𝑎𝑙𝑒𝑠</m:t>
                        </m:r>
                      </m:e>
                    </m:acc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</m:acc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([300,20,70])</m:t>
                    </m:r>
                  </m:oMath>
                </a14:m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l-P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predict the sales as: 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𝑠𝑎𝑙𝑒𝑠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=𝑓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([300,20,70])</a:t>
                </a:r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l-P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492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predict the sales as: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𝑠𝑎𝑙𝑒𝑠</m:t>
                        </m:r>
                      </m:e>
                    </m:acc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</m:acc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([300,20,70])</m:t>
                    </m:r>
                  </m:oMath>
                </a14:m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l-P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predict the sales as: 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𝑠𝑎𝑙𝑒𝑠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=𝑓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([300,20,70])</a:t>
                </a:r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l-P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026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Method of least squares for finding the best fitting regression line</a:t>
            </a:r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55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</a:t>
            </a:r>
            <a:r>
              <a:rPr lang="en-GB" baseline="0" dirty="0" smtClean="0"/>
              <a:t>command line fits a linear regression to the ‘Advertising’ data, while the second one displays the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437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060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0904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81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156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66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452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/>
                  <a:t> measures the amount of variability that is left unexplained after performing the regression</a:t>
                </a:r>
                <a:endParaRPr lang="pl-P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𝑅𝑆𝑆</a:t>
                </a:r>
                <a:r>
                  <a:rPr lang="en-US" dirty="0"/>
                  <a:t> measures the amount of variability that is left unexplained after performing the regression</a:t>
                </a:r>
                <a:endParaRPr lang="pl-P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911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GB" b="0" dirty="0" smtClean="0"/>
                  <a:t> is the average value of the response variable Y</a:t>
                </a:r>
                <a:endParaRPr lang="pl-P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GB" i="0" smtClean="0">
                    <a:latin typeface="Cambria Math" panose="02040503050406030204" pitchFamily="18" charset="0"/>
                  </a:rPr>
                  <a:t>¯</a:t>
                </a:r>
                <a:r>
                  <a:rPr lang="en-US" i="0">
                    <a:latin typeface="Cambria Math" panose="02040503050406030204" pitchFamily="18" charset="0"/>
                  </a:rPr>
                  <a:t>𝑦</a:t>
                </a:r>
                <a:r>
                  <a:rPr lang="en-GB" b="0" dirty="0" smtClean="0"/>
                  <a:t> is the average value of the response variable Y</a:t>
                </a:r>
                <a:endParaRPr lang="pl-P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9603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212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447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41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60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session we will try to answer</a:t>
            </a:r>
            <a:r>
              <a:rPr lang="en-GB" baseline="0" dirty="0" smtClean="0"/>
              <a:t> the first 3 questions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45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41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4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basically the error that we make by</a:t>
                </a:r>
                <a:r>
                  <a:rPr lang="en-US" baseline="0" dirty="0" smtClean="0"/>
                  <a:t> approximating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b="0" dirty="0" smtClean="0"/>
                  <a:t>by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 smtClean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b="0" dirty="0" smtClean="0"/>
                  <a:t>Vectors</a:t>
                </a:r>
                <a:r>
                  <a:rPr lang="en-GB" b="0" baseline="0" dirty="0" smtClean="0"/>
                  <a:t> are denoted in bold</a:t>
                </a:r>
                <a:endParaRPr lang="pl-P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 is </a:t>
                </a:r>
                <a:r>
                  <a:rPr lang="en-US" dirty="0" smtClean="0"/>
                  <a:t>basically the error that we make by</a:t>
                </a:r>
                <a:r>
                  <a:rPr lang="en-US" baseline="0" dirty="0" smtClean="0"/>
                  <a:t> approximating </a:t>
                </a:r>
                <a:r>
                  <a:rPr lang="en-GB" b="0" i="0" smtClean="0">
                    <a:latin typeface="Cambria Math" panose="02040503050406030204" pitchFamily="18" charset="0"/>
                  </a:rPr>
                  <a:t>𝑌</a:t>
                </a:r>
                <a:r>
                  <a:rPr lang="en-GB" b="1" dirty="0" smtClean="0"/>
                  <a:t> </a:t>
                </a:r>
                <a:r>
                  <a:rPr lang="en-GB" b="0" dirty="0" smtClean="0"/>
                  <a:t>by </a:t>
                </a:r>
                <a:r>
                  <a:rPr lang="en-GB" i="0" smtClean="0">
                    <a:latin typeface="Cambria Math" panose="02040503050406030204" pitchFamily="18" charset="0"/>
                  </a:rPr>
                  <a:t>𝑓</a:t>
                </a:r>
                <a:r>
                  <a:rPr lang="en-GB" b="0" i="0" smtClean="0">
                    <a:latin typeface="Cambria Math" panose="02040503050406030204" pitchFamily="18" charset="0"/>
                  </a:rPr>
                  <a:t>(𝑋)</a:t>
                </a:r>
                <a:endParaRPr lang="pl-P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197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predict the sales as: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𝑠𝑎𝑙𝑒𝑠</m:t>
                        </m:r>
                      </m:e>
                    </m:acc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</m:acc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([300,20,70])</m:t>
                    </m:r>
                  </m:oMath>
                </a14:m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l-P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predict the sales as: 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𝑠𝑎𝑙𝑒𝑠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=𝑓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([300,20,70])</a:t>
                </a:r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l-P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274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predict the sales as: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𝑠𝑎𝑙𝑒𝑠</m:t>
                        </m:r>
                      </m:e>
                    </m:acc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</m:acc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([300,20,70])</m:t>
                    </m:r>
                  </m:oMath>
                </a14:m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l-P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predict the sales as: 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𝑠𝑎𝑙𝑒𝑠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=𝑓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([300,20,70])</a:t>
                </a:r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l-P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pl-P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predict the sales as: 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𝑠𝑎𝑙𝑒𝑠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=𝑓</a:t>
                </a:r>
                <a:r>
                  <a:rPr lang="en-GB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̂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([300,20,70])</a:t>
                </a:r>
                <a:endParaRPr lang="en-GB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l-P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B00E-0573-4678-A961-6AEC13776A3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27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136B-E227-42B3-A289-16732016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B87BC-4129-4EFD-AA75-AB5F814E2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D7CA-6AFE-4C3A-ABBA-663D9E4D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F52E-7CC7-4BC3-ABC9-E4FA8BB5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DA07-7F5F-48C2-AE7B-A82E649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717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D07-FE0D-42CB-8931-3D62F2F0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8B515-B40C-40E7-A27D-7F59011A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9F56-2F00-4CF3-BE8E-C08CC210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5EA2-6248-4A36-9F92-B3C19315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143C-BFA8-4F8A-8D18-DCAA32DF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302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BDDA2-08A0-46AE-9ADD-5C12FC256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A576-40F9-422E-AA54-B99233FB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8C94-7561-402A-A95C-526858C2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892A2-FE97-4697-A6DF-3AFC0499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CCCF-C78E-434E-AE62-C81FC75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05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1071-4DFA-4AB9-8F05-95E0E42C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7E24-11A3-44D2-8147-0C358354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553-867A-44F2-A768-0BFB2F2A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DF05-A8E8-4088-BAD4-21A74AF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D2A2-A08A-4428-B584-C3EB6A63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1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592E-0458-470D-8C34-8048D4A6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A9D75-7781-41D4-A263-2843587B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D02D-30ED-42A1-930B-8AFAF5DB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1DD-FEE9-43E1-A2F1-01C66601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6B89-44BD-4176-BB3F-FE10274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904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350B-4D14-48F4-8CE3-DFE5FECF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2B2A-67E6-4492-9C7E-6E2D2977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DF22F-89DE-4CEA-B565-CEB3C6712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C141-EEBC-4724-82DA-D65AC52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7E9A-1A87-4046-A4FB-B0031966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814EA-8B5F-4385-9AB2-290CF650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9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2874-FA39-4051-A404-99CE3CAB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37EE8-C1EE-46E0-8C27-F9D98559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84E9D-4603-46E0-8784-442F1099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28533-D171-46C6-8C75-7A6731EBA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62205-E3EC-4853-8AAD-106073D65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ABEF4-F867-43EE-B508-1F7AD422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EB962-1195-4775-A97A-AE7C6525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B571A-377C-4189-9CB9-3C1AD714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84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9702-F528-4EFC-AF2B-38C69CB7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2E2F2-8E22-4071-9316-CCD98856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C108-7F44-4493-A293-6CCB7413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E614-0BAF-4951-BF50-E63E1A28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93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36A85-06AD-497D-929F-B1F9C5F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84240-ABC2-4D12-8A32-0D44BC55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87101-A5A4-4F21-804C-C918FC3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1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ABEF-5F1E-45F7-970F-7E9948D6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1AEB-E579-4749-8C3B-4B388A3B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121EB-2454-4DB2-8E41-77FFB678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6D70-0C26-441A-A0E0-B0CA486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98F3F-2A8F-428A-BF86-BA6E4FD5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C4B7C-C1D2-4B25-9F4C-174F52A2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982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30B9-CA30-4FC2-9402-EE07DDFB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76A4A-F679-4E7A-8CAF-A466B7898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63E71-1EE8-4892-ADF4-BB1283CF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A498-31B7-4245-8F7C-5391F809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8EF78-630F-45BF-A2C1-340DB973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DDE63-F789-48F6-93B3-3C6374E1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79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1BF01-AA7F-4F65-9CCB-2249AAA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EE0F4-B26D-4097-B6F8-70D49B8A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3A68-0698-4A01-A690-196F3E360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1ACD-1943-408C-AA9C-0F4E8B53CE71}" type="datetimeFigureOut">
              <a:rPr lang="pl-PL" smtClean="0"/>
              <a:t>17.04.2020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D23C-E1F7-4C6B-B6B2-7793C2239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AC03-2F55-4940-A8E8-F0AC75CA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BB94-2326-4B66-A756-42AB1C77AF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97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22E0-1EDA-417A-812A-8AA1CEDD0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Linear regression: </a:t>
            </a:r>
            <a:r>
              <a:rPr lang="en-GB" dirty="0" smtClean="0"/>
              <a:t>Session 1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46A15-866C-40AC-BA74-CCD9853C5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Adnane Ez-zizi</a:t>
            </a:r>
          </a:p>
          <a:p>
            <a:r>
              <a:rPr lang="en-GB" dirty="0" smtClean="0"/>
              <a:t>21/03/2018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57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US" dirty="0" smtClean="0"/>
              <a:t>Simple linear regression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606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Simple linear regression refers to the special case where we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using a linear function and where there is only one independent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(e.g., TV budget). In this </a:t>
                </a:r>
                <a:r>
                  <a:rPr lang="en-US" dirty="0" smtClean="0"/>
                  <a:t>case, </a:t>
                </a:r>
                <a:r>
                  <a:rPr lang="en-US" dirty="0"/>
                  <a:t>the previous model becomes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Now our task is to estimate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which is much easier than estimating the general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6065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US" dirty="0" smtClean="0"/>
              <a:t>Simple linear regression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4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Back </a:t>
            </a:r>
            <a:r>
              <a:rPr lang="en-US" dirty="0"/>
              <a:t>to our example: Is their a relationship between the TV advertising budget and the sales? And if yes, is the relationship linear?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" descr="plot of chunk unnamed-chunk-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514600" y="2181226"/>
            <a:ext cx="4864768" cy="46767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3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9" y="0"/>
            <a:ext cx="1269076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Task 2: </a:t>
            </a:r>
            <a:r>
              <a:rPr lang="en-US" sz="4000" dirty="0" smtClean="0"/>
              <a:t>making </a:t>
            </a:r>
            <a:r>
              <a:rPr lang="en-US" sz="4000" dirty="0"/>
              <a:t>a plot using the </a:t>
            </a:r>
            <a:r>
              <a:rPr lang="en-US" sz="4000" dirty="0" err="1"/>
              <a:t>mlu</a:t>
            </a:r>
            <a:r>
              <a:rPr lang="en-US" sz="4000" dirty="0"/>
              <a:t> data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24" y="1493288"/>
            <a:ext cx="9276761" cy="4262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To do:</a:t>
            </a:r>
          </a:p>
          <a:p>
            <a:pPr marL="0" indent="0">
              <a:buNone/>
            </a:pPr>
            <a:endParaRPr lang="en-US" sz="600" b="1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Plot </a:t>
            </a:r>
            <a:r>
              <a:rPr lang="en-US" dirty="0"/>
              <a:t>the relationship between the mother’s and child’s MLU.</a:t>
            </a:r>
            <a:endParaRPr lang="en-US" dirty="0" smtClean="0"/>
          </a:p>
          <a:p>
            <a:pPr marL="514350" lvl="0" indent="-514350">
              <a:buFont typeface="+mj-lt"/>
              <a:buAutoNum type="arabicParenR"/>
            </a:pPr>
            <a:endParaRPr lang="en-GB" sz="6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Does </a:t>
            </a:r>
            <a:r>
              <a:rPr lang="en-US" dirty="0"/>
              <a:t>the relationship look linear?</a:t>
            </a:r>
            <a:endParaRPr lang="en-GB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484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US" dirty="0" smtClean="0"/>
              <a:t>Simple linear regression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4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can we choose a regression line that best fits the data? Maybe this one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" descr="plot of chunk unnamed-chunk-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07105" y="1925053"/>
            <a:ext cx="4928937" cy="49329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72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US" dirty="0" smtClean="0"/>
              <a:t>Simple linear regression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4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this one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" descr="plot of chunk unnamed-chunk-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23147" y="1860884"/>
            <a:ext cx="5025190" cy="49971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77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51"/>
            <a:ext cx="10515600" cy="1325563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of least squares: finding the best fitting regression line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12527"/>
                <a:ext cx="10952747" cy="4957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 error for each line fit is computed as </a:t>
                </a:r>
                <a:r>
                  <a:rPr lang="en-US" dirty="0" smtClean="0"/>
                  <a:t>follows:</a:t>
                </a:r>
              </a:p>
              <a:p>
                <a:pPr marL="0" indent="0">
                  <a:buNone/>
                </a:pPr>
                <a:endParaRPr lang="en-GB" sz="400" dirty="0" smtClean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Choose an arbitrary line. This will produce a predicted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of your outcome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GB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Compute the error (or residual) that this generates for each of your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Sum the squares of these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+...+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dirty="0" smtClean="0"/>
                  <a:t>Finally, we pick the line that produces the minimum sum of square errors.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2527"/>
                <a:ext cx="10952747" cy="4957240"/>
              </a:xfrm>
              <a:blipFill>
                <a:blip r:embed="rId3"/>
                <a:stretch>
                  <a:fillRect l="-1113" t="-1966" r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31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95A9-CD0F-41A3-8D02-90BCA50B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"/>
            <a:ext cx="10515600" cy="1325563"/>
          </a:xfrm>
        </p:spPr>
        <p:txBody>
          <a:bodyPr/>
          <a:lstStyle/>
          <a:p>
            <a:r>
              <a:rPr lang="en-US" dirty="0"/>
              <a:t>Simple linear regression: fit in R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6F6-8F23-4C67-9FA9-DEDBF95E0B97}"/>
              </a:ext>
            </a:extLst>
          </p:cNvPr>
          <p:cNvSpPr txBox="1"/>
          <p:nvPr/>
        </p:nvSpPr>
        <p:spPr>
          <a:xfrm>
            <a:off x="2315478" y="1330015"/>
            <a:ext cx="687185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 fit.TV = </a:t>
            </a:r>
            <a:r>
              <a:rPr lang="en-US" sz="2000" i="1" dirty="0" err="1"/>
              <a:t>lm</a:t>
            </a:r>
            <a:r>
              <a:rPr lang="en-US" sz="2000" i="1" dirty="0"/>
              <a:t>(sales ~ TV,  data = Advertising)</a:t>
            </a:r>
          </a:p>
          <a:p>
            <a:r>
              <a:rPr lang="en-US" sz="2000" i="1" dirty="0"/>
              <a:t> summary(fit.TV)</a:t>
            </a:r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7324E-C282-478D-A20F-274384641F6F}"/>
              </a:ext>
            </a:extLst>
          </p:cNvPr>
          <p:cNvSpPr/>
          <p:nvPr/>
        </p:nvSpPr>
        <p:spPr>
          <a:xfrm>
            <a:off x="2315477" y="2129824"/>
            <a:ext cx="6871853" cy="4616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l-PL" dirty="0"/>
              <a:t>Call:</a:t>
            </a:r>
          </a:p>
          <a:p>
            <a:r>
              <a:rPr lang="pl-PL" dirty="0"/>
              <a:t>lm(</a:t>
            </a:r>
            <a:r>
              <a:rPr lang="pl-PL" dirty="0" err="1"/>
              <a:t>formula</a:t>
            </a:r>
            <a:r>
              <a:rPr lang="pl-PL" dirty="0"/>
              <a:t> = </a:t>
            </a:r>
            <a:r>
              <a:rPr lang="pl-PL" dirty="0" err="1"/>
              <a:t>sales</a:t>
            </a:r>
            <a:r>
              <a:rPr lang="pl-PL" dirty="0"/>
              <a:t> ~ TV, data = </a:t>
            </a:r>
            <a:r>
              <a:rPr lang="pl-PL" dirty="0" err="1"/>
              <a:t>Advertising</a:t>
            </a:r>
            <a:r>
              <a:rPr lang="pl-PL" dirty="0"/>
              <a:t>)</a:t>
            </a:r>
          </a:p>
          <a:p>
            <a:endParaRPr lang="pl-PL" sz="1200" dirty="0"/>
          </a:p>
          <a:p>
            <a:r>
              <a:rPr lang="pl-PL" dirty="0" err="1"/>
              <a:t>Residuals</a:t>
            </a:r>
            <a:r>
              <a:rPr lang="pl-PL" dirty="0"/>
              <a:t>:</a:t>
            </a:r>
          </a:p>
          <a:p>
            <a:r>
              <a:rPr lang="pl-PL" dirty="0"/>
              <a:t>    </a:t>
            </a:r>
            <a:r>
              <a:rPr lang="en-GB" dirty="0"/>
              <a:t>  </a:t>
            </a:r>
            <a:r>
              <a:rPr lang="pl-PL" dirty="0"/>
              <a:t>Min      </a:t>
            </a:r>
            <a:r>
              <a:rPr lang="en-GB" dirty="0"/>
              <a:t>    </a:t>
            </a:r>
            <a:r>
              <a:rPr lang="pl-PL" dirty="0"/>
              <a:t>1Q  </a:t>
            </a:r>
            <a:r>
              <a:rPr lang="en-GB" dirty="0"/>
              <a:t>  </a:t>
            </a:r>
            <a:r>
              <a:rPr lang="pl-PL" dirty="0"/>
              <a:t>Median      </a:t>
            </a:r>
            <a:r>
              <a:rPr lang="en-GB" dirty="0"/>
              <a:t>   </a:t>
            </a:r>
            <a:r>
              <a:rPr lang="pl-PL" dirty="0"/>
              <a:t>3Q     </a:t>
            </a:r>
            <a:r>
              <a:rPr lang="en-GB" dirty="0"/>
              <a:t> </a:t>
            </a:r>
            <a:r>
              <a:rPr lang="pl-PL" dirty="0"/>
              <a:t>Max </a:t>
            </a:r>
          </a:p>
          <a:p>
            <a:r>
              <a:rPr lang="pl-PL" dirty="0"/>
              <a:t>-8.3860 -1.9545</a:t>
            </a:r>
            <a:r>
              <a:rPr lang="en-GB" dirty="0"/>
              <a:t>  </a:t>
            </a:r>
            <a:r>
              <a:rPr lang="pl-PL" dirty="0"/>
              <a:t> </a:t>
            </a:r>
            <a:r>
              <a:rPr lang="en-GB" dirty="0"/>
              <a:t> </a:t>
            </a:r>
            <a:r>
              <a:rPr lang="pl-PL" dirty="0"/>
              <a:t>-0.1913  2.0671  7.2124 </a:t>
            </a:r>
          </a:p>
          <a:p>
            <a:endParaRPr lang="pl-PL" sz="1200" dirty="0"/>
          </a:p>
          <a:p>
            <a:r>
              <a:rPr lang="pl-PL" dirty="0" err="1"/>
              <a:t>Coefficients</a:t>
            </a:r>
            <a:r>
              <a:rPr lang="pl-PL" dirty="0"/>
              <a:t>:</a:t>
            </a:r>
          </a:p>
          <a:p>
            <a:r>
              <a:rPr lang="pl-PL" dirty="0"/>
              <a:t>            </a:t>
            </a:r>
            <a:r>
              <a:rPr lang="en-GB" dirty="0"/>
              <a:t>         </a:t>
            </a:r>
            <a:r>
              <a:rPr lang="pl-PL" dirty="0" err="1"/>
              <a:t>Estimate</a:t>
            </a:r>
            <a:r>
              <a:rPr lang="pl-PL" dirty="0"/>
              <a:t> </a:t>
            </a:r>
            <a:r>
              <a:rPr lang="en-GB" dirty="0"/>
              <a:t>  </a:t>
            </a:r>
            <a:r>
              <a:rPr lang="pl-PL" dirty="0" err="1"/>
              <a:t>Std</a:t>
            </a:r>
            <a:r>
              <a:rPr lang="pl-PL" dirty="0"/>
              <a:t>. Error </a:t>
            </a:r>
            <a:r>
              <a:rPr lang="en-GB" dirty="0"/>
              <a:t> </a:t>
            </a:r>
            <a:r>
              <a:rPr lang="pl-PL" dirty="0"/>
              <a:t>t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en-GB" dirty="0"/>
              <a:t> </a:t>
            </a:r>
            <a:r>
              <a:rPr lang="pl-PL" dirty="0"/>
              <a:t>Pr(&gt;|t|)    </a:t>
            </a:r>
          </a:p>
          <a:p>
            <a:r>
              <a:rPr lang="pl-PL" dirty="0"/>
              <a:t>(</a:t>
            </a:r>
            <a:r>
              <a:rPr lang="pl-PL" dirty="0" err="1"/>
              <a:t>Intercept</a:t>
            </a:r>
            <a:r>
              <a:rPr lang="pl-PL" dirty="0"/>
              <a:t>) 7.032594   0.457843  </a:t>
            </a:r>
            <a:r>
              <a:rPr lang="en-GB" dirty="0"/>
              <a:t> </a:t>
            </a:r>
            <a:r>
              <a:rPr lang="pl-PL" dirty="0"/>
              <a:t> 15.36   &lt;2e-16 ***</a:t>
            </a:r>
          </a:p>
          <a:p>
            <a:r>
              <a:rPr lang="pl-PL" dirty="0"/>
              <a:t>TV          </a:t>
            </a:r>
            <a:r>
              <a:rPr lang="en-GB" dirty="0"/>
              <a:t>     </a:t>
            </a:r>
            <a:r>
              <a:rPr lang="pl-PL" dirty="0"/>
              <a:t>0.047537   0.002691  </a:t>
            </a:r>
            <a:r>
              <a:rPr lang="en-GB" dirty="0"/>
              <a:t> </a:t>
            </a:r>
            <a:r>
              <a:rPr lang="pl-PL" dirty="0"/>
              <a:t> 17.67   &lt;2e-16 ***</a:t>
            </a:r>
          </a:p>
          <a:p>
            <a:r>
              <a:rPr lang="pl-PL" dirty="0"/>
              <a:t>---</a:t>
            </a:r>
          </a:p>
          <a:p>
            <a:r>
              <a:rPr lang="pl-PL" dirty="0" err="1"/>
              <a:t>Signif</a:t>
            </a:r>
            <a:r>
              <a:rPr lang="pl-PL" dirty="0"/>
              <a:t>. </a:t>
            </a:r>
            <a:r>
              <a:rPr lang="pl-PL" dirty="0" err="1"/>
              <a:t>codes</a:t>
            </a:r>
            <a:r>
              <a:rPr lang="pl-PL" dirty="0"/>
              <a:t>:  0 '***' 0.001 '**' 0.01 '*' 0.05 '.' 0.1 ' ' 1</a:t>
            </a:r>
          </a:p>
          <a:p>
            <a:endParaRPr lang="pl-PL" sz="1200" dirty="0"/>
          </a:p>
          <a:p>
            <a:r>
              <a:rPr lang="pl-PL" dirty="0" err="1"/>
              <a:t>Residual</a:t>
            </a:r>
            <a:r>
              <a:rPr lang="pl-PL" dirty="0"/>
              <a:t> standard error: 3.259 on 198 </a:t>
            </a:r>
            <a:r>
              <a:rPr lang="pl-PL" dirty="0" err="1"/>
              <a:t>degrees</a:t>
            </a:r>
            <a:r>
              <a:rPr lang="pl-PL" dirty="0"/>
              <a:t> of </a:t>
            </a:r>
            <a:r>
              <a:rPr lang="pl-PL" dirty="0" err="1"/>
              <a:t>freedom</a:t>
            </a:r>
            <a:endParaRPr lang="pl-PL" dirty="0"/>
          </a:p>
          <a:p>
            <a:r>
              <a:rPr lang="pl-PL" dirty="0" err="1"/>
              <a:t>Multiple</a:t>
            </a:r>
            <a:r>
              <a:rPr lang="pl-PL" dirty="0"/>
              <a:t> R-</a:t>
            </a:r>
            <a:r>
              <a:rPr lang="pl-PL" dirty="0" err="1"/>
              <a:t>squared</a:t>
            </a:r>
            <a:r>
              <a:rPr lang="pl-PL" dirty="0"/>
              <a:t>:  0.6119,    </a:t>
            </a:r>
            <a:r>
              <a:rPr lang="pl-PL" dirty="0" err="1"/>
              <a:t>Adjusted</a:t>
            </a:r>
            <a:r>
              <a:rPr lang="pl-PL" dirty="0"/>
              <a:t> R-</a:t>
            </a:r>
            <a:r>
              <a:rPr lang="pl-PL" dirty="0" err="1"/>
              <a:t>squared</a:t>
            </a:r>
            <a:r>
              <a:rPr lang="pl-PL" dirty="0"/>
              <a:t>:  0.6099 </a:t>
            </a:r>
          </a:p>
          <a:p>
            <a:r>
              <a:rPr lang="pl-PL" dirty="0"/>
              <a:t>F-</a:t>
            </a:r>
            <a:r>
              <a:rPr lang="pl-PL" dirty="0" err="1"/>
              <a:t>statistic</a:t>
            </a:r>
            <a:r>
              <a:rPr lang="pl-PL" dirty="0"/>
              <a:t>: 312.1 on 1 and 198 DF,  p-</a:t>
            </a:r>
            <a:r>
              <a:rPr lang="pl-PL" dirty="0" err="1"/>
              <a:t>value</a:t>
            </a:r>
            <a:r>
              <a:rPr lang="pl-PL" dirty="0"/>
              <a:t>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07751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US" dirty="0" smtClean="0"/>
              <a:t>Interpreting </a:t>
            </a:r>
            <a:r>
              <a:rPr lang="en-US" dirty="0"/>
              <a:t>the results: </a:t>
            </a:r>
            <a:r>
              <a:rPr lang="en-US" dirty="0" smtClean="0"/>
              <a:t>coefficient </a:t>
            </a:r>
            <a:r>
              <a:rPr lang="en-US" dirty="0"/>
              <a:t>estimates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606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Remember </a:t>
                </a:r>
                <a:r>
                  <a:rPr lang="en-US" dirty="0"/>
                  <a:t>that the simple linear model takes the form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b="1" dirty="0"/>
                  <a:t>Coefficient estimates: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estimates the intercept term—the 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estimates the slope—the average increase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associated with a one-unit increase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6065"/>
                <a:ext cx="10515600" cy="4351338"/>
              </a:xfrm>
              <a:blipFill>
                <a:blip r:embed="rId3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8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67"/>
            <a:ext cx="10515600" cy="1325563"/>
          </a:xfrm>
        </p:spPr>
        <p:txBody>
          <a:bodyPr/>
          <a:lstStyle/>
          <a:p>
            <a:r>
              <a:rPr lang="en-US" dirty="0" smtClean="0"/>
              <a:t>Interpreting </a:t>
            </a:r>
            <a:r>
              <a:rPr lang="en-US" dirty="0"/>
              <a:t>the results: s</a:t>
            </a:r>
            <a:r>
              <a:rPr lang="en-US" dirty="0" smtClean="0"/>
              <a:t>tandard errors of the coefficients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07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Measure </a:t>
            </a:r>
            <a:r>
              <a:rPr lang="en-US" dirty="0"/>
              <a:t>how far off each coefficient estimate is from the true </a:t>
            </a:r>
            <a:r>
              <a:rPr lang="en-US" dirty="0" smtClean="0"/>
              <a:t>coefficient. </a:t>
            </a:r>
          </a:p>
          <a:p>
            <a:endParaRPr lang="en-US" sz="1000" dirty="0" smtClean="0"/>
          </a:p>
          <a:p>
            <a:r>
              <a:rPr lang="en-US" dirty="0" smtClean="0"/>
              <a:t>Mathematically </a:t>
            </a:r>
            <a:r>
              <a:rPr lang="en-US" dirty="0"/>
              <a:t>speaking, if you have many samples from which you compute each time the coefficient estimate. This will produce a distribution of estimates. The standard deviation of the resulting distribution is called standard error of the coefficient estimate.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7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7"/>
            <a:ext cx="10515600" cy="1325563"/>
          </a:xfrm>
        </p:spPr>
        <p:txBody>
          <a:bodyPr/>
          <a:lstStyle/>
          <a:p>
            <a:r>
              <a:rPr lang="en-US" dirty="0" smtClean="0"/>
              <a:t>Interpreting </a:t>
            </a:r>
            <a:r>
              <a:rPr lang="en-US" dirty="0"/>
              <a:t>the results: h</a:t>
            </a:r>
            <a:r>
              <a:rPr lang="en-US" dirty="0" smtClean="0"/>
              <a:t>ypothesis testing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52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Does X (e.g. TV ads) affects Y (sales)? To answer this question, we test: 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457200" lvl="1" indent="0"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i="1" dirty="0"/>
                  <a:t>null </a:t>
                </a:r>
                <a:r>
                  <a:rPr lang="en-US" i="1" dirty="0" smtClean="0"/>
                  <a:t>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: “There is no relationship between X and </a:t>
                </a:r>
                <a:r>
                  <a:rPr lang="en-US" dirty="0" smtClean="0"/>
                  <a:t>Y”</a:t>
                </a:r>
                <a:r>
                  <a:rPr lang="en-US" sz="1300" dirty="0"/>
                  <a:t> </a:t>
                </a:r>
                <a:r>
                  <a:rPr lang="en-US" b="1" dirty="0" smtClean="0"/>
                  <a:t>versus</a:t>
                </a:r>
                <a:r>
                  <a:rPr lang="en-US" dirty="0" smtClean="0"/>
                  <a:t> the </a:t>
                </a:r>
                <a:r>
                  <a:rPr lang="en-US" i="1" dirty="0"/>
                  <a:t>alternative </a:t>
                </a:r>
                <a:r>
                  <a:rPr lang="en-US" i="1" dirty="0" smtClean="0"/>
                  <a:t>hypothesis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: “There is some relationship between X and Y</a:t>
                </a:r>
                <a:r>
                  <a:rPr lang="en-US" dirty="0" smtClean="0"/>
                  <a:t>”</a:t>
                </a:r>
              </a:p>
              <a:p>
                <a:pPr marL="0" indent="0">
                  <a:buNone/>
                </a:pPr>
                <a:endParaRPr lang="en-GB" sz="1000" dirty="0"/>
              </a:p>
              <a:p>
                <a:r>
                  <a:rPr lang="en-US" dirty="0" smtClean="0"/>
                  <a:t>Mathematically</a:t>
                </a:r>
                <a:r>
                  <a:rPr lang="en-US" dirty="0"/>
                  <a:t>, this corresponds to testing:</a:t>
                </a:r>
                <a:r>
                  <a:rPr lang="en-US" sz="1000" dirty="0"/>
                  <a:t/>
                </a:r>
                <a:br>
                  <a:rPr lang="en-US" sz="1000" dirty="0"/>
                </a:br>
                <a:endParaRPr lang="en-GB" sz="1000" i="1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”</a:t>
                </a:r>
                <a:r>
                  <a:rPr lang="en-US" dirty="0"/>
                  <a:t> </a:t>
                </a:r>
                <a:r>
                  <a:rPr lang="en-US" dirty="0" smtClean="0"/>
                  <a:t>versus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 smtClean="0"/>
                  <a:t>”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523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GB" dirty="0" smtClean="0"/>
              <a:t>Objectives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Introduce </a:t>
            </a:r>
            <a:r>
              <a:rPr lang="en-GB" dirty="0"/>
              <a:t>s</a:t>
            </a:r>
            <a:r>
              <a:rPr lang="en-GB" dirty="0" smtClean="0"/>
              <a:t>imple </a:t>
            </a:r>
            <a:r>
              <a:rPr lang="en-GB" dirty="0"/>
              <a:t>linear </a:t>
            </a:r>
            <a:r>
              <a:rPr lang="en-GB" dirty="0" smtClean="0"/>
              <a:t>regression</a:t>
            </a:r>
          </a:p>
          <a:p>
            <a:endParaRPr lang="en-GB" dirty="0" smtClean="0"/>
          </a:p>
          <a:p>
            <a:r>
              <a:rPr lang="en-GB" dirty="0" smtClean="0"/>
              <a:t>Show how to run a simple linear regression in 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Show how to interpret the outputs that you get from R</a:t>
            </a:r>
          </a:p>
          <a:p>
            <a:endParaRPr lang="en-GB" dirty="0" smtClean="0"/>
          </a:p>
          <a:p>
            <a:r>
              <a:rPr lang="en-GB" dirty="0" smtClean="0"/>
              <a:t>Introduce confidence intervals in 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47007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67"/>
            <a:ext cx="10515600" cy="1325563"/>
          </a:xfrm>
        </p:spPr>
        <p:txBody>
          <a:bodyPr/>
          <a:lstStyle/>
          <a:p>
            <a:r>
              <a:rPr lang="en-US" dirty="0" smtClean="0"/>
              <a:t>Interpreting </a:t>
            </a:r>
            <a:r>
              <a:rPr lang="en-US" dirty="0"/>
              <a:t>the results: h</a:t>
            </a:r>
            <a:r>
              <a:rPr lang="en-US" dirty="0" smtClean="0"/>
              <a:t>ypothesis testing (comparison to a proof by contradiction)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3817"/>
                <a:ext cx="5033211" cy="26642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Proof by contradiction</a:t>
                </a:r>
                <a:endParaRPr lang="en-GB" dirty="0"/>
              </a:p>
              <a:p>
                <a:pPr lvl="0"/>
                <a:r>
                  <a:rPr lang="en-US" i="1" dirty="0"/>
                  <a:t>Premise: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does not occur</a:t>
                </a:r>
                <a:r>
                  <a:rPr lang="en-US" dirty="0" smtClean="0"/>
                  <a:t>;</a:t>
                </a:r>
                <a:endParaRPr lang="en-GB" dirty="0"/>
              </a:p>
              <a:p>
                <a:pPr lvl="0"/>
                <a:r>
                  <a:rPr lang="en-US" i="1" dirty="0"/>
                  <a:t>Data: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occurs</a:t>
                </a:r>
                <a:r>
                  <a:rPr lang="en-US" dirty="0" smtClean="0"/>
                  <a:t>;</a:t>
                </a:r>
                <a:endParaRPr lang="en-GB" dirty="0"/>
              </a:p>
              <a:p>
                <a:pPr lvl="0"/>
                <a:r>
                  <a:rPr lang="en-US" i="1" dirty="0"/>
                  <a:t>Conclusion: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true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3817"/>
                <a:ext cx="5033211" cy="2664224"/>
              </a:xfrm>
              <a:blipFill>
                <a:blip r:embed="rId3"/>
                <a:stretch>
                  <a:fillRect l="-2545" t="-3890" r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923817"/>
                <a:ext cx="503321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Hypothesis testing</a:t>
                </a:r>
                <a:endParaRPr lang="en-GB" dirty="0"/>
              </a:p>
              <a:p>
                <a:pPr lvl="0"/>
                <a:r>
                  <a:rPr lang="en-US" i="1" dirty="0"/>
                  <a:t>Premise: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very unlikely</a:t>
                </a:r>
                <a:r>
                  <a:rPr lang="en-US" dirty="0" smtClean="0"/>
                  <a:t>;</a:t>
                </a:r>
                <a:endParaRPr lang="en-GB" dirty="0"/>
              </a:p>
              <a:p>
                <a:pPr lvl="0"/>
                <a:r>
                  <a:rPr lang="en-US" i="1" dirty="0"/>
                  <a:t>Data: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occurs</a:t>
                </a:r>
                <a:r>
                  <a:rPr lang="en-US" dirty="0" smtClean="0"/>
                  <a:t>;</a:t>
                </a:r>
                <a:endParaRPr lang="en-GB" dirty="0"/>
              </a:p>
              <a:p>
                <a:pPr lvl="0"/>
                <a:r>
                  <a:rPr lang="en-US" i="1" dirty="0"/>
                  <a:t>Conclusion: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very unlikely.</a:t>
                </a: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23817"/>
                <a:ext cx="5033211" cy="4351338"/>
              </a:xfrm>
              <a:prstGeom prst="rect">
                <a:avLst/>
              </a:prstGeom>
              <a:blipFill>
                <a:blip r:embed="rId4"/>
                <a:stretch>
                  <a:fillRect l="-2421" t="-23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8200" y="5069088"/>
            <a:ext cx="8465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Example: Alibi (being elsewhere at the time of the crime)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68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7"/>
            <a:ext cx="10515600" cy="1325563"/>
          </a:xfrm>
        </p:spPr>
        <p:txBody>
          <a:bodyPr/>
          <a:lstStyle/>
          <a:p>
            <a:r>
              <a:rPr lang="en-US" dirty="0" smtClean="0"/>
              <a:t>Interpreting </a:t>
            </a:r>
            <a:r>
              <a:rPr lang="en-US" dirty="0"/>
              <a:t>the results: </a:t>
            </a:r>
            <a:r>
              <a:rPr lang="en-US" dirty="0" smtClean="0"/>
              <a:t>p-value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523"/>
                <a:ext cx="10515600" cy="1990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p-value</a:t>
                </a:r>
                <a:r>
                  <a:rPr lang="en-US" dirty="0"/>
                  <a:t> measures how much inconsistent the data are with the null hypothesis (the probability of seeing a less consistent outcome than what you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were true). The lower is the </a:t>
                </a:r>
                <a:r>
                  <a:rPr lang="en-US" i="1" dirty="0"/>
                  <a:t>p-value</a:t>
                </a:r>
                <a:r>
                  <a:rPr lang="en-US" dirty="0"/>
                  <a:t>, the strongest the evidence against the null hypothesis.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523"/>
                <a:ext cx="10515600" cy="1990456"/>
              </a:xfrm>
              <a:blipFill>
                <a:blip r:embed="rId3"/>
                <a:stretch>
                  <a:fillRect l="-1217" t="-4893" r="-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3801979"/>
            <a:ext cx="11171557" cy="19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7"/>
            <a:ext cx="10515600" cy="1325563"/>
          </a:xfrm>
        </p:spPr>
        <p:txBody>
          <a:bodyPr/>
          <a:lstStyle/>
          <a:p>
            <a:r>
              <a:rPr lang="en-US" dirty="0" smtClean="0"/>
              <a:t>Interpreting </a:t>
            </a:r>
            <a:r>
              <a:rPr lang="en-US" dirty="0"/>
              <a:t>the results</a:t>
            </a:r>
            <a:r>
              <a:rPr lang="en-US" dirty="0" smtClean="0"/>
              <a:t>: quality of model fit 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522"/>
                <a:ext cx="10515600" cy="30813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Residual standard error:</a:t>
                </a:r>
                <a:r>
                  <a:rPr lang="en-US" dirty="0"/>
                  <a:t> It is the average amount by which the dependent variable deviates from the true regression line</a:t>
                </a:r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+...+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. It is clear that the smaller is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𝑅𝑆𝐸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 smtClean="0"/>
                  <a:t>better is the model fit.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522"/>
                <a:ext cx="10515600" cy="3081319"/>
              </a:xfrm>
              <a:blipFill>
                <a:blip r:embed="rId3"/>
                <a:stretch>
                  <a:fillRect l="-1217" t="-4348" r="-464" b="-3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7"/>
            <a:ext cx="10515600" cy="1325563"/>
          </a:xfrm>
        </p:spPr>
        <p:txBody>
          <a:bodyPr/>
          <a:lstStyle/>
          <a:p>
            <a:r>
              <a:rPr lang="en-US" dirty="0" smtClean="0"/>
              <a:t>Interpreting </a:t>
            </a:r>
            <a:r>
              <a:rPr lang="en-US" dirty="0"/>
              <a:t>the results</a:t>
            </a:r>
            <a:r>
              <a:rPr lang="en-US" dirty="0" smtClean="0"/>
              <a:t>: quality of model fit 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2338"/>
                <a:ext cx="10515600" cy="49730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R-squared:</a:t>
                </a:r>
                <a:r>
                  <a:rPr lang="en-US" dirty="0"/>
                  <a:t> It is the fraction of variance explained by the </a:t>
                </a:r>
                <a:r>
                  <a:rPr lang="en-US" dirty="0" smtClean="0"/>
                  <a:t>model</a:t>
                </a:r>
              </a:p>
              <a:p>
                <a:pPr marL="0" indent="0">
                  <a:buNone/>
                </a:pPr>
                <a:endParaRPr lang="en-GB" sz="110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r>
                  <a:rPr lang="en-US" dirty="0"/>
                  <a:t> </a:t>
                </a:r>
                <a:endParaRPr lang="en-GB" sz="1100" dirty="0"/>
              </a:p>
              <a:p>
                <a:pPr marL="0" indent="0">
                  <a:buNone/>
                </a:pPr>
                <a:r>
                  <a:rPr lang="en-US" dirty="0" smtClean="0"/>
                  <a:t>where: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measures the total amount of variability inherent in the response before the regression is performed.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/>
                  <a:t> measures the amount of variability that is left unexplained after performing the regression.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/>
                  <a:t> measures the amount of variability in the response that is explained </a:t>
                </a:r>
                <a:r>
                  <a:rPr lang="en-US" dirty="0" smtClean="0"/>
                  <a:t>by </a:t>
                </a:r>
                <a:r>
                  <a:rPr lang="en-US" dirty="0"/>
                  <a:t>performing the regression.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therefore measures the proportion of variability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can be explained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2338"/>
                <a:ext cx="10515600" cy="4973052"/>
              </a:xfrm>
              <a:blipFill>
                <a:blip r:embed="rId3"/>
                <a:stretch>
                  <a:fillRect l="-1043" t="-2451" r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6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7"/>
            <a:ext cx="10515600" cy="1325563"/>
          </a:xfrm>
        </p:spPr>
        <p:txBody>
          <a:bodyPr/>
          <a:lstStyle/>
          <a:p>
            <a:r>
              <a:rPr lang="en-US" dirty="0" smtClean="0"/>
              <a:t>Interpreting </a:t>
            </a:r>
            <a:r>
              <a:rPr lang="en-US" dirty="0"/>
              <a:t>the results</a:t>
            </a:r>
            <a:r>
              <a:rPr lang="en-US" dirty="0" smtClean="0"/>
              <a:t>: quality of model fit 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2338"/>
                <a:ext cx="10515600" cy="3705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Another way to see R-squared:</a:t>
                </a:r>
              </a:p>
              <a:p>
                <a:pPr marL="0" indent="0">
                  <a:buNone/>
                </a:pPr>
                <a:endParaRPr lang="en-US" sz="1000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In a simple </a:t>
                </a:r>
                <a:r>
                  <a:rPr lang="en-US" dirty="0"/>
                  <a:t>linear regression, R-squared is simply the squared correlation between the dependent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the independent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cor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2338"/>
                <a:ext cx="10515600" cy="3705725"/>
              </a:xfrm>
              <a:blipFill>
                <a:blip r:embed="rId3"/>
                <a:stretch>
                  <a:fillRect l="-1217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0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95A9-CD0F-41A3-8D02-90BCA50B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"/>
            <a:ext cx="10515600" cy="1325563"/>
          </a:xfrm>
        </p:spPr>
        <p:txBody>
          <a:bodyPr/>
          <a:lstStyle/>
          <a:p>
            <a:r>
              <a:rPr lang="en-US" dirty="0" smtClean="0"/>
              <a:t>Back </a:t>
            </a:r>
            <a:r>
              <a:rPr lang="en-US" dirty="0"/>
              <a:t>to our initial point: Does this R output make more sense now?</a:t>
            </a:r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7324E-C282-478D-A20F-274384641F6F}"/>
              </a:ext>
            </a:extLst>
          </p:cNvPr>
          <p:cNvSpPr/>
          <p:nvPr/>
        </p:nvSpPr>
        <p:spPr>
          <a:xfrm>
            <a:off x="2315477" y="1776900"/>
            <a:ext cx="6871853" cy="4616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l-PL" dirty="0"/>
              <a:t>Call:</a:t>
            </a:r>
          </a:p>
          <a:p>
            <a:r>
              <a:rPr lang="pl-PL" dirty="0"/>
              <a:t>lm(</a:t>
            </a:r>
            <a:r>
              <a:rPr lang="pl-PL" dirty="0" err="1"/>
              <a:t>formula</a:t>
            </a:r>
            <a:r>
              <a:rPr lang="pl-PL" dirty="0"/>
              <a:t> = </a:t>
            </a:r>
            <a:r>
              <a:rPr lang="pl-PL" dirty="0" err="1"/>
              <a:t>sales</a:t>
            </a:r>
            <a:r>
              <a:rPr lang="pl-PL" dirty="0"/>
              <a:t> ~ TV, data = </a:t>
            </a:r>
            <a:r>
              <a:rPr lang="pl-PL" dirty="0" err="1"/>
              <a:t>Advertising</a:t>
            </a:r>
            <a:r>
              <a:rPr lang="pl-PL" dirty="0"/>
              <a:t>)</a:t>
            </a:r>
          </a:p>
          <a:p>
            <a:endParaRPr lang="pl-PL" sz="1200" dirty="0"/>
          </a:p>
          <a:p>
            <a:r>
              <a:rPr lang="pl-PL" dirty="0" err="1"/>
              <a:t>Residuals</a:t>
            </a:r>
            <a:r>
              <a:rPr lang="pl-PL" dirty="0"/>
              <a:t>:</a:t>
            </a:r>
          </a:p>
          <a:p>
            <a:r>
              <a:rPr lang="pl-PL" dirty="0"/>
              <a:t>    </a:t>
            </a:r>
            <a:r>
              <a:rPr lang="en-GB" dirty="0"/>
              <a:t>  </a:t>
            </a:r>
            <a:r>
              <a:rPr lang="pl-PL" dirty="0"/>
              <a:t>Min      </a:t>
            </a:r>
            <a:r>
              <a:rPr lang="en-GB" dirty="0"/>
              <a:t>    </a:t>
            </a:r>
            <a:r>
              <a:rPr lang="pl-PL" dirty="0"/>
              <a:t>1Q  </a:t>
            </a:r>
            <a:r>
              <a:rPr lang="en-GB" dirty="0"/>
              <a:t>  </a:t>
            </a:r>
            <a:r>
              <a:rPr lang="pl-PL" dirty="0"/>
              <a:t>Median      </a:t>
            </a:r>
            <a:r>
              <a:rPr lang="en-GB" dirty="0"/>
              <a:t>   </a:t>
            </a:r>
            <a:r>
              <a:rPr lang="pl-PL" dirty="0"/>
              <a:t>3Q     </a:t>
            </a:r>
            <a:r>
              <a:rPr lang="en-GB" dirty="0"/>
              <a:t> </a:t>
            </a:r>
            <a:r>
              <a:rPr lang="pl-PL" dirty="0"/>
              <a:t>Max </a:t>
            </a:r>
          </a:p>
          <a:p>
            <a:r>
              <a:rPr lang="pl-PL" dirty="0"/>
              <a:t>-8.3860 -1.9545</a:t>
            </a:r>
            <a:r>
              <a:rPr lang="en-GB" dirty="0"/>
              <a:t>  </a:t>
            </a:r>
            <a:r>
              <a:rPr lang="pl-PL" dirty="0"/>
              <a:t> </a:t>
            </a:r>
            <a:r>
              <a:rPr lang="en-GB" dirty="0"/>
              <a:t> </a:t>
            </a:r>
            <a:r>
              <a:rPr lang="pl-PL" dirty="0"/>
              <a:t>-0.1913  2.0671  7.2124 </a:t>
            </a:r>
          </a:p>
          <a:p>
            <a:endParaRPr lang="pl-PL" sz="1200" dirty="0"/>
          </a:p>
          <a:p>
            <a:r>
              <a:rPr lang="pl-PL" dirty="0" err="1"/>
              <a:t>Coefficients</a:t>
            </a:r>
            <a:r>
              <a:rPr lang="pl-PL" dirty="0"/>
              <a:t>:</a:t>
            </a:r>
          </a:p>
          <a:p>
            <a:r>
              <a:rPr lang="pl-PL" dirty="0"/>
              <a:t>            </a:t>
            </a:r>
            <a:r>
              <a:rPr lang="en-GB" dirty="0"/>
              <a:t>         </a:t>
            </a:r>
            <a:r>
              <a:rPr lang="pl-PL" dirty="0" err="1"/>
              <a:t>Estimate</a:t>
            </a:r>
            <a:r>
              <a:rPr lang="pl-PL" dirty="0"/>
              <a:t> </a:t>
            </a:r>
            <a:r>
              <a:rPr lang="en-GB" dirty="0"/>
              <a:t>  </a:t>
            </a:r>
            <a:r>
              <a:rPr lang="pl-PL" dirty="0" err="1"/>
              <a:t>Std</a:t>
            </a:r>
            <a:r>
              <a:rPr lang="pl-PL" dirty="0"/>
              <a:t>. Error </a:t>
            </a:r>
            <a:r>
              <a:rPr lang="en-GB" dirty="0"/>
              <a:t> </a:t>
            </a:r>
            <a:r>
              <a:rPr lang="pl-PL" dirty="0"/>
              <a:t>t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en-GB" dirty="0"/>
              <a:t> </a:t>
            </a:r>
            <a:r>
              <a:rPr lang="pl-PL" dirty="0"/>
              <a:t>Pr(&gt;|t|)    </a:t>
            </a:r>
          </a:p>
          <a:p>
            <a:r>
              <a:rPr lang="pl-PL" dirty="0"/>
              <a:t>(</a:t>
            </a:r>
            <a:r>
              <a:rPr lang="pl-PL" dirty="0" err="1"/>
              <a:t>Intercept</a:t>
            </a:r>
            <a:r>
              <a:rPr lang="pl-PL" dirty="0"/>
              <a:t>) 7.032594   0.457843  </a:t>
            </a:r>
            <a:r>
              <a:rPr lang="en-GB" dirty="0"/>
              <a:t> </a:t>
            </a:r>
            <a:r>
              <a:rPr lang="pl-PL" dirty="0"/>
              <a:t> 15.36   &lt;2e-16 ***</a:t>
            </a:r>
          </a:p>
          <a:p>
            <a:r>
              <a:rPr lang="pl-PL" dirty="0"/>
              <a:t>TV          </a:t>
            </a:r>
            <a:r>
              <a:rPr lang="en-GB" dirty="0"/>
              <a:t>     </a:t>
            </a:r>
            <a:r>
              <a:rPr lang="pl-PL" dirty="0"/>
              <a:t>0.047537   0.002691  </a:t>
            </a:r>
            <a:r>
              <a:rPr lang="en-GB" dirty="0"/>
              <a:t> </a:t>
            </a:r>
            <a:r>
              <a:rPr lang="pl-PL" dirty="0"/>
              <a:t> 17.67   &lt;2e-16 ***</a:t>
            </a:r>
          </a:p>
          <a:p>
            <a:r>
              <a:rPr lang="pl-PL" dirty="0"/>
              <a:t>---</a:t>
            </a:r>
          </a:p>
          <a:p>
            <a:r>
              <a:rPr lang="pl-PL" dirty="0" err="1"/>
              <a:t>Signif</a:t>
            </a:r>
            <a:r>
              <a:rPr lang="pl-PL" dirty="0"/>
              <a:t>. </a:t>
            </a:r>
            <a:r>
              <a:rPr lang="pl-PL" dirty="0" err="1"/>
              <a:t>codes</a:t>
            </a:r>
            <a:r>
              <a:rPr lang="pl-PL" dirty="0"/>
              <a:t>:  0 '***' 0.001 '**' 0.01 '*' 0.05 '.' 0.1 ' ' 1</a:t>
            </a:r>
          </a:p>
          <a:p>
            <a:endParaRPr lang="pl-PL" sz="1200" dirty="0"/>
          </a:p>
          <a:p>
            <a:r>
              <a:rPr lang="pl-PL" dirty="0" err="1"/>
              <a:t>Residual</a:t>
            </a:r>
            <a:r>
              <a:rPr lang="pl-PL" dirty="0"/>
              <a:t> standard error: 3.259 on 198 </a:t>
            </a:r>
            <a:r>
              <a:rPr lang="pl-PL" dirty="0" err="1"/>
              <a:t>degrees</a:t>
            </a:r>
            <a:r>
              <a:rPr lang="pl-PL" dirty="0"/>
              <a:t> of </a:t>
            </a:r>
            <a:r>
              <a:rPr lang="pl-PL" dirty="0" err="1"/>
              <a:t>freedom</a:t>
            </a:r>
            <a:endParaRPr lang="pl-PL" dirty="0"/>
          </a:p>
          <a:p>
            <a:r>
              <a:rPr lang="pl-PL" dirty="0" err="1"/>
              <a:t>Multiple</a:t>
            </a:r>
            <a:r>
              <a:rPr lang="pl-PL" dirty="0"/>
              <a:t> R-</a:t>
            </a:r>
            <a:r>
              <a:rPr lang="pl-PL" dirty="0" err="1"/>
              <a:t>squared</a:t>
            </a:r>
            <a:r>
              <a:rPr lang="pl-PL" dirty="0"/>
              <a:t>:  0.6119,    </a:t>
            </a:r>
            <a:r>
              <a:rPr lang="pl-PL" dirty="0" err="1"/>
              <a:t>Adjusted</a:t>
            </a:r>
            <a:r>
              <a:rPr lang="pl-PL" dirty="0"/>
              <a:t> R-</a:t>
            </a:r>
            <a:r>
              <a:rPr lang="pl-PL" dirty="0" err="1"/>
              <a:t>squared</a:t>
            </a:r>
            <a:r>
              <a:rPr lang="pl-PL" dirty="0"/>
              <a:t>:  0.6099 </a:t>
            </a:r>
          </a:p>
          <a:p>
            <a:r>
              <a:rPr lang="pl-PL" dirty="0"/>
              <a:t>F-</a:t>
            </a:r>
            <a:r>
              <a:rPr lang="pl-PL" dirty="0" err="1"/>
              <a:t>statistic</a:t>
            </a:r>
            <a:r>
              <a:rPr lang="pl-PL" dirty="0"/>
              <a:t>: 312.1 on 1 and 198 DF,  p-</a:t>
            </a:r>
            <a:r>
              <a:rPr lang="pl-PL" dirty="0" err="1"/>
              <a:t>value</a:t>
            </a:r>
            <a:r>
              <a:rPr lang="pl-PL" dirty="0"/>
              <a:t>: &lt; 2.2e-16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0D061-B2F4-48DA-9D3F-130E96E8C6CF}"/>
              </a:ext>
            </a:extLst>
          </p:cNvPr>
          <p:cNvSpPr/>
          <p:nvPr/>
        </p:nvSpPr>
        <p:spPr>
          <a:xfrm>
            <a:off x="3396568" y="4112542"/>
            <a:ext cx="958788" cy="5415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6418FC-7308-420E-92FC-73A65CAF09C4}"/>
                  </a:ext>
                </a:extLst>
              </p:cNvPr>
              <p:cNvSpPr txBox="1"/>
              <p:nvPr/>
            </p:nvSpPr>
            <p:spPr>
              <a:xfrm>
                <a:off x="7830416" y="3252747"/>
                <a:ext cx="3756541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7.0326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0.0476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</a:t>
                </a:r>
                <a:endParaRPr lang="pl-PL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6418FC-7308-420E-92FC-73A65CAF0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16" y="3252747"/>
                <a:ext cx="375654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6EC05F-BC0B-4496-902F-662163A78C8F}"/>
              </a:ext>
            </a:extLst>
          </p:cNvPr>
          <p:cNvCxnSpPr>
            <a:cxnSpLocks/>
          </p:cNvCxnSpPr>
          <p:nvPr/>
        </p:nvCxnSpPr>
        <p:spPr>
          <a:xfrm flipV="1">
            <a:off x="4361585" y="3390656"/>
            <a:ext cx="3462602" cy="9926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BD241E-8A6C-43DE-9813-356D437F0B88}"/>
              </a:ext>
            </a:extLst>
          </p:cNvPr>
          <p:cNvSpPr txBox="1"/>
          <p:nvPr/>
        </p:nvSpPr>
        <p:spPr>
          <a:xfrm>
            <a:off x="219248" y="4198645"/>
            <a:ext cx="146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Average error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68E98-EB13-40AF-9E09-83C73A85E7FB}"/>
              </a:ext>
            </a:extLst>
          </p:cNvPr>
          <p:cNvCxnSpPr>
            <a:cxnSpLocks/>
          </p:cNvCxnSpPr>
          <p:nvPr/>
        </p:nvCxnSpPr>
        <p:spPr>
          <a:xfrm flipH="1" flipV="1">
            <a:off x="1567587" y="4495752"/>
            <a:ext cx="747891" cy="1001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5E40E-236B-402A-A953-5050E6C46D36}"/>
              </a:ext>
            </a:extLst>
          </p:cNvPr>
          <p:cNvCxnSpPr>
            <a:cxnSpLocks/>
          </p:cNvCxnSpPr>
          <p:nvPr/>
        </p:nvCxnSpPr>
        <p:spPr>
          <a:xfrm flipH="1" flipV="1">
            <a:off x="1588435" y="5497460"/>
            <a:ext cx="803180" cy="365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3965E8-8115-4A81-B475-3A0B0D8FA492}"/>
              </a:ext>
            </a:extLst>
          </p:cNvPr>
          <p:cNvSpPr txBox="1"/>
          <p:nvPr/>
        </p:nvSpPr>
        <p:spPr>
          <a:xfrm>
            <a:off x="219248" y="4743410"/>
            <a:ext cx="1949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Proportion of</a:t>
            </a:r>
          </a:p>
          <a:p>
            <a:r>
              <a:rPr lang="en-GB" dirty="0">
                <a:solidFill>
                  <a:srgbClr val="FF0000"/>
                </a:solidFill>
              </a:rPr>
              <a:t>Variance explained by the model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D0D061-B2F4-48DA-9D3F-130E96E8C6CF}"/>
              </a:ext>
            </a:extLst>
          </p:cNvPr>
          <p:cNvSpPr/>
          <p:nvPr/>
        </p:nvSpPr>
        <p:spPr>
          <a:xfrm>
            <a:off x="6196918" y="4112542"/>
            <a:ext cx="699182" cy="5415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D241E-8A6C-43DE-9813-356D437F0B88}"/>
              </a:ext>
            </a:extLst>
          </p:cNvPr>
          <p:cNvSpPr txBox="1"/>
          <p:nvPr/>
        </p:nvSpPr>
        <p:spPr>
          <a:xfrm>
            <a:off x="8381883" y="4062230"/>
            <a:ext cx="295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p-values (the coefficient are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significantly different from 0) 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45E40E-236B-402A-A953-5050E6C46D36}"/>
              </a:ext>
            </a:extLst>
          </p:cNvPr>
          <p:cNvCxnSpPr>
            <a:cxnSpLocks/>
          </p:cNvCxnSpPr>
          <p:nvPr/>
        </p:nvCxnSpPr>
        <p:spPr>
          <a:xfrm>
            <a:off x="6865446" y="4370245"/>
            <a:ext cx="1402254" cy="13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BD241E-8A6C-43DE-9813-356D437F0B88}"/>
              </a:ext>
            </a:extLst>
          </p:cNvPr>
          <p:cNvSpPr txBox="1"/>
          <p:nvPr/>
        </p:nvSpPr>
        <p:spPr>
          <a:xfrm>
            <a:off x="8729062" y="4847647"/>
            <a:ext cx="174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sz="1200" dirty="0" smtClean="0">
                <a:solidFill>
                  <a:srgbClr val="FF0000"/>
                </a:solidFill>
              </a:rPr>
              <a:t>obs</a:t>
            </a:r>
            <a:r>
              <a:rPr lang="en-GB" dirty="0" smtClean="0">
                <a:solidFill>
                  <a:srgbClr val="FF0000"/>
                </a:solidFill>
              </a:rPr>
              <a:t> – </a:t>
            </a:r>
            <a:r>
              <a:rPr lang="en-GB" dirty="0" err="1" smtClean="0">
                <a:solidFill>
                  <a:srgbClr val="FF0000"/>
                </a:solidFill>
              </a:rPr>
              <a:t>N</a:t>
            </a:r>
            <a:r>
              <a:rPr lang="en-GB" sz="1200" dirty="0" err="1" smtClean="0">
                <a:solidFill>
                  <a:srgbClr val="FF0000"/>
                </a:solidFill>
              </a:rPr>
              <a:t>coeffs</a:t>
            </a:r>
            <a:endParaRPr lang="en-GB" sz="1200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(the ‘n-2’ in the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formula of RSE)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45E40E-236B-402A-A953-5050E6C46D36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873982" y="5309312"/>
            <a:ext cx="2855080" cy="201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7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9" y="0"/>
            <a:ext cx="1269076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 to our initial questions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698828"/>
            <a:ext cx="9276761" cy="51591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Is there a relationship between TV advertising budget and sales?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-&gt; Yes, the regression coefficient suggests that the sales are positively related to </a:t>
            </a:r>
            <a:r>
              <a:rPr lang="en-US" sz="2400" dirty="0" smtClean="0">
                <a:solidFill>
                  <a:srgbClr val="FF0000"/>
                </a:solidFill>
              </a:rPr>
              <a:t>the TV </a:t>
            </a:r>
            <a:r>
              <a:rPr lang="en-US" sz="2400" dirty="0">
                <a:solidFill>
                  <a:srgbClr val="FF0000"/>
                </a:solidFill>
              </a:rPr>
              <a:t>advertising budget---the more you spend </a:t>
            </a:r>
            <a:r>
              <a:rPr lang="en-US" sz="2400" dirty="0" smtClean="0">
                <a:solidFill>
                  <a:srgbClr val="FF0000"/>
                </a:solidFill>
              </a:rPr>
              <a:t>on </a:t>
            </a:r>
            <a:r>
              <a:rPr lang="en-US" sz="2400" dirty="0">
                <a:solidFill>
                  <a:srgbClr val="FF0000"/>
                </a:solidFill>
              </a:rPr>
              <a:t>TV advertising, the higher the sales. Also, the effect of TV advertising on </a:t>
            </a:r>
            <a:r>
              <a:rPr lang="en-US" sz="2400" dirty="0" smtClean="0">
                <a:solidFill>
                  <a:srgbClr val="FF0000"/>
                </a:solidFill>
              </a:rPr>
              <a:t>the sales </a:t>
            </a:r>
            <a:r>
              <a:rPr lang="en-US" sz="2400" dirty="0">
                <a:solidFill>
                  <a:srgbClr val="FF0000"/>
                </a:solidFill>
              </a:rPr>
              <a:t>is robust since the coefficient is significantly different from 0. </a:t>
            </a:r>
          </a:p>
          <a:p>
            <a:pPr marL="0" indent="0">
              <a:buNone/>
            </a:pPr>
            <a:endParaRPr lang="en-US" sz="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 startAt="2"/>
            </a:pPr>
            <a:r>
              <a:rPr lang="en-US" sz="2400" dirty="0"/>
              <a:t>If yes, how strong is this relationship?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-&gt; The percentage error is 23% (RSE/mean(Y)).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-&gt; TV advertising budget can explain 61% of the variability in the sales.</a:t>
            </a:r>
          </a:p>
        </p:txBody>
      </p:sp>
    </p:spTree>
    <p:extLst>
      <p:ext uri="{BB962C8B-B14F-4D97-AF65-F5344CB8AC3E}">
        <p14:creationId xmlns:p14="http://schemas.microsoft.com/office/powerpoint/2010/main" val="2670472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9" y="0"/>
            <a:ext cx="126907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Questions we can answer using simple linear regression 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105"/>
            <a:ext cx="8993957" cy="39996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sz="2400" dirty="0"/>
              <a:t>How accurately can we estimate the effect of TV advertising on sales?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-&gt; The standard error (SE) of the TV coefficient is 0.002691, which represents less than 6% of the coefficient estimate.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-&gt; We can also use the standard error to construct what we call a confidence interval for the TV coefficient, instead of producing a unique point estimate, such that we will be pretty sure that the true coefficient will be in the interval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035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GB" dirty="0"/>
              <a:t>Confidence intervals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821"/>
                <a:ext cx="969154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 95% confidence interval is a range of values such that with 95% probability, the range will contain the true unknown parameter value. </a:t>
                </a:r>
              </a:p>
              <a:p>
                <a:pPr>
                  <a:lnSpc>
                    <a:spcPct val="100000"/>
                  </a:lnSpc>
                </a:pPr>
                <a:endParaRPr lang="en-US" sz="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linear regression, the 95%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is approximately given by: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In R, we compute it using the command: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821"/>
                <a:ext cx="9691540" cy="4351338"/>
              </a:xfrm>
              <a:blipFill>
                <a:blip r:embed="rId2"/>
                <a:stretch>
                  <a:fillRect l="-881" t="-11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F4D6AF-7666-425B-B1F4-332E552F356A}"/>
              </a:ext>
            </a:extLst>
          </p:cNvPr>
          <p:cNvSpPr txBox="1"/>
          <p:nvPr/>
        </p:nvSpPr>
        <p:spPr>
          <a:xfrm>
            <a:off x="1348508" y="5054038"/>
            <a:ext cx="68718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 </a:t>
            </a:r>
            <a:r>
              <a:rPr lang="pl-PL" i="1" dirty="0" err="1"/>
              <a:t>confint</a:t>
            </a:r>
            <a:r>
              <a:rPr lang="pl-PL" i="1" dirty="0"/>
              <a:t>(fit1, </a:t>
            </a:r>
            <a:r>
              <a:rPr lang="pl-PL" i="1" dirty="0">
                <a:solidFill>
                  <a:schemeClr val="accent6">
                    <a:lumMod val="75000"/>
                  </a:schemeClr>
                </a:solidFill>
              </a:rPr>
              <a:t>"TV"</a:t>
            </a:r>
            <a:r>
              <a:rPr lang="pl-PL" i="1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27B67-DBF3-4E51-9144-245B3B731289}"/>
              </a:ext>
            </a:extLst>
          </p:cNvPr>
          <p:cNvSpPr/>
          <p:nvPr/>
        </p:nvSpPr>
        <p:spPr>
          <a:xfrm>
            <a:off x="1348507" y="5624317"/>
            <a:ext cx="6871853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en-GB" dirty="0"/>
              <a:t>                </a:t>
            </a:r>
            <a:r>
              <a:rPr lang="pl-PL" dirty="0"/>
              <a:t>2.5 %     </a:t>
            </a:r>
            <a:r>
              <a:rPr lang="en-GB" dirty="0"/>
              <a:t>      </a:t>
            </a:r>
            <a:r>
              <a:rPr lang="pl-PL" dirty="0"/>
              <a:t>97.5 %</a:t>
            </a:r>
          </a:p>
          <a:p>
            <a:r>
              <a:rPr lang="pl-PL" dirty="0"/>
              <a:t>TV 0.04223072 </a:t>
            </a:r>
            <a:r>
              <a:rPr lang="en-GB" dirty="0"/>
              <a:t> </a:t>
            </a:r>
            <a:r>
              <a:rPr lang="pl-PL" dirty="0"/>
              <a:t>0.05284256</a:t>
            </a:r>
          </a:p>
        </p:txBody>
      </p:sp>
    </p:spTree>
    <p:extLst>
      <p:ext uri="{BB962C8B-B14F-4D97-AF65-F5344CB8AC3E}">
        <p14:creationId xmlns:p14="http://schemas.microsoft.com/office/powerpoint/2010/main" val="1829650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9" y="0"/>
            <a:ext cx="1269076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Task 3: </a:t>
            </a:r>
            <a:r>
              <a:rPr lang="en-US" sz="4000" dirty="0" smtClean="0"/>
              <a:t>Simple linear regression on the </a:t>
            </a:r>
            <a:r>
              <a:rPr lang="en-US" sz="4000" dirty="0" err="1"/>
              <a:t>mlu</a:t>
            </a:r>
            <a:r>
              <a:rPr lang="en-US" sz="4000" dirty="0"/>
              <a:t> data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24" y="1493288"/>
            <a:ext cx="9276761" cy="4262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To do:</a:t>
            </a:r>
          </a:p>
          <a:p>
            <a:pPr marL="0" indent="0">
              <a:buNone/>
            </a:pPr>
            <a:endParaRPr lang="en-US" sz="600" b="1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Build </a:t>
            </a:r>
            <a:r>
              <a:rPr lang="en-US" dirty="0"/>
              <a:t>a simple linear regression model to explain “mot” as a function of “chi</a:t>
            </a:r>
            <a:r>
              <a:rPr lang="en-US" dirty="0" smtClean="0"/>
              <a:t>”.</a:t>
            </a:r>
          </a:p>
          <a:p>
            <a:pPr marL="514350" lvl="0" indent="-514350">
              <a:buFont typeface="+mj-lt"/>
              <a:buAutoNum type="arabicParenR"/>
            </a:pPr>
            <a:endParaRPr lang="en-US" sz="6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Construct </a:t>
            </a:r>
            <a:r>
              <a:rPr lang="en-US" dirty="0"/>
              <a:t>a 95% confidence interval for the regression  coefficient of chi. </a:t>
            </a:r>
            <a:endParaRPr lang="en-US" dirty="0" smtClean="0"/>
          </a:p>
          <a:p>
            <a:pPr marL="514350" lvl="0" indent="-514350">
              <a:buFont typeface="+mj-lt"/>
              <a:buAutoNum type="arabicParenR"/>
            </a:pPr>
            <a:endParaRPr lang="en-GB" sz="6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What can you conclude?</a:t>
            </a:r>
            <a:endParaRPr lang="en-GB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397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95A9-CD0F-41A3-8D02-90BCA50B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US" dirty="0" smtClean="0"/>
              <a:t>Does this R output look familiar?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1" y="1330478"/>
            <a:ext cx="9896455" cy="5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4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419CE77-6170-41EF-AF66-02591CCBFA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6125" y="2190750"/>
            <a:ext cx="5029200" cy="2012950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Perpetua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3257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95A9-CD0F-41A3-8D02-90BCA50B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US" dirty="0" smtClean="0"/>
              <a:t>Our case study 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6832-D4E8-4552-BCA5-7CE69500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Imagine that we </a:t>
            </a:r>
            <a:r>
              <a:rPr lang="en-US" dirty="0"/>
              <a:t>have </a:t>
            </a:r>
            <a:r>
              <a:rPr lang="en-US" dirty="0" smtClean="0"/>
              <a:t>some data </a:t>
            </a:r>
            <a:r>
              <a:rPr lang="en-US" dirty="0"/>
              <a:t>about the sales of a product in 200 different markets, along with </a:t>
            </a:r>
            <a:r>
              <a:rPr lang="en-US" dirty="0" smtClean="0"/>
              <a:t>the advertising </a:t>
            </a:r>
            <a:r>
              <a:rPr lang="en-US" dirty="0"/>
              <a:t>budgets for three different media: TV, radio, and newspaper.</a:t>
            </a:r>
            <a:endParaRPr lang="en-GB" sz="800" dirty="0"/>
          </a:p>
          <a:p>
            <a:pPr marL="0" indent="0">
              <a:buNone/>
            </a:pPr>
            <a:r>
              <a:rPr lang="en-US" i="1" dirty="0"/>
              <a:t>    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pl-PL" sz="2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459346" y="3047996"/>
            <a:ext cx="7861117" cy="2528045"/>
            <a:chOff x="1459346" y="3389750"/>
            <a:chExt cx="6871855" cy="20600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6406F6-8F23-4C67-9FA9-DEDBF95E0B97}"/>
                </a:ext>
              </a:extLst>
            </p:cNvPr>
            <p:cNvSpPr txBox="1"/>
            <p:nvPr/>
          </p:nvSpPr>
          <p:spPr>
            <a:xfrm>
              <a:off x="1459347" y="3389750"/>
              <a:ext cx="6871854" cy="677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  Advertising &lt;- read.csv</a:t>
              </a:r>
              <a:r>
                <a:rPr lang="en-US" sz="2000" i="1" dirty="0" smtClean="0"/>
                <a:t>(</a:t>
              </a:r>
              <a:r>
                <a:rPr lang="en-US" sz="2000" i="1" dirty="0" smtClean="0">
                  <a:solidFill>
                    <a:schemeClr val="accent6">
                      <a:lumMod val="75000"/>
                    </a:schemeClr>
                  </a:solidFill>
                </a:rPr>
                <a:t>"Advertising.csv</a:t>
              </a:r>
              <a:r>
                <a:rPr lang="en-US" sz="2000" i="1" dirty="0">
                  <a:solidFill>
                    <a:schemeClr val="accent6">
                      <a:lumMod val="75000"/>
                    </a:schemeClr>
                  </a:solidFill>
                </a:rPr>
                <a:t>"</a:t>
              </a:r>
              <a:r>
                <a:rPr lang="en-US" sz="2000" i="1" dirty="0"/>
                <a:t>)</a:t>
              </a:r>
            </a:p>
            <a:p>
              <a:r>
                <a:rPr lang="en-US" sz="2000" i="1" dirty="0"/>
                <a:t>  head(Advertising, n=</a:t>
              </a:r>
              <a:r>
                <a:rPr lang="en-US" sz="2000" i="1" dirty="0">
                  <a:solidFill>
                    <a:srgbClr val="0070C0"/>
                  </a:solidFill>
                </a:rPr>
                <a:t>3</a:t>
              </a:r>
              <a:r>
                <a:rPr lang="en-US" sz="2000" i="1" dirty="0"/>
                <a:t>)</a:t>
              </a:r>
              <a:endParaRPr lang="pl-PL" sz="2000" i="1" dirty="0"/>
            </a:p>
            <a:p>
              <a:endParaRPr lang="pl-PL" sz="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D02F7E-1432-45F7-9E1C-07ABC5B9D657}"/>
                </a:ext>
              </a:extLst>
            </p:cNvPr>
            <p:cNvSpPr/>
            <p:nvPr/>
          </p:nvSpPr>
          <p:spPr>
            <a:xfrm>
              <a:off x="1459346" y="4249513"/>
              <a:ext cx="6871853" cy="120032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   X      TV  radio  newspaper  sales</a:t>
              </a:r>
            </a:p>
            <a:p>
              <a:r>
                <a:rPr lang="en-US" dirty="0"/>
                <a:t>1 1 230.1   37.8              69.2   22.1</a:t>
              </a:r>
            </a:p>
            <a:p>
              <a:r>
                <a:rPr lang="en-US" dirty="0"/>
                <a:t>2 2   44.5   39.3              45.1   10.4</a:t>
              </a:r>
            </a:p>
            <a:p>
              <a:r>
                <a:rPr lang="en-US" dirty="0"/>
                <a:t>3 3   17.2   45.9              69.3     9.3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25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9" y="0"/>
            <a:ext cx="126907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Questions we can answer using </a:t>
            </a:r>
            <a:r>
              <a:rPr lang="en-US" sz="4000" dirty="0" smtClean="0"/>
              <a:t>linear </a:t>
            </a:r>
            <a:r>
              <a:rPr lang="en-US" sz="4000" dirty="0"/>
              <a:t>regression 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698828"/>
            <a:ext cx="9276761" cy="42627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Is their a relationship between each advertising budget and the </a:t>
            </a:r>
            <a:r>
              <a:rPr lang="en-US" sz="2400" dirty="0" smtClean="0"/>
              <a:t>sales?</a:t>
            </a:r>
          </a:p>
          <a:p>
            <a:pPr marL="457200" indent="-457200">
              <a:buFont typeface="+mj-lt"/>
              <a:buAutoNum type="arabicParenR"/>
            </a:pPr>
            <a:endParaRPr lang="en-US" sz="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If yes, how strong is this relationship? </a:t>
            </a:r>
            <a:endParaRPr lang="en-US" sz="400" dirty="0" smtClean="0"/>
          </a:p>
          <a:p>
            <a:pPr marL="457200" indent="-457200">
              <a:buFont typeface="+mj-lt"/>
              <a:buAutoNum type="arabicParenR"/>
            </a:pPr>
            <a:endParaRPr lang="en-US" sz="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How </a:t>
            </a:r>
            <a:r>
              <a:rPr lang="en-US" sz="2400" dirty="0"/>
              <a:t>accurately can we estimate the effect of each medium on the sales?  </a:t>
            </a:r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Which media contribute to the sales?  </a:t>
            </a:r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endParaRPr lang="en-US" sz="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How </a:t>
            </a:r>
            <a:r>
              <a:rPr lang="en-US" sz="2400" dirty="0"/>
              <a:t>accurately can we predict the future sales knowing the advertising budget</a:t>
            </a:r>
            <a:r>
              <a:rPr lang="en-US" sz="2400" dirty="0" smtClean="0"/>
              <a:t>?</a:t>
            </a:r>
          </a:p>
          <a:p>
            <a:pPr marL="457200" indent="-457200">
              <a:buFont typeface="+mj-lt"/>
              <a:buAutoNum type="arabicParenR"/>
            </a:pPr>
            <a:endParaRPr lang="en-US" sz="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Is </a:t>
            </a:r>
            <a:r>
              <a:rPr lang="en-US" sz="2400" dirty="0"/>
              <a:t>there a synergy among the advertising media?</a:t>
            </a:r>
          </a:p>
        </p:txBody>
      </p:sp>
    </p:spTree>
    <p:extLst>
      <p:ext uri="{BB962C8B-B14F-4D97-AF65-F5344CB8AC3E}">
        <p14:creationId xmlns:p14="http://schemas.microsoft.com/office/powerpoint/2010/main" val="181953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9" y="0"/>
            <a:ext cx="1269076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Task </a:t>
            </a:r>
            <a:r>
              <a:rPr lang="en-US" sz="4000" dirty="0"/>
              <a:t>(warm-up</a:t>
            </a:r>
            <a:r>
              <a:rPr lang="en-US" sz="4000" dirty="0" smtClean="0"/>
              <a:t>):  </a:t>
            </a:r>
            <a:r>
              <a:rPr lang="en-US" sz="4000" dirty="0" err="1" smtClean="0"/>
              <a:t>mlu</a:t>
            </a:r>
            <a:r>
              <a:rPr lang="en-US" sz="4000" dirty="0" smtClean="0"/>
              <a:t> data set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24" y="1493288"/>
            <a:ext cx="9276761" cy="4262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Data set description:</a:t>
            </a:r>
          </a:p>
          <a:p>
            <a:pPr marL="0" indent="0">
              <a:buNone/>
            </a:pPr>
            <a:endParaRPr lang="en-US" sz="600" b="1" dirty="0" smtClean="0"/>
          </a:p>
          <a:p>
            <a:pPr lvl="0"/>
            <a:r>
              <a:rPr lang="en-US" dirty="0"/>
              <a:t>During language acquisition, it is claimed that caregivers adapt their language to the language abilities of children. The data set follows a particular child and record an hour conversation between the child and the mother once every month from the age of 2 to 4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GB" sz="600" dirty="0"/>
          </a:p>
          <a:p>
            <a:pPr lvl="0"/>
            <a:r>
              <a:rPr lang="en-US" dirty="0"/>
              <a:t>The variables </a:t>
            </a:r>
            <a:r>
              <a:rPr lang="en-US" dirty="0" smtClean="0"/>
              <a:t>“chi” </a:t>
            </a:r>
            <a:r>
              <a:rPr lang="en-US" dirty="0"/>
              <a:t>and </a:t>
            </a:r>
            <a:r>
              <a:rPr lang="en-US" dirty="0" smtClean="0"/>
              <a:t>“mot” </a:t>
            </a:r>
            <a:r>
              <a:rPr lang="en-US" dirty="0"/>
              <a:t>record, for both the child and the mother, a measure of language complexity/competency for children called Mean Length of Utterance (MLU).</a:t>
            </a:r>
            <a:endParaRPr lang="en-GB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9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9" y="0"/>
            <a:ext cx="1269076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Task 1 </a:t>
            </a:r>
            <a:r>
              <a:rPr lang="en-US" sz="4000" dirty="0"/>
              <a:t>(warm-up</a:t>
            </a:r>
            <a:r>
              <a:rPr lang="en-US" sz="4000" dirty="0" smtClean="0"/>
              <a:t>):  </a:t>
            </a:r>
            <a:r>
              <a:rPr lang="en-US" sz="4000" dirty="0" err="1" smtClean="0"/>
              <a:t>mlu</a:t>
            </a:r>
            <a:r>
              <a:rPr lang="en-US" sz="4000" dirty="0" smtClean="0"/>
              <a:t> data set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C62B-97EC-40DD-8F58-8F91D8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24" y="1493288"/>
            <a:ext cx="10393613" cy="4262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To do:</a:t>
            </a:r>
          </a:p>
          <a:p>
            <a:pPr marL="0" indent="0">
              <a:buNone/>
            </a:pPr>
            <a:endParaRPr lang="en-US" sz="600" b="1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Load the </a:t>
            </a:r>
            <a:r>
              <a:rPr lang="en-US" dirty="0" err="1" smtClean="0"/>
              <a:t>mlu</a:t>
            </a:r>
            <a:r>
              <a:rPr lang="en-US" dirty="0" smtClean="0"/>
              <a:t> </a:t>
            </a:r>
            <a:r>
              <a:rPr lang="en-US" dirty="0"/>
              <a:t>data set (use the file </a:t>
            </a:r>
            <a:r>
              <a:rPr lang="en-US" dirty="0" smtClean="0"/>
              <a:t>“mlu.txt”) </a:t>
            </a:r>
          </a:p>
          <a:p>
            <a:pPr marL="514350" lvl="0" indent="-514350">
              <a:buFont typeface="+mj-lt"/>
              <a:buAutoNum type="arabicParenR"/>
            </a:pPr>
            <a:endParaRPr lang="en-GB" sz="6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How many variables and observations are there?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61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general form of a statistical model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606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the output variable </a:t>
                </a:r>
                <a:r>
                  <a:rPr lang="en-US" dirty="0" smtClean="0"/>
                  <a:t>(in our case,</a:t>
                </a:r>
                <a:r>
                  <a:rPr lang="en-US" dirty="0"/>
                  <a:t> </a:t>
                </a:r>
                <a:r>
                  <a:rPr lang="en-US" dirty="0" smtClean="0"/>
                  <a:t>the sales</a:t>
                </a:r>
                <a:r>
                  <a:rPr lang="en-US" dirty="0"/>
                  <a:t>),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the vector of input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,...,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(budget </a:t>
                </a:r>
                <a:r>
                  <a:rPr lang="en-US" dirty="0"/>
                  <a:t>for each advertising medium). We assume that there is a relationship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which can be represented by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a random noise that is independent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 smtClean="0"/>
                  <a:t>.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b="1" dirty="0"/>
                  <a:t>Objective:</a:t>
                </a:r>
                <a:r>
                  <a:rPr lang="en-US" dirty="0"/>
                  <a:t> Given some observed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),...,(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want to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evaluate our estimate.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6065"/>
                <a:ext cx="10515600" cy="4351338"/>
              </a:xfrm>
              <a:blipFill>
                <a:blip r:embed="rId3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6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115-448B-4629-836B-3209D958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5"/>
            <a:ext cx="10515600" cy="1325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general form of a statistical model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606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Once we have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we can predict the (unavailable)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for new 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:</a:t>
                </a:r>
                <a:endParaRPr lang="en-GB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Example: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We can predict the sales as: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𝑠𝑎𝑙𝑒𝑠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([300,20,70])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C62B-97EC-40DD-8F58-8F91D8CEE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6065"/>
                <a:ext cx="10515600" cy="4351338"/>
              </a:xfrm>
              <a:blipFill>
                <a:blip r:embed="rId3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95" y="4036198"/>
            <a:ext cx="11429078" cy="9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1504</Words>
  <Application>Microsoft Office PowerPoint</Application>
  <PresentationFormat>Widescreen</PresentationFormat>
  <Paragraphs>253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Perpetua</vt:lpstr>
      <vt:lpstr>Office Theme</vt:lpstr>
      <vt:lpstr>Linear regression: Session 1</vt:lpstr>
      <vt:lpstr>Objectives</vt:lpstr>
      <vt:lpstr>Does this R output look familiar?</vt:lpstr>
      <vt:lpstr>Our case study  </vt:lpstr>
      <vt:lpstr>Questions we can answer using linear regression </vt:lpstr>
      <vt:lpstr>Task (warm-up):  mlu data set</vt:lpstr>
      <vt:lpstr>Task 1 (warm-up):  mlu data set</vt:lpstr>
      <vt:lpstr>The general form of a statistical model</vt:lpstr>
      <vt:lpstr>The general form of a statistical model</vt:lpstr>
      <vt:lpstr>Simple linear regression</vt:lpstr>
      <vt:lpstr>Simple linear regression</vt:lpstr>
      <vt:lpstr>Task 2: making a plot using the mlu data</vt:lpstr>
      <vt:lpstr>Simple linear regression</vt:lpstr>
      <vt:lpstr>Simple linear regression</vt:lpstr>
      <vt:lpstr>Method of least squares: finding the best fitting regression line</vt:lpstr>
      <vt:lpstr>Simple linear regression: fit in R</vt:lpstr>
      <vt:lpstr>Interpreting the results: coefficient estimates</vt:lpstr>
      <vt:lpstr>Interpreting the results: standard errors of the coefficients</vt:lpstr>
      <vt:lpstr>Interpreting the results: hypothesis testing</vt:lpstr>
      <vt:lpstr>Interpreting the results: hypothesis testing (comparison to a proof by contradiction)</vt:lpstr>
      <vt:lpstr>Interpreting the results: p-value</vt:lpstr>
      <vt:lpstr>Interpreting the results: quality of model fit </vt:lpstr>
      <vt:lpstr>Interpreting the results: quality of model fit </vt:lpstr>
      <vt:lpstr>Interpreting the results: quality of model fit </vt:lpstr>
      <vt:lpstr>Back to our initial point: Does this R output make more sense now?</vt:lpstr>
      <vt:lpstr>Back to our initial questions</vt:lpstr>
      <vt:lpstr>Questions we can answer using simple linear regression </vt:lpstr>
      <vt:lpstr>Confidence intervals</vt:lpstr>
      <vt:lpstr>Task 3: Simple linear regression on the mlu data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regression: tutorial 2</dc:title>
  <dc:creator>Adnane Ez-zizi</dc:creator>
  <cp:lastModifiedBy>Adnane</cp:lastModifiedBy>
  <cp:revision>88</cp:revision>
  <dcterms:created xsi:type="dcterms:W3CDTF">2018-04-10T15:38:56Z</dcterms:created>
  <dcterms:modified xsi:type="dcterms:W3CDTF">2020-04-17T18:04:28Z</dcterms:modified>
</cp:coreProperties>
</file>