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89" r:id="rId4"/>
    <p:sldId id="258" r:id="rId5"/>
    <p:sldId id="298" r:id="rId6"/>
    <p:sldId id="263" r:id="rId7"/>
    <p:sldId id="264" r:id="rId8"/>
    <p:sldId id="265" r:id="rId9"/>
    <p:sldId id="266" r:id="rId10"/>
    <p:sldId id="267" r:id="rId11"/>
    <p:sldId id="291" r:id="rId12"/>
    <p:sldId id="268" r:id="rId13"/>
    <p:sldId id="269" r:id="rId14"/>
    <p:sldId id="271" r:id="rId15"/>
    <p:sldId id="270" r:id="rId16"/>
    <p:sldId id="273" r:id="rId17"/>
    <p:sldId id="274" r:id="rId18"/>
    <p:sldId id="275" r:id="rId19"/>
    <p:sldId id="276" r:id="rId20"/>
    <p:sldId id="277" r:id="rId21"/>
    <p:sldId id="301" r:id="rId22"/>
    <p:sldId id="296" r:id="rId23"/>
    <p:sldId id="292" r:id="rId24"/>
    <p:sldId id="278" r:id="rId25"/>
    <p:sldId id="279" r:id="rId26"/>
    <p:sldId id="280" r:id="rId27"/>
    <p:sldId id="293" r:id="rId28"/>
    <p:sldId id="281" r:id="rId29"/>
    <p:sldId id="283" r:id="rId30"/>
    <p:sldId id="286" r:id="rId31"/>
    <p:sldId id="284" r:id="rId32"/>
    <p:sldId id="285" r:id="rId33"/>
    <p:sldId id="287" r:id="rId34"/>
    <p:sldId id="297" r:id="rId35"/>
    <p:sldId id="288" r:id="rId36"/>
    <p:sldId id="300" r:id="rId3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74" autoAdjust="0"/>
  </p:normalViewPr>
  <p:slideViewPr>
    <p:cSldViewPr snapToGrid="0">
      <p:cViewPr varScale="1">
        <p:scale>
          <a:sx n="95" d="100"/>
          <a:sy n="95" d="100"/>
        </p:scale>
        <p:origin x="11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BDDEB-E269-4635-A1F9-1D9CC8A49699}" type="datetimeFigureOut">
              <a:rPr lang="pl-PL" smtClean="0"/>
              <a:t>17.04.2020</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FB00E-0573-4678-A961-6AEC13776A38}" type="slidenum">
              <a:rPr lang="pl-PL" smtClean="0"/>
              <a:t>‹#›</a:t>
            </a:fld>
            <a:endParaRPr lang="pl-PL"/>
          </a:p>
        </p:txBody>
      </p:sp>
    </p:spTree>
    <p:extLst>
      <p:ext uri="{BB962C8B-B14F-4D97-AF65-F5344CB8AC3E}">
        <p14:creationId xmlns:p14="http://schemas.microsoft.com/office/powerpoint/2010/main" val="969571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Additivity assumption: The effect of each predictor is independent of the value of the other predictors</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12</a:t>
            </a:fld>
            <a:endParaRPr lang="pl-PL"/>
          </a:p>
        </p:txBody>
      </p:sp>
    </p:spTree>
    <p:extLst>
      <p:ext uri="{BB962C8B-B14F-4D97-AF65-F5344CB8AC3E}">
        <p14:creationId xmlns:p14="http://schemas.microsoft.com/office/powerpoint/2010/main" val="168598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Notice the changes in RSE and adjusted R-squared</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31</a:t>
            </a:fld>
            <a:endParaRPr lang="pl-PL"/>
          </a:p>
        </p:txBody>
      </p:sp>
    </p:spTree>
    <p:extLst>
      <p:ext uri="{BB962C8B-B14F-4D97-AF65-F5344CB8AC3E}">
        <p14:creationId xmlns:p14="http://schemas.microsoft.com/office/powerpoint/2010/main" val="931084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BFB00E-0573-4678-A961-6AEC13776A38}" type="slidenum">
              <a:rPr lang="pl-PL" smtClean="0"/>
              <a:t>32</a:t>
            </a:fld>
            <a:endParaRPr lang="pl-PL"/>
          </a:p>
        </p:txBody>
      </p:sp>
    </p:spTree>
    <p:extLst>
      <p:ext uri="{BB962C8B-B14F-4D97-AF65-F5344CB8AC3E}">
        <p14:creationId xmlns:p14="http://schemas.microsoft.com/office/powerpoint/2010/main" val="358198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53BFB00E-0573-4678-A961-6AEC13776A38}" type="slidenum">
              <a:rPr lang="pl-PL" smtClean="0"/>
              <a:t>35</a:t>
            </a:fld>
            <a:endParaRPr lang="pl-PL"/>
          </a:p>
        </p:txBody>
      </p:sp>
    </p:spTree>
    <p:extLst>
      <p:ext uri="{BB962C8B-B14F-4D97-AF65-F5344CB8AC3E}">
        <p14:creationId xmlns:p14="http://schemas.microsoft.com/office/powerpoint/2010/main" val="130656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13</a:t>
            </a:fld>
            <a:endParaRPr lang="pl-PL"/>
          </a:p>
        </p:txBody>
      </p:sp>
    </p:spTree>
    <p:extLst>
      <p:ext uri="{BB962C8B-B14F-4D97-AF65-F5344CB8AC3E}">
        <p14:creationId xmlns:p14="http://schemas.microsoft.com/office/powerpoint/2010/main" val="404495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you notice here? </a:t>
            </a:r>
            <a:r>
              <a:rPr lang="en-GB" dirty="0" smtClean="0"/>
              <a:t>An answer</a:t>
            </a:r>
            <a:r>
              <a:rPr lang="en-GB" baseline="0" dirty="0" smtClean="0"/>
              <a:t> is given in the next slide </a:t>
            </a:r>
            <a:endParaRPr lang="en-GB" dirty="0" smtClean="0"/>
          </a:p>
        </p:txBody>
      </p:sp>
      <p:sp>
        <p:nvSpPr>
          <p:cNvPr id="4" name="Slide Number Placeholder 3"/>
          <p:cNvSpPr>
            <a:spLocks noGrp="1"/>
          </p:cNvSpPr>
          <p:nvPr>
            <p:ph type="sldNum" sz="quarter" idx="10"/>
          </p:nvPr>
        </p:nvSpPr>
        <p:spPr/>
        <p:txBody>
          <a:bodyPr/>
          <a:lstStyle/>
          <a:p>
            <a:fld id="{53BFB00E-0573-4678-A961-6AEC13776A38}" type="slidenum">
              <a:rPr lang="pl-PL" smtClean="0"/>
              <a:t>14</a:t>
            </a:fld>
            <a:endParaRPr lang="pl-PL"/>
          </a:p>
        </p:txBody>
      </p:sp>
    </p:spTree>
    <p:extLst>
      <p:ext uri="{BB962C8B-B14F-4D97-AF65-F5344CB8AC3E}">
        <p14:creationId xmlns:p14="http://schemas.microsoft.com/office/powerpoint/2010/main" val="204670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compare</a:t>
            </a:r>
            <a:r>
              <a:rPr lang="en-GB" baseline="0" dirty="0" smtClean="0"/>
              <a:t> the coefficients obtained from the multiple regression model with those obtained from the separate simple linear regression models</a:t>
            </a:r>
            <a:endParaRPr lang="en-GB" dirty="0"/>
          </a:p>
        </p:txBody>
      </p:sp>
      <p:sp>
        <p:nvSpPr>
          <p:cNvPr id="4" name="Slide Number Placeholder 3"/>
          <p:cNvSpPr>
            <a:spLocks noGrp="1"/>
          </p:cNvSpPr>
          <p:nvPr>
            <p:ph type="sldNum" sz="quarter" idx="10"/>
          </p:nvPr>
        </p:nvSpPr>
        <p:spPr/>
        <p:txBody>
          <a:bodyPr/>
          <a:lstStyle/>
          <a:p>
            <a:fld id="{53BFB00E-0573-4678-A961-6AEC13776A38}" type="slidenum">
              <a:rPr lang="pl-PL" smtClean="0"/>
              <a:t>16</a:t>
            </a:fld>
            <a:endParaRPr lang="pl-PL"/>
          </a:p>
        </p:txBody>
      </p:sp>
    </p:spTree>
    <p:extLst>
      <p:ext uri="{BB962C8B-B14F-4D97-AF65-F5344CB8AC3E}">
        <p14:creationId xmlns:p14="http://schemas.microsoft.com/office/powerpoint/2010/main" val="3756393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if the model fit has improved or not by adding radio and newspaper predictors </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19</a:t>
            </a:fld>
            <a:endParaRPr lang="pl-PL"/>
          </a:p>
        </p:txBody>
      </p:sp>
    </p:spTree>
    <p:extLst>
      <p:ext uri="{BB962C8B-B14F-4D97-AF65-F5344CB8AC3E}">
        <p14:creationId xmlns:p14="http://schemas.microsoft.com/office/powerpoint/2010/main" val="157578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Nested model: all terms of a smaller </a:t>
            </a:r>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occur in a larger </a:t>
            </a:r>
            <a:r>
              <a:rPr lang="en-US" sz="1200" b="1" i="0" kern="1200" dirty="0">
                <a:solidFill>
                  <a:schemeClr val="tx1"/>
                </a:solidFill>
                <a:effectLst/>
                <a:latin typeface="+mn-lt"/>
                <a:ea typeface="+mn-ea"/>
                <a:cs typeface="+mn-cs"/>
              </a:rPr>
              <a:t>model</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26</a:t>
            </a:fld>
            <a:endParaRPr lang="pl-PL"/>
          </a:p>
        </p:txBody>
      </p:sp>
    </p:spTree>
    <p:extLst>
      <p:ext uri="{BB962C8B-B14F-4D97-AF65-F5344CB8AC3E}">
        <p14:creationId xmlns:p14="http://schemas.microsoft.com/office/powerpoint/2010/main" val="130732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model fit summary page and </a:t>
            </a:r>
            <a:r>
              <a:rPr lang="en-GB" dirty="0" smtClean="0"/>
              <a:t>see </a:t>
            </a:r>
            <a:r>
              <a:rPr lang="en-GB" dirty="0"/>
              <a:t>the average effect on sales of a one-unit increase in TV, regardless of the amount spent on radio.</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28</a:t>
            </a:fld>
            <a:endParaRPr lang="pl-PL"/>
          </a:p>
        </p:txBody>
      </p:sp>
    </p:spTree>
    <p:extLst>
      <p:ext uri="{BB962C8B-B14F-4D97-AF65-F5344CB8AC3E}">
        <p14:creationId xmlns:p14="http://schemas.microsoft.com/office/powerpoint/2010/main" val="43658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29</a:t>
            </a:fld>
            <a:endParaRPr lang="pl-PL"/>
          </a:p>
        </p:txBody>
      </p:sp>
    </p:spTree>
    <p:extLst>
      <p:ext uri="{BB962C8B-B14F-4D97-AF65-F5344CB8AC3E}">
        <p14:creationId xmlns:p14="http://schemas.microsoft.com/office/powerpoint/2010/main" val="86033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30</a:t>
            </a:fld>
            <a:endParaRPr lang="pl-PL"/>
          </a:p>
        </p:txBody>
      </p:sp>
    </p:spTree>
    <p:extLst>
      <p:ext uri="{BB962C8B-B14F-4D97-AF65-F5344CB8AC3E}">
        <p14:creationId xmlns:p14="http://schemas.microsoft.com/office/powerpoint/2010/main" val="416113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136B-E227-42B3-A289-167320166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4E8B87BC-4129-4EFD-AA75-AB5F814E2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B5ABD7CA-6AFE-4C3A-ABBA-663D9E4D24AB}"/>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ED81F52E-7CC7-4BC3-ABC9-E4FA8BB52C5C}"/>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5CADA07-7F5F-48C2-AE7B-A82E6490D335}"/>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39771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2D07-FE0D-42CB-8931-3D62F2F094B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AD8B515-B40C-40E7-A27D-7F59011AA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6EC9F56-2F00-4CF3-BE8E-C08CC2103325}"/>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94255EA2-6248-4A36-9F92-B3C193150A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6A143C-BFA8-4F8A-8D18-DCAA32DF7664}"/>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99302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BDDA2-08A0-46AE-9ADD-5C12FC2561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AE1A576-40F9-422E-AA54-B99233FB22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13D8C94-7561-402A-A95C-526858C2015B}"/>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F53892A2-FE97-4697-A6DF-3AFC0499764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CE8CCCF-C78E-434E-AE62-C81FC75A2FAD}"/>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60905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1071-4DFA-4AB9-8F05-95E0E42C8C7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55F7E24-11A3-44D2-8147-0C35835462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7951553-867A-44F2-A768-0BFB2F2A899D}"/>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D39BDF05-A8E8-4088-BAD4-21A74AFDD88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301D2A2-A08A-4428-B584-C3EB6A63DA94}"/>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9791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592E-0458-470D-8C34-8048D4A6D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286A9D75-7781-41D4-A263-2843587B4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3ED02D-30ED-42A1-930B-8AFAF5DBFF73}"/>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59CA41DD-FEE9-43E1-A2F1-01C666014F2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BA56B89-44BD-4176-BB3F-FE10274082B2}"/>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54904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0B-4D14-48F4-8CE3-DFE5FECFC83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BA52B2A-67E6-4492-9C7E-6E2D29770C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38DF22F-89DE-4CEA-B565-CEB3C67128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EA25C141-EEBC-4724-82DA-D65AC52BC156}"/>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6" name="Footer Placeholder 5">
            <a:extLst>
              <a:ext uri="{FF2B5EF4-FFF2-40B4-BE49-F238E27FC236}">
                <a16:creationId xmlns:a16="http://schemas.microsoft.com/office/drawing/2014/main" id="{16CD7E9A-1A87-4046-A4FB-B0031966110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80814EA-8B5F-4385-9AB2-290CF650166E}"/>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32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2874-FA39-4051-A404-99CE3CABF44A}"/>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F137EE8-C1EE-46E0-8C27-F9D985595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484E9D-4603-46E0-8784-442F109934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BC128533-D171-46C6-8C75-7A6731EBA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C62205-E3EC-4853-8AAD-106073D65D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270ABEF4-F867-43EE-B508-1F7AD422D343}"/>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8" name="Footer Placeholder 7">
            <a:extLst>
              <a:ext uri="{FF2B5EF4-FFF2-40B4-BE49-F238E27FC236}">
                <a16:creationId xmlns:a16="http://schemas.microsoft.com/office/drawing/2014/main" id="{B22EB962-1195-4775-A97A-AE7C65258B67}"/>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B7DB571A-377C-4189-9CB9-3C1AD714FC45}"/>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373984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9702-F528-4EFC-AF2B-38C69CB75152}"/>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64B2E2F2-8E22-4071-9316-CCD98856FD8E}"/>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4" name="Footer Placeholder 3">
            <a:extLst>
              <a:ext uri="{FF2B5EF4-FFF2-40B4-BE49-F238E27FC236}">
                <a16:creationId xmlns:a16="http://schemas.microsoft.com/office/drawing/2014/main" id="{3D84C108-7F44-4493-A293-6CCB7413A5D7}"/>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110DE614-0BAF-4951-BF50-E63E1A288582}"/>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50193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36A85-06AD-497D-929F-B1F9C5F691F6}"/>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3" name="Footer Placeholder 2">
            <a:extLst>
              <a:ext uri="{FF2B5EF4-FFF2-40B4-BE49-F238E27FC236}">
                <a16:creationId xmlns:a16="http://schemas.microsoft.com/office/drawing/2014/main" id="{27784240-ABC2-4D12-8A32-0D44BC55AA6A}"/>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0BD87101-A5A4-4F21-804C-C918FC37BFBF}"/>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4861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ABEF-5F1E-45F7-970F-7E9948D6C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73C41AEB-E579-4749-8C3B-4B388A3B8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F75121EB-2454-4DB2-8E41-77FFB678D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1E6D70-0C26-441A-A0E0-B0CA486BAAC7}"/>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6" name="Footer Placeholder 5">
            <a:extLst>
              <a:ext uri="{FF2B5EF4-FFF2-40B4-BE49-F238E27FC236}">
                <a16:creationId xmlns:a16="http://schemas.microsoft.com/office/drawing/2014/main" id="{79C98F3F-2A8F-428A-BF86-BA6E4FD5BAA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36BC4B7C-C1D2-4B25-9F4C-174F52A25613}"/>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4298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30B9-CA30-4FC2-9402-EE07DDFBB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61476A4A-F679-4E7A-8CAF-A466B7898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DCE63E71-1EE8-4892-ADF4-BB1283CF2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C4A498-31B7-4245-8F7C-5391F809F149}"/>
              </a:ext>
            </a:extLst>
          </p:cNvPr>
          <p:cNvSpPr>
            <a:spLocks noGrp="1"/>
          </p:cNvSpPr>
          <p:nvPr>
            <p:ph type="dt" sz="half" idx="10"/>
          </p:nvPr>
        </p:nvSpPr>
        <p:spPr/>
        <p:txBody>
          <a:bodyPr/>
          <a:lstStyle/>
          <a:p>
            <a:fld id="{B18D1ACD-1943-408C-AA9C-0F4E8B53CE71}" type="datetimeFigureOut">
              <a:rPr lang="pl-PL" smtClean="0"/>
              <a:t>17.04.2020</a:t>
            </a:fld>
            <a:endParaRPr lang="pl-PL"/>
          </a:p>
        </p:txBody>
      </p:sp>
      <p:sp>
        <p:nvSpPr>
          <p:cNvPr id="6" name="Footer Placeholder 5">
            <a:extLst>
              <a:ext uri="{FF2B5EF4-FFF2-40B4-BE49-F238E27FC236}">
                <a16:creationId xmlns:a16="http://schemas.microsoft.com/office/drawing/2014/main" id="{2868EF78-630F-45BF-A2C1-340DB973911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EEDDE63-F789-48F6-93B3-3C6374E15169}"/>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45179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1BF01-AA7F-4F65-9CCB-2249AAA87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7FEE0F4-B26D-4097-B6F8-70D49B8A4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F8A3A68-0698-4A01-A690-196F3E360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D1ACD-1943-408C-AA9C-0F4E8B53CE71}" type="datetimeFigureOut">
              <a:rPr lang="pl-PL" smtClean="0"/>
              <a:t>17.04.2020</a:t>
            </a:fld>
            <a:endParaRPr lang="pl-PL"/>
          </a:p>
        </p:txBody>
      </p:sp>
      <p:sp>
        <p:nvSpPr>
          <p:cNvPr id="5" name="Footer Placeholder 4">
            <a:extLst>
              <a:ext uri="{FF2B5EF4-FFF2-40B4-BE49-F238E27FC236}">
                <a16:creationId xmlns:a16="http://schemas.microsoft.com/office/drawing/2014/main" id="{A09FD23C-E1F7-4C6B-B6B2-7793C2239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4149AC03-2F55-4940-A8E8-F0AC75CAD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1BB94-2326-4B66-A756-42AB1C77AF0A}" type="slidenum">
              <a:rPr lang="pl-PL" smtClean="0"/>
              <a:t>‹#›</a:t>
            </a:fld>
            <a:endParaRPr lang="pl-PL"/>
          </a:p>
        </p:txBody>
      </p:sp>
    </p:spTree>
    <p:extLst>
      <p:ext uri="{BB962C8B-B14F-4D97-AF65-F5344CB8AC3E}">
        <p14:creationId xmlns:p14="http://schemas.microsoft.com/office/powerpoint/2010/main" val="162797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2E0-1EDA-417A-812A-8AA1CEDD0E81}"/>
              </a:ext>
            </a:extLst>
          </p:cNvPr>
          <p:cNvSpPr>
            <a:spLocks noGrp="1"/>
          </p:cNvSpPr>
          <p:nvPr>
            <p:ph type="ctrTitle"/>
          </p:nvPr>
        </p:nvSpPr>
        <p:spPr/>
        <p:txBody>
          <a:bodyPr/>
          <a:lstStyle/>
          <a:p>
            <a:r>
              <a:rPr lang="en-GB" dirty="0"/>
              <a:t>Linear regression: </a:t>
            </a:r>
            <a:r>
              <a:rPr lang="en-GB" dirty="0" smtClean="0"/>
              <a:t>Session </a:t>
            </a:r>
            <a:r>
              <a:rPr lang="en-GB" dirty="0"/>
              <a:t>2</a:t>
            </a:r>
            <a:endParaRPr lang="pl-PL" dirty="0"/>
          </a:p>
        </p:txBody>
      </p:sp>
      <p:sp>
        <p:nvSpPr>
          <p:cNvPr id="3" name="Subtitle 2">
            <a:extLst>
              <a:ext uri="{FF2B5EF4-FFF2-40B4-BE49-F238E27FC236}">
                <a16:creationId xmlns:a16="http://schemas.microsoft.com/office/drawing/2014/main" id="{08B46A15-866C-40AC-BA74-CCD9853C54FD}"/>
              </a:ext>
            </a:extLst>
          </p:cNvPr>
          <p:cNvSpPr>
            <a:spLocks noGrp="1"/>
          </p:cNvSpPr>
          <p:nvPr>
            <p:ph type="subTitle" idx="1"/>
          </p:nvPr>
        </p:nvSpPr>
        <p:spPr/>
        <p:txBody>
          <a:bodyPr/>
          <a:lstStyle/>
          <a:p>
            <a:r>
              <a:rPr lang="en-GB" dirty="0"/>
              <a:t>Adnane Ez-zizi</a:t>
            </a:r>
          </a:p>
          <a:p>
            <a:r>
              <a:rPr lang="en-GB" dirty="0"/>
              <a:t>18/04/2018</a:t>
            </a:r>
            <a:endParaRPr lang="pl-PL" dirty="0"/>
          </a:p>
        </p:txBody>
      </p:sp>
    </p:spTree>
    <p:extLst>
      <p:ext uri="{BB962C8B-B14F-4D97-AF65-F5344CB8AC3E}">
        <p14:creationId xmlns:p14="http://schemas.microsoft.com/office/powerpoint/2010/main" val="181357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Problems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76243"/>
            <a:ext cx="9060402" cy="4351338"/>
          </a:xfrm>
        </p:spPr>
        <p:txBody>
          <a:bodyPr>
            <a:normAutofit/>
          </a:bodyPr>
          <a:lstStyle/>
          <a:p>
            <a:r>
              <a:rPr lang="en-US" dirty="0"/>
              <a:t>Not clear how we can make a single prediction of sales given the budget of each advertising medium?</a:t>
            </a:r>
          </a:p>
          <a:p>
            <a:pPr marL="0" indent="0">
              <a:buNone/>
            </a:pPr>
            <a:endParaRPr lang="en-GB" dirty="0"/>
          </a:p>
          <a:p>
            <a:r>
              <a:rPr lang="en-US" dirty="0"/>
              <a:t>When estimating each coefficient, we ignored the other two media. This can lead to very misleading estimates of the individual media effects on sales if there are correlations between the predictors.</a:t>
            </a:r>
            <a:endParaRPr lang="en-GB" dirty="0"/>
          </a:p>
        </p:txBody>
      </p:sp>
    </p:spTree>
    <p:extLst>
      <p:ext uri="{BB962C8B-B14F-4D97-AF65-F5344CB8AC3E}">
        <p14:creationId xmlns:p14="http://schemas.microsoft.com/office/powerpoint/2010/main" val="87907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Multiple linear regression</a:t>
            </a:r>
          </a:p>
        </p:txBody>
      </p:sp>
    </p:spTree>
    <p:extLst>
      <p:ext uri="{BB962C8B-B14F-4D97-AF65-F5344CB8AC3E}">
        <p14:creationId xmlns:p14="http://schemas.microsoft.com/office/powerpoint/2010/main" val="302888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model</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636065"/>
                <a:ext cx="10515600" cy="4351338"/>
              </a:xfrm>
            </p:spPr>
            <p:txBody>
              <a:bodyPr>
                <a:normAutofit lnSpcReduction="10000"/>
              </a:bodyPr>
              <a:lstStyle/>
              <a:p>
                <a:r>
                  <a:rPr lang="en-US" dirty="0"/>
                  <a:t>The simple linear model can be extended in a straightforward manner to include </a:t>
                </a:r>
                <a14:m>
                  <m:oMath xmlns:m="http://schemas.openxmlformats.org/officeDocument/2006/math">
                    <m:r>
                      <a:rPr lang="en-GB" b="0" i="1" smtClean="0">
                        <a:latin typeface="Cambria Math" panose="02040503050406030204" pitchFamily="18" charset="0"/>
                      </a:rPr>
                      <m:t>𝑝</m:t>
                    </m:r>
                  </m:oMath>
                </a14:m>
                <a:r>
                  <a:rPr lang="en-US" dirty="0"/>
                  <a:t> predictors: </a:t>
                </a:r>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r>
                        <a:rPr lang="sv-SE" i="1">
                          <a:latin typeface="Cambria Math" panose="02040503050406030204" pitchFamily="18" charset="0"/>
                        </a:rPr>
                        <m:t>= </m:t>
                      </m:r>
                      <m:sSub>
                        <m:sSubPr>
                          <m:ctrlPr>
                            <a:rPr lang="sv-SE" i="1" smtClean="0">
                              <a:latin typeface="Cambria Math" panose="02040503050406030204" pitchFamily="18" charset="0"/>
                            </a:rPr>
                          </m:ctrlPr>
                        </m:sSubPr>
                        <m:e>
                          <m:r>
                            <a:rPr lang="sv-SE"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1</m:t>
                          </m:r>
                        </m:sub>
                      </m:sSub>
                      <m:sSub>
                        <m:sSubPr>
                          <m:ctrlPr>
                            <a:rPr lang="sv-SE" i="1">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Sub>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2</m:t>
                          </m:r>
                        </m:sub>
                      </m:sSub>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2</m:t>
                          </m:r>
                        </m:sub>
                      </m:sSub>
                      <m:r>
                        <a:rPr lang="sv-SE" i="1">
                          <a:latin typeface="Cambria Math" panose="02040503050406030204" pitchFamily="18" charset="0"/>
                        </a:rPr>
                        <m:t>+ </m:t>
                      </m:r>
                      <m:r>
                        <a:rPr lang="sv-SE" i="1" smtClean="0">
                          <a:latin typeface="Cambria Math" panose="02040503050406030204" pitchFamily="18" charset="0"/>
                          <a:ea typeface="Cambria Math" panose="02040503050406030204" pitchFamily="18" charset="0"/>
                        </a:rPr>
                        <m:t>⋯</m:t>
                      </m:r>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𝑝</m:t>
                          </m:r>
                        </m:sub>
                      </m:sSub>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𝑝</m:t>
                          </m:r>
                        </m:sub>
                      </m:sSub>
                      <m:r>
                        <a:rPr lang="sv-SE" i="1">
                          <a:latin typeface="Cambria Math" panose="02040503050406030204" pitchFamily="18" charset="0"/>
                        </a:rPr>
                        <m:t>+</m:t>
                      </m:r>
                      <m:r>
                        <a:rPr lang="sv-SE" i="1" smtClean="0">
                          <a:latin typeface="Cambria Math" panose="02040503050406030204" pitchFamily="18" charset="0"/>
                          <a:ea typeface="Cambria Math" panose="02040503050406030204" pitchFamily="18" charset="0"/>
                        </a:rPr>
                        <m:t>𝜖</m:t>
                      </m:r>
                    </m:oMath>
                  </m:oMathPara>
                </a14:m>
                <a:endParaRPr lang="en-GB" dirty="0"/>
              </a:p>
              <a:p>
                <a:pPr marL="0" indent="0">
                  <a:buNone/>
                </a:pPr>
                <a:endParaRPr lang="en-GB" sz="400" dirty="0"/>
              </a:p>
              <a:p>
                <a:r>
                  <a:rPr lang="en-US" dirty="0"/>
                  <a:t>For example, the multiple linear model for the advertising example takes the form:</a:t>
                </a:r>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𝒔𝒂𝒍𝒆𝒔</m:t>
                      </m:r>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0</m:t>
                          </m:r>
                        </m:sub>
                      </m:sSub>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1</m:t>
                          </m:r>
                        </m:sub>
                      </m:sSub>
                      <m:r>
                        <a:rPr lang="en-GB"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𝑻𝑽</m:t>
                      </m:r>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𝒓𝒂𝒅𝒊𝒐</m:t>
                      </m:r>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3</m:t>
                          </m:r>
                        </m:sub>
                      </m:sSub>
                      <m:r>
                        <a:rPr lang="en-GB"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𝒏𝒆𝒘𝒔𝒑𝒂𝒑𝒆𝒓</m:t>
                      </m:r>
                      <m:r>
                        <a:rPr lang="sv-SE" i="1">
                          <a:latin typeface="Cambria Math" panose="02040503050406030204" pitchFamily="18" charset="0"/>
                        </a:rPr>
                        <m:t>+</m:t>
                      </m:r>
                      <m:r>
                        <a:rPr lang="sv-SE" i="1">
                          <a:latin typeface="Cambria Math" panose="02040503050406030204" pitchFamily="18" charset="0"/>
                          <a:ea typeface="Cambria Math" panose="02040503050406030204" pitchFamily="18" charset="0"/>
                        </a:rPr>
                        <m:t>𝜖</m:t>
                      </m:r>
                    </m:oMath>
                  </m:oMathPara>
                </a14:m>
                <a:endParaRPr lang="en-GB" dirty="0"/>
              </a:p>
              <a:p>
                <a:pPr marL="0" indent="0">
                  <a:buNone/>
                </a:pPr>
                <a:endParaRPr lang="en-GB" sz="400" dirty="0"/>
              </a:p>
              <a:p>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ea typeface="Cambria Math" panose="02040503050406030204" pitchFamily="18" charset="0"/>
                      </a:rPr>
                      <m:t> </m:t>
                    </m:r>
                  </m:oMath>
                </a14:m>
                <a:r>
                  <a:rPr lang="en-US" dirty="0"/>
                  <a:t>gives the average increase or decrease in the response </a:t>
                </a:r>
                <a14:m>
                  <m:oMath xmlns:m="http://schemas.openxmlformats.org/officeDocument/2006/math">
                    <m:r>
                      <a:rPr lang="en-GB" i="1">
                        <a:latin typeface="Cambria Math" panose="02040503050406030204" pitchFamily="18" charset="0"/>
                      </a:rPr>
                      <m:t>𝑌</m:t>
                    </m:r>
                  </m:oMath>
                </a14:m>
                <a:r>
                  <a:rPr lang="en-US" dirty="0"/>
                  <a:t> if we increase </a:t>
                </a:r>
                <a14:m>
                  <m:oMath xmlns:m="http://schemas.openxmlformats.org/officeDocument/2006/math">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𝑗</m:t>
                        </m:r>
                      </m:sub>
                    </m:sSub>
                  </m:oMath>
                </a14:m>
                <a:r>
                  <a:rPr lang="en-US" dirty="0"/>
                  <a:t> by one unit, </a:t>
                </a:r>
                <a:r>
                  <a:rPr lang="en-US" b="1" dirty="0"/>
                  <a:t>while holding all other predictors fixed</a:t>
                </a:r>
                <a:r>
                  <a:rPr lang="en-US" dirty="0"/>
                  <a:t>.</a:t>
                </a:r>
                <a:endParaRPr lang="en-GB" dirty="0"/>
              </a:p>
              <a:p>
                <a:pPr marL="0" indent="0">
                  <a:buNone/>
                </a:pPr>
                <a:endParaRPr lang="pl-PL" dirty="0"/>
              </a:p>
            </p:txBody>
          </p:sp>
        </mc:Choice>
        <mc:Fallback xmlns="">
          <p:sp>
            <p:nvSpPr>
              <p:cNvPr id="3" name="Content Placeholder 2">
                <a:extLst>
                  <a:ext uri="{FF2B5EF4-FFF2-40B4-BE49-F238E27FC236}">
                    <a16:creationId xmlns:a16="http://schemas.microsoft.com/office/drawing/2014/main" id="{567DC62B-97EC-40DD-8F58-8F91D8CEE59E}"/>
                  </a:ext>
                </a:extLst>
              </p:cNvPr>
              <p:cNvSpPr>
                <a:spLocks noGrp="1" noRot="1" noChangeAspect="1" noMove="1" noResize="1" noEditPoints="1" noAdjustHandles="1" noChangeArrowheads="1" noChangeShapeType="1" noTextEdit="1"/>
              </p:cNvSpPr>
              <p:nvPr>
                <p:ph idx="1"/>
              </p:nvPr>
            </p:nvSpPr>
            <p:spPr>
              <a:xfrm>
                <a:off x="838200" y="1636065"/>
                <a:ext cx="10515600" cy="4351338"/>
              </a:xfrm>
              <a:blipFill>
                <a:blip r:embed="rId3"/>
                <a:stretch>
                  <a:fillRect l="-1043" t="-3081" r="-1449"/>
                </a:stretch>
              </a:blipFill>
            </p:spPr>
            <p:txBody>
              <a:bodyPr/>
              <a:lstStyle/>
              <a:p>
                <a:r>
                  <a:rPr lang="pl-PL">
                    <a:noFill/>
                  </a:rPr>
                  <a:t> </a:t>
                </a:r>
              </a:p>
            </p:txBody>
          </p:sp>
        </mc:Fallback>
      </mc:AlternateContent>
    </p:spTree>
    <p:extLst>
      <p:ext uri="{BB962C8B-B14F-4D97-AF65-F5344CB8AC3E}">
        <p14:creationId xmlns:p14="http://schemas.microsoft.com/office/powerpoint/2010/main" val="235792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93695"/>
            <a:ext cx="10515600" cy="1325563"/>
          </a:xfrm>
        </p:spPr>
        <p:txBody>
          <a:bodyPr/>
          <a:lstStyle/>
          <a:p>
            <a:r>
              <a:rPr lang="en-GB" dirty="0"/>
              <a:t>Multiple linear regression model: </a:t>
            </a:r>
            <a:r>
              <a:rPr lang="en-GB" dirty="0" smtClean="0"/>
              <a:t>estimating </a:t>
            </a:r>
            <a:r>
              <a:rPr lang="en-GB" dirty="0"/>
              <a:t>the coefficients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2275258"/>
                <a:ext cx="10942468" cy="4351338"/>
              </a:xfrm>
            </p:spPr>
            <p:txBody>
              <a:bodyPr>
                <a:normAutofit/>
              </a:bodyPr>
              <a:lstStyle/>
              <a:p>
                <a:r>
                  <a:rPr lang="en-US" dirty="0"/>
                  <a:t>We estimate the regression coefficients using the method of least squares. More specifically, we choose the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𝑠</m:t>
                    </m:r>
                    <m:r>
                      <a:rPr lang="en-GB" i="1">
                        <a:latin typeface="Cambria Math" panose="02040503050406030204" pitchFamily="18" charset="0"/>
                        <a:ea typeface="Cambria Math" panose="02040503050406030204" pitchFamily="18" charset="0"/>
                      </a:rPr>
                      <m:t> </m:t>
                    </m:r>
                  </m:oMath>
                </a14:m>
                <a:r>
                  <a:rPr lang="en-US" dirty="0"/>
                  <a:t>that </a:t>
                </a:r>
                <a:r>
                  <a:rPr lang="en-US" dirty="0" err="1" smtClean="0"/>
                  <a:t>minimise</a:t>
                </a:r>
                <a:r>
                  <a:rPr lang="en-US" dirty="0" smtClean="0"/>
                  <a:t> </a:t>
                </a:r>
                <a:r>
                  <a:rPr lang="en-US" dirty="0"/>
                  <a:t>the sum of squared errors:</a:t>
                </a:r>
              </a:p>
              <a:p>
                <a:endParaRPr lang="en-US" sz="700" dirty="0"/>
              </a:p>
              <a:p>
                <a14:m>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𝑅𝑆𝑆</m:t>
                    </m:r>
                    <m:r>
                      <a:rPr lang="sv-SE" i="1">
                        <a:latin typeface="Cambria Math" panose="02040503050406030204" pitchFamily="18" charset="0"/>
                      </a:rPr>
                      <m:t>=</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sub>
                                <m:r>
                                  <a:rPr lang="en-GB" b="0" i="1" smtClean="0">
                                    <a:latin typeface="Cambria Math" panose="02040503050406030204" pitchFamily="18" charset="0"/>
                                  </a:rPr>
                                  <m:t>𝑖</m:t>
                                </m:r>
                              </m:sub>
                            </m:sSub>
                            <m:r>
                              <a:rPr lang="en-GB" b="0" i="1" smtClean="0">
                                <a:latin typeface="Cambria Math" panose="02040503050406030204" pitchFamily="18" charset="0"/>
                              </a:rPr>
                              <m:t>  )</m:t>
                            </m:r>
                          </m:e>
                          <m:sup>
                            <m:r>
                              <a:rPr lang="en-GB" b="0" i="1" smtClean="0">
                                <a:latin typeface="Cambria Math" panose="02040503050406030204" pitchFamily="18" charset="0"/>
                              </a:rPr>
                              <m:t>2</m:t>
                            </m:r>
                          </m:sup>
                        </m:sSup>
                      </m:e>
                    </m:nary>
                  </m:oMath>
                </a14:m>
                <a:endParaRPr lang="en-GB" b="0" i="1" dirty="0">
                  <a:latin typeface="Cambria Math" panose="02040503050406030204" pitchFamily="18" charset="0"/>
                </a:endParaRPr>
              </a:p>
              <a:p>
                <a:pPr marL="0" indent="0">
                  <a:buNone/>
                </a:pPr>
                <a:r>
                  <a:rPr lang="en-GB" dirty="0"/>
                  <a:t>             </a:t>
                </a:r>
                <a14:m>
                  <m:oMath xmlns:m="http://schemas.openxmlformats.org/officeDocument/2006/math">
                    <m:r>
                      <a:rPr lang="en-GB" i="1" dirty="0" smtClean="0">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𝑻𝑽</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𝒓𝒂𝒅𝒊𝒐</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3</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𝒏𝒆𝒘𝒔</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oMath>
                </a14:m>
                <a:endParaRPr lang="en-GB" dirty="0"/>
              </a:p>
              <a:p>
                <a:endParaRPr lang="en-US" dirty="0"/>
              </a:p>
              <a:p>
                <a:pPr marL="0" indent="0">
                  <a:buNone/>
                </a:pPr>
                <a:endParaRPr lang="pl-PL" dirty="0"/>
              </a:p>
            </p:txBody>
          </p:sp>
        </mc:Choice>
        <mc:Fallback xmlns="">
          <p:sp>
            <p:nvSpPr>
              <p:cNvPr id="3" name="Content Placeholder 2">
                <a:extLst>
                  <a:ext uri="{FF2B5EF4-FFF2-40B4-BE49-F238E27FC236}">
                    <a16:creationId xmlns:a16="http://schemas.microsoft.com/office/drawing/2014/main" id="{567DC62B-97EC-40DD-8F58-8F91D8CEE59E}"/>
                  </a:ext>
                </a:extLst>
              </p:cNvPr>
              <p:cNvSpPr>
                <a:spLocks noGrp="1" noRot="1" noChangeAspect="1" noMove="1" noResize="1" noEditPoints="1" noAdjustHandles="1" noChangeArrowheads="1" noChangeShapeType="1" noTextEdit="1"/>
              </p:cNvSpPr>
              <p:nvPr>
                <p:ph idx="1"/>
              </p:nvPr>
            </p:nvSpPr>
            <p:spPr>
              <a:xfrm>
                <a:off x="838200" y="2275258"/>
                <a:ext cx="10942468" cy="4351338"/>
              </a:xfrm>
              <a:blipFill>
                <a:blip r:embed="rId3"/>
                <a:stretch>
                  <a:fillRect l="-1003" t="-2241"/>
                </a:stretch>
              </a:blipFill>
            </p:spPr>
            <p:txBody>
              <a:bodyPr/>
              <a:lstStyle/>
              <a:p>
                <a:r>
                  <a:rPr lang="en-GB">
                    <a:noFill/>
                  </a:rPr>
                  <a:t> </a:t>
                </a:r>
              </a:p>
            </p:txBody>
          </p:sp>
        </mc:Fallback>
      </mc:AlternateContent>
    </p:spTree>
    <p:extLst>
      <p:ext uri="{BB962C8B-B14F-4D97-AF65-F5344CB8AC3E}">
        <p14:creationId xmlns:p14="http://schemas.microsoft.com/office/powerpoint/2010/main" val="243270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78209"/>
            <a:ext cx="10910655" cy="1325563"/>
          </a:xfrm>
        </p:spPr>
        <p:txBody>
          <a:bodyPr/>
          <a:lstStyle/>
          <a:p>
            <a:r>
              <a:rPr lang="en-GB" dirty="0"/>
              <a:t>Multiple linear regression in R</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584775"/>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600" i="1" dirty="0" err="1"/>
              <a:t>lm.fit</a:t>
            </a:r>
            <a:r>
              <a:rPr lang="en-US" sz="1600" i="1" dirty="0"/>
              <a:t> = </a:t>
            </a:r>
            <a:r>
              <a:rPr lang="en-US" sz="1600" i="1" dirty="0" err="1"/>
              <a:t>lm</a:t>
            </a:r>
            <a:r>
              <a:rPr lang="en-US" sz="1600" i="1" dirty="0"/>
              <a:t>(sales ~ TV + radio + newspaper, data = Advertising)</a:t>
            </a:r>
          </a:p>
          <a:p>
            <a:r>
              <a:rPr lang="en-US" sz="1600" i="1" dirty="0"/>
              <a:t>summary(</a:t>
            </a:r>
            <a:r>
              <a:rPr lang="en-US" sz="1600" i="1" dirty="0" err="1"/>
              <a:t>lm.fit</a:t>
            </a:r>
            <a:r>
              <a:rPr lang="en-US" sz="1600" i="1" dirty="0"/>
              <a:t>)</a:t>
            </a:r>
            <a:endParaRPr lang="pl-PL" sz="14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028228"/>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Tree>
    <p:extLst>
      <p:ext uri="{BB962C8B-B14F-4D97-AF65-F5344CB8AC3E}">
        <p14:creationId xmlns:p14="http://schemas.microsoft.com/office/powerpoint/2010/main" val="13451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in R: </a:t>
            </a:r>
            <a:r>
              <a:rPr lang="en-GB" dirty="0" smtClean="0"/>
              <a:t>coefficients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705550"/>
            <a:ext cx="9377218" cy="4351338"/>
          </a:xfrm>
        </p:spPr>
        <p:txBody>
          <a:bodyPr>
            <a:normAutofit lnSpcReduction="10000"/>
          </a:bodyPr>
          <a:lstStyle/>
          <a:p>
            <a:r>
              <a:rPr lang="en-US" dirty="0"/>
              <a:t>The coefficients of TV and radio budgets are positive and significant, suggesting that as you increase the spending on TV or radio advertising, sales go up. </a:t>
            </a:r>
          </a:p>
          <a:p>
            <a:pPr marL="0" indent="0">
              <a:buNone/>
            </a:pPr>
            <a:endParaRPr lang="en-GB" sz="1200" dirty="0"/>
          </a:p>
          <a:p>
            <a:r>
              <a:rPr lang="en-US" dirty="0"/>
              <a:t>The coefficient of newspaper budget is no longer significant and is near 0, suggesting that newspaper advertising has no effect on sales.</a:t>
            </a:r>
          </a:p>
          <a:p>
            <a:endParaRPr lang="en-US" sz="1200" dirty="0"/>
          </a:p>
          <a:p>
            <a:r>
              <a:rPr lang="en-US" dirty="0"/>
              <a:t>The multiple regression coefficient estimates for TV and radio are similar to those of the simple regression. This is not true for newspaper:</a:t>
            </a:r>
            <a:endParaRPr lang="en-GB" dirty="0"/>
          </a:p>
        </p:txBody>
      </p:sp>
    </p:spTree>
    <p:extLst>
      <p:ext uri="{BB962C8B-B14F-4D97-AF65-F5344CB8AC3E}">
        <p14:creationId xmlns:p14="http://schemas.microsoft.com/office/powerpoint/2010/main" val="147625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637005"/>
            <a:ext cx="9377218" cy="4351338"/>
          </a:xfrm>
        </p:spPr>
        <p:txBody>
          <a:bodyPr>
            <a:normAutofit/>
          </a:bodyPr>
          <a:lstStyle/>
          <a:p>
            <a:r>
              <a:rPr lang="en-US" dirty="0"/>
              <a:t>Multiple linear regression model:</a:t>
            </a:r>
          </a:p>
          <a:p>
            <a:pPr marL="0" indent="0">
              <a:buNone/>
            </a:pPr>
            <a:r>
              <a:rPr lang="en-US" sz="1200" dirty="0"/>
              <a:t>  </a:t>
            </a:r>
          </a:p>
          <a:p>
            <a:endParaRPr lang="en-US" sz="1200" dirty="0"/>
          </a:p>
          <a:p>
            <a:pPr marL="0" indent="0">
              <a:buNone/>
            </a:pPr>
            <a:endParaRPr lang="en-US" sz="2400" dirty="0"/>
          </a:p>
          <a:p>
            <a:r>
              <a:rPr lang="en-US" dirty="0"/>
              <a:t>Simple linear regression </a:t>
            </a:r>
            <a:r>
              <a:rPr lang="en-US" dirty="0" smtClean="0"/>
              <a:t>models</a:t>
            </a:r>
            <a:endParaRPr lang="en-GB" dirty="0"/>
          </a:p>
        </p:txBody>
      </p:sp>
      <p:sp>
        <p:nvSpPr>
          <p:cNvPr id="4" name="Rectangle 3">
            <a:extLst>
              <a:ext uri="{FF2B5EF4-FFF2-40B4-BE49-F238E27FC236}">
                <a16:creationId xmlns:a16="http://schemas.microsoft.com/office/drawing/2014/main" id="{1FE6A14D-C580-4F27-BC30-6C93CBEA07CF}"/>
              </a:ext>
            </a:extLst>
          </p:cNvPr>
          <p:cNvSpPr/>
          <p:nvPr/>
        </p:nvSpPr>
        <p:spPr>
          <a:xfrm>
            <a:off x="1179403" y="2292193"/>
            <a:ext cx="6871853" cy="646331"/>
          </a:xfrm>
          <a:prstGeom prst="rect">
            <a:avLst/>
          </a:prstGeom>
          <a:ln>
            <a:solidFill>
              <a:schemeClr val="bg1">
                <a:lumMod val="75000"/>
              </a:schemeClr>
            </a:solidFill>
          </a:ln>
        </p:spPr>
        <p:txBody>
          <a:bodyPr wrap="square">
            <a:spAutoFit/>
          </a:bodyPr>
          <a:lstStyle/>
          <a:p>
            <a:r>
              <a:rPr lang="en-US" dirty="0"/>
              <a:t> (Intercept)          TV      radio    newspaper </a:t>
            </a:r>
          </a:p>
          <a:p>
            <a:r>
              <a:rPr lang="en-US" dirty="0"/>
              <a:t>       2.9389   0.0458   0.1885          -0.0010</a:t>
            </a:r>
            <a:endParaRPr lang="pl-PL" dirty="0"/>
          </a:p>
        </p:txBody>
      </p:sp>
      <p:sp>
        <p:nvSpPr>
          <p:cNvPr id="5" name="Rectangle 4">
            <a:extLst>
              <a:ext uri="{FF2B5EF4-FFF2-40B4-BE49-F238E27FC236}">
                <a16:creationId xmlns:a16="http://schemas.microsoft.com/office/drawing/2014/main" id="{CAFF5C5C-AFF9-49CE-8BEF-CA5901D07771}"/>
              </a:ext>
            </a:extLst>
          </p:cNvPr>
          <p:cNvSpPr/>
          <p:nvPr/>
        </p:nvSpPr>
        <p:spPr>
          <a:xfrm>
            <a:off x="1179402" y="3817102"/>
            <a:ext cx="6871853" cy="646331"/>
          </a:xfrm>
          <a:prstGeom prst="rect">
            <a:avLst/>
          </a:prstGeom>
          <a:ln>
            <a:solidFill>
              <a:schemeClr val="bg1">
                <a:lumMod val="75000"/>
              </a:schemeClr>
            </a:solidFill>
          </a:ln>
        </p:spPr>
        <p:txBody>
          <a:bodyPr wrap="square">
            <a:spAutoFit/>
          </a:bodyPr>
          <a:lstStyle/>
          <a:p>
            <a:r>
              <a:rPr lang="en-US" dirty="0"/>
              <a:t>(Intercept)            TV </a:t>
            </a:r>
          </a:p>
          <a:p>
            <a:r>
              <a:rPr lang="en-US" dirty="0"/>
              <a:t>      7.0326      0.0475</a:t>
            </a:r>
            <a:endParaRPr lang="pl-PL" dirty="0"/>
          </a:p>
        </p:txBody>
      </p:sp>
      <p:sp>
        <p:nvSpPr>
          <p:cNvPr id="6" name="Rectangle 5">
            <a:extLst>
              <a:ext uri="{FF2B5EF4-FFF2-40B4-BE49-F238E27FC236}">
                <a16:creationId xmlns:a16="http://schemas.microsoft.com/office/drawing/2014/main" id="{C2C75184-0807-4502-A57C-7AD0FE3062D3}"/>
              </a:ext>
            </a:extLst>
          </p:cNvPr>
          <p:cNvSpPr/>
          <p:nvPr/>
        </p:nvSpPr>
        <p:spPr>
          <a:xfrm>
            <a:off x="1179402" y="4695680"/>
            <a:ext cx="6871853" cy="646331"/>
          </a:xfrm>
          <a:prstGeom prst="rect">
            <a:avLst/>
          </a:prstGeom>
          <a:ln>
            <a:solidFill>
              <a:schemeClr val="bg1">
                <a:lumMod val="75000"/>
              </a:schemeClr>
            </a:solidFill>
          </a:ln>
        </p:spPr>
        <p:txBody>
          <a:bodyPr wrap="square">
            <a:spAutoFit/>
          </a:bodyPr>
          <a:lstStyle/>
          <a:p>
            <a:r>
              <a:rPr lang="pl-PL" dirty="0"/>
              <a:t>(</a:t>
            </a:r>
            <a:r>
              <a:rPr lang="pl-PL" dirty="0" err="1"/>
              <a:t>Intercept</a:t>
            </a:r>
            <a:r>
              <a:rPr lang="pl-PL" dirty="0"/>
              <a:t>)     </a:t>
            </a:r>
            <a:r>
              <a:rPr lang="en-GB" dirty="0"/>
              <a:t> </a:t>
            </a:r>
            <a:r>
              <a:rPr lang="pl-PL" dirty="0"/>
              <a:t>  radio </a:t>
            </a:r>
          </a:p>
          <a:p>
            <a:r>
              <a:rPr lang="pl-PL" dirty="0"/>
              <a:t>     </a:t>
            </a:r>
            <a:r>
              <a:rPr lang="en-GB" dirty="0"/>
              <a:t> </a:t>
            </a:r>
            <a:r>
              <a:rPr lang="pl-PL" dirty="0"/>
              <a:t>9.3116      0.2025</a:t>
            </a:r>
          </a:p>
        </p:txBody>
      </p:sp>
      <p:sp>
        <p:nvSpPr>
          <p:cNvPr id="7" name="Rectangle 6">
            <a:extLst>
              <a:ext uri="{FF2B5EF4-FFF2-40B4-BE49-F238E27FC236}">
                <a16:creationId xmlns:a16="http://schemas.microsoft.com/office/drawing/2014/main" id="{4030B7EB-1FBB-4933-9712-9EEB167146C3}"/>
              </a:ext>
            </a:extLst>
          </p:cNvPr>
          <p:cNvSpPr/>
          <p:nvPr/>
        </p:nvSpPr>
        <p:spPr>
          <a:xfrm>
            <a:off x="1179402" y="5574259"/>
            <a:ext cx="6871853" cy="646331"/>
          </a:xfrm>
          <a:prstGeom prst="rect">
            <a:avLst/>
          </a:prstGeom>
          <a:ln>
            <a:solidFill>
              <a:schemeClr val="bg1">
                <a:lumMod val="75000"/>
              </a:schemeClr>
            </a:solidFill>
          </a:ln>
        </p:spPr>
        <p:txBody>
          <a:bodyPr wrap="square">
            <a:spAutoFit/>
          </a:bodyPr>
          <a:lstStyle/>
          <a:p>
            <a:r>
              <a:rPr lang="pl-PL" dirty="0"/>
              <a:t>(</a:t>
            </a:r>
            <a:r>
              <a:rPr lang="pl-PL" dirty="0" err="1"/>
              <a:t>Intercept</a:t>
            </a:r>
            <a:r>
              <a:rPr lang="pl-PL" dirty="0"/>
              <a:t>)   </a:t>
            </a:r>
            <a:r>
              <a:rPr lang="pl-PL" dirty="0" err="1"/>
              <a:t>newspaper</a:t>
            </a:r>
            <a:r>
              <a:rPr lang="pl-PL" dirty="0"/>
              <a:t> </a:t>
            </a:r>
          </a:p>
          <a:p>
            <a:r>
              <a:rPr lang="pl-PL" dirty="0"/>
              <a:t>   </a:t>
            </a:r>
            <a:r>
              <a:rPr lang="en-GB" dirty="0"/>
              <a:t> </a:t>
            </a:r>
            <a:r>
              <a:rPr lang="pl-PL" dirty="0"/>
              <a:t>12.3514    </a:t>
            </a:r>
            <a:r>
              <a:rPr lang="en-GB" dirty="0"/>
              <a:t>      </a:t>
            </a:r>
            <a:r>
              <a:rPr lang="pl-PL" dirty="0"/>
              <a:t>0.054</a:t>
            </a:r>
            <a:r>
              <a:rPr lang="en-GB" dirty="0"/>
              <a:t>7</a:t>
            </a:r>
            <a:endParaRPr lang="pl-PL" dirty="0"/>
          </a:p>
        </p:txBody>
      </p:sp>
      <p:sp>
        <p:nvSpPr>
          <p:cNvPr id="9"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in R: </a:t>
            </a:r>
            <a:r>
              <a:rPr lang="en-GB" dirty="0" smtClean="0"/>
              <a:t>coefficients</a:t>
            </a:r>
            <a:endParaRPr lang="pl-PL" dirty="0"/>
          </a:p>
        </p:txBody>
      </p:sp>
    </p:spTree>
    <p:extLst>
      <p:ext uri="{BB962C8B-B14F-4D97-AF65-F5344CB8AC3E}">
        <p14:creationId xmlns:p14="http://schemas.microsoft.com/office/powerpoint/2010/main" val="421919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23387"/>
            <a:ext cx="10515600" cy="1325563"/>
          </a:xfrm>
        </p:spPr>
        <p:txBody>
          <a:bodyPr/>
          <a:lstStyle/>
          <a:p>
            <a:r>
              <a:rPr lang="en-US" dirty="0"/>
              <a:t>Why does the coefficient for newspaper different in the two models?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85470"/>
            <a:ext cx="9746673" cy="4944639"/>
          </a:xfrm>
        </p:spPr>
        <p:txBody>
          <a:bodyPr>
            <a:normAutofit fontScale="85000" lnSpcReduction="20000"/>
          </a:bodyPr>
          <a:lstStyle/>
          <a:p>
            <a:r>
              <a:rPr lang="en-US" dirty="0"/>
              <a:t>Consider the correlation matrix (in R, use </a:t>
            </a:r>
            <a:r>
              <a:rPr lang="en-US" dirty="0" err="1"/>
              <a:t>cor</a:t>
            </a:r>
            <a:r>
              <a:rPr lang="en-US" dirty="0"/>
              <a:t>(Advertising[, 2:5])):</a:t>
            </a:r>
            <a:r>
              <a:rPr lang="en-US" sz="1200" dirty="0"/>
              <a:t>  </a:t>
            </a:r>
          </a:p>
          <a:p>
            <a:pPr marL="0" indent="0">
              <a:buNone/>
            </a:pPr>
            <a:endParaRPr lang="en-US" sz="2400" dirty="0"/>
          </a:p>
          <a:p>
            <a:pPr marL="0" indent="0">
              <a:buNone/>
            </a:pPr>
            <a:endParaRPr lang="en-US"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dirty="0"/>
          </a:p>
          <a:p>
            <a:pPr marL="0" indent="0">
              <a:buNone/>
            </a:pPr>
            <a:endParaRPr lang="en-US" sz="100" dirty="0"/>
          </a:p>
          <a:p>
            <a:pPr marL="0" indent="0">
              <a:buNone/>
            </a:pPr>
            <a:r>
              <a:rPr lang="en-US" dirty="0"/>
              <a:t>-&gt; In markets where we spend more on radio, sales will tend to be higher,  </a:t>
            </a:r>
          </a:p>
          <a:p>
            <a:pPr marL="0" indent="0">
              <a:buNone/>
            </a:pPr>
            <a:r>
              <a:rPr lang="en-US" dirty="0"/>
              <a:t>    and also newspaper advertising will be higher.</a:t>
            </a:r>
          </a:p>
          <a:p>
            <a:pPr marL="0" indent="0">
              <a:lnSpc>
                <a:spcPct val="120000"/>
              </a:lnSpc>
              <a:buNone/>
            </a:pPr>
            <a:endParaRPr lang="en-US" sz="100" dirty="0"/>
          </a:p>
          <a:p>
            <a:pPr>
              <a:lnSpc>
                <a:spcPct val="120000"/>
              </a:lnSpc>
            </a:pPr>
            <a:r>
              <a:rPr lang="en-US" dirty="0"/>
              <a:t>So if we build a simple linear regression that looks at the relationship between sales and newspaper ignoring radio, we might find that high values of newspaper advertising tend to be associated with higher values of sales, even though newspaper advertising does not affect sales.</a:t>
            </a:r>
          </a:p>
        </p:txBody>
      </p:sp>
      <p:sp>
        <p:nvSpPr>
          <p:cNvPr id="4" name="Rectangle 3">
            <a:extLst>
              <a:ext uri="{FF2B5EF4-FFF2-40B4-BE49-F238E27FC236}">
                <a16:creationId xmlns:a16="http://schemas.microsoft.com/office/drawing/2014/main" id="{1FE6A14D-C580-4F27-BC30-6C93CBEA07CF}"/>
              </a:ext>
            </a:extLst>
          </p:cNvPr>
          <p:cNvSpPr/>
          <p:nvPr/>
        </p:nvSpPr>
        <p:spPr>
          <a:xfrm>
            <a:off x="1179403" y="2009752"/>
            <a:ext cx="6871853" cy="1631216"/>
          </a:xfrm>
          <a:prstGeom prst="rect">
            <a:avLst/>
          </a:prstGeom>
          <a:ln>
            <a:solidFill>
              <a:schemeClr val="bg1">
                <a:lumMod val="75000"/>
              </a:schemeClr>
            </a:solidFill>
          </a:ln>
        </p:spPr>
        <p:txBody>
          <a:bodyPr wrap="square">
            <a:spAutoFit/>
          </a:bodyPr>
          <a:lstStyle/>
          <a:p>
            <a:r>
              <a:rPr lang="en-US" sz="2000" dirty="0"/>
              <a:t>                              TV     radio  newspaper   sales</a:t>
            </a:r>
          </a:p>
          <a:p>
            <a:r>
              <a:rPr lang="en-US" sz="2000" dirty="0"/>
              <a:t>TV                 1.0000   0.0548         0.0566  0.782</a:t>
            </a:r>
          </a:p>
          <a:p>
            <a:r>
              <a:rPr lang="en-US" sz="2000" dirty="0"/>
              <a:t>radio             0.0548  1.0000         </a:t>
            </a:r>
            <a:r>
              <a:rPr lang="en-US" sz="2000" dirty="0">
                <a:highlight>
                  <a:srgbClr val="FFFF00"/>
                </a:highlight>
              </a:rPr>
              <a:t>0.3541</a:t>
            </a:r>
            <a:r>
              <a:rPr lang="en-US" sz="2000" dirty="0"/>
              <a:t>  </a:t>
            </a:r>
            <a:r>
              <a:rPr lang="en-US" sz="2000" dirty="0">
                <a:highlight>
                  <a:srgbClr val="FFFF00"/>
                </a:highlight>
              </a:rPr>
              <a:t>0.576</a:t>
            </a:r>
          </a:p>
          <a:p>
            <a:r>
              <a:rPr lang="en-US" sz="2000" dirty="0"/>
              <a:t>newspaper  0.0566  0.3541         1.0000  0.228</a:t>
            </a:r>
          </a:p>
          <a:p>
            <a:r>
              <a:rPr lang="en-US" sz="2000" dirty="0"/>
              <a:t>sales             0.7822  0.5762         0.2283  1.000</a:t>
            </a:r>
            <a:endParaRPr lang="pl-PL" sz="2000" dirty="0"/>
          </a:p>
        </p:txBody>
      </p:sp>
    </p:spTree>
    <p:extLst>
      <p:ext uri="{BB962C8B-B14F-4D97-AF65-F5344CB8AC3E}">
        <p14:creationId xmlns:p14="http://schemas.microsoft.com/office/powerpoint/2010/main" val="326276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320800"/>
            <a:ext cx="10193908" cy="3445165"/>
          </a:xfrm>
        </p:spPr>
        <p:txBody>
          <a:bodyPr>
            <a:noAutofit/>
          </a:bodyPr>
          <a:lstStyle/>
          <a:p>
            <a:pPr marL="0" indent="0" algn="ctr">
              <a:lnSpc>
                <a:spcPct val="120000"/>
              </a:lnSpc>
              <a:buNone/>
            </a:pPr>
            <a:endParaRPr lang="en-US" sz="4000" dirty="0"/>
          </a:p>
          <a:p>
            <a:pPr marL="0" indent="0">
              <a:lnSpc>
                <a:spcPct val="120000"/>
              </a:lnSpc>
              <a:buNone/>
            </a:pPr>
            <a:r>
              <a:rPr lang="en-US" sz="4000" b="1" dirty="0" smtClean="0"/>
              <a:t>To retain: </a:t>
            </a:r>
            <a:r>
              <a:rPr lang="en-US" sz="4000" dirty="0" smtClean="0"/>
              <a:t>Multiple </a:t>
            </a:r>
            <a:r>
              <a:rPr lang="en-US" sz="4000" dirty="0"/>
              <a:t>regression allows </a:t>
            </a:r>
            <a:r>
              <a:rPr lang="en-US" sz="4000" dirty="0" smtClean="0"/>
              <a:t>you to </a:t>
            </a:r>
            <a:r>
              <a:rPr lang="en-US" sz="4000" dirty="0"/>
              <a:t>test the effect of each predictor while controlling for the effect of the other predictors.</a:t>
            </a:r>
          </a:p>
        </p:txBody>
      </p:sp>
    </p:spTree>
    <p:extLst>
      <p:ext uri="{BB962C8B-B14F-4D97-AF65-F5344CB8AC3E}">
        <p14:creationId xmlns:p14="http://schemas.microsoft.com/office/powerpoint/2010/main" val="128384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78209"/>
            <a:ext cx="10910655" cy="1325563"/>
          </a:xfrm>
        </p:spPr>
        <p:txBody>
          <a:bodyPr>
            <a:normAutofit/>
          </a:bodyPr>
          <a:lstStyle/>
          <a:p>
            <a:r>
              <a:rPr lang="en-GB" sz="4000" dirty="0"/>
              <a:t>Multiple linear regression: </a:t>
            </a:r>
            <a:r>
              <a:rPr lang="en-GB" sz="4000" dirty="0" smtClean="0"/>
              <a:t>assessing </a:t>
            </a:r>
            <a:r>
              <a:rPr lang="en-GB" sz="4000" dirty="0"/>
              <a:t>the model fit</a:t>
            </a:r>
            <a:endParaRPr lang="pl-PL" sz="4000"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584775"/>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600" i="1" dirty="0" err="1"/>
              <a:t>lm.fit</a:t>
            </a:r>
            <a:r>
              <a:rPr lang="en-US" sz="1600" i="1" dirty="0"/>
              <a:t> = </a:t>
            </a:r>
            <a:r>
              <a:rPr lang="en-US" sz="1600" i="1" dirty="0" err="1"/>
              <a:t>lm</a:t>
            </a:r>
            <a:r>
              <a:rPr lang="en-US" sz="1600" i="1" dirty="0"/>
              <a:t>(sales ~ TV + radio + newspaper, data = Advertising)</a:t>
            </a:r>
          </a:p>
          <a:p>
            <a:r>
              <a:rPr lang="en-US" sz="1600" i="1" dirty="0"/>
              <a:t>summary(</a:t>
            </a:r>
            <a:r>
              <a:rPr lang="en-US" sz="1600" i="1" dirty="0" err="1"/>
              <a:t>lm.fit</a:t>
            </a:r>
            <a:r>
              <a:rPr lang="en-US" sz="1600" i="1" dirty="0"/>
              <a:t>)</a:t>
            </a:r>
            <a:endParaRPr lang="pl-PL" sz="14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028228"/>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Tree>
    <p:extLst>
      <p:ext uri="{BB962C8B-B14F-4D97-AF65-F5344CB8AC3E}">
        <p14:creationId xmlns:p14="http://schemas.microsoft.com/office/powerpoint/2010/main" val="385309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Outline</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76243"/>
            <a:ext cx="10515600" cy="4351338"/>
          </a:xfrm>
        </p:spPr>
        <p:txBody>
          <a:bodyPr>
            <a:normAutofit/>
          </a:bodyPr>
          <a:lstStyle/>
          <a:p>
            <a:r>
              <a:rPr lang="en-GB" dirty="0" smtClean="0"/>
              <a:t>Multiple </a:t>
            </a:r>
            <a:r>
              <a:rPr lang="en-GB" dirty="0"/>
              <a:t>linear regression model</a:t>
            </a:r>
          </a:p>
          <a:p>
            <a:pPr marL="0" indent="0">
              <a:buNone/>
            </a:pPr>
            <a:endParaRPr lang="en-GB" dirty="0"/>
          </a:p>
          <a:p>
            <a:r>
              <a:rPr lang="en-GB" dirty="0"/>
              <a:t>Multiple linear regression versus multiple simple linear regression</a:t>
            </a:r>
          </a:p>
          <a:p>
            <a:endParaRPr lang="en-GB" dirty="0"/>
          </a:p>
          <a:p>
            <a:r>
              <a:rPr lang="en-GB" dirty="0"/>
              <a:t>The F-test for model comparison</a:t>
            </a:r>
          </a:p>
          <a:p>
            <a:endParaRPr lang="en-GB" dirty="0"/>
          </a:p>
          <a:p>
            <a:r>
              <a:rPr lang="en-GB" dirty="0"/>
              <a:t>Modelling interactions between the predictors</a:t>
            </a:r>
            <a:endParaRPr lang="pl-PL" dirty="0"/>
          </a:p>
        </p:txBody>
      </p:sp>
    </p:spTree>
    <p:extLst>
      <p:ext uri="{BB962C8B-B14F-4D97-AF65-F5344CB8AC3E}">
        <p14:creationId xmlns:p14="http://schemas.microsoft.com/office/powerpoint/2010/main" val="347007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321"/>
                <a:ext cx="10910655" cy="1325563"/>
              </a:xfrm>
            </p:spPr>
            <p:txBody>
              <a:bodyPr>
                <a:normAutofit/>
              </a:bodyPr>
              <a:lstStyle/>
              <a:p>
                <a:r>
                  <a:rPr lang="en-GB" sz="4000" dirty="0"/>
                  <a:t>Multiple linear regression: </a:t>
                </a:r>
                <a:r>
                  <a:rPr lang="en-GB" sz="4000" dirty="0" smtClean="0"/>
                  <a:t>assessing </a:t>
                </a:r>
                <a:r>
                  <a:rPr lang="en-GB" sz="4000" dirty="0"/>
                  <a:t>the model fit using the </a:t>
                </a:r>
                <a14:m>
                  <m:oMath xmlns:m="http://schemas.openxmlformats.org/officeDocument/2006/math">
                    <m:r>
                      <a:rPr lang="en-GB" sz="4000" i="1" dirty="0" smtClean="0">
                        <a:latin typeface="Cambria Math" panose="02040503050406030204" pitchFamily="18" charset="0"/>
                      </a:rPr>
                      <m:t>𝑅𝑆𝐸</m:t>
                    </m:r>
                  </m:oMath>
                </a14:m>
                <a:r>
                  <a:rPr lang="en-GB" sz="4000" dirty="0"/>
                  <a:t> and </a:t>
                </a:r>
                <a14:m>
                  <m:oMath xmlns:m="http://schemas.openxmlformats.org/officeDocument/2006/math">
                    <m:sSup>
                      <m:sSupPr>
                        <m:ctrlPr>
                          <a:rPr lang="en-GB" sz="4000" i="1" smtClean="0">
                            <a:latin typeface="Cambria Math" panose="02040503050406030204" pitchFamily="18" charset="0"/>
                          </a:rPr>
                        </m:ctrlPr>
                      </m:sSupPr>
                      <m:e>
                        <m:r>
                          <a:rPr lang="en-GB" sz="4000" b="0" i="1" smtClean="0">
                            <a:latin typeface="Cambria Math" panose="02040503050406030204" pitchFamily="18" charset="0"/>
                          </a:rPr>
                          <m:t>𝑅</m:t>
                        </m:r>
                      </m:e>
                      <m:sup>
                        <m:r>
                          <a:rPr lang="en-GB" sz="4000" b="0" i="1" smtClean="0">
                            <a:latin typeface="Cambria Math" panose="02040503050406030204" pitchFamily="18" charset="0"/>
                          </a:rPr>
                          <m:t>2</m:t>
                        </m:r>
                      </m:sup>
                    </m:sSup>
                  </m:oMath>
                </a14:m>
                <a:endParaRPr lang="pl-PL" sz="4000" dirty="0"/>
              </a:p>
            </p:txBody>
          </p:sp>
        </mc:Choice>
        <mc:Fallback xmlns="">
          <p:sp>
            <p:nvSpPr>
              <p:cNvPr id="2" name="Title 1">
                <a:extLst>
                  <a:ext uri="{FF2B5EF4-FFF2-40B4-BE49-F238E27FC236}">
                    <a16:creationId xmlns:a16="http://schemas.microsoft.com/office/drawing/2014/main" id="{5A9C6115-448B-4629-836B-3209D9581AB8}"/>
                  </a:ext>
                </a:extLst>
              </p:cNvPr>
              <p:cNvSpPr>
                <a:spLocks noGrp="1" noRot="1" noChangeAspect="1" noMove="1" noResize="1" noEditPoints="1" noAdjustHandles="1" noChangeArrowheads="1" noChangeShapeType="1" noTextEdit="1"/>
              </p:cNvSpPr>
              <p:nvPr>
                <p:ph type="title"/>
              </p:nvPr>
            </p:nvSpPr>
            <p:spPr>
              <a:xfrm>
                <a:off x="785177" y="-4321"/>
                <a:ext cx="10910655" cy="1325563"/>
              </a:xfrm>
              <a:blipFill>
                <a:blip r:embed="rId2"/>
                <a:stretch>
                  <a:fillRect l="-2011" t="-7339" b="-15138"/>
                </a:stretch>
              </a:blipFill>
            </p:spPr>
            <p:txBody>
              <a:bodyPr/>
              <a:lstStyle/>
              <a:p>
                <a:r>
                  <a:rPr lang="en-GB">
                    <a:noFill/>
                  </a:rPr>
                  <a:t> </a:t>
                </a:r>
              </a:p>
            </p:txBody>
          </p:sp>
        </mc:Fallback>
      </mc:AlternateContent>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762404" y="1957444"/>
            <a:ext cx="9276761" cy="4443360"/>
          </a:xfrm>
        </p:spPr>
        <p:txBody>
          <a:bodyPr>
            <a:noAutofit/>
          </a:bodyPr>
          <a:lstStyle/>
          <a:p>
            <a:r>
              <a:rPr lang="en-US" dirty="0"/>
              <a:t>The percentage error (RSE/mean(Y))</a:t>
            </a:r>
            <a:r>
              <a:rPr lang="en-US" dirty="0">
                <a:solidFill>
                  <a:srgbClr val="FF0000"/>
                </a:solidFill>
              </a:rPr>
              <a:t> </a:t>
            </a:r>
            <a:r>
              <a:rPr lang="en-US" dirty="0"/>
              <a:t>is </a:t>
            </a:r>
            <a:r>
              <a:rPr lang="en-US" b="1" dirty="0"/>
              <a:t>12%</a:t>
            </a:r>
            <a:r>
              <a:rPr lang="en-US" dirty="0"/>
              <a:t> (compare it to </a:t>
            </a:r>
            <a:r>
              <a:rPr lang="en-US" b="1" dirty="0"/>
              <a:t>23%</a:t>
            </a:r>
            <a:r>
              <a:rPr lang="en-US" dirty="0"/>
              <a:t> with the simple linear regression on TV).</a:t>
            </a:r>
          </a:p>
          <a:p>
            <a:pPr marL="0" indent="0">
              <a:buNone/>
            </a:pPr>
            <a:endParaRPr lang="en-US" sz="2000" dirty="0"/>
          </a:p>
          <a:p>
            <a:r>
              <a:rPr lang="en-US" dirty="0"/>
              <a:t>By including all three predictors we now explain about </a:t>
            </a:r>
            <a:r>
              <a:rPr lang="en-US" b="1" dirty="0"/>
              <a:t>89.7%</a:t>
            </a:r>
            <a:r>
              <a:rPr lang="en-US" dirty="0"/>
              <a:t> of the variability in sales, in comparison with </a:t>
            </a:r>
            <a:r>
              <a:rPr lang="en-US" b="1" dirty="0"/>
              <a:t>61.2%</a:t>
            </a:r>
            <a:r>
              <a:rPr lang="en-US" dirty="0"/>
              <a:t> with TV alone. </a:t>
            </a:r>
          </a:p>
          <a:p>
            <a:endParaRPr lang="en-US" sz="2000" dirty="0"/>
          </a:p>
          <a:p>
            <a:r>
              <a:rPr lang="en-US" dirty="0"/>
              <a:t>To take into account the number of predictors, we should compare the adjusted R squared:  </a:t>
            </a:r>
            <a:r>
              <a:rPr lang="en-US" b="1" dirty="0"/>
              <a:t>89.6%</a:t>
            </a:r>
            <a:r>
              <a:rPr lang="en-US" dirty="0"/>
              <a:t> (full model) versus </a:t>
            </a:r>
            <a:r>
              <a:rPr lang="en-US" b="1" dirty="0"/>
              <a:t>61%</a:t>
            </a:r>
            <a:r>
              <a:rPr lang="en-US" dirty="0"/>
              <a:t> (TV model).</a:t>
            </a:r>
          </a:p>
        </p:txBody>
      </p:sp>
    </p:spTree>
    <p:extLst>
      <p:ext uri="{BB962C8B-B14F-4D97-AF65-F5344CB8AC3E}">
        <p14:creationId xmlns:p14="http://schemas.microsoft.com/office/powerpoint/2010/main" val="339235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321"/>
            <a:ext cx="10910655" cy="1325563"/>
          </a:xfrm>
        </p:spPr>
        <p:txBody>
          <a:bodyPr>
            <a:normAutofit/>
          </a:bodyPr>
          <a:lstStyle/>
          <a:p>
            <a:r>
              <a:rPr lang="en-GB" sz="4000" dirty="0"/>
              <a:t>Multiple linear regression</a:t>
            </a:r>
            <a:r>
              <a:rPr lang="en-GB" sz="4000" dirty="0" smtClean="0"/>
              <a:t>: Predicting new scenarios</a:t>
            </a:r>
            <a:endParaRPr lang="pl-PL" sz="4000" dirty="0"/>
          </a:p>
        </p:txBody>
      </p:sp>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832740" y="1555511"/>
            <a:ext cx="9276761" cy="4443360"/>
          </a:xfrm>
        </p:spPr>
        <p:txBody>
          <a:bodyPr>
            <a:noAutofit/>
          </a:bodyPr>
          <a:lstStyle/>
          <a:p>
            <a:r>
              <a:rPr lang="en-US" dirty="0" smtClean="0"/>
              <a:t>Once we have fitted the regression model, we can use it to generate new predictions. For example, we can </a:t>
            </a:r>
            <a:r>
              <a:rPr lang="en-US" dirty="0"/>
              <a:t>answer questions like: </a:t>
            </a:r>
            <a:r>
              <a:rPr lang="en-US" dirty="0" smtClean="0"/>
              <a:t>“</a:t>
            </a:r>
            <a:r>
              <a:rPr lang="en-US" b="1" dirty="0"/>
              <a:t>Is it better to invest £100,000 on TV alone or £50000 on both TV and radio</a:t>
            </a:r>
            <a:r>
              <a:rPr lang="en-US" b="1" dirty="0" smtClean="0"/>
              <a:t>?</a:t>
            </a:r>
            <a:r>
              <a:rPr lang="en-US" dirty="0" smtClean="0"/>
              <a:t>”</a:t>
            </a:r>
          </a:p>
          <a:p>
            <a:endParaRPr lang="en-US" sz="300" dirty="0"/>
          </a:p>
          <a:p>
            <a:r>
              <a:rPr lang="en-US" dirty="0" smtClean="0"/>
              <a:t>This can be tested using the </a:t>
            </a:r>
            <a:r>
              <a:rPr lang="en-US" dirty="0" err="1" smtClean="0"/>
              <a:t>predict.lm</a:t>
            </a:r>
            <a:r>
              <a:rPr lang="en-US" dirty="0" smtClean="0"/>
              <a:t>() function in R: </a:t>
            </a:r>
          </a:p>
          <a:p>
            <a:pPr marL="0" indent="0">
              <a:buNone/>
            </a:pPr>
            <a:endParaRPr lang="en-US" dirty="0"/>
          </a:p>
        </p:txBody>
      </p:sp>
      <p:grpSp>
        <p:nvGrpSpPr>
          <p:cNvPr id="4" name="Group 3"/>
          <p:cNvGrpSpPr/>
          <p:nvPr/>
        </p:nvGrpSpPr>
        <p:grpSpPr>
          <a:xfrm>
            <a:off x="1178000" y="4159130"/>
            <a:ext cx="8498568" cy="1343202"/>
            <a:chOff x="1459346" y="3389750"/>
            <a:chExt cx="7429088" cy="1094569"/>
          </a:xfrm>
        </p:grpSpPr>
        <p:sp>
          <p:nvSpPr>
            <p:cNvPr id="6" name="TextBox 5">
              <a:extLst>
                <a:ext uri="{FF2B5EF4-FFF2-40B4-BE49-F238E27FC236}">
                  <a16:creationId xmlns:a16="http://schemas.microsoft.com/office/drawing/2014/main" id="{E26406F6-8F23-4C67-9FA9-DEDBF95E0B97}"/>
                </a:ext>
              </a:extLst>
            </p:cNvPr>
            <p:cNvSpPr txBox="1"/>
            <p:nvPr/>
          </p:nvSpPr>
          <p:spPr>
            <a:xfrm>
              <a:off x="1459346" y="3389750"/>
              <a:ext cx="7429088" cy="426370"/>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err="1" smtClean="0"/>
                <a:t>predict.lm</a:t>
              </a:r>
              <a:r>
                <a:rPr lang="en-US" sz="2000" i="1" dirty="0" smtClean="0"/>
                <a:t>(</a:t>
              </a:r>
              <a:r>
                <a:rPr lang="en-US" sz="2000" i="1" dirty="0" err="1"/>
                <a:t>lm.fit</a:t>
              </a:r>
              <a:r>
                <a:rPr lang="en-US" sz="2000" i="1" dirty="0" smtClean="0"/>
                <a:t>, </a:t>
              </a:r>
              <a:r>
                <a:rPr lang="en-US" sz="2000" i="1" dirty="0" err="1"/>
                <a:t>data.frame</a:t>
              </a:r>
              <a:r>
                <a:rPr lang="en-US" sz="2000" i="1" dirty="0"/>
                <a:t>(TV=c(100,50), radio=c(0,50</a:t>
              </a:r>
              <a:r>
                <a:rPr lang="en-US" sz="2000" i="1" dirty="0" smtClean="0"/>
                <a:t>), newspaper=c(0,0)))</a:t>
              </a:r>
              <a:endParaRPr lang="en-US" sz="2000" i="1" dirty="0"/>
            </a:p>
            <a:p>
              <a:endParaRPr lang="pl-PL" sz="800" dirty="0"/>
            </a:p>
          </p:txBody>
        </p:sp>
        <p:sp>
          <p:nvSpPr>
            <p:cNvPr id="7" name="Rectangle 6">
              <a:extLst>
                <a:ext uri="{FF2B5EF4-FFF2-40B4-BE49-F238E27FC236}">
                  <a16:creationId xmlns:a16="http://schemas.microsoft.com/office/drawing/2014/main" id="{42D02F7E-1432-45F7-9E1C-07ABC5B9D657}"/>
                </a:ext>
              </a:extLst>
            </p:cNvPr>
            <p:cNvSpPr/>
            <p:nvPr/>
          </p:nvSpPr>
          <p:spPr>
            <a:xfrm>
              <a:off x="1459346" y="3957627"/>
              <a:ext cx="7429088" cy="526692"/>
            </a:xfrm>
            <a:prstGeom prst="rect">
              <a:avLst/>
            </a:prstGeom>
            <a:ln>
              <a:solidFill>
                <a:schemeClr val="bg1">
                  <a:lumMod val="75000"/>
                </a:schemeClr>
              </a:solidFill>
            </a:ln>
          </p:spPr>
          <p:txBody>
            <a:bodyPr wrap="square">
              <a:spAutoFit/>
            </a:bodyPr>
            <a:lstStyle/>
            <a:p>
              <a:r>
                <a:rPr lang="en-US" dirty="0"/>
                <a:t>    </a:t>
              </a:r>
              <a:r>
                <a:rPr lang="en-US" dirty="0" smtClean="0"/>
                <a:t>    1              2 </a:t>
              </a:r>
              <a:endParaRPr lang="en-US" dirty="0"/>
            </a:p>
            <a:p>
              <a:r>
                <a:rPr lang="en-US" dirty="0"/>
                <a:t> </a:t>
              </a:r>
              <a:r>
                <a:rPr lang="en-US" dirty="0" smtClean="0"/>
                <a:t>7.515    14.654</a:t>
              </a:r>
              <a:endParaRPr lang="pl-PL" dirty="0"/>
            </a:p>
          </p:txBody>
        </p:sp>
      </p:grpSp>
    </p:spTree>
    <p:extLst>
      <p:ext uri="{BB962C8B-B14F-4D97-AF65-F5344CB8AC3E}">
        <p14:creationId xmlns:p14="http://schemas.microsoft.com/office/powerpoint/2010/main" val="248069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774051"/>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3600" b="1" dirty="0" smtClean="0"/>
              <a:t>Task 1: </a:t>
            </a:r>
          </a:p>
          <a:p>
            <a:pPr marL="514350" indent="-514350">
              <a:lnSpc>
                <a:spcPct val="120000"/>
              </a:lnSpc>
              <a:buFont typeface="+mj-lt"/>
              <a:buAutoNum type="arabicParenR"/>
            </a:pPr>
            <a:r>
              <a:rPr lang="en-US" sz="3200" dirty="0" smtClean="0"/>
              <a:t>Fit </a:t>
            </a:r>
            <a:r>
              <a:rPr lang="en-US" sz="3200" dirty="0"/>
              <a:t>a multiple linear regression model for the </a:t>
            </a:r>
            <a:r>
              <a:rPr lang="en-US" sz="3200" dirty="0" err="1"/>
              <a:t>mlu</a:t>
            </a:r>
            <a:r>
              <a:rPr lang="en-US" sz="3200" dirty="0"/>
              <a:t> </a:t>
            </a:r>
            <a:r>
              <a:rPr lang="en-US" sz="3200" dirty="0" smtClean="0"/>
              <a:t>data</a:t>
            </a:r>
          </a:p>
          <a:p>
            <a:pPr marL="514350" indent="-514350">
              <a:lnSpc>
                <a:spcPct val="120000"/>
              </a:lnSpc>
              <a:buFont typeface="+mj-lt"/>
              <a:buAutoNum type="arabicParenR"/>
            </a:pPr>
            <a:r>
              <a:rPr lang="en-US" sz="3200" dirty="0"/>
              <a:t>Predict </a:t>
            </a:r>
            <a:r>
              <a:rPr lang="en-US" sz="3200" dirty="0" smtClean="0"/>
              <a:t>the </a:t>
            </a:r>
            <a:r>
              <a:rPr lang="en-US" sz="3200" dirty="0"/>
              <a:t>mother's </a:t>
            </a:r>
            <a:r>
              <a:rPr lang="en-US" sz="3200" dirty="0" smtClean="0"/>
              <a:t>MLU </a:t>
            </a:r>
            <a:r>
              <a:rPr lang="en-US" sz="3200" dirty="0"/>
              <a:t>at age 50 months if the child's </a:t>
            </a:r>
            <a:r>
              <a:rPr lang="en-US" sz="3200" dirty="0" smtClean="0"/>
              <a:t>MLU </a:t>
            </a:r>
            <a:r>
              <a:rPr lang="en-US" sz="3200" dirty="0"/>
              <a:t>is 3.7</a:t>
            </a:r>
          </a:p>
        </p:txBody>
      </p:sp>
    </p:spTree>
    <p:extLst>
      <p:ext uri="{BB962C8B-B14F-4D97-AF65-F5344CB8AC3E}">
        <p14:creationId xmlns:p14="http://schemas.microsoft.com/office/powerpoint/2010/main" val="29000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smtClean="0"/>
              <a:t>F-test</a:t>
            </a:r>
            <a:endParaRPr lang="en-US" sz="4000" b="1" dirty="0"/>
          </a:p>
        </p:txBody>
      </p:sp>
    </p:spTree>
    <p:extLst>
      <p:ext uri="{BB962C8B-B14F-4D97-AF65-F5344CB8AC3E}">
        <p14:creationId xmlns:p14="http://schemas.microsoft.com/office/powerpoint/2010/main" val="308254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321"/>
            <a:ext cx="10910655" cy="1325563"/>
          </a:xfrm>
        </p:spPr>
        <p:txBody>
          <a:bodyPr>
            <a:normAutofit/>
          </a:bodyPr>
          <a:lstStyle/>
          <a:p>
            <a:r>
              <a:rPr lang="en-GB" sz="4000" dirty="0"/>
              <a:t>Multiple linear regression: </a:t>
            </a:r>
            <a:r>
              <a:rPr lang="en-GB" sz="4000" dirty="0" smtClean="0"/>
              <a:t>assessing </a:t>
            </a:r>
            <a:r>
              <a:rPr lang="en-GB" sz="4000" dirty="0"/>
              <a:t>the model fit using the F-test</a:t>
            </a:r>
            <a:endParaRPr lang="pl-PL" sz="40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785177" y="1576784"/>
                <a:ext cx="10091370" cy="4934857"/>
              </a:xfrm>
            </p:spPr>
            <p:txBody>
              <a:bodyPr>
                <a:noAutofit/>
              </a:bodyPr>
              <a:lstStyle/>
              <a:p>
                <a:r>
                  <a:rPr lang="en-US" sz="2400" dirty="0" smtClean="0"/>
                  <a:t>In multiple linear regression, one of the main </a:t>
                </a:r>
                <a:r>
                  <a:rPr lang="en-US" sz="2400" dirty="0"/>
                  <a:t>questions we want to answer is whether there is a relationship between the response variable and one of the predictors or whether all </a:t>
                </a:r>
                <a:r>
                  <a:rPr lang="en-US" sz="2400" dirty="0" smtClean="0"/>
                  <a:t>the predictors </a:t>
                </a:r>
                <a:r>
                  <a:rPr lang="en-US" sz="2400" dirty="0"/>
                  <a:t>are </a:t>
                </a:r>
                <a:r>
                  <a:rPr lang="en-US" sz="2400" dirty="0" smtClean="0"/>
                  <a:t>uninformative when </a:t>
                </a:r>
                <a:r>
                  <a:rPr lang="en-US" sz="2400" dirty="0"/>
                  <a:t>predicting the response variable. </a:t>
                </a:r>
              </a:p>
              <a:p>
                <a:pPr marL="0" indent="0">
                  <a:buNone/>
                </a:pPr>
                <a:endParaRPr lang="en-US" sz="400" dirty="0"/>
              </a:p>
              <a:p>
                <a:r>
                  <a:rPr lang="en-US" sz="2400" dirty="0"/>
                  <a:t>For that, we test the null hypothesis:</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𝐻</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𝑝</m:t>
                        </m:r>
                      </m:sub>
                    </m:sSub>
                    <m:r>
                      <a:rPr lang="en-GB" sz="2400" b="0" i="1" smtClean="0">
                        <a:latin typeface="Cambria Math" panose="02040503050406030204" pitchFamily="18" charset="0"/>
                      </a:rPr>
                      <m:t>=0</m:t>
                    </m:r>
                  </m:oMath>
                </a14:m>
                <a:r>
                  <a:rPr lang="en-US" sz="2400" dirty="0"/>
                  <a:t>   </a:t>
                </a:r>
              </a:p>
              <a:p>
                <a:pPr marL="0" indent="0">
                  <a:buNone/>
                </a:pPr>
                <a:r>
                  <a:rPr lang="en-US" sz="2400" dirty="0"/>
                  <a:t>versus</a:t>
                </a:r>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GB" sz="2400" i="1">
                            <a:latin typeface="Cambria Math" panose="02040503050406030204" pitchFamily="18" charset="0"/>
                          </a:rPr>
                          <m:t>𝐻</m:t>
                        </m:r>
                      </m:e>
                      <m:sub>
                        <m:r>
                          <a:rPr lang="en-GB" sz="2400" b="0" i="1" smtClean="0">
                            <a:latin typeface="Cambria Math" panose="02040503050406030204" pitchFamily="18" charset="0"/>
                          </a:rPr>
                          <m:t>1</m:t>
                        </m:r>
                      </m:sub>
                    </m:sSub>
                    <m:r>
                      <a:rPr lang="en-GB" sz="2400" i="1">
                        <a:latin typeface="Cambria Math" panose="02040503050406030204" pitchFamily="18" charset="0"/>
                      </a:rPr>
                      <m:t>:</m:t>
                    </m:r>
                    <m:r>
                      <a:rPr lang="en-GB" sz="2400" b="0" i="1" smtClean="0">
                        <a:latin typeface="Cambria Math" panose="02040503050406030204" pitchFamily="18" charset="0"/>
                      </a:rPr>
                      <m:t>𝑎𝑡</m:t>
                    </m:r>
                    <m:r>
                      <a:rPr lang="en-GB" sz="2400" b="0" i="1" smtClean="0">
                        <a:latin typeface="Cambria Math" panose="02040503050406030204" pitchFamily="18" charset="0"/>
                      </a:rPr>
                      <m:t> </m:t>
                    </m:r>
                    <m:r>
                      <a:rPr lang="en-GB" sz="2400" b="0" i="1" smtClean="0">
                        <a:latin typeface="Cambria Math" panose="02040503050406030204" pitchFamily="18" charset="0"/>
                      </a:rPr>
                      <m:t>𝑙𝑒𝑎𝑠𝑡</m:t>
                    </m:r>
                    <m:r>
                      <a:rPr lang="en-GB" sz="2400" b="0" i="1" smtClean="0">
                        <a:latin typeface="Cambria Math" panose="02040503050406030204" pitchFamily="18" charset="0"/>
                      </a:rPr>
                      <m:t> </m:t>
                    </m:r>
                    <m:r>
                      <a:rPr lang="en-GB" sz="2400" b="0" i="1" smtClean="0">
                        <a:latin typeface="Cambria Math" panose="02040503050406030204" pitchFamily="18" charset="0"/>
                      </a:rPr>
                      <m:t>𝑜𝑛𝑒</m:t>
                    </m:r>
                    <m:r>
                      <a:rPr lang="en-GB" sz="2400" b="0" i="1" smtClean="0">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𝑗</m:t>
                        </m:r>
                      </m:sub>
                    </m:sSub>
                    <m:r>
                      <a:rPr lang="en-GB" sz="2400" b="0" i="1" smtClean="0">
                        <a:latin typeface="Cambria Math" panose="02040503050406030204" pitchFamily="18" charset="0"/>
                      </a:rPr>
                      <m:t> </m:t>
                    </m:r>
                    <m:r>
                      <a:rPr lang="en-GB" sz="2400" b="0" i="1" smtClean="0">
                        <a:latin typeface="Cambria Math" panose="02040503050406030204" pitchFamily="18" charset="0"/>
                      </a:rPr>
                      <m:t>𝑖𝑠</m:t>
                    </m:r>
                  </m:oMath>
                </a14:m>
                <a:r>
                  <a:rPr lang="en-US" sz="2400" dirty="0" smtClean="0"/>
                  <a:t> </a:t>
                </a:r>
                <a:r>
                  <a:rPr lang="en-US" sz="2400" i="1" dirty="0" smtClean="0"/>
                  <a:t>non-zeros</a:t>
                </a:r>
                <a:endParaRPr lang="en-US" sz="2400" i="1" dirty="0"/>
              </a:p>
              <a:p>
                <a:pPr marL="0" indent="0">
                  <a:buNone/>
                </a:pPr>
                <a:endParaRPr lang="en-US" sz="400" dirty="0"/>
              </a:p>
              <a:p>
                <a:r>
                  <a:rPr lang="en-US" sz="2400" dirty="0"/>
                  <a:t>In R, the results of this test are given in the last row of the </a:t>
                </a:r>
                <a:r>
                  <a:rPr lang="en-US" sz="2400" i="1" dirty="0" err="1"/>
                  <a:t>lm</a:t>
                </a:r>
                <a:r>
                  <a:rPr lang="en-US" sz="2400" i="1" dirty="0"/>
                  <a:t>()</a:t>
                </a:r>
                <a:r>
                  <a:rPr lang="en-US" sz="2400" dirty="0"/>
                  <a:t> output. The smaller is the p-value, the strongest the evidence against the null hypothesis.</a:t>
                </a:r>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785177" y="1576784"/>
                <a:ext cx="10091370" cy="4934857"/>
              </a:xfrm>
              <a:blipFill>
                <a:blip r:embed="rId2"/>
                <a:stretch>
                  <a:fillRect l="-967" t="-1731" r="-544"/>
                </a:stretch>
              </a:blipFill>
            </p:spPr>
            <p:txBody>
              <a:bodyPr/>
              <a:lstStyle/>
              <a:p>
                <a:r>
                  <a:rPr lang="en-GB">
                    <a:noFill/>
                  </a:rPr>
                  <a:t> </a:t>
                </a:r>
              </a:p>
            </p:txBody>
          </p:sp>
        </mc:Fallback>
      </mc:AlternateContent>
    </p:spTree>
    <p:extLst>
      <p:ext uri="{BB962C8B-B14F-4D97-AF65-F5344CB8AC3E}">
        <p14:creationId xmlns:p14="http://schemas.microsoft.com/office/powerpoint/2010/main" val="16810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916"/>
            <a:ext cx="10910655" cy="1325563"/>
          </a:xfrm>
        </p:spPr>
        <p:txBody>
          <a:bodyPr>
            <a:normAutofit/>
          </a:bodyPr>
          <a:lstStyle/>
          <a:p>
            <a:r>
              <a:rPr lang="en-GB" sz="4000" dirty="0"/>
              <a:t>Multiple linear regression: Assessing the model fit using the F-test</a:t>
            </a:r>
            <a:endParaRPr lang="pl-PL" sz="40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1621829"/>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
        <p:nvSpPr>
          <p:cNvPr id="4" name="Rectangle 3">
            <a:extLst>
              <a:ext uri="{FF2B5EF4-FFF2-40B4-BE49-F238E27FC236}">
                <a16:creationId xmlns:a16="http://schemas.microsoft.com/office/drawing/2014/main" id="{7DD0D061-B2F4-48DA-9D3F-130E96E8C6CF}"/>
              </a:ext>
            </a:extLst>
          </p:cNvPr>
          <p:cNvSpPr/>
          <p:nvPr/>
        </p:nvSpPr>
        <p:spPr>
          <a:xfrm>
            <a:off x="2363603" y="5903495"/>
            <a:ext cx="4791176" cy="19250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 name="Straight Arrow Connector 4">
            <a:extLst>
              <a:ext uri="{FF2B5EF4-FFF2-40B4-BE49-F238E27FC236}">
                <a16:creationId xmlns:a16="http://schemas.microsoft.com/office/drawing/2014/main" id="{1C45E40E-236B-402A-A953-5050E6C46D36}"/>
              </a:ext>
            </a:extLst>
          </p:cNvPr>
          <p:cNvCxnSpPr>
            <a:cxnSpLocks/>
          </p:cNvCxnSpPr>
          <p:nvPr/>
        </p:nvCxnSpPr>
        <p:spPr>
          <a:xfrm>
            <a:off x="1588357" y="5365957"/>
            <a:ext cx="727120" cy="633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ABD241E-8A6C-43DE-9813-356D437F0B88}"/>
              </a:ext>
            </a:extLst>
          </p:cNvPr>
          <p:cNvSpPr txBox="1"/>
          <p:nvPr/>
        </p:nvSpPr>
        <p:spPr>
          <a:xfrm>
            <a:off x="785177" y="4970800"/>
            <a:ext cx="1391663" cy="369332"/>
          </a:xfrm>
          <a:prstGeom prst="rect">
            <a:avLst/>
          </a:prstGeom>
          <a:noFill/>
        </p:spPr>
        <p:txBody>
          <a:bodyPr wrap="none" rtlCol="0">
            <a:spAutoFit/>
          </a:bodyPr>
          <a:lstStyle/>
          <a:p>
            <a:r>
              <a:rPr lang="en-GB" dirty="0" smtClean="0">
                <a:solidFill>
                  <a:srgbClr val="FF0000"/>
                </a:solidFill>
              </a:rPr>
              <a:t>F-test results</a:t>
            </a:r>
            <a:endParaRPr lang="pl-PL" dirty="0">
              <a:solidFill>
                <a:srgbClr val="FF0000"/>
              </a:solidFill>
            </a:endParaRPr>
          </a:p>
        </p:txBody>
      </p:sp>
    </p:spTree>
    <p:extLst>
      <p:ext uri="{BB962C8B-B14F-4D97-AF65-F5344CB8AC3E}">
        <p14:creationId xmlns:p14="http://schemas.microsoft.com/office/powerpoint/2010/main" val="3080070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15"/>
            <a:ext cx="10515600" cy="1325563"/>
          </a:xfrm>
        </p:spPr>
        <p:txBody>
          <a:bodyPr/>
          <a:lstStyle/>
          <a:p>
            <a:r>
              <a:rPr lang="en-GB" dirty="0"/>
              <a:t>F-test for model comparison</a:t>
            </a:r>
            <a:endParaRPr lang="pl-PL" dirty="0"/>
          </a:p>
        </p:txBody>
      </p:sp>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200" y="1539307"/>
            <a:ext cx="10515600" cy="4351338"/>
          </a:xfrm>
        </p:spPr>
        <p:txBody>
          <a:bodyPr/>
          <a:lstStyle/>
          <a:p>
            <a:r>
              <a:rPr lang="en-US" dirty="0"/>
              <a:t>The F-test can also be used to compare two “nested” models</a:t>
            </a:r>
            <a:endParaRPr lang="en-GB" sz="800" dirty="0"/>
          </a:p>
          <a:p>
            <a:pPr marL="0" indent="0">
              <a:buNone/>
            </a:pPr>
            <a:r>
              <a:rPr lang="en-US" i="1" dirty="0"/>
              <a:t>     </a:t>
            </a:r>
          </a:p>
          <a:p>
            <a:pPr marL="0" indent="0">
              <a:buNone/>
            </a:pPr>
            <a:endParaRPr lang="en-US" sz="2400" i="1" dirty="0"/>
          </a:p>
          <a:p>
            <a:pPr marL="0" indent="0">
              <a:buNone/>
            </a:pPr>
            <a:endParaRPr lang="en-US" sz="2400" i="1" dirty="0"/>
          </a:p>
          <a:p>
            <a:pPr marL="0" indent="0">
              <a:buNone/>
            </a:pPr>
            <a:endParaRPr lang="pl-PL" sz="2400" i="1" dirty="0"/>
          </a:p>
        </p:txBody>
      </p:sp>
      <p:sp>
        <p:nvSpPr>
          <p:cNvPr id="6" name="TextBox 5">
            <a:extLst>
              <a:ext uri="{FF2B5EF4-FFF2-40B4-BE49-F238E27FC236}">
                <a16:creationId xmlns:a16="http://schemas.microsoft.com/office/drawing/2014/main" id="{E26406F6-8F23-4C67-9FA9-DEDBF95E0B97}"/>
              </a:ext>
            </a:extLst>
          </p:cNvPr>
          <p:cNvSpPr txBox="1"/>
          <p:nvPr/>
        </p:nvSpPr>
        <p:spPr>
          <a:xfrm>
            <a:off x="1459347" y="2336805"/>
            <a:ext cx="6871854" cy="400110"/>
          </a:xfrm>
          <a:prstGeom prst="rect">
            <a:avLst/>
          </a:prstGeom>
          <a:solidFill>
            <a:schemeClr val="bg1">
              <a:lumMod val="95000"/>
            </a:schemeClr>
          </a:solidFill>
          <a:ln>
            <a:solidFill>
              <a:schemeClr val="bg1">
                <a:lumMod val="75000"/>
              </a:schemeClr>
            </a:solidFill>
          </a:ln>
        </p:spPr>
        <p:txBody>
          <a:bodyPr wrap="square" rtlCol="0">
            <a:spAutoFit/>
          </a:bodyPr>
          <a:lstStyle/>
          <a:p>
            <a:r>
              <a:rPr lang="pl-PL" sz="2000" dirty="0" err="1"/>
              <a:t>anova</a:t>
            </a:r>
            <a:r>
              <a:rPr lang="pl-PL" sz="2000" dirty="0"/>
              <a:t>(</a:t>
            </a:r>
            <a:r>
              <a:rPr lang="pl-PL" sz="2000" dirty="0" err="1"/>
              <a:t>fit</a:t>
            </a:r>
            <a:r>
              <a:rPr lang="en-GB" sz="2000" dirty="0"/>
              <a:t>.TV</a:t>
            </a:r>
            <a:r>
              <a:rPr lang="pl-PL" sz="2000" dirty="0"/>
              <a:t>, </a:t>
            </a:r>
            <a:r>
              <a:rPr lang="pl-PL" sz="2000" dirty="0" err="1"/>
              <a:t>lm.fit</a:t>
            </a:r>
            <a:r>
              <a:rPr lang="pl-PL" sz="2000" dirty="0"/>
              <a:t>)</a:t>
            </a:r>
          </a:p>
        </p:txBody>
      </p:sp>
      <p:sp>
        <p:nvSpPr>
          <p:cNvPr id="9" name="Rectangle 8">
            <a:extLst>
              <a:ext uri="{FF2B5EF4-FFF2-40B4-BE49-F238E27FC236}">
                <a16:creationId xmlns:a16="http://schemas.microsoft.com/office/drawing/2014/main" id="{42D02F7E-1432-45F7-9E1C-07ABC5B9D657}"/>
              </a:ext>
            </a:extLst>
          </p:cNvPr>
          <p:cNvSpPr/>
          <p:nvPr/>
        </p:nvSpPr>
        <p:spPr>
          <a:xfrm>
            <a:off x="1459346" y="2948919"/>
            <a:ext cx="6871853" cy="2246769"/>
          </a:xfrm>
          <a:prstGeom prst="rect">
            <a:avLst/>
          </a:prstGeom>
          <a:ln>
            <a:solidFill>
              <a:schemeClr val="bg1">
                <a:lumMod val="75000"/>
              </a:schemeClr>
            </a:solidFill>
          </a:ln>
        </p:spPr>
        <p:txBody>
          <a:bodyPr wrap="square">
            <a:spAutoFit/>
          </a:bodyPr>
          <a:lstStyle/>
          <a:p>
            <a:r>
              <a:rPr lang="pl-PL" sz="2000" dirty="0"/>
              <a:t>Analysis of </a:t>
            </a:r>
            <a:r>
              <a:rPr lang="pl-PL" sz="2000" dirty="0" err="1"/>
              <a:t>Variance</a:t>
            </a:r>
            <a:r>
              <a:rPr lang="pl-PL" sz="2000" dirty="0"/>
              <a:t> </a:t>
            </a:r>
            <a:r>
              <a:rPr lang="pl-PL" sz="2000" dirty="0" err="1"/>
              <a:t>Table</a:t>
            </a:r>
            <a:endParaRPr lang="pl-PL" sz="2000" dirty="0"/>
          </a:p>
          <a:p>
            <a:endParaRPr lang="pl-PL" sz="1600" dirty="0"/>
          </a:p>
          <a:p>
            <a:r>
              <a:rPr lang="pl-PL" sz="2000" dirty="0"/>
              <a:t>Model 1: </a:t>
            </a:r>
            <a:r>
              <a:rPr lang="pl-PL" sz="2000" dirty="0" err="1"/>
              <a:t>sales</a:t>
            </a:r>
            <a:r>
              <a:rPr lang="pl-PL" sz="2000" dirty="0"/>
              <a:t> ~ TV</a:t>
            </a:r>
          </a:p>
          <a:p>
            <a:r>
              <a:rPr lang="pl-PL" sz="2000" dirty="0"/>
              <a:t>Model 2: </a:t>
            </a:r>
            <a:r>
              <a:rPr lang="pl-PL" sz="2000" dirty="0" err="1"/>
              <a:t>sales</a:t>
            </a:r>
            <a:r>
              <a:rPr lang="pl-PL" sz="2000" dirty="0"/>
              <a:t> ~ TV + radio + </a:t>
            </a:r>
            <a:r>
              <a:rPr lang="pl-PL" sz="2000" dirty="0" err="1"/>
              <a:t>newspaper</a:t>
            </a:r>
            <a:endParaRPr lang="pl-PL" sz="2000" dirty="0"/>
          </a:p>
          <a:p>
            <a:r>
              <a:rPr lang="pl-PL" sz="2000" dirty="0"/>
              <a:t>  </a:t>
            </a:r>
            <a:r>
              <a:rPr lang="en-GB" sz="2000" dirty="0"/>
              <a:t>   </a:t>
            </a:r>
            <a:r>
              <a:rPr lang="pl-PL" sz="2000" dirty="0" err="1"/>
              <a:t>Res.Df</a:t>
            </a:r>
            <a:r>
              <a:rPr lang="pl-PL" sz="2000" dirty="0"/>
              <a:t>  </a:t>
            </a:r>
            <a:r>
              <a:rPr lang="en-GB" sz="2000" dirty="0"/>
              <a:t>  </a:t>
            </a:r>
            <a:r>
              <a:rPr lang="pl-PL" sz="2000" dirty="0"/>
              <a:t>RSS </a:t>
            </a:r>
            <a:r>
              <a:rPr lang="en-GB" sz="2000" dirty="0"/>
              <a:t> </a:t>
            </a:r>
            <a:r>
              <a:rPr lang="pl-PL" sz="2000" dirty="0" err="1"/>
              <a:t>Df</a:t>
            </a:r>
            <a:r>
              <a:rPr lang="pl-PL" sz="2000" dirty="0"/>
              <a:t> </a:t>
            </a:r>
            <a:r>
              <a:rPr lang="en-GB" sz="2000" dirty="0"/>
              <a:t>    </a:t>
            </a:r>
            <a:r>
              <a:rPr lang="pl-PL" sz="2000" dirty="0"/>
              <a:t>Sum of </a:t>
            </a:r>
            <a:r>
              <a:rPr lang="pl-PL" sz="2000" dirty="0" err="1"/>
              <a:t>Sq</a:t>
            </a:r>
            <a:r>
              <a:rPr lang="pl-PL" sz="2000" dirty="0"/>
              <a:t>   F Pr(&gt;F)    </a:t>
            </a:r>
          </a:p>
          <a:p>
            <a:r>
              <a:rPr lang="pl-PL" sz="2000" dirty="0"/>
              <a:t>1    </a:t>
            </a:r>
            <a:r>
              <a:rPr lang="en-GB" sz="2000" dirty="0"/>
              <a:t>   </a:t>
            </a:r>
            <a:r>
              <a:rPr lang="pl-PL" sz="2000" dirty="0"/>
              <a:t>198 </a:t>
            </a:r>
            <a:r>
              <a:rPr lang="en-GB" sz="2000" dirty="0"/>
              <a:t> </a:t>
            </a:r>
            <a:r>
              <a:rPr lang="pl-PL" sz="2000" dirty="0"/>
              <a:t>2103                            </a:t>
            </a:r>
          </a:p>
          <a:p>
            <a:r>
              <a:rPr lang="pl-PL" sz="2000" dirty="0"/>
              <a:t>2    </a:t>
            </a:r>
            <a:r>
              <a:rPr lang="en-GB" sz="2000" dirty="0"/>
              <a:t>   </a:t>
            </a:r>
            <a:r>
              <a:rPr lang="pl-PL" sz="2000" dirty="0"/>
              <a:t>196  </a:t>
            </a:r>
            <a:r>
              <a:rPr lang="en-GB" sz="2000" dirty="0"/>
              <a:t>  </a:t>
            </a:r>
            <a:r>
              <a:rPr lang="pl-PL" sz="2000" dirty="0"/>
              <a:t>557  </a:t>
            </a:r>
            <a:r>
              <a:rPr lang="en-GB" sz="2000" dirty="0"/>
              <a:t>  </a:t>
            </a:r>
            <a:r>
              <a:rPr lang="pl-PL" sz="2000" dirty="0"/>
              <a:t>2      1546 272 </a:t>
            </a:r>
            <a:r>
              <a:rPr lang="en-GB" sz="2000" dirty="0"/>
              <a:t>   </a:t>
            </a:r>
            <a:r>
              <a:rPr lang="pl-PL" sz="2000" dirty="0"/>
              <a:t>&lt;2e-16 ***</a:t>
            </a:r>
          </a:p>
        </p:txBody>
      </p:sp>
    </p:spTree>
    <p:extLst>
      <p:ext uri="{BB962C8B-B14F-4D97-AF65-F5344CB8AC3E}">
        <p14:creationId xmlns:p14="http://schemas.microsoft.com/office/powerpoint/2010/main" val="3733460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Interactions between the predictors</a:t>
            </a:r>
          </a:p>
        </p:txBody>
      </p:sp>
    </p:spTree>
    <p:extLst>
      <p:ext uri="{BB962C8B-B14F-4D97-AF65-F5344CB8AC3E}">
        <p14:creationId xmlns:p14="http://schemas.microsoft.com/office/powerpoint/2010/main" val="1698475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4351338"/>
              </a:xfrm>
            </p:spPr>
            <p:txBody>
              <a:bodyPr/>
              <a:lstStyle/>
              <a:p>
                <a:r>
                  <a:rPr lang="en-US" dirty="0"/>
                  <a:t>The multiple linear regression model we used so far assumed that the effect on </a:t>
                </a:r>
                <a:r>
                  <a:rPr lang="en-US" b="1" dirty="0"/>
                  <a:t>sales</a:t>
                </a:r>
                <a:r>
                  <a:rPr lang="en-US" dirty="0"/>
                  <a:t> of </a:t>
                </a:r>
                <a:r>
                  <a:rPr lang="en-US" dirty="0" smtClean="0"/>
                  <a:t>increasing the budget of one </a:t>
                </a:r>
                <a:r>
                  <a:rPr lang="en-US" dirty="0"/>
                  <a:t>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highlight>
                                <a:srgbClr val="FFFF00"/>
                              </a:highlight>
                              <a:latin typeface="Cambria Math" panose="02040503050406030204" pitchFamily="18" charset="0"/>
                            </a:rPr>
                          </m:ctrlPr>
                        </m:sSubPr>
                        <m:e>
                          <m:r>
                            <a:rPr lang="sv-SE" sz="2300" i="1">
                              <a:highlight>
                                <a:srgbClr val="FFFF00"/>
                              </a:highlight>
                              <a:latin typeface="Cambria Math" panose="02040503050406030204" pitchFamily="18" charset="0"/>
                              <a:ea typeface="Cambria Math" panose="02040503050406030204" pitchFamily="18" charset="0"/>
                            </a:rPr>
                            <m:t>𝛽</m:t>
                          </m:r>
                        </m:e>
                        <m:sub>
                          <m:r>
                            <a:rPr lang="en-GB" sz="2300" b="0" i="1" smtClean="0">
                              <a:highlight>
                                <a:srgbClr val="FFFF00"/>
                              </a:highlight>
                              <a:latin typeface="Cambria Math" panose="02040503050406030204" pitchFamily="18" charset="0"/>
                              <a:ea typeface="Cambria Math" panose="02040503050406030204" pitchFamily="18" charset="0"/>
                            </a:rPr>
                            <m:t>4</m:t>
                          </m:r>
                        </m:sub>
                      </m:sSub>
                      <m:r>
                        <a:rPr lang="en-GB" sz="2300" i="1">
                          <a:highlight>
                            <a:srgbClr val="FFFF00"/>
                          </a:highlight>
                          <a:latin typeface="Cambria Math" panose="02040503050406030204" pitchFamily="18" charset="0"/>
                          <a:ea typeface="Cambria Math" panose="02040503050406030204" pitchFamily="18" charset="0"/>
                        </a:rPr>
                        <m:t>×</m:t>
                      </m:r>
                      <m:d>
                        <m:dPr>
                          <m:ctrlP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ctrlPr>
                        </m:dPr>
                        <m:e>
                          <m: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t>𝑇𝑉</m:t>
                          </m:r>
                          <m:r>
                            <a:rPr lang="en-GB" sz="2300" i="1">
                              <a:highlight>
                                <a:srgbClr val="FFFF00"/>
                              </a:highlight>
                              <a:latin typeface="Cambria Math" panose="02040503050406030204" pitchFamily="18" charset="0"/>
                              <a:ea typeface="Cambria Math" panose="02040503050406030204" pitchFamily="18" charset="0"/>
                            </a:rPr>
                            <m:t>×</m:t>
                          </m:r>
                          <m: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endParaRPr lang="en-US" dirty="0"/>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4351338"/>
              </a:xfrm>
              <a:blipFill>
                <a:blip r:embed="rId3"/>
                <a:stretch>
                  <a:fillRect l="-994" t="-2241" b="-7703"/>
                </a:stretch>
              </a:blipFill>
            </p:spPr>
            <p:txBody>
              <a:bodyPr/>
              <a:lstStyle/>
              <a:p>
                <a:r>
                  <a:rPr lang="en-GB">
                    <a:noFill/>
                  </a:rPr>
                  <a:t> </a:t>
                </a:r>
              </a:p>
            </p:txBody>
          </p:sp>
        </mc:Fallback>
      </mc:AlternateContent>
    </p:spTree>
    <p:extLst>
      <p:ext uri="{BB962C8B-B14F-4D97-AF65-F5344CB8AC3E}">
        <p14:creationId xmlns:p14="http://schemas.microsoft.com/office/powerpoint/2010/main" val="2272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5194000"/>
              </a:xfrm>
            </p:spPr>
            <p:txBody>
              <a:bodyPr>
                <a:normAutofit/>
              </a:bodyPr>
              <a:lstStyle/>
              <a:p>
                <a:r>
                  <a:rPr lang="en-US" dirty="0"/>
                  <a:t>The multiple linear regression model we used so far assumed that the effect on </a:t>
                </a:r>
                <a:r>
                  <a:rPr lang="en-US" b="1" dirty="0"/>
                  <a:t>sales</a:t>
                </a:r>
                <a:r>
                  <a:rPr lang="en-US" dirty="0"/>
                  <a:t> of increasing the budget of one 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d>
                        <m:dPr>
                          <m:ctrlPr>
                            <a:rPr lang="en-GB" sz="2300" b="0" i="1" smtClean="0">
                              <a:solidFill>
                                <a:srgbClr val="FF0000"/>
                              </a:solidFill>
                              <a:latin typeface="Cambria Math" panose="02040503050406030204" pitchFamily="18" charset="0"/>
                              <a:ea typeface="Cambria Math" panose="02040503050406030204" pitchFamily="18" charset="0"/>
                            </a:rPr>
                          </m:ctrlPr>
                        </m:dPr>
                        <m:e>
                          <m:r>
                            <a:rPr lang="en-GB" sz="2300" b="0" i="1" smtClean="0">
                              <a:solidFill>
                                <a:srgbClr val="FF0000"/>
                              </a:solidFill>
                              <a:latin typeface="Cambria Math" panose="02040503050406030204" pitchFamily="18" charset="0"/>
                              <a:ea typeface="Cambria Math" panose="02040503050406030204" pitchFamily="18" charset="0"/>
                            </a:rPr>
                            <m:t>𝑇𝑉</m:t>
                          </m:r>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GB" sz="2300" b="0" i="1" smtClean="0">
                        <a:latin typeface="Cambria Math" panose="02040503050406030204" pitchFamily="18" charset="0"/>
                      </a:rPr>
                      <m:t>           =</m:t>
                    </m:r>
                  </m:oMath>
                </a14:m>
                <a:r>
                  <a:rPr lang="en-GB" sz="2300" dirty="0"/>
                  <a:t>  </a:t>
                </a:r>
                <a14:m>
                  <m:oMath xmlns:m="http://schemas.openxmlformats.org/officeDocument/2006/math">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en-GB" sz="2300" b="0" i="1" smtClean="0">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b="0" i="1" smtClean="0">
                        <a:latin typeface="Cambria Math" panose="02040503050406030204" pitchFamily="18" charset="0"/>
                        <a:ea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en-GB" sz="2300" b="0" i="1" smtClean="0">
                        <a:solidFill>
                          <a:schemeClr val="tx1"/>
                        </a:solidFill>
                        <a:latin typeface="Cambria Math" panose="02040503050406030204" pitchFamily="18" charset="0"/>
                        <a:ea typeface="Cambria Math" panose="02040503050406030204" pitchFamily="18" charset="0"/>
                      </a:rPr>
                      <m:t>)</m:t>
                    </m:r>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i="1">
                        <a:latin typeface="Cambria Math" panose="02040503050406030204" pitchFamily="18" charset="0"/>
                        <a:ea typeface="Cambria Math" panose="02040503050406030204" pitchFamily="18" charset="0"/>
                      </a:rPr>
                      <m:t> </m:t>
                    </m:r>
                  </m:oMath>
                </a14:m>
                <a:endParaRPr lang="en-GB" sz="2300" dirty="0"/>
              </a:p>
              <a:p>
                <a:pPr marL="457200" lvl="1" indent="0">
                  <a:buNone/>
                </a:pPr>
                <a:endParaRPr lang="en-GB" sz="1200" dirty="0"/>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5194000"/>
              </a:xfrm>
              <a:blipFill>
                <a:blip r:embed="rId3"/>
                <a:stretch>
                  <a:fillRect l="-994" t="-1878"/>
                </a:stretch>
              </a:blipFill>
            </p:spPr>
            <p:txBody>
              <a:bodyPr/>
              <a:lstStyle/>
              <a:p>
                <a:r>
                  <a:rPr lang="en-GB">
                    <a:noFill/>
                  </a:rPr>
                  <a:t> </a:t>
                </a:r>
              </a:p>
            </p:txBody>
          </p:sp>
        </mc:Fallback>
      </mc:AlternateContent>
    </p:spTree>
    <p:extLst>
      <p:ext uri="{BB962C8B-B14F-4D97-AF65-F5344CB8AC3E}">
        <p14:creationId xmlns:p14="http://schemas.microsoft.com/office/powerpoint/2010/main" val="139307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Recap from last time</a:t>
            </a:r>
          </a:p>
        </p:txBody>
      </p:sp>
    </p:spTree>
    <p:extLst>
      <p:ext uri="{BB962C8B-B14F-4D97-AF65-F5344CB8AC3E}">
        <p14:creationId xmlns:p14="http://schemas.microsoft.com/office/powerpoint/2010/main" val="1407336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5194000"/>
              </a:xfrm>
            </p:spPr>
            <p:txBody>
              <a:bodyPr>
                <a:normAutofit lnSpcReduction="10000"/>
              </a:bodyPr>
              <a:lstStyle/>
              <a:p>
                <a:r>
                  <a:rPr lang="en-US" dirty="0"/>
                  <a:t>The multiple linear regression model we used so far assumed that the effect on </a:t>
                </a:r>
                <a:r>
                  <a:rPr lang="en-US" b="1" dirty="0"/>
                  <a:t>sales</a:t>
                </a:r>
                <a:r>
                  <a:rPr lang="en-US" dirty="0"/>
                  <a:t> of increasing the budget of one 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d>
                        <m:dPr>
                          <m:ctrlPr>
                            <a:rPr lang="en-GB" sz="2300" b="0" i="1" smtClean="0">
                              <a:solidFill>
                                <a:srgbClr val="FF0000"/>
                              </a:solidFill>
                              <a:latin typeface="Cambria Math" panose="02040503050406030204" pitchFamily="18" charset="0"/>
                              <a:ea typeface="Cambria Math" panose="02040503050406030204" pitchFamily="18" charset="0"/>
                            </a:rPr>
                          </m:ctrlPr>
                        </m:dPr>
                        <m:e>
                          <m:r>
                            <a:rPr lang="en-GB" sz="2300" b="0" i="1" smtClean="0">
                              <a:solidFill>
                                <a:srgbClr val="FF0000"/>
                              </a:solidFill>
                              <a:latin typeface="Cambria Math" panose="02040503050406030204" pitchFamily="18" charset="0"/>
                              <a:ea typeface="Cambria Math" panose="02040503050406030204" pitchFamily="18" charset="0"/>
                            </a:rPr>
                            <m:t>𝑇𝑉</m:t>
                          </m:r>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GB" sz="2300" b="0" i="1" smtClean="0">
                        <a:latin typeface="Cambria Math" panose="02040503050406030204" pitchFamily="18" charset="0"/>
                      </a:rPr>
                      <m:t>           =</m:t>
                    </m:r>
                  </m:oMath>
                </a14:m>
                <a:r>
                  <a:rPr lang="en-GB" sz="2300" dirty="0"/>
                  <a:t>  </a:t>
                </a:r>
                <a14:m>
                  <m:oMath xmlns:m="http://schemas.openxmlformats.org/officeDocument/2006/math">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en-GB" sz="2300" b="0" i="1" smtClean="0">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b="0" i="1" smtClean="0">
                        <a:latin typeface="Cambria Math" panose="02040503050406030204" pitchFamily="18" charset="0"/>
                        <a:ea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en-GB" sz="2300" b="0" i="1" smtClean="0">
                        <a:solidFill>
                          <a:schemeClr val="tx1"/>
                        </a:solidFill>
                        <a:latin typeface="Cambria Math" panose="02040503050406030204" pitchFamily="18" charset="0"/>
                        <a:ea typeface="Cambria Math" panose="02040503050406030204" pitchFamily="18" charset="0"/>
                      </a:rPr>
                      <m:t>)</m:t>
                    </m:r>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i="1">
                        <a:latin typeface="Cambria Math" panose="02040503050406030204" pitchFamily="18" charset="0"/>
                        <a:ea typeface="Cambria Math" panose="02040503050406030204" pitchFamily="18" charset="0"/>
                      </a:rPr>
                      <m:t> </m:t>
                    </m:r>
                  </m:oMath>
                </a14:m>
                <a:endParaRPr lang="en-GB" sz="2300" dirty="0"/>
              </a:p>
              <a:p>
                <a:pPr marL="457200" lvl="1" indent="0">
                  <a:buNone/>
                </a:pPr>
                <a:endParaRPr lang="en-GB" sz="1200" dirty="0"/>
              </a:p>
              <a:p>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4</m:t>
                        </m:r>
                      </m:sub>
                    </m:sSub>
                  </m:oMath>
                </a14:m>
                <a:r>
                  <a:rPr lang="en-US" dirty="0"/>
                  <a:t> can be interpreted as the increase in the effectiveness of TV advertising for a one-unit increase in radio advertising.</a:t>
                </a:r>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5194000"/>
              </a:xfrm>
              <a:blipFill>
                <a:blip r:embed="rId3"/>
                <a:stretch>
                  <a:fillRect l="-994" t="-2582"/>
                </a:stretch>
              </a:blipFill>
            </p:spPr>
            <p:txBody>
              <a:bodyPr/>
              <a:lstStyle/>
              <a:p>
                <a:r>
                  <a:rPr lang="en-GB">
                    <a:noFill/>
                  </a:rPr>
                  <a:t> </a:t>
                </a:r>
              </a:p>
            </p:txBody>
          </p:sp>
        </mc:Fallback>
      </mc:AlternateContent>
    </p:spTree>
    <p:extLst>
      <p:ext uri="{BB962C8B-B14F-4D97-AF65-F5344CB8AC3E}">
        <p14:creationId xmlns:p14="http://schemas.microsoft.com/office/powerpoint/2010/main" val="267907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Multiple linear regression in R: Interactions</a:t>
            </a:r>
            <a:endParaRPr lang="pl-PL" dirty="0"/>
          </a:p>
        </p:txBody>
      </p:sp>
      <p:sp>
        <p:nvSpPr>
          <p:cNvPr id="7" name="Rectangle 6">
            <a:extLst>
              <a:ext uri="{FF2B5EF4-FFF2-40B4-BE49-F238E27FC236}">
                <a16:creationId xmlns:a16="http://schemas.microsoft.com/office/drawing/2014/main" id="{0FE288E8-E674-4682-8309-5A76C632D29D}"/>
              </a:ext>
            </a:extLst>
          </p:cNvPr>
          <p:cNvSpPr/>
          <p:nvPr/>
        </p:nvSpPr>
        <p:spPr>
          <a:xfrm>
            <a:off x="2315477" y="2092888"/>
            <a:ext cx="6876000" cy="4539704"/>
          </a:xfrm>
          <a:prstGeom prst="rect">
            <a:avLst/>
          </a:prstGeom>
          <a:ln>
            <a:solidFill>
              <a:schemeClr val="bg1">
                <a:lumMod val="75000"/>
              </a:schemeClr>
            </a:solidFill>
          </a:ln>
        </p:spPr>
        <p:txBody>
          <a:bodyPr wrap="square">
            <a:spAutoFit/>
          </a:bodyPr>
          <a:lstStyle/>
          <a:p>
            <a:r>
              <a:rPr lang="en-GB" sz="1700" dirty="0"/>
              <a:t>Residuals:</a:t>
            </a:r>
          </a:p>
          <a:p>
            <a:r>
              <a:rPr lang="en-GB" sz="1700" dirty="0"/>
              <a:t>    Min       1Q   Median       3Q      Max </a:t>
            </a:r>
          </a:p>
          <a:p>
            <a:r>
              <a:rPr lang="en-GB" sz="1700" dirty="0"/>
              <a:t>-6.293 -0.398      0.181  0.596    1.501 </a:t>
            </a:r>
          </a:p>
          <a:p>
            <a:endParaRPr lang="en-GB" sz="1700" dirty="0"/>
          </a:p>
          <a:p>
            <a:r>
              <a:rPr lang="en-GB" sz="1700" dirty="0"/>
              <a:t>Coefficients:</a:t>
            </a:r>
          </a:p>
          <a:p>
            <a:r>
              <a:rPr lang="en-GB" sz="1700" dirty="0"/>
              <a:t>                            Estimate     Std. Error   t value   </a:t>
            </a:r>
            <a:r>
              <a:rPr lang="en-GB" sz="1700" dirty="0" err="1"/>
              <a:t>Pr</a:t>
            </a:r>
            <a:r>
              <a:rPr lang="en-GB" sz="1700" dirty="0"/>
              <a:t>(&gt;|t|)    </a:t>
            </a:r>
          </a:p>
          <a:p>
            <a:r>
              <a:rPr lang="en-GB" sz="1700" dirty="0"/>
              <a:t>(Intercept)      6.7284119   0.2533195    26.56    &lt;2e-16 ***</a:t>
            </a:r>
          </a:p>
          <a:p>
            <a:r>
              <a:rPr lang="en-GB" sz="1700" dirty="0"/>
              <a:t>TV                    0.0190668   0.0015093    12.63    &lt;2e-16 ***</a:t>
            </a:r>
          </a:p>
          <a:p>
            <a:r>
              <a:rPr lang="en-GB" sz="1700" dirty="0"/>
              <a:t>radio                0.0279917   0.0091412      3.06     0.0025 ** </a:t>
            </a:r>
          </a:p>
          <a:p>
            <a:r>
              <a:rPr lang="en-GB" sz="1700" dirty="0"/>
              <a:t>newspaper     0.0014442   0.0032955      0.44     0.6617    </a:t>
            </a:r>
          </a:p>
          <a:p>
            <a:r>
              <a:rPr lang="en-GB" sz="1700" dirty="0" err="1">
                <a:highlight>
                  <a:srgbClr val="FFFF00"/>
                </a:highlight>
              </a:rPr>
              <a:t>TV:radio</a:t>
            </a:r>
            <a:r>
              <a:rPr lang="en-GB" sz="1700" dirty="0">
                <a:highlight>
                  <a:srgbClr val="FFFF00"/>
                </a:highlight>
              </a:rPr>
              <a:t>          0.0010873   0.0000526    20.69     &lt;2e-16 ***</a:t>
            </a:r>
          </a:p>
          <a:p>
            <a:r>
              <a:rPr lang="en-GB" sz="1700" dirty="0"/>
              <a:t>---</a:t>
            </a:r>
          </a:p>
          <a:p>
            <a:r>
              <a:rPr lang="en-GB" sz="1700" dirty="0" err="1"/>
              <a:t>Signif</a:t>
            </a:r>
            <a:r>
              <a:rPr lang="en-GB" sz="1700" dirty="0"/>
              <a:t>. codes:  0 ‘***’ 0.001 ‘**’ 0.01 ‘*’ 0.05 ‘.’ 0.1 ‘ ’ 1</a:t>
            </a:r>
          </a:p>
          <a:p>
            <a:endParaRPr lang="en-GB" sz="1700" dirty="0"/>
          </a:p>
          <a:p>
            <a:r>
              <a:rPr lang="en-GB" sz="1700" dirty="0">
                <a:highlight>
                  <a:srgbClr val="FFFF00"/>
                </a:highlight>
              </a:rPr>
              <a:t>Residual standard error: 0.945</a:t>
            </a:r>
            <a:r>
              <a:rPr lang="en-GB" sz="1700" dirty="0"/>
              <a:t> on 195 degrees of freedom</a:t>
            </a:r>
          </a:p>
          <a:p>
            <a:r>
              <a:rPr lang="en-GB" sz="1700" dirty="0"/>
              <a:t>Multiple R-squared:  0.968,    </a:t>
            </a:r>
            <a:r>
              <a:rPr lang="en-GB" sz="1700" dirty="0">
                <a:highlight>
                  <a:srgbClr val="FFFF00"/>
                </a:highlight>
              </a:rPr>
              <a:t>Adjusted R-squared:  0.967 </a:t>
            </a:r>
          </a:p>
          <a:p>
            <a:r>
              <a:rPr lang="en-GB" sz="1700" dirty="0"/>
              <a:t>F-statistic: 1.47e+03 on 4 and 195 DF,  p-value: &lt;2e-16</a:t>
            </a:r>
          </a:p>
        </p:txBody>
      </p:sp>
      <p:sp>
        <p:nvSpPr>
          <p:cNvPr id="8" name="TextBox 7">
            <a:extLst>
              <a:ext uri="{FF2B5EF4-FFF2-40B4-BE49-F238E27FC236}">
                <a16:creationId xmlns:a16="http://schemas.microsoft.com/office/drawing/2014/main" id="{528B9A3F-2AC3-4644-8D57-85F41A941AAF}"/>
              </a:ext>
            </a:extLst>
          </p:cNvPr>
          <p:cNvSpPr txBox="1"/>
          <p:nvPr/>
        </p:nvSpPr>
        <p:spPr>
          <a:xfrm>
            <a:off x="2315478" y="1394667"/>
            <a:ext cx="6871854" cy="615553"/>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700" i="1" dirty="0" err="1"/>
              <a:t>fit.inter</a:t>
            </a:r>
            <a:r>
              <a:rPr lang="en-US" sz="1700" i="1" dirty="0"/>
              <a:t> = </a:t>
            </a:r>
            <a:r>
              <a:rPr lang="en-US" sz="1700" i="1" dirty="0" err="1"/>
              <a:t>lm</a:t>
            </a:r>
            <a:r>
              <a:rPr lang="en-US" sz="1700" i="1" dirty="0"/>
              <a:t>(sales ~ TV + radio + </a:t>
            </a:r>
            <a:r>
              <a:rPr lang="en-US" sz="1700" i="1" dirty="0" err="1"/>
              <a:t>TV:radio</a:t>
            </a:r>
            <a:r>
              <a:rPr lang="en-US" sz="1700" i="1" dirty="0"/>
              <a:t> + newspaper, data = Advertising)</a:t>
            </a:r>
          </a:p>
          <a:p>
            <a:r>
              <a:rPr lang="en-US" sz="1700" i="1" dirty="0"/>
              <a:t>summary(</a:t>
            </a:r>
            <a:r>
              <a:rPr lang="en-US" sz="1700" i="1" dirty="0" err="1"/>
              <a:t>fit.inter</a:t>
            </a:r>
            <a:r>
              <a:rPr lang="en-US" sz="1700" i="1" dirty="0"/>
              <a:t>)</a:t>
            </a:r>
            <a:endParaRPr lang="pl-PL" sz="1700" dirty="0"/>
          </a:p>
        </p:txBody>
      </p:sp>
    </p:spTree>
    <p:extLst>
      <p:ext uri="{BB962C8B-B14F-4D97-AF65-F5344CB8AC3E}">
        <p14:creationId xmlns:p14="http://schemas.microsoft.com/office/powerpoint/2010/main" val="2834922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838199" y="1689582"/>
                <a:ext cx="9497292" cy="4665033"/>
              </a:xfrm>
            </p:spPr>
            <p:txBody>
              <a:bodyPr>
                <a:noAutofit/>
              </a:bodyPr>
              <a:lstStyle/>
              <a:p>
                <a:r>
                  <a:rPr lang="en-US" dirty="0"/>
                  <a:t>The percentage error (RSE/mean(Y))</a:t>
                </a:r>
                <a:r>
                  <a:rPr lang="en-US" dirty="0">
                    <a:solidFill>
                      <a:srgbClr val="FF0000"/>
                    </a:solidFill>
                  </a:rPr>
                  <a:t> </a:t>
                </a:r>
                <a:r>
                  <a:rPr lang="en-US" dirty="0"/>
                  <a:t>is now </a:t>
                </a:r>
                <a:r>
                  <a:rPr lang="en-US" b="1" dirty="0"/>
                  <a:t>7%</a:t>
                </a:r>
                <a:r>
                  <a:rPr lang="en-US" dirty="0"/>
                  <a:t> instead of </a:t>
                </a:r>
                <a:r>
                  <a:rPr lang="en-US" b="1" dirty="0"/>
                  <a:t>12%.</a:t>
                </a:r>
              </a:p>
              <a:p>
                <a:pPr marL="0" indent="0">
                  <a:buNone/>
                </a:pPr>
                <a:endParaRPr lang="en-US" sz="1200" dirty="0"/>
              </a:p>
              <a:p>
                <a:r>
                  <a:rPr lang="en-US" dirty="0"/>
                  <a:t>By adding the interaction term, we now explain about </a:t>
                </a:r>
                <a:r>
                  <a:rPr lang="en-US" b="1" dirty="0"/>
                  <a:t>96.8%</a:t>
                </a:r>
                <a:r>
                  <a:rPr lang="en-US" dirty="0"/>
                  <a:t> of the variability in sales, in comparison with </a:t>
                </a:r>
                <a:r>
                  <a:rPr lang="en-US" b="1" dirty="0"/>
                  <a:t>89.7%</a:t>
                </a:r>
                <a:r>
                  <a:rPr lang="en-US" dirty="0"/>
                  <a:t> without the interaction. In other words,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96.8−89.7</m:t>
                        </m:r>
                      </m:num>
                      <m:den>
                        <m:r>
                          <a:rPr lang="en-GB" b="0" i="0" smtClean="0">
                            <a:latin typeface="Cambria Math" panose="02040503050406030204" pitchFamily="18" charset="0"/>
                          </a:rPr>
                          <m:t>100−89.7</m:t>
                        </m:r>
                      </m:den>
                    </m:f>
                    <m:r>
                      <a:rPr lang="en-GB" b="0" i="0" smtClean="0">
                        <a:latin typeface="Cambria Math" panose="02040503050406030204" pitchFamily="18" charset="0"/>
                      </a:rPr>
                      <m:t>=69%</m:t>
                    </m:r>
                  </m:oMath>
                </a14:m>
                <a:r>
                  <a:rPr lang="en-US" dirty="0"/>
                  <a:t> of the variability in sales that remains after fitting the previous model has been explained by the interaction term.</a:t>
                </a:r>
              </a:p>
              <a:p>
                <a:endParaRPr lang="en-US" sz="1200" dirty="0"/>
              </a:p>
              <a:p>
                <a:r>
                  <a:rPr lang="en-US" dirty="0"/>
                  <a:t>The adjusted R squared is </a:t>
                </a:r>
                <a:r>
                  <a:rPr lang="en-US" b="1" dirty="0"/>
                  <a:t>96.7%</a:t>
                </a:r>
                <a:r>
                  <a:rPr lang="en-US" dirty="0"/>
                  <a:t> with interaction and </a:t>
                </a:r>
                <a:r>
                  <a:rPr lang="en-US" b="1" dirty="0"/>
                  <a:t>89.6%</a:t>
                </a:r>
                <a:r>
                  <a:rPr lang="en-US" dirty="0"/>
                  <a:t> without it.</a:t>
                </a:r>
              </a:p>
              <a:p>
                <a:endParaRPr lang="en-US" dirty="0"/>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838199" y="1689582"/>
                <a:ext cx="9497292" cy="4665033"/>
              </a:xfrm>
              <a:blipFill>
                <a:blip r:embed="rId3"/>
                <a:stretch>
                  <a:fillRect l="-1091" t="-2092" r="-1797"/>
                </a:stretch>
              </a:blipFill>
            </p:spPr>
            <p:txBody>
              <a:bodyPr/>
              <a:lstStyle/>
              <a:p>
                <a:r>
                  <a:rPr lang="pl-PL">
                    <a:noFill/>
                  </a:rPr>
                  <a:t> </a:t>
                </a:r>
              </a:p>
            </p:txBody>
          </p:sp>
        </mc:Fallback>
      </mc:AlternateContent>
      <p:sp>
        <p:nvSpPr>
          <p:cNvPr id="6" name="Title 1">
            <a:extLst>
              <a:ext uri="{FF2B5EF4-FFF2-40B4-BE49-F238E27FC236}">
                <a16:creationId xmlns:a16="http://schemas.microsoft.com/office/drawing/2014/main" id="{AD9BDE6C-22EB-4AA7-BD59-957113AB9F94}"/>
              </a:ext>
            </a:extLst>
          </p:cNvPr>
          <p:cNvSpPr txBox="1">
            <a:spLocks/>
          </p:cNvSpPr>
          <p:nvPr/>
        </p:nvSpPr>
        <p:spPr>
          <a:xfrm>
            <a:off x="838199" y="4915"/>
            <a:ext cx="10661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Multiple linear regression in R: Interactions</a:t>
            </a:r>
            <a:endParaRPr lang="pl-PL" dirty="0"/>
          </a:p>
        </p:txBody>
      </p:sp>
    </p:spTree>
    <p:extLst>
      <p:ext uri="{BB962C8B-B14F-4D97-AF65-F5344CB8AC3E}">
        <p14:creationId xmlns:p14="http://schemas.microsoft.com/office/powerpoint/2010/main" val="910844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838199" y="1689582"/>
                <a:ext cx="9709728" cy="4960600"/>
              </a:xfrm>
            </p:spPr>
            <p:txBody>
              <a:bodyPr>
                <a:noAutofit/>
              </a:bodyPr>
              <a:lstStyle/>
              <a:p>
                <a:r>
                  <a:rPr lang="en-US" sz="2400" dirty="0"/>
                  <a:t>The coefficients of TV and </a:t>
                </a:r>
                <a:r>
                  <a:rPr lang="en-US" sz="2400" dirty="0" smtClean="0"/>
                  <a:t>the TV by radio </a:t>
                </a:r>
                <a:r>
                  <a:rPr lang="en-US" sz="2400" dirty="0"/>
                  <a:t>interaction suggest that an increase in TV advertising of £1,000 is associated with increased sales of                    </a:t>
                </a:r>
                <a14:m>
                  <m:oMath xmlns:m="http://schemas.openxmlformats.org/officeDocument/2006/math">
                    <m:sSub>
                      <m:sSubPr>
                        <m:ctrlPr>
                          <a:rPr lang="sv-SE" sz="2400" i="1">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i="1">
                            <a:latin typeface="Cambria Math" panose="02040503050406030204" pitchFamily="18" charset="0"/>
                            <a:ea typeface="Cambria Math" panose="02040503050406030204" pitchFamily="18" charset="0"/>
                          </a:rPr>
                          <m:t>1</m:t>
                        </m:r>
                      </m:sub>
                    </m:sSub>
                    <m:r>
                      <a:rPr lang="en-GB" sz="2400" i="1">
                        <a:latin typeface="Cambria Math" panose="02040503050406030204" pitchFamily="18" charset="0"/>
                        <a:ea typeface="Cambria Math" panose="02040503050406030204" pitchFamily="18" charset="0"/>
                      </a:rPr>
                      <m:t>+</m:t>
                    </m:r>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b="0" i="1" smtClean="0">
                            <a:latin typeface="Cambria Math" panose="02040503050406030204" pitchFamily="18" charset="0"/>
                            <a:ea typeface="Cambria Math" panose="02040503050406030204" pitchFamily="18" charset="0"/>
                          </a:rPr>
                          <m:t>4</m:t>
                        </m:r>
                      </m:sub>
                    </m:sSub>
                    <m:r>
                      <a:rPr lang="en-GB" sz="2400" i="1">
                        <a:latin typeface="Cambria Math" panose="02040503050406030204" pitchFamily="18" charset="0"/>
                        <a:ea typeface="Cambria Math" panose="02040503050406030204" pitchFamily="18" charset="0"/>
                      </a:rPr>
                      <m:t>×</m:t>
                    </m:r>
                    <m:r>
                      <a:rPr lang="en-GB" sz="2400" i="1">
                        <a:solidFill>
                          <a:srgbClr val="FF0000"/>
                        </a:solidFill>
                        <a:latin typeface="Cambria Math" panose="02040503050406030204" pitchFamily="18" charset="0"/>
                        <a:ea typeface="Cambria Math" panose="02040503050406030204" pitchFamily="18" charset="0"/>
                      </a:rPr>
                      <m:t>𝑟𝑎𝑑𝑖𝑜</m:t>
                    </m:r>
                    <m:r>
                      <a:rPr lang="en-GB" sz="2400" b="0" i="1" smtClean="0">
                        <a:latin typeface="Cambria Math" panose="02040503050406030204" pitchFamily="18" charset="0"/>
                        <a:ea typeface="Cambria Math" panose="02040503050406030204" pitchFamily="18" charset="0"/>
                      </a:rPr>
                      <m:t>=0.01907+0.00109</m:t>
                    </m:r>
                    <m:r>
                      <a:rPr lang="en-GB" sz="2400" i="1">
                        <a:latin typeface="Cambria Math" panose="02040503050406030204" pitchFamily="18" charset="0"/>
                        <a:ea typeface="Cambria Math" panose="02040503050406030204" pitchFamily="18" charset="0"/>
                      </a:rPr>
                      <m:t>×</m:t>
                    </m:r>
                    <m:r>
                      <a:rPr lang="en-GB" sz="2400" i="1">
                        <a:solidFill>
                          <a:srgbClr val="FF0000"/>
                        </a:solidFill>
                        <a:latin typeface="Cambria Math" panose="02040503050406030204" pitchFamily="18" charset="0"/>
                        <a:ea typeface="Cambria Math" panose="02040503050406030204" pitchFamily="18" charset="0"/>
                      </a:rPr>
                      <m:t>𝑟𝑎𝑑𝑖𝑜</m:t>
                    </m:r>
                  </m:oMath>
                </a14:m>
                <a:r>
                  <a:rPr lang="en-US" sz="2400" dirty="0"/>
                  <a:t> [millions]. </a:t>
                </a:r>
              </a:p>
              <a:p>
                <a:pPr marL="0" indent="0">
                  <a:buNone/>
                </a:pPr>
                <a:endParaRPr lang="en-US" sz="1000" dirty="0"/>
              </a:p>
              <a:p>
                <a:r>
                  <a:rPr lang="en-US" sz="2400" dirty="0"/>
                  <a:t>The coefficients of radio and </a:t>
                </a:r>
                <a:r>
                  <a:rPr lang="en-US" sz="2400" dirty="0" smtClean="0"/>
                  <a:t>the TV by radio </a:t>
                </a:r>
                <a:r>
                  <a:rPr lang="en-US" sz="2400" dirty="0"/>
                  <a:t>interaction suggest that an increase in radio advertising of £1,000 is associated with increased sales of            </a:t>
                </a:r>
                <a14:m>
                  <m:oMath xmlns:m="http://schemas.openxmlformats.org/officeDocument/2006/math">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b="0" i="1" smtClean="0">
                            <a:latin typeface="Cambria Math" panose="02040503050406030204" pitchFamily="18" charset="0"/>
                            <a:ea typeface="Cambria Math" panose="02040503050406030204" pitchFamily="18" charset="0"/>
                          </a:rPr>
                          <m:t>2</m:t>
                        </m:r>
                      </m:sub>
                    </m:sSub>
                    <m:r>
                      <a:rPr lang="en-GB" sz="2400" i="1">
                        <a:latin typeface="Cambria Math" panose="02040503050406030204" pitchFamily="18" charset="0"/>
                        <a:ea typeface="Cambria Math" panose="02040503050406030204" pitchFamily="18" charset="0"/>
                      </a:rPr>
                      <m:t>+</m:t>
                    </m:r>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i="1">
                            <a:latin typeface="Cambria Math" panose="02040503050406030204" pitchFamily="18" charset="0"/>
                            <a:ea typeface="Cambria Math" panose="02040503050406030204" pitchFamily="18" charset="0"/>
                          </a:rPr>
                          <m:t>4</m:t>
                        </m:r>
                      </m:sub>
                    </m:sSub>
                    <m:r>
                      <a:rPr lang="en-GB" sz="2400" i="1">
                        <a:latin typeface="Cambria Math" panose="02040503050406030204" pitchFamily="18" charset="0"/>
                        <a:ea typeface="Cambria Math" panose="02040503050406030204" pitchFamily="18" charset="0"/>
                      </a:rPr>
                      <m:t>×</m:t>
                    </m:r>
                    <m:r>
                      <a:rPr lang="en-GB" sz="2400" b="0" i="1" smtClean="0">
                        <a:solidFill>
                          <a:srgbClr val="FF0000"/>
                        </a:solidFill>
                        <a:latin typeface="Cambria Math" panose="02040503050406030204" pitchFamily="18" charset="0"/>
                        <a:ea typeface="Cambria Math" panose="02040503050406030204" pitchFamily="18" charset="0"/>
                      </a:rPr>
                      <m:t>𝑇𝑉</m:t>
                    </m:r>
                    <m:r>
                      <a:rPr lang="en-GB" sz="2400" i="1">
                        <a:latin typeface="Cambria Math" panose="02040503050406030204" pitchFamily="18" charset="0"/>
                        <a:ea typeface="Cambria Math" panose="02040503050406030204" pitchFamily="18" charset="0"/>
                      </a:rPr>
                      <m:t>=0.0</m:t>
                    </m:r>
                    <m:r>
                      <a:rPr lang="en-GB" sz="2400" b="0" i="1" smtClean="0">
                        <a:latin typeface="Cambria Math" panose="02040503050406030204" pitchFamily="18" charset="0"/>
                        <a:ea typeface="Cambria Math" panose="02040503050406030204" pitchFamily="18" charset="0"/>
                      </a:rPr>
                      <m:t>2799</m:t>
                    </m:r>
                    <m:r>
                      <a:rPr lang="en-GB" sz="2400" i="1">
                        <a:latin typeface="Cambria Math" panose="02040503050406030204" pitchFamily="18" charset="0"/>
                        <a:ea typeface="Cambria Math" panose="02040503050406030204" pitchFamily="18" charset="0"/>
                      </a:rPr>
                      <m:t>+0.00109×</m:t>
                    </m:r>
                    <m:r>
                      <a:rPr lang="en-GB" sz="2400" b="0" i="1" smtClean="0">
                        <a:solidFill>
                          <a:srgbClr val="FF0000"/>
                        </a:solidFill>
                        <a:latin typeface="Cambria Math" panose="02040503050406030204" pitchFamily="18" charset="0"/>
                        <a:ea typeface="Cambria Math" panose="02040503050406030204" pitchFamily="18" charset="0"/>
                      </a:rPr>
                      <m:t>𝑇𝑉</m:t>
                    </m:r>
                  </m:oMath>
                </a14:m>
                <a:r>
                  <a:rPr lang="en-US" sz="2400" dirty="0"/>
                  <a:t> [millions]. </a:t>
                </a:r>
              </a:p>
              <a:p>
                <a:endParaRPr lang="en-US" sz="1000" dirty="0"/>
              </a:p>
              <a:p>
                <a:r>
                  <a:rPr lang="en-US" sz="2400" dirty="0"/>
                  <a:t>It should be clear from above that if we include an interaction in a model, then we should also include the main effects even though they are not statically significant.</a:t>
                </a:r>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838199" y="1689582"/>
                <a:ext cx="9709728" cy="4960600"/>
              </a:xfrm>
              <a:blipFill>
                <a:blip r:embed="rId2"/>
                <a:stretch>
                  <a:fillRect l="-816" t="-1720" r="-10860"/>
                </a:stretch>
              </a:blipFill>
            </p:spPr>
            <p:txBody>
              <a:bodyPr/>
              <a:lstStyle/>
              <a:p>
                <a:r>
                  <a:rPr lang="en-GB">
                    <a:noFill/>
                  </a:rPr>
                  <a:t> </a:t>
                </a:r>
              </a:p>
            </p:txBody>
          </p:sp>
        </mc:Fallback>
      </mc:AlternateContent>
      <p:sp>
        <p:nvSpPr>
          <p:cNvPr id="6" name="Title 1">
            <a:extLst>
              <a:ext uri="{FF2B5EF4-FFF2-40B4-BE49-F238E27FC236}">
                <a16:creationId xmlns:a16="http://schemas.microsoft.com/office/drawing/2014/main" id="{AD9BDE6C-22EB-4AA7-BD59-957113AB9F94}"/>
              </a:ext>
            </a:extLst>
          </p:cNvPr>
          <p:cNvSpPr txBox="1">
            <a:spLocks/>
          </p:cNvSpPr>
          <p:nvPr/>
        </p:nvSpPr>
        <p:spPr>
          <a:xfrm>
            <a:off x="838199" y="4915"/>
            <a:ext cx="10661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Multiple linear regression in R: Interactions</a:t>
            </a:r>
            <a:endParaRPr lang="pl-PL" dirty="0"/>
          </a:p>
        </p:txBody>
      </p:sp>
    </p:spTree>
    <p:extLst>
      <p:ext uri="{BB962C8B-B14F-4D97-AF65-F5344CB8AC3E}">
        <p14:creationId xmlns:p14="http://schemas.microsoft.com/office/powerpoint/2010/main" val="1092184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774051"/>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3600" b="1" dirty="0" smtClean="0"/>
              <a:t>Task 2: </a:t>
            </a:r>
            <a:r>
              <a:rPr lang="en-US" sz="3200" dirty="0" smtClean="0"/>
              <a:t>Add </a:t>
            </a:r>
            <a:r>
              <a:rPr lang="en-US" sz="3200" dirty="0"/>
              <a:t>an interaction term between chi and age to your previous multiple linear regression model.</a:t>
            </a:r>
          </a:p>
        </p:txBody>
      </p:sp>
    </p:spTree>
    <p:extLst>
      <p:ext uri="{BB962C8B-B14F-4D97-AF65-F5344CB8AC3E}">
        <p14:creationId xmlns:p14="http://schemas.microsoft.com/office/powerpoint/2010/main" val="1459372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85125"/>
            <a:ext cx="10515600" cy="1325563"/>
          </a:xfrm>
        </p:spPr>
        <p:txBody>
          <a:bodyPr/>
          <a:lstStyle/>
          <a:p>
            <a:r>
              <a:rPr lang="en-GB" dirty="0" smtClean="0"/>
              <a:t>Importing topics to learn but were not covered here</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936454"/>
            <a:ext cx="10515600" cy="4351338"/>
          </a:xfrm>
        </p:spPr>
        <p:txBody>
          <a:bodyPr>
            <a:normAutofit/>
          </a:bodyPr>
          <a:lstStyle/>
          <a:p>
            <a:r>
              <a:rPr lang="en-GB" dirty="0" smtClean="0"/>
              <a:t>How to add </a:t>
            </a:r>
            <a:r>
              <a:rPr lang="en-GB" dirty="0"/>
              <a:t>categorical </a:t>
            </a:r>
            <a:r>
              <a:rPr lang="en-GB" dirty="0" smtClean="0"/>
              <a:t>predictors to a linear regression model</a:t>
            </a:r>
            <a:endParaRPr lang="en-GB" dirty="0"/>
          </a:p>
          <a:p>
            <a:endParaRPr lang="en-GB" dirty="0"/>
          </a:p>
          <a:p>
            <a:r>
              <a:rPr lang="en-GB" dirty="0" smtClean="0"/>
              <a:t>How to include </a:t>
            </a:r>
            <a:r>
              <a:rPr lang="en-GB" dirty="0"/>
              <a:t>i</a:t>
            </a:r>
            <a:r>
              <a:rPr lang="en-GB" dirty="0" smtClean="0"/>
              <a:t>nteractions </a:t>
            </a:r>
            <a:r>
              <a:rPr lang="en-GB" dirty="0"/>
              <a:t>between a continuous and categorical predictor</a:t>
            </a:r>
          </a:p>
          <a:p>
            <a:endParaRPr lang="en-GB" dirty="0"/>
          </a:p>
          <a:p>
            <a:r>
              <a:rPr lang="en-US" dirty="0"/>
              <a:t>Where </a:t>
            </a:r>
            <a:r>
              <a:rPr lang="en-US" dirty="0" smtClean="0"/>
              <a:t>can it go </a:t>
            </a:r>
            <a:r>
              <a:rPr lang="en-US" dirty="0"/>
              <a:t>wrong </a:t>
            </a:r>
            <a:r>
              <a:rPr lang="en-US" dirty="0" smtClean="0"/>
              <a:t>(i.e. checking </a:t>
            </a:r>
            <a:r>
              <a:rPr lang="en-US" dirty="0"/>
              <a:t>model assumptions)</a:t>
            </a:r>
            <a:endParaRPr lang="en-GB" dirty="0"/>
          </a:p>
        </p:txBody>
      </p:sp>
    </p:spTree>
    <p:extLst>
      <p:ext uri="{BB962C8B-B14F-4D97-AF65-F5344CB8AC3E}">
        <p14:creationId xmlns:p14="http://schemas.microsoft.com/office/powerpoint/2010/main" val="1393637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419CE77-6170-41EF-AF66-02591CCBFACE}"/>
              </a:ext>
            </a:extLst>
          </p:cNvPr>
          <p:cNvSpPr>
            <a:spLocks noGrp="1" noChangeArrowheads="1"/>
          </p:cNvSpPr>
          <p:nvPr>
            <p:ph type="title" idx="4294967295"/>
          </p:nvPr>
        </p:nvSpPr>
        <p:spPr>
          <a:xfrm>
            <a:off x="3286125" y="2190750"/>
            <a:ext cx="5029200" cy="2012950"/>
          </a:xfrm>
        </p:spPr>
        <p:txBody>
          <a:bodyPr>
            <a:normAutofit/>
          </a:bodyPr>
          <a:lstStyle/>
          <a:p>
            <a:pPr algn="ctr"/>
            <a:r>
              <a:rPr lang="en-US" sz="4500" b="1" dirty="0">
                <a:latin typeface="Perpetua" pitchFamily="18" charset="0"/>
              </a:rPr>
              <a:t>The end</a:t>
            </a:r>
          </a:p>
        </p:txBody>
      </p:sp>
    </p:spTree>
    <p:extLst>
      <p:ext uri="{BB962C8B-B14F-4D97-AF65-F5344CB8AC3E}">
        <p14:creationId xmlns:p14="http://schemas.microsoft.com/office/powerpoint/2010/main" val="245884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15"/>
            <a:ext cx="10515600" cy="1325563"/>
          </a:xfrm>
        </p:spPr>
        <p:txBody>
          <a:bodyPr/>
          <a:lstStyle/>
          <a:p>
            <a:r>
              <a:rPr lang="en-US" dirty="0"/>
              <a:t>Let's recap from last time</a:t>
            </a:r>
            <a:endParaRPr lang="pl-PL" dirty="0"/>
          </a:p>
        </p:txBody>
      </p:sp>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200" y="1345351"/>
            <a:ext cx="10515600" cy="4351338"/>
          </a:xfrm>
        </p:spPr>
        <p:txBody>
          <a:bodyPr/>
          <a:lstStyle/>
          <a:p>
            <a:pPr marL="0" indent="0">
              <a:buNone/>
            </a:pPr>
            <a:r>
              <a:rPr lang="en-GB" b="1" dirty="0"/>
              <a:t>Example:</a:t>
            </a:r>
          </a:p>
          <a:p>
            <a:pPr marL="0" indent="0">
              <a:buNone/>
            </a:pPr>
            <a:r>
              <a:rPr lang="en-US" dirty="0"/>
              <a:t>We have </a:t>
            </a:r>
            <a:r>
              <a:rPr lang="en-US" dirty="0" smtClean="0"/>
              <a:t>some data </a:t>
            </a:r>
            <a:r>
              <a:rPr lang="en-US" dirty="0"/>
              <a:t>about the sales of a product in 200 different markets, along with </a:t>
            </a:r>
            <a:r>
              <a:rPr lang="en-US" dirty="0" smtClean="0"/>
              <a:t>the advertising </a:t>
            </a:r>
            <a:r>
              <a:rPr lang="en-US" dirty="0"/>
              <a:t>budgets for three different media: TV, radio, and newspaper.</a:t>
            </a:r>
          </a:p>
          <a:p>
            <a:pPr marL="0" indent="0">
              <a:buNone/>
            </a:pPr>
            <a:endParaRPr lang="en-GB" sz="800" dirty="0"/>
          </a:p>
          <a:p>
            <a:pPr marL="0" indent="0">
              <a:buNone/>
            </a:pPr>
            <a:r>
              <a:rPr lang="en-US" i="1" dirty="0"/>
              <a:t>     </a:t>
            </a:r>
          </a:p>
          <a:p>
            <a:pPr marL="0" indent="0">
              <a:buNone/>
            </a:pPr>
            <a:endParaRPr lang="en-US" sz="2400" i="1" dirty="0"/>
          </a:p>
          <a:p>
            <a:pPr marL="0" indent="0">
              <a:buNone/>
            </a:pPr>
            <a:endParaRPr lang="en-US" sz="2400" i="1" dirty="0"/>
          </a:p>
          <a:p>
            <a:pPr marL="0" indent="0">
              <a:buNone/>
            </a:pPr>
            <a:endParaRPr lang="pl-PL" sz="2400" i="1" dirty="0"/>
          </a:p>
        </p:txBody>
      </p:sp>
      <p:grpSp>
        <p:nvGrpSpPr>
          <p:cNvPr id="7" name="Group 6"/>
          <p:cNvGrpSpPr/>
          <p:nvPr/>
        </p:nvGrpSpPr>
        <p:grpSpPr>
          <a:xfrm>
            <a:off x="1459346" y="3530313"/>
            <a:ext cx="7861117" cy="2528045"/>
            <a:chOff x="1459346" y="3389750"/>
            <a:chExt cx="6871855" cy="2060092"/>
          </a:xfrm>
        </p:grpSpPr>
        <p:sp>
          <p:nvSpPr>
            <p:cNvPr id="8" name="TextBox 7">
              <a:extLst>
                <a:ext uri="{FF2B5EF4-FFF2-40B4-BE49-F238E27FC236}">
                  <a16:creationId xmlns:a16="http://schemas.microsoft.com/office/drawing/2014/main" id="{E26406F6-8F23-4C67-9FA9-DEDBF95E0B97}"/>
                </a:ext>
              </a:extLst>
            </p:cNvPr>
            <p:cNvSpPr txBox="1"/>
            <p:nvPr/>
          </p:nvSpPr>
          <p:spPr>
            <a:xfrm>
              <a:off x="1459347" y="3389750"/>
              <a:ext cx="6871854" cy="67717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Advertising &lt;- read.csv</a:t>
              </a:r>
              <a:r>
                <a:rPr lang="en-US" sz="2000" i="1" dirty="0" smtClean="0"/>
                <a:t>(</a:t>
              </a:r>
              <a:r>
                <a:rPr lang="en-US" sz="2000" i="1" dirty="0" smtClean="0">
                  <a:solidFill>
                    <a:schemeClr val="accent6">
                      <a:lumMod val="75000"/>
                    </a:schemeClr>
                  </a:solidFill>
                </a:rPr>
                <a:t>"Advertising.csv</a:t>
              </a:r>
              <a:r>
                <a:rPr lang="en-US" sz="2000" i="1" dirty="0">
                  <a:solidFill>
                    <a:schemeClr val="accent6">
                      <a:lumMod val="75000"/>
                    </a:schemeClr>
                  </a:solidFill>
                </a:rPr>
                <a:t>"</a:t>
              </a:r>
              <a:r>
                <a:rPr lang="en-US" sz="2000" i="1" dirty="0"/>
                <a:t>)</a:t>
              </a:r>
            </a:p>
            <a:p>
              <a:r>
                <a:rPr lang="en-US" sz="2000" i="1" dirty="0"/>
                <a:t>  head(Advertising, n=</a:t>
              </a:r>
              <a:r>
                <a:rPr lang="en-US" sz="2000" i="1" dirty="0">
                  <a:solidFill>
                    <a:srgbClr val="0070C0"/>
                  </a:solidFill>
                </a:rPr>
                <a:t>3</a:t>
              </a:r>
              <a:r>
                <a:rPr lang="en-US" sz="2000" i="1" dirty="0"/>
                <a:t>)</a:t>
              </a:r>
              <a:endParaRPr lang="pl-PL" sz="2000" i="1" dirty="0"/>
            </a:p>
            <a:p>
              <a:endParaRPr lang="pl-PL" sz="800" dirty="0"/>
            </a:p>
          </p:txBody>
        </p:sp>
        <p:sp>
          <p:nvSpPr>
            <p:cNvPr id="10" name="Rectangle 9">
              <a:extLst>
                <a:ext uri="{FF2B5EF4-FFF2-40B4-BE49-F238E27FC236}">
                  <a16:creationId xmlns:a16="http://schemas.microsoft.com/office/drawing/2014/main" id="{42D02F7E-1432-45F7-9E1C-07ABC5B9D657}"/>
                </a:ext>
              </a:extLst>
            </p:cNvPr>
            <p:cNvSpPr/>
            <p:nvPr/>
          </p:nvSpPr>
          <p:spPr>
            <a:xfrm>
              <a:off x="1459346" y="4249513"/>
              <a:ext cx="6871853" cy="1200329"/>
            </a:xfrm>
            <a:prstGeom prst="rect">
              <a:avLst/>
            </a:prstGeom>
            <a:ln>
              <a:solidFill>
                <a:schemeClr val="bg1">
                  <a:lumMod val="75000"/>
                </a:schemeClr>
              </a:solidFill>
            </a:ln>
          </p:spPr>
          <p:txBody>
            <a:bodyPr wrap="square">
              <a:spAutoFit/>
            </a:bodyPr>
            <a:lstStyle/>
            <a:p>
              <a:r>
                <a:rPr lang="en-US" dirty="0"/>
                <a:t>   X      TV  radio  newspaper  sales</a:t>
              </a:r>
            </a:p>
            <a:p>
              <a:r>
                <a:rPr lang="en-US" dirty="0"/>
                <a:t>1 1 230.1   37.8              69.2   22.1</a:t>
              </a:r>
            </a:p>
            <a:p>
              <a:r>
                <a:rPr lang="en-US" dirty="0"/>
                <a:t>2 2   44.5   39.3              45.1   10.4</a:t>
              </a:r>
            </a:p>
            <a:p>
              <a:r>
                <a:rPr lang="en-US" dirty="0"/>
                <a:t>3 3   17.2   45.9              69.3     9.3</a:t>
              </a:r>
              <a:endParaRPr lang="pl-PL" dirty="0"/>
            </a:p>
          </p:txBody>
        </p:sp>
      </p:grpSp>
    </p:spTree>
    <p:extLst>
      <p:ext uri="{BB962C8B-B14F-4D97-AF65-F5344CB8AC3E}">
        <p14:creationId xmlns:p14="http://schemas.microsoft.com/office/powerpoint/2010/main" val="128474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21"/>
            <a:ext cx="10515600" cy="1325563"/>
          </a:xfrm>
        </p:spPr>
        <p:txBody>
          <a:bodyPr/>
          <a:lstStyle/>
          <a:p>
            <a:r>
              <a:rPr lang="en-US" dirty="0" smtClean="0"/>
              <a:t>Back </a:t>
            </a:r>
            <a:r>
              <a:rPr lang="en-US" dirty="0"/>
              <a:t>to our initial point: Does this R output make more sense now?</a:t>
            </a:r>
            <a:endParaRPr lang="pl-PL" dirty="0"/>
          </a:p>
        </p:txBody>
      </p:sp>
      <p:sp>
        <p:nvSpPr>
          <p:cNvPr id="8" name="Rectangle 7">
            <a:extLst>
              <a:ext uri="{FF2B5EF4-FFF2-40B4-BE49-F238E27FC236}">
                <a16:creationId xmlns:a16="http://schemas.microsoft.com/office/drawing/2014/main" id="{2957324E-C282-478D-A20F-274384641F6F}"/>
              </a:ext>
            </a:extLst>
          </p:cNvPr>
          <p:cNvSpPr/>
          <p:nvPr/>
        </p:nvSpPr>
        <p:spPr>
          <a:xfrm>
            <a:off x="2315477" y="1776900"/>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TV,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a:t>
            </a:r>
            <a:r>
              <a:rPr lang="en-GB" dirty="0"/>
              <a:t>  </a:t>
            </a:r>
            <a:r>
              <a:rPr lang="pl-PL" dirty="0"/>
              <a:t>Median      </a:t>
            </a:r>
            <a:r>
              <a:rPr lang="en-GB" dirty="0"/>
              <a:t>   </a:t>
            </a:r>
            <a:r>
              <a:rPr lang="pl-PL" dirty="0"/>
              <a:t>3Q     </a:t>
            </a:r>
            <a:r>
              <a:rPr lang="en-GB" dirty="0"/>
              <a:t> </a:t>
            </a:r>
            <a:r>
              <a:rPr lang="pl-PL" dirty="0"/>
              <a:t>Max </a:t>
            </a:r>
          </a:p>
          <a:p>
            <a:r>
              <a:rPr lang="pl-PL" dirty="0"/>
              <a:t>-8.3860 -1.9545</a:t>
            </a:r>
            <a:r>
              <a:rPr lang="en-GB" dirty="0"/>
              <a:t>  </a:t>
            </a:r>
            <a:r>
              <a:rPr lang="pl-PL" dirty="0"/>
              <a:t> </a:t>
            </a:r>
            <a:r>
              <a:rPr lang="en-GB" dirty="0"/>
              <a:t> </a:t>
            </a:r>
            <a:r>
              <a:rPr lang="pl-PL" dirty="0"/>
              <a:t>-0.1913  2.0671  7.2124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7.032594   0.457843  </a:t>
            </a:r>
            <a:r>
              <a:rPr lang="en-GB" dirty="0"/>
              <a:t> </a:t>
            </a:r>
            <a:r>
              <a:rPr lang="pl-PL" dirty="0"/>
              <a:t> 15.36   &lt;2e-16 ***</a:t>
            </a:r>
          </a:p>
          <a:p>
            <a:r>
              <a:rPr lang="pl-PL" dirty="0"/>
              <a:t>TV          </a:t>
            </a:r>
            <a:r>
              <a:rPr lang="en-GB" dirty="0"/>
              <a:t>     </a:t>
            </a:r>
            <a:r>
              <a:rPr lang="pl-PL" dirty="0"/>
              <a:t>0.047537   0.002691  </a:t>
            </a:r>
            <a:r>
              <a:rPr lang="en-GB" dirty="0"/>
              <a:t> </a:t>
            </a:r>
            <a:r>
              <a:rPr lang="pl-PL" dirty="0"/>
              <a:t> 17.67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3.259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0.6119,    </a:t>
            </a:r>
            <a:r>
              <a:rPr lang="pl-PL" dirty="0" err="1"/>
              <a:t>Adjusted</a:t>
            </a:r>
            <a:r>
              <a:rPr lang="pl-PL" dirty="0"/>
              <a:t> R-</a:t>
            </a:r>
            <a:r>
              <a:rPr lang="pl-PL" dirty="0" err="1"/>
              <a:t>squared</a:t>
            </a:r>
            <a:r>
              <a:rPr lang="pl-PL" dirty="0"/>
              <a:t>:  0.6099 </a:t>
            </a:r>
          </a:p>
          <a:p>
            <a:r>
              <a:rPr lang="pl-PL" dirty="0"/>
              <a:t>F-</a:t>
            </a:r>
            <a:r>
              <a:rPr lang="pl-PL" dirty="0" err="1"/>
              <a:t>statistic</a:t>
            </a:r>
            <a:r>
              <a:rPr lang="pl-PL" dirty="0"/>
              <a:t>: 312.1 on 1 and 198 DF,  p-</a:t>
            </a:r>
            <a:r>
              <a:rPr lang="pl-PL" dirty="0" err="1"/>
              <a:t>value</a:t>
            </a:r>
            <a:r>
              <a:rPr lang="pl-PL" dirty="0"/>
              <a:t>: &lt; 2.2e-16</a:t>
            </a:r>
          </a:p>
        </p:txBody>
      </p:sp>
      <p:sp>
        <p:nvSpPr>
          <p:cNvPr id="3" name="Rectangle 2">
            <a:extLst>
              <a:ext uri="{FF2B5EF4-FFF2-40B4-BE49-F238E27FC236}">
                <a16:creationId xmlns:a16="http://schemas.microsoft.com/office/drawing/2014/main" id="{7DD0D061-B2F4-48DA-9D3F-130E96E8C6CF}"/>
              </a:ext>
            </a:extLst>
          </p:cNvPr>
          <p:cNvSpPr/>
          <p:nvPr/>
        </p:nvSpPr>
        <p:spPr>
          <a:xfrm>
            <a:off x="3396568" y="4112542"/>
            <a:ext cx="958788" cy="54153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6418FC-7308-420E-92FC-73A65CAF09C4}"/>
                  </a:ext>
                </a:extLst>
              </p:cNvPr>
              <p:cNvSpPr txBox="1"/>
              <p:nvPr/>
            </p:nvSpPr>
            <p:spPr>
              <a:xfrm>
                <a:off x="7830416" y="3252747"/>
                <a:ext cx="3756541" cy="400110"/>
              </a:xfrm>
              <a:prstGeom prst="rect">
                <a:avLst/>
              </a:prstGeom>
              <a:noFill/>
              <a:ln>
                <a:solidFill>
                  <a:srgbClr val="FF0000"/>
                </a:solidFill>
              </a:ln>
            </p:spPr>
            <p:txBody>
              <a:bodyPr wrap="none" rtlCol="0">
                <a:spAutoFit/>
              </a:bodyPr>
              <a:lstStyle/>
              <a:p>
                <a14:m>
                  <m:oMath xmlns:m="http://schemas.openxmlformats.org/officeDocument/2006/math">
                    <m:sSub>
                      <m:sSubPr>
                        <m:ctrlPr>
                          <a:rPr lang="pl-PL" sz="2000" i="1" smtClean="0">
                            <a:latin typeface="Cambria Math" panose="02040503050406030204" pitchFamily="18" charset="0"/>
                          </a:rPr>
                        </m:ctrlPr>
                      </m:sSubPr>
                      <m:e>
                        <m:r>
                          <a:rPr lang="en-GB" sz="2000" b="0" i="1" smtClean="0">
                            <a:latin typeface="Cambria Math" panose="02040503050406030204" pitchFamily="18" charset="0"/>
                          </a:rPr>
                          <m:t>𝑆𝑎𝑙𝑒𝑠</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r>
                      <a:rPr lang="en-GB" sz="2000" b="0" i="1" smtClean="0">
                        <a:solidFill>
                          <a:srgbClr val="FF0000"/>
                        </a:solidFill>
                        <a:latin typeface="Cambria Math" panose="02040503050406030204" pitchFamily="18" charset="0"/>
                      </a:rPr>
                      <m:t>7.0326</m:t>
                    </m:r>
                    <m:r>
                      <a:rPr lang="en-GB" sz="2000" b="0" i="1" smtClean="0">
                        <a:latin typeface="Cambria Math" panose="02040503050406030204" pitchFamily="18" charset="0"/>
                      </a:rPr>
                      <m:t>+</m:t>
                    </m:r>
                    <m:r>
                      <a:rPr lang="en-GB" sz="2000" b="0" i="1" smtClean="0">
                        <a:solidFill>
                          <a:srgbClr val="FF0000"/>
                        </a:solidFill>
                        <a:latin typeface="Cambria Math" panose="02040503050406030204" pitchFamily="18" charset="0"/>
                      </a:rPr>
                      <m:t>0.0476</m:t>
                    </m:r>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𝑇𝑉</m:t>
                        </m:r>
                      </m:e>
                      <m:sub>
                        <m:r>
                          <a:rPr lang="en-GB" sz="2000" b="0" i="1" smtClean="0">
                            <a:latin typeface="Cambria Math" panose="02040503050406030204" pitchFamily="18" charset="0"/>
                            <a:ea typeface="Cambria Math" panose="02040503050406030204" pitchFamily="18" charset="0"/>
                          </a:rPr>
                          <m:t>𝑖</m:t>
                        </m:r>
                      </m:sub>
                    </m:sSub>
                  </m:oMath>
                </a14:m>
                <a:r>
                  <a:rPr lang="en-GB" sz="2000" dirty="0"/>
                  <a:t> </a:t>
                </a:r>
                <a:endParaRPr lang="pl-PL" sz="2000" dirty="0"/>
              </a:p>
            </p:txBody>
          </p:sp>
        </mc:Choice>
        <mc:Fallback xmlns="">
          <p:sp>
            <p:nvSpPr>
              <p:cNvPr id="4" name="TextBox 3">
                <a:extLst>
                  <a:ext uri="{FF2B5EF4-FFF2-40B4-BE49-F238E27FC236}">
                    <a16:creationId xmlns:a16="http://schemas.microsoft.com/office/drawing/2014/main" id="{E06418FC-7308-420E-92FC-73A65CAF09C4}"/>
                  </a:ext>
                </a:extLst>
              </p:cNvPr>
              <p:cNvSpPr txBox="1">
                <a:spLocks noRot="1" noChangeAspect="1" noMove="1" noResize="1" noEditPoints="1" noAdjustHandles="1" noChangeArrowheads="1" noChangeShapeType="1" noTextEdit="1"/>
              </p:cNvSpPr>
              <p:nvPr/>
            </p:nvSpPr>
            <p:spPr>
              <a:xfrm>
                <a:off x="7830416" y="3252747"/>
                <a:ext cx="3756541" cy="400110"/>
              </a:xfrm>
              <a:prstGeom prst="rect">
                <a:avLst/>
              </a:prstGeom>
              <a:blipFill>
                <a:blip r:embed="rId2"/>
                <a:stretch>
                  <a:fillRect/>
                </a:stretch>
              </a:blipFill>
              <a:ln>
                <a:solidFill>
                  <a:srgbClr val="FF0000"/>
                </a:solidFill>
              </a:ln>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236EC05F-BC0B-4496-902F-662163A78C8F}"/>
              </a:ext>
            </a:extLst>
          </p:cNvPr>
          <p:cNvCxnSpPr>
            <a:cxnSpLocks/>
          </p:cNvCxnSpPr>
          <p:nvPr/>
        </p:nvCxnSpPr>
        <p:spPr>
          <a:xfrm flipV="1">
            <a:off x="4361585" y="3390656"/>
            <a:ext cx="3462602" cy="99265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ABD241E-8A6C-43DE-9813-356D437F0B88}"/>
              </a:ext>
            </a:extLst>
          </p:cNvPr>
          <p:cNvSpPr txBox="1"/>
          <p:nvPr/>
        </p:nvSpPr>
        <p:spPr>
          <a:xfrm>
            <a:off x="219248" y="4198645"/>
            <a:ext cx="1466171" cy="369332"/>
          </a:xfrm>
          <a:prstGeom prst="rect">
            <a:avLst/>
          </a:prstGeom>
          <a:noFill/>
        </p:spPr>
        <p:txBody>
          <a:bodyPr wrap="none" rtlCol="0">
            <a:spAutoFit/>
          </a:bodyPr>
          <a:lstStyle/>
          <a:p>
            <a:r>
              <a:rPr lang="en-GB" dirty="0">
                <a:solidFill>
                  <a:srgbClr val="FF0000"/>
                </a:solidFill>
              </a:rPr>
              <a:t>Average error</a:t>
            </a:r>
            <a:endParaRPr lang="pl-PL" dirty="0">
              <a:solidFill>
                <a:srgbClr val="FF0000"/>
              </a:solidFill>
            </a:endParaRPr>
          </a:p>
        </p:txBody>
      </p:sp>
      <p:cxnSp>
        <p:nvCxnSpPr>
          <p:cNvPr id="16" name="Straight Arrow Connector 15">
            <a:extLst>
              <a:ext uri="{FF2B5EF4-FFF2-40B4-BE49-F238E27FC236}">
                <a16:creationId xmlns:a16="http://schemas.microsoft.com/office/drawing/2014/main" id="{FBF68E98-EB13-40AF-9E09-83C73A85E7FB}"/>
              </a:ext>
            </a:extLst>
          </p:cNvPr>
          <p:cNvCxnSpPr>
            <a:cxnSpLocks/>
          </p:cNvCxnSpPr>
          <p:nvPr/>
        </p:nvCxnSpPr>
        <p:spPr>
          <a:xfrm flipH="1" flipV="1">
            <a:off x="1567587" y="4495752"/>
            <a:ext cx="747891" cy="10017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45E40E-236B-402A-A953-5050E6C46D36}"/>
              </a:ext>
            </a:extLst>
          </p:cNvPr>
          <p:cNvCxnSpPr>
            <a:cxnSpLocks/>
          </p:cNvCxnSpPr>
          <p:nvPr/>
        </p:nvCxnSpPr>
        <p:spPr>
          <a:xfrm flipH="1" flipV="1">
            <a:off x="1588435" y="5497460"/>
            <a:ext cx="803180" cy="3658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3965E8-8115-4A81-B475-3A0B0D8FA492}"/>
              </a:ext>
            </a:extLst>
          </p:cNvPr>
          <p:cNvSpPr txBox="1"/>
          <p:nvPr/>
        </p:nvSpPr>
        <p:spPr>
          <a:xfrm>
            <a:off x="219248" y="4743410"/>
            <a:ext cx="1949719" cy="923330"/>
          </a:xfrm>
          <a:prstGeom prst="rect">
            <a:avLst/>
          </a:prstGeom>
          <a:noFill/>
        </p:spPr>
        <p:txBody>
          <a:bodyPr wrap="square" rtlCol="0">
            <a:spAutoFit/>
          </a:bodyPr>
          <a:lstStyle/>
          <a:p>
            <a:r>
              <a:rPr lang="en-GB" dirty="0">
                <a:solidFill>
                  <a:srgbClr val="FF0000"/>
                </a:solidFill>
              </a:rPr>
              <a:t>Proportion of</a:t>
            </a:r>
          </a:p>
          <a:p>
            <a:r>
              <a:rPr lang="en-GB" dirty="0">
                <a:solidFill>
                  <a:srgbClr val="FF0000"/>
                </a:solidFill>
              </a:rPr>
              <a:t>Variance explained by the model</a:t>
            </a:r>
            <a:endParaRPr lang="pl-PL" dirty="0">
              <a:solidFill>
                <a:srgbClr val="FF0000"/>
              </a:solidFill>
            </a:endParaRPr>
          </a:p>
        </p:txBody>
      </p:sp>
      <p:sp>
        <p:nvSpPr>
          <p:cNvPr id="12" name="Rectangle 11">
            <a:extLst>
              <a:ext uri="{FF2B5EF4-FFF2-40B4-BE49-F238E27FC236}">
                <a16:creationId xmlns:a16="http://schemas.microsoft.com/office/drawing/2014/main" id="{7DD0D061-B2F4-48DA-9D3F-130E96E8C6CF}"/>
              </a:ext>
            </a:extLst>
          </p:cNvPr>
          <p:cNvSpPr/>
          <p:nvPr/>
        </p:nvSpPr>
        <p:spPr>
          <a:xfrm>
            <a:off x="6196918" y="4112542"/>
            <a:ext cx="699182" cy="54153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TextBox 12">
            <a:extLst>
              <a:ext uri="{FF2B5EF4-FFF2-40B4-BE49-F238E27FC236}">
                <a16:creationId xmlns:a16="http://schemas.microsoft.com/office/drawing/2014/main" id="{8ABD241E-8A6C-43DE-9813-356D437F0B88}"/>
              </a:ext>
            </a:extLst>
          </p:cNvPr>
          <p:cNvSpPr txBox="1"/>
          <p:nvPr/>
        </p:nvSpPr>
        <p:spPr>
          <a:xfrm>
            <a:off x="8381883" y="4062230"/>
            <a:ext cx="2959400" cy="646331"/>
          </a:xfrm>
          <a:prstGeom prst="rect">
            <a:avLst/>
          </a:prstGeom>
          <a:noFill/>
        </p:spPr>
        <p:txBody>
          <a:bodyPr wrap="none" rtlCol="0">
            <a:spAutoFit/>
          </a:bodyPr>
          <a:lstStyle/>
          <a:p>
            <a:r>
              <a:rPr lang="en-GB" dirty="0" smtClean="0">
                <a:solidFill>
                  <a:srgbClr val="FF0000"/>
                </a:solidFill>
              </a:rPr>
              <a:t>p-values (the coefficient are </a:t>
            </a:r>
          </a:p>
          <a:p>
            <a:r>
              <a:rPr lang="en-GB" dirty="0" smtClean="0">
                <a:solidFill>
                  <a:srgbClr val="FF0000"/>
                </a:solidFill>
              </a:rPr>
              <a:t>significantly different from 0) </a:t>
            </a:r>
            <a:endParaRPr lang="pl-PL" dirty="0">
              <a:solidFill>
                <a:srgbClr val="FF0000"/>
              </a:solidFill>
            </a:endParaRPr>
          </a:p>
        </p:txBody>
      </p:sp>
      <p:cxnSp>
        <p:nvCxnSpPr>
          <p:cNvPr id="15" name="Straight Arrow Connector 14">
            <a:extLst>
              <a:ext uri="{FF2B5EF4-FFF2-40B4-BE49-F238E27FC236}">
                <a16:creationId xmlns:a16="http://schemas.microsoft.com/office/drawing/2014/main" id="{1C45E40E-236B-402A-A953-5050E6C46D36}"/>
              </a:ext>
            </a:extLst>
          </p:cNvPr>
          <p:cNvCxnSpPr>
            <a:cxnSpLocks/>
          </p:cNvCxnSpPr>
          <p:nvPr/>
        </p:nvCxnSpPr>
        <p:spPr>
          <a:xfrm>
            <a:off x="6865446" y="4370245"/>
            <a:ext cx="1402254" cy="13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BD241E-8A6C-43DE-9813-356D437F0B88}"/>
              </a:ext>
            </a:extLst>
          </p:cNvPr>
          <p:cNvSpPr txBox="1"/>
          <p:nvPr/>
        </p:nvSpPr>
        <p:spPr>
          <a:xfrm>
            <a:off x="8729062" y="4847647"/>
            <a:ext cx="1746119" cy="923330"/>
          </a:xfrm>
          <a:prstGeom prst="rect">
            <a:avLst/>
          </a:prstGeom>
          <a:noFill/>
        </p:spPr>
        <p:txBody>
          <a:bodyPr wrap="none" rtlCol="0">
            <a:spAutoFit/>
          </a:bodyPr>
          <a:lstStyle/>
          <a:p>
            <a:r>
              <a:rPr lang="en-GB" dirty="0" smtClean="0">
                <a:solidFill>
                  <a:srgbClr val="FF0000"/>
                </a:solidFill>
              </a:rPr>
              <a:t>N</a:t>
            </a:r>
            <a:r>
              <a:rPr lang="en-GB" sz="1200" dirty="0" smtClean="0">
                <a:solidFill>
                  <a:srgbClr val="FF0000"/>
                </a:solidFill>
              </a:rPr>
              <a:t>obs</a:t>
            </a:r>
            <a:r>
              <a:rPr lang="en-GB" dirty="0" smtClean="0">
                <a:solidFill>
                  <a:srgbClr val="FF0000"/>
                </a:solidFill>
              </a:rPr>
              <a:t> – </a:t>
            </a:r>
            <a:r>
              <a:rPr lang="en-GB" dirty="0" err="1" smtClean="0">
                <a:solidFill>
                  <a:srgbClr val="FF0000"/>
                </a:solidFill>
              </a:rPr>
              <a:t>N</a:t>
            </a:r>
            <a:r>
              <a:rPr lang="en-GB" sz="1200" dirty="0" err="1" smtClean="0">
                <a:solidFill>
                  <a:srgbClr val="FF0000"/>
                </a:solidFill>
              </a:rPr>
              <a:t>coeffs</a:t>
            </a:r>
            <a:endParaRPr lang="en-GB" sz="1200" dirty="0" smtClean="0">
              <a:solidFill>
                <a:srgbClr val="FF0000"/>
              </a:solidFill>
            </a:endParaRPr>
          </a:p>
          <a:p>
            <a:r>
              <a:rPr lang="en-GB" dirty="0" smtClean="0">
                <a:solidFill>
                  <a:srgbClr val="FF0000"/>
                </a:solidFill>
              </a:rPr>
              <a:t>(the ‘n-2’ in the </a:t>
            </a:r>
          </a:p>
          <a:p>
            <a:r>
              <a:rPr lang="en-GB" dirty="0" smtClean="0">
                <a:solidFill>
                  <a:srgbClr val="FF0000"/>
                </a:solidFill>
              </a:rPr>
              <a:t>formula of RSE)</a:t>
            </a:r>
            <a:endParaRPr lang="pl-PL" dirty="0">
              <a:solidFill>
                <a:srgbClr val="FF0000"/>
              </a:solidFill>
            </a:endParaRPr>
          </a:p>
        </p:txBody>
      </p:sp>
      <p:cxnSp>
        <p:nvCxnSpPr>
          <p:cNvPr id="27" name="Straight Arrow Connector 26">
            <a:extLst>
              <a:ext uri="{FF2B5EF4-FFF2-40B4-BE49-F238E27FC236}">
                <a16:creationId xmlns:a16="http://schemas.microsoft.com/office/drawing/2014/main" id="{1C45E40E-236B-402A-A953-5050E6C46D36}"/>
              </a:ext>
            </a:extLst>
          </p:cNvPr>
          <p:cNvCxnSpPr>
            <a:cxnSpLocks/>
            <a:endCxn id="26" idx="1"/>
          </p:cNvCxnSpPr>
          <p:nvPr/>
        </p:nvCxnSpPr>
        <p:spPr>
          <a:xfrm flipV="1">
            <a:off x="5873982" y="5309312"/>
            <a:ext cx="2855080" cy="201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99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model</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467386"/>
            <a:ext cx="10515600" cy="4351338"/>
          </a:xfrm>
        </p:spPr>
        <p:txBody>
          <a:bodyPr>
            <a:normAutofit/>
          </a:bodyPr>
          <a:lstStyle/>
          <a:p>
            <a:pPr marL="0" indent="0">
              <a:buNone/>
            </a:pPr>
            <a:r>
              <a:rPr lang="en-US" dirty="0"/>
              <a:t>In our advertising example, we have looked only at the effect of TV advertising on sales. What if we want to know if radio and newspaper advertising are also effective? Or maybe even more effective? </a:t>
            </a:r>
            <a:endParaRPr lang="pl-PL" dirty="0"/>
          </a:p>
        </p:txBody>
      </p:sp>
      <p:pic>
        <p:nvPicPr>
          <p:cNvPr id="8" name="Picture 7">
            <a:extLst>
              <a:ext uri="{FF2B5EF4-FFF2-40B4-BE49-F238E27FC236}">
                <a16:creationId xmlns:a16="http://schemas.microsoft.com/office/drawing/2014/main" id="{9CA427FE-9A20-47E0-8D26-A1F4924D1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579" y="2656114"/>
            <a:ext cx="6972920" cy="4066781"/>
          </a:xfrm>
          <a:prstGeom prst="rect">
            <a:avLst/>
          </a:prstGeom>
        </p:spPr>
      </p:pic>
    </p:spTree>
    <p:extLst>
      <p:ext uri="{BB962C8B-B14F-4D97-AF65-F5344CB8AC3E}">
        <p14:creationId xmlns:p14="http://schemas.microsoft.com/office/powerpoint/2010/main" val="307941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simple regression models (TV)</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fit.TV = </a:t>
            </a:r>
            <a:r>
              <a:rPr lang="en-US" sz="2000" i="1" dirty="0" err="1"/>
              <a:t>lm</a:t>
            </a:r>
            <a:r>
              <a:rPr lang="en-US" sz="2000" i="1" dirty="0"/>
              <a:t>(sales ~ TV,  data = Advertising)</a:t>
            </a:r>
          </a:p>
          <a:p>
            <a:r>
              <a:rPr lang="en-US" sz="2000" i="1" dirty="0"/>
              <a:t> summary(fit.TV)</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TV,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a:t>
            </a:r>
            <a:r>
              <a:rPr lang="en-GB" dirty="0"/>
              <a:t>  </a:t>
            </a:r>
            <a:r>
              <a:rPr lang="pl-PL" dirty="0"/>
              <a:t>Median      </a:t>
            </a:r>
            <a:r>
              <a:rPr lang="en-GB" dirty="0"/>
              <a:t>   </a:t>
            </a:r>
            <a:r>
              <a:rPr lang="pl-PL" dirty="0"/>
              <a:t>3Q     </a:t>
            </a:r>
            <a:r>
              <a:rPr lang="en-GB" dirty="0"/>
              <a:t> </a:t>
            </a:r>
            <a:r>
              <a:rPr lang="pl-PL" dirty="0"/>
              <a:t>Max </a:t>
            </a:r>
          </a:p>
          <a:p>
            <a:r>
              <a:rPr lang="pl-PL" dirty="0"/>
              <a:t>-8.3860 -1.9545</a:t>
            </a:r>
            <a:r>
              <a:rPr lang="en-GB" dirty="0"/>
              <a:t>  </a:t>
            </a:r>
            <a:r>
              <a:rPr lang="pl-PL" dirty="0"/>
              <a:t> </a:t>
            </a:r>
            <a:r>
              <a:rPr lang="en-GB" dirty="0"/>
              <a:t> </a:t>
            </a:r>
            <a:r>
              <a:rPr lang="pl-PL" dirty="0"/>
              <a:t>-0.1913  2.0671  7.2124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7.032594   0.457843  </a:t>
            </a:r>
            <a:r>
              <a:rPr lang="en-GB" dirty="0"/>
              <a:t> </a:t>
            </a:r>
            <a:r>
              <a:rPr lang="pl-PL" dirty="0"/>
              <a:t> 15.36   &lt;2e-16 ***</a:t>
            </a:r>
          </a:p>
          <a:p>
            <a:r>
              <a:rPr lang="pl-PL" dirty="0"/>
              <a:t>TV          </a:t>
            </a:r>
            <a:r>
              <a:rPr lang="en-GB" dirty="0"/>
              <a:t>     </a:t>
            </a:r>
            <a:r>
              <a:rPr lang="pl-PL" dirty="0"/>
              <a:t>0.047537   0.002691  </a:t>
            </a:r>
            <a:r>
              <a:rPr lang="en-GB" dirty="0"/>
              <a:t> </a:t>
            </a:r>
            <a:r>
              <a:rPr lang="pl-PL" dirty="0"/>
              <a:t> 17.67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3.259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0.6119,    </a:t>
            </a:r>
            <a:r>
              <a:rPr lang="pl-PL" dirty="0" err="1"/>
              <a:t>Adjusted</a:t>
            </a:r>
            <a:r>
              <a:rPr lang="pl-PL" dirty="0"/>
              <a:t> R-</a:t>
            </a:r>
            <a:r>
              <a:rPr lang="pl-PL" dirty="0" err="1"/>
              <a:t>squared</a:t>
            </a:r>
            <a:r>
              <a:rPr lang="pl-PL" dirty="0"/>
              <a:t>:  0.6099 </a:t>
            </a:r>
          </a:p>
          <a:p>
            <a:r>
              <a:rPr lang="pl-PL" dirty="0"/>
              <a:t>F-</a:t>
            </a:r>
            <a:r>
              <a:rPr lang="pl-PL" dirty="0" err="1"/>
              <a:t>statistic</a:t>
            </a:r>
            <a:r>
              <a:rPr lang="pl-PL" dirty="0"/>
              <a:t>: 312.1 on 1 and 198 DF,  p-</a:t>
            </a:r>
            <a:r>
              <a:rPr lang="pl-PL" dirty="0" err="1"/>
              <a:t>value</a:t>
            </a:r>
            <a:r>
              <a:rPr lang="pl-PL" dirty="0"/>
              <a:t>: &lt; 2.2e-16</a:t>
            </a:r>
          </a:p>
        </p:txBody>
      </p:sp>
    </p:spTree>
    <p:extLst>
      <p:ext uri="{BB962C8B-B14F-4D97-AF65-F5344CB8AC3E}">
        <p14:creationId xmlns:p14="http://schemas.microsoft.com/office/powerpoint/2010/main" val="388412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simple regression models (Radio)</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t>
            </a:r>
            <a:r>
              <a:rPr lang="en-US" sz="2000" i="1" dirty="0" err="1"/>
              <a:t>fit.radio</a:t>
            </a:r>
            <a:r>
              <a:rPr lang="en-US" sz="2000" i="1" dirty="0"/>
              <a:t> = </a:t>
            </a:r>
            <a:r>
              <a:rPr lang="en-US" sz="2000" i="1" dirty="0" err="1"/>
              <a:t>lm</a:t>
            </a:r>
            <a:r>
              <a:rPr lang="en-US" sz="2000" i="1" dirty="0"/>
              <a:t>(sales ~ radio,  data = Advertising)</a:t>
            </a:r>
          </a:p>
          <a:p>
            <a:r>
              <a:rPr lang="en-US" sz="2000" i="1" dirty="0"/>
              <a:t> summary(</a:t>
            </a:r>
            <a:r>
              <a:rPr lang="en-US" sz="2000" i="1" dirty="0" err="1"/>
              <a:t>fit.radio</a:t>
            </a:r>
            <a:r>
              <a:rPr lang="en-US" sz="2000" i="1" dirty="0"/>
              <a:t>)</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radio,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 Min       </a:t>
            </a:r>
            <a:r>
              <a:rPr lang="en-GB" dirty="0"/>
              <a:t>  </a:t>
            </a:r>
            <a:r>
              <a:rPr lang="pl-PL" dirty="0"/>
              <a:t>1Q   Median       </a:t>
            </a:r>
            <a:r>
              <a:rPr lang="en-GB" dirty="0"/>
              <a:t>  </a:t>
            </a:r>
            <a:r>
              <a:rPr lang="pl-PL" dirty="0"/>
              <a:t>3Q      </a:t>
            </a:r>
            <a:r>
              <a:rPr lang="en-GB" dirty="0"/>
              <a:t>  </a:t>
            </a:r>
            <a:r>
              <a:rPr lang="pl-PL" dirty="0"/>
              <a:t>Max </a:t>
            </a:r>
          </a:p>
          <a:p>
            <a:r>
              <a:rPr lang="pl-PL" dirty="0"/>
              <a:t>-15.7305  -2.1324   0.7707   2.7775   8.1810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a:t>
            </a:r>
            <a:r>
              <a:rPr lang="en-GB" dirty="0"/>
              <a:t> </a:t>
            </a:r>
            <a:r>
              <a:rPr lang="pl-PL" dirty="0"/>
              <a:t> t </a:t>
            </a:r>
            <a:r>
              <a:rPr lang="pl-PL" dirty="0" err="1"/>
              <a:t>value</a:t>
            </a:r>
            <a:r>
              <a:rPr lang="en-GB" dirty="0"/>
              <a:t>  </a:t>
            </a:r>
            <a:r>
              <a:rPr lang="pl-PL" dirty="0"/>
              <a:t> </a:t>
            </a:r>
            <a:r>
              <a:rPr lang="en-GB" dirty="0"/>
              <a:t> </a:t>
            </a:r>
            <a:r>
              <a:rPr lang="pl-PL" dirty="0"/>
              <a:t>Pr(&gt;|t|)    </a:t>
            </a:r>
          </a:p>
          <a:p>
            <a:r>
              <a:rPr lang="pl-PL" dirty="0"/>
              <a:t>(</a:t>
            </a:r>
            <a:r>
              <a:rPr lang="pl-PL" dirty="0" err="1"/>
              <a:t>Intercept</a:t>
            </a:r>
            <a:r>
              <a:rPr lang="pl-PL" dirty="0"/>
              <a:t>)  9.31164    </a:t>
            </a:r>
            <a:r>
              <a:rPr lang="en-GB" dirty="0"/>
              <a:t> </a:t>
            </a:r>
            <a:r>
              <a:rPr lang="pl-PL" dirty="0"/>
              <a:t>0.56290  </a:t>
            </a:r>
            <a:r>
              <a:rPr lang="en-GB" dirty="0"/>
              <a:t> </a:t>
            </a:r>
            <a:r>
              <a:rPr lang="pl-PL" dirty="0"/>
              <a:t>16.542   </a:t>
            </a:r>
            <a:r>
              <a:rPr lang="en-GB" dirty="0"/>
              <a:t> </a:t>
            </a:r>
            <a:r>
              <a:rPr lang="pl-PL" dirty="0"/>
              <a:t>&lt;2e-16 ***</a:t>
            </a:r>
          </a:p>
          <a:p>
            <a:r>
              <a:rPr lang="pl-PL" dirty="0"/>
              <a:t>radio        </a:t>
            </a:r>
            <a:r>
              <a:rPr lang="en-GB" dirty="0"/>
              <a:t>    </a:t>
            </a:r>
            <a:r>
              <a:rPr lang="pl-PL" dirty="0"/>
              <a:t>0.20250   </a:t>
            </a:r>
            <a:r>
              <a:rPr lang="en-GB" dirty="0"/>
              <a:t> </a:t>
            </a:r>
            <a:r>
              <a:rPr lang="pl-PL" dirty="0"/>
              <a:t> 0.02041   </a:t>
            </a:r>
            <a:r>
              <a:rPr lang="en-GB" dirty="0"/>
              <a:t> </a:t>
            </a:r>
            <a:r>
              <a:rPr lang="pl-PL" dirty="0"/>
              <a:t>9.921  </a:t>
            </a:r>
            <a:r>
              <a:rPr lang="en-GB" dirty="0"/>
              <a:t>  </a:t>
            </a:r>
            <a:r>
              <a:rPr lang="pl-PL" dirty="0"/>
              <a:t>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4.275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0.332,	</a:t>
            </a:r>
            <a:r>
              <a:rPr lang="pl-PL" dirty="0" err="1"/>
              <a:t>Adjusted</a:t>
            </a:r>
            <a:r>
              <a:rPr lang="pl-PL" dirty="0"/>
              <a:t> R-</a:t>
            </a:r>
            <a:r>
              <a:rPr lang="pl-PL" dirty="0" err="1"/>
              <a:t>squared</a:t>
            </a:r>
            <a:r>
              <a:rPr lang="pl-PL" dirty="0"/>
              <a:t>:  0.3287 </a:t>
            </a:r>
          </a:p>
          <a:p>
            <a:r>
              <a:rPr lang="pl-PL" dirty="0"/>
              <a:t>F-</a:t>
            </a:r>
            <a:r>
              <a:rPr lang="pl-PL" dirty="0" err="1"/>
              <a:t>statistic</a:t>
            </a:r>
            <a:r>
              <a:rPr lang="pl-PL" dirty="0"/>
              <a:t>: 98.42 on 1 and 198 DF,  p-</a:t>
            </a:r>
            <a:r>
              <a:rPr lang="pl-PL" dirty="0" err="1"/>
              <a:t>value</a:t>
            </a:r>
            <a:r>
              <a:rPr lang="pl-PL" dirty="0"/>
              <a:t>: &lt; 2.2e-16</a:t>
            </a:r>
          </a:p>
        </p:txBody>
      </p:sp>
    </p:spTree>
    <p:extLst>
      <p:ext uri="{BB962C8B-B14F-4D97-AF65-F5344CB8AC3E}">
        <p14:creationId xmlns:p14="http://schemas.microsoft.com/office/powerpoint/2010/main" val="208087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683581" y="4915"/>
            <a:ext cx="10910655" cy="1325563"/>
          </a:xfrm>
        </p:spPr>
        <p:txBody>
          <a:bodyPr/>
          <a:lstStyle/>
          <a:p>
            <a:r>
              <a:rPr lang="en-GB" dirty="0"/>
              <a:t>Multiple simple regression models (Newspaper)</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t>
            </a:r>
            <a:r>
              <a:rPr lang="en-US" sz="2000" i="1" dirty="0" err="1"/>
              <a:t>fit.news</a:t>
            </a:r>
            <a:r>
              <a:rPr lang="en-US" sz="2000" i="1" dirty="0"/>
              <a:t> = </a:t>
            </a:r>
            <a:r>
              <a:rPr lang="en-US" sz="2000" i="1" dirty="0" err="1"/>
              <a:t>lm</a:t>
            </a:r>
            <a:r>
              <a:rPr lang="en-US" sz="2000" i="1" dirty="0"/>
              <a:t>(sales ~ newspaper,  data = Advertising)</a:t>
            </a:r>
          </a:p>
          <a:p>
            <a:r>
              <a:rPr lang="en-US" sz="2000" i="1" dirty="0"/>
              <a:t> summary(</a:t>
            </a:r>
            <a:r>
              <a:rPr lang="en-US" sz="2000" i="1" dirty="0" err="1"/>
              <a:t>fit.news</a:t>
            </a:r>
            <a:r>
              <a:rPr lang="en-US" sz="2000" i="1" dirty="0"/>
              <a:t>)</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a:t>
            </a:r>
            <a:r>
              <a:rPr lang="pl-PL" dirty="0" err="1"/>
              <a:t>newspaper</a:t>
            </a:r>
            <a:r>
              <a:rPr lang="pl-PL" dirty="0"/>
              <a:t>,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Median      </a:t>
            </a:r>
            <a:r>
              <a:rPr lang="en-GB" dirty="0"/>
              <a:t>  </a:t>
            </a:r>
            <a:r>
              <a:rPr lang="pl-PL" dirty="0"/>
              <a:t> 3Q      </a:t>
            </a:r>
            <a:r>
              <a:rPr lang="en-GB" dirty="0"/>
              <a:t>   </a:t>
            </a:r>
            <a:r>
              <a:rPr lang="pl-PL" dirty="0"/>
              <a:t>Max </a:t>
            </a:r>
          </a:p>
          <a:p>
            <a:r>
              <a:rPr lang="pl-PL" dirty="0"/>
              <a:t>-11.2272  -3.3873 </a:t>
            </a:r>
            <a:r>
              <a:rPr lang="en-GB" dirty="0"/>
              <a:t> </a:t>
            </a:r>
            <a:r>
              <a:rPr lang="pl-PL" dirty="0"/>
              <a:t> -0.8392   3.5059  12.7751 </a:t>
            </a:r>
          </a:p>
          <a:p>
            <a:endParaRPr lang="pl-PL" sz="1200" dirty="0"/>
          </a:p>
          <a:p>
            <a:r>
              <a:rPr lang="pl-PL" dirty="0" err="1"/>
              <a:t>Coefficients</a:t>
            </a:r>
            <a:r>
              <a:rPr lang="pl-PL" dirty="0"/>
              <a:t>:</a:t>
            </a:r>
          </a:p>
          <a:p>
            <a:r>
              <a:rPr lang="pl-PL" dirty="0"/>
              <a:t>           </a:t>
            </a:r>
            <a:r>
              <a:rPr lang="en-GB" dirty="0"/>
              <a:t>           </a:t>
            </a:r>
            <a:r>
              <a:rPr lang="pl-PL"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a:t>
            </a:r>
            <a:r>
              <a:rPr lang="en-GB" dirty="0"/>
              <a:t>  </a:t>
            </a:r>
            <a:r>
              <a:rPr lang="pl-PL" dirty="0"/>
              <a:t>12.35141    0.62142   </a:t>
            </a:r>
            <a:r>
              <a:rPr lang="en-GB" dirty="0"/>
              <a:t> </a:t>
            </a:r>
            <a:r>
              <a:rPr lang="pl-PL" dirty="0"/>
              <a:t>19.88  </a:t>
            </a:r>
            <a:r>
              <a:rPr lang="en-GB" dirty="0"/>
              <a:t>  </a:t>
            </a:r>
            <a:r>
              <a:rPr lang="pl-PL" dirty="0"/>
              <a:t>&lt; 2e-16 ***</a:t>
            </a:r>
          </a:p>
          <a:p>
            <a:r>
              <a:rPr lang="pl-PL" dirty="0" err="1"/>
              <a:t>newspaper</a:t>
            </a:r>
            <a:r>
              <a:rPr lang="pl-PL" dirty="0"/>
              <a:t>    0.05469    0.01658    </a:t>
            </a:r>
            <a:r>
              <a:rPr lang="en-GB" dirty="0"/>
              <a:t>   </a:t>
            </a:r>
            <a:r>
              <a:rPr lang="pl-PL" dirty="0"/>
              <a:t>3.30  </a:t>
            </a:r>
            <a:r>
              <a:rPr lang="en-GB" dirty="0"/>
              <a:t> </a:t>
            </a:r>
            <a:r>
              <a:rPr lang="pl-PL" dirty="0"/>
              <a:t>0.00115 **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5.092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0.05212,</a:t>
            </a:r>
            <a:r>
              <a:rPr lang="en-GB" dirty="0"/>
              <a:t>    </a:t>
            </a:r>
            <a:r>
              <a:rPr lang="pl-PL" dirty="0" err="1"/>
              <a:t>Adjusted</a:t>
            </a:r>
            <a:r>
              <a:rPr lang="pl-PL" dirty="0"/>
              <a:t> R-</a:t>
            </a:r>
            <a:r>
              <a:rPr lang="pl-PL" dirty="0" err="1"/>
              <a:t>squared</a:t>
            </a:r>
            <a:r>
              <a:rPr lang="pl-PL" dirty="0"/>
              <a:t>:  0.04733 </a:t>
            </a:r>
          </a:p>
          <a:p>
            <a:r>
              <a:rPr lang="pl-PL" dirty="0"/>
              <a:t>F-</a:t>
            </a:r>
            <a:r>
              <a:rPr lang="pl-PL" dirty="0" err="1"/>
              <a:t>statistic</a:t>
            </a:r>
            <a:r>
              <a:rPr lang="pl-PL" dirty="0"/>
              <a:t>: 10.89 on 1 and 198 DF,  p-</a:t>
            </a:r>
            <a:r>
              <a:rPr lang="pl-PL" dirty="0" err="1"/>
              <a:t>value</a:t>
            </a:r>
            <a:r>
              <a:rPr lang="pl-PL" dirty="0"/>
              <a:t>: 0.001148</a:t>
            </a:r>
          </a:p>
        </p:txBody>
      </p:sp>
    </p:spTree>
    <p:extLst>
      <p:ext uri="{BB962C8B-B14F-4D97-AF65-F5344CB8AC3E}">
        <p14:creationId xmlns:p14="http://schemas.microsoft.com/office/powerpoint/2010/main" val="249802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2481</Words>
  <Application>Microsoft Office PowerPoint</Application>
  <PresentationFormat>Widescreen</PresentationFormat>
  <Paragraphs>369</Paragraphs>
  <Slides>36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Perpetua</vt:lpstr>
      <vt:lpstr>Office Theme</vt:lpstr>
      <vt:lpstr>Linear regression: Session 2</vt:lpstr>
      <vt:lpstr>Outline</vt:lpstr>
      <vt:lpstr>PowerPoint Presentation</vt:lpstr>
      <vt:lpstr>Let's recap from last time</vt:lpstr>
      <vt:lpstr>Back to our initial point: Does this R output make more sense now?</vt:lpstr>
      <vt:lpstr>Multiple linear regression model</vt:lpstr>
      <vt:lpstr>Multiple simple regression models (TV)</vt:lpstr>
      <vt:lpstr>Multiple simple regression models (Radio)</vt:lpstr>
      <vt:lpstr>Multiple simple regression models (Newspaper)</vt:lpstr>
      <vt:lpstr>Problems</vt:lpstr>
      <vt:lpstr>PowerPoint Presentation</vt:lpstr>
      <vt:lpstr>Multiple linear regression model</vt:lpstr>
      <vt:lpstr>Multiple linear regression model: estimating the coefficients</vt:lpstr>
      <vt:lpstr>Multiple linear regression in R</vt:lpstr>
      <vt:lpstr>Multiple linear regression in R: coefficients</vt:lpstr>
      <vt:lpstr>Multiple linear regression in R: coefficients</vt:lpstr>
      <vt:lpstr>Why does the coefficient for newspaper different in the two models?</vt:lpstr>
      <vt:lpstr>PowerPoint Presentation</vt:lpstr>
      <vt:lpstr>Multiple linear regression: assessing the model fit</vt:lpstr>
      <vt:lpstr>Multiple linear regression: assessing the model fit using the RSE and R^2</vt:lpstr>
      <vt:lpstr>Multiple linear regression: Predicting new scenarios</vt:lpstr>
      <vt:lpstr>PowerPoint Presentation</vt:lpstr>
      <vt:lpstr>PowerPoint Presentation</vt:lpstr>
      <vt:lpstr>Multiple linear regression: assessing the model fit using the F-test</vt:lpstr>
      <vt:lpstr>Multiple linear regression: Assessing the model fit using the F-test</vt:lpstr>
      <vt:lpstr>F-test for model comparison</vt:lpstr>
      <vt:lpstr>PowerPoint Presentation</vt:lpstr>
      <vt:lpstr>Modelling interactions between the predictors</vt:lpstr>
      <vt:lpstr>Modelling interactions between the predictors</vt:lpstr>
      <vt:lpstr>Modelling interactions between the predictors</vt:lpstr>
      <vt:lpstr>Multiple linear regression in R: Interactions</vt:lpstr>
      <vt:lpstr>PowerPoint Presentation</vt:lpstr>
      <vt:lpstr>PowerPoint Presentation</vt:lpstr>
      <vt:lpstr>PowerPoint Presentation</vt:lpstr>
      <vt:lpstr>Importing topics to learn but were not covered here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tutorial 2</dc:title>
  <dc:creator>Adnane Ez-zizi</dc:creator>
  <cp:lastModifiedBy>Adnane</cp:lastModifiedBy>
  <cp:revision>72</cp:revision>
  <dcterms:created xsi:type="dcterms:W3CDTF">2018-04-10T15:38:56Z</dcterms:created>
  <dcterms:modified xsi:type="dcterms:W3CDTF">2020-04-17T18:04:49Z</dcterms:modified>
</cp:coreProperties>
</file>