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56"/>
  </p:notesMasterIdLst>
  <p:handoutMasterIdLst>
    <p:handoutMasterId r:id="rId57"/>
  </p:handoutMasterIdLst>
  <p:sldIdLst>
    <p:sldId id="258" r:id="rId2"/>
    <p:sldId id="563" r:id="rId3"/>
    <p:sldId id="535" r:id="rId4"/>
    <p:sldId id="500" r:id="rId5"/>
    <p:sldId id="547" r:id="rId6"/>
    <p:sldId id="505" r:id="rId7"/>
    <p:sldId id="506" r:id="rId8"/>
    <p:sldId id="507" r:id="rId9"/>
    <p:sldId id="508" r:id="rId10"/>
    <p:sldId id="509" r:id="rId11"/>
    <p:sldId id="496" r:id="rId12"/>
    <p:sldId id="498" r:id="rId13"/>
    <p:sldId id="513" r:id="rId14"/>
    <p:sldId id="549" r:id="rId15"/>
    <p:sldId id="554" r:id="rId16"/>
    <p:sldId id="512" r:id="rId17"/>
    <p:sldId id="548" r:id="rId18"/>
    <p:sldId id="531" r:id="rId19"/>
    <p:sldId id="515" r:id="rId20"/>
    <p:sldId id="516" r:id="rId21"/>
    <p:sldId id="514" r:id="rId22"/>
    <p:sldId id="539" r:id="rId23"/>
    <p:sldId id="550" r:id="rId24"/>
    <p:sldId id="551" r:id="rId25"/>
    <p:sldId id="552" r:id="rId26"/>
    <p:sldId id="517" r:id="rId27"/>
    <p:sldId id="518" r:id="rId28"/>
    <p:sldId id="555" r:id="rId29"/>
    <p:sldId id="556" r:id="rId30"/>
    <p:sldId id="540" r:id="rId31"/>
    <p:sldId id="524" r:id="rId32"/>
    <p:sldId id="525" r:id="rId33"/>
    <p:sldId id="527" r:id="rId34"/>
    <p:sldId id="528" r:id="rId35"/>
    <p:sldId id="526" r:id="rId36"/>
    <p:sldId id="541" r:id="rId37"/>
    <p:sldId id="520" r:id="rId38"/>
    <p:sldId id="521" r:id="rId39"/>
    <p:sldId id="511" r:id="rId40"/>
    <p:sldId id="522" r:id="rId41"/>
    <p:sldId id="523" r:id="rId42"/>
    <p:sldId id="529" r:id="rId43"/>
    <p:sldId id="530" r:id="rId44"/>
    <p:sldId id="558" r:id="rId45"/>
    <p:sldId id="559" r:id="rId46"/>
    <p:sldId id="560" r:id="rId47"/>
    <p:sldId id="543" r:id="rId48"/>
    <p:sldId id="538" r:id="rId49"/>
    <p:sldId id="545" r:id="rId50"/>
    <p:sldId id="544" r:id="rId51"/>
    <p:sldId id="562" r:id="rId52"/>
    <p:sldId id="546" r:id="rId53"/>
    <p:sldId id="561" r:id="rId54"/>
    <p:sldId id="269" r:id="rId5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00"/>
    <a:srgbClr val="6B006A"/>
    <a:srgbClr val="6E006D"/>
    <a:srgbClr val="B2B2B2"/>
    <a:srgbClr val="FF9966"/>
    <a:srgbClr val="F4F3EB"/>
    <a:srgbClr val="F0EEEB"/>
    <a:srgbClr val="A405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45" autoAdjust="0"/>
  </p:normalViewPr>
  <p:slideViewPr>
    <p:cSldViewPr>
      <p:cViewPr varScale="1">
        <p:scale>
          <a:sx n="100" d="100"/>
          <a:sy n="100" d="100"/>
        </p:scale>
        <p:origin x="19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p:cViewPr varScale="1">
        <p:scale>
          <a:sx n="66" d="100"/>
          <a:sy n="66" d="100"/>
        </p:scale>
        <p:origin x="65536" y="13457817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0B314C58-CFDE-4D4F-86E2-F1409C039306}"/>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atin typeface="Tahoma" charset="0"/>
                <a:ea typeface="Arial Unicode MS" charset="0"/>
                <a:cs typeface="Arial Unicode MS" charset="0"/>
              </a:defRPr>
            </a:lvl1pPr>
          </a:lstStyle>
          <a:p>
            <a:pPr>
              <a:defRPr/>
            </a:pPr>
            <a:endParaRPr lang="en-US"/>
          </a:p>
        </p:txBody>
      </p:sp>
      <p:sp>
        <p:nvSpPr>
          <p:cNvPr id="97283" name="Rectangle 3">
            <a:extLst>
              <a:ext uri="{FF2B5EF4-FFF2-40B4-BE49-F238E27FC236}">
                <a16:creationId xmlns:a16="http://schemas.microsoft.com/office/drawing/2014/main" id="{EA350EBC-9CD2-4576-AB4B-83768240E504}"/>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atin typeface="Tahoma" charset="0"/>
                <a:ea typeface="Arial Unicode MS" charset="0"/>
                <a:cs typeface="Arial Unicode MS" charset="0"/>
              </a:defRPr>
            </a:lvl1pPr>
          </a:lstStyle>
          <a:p>
            <a:pPr>
              <a:defRPr/>
            </a:pPr>
            <a:endParaRPr lang="en-US"/>
          </a:p>
        </p:txBody>
      </p:sp>
      <p:sp>
        <p:nvSpPr>
          <p:cNvPr id="97284" name="Rectangle 4">
            <a:extLst>
              <a:ext uri="{FF2B5EF4-FFF2-40B4-BE49-F238E27FC236}">
                <a16:creationId xmlns:a16="http://schemas.microsoft.com/office/drawing/2014/main" id="{9C6BD14B-3C43-4DF9-88AA-D7F86E4B1F64}"/>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atin typeface="Tahoma" charset="0"/>
                <a:ea typeface="Arial Unicode MS" charset="0"/>
                <a:cs typeface="Arial Unicode MS" charset="0"/>
              </a:defRPr>
            </a:lvl1pPr>
          </a:lstStyle>
          <a:p>
            <a:pPr>
              <a:defRPr/>
            </a:pPr>
            <a:endParaRPr lang="en-US"/>
          </a:p>
        </p:txBody>
      </p:sp>
      <p:sp>
        <p:nvSpPr>
          <p:cNvPr id="97285" name="Rectangle 5">
            <a:extLst>
              <a:ext uri="{FF2B5EF4-FFF2-40B4-BE49-F238E27FC236}">
                <a16:creationId xmlns:a16="http://schemas.microsoft.com/office/drawing/2014/main" id="{88BD6DF0-D159-4FAD-93E9-F8993136151D}"/>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FAFAABED-4C48-4232-B98D-5183A858029F}" type="slidenum">
              <a:rPr lang="en-US" altLang="pl-PL"/>
              <a:pPr>
                <a:defRPr/>
              </a:pPr>
              <a:t>‹#›</a:t>
            </a:fld>
            <a:endParaRPr lang="en-US" altLang="pl-P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2E91214-CAC3-4318-97AA-6E37530507E1}"/>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atin typeface="Lucida Sans" charset="0"/>
                <a:ea typeface="Arial Unicode MS" charset="0"/>
                <a:cs typeface="Arial Unicode MS" charset="0"/>
              </a:defRPr>
            </a:lvl1pPr>
          </a:lstStyle>
          <a:p>
            <a:pPr>
              <a:defRPr/>
            </a:pPr>
            <a:endParaRPr lang="en-US"/>
          </a:p>
        </p:txBody>
      </p:sp>
      <p:sp>
        <p:nvSpPr>
          <p:cNvPr id="101379" name="Rectangle 3">
            <a:extLst>
              <a:ext uri="{FF2B5EF4-FFF2-40B4-BE49-F238E27FC236}">
                <a16:creationId xmlns:a16="http://schemas.microsoft.com/office/drawing/2014/main" id="{F85CF5D6-BA84-4F9E-8D65-A45CCC92E0C6}"/>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atin typeface="Lucida Sans" charset="0"/>
                <a:ea typeface="Arial Unicode MS" charset="0"/>
                <a:cs typeface="Arial Unicode MS" charset="0"/>
              </a:defRPr>
            </a:lvl1pPr>
          </a:lstStyle>
          <a:p>
            <a:pPr>
              <a:defRPr/>
            </a:pPr>
            <a:endParaRPr lang="en-US"/>
          </a:p>
        </p:txBody>
      </p:sp>
      <p:sp>
        <p:nvSpPr>
          <p:cNvPr id="10244" name="Rectangle 4">
            <a:extLst>
              <a:ext uri="{FF2B5EF4-FFF2-40B4-BE49-F238E27FC236}">
                <a16:creationId xmlns:a16="http://schemas.microsoft.com/office/drawing/2014/main" id="{33750308-B7A9-4A89-AD66-6CA2FD195DA0}"/>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id="{5B62E62A-B87B-4835-B599-9EBA68ECED78}"/>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1382" name="Rectangle 6">
            <a:extLst>
              <a:ext uri="{FF2B5EF4-FFF2-40B4-BE49-F238E27FC236}">
                <a16:creationId xmlns:a16="http://schemas.microsoft.com/office/drawing/2014/main" id="{322804D3-D40C-4437-AEA8-223EF8637173}"/>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atin typeface="Lucida Sans" charset="0"/>
                <a:ea typeface="Arial Unicode MS" charset="0"/>
                <a:cs typeface="Arial Unicode MS" charset="0"/>
              </a:defRPr>
            </a:lvl1pPr>
          </a:lstStyle>
          <a:p>
            <a:pPr>
              <a:defRPr/>
            </a:pPr>
            <a:endParaRPr lang="en-US"/>
          </a:p>
        </p:txBody>
      </p:sp>
      <p:sp>
        <p:nvSpPr>
          <p:cNvPr id="101383" name="Rectangle 7">
            <a:extLst>
              <a:ext uri="{FF2B5EF4-FFF2-40B4-BE49-F238E27FC236}">
                <a16:creationId xmlns:a16="http://schemas.microsoft.com/office/drawing/2014/main" id="{0F89D200-04F4-4595-85A4-48EE4C6647EE}"/>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vl1pPr>
          </a:lstStyle>
          <a:p>
            <a:pPr>
              <a:defRPr/>
            </a:pPr>
            <a:fld id="{F0D055E8-FAD7-465C-BF4E-6BF209F47C41}" type="slidenum">
              <a:rPr lang="en-US" altLang="pl-PL"/>
              <a:pPr>
                <a:defRPr/>
              </a:pPr>
              <a:t>‹#›</a:t>
            </a:fld>
            <a:endParaRPr lang="en-US" altLang="pl-P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57150" eaLnBrk="1" hangingPunct="1">
              <a:buFont typeface="+mj-lt"/>
              <a:buNone/>
            </a:pPr>
            <a:r>
              <a:rPr lang="en-GB" altLang="pl-PL" dirty="0"/>
              <a:t>- </a:t>
            </a:r>
            <a:r>
              <a:rPr lang="en-GB" altLang="pl-PL" dirty="0" smtClean="0"/>
              <a:t>Format </a:t>
            </a:r>
            <a:r>
              <a:rPr lang="en-GB" altLang="pl-PL" dirty="0"/>
              <a:t>of the lecture: Few slides then a simple task in R to apply </a:t>
            </a:r>
            <a:r>
              <a:rPr lang="en-GB" altLang="pl-PL" dirty="0" smtClean="0"/>
              <a:t>learned</a:t>
            </a:r>
            <a:r>
              <a:rPr lang="en-GB" altLang="pl-PL" baseline="0" dirty="0" smtClean="0"/>
              <a:t> concepts</a:t>
            </a:r>
            <a:r>
              <a:rPr lang="en-GB" altLang="pl-PL" dirty="0" smtClean="0"/>
              <a:t>.</a:t>
            </a:r>
            <a:endParaRPr lang="en-GB" altLang="pl-PL" dirty="0"/>
          </a:p>
          <a:p>
            <a:pPr marL="0" lvl="0" indent="-57150" eaLnBrk="1" hangingPunct="1">
              <a:buFont typeface="+mj-lt"/>
              <a:buNone/>
            </a:pPr>
            <a:r>
              <a:rPr lang="en-GB" altLang="pl-PL" dirty="0"/>
              <a:t>- </a:t>
            </a:r>
            <a:r>
              <a:rPr lang="en-GB" altLang="pl-PL" dirty="0" smtClean="0"/>
              <a:t>Run</a:t>
            </a:r>
            <a:r>
              <a:rPr lang="en-GB" altLang="pl-PL" baseline="0" dirty="0" smtClean="0"/>
              <a:t> </a:t>
            </a:r>
            <a:r>
              <a:rPr lang="en-GB" altLang="pl-PL" dirty="0" err="1" smtClean="0"/>
              <a:t>install.packages</a:t>
            </a:r>
            <a:r>
              <a:rPr lang="en-GB" altLang="pl-PL" dirty="0"/>
              <a:t>() </a:t>
            </a:r>
            <a:r>
              <a:rPr lang="en-GB" altLang="pl-PL" dirty="0" smtClean="0"/>
              <a:t>command</a:t>
            </a:r>
            <a:endParaRPr lang="en-GB" altLang="pl-PL" dirty="0"/>
          </a:p>
        </p:txBody>
      </p:sp>
    </p:spTree>
    <p:extLst>
      <p:ext uri="{BB962C8B-B14F-4D97-AF65-F5344CB8AC3E}">
        <p14:creationId xmlns:p14="http://schemas.microsoft.com/office/powerpoint/2010/main" val="3157873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12</a:t>
            </a:fld>
            <a:endParaRPr lang="en-US" altLang="pl-PL"/>
          </a:p>
        </p:txBody>
      </p:sp>
    </p:spTree>
    <p:extLst>
      <p:ext uri="{BB962C8B-B14F-4D97-AF65-F5344CB8AC3E}">
        <p14:creationId xmlns:p14="http://schemas.microsoft.com/office/powerpoint/2010/main" val="3902321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13</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 </a:t>
            </a:r>
            <a:r>
              <a:rPr lang="en-US" altLang="pl-PL" dirty="0" smtClean="0">
                <a:latin typeface="Arial" panose="020B0604020202020204" pitchFamily="34" charset="0"/>
              </a:rPr>
              <a:t>Explain the</a:t>
            </a:r>
            <a:r>
              <a:rPr lang="en-US" altLang="pl-PL" baseline="0" dirty="0" smtClean="0">
                <a:latin typeface="Arial" panose="020B0604020202020204" pitchFamily="34" charset="0"/>
              </a:rPr>
              <a:t> </a:t>
            </a:r>
            <a:r>
              <a:rPr lang="en-US" altLang="pl-PL" dirty="0" smtClean="0">
                <a:latin typeface="Arial" panose="020B0604020202020204" pitchFamily="34" charset="0"/>
              </a:rPr>
              <a:t>max </a:t>
            </a:r>
            <a:r>
              <a:rPr lang="en-US" altLang="pl-PL" dirty="0">
                <a:latin typeface="Arial" panose="020B0604020202020204" pitchFamily="34" charset="0"/>
              </a:rPr>
              <a:t>and </a:t>
            </a:r>
            <a:r>
              <a:rPr lang="en-US" altLang="pl-PL" dirty="0" smtClean="0">
                <a:latin typeface="Arial" panose="020B0604020202020204" pitchFamily="34" charset="0"/>
              </a:rPr>
              <a:t>sum symbols if audience</a:t>
            </a:r>
            <a:r>
              <a:rPr lang="en-US" altLang="pl-PL" baseline="0" dirty="0" smtClean="0">
                <a:latin typeface="Arial" panose="020B0604020202020204" pitchFamily="34" charset="0"/>
              </a:rPr>
              <a:t> is not familiar with them</a:t>
            </a:r>
            <a:endParaRPr lang="en-US" altLang="pl-PL" dirty="0">
              <a:latin typeface="Arial" panose="020B0604020202020204" pitchFamily="34" charset="0"/>
            </a:endParaRPr>
          </a:p>
          <a:p>
            <a:r>
              <a:rPr lang="en-US" altLang="pl-PL" dirty="0">
                <a:latin typeface="Arial" panose="020B0604020202020204" pitchFamily="34" charset="0"/>
              </a:rPr>
              <a:t>- Explain the meaning of the beta’s</a:t>
            </a:r>
          </a:p>
        </p:txBody>
      </p:sp>
    </p:spTree>
    <p:extLst>
      <p:ext uri="{BB962C8B-B14F-4D97-AF65-F5344CB8AC3E}">
        <p14:creationId xmlns:p14="http://schemas.microsoft.com/office/powerpoint/2010/main" val="174321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14</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5149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15</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1015961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16</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support vectors are the only observations that affect the choice of the decision boundary. All observations that lie strictly on the correct side of the margin does not affect the maximum margin classifier, provided that they remain in the correct side of the margin</a:t>
            </a:r>
          </a:p>
        </p:txBody>
      </p:sp>
    </p:spTree>
    <p:extLst>
      <p:ext uri="{BB962C8B-B14F-4D97-AF65-F5344CB8AC3E}">
        <p14:creationId xmlns:p14="http://schemas.microsoft.com/office/powerpoint/2010/main" val="4069905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17</a:t>
            </a:fld>
            <a:endParaRPr lang="en-US" altLang="pl-PL"/>
          </a:p>
        </p:txBody>
      </p:sp>
    </p:spTree>
    <p:extLst>
      <p:ext uri="{BB962C8B-B14F-4D97-AF65-F5344CB8AC3E}">
        <p14:creationId xmlns:p14="http://schemas.microsoft.com/office/powerpoint/2010/main" val="2346738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18</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smtClean="0">
                <a:latin typeface="Arial" panose="020B0604020202020204" pitchFamily="34" charset="0"/>
              </a:rPr>
              <a:t>Almost </a:t>
            </a:r>
            <a:r>
              <a:rPr lang="en-US" altLang="pl-PL" dirty="0">
                <a:latin typeface="Arial" panose="020B0604020202020204" pitchFamily="34" charset="0"/>
              </a:rPr>
              <a:t>all the code </a:t>
            </a:r>
            <a:r>
              <a:rPr lang="en-US" altLang="pl-PL" dirty="0" smtClean="0">
                <a:latin typeface="Arial" panose="020B0604020202020204" pitchFamily="34" charset="0"/>
              </a:rPr>
              <a:t>needed </a:t>
            </a:r>
            <a:r>
              <a:rPr lang="en-US" altLang="pl-PL" dirty="0">
                <a:latin typeface="Arial" panose="020B0604020202020204" pitchFamily="34" charset="0"/>
              </a:rPr>
              <a:t>is already in the </a:t>
            </a:r>
            <a:r>
              <a:rPr lang="en-US" altLang="pl-PL" dirty="0" smtClean="0">
                <a:latin typeface="Arial" panose="020B0604020202020204" pitchFamily="34" charset="0"/>
              </a:rPr>
              <a:t>“</a:t>
            </a:r>
            <a:r>
              <a:rPr lang="en-US" altLang="pl-PL" dirty="0" err="1" smtClean="0">
                <a:latin typeface="Arial" panose="020B0604020202020204" pitchFamily="34" charset="0"/>
              </a:rPr>
              <a:t>RcodeForLecture.R</a:t>
            </a:r>
            <a:r>
              <a:rPr lang="en-US" altLang="pl-PL" dirty="0" smtClean="0">
                <a:latin typeface="Arial" panose="020B0604020202020204" pitchFamily="34" charset="0"/>
              </a:rPr>
              <a:t>” file. Most </a:t>
            </a:r>
            <a:r>
              <a:rPr lang="en-US" altLang="pl-PL" dirty="0">
                <a:latin typeface="Arial" panose="020B0604020202020204" pitchFamily="34" charset="0"/>
              </a:rPr>
              <a:t>of the </a:t>
            </a:r>
            <a:r>
              <a:rPr lang="en-US" altLang="pl-PL" dirty="0" smtClean="0">
                <a:latin typeface="Arial" panose="020B0604020202020204" pitchFamily="34" charset="0"/>
              </a:rPr>
              <a:t>time,</a:t>
            </a:r>
            <a:r>
              <a:rPr lang="en-US" altLang="pl-PL" baseline="0" dirty="0" smtClean="0">
                <a:latin typeface="Arial" panose="020B0604020202020204" pitchFamily="34" charset="0"/>
              </a:rPr>
              <a:t> you</a:t>
            </a:r>
            <a:r>
              <a:rPr lang="en-US" altLang="pl-PL" dirty="0" smtClean="0">
                <a:latin typeface="Arial" panose="020B0604020202020204" pitchFamily="34" charset="0"/>
              </a:rPr>
              <a:t> </a:t>
            </a:r>
            <a:r>
              <a:rPr lang="en-US" altLang="pl-PL" dirty="0">
                <a:latin typeface="Arial" panose="020B0604020202020204" pitchFamily="34" charset="0"/>
              </a:rPr>
              <a:t>just need to run it or change </a:t>
            </a:r>
            <a:r>
              <a:rPr lang="en-US" altLang="pl-PL" dirty="0" smtClean="0">
                <a:latin typeface="Arial" panose="020B0604020202020204" pitchFamily="34" charset="0"/>
              </a:rPr>
              <a:t>a</a:t>
            </a:r>
            <a:r>
              <a:rPr lang="en-US" altLang="pl-PL" baseline="0" dirty="0" smtClean="0">
                <a:latin typeface="Arial" panose="020B0604020202020204" pitchFamily="34" charset="0"/>
              </a:rPr>
              <a:t> few</a:t>
            </a:r>
            <a:r>
              <a:rPr lang="en-US" altLang="pl-PL" dirty="0" smtClean="0">
                <a:latin typeface="Arial" panose="020B0604020202020204" pitchFamily="34" charset="0"/>
              </a:rPr>
              <a:t> </a:t>
            </a:r>
            <a:r>
              <a:rPr lang="en-US" altLang="pl-PL" dirty="0">
                <a:latin typeface="Arial" panose="020B0604020202020204" pitchFamily="34" charset="0"/>
              </a:rPr>
              <a:t>parameter </a:t>
            </a:r>
            <a:r>
              <a:rPr lang="en-US" altLang="pl-PL" dirty="0" smtClean="0">
                <a:latin typeface="Arial" panose="020B0604020202020204" pitchFamily="34" charset="0"/>
              </a:rPr>
              <a:t>values. </a:t>
            </a:r>
            <a:endParaRPr lang="en-US" altLang="pl-PL" dirty="0">
              <a:latin typeface="Arial" panose="020B0604020202020204" pitchFamily="34" charset="0"/>
            </a:endParaRPr>
          </a:p>
        </p:txBody>
      </p:sp>
    </p:spTree>
    <p:extLst>
      <p:ext uri="{BB962C8B-B14F-4D97-AF65-F5344CB8AC3E}">
        <p14:creationId xmlns:p14="http://schemas.microsoft.com/office/powerpoint/2010/main" val="293222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19</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decision boundary depends only on the closest points. For example, it can change drastically due to the addition of a single observation!</a:t>
            </a:r>
          </a:p>
        </p:txBody>
      </p:sp>
    </p:spTree>
    <p:extLst>
      <p:ext uri="{BB962C8B-B14F-4D97-AF65-F5344CB8AC3E}">
        <p14:creationId xmlns:p14="http://schemas.microsoft.com/office/powerpoint/2010/main" val="3076189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20</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Worst, most of the time there will be no separating linear decision boundary. The question is how can we soften the maximal margin constraint and allow for some classification error? </a:t>
            </a:r>
          </a:p>
          <a:p>
            <a:r>
              <a:rPr lang="en-US" altLang="pl-PL" dirty="0">
                <a:latin typeface="Arial" panose="020B0604020202020204" pitchFamily="34" charset="0"/>
              </a:rPr>
              <a:t>This is of interest because: (1) We will have greater robustness to individual observations and (2) We are more likely to avoid over-fitting.</a:t>
            </a:r>
          </a:p>
        </p:txBody>
      </p:sp>
    </p:spTree>
    <p:extLst>
      <p:ext uri="{BB962C8B-B14F-4D97-AF65-F5344CB8AC3E}">
        <p14:creationId xmlns:p14="http://schemas.microsoft.com/office/powerpoint/2010/main" val="1148784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This can be achieved by slightly modifying the optimisation problem. We add some slack variables epsilon and a new parameter C. Don’t worry they can also be explained in an intuitive way. </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21</a:t>
            </a:fld>
            <a:endParaRPr lang="en-US" altLang="pl-PL"/>
          </a:p>
        </p:txBody>
      </p:sp>
    </p:spTree>
    <p:extLst>
      <p:ext uri="{BB962C8B-B14F-4D97-AF65-F5344CB8AC3E}">
        <p14:creationId xmlns:p14="http://schemas.microsoft.com/office/powerpoint/2010/main" val="22033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265A490-5879-4C34-B868-646C50F275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B7F9C55-144F-4DC3-B495-661FF811FA42}" type="slidenum">
              <a:rPr kumimoji="0" lang="en-US" altLang="pl-PL" smtClean="0">
                <a:latin typeface="Lucida Sans" panose="020B0602030504020204" pitchFamily="34" charset="0"/>
              </a:rPr>
              <a:pPr>
                <a:spcBef>
                  <a:spcPct val="0"/>
                </a:spcBef>
              </a:pPr>
              <a:t>3</a:t>
            </a:fld>
            <a:endParaRPr kumimoji="0" lang="en-US" altLang="pl-PL">
              <a:latin typeface="Lucida Sans" panose="020B0602030504020204" pitchFamily="34" charset="0"/>
            </a:endParaRPr>
          </a:p>
        </p:txBody>
      </p:sp>
      <p:sp>
        <p:nvSpPr>
          <p:cNvPr id="14339" name="Rectangle 2">
            <a:extLst>
              <a:ext uri="{FF2B5EF4-FFF2-40B4-BE49-F238E27FC236}">
                <a16:creationId xmlns:a16="http://schemas.microsoft.com/office/drawing/2014/main" id="{7FD1C588-69DB-4E07-BF63-9A4F9CDAD35A}"/>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9AE7B1BA-A919-4AEC-84D9-67F5CB7D93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474230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22</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pl-PL" dirty="0" smtClean="0"/>
                  <a:t>Basically, </a:t>
                </a:r>
                <a14:m>
                  <m:oMath xmlns:m="http://schemas.openxmlformats.org/officeDocument/2006/math">
                    <m:sSub>
                      <m:sSubPr>
                        <m:ctrlPr>
                          <a:rPr lang="en-US" altLang="pl-PL" i="1" smtClean="0">
                            <a:latin typeface="Cambria Math" panose="02040503050406030204" pitchFamily="18" charset="0"/>
                          </a:rPr>
                        </m:ctrlPr>
                      </m:sSubPr>
                      <m:e>
                        <m:r>
                          <a:rPr lang="en-US" altLang="pl-PL" i="1" smtClean="0">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𝑛</m:t>
                        </m:r>
                      </m:sub>
                    </m:sSub>
                  </m:oMath>
                </a14:m>
                <a:r>
                  <a:rPr lang="en-US" altLang="pl-PL" dirty="0"/>
                  <a:t> are variables that allow individual observations to be on the wrong side of the margin or even the decision boundary. </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pl-PL" i="0">
                    <a:latin typeface="Cambria Math" panose="02040503050406030204" pitchFamily="18" charset="0"/>
                    <a:ea typeface="Cambria Math" panose="02040503050406030204" pitchFamily="18" charset="0"/>
                  </a:rPr>
                  <a:t>𝜀_</a:t>
                </a:r>
                <a:r>
                  <a:rPr lang="en-GB" altLang="pl-PL" b="0" i="0">
                    <a:latin typeface="Cambria Math" panose="02040503050406030204" pitchFamily="18" charset="0"/>
                  </a:rPr>
                  <a:t>1,…,</a:t>
                </a:r>
                <a:r>
                  <a:rPr lang="en-US" altLang="pl-PL" i="0">
                    <a:latin typeface="Cambria Math" panose="02040503050406030204" pitchFamily="18" charset="0"/>
                    <a:ea typeface="Cambria Math" panose="02040503050406030204" pitchFamily="18" charset="0"/>
                  </a:rPr>
                  <a:t>𝜀_</a:t>
                </a:r>
                <a:r>
                  <a:rPr lang="en-GB" altLang="pl-PL" b="0" i="0">
                    <a:latin typeface="Cambria Math" panose="02040503050406030204" pitchFamily="18" charset="0"/>
                    <a:ea typeface="Cambria Math" panose="02040503050406030204" pitchFamily="18" charset="0"/>
                  </a:rPr>
                  <a:t>𝑛</a:t>
                </a:r>
                <a:r>
                  <a:rPr lang="en-US" altLang="pl-PL" dirty="0"/>
                  <a:t> are variables that allow individual observations to be on the wrong side of the margin or even the decision boundary. </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3046463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23</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rPr>
                      <m:t>=0</m:t>
                    </m:r>
                  </m:oMath>
                </a14:m>
                <a:r>
                  <a:rPr lang="en-US" altLang="pl-PL" dirty="0"/>
                  <a:t>, then the </a:t>
                </a:r>
                <a14:m>
                  <m:oMath xmlns:m="http://schemas.openxmlformats.org/officeDocument/2006/math">
                    <m:r>
                      <a:rPr lang="en-US" altLang="pl-PL" i="1" dirty="0" smtClean="0">
                        <a:latin typeface="Cambria Math" panose="02040503050406030204" pitchFamily="18" charset="0"/>
                      </a:rPr>
                      <m:t>𝑖</m:t>
                    </m:r>
                  </m:oMath>
                </a14:m>
                <a:r>
                  <a:rPr lang="en-US" altLang="pl-PL" dirty="0" err="1"/>
                  <a:t>th</a:t>
                </a:r>
                <a:r>
                  <a:rPr lang="en-US" altLang="pl-PL" dirty="0"/>
                  <a:t> observation is forced to be on the correct side of the margin (distance r is greater or equal to M).</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l-PL" dirty="0"/>
                  <a:t>If </a:t>
                </a:r>
                <a:r>
                  <a:rPr lang="en-US" altLang="pl-PL" i="0">
                    <a:latin typeface="Cambria Math" panose="02040503050406030204" pitchFamily="18" charset="0"/>
                    <a:ea typeface="Cambria Math" panose="02040503050406030204" pitchFamily="18" charset="0"/>
                  </a:rPr>
                  <a:t>𝜀_</a:t>
                </a:r>
                <a:r>
                  <a:rPr lang="en-GB" altLang="pl-PL" b="0" i="0">
                    <a:latin typeface="Cambria Math" panose="02040503050406030204" pitchFamily="18" charset="0"/>
                    <a:ea typeface="Cambria Math" panose="02040503050406030204" pitchFamily="18" charset="0"/>
                  </a:rPr>
                  <a:t>𝑖</a:t>
                </a:r>
                <a:r>
                  <a:rPr lang="en-GB" altLang="pl-PL" b="0" i="0">
                    <a:latin typeface="Cambria Math" panose="02040503050406030204" pitchFamily="18" charset="0"/>
                  </a:rPr>
                  <a:t>=0</a:t>
                </a:r>
                <a:r>
                  <a:rPr lang="en-US" altLang="pl-PL" dirty="0"/>
                  <a:t>, then the </a:t>
                </a:r>
                <a:r>
                  <a:rPr lang="en-US" altLang="pl-PL" i="0" dirty="0">
                    <a:latin typeface="Cambria Math" panose="02040503050406030204" pitchFamily="18" charset="0"/>
                  </a:rPr>
                  <a:t>𝑖</a:t>
                </a:r>
                <a:r>
                  <a:rPr lang="en-US" altLang="pl-PL" dirty="0" err="1"/>
                  <a:t>th</a:t>
                </a:r>
                <a:r>
                  <a:rPr lang="en-US" altLang="pl-PL" dirty="0"/>
                  <a:t> observation is forced to be on the correct side of the margin (distance r is greater or equal to M).</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984697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24</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&gt;</m:t>
                    </m:r>
                    <m:r>
                      <a:rPr lang="en-GB" altLang="pl-PL" b="0" i="1" smtClean="0">
                        <a:latin typeface="Cambria Math" panose="02040503050406030204" pitchFamily="18" charset="0"/>
                      </a:rPr>
                      <m:t>1</m:t>
                    </m:r>
                  </m:oMath>
                </a14:m>
                <a:r>
                  <a:rPr lang="en-US" altLang="pl-PL" dirty="0"/>
                  <a:t>, then the </a:t>
                </a:r>
                <a14:m>
                  <m:oMath xmlns:m="http://schemas.openxmlformats.org/officeDocument/2006/math">
                    <m:r>
                      <a:rPr lang="en-US" altLang="pl-PL" i="1" dirty="0">
                        <a:latin typeface="Cambria Math" panose="02040503050406030204" pitchFamily="18" charset="0"/>
                      </a:rPr>
                      <m:t>𝑖</m:t>
                    </m:r>
                  </m:oMath>
                </a14:m>
                <a:r>
                  <a:rPr lang="en-US" altLang="pl-PL" dirty="0" err="1"/>
                  <a:t>th</a:t>
                </a:r>
                <a:r>
                  <a:rPr lang="en-US" altLang="pl-PL" dirty="0"/>
                  <a:t> observation is on the wrong side of the decision boundary.</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l-PL" dirty="0"/>
                  <a:t>If </a:t>
                </a:r>
                <a:r>
                  <a:rPr lang="en-US" altLang="pl-PL" i="0">
                    <a:latin typeface="Cambria Math" panose="02040503050406030204" pitchFamily="18" charset="0"/>
                    <a:ea typeface="Cambria Math" panose="02040503050406030204" pitchFamily="18" charset="0"/>
                  </a:rPr>
                  <a:t>𝜀_</a:t>
                </a:r>
                <a:r>
                  <a:rPr lang="en-GB" altLang="pl-PL" i="0">
                    <a:latin typeface="Cambria Math" panose="02040503050406030204" pitchFamily="18" charset="0"/>
                    <a:ea typeface="Cambria Math" panose="02040503050406030204" pitchFamily="18" charset="0"/>
                  </a:rPr>
                  <a:t>𝑖</a:t>
                </a:r>
                <a:r>
                  <a:rPr lang="en-GB" altLang="pl-PL" b="0" i="0">
                    <a:latin typeface="Cambria Math" panose="02040503050406030204" pitchFamily="18" charset="0"/>
                    <a:ea typeface="Cambria Math" panose="02040503050406030204" pitchFamily="18" charset="0"/>
                  </a:rPr>
                  <a:t>&gt;</a:t>
                </a:r>
                <a:r>
                  <a:rPr lang="en-GB" altLang="pl-PL" b="0" i="0">
                    <a:latin typeface="Cambria Math" panose="02040503050406030204" pitchFamily="18" charset="0"/>
                  </a:rPr>
                  <a:t>1</a:t>
                </a:r>
                <a:r>
                  <a:rPr lang="en-US" altLang="pl-PL" dirty="0"/>
                  <a:t>, then the </a:t>
                </a:r>
                <a:r>
                  <a:rPr lang="en-US" altLang="pl-PL" i="0" dirty="0">
                    <a:latin typeface="Cambria Math" panose="02040503050406030204" pitchFamily="18" charset="0"/>
                  </a:rPr>
                  <a:t>𝑖</a:t>
                </a:r>
                <a:r>
                  <a:rPr lang="en-US" altLang="pl-PL" dirty="0" err="1"/>
                  <a:t>th</a:t>
                </a:r>
                <a:r>
                  <a:rPr lang="en-US" altLang="pl-PL" dirty="0"/>
                  <a:t> observation is on the wrong side of the decision boundary.</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737135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25</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pl-PL" dirty="0"/>
                  <a:t>If </a:t>
                </a:r>
                <a14:m>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𝟎</m:t>
                        </m:r>
                        <m:r>
                          <a:rPr lang="en-GB" sz="1200" b="1" i="1" smtClean="0">
                            <a:latin typeface="Cambria Math" panose="02040503050406030204" pitchFamily="18" charset="0"/>
                          </a:rPr>
                          <m:t>&lt;</m:t>
                        </m:r>
                        <m:r>
                          <a:rPr lang="pl-PL" sz="1200" b="1" i="1" smtClean="0">
                            <a:latin typeface="Cambria Math" panose="02040503050406030204" pitchFamily="18" charset="0"/>
                            <a:ea typeface="Cambria Math" panose="02040503050406030204" pitchFamily="18" charset="0"/>
                          </a:rPr>
                          <m:t>𝜺</m:t>
                        </m:r>
                      </m:e>
                      <m:sub>
                        <m:r>
                          <a:rPr lang="en-GB" sz="1200" b="1" i="1" smtClean="0">
                            <a:latin typeface="Cambria Math" panose="02040503050406030204" pitchFamily="18" charset="0"/>
                          </a:rPr>
                          <m:t>𝒊</m:t>
                        </m:r>
                      </m:sub>
                    </m:sSub>
                    <m:r>
                      <a:rPr lang="en-GB" sz="1200" b="1" i="1" smtClean="0">
                        <a:latin typeface="Cambria Math" panose="02040503050406030204" pitchFamily="18" charset="0"/>
                      </a:rPr>
                      <m:t>&lt;</m:t>
                    </m:r>
                    <m:r>
                      <a:rPr lang="en-GB" sz="1200" b="1" i="1" smtClean="0">
                        <a:latin typeface="Cambria Math" panose="02040503050406030204" pitchFamily="18" charset="0"/>
                      </a:rPr>
                      <m:t>𝟏</m:t>
                    </m:r>
                  </m:oMath>
                </a14:m>
                <a:r>
                  <a:rPr lang="en-US" altLang="pl-PL" dirty="0"/>
                  <a:t>, then the </a:t>
                </a:r>
                <a14:m>
                  <m:oMath xmlns:m="http://schemas.openxmlformats.org/officeDocument/2006/math">
                    <m:r>
                      <a:rPr lang="en-US" altLang="pl-PL" i="1" dirty="0">
                        <a:latin typeface="Cambria Math" panose="02040503050406030204" pitchFamily="18" charset="0"/>
                      </a:rPr>
                      <m:t>𝑖</m:t>
                    </m:r>
                  </m:oMath>
                </a14:m>
                <a:r>
                  <a:rPr lang="en-US" altLang="pl-PL" dirty="0" err="1"/>
                  <a:t>th</a:t>
                </a:r>
                <a:r>
                  <a:rPr lang="en-US" altLang="pl-PL" dirty="0"/>
                  <a:t> observation is on the wrong side of the margin.</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l-PL" dirty="0"/>
                  <a:t>If </a:t>
                </a:r>
                <a:r>
                  <a:rPr lang="en-US" altLang="pl-PL" i="0">
                    <a:latin typeface="Cambria Math" panose="02040503050406030204" pitchFamily="18" charset="0"/>
                    <a:ea typeface="Cambria Math" panose="02040503050406030204" pitchFamily="18" charset="0"/>
                  </a:rPr>
                  <a:t>𝜀_</a:t>
                </a:r>
                <a:r>
                  <a:rPr lang="en-GB" altLang="pl-PL" i="0">
                    <a:latin typeface="Cambria Math" panose="02040503050406030204" pitchFamily="18" charset="0"/>
                    <a:ea typeface="Cambria Math" panose="02040503050406030204" pitchFamily="18" charset="0"/>
                  </a:rPr>
                  <a:t>𝑖</a:t>
                </a:r>
                <a:r>
                  <a:rPr lang="en-GB" altLang="pl-PL" b="0" i="0">
                    <a:latin typeface="Cambria Math" panose="02040503050406030204" pitchFamily="18" charset="0"/>
                    <a:ea typeface="Cambria Math" panose="02040503050406030204" pitchFamily="18" charset="0"/>
                  </a:rPr>
                  <a:t>&gt;</a:t>
                </a:r>
                <a:r>
                  <a:rPr lang="en-GB" altLang="pl-PL" b="0" i="0">
                    <a:latin typeface="Cambria Math" panose="02040503050406030204" pitchFamily="18" charset="0"/>
                  </a:rPr>
                  <a:t>1</a:t>
                </a:r>
                <a:r>
                  <a:rPr lang="en-US" altLang="pl-PL" dirty="0"/>
                  <a:t>, then the </a:t>
                </a:r>
                <a:r>
                  <a:rPr lang="en-US" altLang="pl-PL" i="0" dirty="0">
                    <a:latin typeface="Cambria Math" panose="02040503050406030204" pitchFamily="18" charset="0"/>
                  </a:rPr>
                  <a:t>𝑖</a:t>
                </a:r>
                <a:r>
                  <a:rPr lang="en-US" altLang="pl-PL" dirty="0" err="1"/>
                  <a:t>th</a:t>
                </a:r>
                <a:r>
                  <a:rPr lang="en-US" altLang="pl-PL" dirty="0"/>
                  <a:t> observation is on the wrong side of the decision boundary.</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1861031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26</a:t>
            </a:fld>
            <a:endParaRPr lang="en-US" altLang="pl-PL"/>
          </a:p>
        </p:txBody>
      </p:sp>
    </p:spTree>
    <p:extLst>
      <p:ext uri="{BB962C8B-B14F-4D97-AF65-F5344CB8AC3E}">
        <p14:creationId xmlns:p14="http://schemas.microsoft.com/office/powerpoint/2010/main" val="1407774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kumimoji="1" lang="en-GB" sz="1200" b="0" i="1" u="none" strike="noStrike" kern="1200" baseline="0" dirty="0">
                    <a:solidFill>
                      <a:schemeClr val="tx1"/>
                    </a:solidFill>
                    <a:latin typeface="Arial" charset="0"/>
                    <a:ea typeface="MS PGothic" panose="020B0600070205080204" pitchFamily="34" charset="-128"/>
                    <a:cs typeface="ＭＳ Ｐゴシック" pitchFamily="-65" charset="-128"/>
                  </a:rPr>
                  <a:t>C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bounds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the sum of the </a:t>
                </a:r>
                <a14:m>
                  <m:oMath xmlns:m="http://schemas.openxmlformats.org/officeDocument/2006/math">
                    <m:sSub>
                      <m:sSubPr>
                        <m:ctrlPr>
                          <a:rPr lang="en-US" altLang="pl-PL" i="1" smtClean="0">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oMath>
                </a14:m>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’s, and so it determines the number and severity of the violations to the margin (and to the </a:t>
                </a:r>
                <a:r>
                  <a:rPr lang="en-US" altLang="pl-PL" sz="1200" dirty="0"/>
                  <a:t>decision boundary</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 that we will tolerate</a:t>
                </a:r>
                <a:endParaRPr lang="en-GB" dirty="0"/>
              </a:p>
            </p:txBody>
          </p:sp>
        </mc:Choice>
        <mc:Fallback xmlns="">
          <p:sp>
            <p:nvSpPr>
              <p:cNvPr id="3" name="Notes Placeholder 2"/>
              <p:cNvSpPr>
                <a:spLocks noGrp="1"/>
              </p:cNvSpPr>
              <p:nvPr>
                <p:ph type="body" idx="1"/>
              </p:nvPr>
            </p:nvSpPr>
            <p:spPr/>
            <p:txBody>
              <a:bodyPr/>
              <a:lstStyle/>
              <a:p>
                <a:r>
                  <a:rPr kumimoji="1" lang="en-GB" sz="1200" b="0" i="1" u="none" strike="noStrike" kern="1200" baseline="0" dirty="0">
                    <a:solidFill>
                      <a:schemeClr val="tx1"/>
                    </a:solidFill>
                    <a:latin typeface="Arial" charset="0"/>
                    <a:ea typeface="MS PGothic" panose="020B0600070205080204" pitchFamily="34" charset="-128"/>
                    <a:cs typeface="ＭＳ Ｐゴシック" pitchFamily="-65" charset="-128"/>
                  </a:rPr>
                  <a:t>C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bounds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the sum of the </a:t>
                </a:r>
                <a:r>
                  <a:rPr lang="en-US" altLang="pl-PL" i="0">
                    <a:latin typeface="Cambria Math" panose="02040503050406030204" pitchFamily="18" charset="0"/>
                    <a:ea typeface="Cambria Math" panose="02040503050406030204" pitchFamily="18" charset="0"/>
                  </a:rPr>
                  <a:t>𝜀_</a:t>
                </a:r>
                <a:r>
                  <a:rPr lang="en-GB" altLang="pl-PL" i="0">
                    <a:latin typeface="Cambria Math" panose="02040503050406030204" pitchFamily="18" charset="0"/>
                    <a:ea typeface="Cambria Math" panose="02040503050406030204" pitchFamily="18" charset="0"/>
                  </a:rPr>
                  <a:t>𝑖</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’s, and so it determines the number and severity of the violations to the margin (and to the </a:t>
                </a:r>
                <a:r>
                  <a:rPr lang="en-US" altLang="pl-PL" sz="1200" dirty="0"/>
                  <a:t>decision boundary</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 that we will tolerate</a:t>
                </a:r>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27</a:t>
            </a:fld>
            <a:endParaRPr lang="en-US" altLang="pl-PL"/>
          </a:p>
        </p:txBody>
      </p:sp>
    </p:spTree>
    <p:extLst>
      <p:ext uri="{BB962C8B-B14F-4D97-AF65-F5344CB8AC3E}">
        <p14:creationId xmlns:p14="http://schemas.microsoft.com/office/powerpoint/2010/main" val="3811880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28</a:t>
            </a:fld>
            <a:endParaRPr lang="en-US" altLang="pl-PL"/>
          </a:p>
        </p:txBody>
      </p:sp>
    </p:spTree>
    <p:extLst>
      <p:ext uri="{BB962C8B-B14F-4D97-AF65-F5344CB8AC3E}">
        <p14:creationId xmlns:p14="http://schemas.microsoft.com/office/powerpoint/2010/main" val="1440842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We can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think of </a:t>
            </a:r>
            <a:r>
              <a:rPr kumimoji="1" lang="en-US" sz="1200" b="0" i="1" u="none" strike="noStrike" kern="1200" baseline="0" dirty="0">
                <a:solidFill>
                  <a:schemeClr val="tx1"/>
                </a:solidFill>
                <a:latin typeface="Arial" charset="0"/>
                <a:ea typeface="MS PGothic" panose="020B0600070205080204" pitchFamily="34" charset="-128"/>
                <a:cs typeface="ＭＳ Ｐゴシック" pitchFamily="-65" charset="-128"/>
              </a:rPr>
              <a:t>C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as a </a:t>
            </a:r>
            <a:r>
              <a:rPr kumimoji="1" lang="en-US" sz="1200" b="0" i="1" u="none" strike="noStrike" kern="1200" baseline="0" dirty="0">
                <a:solidFill>
                  <a:schemeClr val="tx1"/>
                </a:solidFill>
                <a:latin typeface="Arial" charset="0"/>
                <a:ea typeface="MS PGothic" panose="020B0600070205080204" pitchFamily="34" charset="-128"/>
                <a:cs typeface="ＭＳ Ｐゴシック" pitchFamily="-65" charset="-128"/>
              </a:rPr>
              <a:t>budget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for the amount that the margin can be violated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by the </a:t>
            </a:r>
            <a:r>
              <a:rPr kumimoji="1" lang="en-GB" sz="1200" b="0" i="1" u="none" strike="noStrike" kern="1200" baseline="0" dirty="0">
                <a:solidFill>
                  <a:schemeClr val="tx1"/>
                </a:solidFill>
                <a:latin typeface="Arial" charset="0"/>
                <a:ea typeface="MS PGothic" panose="020B0600070205080204" pitchFamily="34" charset="-128"/>
                <a:cs typeface="ＭＳ Ｐゴシック" pitchFamily="-65" charset="-128"/>
              </a:rPr>
              <a:t>n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observations. If C is high, </a:t>
            </a:r>
            <a:r>
              <a:rPr kumimoji="1" lang="en-GB" sz="1200" b="0" i="0" u="none" strike="noStrike" kern="1200" baseline="0" dirty="0" smtClean="0">
                <a:solidFill>
                  <a:schemeClr val="tx1"/>
                </a:solidFill>
                <a:latin typeface="Arial" charset="0"/>
                <a:ea typeface="MS PGothic" panose="020B0600070205080204" pitchFamily="34" charset="-128"/>
                <a:cs typeface="ＭＳ Ｐゴシック" pitchFamily="-65" charset="-128"/>
              </a:rPr>
              <a:t>then </a:t>
            </a:r>
            <a:r>
              <a:rPr lang="en-US" altLang="pl-PL" sz="1200" dirty="0" smtClean="0"/>
              <a:t>we will have more tolerance towards violations to the margin or to the decision boundary. </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29</a:t>
            </a:fld>
            <a:endParaRPr lang="en-US" altLang="pl-PL"/>
          </a:p>
        </p:txBody>
      </p:sp>
    </p:spTree>
    <p:extLst>
      <p:ext uri="{BB962C8B-B14F-4D97-AF65-F5344CB8AC3E}">
        <p14:creationId xmlns:p14="http://schemas.microsoft.com/office/powerpoint/2010/main" val="2717533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30</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 A quick practical task in R where we will study the effect of C</a:t>
            </a:r>
          </a:p>
          <a:p>
            <a:r>
              <a:rPr lang="en-US" altLang="pl-PL" b="1" dirty="0">
                <a:latin typeface="Arial" panose="020B0604020202020204" pitchFamily="34" charset="0"/>
              </a:rPr>
              <a:t>- Important note: </a:t>
            </a:r>
            <a:r>
              <a:rPr lang="en-US" altLang="pl-PL" dirty="0">
                <a:latin typeface="Arial" panose="020B0604020202020204" pitchFamily="34" charset="0"/>
              </a:rPr>
              <a:t>C is 1/cost in the </a:t>
            </a:r>
            <a:r>
              <a:rPr lang="en-US" altLang="pl-PL" dirty="0" err="1">
                <a:latin typeface="Arial" panose="020B0604020202020204" pitchFamily="34" charset="0"/>
              </a:rPr>
              <a:t>svm</a:t>
            </a:r>
            <a:r>
              <a:rPr lang="en-US" altLang="pl-PL" dirty="0">
                <a:latin typeface="Arial" panose="020B0604020202020204" pitchFamily="34" charset="0"/>
              </a:rPr>
              <a:t>() function</a:t>
            </a:r>
          </a:p>
        </p:txBody>
      </p:sp>
    </p:spTree>
    <p:extLst>
      <p:ext uri="{BB962C8B-B14F-4D97-AF65-F5344CB8AC3E}">
        <p14:creationId xmlns:p14="http://schemas.microsoft.com/office/powerpoint/2010/main" val="2918501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pl-PL" dirty="0"/>
              <a:t>The other use of CV is to tell how well a machine learning is doing in terms of prediction. </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31</a:t>
            </a:fld>
            <a:endParaRPr lang="en-US" altLang="pl-PL"/>
          </a:p>
        </p:txBody>
      </p:sp>
    </p:spTree>
    <p:extLst>
      <p:ext uri="{BB962C8B-B14F-4D97-AF65-F5344CB8AC3E}">
        <p14:creationId xmlns:p14="http://schemas.microsoft.com/office/powerpoint/2010/main" val="16011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503DB2C-F4E2-47C2-B8FD-85CDEBD6E507}"/>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34894D23-3118-4291-BBED-78CEBF934F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
        <p:nvSpPr>
          <p:cNvPr id="18436" name="Slide Number Placeholder 3">
            <a:extLst>
              <a:ext uri="{FF2B5EF4-FFF2-40B4-BE49-F238E27FC236}">
                <a16:creationId xmlns:a16="http://schemas.microsoft.com/office/drawing/2014/main" id="{0E78A5E4-96E9-4E2B-8BFA-C07D971517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BCCB42EF-23A3-453B-9A56-D15F0FFD3109}" type="slidenum">
              <a:rPr kumimoji="0" lang="en-US" altLang="pl-PL" smtClean="0">
                <a:latin typeface="Lucida Sans" panose="020B0602030504020204" pitchFamily="34" charset="0"/>
              </a:rPr>
              <a:pPr>
                <a:spcBef>
                  <a:spcPct val="0"/>
                </a:spcBef>
              </a:pPr>
              <a:t>4</a:t>
            </a:fld>
            <a:endParaRPr kumimoji="0" lang="en-US" altLang="pl-PL">
              <a:latin typeface="Lucida Sans" panose="020B0602030504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pl-PL" dirty="0"/>
              <a:t>The two-fold approach will generally be sensitive to the split that we end up with (i.e. results will vary depending on the resulting samples).</a:t>
            </a:r>
          </a:p>
          <a:p>
            <a:pPr eaLnBrk="1" hangingPunct="1"/>
            <a:r>
              <a:rPr lang="en-US" altLang="pl-PL" dirty="0"/>
              <a:t> </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32</a:t>
            </a:fld>
            <a:endParaRPr lang="en-US" altLang="pl-PL"/>
          </a:p>
        </p:txBody>
      </p:sp>
    </p:spTree>
    <p:extLst>
      <p:ext uri="{BB962C8B-B14F-4D97-AF65-F5344CB8AC3E}">
        <p14:creationId xmlns:p14="http://schemas.microsoft.com/office/powerpoint/2010/main" val="1500822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pl-PL" dirty="0"/>
              <a:t>We finally average all errors to get the final error for the current model fit.</a:t>
            </a: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33</a:t>
            </a:fld>
            <a:endParaRPr lang="en-US" altLang="pl-PL"/>
          </a:p>
        </p:txBody>
      </p:sp>
    </p:spTree>
    <p:extLst>
      <p:ext uri="{BB962C8B-B14F-4D97-AF65-F5344CB8AC3E}">
        <p14:creationId xmlns:p14="http://schemas.microsoft.com/office/powerpoint/2010/main" val="2579713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pl-PL" dirty="0"/>
              <a:t>- Here is a diagram that illustrates how K-fold CV works. </a:t>
            </a:r>
          </a:p>
          <a:p>
            <a:pPr eaLnBrk="1" hangingPunct="1"/>
            <a:r>
              <a:rPr lang="en-US" altLang="pl-PL" dirty="0"/>
              <a:t>- The other use of CV is to tell how well a machine learning is doing in terms of prediction. </a:t>
            </a:r>
          </a:p>
          <a:p>
            <a:pPr eaLnBrk="1" hangingPunct="1"/>
            <a:endParaRPr lang="en-US" altLang="pl-PL" dirty="0"/>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34</a:t>
            </a:fld>
            <a:endParaRPr lang="en-US" altLang="pl-PL"/>
          </a:p>
        </p:txBody>
      </p:sp>
    </p:spTree>
    <p:extLst>
      <p:ext uri="{BB962C8B-B14F-4D97-AF65-F5344CB8AC3E}">
        <p14:creationId xmlns:p14="http://schemas.microsoft.com/office/powerpoint/2010/main" val="3962630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pl-PL" dirty="0"/>
              <a:t>- Actually, CV is not the whole story. If you want to do things properly, we need to split things </a:t>
            </a:r>
            <a:r>
              <a:rPr lang="en-US" altLang="pl-PL" dirty="0" smtClean="0"/>
              <a:t>further.</a:t>
            </a:r>
            <a:r>
              <a:rPr lang="en-US" altLang="pl-PL" baseline="0" dirty="0" smtClean="0"/>
              <a:t> That is, we will separate the data into a training and a test set.</a:t>
            </a:r>
            <a:endParaRPr lang="en-US" altLang="pl-PL" dirty="0"/>
          </a:p>
          <a:p>
            <a:pPr eaLnBrk="1" hangingPunct="1"/>
            <a:r>
              <a:rPr lang="en-US" altLang="pl-PL" dirty="0"/>
              <a:t>- The idea of having a separate test set is to avoid over-fitting because if we tweak the parameters for a given dataset, </a:t>
            </a:r>
            <a:r>
              <a:rPr lang="en-US" altLang="pl-PL" dirty="0" smtClean="0"/>
              <a:t>it </a:t>
            </a:r>
            <a:r>
              <a:rPr lang="en-US" altLang="pl-PL" dirty="0"/>
              <a:t>is likely that the algorithm would perform well for that given dataset</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35</a:t>
            </a:fld>
            <a:endParaRPr lang="en-US" altLang="pl-PL"/>
          </a:p>
        </p:txBody>
      </p:sp>
    </p:spTree>
    <p:extLst>
      <p:ext uri="{BB962C8B-B14F-4D97-AF65-F5344CB8AC3E}">
        <p14:creationId xmlns:p14="http://schemas.microsoft.com/office/powerpoint/2010/main" val="154287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36</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pl-PL" dirty="0">
                <a:latin typeface="Arial" panose="020B0604020202020204" pitchFamily="34" charset="0"/>
              </a:rPr>
              <a:t>The good news is that you can perform CV directly with SVMs using either the tune() function or the train() function which is part of the caret package.</a:t>
            </a:r>
          </a:p>
          <a:p>
            <a:pPr marL="171450" indent="-171450">
              <a:buFontTx/>
              <a:buChar char="-"/>
            </a:pPr>
            <a:r>
              <a:rPr lang="en-US" altLang="pl-PL" dirty="0" smtClean="0">
                <a:latin typeface="Arial" panose="020B0604020202020204" pitchFamily="34" charset="0"/>
              </a:rPr>
              <a:t>I am introducing </a:t>
            </a:r>
            <a:r>
              <a:rPr lang="en-US" altLang="pl-PL" dirty="0">
                <a:latin typeface="Arial" panose="020B0604020202020204" pitchFamily="34" charset="0"/>
              </a:rPr>
              <a:t>the train() from the caret package because you will need it in the final practical application in </a:t>
            </a:r>
            <a:r>
              <a:rPr lang="en-US" altLang="pl-PL" dirty="0" smtClean="0">
                <a:latin typeface="Arial" panose="020B0604020202020204" pitchFamily="34" charset="0"/>
              </a:rPr>
              <a:t>R (it runs faster since you can</a:t>
            </a:r>
            <a:r>
              <a:rPr lang="en-US" altLang="pl-PL" baseline="0" dirty="0" smtClean="0">
                <a:latin typeface="Arial" panose="020B0604020202020204" pitchFamily="34" charset="0"/>
              </a:rPr>
              <a:t> use multiple CPU cores</a:t>
            </a:r>
            <a:r>
              <a:rPr lang="en-US" altLang="pl-PL" dirty="0" smtClean="0">
                <a:latin typeface="Arial" panose="020B0604020202020204" pitchFamily="34" charset="0"/>
              </a:rPr>
              <a:t>).  </a:t>
            </a:r>
            <a:endParaRPr lang="en-US" altLang="pl-PL" dirty="0">
              <a:latin typeface="Arial" panose="020B0604020202020204" pitchFamily="34" charset="0"/>
            </a:endParaRP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train() and tune() would give different results especially for small datasets because: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smtClean="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The CV folds will be different.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smtClean="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train() is based on a different package, </a:t>
            </a:r>
            <a:r>
              <a:rPr kumimoji="1" lang="en-US" sz="1200" b="0" i="0" kern="1200" dirty="0" err="1">
                <a:solidFill>
                  <a:schemeClr val="tx1"/>
                </a:solidFill>
                <a:effectLst/>
                <a:latin typeface="Arial" charset="0"/>
                <a:ea typeface="MS PGothic" panose="020B0600070205080204" pitchFamily="34" charset="-128"/>
                <a:cs typeface="ＭＳ Ｐゴシック" pitchFamily="-65" charset="-128"/>
              </a:rPr>
              <a:t>kernlab</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instead of e1071.</a:t>
            </a:r>
          </a:p>
          <a:p>
            <a:pPr fontAlgn="base"/>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smtClean="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They also use different eps/</a:t>
            </a:r>
            <a:r>
              <a:rPr kumimoji="1" lang="en-US" sz="1200" b="0" i="0" kern="1200" dirty="0" err="1">
                <a:solidFill>
                  <a:schemeClr val="tx1"/>
                </a:solidFill>
                <a:effectLst/>
                <a:latin typeface="Arial" charset="0"/>
                <a:ea typeface="MS PGothic" panose="020B0600070205080204" pitchFamily="34" charset="-128"/>
                <a:cs typeface="ＭＳ Ｐゴシック" pitchFamily="-65" charset="-128"/>
              </a:rPr>
              <a:t>maxiteration</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or other optimization related threshold</a:t>
            </a:r>
          </a:p>
          <a:p>
            <a:pPr marL="171450" indent="-171450">
              <a:buFontTx/>
              <a:buChar char="-"/>
            </a:pPr>
            <a:endParaRPr lang="en-US" altLang="pl-PL" dirty="0">
              <a:latin typeface="Arial" panose="020B0604020202020204" pitchFamily="34" charset="0"/>
            </a:endParaRPr>
          </a:p>
          <a:p>
            <a:r>
              <a:rPr lang="en-US" altLang="pl-PL" dirty="0">
                <a:latin typeface="Arial" panose="020B0604020202020204" pitchFamily="34" charset="0"/>
              </a:rPr>
              <a:t> </a:t>
            </a:r>
          </a:p>
        </p:txBody>
      </p:sp>
    </p:spTree>
    <p:extLst>
      <p:ext uri="{BB962C8B-B14F-4D97-AF65-F5344CB8AC3E}">
        <p14:creationId xmlns:p14="http://schemas.microsoft.com/office/powerpoint/2010/main" val="2114891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37</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So far we have tried to fit only classifiers with linear decision boundaries. Consider now the case where it is better to use a non-linear decision boundary. </a:t>
            </a:r>
          </a:p>
        </p:txBody>
      </p:sp>
    </p:spTree>
    <p:extLst>
      <p:ext uri="{BB962C8B-B14F-4D97-AF65-F5344CB8AC3E}">
        <p14:creationId xmlns:p14="http://schemas.microsoft.com/office/powerpoint/2010/main" val="1987520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38</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Assume we have a space with one feature </a:t>
            </a:r>
            <a:r>
              <a:rPr lang="en-US" altLang="pl-PL" dirty="0" smtClean="0">
                <a:latin typeface="Arial" panose="020B0604020202020204" pitchFamily="34" charset="0"/>
              </a:rPr>
              <a:t>onl</a:t>
            </a:r>
            <a:r>
              <a:rPr lang="en-US" altLang="pl-PL" baseline="0" dirty="0" smtClean="0">
                <a:latin typeface="Arial" panose="020B0604020202020204" pitchFamily="34" charset="0"/>
              </a:rPr>
              <a:t>y </a:t>
            </a:r>
            <a:r>
              <a:rPr lang="en-US" altLang="pl-PL" dirty="0" smtClean="0">
                <a:latin typeface="Arial" panose="020B0604020202020204" pitchFamily="34" charset="0"/>
              </a:rPr>
              <a:t>(all points are on</a:t>
            </a:r>
            <a:r>
              <a:rPr lang="en-US" altLang="pl-PL" baseline="0" dirty="0" smtClean="0">
                <a:latin typeface="Arial" panose="020B0604020202020204" pitchFamily="34" charset="0"/>
              </a:rPr>
              <a:t> the</a:t>
            </a:r>
            <a:r>
              <a:rPr lang="en-US" altLang="pl-PL" dirty="0" smtClean="0">
                <a:latin typeface="Arial" panose="020B0604020202020204" pitchFamily="34" charset="0"/>
              </a:rPr>
              <a:t> same</a:t>
            </a:r>
            <a:r>
              <a:rPr lang="en-US" altLang="pl-PL" baseline="0" dirty="0" smtClean="0">
                <a:latin typeface="Arial" panose="020B0604020202020204" pitchFamily="34" charset="0"/>
              </a:rPr>
              <a:t> line</a:t>
            </a:r>
            <a:r>
              <a:rPr lang="en-US" altLang="pl-PL" dirty="0" smtClean="0">
                <a:latin typeface="Arial" panose="020B0604020202020204" pitchFamily="34" charset="0"/>
              </a:rPr>
              <a:t>)</a:t>
            </a:r>
            <a:endParaRPr lang="en-US" altLang="pl-PL" dirty="0">
              <a:latin typeface="Arial" panose="020B0604020202020204" pitchFamily="34" charset="0"/>
            </a:endParaRPr>
          </a:p>
        </p:txBody>
      </p:sp>
    </p:spTree>
    <p:extLst>
      <p:ext uri="{BB962C8B-B14F-4D97-AF65-F5344CB8AC3E}">
        <p14:creationId xmlns:p14="http://schemas.microsoft.com/office/powerpoint/2010/main" val="2262818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We add the quadratic terms of the </a:t>
            </a:r>
            <a:r>
              <a:rPr lang="en-GB" dirty="0" err="1"/>
              <a:t>Xj’s</a:t>
            </a:r>
            <a:r>
              <a:rPr lang="en-GB" dirty="0"/>
              <a:t>, so instead of having p features we will end up with 2p features. </a:t>
            </a:r>
          </a:p>
          <a:p>
            <a:r>
              <a:rPr lang="en-GB" dirty="0"/>
              <a:t>- We can also add higher-order polynomial terms or interaction terms of the form </a:t>
            </a:r>
            <a:r>
              <a:rPr lang="en-GB" dirty="0" err="1"/>
              <a:t>Xj.Xj</a:t>
            </a:r>
            <a:r>
              <a:rPr lang="en-GB" dirty="0"/>
              <a:t>’. We can even consider other functions of the predictors </a:t>
            </a:r>
            <a:r>
              <a:rPr lang="en-GB" dirty="0" err="1"/>
              <a:t>Xj’s</a:t>
            </a:r>
            <a:r>
              <a:rPr lang="en-GB" dirty="0"/>
              <a:t> rather than polynomial. </a:t>
            </a:r>
          </a:p>
          <a:p>
            <a:r>
              <a:rPr lang="en-GB" dirty="0"/>
              <a:t>- Unless </a:t>
            </a:r>
            <a:r>
              <a:rPr lang="en-GB" dirty="0" smtClean="0"/>
              <a:t>we</a:t>
            </a:r>
            <a:r>
              <a:rPr lang="en-GB" baseline="0" dirty="0" smtClean="0"/>
              <a:t> are</a:t>
            </a:r>
            <a:r>
              <a:rPr lang="en-GB" dirty="0" smtClean="0"/>
              <a:t> carful, </a:t>
            </a:r>
            <a:r>
              <a:rPr lang="en-GB" dirty="0"/>
              <a:t>we can end up with a huge number of features. </a:t>
            </a:r>
            <a:r>
              <a:rPr lang="en-GB" dirty="0" smtClean="0"/>
              <a:t>One </a:t>
            </a:r>
            <a:r>
              <a:rPr lang="en-GB" dirty="0"/>
              <a:t>way to keep things under control is to use what we call kernels. </a:t>
            </a:r>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40</a:t>
            </a:fld>
            <a:endParaRPr lang="en-US" altLang="pl-PL"/>
          </a:p>
        </p:txBody>
      </p:sp>
    </p:spTree>
    <p:extLst>
      <p:ext uri="{BB962C8B-B14F-4D97-AF65-F5344CB8AC3E}">
        <p14:creationId xmlns:p14="http://schemas.microsoft.com/office/powerpoint/2010/main" val="3089379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eaLnBrk="1" hangingPunct="1">
                  <a:buNone/>
                </a:pPr>
                <a:r>
                  <a:rPr lang="en-GB" altLang="pl-PL" dirty="0"/>
                  <a:t>- </a:t>
                </a:r>
                <a14:m>
                  <m:oMath xmlns:m="http://schemas.openxmlformats.org/officeDocument/2006/math">
                    <m:d>
                      <m:dPr>
                        <m:begChr m:val="⟨"/>
                        <m:endChr m:val="⟩"/>
                        <m:ctrlPr>
                          <a:rPr lang="en-GB" altLang="pl-PL" i="1" smtClean="0">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b="0" i="0" smtClean="0">
                        <a:latin typeface="Cambria Math" panose="02040503050406030204" pitchFamily="18" charset="0"/>
                      </a:rPr>
                      <m:t>=</m:t>
                    </m:r>
                    <m:nary>
                      <m:naryPr>
                        <m:chr m:val="∑"/>
                        <m:ctrlPr>
                          <a:rPr lang="en-GB" altLang="pl-PL" i="1">
                            <a:latin typeface="Cambria Math" panose="02040503050406030204" pitchFamily="18" charset="0"/>
                          </a:rPr>
                        </m:ctrlPr>
                      </m:naryPr>
                      <m:sub>
                        <m:r>
                          <a:rPr lang="en-GB" altLang="pl-PL" b="0" i="1" smtClean="0">
                            <a:latin typeface="Cambria Math" panose="02040503050406030204" pitchFamily="18" charset="0"/>
                          </a:rPr>
                          <m:t>𝑗</m:t>
                        </m:r>
                        <m:r>
                          <a:rPr lang="en-GB" altLang="pl-PL" i="1">
                            <a:latin typeface="Cambria Math" panose="02040503050406030204" pitchFamily="18" charset="0"/>
                          </a:rPr>
                          <m:t>=1</m:t>
                        </m:r>
                      </m:sub>
                      <m:sup>
                        <m:r>
                          <a:rPr lang="en-GB" altLang="pl-PL" b="0" i="1" smtClean="0">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smtClean="0">
                                <a:latin typeface="Cambria Math" panose="02040503050406030204" pitchFamily="18" charset="0"/>
                              </a:rPr>
                            </m:ctrlPr>
                          </m:sSupPr>
                          <m:e>
                            <m:r>
                              <a:rPr lang="en-GB" altLang="pl-PL" b="0" i="1" smtClean="0">
                                <a:latin typeface="Cambria Math" panose="02040503050406030204" pitchFamily="18" charset="0"/>
                              </a:rPr>
                              <m:t>𝑖</m:t>
                            </m:r>
                          </m:e>
                          <m:sup>
                            <m:r>
                              <a:rPr lang="en-GB" altLang="pl-PL" b="0" i="1" smtClean="0">
                                <a:latin typeface="Cambria Math" panose="02040503050406030204" pitchFamily="18" charset="0"/>
                              </a:rPr>
                              <m:t>′</m:t>
                            </m:r>
                          </m:sup>
                        </m:sSup>
                        <m:r>
                          <a:rPr lang="en-GB" altLang="pl-PL" i="1">
                            <a:latin typeface="Cambria Math" panose="02040503050406030204" pitchFamily="18" charset="0"/>
                          </a:rPr>
                          <m:t>𝑗</m:t>
                        </m:r>
                      </m:sub>
                    </m:sSub>
                  </m:oMath>
                </a14:m>
                <a:r>
                  <a:rPr lang="en-GB" altLang="pl-PL" dirty="0"/>
                  <a:t> </a:t>
                </a:r>
                <a:r>
                  <a:rPr lang="en-GB" altLang="pl-PL" baseline="0" dirty="0"/>
                  <a:t> is called the </a:t>
                </a:r>
                <a:r>
                  <a:rPr lang="en-GB" altLang="pl-PL" dirty="0"/>
                  <a:t>inner product of </a:t>
                </a:r>
                <a14:m>
                  <m:oMath xmlns:m="http://schemas.openxmlformats.org/officeDocument/2006/math">
                    <m:r>
                      <a:rPr lang="en-GB" altLang="pl-PL" b="0" i="1" smtClean="0">
                        <a:latin typeface="Cambria Math" panose="02040503050406030204" pitchFamily="18" charset="0"/>
                      </a:rPr>
                      <m:t>𝑥</m:t>
                    </m:r>
                  </m:oMath>
                </a14:m>
                <a:r>
                  <a:rPr lang="en-GB" altLang="pl-PL" dirty="0"/>
                  <a:t> and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endParaRPr lang="en-GB" dirty="0"/>
              </a:p>
              <a:p>
                <a:pPr marL="0" indent="0" eaLnBrk="1" hangingPunct="1">
                  <a:buNone/>
                </a:pPr>
                <a:r>
                  <a:rPr lang="en-GB" altLang="pl-PL" dirty="0"/>
                  <a:t>-</a:t>
                </a:r>
                <a:r>
                  <a:rPr lang="en-GB" altLang="pl-PL" baseline="0" dirty="0"/>
                  <a:t> T</a:t>
                </a:r>
                <a:r>
                  <a:rPr lang="en-GB" altLang="pl-PL" dirty="0"/>
                  <a:t>here are </a:t>
                </a:r>
                <a14:m>
                  <m:oMath xmlns:m="http://schemas.openxmlformats.org/officeDocument/2006/math">
                    <m:r>
                      <a:rPr lang="en-GB" altLang="pl-PL" i="1" dirty="0" smtClean="0">
                        <a:latin typeface="Cambria Math" panose="02040503050406030204" pitchFamily="18" charset="0"/>
                      </a:rPr>
                      <m:t>𝑛</m:t>
                    </m:r>
                  </m:oMath>
                </a14:m>
                <a:r>
                  <a:rPr lang="en-GB" altLang="pl-PL" dirty="0"/>
                  <a:t> parameters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ea typeface="Cambria Math" panose="02040503050406030204" pitchFamily="18" charset="0"/>
                          </a:rPr>
                          <m:t>𝛼</m:t>
                        </m:r>
                      </m:e>
                      <m:sub>
                        <m:r>
                          <a:rPr lang="en-GB" altLang="pl-PL" i="1">
                            <a:latin typeface="Cambria Math" panose="02040503050406030204" pitchFamily="18" charset="0"/>
                          </a:rPr>
                          <m:t>𝑖</m:t>
                        </m:r>
                      </m:sub>
                    </m:sSub>
                  </m:oMath>
                </a14:m>
                <a:r>
                  <a:rPr lang="en-GB" altLang="pl-PL" dirty="0"/>
                  <a:t>; one per training observation </a:t>
                </a:r>
              </a:p>
              <a:p>
                <a:pPr marL="0" indent="0" eaLnBrk="1" hangingPunct="1">
                  <a:buNone/>
                </a:pPr>
                <a:endParaRPr lang="en-GB" dirty="0"/>
              </a:p>
            </p:txBody>
          </p:sp>
        </mc:Choice>
        <mc:Fallback xmlns="">
          <p:sp>
            <p:nvSpPr>
              <p:cNvPr id="3" name="Notes Placeholder 2"/>
              <p:cNvSpPr>
                <a:spLocks noGrp="1"/>
              </p:cNvSpPr>
              <p:nvPr>
                <p:ph type="body" idx="1"/>
              </p:nvPr>
            </p:nvSpPr>
            <p:spPr/>
            <p:txBody>
              <a:bodyPr/>
              <a:lstStyle/>
              <a:p>
                <a:pPr marL="0" indent="0" eaLnBrk="1" hangingPunct="1">
                  <a:buNone/>
                </a:pPr>
                <a:r>
                  <a:rPr lang="en-GB" altLang="pl-PL" dirty="0"/>
                  <a:t>- </a:t>
                </a:r>
                <a:r>
                  <a:rPr lang="en-GB" altLang="pl-PL" i="0">
                    <a:latin typeface="Cambria Math" panose="02040503050406030204" pitchFamily="18" charset="0"/>
                  </a:rPr>
                  <a:t>⟨𝑥_𝑖,𝑥_(𝑖^′ ) ⟩</a:t>
                </a:r>
                <a:r>
                  <a:rPr lang="en-GB" altLang="pl-PL" b="0" i="0">
                    <a:latin typeface="Cambria Math" panose="02040503050406030204" pitchFamily="18" charset="0"/>
                  </a:rPr>
                  <a:t>=</a:t>
                </a:r>
                <a:r>
                  <a:rPr lang="en-GB" altLang="pl-PL" i="0">
                    <a:latin typeface="Cambria Math" panose="02040503050406030204" pitchFamily="18" charset="0"/>
                  </a:rPr>
                  <a:t>∑_(</a:t>
                </a:r>
                <a:r>
                  <a:rPr lang="en-GB" altLang="pl-PL" b="0" i="0">
                    <a:latin typeface="Cambria Math" panose="02040503050406030204" pitchFamily="18" charset="0"/>
                  </a:rPr>
                  <a:t>𝑗</a:t>
                </a:r>
                <a:r>
                  <a:rPr lang="en-GB" altLang="pl-PL" i="0">
                    <a:latin typeface="Cambria Math" panose="02040503050406030204" pitchFamily="18" charset="0"/>
                  </a:rPr>
                  <a:t>=1)</a:t>
                </a:r>
                <a:r>
                  <a:rPr lang="en-GB" altLang="pl-PL" b="0" i="0">
                    <a:latin typeface="Cambria Math" panose="02040503050406030204" pitchFamily="18" charset="0"/>
                  </a:rPr>
                  <a:t>^𝑝▒</a:t>
                </a:r>
                <a:r>
                  <a:rPr lang="en-GB" altLang="pl-PL" i="0">
                    <a:latin typeface="Cambria Math" panose="02040503050406030204" pitchFamily="18" charset="0"/>
                  </a:rPr>
                  <a:t>𝑥_𝑖𝑗  𝑥_(</a:t>
                </a:r>
                <a:r>
                  <a:rPr lang="en-GB" altLang="pl-PL" b="0" i="0">
                    <a:latin typeface="Cambria Math" panose="02040503050406030204" pitchFamily="18" charset="0"/>
                  </a:rPr>
                  <a:t>𝑖^′ </a:t>
                </a:r>
                <a:r>
                  <a:rPr lang="en-GB" altLang="pl-PL" i="0">
                    <a:latin typeface="Cambria Math" panose="02040503050406030204" pitchFamily="18" charset="0"/>
                  </a:rPr>
                  <a:t>𝑗)</a:t>
                </a:r>
                <a:r>
                  <a:rPr lang="en-GB" altLang="pl-PL" dirty="0"/>
                  <a:t> </a:t>
                </a:r>
                <a:r>
                  <a:rPr lang="en-GB" altLang="pl-PL" baseline="0" dirty="0"/>
                  <a:t> is called the </a:t>
                </a:r>
                <a:r>
                  <a:rPr lang="en-GB" altLang="pl-PL" dirty="0"/>
                  <a:t>inner product of </a:t>
                </a:r>
                <a:r>
                  <a:rPr lang="en-GB" altLang="pl-PL" b="0" i="0">
                    <a:latin typeface="Cambria Math" panose="02040503050406030204" pitchFamily="18" charset="0"/>
                  </a:rPr>
                  <a:t>𝑥</a:t>
                </a:r>
                <a:r>
                  <a:rPr lang="en-GB" altLang="pl-PL" dirty="0"/>
                  <a:t> and </a:t>
                </a:r>
                <a:r>
                  <a:rPr lang="en-GB" altLang="pl-PL" i="0">
                    <a:latin typeface="Cambria Math" panose="02040503050406030204" pitchFamily="18" charset="0"/>
                  </a:rPr>
                  <a:t>𝑥_𝑖</a:t>
                </a:r>
                <a:endParaRPr lang="en-GB" dirty="0"/>
              </a:p>
              <a:p>
                <a:pPr marL="0" indent="0" eaLnBrk="1" hangingPunct="1">
                  <a:buNone/>
                </a:pPr>
                <a:r>
                  <a:rPr lang="en-GB" altLang="pl-PL" dirty="0"/>
                  <a:t>-</a:t>
                </a:r>
                <a:r>
                  <a:rPr lang="en-GB" altLang="pl-PL" baseline="0" dirty="0"/>
                  <a:t> T</a:t>
                </a:r>
                <a:r>
                  <a:rPr lang="en-GB" altLang="pl-PL" dirty="0"/>
                  <a:t>here are </a:t>
                </a:r>
                <a:r>
                  <a:rPr lang="en-GB" altLang="pl-PL" i="0" dirty="0">
                    <a:latin typeface="Cambria Math" panose="02040503050406030204" pitchFamily="18" charset="0"/>
                  </a:rPr>
                  <a:t>𝑛</a:t>
                </a:r>
                <a:r>
                  <a:rPr lang="en-GB" altLang="pl-PL" dirty="0"/>
                  <a:t> parameters </a:t>
                </a:r>
                <a:r>
                  <a:rPr lang="en-GB" altLang="pl-PL" i="0">
                    <a:latin typeface="Cambria Math" panose="02040503050406030204" pitchFamily="18" charset="0"/>
                    <a:ea typeface="Cambria Math" panose="02040503050406030204" pitchFamily="18" charset="0"/>
                  </a:rPr>
                  <a:t>𝛼_</a:t>
                </a:r>
                <a:r>
                  <a:rPr lang="en-GB" altLang="pl-PL" i="0">
                    <a:latin typeface="Cambria Math" panose="02040503050406030204" pitchFamily="18" charset="0"/>
                  </a:rPr>
                  <a:t>𝑖</a:t>
                </a:r>
                <a:r>
                  <a:rPr lang="en-GB" altLang="pl-PL" dirty="0"/>
                  <a:t>; one per training observation </a:t>
                </a:r>
              </a:p>
              <a:p>
                <a:pPr marL="0" indent="0" eaLnBrk="1" hangingPunct="1">
                  <a:buNone/>
                </a:pPr>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41</a:t>
            </a:fld>
            <a:endParaRPr lang="en-US" altLang="pl-PL"/>
          </a:p>
        </p:txBody>
      </p:sp>
    </p:spTree>
    <p:extLst>
      <p:ext uri="{BB962C8B-B14F-4D97-AF65-F5344CB8AC3E}">
        <p14:creationId xmlns:p14="http://schemas.microsoft.com/office/powerpoint/2010/main" val="2301805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42</a:t>
            </a:fld>
            <a:endParaRPr lang="en-US" altLang="pl-PL"/>
          </a:p>
        </p:txBody>
      </p:sp>
    </p:spTree>
    <p:extLst>
      <p:ext uri="{BB962C8B-B14F-4D97-AF65-F5344CB8AC3E}">
        <p14:creationId xmlns:p14="http://schemas.microsoft.com/office/powerpoint/2010/main" val="101762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503DB2C-F4E2-47C2-B8FD-85CDEBD6E507}"/>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34894D23-3118-4291-BBED-78CEBF934F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
        <p:nvSpPr>
          <p:cNvPr id="18436" name="Slide Number Placeholder 3">
            <a:extLst>
              <a:ext uri="{FF2B5EF4-FFF2-40B4-BE49-F238E27FC236}">
                <a16:creationId xmlns:a16="http://schemas.microsoft.com/office/drawing/2014/main" id="{0E78A5E4-96E9-4E2B-8BFA-C07D971517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BCCB42EF-23A3-453B-9A56-D15F0FFD3109}" type="slidenum">
              <a:rPr kumimoji="0" lang="en-US" altLang="pl-PL" smtClean="0">
                <a:latin typeface="Lucida Sans" panose="020B0602030504020204" pitchFamily="34" charset="0"/>
              </a:rPr>
              <a:pPr>
                <a:spcBef>
                  <a:spcPct val="0"/>
                </a:spcBef>
              </a:pPr>
              <a:t>5</a:t>
            </a:fld>
            <a:endParaRPr kumimoji="0" lang="en-US" altLang="pl-PL">
              <a:latin typeface="Lucida Sans" panose="020B0602030504020204" pitchFamily="34" charset="0"/>
            </a:endParaRPr>
          </a:p>
        </p:txBody>
      </p:sp>
    </p:spTree>
    <p:extLst>
      <p:ext uri="{BB962C8B-B14F-4D97-AF65-F5344CB8AC3E}">
        <p14:creationId xmlns:p14="http://schemas.microsoft.com/office/powerpoint/2010/main" val="2808184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The radial kernel has a parameter gamma (that we can tweak) + </a:t>
                </a:r>
                <a:r>
                  <a:rPr lang="en-GB" altLang="pl-PL" dirty="0" smtClean="0"/>
                  <a:t>a </a:t>
                </a:r>
                <a:r>
                  <a:rPr lang="en-GB" altLang="pl-PL" dirty="0"/>
                  <a:t>sum </a:t>
                </a:r>
                <a:r>
                  <a:rPr lang="en-GB" altLang="pl-PL" dirty="0" smtClean="0"/>
                  <a:t>term which </a:t>
                </a:r>
                <a:r>
                  <a:rPr lang="en-GB" altLang="pl-PL" dirty="0"/>
                  <a:t>is simply the distance between xi and xi’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43</a:t>
            </a:fld>
            <a:endParaRPr lang="en-US" altLang="pl-PL"/>
          </a:p>
        </p:txBody>
      </p:sp>
    </p:spTree>
    <p:extLst>
      <p:ext uri="{BB962C8B-B14F-4D97-AF65-F5344CB8AC3E}">
        <p14:creationId xmlns:p14="http://schemas.microsoft.com/office/powerpoint/2010/main" val="3432033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44</a:t>
            </a:fld>
            <a:endParaRPr lang="en-US" altLang="pl-PL"/>
          </a:p>
        </p:txBody>
      </p:sp>
    </p:spTree>
    <p:extLst>
      <p:ext uri="{BB962C8B-B14F-4D97-AF65-F5344CB8AC3E}">
        <p14:creationId xmlns:p14="http://schemas.microsoft.com/office/powerpoint/2010/main" val="17872813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45</a:t>
            </a:fld>
            <a:endParaRPr lang="en-US" altLang="pl-PL"/>
          </a:p>
        </p:txBody>
      </p:sp>
    </p:spTree>
    <p:extLst>
      <p:ext uri="{BB962C8B-B14F-4D97-AF65-F5344CB8AC3E}">
        <p14:creationId xmlns:p14="http://schemas.microsoft.com/office/powerpoint/2010/main" val="12239549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46</a:t>
            </a:fld>
            <a:endParaRPr lang="en-US" altLang="pl-PL"/>
          </a:p>
        </p:txBody>
      </p:sp>
    </p:spTree>
    <p:extLst>
      <p:ext uri="{BB962C8B-B14F-4D97-AF65-F5344CB8AC3E}">
        <p14:creationId xmlns:p14="http://schemas.microsoft.com/office/powerpoint/2010/main" val="16411807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47</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6417682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This is the case where there are more than 2 classes. It is called multi-class classification or multinomial classification</a:t>
            </a:r>
          </a:p>
          <a:p>
            <a:r>
              <a:rPr lang="en-GB" dirty="0"/>
              <a:t>- Imagine that now instead of wanting to predict whether a person would respond to a survey, you want to predict say their satisfaction with a company. And they have to choose between 4 classes: Very satisfies, somehow satisfied, somehow unsatisfied and very unsatisfied. </a:t>
            </a:r>
          </a:p>
          <a:p>
            <a:pPr marL="0" indent="0">
              <a:buFontTx/>
              <a:buNone/>
            </a:pPr>
            <a:r>
              <a:rPr lang="en-GB" dirty="0"/>
              <a:t>- Note here that we ignore the ordering </a:t>
            </a:r>
            <a:r>
              <a:rPr lang="en-GB" dirty="0" smtClean="0"/>
              <a:t>that </a:t>
            </a:r>
            <a:r>
              <a:rPr lang="en-GB" dirty="0"/>
              <a:t>might exist between the 4 levels and assume that all 4 levels are unrelated to each </a:t>
            </a:r>
            <a:r>
              <a:rPr lang="en-GB" dirty="0" smtClean="0"/>
              <a:t>other (i.e. we assume that the variable is categorical instead</a:t>
            </a:r>
            <a:r>
              <a:rPr lang="en-GB" baseline="0" dirty="0" smtClean="0"/>
              <a:t> of ordinal</a:t>
            </a:r>
            <a:r>
              <a:rPr lang="en-GB" dirty="0" smtClean="0"/>
              <a:t>).</a:t>
            </a:r>
            <a:endParaRPr lang="en-GB" dirty="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48</a:t>
            </a:fld>
            <a:endParaRPr lang="en-US" altLang="pl-PL"/>
          </a:p>
        </p:txBody>
      </p:sp>
    </p:spTree>
    <p:extLst>
      <p:ext uri="{BB962C8B-B14F-4D97-AF65-F5344CB8AC3E}">
        <p14:creationId xmlns:p14="http://schemas.microsoft.com/office/powerpoint/2010/main" val="2429568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smtClean="0"/>
              <a:t>- There are two approaches to extend the SVM model with binary choices to multinomial choices: (1) One-versus-one classification</a:t>
            </a:r>
            <a:r>
              <a:rPr lang="en-GB" altLang="pl-PL" baseline="0" dirty="0" smtClean="0"/>
              <a:t> and (2) One-versus-all classification</a:t>
            </a:r>
            <a:endParaRPr lang="en-GB" altLang="pl-PL"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smtClean="0"/>
              <a:t>- Under the ‘one-versus-one classification’ method, with </a:t>
            </a:r>
            <a:r>
              <a:rPr lang="en-GB" altLang="pl-PL" dirty="0"/>
              <a:t>4 outcomes we will need to construct 6 </a:t>
            </a:r>
            <a:r>
              <a:rPr lang="en-GB" altLang="pl-PL" dirty="0" smtClean="0"/>
              <a:t>SVM</a:t>
            </a:r>
            <a:r>
              <a:rPr lang="en-GB" altLang="pl-PL" baseline="0" dirty="0" smtClean="0"/>
              <a:t> models!</a:t>
            </a:r>
            <a:endParaRPr lang="en-GB" altLang="pl-PL" dirty="0"/>
          </a:p>
          <a:p>
            <a:r>
              <a:rPr lang="en-GB" dirty="0"/>
              <a:t>- We choose the most frequently predicted class. Say if very satisfied is predicted 4 times out of 6, then our multi-class SVM would predict “very satisfied”. </a:t>
            </a:r>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49</a:t>
            </a:fld>
            <a:endParaRPr lang="en-US" altLang="pl-PL"/>
          </a:p>
        </p:txBody>
      </p:sp>
    </p:spTree>
    <p:extLst>
      <p:ext uri="{BB962C8B-B14F-4D97-AF65-F5344CB8AC3E}">
        <p14:creationId xmlns:p14="http://schemas.microsoft.com/office/powerpoint/2010/main" val="4116506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ltLang="pl-PL" dirty="0" smtClean="0"/>
              <a:t>Under the ‘one-versus-all classification’ method, </a:t>
            </a:r>
            <a:r>
              <a:rPr lang="en-GB" dirty="0" smtClean="0"/>
              <a:t>If </a:t>
            </a:r>
            <a:r>
              <a:rPr lang="en-GB" dirty="0"/>
              <a:t>there are K </a:t>
            </a:r>
            <a:r>
              <a:rPr lang="en-GB" dirty="0" smtClean="0"/>
              <a:t>classes, the </a:t>
            </a:r>
            <a:r>
              <a:rPr lang="en-GB" dirty="0"/>
              <a:t>first class would be compared to the K-1 remaining classes. </a:t>
            </a:r>
            <a:r>
              <a:rPr lang="en-GB" dirty="0" smtClean="0"/>
              <a:t>Then, </a:t>
            </a:r>
            <a:r>
              <a:rPr lang="en-GB" dirty="0"/>
              <a:t>the second class is compared to the other K-1 classes and so on until we </a:t>
            </a:r>
            <a:r>
              <a:rPr lang="en-GB" dirty="0" smtClean="0"/>
              <a:t>cover all possible classes</a:t>
            </a:r>
            <a:endParaRPr lang="en-GB" dirty="0"/>
          </a:p>
          <a:p>
            <a:pPr marL="171450" indent="-171450">
              <a:buFontTx/>
              <a:buChar char="-"/>
            </a:pPr>
            <a:r>
              <a:rPr lang="en-GB" dirty="0"/>
              <a:t>Note that these two approaches are general and extend beyond SVMs. Can be used for example for logistic regression or other examples. </a:t>
            </a:r>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50</a:t>
            </a:fld>
            <a:endParaRPr lang="en-US" altLang="pl-PL"/>
          </a:p>
        </p:txBody>
      </p:sp>
    </p:spTree>
    <p:extLst>
      <p:ext uri="{BB962C8B-B14F-4D97-AF65-F5344CB8AC3E}">
        <p14:creationId xmlns:p14="http://schemas.microsoft.com/office/powerpoint/2010/main" val="1479454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SVMs can seem like black boxes in that a final functional form or a table of coefficients for various predictors is not provided as part of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the </a:t>
            </a:r>
            <a:r>
              <a:rPr kumimoji="1" lang="en-GB" sz="1200" b="0" i="0" u="none" strike="noStrike" kern="1200" baseline="0" dirty="0" smtClean="0">
                <a:solidFill>
                  <a:schemeClr val="tx1"/>
                </a:solidFill>
                <a:latin typeface="Arial" charset="0"/>
                <a:ea typeface="MS PGothic" panose="020B0600070205080204" pitchFamily="34" charset="-128"/>
                <a:cs typeface="ＭＳ Ｐゴシック" pitchFamily="-65" charset="-128"/>
              </a:rPr>
              <a:t>estimation as for logistic regression.</a:t>
            </a: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51</a:t>
            </a:fld>
            <a:endParaRPr lang="en-US" altLang="pl-PL"/>
          </a:p>
        </p:txBody>
      </p:sp>
    </p:spTree>
    <p:extLst>
      <p:ext uri="{BB962C8B-B14F-4D97-AF65-F5344CB8AC3E}">
        <p14:creationId xmlns:p14="http://schemas.microsoft.com/office/powerpoint/2010/main" val="7588046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52</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decision boundary changes drastically due to the addition of a single observation!</a:t>
            </a:r>
          </a:p>
        </p:txBody>
      </p:sp>
    </p:spTree>
    <p:extLst>
      <p:ext uri="{BB962C8B-B14F-4D97-AF65-F5344CB8AC3E}">
        <p14:creationId xmlns:p14="http://schemas.microsoft.com/office/powerpoint/2010/main" val="573327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F2E80B2-CC36-4445-A34C-7AABC7EA5226}"/>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1621D4BD-5154-49E6-80AB-1F7C79ADEF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
        <p:nvSpPr>
          <p:cNvPr id="20484" name="Slide Number Placeholder 3">
            <a:extLst>
              <a:ext uri="{FF2B5EF4-FFF2-40B4-BE49-F238E27FC236}">
                <a16:creationId xmlns:a16="http://schemas.microsoft.com/office/drawing/2014/main" id="{32B6033B-5FBF-4C4D-95B0-6869A8D3D3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F80F4457-E316-489C-87C2-F4858F33CF43}" type="slidenum">
              <a:rPr kumimoji="0" lang="en-US" altLang="pl-PL" smtClean="0">
                <a:latin typeface="Lucida Sans" panose="020B0602030504020204" pitchFamily="34" charset="0"/>
              </a:rPr>
              <a:pPr>
                <a:spcBef>
                  <a:spcPct val="0"/>
                </a:spcBef>
              </a:pPr>
              <a:t>6</a:t>
            </a:fld>
            <a:endParaRPr kumimoji="0" lang="en-US" altLang="pl-PL">
              <a:latin typeface="Lucida Sans" panose="020B0602030504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53</a:t>
            </a:fld>
            <a:endParaRPr lang="en-US" altLang="pl-PL"/>
          </a:p>
        </p:txBody>
      </p:sp>
    </p:spTree>
    <p:extLst>
      <p:ext uri="{BB962C8B-B14F-4D97-AF65-F5344CB8AC3E}">
        <p14:creationId xmlns:p14="http://schemas.microsoft.com/office/powerpoint/2010/main" val="18835697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Take home message: </a:t>
            </a:r>
            <a:endParaRPr lang="pl-PL" dirty="0"/>
          </a:p>
        </p:txBody>
      </p:sp>
      <p:sp>
        <p:nvSpPr>
          <p:cNvPr id="4" name="Slide Number Placeholder 3"/>
          <p:cNvSpPr>
            <a:spLocks noGrp="1"/>
          </p:cNvSpPr>
          <p:nvPr>
            <p:ph type="sldNum" sz="quarter" idx="10"/>
          </p:nvPr>
        </p:nvSpPr>
        <p:spPr/>
        <p:txBody>
          <a:bodyPr/>
          <a:lstStyle/>
          <a:p>
            <a:fld id="{DB00D794-9D00-4F7E-90A4-662C092413AC}" type="slidenum">
              <a:rPr lang="pl-PL" smtClean="0"/>
              <a:t>54</a:t>
            </a:fld>
            <a:endParaRPr lang="pl-PL"/>
          </a:p>
        </p:txBody>
      </p:sp>
    </p:spTree>
    <p:extLst>
      <p:ext uri="{BB962C8B-B14F-4D97-AF65-F5344CB8AC3E}">
        <p14:creationId xmlns:p14="http://schemas.microsoft.com/office/powerpoint/2010/main" val="214502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B5E816E7-7033-4874-B2E2-1EC151114E39}"/>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0822D1C1-ACEA-4B9D-B743-C3F5168795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a:latin typeface="Arial" panose="020B0604020202020204" pitchFamily="34" charset="0"/>
            </a:endParaRPr>
          </a:p>
        </p:txBody>
      </p:sp>
      <p:sp>
        <p:nvSpPr>
          <p:cNvPr id="22532" name="Slide Number Placeholder 3">
            <a:extLst>
              <a:ext uri="{FF2B5EF4-FFF2-40B4-BE49-F238E27FC236}">
                <a16:creationId xmlns:a16="http://schemas.microsoft.com/office/drawing/2014/main" id="{C516AA11-643E-4365-ADC4-9583958FA2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81164FFC-6636-430D-B3E7-173B1E199EF1}" type="slidenum">
              <a:rPr kumimoji="0" lang="en-US" altLang="pl-PL" smtClean="0">
                <a:latin typeface="Lucida Sans" panose="020B0602030504020204" pitchFamily="34" charset="0"/>
              </a:rPr>
              <a:pPr>
                <a:spcBef>
                  <a:spcPct val="0"/>
                </a:spcBef>
              </a:pPr>
              <a:t>7</a:t>
            </a:fld>
            <a:endParaRPr kumimoji="0" lang="en-US" altLang="pl-PL">
              <a:latin typeface="Lucida Sans" panose="020B0602030504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F4DB647E-5FA9-4B97-B10B-B1536BF8BABD}"/>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FC47320F-85EB-4C8D-8F24-E67DE10D87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a:latin typeface="Arial" panose="020B0604020202020204" pitchFamily="34" charset="0"/>
            </a:endParaRPr>
          </a:p>
        </p:txBody>
      </p:sp>
      <p:sp>
        <p:nvSpPr>
          <p:cNvPr id="24580" name="Slide Number Placeholder 3">
            <a:extLst>
              <a:ext uri="{FF2B5EF4-FFF2-40B4-BE49-F238E27FC236}">
                <a16:creationId xmlns:a16="http://schemas.microsoft.com/office/drawing/2014/main" id="{6D728753-0E53-4D59-9E99-737FECDFD9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E5ED42B7-6211-45A9-AB18-1EC7F6D937E7}" type="slidenum">
              <a:rPr kumimoji="0" lang="en-US" altLang="pl-PL" smtClean="0">
                <a:latin typeface="Lucida Sans" panose="020B0602030504020204" pitchFamily="34" charset="0"/>
              </a:rPr>
              <a:pPr>
                <a:spcBef>
                  <a:spcPct val="0"/>
                </a:spcBef>
              </a:pPr>
              <a:t>8</a:t>
            </a:fld>
            <a:endParaRPr kumimoji="0" lang="en-US" altLang="pl-PL">
              <a:latin typeface="Lucida Sans" panose="020B0602030504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0DBFD5E-D1DA-4775-9B68-2CE1BE620A18}"/>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E7EC9861-42A9-436C-9E19-2E528C4497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distance shown are all equal to </a:t>
            </a:r>
            <a:r>
              <a:rPr lang="en-US" altLang="pl-PL" dirty="0" smtClean="0">
                <a:latin typeface="Arial" panose="020B0604020202020204" pitchFamily="34" charset="0"/>
              </a:rPr>
              <a:t>M</a:t>
            </a:r>
            <a:endParaRPr lang="en-US" altLang="pl-PL" dirty="0">
              <a:latin typeface="Arial" panose="020B0604020202020204" pitchFamily="34" charset="0"/>
            </a:endParaRPr>
          </a:p>
        </p:txBody>
      </p:sp>
      <p:sp>
        <p:nvSpPr>
          <p:cNvPr id="26628" name="Slide Number Placeholder 3">
            <a:extLst>
              <a:ext uri="{FF2B5EF4-FFF2-40B4-BE49-F238E27FC236}">
                <a16:creationId xmlns:a16="http://schemas.microsoft.com/office/drawing/2014/main" id="{50C41D9E-5223-4BF7-A009-2D4DA1A3DB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5A5F5491-46B3-4586-9B2E-E487FB3DFB66}" type="slidenum">
              <a:rPr kumimoji="0" lang="en-US" altLang="pl-PL" smtClean="0">
                <a:latin typeface="Lucida Sans" panose="020B0602030504020204" pitchFamily="34" charset="0"/>
              </a:rPr>
              <a:pPr>
                <a:spcBef>
                  <a:spcPct val="0"/>
                </a:spcBef>
              </a:pPr>
              <a:t>9</a:t>
            </a:fld>
            <a:endParaRPr kumimoji="0" lang="en-US" altLang="pl-PL">
              <a:latin typeface="Lucida Sans" panose="020B0602030504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D8D35A2F-7865-4F9A-9C76-D155E40F78D3}"/>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A20457A6-E186-421A-8C62-82BD61AB49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Choose the decision boundary that has the largest margin (in our case M is larger than M’)</a:t>
            </a:r>
          </a:p>
        </p:txBody>
      </p:sp>
      <p:sp>
        <p:nvSpPr>
          <p:cNvPr id="28676" name="Slide Number Placeholder 3">
            <a:extLst>
              <a:ext uri="{FF2B5EF4-FFF2-40B4-BE49-F238E27FC236}">
                <a16:creationId xmlns:a16="http://schemas.microsoft.com/office/drawing/2014/main" id="{A707A050-89D8-42E3-8EAB-AE83E64068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0986545C-DC44-4EA5-B9F0-D965C5A6F2E2}" type="slidenum">
              <a:rPr kumimoji="0" lang="en-US" altLang="pl-PL" smtClean="0">
                <a:latin typeface="Lucida Sans" panose="020B0602030504020204" pitchFamily="34" charset="0"/>
              </a:rPr>
              <a:pPr>
                <a:spcBef>
                  <a:spcPct val="0"/>
                </a:spcBef>
              </a:pPr>
              <a:t>10</a:t>
            </a:fld>
            <a:endParaRPr kumimoji="0" lang="en-US" altLang="pl-PL">
              <a:latin typeface="Lucida Sans" panose="020B0602030504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0C65F6-1581-482B-B5DF-DF5628482517}"/>
              </a:ext>
            </a:extLst>
          </p:cNvPr>
          <p:cNvSpPr txBox="1">
            <a:spLocks noChangeArrowheads="1"/>
          </p:cNvSpPr>
          <p:nvPr/>
        </p:nvSpPr>
        <p:spPr bwMode="auto">
          <a:xfrm>
            <a:off x="1084263" y="1981200"/>
            <a:ext cx="6454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defRPr/>
            </a:pPr>
            <a:r>
              <a:rPr lang="en-US" altLang="pl-PL" sz="4800" b="1" dirty="0">
                <a:solidFill>
                  <a:srgbClr val="FBFCFF"/>
                </a:solidFill>
                <a:latin typeface="Calibri" panose="020F0502020204030204" pitchFamily="34" charset="0"/>
              </a:rPr>
              <a:t>Machine learning course</a:t>
            </a:r>
          </a:p>
        </p:txBody>
      </p:sp>
      <p:sp>
        <p:nvSpPr>
          <p:cNvPr id="5" name="Rectangle 4">
            <a:extLst>
              <a:ext uri="{FF2B5EF4-FFF2-40B4-BE49-F238E27FC236}">
                <a16:creationId xmlns:a16="http://schemas.microsoft.com/office/drawing/2014/main" id="{CDAA9B86-7EDB-480E-847C-14E0481EFECD}"/>
              </a:ext>
            </a:extLst>
          </p:cNvPr>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rgbClr val="FFFFFF"/>
              </a:solidFill>
              <a:latin typeface="+mn-lt"/>
              <a:ea typeface="Arial Unicode MS" charset="0"/>
              <a:cs typeface="Arial Unicode MS" charset="0"/>
            </a:endParaRPr>
          </a:p>
        </p:txBody>
      </p:sp>
      <p:sp>
        <p:nvSpPr>
          <p:cNvPr id="6" name="Rectangle 5">
            <a:extLst>
              <a:ext uri="{FF2B5EF4-FFF2-40B4-BE49-F238E27FC236}">
                <a16:creationId xmlns:a16="http://schemas.microsoft.com/office/drawing/2014/main" id="{F21F1E43-E60E-4A16-8CC7-8EF6D458C04B}"/>
              </a:ext>
            </a:extLst>
          </p:cNvPr>
          <p:cNvSpPr>
            <a:spLocks noChangeArrowheads="1"/>
          </p:cNvSpPr>
          <p:nvPr/>
        </p:nvSpPr>
        <p:spPr bwMode="auto">
          <a:xfrm>
            <a:off x="1084263" y="2838450"/>
            <a:ext cx="5380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defRPr/>
            </a:pPr>
            <a:r>
              <a:rPr lang="en-US" altLang="pl-PL" sz="4000" dirty="0">
                <a:solidFill>
                  <a:srgbClr val="139CB7"/>
                </a:solidFill>
                <a:latin typeface="Calibri" panose="020F0502020204030204" pitchFamily="34" charset="0"/>
              </a:rPr>
              <a:t>Support vector machines</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a:extLst>
              <a:ext uri="{FF2B5EF4-FFF2-40B4-BE49-F238E27FC236}">
                <a16:creationId xmlns:a16="http://schemas.microsoft.com/office/drawing/2014/main" id="{56CC0DCD-D996-4546-BF83-0411A2898288}"/>
              </a:ext>
            </a:extLst>
          </p:cNvPr>
          <p:cNvSpPr>
            <a:spLocks noGrp="1"/>
          </p:cNvSpPr>
          <p:nvPr>
            <p:ph type="dt" sz="half" idx="10"/>
          </p:nvPr>
        </p:nvSpPr>
        <p:spPr/>
        <p:txBody>
          <a:bodyPr/>
          <a:lstStyle>
            <a:lvl1pPr>
              <a:defRPr>
                <a:solidFill>
                  <a:srgbClr val="437085"/>
                </a:solidFill>
              </a:defRPr>
            </a:lvl1pPr>
          </a:lstStyle>
          <a:p>
            <a:pPr>
              <a:defRPr/>
            </a:pPr>
            <a:endParaRPr lang="en-US"/>
          </a:p>
        </p:txBody>
      </p:sp>
      <p:sp>
        <p:nvSpPr>
          <p:cNvPr id="8" name="Footer Placeholder 4">
            <a:extLst>
              <a:ext uri="{FF2B5EF4-FFF2-40B4-BE49-F238E27FC236}">
                <a16:creationId xmlns:a16="http://schemas.microsoft.com/office/drawing/2014/main" id="{6E6091DE-0363-4529-A5A5-7FC8B13B5A9D}"/>
              </a:ext>
            </a:extLst>
          </p:cNvPr>
          <p:cNvSpPr>
            <a:spLocks noGrp="1"/>
          </p:cNvSpPr>
          <p:nvPr>
            <p:ph type="ftr" sz="quarter" idx="11"/>
          </p:nvPr>
        </p:nvSpPr>
        <p:spPr/>
        <p:txBody>
          <a:bodyPr/>
          <a:lstStyle>
            <a:lvl1pPr>
              <a:defRPr>
                <a:solidFill>
                  <a:srgbClr val="437085"/>
                </a:solidFill>
              </a:defRPr>
            </a:lvl1pPr>
          </a:lstStyle>
          <a:p>
            <a:pPr>
              <a:defRPr/>
            </a:pPr>
            <a:endParaRPr lang="en-US"/>
          </a:p>
        </p:txBody>
      </p:sp>
      <p:sp>
        <p:nvSpPr>
          <p:cNvPr id="9" name="Slide Number Placeholder 5">
            <a:extLst>
              <a:ext uri="{FF2B5EF4-FFF2-40B4-BE49-F238E27FC236}">
                <a16:creationId xmlns:a16="http://schemas.microsoft.com/office/drawing/2014/main" id="{E5E37143-AA05-4303-B808-BE76A9772757}"/>
              </a:ext>
            </a:extLst>
          </p:cNvPr>
          <p:cNvSpPr>
            <a:spLocks noGrp="1"/>
          </p:cNvSpPr>
          <p:nvPr>
            <p:ph type="sldNum" sz="quarter" idx="12"/>
          </p:nvPr>
        </p:nvSpPr>
        <p:spPr/>
        <p:txBody>
          <a:bodyPr/>
          <a:lstStyle>
            <a:lvl1pPr>
              <a:defRPr>
                <a:solidFill>
                  <a:srgbClr val="437085"/>
                </a:solidFill>
              </a:defRPr>
            </a:lvl1pPr>
          </a:lstStyle>
          <a:p>
            <a:pPr>
              <a:defRPr/>
            </a:pPr>
            <a:fld id="{0277B56F-494B-4450-9644-A166E5D087E2}" type="slidenum">
              <a:rPr lang="en-US" altLang="pl-PL"/>
              <a:pPr>
                <a:defRPr/>
              </a:pPr>
              <a:t>‹#›</a:t>
            </a:fld>
            <a:endParaRPr lang="en-US" altLang="pl-PL"/>
          </a:p>
        </p:txBody>
      </p:sp>
    </p:spTree>
    <p:extLst>
      <p:ext uri="{BB962C8B-B14F-4D97-AF65-F5344CB8AC3E}">
        <p14:creationId xmlns:p14="http://schemas.microsoft.com/office/powerpoint/2010/main" val="23082957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42EB10E-7134-47D9-BF52-87112C0D67F5}"/>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6B1BEBA-27EC-4711-A5CD-E605E73B28C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4CAA22E-666F-4F81-AC4F-FDF13DBB743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664BBE-61DD-4144-B9D6-877C5E21E83A}"/>
              </a:ext>
            </a:extLst>
          </p:cNvPr>
          <p:cNvSpPr>
            <a:spLocks noGrp="1"/>
          </p:cNvSpPr>
          <p:nvPr>
            <p:ph type="sldNum" sz="quarter" idx="12"/>
          </p:nvPr>
        </p:nvSpPr>
        <p:spPr/>
        <p:txBody>
          <a:bodyPr/>
          <a:lstStyle>
            <a:lvl1pPr>
              <a:defRPr/>
            </a:lvl1pPr>
          </a:lstStyle>
          <a:p>
            <a:pPr>
              <a:defRPr/>
            </a:pPr>
            <a:fld id="{EF42F00C-D2A8-497D-BE55-B07E80AE0521}" type="slidenum">
              <a:rPr lang="en-US" altLang="pl-PL"/>
              <a:pPr>
                <a:defRPr/>
              </a:pPr>
              <a:t>‹#›</a:t>
            </a:fld>
            <a:endParaRPr lang="en-US" altLang="pl-PL"/>
          </a:p>
        </p:txBody>
      </p:sp>
    </p:spTree>
    <p:extLst>
      <p:ext uri="{BB962C8B-B14F-4D97-AF65-F5344CB8AC3E}">
        <p14:creationId xmlns:p14="http://schemas.microsoft.com/office/powerpoint/2010/main" val="301809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84E0C-6ED8-4733-B48C-DC6C96E05A1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CA9B14A-C537-4B4C-B57E-15ABF155258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BD6E435-5D9E-4DD8-9090-89B93809F83E}"/>
              </a:ext>
            </a:extLst>
          </p:cNvPr>
          <p:cNvSpPr>
            <a:spLocks noGrp="1"/>
          </p:cNvSpPr>
          <p:nvPr>
            <p:ph type="sldNum" sz="quarter" idx="12"/>
          </p:nvPr>
        </p:nvSpPr>
        <p:spPr/>
        <p:txBody>
          <a:bodyPr/>
          <a:lstStyle>
            <a:lvl1pPr>
              <a:defRPr/>
            </a:lvl1pPr>
          </a:lstStyle>
          <a:p>
            <a:pPr>
              <a:defRPr/>
            </a:pPr>
            <a:fld id="{0E8A4C2B-B3AC-4060-B6BC-59A5AE1C5275}" type="slidenum">
              <a:rPr lang="en-US" altLang="pl-PL"/>
              <a:pPr>
                <a:defRPr/>
              </a:pPr>
              <a:t>‹#›</a:t>
            </a:fld>
            <a:endParaRPr lang="en-US" altLang="pl-PL"/>
          </a:p>
        </p:txBody>
      </p:sp>
    </p:spTree>
    <p:extLst>
      <p:ext uri="{BB962C8B-B14F-4D97-AF65-F5344CB8AC3E}">
        <p14:creationId xmlns:p14="http://schemas.microsoft.com/office/powerpoint/2010/main" val="143384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able Placeholder 2"/>
          <p:cNvSpPr>
            <a:spLocks noGrp="1"/>
          </p:cNvSpPr>
          <p:nvPr>
            <p:ph type="tbl" idx="1"/>
          </p:nvPr>
        </p:nvSpPr>
        <p:spPr>
          <a:xfrm>
            <a:off x="685800" y="1752600"/>
            <a:ext cx="7772400" cy="4876800"/>
          </a:xfrm>
        </p:spPr>
        <p:txBody>
          <a:bodyPr/>
          <a:lstStyle/>
          <a:p>
            <a:pPr lvl="0"/>
            <a:endParaRPr lang="en-US" noProof="0"/>
          </a:p>
        </p:txBody>
      </p:sp>
      <p:sp>
        <p:nvSpPr>
          <p:cNvPr id="4" name="Date Placeholder 3">
            <a:extLst>
              <a:ext uri="{FF2B5EF4-FFF2-40B4-BE49-F238E27FC236}">
                <a16:creationId xmlns:a16="http://schemas.microsoft.com/office/drawing/2014/main" id="{61641C12-0B9B-403E-A7A6-3E414AF8A82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71F5BBC-F967-4E38-A0A2-412D582B192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B03A7FD-39C6-44D9-B407-9284521FABB3}"/>
              </a:ext>
            </a:extLst>
          </p:cNvPr>
          <p:cNvSpPr>
            <a:spLocks noGrp="1"/>
          </p:cNvSpPr>
          <p:nvPr>
            <p:ph type="sldNum" sz="quarter" idx="12"/>
          </p:nvPr>
        </p:nvSpPr>
        <p:spPr/>
        <p:txBody>
          <a:bodyPr/>
          <a:lstStyle>
            <a:lvl1pPr>
              <a:defRPr/>
            </a:lvl1pPr>
          </a:lstStyle>
          <a:p>
            <a:pPr>
              <a:defRPr/>
            </a:pPr>
            <a:fld id="{7768C879-C810-495C-8A24-A238D4A16178}" type="slidenum">
              <a:rPr lang="en-US" altLang="pl-PL"/>
              <a:pPr>
                <a:defRPr/>
              </a:pPr>
              <a:t>‹#›</a:t>
            </a:fld>
            <a:endParaRPr lang="en-US" altLang="pl-PL"/>
          </a:p>
        </p:txBody>
      </p:sp>
    </p:spTree>
    <p:extLst>
      <p:ext uri="{BB962C8B-B14F-4D97-AF65-F5344CB8AC3E}">
        <p14:creationId xmlns:p14="http://schemas.microsoft.com/office/powerpoint/2010/main" val="337360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39884FF-A473-4A82-820A-BEA3E435C88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95E2125-046D-4113-AFC9-7506BA69B8B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7ABBEBD-9B68-44A5-A5D9-5EFAA8FA556B}"/>
              </a:ext>
            </a:extLst>
          </p:cNvPr>
          <p:cNvSpPr>
            <a:spLocks noGrp="1"/>
          </p:cNvSpPr>
          <p:nvPr>
            <p:ph type="sldNum" sz="quarter" idx="12"/>
          </p:nvPr>
        </p:nvSpPr>
        <p:spPr/>
        <p:txBody>
          <a:bodyPr/>
          <a:lstStyle>
            <a:lvl1pPr>
              <a:defRPr/>
            </a:lvl1pPr>
          </a:lstStyle>
          <a:p>
            <a:pPr>
              <a:defRPr/>
            </a:pPr>
            <a:fld id="{94C3146D-2085-4FB8-96DA-99EBD63974F4}" type="slidenum">
              <a:rPr lang="en-US" altLang="pl-PL"/>
              <a:pPr>
                <a:defRPr/>
              </a:pPr>
              <a:t>‹#›</a:t>
            </a:fld>
            <a:endParaRPr lang="en-US" altLang="pl-PL"/>
          </a:p>
        </p:txBody>
      </p:sp>
    </p:spTree>
    <p:extLst>
      <p:ext uri="{BB962C8B-B14F-4D97-AF65-F5344CB8AC3E}">
        <p14:creationId xmlns:p14="http://schemas.microsoft.com/office/powerpoint/2010/main" val="22451381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6CE1FA5-9486-44BD-8BEC-F4108CB7F316}"/>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6CE834E-0CEF-4ACD-98A4-B94D0C2E373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BC23A894-B683-4096-8EB0-5B850D645B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E9E4447-4A62-4FC4-A7DC-53599D4636AC}"/>
              </a:ext>
            </a:extLst>
          </p:cNvPr>
          <p:cNvSpPr>
            <a:spLocks noGrp="1"/>
          </p:cNvSpPr>
          <p:nvPr>
            <p:ph type="sldNum" sz="quarter" idx="12"/>
          </p:nvPr>
        </p:nvSpPr>
        <p:spPr/>
        <p:txBody>
          <a:bodyPr/>
          <a:lstStyle>
            <a:lvl1pPr>
              <a:defRPr/>
            </a:lvl1pPr>
          </a:lstStyle>
          <a:p>
            <a:pPr>
              <a:defRPr/>
            </a:pPr>
            <a:fld id="{F5D3BE5C-50AA-4B6E-BC4A-D545762CA32B}" type="slidenum">
              <a:rPr lang="en-US" altLang="pl-PL"/>
              <a:pPr>
                <a:defRPr/>
              </a:pPr>
              <a:t>‹#›</a:t>
            </a:fld>
            <a:endParaRPr lang="en-US" altLang="pl-PL"/>
          </a:p>
        </p:txBody>
      </p:sp>
    </p:spTree>
    <p:extLst>
      <p:ext uri="{BB962C8B-B14F-4D97-AF65-F5344CB8AC3E}">
        <p14:creationId xmlns:p14="http://schemas.microsoft.com/office/powerpoint/2010/main" val="404199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758A05-7348-4D23-9A48-7EC0BFEC22A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E1A2A29-FDCD-4A3A-83EA-077AF4CDC1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578E848-CEE1-4F4E-98B5-DECA281E4610}"/>
              </a:ext>
            </a:extLst>
          </p:cNvPr>
          <p:cNvSpPr>
            <a:spLocks noGrp="1"/>
          </p:cNvSpPr>
          <p:nvPr>
            <p:ph type="sldNum" sz="quarter" idx="12"/>
          </p:nvPr>
        </p:nvSpPr>
        <p:spPr/>
        <p:txBody>
          <a:bodyPr/>
          <a:lstStyle>
            <a:lvl1pPr>
              <a:defRPr/>
            </a:lvl1pPr>
          </a:lstStyle>
          <a:p>
            <a:pPr>
              <a:defRPr/>
            </a:pPr>
            <a:fld id="{4859D90F-CE95-4BB7-9A65-2CE821D00A5D}" type="slidenum">
              <a:rPr lang="en-US" altLang="pl-PL"/>
              <a:pPr>
                <a:defRPr/>
              </a:pPr>
              <a:t>‹#›</a:t>
            </a:fld>
            <a:endParaRPr lang="en-US" altLang="pl-PL"/>
          </a:p>
        </p:txBody>
      </p:sp>
    </p:spTree>
    <p:extLst>
      <p:ext uri="{BB962C8B-B14F-4D97-AF65-F5344CB8AC3E}">
        <p14:creationId xmlns:p14="http://schemas.microsoft.com/office/powerpoint/2010/main" val="65657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FB90EFF-71C4-4092-904B-3CEA94E10D84}"/>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ED8A8C70-C94C-45C4-AB3D-B9AC00988523}"/>
              </a:ext>
            </a:extLst>
          </p:cNvPr>
          <p:cNvSpPr>
            <a:spLocks noGrp="1"/>
          </p:cNvSpPr>
          <p:nvPr>
            <p:ph type="dt" sz="half" idx="10"/>
          </p:nvPr>
        </p:nvSpPr>
        <p:spPr/>
        <p:txBody>
          <a:bodyPr/>
          <a:lstStyle>
            <a:lvl1pPr>
              <a:defRPr/>
            </a:lvl1pPr>
          </a:lstStyle>
          <a:p>
            <a:pPr>
              <a:defRPr/>
            </a:pPr>
            <a:endParaRPr lang="en-US"/>
          </a:p>
        </p:txBody>
      </p:sp>
      <p:sp>
        <p:nvSpPr>
          <p:cNvPr id="7" name="Footer Placeholder 5">
            <a:extLst>
              <a:ext uri="{FF2B5EF4-FFF2-40B4-BE49-F238E27FC236}">
                <a16:creationId xmlns:a16="http://schemas.microsoft.com/office/drawing/2014/main" id="{C0A537E5-92CF-4B80-9A2C-0A845CB2BF2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973DE640-5042-4076-9887-A490E96013B1}"/>
              </a:ext>
            </a:extLst>
          </p:cNvPr>
          <p:cNvSpPr>
            <a:spLocks noGrp="1"/>
          </p:cNvSpPr>
          <p:nvPr>
            <p:ph type="sldNum" sz="quarter" idx="12"/>
          </p:nvPr>
        </p:nvSpPr>
        <p:spPr/>
        <p:txBody>
          <a:bodyPr/>
          <a:lstStyle>
            <a:lvl1pPr>
              <a:defRPr/>
            </a:lvl1pPr>
          </a:lstStyle>
          <a:p>
            <a:pPr>
              <a:defRPr/>
            </a:pPr>
            <a:fld id="{AB8375C3-02C6-4FB0-81BA-AC4749C640F5}" type="slidenum">
              <a:rPr lang="en-US" altLang="pl-PL"/>
              <a:pPr>
                <a:defRPr/>
              </a:pPr>
              <a:t>‹#›</a:t>
            </a:fld>
            <a:endParaRPr lang="en-US" altLang="pl-PL"/>
          </a:p>
        </p:txBody>
      </p:sp>
    </p:spTree>
    <p:extLst>
      <p:ext uri="{BB962C8B-B14F-4D97-AF65-F5344CB8AC3E}">
        <p14:creationId xmlns:p14="http://schemas.microsoft.com/office/powerpoint/2010/main" val="167561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AC7692-754B-4EFF-A9A0-C74966E31D02}"/>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0C4E615B-0D18-443D-8C48-B4A63D18072F}"/>
              </a:ext>
            </a:extLst>
          </p:cNvPr>
          <p:cNvSpPr>
            <a:spLocks noGrp="1"/>
          </p:cNvSpPr>
          <p:nvPr>
            <p:ph type="dt" sz="half" idx="10"/>
          </p:nvPr>
        </p:nvSpPr>
        <p:spPr/>
        <p:txBody>
          <a:bodyPr/>
          <a:lstStyle>
            <a:lvl1pPr>
              <a:defRPr/>
            </a:lvl1pPr>
          </a:lstStyle>
          <a:p>
            <a:pPr>
              <a:defRPr/>
            </a:pPr>
            <a:endParaRPr lang="en-US"/>
          </a:p>
        </p:txBody>
      </p:sp>
      <p:sp>
        <p:nvSpPr>
          <p:cNvPr id="9" name="Footer Placeholder 7">
            <a:extLst>
              <a:ext uri="{FF2B5EF4-FFF2-40B4-BE49-F238E27FC236}">
                <a16:creationId xmlns:a16="http://schemas.microsoft.com/office/drawing/2014/main" id="{7880CBBF-D6C1-49EF-8B7E-52EE0C61FD12}"/>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57E29851-B2D9-41BD-B419-B62EAC8CB13E}"/>
              </a:ext>
            </a:extLst>
          </p:cNvPr>
          <p:cNvSpPr>
            <a:spLocks noGrp="1"/>
          </p:cNvSpPr>
          <p:nvPr>
            <p:ph type="sldNum" sz="quarter" idx="12"/>
          </p:nvPr>
        </p:nvSpPr>
        <p:spPr/>
        <p:txBody>
          <a:bodyPr/>
          <a:lstStyle>
            <a:lvl1pPr>
              <a:defRPr/>
            </a:lvl1pPr>
          </a:lstStyle>
          <a:p>
            <a:pPr>
              <a:defRPr/>
            </a:pPr>
            <a:fld id="{7F797D09-08CD-4B12-869B-BF44A3AEA024}" type="slidenum">
              <a:rPr lang="en-US" altLang="pl-PL"/>
              <a:pPr>
                <a:defRPr/>
              </a:pPr>
              <a:t>‹#›</a:t>
            </a:fld>
            <a:endParaRPr lang="en-US" altLang="pl-PL"/>
          </a:p>
        </p:txBody>
      </p:sp>
    </p:spTree>
    <p:extLst>
      <p:ext uri="{BB962C8B-B14F-4D97-AF65-F5344CB8AC3E}">
        <p14:creationId xmlns:p14="http://schemas.microsoft.com/office/powerpoint/2010/main" val="22962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83A041C-F1A1-4959-AE3F-8E56482D351A}"/>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4" name="Date Placeholder 2">
            <a:extLst>
              <a:ext uri="{FF2B5EF4-FFF2-40B4-BE49-F238E27FC236}">
                <a16:creationId xmlns:a16="http://schemas.microsoft.com/office/drawing/2014/main" id="{8F51CD90-0BF1-49F1-B084-1AAF1F885F4C}"/>
              </a:ext>
            </a:extLst>
          </p:cNvPr>
          <p:cNvSpPr>
            <a:spLocks noGrp="1"/>
          </p:cNvSpPr>
          <p:nvPr>
            <p:ph type="dt" sz="half" idx="10"/>
          </p:nvPr>
        </p:nvSpPr>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BD2FE087-21EC-4917-8CB3-D6D44D1CCE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B642BFBB-35C9-4A8E-A187-CE16939E4E12}"/>
              </a:ext>
            </a:extLst>
          </p:cNvPr>
          <p:cNvSpPr>
            <a:spLocks noGrp="1"/>
          </p:cNvSpPr>
          <p:nvPr>
            <p:ph type="sldNum" sz="quarter" idx="12"/>
          </p:nvPr>
        </p:nvSpPr>
        <p:spPr/>
        <p:txBody>
          <a:bodyPr/>
          <a:lstStyle>
            <a:lvl1pPr>
              <a:defRPr/>
            </a:lvl1pPr>
          </a:lstStyle>
          <a:p>
            <a:pPr>
              <a:defRPr/>
            </a:pPr>
            <a:fld id="{C7BEAFEB-BD4B-4767-A2A1-BFA0715AC1C4}" type="slidenum">
              <a:rPr lang="en-US" altLang="pl-PL"/>
              <a:pPr>
                <a:defRPr/>
              </a:pPr>
              <a:t>‹#›</a:t>
            </a:fld>
            <a:endParaRPr lang="en-US" altLang="pl-PL"/>
          </a:p>
        </p:txBody>
      </p:sp>
    </p:spTree>
    <p:extLst>
      <p:ext uri="{BB962C8B-B14F-4D97-AF65-F5344CB8AC3E}">
        <p14:creationId xmlns:p14="http://schemas.microsoft.com/office/powerpoint/2010/main" val="377836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2228628-1ECF-4D05-921F-35D6EC3688BD}"/>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7E18B19A-2232-4F44-8B76-B001E79A519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C791CAE-9D47-4EF5-BBA1-F73406BD0EEA}"/>
              </a:ext>
            </a:extLst>
          </p:cNvPr>
          <p:cNvSpPr>
            <a:spLocks noGrp="1"/>
          </p:cNvSpPr>
          <p:nvPr>
            <p:ph type="sldNum" sz="quarter" idx="12"/>
          </p:nvPr>
        </p:nvSpPr>
        <p:spPr/>
        <p:txBody>
          <a:bodyPr/>
          <a:lstStyle>
            <a:lvl1pPr>
              <a:defRPr/>
            </a:lvl1pPr>
          </a:lstStyle>
          <a:p>
            <a:pPr>
              <a:defRPr/>
            </a:pPr>
            <a:fld id="{7B486AE2-E716-4AF4-BC7B-1A1652563FE2}" type="slidenum">
              <a:rPr lang="en-US" altLang="pl-PL"/>
              <a:pPr>
                <a:defRPr/>
              </a:pPr>
              <a:t>‹#›</a:t>
            </a:fld>
            <a:endParaRPr lang="en-US" altLang="pl-PL"/>
          </a:p>
        </p:txBody>
      </p:sp>
    </p:spTree>
    <p:extLst>
      <p:ext uri="{BB962C8B-B14F-4D97-AF65-F5344CB8AC3E}">
        <p14:creationId xmlns:p14="http://schemas.microsoft.com/office/powerpoint/2010/main" val="8998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A981086-D082-40AC-A1BF-7F52504171C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DDD2BDF-A775-4F10-B8D3-D6DD2A78D1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97D6972-CBCF-402A-9847-48449AAE2210}"/>
              </a:ext>
            </a:extLst>
          </p:cNvPr>
          <p:cNvSpPr>
            <a:spLocks noGrp="1"/>
          </p:cNvSpPr>
          <p:nvPr>
            <p:ph type="sldNum" sz="quarter" idx="12"/>
          </p:nvPr>
        </p:nvSpPr>
        <p:spPr/>
        <p:txBody>
          <a:bodyPr/>
          <a:lstStyle>
            <a:lvl1pPr>
              <a:defRPr/>
            </a:lvl1pPr>
          </a:lstStyle>
          <a:p>
            <a:pPr>
              <a:defRPr/>
            </a:pPr>
            <a:fld id="{A59C8524-4DE8-4FAC-B33F-029019ACEC9F}" type="slidenum">
              <a:rPr lang="en-US" altLang="pl-PL"/>
              <a:pPr>
                <a:defRPr/>
              </a:pPr>
              <a:t>‹#›</a:t>
            </a:fld>
            <a:endParaRPr lang="en-US" altLang="pl-PL"/>
          </a:p>
        </p:txBody>
      </p:sp>
    </p:spTree>
    <p:extLst>
      <p:ext uri="{BB962C8B-B14F-4D97-AF65-F5344CB8AC3E}">
        <p14:creationId xmlns:p14="http://schemas.microsoft.com/office/powerpoint/2010/main" val="159521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1C289E6-F9FB-437A-92AB-7B2F1C63EB0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62D7134-DE3D-47FB-9FEA-F509C6812B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E24FEA2-FE4C-479A-AA3D-CFB03034C3C7}"/>
              </a:ext>
            </a:extLst>
          </p:cNvPr>
          <p:cNvSpPr>
            <a:spLocks noGrp="1"/>
          </p:cNvSpPr>
          <p:nvPr>
            <p:ph type="sldNum" sz="quarter" idx="12"/>
          </p:nvPr>
        </p:nvSpPr>
        <p:spPr/>
        <p:txBody>
          <a:bodyPr/>
          <a:lstStyle>
            <a:lvl1pPr>
              <a:defRPr/>
            </a:lvl1pPr>
          </a:lstStyle>
          <a:p>
            <a:pPr>
              <a:defRPr/>
            </a:pPr>
            <a:fld id="{B9FC31F3-9BD1-4790-AFAF-636E03535DD8}" type="slidenum">
              <a:rPr lang="en-US" altLang="pl-PL"/>
              <a:pPr>
                <a:defRPr/>
              </a:pPr>
              <a:t>‹#›</a:t>
            </a:fld>
            <a:endParaRPr lang="en-US" altLang="pl-PL"/>
          </a:p>
        </p:txBody>
      </p:sp>
    </p:spTree>
    <p:extLst>
      <p:ext uri="{BB962C8B-B14F-4D97-AF65-F5344CB8AC3E}">
        <p14:creationId xmlns:p14="http://schemas.microsoft.com/office/powerpoint/2010/main" val="361440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505DE4B-0F25-4F49-9AD8-5FC2C4A91B2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pl-PL"/>
              <a:t>Click to edit Master title style</a:t>
            </a:r>
          </a:p>
        </p:txBody>
      </p:sp>
      <p:sp>
        <p:nvSpPr>
          <p:cNvPr id="1027" name="Text Placeholder 2">
            <a:extLst>
              <a:ext uri="{FF2B5EF4-FFF2-40B4-BE49-F238E27FC236}">
                <a16:creationId xmlns:a16="http://schemas.microsoft.com/office/drawing/2014/main" id="{501BDC88-2697-4462-A8DC-6188889F6C71}"/>
              </a:ext>
            </a:extLst>
          </p:cNvPr>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l-PL"/>
              <a:t>Click to edit Master text styles</a:t>
            </a:r>
          </a:p>
          <a:p>
            <a:pPr lvl="1"/>
            <a:r>
              <a:rPr lang="en-US" altLang="pl-PL"/>
              <a:t>Second level</a:t>
            </a:r>
          </a:p>
          <a:p>
            <a:pPr lvl="2"/>
            <a:r>
              <a:rPr lang="en-US" altLang="pl-PL"/>
              <a:t>Third level</a:t>
            </a:r>
          </a:p>
          <a:p>
            <a:pPr lvl="3"/>
            <a:r>
              <a:rPr lang="en-US" altLang="pl-PL"/>
              <a:t>Fourth level</a:t>
            </a:r>
          </a:p>
          <a:p>
            <a:pPr lvl="4"/>
            <a:r>
              <a:rPr lang="en-US" altLang="pl-PL"/>
              <a:t>Fifth level</a:t>
            </a:r>
          </a:p>
        </p:txBody>
      </p:sp>
      <p:sp>
        <p:nvSpPr>
          <p:cNvPr id="4" name="Date Placeholder 3">
            <a:extLst>
              <a:ext uri="{FF2B5EF4-FFF2-40B4-BE49-F238E27FC236}">
                <a16:creationId xmlns:a16="http://schemas.microsoft.com/office/drawing/2014/main" id="{F4420835-E749-44DC-A766-48AA413B0CD0}"/>
              </a:ext>
            </a:extLst>
          </p:cNvPr>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ea typeface="Arial Unicode MS" charset="0"/>
                <a:cs typeface="Arial Unicode MS" charset="0"/>
              </a:defRPr>
            </a:lvl1pPr>
          </a:lstStyle>
          <a:p>
            <a:pPr>
              <a:defRPr/>
            </a:pPr>
            <a:endParaRPr lang="en-US"/>
          </a:p>
        </p:txBody>
      </p:sp>
      <p:sp>
        <p:nvSpPr>
          <p:cNvPr id="5" name="Footer Placeholder 4">
            <a:extLst>
              <a:ext uri="{FF2B5EF4-FFF2-40B4-BE49-F238E27FC236}">
                <a16:creationId xmlns:a16="http://schemas.microsoft.com/office/drawing/2014/main" id="{E942F45A-0C5A-4C23-88EC-2A5B6AB3D99B}"/>
              </a:ext>
            </a:extLst>
          </p:cNvPr>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Arial Unicode MS" charset="0"/>
                <a:cs typeface="Arial Unicode MS" charset="0"/>
              </a:defRPr>
            </a:lvl1pPr>
          </a:lstStyle>
          <a:p>
            <a:pPr>
              <a:defRPr/>
            </a:pPr>
            <a:endParaRPr lang="en-US"/>
          </a:p>
        </p:txBody>
      </p:sp>
      <p:sp>
        <p:nvSpPr>
          <p:cNvPr id="6" name="Slide Number Placeholder 5">
            <a:extLst>
              <a:ext uri="{FF2B5EF4-FFF2-40B4-BE49-F238E27FC236}">
                <a16:creationId xmlns:a16="http://schemas.microsoft.com/office/drawing/2014/main" id="{E6D026A5-CC5E-48C8-9411-2DFF2747C2DD}"/>
              </a:ext>
            </a:extLst>
          </p:cNvPr>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7E55FD4-C227-4487-AF77-CD95FB9C6B58}" type="slidenum">
              <a:rPr lang="en-US" altLang="pl-PL"/>
              <a:pPr>
                <a:defRPr/>
              </a:pPr>
              <a:t>‹#›</a:t>
            </a:fld>
            <a:endParaRPr lang="en-US" altLang="pl-PL"/>
          </a:p>
        </p:txBody>
      </p:sp>
      <p:sp>
        <p:nvSpPr>
          <p:cNvPr id="7" name="Rectangle 6">
            <a:extLst>
              <a:ext uri="{FF2B5EF4-FFF2-40B4-BE49-F238E27FC236}">
                <a16:creationId xmlns:a16="http://schemas.microsoft.com/office/drawing/2014/main" id="{98221ADA-EA60-4286-8833-14C4E26B0D21}"/>
              </a:ext>
            </a:extLst>
          </p:cNvPr>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dirty="0">
                <a:solidFill>
                  <a:srgbClr val="FFFFFF"/>
                </a:solidFill>
                <a:latin typeface="+mn-lt"/>
                <a:ea typeface="ＭＳ Ｐゴシック" charset="-128"/>
                <a:cs typeface="ＭＳ Ｐゴシック" charset="-128"/>
              </a:rPr>
              <a:t>Support vector machines</a:t>
            </a:r>
          </a:p>
        </p:txBody>
      </p:sp>
      <p:sp>
        <p:nvSpPr>
          <p:cNvPr id="8" name="Rectangle 7">
            <a:extLst>
              <a:ext uri="{FF2B5EF4-FFF2-40B4-BE49-F238E27FC236}">
                <a16:creationId xmlns:a16="http://schemas.microsoft.com/office/drawing/2014/main" id="{666C82DC-082A-46EE-B1D3-C7D5D3D9D479}"/>
              </a:ext>
            </a:extLst>
          </p:cNvPr>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mn-lt"/>
                <a:ea typeface="ＭＳ Ｐゴシック" charset="-128"/>
                <a:cs typeface="ＭＳ Ｐゴシック" charset="-128"/>
              </a:rPr>
              <a:t> </a:t>
            </a:r>
          </a:p>
        </p:txBody>
      </p:sp>
      <p:sp>
        <p:nvSpPr>
          <p:cNvPr id="9" name="Rectangle 8">
            <a:extLst>
              <a:ext uri="{FF2B5EF4-FFF2-40B4-BE49-F238E27FC236}">
                <a16:creationId xmlns:a16="http://schemas.microsoft.com/office/drawing/2014/main" id="{E7AEE927-D7FB-4497-A3F2-5B4508803370}"/>
              </a:ext>
            </a:extLst>
          </p:cNvPr>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mn-lt"/>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059" r:id="rId1"/>
    <p:sldLayoutId id="2147484060" r:id="rId2"/>
    <p:sldLayoutId id="2147484053" r:id="rId3"/>
    <p:sldLayoutId id="2147484061" r:id="rId4"/>
    <p:sldLayoutId id="2147484062" r:id="rId5"/>
    <p:sldLayoutId id="2147484063" r:id="rId6"/>
    <p:sldLayoutId id="2147484054" r:id="rId7"/>
    <p:sldLayoutId id="2147484055" r:id="rId8"/>
    <p:sldLayoutId id="2147484056" r:id="rId9"/>
    <p:sldLayoutId id="2147484064" r:id="rId10"/>
    <p:sldLayoutId id="2147484057" r:id="rId11"/>
    <p:sldLayoutId id="2147484058" r:id="rId12"/>
    <p:sldLayoutId id="2147484065" r:id="rId13"/>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MS PGothic" panose="020B0600070205080204" pitchFamily="34"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5.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0.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51.png"/></Relationships>
</file>

<file path=ppt/slides/_rels/slide17.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nane017/SVM_course_SAVworksho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201.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0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1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7">
            <a:extLst>
              <a:ext uri="{FF2B5EF4-FFF2-40B4-BE49-F238E27FC236}">
                <a16:creationId xmlns:a16="http://schemas.microsoft.com/office/drawing/2014/main" id="{06CF00D2-07F0-4836-998B-683244F91C8F}"/>
              </a:ext>
            </a:extLst>
          </p:cNvPr>
          <p:cNvSpPr>
            <a:spLocks noGrp="1"/>
          </p:cNvSpPr>
          <p:nvPr>
            <p:ph type="subTitle" idx="1"/>
          </p:nvPr>
        </p:nvSpPr>
        <p:spPr>
          <a:xfrm>
            <a:off x="685800" y="4381500"/>
            <a:ext cx="7010400" cy="2362200"/>
          </a:xfrm>
        </p:spPr>
        <p:txBody>
          <a:bodyPr/>
          <a:lstStyle/>
          <a:p>
            <a:pPr algn="l" eaLnBrk="1" hangingPunct="1">
              <a:spcAft>
                <a:spcPts val="2400"/>
              </a:spcAft>
            </a:pPr>
            <a:r>
              <a:rPr lang="en-US" altLang="pl-PL" dirty="0">
                <a:cs typeface="Times New Roman" panose="02020603050405020304" pitchFamily="18" charset="0"/>
              </a:rPr>
              <a:t>     Adnane Ez-zizi – University of Sheffield</a:t>
            </a:r>
          </a:p>
        </p:txBody>
      </p:sp>
      <p:pic>
        <p:nvPicPr>
          <p:cNvPr id="12291" name="Picture 5">
            <a:extLst>
              <a:ext uri="{FF2B5EF4-FFF2-40B4-BE49-F238E27FC236}">
                <a16:creationId xmlns:a16="http://schemas.microsoft.com/office/drawing/2014/main" id="{0AD1F03B-6AF4-47F0-B244-9F577FB57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238750"/>
            <a:ext cx="16002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7">
            <a:extLst>
              <a:ext uri="{FF2B5EF4-FFF2-40B4-BE49-F238E27FC236}">
                <a16:creationId xmlns:a16="http://schemas.microsoft.com/office/drawing/2014/main" id="{39DF96CD-BD53-4E7A-8D85-1E288FE4AD30}"/>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295902" y="5486400"/>
            <a:ext cx="2057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Line 38">
            <a:extLst>
              <a:ext uri="{FF2B5EF4-FFF2-40B4-BE49-F238E27FC236}">
                <a16:creationId xmlns:a16="http://schemas.microsoft.com/office/drawing/2014/main" id="{975F371D-E6ED-49F0-88A9-CEC5C3528BEF}"/>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52" name="Line 39">
            <a:extLst>
              <a:ext uri="{FF2B5EF4-FFF2-40B4-BE49-F238E27FC236}">
                <a16:creationId xmlns:a16="http://schemas.microsoft.com/office/drawing/2014/main" id="{2D50122D-92D2-47CB-8537-78058FA1DCA7}"/>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7655" name="Oval 42">
            <a:extLst>
              <a:ext uri="{FF2B5EF4-FFF2-40B4-BE49-F238E27FC236}">
                <a16:creationId xmlns:a16="http://schemas.microsoft.com/office/drawing/2014/main" id="{B0D508A9-D6FF-496F-A4F0-04DDD757326E}"/>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6" name="Oval 43">
            <a:extLst>
              <a:ext uri="{FF2B5EF4-FFF2-40B4-BE49-F238E27FC236}">
                <a16:creationId xmlns:a16="http://schemas.microsoft.com/office/drawing/2014/main" id="{C419777F-9162-433B-85CB-D1C743FCA52A}"/>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7" name="Oval 44">
            <a:extLst>
              <a:ext uri="{FF2B5EF4-FFF2-40B4-BE49-F238E27FC236}">
                <a16:creationId xmlns:a16="http://schemas.microsoft.com/office/drawing/2014/main" id="{7347E6A0-CAA5-4680-B2F9-9A490E72C047}"/>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8" name="Oval 45">
            <a:extLst>
              <a:ext uri="{FF2B5EF4-FFF2-40B4-BE49-F238E27FC236}">
                <a16:creationId xmlns:a16="http://schemas.microsoft.com/office/drawing/2014/main" id="{CFBEEAA0-88EF-4BCD-85B7-DB29516BEF88}"/>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9" name="Oval 46">
            <a:extLst>
              <a:ext uri="{FF2B5EF4-FFF2-40B4-BE49-F238E27FC236}">
                <a16:creationId xmlns:a16="http://schemas.microsoft.com/office/drawing/2014/main" id="{92D42919-8130-41B7-A647-7B22A6AD95E6}"/>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0" name="Oval 47">
            <a:extLst>
              <a:ext uri="{FF2B5EF4-FFF2-40B4-BE49-F238E27FC236}">
                <a16:creationId xmlns:a16="http://schemas.microsoft.com/office/drawing/2014/main" id="{975B163D-D982-4F1E-BDB4-F03C03E9EAED}"/>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1" name="Oval 48">
            <a:extLst>
              <a:ext uri="{FF2B5EF4-FFF2-40B4-BE49-F238E27FC236}">
                <a16:creationId xmlns:a16="http://schemas.microsoft.com/office/drawing/2014/main" id="{14A3E0DC-B3A8-4C4E-BEB8-12FD5314E350}"/>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2" name="Oval 49">
            <a:extLst>
              <a:ext uri="{FF2B5EF4-FFF2-40B4-BE49-F238E27FC236}">
                <a16:creationId xmlns:a16="http://schemas.microsoft.com/office/drawing/2014/main" id="{07E46713-4AFE-4A15-988B-FEC1A9DF4589}"/>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3" name="Oval 50">
            <a:extLst>
              <a:ext uri="{FF2B5EF4-FFF2-40B4-BE49-F238E27FC236}">
                <a16:creationId xmlns:a16="http://schemas.microsoft.com/office/drawing/2014/main" id="{B67FDA80-C51C-48B7-AC3C-79A803A45FE9}"/>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4" name="Oval 51">
            <a:extLst>
              <a:ext uri="{FF2B5EF4-FFF2-40B4-BE49-F238E27FC236}">
                <a16:creationId xmlns:a16="http://schemas.microsoft.com/office/drawing/2014/main" id="{D2D6E4D0-C1F4-452E-8C53-FAFFE75E0CC7}"/>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5" name="Oval 52">
            <a:extLst>
              <a:ext uri="{FF2B5EF4-FFF2-40B4-BE49-F238E27FC236}">
                <a16:creationId xmlns:a16="http://schemas.microsoft.com/office/drawing/2014/main" id="{02F47F32-F48B-44AF-BF91-09F1FE94468D}"/>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6" name="Oval 53">
            <a:extLst>
              <a:ext uri="{FF2B5EF4-FFF2-40B4-BE49-F238E27FC236}">
                <a16:creationId xmlns:a16="http://schemas.microsoft.com/office/drawing/2014/main" id="{4C2818DC-2C97-46BA-B2DB-94DB094E16A3}"/>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7" name="Oval 54">
            <a:extLst>
              <a:ext uri="{FF2B5EF4-FFF2-40B4-BE49-F238E27FC236}">
                <a16:creationId xmlns:a16="http://schemas.microsoft.com/office/drawing/2014/main" id="{7D529430-02DC-4BEF-93BE-9C6B6F95A327}"/>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8" name="Oval 55">
            <a:extLst>
              <a:ext uri="{FF2B5EF4-FFF2-40B4-BE49-F238E27FC236}">
                <a16:creationId xmlns:a16="http://schemas.microsoft.com/office/drawing/2014/main" id="{1F55F547-360B-4CF6-8664-1115EF0D6B0C}"/>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9" name="Oval 56">
            <a:extLst>
              <a:ext uri="{FF2B5EF4-FFF2-40B4-BE49-F238E27FC236}">
                <a16:creationId xmlns:a16="http://schemas.microsoft.com/office/drawing/2014/main" id="{894DB3BA-66ED-49AA-B0EB-486B76AC0893}"/>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0" name="Oval 57">
            <a:extLst>
              <a:ext uri="{FF2B5EF4-FFF2-40B4-BE49-F238E27FC236}">
                <a16:creationId xmlns:a16="http://schemas.microsoft.com/office/drawing/2014/main" id="{BEFE6B81-291A-4EB7-A1FA-D583D7BF78BA}"/>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1" name="Oval 58">
            <a:extLst>
              <a:ext uri="{FF2B5EF4-FFF2-40B4-BE49-F238E27FC236}">
                <a16:creationId xmlns:a16="http://schemas.microsoft.com/office/drawing/2014/main" id="{EA08D2DE-3EE6-471A-A02D-B8F51612DB6E}"/>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2" name="Oval 59">
            <a:extLst>
              <a:ext uri="{FF2B5EF4-FFF2-40B4-BE49-F238E27FC236}">
                <a16:creationId xmlns:a16="http://schemas.microsoft.com/office/drawing/2014/main" id="{65903355-66A5-4814-9FCE-28D8502CFAE8}"/>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3" name="Oval 60">
            <a:extLst>
              <a:ext uri="{FF2B5EF4-FFF2-40B4-BE49-F238E27FC236}">
                <a16:creationId xmlns:a16="http://schemas.microsoft.com/office/drawing/2014/main" id="{0FEE9290-D26F-47BF-AE46-EC58A57BE789}"/>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4" name="Oval 61">
            <a:extLst>
              <a:ext uri="{FF2B5EF4-FFF2-40B4-BE49-F238E27FC236}">
                <a16:creationId xmlns:a16="http://schemas.microsoft.com/office/drawing/2014/main" id="{B66BE471-E26C-47FB-BF93-04B8257C13EF}"/>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5" name="Rectangle 2">
            <a:extLst>
              <a:ext uri="{FF2B5EF4-FFF2-40B4-BE49-F238E27FC236}">
                <a16:creationId xmlns:a16="http://schemas.microsoft.com/office/drawing/2014/main" id="{9BC103A6-FFB6-46C8-B36D-90E0C5EC0AD3}"/>
              </a:ext>
            </a:extLst>
          </p:cNvPr>
          <p:cNvSpPr>
            <a:spLocks noGrp="1"/>
          </p:cNvSpPr>
          <p:nvPr>
            <p:ph type="title"/>
          </p:nvPr>
        </p:nvSpPr>
        <p:spPr>
          <a:xfrm>
            <a:off x="381000" y="381000"/>
            <a:ext cx="8458200" cy="990600"/>
          </a:xfrm>
        </p:spPr>
        <p:txBody>
          <a:bodyPr/>
          <a:lstStyle/>
          <a:p>
            <a:pPr eaLnBrk="1" hangingPunct="1"/>
            <a:r>
              <a:rPr lang="en-US" altLang="pl-PL" sz="3600"/>
              <a:t>Maximal margin classifier</a:t>
            </a:r>
          </a:p>
        </p:txBody>
      </p:sp>
      <p:cxnSp>
        <p:nvCxnSpPr>
          <p:cNvPr id="3" name="Straight Connector 2">
            <a:extLst>
              <a:ext uri="{FF2B5EF4-FFF2-40B4-BE49-F238E27FC236}">
                <a16:creationId xmlns:a16="http://schemas.microsoft.com/office/drawing/2014/main" id="{E9EE0CEC-9BD0-4695-9019-A0AD8EEE3866}"/>
              </a:ext>
            </a:extLst>
          </p:cNvPr>
          <p:cNvCxnSpPr>
            <a:cxnSpLocks/>
          </p:cNvCxnSpPr>
          <p:nvPr/>
        </p:nvCxnSpPr>
        <p:spPr>
          <a:xfrm flipH="1">
            <a:off x="4633913" y="2938463"/>
            <a:ext cx="319087" cy="320675"/>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grpSp>
        <p:nvGrpSpPr>
          <p:cNvPr id="27677" name="Group 1">
            <a:extLst>
              <a:ext uri="{FF2B5EF4-FFF2-40B4-BE49-F238E27FC236}">
                <a16:creationId xmlns:a16="http://schemas.microsoft.com/office/drawing/2014/main" id="{E3BE9E3D-0267-4BE4-BDA8-B04200A83660}"/>
              </a:ext>
            </a:extLst>
          </p:cNvPr>
          <p:cNvGrpSpPr>
            <a:grpSpLocks/>
          </p:cNvGrpSpPr>
          <p:nvPr/>
        </p:nvGrpSpPr>
        <p:grpSpPr bwMode="auto">
          <a:xfrm>
            <a:off x="2895600" y="1565275"/>
            <a:ext cx="3797300" cy="3692525"/>
            <a:chOff x="2895600" y="1565336"/>
            <a:chExt cx="3798006" cy="3692464"/>
          </a:xfrm>
        </p:grpSpPr>
        <p:sp>
          <p:nvSpPr>
            <p:cNvPr id="27684" name="Line 62">
              <a:extLst>
                <a:ext uri="{FF2B5EF4-FFF2-40B4-BE49-F238E27FC236}">
                  <a16:creationId xmlns:a16="http://schemas.microsoft.com/office/drawing/2014/main" id="{D6034516-00D9-4EB6-A810-87E1E7F8FCEF}"/>
                </a:ext>
              </a:extLst>
            </p:cNvPr>
            <p:cNvSpPr>
              <a:spLocks noChangeShapeType="1"/>
            </p:cNvSpPr>
            <p:nvPr/>
          </p:nvSpPr>
          <p:spPr bwMode="auto">
            <a:xfrm>
              <a:off x="3352800" y="1905000"/>
              <a:ext cx="2895600" cy="3048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5" name="Line 62">
              <a:extLst>
                <a:ext uri="{FF2B5EF4-FFF2-40B4-BE49-F238E27FC236}">
                  <a16:creationId xmlns:a16="http://schemas.microsoft.com/office/drawing/2014/main" id="{8F462654-9636-44E5-ABEC-7C8BFBC71A6C}"/>
                </a:ext>
              </a:extLst>
            </p:cNvPr>
            <p:cNvSpPr>
              <a:spLocks noChangeShapeType="1"/>
            </p:cNvSpPr>
            <p:nvPr/>
          </p:nvSpPr>
          <p:spPr bwMode="auto">
            <a:xfrm>
              <a:off x="2895600" y="2209800"/>
              <a:ext cx="2895600" cy="3048000"/>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6" name="Line 62">
              <a:extLst>
                <a:ext uri="{FF2B5EF4-FFF2-40B4-BE49-F238E27FC236}">
                  <a16:creationId xmlns:a16="http://schemas.microsoft.com/office/drawing/2014/main" id="{60C7335D-5282-4B15-B596-062EB9A75F85}"/>
                </a:ext>
              </a:extLst>
            </p:cNvPr>
            <p:cNvSpPr>
              <a:spLocks noChangeShapeType="1"/>
            </p:cNvSpPr>
            <p:nvPr/>
          </p:nvSpPr>
          <p:spPr bwMode="auto">
            <a:xfrm>
              <a:off x="3798006" y="1565336"/>
              <a:ext cx="2895600" cy="3048000"/>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grpSp>
      <p:sp>
        <p:nvSpPr>
          <p:cNvPr id="27678" name="Text Box 29">
            <a:extLst>
              <a:ext uri="{FF2B5EF4-FFF2-40B4-BE49-F238E27FC236}">
                <a16:creationId xmlns:a16="http://schemas.microsoft.com/office/drawing/2014/main" id="{BA5FE09D-7FAB-4E9E-839B-DF84A98D862A}"/>
              </a:ext>
            </a:extLst>
          </p:cNvPr>
          <p:cNvSpPr txBox="1">
            <a:spLocks noChangeArrowheads="1"/>
          </p:cNvSpPr>
          <p:nvPr/>
        </p:nvSpPr>
        <p:spPr bwMode="auto">
          <a:xfrm>
            <a:off x="4759325" y="2959100"/>
            <a:ext cx="49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000" i="1" dirty="0">
                <a:latin typeface="Times New Roman" panose="02020603050405020304" pitchFamily="18" charset="0"/>
              </a:rPr>
              <a:t>M</a:t>
            </a:r>
          </a:p>
        </p:txBody>
      </p:sp>
      <p:sp>
        <p:nvSpPr>
          <p:cNvPr id="27679" name="Line 62">
            <a:extLst>
              <a:ext uri="{FF2B5EF4-FFF2-40B4-BE49-F238E27FC236}">
                <a16:creationId xmlns:a16="http://schemas.microsoft.com/office/drawing/2014/main" id="{FDAE75C0-36B0-4F78-A657-8ABD1FF3B919}"/>
              </a:ext>
            </a:extLst>
          </p:cNvPr>
          <p:cNvSpPr>
            <a:spLocks noChangeShapeType="1"/>
          </p:cNvSpPr>
          <p:nvPr/>
        </p:nvSpPr>
        <p:spPr bwMode="auto">
          <a:xfrm rot="991010">
            <a:off x="3333750" y="1695450"/>
            <a:ext cx="2895600" cy="3048000"/>
          </a:xfrm>
          <a:prstGeom prst="line">
            <a:avLst/>
          </a:prstGeom>
          <a:noFill/>
          <a:ln w="1905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0" name="Line 62">
            <a:extLst>
              <a:ext uri="{FF2B5EF4-FFF2-40B4-BE49-F238E27FC236}">
                <a16:creationId xmlns:a16="http://schemas.microsoft.com/office/drawing/2014/main" id="{9EBC7A2F-5216-4841-B2C6-550CF34F2774}"/>
              </a:ext>
            </a:extLst>
          </p:cNvPr>
          <p:cNvSpPr>
            <a:spLocks noChangeShapeType="1"/>
          </p:cNvSpPr>
          <p:nvPr/>
        </p:nvSpPr>
        <p:spPr bwMode="auto">
          <a:xfrm rot="991010">
            <a:off x="2949575" y="1828800"/>
            <a:ext cx="2895600" cy="3048000"/>
          </a:xfrm>
          <a:prstGeom prst="line">
            <a:avLst/>
          </a:prstGeom>
          <a:noFill/>
          <a:ln w="19050">
            <a:solidFill>
              <a:srgbClr val="00B0F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1" name="Line 62">
            <a:extLst>
              <a:ext uri="{FF2B5EF4-FFF2-40B4-BE49-F238E27FC236}">
                <a16:creationId xmlns:a16="http://schemas.microsoft.com/office/drawing/2014/main" id="{916FB469-8B9C-4D25-AF44-93E8AB529FD1}"/>
              </a:ext>
            </a:extLst>
          </p:cNvPr>
          <p:cNvSpPr>
            <a:spLocks noChangeShapeType="1"/>
          </p:cNvSpPr>
          <p:nvPr/>
        </p:nvSpPr>
        <p:spPr bwMode="auto">
          <a:xfrm rot="991010">
            <a:off x="3717925" y="1603375"/>
            <a:ext cx="2895600" cy="3048000"/>
          </a:xfrm>
          <a:prstGeom prst="line">
            <a:avLst/>
          </a:prstGeom>
          <a:noFill/>
          <a:ln w="19050">
            <a:solidFill>
              <a:srgbClr val="00B0F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cxnSp>
        <p:nvCxnSpPr>
          <p:cNvPr id="5" name="Straight Arrow Connector 4">
            <a:extLst>
              <a:ext uri="{FF2B5EF4-FFF2-40B4-BE49-F238E27FC236}">
                <a16:creationId xmlns:a16="http://schemas.microsoft.com/office/drawing/2014/main" id="{55F26BB1-0B94-497D-97CE-CBA1EE27F0FD}"/>
              </a:ext>
            </a:extLst>
          </p:cNvPr>
          <p:cNvCxnSpPr>
            <a:cxnSpLocks/>
          </p:cNvCxnSpPr>
          <p:nvPr/>
        </p:nvCxnSpPr>
        <p:spPr>
          <a:xfrm flipH="1">
            <a:off x="3886200" y="2157413"/>
            <a:ext cx="360363" cy="20478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7683" name="Text Box 29">
            <a:extLst>
              <a:ext uri="{FF2B5EF4-FFF2-40B4-BE49-F238E27FC236}">
                <a16:creationId xmlns:a16="http://schemas.microsoft.com/office/drawing/2014/main" id="{06B3ABD2-7514-48B0-9406-3C53BB1152C1}"/>
              </a:ext>
            </a:extLst>
          </p:cNvPr>
          <p:cNvSpPr txBox="1">
            <a:spLocks noChangeArrowheads="1"/>
          </p:cNvSpPr>
          <p:nvPr/>
        </p:nvSpPr>
        <p:spPr bwMode="auto">
          <a:xfrm rot="710767">
            <a:off x="3752850" y="1892300"/>
            <a:ext cx="49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000" i="1" dirty="0">
                <a:solidFill>
                  <a:srgbClr val="00B0F0"/>
                </a:solidFill>
                <a:latin typeface="Times New Roman" panose="02020603050405020304" pitchFamily="18" charset="0"/>
              </a:rPr>
              <a:t>M'</a:t>
            </a:r>
          </a:p>
        </p:txBody>
      </p:sp>
      <p:sp>
        <p:nvSpPr>
          <p:cNvPr id="39" name="TextBox 4">
            <a:extLst>
              <a:ext uri="{FF2B5EF4-FFF2-40B4-BE49-F238E27FC236}">
                <a16:creationId xmlns:a16="http://schemas.microsoft.com/office/drawing/2014/main" id="{B18C70F3-E9A1-483C-B16D-74E2E2AA8CBD}"/>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9">
            <a:extLst>
              <a:ext uri="{FF2B5EF4-FFF2-40B4-BE49-F238E27FC236}">
                <a16:creationId xmlns:a16="http://schemas.microsoft.com/office/drawing/2014/main" id="{1CE123FA-2CD1-4784-A8C6-2A9332379AFA}"/>
              </a:ext>
            </a:extLst>
          </p:cNvPr>
          <p:cNvSpPr>
            <a:spLocks noGrp="1"/>
          </p:cNvSpPr>
          <p:nvPr>
            <p:ph type="body" idx="1"/>
          </p:nvPr>
        </p:nvSpPr>
        <p:spPr/>
        <p:txBody>
          <a:bodyPr/>
          <a:lstStyle/>
          <a:p>
            <a:pPr eaLnBrk="1" hangingPunct="1"/>
            <a:r>
              <a:rPr lang="en-US" altLang="pl-PL"/>
              <a:t>Finding the maximal margin classifier is like having to place the fattest separator possible between classes</a:t>
            </a:r>
          </a:p>
        </p:txBody>
      </p:sp>
      <p:sp>
        <p:nvSpPr>
          <p:cNvPr id="29699" name="Slide Number Placeholder 5">
            <a:extLst>
              <a:ext uri="{FF2B5EF4-FFF2-40B4-BE49-F238E27FC236}">
                <a16:creationId xmlns:a16="http://schemas.microsoft.com/office/drawing/2014/main" id="{DE65A3B1-5AE6-4451-AEA1-C2B1314094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549B7A53-5DB3-4DF3-95C3-466C009A9B6C}" type="slidenum">
              <a:rPr lang="en-US" altLang="pl-PL" sz="1200" smtClean="0">
                <a:solidFill>
                  <a:srgbClr val="898989"/>
                </a:solidFill>
              </a:rPr>
              <a:pPr>
                <a:spcBef>
                  <a:spcPct val="0"/>
                </a:spcBef>
                <a:buClrTx/>
                <a:buFontTx/>
                <a:buNone/>
              </a:pPr>
              <a:t>11</a:t>
            </a:fld>
            <a:endParaRPr lang="en-US" altLang="pl-PL" sz="1200">
              <a:solidFill>
                <a:srgbClr val="898989"/>
              </a:solidFill>
            </a:endParaRPr>
          </a:p>
        </p:txBody>
      </p:sp>
      <p:sp>
        <p:nvSpPr>
          <p:cNvPr id="29700" name="Rectangle 2">
            <a:extLst>
              <a:ext uri="{FF2B5EF4-FFF2-40B4-BE49-F238E27FC236}">
                <a16:creationId xmlns:a16="http://schemas.microsoft.com/office/drawing/2014/main" id="{81249B17-6C11-4A3F-B1F4-9F6F8B332FFB}"/>
              </a:ext>
            </a:extLst>
          </p:cNvPr>
          <p:cNvSpPr>
            <a:spLocks noGrp="1"/>
          </p:cNvSpPr>
          <p:nvPr>
            <p:ph type="title"/>
          </p:nvPr>
        </p:nvSpPr>
        <p:spPr/>
        <p:txBody>
          <a:bodyPr/>
          <a:lstStyle/>
          <a:p>
            <a:pPr eaLnBrk="1" hangingPunct="1"/>
            <a:r>
              <a:rPr lang="en-US" altLang="pl-PL"/>
              <a:t>Another intuition</a:t>
            </a:r>
          </a:p>
        </p:txBody>
      </p:sp>
      <p:sp>
        <p:nvSpPr>
          <p:cNvPr id="952342" name="Rectangle 22">
            <a:extLst>
              <a:ext uri="{FF2B5EF4-FFF2-40B4-BE49-F238E27FC236}">
                <a16:creationId xmlns:a16="http://schemas.microsoft.com/office/drawing/2014/main" id="{D42BE7D7-4893-40C9-98C7-FD529C7F7ACE}"/>
              </a:ext>
            </a:extLst>
          </p:cNvPr>
          <p:cNvSpPr>
            <a:spLocks noChangeArrowheads="1"/>
          </p:cNvSpPr>
          <p:nvPr/>
        </p:nvSpPr>
        <p:spPr bwMode="auto">
          <a:xfrm rot="19462622">
            <a:off x="3981450" y="2595563"/>
            <a:ext cx="1328738" cy="3856037"/>
          </a:xfrm>
          <a:prstGeom prst="rect">
            <a:avLst/>
          </a:prstGeom>
          <a:solidFill>
            <a:schemeClr val="bg1">
              <a:lumMod val="85000"/>
              <a:alpha val="62000"/>
            </a:schemeClr>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defRPr/>
            </a:pPr>
            <a:endParaRPr lang="pl-PL" altLang="pl-PL" sz="2400">
              <a:latin typeface="Lucida Sans" panose="020B0602030504020204" pitchFamily="34" charset="0"/>
            </a:endParaRPr>
          </a:p>
        </p:txBody>
      </p:sp>
      <p:sp>
        <p:nvSpPr>
          <p:cNvPr id="29703" name="Oval 42">
            <a:extLst>
              <a:ext uri="{FF2B5EF4-FFF2-40B4-BE49-F238E27FC236}">
                <a16:creationId xmlns:a16="http://schemas.microsoft.com/office/drawing/2014/main" id="{500C9E15-2927-414A-B81F-7C74842D4CD3}"/>
              </a:ext>
            </a:extLst>
          </p:cNvPr>
          <p:cNvSpPr>
            <a:spLocks noChangeArrowheads="1"/>
          </p:cNvSpPr>
          <p:nvPr/>
        </p:nvSpPr>
        <p:spPr bwMode="auto">
          <a:xfrm>
            <a:off x="2667000" y="33496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4" name="Oval 43">
            <a:extLst>
              <a:ext uri="{FF2B5EF4-FFF2-40B4-BE49-F238E27FC236}">
                <a16:creationId xmlns:a16="http://schemas.microsoft.com/office/drawing/2014/main" id="{F34B1DD5-0B6E-4503-95B4-5BA294B14761}"/>
              </a:ext>
            </a:extLst>
          </p:cNvPr>
          <p:cNvSpPr>
            <a:spLocks noChangeArrowheads="1"/>
          </p:cNvSpPr>
          <p:nvPr/>
        </p:nvSpPr>
        <p:spPr bwMode="auto">
          <a:xfrm>
            <a:off x="2895600" y="3883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5" name="Oval 44">
            <a:extLst>
              <a:ext uri="{FF2B5EF4-FFF2-40B4-BE49-F238E27FC236}">
                <a16:creationId xmlns:a16="http://schemas.microsoft.com/office/drawing/2014/main" id="{B7A4759A-7D27-42D4-88A9-F88903BC5715}"/>
              </a:ext>
            </a:extLst>
          </p:cNvPr>
          <p:cNvSpPr>
            <a:spLocks noChangeArrowheads="1"/>
          </p:cNvSpPr>
          <p:nvPr/>
        </p:nvSpPr>
        <p:spPr bwMode="auto">
          <a:xfrm>
            <a:off x="3276600" y="3883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6" name="Oval 45">
            <a:extLst>
              <a:ext uri="{FF2B5EF4-FFF2-40B4-BE49-F238E27FC236}">
                <a16:creationId xmlns:a16="http://schemas.microsoft.com/office/drawing/2014/main" id="{8CB08B42-F17D-4A26-A634-620610A29AB8}"/>
              </a:ext>
            </a:extLst>
          </p:cNvPr>
          <p:cNvSpPr>
            <a:spLocks noChangeArrowheads="1"/>
          </p:cNvSpPr>
          <p:nvPr/>
        </p:nvSpPr>
        <p:spPr bwMode="auto">
          <a:xfrm>
            <a:off x="5788025" y="41148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7" name="Oval 46">
            <a:extLst>
              <a:ext uri="{FF2B5EF4-FFF2-40B4-BE49-F238E27FC236}">
                <a16:creationId xmlns:a16="http://schemas.microsoft.com/office/drawing/2014/main" id="{9CCB75DC-18A4-4C76-818D-08BFB20E7FE8}"/>
              </a:ext>
            </a:extLst>
          </p:cNvPr>
          <p:cNvSpPr>
            <a:spLocks noChangeArrowheads="1"/>
          </p:cNvSpPr>
          <p:nvPr/>
        </p:nvSpPr>
        <p:spPr bwMode="auto">
          <a:xfrm>
            <a:off x="2743200" y="4264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8" name="Oval 47">
            <a:extLst>
              <a:ext uri="{FF2B5EF4-FFF2-40B4-BE49-F238E27FC236}">
                <a16:creationId xmlns:a16="http://schemas.microsoft.com/office/drawing/2014/main" id="{5D1B99F9-A47D-42EC-836B-0B296A0932AC}"/>
              </a:ext>
            </a:extLst>
          </p:cNvPr>
          <p:cNvSpPr>
            <a:spLocks noChangeArrowheads="1"/>
          </p:cNvSpPr>
          <p:nvPr/>
        </p:nvSpPr>
        <p:spPr bwMode="auto">
          <a:xfrm>
            <a:off x="2438400" y="39592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9" name="Oval 48">
            <a:extLst>
              <a:ext uri="{FF2B5EF4-FFF2-40B4-BE49-F238E27FC236}">
                <a16:creationId xmlns:a16="http://schemas.microsoft.com/office/drawing/2014/main" id="{C02694AC-D18C-4AE9-8324-1B42255201A6}"/>
              </a:ext>
            </a:extLst>
          </p:cNvPr>
          <p:cNvSpPr>
            <a:spLocks noChangeArrowheads="1"/>
          </p:cNvSpPr>
          <p:nvPr/>
        </p:nvSpPr>
        <p:spPr bwMode="auto">
          <a:xfrm>
            <a:off x="5407025" y="3962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0" name="Oval 49">
            <a:extLst>
              <a:ext uri="{FF2B5EF4-FFF2-40B4-BE49-F238E27FC236}">
                <a16:creationId xmlns:a16="http://schemas.microsoft.com/office/drawing/2014/main" id="{2E344AAE-4083-4BDC-8C58-2B2C5CEEF4C1}"/>
              </a:ext>
            </a:extLst>
          </p:cNvPr>
          <p:cNvSpPr>
            <a:spLocks noChangeArrowheads="1"/>
          </p:cNvSpPr>
          <p:nvPr/>
        </p:nvSpPr>
        <p:spPr bwMode="auto">
          <a:xfrm>
            <a:off x="5026025" y="3581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1" name="Oval 51">
            <a:extLst>
              <a:ext uri="{FF2B5EF4-FFF2-40B4-BE49-F238E27FC236}">
                <a16:creationId xmlns:a16="http://schemas.microsoft.com/office/drawing/2014/main" id="{372332B3-6807-4A33-BFE7-CE4C01CE591F}"/>
              </a:ext>
            </a:extLst>
          </p:cNvPr>
          <p:cNvSpPr>
            <a:spLocks noChangeArrowheads="1"/>
          </p:cNvSpPr>
          <p:nvPr/>
        </p:nvSpPr>
        <p:spPr bwMode="auto">
          <a:xfrm>
            <a:off x="5559425" y="3657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2" name="Oval 52">
            <a:extLst>
              <a:ext uri="{FF2B5EF4-FFF2-40B4-BE49-F238E27FC236}">
                <a16:creationId xmlns:a16="http://schemas.microsoft.com/office/drawing/2014/main" id="{1F89901E-F93A-4849-9452-8C5D549EE2C1}"/>
              </a:ext>
            </a:extLst>
          </p:cNvPr>
          <p:cNvSpPr>
            <a:spLocks noChangeArrowheads="1"/>
          </p:cNvSpPr>
          <p:nvPr/>
        </p:nvSpPr>
        <p:spPr bwMode="auto">
          <a:xfrm>
            <a:off x="5407025" y="3200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3" name="Oval 53">
            <a:extLst>
              <a:ext uri="{FF2B5EF4-FFF2-40B4-BE49-F238E27FC236}">
                <a16:creationId xmlns:a16="http://schemas.microsoft.com/office/drawing/2014/main" id="{7241D688-040B-44C7-8090-1A75322BFCA1}"/>
              </a:ext>
            </a:extLst>
          </p:cNvPr>
          <p:cNvSpPr>
            <a:spLocks noChangeArrowheads="1"/>
          </p:cNvSpPr>
          <p:nvPr/>
        </p:nvSpPr>
        <p:spPr bwMode="auto">
          <a:xfrm>
            <a:off x="2667000" y="49498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4" name="Oval 54">
            <a:extLst>
              <a:ext uri="{FF2B5EF4-FFF2-40B4-BE49-F238E27FC236}">
                <a16:creationId xmlns:a16="http://schemas.microsoft.com/office/drawing/2014/main" id="{77AA5AEA-35F2-4A17-A52D-03F8E525D42B}"/>
              </a:ext>
            </a:extLst>
          </p:cNvPr>
          <p:cNvSpPr>
            <a:spLocks noChangeArrowheads="1"/>
          </p:cNvSpPr>
          <p:nvPr/>
        </p:nvSpPr>
        <p:spPr bwMode="auto">
          <a:xfrm>
            <a:off x="2971800" y="51022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5" name="Oval 55">
            <a:extLst>
              <a:ext uri="{FF2B5EF4-FFF2-40B4-BE49-F238E27FC236}">
                <a16:creationId xmlns:a16="http://schemas.microsoft.com/office/drawing/2014/main" id="{4BF787B5-EFFA-45A0-BFD9-C451558B8578}"/>
              </a:ext>
            </a:extLst>
          </p:cNvPr>
          <p:cNvSpPr>
            <a:spLocks noChangeArrowheads="1"/>
          </p:cNvSpPr>
          <p:nvPr/>
        </p:nvSpPr>
        <p:spPr bwMode="auto">
          <a:xfrm>
            <a:off x="2438400" y="53308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6" name="Oval 56">
            <a:extLst>
              <a:ext uri="{FF2B5EF4-FFF2-40B4-BE49-F238E27FC236}">
                <a16:creationId xmlns:a16="http://schemas.microsoft.com/office/drawing/2014/main" id="{A09B44FC-411D-492B-AD3B-74376C2004DA}"/>
              </a:ext>
            </a:extLst>
          </p:cNvPr>
          <p:cNvSpPr>
            <a:spLocks noChangeArrowheads="1"/>
          </p:cNvSpPr>
          <p:nvPr/>
        </p:nvSpPr>
        <p:spPr bwMode="auto">
          <a:xfrm>
            <a:off x="3124200" y="4645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7" name="Oval 57">
            <a:extLst>
              <a:ext uri="{FF2B5EF4-FFF2-40B4-BE49-F238E27FC236}">
                <a16:creationId xmlns:a16="http://schemas.microsoft.com/office/drawing/2014/main" id="{14DE3280-7FBC-46C4-BAC2-22BA55C4B9F0}"/>
              </a:ext>
            </a:extLst>
          </p:cNvPr>
          <p:cNvSpPr>
            <a:spLocks noChangeArrowheads="1"/>
          </p:cNvSpPr>
          <p:nvPr/>
        </p:nvSpPr>
        <p:spPr bwMode="auto">
          <a:xfrm>
            <a:off x="3429000" y="5407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8" name="Oval 58">
            <a:extLst>
              <a:ext uri="{FF2B5EF4-FFF2-40B4-BE49-F238E27FC236}">
                <a16:creationId xmlns:a16="http://schemas.microsoft.com/office/drawing/2014/main" id="{9C4FAFC2-12E6-439E-B652-F20C4AA58495}"/>
              </a:ext>
            </a:extLst>
          </p:cNvPr>
          <p:cNvSpPr>
            <a:spLocks noChangeArrowheads="1"/>
          </p:cNvSpPr>
          <p:nvPr/>
        </p:nvSpPr>
        <p:spPr bwMode="auto">
          <a:xfrm>
            <a:off x="4038600" y="5791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9" name="Oval 59">
            <a:extLst>
              <a:ext uri="{FF2B5EF4-FFF2-40B4-BE49-F238E27FC236}">
                <a16:creationId xmlns:a16="http://schemas.microsoft.com/office/drawing/2014/main" id="{2289D66F-CA87-4CAD-856B-EB2C535E9634}"/>
              </a:ext>
            </a:extLst>
          </p:cNvPr>
          <p:cNvSpPr>
            <a:spLocks noChangeArrowheads="1"/>
          </p:cNvSpPr>
          <p:nvPr/>
        </p:nvSpPr>
        <p:spPr bwMode="auto">
          <a:xfrm>
            <a:off x="3657600" y="5181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45" name="Rectangle 22">
            <a:extLst>
              <a:ext uri="{FF2B5EF4-FFF2-40B4-BE49-F238E27FC236}">
                <a16:creationId xmlns:a16="http://schemas.microsoft.com/office/drawing/2014/main" id="{EE617A86-014E-48F1-9BE8-1631D28F234A}"/>
              </a:ext>
            </a:extLst>
          </p:cNvPr>
          <p:cNvSpPr>
            <a:spLocks noChangeArrowheads="1"/>
          </p:cNvSpPr>
          <p:nvPr/>
        </p:nvSpPr>
        <p:spPr bwMode="auto">
          <a:xfrm rot="20314782">
            <a:off x="4084638" y="2478088"/>
            <a:ext cx="935037" cy="3854450"/>
          </a:xfrm>
          <a:prstGeom prst="rect">
            <a:avLst/>
          </a:prstGeom>
          <a:solidFill>
            <a:schemeClr val="bg1">
              <a:lumMod val="85000"/>
              <a:alpha val="62000"/>
            </a:schemeClr>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defRPr/>
            </a:pPr>
            <a:endParaRPr lang="pl-PL" altLang="pl-PL" sz="2400">
              <a:latin typeface="Lucida Sans" panose="020B0602030504020204" pitchFamily="34" charset="0"/>
            </a:endParaRPr>
          </a:p>
        </p:txBody>
      </p:sp>
      <p:sp>
        <p:nvSpPr>
          <p:cNvPr id="29721" name="Oval 50">
            <a:extLst>
              <a:ext uri="{FF2B5EF4-FFF2-40B4-BE49-F238E27FC236}">
                <a16:creationId xmlns:a16="http://schemas.microsoft.com/office/drawing/2014/main" id="{3D5068E3-427C-4602-9094-867A3331936B}"/>
              </a:ext>
            </a:extLst>
          </p:cNvPr>
          <p:cNvSpPr>
            <a:spLocks noChangeArrowheads="1"/>
          </p:cNvSpPr>
          <p:nvPr/>
        </p:nvSpPr>
        <p:spPr bwMode="auto">
          <a:xfrm>
            <a:off x="4572000" y="3273425"/>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22" name="Oval 61">
            <a:extLst>
              <a:ext uri="{FF2B5EF4-FFF2-40B4-BE49-F238E27FC236}">
                <a16:creationId xmlns:a16="http://schemas.microsoft.com/office/drawing/2014/main" id="{38B6585B-977B-4FB2-A3B2-54B016FE0E10}"/>
              </a:ext>
            </a:extLst>
          </p:cNvPr>
          <p:cNvSpPr>
            <a:spLocks noChangeArrowheads="1"/>
          </p:cNvSpPr>
          <p:nvPr/>
        </p:nvSpPr>
        <p:spPr bwMode="auto">
          <a:xfrm>
            <a:off x="4267200" y="5257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23" name="Oval 60">
            <a:extLst>
              <a:ext uri="{FF2B5EF4-FFF2-40B4-BE49-F238E27FC236}">
                <a16:creationId xmlns:a16="http://schemas.microsoft.com/office/drawing/2014/main" id="{754A6126-00B6-45E7-A778-561E3CAB5433}"/>
              </a:ext>
            </a:extLst>
          </p:cNvPr>
          <p:cNvSpPr>
            <a:spLocks noChangeArrowheads="1"/>
          </p:cNvSpPr>
          <p:nvPr/>
        </p:nvSpPr>
        <p:spPr bwMode="auto">
          <a:xfrm>
            <a:off x="4495800" y="5638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8" name="TextBox 4">
            <a:extLst>
              <a:ext uri="{FF2B5EF4-FFF2-40B4-BE49-F238E27FC236}">
                <a16:creationId xmlns:a16="http://schemas.microsoft.com/office/drawing/2014/main" id="{D54D6AB0-33C7-4D47-8658-F54388720648}"/>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2"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12</a:t>
            </a:fld>
            <a:endParaRPr lang="en-US" altLang="pl-PL" sz="1200" dirty="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905000"/>
                <a:ext cx="7924800" cy="4876800"/>
              </a:xfrm>
            </p:spPr>
            <p:txBody>
              <a:bodyPr/>
              <a:lstStyle/>
              <a:p>
                <a:pPr eaLnBrk="1" hangingPunct="1"/>
                <a:r>
                  <a:rPr lang="en-US" altLang="pl-PL" dirty="0"/>
                  <a:t>Let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2</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𝑛</m:t>
                        </m:r>
                      </m:sub>
                    </m:sSub>
                  </m:oMath>
                </a14:m>
                <a:r>
                  <a:rPr lang="en-US" altLang="pl-PL" dirty="0"/>
                  <a:t> be </a:t>
                </a:r>
                <a14:m>
                  <m:oMath xmlns:m="http://schemas.openxmlformats.org/officeDocument/2006/math">
                    <m:r>
                      <a:rPr lang="en-US" altLang="pl-PL" i="1" dirty="0" smtClean="0">
                        <a:latin typeface="Cambria Math" panose="02040503050406030204" pitchFamily="18" charset="0"/>
                      </a:rPr>
                      <m:t>𝑛</m:t>
                    </m:r>
                  </m:oMath>
                </a14:m>
                <a:r>
                  <a:rPr lang="en-US" altLang="pl-PL" dirty="0"/>
                  <a:t> training observations and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2</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𝑛</m:t>
                        </m:r>
                      </m:sub>
                    </m:sSub>
                    <m:r>
                      <a:rPr lang="en-GB" altLang="pl-PL" b="0" i="1" smtClean="0">
                        <a:latin typeface="Cambria Math" panose="02040503050406030204" pitchFamily="18" charset="0"/>
                        <a:ea typeface="Cambria Math" panose="02040503050406030204" pitchFamily="18" charset="0"/>
                      </a:rPr>
                      <m:t>∈{−1,1}</m:t>
                    </m:r>
                  </m:oMath>
                </a14:m>
                <a:r>
                  <a:rPr lang="en-US" altLang="pl-PL" dirty="0"/>
                  <a:t> the associated class labels. </a:t>
                </a:r>
              </a:p>
              <a:p>
                <a:pPr eaLnBrk="1" hangingPunct="1"/>
                <a:endParaRPr lang="en-US" altLang="pl-PL" sz="2000" dirty="0"/>
              </a:p>
              <a:p>
                <a:pPr eaLnBrk="1" hangingPunct="1"/>
                <a:r>
                  <a:rPr lang="en-US" altLang="pl-PL" dirty="0"/>
                  <a:t>Each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US" altLang="pl-PL" dirty="0"/>
                  <a:t> is made of p features, that is, </a:t>
                </a:r>
              </a:p>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sub>
                      </m:sSub>
                      <m:r>
                        <a:rPr lang="en-GB" altLang="pl-PL" b="0" i="1" smtClean="0">
                          <a:latin typeface="Cambria Math" panose="02040503050406030204" pitchFamily="18" charset="0"/>
                        </a:rPr>
                        <m:t>=</m:t>
                      </m:r>
                      <m:d>
                        <m:dPr>
                          <m:ctrlPr>
                            <a:rPr lang="en-GB" altLang="pl-PL" b="0" i="1" smtClean="0">
                              <a:latin typeface="Cambria Math" panose="02040503050406030204" pitchFamily="18" charset="0"/>
                            </a:rPr>
                          </m:ctrlPr>
                        </m:dPr>
                        <m:e>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2</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𝑖𝑝</m:t>
                              </m:r>
                            </m:sub>
                          </m:sSub>
                        </m:e>
                      </m:d>
                    </m:oMath>
                  </m:oMathPara>
                </a14:m>
                <a:endParaRPr lang="en-US" altLang="pl-PL" dirty="0"/>
              </a:p>
              <a:p>
                <a:pPr marL="0" indent="0" eaLnBrk="1" hangingPunct="1">
                  <a:buNone/>
                </a:pPr>
                <a:endParaRPr lang="en-US" altLang="pl-PL" sz="2000" dirty="0"/>
              </a:p>
              <a:p>
                <a:pPr eaLnBrk="1" hangingPunct="1"/>
                <a:r>
                  <a:rPr lang="en-US" altLang="pl-PL" dirty="0"/>
                  <a:t>Finding the</a:t>
                </a:r>
                <a:r>
                  <a:rPr lang="en-US" altLang="pl-PL" b="1" dirty="0"/>
                  <a:t> </a:t>
                </a:r>
                <a:r>
                  <a:rPr lang="en-US" altLang="pl-PL" dirty="0"/>
                  <a:t>maximal margin decision boundary amounts to solving </a:t>
                </a:r>
                <a:r>
                  <a:rPr lang="en-US" altLang="pl-PL"/>
                  <a:t>an </a:t>
                </a:r>
                <a:r>
                  <a:rPr lang="en-GB" altLang="pl-PL"/>
                  <a:t>optimisation</a:t>
                </a:r>
                <a:r>
                  <a:rPr lang="en-US" altLang="pl-PL" dirty="0"/>
                  <a:t> problem.</a:t>
                </a:r>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905000"/>
                <a:ext cx="7924800" cy="4876800"/>
              </a:xfrm>
              <a:blipFill>
                <a:blip r:embed="rId3"/>
                <a:stretch>
                  <a:fillRect l="-1385"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p:txBody>
          <a:bodyPr/>
          <a:lstStyle/>
          <a:p>
            <a:pPr eaLnBrk="1" hangingPunct="1"/>
            <a:r>
              <a:rPr lang="en-US" altLang="pl-PL" sz="3600"/>
              <a:t/>
            </a:r>
            <a:br>
              <a:rPr lang="en-US" altLang="pl-PL" sz="3600"/>
            </a:br>
            <a:r>
              <a:rPr lang="en-US" altLang="pl-PL" sz="3600"/>
              <a:t>Maximum Margin: Formalization</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rPr>
                                    <m:t>0</m:t>
                                  </m:r>
                                </m:sub>
                              </m:sSub>
                              <m:r>
                                <a:rPr lang="en-GB" altLang="pl-PL" sz="2000" b="0" i="1" dirty="0"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1</m:t>
                                  </m:r>
                                </m:sub>
                              </m:sSub>
                              <m:r>
                                <a:rPr lang="en-GB" altLang="pl-PL" sz="2000" b="0" i="1" dirty="0"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2</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latin typeface="Cambria Math" panose="02040503050406030204" pitchFamily="18" charset="0"/>
                          </a:rPr>
                        </m:ctrlPr>
                      </m:naryPr>
                      <m:sub>
                        <m:r>
                          <m:rPr>
                            <m:brk m:alnAt="23"/>
                          </m:rPr>
                          <a:rPr lang="en-GB" altLang="pl-PL" sz="2000" b="0" i="1" smtClean="0">
                            <a:latin typeface="Cambria Math" panose="02040503050406030204" pitchFamily="18" charset="0"/>
                          </a:rPr>
                          <m:t>𝑗</m:t>
                        </m:r>
                        <m:r>
                          <a:rPr lang="en-GB" altLang="pl-PL" sz="2000" b="0" i="1" smtClean="0">
                            <a:latin typeface="Cambria Math" panose="02040503050406030204" pitchFamily="18" charset="0"/>
                          </a:rPr>
                          <m:t>=1</m:t>
                        </m:r>
                      </m:sub>
                      <m:sup>
                        <m:r>
                          <a:rPr lang="en-GB" altLang="pl-PL" sz="2000" b="0" i="1" smtClean="0">
                            <a:latin typeface="Cambria Math" panose="02040503050406030204" pitchFamily="18" charset="0"/>
                          </a:rPr>
                          <m:t>2</m:t>
                        </m:r>
                      </m:sup>
                      <m:e>
                        <m:sSubSup>
                          <m:sSubSupPr>
                            <m:ctrlPr>
                              <a:rPr lang="en-GB" altLang="pl-PL" sz="2000" b="0" i="1" smtClean="0">
                                <a:latin typeface="Cambria Math" panose="02040503050406030204" pitchFamily="18" charset="0"/>
                              </a:rPr>
                            </m:ctrlPr>
                          </m:sSubSupPr>
                          <m:e>
                            <m:r>
                              <a:rPr lang="en-GB" altLang="pl-PL" sz="2000" b="0" i="1" smtClean="0">
                                <a:latin typeface="Cambria Math" panose="02040503050406030204" pitchFamily="18" charset="0"/>
                                <a:ea typeface="Cambria Math" panose="02040503050406030204" pitchFamily="18" charset="0"/>
                              </a:rPr>
                              <m:t>𝛽</m:t>
                            </m:r>
                          </m:e>
                          <m:sub>
                            <m:r>
                              <a:rPr lang="en-GB" altLang="pl-PL" sz="2000" b="0" i="1" smtClean="0">
                                <a:latin typeface="Cambria Math" panose="02040503050406030204" pitchFamily="18" charset="0"/>
                              </a:rPr>
                              <m:t>𝑗</m:t>
                            </m:r>
                          </m:sub>
                          <m:sup>
                            <m:r>
                              <a:rPr lang="en-GB" altLang="pl-PL" sz="2000" b="0" i="1" smtClean="0">
                                <a:latin typeface="Cambria Math" panose="02040503050406030204" pitchFamily="18" charset="0"/>
                              </a:rPr>
                              <m:t>2</m:t>
                            </m:r>
                          </m:sup>
                        </m:sSubSup>
                      </m:e>
                    </m:nary>
                    <m:r>
                      <a:rPr lang="en-GB" altLang="pl-PL" sz="2000" b="0" i="1" smtClean="0">
                        <a:latin typeface="Cambria Math" panose="02040503050406030204" pitchFamily="18" charset="0"/>
                      </a:rPr>
                      <m:t>=1</m:t>
                    </m:r>
                  </m:oMath>
                </a14:m>
                <a:r>
                  <a:rPr lang="en-GB" altLang="pl-PL" sz="20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latin typeface="Cambria Math" panose="02040503050406030204" pitchFamily="18" charset="0"/>
                            </a:rPr>
                          </m:ctrlPr>
                        </m:sSubPr>
                        <m:e>
                          <m:r>
                            <a:rPr lang="en-GB" altLang="pl-PL" sz="2000" b="0" i="1" smtClean="0">
                              <a:latin typeface="Cambria Math" panose="02040503050406030204" pitchFamily="18" charset="0"/>
                            </a:rPr>
                            <m:t>𝑦</m:t>
                          </m:r>
                        </m:e>
                        <m:sub>
                          <m:r>
                            <a:rPr lang="en-GB" altLang="pl-PL" sz="2000" b="0" i="1" smtClean="0">
                              <a:latin typeface="Cambria Math" panose="02040503050406030204" pitchFamily="18" charset="0"/>
                            </a:rPr>
                            <m:t>𝑖</m:t>
                          </m:r>
                        </m:sub>
                      </m:sSub>
                      <m:d>
                        <m:dPr>
                          <m:ctrlPr>
                            <a:rPr lang="en-GB" altLang="pl-PL" sz="2000" b="0" i="1" smtClean="0">
                              <a:latin typeface="Cambria Math" panose="02040503050406030204" pitchFamily="18" charset="0"/>
                            </a:rPr>
                          </m:ctrlPr>
                        </m:dPr>
                        <m:e>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2</m:t>
                              </m:r>
                            </m:sub>
                          </m:sSub>
                        </m:e>
                      </m:d>
                      <m:r>
                        <a:rPr lang="en-GB" altLang="pl-PL" sz="2000" b="0" i="1" smtClean="0">
                          <a:latin typeface="Cambria Math" panose="02040503050406030204" pitchFamily="18" charset="0"/>
                          <a:ea typeface="Cambria Math" panose="02040503050406030204" pitchFamily="18" charset="0"/>
                        </a:rPr>
                        <m:t>≥</m:t>
                      </m:r>
                      <m:r>
                        <a:rPr lang="en-GB" altLang="pl-PL" sz="2000" b="0" i="1" smtClean="0">
                          <a:latin typeface="Cambria Math" panose="02040503050406030204" pitchFamily="18" charset="0"/>
                          <a:ea typeface="Cambria Math" panose="02040503050406030204" pitchFamily="18" charset="0"/>
                        </a:rPr>
                        <m:t>𝑀</m:t>
                      </m:r>
                      <m:r>
                        <a:rPr lang="en-GB" altLang="pl-PL" sz="2000" b="0" i="1" smtClean="0">
                          <a:latin typeface="Cambria Math" panose="02040503050406030204" pitchFamily="18" charset="0"/>
                          <a:ea typeface="Cambria Math" panose="02040503050406030204" pitchFamily="18" charset="0"/>
                        </a:rPr>
                        <m:t>  ∀</m:t>
                      </m:r>
                      <m:r>
                        <a:rPr lang="en-GB" altLang="pl-PL" sz="2000" b="0" i="1" smtClean="0">
                          <a:latin typeface="Cambria Math" panose="02040503050406030204" pitchFamily="18" charset="0"/>
                          <a:ea typeface="Cambria Math" panose="02040503050406030204" pitchFamily="18" charset="0"/>
                        </a:rPr>
                        <m:t>𝑖</m:t>
                      </m:r>
                      <m:r>
                        <a:rPr lang="en-GB" altLang="pl-PL" sz="2000" b="0" i="1" smtClean="0">
                          <a:latin typeface="Cambria Math" panose="02040503050406030204" pitchFamily="18" charset="0"/>
                          <a:ea typeface="Cambria Math" panose="02040503050406030204" pitchFamily="18" charset="0"/>
                        </a:rPr>
                        <m:t>=1,…,</m:t>
                      </m:r>
                      <m:r>
                        <a:rPr lang="en-GB" altLang="pl-PL" sz="2000" b="0" i="1" smtClean="0">
                          <a:latin typeface="Cambria Math" panose="02040503050406030204" pitchFamily="18" charset="0"/>
                          <a:ea typeface="Cambria Math" panose="02040503050406030204" pitchFamily="18" charset="0"/>
                        </a:rPr>
                        <m:t>𝑛</m:t>
                      </m:r>
                    </m:oMath>
                  </m:oMathPara>
                </a14:m>
                <a:endParaRPr lang="en-GB" altLang="pl-PL" sz="20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en-GB">
                    <a:noFill/>
                  </a:rPr>
                  <a:t> </a:t>
                </a:r>
              </a:p>
            </p:txBody>
          </p:sp>
        </mc:Fallback>
      </mc:AlternateContent>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solidFill>
                <a:srgbClr val="FFFF00"/>
              </a:solid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13</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p:sp>
        <p:nvSpPr>
          <p:cNvPr id="44" name="TextBox 4">
            <a:extLst>
              <a:ext uri="{FF2B5EF4-FFF2-40B4-BE49-F238E27FC236}">
                <a16:creationId xmlns:a16="http://schemas.microsoft.com/office/drawing/2014/main" id="{5D70F6E4-7417-48F4-B792-0BBDBE0C3911}"/>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409594346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latin typeface="Cambria Math" panose="02040503050406030204" pitchFamily="18" charset="0"/>
                          </a:rPr>
                        </m:ctrlPr>
                      </m:naryPr>
                      <m:sub>
                        <m:r>
                          <m:rPr>
                            <m:brk m:alnAt="23"/>
                          </m:rPr>
                          <a:rPr lang="en-GB" altLang="pl-PL" sz="2000" b="0" i="1" smtClean="0">
                            <a:latin typeface="Cambria Math" panose="02040503050406030204" pitchFamily="18" charset="0"/>
                          </a:rPr>
                          <m:t>𝑗</m:t>
                        </m:r>
                        <m:r>
                          <a:rPr lang="en-GB" altLang="pl-PL" sz="2000" b="0" i="1" smtClean="0">
                            <a:latin typeface="Cambria Math" panose="02040503050406030204" pitchFamily="18" charset="0"/>
                          </a:rPr>
                          <m:t>=1</m:t>
                        </m:r>
                      </m:sub>
                      <m:sup>
                        <m:r>
                          <a:rPr lang="en-GB" altLang="pl-PL" sz="2000" b="0" i="1" smtClean="0">
                            <a:latin typeface="Cambria Math" panose="02040503050406030204" pitchFamily="18" charset="0"/>
                          </a:rPr>
                          <m:t>2</m:t>
                        </m:r>
                      </m:sup>
                      <m:e>
                        <m:sSubSup>
                          <m:sSubSupPr>
                            <m:ctrlPr>
                              <a:rPr lang="en-GB" altLang="pl-PL" sz="2000" b="0" i="1" smtClean="0">
                                <a:latin typeface="Cambria Math" panose="02040503050406030204" pitchFamily="18" charset="0"/>
                              </a:rPr>
                            </m:ctrlPr>
                          </m:sSubSupPr>
                          <m:e>
                            <m:r>
                              <a:rPr lang="en-GB" altLang="pl-PL" sz="2000" b="0" i="1" smtClean="0">
                                <a:latin typeface="Cambria Math" panose="02040503050406030204" pitchFamily="18" charset="0"/>
                                <a:ea typeface="Cambria Math" panose="02040503050406030204" pitchFamily="18" charset="0"/>
                              </a:rPr>
                              <m:t>𝛽</m:t>
                            </m:r>
                          </m:e>
                          <m:sub>
                            <m:r>
                              <a:rPr lang="en-GB" altLang="pl-PL" sz="2000" b="0" i="1" smtClean="0">
                                <a:latin typeface="Cambria Math" panose="02040503050406030204" pitchFamily="18" charset="0"/>
                              </a:rPr>
                              <m:t>𝑗</m:t>
                            </m:r>
                          </m:sub>
                          <m:sup>
                            <m:r>
                              <a:rPr lang="en-GB" altLang="pl-PL" sz="2000" b="0" i="1" smtClean="0">
                                <a:latin typeface="Cambria Math" panose="02040503050406030204" pitchFamily="18" charset="0"/>
                              </a:rPr>
                              <m:t>2</m:t>
                            </m:r>
                          </m:sup>
                        </m:sSubSup>
                      </m:e>
                    </m:nary>
                    <m:r>
                      <a:rPr lang="en-GB" altLang="pl-PL" sz="2000" b="0" i="1" smtClean="0">
                        <a:latin typeface="Cambria Math" panose="02040503050406030204" pitchFamily="18" charset="0"/>
                      </a:rPr>
                      <m:t>=1</m:t>
                    </m:r>
                  </m:oMath>
                </a14:m>
                <a:r>
                  <a:rPr lang="en-GB" altLang="pl-PL" sz="20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highlight>
                                <a:srgbClr val="FFFF00"/>
                              </a:highlight>
                              <a:latin typeface="Cambria Math" panose="02040503050406030204" pitchFamily="18" charset="0"/>
                            </a:rPr>
                          </m:ctrlPr>
                        </m:sSubPr>
                        <m:e>
                          <m:r>
                            <a:rPr lang="en-GB" altLang="pl-PL" sz="2000" b="0" i="1" smtClean="0">
                              <a:highlight>
                                <a:srgbClr val="FFFF00"/>
                              </a:highlight>
                              <a:latin typeface="Cambria Math" panose="02040503050406030204" pitchFamily="18" charset="0"/>
                            </a:rPr>
                            <m:t>𝑦</m:t>
                          </m:r>
                        </m:e>
                        <m:sub>
                          <m:r>
                            <a:rPr lang="en-GB" altLang="pl-PL" sz="2000" b="0" i="1" smtClean="0">
                              <a:highlight>
                                <a:srgbClr val="FFFF00"/>
                              </a:highlight>
                              <a:latin typeface="Cambria Math" panose="02040503050406030204" pitchFamily="18" charset="0"/>
                            </a:rPr>
                            <m:t>𝑖</m:t>
                          </m:r>
                        </m:sub>
                      </m:sSub>
                      <m:d>
                        <m:dPr>
                          <m:ctrlPr>
                            <a:rPr lang="en-GB" altLang="pl-PL" sz="2000" b="0" i="1" smtClean="0">
                              <a:highlight>
                                <a:srgbClr val="FFFF00"/>
                              </a:highlight>
                              <a:latin typeface="Cambria Math" panose="02040503050406030204" pitchFamily="18" charset="0"/>
                            </a:rPr>
                          </m:ctrlPr>
                        </m:dPr>
                        <m:e>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rPr>
                                <m:t>0</m:t>
                              </m:r>
                            </m:sub>
                          </m:sSub>
                          <m:r>
                            <a:rPr lang="en-GB" altLang="pl-PL" sz="2000" b="0" i="1" dirty="0"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1</m:t>
                              </m:r>
                            </m:sub>
                          </m:sSub>
                          <m:sSub>
                            <m:sSubPr>
                              <m:ctrlPr>
                                <a:rPr lang="en-US" altLang="pl-PL" sz="2000" i="1" smtClean="0">
                                  <a:highlight>
                                    <a:srgbClr val="FFFF00"/>
                                  </a:highlight>
                                  <a:latin typeface="Cambria Math" panose="02040503050406030204" pitchFamily="18" charset="0"/>
                                </a:rPr>
                              </m:ctrlPr>
                            </m:sSubPr>
                            <m:e>
                              <m:r>
                                <a:rPr lang="en-GB" altLang="pl-PL" sz="2000" b="0" i="1" smtClean="0">
                                  <a:highlight>
                                    <a:srgbClr val="FFFF00"/>
                                  </a:highlight>
                                  <a:latin typeface="Cambria Math" panose="02040503050406030204" pitchFamily="18" charset="0"/>
                                </a:rPr>
                                <m:t>𝑥</m:t>
                              </m:r>
                            </m:e>
                            <m:sub>
                              <m:r>
                                <a:rPr lang="en-GB" altLang="pl-PL" sz="2000" b="0" i="1" smtClean="0">
                                  <a:highlight>
                                    <a:srgbClr val="FFFF00"/>
                                  </a:highlight>
                                  <a:latin typeface="Cambria Math" panose="02040503050406030204" pitchFamily="18" charset="0"/>
                                </a:rPr>
                                <m:t>𝑖</m:t>
                              </m:r>
                              <m:r>
                                <a:rPr lang="en-GB" altLang="pl-PL" sz="2000" b="0" i="1" smtClean="0">
                                  <a:highlight>
                                    <a:srgbClr val="FFFF00"/>
                                  </a:highlight>
                                  <a:latin typeface="Cambria Math" panose="02040503050406030204" pitchFamily="18" charset="0"/>
                                </a:rPr>
                                <m:t>1</m:t>
                              </m:r>
                            </m:sub>
                          </m:sSub>
                          <m:r>
                            <a:rPr lang="en-GB" altLang="pl-PL" sz="2000" b="0" i="1"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2</m:t>
                              </m:r>
                            </m:sub>
                          </m:sSub>
                          <m:sSub>
                            <m:sSubPr>
                              <m:ctrlPr>
                                <a:rPr lang="en-US" altLang="pl-PL" sz="2000" i="1" smtClean="0">
                                  <a:highlight>
                                    <a:srgbClr val="FFFF00"/>
                                  </a:highlight>
                                  <a:latin typeface="Cambria Math" panose="02040503050406030204" pitchFamily="18" charset="0"/>
                                </a:rPr>
                              </m:ctrlPr>
                            </m:sSubPr>
                            <m:e>
                              <m:r>
                                <a:rPr lang="en-GB" altLang="pl-PL" sz="2000" b="0" i="1" smtClean="0">
                                  <a:highlight>
                                    <a:srgbClr val="FFFF00"/>
                                  </a:highlight>
                                  <a:latin typeface="Cambria Math" panose="02040503050406030204" pitchFamily="18" charset="0"/>
                                </a:rPr>
                                <m:t>𝑥</m:t>
                              </m:r>
                            </m:e>
                            <m:sub>
                              <m:r>
                                <a:rPr lang="en-GB" altLang="pl-PL" sz="2000" b="0" i="1" smtClean="0">
                                  <a:highlight>
                                    <a:srgbClr val="FFFF00"/>
                                  </a:highlight>
                                  <a:latin typeface="Cambria Math" panose="02040503050406030204" pitchFamily="18" charset="0"/>
                                </a:rPr>
                                <m:t>𝑖</m:t>
                              </m:r>
                              <m:r>
                                <a:rPr lang="en-GB" altLang="pl-PL" sz="2000" b="0" i="1" smtClean="0">
                                  <a:highlight>
                                    <a:srgbClr val="FFFF00"/>
                                  </a:highlight>
                                  <a:latin typeface="Cambria Math" panose="02040503050406030204" pitchFamily="18" charset="0"/>
                                </a:rPr>
                                <m:t>2</m:t>
                              </m:r>
                            </m:sub>
                          </m:sSub>
                        </m:e>
                      </m:d>
                      <m:r>
                        <a:rPr lang="en-GB" altLang="pl-PL" sz="2000" b="0" i="1" smtClean="0">
                          <a:highlight>
                            <a:srgbClr val="FFFF00"/>
                          </a:highlight>
                          <a:latin typeface="Cambria Math" panose="02040503050406030204" pitchFamily="18" charset="0"/>
                          <a:ea typeface="Cambria Math" panose="02040503050406030204" pitchFamily="18" charset="0"/>
                        </a:rPr>
                        <m:t>≥</m:t>
                      </m:r>
                      <m:r>
                        <a:rPr lang="en-GB" altLang="pl-PL" sz="2000" b="0" i="1" smtClean="0">
                          <a:highlight>
                            <a:srgbClr val="FFFF00"/>
                          </a:highlight>
                          <a:latin typeface="Cambria Math" panose="02040503050406030204" pitchFamily="18" charset="0"/>
                          <a:ea typeface="Cambria Math" panose="02040503050406030204" pitchFamily="18" charset="0"/>
                        </a:rPr>
                        <m:t>𝑀</m:t>
                      </m:r>
                      <m:r>
                        <a:rPr lang="en-GB" altLang="pl-PL" sz="2000" b="0" i="1" smtClean="0">
                          <a:highlight>
                            <a:srgbClr val="FFFF00"/>
                          </a:highlight>
                          <a:latin typeface="Cambria Math" panose="02040503050406030204" pitchFamily="18" charset="0"/>
                          <a:ea typeface="Cambria Math" panose="02040503050406030204" pitchFamily="18" charset="0"/>
                        </a:rPr>
                        <m:t>  ∀</m:t>
                      </m:r>
                      <m:r>
                        <a:rPr lang="en-GB" altLang="pl-PL" sz="2000" b="0" i="1" smtClean="0">
                          <a:highlight>
                            <a:srgbClr val="FFFF00"/>
                          </a:highlight>
                          <a:latin typeface="Cambria Math" panose="02040503050406030204" pitchFamily="18" charset="0"/>
                          <a:ea typeface="Cambria Math" panose="02040503050406030204" pitchFamily="18" charset="0"/>
                        </a:rPr>
                        <m:t>𝑖</m:t>
                      </m:r>
                      <m:r>
                        <a:rPr lang="en-GB" altLang="pl-PL" sz="2000" b="0" i="1" smtClean="0">
                          <a:highlight>
                            <a:srgbClr val="FFFF00"/>
                          </a:highlight>
                          <a:latin typeface="Cambria Math" panose="02040503050406030204" pitchFamily="18" charset="0"/>
                          <a:ea typeface="Cambria Math" panose="02040503050406030204" pitchFamily="18" charset="0"/>
                        </a:rPr>
                        <m:t>=1,…,</m:t>
                      </m:r>
                      <m:r>
                        <a:rPr lang="en-GB" altLang="pl-PL" sz="2000" b="0" i="1" smtClean="0">
                          <a:highlight>
                            <a:srgbClr val="FFFF00"/>
                          </a:highlight>
                          <a:latin typeface="Cambria Math" panose="02040503050406030204" pitchFamily="18" charset="0"/>
                          <a:ea typeface="Cambria Math" panose="02040503050406030204" pitchFamily="18" charset="0"/>
                        </a:rPr>
                        <m:t>𝑛</m:t>
                      </m:r>
                    </m:oMath>
                  </m:oMathPara>
                </a14:m>
                <a:endParaRPr lang="en-GB" altLang="pl-PL" sz="2000" dirty="0">
                  <a:highlight>
                    <a:srgbClr val="FFFF00"/>
                  </a:highlight>
                </a:endParaRPr>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en-GB">
                    <a:noFill/>
                  </a:rPr>
                  <a:t> </a:t>
                </a:r>
              </a:p>
            </p:txBody>
          </p:sp>
        </mc:Fallback>
      </mc:AlternateContent>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3562350" y="357505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4044950" y="459740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3667125" y="37115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3421063" y="541178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3473450" y="484981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3148013" y="367347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2500313" y="331152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4514850" y="337820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4563723" y="305655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14</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898831B-89EA-4B64-8300-02E25CB80046}"/>
                  </a:ext>
                </a:extLst>
              </p:cNvPr>
              <p:cNvSpPr txBox="1"/>
              <p:nvPr/>
            </p:nvSpPr>
            <p:spPr>
              <a:xfrm>
                <a:off x="5749379" y="3883242"/>
                <a:ext cx="3089821" cy="1015663"/>
              </a:xfrm>
              <a:prstGeom prst="rect">
                <a:avLst/>
              </a:prstGeom>
              <a:solidFill>
                <a:srgbClr val="FFFF00"/>
              </a:solidFill>
              <a:ln w="12700">
                <a:solidFill>
                  <a:schemeClr val="tx1"/>
                </a:solidFill>
              </a:ln>
            </p:spPr>
            <p:txBody>
              <a:bodyPr wrap="square" rtlCol="0">
                <a:spAutoFit/>
              </a:bodyPr>
              <a:lstStyle/>
              <a:p>
                <a:r>
                  <a:rPr lang="en-US" altLang="pl-PL" sz="2000" dirty="0">
                    <a:latin typeface="Cambria Math" panose="02040503050406030204" pitchFamily="18" charset="0"/>
                    <a:ea typeface="Cambria Math" panose="02040503050406030204" pitchFamily="18" charset="0"/>
                  </a:rPr>
                  <a:t>Distance from example </a:t>
                </a:r>
              </a:p>
              <a:p>
                <a:r>
                  <a:rPr lang="en-US" altLang="pl-PL" sz="2000" dirty="0">
                    <a:latin typeface="Cambria Math" panose="02040503050406030204" pitchFamily="18" charset="0"/>
                    <a:ea typeface="Cambria Math" panose="02040503050406030204" pitchFamily="18" charset="0"/>
                  </a:rPr>
                  <a:t>to the separator is: </a:t>
                </a:r>
                <a:endParaRPr lang="en-GB" sz="2000" b="0" i="1" dirty="0">
                  <a:latin typeface="Cambria Math" panose="02040503050406030204" pitchFamily="18" charset="0"/>
                  <a:ea typeface="Cambria Math" panose="02040503050406030204" pitchFamily="18" charset="0"/>
                </a:endParaRPr>
              </a:p>
              <a:p>
                <a14:m>
                  <m:oMath xmlns:m="http://schemas.openxmlformats.org/officeDocument/2006/math">
                    <m:r>
                      <a:rPr lang="en-GB" sz="2000" b="0" i="1" smtClean="0">
                        <a:latin typeface="Cambria Math" panose="02040503050406030204" pitchFamily="18" charset="0"/>
                        <a:ea typeface="Cambria Math" panose="02040503050406030204" pitchFamily="18" charset="0"/>
                      </a:rPr>
                      <m:t>𝑟</m:t>
                    </m:r>
                    <m:r>
                      <a:rPr lang="en-GB" sz="2000" b="0" i="1" smtClean="0">
                        <a:latin typeface="Cambria Math" panose="02040503050406030204" pitchFamily="18" charset="0"/>
                        <a:ea typeface="Cambria Math" panose="02040503050406030204" pitchFamily="18" charset="0"/>
                      </a:rPr>
                      <m:t>=</m:t>
                    </m:r>
                  </m:oMath>
                </a14:m>
                <a:r>
                  <a:rPr lang="en-GB" altLang="pl-PL"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GB"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𝑦</m:t>
                        </m:r>
                      </m:e>
                      <m:sub>
                        <m:r>
                          <a:rPr lang="en-GB" altLang="pl-PL" sz="2000" i="1">
                            <a:latin typeface="Cambria Math" panose="02040503050406030204" pitchFamily="18" charset="0"/>
                            <a:ea typeface="Cambria Math" panose="02040503050406030204" pitchFamily="18" charset="0"/>
                          </a:rPr>
                          <m:t>𝑖</m:t>
                        </m:r>
                      </m:sub>
                    </m:sSub>
                    <m:d>
                      <m:dPr>
                        <m:ctrlPr>
                          <a:rPr lang="en-GB" altLang="pl-PL" sz="2000" i="1">
                            <a:latin typeface="Cambria Math" panose="02040503050406030204" pitchFamily="18" charset="0"/>
                            <a:ea typeface="Cambria Math" panose="02040503050406030204" pitchFamily="18" charset="0"/>
                          </a:rPr>
                        </m:ctrlPr>
                      </m:dPr>
                      <m:e>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0</m:t>
                            </m:r>
                          </m:sub>
                        </m:sSub>
                        <m:r>
                          <a:rPr lang="en-GB" altLang="pl-PL" sz="2000" i="1" dirty="0">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1</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1</m:t>
                            </m:r>
                          </m:sub>
                        </m:sSub>
                        <m:r>
                          <a:rPr lang="en-GB" altLang="pl-PL" sz="2000" i="1">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2</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2</m:t>
                            </m:r>
                          </m:sub>
                        </m:sSub>
                      </m:e>
                    </m:d>
                  </m:oMath>
                </a14:m>
                <a:endParaRPr lang="pl-PL" sz="2000" dirty="0">
                  <a:latin typeface="Cambria Math" panose="02040503050406030204" pitchFamily="18" charset="0"/>
                  <a:ea typeface="Cambria Math" panose="02040503050406030204" pitchFamily="18" charset="0"/>
                </a:endParaRPr>
              </a:p>
            </p:txBody>
          </p:sp>
        </mc:Choice>
        <mc:Fallback xmlns="">
          <p:sp>
            <p:nvSpPr>
              <p:cNvPr id="54" name="TextBox 53">
                <a:extLst>
                  <a:ext uri="{FF2B5EF4-FFF2-40B4-BE49-F238E27FC236}">
                    <a16:creationId xmlns:a16="http://schemas.microsoft.com/office/drawing/2014/main" id="{1898831B-89EA-4B64-8300-02E25CB80046}"/>
                  </a:ext>
                </a:extLst>
              </p:cNvPr>
              <p:cNvSpPr txBox="1">
                <a:spLocks noRot="1" noChangeAspect="1" noMove="1" noResize="1" noEditPoints="1" noAdjustHandles="1" noChangeArrowheads="1" noChangeShapeType="1" noTextEdit="1"/>
              </p:cNvSpPr>
              <p:nvPr/>
            </p:nvSpPr>
            <p:spPr>
              <a:xfrm>
                <a:off x="5749379" y="3883242"/>
                <a:ext cx="3089821" cy="1015663"/>
              </a:xfrm>
              <a:prstGeom prst="rect">
                <a:avLst/>
              </a:prstGeom>
              <a:blipFill>
                <a:blip r:embed="rId9"/>
                <a:stretch>
                  <a:fillRect l="-1768" t="-2367" b="-5325"/>
                </a:stretch>
              </a:blipFill>
              <a:ln w="12700">
                <a:solidFill>
                  <a:schemeClr val="tx1"/>
                </a:solidFill>
              </a:ln>
            </p:spPr>
            <p:txBody>
              <a:bodyPr/>
              <a:lstStyle/>
              <a:p>
                <a:r>
                  <a:rPr lang="en-GB">
                    <a:noFill/>
                  </a:rPr>
                  <a:t> </a:t>
                </a:r>
              </a:p>
            </p:txBody>
          </p:sp>
        </mc:Fallback>
      </mc:AlternateContent>
      <p:sp>
        <p:nvSpPr>
          <p:cNvPr id="44" name="TextBox 4">
            <a:extLst>
              <a:ext uri="{FF2B5EF4-FFF2-40B4-BE49-F238E27FC236}">
                <a16:creationId xmlns:a16="http://schemas.microsoft.com/office/drawing/2014/main" id="{5D70F6E4-7417-48F4-B792-0BBDBE0C3911}"/>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4693590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highlight>
                              <a:srgbClr val="FFFF00"/>
                            </a:highlight>
                            <a:latin typeface="Cambria Math" panose="02040503050406030204" pitchFamily="18" charset="0"/>
                          </a:rPr>
                        </m:ctrlPr>
                      </m:naryPr>
                      <m:sub>
                        <m:r>
                          <m:rPr>
                            <m:brk m:alnAt="23"/>
                          </m:rPr>
                          <a:rPr lang="en-GB" altLang="pl-PL" sz="2000" b="0" i="1" smtClean="0">
                            <a:highlight>
                              <a:srgbClr val="FFFF00"/>
                            </a:highlight>
                            <a:latin typeface="Cambria Math" panose="02040503050406030204" pitchFamily="18" charset="0"/>
                          </a:rPr>
                          <m:t>𝑗</m:t>
                        </m:r>
                        <m:r>
                          <a:rPr lang="en-GB" altLang="pl-PL" sz="2000" b="0" i="1" smtClean="0">
                            <a:highlight>
                              <a:srgbClr val="FFFF00"/>
                            </a:highlight>
                            <a:latin typeface="Cambria Math" panose="02040503050406030204" pitchFamily="18" charset="0"/>
                          </a:rPr>
                          <m:t>=1</m:t>
                        </m:r>
                      </m:sub>
                      <m:sup>
                        <m:r>
                          <a:rPr lang="en-GB" altLang="pl-PL" sz="2000" b="0" i="1" smtClean="0">
                            <a:highlight>
                              <a:srgbClr val="FFFF00"/>
                            </a:highlight>
                            <a:latin typeface="Cambria Math" panose="02040503050406030204" pitchFamily="18" charset="0"/>
                          </a:rPr>
                          <m:t>2</m:t>
                        </m:r>
                      </m:sup>
                      <m:e>
                        <m:sSubSup>
                          <m:sSubSupPr>
                            <m:ctrlPr>
                              <a:rPr lang="en-GB" altLang="pl-PL" sz="2000" b="0" i="1" smtClean="0">
                                <a:highlight>
                                  <a:srgbClr val="FFFF00"/>
                                </a:highlight>
                                <a:latin typeface="Cambria Math" panose="02040503050406030204" pitchFamily="18" charset="0"/>
                              </a:rPr>
                            </m:ctrlPr>
                          </m:sSubSupPr>
                          <m:e>
                            <m:r>
                              <a:rPr lang="en-GB" altLang="pl-PL" sz="2000" b="0" i="1" smtClean="0">
                                <a:highlight>
                                  <a:srgbClr val="FFFF00"/>
                                </a:highlight>
                                <a:latin typeface="Cambria Math" panose="02040503050406030204" pitchFamily="18" charset="0"/>
                                <a:ea typeface="Cambria Math" panose="02040503050406030204" pitchFamily="18" charset="0"/>
                              </a:rPr>
                              <m:t>𝛽</m:t>
                            </m:r>
                          </m:e>
                          <m:sub>
                            <m:r>
                              <a:rPr lang="en-GB" altLang="pl-PL" sz="2000" b="0" i="1" smtClean="0">
                                <a:highlight>
                                  <a:srgbClr val="FFFF00"/>
                                </a:highlight>
                                <a:latin typeface="Cambria Math" panose="02040503050406030204" pitchFamily="18" charset="0"/>
                              </a:rPr>
                              <m:t>𝑗</m:t>
                            </m:r>
                          </m:sub>
                          <m:sup>
                            <m:r>
                              <a:rPr lang="en-GB" altLang="pl-PL" sz="2000" b="0" i="1" smtClean="0">
                                <a:highlight>
                                  <a:srgbClr val="FFFF00"/>
                                </a:highlight>
                                <a:latin typeface="Cambria Math" panose="02040503050406030204" pitchFamily="18" charset="0"/>
                              </a:rPr>
                              <m:t>2</m:t>
                            </m:r>
                          </m:sup>
                        </m:sSubSup>
                      </m:e>
                    </m:nary>
                    <m:r>
                      <a:rPr lang="en-GB" altLang="pl-PL" sz="2000" b="0" i="1" smtClean="0">
                        <a:highlight>
                          <a:srgbClr val="FFFF00"/>
                        </a:highlight>
                        <a:latin typeface="Cambria Math" panose="02040503050406030204" pitchFamily="18" charset="0"/>
                      </a:rPr>
                      <m:t>=1</m:t>
                    </m:r>
                  </m:oMath>
                </a14:m>
                <a:r>
                  <a:rPr lang="en-GB" altLang="pl-PL" sz="2000" dirty="0">
                    <a:highlight>
                      <a:srgbClr val="FFFF00"/>
                    </a:highlight>
                  </a:rPr>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latin typeface="Cambria Math" panose="02040503050406030204" pitchFamily="18" charset="0"/>
                            </a:rPr>
                          </m:ctrlPr>
                        </m:sSubPr>
                        <m:e>
                          <m:r>
                            <a:rPr lang="en-GB" altLang="pl-PL" sz="2000" b="0" i="1" smtClean="0">
                              <a:latin typeface="Cambria Math" panose="02040503050406030204" pitchFamily="18" charset="0"/>
                            </a:rPr>
                            <m:t>𝑦</m:t>
                          </m:r>
                        </m:e>
                        <m:sub>
                          <m:r>
                            <a:rPr lang="en-GB" altLang="pl-PL" sz="2000" b="0" i="1" smtClean="0">
                              <a:latin typeface="Cambria Math" panose="02040503050406030204" pitchFamily="18" charset="0"/>
                            </a:rPr>
                            <m:t>𝑖</m:t>
                          </m:r>
                        </m:sub>
                      </m:sSub>
                      <m:d>
                        <m:dPr>
                          <m:ctrlPr>
                            <a:rPr lang="en-GB" altLang="pl-PL" sz="2000" b="0" i="1" smtClean="0">
                              <a:latin typeface="Cambria Math" panose="02040503050406030204" pitchFamily="18" charset="0"/>
                            </a:rPr>
                          </m:ctrlPr>
                        </m:dPr>
                        <m:e>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2</m:t>
                              </m:r>
                            </m:sub>
                          </m:sSub>
                        </m:e>
                      </m:d>
                      <m:r>
                        <a:rPr lang="en-GB" altLang="pl-PL" sz="2000" b="0" i="1" smtClean="0">
                          <a:latin typeface="Cambria Math" panose="02040503050406030204" pitchFamily="18" charset="0"/>
                          <a:ea typeface="Cambria Math" panose="02040503050406030204" pitchFamily="18" charset="0"/>
                        </a:rPr>
                        <m:t>≥</m:t>
                      </m:r>
                      <m:r>
                        <a:rPr lang="en-GB" altLang="pl-PL" sz="2000" b="0" i="1" smtClean="0">
                          <a:latin typeface="Cambria Math" panose="02040503050406030204" pitchFamily="18" charset="0"/>
                          <a:ea typeface="Cambria Math" panose="02040503050406030204" pitchFamily="18" charset="0"/>
                        </a:rPr>
                        <m:t>𝑀</m:t>
                      </m:r>
                      <m:r>
                        <a:rPr lang="en-GB" altLang="pl-PL" sz="2000" b="0" i="1" smtClean="0">
                          <a:latin typeface="Cambria Math" panose="02040503050406030204" pitchFamily="18" charset="0"/>
                          <a:ea typeface="Cambria Math" panose="02040503050406030204" pitchFamily="18" charset="0"/>
                        </a:rPr>
                        <m:t>  ∀</m:t>
                      </m:r>
                      <m:r>
                        <a:rPr lang="en-GB" altLang="pl-PL" sz="2000" b="0" i="1" smtClean="0">
                          <a:latin typeface="Cambria Math" panose="02040503050406030204" pitchFamily="18" charset="0"/>
                          <a:ea typeface="Cambria Math" panose="02040503050406030204" pitchFamily="18" charset="0"/>
                        </a:rPr>
                        <m:t>𝑖</m:t>
                      </m:r>
                      <m:r>
                        <a:rPr lang="en-GB" altLang="pl-PL" sz="2000" b="0" i="1" smtClean="0">
                          <a:latin typeface="Cambria Math" panose="02040503050406030204" pitchFamily="18" charset="0"/>
                          <a:ea typeface="Cambria Math" panose="02040503050406030204" pitchFamily="18" charset="0"/>
                        </a:rPr>
                        <m:t>=1,…,</m:t>
                      </m:r>
                      <m:r>
                        <a:rPr lang="en-GB" altLang="pl-PL" sz="2000" b="0" i="1" smtClean="0">
                          <a:latin typeface="Cambria Math" panose="02040503050406030204" pitchFamily="18" charset="0"/>
                          <a:ea typeface="Cambria Math" panose="02040503050406030204" pitchFamily="18" charset="0"/>
                        </a:rPr>
                        <m:t>𝑛</m:t>
                      </m:r>
                    </m:oMath>
                  </m:oMathPara>
                </a14:m>
                <a:endParaRPr lang="en-GB" altLang="pl-PL" sz="20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en-GB">
                    <a:noFill/>
                  </a:rPr>
                  <a:t> </a:t>
                </a:r>
              </a:p>
            </p:txBody>
          </p:sp>
        </mc:Fallback>
      </mc:AlternateContent>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3562350" y="357505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4044950" y="459740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3667125" y="37115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3421063" y="541178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3473450" y="484981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3148013" y="367347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2500313" y="331152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4514850" y="337820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4563723" y="305655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15</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898831B-89EA-4B64-8300-02E25CB80046}"/>
                  </a:ext>
                </a:extLst>
              </p:cNvPr>
              <p:cNvSpPr txBox="1"/>
              <p:nvPr/>
            </p:nvSpPr>
            <p:spPr>
              <a:xfrm>
                <a:off x="5749379" y="3883242"/>
                <a:ext cx="3089821" cy="1015663"/>
              </a:xfrm>
              <a:prstGeom prst="rect">
                <a:avLst/>
              </a:prstGeom>
              <a:noFill/>
              <a:ln w="12700">
                <a:solidFill>
                  <a:schemeClr val="tx1"/>
                </a:solidFill>
              </a:ln>
            </p:spPr>
            <p:txBody>
              <a:bodyPr wrap="square" rtlCol="0">
                <a:spAutoFit/>
              </a:bodyPr>
              <a:lstStyle/>
              <a:p>
                <a:r>
                  <a:rPr lang="en-US" altLang="pl-PL" sz="2000" dirty="0">
                    <a:latin typeface="Cambria Math" panose="02040503050406030204" pitchFamily="18" charset="0"/>
                    <a:ea typeface="Cambria Math" panose="02040503050406030204" pitchFamily="18" charset="0"/>
                  </a:rPr>
                  <a:t>Distance from example </a:t>
                </a:r>
              </a:p>
              <a:p>
                <a:r>
                  <a:rPr lang="en-US" altLang="pl-PL" sz="2000" dirty="0">
                    <a:latin typeface="Cambria Math" panose="02040503050406030204" pitchFamily="18" charset="0"/>
                    <a:ea typeface="Cambria Math" panose="02040503050406030204" pitchFamily="18" charset="0"/>
                  </a:rPr>
                  <a:t>to the separator is: </a:t>
                </a:r>
                <a:endParaRPr lang="en-GB" sz="2000" b="0" i="1" dirty="0">
                  <a:latin typeface="Cambria Math" panose="02040503050406030204" pitchFamily="18" charset="0"/>
                  <a:ea typeface="Cambria Math" panose="02040503050406030204" pitchFamily="18" charset="0"/>
                </a:endParaRPr>
              </a:p>
              <a:p>
                <a14:m>
                  <m:oMath xmlns:m="http://schemas.openxmlformats.org/officeDocument/2006/math">
                    <m:r>
                      <a:rPr lang="en-GB" sz="2000" b="0" i="1" smtClean="0">
                        <a:latin typeface="Cambria Math" panose="02040503050406030204" pitchFamily="18" charset="0"/>
                        <a:ea typeface="Cambria Math" panose="02040503050406030204" pitchFamily="18" charset="0"/>
                      </a:rPr>
                      <m:t>𝑟</m:t>
                    </m:r>
                    <m:r>
                      <a:rPr lang="en-GB" sz="2000" b="0" i="1" smtClean="0">
                        <a:latin typeface="Cambria Math" panose="02040503050406030204" pitchFamily="18" charset="0"/>
                        <a:ea typeface="Cambria Math" panose="02040503050406030204" pitchFamily="18" charset="0"/>
                      </a:rPr>
                      <m:t>=</m:t>
                    </m:r>
                  </m:oMath>
                </a14:m>
                <a:r>
                  <a:rPr lang="en-GB" altLang="pl-PL"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GB"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𝑦</m:t>
                        </m:r>
                      </m:e>
                      <m:sub>
                        <m:r>
                          <a:rPr lang="en-GB" altLang="pl-PL" sz="2000" i="1">
                            <a:latin typeface="Cambria Math" panose="02040503050406030204" pitchFamily="18" charset="0"/>
                            <a:ea typeface="Cambria Math" panose="02040503050406030204" pitchFamily="18" charset="0"/>
                          </a:rPr>
                          <m:t>𝑖</m:t>
                        </m:r>
                      </m:sub>
                    </m:sSub>
                    <m:d>
                      <m:dPr>
                        <m:ctrlPr>
                          <a:rPr lang="en-GB" altLang="pl-PL" sz="2000" i="1">
                            <a:latin typeface="Cambria Math" panose="02040503050406030204" pitchFamily="18" charset="0"/>
                            <a:ea typeface="Cambria Math" panose="02040503050406030204" pitchFamily="18" charset="0"/>
                          </a:rPr>
                        </m:ctrlPr>
                      </m:dPr>
                      <m:e>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0</m:t>
                            </m:r>
                          </m:sub>
                        </m:sSub>
                        <m:r>
                          <a:rPr lang="en-GB" altLang="pl-PL" sz="2000" i="1" dirty="0">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1</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1</m:t>
                            </m:r>
                          </m:sub>
                        </m:sSub>
                        <m:r>
                          <a:rPr lang="en-GB" altLang="pl-PL" sz="2000" i="1">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2</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2</m:t>
                            </m:r>
                          </m:sub>
                        </m:sSub>
                      </m:e>
                    </m:d>
                  </m:oMath>
                </a14:m>
                <a:endParaRPr lang="pl-PL" sz="2000" dirty="0">
                  <a:latin typeface="Cambria Math" panose="02040503050406030204" pitchFamily="18" charset="0"/>
                  <a:ea typeface="Cambria Math" panose="02040503050406030204" pitchFamily="18" charset="0"/>
                </a:endParaRPr>
              </a:p>
            </p:txBody>
          </p:sp>
        </mc:Choice>
        <mc:Fallback xmlns="">
          <p:sp>
            <p:nvSpPr>
              <p:cNvPr id="54" name="TextBox 53">
                <a:extLst>
                  <a:ext uri="{FF2B5EF4-FFF2-40B4-BE49-F238E27FC236}">
                    <a16:creationId xmlns:a16="http://schemas.microsoft.com/office/drawing/2014/main" id="{1898831B-89EA-4B64-8300-02E25CB80046}"/>
                  </a:ext>
                </a:extLst>
              </p:cNvPr>
              <p:cNvSpPr txBox="1">
                <a:spLocks noRot="1" noChangeAspect="1" noMove="1" noResize="1" noEditPoints="1" noAdjustHandles="1" noChangeArrowheads="1" noChangeShapeType="1" noTextEdit="1"/>
              </p:cNvSpPr>
              <p:nvPr/>
            </p:nvSpPr>
            <p:spPr>
              <a:xfrm>
                <a:off x="5749379" y="3883242"/>
                <a:ext cx="3089821" cy="1015663"/>
              </a:xfrm>
              <a:prstGeom prst="rect">
                <a:avLst/>
              </a:prstGeom>
              <a:blipFill>
                <a:blip r:embed="rId9"/>
                <a:stretch>
                  <a:fillRect l="-1768" t="-2367" b="-5325"/>
                </a:stretch>
              </a:blipFill>
              <a:ln w="12700">
                <a:solidFill>
                  <a:schemeClr val="tx1"/>
                </a:solidFill>
              </a:ln>
            </p:spPr>
            <p:txBody>
              <a:bodyPr/>
              <a:lstStyle/>
              <a:p>
                <a:r>
                  <a:rPr lang="en-GB">
                    <a:noFill/>
                  </a:rPr>
                  <a:t> </a:t>
                </a:r>
              </a:p>
            </p:txBody>
          </p:sp>
        </mc:Fallback>
      </mc:AlternateContent>
      <p:sp>
        <p:nvSpPr>
          <p:cNvPr id="44" name="TextBox 4">
            <a:extLst>
              <a:ext uri="{FF2B5EF4-FFF2-40B4-BE49-F238E27FC236}">
                <a16:creationId xmlns:a16="http://schemas.microsoft.com/office/drawing/2014/main" id="{5D70F6E4-7417-48F4-B792-0BBDBE0C3911}"/>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5434786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𝑝</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latin typeface="Cambria Math" panose="02040503050406030204" pitchFamily="18" charset="0"/>
                          </a:rPr>
                        </m:ctrlPr>
                      </m:naryPr>
                      <m:sub>
                        <m:r>
                          <m:rPr>
                            <m:brk m:alnAt="23"/>
                          </m:rPr>
                          <a:rPr lang="en-GB" altLang="pl-PL" sz="2000" b="0" i="1" smtClean="0">
                            <a:latin typeface="Cambria Math" panose="02040503050406030204" pitchFamily="18" charset="0"/>
                          </a:rPr>
                          <m:t>𝑗</m:t>
                        </m:r>
                        <m:r>
                          <a:rPr lang="en-GB" altLang="pl-PL" sz="2000" b="0" i="1" smtClean="0">
                            <a:latin typeface="Cambria Math" panose="02040503050406030204" pitchFamily="18" charset="0"/>
                          </a:rPr>
                          <m:t>=1</m:t>
                        </m:r>
                      </m:sub>
                      <m:sup>
                        <m:r>
                          <a:rPr lang="en-GB" altLang="pl-PL" sz="2000" b="0" i="1" smtClean="0">
                            <a:latin typeface="Cambria Math" panose="02040503050406030204" pitchFamily="18" charset="0"/>
                          </a:rPr>
                          <m:t>2</m:t>
                        </m:r>
                      </m:sup>
                      <m:e>
                        <m:sSubSup>
                          <m:sSubSupPr>
                            <m:ctrlPr>
                              <a:rPr lang="en-GB" altLang="pl-PL" sz="2000" b="0" i="1" smtClean="0">
                                <a:latin typeface="Cambria Math" panose="02040503050406030204" pitchFamily="18" charset="0"/>
                              </a:rPr>
                            </m:ctrlPr>
                          </m:sSubSupPr>
                          <m:e>
                            <m:r>
                              <a:rPr lang="en-GB" altLang="pl-PL" sz="2000" b="0" i="1" smtClean="0">
                                <a:latin typeface="Cambria Math" panose="02040503050406030204" pitchFamily="18" charset="0"/>
                                <a:ea typeface="Cambria Math" panose="02040503050406030204" pitchFamily="18" charset="0"/>
                              </a:rPr>
                              <m:t>𝛽</m:t>
                            </m:r>
                          </m:e>
                          <m:sub>
                            <m:r>
                              <a:rPr lang="en-GB" altLang="pl-PL" sz="2000" b="0" i="1" smtClean="0">
                                <a:latin typeface="Cambria Math" panose="02040503050406030204" pitchFamily="18" charset="0"/>
                              </a:rPr>
                              <m:t>𝑗</m:t>
                            </m:r>
                          </m:sub>
                          <m:sup>
                            <m:r>
                              <a:rPr lang="en-GB" altLang="pl-PL" sz="2000" b="0" i="1" smtClean="0">
                                <a:latin typeface="Cambria Math" panose="02040503050406030204" pitchFamily="18" charset="0"/>
                              </a:rPr>
                              <m:t>2</m:t>
                            </m:r>
                          </m:sup>
                        </m:sSubSup>
                      </m:e>
                    </m:nary>
                    <m:r>
                      <a:rPr lang="en-GB" altLang="pl-PL" sz="2000" b="0" i="1" smtClean="0">
                        <a:latin typeface="Cambria Math" panose="02040503050406030204" pitchFamily="18" charset="0"/>
                      </a:rPr>
                      <m:t>=1</m:t>
                    </m:r>
                  </m:oMath>
                </a14:m>
                <a:r>
                  <a:rPr lang="en-GB" altLang="pl-PL" sz="20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latin typeface="Cambria Math" panose="02040503050406030204" pitchFamily="18" charset="0"/>
                            </a:rPr>
                          </m:ctrlPr>
                        </m:sSubPr>
                        <m:e>
                          <m:r>
                            <a:rPr lang="en-GB" altLang="pl-PL" sz="2000" b="0" i="1" smtClean="0">
                              <a:latin typeface="Cambria Math" panose="02040503050406030204" pitchFamily="18" charset="0"/>
                            </a:rPr>
                            <m:t>𝑦</m:t>
                          </m:r>
                        </m:e>
                        <m:sub>
                          <m:r>
                            <a:rPr lang="en-GB" altLang="pl-PL" sz="2000" b="0" i="1" smtClean="0">
                              <a:latin typeface="Cambria Math" panose="02040503050406030204" pitchFamily="18" charset="0"/>
                            </a:rPr>
                            <m:t>𝑖</m:t>
                          </m:r>
                        </m:sub>
                      </m:sSub>
                      <m:d>
                        <m:dPr>
                          <m:ctrlPr>
                            <a:rPr lang="en-GB" altLang="pl-PL" sz="2000" b="0" i="1" smtClean="0">
                              <a:latin typeface="Cambria Math" panose="02040503050406030204" pitchFamily="18" charset="0"/>
                            </a:rPr>
                          </m:ctrlPr>
                        </m:dPr>
                        <m:e>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2</m:t>
                              </m:r>
                            </m:sub>
                          </m:sSub>
                        </m:e>
                      </m:d>
                      <m:r>
                        <a:rPr lang="en-GB" altLang="pl-PL" sz="2000" b="0" i="1" smtClean="0">
                          <a:latin typeface="Cambria Math" panose="02040503050406030204" pitchFamily="18" charset="0"/>
                          <a:ea typeface="Cambria Math" panose="02040503050406030204" pitchFamily="18" charset="0"/>
                        </a:rPr>
                        <m:t>≥</m:t>
                      </m:r>
                      <m:r>
                        <a:rPr lang="en-GB" altLang="pl-PL" sz="2000" b="0" i="1" smtClean="0">
                          <a:latin typeface="Cambria Math" panose="02040503050406030204" pitchFamily="18" charset="0"/>
                          <a:ea typeface="Cambria Math" panose="02040503050406030204" pitchFamily="18" charset="0"/>
                        </a:rPr>
                        <m:t>𝑀</m:t>
                      </m:r>
                      <m:r>
                        <a:rPr lang="en-GB" altLang="pl-PL" sz="2000" b="0" i="1" smtClean="0">
                          <a:latin typeface="Cambria Math" panose="02040503050406030204" pitchFamily="18" charset="0"/>
                          <a:ea typeface="Cambria Math" panose="02040503050406030204" pitchFamily="18" charset="0"/>
                        </a:rPr>
                        <m:t>  ∀</m:t>
                      </m:r>
                      <m:r>
                        <a:rPr lang="en-GB" altLang="pl-PL" sz="2000" b="0" i="1" smtClean="0">
                          <a:latin typeface="Cambria Math" panose="02040503050406030204" pitchFamily="18" charset="0"/>
                          <a:ea typeface="Cambria Math" panose="02040503050406030204" pitchFamily="18" charset="0"/>
                        </a:rPr>
                        <m:t>𝑖</m:t>
                      </m:r>
                      <m:r>
                        <a:rPr lang="en-GB" altLang="pl-PL" sz="2000" b="0" i="1" smtClean="0">
                          <a:latin typeface="Cambria Math" panose="02040503050406030204" pitchFamily="18" charset="0"/>
                          <a:ea typeface="Cambria Math" panose="02040503050406030204" pitchFamily="18" charset="0"/>
                        </a:rPr>
                        <m:t>=1,…,</m:t>
                      </m:r>
                      <m:r>
                        <a:rPr lang="en-GB" altLang="pl-PL" sz="2000" b="0" i="1" smtClean="0">
                          <a:latin typeface="Cambria Math" panose="02040503050406030204" pitchFamily="18" charset="0"/>
                          <a:ea typeface="Cambria Math" panose="02040503050406030204" pitchFamily="18" charset="0"/>
                        </a:rPr>
                        <m:t>𝑛</m:t>
                      </m:r>
                    </m:oMath>
                  </m:oMathPara>
                </a14:m>
                <a:endParaRPr lang="en-GB" altLang="pl-PL" sz="20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pl-PL">
                    <a:noFill/>
                  </a:rPr>
                  <a:t> </a:t>
                </a:r>
              </a:p>
            </p:txBody>
          </p:sp>
        </mc:Fallback>
      </mc:AlternateContent>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3562350" y="357505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4044950" y="459740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3667125" y="37115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47" name="Oval 30">
            <a:extLst>
              <a:ext uri="{FF2B5EF4-FFF2-40B4-BE49-F238E27FC236}">
                <a16:creationId xmlns:a16="http://schemas.microsoft.com/office/drawing/2014/main" id="{EF787DFE-C87F-4DA8-907C-5FC800F06949}"/>
              </a:ext>
            </a:extLst>
          </p:cNvPr>
          <p:cNvSpPr>
            <a:spLocks noChangeArrowheads="1"/>
          </p:cNvSpPr>
          <p:nvPr/>
        </p:nvSpPr>
        <p:spPr bwMode="auto">
          <a:xfrm>
            <a:off x="3321050" y="4711700"/>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8" name="Oval 31">
            <a:extLst>
              <a:ext uri="{FF2B5EF4-FFF2-40B4-BE49-F238E27FC236}">
                <a16:creationId xmlns:a16="http://schemas.microsoft.com/office/drawing/2014/main" id="{19157ACF-01F5-4457-839A-487883CFD8D0}"/>
              </a:ext>
            </a:extLst>
          </p:cNvPr>
          <p:cNvSpPr>
            <a:spLocks noChangeArrowheads="1"/>
          </p:cNvSpPr>
          <p:nvPr/>
        </p:nvSpPr>
        <p:spPr bwMode="auto">
          <a:xfrm>
            <a:off x="3594100" y="5507038"/>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9" name="Oval 32">
            <a:extLst>
              <a:ext uri="{FF2B5EF4-FFF2-40B4-BE49-F238E27FC236}">
                <a16:creationId xmlns:a16="http://schemas.microsoft.com/office/drawing/2014/main" id="{5A38B96C-4712-4912-BA86-9F7B884102BA}"/>
              </a:ext>
            </a:extLst>
          </p:cNvPr>
          <p:cNvSpPr>
            <a:spLocks noChangeArrowheads="1"/>
          </p:cNvSpPr>
          <p:nvPr/>
        </p:nvSpPr>
        <p:spPr bwMode="auto">
          <a:xfrm>
            <a:off x="4227513" y="4694238"/>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3421063" y="541178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3473450" y="484981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3148013" y="367347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2500313" y="331152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4514850" y="337820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4563723" y="305655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16</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p:sp>
        <p:nvSpPr>
          <p:cNvPr id="4" name="TextBox 3">
            <a:extLst>
              <a:ext uri="{FF2B5EF4-FFF2-40B4-BE49-F238E27FC236}">
                <a16:creationId xmlns:a16="http://schemas.microsoft.com/office/drawing/2014/main" id="{43C34D0F-D44C-4749-A324-5DE60741AC19}"/>
              </a:ext>
            </a:extLst>
          </p:cNvPr>
          <p:cNvSpPr txBox="1"/>
          <p:nvPr/>
        </p:nvSpPr>
        <p:spPr>
          <a:xfrm>
            <a:off x="5796810" y="5300663"/>
            <a:ext cx="2986908" cy="1015663"/>
          </a:xfrm>
          <a:prstGeom prst="rect">
            <a:avLst/>
          </a:prstGeom>
          <a:solidFill>
            <a:srgbClr val="FFFF00"/>
          </a:solidFill>
          <a:ln w="9525">
            <a:solidFill>
              <a:schemeClr val="tx1"/>
            </a:solidFill>
          </a:ln>
        </p:spPr>
        <p:txBody>
          <a:bodyPr wrap="none" rtlCol="0">
            <a:spAutoFit/>
          </a:bodyPr>
          <a:lstStyle/>
          <a:p>
            <a:r>
              <a:rPr lang="en-GB" sz="2000" b="1" dirty="0">
                <a:latin typeface="Cambria Math" panose="02040503050406030204" pitchFamily="18" charset="0"/>
                <a:ea typeface="Cambria Math" panose="02040503050406030204" pitchFamily="18" charset="0"/>
              </a:rPr>
              <a:t>Support vectors</a:t>
            </a:r>
            <a:endParaRPr lang="en-GB" sz="2000" dirty="0">
              <a:latin typeface="Cambria Math" panose="02040503050406030204" pitchFamily="18" charset="0"/>
              <a:ea typeface="Cambria Math" panose="02040503050406030204" pitchFamily="18" charset="0"/>
            </a:endParaRPr>
          </a:p>
          <a:p>
            <a:r>
              <a:rPr lang="en-GB" sz="2000" dirty="0">
                <a:latin typeface="Cambria Math" panose="02040503050406030204" pitchFamily="18" charset="0"/>
                <a:ea typeface="Cambria Math" panose="02040503050406030204" pitchFamily="18" charset="0"/>
              </a:rPr>
              <a:t>The boundary is fully </a:t>
            </a:r>
          </a:p>
          <a:p>
            <a:r>
              <a:rPr lang="en-GB" sz="2000" dirty="0">
                <a:latin typeface="Cambria Math" panose="02040503050406030204" pitchFamily="18" charset="0"/>
                <a:ea typeface="Cambria Math" panose="02040503050406030204" pitchFamily="18" charset="0"/>
              </a:rPr>
              <a:t>specified by these vectors</a:t>
            </a:r>
            <a:endParaRPr lang="pl-PL" sz="2000" dirty="0">
              <a:latin typeface="Cambria Math" panose="02040503050406030204" pitchFamily="18" charset="0"/>
              <a:ea typeface="Cambria Math" panose="02040503050406030204" pitchFamily="18" charset="0"/>
            </a:endParaRPr>
          </a:p>
        </p:txBody>
      </p:sp>
      <p:cxnSp>
        <p:nvCxnSpPr>
          <p:cNvPr id="6" name="Straight Arrow Connector 5">
            <a:extLst>
              <a:ext uri="{FF2B5EF4-FFF2-40B4-BE49-F238E27FC236}">
                <a16:creationId xmlns:a16="http://schemas.microsoft.com/office/drawing/2014/main" id="{C96A5019-3983-428B-86DE-C5B3A2F86117}"/>
              </a:ext>
            </a:extLst>
          </p:cNvPr>
          <p:cNvCxnSpPr/>
          <p:nvPr/>
        </p:nvCxnSpPr>
        <p:spPr>
          <a:xfrm flipH="1" flipV="1">
            <a:off x="4465638" y="4865688"/>
            <a:ext cx="1263650" cy="8699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0" name="Straight Arrow Connector 49">
            <a:extLst>
              <a:ext uri="{FF2B5EF4-FFF2-40B4-BE49-F238E27FC236}">
                <a16:creationId xmlns:a16="http://schemas.microsoft.com/office/drawing/2014/main" id="{0BC0CC42-1108-44A2-99DB-ADB1F58BCD36}"/>
              </a:ext>
            </a:extLst>
          </p:cNvPr>
          <p:cNvCxnSpPr>
            <a:cxnSpLocks/>
            <a:endCxn id="34851" idx="1"/>
          </p:cNvCxnSpPr>
          <p:nvPr/>
        </p:nvCxnSpPr>
        <p:spPr>
          <a:xfrm flipH="1" flipV="1">
            <a:off x="3473450" y="4849813"/>
            <a:ext cx="2233273" cy="8843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5" name="Straight Arrow Connector 54">
            <a:extLst>
              <a:ext uri="{FF2B5EF4-FFF2-40B4-BE49-F238E27FC236}">
                <a16:creationId xmlns:a16="http://schemas.microsoft.com/office/drawing/2014/main" id="{43F3AEAE-0B40-423E-AE07-E1B79AD65C69}"/>
              </a:ext>
            </a:extLst>
          </p:cNvPr>
          <p:cNvCxnSpPr>
            <a:cxnSpLocks/>
            <a:endCxn id="34848" idx="6"/>
          </p:cNvCxnSpPr>
          <p:nvPr/>
        </p:nvCxnSpPr>
        <p:spPr>
          <a:xfrm flipH="1" flipV="1">
            <a:off x="3822700" y="5616576"/>
            <a:ext cx="1884023" cy="12541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34A8DF6-19D0-4EBA-9BC4-00E4E36A3D25}"/>
                  </a:ext>
                </a:extLst>
              </p:cNvPr>
              <p:cNvSpPr txBox="1"/>
              <p:nvPr/>
            </p:nvSpPr>
            <p:spPr>
              <a:xfrm>
                <a:off x="5749379" y="3883242"/>
                <a:ext cx="3089821" cy="1015663"/>
              </a:xfrm>
              <a:prstGeom prst="rect">
                <a:avLst/>
              </a:prstGeom>
              <a:noFill/>
              <a:ln w="12700">
                <a:solidFill>
                  <a:schemeClr val="tx1"/>
                </a:solidFill>
              </a:ln>
            </p:spPr>
            <p:txBody>
              <a:bodyPr wrap="square" rtlCol="0">
                <a:spAutoFit/>
              </a:bodyPr>
              <a:lstStyle/>
              <a:p>
                <a:r>
                  <a:rPr lang="en-US" altLang="pl-PL" sz="2000" dirty="0">
                    <a:latin typeface="Cambria Math" panose="02040503050406030204" pitchFamily="18" charset="0"/>
                    <a:ea typeface="Cambria Math" panose="02040503050406030204" pitchFamily="18" charset="0"/>
                  </a:rPr>
                  <a:t>Distance from example </a:t>
                </a:r>
              </a:p>
              <a:p>
                <a:r>
                  <a:rPr lang="en-US" altLang="pl-PL" sz="2000" dirty="0">
                    <a:latin typeface="Cambria Math" panose="02040503050406030204" pitchFamily="18" charset="0"/>
                    <a:ea typeface="Cambria Math" panose="02040503050406030204" pitchFamily="18" charset="0"/>
                  </a:rPr>
                  <a:t>to the separator is: </a:t>
                </a:r>
                <a:endParaRPr lang="en-GB" sz="2000" b="0" i="1" dirty="0">
                  <a:latin typeface="Cambria Math" panose="02040503050406030204" pitchFamily="18" charset="0"/>
                  <a:ea typeface="Cambria Math" panose="02040503050406030204" pitchFamily="18" charset="0"/>
                </a:endParaRPr>
              </a:p>
              <a:p>
                <a14:m>
                  <m:oMath xmlns:m="http://schemas.openxmlformats.org/officeDocument/2006/math">
                    <m:r>
                      <a:rPr lang="en-GB" sz="2000" b="0" i="1" smtClean="0">
                        <a:latin typeface="Cambria Math" panose="02040503050406030204" pitchFamily="18" charset="0"/>
                        <a:ea typeface="Cambria Math" panose="02040503050406030204" pitchFamily="18" charset="0"/>
                      </a:rPr>
                      <m:t>𝑟</m:t>
                    </m:r>
                    <m:r>
                      <a:rPr lang="en-GB" sz="2000" b="0" i="1" smtClean="0">
                        <a:latin typeface="Cambria Math" panose="02040503050406030204" pitchFamily="18" charset="0"/>
                        <a:ea typeface="Cambria Math" panose="02040503050406030204" pitchFamily="18" charset="0"/>
                      </a:rPr>
                      <m:t>=</m:t>
                    </m:r>
                  </m:oMath>
                </a14:m>
                <a:r>
                  <a:rPr lang="en-GB" altLang="pl-PL"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GB"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𝑦</m:t>
                        </m:r>
                      </m:e>
                      <m:sub>
                        <m:r>
                          <a:rPr lang="en-GB" altLang="pl-PL" sz="2000" i="1">
                            <a:latin typeface="Cambria Math" panose="02040503050406030204" pitchFamily="18" charset="0"/>
                            <a:ea typeface="Cambria Math" panose="02040503050406030204" pitchFamily="18" charset="0"/>
                          </a:rPr>
                          <m:t>𝑖</m:t>
                        </m:r>
                      </m:sub>
                    </m:sSub>
                    <m:d>
                      <m:dPr>
                        <m:ctrlPr>
                          <a:rPr lang="en-GB" altLang="pl-PL" sz="2000" i="1">
                            <a:latin typeface="Cambria Math" panose="02040503050406030204" pitchFamily="18" charset="0"/>
                            <a:ea typeface="Cambria Math" panose="02040503050406030204" pitchFamily="18" charset="0"/>
                          </a:rPr>
                        </m:ctrlPr>
                      </m:dPr>
                      <m:e>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0</m:t>
                            </m:r>
                          </m:sub>
                        </m:sSub>
                        <m:r>
                          <a:rPr lang="en-GB" altLang="pl-PL" sz="2000" i="1" dirty="0">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1</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1</m:t>
                            </m:r>
                          </m:sub>
                        </m:sSub>
                        <m:r>
                          <a:rPr lang="en-GB" altLang="pl-PL" sz="2000" i="1">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2</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2</m:t>
                            </m:r>
                          </m:sub>
                        </m:sSub>
                      </m:e>
                    </m:d>
                  </m:oMath>
                </a14:m>
                <a:endParaRPr lang="pl-PL" sz="2000" dirty="0">
                  <a:latin typeface="Cambria Math" panose="02040503050406030204" pitchFamily="18" charset="0"/>
                  <a:ea typeface="Cambria Math" panose="02040503050406030204" pitchFamily="18" charset="0"/>
                </a:endParaRPr>
              </a:p>
            </p:txBody>
          </p:sp>
        </mc:Choice>
        <mc:Fallback xmlns="">
          <p:sp>
            <p:nvSpPr>
              <p:cNvPr id="56" name="TextBox 55">
                <a:extLst>
                  <a:ext uri="{FF2B5EF4-FFF2-40B4-BE49-F238E27FC236}">
                    <a16:creationId xmlns:a16="http://schemas.microsoft.com/office/drawing/2014/main" id="{434A8DF6-19D0-4EBA-9BC4-00E4E36A3D25}"/>
                  </a:ext>
                </a:extLst>
              </p:cNvPr>
              <p:cNvSpPr txBox="1">
                <a:spLocks noRot="1" noChangeAspect="1" noMove="1" noResize="1" noEditPoints="1" noAdjustHandles="1" noChangeArrowheads="1" noChangeShapeType="1" noTextEdit="1"/>
              </p:cNvSpPr>
              <p:nvPr/>
            </p:nvSpPr>
            <p:spPr>
              <a:xfrm>
                <a:off x="5749379" y="3883242"/>
                <a:ext cx="3089821" cy="1015663"/>
              </a:xfrm>
              <a:prstGeom prst="rect">
                <a:avLst/>
              </a:prstGeom>
              <a:blipFill>
                <a:blip r:embed="rId9"/>
                <a:stretch>
                  <a:fillRect l="-1768" t="-2367" b="-5325"/>
                </a:stretch>
              </a:blipFill>
              <a:ln w="12700">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25037863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17</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924800" cy="4876800"/>
              </a:xfrm>
            </p:spPr>
            <p:txBody>
              <a:bodyPr/>
              <a:lstStyle/>
              <a:p>
                <a:pPr eaLnBrk="1" hangingPunct="1"/>
                <a:r>
                  <a:rPr lang="en-US" altLang="pl-PL" dirty="0"/>
                  <a:t>The</a:t>
                </a:r>
                <a:r>
                  <a:rPr lang="en-US" altLang="pl-PL" b="1" dirty="0"/>
                  <a:t> </a:t>
                </a:r>
                <a:r>
                  <a:rPr lang="en-US" altLang="pl-PL" dirty="0"/>
                  <a:t>maximal margin decision boundary is the solution to the optimization problem:</a:t>
                </a:r>
              </a:p>
              <a:p>
                <a:pPr eaLnBrk="1" hangingPunct="1"/>
                <a:endParaRPr lang="en-US" altLang="pl-PL" sz="1800" dirty="0"/>
              </a:p>
              <a:p>
                <a:pPr marL="400050" lvl="1" indent="0" eaLnBrk="1" hangingPunct="1">
                  <a:buNone/>
                </a:pPr>
                <a14:m>
                  <m:oMathPara xmlns:m="http://schemas.openxmlformats.org/officeDocument/2006/math">
                    <m:oMathParaPr>
                      <m:jc m:val="left"/>
                    </m:oMathParaPr>
                    <m:oMath xmlns:m="http://schemas.openxmlformats.org/officeDocument/2006/math">
                      <m:func>
                        <m:funcPr>
                          <m:ctrlPr>
                            <a:rPr lang="en-US" altLang="pl-PL" i="1" dirty="0" smtClean="0">
                              <a:latin typeface="Cambria Math" panose="02040503050406030204" pitchFamily="18" charset="0"/>
                            </a:rPr>
                          </m:ctrlPr>
                        </m:funcPr>
                        <m:fName>
                          <m:limLow>
                            <m:limLowPr>
                              <m:ctrlPr>
                                <a:rPr lang="en-US" altLang="pl-PL" i="1" dirty="0" smtClean="0">
                                  <a:latin typeface="Cambria Math" panose="02040503050406030204" pitchFamily="18" charset="0"/>
                                </a:rPr>
                              </m:ctrlPr>
                            </m:limLowPr>
                            <m:e>
                              <m:r>
                                <a:rPr lang="en-US" altLang="pl-PL" b="1" i="0" dirty="0" smtClean="0">
                                  <a:latin typeface="Cambria Math" panose="02040503050406030204" pitchFamily="18" charset="0"/>
                                </a:rPr>
                                <m:t>𝐦𝐚𝐱</m:t>
                              </m:r>
                            </m:e>
                            <m:lim>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lim>
                          </m:limLow>
                        </m:fName>
                        <m:e>
                          <m:r>
                            <a:rPr lang="en-GB" altLang="pl-PL" b="0" i="1" dirty="0" smtClean="0">
                              <a:latin typeface="Cambria Math" panose="02040503050406030204" pitchFamily="18" charset="0"/>
                            </a:rPr>
                            <m:t>𝑀</m:t>
                          </m:r>
                        </m:e>
                      </m:func>
                      <m:r>
                        <a:rPr lang="en-GB" altLang="pl-PL" b="0" i="1" dirty="0" smtClean="0">
                          <a:latin typeface="Cambria Math" panose="02040503050406030204" pitchFamily="18" charset="0"/>
                        </a:rPr>
                        <m:t>  </m:t>
                      </m:r>
                    </m:oMath>
                  </m:oMathPara>
                </a14:m>
                <a:endParaRPr lang="en-GB" altLang="pl-PL" b="0" dirty="0"/>
              </a:p>
              <a:p>
                <a:pPr marL="400050" lvl="1" indent="0" eaLnBrk="1" hangingPunct="1">
                  <a:buNone/>
                </a:pPr>
                <a:endParaRPr lang="en-GB" altLang="pl-PL" sz="1000" b="0" dirty="0"/>
              </a:p>
              <a:p>
                <a:pPr marL="400050" lvl="1" indent="0" eaLnBrk="1" hangingPunct="1">
                  <a:buNone/>
                </a:pPr>
                <a14:m>
                  <m:oMath xmlns:m="http://schemas.openxmlformats.org/officeDocument/2006/math">
                    <m:r>
                      <a:rPr lang="en-GB" altLang="pl-PL" b="1" i="1" smtClean="0">
                        <a:latin typeface="Cambria Math" panose="02040503050406030204" pitchFamily="18" charset="0"/>
                      </a:rPr>
                      <m:t>𝒔𝒖𝒃𝒋𝒆𝒄𝒕</m:t>
                    </m:r>
                    <m:r>
                      <a:rPr lang="en-GB" altLang="pl-PL" b="1" i="1" smtClean="0">
                        <a:latin typeface="Cambria Math" panose="02040503050406030204" pitchFamily="18" charset="0"/>
                      </a:rPr>
                      <m:t> </m:t>
                    </m:r>
                    <m:r>
                      <a:rPr lang="en-GB" altLang="pl-PL" b="1" i="1" smtClean="0">
                        <a:latin typeface="Cambria Math" panose="02040503050406030204" pitchFamily="18" charset="0"/>
                      </a:rPr>
                      <m:t>𝒕𝒐</m:t>
                    </m:r>
                    <m:r>
                      <a:rPr lang="en-GB" altLang="pl-PL" b="1" i="1" smtClean="0">
                        <a:latin typeface="Cambria Math" panose="02040503050406030204" pitchFamily="18" charset="0"/>
                      </a:rPr>
                      <m:t> </m:t>
                    </m:r>
                    <m:nary>
                      <m:naryPr>
                        <m:chr m:val="∑"/>
                        <m:ctrlPr>
                          <a:rPr lang="en-GB" altLang="pl-PL" b="0" i="1" smtClean="0">
                            <a:latin typeface="Cambria Math" panose="02040503050406030204" pitchFamily="18" charset="0"/>
                          </a:rPr>
                        </m:ctrlPr>
                      </m:naryPr>
                      <m:sub>
                        <m:r>
                          <m:rPr>
                            <m:brk m:alnAt="23"/>
                          </m:rPr>
                          <a:rPr lang="en-GB" altLang="pl-PL" b="0" i="1" smtClean="0">
                            <a:latin typeface="Cambria Math" panose="02040503050406030204" pitchFamily="18" charset="0"/>
                          </a:rPr>
                          <m:t>𝑗</m:t>
                        </m:r>
                        <m:r>
                          <a:rPr lang="en-GB" altLang="pl-PL" b="0" i="1" smtClean="0">
                            <a:latin typeface="Cambria Math" panose="02040503050406030204" pitchFamily="18" charset="0"/>
                          </a:rPr>
                          <m:t>=1</m:t>
                        </m:r>
                      </m:sub>
                      <m:sup>
                        <m:r>
                          <a:rPr lang="en-GB" altLang="pl-PL" b="0" i="1" smtClean="0">
                            <a:latin typeface="Cambria Math" panose="02040503050406030204" pitchFamily="18" charset="0"/>
                          </a:rPr>
                          <m:t>𝑝</m:t>
                        </m:r>
                      </m:sup>
                      <m:e>
                        <m:sSubSup>
                          <m:sSubSupPr>
                            <m:ctrlPr>
                              <a:rPr lang="en-GB" altLang="pl-PL" b="0" i="1" smtClean="0">
                                <a:latin typeface="Cambria Math" panose="02040503050406030204" pitchFamily="18" charset="0"/>
                              </a:rPr>
                            </m:ctrlPr>
                          </m:sSubSupPr>
                          <m:e>
                            <m:r>
                              <a:rPr lang="en-GB" altLang="pl-PL" b="0" i="1" smtClean="0">
                                <a:latin typeface="Cambria Math" panose="02040503050406030204" pitchFamily="18" charset="0"/>
                                <a:ea typeface="Cambria Math" panose="02040503050406030204" pitchFamily="18" charset="0"/>
                              </a:rPr>
                              <m:t>𝛽</m:t>
                            </m:r>
                          </m:e>
                          <m:sub>
                            <m:r>
                              <a:rPr lang="en-GB" altLang="pl-PL" b="0" i="1" smtClean="0">
                                <a:latin typeface="Cambria Math" panose="02040503050406030204" pitchFamily="18" charset="0"/>
                              </a:rPr>
                              <m:t>𝑗</m:t>
                            </m:r>
                          </m:sub>
                          <m:sup>
                            <m:r>
                              <a:rPr lang="en-GB" altLang="pl-PL" b="0" i="1" smtClean="0">
                                <a:latin typeface="Cambria Math" panose="02040503050406030204" pitchFamily="18" charset="0"/>
                              </a:rPr>
                              <m:t>2</m:t>
                            </m:r>
                          </m:sup>
                        </m:sSubSup>
                      </m:e>
                    </m:nary>
                    <m:r>
                      <a:rPr lang="en-GB" altLang="pl-PL" b="0" i="1" smtClean="0">
                        <a:latin typeface="Cambria Math" panose="02040503050406030204" pitchFamily="18" charset="0"/>
                      </a:rPr>
                      <m:t>=1</m:t>
                    </m:r>
                  </m:oMath>
                </a14:m>
                <a:r>
                  <a:rPr lang="en-GB" altLang="pl-PL" b="0" dirty="0"/>
                  <a:t> </a:t>
                </a:r>
              </a:p>
              <a:p>
                <a:pPr marL="400050" lvl="1" indent="0" eaLnBrk="1" hangingPunct="1">
                  <a:buNone/>
                </a:pPr>
                <a:endParaRPr lang="en-GB" altLang="pl-PL" sz="1100" b="0" dirty="0"/>
              </a:p>
              <a:p>
                <a:pPr marL="400050" lvl="1" indent="0" eaLnBrk="1" hangingPunct="1">
                  <a:buNone/>
                </a:pPr>
                <a14:m>
                  <m:oMathPara xmlns:m="http://schemas.openxmlformats.org/officeDocument/2006/math">
                    <m:oMathParaPr>
                      <m:jc m:val="left"/>
                    </m:oMathParaPr>
                    <m:oMath xmlns:m="http://schemas.openxmlformats.org/officeDocument/2006/math">
                      <m:sSub>
                        <m:sSubPr>
                          <m:ctrlPr>
                            <a:rPr lang="en-GB"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𝑖</m:t>
                          </m:r>
                        </m:sub>
                      </m:sSub>
                      <m:d>
                        <m:dPr>
                          <m:ctrlPr>
                            <a:rPr lang="en-GB" altLang="pl-PL" b="0" i="1" smtClean="0">
                              <a:latin typeface="Cambria Math" panose="02040503050406030204" pitchFamily="18" charset="0"/>
                            </a:rPr>
                          </m:ctrlPr>
                        </m:dPr>
                        <m:e>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𝑖𝑝</m:t>
                              </m:r>
                            </m:sub>
                          </m:sSub>
                        </m:e>
                      </m:d>
                      <m:r>
                        <a:rPr lang="en-GB" altLang="pl-PL" b="0" i="1" smtClean="0">
                          <a:latin typeface="Cambria Math" panose="02040503050406030204" pitchFamily="18" charset="0"/>
                          <a:ea typeface="Cambria Math" panose="02040503050406030204" pitchFamily="18" charset="0"/>
                        </a:rPr>
                        <m:t>≥</m:t>
                      </m:r>
                      <m:r>
                        <a:rPr lang="en-GB" altLang="pl-PL" b="0" i="1" smtClean="0">
                          <a:latin typeface="Cambria Math" panose="02040503050406030204" pitchFamily="18" charset="0"/>
                          <a:ea typeface="Cambria Math" panose="02040503050406030204" pitchFamily="18" charset="0"/>
                        </a:rPr>
                        <m:t>𝑀</m:t>
                      </m:r>
                      <m:r>
                        <a:rPr lang="en-GB" altLang="pl-PL" b="0" i="1" smtClean="0">
                          <a:latin typeface="Cambria Math" panose="02040503050406030204" pitchFamily="18" charset="0"/>
                          <a:ea typeface="Cambria Math" panose="02040503050406030204" pitchFamily="18" charset="0"/>
                        </a:rPr>
                        <m:t>  ∀</m:t>
                      </m:r>
                      <m:r>
                        <a:rPr lang="en-GB" altLang="pl-PL" b="0" i="1" smtClean="0">
                          <a:latin typeface="Cambria Math" panose="02040503050406030204" pitchFamily="18" charset="0"/>
                          <a:ea typeface="Cambria Math" panose="02040503050406030204" pitchFamily="18" charset="0"/>
                        </a:rPr>
                        <m:t>𝑖</m:t>
                      </m:r>
                      <m:r>
                        <a:rPr lang="en-GB" altLang="pl-PL" b="0" i="1" smtClean="0">
                          <a:latin typeface="Cambria Math" panose="02040503050406030204" pitchFamily="18" charset="0"/>
                          <a:ea typeface="Cambria Math" panose="02040503050406030204" pitchFamily="18" charset="0"/>
                        </a:rPr>
                        <m:t>=1,…,</m:t>
                      </m:r>
                      <m:r>
                        <a:rPr lang="en-GB" altLang="pl-PL" b="0" i="1" smtClean="0">
                          <a:latin typeface="Cambria Math" panose="02040503050406030204" pitchFamily="18" charset="0"/>
                          <a:ea typeface="Cambria Math" panose="02040503050406030204" pitchFamily="18" charset="0"/>
                        </a:rPr>
                        <m:t>𝑛</m:t>
                      </m:r>
                    </m:oMath>
                  </m:oMathPara>
                </a14:m>
                <a:endParaRPr lang="en-GB" altLang="pl-PL"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924800" cy="4876800"/>
              </a:xfrm>
              <a:blipFill>
                <a:blip r:embed="rId3"/>
                <a:stretch>
                  <a:fillRect l="-1385"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p:txBody>
          <a:bodyPr/>
          <a:lstStyle/>
          <a:p>
            <a:pPr eaLnBrk="1" hangingPunct="1"/>
            <a:r>
              <a:rPr lang="en-US" altLang="pl-PL" sz="3600" dirty="0"/>
              <a:t/>
            </a:r>
            <a:br>
              <a:rPr lang="en-US" altLang="pl-PL" sz="3600" dirty="0"/>
            </a:br>
            <a:r>
              <a:rPr lang="en-US" altLang="pl-PL" sz="3600" dirty="0"/>
              <a:t>Maximum Margin: general case</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7676291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The objective of this first task is to familiarise you with the type of data we will be using throughout this lecture and also with the main function “</a:t>
            </a:r>
            <a:r>
              <a:rPr lang="en-GB" altLang="pl-PL" sz="2400" dirty="0" err="1"/>
              <a:t>svm</a:t>
            </a:r>
            <a:r>
              <a:rPr lang="en-GB" altLang="pl-PL" sz="2400" dirty="0"/>
              <a:t>()” that we will use to build our classifiers in R.</a:t>
            </a:r>
          </a:p>
          <a:p>
            <a:pPr eaLnBrk="1" hangingPunct="1"/>
            <a:endParaRPr lang="en-GB" altLang="pl-PL" sz="600" dirty="0"/>
          </a:p>
          <a:p>
            <a:pPr marL="914400" lvl="1" indent="-514350" eaLnBrk="1" hangingPunct="1">
              <a:buFont typeface="+mj-lt"/>
              <a:buAutoNum type="arabicPeriod"/>
            </a:pPr>
            <a:r>
              <a:rPr lang="en-GB" altLang="pl-PL" sz="2000" dirty="0"/>
              <a:t>Use the code of Sec.1 to simulate an artificial data set and plot it. </a:t>
            </a:r>
          </a:p>
          <a:p>
            <a:pPr marL="914400" lvl="1" indent="-514350" eaLnBrk="1" hangingPunct="1">
              <a:buFont typeface="+mj-lt"/>
              <a:buAutoNum type="arabicPeriod"/>
            </a:pPr>
            <a:r>
              <a:rPr lang="en-GB" altLang="pl-PL" sz="2000" dirty="0"/>
              <a:t>Fit a maximum margin classifier to the data. Have a quick look at the help of </a:t>
            </a:r>
            <a:r>
              <a:rPr lang="en-GB" altLang="pl-PL" sz="2000" dirty="0" err="1"/>
              <a:t>svm</a:t>
            </a:r>
            <a:r>
              <a:rPr lang="en-GB" altLang="pl-PL" sz="2000" dirty="0"/>
              <a:t> (use ?</a:t>
            </a:r>
            <a:r>
              <a:rPr lang="en-GB" altLang="pl-PL" sz="2000" dirty="0" err="1"/>
              <a:t>svm</a:t>
            </a:r>
            <a:r>
              <a:rPr lang="en-GB" altLang="pl-PL" sz="2000" dirty="0"/>
              <a:t>) and try to fit the same classifier using the feature matrix and response vector instead of inputting the data as a </a:t>
            </a:r>
            <a:r>
              <a:rPr lang="en-GB" altLang="pl-PL" sz="2000" dirty="0" err="1"/>
              <a:t>dataframe</a:t>
            </a:r>
            <a:r>
              <a:rPr lang="en-GB" altLang="pl-PL" sz="2000" dirty="0"/>
              <a:t>.</a:t>
            </a:r>
          </a:p>
          <a:p>
            <a:pPr marL="914400" lvl="1" indent="-514350" eaLnBrk="1" hangingPunct="1">
              <a:buFont typeface="+mj-lt"/>
              <a:buAutoNum type="arabicPeriod"/>
            </a:pPr>
            <a:r>
              <a:rPr lang="en-GB" altLang="pl-PL" sz="2000" dirty="0"/>
              <a:t>Find the indices of the support vectors.   </a:t>
            </a:r>
          </a:p>
          <a:p>
            <a:pPr marL="914400" lvl="1" indent="-514350" eaLnBrk="1" hangingPunct="1">
              <a:buFont typeface="+mj-lt"/>
              <a:buAutoNum type="arabicPeriod"/>
            </a:pPr>
            <a:r>
              <a:rPr lang="en-GB" altLang="pl-PL" sz="2000" dirty="0"/>
              <a:t>Plot the output of the fitted model using the function provided.</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17884258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Soft margin classifier: motivation</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533400" y="2007105"/>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395288" y="4996368"/>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570038" y="282625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995363" y="31834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147763" y="37295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766763" y="41867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300163" y="25865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766763" y="35009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919163" y="36533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681163" y="32723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582863" y="32596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214563" y="41867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205163" y="41867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1897063" y="47074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519363" y="35771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1951038" y="407085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595563" y="44153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281363" y="35009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766888" y="198805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376488" y="206425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443288" y="282625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995363" y="1988055"/>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03089" y="3083728"/>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03089" y="3083728"/>
                <a:ext cx="643061" cy="461665"/>
              </a:xfrm>
              <a:prstGeom prst="rect">
                <a:avLst/>
              </a:prstGeom>
              <a:blipFill>
                <a:blip r:embed="rId3"/>
                <a:stretch>
                  <a:fillRect b="-3947"/>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19</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878744" y="4904591"/>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878744" y="4904591"/>
                <a:ext cx="643060" cy="461665"/>
              </a:xfrm>
              <a:prstGeom prst="rect">
                <a:avLst/>
              </a:prstGeom>
              <a:blipFill>
                <a:blip r:embed="rId4"/>
                <a:stretch>
                  <a:fillRect b="-5333"/>
                </a:stretch>
              </a:blipFill>
            </p:spPr>
            <p:txBody>
              <a:bodyPr/>
              <a:lstStyle/>
              <a:p>
                <a:r>
                  <a:rPr lang="pl-PL">
                    <a:noFill/>
                  </a:rPr>
                  <a:t> </a:t>
                </a:r>
              </a:p>
            </p:txBody>
          </p:sp>
        </mc:Fallback>
      </mc:AlternateContent>
      <p:sp>
        <p:nvSpPr>
          <p:cNvPr id="56" name="Line 4">
            <a:extLst>
              <a:ext uri="{FF2B5EF4-FFF2-40B4-BE49-F238E27FC236}">
                <a16:creationId xmlns:a16="http://schemas.microsoft.com/office/drawing/2014/main" id="{47F74BA8-8F6A-4D31-8A27-5D4DBE02D0D2}"/>
              </a:ext>
            </a:extLst>
          </p:cNvPr>
          <p:cNvSpPr>
            <a:spLocks noChangeShapeType="1"/>
          </p:cNvSpPr>
          <p:nvPr/>
        </p:nvSpPr>
        <p:spPr bwMode="auto">
          <a:xfrm flipV="1">
            <a:off x="4913070" y="20002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7" name="Line 5">
            <a:extLst>
              <a:ext uri="{FF2B5EF4-FFF2-40B4-BE49-F238E27FC236}">
                <a16:creationId xmlns:a16="http://schemas.microsoft.com/office/drawing/2014/main" id="{B68A3A7B-5007-404E-82D2-A1E9CCA053C1}"/>
              </a:ext>
            </a:extLst>
          </p:cNvPr>
          <p:cNvSpPr>
            <a:spLocks noChangeShapeType="1"/>
          </p:cNvSpPr>
          <p:nvPr/>
        </p:nvSpPr>
        <p:spPr bwMode="auto">
          <a:xfrm flipV="1">
            <a:off x="4774958" y="49895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8" name="AutoShape 6">
            <a:extLst>
              <a:ext uri="{FF2B5EF4-FFF2-40B4-BE49-F238E27FC236}">
                <a16:creationId xmlns:a16="http://schemas.microsoft.com/office/drawing/2014/main" id="{A1E72458-673B-472F-A7C1-86D72202CA8D}"/>
              </a:ext>
            </a:extLst>
          </p:cNvPr>
          <p:cNvSpPr>
            <a:spLocks noChangeArrowheads="1"/>
          </p:cNvSpPr>
          <p:nvPr/>
        </p:nvSpPr>
        <p:spPr bwMode="auto">
          <a:xfrm>
            <a:off x="5949708" y="28194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9" name="AutoShape 7">
            <a:extLst>
              <a:ext uri="{FF2B5EF4-FFF2-40B4-BE49-F238E27FC236}">
                <a16:creationId xmlns:a16="http://schemas.microsoft.com/office/drawing/2014/main" id="{1ADC59E2-2494-4D7B-97E1-AEA5B7D2DAB1}"/>
              </a:ext>
            </a:extLst>
          </p:cNvPr>
          <p:cNvSpPr>
            <a:spLocks noChangeArrowheads="1"/>
          </p:cNvSpPr>
          <p:nvPr/>
        </p:nvSpPr>
        <p:spPr bwMode="auto">
          <a:xfrm>
            <a:off x="5375033" y="31765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0" name="AutoShape 8">
            <a:extLst>
              <a:ext uri="{FF2B5EF4-FFF2-40B4-BE49-F238E27FC236}">
                <a16:creationId xmlns:a16="http://schemas.microsoft.com/office/drawing/2014/main" id="{874905FC-7EA9-4C43-AB47-3300BDD595CB}"/>
              </a:ext>
            </a:extLst>
          </p:cNvPr>
          <p:cNvSpPr>
            <a:spLocks noChangeArrowheads="1"/>
          </p:cNvSpPr>
          <p:nvPr/>
        </p:nvSpPr>
        <p:spPr bwMode="auto">
          <a:xfrm>
            <a:off x="5527433" y="37226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1" name="AutoShape 9">
            <a:extLst>
              <a:ext uri="{FF2B5EF4-FFF2-40B4-BE49-F238E27FC236}">
                <a16:creationId xmlns:a16="http://schemas.microsoft.com/office/drawing/2014/main" id="{475B5ADC-23A9-460C-8C2A-FEB317303BB5}"/>
              </a:ext>
            </a:extLst>
          </p:cNvPr>
          <p:cNvSpPr>
            <a:spLocks noChangeArrowheads="1"/>
          </p:cNvSpPr>
          <p:nvPr/>
        </p:nvSpPr>
        <p:spPr bwMode="auto">
          <a:xfrm>
            <a:off x="5146433" y="4179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2" name="AutoShape 10">
            <a:extLst>
              <a:ext uri="{FF2B5EF4-FFF2-40B4-BE49-F238E27FC236}">
                <a16:creationId xmlns:a16="http://schemas.microsoft.com/office/drawing/2014/main" id="{EA112804-B2A4-4215-AF2B-4BD983F1AC3E}"/>
              </a:ext>
            </a:extLst>
          </p:cNvPr>
          <p:cNvSpPr>
            <a:spLocks noChangeArrowheads="1"/>
          </p:cNvSpPr>
          <p:nvPr/>
        </p:nvSpPr>
        <p:spPr bwMode="auto">
          <a:xfrm>
            <a:off x="5679833" y="25796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3" name="AutoShape 11">
            <a:extLst>
              <a:ext uri="{FF2B5EF4-FFF2-40B4-BE49-F238E27FC236}">
                <a16:creationId xmlns:a16="http://schemas.microsoft.com/office/drawing/2014/main" id="{EDE65305-D797-49A8-89E1-D068C88F52BF}"/>
              </a:ext>
            </a:extLst>
          </p:cNvPr>
          <p:cNvSpPr>
            <a:spLocks noChangeArrowheads="1"/>
          </p:cNvSpPr>
          <p:nvPr/>
        </p:nvSpPr>
        <p:spPr bwMode="auto">
          <a:xfrm>
            <a:off x="5146433" y="34940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4" name="AutoShape 12">
            <a:extLst>
              <a:ext uri="{FF2B5EF4-FFF2-40B4-BE49-F238E27FC236}">
                <a16:creationId xmlns:a16="http://schemas.microsoft.com/office/drawing/2014/main" id="{3FBDA644-F82F-408D-BC1D-D9F0635FBCA1}"/>
              </a:ext>
            </a:extLst>
          </p:cNvPr>
          <p:cNvSpPr>
            <a:spLocks noChangeArrowheads="1"/>
          </p:cNvSpPr>
          <p:nvPr/>
        </p:nvSpPr>
        <p:spPr bwMode="auto">
          <a:xfrm>
            <a:off x="5298833" y="36464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5" name="AutoShape 13">
            <a:extLst>
              <a:ext uri="{FF2B5EF4-FFF2-40B4-BE49-F238E27FC236}">
                <a16:creationId xmlns:a16="http://schemas.microsoft.com/office/drawing/2014/main" id="{18832910-9C44-44AE-A322-B8365505AD4F}"/>
              </a:ext>
            </a:extLst>
          </p:cNvPr>
          <p:cNvSpPr>
            <a:spLocks noChangeArrowheads="1"/>
          </p:cNvSpPr>
          <p:nvPr/>
        </p:nvSpPr>
        <p:spPr bwMode="auto">
          <a:xfrm>
            <a:off x="6060833" y="32654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6" name="AutoShape 14">
            <a:extLst>
              <a:ext uri="{FF2B5EF4-FFF2-40B4-BE49-F238E27FC236}">
                <a16:creationId xmlns:a16="http://schemas.microsoft.com/office/drawing/2014/main" id="{105F8B2C-9560-43ED-B272-E40C6E3C624D}"/>
              </a:ext>
            </a:extLst>
          </p:cNvPr>
          <p:cNvSpPr>
            <a:spLocks noChangeArrowheads="1"/>
          </p:cNvSpPr>
          <p:nvPr/>
        </p:nvSpPr>
        <p:spPr bwMode="auto">
          <a:xfrm>
            <a:off x="6962533" y="3252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7" name="AutoShape 15">
            <a:extLst>
              <a:ext uri="{FF2B5EF4-FFF2-40B4-BE49-F238E27FC236}">
                <a16:creationId xmlns:a16="http://schemas.microsoft.com/office/drawing/2014/main" id="{987A3BBF-EC69-4DE1-BB63-9D088C2A534C}"/>
              </a:ext>
            </a:extLst>
          </p:cNvPr>
          <p:cNvSpPr>
            <a:spLocks noChangeArrowheads="1"/>
          </p:cNvSpPr>
          <p:nvPr/>
        </p:nvSpPr>
        <p:spPr bwMode="auto">
          <a:xfrm>
            <a:off x="6594233" y="4179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8" name="AutoShape 16">
            <a:extLst>
              <a:ext uri="{FF2B5EF4-FFF2-40B4-BE49-F238E27FC236}">
                <a16:creationId xmlns:a16="http://schemas.microsoft.com/office/drawing/2014/main" id="{07728158-43E3-4AE3-A21C-A513385D4301}"/>
              </a:ext>
            </a:extLst>
          </p:cNvPr>
          <p:cNvSpPr>
            <a:spLocks noChangeArrowheads="1"/>
          </p:cNvSpPr>
          <p:nvPr/>
        </p:nvSpPr>
        <p:spPr bwMode="auto">
          <a:xfrm>
            <a:off x="7584833" y="4179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9" name="AutoShape 17">
            <a:extLst>
              <a:ext uri="{FF2B5EF4-FFF2-40B4-BE49-F238E27FC236}">
                <a16:creationId xmlns:a16="http://schemas.microsoft.com/office/drawing/2014/main" id="{7B432028-0AFD-463E-82DD-9561153FE231}"/>
              </a:ext>
            </a:extLst>
          </p:cNvPr>
          <p:cNvSpPr>
            <a:spLocks noChangeArrowheads="1"/>
          </p:cNvSpPr>
          <p:nvPr/>
        </p:nvSpPr>
        <p:spPr bwMode="auto">
          <a:xfrm>
            <a:off x="6276733" y="4700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0" name="AutoShape 18">
            <a:extLst>
              <a:ext uri="{FF2B5EF4-FFF2-40B4-BE49-F238E27FC236}">
                <a16:creationId xmlns:a16="http://schemas.microsoft.com/office/drawing/2014/main" id="{7DCC835F-A142-4B4D-9276-39CA7FFFB0A2}"/>
              </a:ext>
            </a:extLst>
          </p:cNvPr>
          <p:cNvSpPr>
            <a:spLocks noChangeArrowheads="1"/>
          </p:cNvSpPr>
          <p:nvPr/>
        </p:nvSpPr>
        <p:spPr bwMode="auto">
          <a:xfrm>
            <a:off x="6899033" y="35702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1" name="AutoShape 19">
            <a:extLst>
              <a:ext uri="{FF2B5EF4-FFF2-40B4-BE49-F238E27FC236}">
                <a16:creationId xmlns:a16="http://schemas.microsoft.com/office/drawing/2014/main" id="{D79B1BDD-2B9F-4473-BABE-5E26D9CCA576}"/>
              </a:ext>
            </a:extLst>
          </p:cNvPr>
          <p:cNvSpPr>
            <a:spLocks noChangeArrowheads="1"/>
          </p:cNvSpPr>
          <p:nvPr/>
        </p:nvSpPr>
        <p:spPr bwMode="auto">
          <a:xfrm>
            <a:off x="6330708" y="40640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2" name="AutoShape 20">
            <a:extLst>
              <a:ext uri="{FF2B5EF4-FFF2-40B4-BE49-F238E27FC236}">
                <a16:creationId xmlns:a16="http://schemas.microsoft.com/office/drawing/2014/main" id="{B93100F7-3142-473C-A432-2C7753443DA1}"/>
              </a:ext>
            </a:extLst>
          </p:cNvPr>
          <p:cNvSpPr>
            <a:spLocks noChangeArrowheads="1"/>
          </p:cNvSpPr>
          <p:nvPr/>
        </p:nvSpPr>
        <p:spPr bwMode="auto">
          <a:xfrm>
            <a:off x="6975233" y="44084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3" name="AutoShape 21">
            <a:extLst>
              <a:ext uri="{FF2B5EF4-FFF2-40B4-BE49-F238E27FC236}">
                <a16:creationId xmlns:a16="http://schemas.microsoft.com/office/drawing/2014/main" id="{C438D6F1-AD69-45E9-8F59-0FF748D25C8E}"/>
              </a:ext>
            </a:extLst>
          </p:cNvPr>
          <p:cNvSpPr>
            <a:spLocks noChangeArrowheads="1"/>
          </p:cNvSpPr>
          <p:nvPr/>
        </p:nvSpPr>
        <p:spPr bwMode="auto">
          <a:xfrm>
            <a:off x="7661033" y="349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4" name="AutoShape 22">
            <a:extLst>
              <a:ext uri="{FF2B5EF4-FFF2-40B4-BE49-F238E27FC236}">
                <a16:creationId xmlns:a16="http://schemas.microsoft.com/office/drawing/2014/main" id="{C6A314C1-C53B-4E11-9FC9-89F268F98711}"/>
              </a:ext>
            </a:extLst>
          </p:cNvPr>
          <p:cNvSpPr>
            <a:spLocks noChangeArrowheads="1"/>
          </p:cNvSpPr>
          <p:nvPr/>
        </p:nvSpPr>
        <p:spPr bwMode="auto">
          <a:xfrm>
            <a:off x="6146558" y="1981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5" name="AutoShape 23">
            <a:extLst>
              <a:ext uri="{FF2B5EF4-FFF2-40B4-BE49-F238E27FC236}">
                <a16:creationId xmlns:a16="http://schemas.microsoft.com/office/drawing/2014/main" id="{5184D248-71DE-4DE8-A41D-CECBBB0F00C3}"/>
              </a:ext>
            </a:extLst>
          </p:cNvPr>
          <p:cNvSpPr>
            <a:spLocks noChangeArrowheads="1"/>
          </p:cNvSpPr>
          <p:nvPr/>
        </p:nvSpPr>
        <p:spPr bwMode="auto">
          <a:xfrm>
            <a:off x="6756158" y="20574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6" name="AutoShape 24">
            <a:extLst>
              <a:ext uri="{FF2B5EF4-FFF2-40B4-BE49-F238E27FC236}">
                <a16:creationId xmlns:a16="http://schemas.microsoft.com/office/drawing/2014/main" id="{E223F427-C233-4F2F-8CCB-29991FA4571E}"/>
              </a:ext>
            </a:extLst>
          </p:cNvPr>
          <p:cNvSpPr>
            <a:spLocks noChangeArrowheads="1"/>
          </p:cNvSpPr>
          <p:nvPr/>
        </p:nvSpPr>
        <p:spPr bwMode="auto">
          <a:xfrm>
            <a:off x="7822958" y="28194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7" name="Line 25">
            <a:extLst>
              <a:ext uri="{FF2B5EF4-FFF2-40B4-BE49-F238E27FC236}">
                <a16:creationId xmlns:a16="http://schemas.microsoft.com/office/drawing/2014/main" id="{FA542755-8567-4076-A6C5-C1180631352C}"/>
              </a:ext>
            </a:extLst>
          </p:cNvPr>
          <p:cNvSpPr>
            <a:spLocks noChangeShapeType="1"/>
          </p:cNvSpPr>
          <p:nvPr/>
        </p:nvSpPr>
        <p:spPr bwMode="auto">
          <a:xfrm flipV="1">
            <a:off x="5375033" y="1981200"/>
            <a:ext cx="2143125" cy="2884488"/>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ED8CB02-7CA2-4E9A-B5D1-D2D82784C5A9}"/>
                  </a:ext>
                </a:extLst>
              </p:cNvPr>
              <p:cNvSpPr txBox="1"/>
              <p:nvPr/>
            </p:nvSpPr>
            <p:spPr>
              <a:xfrm>
                <a:off x="4276581" y="30768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78" name="TextBox 77">
                <a:extLst>
                  <a:ext uri="{FF2B5EF4-FFF2-40B4-BE49-F238E27FC236}">
                    <a16:creationId xmlns:a16="http://schemas.microsoft.com/office/drawing/2014/main" id="{4ED8CB02-7CA2-4E9A-B5D1-D2D82784C5A9}"/>
                  </a:ext>
                </a:extLst>
              </p:cNvPr>
              <p:cNvSpPr txBox="1">
                <a:spLocks noRot="1" noChangeAspect="1" noMove="1" noResize="1" noEditPoints="1" noAdjustHandles="1" noChangeArrowheads="1" noChangeShapeType="1" noTextEdit="1"/>
              </p:cNvSpPr>
              <p:nvPr/>
            </p:nvSpPr>
            <p:spPr>
              <a:xfrm>
                <a:off x="4276581" y="3076873"/>
                <a:ext cx="643061" cy="461665"/>
              </a:xfrm>
              <a:prstGeom prst="rect">
                <a:avLst/>
              </a:prstGeom>
              <a:blipFill>
                <a:blip r:embed="rId5"/>
                <a:stretch>
                  <a:fillRect b="-5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3D357914-61A4-40C2-8365-21695903A836}"/>
                  </a:ext>
                </a:extLst>
              </p:cNvPr>
              <p:cNvSpPr txBox="1"/>
              <p:nvPr/>
            </p:nvSpPr>
            <p:spPr>
              <a:xfrm>
                <a:off x="6258414" y="48977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79" name="TextBox 78">
                <a:extLst>
                  <a:ext uri="{FF2B5EF4-FFF2-40B4-BE49-F238E27FC236}">
                    <a16:creationId xmlns:a16="http://schemas.microsoft.com/office/drawing/2014/main" id="{3D357914-61A4-40C2-8365-21695903A836}"/>
                  </a:ext>
                </a:extLst>
              </p:cNvPr>
              <p:cNvSpPr txBox="1">
                <a:spLocks noRot="1" noChangeAspect="1" noMove="1" noResize="1" noEditPoints="1" noAdjustHandles="1" noChangeArrowheads="1" noChangeShapeType="1" noTextEdit="1"/>
              </p:cNvSpPr>
              <p:nvPr/>
            </p:nvSpPr>
            <p:spPr>
              <a:xfrm>
                <a:off x="6258414" y="4897736"/>
                <a:ext cx="643060" cy="461665"/>
              </a:xfrm>
              <a:prstGeom prst="rect">
                <a:avLst/>
              </a:prstGeom>
              <a:blipFill>
                <a:blip r:embed="rId6"/>
                <a:stretch>
                  <a:fillRect b="-5263"/>
                </a:stretch>
              </a:blipFill>
            </p:spPr>
            <p:txBody>
              <a:bodyPr/>
              <a:lstStyle/>
              <a:p>
                <a:r>
                  <a:rPr lang="pl-PL">
                    <a:noFill/>
                  </a:rPr>
                  <a:t> </a:t>
                </a:r>
              </a:p>
            </p:txBody>
          </p:sp>
        </mc:Fallback>
      </mc:AlternateContent>
      <p:sp>
        <p:nvSpPr>
          <p:cNvPr id="80" name="AutoShape 23">
            <a:extLst>
              <a:ext uri="{FF2B5EF4-FFF2-40B4-BE49-F238E27FC236}">
                <a16:creationId xmlns:a16="http://schemas.microsoft.com/office/drawing/2014/main" id="{DB92D8AA-2290-46FE-AD2D-0AD1D628A9EF}"/>
              </a:ext>
            </a:extLst>
          </p:cNvPr>
          <p:cNvSpPr>
            <a:spLocks noChangeArrowheads="1"/>
          </p:cNvSpPr>
          <p:nvPr/>
        </p:nvSpPr>
        <p:spPr bwMode="auto">
          <a:xfrm>
            <a:off x="7162800" y="288737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81" name="Line 25">
            <a:extLst>
              <a:ext uri="{FF2B5EF4-FFF2-40B4-BE49-F238E27FC236}">
                <a16:creationId xmlns:a16="http://schemas.microsoft.com/office/drawing/2014/main" id="{9BDA6512-DEEA-41DC-907D-9C0808482DD8}"/>
              </a:ext>
            </a:extLst>
          </p:cNvPr>
          <p:cNvSpPr>
            <a:spLocks noChangeShapeType="1"/>
          </p:cNvSpPr>
          <p:nvPr/>
        </p:nvSpPr>
        <p:spPr bwMode="auto">
          <a:xfrm flipV="1">
            <a:off x="5250425" y="2372230"/>
            <a:ext cx="2776516" cy="226752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82" name="Oval 30">
            <a:extLst>
              <a:ext uri="{FF2B5EF4-FFF2-40B4-BE49-F238E27FC236}">
                <a16:creationId xmlns:a16="http://schemas.microsoft.com/office/drawing/2014/main" id="{6312D6B9-691E-47C9-8576-2F9EA84F7367}"/>
              </a:ext>
            </a:extLst>
          </p:cNvPr>
          <p:cNvSpPr>
            <a:spLocks noChangeArrowheads="1"/>
          </p:cNvSpPr>
          <p:nvPr/>
        </p:nvSpPr>
        <p:spPr bwMode="auto">
          <a:xfrm>
            <a:off x="7128955" y="2841824"/>
            <a:ext cx="180000" cy="180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2" name="TextBox 1">
            <a:extLst>
              <a:ext uri="{FF2B5EF4-FFF2-40B4-BE49-F238E27FC236}">
                <a16:creationId xmlns:a16="http://schemas.microsoft.com/office/drawing/2014/main" id="{BE936C89-78F3-416B-A34B-B5E722EA0554}"/>
              </a:ext>
            </a:extLst>
          </p:cNvPr>
          <p:cNvSpPr txBox="1"/>
          <p:nvPr/>
        </p:nvSpPr>
        <p:spPr>
          <a:xfrm>
            <a:off x="818591" y="5715000"/>
            <a:ext cx="7249100" cy="1200329"/>
          </a:xfrm>
          <a:prstGeom prst="rect">
            <a:avLst/>
          </a:prstGeom>
          <a:noFill/>
        </p:spPr>
        <p:txBody>
          <a:bodyPr wrap="none" rtlCol="0">
            <a:spAutoFit/>
          </a:bodyPr>
          <a:lstStyle/>
          <a:p>
            <a:r>
              <a:rPr lang="en-GB" dirty="0"/>
              <a:t>Adding a single observation change drastically </a:t>
            </a:r>
          </a:p>
          <a:p>
            <a:r>
              <a:rPr lang="en-GB" dirty="0"/>
              <a:t>the decision boundary</a:t>
            </a:r>
          </a:p>
          <a:p>
            <a:r>
              <a:rPr lang="en-GB" dirty="0"/>
              <a:t> </a:t>
            </a:r>
            <a:endParaRPr lang="pl-PL" dirty="0"/>
          </a:p>
        </p:txBody>
      </p:sp>
      <p:sp>
        <p:nvSpPr>
          <p:cNvPr id="83" name="TextBox 4">
            <a:extLst>
              <a:ext uri="{FF2B5EF4-FFF2-40B4-BE49-F238E27FC236}">
                <a16:creationId xmlns:a16="http://schemas.microsoft.com/office/drawing/2014/main" id="{31B1C9CB-41EA-4C6F-B944-BA8F8031B40B}"/>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6550917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Before we start…</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endParaRPr lang="en-GB" altLang="pl-PL" sz="600" dirty="0"/>
          </a:p>
          <a:p>
            <a:pPr marL="914400" lvl="1" indent="-514350" eaLnBrk="1" hangingPunct="1">
              <a:buFont typeface="+mj-lt"/>
              <a:buAutoNum type="arabicPeriod"/>
            </a:pPr>
            <a:r>
              <a:rPr lang="en-GB" altLang="pl-PL" dirty="0"/>
              <a:t>Download the folder provided on the following link: </a:t>
            </a:r>
            <a:r>
              <a:rPr lang="en-GB" altLang="pl-PL" dirty="0">
                <a:hlinkClick r:id="rId3"/>
              </a:rPr>
              <a:t>https://</a:t>
            </a:r>
            <a:r>
              <a:rPr lang="en-GB" altLang="pl-PL" dirty="0" smtClean="0">
                <a:hlinkClick r:id="rId3"/>
              </a:rPr>
              <a:t>github.com/Adnane017/SVM_course_SAVworkshop</a:t>
            </a:r>
            <a:r>
              <a:rPr lang="en-GB" altLang="pl-PL" dirty="0" smtClean="0"/>
              <a:t> </a:t>
            </a:r>
            <a:endParaRPr lang="en-GB" altLang="pl-PL" dirty="0"/>
          </a:p>
          <a:p>
            <a:pPr marL="914400" lvl="1" indent="-514350" eaLnBrk="1" hangingPunct="1">
              <a:buFont typeface="+mj-lt"/>
              <a:buAutoNum type="arabicPeriod"/>
            </a:pPr>
            <a:endParaRPr lang="en-GB" altLang="pl-PL" sz="1000" dirty="0"/>
          </a:p>
          <a:p>
            <a:pPr marL="914400" lvl="1" indent="-514350" eaLnBrk="1" hangingPunct="1">
              <a:buFont typeface="+mj-lt"/>
              <a:buAutoNum type="arabicPeriod"/>
            </a:pPr>
            <a:r>
              <a:rPr lang="en-GB" altLang="pl-PL" dirty="0"/>
              <a:t>Open the file “</a:t>
            </a:r>
            <a:r>
              <a:rPr lang="en-GB" altLang="pl-PL" dirty="0" err="1"/>
              <a:t>RcodeForLecture.R</a:t>
            </a:r>
            <a:r>
              <a:rPr lang="en-GB" altLang="pl-PL" dirty="0"/>
              <a:t>”.</a:t>
            </a:r>
          </a:p>
          <a:p>
            <a:pPr marL="914400" lvl="1" indent="-514350" eaLnBrk="1" hangingPunct="1">
              <a:buFont typeface="+mj-lt"/>
              <a:buAutoNum type="arabicPeriod"/>
            </a:pPr>
            <a:endParaRPr lang="en-GB" altLang="pl-PL" sz="1000" dirty="0"/>
          </a:p>
          <a:p>
            <a:pPr marL="914400" lvl="1" indent="-514350" eaLnBrk="1" hangingPunct="1">
              <a:buFont typeface="+mj-lt"/>
              <a:buAutoNum type="arabicPeriod"/>
            </a:pPr>
            <a:r>
              <a:rPr lang="en-GB" altLang="pl-PL" dirty="0"/>
              <a:t>Run the package install command which will install all the packages that we will be using during this session while we are going through the first few slides (it might take up to 20mins!). </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5679688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Soft margin classifier: motivation</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433637" y="3422649"/>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295525" y="6411912"/>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4269004" y="522345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895600" y="45989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3048000" y="51450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667000" y="56022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4114800" y="454025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3895725" y="582642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819400" y="50688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581400" y="46878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483100" y="46751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4114800" y="56022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5105400" y="56022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797300" y="61229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419600" y="49926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851275" y="54863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495800" y="58308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5181600" y="49164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4876800" y="472433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276725" y="34797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343525" y="42417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797148" y="4499272"/>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797148" y="4499272"/>
                <a:ext cx="643061" cy="461665"/>
              </a:xfrm>
              <a:prstGeom prst="rect">
                <a:avLst/>
              </a:prstGeom>
              <a:blipFill>
                <a:blip r:embed="rId3"/>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20</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778981" y="6320135"/>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778981" y="6320135"/>
                <a:ext cx="643060" cy="461665"/>
              </a:xfrm>
              <a:prstGeom prst="rect">
                <a:avLst/>
              </a:prstGeom>
              <a:blipFill>
                <a:blip r:embed="rId4"/>
                <a:stretch>
                  <a:fillRect b="-3947"/>
                </a:stretch>
              </a:blipFill>
            </p:spPr>
            <p:txBody>
              <a:bodyPr/>
              <a:lstStyle/>
              <a:p>
                <a:r>
                  <a:rPr lang="pl-PL">
                    <a:noFill/>
                  </a:rPr>
                  <a:t> </a:t>
                </a:r>
              </a:p>
            </p:txBody>
          </p:sp>
        </mc:Fallback>
      </mc:AlternateContent>
      <p:sp>
        <p:nvSpPr>
          <p:cNvPr id="28" name="TextBox 27">
            <a:extLst>
              <a:ext uri="{FF2B5EF4-FFF2-40B4-BE49-F238E27FC236}">
                <a16:creationId xmlns:a16="http://schemas.microsoft.com/office/drawing/2014/main" id="{BEB61ECC-8FA2-421D-9233-98519D245023}"/>
              </a:ext>
            </a:extLst>
          </p:cNvPr>
          <p:cNvSpPr txBox="1"/>
          <p:nvPr/>
        </p:nvSpPr>
        <p:spPr>
          <a:xfrm>
            <a:off x="451114" y="1784081"/>
            <a:ext cx="7622600" cy="1569660"/>
          </a:xfrm>
          <a:prstGeom prst="rect">
            <a:avLst/>
          </a:prstGeom>
          <a:noFill/>
        </p:spPr>
        <p:txBody>
          <a:bodyPr wrap="none" rtlCol="0">
            <a:spAutoFit/>
          </a:bodyPr>
          <a:lstStyle/>
          <a:p>
            <a:r>
              <a:rPr lang="en-GB" dirty="0"/>
              <a:t>This is a situation where there is no separating </a:t>
            </a:r>
          </a:p>
          <a:p>
            <a:r>
              <a:rPr lang="en-GB" dirty="0"/>
              <a:t>linear decision boundary, so the maximal margin </a:t>
            </a:r>
          </a:p>
          <a:p>
            <a:r>
              <a:rPr lang="en-GB" dirty="0"/>
              <a:t>Classifier cannot be used.</a:t>
            </a:r>
          </a:p>
          <a:p>
            <a:r>
              <a:rPr lang="en-GB" dirty="0"/>
              <a:t> </a:t>
            </a:r>
            <a:endParaRPr lang="pl-PL" dirty="0"/>
          </a:p>
        </p:txBody>
      </p:sp>
      <p:sp>
        <p:nvSpPr>
          <p:cNvPr id="29" name="TextBox 4">
            <a:extLst>
              <a:ext uri="{FF2B5EF4-FFF2-40B4-BE49-F238E27FC236}">
                <a16:creationId xmlns:a16="http://schemas.microsoft.com/office/drawing/2014/main" id="{98DF6C7D-09DB-45C3-9962-678A480433FC}"/>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0415838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21</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924800" cy="4876800"/>
              </a:xfrm>
            </p:spPr>
            <p:txBody>
              <a:bodyPr/>
              <a:lstStyle/>
              <a:p>
                <a:pPr eaLnBrk="1" hangingPunct="1"/>
                <a:r>
                  <a:rPr lang="en-US" altLang="pl-PL" dirty="0"/>
                  <a:t>The soft margin decision boundary is the solution to the optimisation problem:</a:t>
                </a:r>
              </a:p>
              <a:p>
                <a:pPr marL="0" indent="0" eaLnBrk="1" hangingPunct="1">
                  <a:buNone/>
                </a:pPr>
                <a:endParaRPr lang="en-US" altLang="pl-PL" sz="1200" dirty="0"/>
              </a:p>
              <a:p>
                <a:pPr marL="400050" lvl="1" indent="0" eaLnBrk="1" hangingPunct="1">
                  <a:buNone/>
                </a:pPr>
                <a14:m>
                  <m:oMathPara xmlns:m="http://schemas.openxmlformats.org/officeDocument/2006/math">
                    <m:oMathParaPr>
                      <m:jc m:val="left"/>
                    </m:oMathParaPr>
                    <m:oMath xmlns:m="http://schemas.openxmlformats.org/officeDocument/2006/math">
                      <m:func>
                        <m:funcPr>
                          <m:ctrlPr>
                            <a:rPr lang="en-US" altLang="pl-PL" i="1" dirty="0" smtClean="0">
                              <a:latin typeface="Cambria Math" panose="02040503050406030204" pitchFamily="18" charset="0"/>
                            </a:rPr>
                          </m:ctrlPr>
                        </m:funcPr>
                        <m:fName>
                          <m:limLow>
                            <m:limLowPr>
                              <m:ctrlPr>
                                <a:rPr lang="en-US" altLang="pl-PL" i="1" dirty="0" smtClean="0">
                                  <a:latin typeface="Cambria Math" panose="02040503050406030204" pitchFamily="18" charset="0"/>
                                </a:rPr>
                              </m:ctrlPr>
                            </m:limLowPr>
                            <m:e>
                              <m:r>
                                <a:rPr lang="en-US" altLang="pl-PL" b="1" i="0" dirty="0" smtClean="0">
                                  <a:latin typeface="Cambria Math" panose="02040503050406030204" pitchFamily="18" charset="0"/>
                                </a:rPr>
                                <m:t>𝐦𝐚𝐱</m:t>
                              </m:r>
                            </m:e>
                            <m:lim>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r>
                                <a:rPr lang="en-GB" altLang="pl-PL" b="0" i="1" dirty="0" smtClean="0">
                                  <a:latin typeface="Cambria Math" panose="02040503050406030204" pitchFamily="18" charset="0"/>
                                  <a:ea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rPr>
                                    <m:t>0</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ea typeface="Cambria Math" panose="02040503050406030204" pitchFamily="18" charset="0"/>
                                    </a:rPr>
                                    <m:t>1</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𝑛</m:t>
                                  </m:r>
                                </m:sub>
                              </m:sSub>
                            </m:lim>
                          </m:limLow>
                        </m:fName>
                        <m:e>
                          <m:r>
                            <a:rPr lang="en-GB" altLang="pl-PL" b="0" i="1" dirty="0" smtClean="0">
                              <a:latin typeface="Cambria Math" panose="02040503050406030204" pitchFamily="18" charset="0"/>
                            </a:rPr>
                            <m:t>𝑀</m:t>
                          </m:r>
                        </m:e>
                      </m:func>
                      <m:r>
                        <a:rPr lang="en-GB" altLang="pl-PL" b="0" i="1" dirty="0" smtClean="0">
                          <a:latin typeface="Cambria Math" panose="02040503050406030204" pitchFamily="18" charset="0"/>
                        </a:rPr>
                        <m:t>  </m:t>
                      </m:r>
                    </m:oMath>
                  </m:oMathPara>
                </a14:m>
                <a:endParaRPr lang="en-GB" altLang="pl-PL" b="0" dirty="0"/>
              </a:p>
              <a:p>
                <a:pPr marL="400050" lvl="1" indent="0" eaLnBrk="1" hangingPunct="1">
                  <a:buNone/>
                </a:pPr>
                <a:endParaRPr lang="en-GB" altLang="pl-PL" sz="1200" b="0" dirty="0"/>
              </a:p>
              <a:p>
                <a:pPr marL="400050" lvl="1" indent="0" eaLnBrk="1" hangingPunct="1">
                  <a:buNone/>
                </a:pPr>
                <a14:m>
                  <m:oMath xmlns:m="http://schemas.openxmlformats.org/officeDocument/2006/math">
                    <m:r>
                      <a:rPr lang="en-GB" altLang="pl-PL" b="1" i="1" smtClean="0">
                        <a:latin typeface="Cambria Math" panose="02040503050406030204" pitchFamily="18" charset="0"/>
                      </a:rPr>
                      <m:t>𝒔𝒖𝒃𝒋𝒆𝒄𝒕</m:t>
                    </m:r>
                    <m:r>
                      <a:rPr lang="en-GB" altLang="pl-PL" b="1" i="1" smtClean="0">
                        <a:latin typeface="Cambria Math" panose="02040503050406030204" pitchFamily="18" charset="0"/>
                      </a:rPr>
                      <m:t> </m:t>
                    </m:r>
                    <m:r>
                      <a:rPr lang="en-GB" altLang="pl-PL" b="1" i="1" smtClean="0">
                        <a:latin typeface="Cambria Math" panose="02040503050406030204" pitchFamily="18" charset="0"/>
                      </a:rPr>
                      <m:t>𝒕𝒐</m:t>
                    </m:r>
                    <m:r>
                      <a:rPr lang="en-GB" altLang="pl-PL" b="1" i="1" smtClean="0">
                        <a:latin typeface="Cambria Math" panose="02040503050406030204" pitchFamily="18" charset="0"/>
                      </a:rPr>
                      <m:t> </m:t>
                    </m:r>
                    <m:nary>
                      <m:naryPr>
                        <m:chr m:val="∑"/>
                        <m:ctrlPr>
                          <a:rPr lang="en-GB" altLang="pl-PL" b="0" i="1" smtClean="0">
                            <a:latin typeface="Cambria Math" panose="02040503050406030204" pitchFamily="18" charset="0"/>
                          </a:rPr>
                        </m:ctrlPr>
                      </m:naryPr>
                      <m:sub>
                        <m:r>
                          <m:rPr>
                            <m:brk m:alnAt="23"/>
                          </m:rPr>
                          <a:rPr lang="en-GB" altLang="pl-PL" b="0" i="1" smtClean="0">
                            <a:latin typeface="Cambria Math" panose="02040503050406030204" pitchFamily="18" charset="0"/>
                          </a:rPr>
                          <m:t>𝑗</m:t>
                        </m:r>
                        <m:r>
                          <a:rPr lang="en-GB" altLang="pl-PL" b="0" i="1" smtClean="0">
                            <a:latin typeface="Cambria Math" panose="02040503050406030204" pitchFamily="18" charset="0"/>
                          </a:rPr>
                          <m:t>=1</m:t>
                        </m:r>
                      </m:sub>
                      <m:sup>
                        <m:r>
                          <a:rPr lang="en-GB" altLang="pl-PL" b="0" i="1" smtClean="0">
                            <a:latin typeface="Cambria Math" panose="02040503050406030204" pitchFamily="18" charset="0"/>
                          </a:rPr>
                          <m:t>𝑝</m:t>
                        </m:r>
                      </m:sup>
                      <m:e>
                        <m:sSubSup>
                          <m:sSubSupPr>
                            <m:ctrlPr>
                              <a:rPr lang="en-GB" altLang="pl-PL" b="0" i="1" smtClean="0">
                                <a:latin typeface="Cambria Math" panose="02040503050406030204" pitchFamily="18" charset="0"/>
                              </a:rPr>
                            </m:ctrlPr>
                          </m:sSubSupPr>
                          <m:e>
                            <m:r>
                              <a:rPr lang="en-GB" altLang="pl-PL" b="0" i="1" smtClean="0">
                                <a:latin typeface="Cambria Math" panose="02040503050406030204" pitchFamily="18" charset="0"/>
                                <a:ea typeface="Cambria Math" panose="02040503050406030204" pitchFamily="18" charset="0"/>
                              </a:rPr>
                              <m:t>𝛽</m:t>
                            </m:r>
                          </m:e>
                          <m:sub>
                            <m:r>
                              <a:rPr lang="en-GB" altLang="pl-PL" b="0" i="1" smtClean="0">
                                <a:latin typeface="Cambria Math" panose="02040503050406030204" pitchFamily="18" charset="0"/>
                              </a:rPr>
                              <m:t>𝑗</m:t>
                            </m:r>
                          </m:sub>
                          <m:sup>
                            <m:r>
                              <a:rPr lang="en-GB" altLang="pl-PL" b="0" i="1" smtClean="0">
                                <a:latin typeface="Cambria Math" panose="02040503050406030204" pitchFamily="18" charset="0"/>
                              </a:rPr>
                              <m:t>2</m:t>
                            </m:r>
                          </m:sup>
                        </m:sSubSup>
                      </m:e>
                    </m:nary>
                    <m:r>
                      <a:rPr lang="en-GB" altLang="pl-PL" b="0" i="1" smtClean="0">
                        <a:latin typeface="Cambria Math" panose="02040503050406030204" pitchFamily="18" charset="0"/>
                      </a:rPr>
                      <m:t>=1</m:t>
                    </m:r>
                  </m:oMath>
                </a14:m>
                <a:r>
                  <a:rPr lang="en-GB" altLang="pl-PL" b="0" dirty="0"/>
                  <a:t> </a:t>
                </a:r>
              </a:p>
              <a:p>
                <a:pPr marL="400050" lvl="1" indent="0" eaLnBrk="1" hangingPunct="1">
                  <a:buNone/>
                </a:pPr>
                <a:endParaRPr lang="en-GB" altLang="pl-PL" sz="1200" i="1" dirty="0">
                  <a:latin typeface="Cambria Math" panose="02040503050406030204" pitchFamily="18" charset="0"/>
                </a:endParaRPr>
              </a:p>
              <a:p>
                <a:pPr marL="400050" lvl="1" indent="0" eaLnBrk="1" hangingPunct="1">
                  <a:buNone/>
                </a:pPr>
                <a14:m>
                  <m:oMathPara xmlns:m="http://schemas.openxmlformats.org/officeDocument/2006/math">
                    <m:oMathParaPr>
                      <m:jc m:val="left"/>
                    </m:oMathParaPr>
                    <m:oMath xmlns:m="http://schemas.openxmlformats.org/officeDocument/2006/math">
                      <m:sSub>
                        <m:sSubPr>
                          <m:ctrlPr>
                            <a:rPr lang="en-GB"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𝑖</m:t>
                          </m:r>
                        </m:sub>
                      </m:sSub>
                      <m:d>
                        <m:dPr>
                          <m:ctrlPr>
                            <a:rPr lang="en-GB" altLang="pl-PL" b="0" i="1" smtClean="0">
                              <a:latin typeface="Cambria Math" panose="02040503050406030204" pitchFamily="18" charset="0"/>
                            </a:rPr>
                          </m:ctrlPr>
                        </m:dPr>
                        <m:e>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𝑖𝑝</m:t>
                              </m:r>
                            </m:sub>
                          </m:sSub>
                        </m:e>
                      </m:d>
                      <m:r>
                        <a:rPr lang="en-GB" altLang="pl-PL" b="0" i="1" smtClean="0">
                          <a:latin typeface="Cambria Math" panose="02040503050406030204" pitchFamily="18" charset="0"/>
                          <a:ea typeface="Cambria Math" panose="02040503050406030204" pitchFamily="18" charset="0"/>
                        </a:rPr>
                        <m:t>≥</m:t>
                      </m:r>
                      <m:r>
                        <a:rPr lang="en-GB" altLang="pl-PL" b="0" i="1" smtClean="0">
                          <a:latin typeface="Cambria Math" panose="02040503050406030204" pitchFamily="18" charset="0"/>
                          <a:ea typeface="Cambria Math" panose="02040503050406030204" pitchFamily="18" charset="0"/>
                        </a:rPr>
                        <m:t>𝑀</m:t>
                      </m:r>
                      <m:r>
                        <a:rPr lang="en-GB" altLang="pl-PL" b="0" i="1" smtClean="0">
                          <a:latin typeface="Cambria Math" panose="02040503050406030204" pitchFamily="18" charset="0"/>
                          <a:ea typeface="Cambria Math" panose="02040503050406030204" pitchFamily="18" charset="0"/>
                        </a:rPr>
                        <m:t>(1−</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  ∀</m:t>
                      </m:r>
                      <m:r>
                        <a:rPr lang="en-GB" altLang="pl-PL" b="0" i="1" smtClean="0">
                          <a:latin typeface="Cambria Math" panose="02040503050406030204" pitchFamily="18" charset="0"/>
                          <a:ea typeface="Cambria Math" panose="02040503050406030204" pitchFamily="18" charset="0"/>
                        </a:rPr>
                        <m:t>𝑖</m:t>
                      </m:r>
                      <m:r>
                        <a:rPr lang="en-GB" altLang="pl-PL" b="0" i="1" smtClean="0">
                          <a:latin typeface="Cambria Math" panose="02040503050406030204" pitchFamily="18" charset="0"/>
                          <a:ea typeface="Cambria Math" panose="02040503050406030204" pitchFamily="18" charset="0"/>
                        </a:rPr>
                        <m:t>=1,…,</m:t>
                      </m:r>
                      <m:r>
                        <a:rPr lang="en-GB" altLang="pl-PL" b="0" i="1" smtClean="0">
                          <a:latin typeface="Cambria Math" panose="02040503050406030204" pitchFamily="18" charset="0"/>
                          <a:ea typeface="Cambria Math" panose="02040503050406030204" pitchFamily="18" charset="0"/>
                        </a:rPr>
                        <m:t>𝑛</m:t>
                      </m:r>
                    </m:oMath>
                  </m:oMathPara>
                </a14:m>
                <a:endParaRPr lang="en-GB" altLang="pl-PL" dirty="0"/>
              </a:p>
              <a:p>
                <a:pPr marL="400050" lvl="1" indent="0" eaLnBrk="1" hangingPunct="1">
                  <a:buNone/>
                </a:pPr>
                <a:endParaRPr lang="en-US" altLang="pl-PL" sz="1200" i="1" dirty="0">
                  <a:latin typeface="Cambria Math" panose="02040503050406030204" pitchFamily="18" charset="0"/>
                </a:endParaRPr>
              </a:p>
              <a:p>
                <a:pPr marL="400050" lvl="1" indent="0" eaLnBrk="1" hangingPunct="1">
                  <a:buNone/>
                </a:pPr>
                <a14:m>
                  <m:oMath xmlns:m="http://schemas.openxmlformats.org/officeDocument/2006/math">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ea typeface="Cambria Math" panose="02040503050406030204" pitchFamily="18" charset="0"/>
                          </a:rPr>
                          <m:t>𝑖</m:t>
                        </m:r>
                      </m:sub>
                    </m:sSub>
                    <m:r>
                      <a:rPr lang="en-GB" altLang="pl-PL"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0,     </m:t>
                    </m:r>
                    <m:nary>
                      <m:naryPr>
                        <m:chr m:val="∑"/>
                        <m:ctrlPr>
                          <a:rPr lang="en-GB" altLang="pl-PL" b="0" i="1" dirty="0" smtClean="0">
                            <a:latin typeface="Cambria Math" panose="02040503050406030204" pitchFamily="18" charset="0"/>
                            <a:ea typeface="Cambria Math" panose="02040503050406030204" pitchFamily="18" charset="0"/>
                          </a:rPr>
                        </m:ctrlPr>
                      </m:naryPr>
                      <m:sub>
                        <m:r>
                          <m:rPr>
                            <m:brk m:alnAt="23"/>
                          </m:rPr>
                          <a:rPr lang="en-GB" altLang="pl-PL" b="0" i="1" dirty="0" smtClean="0">
                            <a:latin typeface="Cambria Math" panose="02040503050406030204" pitchFamily="18" charset="0"/>
                            <a:ea typeface="Cambria Math" panose="02040503050406030204" pitchFamily="18" charset="0"/>
                          </a:rPr>
                          <m:t>𝑖</m:t>
                        </m:r>
                        <m:r>
                          <a:rPr lang="en-GB" altLang="pl-PL" b="0" i="1" dirty="0" smtClean="0">
                            <a:latin typeface="Cambria Math" panose="02040503050406030204" pitchFamily="18" charset="0"/>
                            <a:ea typeface="Cambria Math" panose="02040503050406030204" pitchFamily="18" charset="0"/>
                          </a:rPr>
                          <m:t>=1</m:t>
                        </m:r>
                      </m:sub>
                      <m:sup>
                        <m:r>
                          <a:rPr lang="en-GB" altLang="pl-PL" b="0" i="1" dirty="0" smtClean="0">
                            <a:latin typeface="Cambria Math" panose="02040503050406030204" pitchFamily="18" charset="0"/>
                            <a:ea typeface="Cambria Math" panose="02040503050406030204" pitchFamily="18" charset="0"/>
                          </a:rPr>
                          <m:t>𝑛</m:t>
                        </m:r>
                      </m:sup>
                      <m:e>
                        <m:sSub>
                          <m:sSubPr>
                            <m:ctrlPr>
                              <a:rPr lang="en-GB" altLang="pl-PL" b="0" i="1" dirty="0" smtClean="0">
                                <a:latin typeface="Cambria Math" panose="02040503050406030204" pitchFamily="18" charset="0"/>
                                <a:ea typeface="Cambria Math" panose="02040503050406030204" pitchFamily="18" charset="0"/>
                              </a:rPr>
                            </m:ctrlPr>
                          </m:sSubPr>
                          <m:e>
                            <m:r>
                              <a:rPr lang="en-GB" altLang="pl-PL" b="0"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e>
                    </m:nary>
                    <m:r>
                      <a:rPr lang="en-GB" altLang="pl-PL" b="0"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𝐶</m:t>
                    </m:r>
                    <m:r>
                      <a:rPr lang="en-GB" altLang="pl-PL" b="0" i="1" dirty="0" smtClean="0">
                        <a:latin typeface="Cambria Math" panose="02040503050406030204" pitchFamily="18" charset="0"/>
                        <a:ea typeface="Cambria Math" panose="02040503050406030204" pitchFamily="18" charset="0"/>
                      </a:rPr>
                      <m:t> </m:t>
                    </m:r>
                  </m:oMath>
                </a14:m>
                <a:r>
                  <a:rPr lang="en-GB" altLang="pl-PL" dirty="0"/>
                  <a:t> </a:t>
                </a:r>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924800" cy="4876800"/>
              </a:xfrm>
              <a:blipFill>
                <a:blip r:embed="rId3"/>
                <a:stretch>
                  <a:fillRect l="-1385"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p:txBody>
          <a:bodyPr/>
          <a:lstStyle/>
          <a:p>
            <a:pPr eaLnBrk="1" hangingPunct="1"/>
            <a:r>
              <a:rPr lang="en-US" altLang="pl-PL" sz="3600" dirty="0"/>
              <a:t/>
            </a:r>
            <a:br>
              <a:rPr lang="en-US" altLang="pl-PL" sz="3600" dirty="0"/>
            </a:br>
            <a:r>
              <a:rPr lang="en-US" altLang="pl-PL" sz="3600" dirty="0"/>
              <a:t>Soft margin classifier</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38336781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4572000" y="1580356"/>
                <a:ext cx="4653061" cy="2065835"/>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i="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b="0" i="1" dirty="0" smtClean="0">
                                      <a:latin typeface="Cambria Math" panose="02040503050406030204" pitchFamily="18" charset="0"/>
                                      <a:ea typeface="Cambria Math" panose="02040503050406030204" pitchFamily="18" charset="0"/>
                                    </a:rPr>
                                    <m:t>𝑛</m:t>
                                  </m:r>
                                </m:sub>
                              </m:sSub>
                            </m:lim>
                          </m:limLow>
                        </m:fName>
                        <m:e>
                          <m:r>
                            <a:rPr lang="en-GB" altLang="pl-PL" sz="2200" b="0" i="1" dirty="0" smtClean="0">
                              <a:latin typeface="Cambria Math" panose="02040503050406030204" pitchFamily="18" charset="0"/>
                            </a:rPr>
                            <m:t>𝑀</m:t>
                          </m:r>
                        </m:e>
                      </m:func>
                      <m:r>
                        <a:rPr lang="en-GB" altLang="pl-PL" sz="2200" b="0" i="1" dirty="0" smtClean="0">
                          <a:latin typeface="Cambria Math" panose="02040503050406030204" pitchFamily="18" charset="0"/>
                        </a:rPr>
                        <m:t>  </m:t>
                      </m:r>
                    </m:oMath>
                  </m:oMathPara>
                </a14:m>
                <a:endParaRPr lang="en-GB" altLang="pl-PL" sz="2200" dirty="0"/>
              </a:p>
              <a:p>
                <a:pPr marL="0" indent="0" eaLnBrk="1" hangingPunct="1">
                  <a:buNone/>
                </a:pPr>
                <a14:m>
                  <m:oMath xmlns:m="http://schemas.openxmlformats.org/officeDocument/2006/math">
                    <m:r>
                      <a:rPr lang="en-GB" altLang="pl-PL" sz="2200" b="0" i="1" smtClean="0">
                        <a:latin typeface="Cambria Math" panose="02040503050406030204" pitchFamily="18" charset="0"/>
                      </a:rPr>
                      <m:t>𝑠𝑢𝑏𝑗𝑒𝑐𝑡</m:t>
                    </m:r>
                    <m:r>
                      <a:rPr lang="en-GB" altLang="pl-PL" sz="2200" b="0" i="1" smtClean="0">
                        <a:latin typeface="Cambria Math" panose="02040503050406030204" pitchFamily="18" charset="0"/>
                      </a:rPr>
                      <m:t> </m:t>
                    </m:r>
                    <m:r>
                      <a:rPr lang="en-GB" altLang="pl-PL" sz="2200" b="0" i="1" smtClean="0">
                        <a:latin typeface="Cambria Math" panose="02040503050406030204" pitchFamily="18" charset="0"/>
                      </a:rPr>
                      <m:t>𝑡𝑜</m:t>
                    </m:r>
                    <m:r>
                      <a:rPr lang="en-GB" altLang="pl-PL" sz="2200" b="0" i="1" smtClean="0">
                        <a:latin typeface="Cambria Math" panose="02040503050406030204" pitchFamily="18" charset="0"/>
                      </a:rPr>
                      <m:t> </m:t>
                    </m:r>
                    <m:nary>
                      <m:naryPr>
                        <m:chr m:val="∑"/>
                        <m:ctrlPr>
                          <a:rPr lang="en-GB" altLang="pl-PL" sz="2200" b="0" i="1" smtClean="0">
                            <a:latin typeface="Cambria Math" panose="02040503050406030204" pitchFamily="18" charset="0"/>
                          </a:rPr>
                        </m:ctrlPr>
                      </m:naryPr>
                      <m:sub>
                        <m:r>
                          <m:rPr>
                            <m:brk m:alnAt="23"/>
                          </m:rPr>
                          <a:rPr lang="en-GB" altLang="pl-PL" sz="2200" b="0" i="1" smtClean="0">
                            <a:latin typeface="Cambria Math" panose="02040503050406030204" pitchFamily="18" charset="0"/>
                          </a:rPr>
                          <m:t>𝑗</m:t>
                        </m:r>
                        <m:r>
                          <a:rPr lang="en-GB" altLang="pl-PL" sz="2200" b="0" i="1" smtClean="0">
                            <a:latin typeface="Cambria Math" panose="02040503050406030204" pitchFamily="18" charset="0"/>
                          </a:rPr>
                          <m:t>=1</m:t>
                        </m:r>
                      </m:sub>
                      <m:sup>
                        <m:r>
                          <a:rPr lang="en-GB" altLang="pl-PL" sz="2200" b="0" i="1" smtClean="0">
                            <a:latin typeface="Cambria Math" panose="02040503050406030204" pitchFamily="18" charset="0"/>
                          </a:rPr>
                          <m:t>2</m:t>
                        </m:r>
                      </m:sup>
                      <m:e>
                        <m:sSubSup>
                          <m:sSubSupPr>
                            <m:ctrlPr>
                              <a:rPr lang="en-GB" altLang="pl-PL" sz="2200" b="0" i="1" smtClean="0">
                                <a:latin typeface="Cambria Math" panose="02040503050406030204" pitchFamily="18" charset="0"/>
                              </a:rPr>
                            </m:ctrlPr>
                          </m:sSubSupPr>
                          <m:e>
                            <m:r>
                              <a:rPr lang="en-GB" altLang="pl-PL" sz="2200" b="0" i="1" smtClean="0">
                                <a:latin typeface="Cambria Math" panose="02040503050406030204" pitchFamily="18" charset="0"/>
                                <a:ea typeface="Cambria Math" panose="02040503050406030204" pitchFamily="18" charset="0"/>
                              </a:rPr>
                              <m:t>𝛽</m:t>
                            </m:r>
                          </m:e>
                          <m:sub>
                            <m:r>
                              <a:rPr lang="en-GB" altLang="pl-PL" sz="2200" b="0" i="1" smtClean="0">
                                <a:latin typeface="Cambria Math" panose="02040503050406030204" pitchFamily="18" charset="0"/>
                              </a:rPr>
                              <m:t>𝑗</m:t>
                            </m:r>
                          </m:sub>
                          <m:sup>
                            <m:r>
                              <a:rPr lang="en-GB" altLang="pl-PL" sz="2200" b="0" i="1" smtClean="0">
                                <a:latin typeface="Cambria Math" panose="02040503050406030204" pitchFamily="18" charset="0"/>
                              </a:rPr>
                              <m:t>2</m:t>
                            </m:r>
                          </m:sup>
                        </m:sSubSup>
                      </m:e>
                    </m:nary>
                    <m:r>
                      <a:rPr lang="en-GB" altLang="pl-PL" sz="2200" b="0" i="1" smtClean="0">
                        <a:latin typeface="Cambria Math" panose="02040503050406030204" pitchFamily="18" charset="0"/>
                      </a:rPr>
                      <m:t>=1</m:t>
                    </m:r>
                  </m:oMath>
                </a14:m>
                <a:r>
                  <a:rPr lang="en-GB" altLang="pl-PL" sz="22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b="0" i="1" smtClean="0">
                              <a:latin typeface="Cambria Math" panose="02040503050406030204" pitchFamily="18" charset="0"/>
                            </a:rPr>
                            <m:t> </m:t>
                          </m:r>
                          <m:r>
                            <a:rPr lang="en-GB" altLang="pl-PL" sz="2200" b="0" i="1" smtClean="0">
                              <a:latin typeface="Cambria Math" panose="02040503050406030204" pitchFamily="18" charset="0"/>
                            </a:rPr>
                            <m:t>𝑦</m:t>
                          </m:r>
                        </m:e>
                        <m:sub>
                          <m:r>
                            <a:rPr lang="en-GB" altLang="pl-PL" sz="2200" b="0" i="1" smtClean="0">
                              <a:latin typeface="Cambria Math" panose="02040503050406030204" pitchFamily="18" charset="0"/>
                            </a:rPr>
                            <m:t>𝑖</m:t>
                          </m:r>
                        </m:sub>
                      </m:sSub>
                      <m:d>
                        <m:dPr>
                          <m:ctrlPr>
                            <a:rPr lang="en-GB" altLang="pl-PL" sz="2200" b="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rPr>
                                <m:t>0</m:t>
                              </m:r>
                            </m:sub>
                          </m:sSub>
                          <m:r>
                            <a:rPr lang="en-GB" altLang="pl-PL" sz="2200" b="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b="0" i="1" smtClean="0">
                                  <a:latin typeface="Cambria Math" panose="02040503050406030204" pitchFamily="18" charset="0"/>
                                </a:rPr>
                                <m:t>𝑥</m:t>
                              </m:r>
                            </m:e>
                            <m:sub>
                              <m:r>
                                <a:rPr lang="en-GB" altLang="pl-PL" sz="2200" b="0" i="1" smtClean="0">
                                  <a:latin typeface="Cambria Math" panose="02040503050406030204" pitchFamily="18" charset="0"/>
                                </a:rPr>
                                <m:t>𝑖</m:t>
                              </m:r>
                              <m:r>
                                <a:rPr lang="en-GB" altLang="pl-PL" sz="2200" b="0" i="1" smtClean="0">
                                  <a:latin typeface="Cambria Math" panose="02040503050406030204" pitchFamily="18" charset="0"/>
                                </a:rPr>
                                <m:t>1</m:t>
                              </m:r>
                            </m:sub>
                          </m:sSub>
                          <m:r>
                            <a:rPr lang="en-GB" altLang="pl-PL" sz="2200" b="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b="0" i="1" smtClean="0">
                                  <a:latin typeface="Cambria Math" panose="02040503050406030204" pitchFamily="18" charset="0"/>
                                </a:rPr>
                                <m:t>𝑥</m:t>
                              </m:r>
                            </m:e>
                            <m:sub>
                              <m:r>
                                <a:rPr lang="en-GB" altLang="pl-PL" sz="2200" b="0" i="1" smtClean="0">
                                  <a:latin typeface="Cambria Math" panose="02040503050406030204" pitchFamily="18" charset="0"/>
                                </a:rPr>
                                <m:t>𝑖</m:t>
                              </m:r>
                              <m:r>
                                <a:rPr lang="en-GB" altLang="pl-PL" sz="2200" b="0" i="1" smtClean="0">
                                  <a:latin typeface="Cambria Math" panose="02040503050406030204" pitchFamily="18" charset="0"/>
                                </a:rPr>
                                <m:t>2</m:t>
                              </m:r>
                            </m:sub>
                          </m:sSub>
                        </m:e>
                      </m:d>
                      <m:r>
                        <a:rPr lang="en-GB" altLang="pl-PL" sz="2200" b="0" i="1" smtClean="0">
                          <a:latin typeface="Cambria Math" panose="02040503050406030204" pitchFamily="18" charset="0"/>
                          <a:ea typeface="Cambria Math" panose="02040503050406030204" pitchFamily="18" charset="0"/>
                        </a:rPr>
                        <m:t>≥</m:t>
                      </m:r>
                      <m:r>
                        <a:rPr lang="en-GB" altLang="pl-PL" sz="2200" b="0" i="1" smtClean="0">
                          <a:latin typeface="Cambria Math" panose="02040503050406030204" pitchFamily="18" charset="0"/>
                          <a:ea typeface="Cambria Math" panose="02040503050406030204" pitchFamily="18" charset="0"/>
                        </a:rPr>
                        <m:t>𝑀</m:t>
                      </m:r>
                      <m:d>
                        <m:dPr>
                          <m:ctrlPr>
                            <a:rPr lang="en-GB" altLang="pl-PL" sz="2200" b="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b="0" i="1" dirty="0" smtClean="0">
                          <a:latin typeface="Cambria Math" panose="02040503050406030204" pitchFamily="18" charset="0"/>
                          <a:ea typeface="Cambria Math" panose="02040503050406030204" pitchFamily="18" charset="0"/>
                        </a:rPr>
                        <m:t>   </m:t>
                      </m:r>
                    </m:oMath>
                  </m:oMathPara>
                </a14:m>
                <a:endParaRPr lang="en-GB" altLang="pl-PL" sz="2200" b="0" i="1" dirty="0">
                  <a:latin typeface="Cambria Math" panose="02040503050406030204" pitchFamily="18" charset="0"/>
                  <a:ea typeface="Cambria Math" panose="02040503050406030204" pitchFamily="18" charset="0"/>
                </a:endParaRPr>
              </a:p>
              <a:p>
                <a:pPr marL="0" indent="0" eaLnBrk="1" hangingPunct="1">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4572000" y="1580356"/>
                <a:ext cx="4653061" cy="2065835"/>
              </a:xfrm>
              <a:blipFill>
                <a:blip r:embed="rId3"/>
                <a:stretch>
                  <a:fillRect l="-786" b="-25959"/>
                </a:stretch>
              </a:blipFill>
            </p:spPr>
            <p:txBody>
              <a:bodyPr/>
              <a:lstStyle/>
              <a:p>
                <a:r>
                  <a:rPr lang="en-GB">
                    <a:noFill/>
                  </a:rPr>
                  <a:t> </a:t>
                </a:r>
              </a:p>
            </p:txBody>
          </p:sp>
        </mc:Fallback>
      </mc:AlternateContent>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22</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Tree>
    <p:extLst>
      <p:ext uri="{BB962C8B-B14F-4D97-AF65-F5344CB8AC3E}">
        <p14:creationId xmlns:p14="http://schemas.microsoft.com/office/powerpoint/2010/main" val="362480904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1618244" y="204731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1618244" y="2047318"/>
                <a:ext cx="541943"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23</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FE5C8D-CA81-4652-B9C7-834C109FD51C}"/>
                  </a:ext>
                </a:extLst>
              </p:cNvPr>
              <p:cNvSpPr txBox="1"/>
              <p:nvPr/>
            </p:nvSpPr>
            <p:spPr>
              <a:xfrm>
                <a:off x="589588" y="1886951"/>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m:t>
                      </m:r>
                      <m:r>
                        <a:rPr lang="en-GB" sz="2000" b="1" i="1" smtClean="0">
                          <a:latin typeface="Cambria Math" panose="02040503050406030204" pitchFamily="18" charset="0"/>
                        </a:rPr>
                        <m:t>𝟎</m:t>
                      </m:r>
                    </m:oMath>
                  </m:oMathPara>
                </a14:m>
                <a:endParaRPr lang="pl-PL" b="1" dirty="0"/>
              </a:p>
            </p:txBody>
          </p:sp>
        </mc:Choice>
        <mc:Fallback xmlns="">
          <p:sp>
            <p:nvSpPr>
              <p:cNvPr id="5" name="TextBox 4">
                <a:extLst>
                  <a:ext uri="{FF2B5EF4-FFF2-40B4-BE49-F238E27FC236}">
                    <a16:creationId xmlns:a16="http://schemas.microsoft.com/office/drawing/2014/main" id="{59FE5C8D-CA81-4652-B9C7-834C109FD51C}"/>
                  </a:ext>
                </a:extLst>
              </p:cNvPr>
              <p:cNvSpPr txBox="1">
                <a:spLocks noRot="1" noChangeAspect="1" noMove="1" noResize="1" noEditPoints="1" noAdjustHandles="1" noChangeArrowheads="1" noChangeShapeType="1" noTextEdit="1"/>
              </p:cNvSpPr>
              <p:nvPr/>
            </p:nvSpPr>
            <p:spPr>
              <a:xfrm>
                <a:off x="589588" y="1886951"/>
                <a:ext cx="966162" cy="400110"/>
              </a:xfrm>
              <a:prstGeom prst="rect">
                <a:avLst/>
              </a:prstGeom>
              <a:blipFill>
                <a:blip r:embed="rId7"/>
                <a:stretch>
                  <a:fillRect b="-1471"/>
                </a:stretch>
              </a:blipFill>
              <a:ln w="19050">
                <a:solidFill>
                  <a:srgbClr val="00A000"/>
                </a:solidFill>
              </a:ln>
            </p:spPr>
            <p:txBody>
              <a:bodyPr/>
              <a:lstStyle/>
              <a:p>
                <a:r>
                  <a:rPr lang="pl-PL">
                    <a:noFill/>
                  </a:rPr>
                  <a:t> </a:t>
                </a:r>
              </a:p>
            </p:txBody>
          </p:sp>
        </mc:Fallback>
      </mc:AlternateContent>
      <p:cxnSp>
        <p:nvCxnSpPr>
          <p:cNvPr id="8" name="Connector: Curved 7">
            <a:extLst>
              <a:ext uri="{FF2B5EF4-FFF2-40B4-BE49-F238E27FC236}">
                <a16:creationId xmlns:a16="http://schemas.microsoft.com/office/drawing/2014/main" id="{FAADBD2A-F909-4185-9DB3-8BD4DA027A7C}"/>
              </a:ext>
            </a:extLst>
          </p:cNvPr>
          <p:cNvCxnSpPr>
            <a:cxnSpLocks/>
          </p:cNvCxnSpPr>
          <p:nvPr/>
        </p:nvCxnSpPr>
        <p:spPr>
          <a:xfrm rot="16200000" flipH="1">
            <a:off x="1298087" y="2002108"/>
            <a:ext cx="216000" cy="797308"/>
          </a:xfrm>
          <a:prstGeom prst="curvedConnector2">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60" name="Oval 31">
            <a:extLst>
              <a:ext uri="{FF2B5EF4-FFF2-40B4-BE49-F238E27FC236}">
                <a16:creationId xmlns:a16="http://schemas.microsoft.com/office/drawing/2014/main" id="{59F9ED2C-B357-4235-8F49-A035F8866068}"/>
              </a:ext>
            </a:extLst>
          </p:cNvPr>
          <p:cNvSpPr>
            <a:spLocks noChangeArrowheads="1"/>
          </p:cNvSpPr>
          <p:nvPr/>
        </p:nvSpPr>
        <p:spPr bwMode="auto">
          <a:xfrm>
            <a:off x="1814316" y="2430402"/>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48" name="Rectangle 3">
                <a:extLst>
                  <a:ext uri="{FF2B5EF4-FFF2-40B4-BE49-F238E27FC236}">
                    <a16:creationId xmlns:a16="http://schemas.microsoft.com/office/drawing/2014/main" id="{D1CE17B2-3A2E-473D-AA98-D4557687C86D}"/>
                  </a:ext>
                </a:extLst>
              </p:cNvPr>
              <p:cNvSpPr txBox="1">
                <a:spLocks/>
              </p:cNvSpPr>
              <p:nvPr/>
            </p:nvSpPr>
            <p:spPr bwMode="auto">
              <a:xfrm>
                <a:off x="4572000" y="1580356"/>
                <a:ext cx="4653061" cy="20658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smtClean="0">
                                      <a:latin typeface="Cambria Math" panose="02040503050406030204" pitchFamily="18" charset="0"/>
                                      <a:ea typeface="Cambria Math" panose="02040503050406030204" pitchFamily="18" charset="0"/>
                                    </a:rPr>
                                    <m:t>𝑛</m:t>
                                  </m:r>
                                </m:sub>
                              </m:sSub>
                            </m:lim>
                          </m:limLow>
                        </m:fName>
                        <m:e>
                          <m:r>
                            <a:rPr lang="en-GB" altLang="pl-PL" sz="2200" i="1" dirty="0" smtClean="0">
                              <a:latin typeface="Cambria Math" panose="02040503050406030204" pitchFamily="18" charset="0"/>
                            </a:rPr>
                            <m:t>𝑀</m:t>
                          </m:r>
                        </m:e>
                      </m:func>
                      <m:r>
                        <a:rPr lang="en-GB" altLang="pl-PL" sz="2200" i="1" dirty="0" smtClean="0">
                          <a:latin typeface="Cambria Math" panose="02040503050406030204" pitchFamily="18" charset="0"/>
                        </a:rPr>
                        <m:t>  </m:t>
                      </m:r>
                    </m:oMath>
                  </m:oMathPara>
                </a14:m>
                <a:endParaRPr lang="en-GB" altLang="pl-PL" sz="2200" dirty="0"/>
              </a:p>
              <a:p>
                <a:pPr marL="0" indent="0" eaLnBrk="1" hangingPunct="1">
                  <a:buFont typeface="Wingdings" panose="05000000000000000000" pitchFamily="2" charset="2"/>
                  <a:buNone/>
                </a:pPr>
                <a14:m>
                  <m:oMath xmlns:m="http://schemas.openxmlformats.org/officeDocument/2006/math">
                    <m:r>
                      <a:rPr lang="en-GB" altLang="pl-PL" sz="2200" i="1" smtClean="0">
                        <a:latin typeface="Cambria Math" panose="02040503050406030204" pitchFamily="18" charset="0"/>
                      </a:rPr>
                      <m:t>𝑠𝑢𝑏𝑗𝑒𝑐𝑡</m:t>
                    </m:r>
                    <m:r>
                      <a:rPr lang="en-GB" altLang="pl-PL" sz="2200" i="1" smtClean="0">
                        <a:latin typeface="Cambria Math" panose="02040503050406030204" pitchFamily="18" charset="0"/>
                      </a:rPr>
                      <m:t> </m:t>
                    </m:r>
                    <m:r>
                      <a:rPr lang="en-GB" altLang="pl-PL" sz="2200" i="1" smtClean="0">
                        <a:latin typeface="Cambria Math" panose="02040503050406030204" pitchFamily="18" charset="0"/>
                      </a:rPr>
                      <m:t>𝑡𝑜</m:t>
                    </m:r>
                    <m:r>
                      <a:rPr lang="en-GB" altLang="pl-PL" sz="2200" i="1" smtClean="0">
                        <a:latin typeface="Cambria Math" panose="02040503050406030204" pitchFamily="18" charset="0"/>
                      </a:rPr>
                      <m:t> </m:t>
                    </m:r>
                    <m:nary>
                      <m:naryPr>
                        <m:chr m:val="∑"/>
                        <m:ctrlPr>
                          <a:rPr lang="en-GB" altLang="pl-PL" sz="2200" i="1" smtClean="0">
                            <a:latin typeface="Cambria Math" panose="02040503050406030204" pitchFamily="18" charset="0"/>
                          </a:rPr>
                        </m:ctrlPr>
                      </m:naryPr>
                      <m:sub>
                        <m:r>
                          <m:rPr>
                            <m:brk m:alnAt="23"/>
                          </m:rPr>
                          <a:rPr lang="en-GB" altLang="pl-PL" sz="2200" i="1" smtClean="0">
                            <a:latin typeface="Cambria Math" panose="02040503050406030204" pitchFamily="18" charset="0"/>
                          </a:rPr>
                          <m:t>𝑗</m:t>
                        </m:r>
                        <m:r>
                          <a:rPr lang="en-GB" altLang="pl-PL" sz="2200" i="1" smtClean="0">
                            <a:latin typeface="Cambria Math" panose="02040503050406030204" pitchFamily="18" charset="0"/>
                          </a:rPr>
                          <m:t>=1</m:t>
                        </m:r>
                      </m:sub>
                      <m:sup>
                        <m:r>
                          <a:rPr lang="en-GB" altLang="pl-PL" sz="2200" i="1" smtClean="0">
                            <a:latin typeface="Cambria Math" panose="02040503050406030204" pitchFamily="18" charset="0"/>
                          </a:rPr>
                          <m:t>2</m:t>
                        </m:r>
                      </m:sup>
                      <m:e>
                        <m:sSubSup>
                          <m:sSubSupPr>
                            <m:ctrlPr>
                              <a:rPr lang="en-GB" altLang="pl-PL" sz="2200" i="1" smtClean="0">
                                <a:latin typeface="Cambria Math" panose="02040503050406030204" pitchFamily="18" charset="0"/>
                              </a:rPr>
                            </m:ctrlPr>
                          </m:sSubSupPr>
                          <m:e>
                            <m:r>
                              <a:rPr lang="en-GB" altLang="pl-PL" sz="2200" i="1" smtClean="0">
                                <a:latin typeface="Cambria Math" panose="02040503050406030204" pitchFamily="18" charset="0"/>
                                <a:ea typeface="Cambria Math" panose="02040503050406030204" pitchFamily="18" charset="0"/>
                              </a:rPr>
                              <m:t>𝛽</m:t>
                            </m:r>
                          </m:e>
                          <m:sub>
                            <m:r>
                              <a:rPr lang="en-GB" altLang="pl-PL" sz="2200" i="1" smtClean="0">
                                <a:latin typeface="Cambria Math" panose="02040503050406030204" pitchFamily="18" charset="0"/>
                              </a:rPr>
                              <m:t>𝑗</m:t>
                            </m:r>
                          </m:sub>
                          <m:sup>
                            <m:r>
                              <a:rPr lang="en-GB" altLang="pl-PL" sz="2200" i="1" smtClean="0">
                                <a:latin typeface="Cambria Math" panose="02040503050406030204" pitchFamily="18" charset="0"/>
                              </a:rPr>
                              <m:t>2</m:t>
                            </m:r>
                          </m:sup>
                        </m:sSubSup>
                      </m:e>
                    </m:nary>
                    <m:r>
                      <a:rPr lang="en-GB" altLang="pl-PL" sz="2200" i="1" smtClean="0">
                        <a:latin typeface="Cambria Math" panose="02040503050406030204" pitchFamily="18" charset="0"/>
                      </a:rPr>
                      <m:t>=1</m:t>
                    </m:r>
                  </m:oMath>
                </a14:m>
                <a:r>
                  <a:rPr lang="en-GB" altLang="pl-PL" sz="2200" dirty="0"/>
                  <a:t> </a:t>
                </a:r>
              </a:p>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i="1" smtClean="0">
                              <a:latin typeface="Cambria Math" panose="02040503050406030204" pitchFamily="18" charset="0"/>
                            </a:rPr>
                            <m:t> </m:t>
                          </m:r>
                          <m:r>
                            <a:rPr lang="en-GB" altLang="pl-PL" sz="2200" i="1" smtClean="0">
                              <a:latin typeface="Cambria Math" panose="02040503050406030204" pitchFamily="18" charset="0"/>
                            </a:rPr>
                            <m:t>𝑦</m:t>
                          </m:r>
                        </m:e>
                        <m:sub>
                          <m:r>
                            <a:rPr lang="en-GB" altLang="pl-PL" sz="2200" i="1" smtClean="0">
                              <a:latin typeface="Cambria Math" panose="02040503050406030204" pitchFamily="18" charset="0"/>
                            </a:rPr>
                            <m:t>𝑖</m:t>
                          </m:r>
                        </m:sub>
                      </m:sSub>
                      <m:d>
                        <m:dPr>
                          <m:ctrlPr>
                            <a:rPr lang="en-GB" altLang="pl-PL" sz="220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rPr>
                                <m:t>0</m:t>
                              </m:r>
                            </m:sub>
                          </m:sSub>
                          <m:r>
                            <a:rPr lang="en-GB" altLang="pl-PL" sz="220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1</m:t>
                              </m:r>
                            </m:sub>
                          </m:sSub>
                          <m:r>
                            <a:rPr lang="en-GB" altLang="pl-PL" sz="220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2</m:t>
                              </m:r>
                            </m:sub>
                          </m:sSub>
                        </m:e>
                      </m:d>
                      <m:r>
                        <a:rPr lang="en-GB" altLang="pl-PL" sz="2200" i="1" smtClean="0">
                          <a:latin typeface="Cambria Math" panose="02040503050406030204" pitchFamily="18" charset="0"/>
                          <a:ea typeface="Cambria Math" panose="02040503050406030204" pitchFamily="18" charset="0"/>
                        </a:rPr>
                        <m:t>≥</m:t>
                      </m:r>
                      <m:r>
                        <a:rPr lang="en-GB" altLang="pl-PL" sz="2200" i="1" smtClean="0">
                          <a:latin typeface="Cambria Math" panose="02040503050406030204" pitchFamily="18" charset="0"/>
                          <a:ea typeface="Cambria Math" panose="02040503050406030204" pitchFamily="18" charset="0"/>
                        </a:rPr>
                        <m:t>𝑀</m:t>
                      </m:r>
                      <m:d>
                        <m:dPr>
                          <m:ctrlPr>
                            <a:rPr lang="en-GB" altLang="pl-PL" sz="220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i="1" dirty="0" smtClean="0">
                          <a:latin typeface="Cambria Math" panose="02040503050406030204" pitchFamily="18" charset="0"/>
                          <a:ea typeface="Cambria Math" panose="02040503050406030204" pitchFamily="18" charset="0"/>
                        </a:rPr>
                        <m:t>   </m:t>
                      </m:r>
                    </m:oMath>
                  </m:oMathPara>
                </a14:m>
                <a:endParaRPr lang="en-GB" altLang="pl-PL" sz="2200" i="1" dirty="0">
                  <a:latin typeface="Cambria Math" panose="02040503050406030204" pitchFamily="18" charset="0"/>
                  <a:ea typeface="Cambria Math" panose="02040503050406030204" pitchFamily="18" charset="0"/>
                </a:endParaRPr>
              </a:p>
              <a:p>
                <a:pPr marL="0" indent="0" eaLnBrk="1" hangingPunct="1">
                  <a:buFont typeface="Wingdings" panose="05000000000000000000" pitchFamily="2" charset="2"/>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48" name="Rectangle 3">
                <a:extLst>
                  <a:ext uri="{FF2B5EF4-FFF2-40B4-BE49-F238E27FC236}">
                    <a16:creationId xmlns:a16="http://schemas.microsoft.com/office/drawing/2014/main" id="{D1CE17B2-3A2E-473D-AA98-D4557687C86D}"/>
                  </a:ext>
                </a:extLst>
              </p:cNvPr>
              <p:cNvSpPr txBox="1">
                <a:spLocks noRot="1" noChangeAspect="1" noMove="1" noResize="1" noEditPoints="1" noAdjustHandles="1" noChangeArrowheads="1" noChangeShapeType="1" noTextEdit="1"/>
              </p:cNvSpPr>
              <p:nvPr/>
            </p:nvSpPr>
            <p:spPr bwMode="auto">
              <a:xfrm>
                <a:off x="4572000" y="1580356"/>
                <a:ext cx="4653061" cy="2065835"/>
              </a:xfrm>
              <a:prstGeom prst="rect">
                <a:avLst/>
              </a:prstGeom>
              <a:blipFill>
                <a:blip r:embed="rId8"/>
                <a:stretch>
                  <a:fillRect l="-786" b="-259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6384811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1618244" y="204731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1618244" y="2047318"/>
                <a:ext cx="541943"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24</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FE5C8D-CA81-4652-B9C7-834C109FD51C}"/>
                  </a:ext>
                </a:extLst>
              </p:cNvPr>
              <p:cNvSpPr txBox="1"/>
              <p:nvPr/>
            </p:nvSpPr>
            <p:spPr>
              <a:xfrm>
                <a:off x="589588" y="1886951"/>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m:t>
                      </m:r>
                      <m:r>
                        <a:rPr lang="en-GB" sz="2000" b="1" i="1" smtClean="0">
                          <a:latin typeface="Cambria Math" panose="02040503050406030204" pitchFamily="18" charset="0"/>
                        </a:rPr>
                        <m:t>𝟎</m:t>
                      </m:r>
                    </m:oMath>
                  </m:oMathPara>
                </a14:m>
                <a:endParaRPr lang="pl-PL" b="1" dirty="0"/>
              </a:p>
            </p:txBody>
          </p:sp>
        </mc:Choice>
        <mc:Fallback xmlns="">
          <p:sp>
            <p:nvSpPr>
              <p:cNvPr id="5" name="TextBox 4">
                <a:extLst>
                  <a:ext uri="{FF2B5EF4-FFF2-40B4-BE49-F238E27FC236}">
                    <a16:creationId xmlns:a16="http://schemas.microsoft.com/office/drawing/2014/main" id="{59FE5C8D-CA81-4652-B9C7-834C109FD51C}"/>
                  </a:ext>
                </a:extLst>
              </p:cNvPr>
              <p:cNvSpPr txBox="1">
                <a:spLocks noRot="1" noChangeAspect="1" noMove="1" noResize="1" noEditPoints="1" noAdjustHandles="1" noChangeArrowheads="1" noChangeShapeType="1" noTextEdit="1"/>
              </p:cNvSpPr>
              <p:nvPr/>
            </p:nvSpPr>
            <p:spPr>
              <a:xfrm>
                <a:off x="589588" y="1886951"/>
                <a:ext cx="966162" cy="400110"/>
              </a:xfrm>
              <a:prstGeom prst="rect">
                <a:avLst/>
              </a:prstGeom>
              <a:blipFill>
                <a:blip r:embed="rId7"/>
                <a:stretch>
                  <a:fillRect b="-1471"/>
                </a:stretch>
              </a:blipFill>
              <a:ln w="19050">
                <a:solidFill>
                  <a:srgbClr val="00A000"/>
                </a:solidFill>
              </a:ln>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A6CE864-E8EB-4A8A-AF30-31F92DF6B5A6}"/>
                  </a:ext>
                </a:extLst>
              </p:cNvPr>
              <p:cNvSpPr txBox="1"/>
              <p:nvPr/>
            </p:nvSpPr>
            <p:spPr>
              <a:xfrm>
                <a:off x="3605838" y="4213663"/>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&gt;</m:t>
                      </m:r>
                      <m:r>
                        <a:rPr lang="en-GB" sz="2000" b="1" i="1" smtClean="0">
                          <a:latin typeface="Cambria Math" panose="02040503050406030204" pitchFamily="18" charset="0"/>
                        </a:rPr>
                        <m:t>𝟏</m:t>
                      </m:r>
                    </m:oMath>
                  </m:oMathPara>
                </a14:m>
                <a:endParaRPr lang="pl-PL" b="1" dirty="0"/>
              </a:p>
            </p:txBody>
          </p:sp>
        </mc:Choice>
        <mc:Fallback xmlns="">
          <p:sp>
            <p:nvSpPr>
              <p:cNvPr id="59" name="TextBox 58">
                <a:extLst>
                  <a:ext uri="{FF2B5EF4-FFF2-40B4-BE49-F238E27FC236}">
                    <a16:creationId xmlns:a16="http://schemas.microsoft.com/office/drawing/2014/main" id="{5A6CE864-E8EB-4A8A-AF30-31F92DF6B5A6}"/>
                  </a:ext>
                </a:extLst>
              </p:cNvPr>
              <p:cNvSpPr txBox="1">
                <a:spLocks noRot="1" noChangeAspect="1" noMove="1" noResize="1" noEditPoints="1" noAdjustHandles="1" noChangeArrowheads="1" noChangeShapeType="1" noTextEdit="1"/>
              </p:cNvSpPr>
              <p:nvPr/>
            </p:nvSpPr>
            <p:spPr>
              <a:xfrm>
                <a:off x="3605838" y="4213663"/>
                <a:ext cx="966162" cy="400110"/>
              </a:xfrm>
              <a:prstGeom prst="rect">
                <a:avLst/>
              </a:prstGeom>
              <a:blipFill>
                <a:blip r:embed="rId8"/>
                <a:stretch>
                  <a:fillRect b="-1449"/>
                </a:stretch>
              </a:blipFill>
              <a:ln w="19050">
                <a:solidFill>
                  <a:srgbClr val="00A000"/>
                </a:solidFill>
              </a:ln>
            </p:spPr>
            <p:txBody>
              <a:bodyPr/>
              <a:lstStyle/>
              <a:p>
                <a:r>
                  <a:rPr lang="en-GB">
                    <a:noFill/>
                  </a:rPr>
                  <a:t> </a:t>
                </a:r>
              </a:p>
            </p:txBody>
          </p:sp>
        </mc:Fallback>
      </mc:AlternateContent>
      <p:cxnSp>
        <p:nvCxnSpPr>
          <p:cNvPr id="8" name="Connector: Curved 7">
            <a:extLst>
              <a:ext uri="{FF2B5EF4-FFF2-40B4-BE49-F238E27FC236}">
                <a16:creationId xmlns:a16="http://schemas.microsoft.com/office/drawing/2014/main" id="{FAADBD2A-F909-4185-9DB3-8BD4DA027A7C}"/>
              </a:ext>
            </a:extLst>
          </p:cNvPr>
          <p:cNvCxnSpPr>
            <a:cxnSpLocks/>
          </p:cNvCxnSpPr>
          <p:nvPr/>
        </p:nvCxnSpPr>
        <p:spPr>
          <a:xfrm rot="16200000" flipH="1">
            <a:off x="1298087" y="2002108"/>
            <a:ext cx="216000" cy="797308"/>
          </a:xfrm>
          <a:prstGeom prst="curvedConnector2">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60" name="Oval 31">
            <a:extLst>
              <a:ext uri="{FF2B5EF4-FFF2-40B4-BE49-F238E27FC236}">
                <a16:creationId xmlns:a16="http://schemas.microsoft.com/office/drawing/2014/main" id="{59F9ED2C-B357-4235-8F49-A035F8866068}"/>
              </a:ext>
            </a:extLst>
          </p:cNvPr>
          <p:cNvSpPr>
            <a:spLocks noChangeArrowheads="1"/>
          </p:cNvSpPr>
          <p:nvPr/>
        </p:nvSpPr>
        <p:spPr bwMode="auto">
          <a:xfrm>
            <a:off x="1814316" y="2430402"/>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2" name="Oval 31">
            <a:extLst>
              <a:ext uri="{FF2B5EF4-FFF2-40B4-BE49-F238E27FC236}">
                <a16:creationId xmlns:a16="http://schemas.microsoft.com/office/drawing/2014/main" id="{DBF4F2A3-A084-4E50-82BE-1C1E57675754}"/>
              </a:ext>
            </a:extLst>
          </p:cNvPr>
          <p:cNvSpPr>
            <a:spLocks noChangeArrowheads="1"/>
          </p:cNvSpPr>
          <p:nvPr/>
        </p:nvSpPr>
        <p:spPr bwMode="auto">
          <a:xfrm>
            <a:off x="2746277" y="4401753"/>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cxnSp>
        <p:nvCxnSpPr>
          <p:cNvPr id="16" name="Straight Arrow Connector 15">
            <a:extLst>
              <a:ext uri="{FF2B5EF4-FFF2-40B4-BE49-F238E27FC236}">
                <a16:creationId xmlns:a16="http://schemas.microsoft.com/office/drawing/2014/main" id="{728867CE-D3D0-48E8-8362-91A54A1C1F75}"/>
              </a:ext>
            </a:extLst>
          </p:cNvPr>
          <p:cNvCxnSpPr>
            <a:stCxn id="59" idx="1"/>
            <a:endCxn id="62" idx="6"/>
          </p:cNvCxnSpPr>
          <p:nvPr/>
        </p:nvCxnSpPr>
        <p:spPr>
          <a:xfrm flipH="1">
            <a:off x="2974877" y="4413718"/>
            <a:ext cx="630961" cy="97573"/>
          </a:xfrm>
          <a:prstGeom prst="straightConnector1">
            <a:avLst/>
          </a:prstGeom>
          <a:ln>
            <a:solidFill>
              <a:srgbClr val="00A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0" name="Rectangle 3">
                <a:extLst>
                  <a:ext uri="{FF2B5EF4-FFF2-40B4-BE49-F238E27FC236}">
                    <a16:creationId xmlns:a16="http://schemas.microsoft.com/office/drawing/2014/main" id="{42E45C22-7055-4121-A2F4-51E3EBFD2024}"/>
                  </a:ext>
                </a:extLst>
              </p:cNvPr>
              <p:cNvSpPr txBox="1">
                <a:spLocks/>
              </p:cNvSpPr>
              <p:nvPr/>
            </p:nvSpPr>
            <p:spPr bwMode="auto">
              <a:xfrm>
                <a:off x="4572000" y="1580356"/>
                <a:ext cx="4653061" cy="20658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smtClean="0">
                                      <a:latin typeface="Cambria Math" panose="02040503050406030204" pitchFamily="18" charset="0"/>
                                      <a:ea typeface="Cambria Math" panose="02040503050406030204" pitchFamily="18" charset="0"/>
                                    </a:rPr>
                                    <m:t>𝑛</m:t>
                                  </m:r>
                                </m:sub>
                              </m:sSub>
                            </m:lim>
                          </m:limLow>
                        </m:fName>
                        <m:e>
                          <m:r>
                            <a:rPr lang="en-GB" altLang="pl-PL" sz="2200" i="1" dirty="0" smtClean="0">
                              <a:latin typeface="Cambria Math" panose="02040503050406030204" pitchFamily="18" charset="0"/>
                            </a:rPr>
                            <m:t>𝑀</m:t>
                          </m:r>
                        </m:e>
                      </m:func>
                      <m:r>
                        <a:rPr lang="en-GB" altLang="pl-PL" sz="2200" i="1" dirty="0" smtClean="0">
                          <a:latin typeface="Cambria Math" panose="02040503050406030204" pitchFamily="18" charset="0"/>
                        </a:rPr>
                        <m:t>  </m:t>
                      </m:r>
                    </m:oMath>
                  </m:oMathPara>
                </a14:m>
                <a:endParaRPr lang="en-GB" altLang="pl-PL" sz="2200" dirty="0"/>
              </a:p>
              <a:p>
                <a:pPr marL="0" indent="0" eaLnBrk="1" hangingPunct="1">
                  <a:buFont typeface="Wingdings" panose="05000000000000000000" pitchFamily="2" charset="2"/>
                  <a:buNone/>
                </a:pPr>
                <a14:m>
                  <m:oMath xmlns:m="http://schemas.openxmlformats.org/officeDocument/2006/math">
                    <m:r>
                      <a:rPr lang="en-GB" altLang="pl-PL" sz="2200" i="1" smtClean="0">
                        <a:latin typeface="Cambria Math" panose="02040503050406030204" pitchFamily="18" charset="0"/>
                      </a:rPr>
                      <m:t>𝑠𝑢𝑏𝑗𝑒𝑐𝑡</m:t>
                    </m:r>
                    <m:r>
                      <a:rPr lang="en-GB" altLang="pl-PL" sz="2200" i="1" smtClean="0">
                        <a:latin typeface="Cambria Math" panose="02040503050406030204" pitchFamily="18" charset="0"/>
                      </a:rPr>
                      <m:t> </m:t>
                    </m:r>
                    <m:r>
                      <a:rPr lang="en-GB" altLang="pl-PL" sz="2200" i="1" smtClean="0">
                        <a:latin typeface="Cambria Math" panose="02040503050406030204" pitchFamily="18" charset="0"/>
                      </a:rPr>
                      <m:t>𝑡𝑜</m:t>
                    </m:r>
                    <m:r>
                      <a:rPr lang="en-GB" altLang="pl-PL" sz="2200" i="1" smtClean="0">
                        <a:latin typeface="Cambria Math" panose="02040503050406030204" pitchFamily="18" charset="0"/>
                      </a:rPr>
                      <m:t> </m:t>
                    </m:r>
                    <m:nary>
                      <m:naryPr>
                        <m:chr m:val="∑"/>
                        <m:ctrlPr>
                          <a:rPr lang="en-GB" altLang="pl-PL" sz="2200" i="1" smtClean="0">
                            <a:latin typeface="Cambria Math" panose="02040503050406030204" pitchFamily="18" charset="0"/>
                          </a:rPr>
                        </m:ctrlPr>
                      </m:naryPr>
                      <m:sub>
                        <m:r>
                          <m:rPr>
                            <m:brk m:alnAt="23"/>
                          </m:rPr>
                          <a:rPr lang="en-GB" altLang="pl-PL" sz="2200" i="1" smtClean="0">
                            <a:latin typeface="Cambria Math" panose="02040503050406030204" pitchFamily="18" charset="0"/>
                          </a:rPr>
                          <m:t>𝑗</m:t>
                        </m:r>
                        <m:r>
                          <a:rPr lang="en-GB" altLang="pl-PL" sz="2200" i="1" smtClean="0">
                            <a:latin typeface="Cambria Math" panose="02040503050406030204" pitchFamily="18" charset="0"/>
                          </a:rPr>
                          <m:t>=1</m:t>
                        </m:r>
                      </m:sub>
                      <m:sup>
                        <m:r>
                          <a:rPr lang="en-GB" altLang="pl-PL" sz="2200" i="1" smtClean="0">
                            <a:latin typeface="Cambria Math" panose="02040503050406030204" pitchFamily="18" charset="0"/>
                          </a:rPr>
                          <m:t>2</m:t>
                        </m:r>
                      </m:sup>
                      <m:e>
                        <m:sSubSup>
                          <m:sSubSupPr>
                            <m:ctrlPr>
                              <a:rPr lang="en-GB" altLang="pl-PL" sz="2200" i="1" smtClean="0">
                                <a:latin typeface="Cambria Math" panose="02040503050406030204" pitchFamily="18" charset="0"/>
                              </a:rPr>
                            </m:ctrlPr>
                          </m:sSubSupPr>
                          <m:e>
                            <m:r>
                              <a:rPr lang="en-GB" altLang="pl-PL" sz="2200" i="1" smtClean="0">
                                <a:latin typeface="Cambria Math" panose="02040503050406030204" pitchFamily="18" charset="0"/>
                                <a:ea typeface="Cambria Math" panose="02040503050406030204" pitchFamily="18" charset="0"/>
                              </a:rPr>
                              <m:t>𝛽</m:t>
                            </m:r>
                          </m:e>
                          <m:sub>
                            <m:r>
                              <a:rPr lang="en-GB" altLang="pl-PL" sz="2200" i="1" smtClean="0">
                                <a:latin typeface="Cambria Math" panose="02040503050406030204" pitchFamily="18" charset="0"/>
                              </a:rPr>
                              <m:t>𝑗</m:t>
                            </m:r>
                          </m:sub>
                          <m:sup>
                            <m:r>
                              <a:rPr lang="en-GB" altLang="pl-PL" sz="2200" i="1" smtClean="0">
                                <a:latin typeface="Cambria Math" panose="02040503050406030204" pitchFamily="18" charset="0"/>
                              </a:rPr>
                              <m:t>2</m:t>
                            </m:r>
                          </m:sup>
                        </m:sSubSup>
                      </m:e>
                    </m:nary>
                    <m:r>
                      <a:rPr lang="en-GB" altLang="pl-PL" sz="2200" i="1" smtClean="0">
                        <a:latin typeface="Cambria Math" panose="02040503050406030204" pitchFamily="18" charset="0"/>
                      </a:rPr>
                      <m:t>=1</m:t>
                    </m:r>
                  </m:oMath>
                </a14:m>
                <a:r>
                  <a:rPr lang="en-GB" altLang="pl-PL" sz="2200" dirty="0"/>
                  <a:t> </a:t>
                </a:r>
              </a:p>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i="1" smtClean="0">
                              <a:latin typeface="Cambria Math" panose="02040503050406030204" pitchFamily="18" charset="0"/>
                            </a:rPr>
                            <m:t> </m:t>
                          </m:r>
                          <m:r>
                            <a:rPr lang="en-GB" altLang="pl-PL" sz="2200" i="1" smtClean="0">
                              <a:latin typeface="Cambria Math" panose="02040503050406030204" pitchFamily="18" charset="0"/>
                            </a:rPr>
                            <m:t>𝑦</m:t>
                          </m:r>
                        </m:e>
                        <m:sub>
                          <m:r>
                            <a:rPr lang="en-GB" altLang="pl-PL" sz="2200" i="1" smtClean="0">
                              <a:latin typeface="Cambria Math" panose="02040503050406030204" pitchFamily="18" charset="0"/>
                            </a:rPr>
                            <m:t>𝑖</m:t>
                          </m:r>
                        </m:sub>
                      </m:sSub>
                      <m:d>
                        <m:dPr>
                          <m:ctrlPr>
                            <a:rPr lang="en-GB" altLang="pl-PL" sz="220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rPr>
                                <m:t>0</m:t>
                              </m:r>
                            </m:sub>
                          </m:sSub>
                          <m:r>
                            <a:rPr lang="en-GB" altLang="pl-PL" sz="220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1</m:t>
                              </m:r>
                            </m:sub>
                          </m:sSub>
                          <m:r>
                            <a:rPr lang="en-GB" altLang="pl-PL" sz="220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2</m:t>
                              </m:r>
                            </m:sub>
                          </m:sSub>
                        </m:e>
                      </m:d>
                      <m:r>
                        <a:rPr lang="en-GB" altLang="pl-PL" sz="2200" i="1" smtClean="0">
                          <a:latin typeface="Cambria Math" panose="02040503050406030204" pitchFamily="18" charset="0"/>
                          <a:ea typeface="Cambria Math" panose="02040503050406030204" pitchFamily="18" charset="0"/>
                        </a:rPr>
                        <m:t>≥</m:t>
                      </m:r>
                      <m:r>
                        <a:rPr lang="en-GB" altLang="pl-PL" sz="2200" i="1" smtClean="0">
                          <a:latin typeface="Cambria Math" panose="02040503050406030204" pitchFamily="18" charset="0"/>
                          <a:ea typeface="Cambria Math" panose="02040503050406030204" pitchFamily="18" charset="0"/>
                        </a:rPr>
                        <m:t>𝑀</m:t>
                      </m:r>
                      <m:d>
                        <m:dPr>
                          <m:ctrlPr>
                            <a:rPr lang="en-GB" altLang="pl-PL" sz="220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i="1" dirty="0" smtClean="0">
                          <a:latin typeface="Cambria Math" panose="02040503050406030204" pitchFamily="18" charset="0"/>
                          <a:ea typeface="Cambria Math" panose="02040503050406030204" pitchFamily="18" charset="0"/>
                        </a:rPr>
                        <m:t>   </m:t>
                      </m:r>
                    </m:oMath>
                  </m:oMathPara>
                </a14:m>
                <a:endParaRPr lang="en-GB" altLang="pl-PL" sz="2200" i="1" dirty="0">
                  <a:latin typeface="Cambria Math" panose="02040503050406030204" pitchFamily="18" charset="0"/>
                  <a:ea typeface="Cambria Math" panose="02040503050406030204" pitchFamily="18" charset="0"/>
                </a:endParaRPr>
              </a:p>
              <a:p>
                <a:pPr marL="0" indent="0" eaLnBrk="1" hangingPunct="1">
                  <a:buFont typeface="Wingdings" panose="05000000000000000000" pitchFamily="2" charset="2"/>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50" name="Rectangle 3">
                <a:extLst>
                  <a:ext uri="{FF2B5EF4-FFF2-40B4-BE49-F238E27FC236}">
                    <a16:creationId xmlns:a16="http://schemas.microsoft.com/office/drawing/2014/main" id="{42E45C22-7055-4121-A2F4-51E3EBFD2024}"/>
                  </a:ext>
                </a:extLst>
              </p:cNvPr>
              <p:cNvSpPr txBox="1">
                <a:spLocks noRot="1" noChangeAspect="1" noMove="1" noResize="1" noEditPoints="1" noAdjustHandles="1" noChangeArrowheads="1" noChangeShapeType="1" noTextEdit="1"/>
              </p:cNvSpPr>
              <p:nvPr/>
            </p:nvSpPr>
            <p:spPr bwMode="auto">
              <a:xfrm>
                <a:off x="4572000" y="1580356"/>
                <a:ext cx="4653061" cy="2065835"/>
              </a:xfrm>
              <a:prstGeom prst="rect">
                <a:avLst/>
              </a:prstGeom>
              <a:blipFill>
                <a:blip r:embed="rId8"/>
                <a:stretch>
                  <a:fillRect l="-786" b="-259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163627827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1618244" y="204731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1618244" y="2047318"/>
                <a:ext cx="541943"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25</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FE5C8D-CA81-4652-B9C7-834C109FD51C}"/>
                  </a:ext>
                </a:extLst>
              </p:cNvPr>
              <p:cNvSpPr txBox="1"/>
              <p:nvPr/>
            </p:nvSpPr>
            <p:spPr>
              <a:xfrm>
                <a:off x="589588" y="1886951"/>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m:t>
                      </m:r>
                      <m:r>
                        <a:rPr lang="en-GB" sz="2000" b="1" i="1" smtClean="0">
                          <a:latin typeface="Cambria Math" panose="02040503050406030204" pitchFamily="18" charset="0"/>
                        </a:rPr>
                        <m:t>𝟎</m:t>
                      </m:r>
                    </m:oMath>
                  </m:oMathPara>
                </a14:m>
                <a:endParaRPr lang="pl-PL" b="1" dirty="0"/>
              </a:p>
            </p:txBody>
          </p:sp>
        </mc:Choice>
        <mc:Fallback xmlns="">
          <p:sp>
            <p:nvSpPr>
              <p:cNvPr id="5" name="TextBox 4">
                <a:extLst>
                  <a:ext uri="{FF2B5EF4-FFF2-40B4-BE49-F238E27FC236}">
                    <a16:creationId xmlns:a16="http://schemas.microsoft.com/office/drawing/2014/main" id="{59FE5C8D-CA81-4652-B9C7-834C109FD51C}"/>
                  </a:ext>
                </a:extLst>
              </p:cNvPr>
              <p:cNvSpPr txBox="1">
                <a:spLocks noRot="1" noChangeAspect="1" noMove="1" noResize="1" noEditPoints="1" noAdjustHandles="1" noChangeArrowheads="1" noChangeShapeType="1" noTextEdit="1"/>
              </p:cNvSpPr>
              <p:nvPr/>
            </p:nvSpPr>
            <p:spPr>
              <a:xfrm>
                <a:off x="589588" y="1886951"/>
                <a:ext cx="966162" cy="400110"/>
              </a:xfrm>
              <a:prstGeom prst="rect">
                <a:avLst/>
              </a:prstGeom>
              <a:blipFill>
                <a:blip r:embed="rId7"/>
                <a:stretch>
                  <a:fillRect b="-1471"/>
                </a:stretch>
              </a:blipFill>
              <a:ln w="19050">
                <a:solidFill>
                  <a:srgbClr val="00A000"/>
                </a:solidFill>
              </a:ln>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29E57B07-96D0-495B-9B12-C842C65EA6F3}"/>
                  </a:ext>
                </a:extLst>
              </p:cNvPr>
              <p:cNvSpPr txBox="1"/>
              <p:nvPr/>
            </p:nvSpPr>
            <p:spPr>
              <a:xfrm>
                <a:off x="339259" y="5848290"/>
                <a:ext cx="1454885"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en-GB" sz="2000" b="1" i="1" smtClean="0">
                              <a:latin typeface="Cambria Math" panose="02040503050406030204" pitchFamily="18" charset="0"/>
                            </a:rPr>
                            <m:t>𝟎</m:t>
                          </m:r>
                          <m:r>
                            <a:rPr lang="en-GB" sz="2000" b="1" i="1" smtClean="0">
                              <a:latin typeface="Cambria Math" panose="02040503050406030204" pitchFamily="18" charset="0"/>
                            </a:rPr>
                            <m:t>&lt;</m:t>
                          </m:r>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&lt;</m:t>
                      </m:r>
                      <m:r>
                        <a:rPr lang="en-GB" sz="2000" b="1" i="1" smtClean="0">
                          <a:latin typeface="Cambria Math" panose="02040503050406030204" pitchFamily="18" charset="0"/>
                        </a:rPr>
                        <m:t>𝟏</m:t>
                      </m:r>
                    </m:oMath>
                  </m:oMathPara>
                </a14:m>
                <a:endParaRPr lang="pl-PL" b="1" dirty="0"/>
              </a:p>
            </p:txBody>
          </p:sp>
        </mc:Choice>
        <mc:Fallback xmlns="">
          <p:sp>
            <p:nvSpPr>
              <p:cNvPr id="58" name="TextBox 57">
                <a:extLst>
                  <a:ext uri="{FF2B5EF4-FFF2-40B4-BE49-F238E27FC236}">
                    <a16:creationId xmlns:a16="http://schemas.microsoft.com/office/drawing/2014/main" id="{29E57B07-96D0-495B-9B12-C842C65EA6F3}"/>
                  </a:ext>
                </a:extLst>
              </p:cNvPr>
              <p:cNvSpPr txBox="1">
                <a:spLocks noRot="1" noChangeAspect="1" noMove="1" noResize="1" noEditPoints="1" noAdjustHandles="1" noChangeArrowheads="1" noChangeShapeType="1" noTextEdit="1"/>
              </p:cNvSpPr>
              <p:nvPr/>
            </p:nvSpPr>
            <p:spPr>
              <a:xfrm>
                <a:off x="339259" y="5848290"/>
                <a:ext cx="1454885" cy="400110"/>
              </a:xfrm>
              <a:prstGeom prst="rect">
                <a:avLst/>
              </a:prstGeom>
              <a:blipFill>
                <a:blip r:embed="rId8"/>
                <a:stretch>
                  <a:fillRect b="-1449"/>
                </a:stretch>
              </a:blipFill>
              <a:ln w="19050">
                <a:solidFill>
                  <a:srgbClr val="00A000"/>
                </a:solidFill>
              </a:ln>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A6CE864-E8EB-4A8A-AF30-31F92DF6B5A6}"/>
                  </a:ext>
                </a:extLst>
              </p:cNvPr>
              <p:cNvSpPr txBox="1"/>
              <p:nvPr/>
            </p:nvSpPr>
            <p:spPr>
              <a:xfrm>
                <a:off x="3605838" y="4213663"/>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&gt;</m:t>
                      </m:r>
                      <m:r>
                        <a:rPr lang="en-GB" sz="2000" b="1" i="1" smtClean="0">
                          <a:latin typeface="Cambria Math" panose="02040503050406030204" pitchFamily="18" charset="0"/>
                        </a:rPr>
                        <m:t>𝟏</m:t>
                      </m:r>
                    </m:oMath>
                  </m:oMathPara>
                </a14:m>
                <a:endParaRPr lang="pl-PL" b="1" dirty="0"/>
              </a:p>
            </p:txBody>
          </p:sp>
        </mc:Choice>
        <mc:Fallback xmlns="">
          <p:sp>
            <p:nvSpPr>
              <p:cNvPr id="59" name="TextBox 58">
                <a:extLst>
                  <a:ext uri="{FF2B5EF4-FFF2-40B4-BE49-F238E27FC236}">
                    <a16:creationId xmlns:a16="http://schemas.microsoft.com/office/drawing/2014/main" id="{5A6CE864-E8EB-4A8A-AF30-31F92DF6B5A6}"/>
                  </a:ext>
                </a:extLst>
              </p:cNvPr>
              <p:cNvSpPr txBox="1">
                <a:spLocks noRot="1" noChangeAspect="1" noMove="1" noResize="1" noEditPoints="1" noAdjustHandles="1" noChangeArrowheads="1" noChangeShapeType="1" noTextEdit="1"/>
              </p:cNvSpPr>
              <p:nvPr/>
            </p:nvSpPr>
            <p:spPr>
              <a:xfrm>
                <a:off x="3605838" y="4213663"/>
                <a:ext cx="966162" cy="400110"/>
              </a:xfrm>
              <a:prstGeom prst="rect">
                <a:avLst/>
              </a:prstGeom>
              <a:blipFill>
                <a:blip r:embed="rId9"/>
                <a:stretch>
                  <a:fillRect b="-1449"/>
                </a:stretch>
              </a:blipFill>
              <a:ln w="19050">
                <a:solidFill>
                  <a:srgbClr val="00A000"/>
                </a:solidFill>
              </a:ln>
            </p:spPr>
            <p:txBody>
              <a:bodyPr/>
              <a:lstStyle/>
              <a:p>
                <a:r>
                  <a:rPr lang="en-GB">
                    <a:noFill/>
                  </a:rPr>
                  <a:t> </a:t>
                </a:r>
              </a:p>
            </p:txBody>
          </p:sp>
        </mc:Fallback>
      </mc:AlternateContent>
      <p:cxnSp>
        <p:nvCxnSpPr>
          <p:cNvPr id="8" name="Connector: Curved 7">
            <a:extLst>
              <a:ext uri="{FF2B5EF4-FFF2-40B4-BE49-F238E27FC236}">
                <a16:creationId xmlns:a16="http://schemas.microsoft.com/office/drawing/2014/main" id="{FAADBD2A-F909-4185-9DB3-8BD4DA027A7C}"/>
              </a:ext>
            </a:extLst>
          </p:cNvPr>
          <p:cNvCxnSpPr>
            <a:cxnSpLocks/>
          </p:cNvCxnSpPr>
          <p:nvPr/>
        </p:nvCxnSpPr>
        <p:spPr>
          <a:xfrm rot="16200000" flipH="1">
            <a:off x="1298087" y="2002108"/>
            <a:ext cx="216000" cy="797308"/>
          </a:xfrm>
          <a:prstGeom prst="curvedConnector2">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60" name="Oval 31">
            <a:extLst>
              <a:ext uri="{FF2B5EF4-FFF2-40B4-BE49-F238E27FC236}">
                <a16:creationId xmlns:a16="http://schemas.microsoft.com/office/drawing/2014/main" id="{59F9ED2C-B357-4235-8F49-A035F8866068}"/>
              </a:ext>
            </a:extLst>
          </p:cNvPr>
          <p:cNvSpPr>
            <a:spLocks noChangeArrowheads="1"/>
          </p:cNvSpPr>
          <p:nvPr/>
        </p:nvSpPr>
        <p:spPr bwMode="auto">
          <a:xfrm>
            <a:off x="1814316" y="2430402"/>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1" name="Oval 31">
            <a:extLst>
              <a:ext uri="{FF2B5EF4-FFF2-40B4-BE49-F238E27FC236}">
                <a16:creationId xmlns:a16="http://schemas.microsoft.com/office/drawing/2014/main" id="{D2A749FA-0F75-4B49-81F3-904681177206}"/>
              </a:ext>
            </a:extLst>
          </p:cNvPr>
          <p:cNvSpPr>
            <a:spLocks noChangeArrowheads="1"/>
          </p:cNvSpPr>
          <p:nvPr/>
        </p:nvSpPr>
        <p:spPr bwMode="auto">
          <a:xfrm>
            <a:off x="1441450" y="4944210"/>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2" name="Oval 31">
            <a:extLst>
              <a:ext uri="{FF2B5EF4-FFF2-40B4-BE49-F238E27FC236}">
                <a16:creationId xmlns:a16="http://schemas.microsoft.com/office/drawing/2014/main" id="{DBF4F2A3-A084-4E50-82BE-1C1E57675754}"/>
              </a:ext>
            </a:extLst>
          </p:cNvPr>
          <p:cNvSpPr>
            <a:spLocks noChangeArrowheads="1"/>
          </p:cNvSpPr>
          <p:nvPr/>
        </p:nvSpPr>
        <p:spPr bwMode="auto">
          <a:xfrm>
            <a:off x="2746277" y="4401753"/>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cxnSp>
        <p:nvCxnSpPr>
          <p:cNvPr id="12" name="Connector: Curved 11">
            <a:extLst>
              <a:ext uri="{FF2B5EF4-FFF2-40B4-BE49-F238E27FC236}">
                <a16:creationId xmlns:a16="http://schemas.microsoft.com/office/drawing/2014/main" id="{69706D17-B7B0-4551-8509-8EAD59C4BEB8}"/>
              </a:ext>
            </a:extLst>
          </p:cNvPr>
          <p:cNvCxnSpPr>
            <a:cxnSpLocks/>
          </p:cNvCxnSpPr>
          <p:nvPr/>
        </p:nvCxnSpPr>
        <p:spPr>
          <a:xfrm rot="5400000" flipH="1" flipV="1">
            <a:off x="940553" y="5293703"/>
            <a:ext cx="684000" cy="374748"/>
          </a:xfrm>
          <a:prstGeom prst="curvedConnector2">
            <a:avLst/>
          </a:prstGeom>
          <a:ln>
            <a:solidFill>
              <a:srgbClr val="00A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28867CE-D3D0-48E8-8362-91A54A1C1F75}"/>
              </a:ext>
            </a:extLst>
          </p:cNvPr>
          <p:cNvCxnSpPr>
            <a:stCxn id="59" idx="1"/>
            <a:endCxn id="62" idx="6"/>
          </p:cNvCxnSpPr>
          <p:nvPr/>
        </p:nvCxnSpPr>
        <p:spPr>
          <a:xfrm flipH="1">
            <a:off x="2974877" y="4413718"/>
            <a:ext cx="630961" cy="97573"/>
          </a:xfrm>
          <a:prstGeom prst="straightConnector1">
            <a:avLst/>
          </a:prstGeom>
          <a:ln>
            <a:solidFill>
              <a:srgbClr val="00A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3">
                <a:extLst>
                  <a:ext uri="{FF2B5EF4-FFF2-40B4-BE49-F238E27FC236}">
                    <a16:creationId xmlns:a16="http://schemas.microsoft.com/office/drawing/2014/main" id="{C647B509-1411-447F-AC56-A8CEA51B1605}"/>
                  </a:ext>
                </a:extLst>
              </p:cNvPr>
              <p:cNvSpPr txBox="1">
                <a:spLocks/>
              </p:cNvSpPr>
              <p:nvPr/>
            </p:nvSpPr>
            <p:spPr bwMode="auto">
              <a:xfrm>
                <a:off x="4572000" y="1580356"/>
                <a:ext cx="4653061" cy="20658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smtClean="0">
                                      <a:latin typeface="Cambria Math" panose="02040503050406030204" pitchFamily="18" charset="0"/>
                                      <a:ea typeface="Cambria Math" panose="02040503050406030204" pitchFamily="18" charset="0"/>
                                    </a:rPr>
                                    <m:t>𝑛</m:t>
                                  </m:r>
                                </m:sub>
                              </m:sSub>
                            </m:lim>
                          </m:limLow>
                        </m:fName>
                        <m:e>
                          <m:r>
                            <a:rPr lang="en-GB" altLang="pl-PL" sz="2200" i="1" dirty="0" smtClean="0">
                              <a:latin typeface="Cambria Math" panose="02040503050406030204" pitchFamily="18" charset="0"/>
                            </a:rPr>
                            <m:t>𝑀</m:t>
                          </m:r>
                        </m:e>
                      </m:func>
                      <m:r>
                        <a:rPr lang="en-GB" altLang="pl-PL" sz="2200" i="1" dirty="0" smtClean="0">
                          <a:latin typeface="Cambria Math" panose="02040503050406030204" pitchFamily="18" charset="0"/>
                        </a:rPr>
                        <m:t>  </m:t>
                      </m:r>
                    </m:oMath>
                  </m:oMathPara>
                </a14:m>
                <a:endParaRPr lang="en-GB" altLang="pl-PL" sz="2200" dirty="0"/>
              </a:p>
              <a:p>
                <a:pPr marL="0" indent="0" eaLnBrk="1" hangingPunct="1">
                  <a:buFont typeface="Wingdings" panose="05000000000000000000" pitchFamily="2" charset="2"/>
                  <a:buNone/>
                </a:pPr>
                <a14:m>
                  <m:oMath xmlns:m="http://schemas.openxmlformats.org/officeDocument/2006/math">
                    <m:r>
                      <a:rPr lang="en-GB" altLang="pl-PL" sz="2200" i="1" smtClean="0">
                        <a:latin typeface="Cambria Math" panose="02040503050406030204" pitchFamily="18" charset="0"/>
                      </a:rPr>
                      <m:t>𝑠𝑢𝑏𝑗𝑒𝑐𝑡</m:t>
                    </m:r>
                    <m:r>
                      <a:rPr lang="en-GB" altLang="pl-PL" sz="2200" i="1" smtClean="0">
                        <a:latin typeface="Cambria Math" panose="02040503050406030204" pitchFamily="18" charset="0"/>
                      </a:rPr>
                      <m:t> </m:t>
                    </m:r>
                    <m:r>
                      <a:rPr lang="en-GB" altLang="pl-PL" sz="2200" i="1" smtClean="0">
                        <a:latin typeface="Cambria Math" panose="02040503050406030204" pitchFamily="18" charset="0"/>
                      </a:rPr>
                      <m:t>𝑡𝑜</m:t>
                    </m:r>
                    <m:r>
                      <a:rPr lang="en-GB" altLang="pl-PL" sz="2200" i="1" smtClean="0">
                        <a:latin typeface="Cambria Math" panose="02040503050406030204" pitchFamily="18" charset="0"/>
                      </a:rPr>
                      <m:t> </m:t>
                    </m:r>
                    <m:nary>
                      <m:naryPr>
                        <m:chr m:val="∑"/>
                        <m:ctrlPr>
                          <a:rPr lang="en-GB" altLang="pl-PL" sz="2200" i="1" smtClean="0">
                            <a:latin typeface="Cambria Math" panose="02040503050406030204" pitchFamily="18" charset="0"/>
                          </a:rPr>
                        </m:ctrlPr>
                      </m:naryPr>
                      <m:sub>
                        <m:r>
                          <m:rPr>
                            <m:brk m:alnAt="23"/>
                          </m:rPr>
                          <a:rPr lang="en-GB" altLang="pl-PL" sz="2200" i="1" smtClean="0">
                            <a:latin typeface="Cambria Math" panose="02040503050406030204" pitchFamily="18" charset="0"/>
                          </a:rPr>
                          <m:t>𝑗</m:t>
                        </m:r>
                        <m:r>
                          <a:rPr lang="en-GB" altLang="pl-PL" sz="2200" i="1" smtClean="0">
                            <a:latin typeface="Cambria Math" panose="02040503050406030204" pitchFamily="18" charset="0"/>
                          </a:rPr>
                          <m:t>=1</m:t>
                        </m:r>
                      </m:sub>
                      <m:sup>
                        <m:r>
                          <a:rPr lang="en-GB" altLang="pl-PL" sz="2200" i="1" smtClean="0">
                            <a:latin typeface="Cambria Math" panose="02040503050406030204" pitchFamily="18" charset="0"/>
                          </a:rPr>
                          <m:t>2</m:t>
                        </m:r>
                      </m:sup>
                      <m:e>
                        <m:sSubSup>
                          <m:sSubSupPr>
                            <m:ctrlPr>
                              <a:rPr lang="en-GB" altLang="pl-PL" sz="2200" i="1" smtClean="0">
                                <a:latin typeface="Cambria Math" panose="02040503050406030204" pitchFamily="18" charset="0"/>
                              </a:rPr>
                            </m:ctrlPr>
                          </m:sSubSupPr>
                          <m:e>
                            <m:r>
                              <a:rPr lang="en-GB" altLang="pl-PL" sz="2200" i="1" smtClean="0">
                                <a:latin typeface="Cambria Math" panose="02040503050406030204" pitchFamily="18" charset="0"/>
                                <a:ea typeface="Cambria Math" panose="02040503050406030204" pitchFamily="18" charset="0"/>
                              </a:rPr>
                              <m:t>𝛽</m:t>
                            </m:r>
                          </m:e>
                          <m:sub>
                            <m:r>
                              <a:rPr lang="en-GB" altLang="pl-PL" sz="2200" i="1" smtClean="0">
                                <a:latin typeface="Cambria Math" panose="02040503050406030204" pitchFamily="18" charset="0"/>
                              </a:rPr>
                              <m:t>𝑗</m:t>
                            </m:r>
                          </m:sub>
                          <m:sup>
                            <m:r>
                              <a:rPr lang="en-GB" altLang="pl-PL" sz="2200" i="1" smtClean="0">
                                <a:latin typeface="Cambria Math" panose="02040503050406030204" pitchFamily="18" charset="0"/>
                              </a:rPr>
                              <m:t>2</m:t>
                            </m:r>
                          </m:sup>
                        </m:sSubSup>
                      </m:e>
                    </m:nary>
                    <m:r>
                      <a:rPr lang="en-GB" altLang="pl-PL" sz="2200" i="1" smtClean="0">
                        <a:latin typeface="Cambria Math" panose="02040503050406030204" pitchFamily="18" charset="0"/>
                      </a:rPr>
                      <m:t>=1</m:t>
                    </m:r>
                  </m:oMath>
                </a14:m>
                <a:r>
                  <a:rPr lang="en-GB" altLang="pl-PL" sz="2200" dirty="0"/>
                  <a:t> </a:t>
                </a:r>
              </a:p>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i="1" smtClean="0">
                              <a:latin typeface="Cambria Math" panose="02040503050406030204" pitchFamily="18" charset="0"/>
                            </a:rPr>
                            <m:t> </m:t>
                          </m:r>
                          <m:r>
                            <a:rPr lang="en-GB" altLang="pl-PL" sz="2200" i="1" smtClean="0">
                              <a:latin typeface="Cambria Math" panose="02040503050406030204" pitchFamily="18" charset="0"/>
                            </a:rPr>
                            <m:t>𝑦</m:t>
                          </m:r>
                        </m:e>
                        <m:sub>
                          <m:r>
                            <a:rPr lang="en-GB" altLang="pl-PL" sz="2200" i="1" smtClean="0">
                              <a:latin typeface="Cambria Math" panose="02040503050406030204" pitchFamily="18" charset="0"/>
                            </a:rPr>
                            <m:t>𝑖</m:t>
                          </m:r>
                        </m:sub>
                      </m:sSub>
                      <m:d>
                        <m:dPr>
                          <m:ctrlPr>
                            <a:rPr lang="en-GB" altLang="pl-PL" sz="220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rPr>
                                <m:t>0</m:t>
                              </m:r>
                            </m:sub>
                          </m:sSub>
                          <m:r>
                            <a:rPr lang="en-GB" altLang="pl-PL" sz="220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1</m:t>
                              </m:r>
                            </m:sub>
                          </m:sSub>
                          <m:r>
                            <a:rPr lang="en-GB" altLang="pl-PL" sz="220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2</m:t>
                              </m:r>
                            </m:sub>
                          </m:sSub>
                        </m:e>
                      </m:d>
                      <m:r>
                        <a:rPr lang="en-GB" altLang="pl-PL" sz="2200" i="1" smtClean="0">
                          <a:latin typeface="Cambria Math" panose="02040503050406030204" pitchFamily="18" charset="0"/>
                          <a:ea typeface="Cambria Math" panose="02040503050406030204" pitchFamily="18" charset="0"/>
                        </a:rPr>
                        <m:t>≥</m:t>
                      </m:r>
                      <m:r>
                        <a:rPr lang="en-GB" altLang="pl-PL" sz="2200" i="1" smtClean="0">
                          <a:latin typeface="Cambria Math" panose="02040503050406030204" pitchFamily="18" charset="0"/>
                          <a:ea typeface="Cambria Math" panose="02040503050406030204" pitchFamily="18" charset="0"/>
                        </a:rPr>
                        <m:t>𝑀</m:t>
                      </m:r>
                      <m:d>
                        <m:dPr>
                          <m:ctrlPr>
                            <a:rPr lang="en-GB" altLang="pl-PL" sz="220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i="1" dirty="0" smtClean="0">
                          <a:latin typeface="Cambria Math" panose="02040503050406030204" pitchFamily="18" charset="0"/>
                          <a:ea typeface="Cambria Math" panose="02040503050406030204" pitchFamily="18" charset="0"/>
                        </a:rPr>
                        <m:t>   </m:t>
                      </m:r>
                    </m:oMath>
                  </m:oMathPara>
                </a14:m>
                <a:endParaRPr lang="en-GB" altLang="pl-PL" sz="2200" i="1" dirty="0">
                  <a:latin typeface="Cambria Math" panose="02040503050406030204" pitchFamily="18" charset="0"/>
                  <a:ea typeface="Cambria Math" panose="02040503050406030204" pitchFamily="18" charset="0"/>
                </a:endParaRPr>
              </a:p>
              <a:p>
                <a:pPr marL="0" indent="0" eaLnBrk="1" hangingPunct="1">
                  <a:buFont typeface="Wingdings" panose="05000000000000000000" pitchFamily="2" charset="2"/>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54" name="Rectangle 3">
                <a:extLst>
                  <a:ext uri="{FF2B5EF4-FFF2-40B4-BE49-F238E27FC236}">
                    <a16:creationId xmlns:a16="http://schemas.microsoft.com/office/drawing/2014/main" id="{C647B509-1411-447F-AC56-A8CEA51B1605}"/>
                  </a:ext>
                </a:extLst>
              </p:cNvPr>
              <p:cNvSpPr txBox="1">
                <a:spLocks noRot="1" noChangeAspect="1" noMove="1" noResize="1" noEditPoints="1" noAdjustHandles="1" noChangeArrowheads="1" noChangeShapeType="1" noTextEdit="1"/>
              </p:cNvSpPr>
              <p:nvPr/>
            </p:nvSpPr>
            <p:spPr bwMode="auto">
              <a:xfrm>
                <a:off x="4572000" y="1580356"/>
                <a:ext cx="4653061" cy="2065835"/>
              </a:xfrm>
              <a:prstGeom prst="rect">
                <a:avLst/>
              </a:prstGeom>
              <a:blipFill>
                <a:blip r:embed="rId9"/>
                <a:stretch>
                  <a:fillRect l="-786" b="-259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320671507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26</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924800" cy="4876800"/>
              </a:xfrm>
            </p:spPr>
            <p:txBody>
              <a:bodyPr/>
              <a:lstStyle/>
              <a:p>
                <a:pPr eaLnBrk="1" hangingPunct="1"/>
                <a14:m>
                  <m:oMath xmlns:m="http://schemas.openxmlformats.org/officeDocument/2006/math">
                    <m:sSub>
                      <m:sSubPr>
                        <m:ctrlPr>
                          <a:rPr lang="en-US" altLang="pl-PL" i="1" smtClean="0">
                            <a:latin typeface="Cambria Math" panose="02040503050406030204" pitchFamily="18" charset="0"/>
                          </a:rPr>
                        </m:ctrlPr>
                      </m:sSubPr>
                      <m:e>
                        <m:r>
                          <a:rPr lang="en-US" altLang="pl-PL" i="1" smtClean="0">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𝑛</m:t>
                        </m:r>
                      </m:sub>
                    </m:sSub>
                  </m:oMath>
                </a14:m>
                <a:r>
                  <a:rPr lang="en-US" altLang="pl-PL" dirty="0"/>
                  <a:t> are variables that allow individual observations to be on the wrong side of the margin or even the decision boundary. </a:t>
                </a:r>
              </a:p>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rPr>
                      <m:t>=0</m:t>
                    </m:r>
                    <m:r>
                      <a:rPr lang="en-GB" altLang="pl-PL" b="0" i="0" smtClean="0">
                        <a:latin typeface="Cambria Math" panose="02040503050406030204" pitchFamily="18" charset="0"/>
                      </a:rPr>
                      <m:t>:</m:t>
                    </m:r>
                  </m:oMath>
                </a14:m>
                <a:r>
                  <a:rPr lang="en-US" altLang="pl-PL" dirty="0"/>
                  <a:t> </a:t>
                </a:r>
                <a:r>
                  <a:rPr lang="en-US" altLang="pl-PL" dirty="0" smtClean="0"/>
                  <a:t>the </a:t>
                </a:r>
                <a14:m>
                  <m:oMath xmlns:m="http://schemas.openxmlformats.org/officeDocument/2006/math">
                    <m:r>
                      <a:rPr lang="en-US" altLang="pl-PL" i="1" dirty="0" smtClean="0">
                        <a:latin typeface="Cambria Math" panose="02040503050406030204" pitchFamily="18" charset="0"/>
                      </a:rPr>
                      <m:t>𝑖</m:t>
                    </m:r>
                  </m:oMath>
                </a14:m>
                <a:r>
                  <a:rPr lang="en-US" altLang="pl-PL" dirty="0" smtClean="0"/>
                  <a:t>-</a:t>
                </a:r>
                <a:r>
                  <a:rPr lang="en-US" altLang="pl-PL" dirty="0" err="1"/>
                  <a:t>th</a:t>
                </a:r>
                <a:r>
                  <a:rPr lang="en-US" altLang="pl-PL" dirty="0"/>
                  <a:t> observation is forced to be on the correct side of the margin (distance r is greater or equal to M).</a:t>
                </a:r>
              </a:p>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&gt;</m:t>
                    </m:r>
                    <m:r>
                      <a:rPr lang="en-GB" altLang="pl-PL" b="0" i="1" smtClean="0">
                        <a:latin typeface="Cambria Math" panose="02040503050406030204" pitchFamily="18" charset="0"/>
                      </a:rPr>
                      <m:t>1</m:t>
                    </m:r>
                    <m:r>
                      <a:rPr lang="en-GB" altLang="pl-PL" b="0" i="0" smtClean="0">
                        <a:latin typeface="Cambria Math" panose="02040503050406030204" pitchFamily="18" charset="0"/>
                      </a:rPr>
                      <m:t>:</m:t>
                    </m:r>
                  </m:oMath>
                </a14:m>
                <a:r>
                  <a:rPr lang="en-US" altLang="pl-PL" dirty="0"/>
                  <a:t> </a:t>
                </a:r>
                <a:r>
                  <a:rPr lang="en-US" altLang="pl-PL" dirty="0" smtClean="0"/>
                  <a:t>the </a:t>
                </a:r>
                <a14:m>
                  <m:oMath xmlns:m="http://schemas.openxmlformats.org/officeDocument/2006/math">
                    <m:r>
                      <a:rPr lang="en-US" altLang="pl-PL" i="1" dirty="0">
                        <a:latin typeface="Cambria Math" panose="02040503050406030204" pitchFamily="18" charset="0"/>
                      </a:rPr>
                      <m:t>𝑖</m:t>
                    </m:r>
                  </m:oMath>
                </a14:m>
                <a:r>
                  <a:rPr lang="en-US" altLang="pl-PL" dirty="0" smtClean="0"/>
                  <a:t>-</a:t>
                </a:r>
                <a:r>
                  <a:rPr lang="en-US" altLang="pl-PL" dirty="0" err="1"/>
                  <a:t>th</a:t>
                </a:r>
                <a:r>
                  <a:rPr lang="en-US" altLang="pl-PL" dirty="0"/>
                  <a:t> observation is on the wrong side of the decision boundary.</a:t>
                </a:r>
              </a:p>
              <a:p>
                <a:pPr eaLnBrk="1" hangingPunct="1"/>
                <a:r>
                  <a:rPr lang="en-US" altLang="pl-PL" dirty="0"/>
                  <a:t>If </a:t>
                </a:r>
                <a14:m>
                  <m:oMath xmlns:m="http://schemas.openxmlformats.org/officeDocument/2006/math">
                    <m:r>
                      <a:rPr lang="en-GB" altLang="pl-PL" b="0" i="0" smtClean="0">
                        <a:latin typeface="Cambria Math" panose="02040503050406030204" pitchFamily="18" charset="0"/>
                      </a:rPr>
                      <m:t>0</m:t>
                    </m:r>
                    <m:sSub>
                      <m:sSubPr>
                        <m:ctrlPr>
                          <a:rPr lang="en-US" altLang="pl-PL" i="1">
                            <a:latin typeface="Cambria Math" panose="02040503050406030204" pitchFamily="18" charset="0"/>
                          </a:rPr>
                        </m:ctrlPr>
                      </m:sSubPr>
                      <m:e>
                        <m:r>
                          <a:rPr lang="en-GB" altLang="pl-PL" b="0" i="1" smtClean="0">
                            <a:latin typeface="Cambria Math" panose="02040503050406030204" pitchFamily="18" charset="0"/>
                          </a:rPr>
                          <m:t>&lt;</m:t>
                        </m:r>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&lt;1</m:t>
                    </m:r>
                    <m:r>
                      <a:rPr lang="en-GB" altLang="pl-PL" b="0" i="0" smtClean="0">
                        <a:latin typeface="Cambria Math" panose="02040503050406030204" pitchFamily="18" charset="0"/>
                        <a:ea typeface="Cambria Math" panose="02040503050406030204" pitchFamily="18" charset="0"/>
                      </a:rPr>
                      <m:t>:</m:t>
                    </m:r>
                  </m:oMath>
                </a14:m>
                <a:r>
                  <a:rPr lang="en-US" altLang="pl-PL" dirty="0"/>
                  <a:t> </a:t>
                </a:r>
                <a:r>
                  <a:rPr lang="en-US" altLang="pl-PL" dirty="0" smtClean="0"/>
                  <a:t>the </a:t>
                </a:r>
                <a14:m>
                  <m:oMath xmlns:m="http://schemas.openxmlformats.org/officeDocument/2006/math">
                    <m:r>
                      <a:rPr lang="en-US" altLang="pl-PL" i="1" dirty="0">
                        <a:latin typeface="Cambria Math" panose="02040503050406030204" pitchFamily="18" charset="0"/>
                      </a:rPr>
                      <m:t>𝑖</m:t>
                    </m:r>
                  </m:oMath>
                </a14:m>
                <a:r>
                  <a:rPr lang="en-US" altLang="pl-PL" dirty="0" smtClean="0"/>
                  <a:t>-</a:t>
                </a:r>
                <a:r>
                  <a:rPr lang="en-US" altLang="pl-PL" dirty="0" err="1"/>
                  <a:t>th</a:t>
                </a:r>
                <a:r>
                  <a:rPr lang="en-US" altLang="pl-PL" dirty="0"/>
                  <a:t> observation is on the wrong side of the margin.</a:t>
                </a:r>
              </a:p>
              <a:p>
                <a:pPr eaLnBrk="1" hangingPunct="1"/>
                <a:endParaRPr lang="en-US" altLang="pl-PL" dirty="0"/>
              </a:p>
              <a:p>
                <a:pPr eaLnBrk="1" hangingPunct="1"/>
                <a:endParaRPr lang="en-US" altLang="pl-PL" dirty="0"/>
              </a:p>
              <a:p>
                <a:pPr eaLnBrk="1" hangingPunct="1"/>
                <a:endParaRPr lang="en-US" altLang="pl-PL"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924800" cy="4876800"/>
              </a:xfrm>
              <a:blipFill>
                <a:blip r:embed="rId3"/>
                <a:stretch>
                  <a:fillRect l="-1385" t="-1250" r="-23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152400" y="381000"/>
                <a:ext cx="8991600" cy="990600"/>
              </a:xfrm>
            </p:spPr>
            <p:txBody>
              <a:bodyPr/>
              <a:lstStyle/>
              <a:p>
                <a:pPr eaLnBrk="1" hangingPunct="1"/>
                <a:r>
                  <a:rPr lang="en-US" altLang="pl-PL" sz="3600" dirty="0"/>
                  <a:t/>
                </a:r>
                <a:br>
                  <a:rPr lang="en-US" altLang="pl-PL" sz="3600" dirty="0"/>
                </a:br>
                <a:r>
                  <a:rPr lang="en-US" altLang="pl-PL" sz="3600" dirty="0"/>
                  <a:t>Soft margin classifier: Interpretation of the </a:t>
                </a:r>
                <a14:m>
                  <m:oMath xmlns:m="http://schemas.openxmlformats.org/officeDocument/2006/math">
                    <m:sSub>
                      <m:sSubPr>
                        <m:ctrlPr>
                          <a:rPr lang="en-US" altLang="pl-PL" sz="3600" i="1">
                            <a:latin typeface="Cambria Math" panose="02040503050406030204" pitchFamily="18" charset="0"/>
                          </a:rPr>
                        </m:ctrlPr>
                      </m:sSubPr>
                      <m:e>
                        <m:r>
                          <a:rPr lang="en-US" altLang="pl-PL" sz="3600" i="1">
                            <a:latin typeface="Cambria Math" panose="02040503050406030204" pitchFamily="18" charset="0"/>
                            <a:ea typeface="Cambria Math" panose="02040503050406030204" pitchFamily="18" charset="0"/>
                          </a:rPr>
                          <m:t>𝜀</m:t>
                        </m:r>
                      </m:e>
                      <m:sub>
                        <m:r>
                          <a:rPr lang="en-GB" altLang="pl-PL" sz="3600" i="1">
                            <a:latin typeface="Cambria Math" panose="02040503050406030204" pitchFamily="18" charset="0"/>
                            <a:ea typeface="Cambria Math" panose="02040503050406030204" pitchFamily="18" charset="0"/>
                          </a:rPr>
                          <m:t>𝑖</m:t>
                        </m:r>
                      </m:sub>
                    </m:sSub>
                  </m:oMath>
                </a14:m>
                <a:r>
                  <a:rPr lang="en-US" altLang="pl-PL" sz="3600" dirty="0"/>
                  <a:t>’s</a:t>
                </a:r>
              </a:p>
            </p:txBody>
          </p:sp>
        </mc:Choice>
        <mc:Fallback xmlns="">
          <p:sp>
            <p:nvSpPr>
              <p:cNvPr id="32772" name="Rectangle 4">
                <a:extLst>
                  <a:ext uri="{FF2B5EF4-FFF2-40B4-BE49-F238E27FC236}">
                    <a16:creationId xmlns:a16="http://schemas.microsoft.com/office/drawing/2014/main" id="{D4F133B6-5634-49AF-A3FC-F58B49507A3E}"/>
                  </a:ext>
                </a:extLst>
              </p:cNvPr>
              <p:cNvSpPr>
                <a:spLocks noGrp="1" noRot="1" noChangeAspect="1" noMove="1" noResize="1" noEditPoints="1" noAdjustHandles="1" noChangeArrowheads="1" noChangeShapeType="1" noTextEdit="1"/>
              </p:cNvSpPr>
              <p:nvPr>
                <p:ph type="title"/>
              </p:nvPr>
            </p:nvSpPr>
            <p:spPr>
              <a:xfrm>
                <a:off x="152400" y="381000"/>
                <a:ext cx="8991600" cy="990600"/>
              </a:xfrm>
              <a:blipFill>
                <a:blip r:embed="rId4"/>
                <a:stretch>
                  <a:fillRect l="-2034" b="-23457"/>
                </a:stretch>
              </a:blipFill>
            </p:spPr>
            <p:txBody>
              <a:bodyPr/>
              <a:lstStyle/>
              <a:p>
                <a:r>
                  <a:rPr lang="pl-PL">
                    <a:noFill/>
                  </a:rPr>
                  <a:t> </a:t>
                </a:r>
              </a:p>
            </p:txBody>
          </p:sp>
        </mc:Fallback>
      </mc:AlternateContent>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79492596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27</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4572000" cy="4876800"/>
          </a:xfrm>
        </p:spPr>
        <p:txBody>
          <a:bodyPr/>
          <a:lstStyle/>
          <a:p>
            <a:pPr eaLnBrk="1" hangingPunct="1"/>
            <a:r>
              <a:rPr lang="en-US" altLang="pl-PL" sz="2000" dirty="0"/>
              <a:t>C determines the number and severity of the violations to the margin and to the decision boundary.</a:t>
            </a:r>
          </a:p>
          <a:p>
            <a:pPr marL="0" indent="0" eaLnBrk="1" hangingPunct="1">
              <a:buNone/>
            </a:pPr>
            <a:endParaRPr lang="en-US" altLang="pl-PL" sz="2400" dirty="0"/>
          </a:p>
          <a:p>
            <a:pPr eaLnBrk="1" hangingPunct="1"/>
            <a:endParaRPr lang="en-US" altLang="pl-PL" sz="2400" dirty="0"/>
          </a:p>
          <a:p>
            <a:pPr marL="0"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001000" cy="990600"/>
          </a:xfrm>
        </p:spPr>
        <p:txBody>
          <a:bodyPr/>
          <a:lstStyle/>
          <a:p>
            <a:pPr eaLnBrk="1" hangingPunct="1"/>
            <a:r>
              <a:rPr lang="en-US" altLang="pl-PL" sz="3600" dirty="0"/>
              <a:t/>
            </a:r>
            <a:br>
              <a:rPr lang="en-US" altLang="pl-PL" sz="3600" dirty="0"/>
            </a:br>
            <a:r>
              <a:rPr lang="en-US" altLang="pl-PL" sz="3600" dirty="0"/>
              <a:t>Soft margin classifier: Interpretation of </a:t>
            </a:r>
            <a:r>
              <a:rPr lang="en-GB" altLang="pl-PL" sz="3600" dirty="0"/>
              <a:t>C</a:t>
            </a:r>
            <a:endParaRPr lang="en-US" altLang="pl-PL" sz="3600" dirty="0"/>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15FF4EEE-89E0-4F86-965D-F4BC7E9F89F6}"/>
                  </a:ext>
                </a:extLst>
              </p:cNvPr>
              <p:cNvSpPr txBox="1">
                <a:spLocks/>
              </p:cNvSpPr>
              <p:nvPr/>
            </p:nvSpPr>
            <p:spPr bwMode="auto">
              <a:xfrm>
                <a:off x="5029200" y="2133600"/>
                <a:ext cx="4411385"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endParaRPr lang="en-US" altLang="pl-PL" sz="1600" dirty="0"/>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1600" i="1" dirty="0" smtClean="0">
                              <a:latin typeface="Cambria Math" panose="02040503050406030204" pitchFamily="18" charset="0"/>
                            </a:rPr>
                          </m:ctrlPr>
                        </m:funcPr>
                        <m:fName>
                          <m:limLow>
                            <m:limLowPr>
                              <m:ctrlPr>
                                <a:rPr lang="en-US" altLang="pl-PL" sz="1600" i="1" dirty="0" smtClean="0">
                                  <a:latin typeface="Cambria Math" panose="02040503050406030204" pitchFamily="18" charset="0"/>
                                </a:rPr>
                              </m:ctrlPr>
                            </m:limLowPr>
                            <m:e>
                              <m:r>
                                <a:rPr lang="en-US" altLang="pl-PL" sz="1600" b="1" dirty="0" smtClean="0">
                                  <a:latin typeface="Cambria Math" panose="02040503050406030204" pitchFamily="18" charset="0"/>
                                </a:rPr>
                                <m:t>𝐦𝐚𝐱</m:t>
                              </m:r>
                            </m:e>
                            <m:lim>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r>
                                <a:rPr lang="en-GB" altLang="pl-PL" sz="1600" i="1" dirty="0" smtClean="0">
                                  <a:latin typeface="Cambria Math" panose="02040503050406030204" pitchFamily="18" charset="0"/>
                                  <a:ea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rPr>
                                    <m:t>0</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1</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b="0" i="1" dirty="0" smtClean="0">
                                      <a:latin typeface="Cambria Math" panose="02040503050406030204" pitchFamily="18" charset="0"/>
                                      <a:ea typeface="Cambria Math" panose="02040503050406030204" pitchFamily="18" charset="0"/>
                                    </a:rPr>
                                    <m:t>𝑛</m:t>
                                  </m:r>
                                </m:sub>
                              </m:sSub>
                            </m:lim>
                          </m:limLow>
                        </m:fName>
                        <m:e>
                          <m:r>
                            <a:rPr lang="en-GB" altLang="pl-PL" sz="1600" i="1" dirty="0" smtClean="0">
                              <a:latin typeface="Cambria Math" panose="02040503050406030204" pitchFamily="18" charset="0"/>
                            </a:rPr>
                            <m:t>𝑀</m:t>
                          </m:r>
                        </m:e>
                      </m:func>
                      <m:r>
                        <a:rPr lang="en-GB" altLang="pl-PL" sz="1600" i="1" dirty="0" smtClean="0">
                          <a:latin typeface="Cambria Math" panose="02040503050406030204" pitchFamily="18" charset="0"/>
                        </a:rPr>
                        <m:t>  </m:t>
                      </m:r>
                    </m:oMath>
                  </m:oMathPara>
                </a14:m>
                <a:endParaRPr lang="en-GB" altLang="pl-PL" sz="1600" dirty="0"/>
              </a:p>
              <a:p>
                <a:pPr marL="400050" lvl="1" indent="0" eaLnBrk="1" hangingPunct="1">
                  <a:buFont typeface="Wingdings" panose="05000000000000000000" pitchFamily="2" charset="2"/>
                  <a:buNone/>
                </a:pPr>
                <a:endParaRPr lang="en-GB" altLang="pl-PL" sz="1600" dirty="0"/>
              </a:p>
              <a:p>
                <a:pPr marL="400050" lvl="1" indent="0" eaLnBrk="1" hangingPunct="1">
                  <a:buFont typeface="Wingdings" panose="05000000000000000000" pitchFamily="2" charset="2"/>
                  <a:buNone/>
                </a:pPr>
                <a14:m>
                  <m:oMath xmlns:m="http://schemas.openxmlformats.org/officeDocument/2006/math">
                    <m:r>
                      <a:rPr lang="en-GB" altLang="pl-PL" sz="1600" b="1" i="1" smtClean="0">
                        <a:latin typeface="Cambria Math" panose="02040503050406030204" pitchFamily="18" charset="0"/>
                      </a:rPr>
                      <m:t>𝒔𝒖𝒃𝒋𝒆𝒄𝒕</m:t>
                    </m:r>
                    <m:r>
                      <a:rPr lang="en-GB" altLang="pl-PL" sz="1600" b="1" i="1" smtClean="0">
                        <a:latin typeface="Cambria Math" panose="02040503050406030204" pitchFamily="18" charset="0"/>
                      </a:rPr>
                      <m:t> </m:t>
                    </m:r>
                    <m:r>
                      <a:rPr lang="en-GB" altLang="pl-PL" sz="1600" b="1" i="1" smtClean="0">
                        <a:latin typeface="Cambria Math" panose="02040503050406030204" pitchFamily="18" charset="0"/>
                      </a:rPr>
                      <m:t>𝒕𝒐</m:t>
                    </m:r>
                    <m:r>
                      <a:rPr lang="en-GB" altLang="pl-PL" sz="1600" b="1" i="1" smtClean="0">
                        <a:latin typeface="Cambria Math" panose="02040503050406030204" pitchFamily="18" charset="0"/>
                      </a:rPr>
                      <m:t> </m:t>
                    </m:r>
                    <m:nary>
                      <m:naryPr>
                        <m:chr m:val="∑"/>
                        <m:ctrlPr>
                          <a:rPr lang="en-GB" altLang="pl-PL" sz="1600" i="1" smtClean="0">
                            <a:latin typeface="Cambria Math" panose="02040503050406030204" pitchFamily="18" charset="0"/>
                          </a:rPr>
                        </m:ctrlPr>
                      </m:naryPr>
                      <m:sub>
                        <m:r>
                          <m:rPr>
                            <m:brk m:alnAt="23"/>
                          </m:rPr>
                          <a:rPr lang="en-GB" altLang="pl-PL" sz="1600" i="1" smtClean="0">
                            <a:latin typeface="Cambria Math" panose="02040503050406030204" pitchFamily="18" charset="0"/>
                          </a:rPr>
                          <m:t>𝑗</m:t>
                        </m:r>
                        <m:r>
                          <a:rPr lang="en-GB" altLang="pl-PL" sz="1600" i="1" smtClean="0">
                            <a:latin typeface="Cambria Math" panose="02040503050406030204" pitchFamily="18" charset="0"/>
                          </a:rPr>
                          <m:t>=1</m:t>
                        </m:r>
                      </m:sub>
                      <m:sup>
                        <m:r>
                          <a:rPr lang="en-GB" altLang="pl-PL" sz="1600" i="1" smtClean="0">
                            <a:latin typeface="Cambria Math" panose="02040503050406030204" pitchFamily="18" charset="0"/>
                          </a:rPr>
                          <m:t>𝑝</m:t>
                        </m:r>
                      </m:sup>
                      <m:e>
                        <m:sSubSup>
                          <m:sSubSupPr>
                            <m:ctrlPr>
                              <a:rPr lang="en-GB" altLang="pl-PL" sz="1600" i="1" smtClean="0">
                                <a:latin typeface="Cambria Math" panose="02040503050406030204" pitchFamily="18" charset="0"/>
                              </a:rPr>
                            </m:ctrlPr>
                          </m:sSubSupPr>
                          <m:e>
                            <m:r>
                              <a:rPr lang="en-GB" altLang="pl-PL" sz="1600" i="1" smtClean="0">
                                <a:latin typeface="Cambria Math" panose="02040503050406030204" pitchFamily="18" charset="0"/>
                                <a:ea typeface="Cambria Math" panose="02040503050406030204" pitchFamily="18" charset="0"/>
                              </a:rPr>
                              <m:t>𝛽</m:t>
                            </m:r>
                          </m:e>
                          <m:sub>
                            <m:r>
                              <a:rPr lang="en-GB" altLang="pl-PL" sz="1600" i="1" smtClean="0">
                                <a:latin typeface="Cambria Math" panose="02040503050406030204" pitchFamily="18" charset="0"/>
                              </a:rPr>
                              <m:t>𝑗</m:t>
                            </m:r>
                          </m:sub>
                          <m:sup>
                            <m:r>
                              <a:rPr lang="en-GB" altLang="pl-PL" sz="1600" i="1" smtClean="0">
                                <a:latin typeface="Cambria Math" panose="02040503050406030204" pitchFamily="18" charset="0"/>
                              </a:rPr>
                              <m:t>2</m:t>
                            </m:r>
                          </m:sup>
                        </m:sSubSup>
                      </m:e>
                    </m:nary>
                    <m:r>
                      <a:rPr lang="en-GB" altLang="pl-PL" sz="1600" i="1" smtClean="0">
                        <a:latin typeface="Cambria Math" panose="02040503050406030204" pitchFamily="18" charset="0"/>
                      </a:rPr>
                      <m:t>=1</m:t>
                    </m:r>
                  </m:oMath>
                </a14:m>
                <a:r>
                  <a:rPr lang="en-GB" altLang="pl-PL" sz="1600" dirty="0"/>
                  <a:t> </a:t>
                </a:r>
              </a:p>
              <a:p>
                <a:pPr marL="400050" lvl="1" indent="0" eaLnBrk="1" hangingPunct="1">
                  <a:buFont typeface="Wingdings" panose="05000000000000000000" pitchFamily="2" charset="2"/>
                  <a:buNone/>
                </a:pPr>
                <a:endParaRPr lang="en-GB" altLang="pl-PL" sz="1600" i="1" dirty="0">
                  <a:latin typeface="Cambria Math" panose="02040503050406030204" pitchFamily="18" charset="0"/>
                </a:endParaRPr>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1600" i="1" smtClean="0">
                              <a:latin typeface="Cambria Math" panose="02040503050406030204" pitchFamily="18" charset="0"/>
                            </a:rPr>
                          </m:ctrlPr>
                        </m:sSubPr>
                        <m:e>
                          <m:r>
                            <a:rPr lang="en-GB" altLang="pl-PL" sz="1600" i="1" smtClean="0">
                              <a:latin typeface="Cambria Math" panose="02040503050406030204" pitchFamily="18" charset="0"/>
                            </a:rPr>
                            <m:t>𝑦</m:t>
                          </m:r>
                        </m:e>
                        <m:sub>
                          <m:r>
                            <a:rPr lang="en-GB" altLang="pl-PL" sz="1600" i="1" smtClean="0">
                              <a:latin typeface="Cambria Math" panose="02040503050406030204" pitchFamily="18" charset="0"/>
                            </a:rPr>
                            <m:t>𝑖</m:t>
                          </m:r>
                        </m:sub>
                      </m:sSub>
                      <m:d>
                        <m:dPr>
                          <m:ctrlPr>
                            <a:rPr lang="en-GB" altLang="pl-PL" sz="1600" i="1" smtClean="0">
                              <a:latin typeface="Cambria Math" panose="02040503050406030204" pitchFamily="18" charset="0"/>
                            </a:rPr>
                          </m:ctrlPr>
                        </m:dPr>
                        <m:e>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m:t>
                              </m:r>
                              <m:r>
                                <a:rPr lang="en-GB" altLang="pl-PL" sz="1600" i="1" smtClean="0">
                                  <a:latin typeface="Cambria Math" panose="02040503050406030204" pitchFamily="18" charset="0"/>
                                </a:rPr>
                                <m:t>1</m:t>
                              </m:r>
                            </m:sub>
                          </m:sSub>
                          <m:r>
                            <a:rPr lang="en-GB" altLang="pl-PL" sz="1600" i="1"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𝑖𝑝</m:t>
                              </m:r>
                            </m:sub>
                          </m:sSub>
                        </m:e>
                      </m:d>
                      <m:r>
                        <a:rPr lang="en-GB" altLang="pl-PL" sz="1600" i="1" smtClean="0">
                          <a:latin typeface="Cambria Math" panose="02040503050406030204" pitchFamily="18" charset="0"/>
                          <a:ea typeface="Cambria Math" panose="02040503050406030204" pitchFamily="18" charset="0"/>
                        </a:rPr>
                        <m:t>≥</m:t>
                      </m:r>
                      <m:r>
                        <a:rPr lang="en-GB" altLang="pl-PL" sz="1600" i="1" smtClean="0">
                          <a:latin typeface="Cambria Math" panose="02040503050406030204" pitchFamily="18" charset="0"/>
                          <a:ea typeface="Cambria Math" panose="02040503050406030204" pitchFamily="18" charset="0"/>
                        </a:rPr>
                        <m:t>𝑀</m:t>
                      </m:r>
                      <m:d>
                        <m:dPr>
                          <m:ctrlPr>
                            <a:rPr lang="en-GB" altLang="pl-PL" sz="1600" i="1" smtClean="0">
                              <a:latin typeface="Cambria Math" panose="02040503050406030204" pitchFamily="18" charset="0"/>
                              <a:ea typeface="Cambria Math" panose="02040503050406030204" pitchFamily="18" charset="0"/>
                            </a:rPr>
                          </m:ctrlPr>
                        </m:dPr>
                        <m:e>
                          <m:r>
                            <a:rPr lang="en-GB" altLang="pl-PL" sz="1600" i="1" smtClean="0">
                              <a:latin typeface="Cambria Math" panose="02040503050406030204" pitchFamily="18" charset="0"/>
                              <a:ea typeface="Cambria Math" panose="02040503050406030204" pitchFamily="18" charset="0"/>
                            </a:rPr>
                            <m:t>1−</m:t>
                          </m:r>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d>
                      <m:r>
                        <a:rPr lang="en-GB" altLang="pl-PL" sz="1600" i="1" smtClean="0">
                          <a:latin typeface="Cambria Math" panose="02040503050406030204" pitchFamily="18" charset="0"/>
                          <a:ea typeface="Cambria Math" panose="02040503050406030204" pitchFamily="18" charset="0"/>
                        </a:rPr>
                        <m:t> </m:t>
                      </m:r>
                    </m:oMath>
                  </m:oMathPara>
                </a14:m>
                <a:endParaRPr lang="en-GB" altLang="pl-PL" sz="1600" i="1" dirty="0">
                  <a:latin typeface="Cambria Math" panose="02040503050406030204" pitchFamily="18" charset="0"/>
                  <a:ea typeface="Cambria Math" panose="02040503050406030204" pitchFamily="18" charset="0"/>
                </a:endParaRPr>
              </a:p>
              <a:p>
                <a:pPr marL="400050" lvl="1" indent="0" eaLnBrk="1" hangingPunct="1">
                  <a:buFont typeface="Wingdings" panose="05000000000000000000" pitchFamily="2" charset="2"/>
                  <a:buNone/>
                </a:pPr>
                <a:endParaRPr lang="en-US" altLang="pl-PL" sz="1600" i="1" dirty="0">
                  <a:latin typeface="Cambria Math" panose="02040503050406030204" pitchFamily="18" charset="0"/>
                </a:endParaRPr>
              </a:p>
              <a:p>
                <a:pPr marL="400050" lvl="1" indent="0" eaLnBrk="1" hangingPunct="1">
                  <a:buFont typeface="Wingdings" panose="05000000000000000000" pitchFamily="2" charset="2"/>
                  <a:buNone/>
                </a:pPr>
                <a14:m>
                  <m:oMath xmlns:m="http://schemas.openxmlformats.org/officeDocument/2006/math">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𝑖</m:t>
                        </m:r>
                      </m:sub>
                    </m:sSub>
                    <m:r>
                      <a:rPr lang="en-GB" altLang="pl-PL" sz="1600" i="1" dirty="0" smtClean="0">
                        <a:latin typeface="Cambria Math" panose="02040503050406030204" pitchFamily="18" charset="0"/>
                        <a:ea typeface="Cambria Math" panose="02040503050406030204" pitchFamily="18" charset="0"/>
                      </a:rPr>
                      <m:t>≥0,     </m:t>
                    </m:r>
                    <m:nary>
                      <m:naryPr>
                        <m:chr m:val="∑"/>
                        <m:ctrlPr>
                          <a:rPr lang="en-GB" altLang="pl-PL" sz="1600" i="1" dirty="0" smtClean="0">
                            <a:latin typeface="Cambria Math" panose="02040503050406030204" pitchFamily="18" charset="0"/>
                            <a:ea typeface="Cambria Math" panose="02040503050406030204" pitchFamily="18" charset="0"/>
                          </a:rPr>
                        </m:ctrlPr>
                      </m:naryPr>
                      <m:sub>
                        <m:r>
                          <m:rPr>
                            <m:brk m:alnAt="23"/>
                          </m:rPr>
                          <a:rPr lang="en-GB" altLang="pl-PL" sz="1600" i="1" dirty="0" smtClean="0">
                            <a:latin typeface="Cambria Math" panose="02040503050406030204" pitchFamily="18" charset="0"/>
                            <a:ea typeface="Cambria Math" panose="02040503050406030204" pitchFamily="18" charset="0"/>
                          </a:rPr>
                          <m:t>𝑖</m:t>
                        </m:r>
                        <m:r>
                          <a:rPr lang="en-GB" altLang="pl-PL" sz="1600" i="1" dirty="0" smtClean="0">
                            <a:latin typeface="Cambria Math" panose="02040503050406030204" pitchFamily="18" charset="0"/>
                            <a:ea typeface="Cambria Math" panose="02040503050406030204" pitchFamily="18" charset="0"/>
                          </a:rPr>
                          <m:t>=1</m:t>
                        </m:r>
                      </m:sub>
                      <m:sup>
                        <m:r>
                          <a:rPr lang="en-GB" altLang="pl-PL" sz="1600" i="1" dirty="0" smtClean="0">
                            <a:latin typeface="Cambria Math" panose="02040503050406030204" pitchFamily="18" charset="0"/>
                            <a:ea typeface="Cambria Math" panose="02040503050406030204" pitchFamily="18" charset="0"/>
                          </a:rPr>
                          <m:t>𝑛</m:t>
                        </m:r>
                      </m:sup>
                      <m:e>
                        <m:sSub>
                          <m:sSubPr>
                            <m:ctrlPr>
                              <a:rPr lang="en-GB" altLang="pl-PL" sz="1600" i="1" dirty="0" smtClean="0">
                                <a:latin typeface="Cambria Math" panose="02040503050406030204" pitchFamily="18" charset="0"/>
                                <a:ea typeface="Cambria Math" panose="02040503050406030204" pitchFamily="18" charset="0"/>
                              </a:rPr>
                            </m:ctrlPr>
                          </m:sSubPr>
                          <m:e>
                            <m:r>
                              <a:rPr lang="en-GB" altLang="pl-PL" sz="1600" i="1" dirty="0" smtClean="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nary>
                    <m:r>
                      <a:rPr lang="en-GB" altLang="pl-PL" sz="1600" i="1" dirty="0" smtClean="0">
                        <a:latin typeface="Cambria Math" panose="02040503050406030204" pitchFamily="18" charset="0"/>
                        <a:ea typeface="Cambria Math" panose="02040503050406030204" pitchFamily="18" charset="0"/>
                      </a:rPr>
                      <m:t>≤</m:t>
                    </m:r>
                    <m:r>
                      <a:rPr lang="en-GB" altLang="pl-PL" sz="1600" i="1" dirty="0" smtClean="0">
                        <a:latin typeface="Cambria Math" panose="02040503050406030204" pitchFamily="18" charset="0"/>
                        <a:ea typeface="Cambria Math" panose="02040503050406030204" pitchFamily="18" charset="0"/>
                      </a:rPr>
                      <m:t>𝐶</m:t>
                    </m:r>
                    <m:r>
                      <a:rPr lang="en-GB" altLang="pl-PL" sz="1600" i="1" dirty="0" smtClean="0">
                        <a:latin typeface="Cambria Math" panose="02040503050406030204" pitchFamily="18" charset="0"/>
                        <a:ea typeface="Cambria Math" panose="02040503050406030204" pitchFamily="18" charset="0"/>
                      </a:rPr>
                      <m:t> </m:t>
                    </m:r>
                  </m:oMath>
                </a14:m>
                <a:r>
                  <a:rPr lang="en-GB" altLang="pl-PL" sz="1600" dirty="0"/>
                  <a:t> </a:t>
                </a:r>
              </a:p>
              <a:p>
                <a:pPr marL="0" indent="0" eaLnBrk="1" hangingPunct="1">
                  <a:buFont typeface="Wingdings" panose="05000000000000000000" pitchFamily="2" charset="2"/>
                  <a:buNone/>
                </a:pPr>
                <a:endParaRPr lang="en-GB" altLang="pl-PL" sz="1200" dirty="0"/>
              </a:p>
            </p:txBody>
          </p:sp>
        </mc:Choice>
        <mc:Fallback xmlns="">
          <p:sp>
            <p:nvSpPr>
              <p:cNvPr id="7" name="Rectangle 3">
                <a:extLst>
                  <a:ext uri="{FF2B5EF4-FFF2-40B4-BE49-F238E27FC236}">
                    <a16:creationId xmlns:a16="http://schemas.microsoft.com/office/drawing/2014/main" id="{15FF4EEE-89E0-4F86-965D-F4BC7E9F89F6}"/>
                  </a:ext>
                </a:extLst>
              </p:cNvPr>
              <p:cNvSpPr txBox="1">
                <a:spLocks noRot="1" noChangeAspect="1" noMove="1" noResize="1" noEditPoints="1" noAdjustHandles="1" noChangeArrowheads="1" noChangeShapeType="1" noTextEdit="1"/>
              </p:cNvSpPr>
              <p:nvPr/>
            </p:nvSpPr>
            <p:spPr bwMode="auto">
              <a:xfrm>
                <a:off x="5029200" y="2133600"/>
                <a:ext cx="4411385" cy="4876800"/>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8104680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28</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4572000" cy="4876800"/>
              </a:xfrm>
            </p:spPr>
            <p:txBody>
              <a:bodyPr/>
              <a:lstStyle/>
              <a:p>
                <a:pPr eaLnBrk="1" hangingPunct="1"/>
                <a:r>
                  <a:rPr lang="en-US" altLang="pl-PL" sz="2000" dirty="0"/>
                  <a:t>C determines the number and severity of the violations to the margin and to the decision boundary.</a:t>
                </a:r>
              </a:p>
              <a:p>
                <a:pPr eaLnBrk="1" hangingPunct="1"/>
                <a:r>
                  <a:rPr lang="en-US" altLang="pl-PL" sz="2000" dirty="0"/>
                  <a:t>If </a:t>
                </a:r>
                <a14:m>
                  <m:oMath xmlns:m="http://schemas.openxmlformats.org/officeDocument/2006/math">
                    <m:r>
                      <a:rPr lang="en-GB" altLang="pl-PL" sz="2000" b="0" i="1" smtClean="0">
                        <a:latin typeface="Cambria Math" panose="02040503050406030204" pitchFamily="18" charset="0"/>
                      </a:rPr>
                      <m:t>𝐶</m:t>
                    </m:r>
                    <m:r>
                      <a:rPr lang="en-GB" altLang="pl-PL" sz="2000" i="1">
                        <a:latin typeface="Cambria Math" panose="02040503050406030204" pitchFamily="18" charset="0"/>
                      </a:rPr>
                      <m:t>=0</m:t>
                    </m:r>
                  </m:oMath>
                </a14:m>
                <a:r>
                  <a:rPr lang="en-US" altLang="pl-PL" sz="2000" dirty="0"/>
                  <a:t>, then </a:t>
                </a:r>
                <a14:m>
                  <m:oMath xmlns:m="http://schemas.openxmlformats.org/officeDocument/2006/math">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rPr>
                          <m:t>1</m:t>
                        </m:r>
                      </m:sub>
                    </m:sSub>
                    <m:r>
                      <a:rPr lang="en-GB" altLang="pl-PL" sz="2000" b="0" i="1" smtClean="0">
                        <a:latin typeface="Cambria Math" panose="02040503050406030204" pitchFamily="18" charset="0"/>
                      </a:rPr>
                      <m:t>=</m:t>
                    </m:r>
                    <m:r>
                      <a:rPr lang="en-GB" altLang="pl-PL" sz="2000" i="1">
                        <a:latin typeface="Cambria Math" panose="02040503050406030204" pitchFamily="18" charset="0"/>
                      </a:rPr>
                      <m:t>…</m:t>
                    </m:r>
                    <m:r>
                      <a:rPr lang="en-GB" altLang="pl-PL" sz="2000" b="0" i="1" smtClean="0">
                        <a:latin typeface="Cambria Math" panose="02040503050406030204" pitchFamily="18" charset="0"/>
                      </a:rPr>
                      <m:t>=</m:t>
                    </m:r>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ea typeface="Cambria Math" panose="02040503050406030204" pitchFamily="18" charset="0"/>
                          </a:rPr>
                          <m:t>𝑛</m:t>
                        </m:r>
                      </m:sub>
                    </m:sSub>
                    <m:r>
                      <a:rPr lang="en-GB" altLang="pl-PL" sz="2000" b="0" i="1" smtClean="0">
                        <a:latin typeface="Cambria Math" panose="02040503050406030204" pitchFamily="18" charset="0"/>
                        <a:ea typeface="Cambria Math" panose="02040503050406030204" pitchFamily="18" charset="0"/>
                      </a:rPr>
                      <m:t>=0</m:t>
                    </m:r>
                  </m:oMath>
                </a14:m>
                <a:r>
                  <a:rPr lang="en-US" altLang="pl-PL" sz="2000" dirty="0"/>
                  <a:t> and so there is no violation to the margin. This results in the maximal margin optimization problem. </a:t>
                </a:r>
              </a:p>
              <a:p>
                <a:pPr marL="0" indent="0" eaLnBrk="1" hangingPunct="1">
                  <a:buNone/>
                </a:pPr>
                <a:endParaRPr lang="en-US" altLang="pl-PL" sz="2400" dirty="0"/>
              </a:p>
              <a:p>
                <a:pPr eaLnBrk="1" hangingPunct="1"/>
                <a:endParaRPr lang="en-US" altLang="pl-PL" sz="2400"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4572000" cy="4876800"/>
              </a:xfrm>
              <a:blipFill>
                <a:blip r:embed="rId3"/>
                <a:stretch>
                  <a:fillRect l="-1200" t="-750" r="-80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001000" cy="990600"/>
          </a:xfrm>
        </p:spPr>
        <p:txBody>
          <a:bodyPr/>
          <a:lstStyle/>
          <a:p>
            <a:pPr eaLnBrk="1" hangingPunct="1"/>
            <a:r>
              <a:rPr lang="en-US" altLang="pl-PL" sz="3600" dirty="0"/>
              <a:t/>
            </a:r>
            <a:br>
              <a:rPr lang="en-US" altLang="pl-PL" sz="3600" dirty="0"/>
            </a:br>
            <a:r>
              <a:rPr lang="en-US" altLang="pl-PL" sz="3600" dirty="0"/>
              <a:t>Soft margin classifier: Interpretation of </a:t>
            </a:r>
            <a:r>
              <a:rPr lang="en-GB" altLang="pl-PL" sz="3600" dirty="0"/>
              <a:t>C</a:t>
            </a:r>
            <a:endParaRPr lang="en-US" altLang="pl-PL" sz="3600" dirty="0"/>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15FF4EEE-89E0-4F86-965D-F4BC7E9F89F6}"/>
                  </a:ext>
                </a:extLst>
              </p:cNvPr>
              <p:cNvSpPr txBox="1">
                <a:spLocks/>
              </p:cNvSpPr>
              <p:nvPr/>
            </p:nvSpPr>
            <p:spPr bwMode="auto">
              <a:xfrm>
                <a:off x="5029200" y="2133600"/>
                <a:ext cx="4411385"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endParaRPr lang="en-US" altLang="pl-PL" sz="1600" dirty="0"/>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1600" i="1" dirty="0" smtClean="0">
                              <a:latin typeface="Cambria Math" panose="02040503050406030204" pitchFamily="18" charset="0"/>
                            </a:rPr>
                          </m:ctrlPr>
                        </m:funcPr>
                        <m:fName>
                          <m:limLow>
                            <m:limLowPr>
                              <m:ctrlPr>
                                <a:rPr lang="en-US" altLang="pl-PL" sz="1600" i="1" dirty="0" smtClean="0">
                                  <a:latin typeface="Cambria Math" panose="02040503050406030204" pitchFamily="18" charset="0"/>
                                </a:rPr>
                              </m:ctrlPr>
                            </m:limLowPr>
                            <m:e>
                              <m:r>
                                <a:rPr lang="en-US" altLang="pl-PL" sz="1600" b="1" dirty="0" smtClean="0">
                                  <a:latin typeface="Cambria Math" panose="02040503050406030204" pitchFamily="18" charset="0"/>
                                </a:rPr>
                                <m:t>𝐦𝐚𝐱</m:t>
                              </m:r>
                            </m:e>
                            <m:lim>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r>
                                <a:rPr lang="en-GB" altLang="pl-PL" sz="1600" i="1" dirty="0" smtClean="0">
                                  <a:latin typeface="Cambria Math" panose="02040503050406030204" pitchFamily="18" charset="0"/>
                                  <a:ea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rPr>
                                    <m:t>0</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1</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b="0" i="1" dirty="0" smtClean="0">
                                      <a:latin typeface="Cambria Math" panose="02040503050406030204" pitchFamily="18" charset="0"/>
                                      <a:ea typeface="Cambria Math" panose="02040503050406030204" pitchFamily="18" charset="0"/>
                                    </a:rPr>
                                    <m:t>𝑛</m:t>
                                  </m:r>
                                </m:sub>
                              </m:sSub>
                            </m:lim>
                          </m:limLow>
                        </m:fName>
                        <m:e>
                          <m:r>
                            <a:rPr lang="en-GB" altLang="pl-PL" sz="1600" i="1" dirty="0" smtClean="0">
                              <a:latin typeface="Cambria Math" panose="02040503050406030204" pitchFamily="18" charset="0"/>
                            </a:rPr>
                            <m:t>𝑀</m:t>
                          </m:r>
                        </m:e>
                      </m:func>
                      <m:r>
                        <a:rPr lang="en-GB" altLang="pl-PL" sz="1600" i="1" dirty="0" smtClean="0">
                          <a:latin typeface="Cambria Math" panose="02040503050406030204" pitchFamily="18" charset="0"/>
                        </a:rPr>
                        <m:t>  </m:t>
                      </m:r>
                    </m:oMath>
                  </m:oMathPara>
                </a14:m>
                <a:endParaRPr lang="en-GB" altLang="pl-PL" sz="1600" dirty="0"/>
              </a:p>
              <a:p>
                <a:pPr marL="400050" lvl="1" indent="0" eaLnBrk="1" hangingPunct="1">
                  <a:buFont typeface="Wingdings" panose="05000000000000000000" pitchFamily="2" charset="2"/>
                  <a:buNone/>
                </a:pPr>
                <a:endParaRPr lang="en-GB" altLang="pl-PL" sz="1600" dirty="0"/>
              </a:p>
              <a:p>
                <a:pPr marL="400050" lvl="1" indent="0" eaLnBrk="1" hangingPunct="1">
                  <a:buFont typeface="Wingdings" panose="05000000000000000000" pitchFamily="2" charset="2"/>
                  <a:buNone/>
                </a:pPr>
                <a14:m>
                  <m:oMath xmlns:m="http://schemas.openxmlformats.org/officeDocument/2006/math">
                    <m:r>
                      <a:rPr lang="en-GB" altLang="pl-PL" sz="1600" b="1" i="1" smtClean="0">
                        <a:latin typeface="Cambria Math" panose="02040503050406030204" pitchFamily="18" charset="0"/>
                      </a:rPr>
                      <m:t>𝒔𝒖𝒃𝒋𝒆𝒄𝒕</m:t>
                    </m:r>
                    <m:r>
                      <a:rPr lang="en-GB" altLang="pl-PL" sz="1600" b="1" i="1" smtClean="0">
                        <a:latin typeface="Cambria Math" panose="02040503050406030204" pitchFamily="18" charset="0"/>
                      </a:rPr>
                      <m:t> </m:t>
                    </m:r>
                    <m:r>
                      <a:rPr lang="en-GB" altLang="pl-PL" sz="1600" b="1" i="1" smtClean="0">
                        <a:latin typeface="Cambria Math" panose="02040503050406030204" pitchFamily="18" charset="0"/>
                      </a:rPr>
                      <m:t>𝒕𝒐</m:t>
                    </m:r>
                    <m:r>
                      <a:rPr lang="en-GB" altLang="pl-PL" sz="1600" b="1" i="1" smtClean="0">
                        <a:latin typeface="Cambria Math" panose="02040503050406030204" pitchFamily="18" charset="0"/>
                      </a:rPr>
                      <m:t> </m:t>
                    </m:r>
                    <m:nary>
                      <m:naryPr>
                        <m:chr m:val="∑"/>
                        <m:ctrlPr>
                          <a:rPr lang="en-GB" altLang="pl-PL" sz="1600" i="1" smtClean="0">
                            <a:latin typeface="Cambria Math" panose="02040503050406030204" pitchFamily="18" charset="0"/>
                          </a:rPr>
                        </m:ctrlPr>
                      </m:naryPr>
                      <m:sub>
                        <m:r>
                          <m:rPr>
                            <m:brk m:alnAt="23"/>
                          </m:rPr>
                          <a:rPr lang="en-GB" altLang="pl-PL" sz="1600" i="1" smtClean="0">
                            <a:latin typeface="Cambria Math" panose="02040503050406030204" pitchFamily="18" charset="0"/>
                          </a:rPr>
                          <m:t>𝑗</m:t>
                        </m:r>
                        <m:r>
                          <a:rPr lang="en-GB" altLang="pl-PL" sz="1600" i="1" smtClean="0">
                            <a:latin typeface="Cambria Math" panose="02040503050406030204" pitchFamily="18" charset="0"/>
                          </a:rPr>
                          <m:t>=1</m:t>
                        </m:r>
                      </m:sub>
                      <m:sup>
                        <m:r>
                          <a:rPr lang="en-GB" altLang="pl-PL" sz="1600" i="1" smtClean="0">
                            <a:latin typeface="Cambria Math" panose="02040503050406030204" pitchFamily="18" charset="0"/>
                          </a:rPr>
                          <m:t>𝑝</m:t>
                        </m:r>
                      </m:sup>
                      <m:e>
                        <m:sSubSup>
                          <m:sSubSupPr>
                            <m:ctrlPr>
                              <a:rPr lang="en-GB" altLang="pl-PL" sz="1600" i="1" smtClean="0">
                                <a:latin typeface="Cambria Math" panose="02040503050406030204" pitchFamily="18" charset="0"/>
                              </a:rPr>
                            </m:ctrlPr>
                          </m:sSubSupPr>
                          <m:e>
                            <m:r>
                              <a:rPr lang="en-GB" altLang="pl-PL" sz="1600" i="1" smtClean="0">
                                <a:latin typeface="Cambria Math" panose="02040503050406030204" pitchFamily="18" charset="0"/>
                                <a:ea typeface="Cambria Math" panose="02040503050406030204" pitchFamily="18" charset="0"/>
                              </a:rPr>
                              <m:t>𝛽</m:t>
                            </m:r>
                          </m:e>
                          <m:sub>
                            <m:r>
                              <a:rPr lang="en-GB" altLang="pl-PL" sz="1600" i="1" smtClean="0">
                                <a:latin typeface="Cambria Math" panose="02040503050406030204" pitchFamily="18" charset="0"/>
                              </a:rPr>
                              <m:t>𝑗</m:t>
                            </m:r>
                          </m:sub>
                          <m:sup>
                            <m:r>
                              <a:rPr lang="en-GB" altLang="pl-PL" sz="1600" i="1" smtClean="0">
                                <a:latin typeface="Cambria Math" panose="02040503050406030204" pitchFamily="18" charset="0"/>
                              </a:rPr>
                              <m:t>2</m:t>
                            </m:r>
                          </m:sup>
                        </m:sSubSup>
                      </m:e>
                    </m:nary>
                    <m:r>
                      <a:rPr lang="en-GB" altLang="pl-PL" sz="1600" i="1" smtClean="0">
                        <a:latin typeface="Cambria Math" panose="02040503050406030204" pitchFamily="18" charset="0"/>
                      </a:rPr>
                      <m:t>=1</m:t>
                    </m:r>
                  </m:oMath>
                </a14:m>
                <a:r>
                  <a:rPr lang="en-GB" altLang="pl-PL" sz="1600" dirty="0"/>
                  <a:t> </a:t>
                </a:r>
              </a:p>
              <a:p>
                <a:pPr marL="400050" lvl="1" indent="0" eaLnBrk="1" hangingPunct="1">
                  <a:buFont typeface="Wingdings" panose="05000000000000000000" pitchFamily="2" charset="2"/>
                  <a:buNone/>
                </a:pPr>
                <a:endParaRPr lang="en-GB" altLang="pl-PL" sz="1600" i="1" dirty="0">
                  <a:latin typeface="Cambria Math" panose="02040503050406030204" pitchFamily="18" charset="0"/>
                </a:endParaRPr>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1600" i="1" smtClean="0">
                              <a:latin typeface="Cambria Math" panose="02040503050406030204" pitchFamily="18" charset="0"/>
                            </a:rPr>
                          </m:ctrlPr>
                        </m:sSubPr>
                        <m:e>
                          <m:r>
                            <a:rPr lang="en-GB" altLang="pl-PL" sz="1600" i="1" smtClean="0">
                              <a:latin typeface="Cambria Math" panose="02040503050406030204" pitchFamily="18" charset="0"/>
                            </a:rPr>
                            <m:t>𝑦</m:t>
                          </m:r>
                        </m:e>
                        <m:sub>
                          <m:r>
                            <a:rPr lang="en-GB" altLang="pl-PL" sz="1600" i="1" smtClean="0">
                              <a:latin typeface="Cambria Math" panose="02040503050406030204" pitchFamily="18" charset="0"/>
                            </a:rPr>
                            <m:t>𝑖</m:t>
                          </m:r>
                        </m:sub>
                      </m:sSub>
                      <m:d>
                        <m:dPr>
                          <m:ctrlPr>
                            <a:rPr lang="en-GB" altLang="pl-PL" sz="1600" i="1" smtClean="0">
                              <a:latin typeface="Cambria Math" panose="02040503050406030204" pitchFamily="18" charset="0"/>
                            </a:rPr>
                          </m:ctrlPr>
                        </m:dPr>
                        <m:e>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m:t>
                              </m:r>
                              <m:r>
                                <a:rPr lang="en-GB" altLang="pl-PL" sz="1600" i="1" smtClean="0">
                                  <a:latin typeface="Cambria Math" panose="02040503050406030204" pitchFamily="18" charset="0"/>
                                </a:rPr>
                                <m:t>1</m:t>
                              </m:r>
                            </m:sub>
                          </m:sSub>
                          <m:r>
                            <a:rPr lang="en-GB" altLang="pl-PL" sz="1600" i="1"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𝑖𝑝</m:t>
                              </m:r>
                            </m:sub>
                          </m:sSub>
                        </m:e>
                      </m:d>
                      <m:r>
                        <a:rPr lang="en-GB" altLang="pl-PL" sz="1600" i="1" smtClean="0">
                          <a:latin typeface="Cambria Math" panose="02040503050406030204" pitchFamily="18" charset="0"/>
                          <a:ea typeface="Cambria Math" panose="02040503050406030204" pitchFamily="18" charset="0"/>
                        </a:rPr>
                        <m:t>≥</m:t>
                      </m:r>
                      <m:r>
                        <a:rPr lang="en-GB" altLang="pl-PL" sz="1600" i="1" smtClean="0">
                          <a:latin typeface="Cambria Math" panose="02040503050406030204" pitchFamily="18" charset="0"/>
                          <a:ea typeface="Cambria Math" panose="02040503050406030204" pitchFamily="18" charset="0"/>
                        </a:rPr>
                        <m:t>𝑀</m:t>
                      </m:r>
                      <m:d>
                        <m:dPr>
                          <m:ctrlPr>
                            <a:rPr lang="en-GB" altLang="pl-PL" sz="1600" i="1" smtClean="0">
                              <a:latin typeface="Cambria Math" panose="02040503050406030204" pitchFamily="18" charset="0"/>
                              <a:ea typeface="Cambria Math" panose="02040503050406030204" pitchFamily="18" charset="0"/>
                            </a:rPr>
                          </m:ctrlPr>
                        </m:dPr>
                        <m:e>
                          <m:r>
                            <a:rPr lang="en-GB" altLang="pl-PL" sz="1600" i="1" smtClean="0">
                              <a:latin typeface="Cambria Math" panose="02040503050406030204" pitchFamily="18" charset="0"/>
                              <a:ea typeface="Cambria Math" panose="02040503050406030204" pitchFamily="18" charset="0"/>
                            </a:rPr>
                            <m:t>1−</m:t>
                          </m:r>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d>
                      <m:r>
                        <a:rPr lang="en-GB" altLang="pl-PL" sz="1600" i="1" smtClean="0">
                          <a:latin typeface="Cambria Math" panose="02040503050406030204" pitchFamily="18" charset="0"/>
                          <a:ea typeface="Cambria Math" panose="02040503050406030204" pitchFamily="18" charset="0"/>
                        </a:rPr>
                        <m:t> </m:t>
                      </m:r>
                    </m:oMath>
                  </m:oMathPara>
                </a14:m>
                <a:endParaRPr lang="en-GB" altLang="pl-PL" sz="1600" i="1" dirty="0">
                  <a:latin typeface="Cambria Math" panose="02040503050406030204" pitchFamily="18" charset="0"/>
                  <a:ea typeface="Cambria Math" panose="02040503050406030204" pitchFamily="18" charset="0"/>
                </a:endParaRPr>
              </a:p>
              <a:p>
                <a:pPr marL="400050" lvl="1" indent="0" eaLnBrk="1" hangingPunct="1">
                  <a:buFont typeface="Wingdings" panose="05000000000000000000" pitchFamily="2" charset="2"/>
                  <a:buNone/>
                </a:pPr>
                <a:endParaRPr lang="en-US" altLang="pl-PL" sz="1600" i="1" dirty="0">
                  <a:latin typeface="Cambria Math" panose="02040503050406030204" pitchFamily="18" charset="0"/>
                </a:endParaRPr>
              </a:p>
              <a:p>
                <a:pPr marL="400050" lvl="1" indent="0" eaLnBrk="1" hangingPunct="1">
                  <a:buFont typeface="Wingdings" panose="05000000000000000000" pitchFamily="2" charset="2"/>
                  <a:buNone/>
                </a:pPr>
                <a14:m>
                  <m:oMath xmlns:m="http://schemas.openxmlformats.org/officeDocument/2006/math">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𝑖</m:t>
                        </m:r>
                      </m:sub>
                    </m:sSub>
                    <m:r>
                      <a:rPr lang="en-GB" altLang="pl-PL" sz="1600" i="1" dirty="0" smtClean="0">
                        <a:latin typeface="Cambria Math" panose="02040503050406030204" pitchFamily="18" charset="0"/>
                        <a:ea typeface="Cambria Math" panose="02040503050406030204" pitchFamily="18" charset="0"/>
                      </a:rPr>
                      <m:t>≥0,     </m:t>
                    </m:r>
                    <m:nary>
                      <m:naryPr>
                        <m:chr m:val="∑"/>
                        <m:ctrlPr>
                          <a:rPr lang="en-GB" altLang="pl-PL" sz="1600" i="1" dirty="0" smtClean="0">
                            <a:latin typeface="Cambria Math" panose="02040503050406030204" pitchFamily="18" charset="0"/>
                            <a:ea typeface="Cambria Math" panose="02040503050406030204" pitchFamily="18" charset="0"/>
                          </a:rPr>
                        </m:ctrlPr>
                      </m:naryPr>
                      <m:sub>
                        <m:r>
                          <m:rPr>
                            <m:brk m:alnAt="23"/>
                          </m:rPr>
                          <a:rPr lang="en-GB" altLang="pl-PL" sz="1600" i="1" dirty="0" smtClean="0">
                            <a:latin typeface="Cambria Math" panose="02040503050406030204" pitchFamily="18" charset="0"/>
                            <a:ea typeface="Cambria Math" panose="02040503050406030204" pitchFamily="18" charset="0"/>
                          </a:rPr>
                          <m:t>𝑖</m:t>
                        </m:r>
                        <m:r>
                          <a:rPr lang="en-GB" altLang="pl-PL" sz="1600" i="1" dirty="0" smtClean="0">
                            <a:latin typeface="Cambria Math" panose="02040503050406030204" pitchFamily="18" charset="0"/>
                            <a:ea typeface="Cambria Math" panose="02040503050406030204" pitchFamily="18" charset="0"/>
                          </a:rPr>
                          <m:t>=1</m:t>
                        </m:r>
                      </m:sub>
                      <m:sup>
                        <m:r>
                          <a:rPr lang="en-GB" altLang="pl-PL" sz="1600" i="1" dirty="0" smtClean="0">
                            <a:latin typeface="Cambria Math" panose="02040503050406030204" pitchFamily="18" charset="0"/>
                            <a:ea typeface="Cambria Math" panose="02040503050406030204" pitchFamily="18" charset="0"/>
                          </a:rPr>
                          <m:t>𝑛</m:t>
                        </m:r>
                      </m:sup>
                      <m:e>
                        <m:sSub>
                          <m:sSubPr>
                            <m:ctrlPr>
                              <a:rPr lang="en-GB" altLang="pl-PL" sz="1600" i="1" dirty="0" smtClean="0">
                                <a:latin typeface="Cambria Math" panose="02040503050406030204" pitchFamily="18" charset="0"/>
                                <a:ea typeface="Cambria Math" panose="02040503050406030204" pitchFamily="18" charset="0"/>
                              </a:rPr>
                            </m:ctrlPr>
                          </m:sSubPr>
                          <m:e>
                            <m:r>
                              <a:rPr lang="en-GB" altLang="pl-PL" sz="1600" i="1" dirty="0" smtClean="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nary>
                    <m:r>
                      <a:rPr lang="en-GB" altLang="pl-PL" sz="1600" i="1" dirty="0" smtClean="0">
                        <a:latin typeface="Cambria Math" panose="02040503050406030204" pitchFamily="18" charset="0"/>
                        <a:ea typeface="Cambria Math" panose="02040503050406030204" pitchFamily="18" charset="0"/>
                      </a:rPr>
                      <m:t>≤</m:t>
                    </m:r>
                    <m:r>
                      <a:rPr lang="en-GB" altLang="pl-PL" sz="1600" i="1" dirty="0" smtClean="0">
                        <a:latin typeface="Cambria Math" panose="02040503050406030204" pitchFamily="18" charset="0"/>
                        <a:ea typeface="Cambria Math" panose="02040503050406030204" pitchFamily="18" charset="0"/>
                      </a:rPr>
                      <m:t>𝐶</m:t>
                    </m:r>
                    <m:r>
                      <a:rPr lang="en-GB" altLang="pl-PL" sz="1600" i="1" dirty="0" smtClean="0">
                        <a:latin typeface="Cambria Math" panose="02040503050406030204" pitchFamily="18" charset="0"/>
                        <a:ea typeface="Cambria Math" panose="02040503050406030204" pitchFamily="18" charset="0"/>
                      </a:rPr>
                      <m:t> </m:t>
                    </m:r>
                  </m:oMath>
                </a14:m>
                <a:r>
                  <a:rPr lang="en-GB" altLang="pl-PL" sz="1600" dirty="0"/>
                  <a:t> </a:t>
                </a:r>
              </a:p>
              <a:p>
                <a:pPr marL="0" indent="0" eaLnBrk="1" hangingPunct="1">
                  <a:buFont typeface="Wingdings" panose="05000000000000000000" pitchFamily="2" charset="2"/>
                  <a:buNone/>
                </a:pPr>
                <a:endParaRPr lang="en-GB" altLang="pl-PL" sz="1200" dirty="0"/>
              </a:p>
            </p:txBody>
          </p:sp>
        </mc:Choice>
        <mc:Fallback xmlns="">
          <p:sp>
            <p:nvSpPr>
              <p:cNvPr id="7" name="Rectangle 3">
                <a:extLst>
                  <a:ext uri="{FF2B5EF4-FFF2-40B4-BE49-F238E27FC236}">
                    <a16:creationId xmlns:a16="http://schemas.microsoft.com/office/drawing/2014/main" id="{15FF4EEE-89E0-4F86-965D-F4BC7E9F89F6}"/>
                  </a:ext>
                </a:extLst>
              </p:cNvPr>
              <p:cNvSpPr txBox="1">
                <a:spLocks noRot="1" noChangeAspect="1" noMove="1" noResize="1" noEditPoints="1" noAdjustHandles="1" noChangeArrowheads="1" noChangeShapeType="1" noTextEdit="1"/>
              </p:cNvSpPr>
              <p:nvPr/>
            </p:nvSpPr>
            <p:spPr bwMode="auto">
              <a:xfrm>
                <a:off x="5029200" y="2133600"/>
                <a:ext cx="4411385" cy="4876800"/>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6881870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29</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4572000" cy="4876800"/>
              </a:xfrm>
            </p:spPr>
            <p:txBody>
              <a:bodyPr/>
              <a:lstStyle/>
              <a:p>
                <a:pPr eaLnBrk="1" hangingPunct="1"/>
                <a:r>
                  <a:rPr lang="en-US" altLang="pl-PL" sz="2000" dirty="0"/>
                  <a:t>C determines the number and severity of the violations to the margin and to the decision boundary.</a:t>
                </a:r>
              </a:p>
              <a:p>
                <a:pPr eaLnBrk="1" hangingPunct="1"/>
                <a:r>
                  <a:rPr lang="en-US" altLang="pl-PL" sz="2000" dirty="0"/>
                  <a:t>If </a:t>
                </a:r>
                <a14:m>
                  <m:oMath xmlns:m="http://schemas.openxmlformats.org/officeDocument/2006/math">
                    <m:r>
                      <a:rPr lang="en-GB" altLang="pl-PL" sz="2000" b="0" i="1" smtClean="0">
                        <a:latin typeface="Cambria Math" panose="02040503050406030204" pitchFamily="18" charset="0"/>
                      </a:rPr>
                      <m:t>𝐶</m:t>
                    </m:r>
                    <m:r>
                      <a:rPr lang="en-GB" altLang="pl-PL" sz="2000" i="1">
                        <a:latin typeface="Cambria Math" panose="02040503050406030204" pitchFamily="18" charset="0"/>
                      </a:rPr>
                      <m:t>=0</m:t>
                    </m:r>
                  </m:oMath>
                </a14:m>
                <a:r>
                  <a:rPr lang="en-US" altLang="pl-PL" sz="2000" dirty="0"/>
                  <a:t>, then </a:t>
                </a:r>
                <a14:m>
                  <m:oMath xmlns:m="http://schemas.openxmlformats.org/officeDocument/2006/math">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rPr>
                          <m:t>1</m:t>
                        </m:r>
                      </m:sub>
                    </m:sSub>
                    <m:r>
                      <a:rPr lang="en-GB" altLang="pl-PL" sz="2000" b="0" i="1" smtClean="0">
                        <a:latin typeface="Cambria Math" panose="02040503050406030204" pitchFamily="18" charset="0"/>
                      </a:rPr>
                      <m:t>=</m:t>
                    </m:r>
                    <m:r>
                      <a:rPr lang="en-GB" altLang="pl-PL" sz="2000" i="1">
                        <a:latin typeface="Cambria Math" panose="02040503050406030204" pitchFamily="18" charset="0"/>
                      </a:rPr>
                      <m:t>…</m:t>
                    </m:r>
                    <m:r>
                      <a:rPr lang="en-GB" altLang="pl-PL" sz="2000" b="0" i="1" smtClean="0">
                        <a:latin typeface="Cambria Math" panose="02040503050406030204" pitchFamily="18" charset="0"/>
                      </a:rPr>
                      <m:t>=</m:t>
                    </m:r>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ea typeface="Cambria Math" panose="02040503050406030204" pitchFamily="18" charset="0"/>
                          </a:rPr>
                          <m:t>𝑛</m:t>
                        </m:r>
                      </m:sub>
                    </m:sSub>
                    <m:r>
                      <a:rPr lang="en-GB" altLang="pl-PL" sz="2000" b="0" i="1" smtClean="0">
                        <a:latin typeface="Cambria Math" panose="02040503050406030204" pitchFamily="18" charset="0"/>
                        <a:ea typeface="Cambria Math" panose="02040503050406030204" pitchFamily="18" charset="0"/>
                      </a:rPr>
                      <m:t>=0</m:t>
                    </m:r>
                  </m:oMath>
                </a14:m>
                <a:r>
                  <a:rPr lang="en-US" altLang="pl-PL" sz="2000" dirty="0"/>
                  <a:t> and so there is no violation to the margin. This results in the maximal margin optimization problem. </a:t>
                </a:r>
              </a:p>
              <a:p>
                <a:pPr eaLnBrk="1" hangingPunct="1"/>
                <a:r>
                  <a:rPr lang="en-US" altLang="pl-PL" sz="2000" dirty="0"/>
                  <a:t>As C increases, we become more tolerant of violations to the margin or to the decision boundary. </a:t>
                </a:r>
              </a:p>
              <a:p>
                <a:pPr eaLnBrk="1" hangingPunct="1"/>
                <a:r>
                  <a:rPr lang="en-US" altLang="pl-PL" sz="2000" dirty="0"/>
                  <a:t>As C decreases, we become less tolerant of violations to the margin or to the decision boundary. </a:t>
                </a:r>
              </a:p>
              <a:p>
                <a:pPr eaLnBrk="1" hangingPunct="1"/>
                <a:endParaRPr lang="en-US" altLang="pl-PL" sz="2400" dirty="0"/>
              </a:p>
              <a:p>
                <a:pPr eaLnBrk="1" hangingPunct="1"/>
                <a:endParaRPr lang="en-US" altLang="pl-PL" sz="2400"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4572000" cy="4876800"/>
              </a:xfrm>
              <a:blipFill>
                <a:blip r:embed="rId3"/>
                <a:stretch>
                  <a:fillRect l="-1200" t="-750" r="-80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001000" cy="990600"/>
          </a:xfrm>
        </p:spPr>
        <p:txBody>
          <a:bodyPr/>
          <a:lstStyle/>
          <a:p>
            <a:pPr eaLnBrk="1" hangingPunct="1"/>
            <a:r>
              <a:rPr lang="en-US" altLang="pl-PL" sz="3600" dirty="0"/>
              <a:t/>
            </a:r>
            <a:br>
              <a:rPr lang="en-US" altLang="pl-PL" sz="3600" dirty="0"/>
            </a:br>
            <a:r>
              <a:rPr lang="en-US" altLang="pl-PL" sz="3600" dirty="0"/>
              <a:t>Soft margin classifier: Interpretation of </a:t>
            </a:r>
            <a:r>
              <a:rPr lang="en-GB" altLang="pl-PL" sz="3600" dirty="0"/>
              <a:t>C</a:t>
            </a:r>
            <a:endParaRPr lang="en-US" altLang="pl-PL" sz="3600" dirty="0"/>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15FF4EEE-89E0-4F86-965D-F4BC7E9F89F6}"/>
                  </a:ext>
                </a:extLst>
              </p:cNvPr>
              <p:cNvSpPr txBox="1">
                <a:spLocks/>
              </p:cNvSpPr>
              <p:nvPr/>
            </p:nvSpPr>
            <p:spPr bwMode="auto">
              <a:xfrm>
                <a:off x="5029200" y="2133600"/>
                <a:ext cx="4411385"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endParaRPr lang="en-US" altLang="pl-PL" sz="1600" dirty="0"/>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1600" i="1" dirty="0" smtClean="0">
                              <a:latin typeface="Cambria Math" panose="02040503050406030204" pitchFamily="18" charset="0"/>
                            </a:rPr>
                          </m:ctrlPr>
                        </m:funcPr>
                        <m:fName>
                          <m:limLow>
                            <m:limLowPr>
                              <m:ctrlPr>
                                <a:rPr lang="en-US" altLang="pl-PL" sz="1600" i="1" dirty="0" smtClean="0">
                                  <a:latin typeface="Cambria Math" panose="02040503050406030204" pitchFamily="18" charset="0"/>
                                </a:rPr>
                              </m:ctrlPr>
                            </m:limLowPr>
                            <m:e>
                              <m:r>
                                <a:rPr lang="en-US" altLang="pl-PL" sz="1600" b="1" dirty="0" smtClean="0">
                                  <a:latin typeface="Cambria Math" panose="02040503050406030204" pitchFamily="18" charset="0"/>
                                </a:rPr>
                                <m:t>𝐦𝐚𝐱</m:t>
                              </m:r>
                            </m:e>
                            <m:lim>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r>
                                <a:rPr lang="en-GB" altLang="pl-PL" sz="1600" i="1" dirty="0" smtClean="0">
                                  <a:latin typeface="Cambria Math" panose="02040503050406030204" pitchFamily="18" charset="0"/>
                                  <a:ea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rPr>
                                    <m:t>0</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1</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b="0" i="1" dirty="0" smtClean="0">
                                      <a:latin typeface="Cambria Math" panose="02040503050406030204" pitchFamily="18" charset="0"/>
                                      <a:ea typeface="Cambria Math" panose="02040503050406030204" pitchFamily="18" charset="0"/>
                                    </a:rPr>
                                    <m:t>𝑛</m:t>
                                  </m:r>
                                </m:sub>
                              </m:sSub>
                            </m:lim>
                          </m:limLow>
                        </m:fName>
                        <m:e>
                          <m:r>
                            <a:rPr lang="en-GB" altLang="pl-PL" sz="1600" i="1" dirty="0" smtClean="0">
                              <a:latin typeface="Cambria Math" panose="02040503050406030204" pitchFamily="18" charset="0"/>
                            </a:rPr>
                            <m:t>𝑀</m:t>
                          </m:r>
                        </m:e>
                      </m:func>
                      <m:r>
                        <a:rPr lang="en-GB" altLang="pl-PL" sz="1600" i="1" dirty="0" smtClean="0">
                          <a:latin typeface="Cambria Math" panose="02040503050406030204" pitchFamily="18" charset="0"/>
                        </a:rPr>
                        <m:t>  </m:t>
                      </m:r>
                    </m:oMath>
                  </m:oMathPara>
                </a14:m>
                <a:endParaRPr lang="en-GB" altLang="pl-PL" sz="1600" dirty="0"/>
              </a:p>
              <a:p>
                <a:pPr marL="400050" lvl="1" indent="0" eaLnBrk="1" hangingPunct="1">
                  <a:buFont typeface="Wingdings" panose="05000000000000000000" pitchFamily="2" charset="2"/>
                  <a:buNone/>
                </a:pPr>
                <a:endParaRPr lang="en-GB" altLang="pl-PL" sz="1600" dirty="0"/>
              </a:p>
              <a:p>
                <a:pPr marL="400050" lvl="1" indent="0" eaLnBrk="1" hangingPunct="1">
                  <a:buFont typeface="Wingdings" panose="05000000000000000000" pitchFamily="2" charset="2"/>
                  <a:buNone/>
                </a:pPr>
                <a14:m>
                  <m:oMath xmlns:m="http://schemas.openxmlformats.org/officeDocument/2006/math">
                    <m:r>
                      <a:rPr lang="en-GB" altLang="pl-PL" sz="1600" b="1" i="1" smtClean="0">
                        <a:latin typeface="Cambria Math" panose="02040503050406030204" pitchFamily="18" charset="0"/>
                      </a:rPr>
                      <m:t>𝒔𝒖𝒃𝒋𝒆𝒄𝒕</m:t>
                    </m:r>
                    <m:r>
                      <a:rPr lang="en-GB" altLang="pl-PL" sz="1600" b="1" i="1" smtClean="0">
                        <a:latin typeface="Cambria Math" panose="02040503050406030204" pitchFamily="18" charset="0"/>
                      </a:rPr>
                      <m:t> </m:t>
                    </m:r>
                    <m:r>
                      <a:rPr lang="en-GB" altLang="pl-PL" sz="1600" b="1" i="1" smtClean="0">
                        <a:latin typeface="Cambria Math" panose="02040503050406030204" pitchFamily="18" charset="0"/>
                      </a:rPr>
                      <m:t>𝒕𝒐</m:t>
                    </m:r>
                    <m:r>
                      <a:rPr lang="en-GB" altLang="pl-PL" sz="1600" b="1" i="1" smtClean="0">
                        <a:latin typeface="Cambria Math" panose="02040503050406030204" pitchFamily="18" charset="0"/>
                      </a:rPr>
                      <m:t> </m:t>
                    </m:r>
                    <m:nary>
                      <m:naryPr>
                        <m:chr m:val="∑"/>
                        <m:ctrlPr>
                          <a:rPr lang="en-GB" altLang="pl-PL" sz="1600" i="1" smtClean="0">
                            <a:latin typeface="Cambria Math" panose="02040503050406030204" pitchFamily="18" charset="0"/>
                          </a:rPr>
                        </m:ctrlPr>
                      </m:naryPr>
                      <m:sub>
                        <m:r>
                          <m:rPr>
                            <m:brk m:alnAt="23"/>
                          </m:rPr>
                          <a:rPr lang="en-GB" altLang="pl-PL" sz="1600" i="1" smtClean="0">
                            <a:latin typeface="Cambria Math" panose="02040503050406030204" pitchFamily="18" charset="0"/>
                          </a:rPr>
                          <m:t>𝑗</m:t>
                        </m:r>
                        <m:r>
                          <a:rPr lang="en-GB" altLang="pl-PL" sz="1600" i="1" smtClean="0">
                            <a:latin typeface="Cambria Math" panose="02040503050406030204" pitchFamily="18" charset="0"/>
                          </a:rPr>
                          <m:t>=1</m:t>
                        </m:r>
                      </m:sub>
                      <m:sup>
                        <m:r>
                          <a:rPr lang="en-GB" altLang="pl-PL" sz="1600" i="1" smtClean="0">
                            <a:latin typeface="Cambria Math" panose="02040503050406030204" pitchFamily="18" charset="0"/>
                          </a:rPr>
                          <m:t>𝑝</m:t>
                        </m:r>
                      </m:sup>
                      <m:e>
                        <m:sSubSup>
                          <m:sSubSupPr>
                            <m:ctrlPr>
                              <a:rPr lang="en-GB" altLang="pl-PL" sz="1600" i="1" smtClean="0">
                                <a:latin typeface="Cambria Math" panose="02040503050406030204" pitchFamily="18" charset="0"/>
                              </a:rPr>
                            </m:ctrlPr>
                          </m:sSubSupPr>
                          <m:e>
                            <m:r>
                              <a:rPr lang="en-GB" altLang="pl-PL" sz="1600" i="1" smtClean="0">
                                <a:latin typeface="Cambria Math" panose="02040503050406030204" pitchFamily="18" charset="0"/>
                                <a:ea typeface="Cambria Math" panose="02040503050406030204" pitchFamily="18" charset="0"/>
                              </a:rPr>
                              <m:t>𝛽</m:t>
                            </m:r>
                          </m:e>
                          <m:sub>
                            <m:r>
                              <a:rPr lang="en-GB" altLang="pl-PL" sz="1600" i="1" smtClean="0">
                                <a:latin typeface="Cambria Math" panose="02040503050406030204" pitchFamily="18" charset="0"/>
                              </a:rPr>
                              <m:t>𝑗</m:t>
                            </m:r>
                          </m:sub>
                          <m:sup>
                            <m:r>
                              <a:rPr lang="en-GB" altLang="pl-PL" sz="1600" i="1" smtClean="0">
                                <a:latin typeface="Cambria Math" panose="02040503050406030204" pitchFamily="18" charset="0"/>
                              </a:rPr>
                              <m:t>2</m:t>
                            </m:r>
                          </m:sup>
                        </m:sSubSup>
                      </m:e>
                    </m:nary>
                    <m:r>
                      <a:rPr lang="en-GB" altLang="pl-PL" sz="1600" i="1" smtClean="0">
                        <a:latin typeface="Cambria Math" panose="02040503050406030204" pitchFamily="18" charset="0"/>
                      </a:rPr>
                      <m:t>=1</m:t>
                    </m:r>
                  </m:oMath>
                </a14:m>
                <a:r>
                  <a:rPr lang="en-GB" altLang="pl-PL" sz="1600" dirty="0"/>
                  <a:t> </a:t>
                </a:r>
              </a:p>
              <a:p>
                <a:pPr marL="400050" lvl="1" indent="0" eaLnBrk="1" hangingPunct="1">
                  <a:buFont typeface="Wingdings" panose="05000000000000000000" pitchFamily="2" charset="2"/>
                  <a:buNone/>
                </a:pPr>
                <a:endParaRPr lang="en-GB" altLang="pl-PL" sz="1600" i="1" dirty="0">
                  <a:latin typeface="Cambria Math" panose="02040503050406030204" pitchFamily="18" charset="0"/>
                </a:endParaRPr>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1600" i="1" smtClean="0">
                              <a:latin typeface="Cambria Math" panose="02040503050406030204" pitchFamily="18" charset="0"/>
                            </a:rPr>
                          </m:ctrlPr>
                        </m:sSubPr>
                        <m:e>
                          <m:r>
                            <a:rPr lang="en-GB" altLang="pl-PL" sz="1600" i="1" smtClean="0">
                              <a:latin typeface="Cambria Math" panose="02040503050406030204" pitchFamily="18" charset="0"/>
                            </a:rPr>
                            <m:t>𝑦</m:t>
                          </m:r>
                        </m:e>
                        <m:sub>
                          <m:r>
                            <a:rPr lang="en-GB" altLang="pl-PL" sz="1600" i="1" smtClean="0">
                              <a:latin typeface="Cambria Math" panose="02040503050406030204" pitchFamily="18" charset="0"/>
                            </a:rPr>
                            <m:t>𝑖</m:t>
                          </m:r>
                        </m:sub>
                      </m:sSub>
                      <m:d>
                        <m:dPr>
                          <m:ctrlPr>
                            <a:rPr lang="en-GB" altLang="pl-PL" sz="1600" i="1" smtClean="0">
                              <a:latin typeface="Cambria Math" panose="02040503050406030204" pitchFamily="18" charset="0"/>
                            </a:rPr>
                          </m:ctrlPr>
                        </m:dPr>
                        <m:e>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m:t>
                              </m:r>
                              <m:r>
                                <a:rPr lang="en-GB" altLang="pl-PL" sz="1600" i="1" smtClean="0">
                                  <a:latin typeface="Cambria Math" panose="02040503050406030204" pitchFamily="18" charset="0"/>
                                </a:rPr>
                                <m:t>1</m:t>
                              </m:r>
                            </m:sub>
                          </m:sSub>
                          <m:r>
                            <a:rPr lang="en-GB" altLang="pl-PL" sz="1600" i="1"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𝑖𝑝</m:t>
                              </m:r>
                            </m:sub>
                          </m:sSub>
                        </m:e>
                      </m:d>
                      <m:r>
                        <a:rPr lang="en-GB" altLang="pl-PL" sz="1600" i="1" smtClean="0">
                          <a:latin typeface="Cambria Math" panose="02040503050406030204" pitchFamily="18" charset="0"/>
                          <a:ea typeface="Cambria Math" panose="02040503050406030204" pitchFamily="18" charset="0"/>
                        </a:rPr>
                        <m:t>≥</m:t>
                      </m:r>
                      <m:r>
                        <a:rPr lang="en-GB" altLang="pl-PL" sz="1600" i="1" smtClean="0">
                          <a:latin typeface="Cambria Math" panose="02040503050406030204" pitchFamily="18" charset="0"/>
                          <a:ea typeface="Cambria Math" panose="02040503050406030204" pitchFamily="18" charset="0"/>
                        </a:rPr>
                        <m:t>𝑀</m:t>
                      </m:r>
                      <m:d>
                        <m:dPr>
                          <m:ctrlPr>
                            <a:rPr lang="en-GB" altLang="pl-PL" sz="1600" i="1" smtClean="0">
                              <a:latin typeface="Cambria Math" panose="02040503050406030204" pitchFamily="18" charset="0"/>
                              <a:ea typeface="Cambria Math" panose="02040503050406030204" pitchFamily="18" charset="0"/>
                            </a:rPr>
                          </m:ctrlPr>
                        </m:dPr>
                        <m:e>
                          <m:r>
                            <a:rPr lang="en-GB" altLang="pl-PL" sz="1600" i="1" smtClean="0">
                              <a:latin typeface="Cambria Math" panose="02040503050406030204" pitchFamily="18" charset="0"/>
                              <a:ea typeface="Cambria Math" panose="02040503050406030204" pitchFamily="18" charset="0"/>
                            </a:rPr>
                            <m:t>1−</m:t>
                          </m:r>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d>
                      <m:r>
                        <a:rPr lang="en-GB" altLang="pl-PL" sz="1600" i="1" smtClean="0">
                          <a:latin typeface="Cambria Math" panose="02040503050406030204" pitchFamily="18" charset="0"/>
                          <a:ea typeface="Cambria Math" panose="02040503050406030204" pitchFamily="18" charset="0"/>
                        </a:rPr>
                        <m:t> </m:t>
                      </m:r>
                    </m:oMath>
                  </m:oMathPara>
                </a14:m>
                <a:endParaRPr lang="en-GB" altLang="pl-PL" sz="1600" i="1" dirty="0">
                  <a:latin typeface="Cambria Math" panose="02040503050406030204" pitchFamily="18" charset="0"/>
                  <a:ea typeface="Cambria Math" panose="02040503050406030204" pitchFamily="18" charset="0"/>
                </a:endParaRPr>
              </a:p>
              <a:p>
                <a:pPr marL="400050" lvl="1" indent="0" eaLnBrk="1" hangingPunct="1">
                  <a:buFont typeface="Wingdings" panose="05000000000000000000" pitchFamily="2" charset="2"/>
                  <a:buNone/>
                </a:pPr>
                <a:endParaRPr lang="en-US" altLang="pl-PL" sz="1600" i="1" dirty="0">
                  <a:latin typeface="Cambria Math" panose="02040503050406030204" pitchFamily="18" charset="0"/>
                </a:endParaRPr>
              </a:p>
              <a:p>
                <a:pPr marL="400050" lvl="1" indent="0" eaLnBrk="1" hangingPunct="1">
                  <a:buFont typeface="Wingdings" panose="05000000000000000000" pitchFamily="2" charset="2"/>
                  <a:buNone/>
                </a:pPr>
                <a14:m>
                  <m:oMath xmlns:m="http://schemas.openxmlformats.org/officeDocument/2006/math">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𝑖</m:t>
                        </m:r>
                      </m:sub>
                    </m:sSub>
                    <m:r>
                      <a:rPr lang="en-GB" altLang="pl-PL" sz="1600" i="1" dirty="0" smtClean="0">
                        <a:latin typeface="Cambria Math" panose="02040503050406030204" pitchFamily="18" charset="0"/>
                        <a:ea typeface="Cambria Math" panose="02040503050406030204" pitchFamily="18" charset="0"/>
                      </a:rPr>
                      <m:t>≥0,     </m:t>
                    </m:r>
                    <m:nary>
                      <m:naryPr>
                        <m:chr m:val="∑"/>
                        <m:ctrlPr>
                          <a:rPr lang="en-GB" altLang="pl-PL" sz="1600" i="1" dirty="0" smtClean="0">
                            <a:latin typeface="Cambria Math" panose="02040503050406030204" pitchFamily="18" charset="0"/>
                            <a:ea typeface="Cambria Math" panose="02040503050406030204" pitchFamily="18" charset="0"/>
                          </a:rPr>
                        </m:ctrlPr>
                      </m:naryPr>
                      <m:sub>
                        <m:r>
                          <m:rPr>
                            <m:brk m:alnAt="23"/>
                          </m:rPr>
                          <a:rPr lang="en-GB" altLang="pl-PL" sz="1600" i="1" dirty="0" smtClean="0">
                            <a:latin typeface="Cambria Math" panose="02040503050406030204" pitchFamily="18" charset="0"/>
                            <a:ea typeface="Cambria Math" panose="02040503050406030204" pitchFamily="18" charset="0"/>
                          </a:rPr>
                          <m:t>𝑖</m:t>
                        </m:r>
                        <m:r>
                          <a:rPr lang="en-GB" altLang="pl-PL" sz="1600" i="1" dirty="0" smtClean="0">
                            <a:latin typeface="Cambria Math" panose="02040503050406030204" pitchFamily="18" charset="0"/>
                            <a:ea typeface="Cambria Math" panose="02040503050406030204" pitchFamily="18" charset="0"/>
                          </a:rPr>
                          <m:t>=1</m:t>
                        </m:r>
                      </m:sub>
                      <m:sup>
                        <m:r>
                          <a:rPr lang="en-GB" altLang="pl-PL" sz="1600" i="1" dirty="0" smtClean="0">
                            <a:latin typeface="Cambria Math" panose="02040503050406030204" pitchFamily="18" charset="0"/>
                            <a:ea typeface="Cambria Math" panose="02040503050406030204" pitchFamily="18" charset="0"/>
                          </a:rPr>
                          <m:t>𝑛</m:t>
                        </m:r>
                      </m:sup>
                      <m:e>
                        <m:sSub>
                          <m:sSubPr>
                            <m:ctrlPr>
                              <a:rPr lang="en-GB" altLang="pl-PL" sz="1600" i="1" dirty="0" smtClean="0">
                                <a:latin typeface="Cambria Math" panose="02040503050406030204" pitchFamily="18" charset="0"/>
                                <a:ea typeface="Cambria Math" panose="02040503050406030204" pitchFamily="18" charset="0"/>
                              </a:rPr>
                            </m:ctrlPr>
                          </m:sSubPr>
                          <m:e>
                            <m:r>
                              <a:rPr lang="en-GB" altLang="pl-PL" sz="1600" i="1" dirty="0" smtClean="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nary>
                    <m:r>
                      <a:rPr lang="en-GB" altLang="pl-PL" sz="1600" i="1" dirty="0" smtClean="0">
                        <a:latin typeface="Cambria Math" panose="02040503050406030204" pitchFamily="18" charset="0"/>
                        <a:ea typeface="Cambria Math" panose="02040503050406030204" pitchFamily="18" charset="0"/>
                      </a:rPr>
                      <m:t>≤</m:t>
                    </m:r>
                    <m:r>
                      <a:rPr lang="en-GB" altLang="pl-PL" sz="1600" i="1" dirty="0" smtClean="0">
                        <a:latin typeface="Cambria Math" panose="02040503050406030204" pitchFamily="18" charset="0"/>
                        <a:ea typeface="Cambria Math" panose="02040503050406030204" pitchFamily="18" charset="0"/>
                      </a:rPr>
                      <m:t>𝐶</m:t>
                    </m:r>
                    <m:r>
                      <a:rPr lang="en-GB" altLang="pl-PL" sz="1600" i="1" dirty="0" smtClean="0">
                        <a:latin typeface="Cambria Math" panose="02040503050406030204" pitchFamily="18" charset="0"/>
                        <a:ea typeface="Cambria Math" panose="02040503050406030204" pitchFamily="18" charset="0"/>
                      </a:rPr>
                      <m:t> </m:t>
                    </m:r>
                  </m:oMath>
                </a14:m>
                <a:r>
                  <a:rPr lang="en-GB" altLang="pl-PL" sz="1600" dirty="0"/>
                  <a:t> </a:t>
                </a:r>
              </a:p>
              <a:p>
                <a:pPr marL="0" indent="0" eaLnBrk="1" hangingPunct="1">
                  <a:buFont typeface="Wingdings" panose="05000000000000000000" pitchFamily="2" charset="2"/>
                  <a:buNone/>
                </a:pPr>
                <a:endParaRPr lang="en-GB" altLang="pl-PL" sz="1200" dirty="0"/>
              </a:p>
            </p:txBody>
          </p:sp>
        </mc:Choice>
        <mc:Fallback xmlns="">
          <p:sp>
            <p:nvSpPr>
              <p:cNvPr id="7" name="Rectangle 3">
                <a:extLst>
                  <a:ext uri="{FF2B5EF4-FFF2-40B4-BE49-F238E27FC236}">
                    <a16:creationId xmlns:a16="http://schemas.microsoft.com/office/drawing/2014/main" id="{15FF4EEE-89E0-4F86-965D-F4BC7E9F89F6}"/>
                  </a:ext>
                </a:extLst>
              </p:cNvPr>
              <p:cNvSpPr txBox="1">
                <a:spLocks noRot="1" noChangeAspect="1" noMove="1" noResize="1" noEditPoints="1" noAdjustHandles="1" noChangeArrowheads="1" noChangeShapeType="1" noTextEdit="1"/>
              </p:cNvSpPr>
              <p:nvPr/>
            </p:nvSpPr>
            <p:spPr bwMode="auto">
              <a:xfrm>
                <a:off x="5029200" y="2133600"/>
                <a:ext cx="4411385" cy="4876800"/>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6420371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88F1EE5-52DB-4789-A227-2C7D23EE497E}"/>
              </a:ext>
            </a:extLst>
          </p:cNvPr>
          <p:cNvSpPr>
            <a:spLocks noGrp="1"/>
          </p:cNvSpPr>
          <p:nvPr>
            <p:ph type="title"/>
          </p:nvPr>
        </p:nvSpPr>
        <p:spPr/>
        <p:txBody>
          <a:bodyPr/>
          <a:lstStyle/>
          <a:p>
            <a:pPr eaLnBrk="1" hangingPunct="1"/>
            <a:r>
              <a:rPr lang="en-US" altLang="pl-PL" sz="3600" dirty="0"/>
              <a:t>Outline</a:t>
            </a:r>
          </a:p>
        </p:txBody>
      </p:sp>
      <p:sp>
        <p:nvSpPr>
          <p:cNvPr id="13315" name="Rectangle 3">
            <a:extLst>
              <a:ext uri="{FF2B5EF4-FFF2-40B4-BE49-F238E27FC236}">
                <a16:creationId xmlns:a16="http://schemas.microsoft.com/office/drawing/2014/main" id="{F961BB01-A0C0-418C-8363-85D879A57580}"/>
              </a:ext>
            </a:extLst>
          </p:cNvPr>
          <p:cNvSpPr>
            <a:spLocks noGrp="1"/>
          </p:cNvSpPr>
          <p:nvPr>
            <p:ph idx="1"/>
          </p:nvPr>
        </p:nvSpPr>
        <p:spPr>
          <a:xfrm>
            <a:off x="457200" y="1600200"/>
            <a:ext cx="8382000" cy="4953000"/>
          </a:xfrm>
        </p:spPr>
        <p:txBody>
          <a:bodyPr/>
          <a:lstStyle/>
          <a:p>
            <a:pPr eaLnBrk="1" hangingPunct="1">
              <a:lnSpc>
                <a:spcPct val="90000"/>
              </a:lnSpc>
            </a:pPr>
            <a:r>
              <a:rPr lang="en-US" altLang="pl-PL" sz="2000" b="1" dirty="0"/>
              <a:t>Maximal margin classifier</a:t>
            </a:r>
          </a:p>
          <a:p>
            <a:pPr lvl="1" eaLnBrk="1" hangingPunct="1">
              <a:lnSpc>
                <a:spcPct val="90000"/>
              </a:lnSpc>
            </a:pPr>
            <a:r>
              <a:rPr lang="en-US" altLang="pl-PL" sz="2000" dirty="0"/>
              <a:t>Intuition</a:t>
            </a:r>
            <a:r>
              <a:rPr lang="en-US" altLang="pl-PL" sz="2000" b="1" dirty="0"/>
              <a:t> </a:t>
            </a:r>
          </a:p>
          <a:p>
            <a:pPr lvl="1" eaLnBrk="1" hangingPunct="1">
              <a:lnSpc>
                <a:spcPct val="90000"/>
              </a:lnSpc>
            </a:pPr>
            <a:r>
              <a:rPr lang="en-US" altLang="pl-PL" sz="2000" dirty="0"/>
              <a:t>Maximal margin classifier as an </a:t>
            </a:r>
            <a:r>
              <a:rPr lang="en-GB" altLang="pl-PL" sz="2000" dirty="0"/>
              <a:t>optimisation</a:t>
            </a:r>
            <a:r>
              <a:rPr lang="en-US" altLang="pl-PL" sz="2000" dirty="0"/>
              <a:t> problem</a:t>
            </a:r>
          </a:p>
          <a:p>
            <a:pPr lvl="1" eaLnBrk="1" hangingPunct="1">
              <a:lnSpc>
                <a:spcPct val="90000"/>
              </a:lnSpc>
            </a:pPr>
            <a:r>
              <a:rPr lang="en-US" altLang="pl-PL" sz="2000" dirty="0"/>
              <a:t>Geometric view of the </a:t>
            </a:r>
            <a:r>
              <a:rPr lang="en-GB" altLang="pl-PL" sz="2000" dirty="0"/>
              <a:t>optimisation</a:t>
            </a:r>
            <a:r>
              <a:rPr lang="en-US" altLang="pl-PL" sz="2000" dirty="0"/>
              <a:t> problem</a:t>
            </a:r>
          </a:p>
          <a:p>
            <a:pPr eaLnBrk="1" hangingPunct="1">
              <a:lnSpc>
                <a:spcPct val="90000"/>
              </a:lnSpc>
            </a:pPr>
            <a:r>
              <a:rPr lang="en-US" altLang="pl-PL" sz="2000" b="1" dirty="0"/>
              <a:t>Soft margin classifier</a:t>
            </a:r>
          </a:p>
          <a:p>
            <a:pPr lvl="1" eaLnBrk="1" hangingPunct="1">
              <a:lnSpc>
                <a:spcPct val="90000"/>
              </a:lnSpc>
            </a:pPr>
            <a:r>
              <a:rPr lang="en-US" altLang="pl-PL" sz="2000" dirty="0"/>
              <a:t>Motivation</a:t>
            </a:r>
          </a:p>
          <a:p>
            <a:pPr lvl="1" eaLnBrk="1" hangingPunct="1">
              <a:lnSpc>
                <a:spcPct val="90000"/>
              </a:lnSpc>
            </a:pPr>
            <a:r>
              <a:rPr lang="en-US" altLang="pl-PL" sz="2000" dirty="0"/>
              <a:t>Soft margin classifier as an optimisation problem</a:t>
            </a:r>
          </a:p>
          <a:p>
            <a:pPr lvl="1" eaLnBrk="1" hangingPunct="1">
              <a:lnSpc>
                <a:spcPct val="90000"/>
              </a:lnSpc>
            </a:pPr>
            <a:r>
              <a:rPr lang="en-US" altLang="pl-PL" sz="2000" dirty="0"/>
              <a:t>Parameter interpretation</a:t>
            </a:r>
          </a:p>
          <a:p>
            <a:pPr eaLnBrk="1" hangingPunct="1">
              <a:lnSpc>
                <a:spcPct val="90000"/>
              </a:lnSpc>
            </a:pPr>
            <a:r>
              <a:rPr lang="en-US" altLang="pl-PL" sz="2000" b="1" dirty="0"/>
              <a:t>Support vector machines</a:t>
            </a:r>
          </a:p>
          <a:p>
            <a:pPr lvl="1" eaLnBrk="1" hangingPunct="1">
              <a:lnSpc>
                <a:spcPct val="90000"/>
              </a:lnSpc>
            </a:pPr>
            <a:r>
              <a:rPr lang="en-US" altLang="pl-PL" sz="2000" dirty="0"/>
              <a:t>Motivation</a:t>
            </a:r>
          </a:p>
          <a:p>
            <a:pPr lvl="1" eaLnBrk="1" hangingPunct="1">
              <a:lnSpc>
                <a:spcPct val="90000"/>
              </a:lnSpc>
            </a:pPr>
            <a:r>
              <a:rPr lang="en-US" altLang="pl-PL" sz="2000" dirty="0"/>
              <a:t>Kernels</a:t>
            </a:r>
          </a:p>
          <a:p>
            <a:pPr lvl="1" eaLnBrk="1" hangingPunct="1">
              <a:lnSpc>
                <a:spcPct val="90000"/>
              </a:lnSpc>
            </a:pPr>
            <a:r>
              <a:rPr lang="en-US" altLang="pl-PL" sz="2000" dirty="0"/>
              <a:t>Support vector machines with more than two classes</a:t>
            </a:r>
          </a:p>
          <a:p>
            <a:pPr eaLnBrk="1" hangingPunct="1">
              <a:lnSpc>
                <a:spcPct val="90000"/>
              </a:lnSpc>
            </a:pPr>
            <a:r>
              <a:rPr lang="en-US" altLang="pl-PL" sz="2000" b="1" dirty="0"/>
              <a:t>Applications in R: Predicting survey responses </a:t>
            </a:r>
          </a:p>
        </p:txBody>
      </p:sp>
      <p:sp>
        <p:nvSpPr>
          <p:cNvPr id="13316" name="Slide Number Placeholder 5">
            <a:extLst>
              <a:ext uri="{FF2B5EF4-FFF2-40B4-BE49-F238E27FC236}">
                <a16:creationId xmlns:a16="http://schemas.microsoft.com/office/drawing/2014/main" id="{F6C0DE86-7B5E-4F22-A6A6-E309EAF7C0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04379DF3-6F95-4DF2-A379-A057004F055D}" type="slidenum">
              <a:rPr lang="en-US" altLang="pl-PL" sz="1200" smtClean="0">
                <a:solidFill>
                  <a:srgbClr val="898989"/>
                </a:solidFill>
              </a:rPr>
              <a:pPr>
                <a:spcBef>
                  <a:spcPct val="0"/>
                </a:spcBef>
                <a:buClrTx/>
                <a:buFontTx/>
                <a:buNone/>
              </a:pPr>
              <a:t>3</a:t>
            </a:fld>
            <a:endParaRPr lang="en-US" altLang="pl-PL" sz="1200">
              <a:solidFill>
                <a:srgbClr val="898989"/>
              </a:solidFill>
            </a:endParaRPr>
          </a:p>
        </p:txBody>
      </p:sp>
    </p:spTree>
    <p:extLst>
      <p:ext uri="{BB962C8B-B14F-4D97-AF65-F5344CB8AC3E}">
        <p14:creationId xmlns:p14="http://schemas.microsoft.com/office/powerpoint/2010/main" val="2433646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dirty="0"/>
              <a:t>The objective of this task is to study the effect of the parameter C on the decision boundary and margin</a:t>
            </a:r>
          </a:p>
          <a:p>
            <a:pPr eaLnBrk="1" hangingPunct="1"/>
            <a:endParaRPr lang="en-GB" altLang="pl-PL" sz="700" dirty="0"/>
          </a:p>
          <a:p>
            <a:pPr marL="914400" lvl="1" indent="-514350" eaLnBrk="1" hangingPunct="1">
              <a:buFont typeface="+mj-lt"/>
              <a:buAutoNum type="arabicPeriod"/>
            </a:pPr>
            <a:r>
              <a:rPr lang="en-GB" altLang="pl-PL" dirty="0"/>
              <a:t>Use the code of Sec.2 to simulate the artificial data set for this task and plot it. </a:t>
            </a:r>
          </a:p>
          <a:p>
            <a:pPr marL="914400" lvl="1" indent="-514350" eaLnBrk="1" hangingPunct="1">
              <a:buFont typeface="+mj-lt"/>
              <a:buAutoNum type="arabicPeriod"/>
            </a:pPr>
            <a:r>
              <a:rPr lang="en-GB" altLang="pl-PL" dirty="0"/>
              <a:t>Fit a soft margin classifier with a low and a high value for C (C=0.01 and C=10) and compare the resulting margins and decision boundaries.</a:t>
            </a:r>
          </a:p>
          <a:p>
            <a:pPr marL="914400" lvl="1" indent="-514350" eaLnBrk="1" hangingPunct="1">
              <a:buFont typeface="+mj-lt"/>
              <a:buAutoNum type="arabicPeriod"/>
            </a:pPr>
            <a:r>
              <a:rPr lang="en-GB" altLang="pl-PL" dirty="0"/>
              <a:t>Try other values for C.</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5315782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31</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799" y="1676400"/>
            <a:ext cx="8077201" cy="4876800"/>
          </a:xfrm>
        </p:spPr>
        <p:txBody>
          <a:bodyPr/>
          <a:lstStyle/>
          <a:p>
            <a:pPr eaLnBrk="1" hangingPunct="1"/>
            <a:r>
              <a:rPr lang="en-US" altLang="pl-PL" dirty="0"/>
              <a:t>One of the techniques that is often used in machine learning (ML) to select model parameters is cross-validation (CV).</a:t>
            </a:r>
          </a:p>
          <a:p>
            <a:pPr marL="0" indent="0" eaLnBrk="1" hangingPunct="1">
              <a:buNone/>
            </a:pPr>
            <a:endParaRPr lang="en-US" altLang="pl-PL" sz="400" dirty="0"/>
          </a:p>
          <a:p>
            <a:pPr eaLnBrk="1" hangingPunct="1"/>
            <a:r>
              <a:rPr lang="en-US" altLang="pl-PL" dirty="0"/>
              <a:t>The easiest case of CV is when the data is divided into two folds:</a:t>
            </a:r>
          </a:p>
          <a:p>
            <a:pPr marL="0"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228600" y="381000"/>
            <a:ext cx="8686800" cy="990600"/>
          </a:xfrm>
        </p:spPr>
        <p:txBody>
          <a:bodyPr/>
          <a:lstStyle/>
          <a:p>
            <a:pPr eaLnBrk="1" hangingPunct="1"/>
            <a:r>
              <a:rPr lang="en-US" altLang="pl-PL" sz="3600" dirty="0"/>
              <a:t/>
            </a:r>
            <a:br>
              <a:rPr lang="en-US" altLang="pl-PL" sz="3600" dirty="0"/>
            </a:br>
            <a:r>
              <a:rPr lang="en-US" altLang="pl-PL" sz="3600" dirty="0"/>
              <a:t>Tuning the parameter </a:t>
            </a:r>
            <a:r>
              <a:rPr lang="en-GB" altLang="pl-PL" sz="3600" dirty="0"/>
              <a:t>C using cross-validation</a:t>
            </a:r>
            <a:endParaRPr lang="en-US" altLang="pl-PL" sz="3600" dirty="0"/>
          </a:p>
        </p:txBody>
      </p:sp>
      <p:sp>
        <p:nvSpPr>
          <p:cNvPr id="2" name="Rectangle 1">
            <a:extLst>
              <a:ext uri="{FF2B5EF4-FFF2-40B4-BE49-F238E27FC236}">
                <a16:creationId xmlns:a16="http://schemas.microsoft.com/office/drawing/2014/main" id="{5883EC2F-C444-41DB-A9A3-14F56999FE8C}"/>
              </a:ext>
            </a:extLst>
          </p:cNvPr>
          <p:cNvSpPr/>
          <p:nvPr/>
        </p:nvSpPr>
        <p:spPr>
          <a:xfrm>
            <a:off x="2875804" y="4324290"/>
            <a:ext cx="3962400"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dirty="0"/>
              <a:t>1   2   3   4   5   6   7   8   9   10</a:t>
            </a:r>
            <a:endParaRPr lang="pl-PL" dirty="0"/>
          </a:p>
        </p:txBody>
      </p:sp>
      <p:sp>
        <p:nvSpPr>
          <p:cNvPr id="7" name="Rectangle 6">
            <a:extLst>
              <a:ext uri="{FF2B5EF4-FFF2-40B4-BE49-F238E27FC236}">
                <a16:creationId xmlns:a16="http://schemas.microsoft.com/office/drawing/2014/main" id="{ABE7F895-0B7B-4C31-BBE2-395E86D6A486}"/>
              </a:ext>
            </a:extLst>
          </p:cNvPr>
          <p:cNvSpPr/>
          <p:nvPr/>
        </p:nvSpPr>
        <p:spPr>
          <a:xfrm>
            <a:off x="2868877" y="5314890"/>
            <a:ext cx="1911927"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dirty="0"/>
              <a:t>7   2   4   9   5</a:t>
            </a:r>
            <a:endParaRPr lang="pl-PL" dirty="0"/>
          </a:p>
        </p:txBody>
      </p:sp>
      <p:sp>
        <p:nvSpPr>
          <p:cNvPr id="8" name="Rectangle 7">
            <a:extLst>
              <a:ext uri="{FF2B5EF4-FFF2-40B4-BE49-F238E27FC236}">
                <a16:creationId xmlns:a16="http://schemas.microsoft.com/office/drawing/2014/main" id="{00095DBB-9DB7-4732-8469-742FE661AE65}"/>
              </a:ext>
            </a:extLst>
          </p:cNvPr>
          <p:cNvSpPr/>
          <p:nvPr/>
        </p:nvSpPr>
        <p:spPr>
          <a:xfrm>
            <a:off x="4850077" y="5314890"/>
            <a:ext cx="1988127"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dirty="0"/>
              <a:t>8   10   1   6   3</a:t>
            </a:r>
            <a:endParaRPr lang="pl-PL" dirty="0"/>
          </a:p>
        </p:txBody>
      </p:sp>
      <p:sp>
        <p:nvSpPr>
          <p:cNvPr id="3" name="TextBox 2">
            <a:extLst>
              <a:ext uri="{FF2B5EF4-FFF2-40B4-BE49-F238E27FC236}">
                <a16:creationId xmlns:a16="http://schemas.microsoft.com/office/drawing/2014/main" id="{78221040-2F9E-413B-BC4C-DD0AE96AC83F}"/>
              </a:ext>
            </a:extLst>
          </p:cNvPr>
          <p:cNvSpPr txBox="1"/>
          <p:nvPr/>
        </p:nvSpPr>
        <p:spPr>
          <a:xfrm>
            <a:off x="3728616" y="3857535"/>
            <a:ext cx="2242922" cy="400110"/>
          </a:xfrm>
          <a:prstGeom prst="rect">
            <a:avLst/>
          </a:prstGeom>
          <a:noFill/>
        </p:spPr>
        <p:txBody>
          <a:bodyPr wrap="none" rtlCol="0">
            <a:spAutoFit/>
          </a:bodyPr>
          <a:lstStyle/>
          <a:p>
            <a:r>
              <a:rPr lang="en-GB" sz="2000" dirty="0"/>
              <a:t>Original data set</a:t>
            </a:r>
            <a:endParaRPr lang="pl-PL" sz="2000" dirty="0"/>
          </a:p>
        </p:txBody>
      </p:sp>
      <p:sp>
        <p:nvSpPr>
          <p:cNvPr id="10" name="TextBox 9">
            <a:extLst>
              <a:ext uri="{FF2B5EF4-FFF2-40B4-BE49-F238E27FC236}">
                <a16:creationId xmlns:a16="http://schemas.microsoft.com/office/drawing/2014/main" id="{7503EBE3-4C28-4B05-BAE8-C4F01CCF02A0}"/>
              </a:ext>
            </a:extLst>
          </p:cNvPr>
          <p:cNvSpPr txBox="1"/>
          <p:nvPr/>
        </p:nvSpPr>
        <p:spPr>
          <a:xfrm>
            <a:off x="2919890" y="6229290"/>
            <a:ext cx="1669047" cy="400110"/>
          </a:xfrm>
          <a:prstGeom prst="rect">
            <a:avLst/>
          </a:prstGeom>
          <a:noFill/>
        </p:spPr>
        <p:txBody>
          <a:bodyPr wrap="none" rtlCol="0">
            <a:spAutoFit/>
          </a:bodyPr>
          <a:lstStyle/>
          <a:p>
            <a:r>
              <a:rPr lang="en-GB" sz="2000" dirty="0"/>
              <a:t>Training set</a:t>
            </a:r>
            <a:endParaRPr lang="pl-PL" sz="2000" dirty="0"/>
          </a:p>
        </p:txBody>
      </p:sp>
      <p:sp>
        <p:nvSpPr>
          <p:cNvPr id="11" name="TextBox 10">
            <a:extLst>
              <a:ext uri="{FF2B5EF4-FFF2-40B4-BE49-F238E27FC236}">
                <a16:creationId xmlns:a16="http://schemas.microsoft.com/office/drawing/2014/main" id="{27A22047-F32D-4D97-A143-83E5D0B8237F}"/>
              </a:ext>
            </a:extLst>
          </p:cNvPr>
          <p:cNvSpPr txBox="1"/>
          <p:nvPr/>
        </p:nvSpPr>
        <p:spPr>
          <a:xfrm>
            <a:off x="4975753" y="6219735"/>
            <a:ext cx="1882247" cy="400110"/>
          </a:xfrm>
          <a:prstGeom prst="rect">
            <a:avLst/>
          </a:prstGeom>
          <a:noFill/>
        </p:spPr>
        <p:txBody>
          <a:bodyPr wrap="none" rtlCol="0">
            <a:spAutoFit/>
          </a:bodyPr>
          <a:lstStyle/>
          <a:p>
            <a:r>
              <a:rPr lang="en-GB" sz="2000" dirty="0"/>
              <a:t>Validation set</a:t>
            </a:r>
            <a:endParaRPr lang="pl-PL" sz="2000" dirty="0"/>
          </a:p>
        </p:txBody>
      </p:sp>
      <p:sp>
        <p:nvSpPr>
          <p:cNvPr id="4" name="Left Brace 3">
            <a:extLst>
              <a:ext uri="{FF2B5EF4-FFF2-40B4-BE49-F238E27FC236}">
                <a16:creationId xmlns:a16="http://schemas.microsoft.com/office/drawing/2014/main" id="{EEB33E21-E83F-42FB-96FB-DB005E02C01C}"/>
              </a:ext>
            </a:extLst>
          </p:cNvPr>
          <p:cNvSpPr/>
          <p:nvPr/>
        </p:nvSpPr>
        <p:spPr>
          <a:xfrm rot="16200000">
            <a:off x="3686150" y="5234429"/>
            <a:ext cx="253787" cy="166904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l-PL"/>
          </a:p>
        </p:txBody>
      </p:sp>
      <p:sp>
        <p:nvSpPr>
          <p:cNvPr id="13" name="Left Brace 12">
            <a:extLst>
              <a:ext uri="{FF2B5EF4-FFF2-40B4-BE49-F238E27FC236}">
                <a16:creationId xmlns:a16="http://schemas.microsoft.com/office/drawing/2014/main" id="{26C1B401-A871-479A-B77F-BBC5C994472F}"/>
              </a:ext>
            </a:extLst>
          </p:cNvPr>
          <p:cNvSpPr/>
          <p:nvPr/>
        </p:nvSpPr>
        <p:spPr>
          <a:xfrm rot="16200000">
            <a:off x="5704165" y="5234430"/>
            <a:ext cx="253787" cy="1669046"/>
          </a:xfrm>
          <a:prstGeom prst="leftBrace">
            <a:avLst>
              <a:gd name="adj1" fmla="val 8333"/>
              <a:gd name="adj2" fmla="val 50553"/>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l-PL"/>
          </a:p>
        </p:txBody>
      </p:sp>
      <p:cxnSp>
        <p:nvCxnSpPr>
          <p:cNvPr id="14" name="Straight Arrow Connector 13">
            <a:extLst>
              <a:ext uri="{FF2B5EF4-FFF2-40B4-BE49-F238E27FC236}">
                <a16:creationId xmlns:a16="http://schemas.microsoft.com/office/drawing/2014/main" id="{F2401B6F-66D3-4E75-8C6D-DC0312AA26A8}"/>
              </a:ext>
            </a:extLst>
          </p:cNvPr>
          <p:cNvCxnSpPr>
            <a:stCxn id="2" idx="2"/>
            <a:endCxn id="7" idx="0"/>
          </p:cNvCxnSpPr>
          <p:nvPr/>
        </p:nvCxnSpPr>
        <p:spPr>
          <a:xfrm flipH="1">
            <a:off x="3824841" y="4857690"/>
            <a:ext cx="1032163" cy="457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2FA569F0-362D-43C0-A1C2-44442D088CED}"/>
              </a:ext>
            </a:extLst>
          </p:cNvPr>
          <p:cNvCxnSpPr>
            <a:stCxn id="2" idx="2"/>
            <a:endCxn id="8" idx="0"/>
          </p:cNvCxnSpPr>
          <p:nvPr/>
        </p:nvCxnSpPr>
        <p:spPr>
          <a:xfrm>
            <a:off x="4857004" y="4857690"/>
            <a:ext cx="987137" cy="457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TextBox 4">
            <a:extLst>
              <a:ext uri="{FF2B5EF4-FFF2-40B4-BE49-F238E27FC236}">
                <a16:creationId xmlns:a16="http://schemas.microsoft.com/office/drawing/2014/main" id="{AC12D9F6-41B6-42A2-AB66-110E3440BC03}"/>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249194427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32</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676400"/>
                <a:ext cx="8153400" cy="4876800"/>
              </a:xfrm>
            </p:spPr>
            <p:txBody>
              <a:bodyPr/>
              <a:lstStyle/>
              <a:p>
                <a:pPr marL="514350" indent="-514350" eaLnBrk="1" hangingPunct="1">
                  <a:buFont typeface="+mj-lt"/>
                  <a:buAutoNum type="arabicPeriod"/>
                </a:pPr>
                <a:r>
                  <a:rPr lang="en-US" altLang="pl-PL" dirty="0"/>
                  <a:t>We randomly split the data into two parts: a training set and a validation set.</a:t>
                </a:r>
              </a:p>
              <a:p>
                <a:pPr marL="514350" indent="-514350" eaLnBrk="1" hangingPunct="1">
                  <a:buFont typeface="+mj-lt"/>
                  <a:buAutoNum type="arabicPeriod"/>
                </a:pPr>
                <a:endParaRPr lang="en-US" altLang="pl-PL" sz="400" dirty="0"/>
              </a:p>
              <a:p>
                <a:pPr marL="514350" indent="-514350" eaLnBrk="1" hangingPunct="1">
                  <a:buFont typeface="+mj-lt"/>
                  <a:buAutoNum type="arabicPeriod"/>
                </a:pPr>
                <a:r>
                  <a:rPr lang="en-US" altLang="pl-PL" dirty="0"/>
                  <a:t>We choose the set of parameter values to test. For example, </a:t>
                </a:r>
                <a14:m>
                  <m:oMath xmlns:m="http://schemas.openxmlformats.org/officeDocument/2006/math">
                    <m:r>
                      <a:rPr lang="en-GB" altLang="pl-PL" i="1">
                        <a:latin typeface="Cambria Math" panose="02040503050406030204" pitchFamily="18" charset="0"/>
                      </a:rPr>
                      <m:t>𝐶</m:t>
                    </m:r>
                    <m:r>
                      <a:rPr lang="en-GB" altLang="pl-PL" i="1">
                        <a:latin typeface="Cambria Math" panose="02040503050406030204" pitchFamily="18" charset="0"/>
                        <a:ea typeface="Cambria Math" panose="02040503050406030204" pitchFamily="18" charset="0"/>
                      </a:rPr>
                      <m:t>∈{0.1, 0.5,</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1, 5,</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10,</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50,</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100}</m:t>
                    </m:r>
                  </m:oMath>
                </a14:m>
                <a:r>
                  <a:rPr lang="en-US" altLang="pl-PL" dirty="0"/>
                  <a:t>.</a:t>
                </a:r>
              </a:p>
              <a:p>
                <a:pPr marL="514350" indent="-514350" eaLnBrk="1" hangingPunct="1">
                  <a:buFont typeface="+mj-lt"/>
                  <a:buAutoNum type="arabicPeriod"/>
                </a:pPr>
                <a:endParaRPr lang="en-US" altLang="pl-PL" sz="400" dirty="0"/>
              </a:p>
              <a:p>
                <a:pPr marL="514350" indent="-514350" eaLnBrk="1" hangingPunct="1">
                  <a:buFont typeface="+mj-lt"/>
                  <a:buAutoNum type="arabicPeriod"/>
                </a:pPr>
                <a:r>
                  <a:rPr lang="en-US" altLang="pl-PL" dirty="0"/>
                  <a:t>For each parameter value, we run the ML algorithm on the training data, then compute the prediction error (or accuracy) on the validation set. </a:t>
                </a:r>
              </a:p>
              <a:p>
                <a:pPr marL="514350" indent="-514350" eaLnBrk="1" hangingPunct="1">
                  <a:buFont typeface="+mj-lt"/>
                  <a:buAutoNum type="arabicPeriod"/>
                </a:pPr>
                <a:endParaRPr lang="en-US" altLang="pl-PL" sz="400" dirty="0"/>
              </a:p>
              <a:p>
                <a:pPr marL="514350" indent="-514350" eaLnBrk="1" hangingPunct="1">
                  <a:buFont typeface="+mj-lt"/>
                  <a:buAutoNum type="arabicPeriod"/>
                </a:pPr>
                <a:r>
                  <a:rPr lang="en-US" altLang="pl-PL" dirty="0"/>
                  <a:t>We select the parameter that results in the lowest prediction error (or the highest prediction accuracy).</a:t>
                </a:r>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676400"/>
                <a:ext cx="8153400" cy="4876800"/>
              </a:xfrm>
              <a:blipFill>
                <a:blip r:embed="rId3"/>
                <a:stretch>
                  <a:fillRect l="-1571" t="-1375" r="-2244" b="-2750"/>
                </a:stretch>
              </a:blipFill>
            </p:spPr>
            <p:txBody>
              <a:bodyPr/>
              <a:lstStyle/>
              <a:p>
                <a:r>
                  <a:rPr lang="pl-PL">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2-fold cross-validation</a:t>
            </a:r>
            <a:endParaRPr lang="en-US" altLang="pl-PL" sz="3600" dirty="0"/>
          </a:p>
        </p:txBody>
      </p:sp>
      <p:sp>
        <p:nvSpPr>
          <p:cNvPr id="7" name="TextBox 4">
            <a:extLst>
              <a:ext uri="{FF2B5EF4-FFF2-40B4-BE49-F238E27FC236}">
                <a16:creationId xmlns:a16="http://schemas.microsoft.com/office/drawing/2014/main" id="{19E078B9-1F90-416C-B3CB-74EE1287B189}"/>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2915935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33</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8153400" cy="4876800"/>
          </a:xfrm>
        </p:spPr>
        <p:txBody>
          <a:bodyPr/>
          <a:lstStyle/>
          <a:p>
            <a:pPr marL="514350" indent="-514350" eaLnBrk="1" hangingPunct="1">
              <a:buFont typeface="+mj-lt"/>
              <a:buAutoNum type="arabicPeriod"/>
            </a:pPr>
            <a:r>
              <a:rPr lang="en-US" altLang="pl-PL" dirty="0"/>
              <a:t>In K-fold CV we repeat the process K times. That is we now divide the data into K equal parts.</a:t>
            </a:r>
          </a:p>
          <a:p>
            <a:pPr marL="514350" indent="-514350" eaLnBrk="1" hangingPunct="1">
              <a:buFont typeface="+mj-lt"/>
              <a:buAutoNum type="arabicPeriod"/>
            </a:pPr>
            <a:endParaRPr lang="en-US" altLang="pl-PL" sz="1200" dirty="0"/>
          </a:p>
          <a:p>
            <a:pPr marL="514350" indent="-514350" eaLnBrk="1" hangingPunct="1">
              <a:buFont typeface="+mj-lt"/>
              <a:buAutoNum type="arabicPeriod"/>
            </a:pPr>
            <a:r>
              <a:rPr lang="en-US" altLang="pl-PL" dirty="0"/>
              <a:t>We leave out one part each time (say part k), fit the model to the other K-1 parts combined, and then compute the prediction error for the left-out part.</a:t>
            </a:r>
          </a:p>
          <a:p>
            <a:pPr marL="514350" indent="-514350" eaLnBrk="1" hangingPunct="1">
              <a:buFont typeface="+mj-lt"/>
              <a:buAutoNum type="arabicPeriod"/>
            </a:pPr>
            <a:endParaRPr lang="en-US" altLang="pl-PL" sz="1200" dirty="0"/>
          </a:p>
          <a:p>
            <a:pPr marL="514350" indent="-514350" eaLnBrk="1" hangingPunct="1">
              <a:buFont typeface="+mj-lt"/>
              <a:buAutoNum type="arabicPeriod"/>
            </a:pPr>
            <a:r>
              <a:rPr lang="en-US" altLang="pl-PL" dirty="0"/>
              <a:t>We select the parameter that results in the lowest average error across all K validation sets</a:t>
            </a: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K-fold cross-validation</a:t>
            </a:r>
            <a:endParaRPr lang="en-US" altLang="pl-PL" sz="3600" dirty="0"/>
          </a:p>
        </p:txBody>
      </p:sp>
      <p:sp>
        <p:nvSpPr>
          <p:cNvPr id="7" name="TextBox 4">
            <a:extLst>
              <a:ext uri="{FF2B5EF4-FFF2-40B4-BE49-F238E27FC236}">
                <a16:creationId xmlns:a16="http://schemas.microsoft.com/office/drawing/2014/main" id="{CB4632F1-4248-4F0B-A029-B77178F8A304}"/>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13307826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000" b="1" smtClean="0">
                <a:solidFill>
                  <a:srgbClr val="898989"/>
                </a:solidFill>
              </a:rPr>
              <a:pPr>
                <a:spcBef>
                  <a:spcPct val="0"/>
                </a:spcBef>
                <a:buClrTx/>
                <a:buFontTx/>
                <a:buNone/>
              </a:pPr>
              <a:t>34</a:t>
            </a:fld>
            <a:endParaRPr lang="en-US" altLang="pl-PL" sz="1000" b="1">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600200"/>
            <a:ext cx="7620000" cy="4876800"/>
          </a:xfrm>
        </p:spPr>
        <p:txBody>
          <a:bodyPr/>
          <a:lstStyle/>
          <a:p>
            <a:pPr eaLnBrk="1" hangingPunct="1"/>
            <a:r>
              <a:rPr lang="en-US" altLang="pl-PL" dirty="0"/>
              <a:t>We divide the dataset into K equal-sized parts (here K=5). </a:t>
            </a:r>
            <a:endParaRPr lang="en-US" altLang="pl-PL" sz="400" dirty="0"/>
          </a:p>
          <a:p>
            <a:pPr marL="0" indent="0" eaLnBrk="1" hangingPunct="1">
              <a:buNone/>
            </a:pPr>
            <a:endParaRPr lang="en-GB" altLang="pl-PL" dirty="0"/>
          </a:p>
        </p:txBody>
      </p:sp>
      <p:sp>
        <p:nvSpPr>
          <p:cNvPr id="18" name="Rectangle 4">
            <a:extLst>
              <a:ext uri="{FF2B5EF4-FFF2-40B4-BE49-F238E27FC236}">
                <a16:creationId xmlns:a16="http://schemas.microsoft.com/office/drawing/2014/main" id="{2AD7FC61-3ACD-466E-A371-65561E40E845}"/>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K-fold cross-validation</a:t>
            </a:r>
            <a:endParaRPr lang="en-US" altLang="pl-PL" sz="3600" dirty="0"/>
          </a:p>
        </p:txBody>
      </p:sp>
      <p:sp>
        <p:nvSpPr>
          <p:cNvPr id="25" name="Rectangle 24">
            <a:extLst>
              <a:ext uri="{FF2B5EF4-FFF2-40B4-BE49-F238E27FC236}">
                <a16:creationId xmlns:a16="http://schemas.microsoft.com/office/drawing/2014/main" id="{BCEC9678-72CC-498F-BE6B-D16F3B6E4D64}"/>
              </a:ext>
            </a:extLst>
          </p:cNvPr>
          <p:cNvSpPr/>
          <p:nvPr/>
        </p:nvSpPr>
        <p:spPr>
          <a:xfrm>
            <a:off x="473882" y="2971968"/>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26" name="Rectangle 25">
            <a:extLst>
              <a:ext uri="{FF2B5EF4-FFF2-40B4-BE49-F238E27FC236}">
                <a16:creationId xmlns:a16="http://schemas.microsoft.com/office/drawing/2014/main" id="{06F8AC20-FF83-4439-B7DB-6B8FEF4A89BD}"/>
              </a:ext>
            </a:extLst>
          </p:cNvPr>
          <p:cNvSpPr/>
          <p:nvPr/>
        </p:nvSpPr>
        <p:spPr>
          <a:xfrm>
            <a:off x="473882" y="2971968"/>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27" name="Rectangle 26">
            <a:extLst>
              <a:ext uri="{FF2B5EF4-FFF2-40B4-BE49-F238E27FC236}">
                <a16:creationId xmlns:a16="http://schemas.microsoft.com/office/drawing/2014/main" id="{AB898988-B249-4FF7-AB3A-78DED7A9BF99}"/>
              </a:ext>
            </a:extLst>
          </p:cNvPr>
          <p:cNvSpPr/>
          <p:nvPr/>
        </p:nvSpPr>
        <p:spPr>
          <a:xfrm>
            <a:off x="1415934"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31" name="Rectangle 30">
            <a:extLst>
              <a:ext uri="{FF2B5EF4-FFF2-40B4-BE49-F238E27FC236}">
                <a16:creationId xmlns:a16="http://schemas.microsoft.com/office/drawing/2014/main" id="{4374B7DD-BBF8-44B0-977A-477EF2E884A9}"/>
              </a:ext>
            </a:extLst>
          </p:cNvPr>
          <p:cNvSpPr/>
          <p:nvPr/>
        </p:nvSpPr>
        <p:spPr>
          <a:xfrm>
            <a:off x="2364692"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32" name="Rectangle 31">
            <a:extLst>
              <a:ext uri="{FF2B5EF4-FFF2-40B4-BE49-F238E27FC236}">
                <a16:creationId xmlns:a16="http://schemas.microsoft.com/office/drawing/2014/main" id="{03910943-EF7D-4AC2-BBB7-268B7E5C5D0A}"/>
              </a:ext>
            </a:extLst>
          </p:cNvPr>
          <p:cNvSpPr/>
          <p:nvPr/>
        </p:nvSpPr>
        <p:spPr>
          <a:xfrm>
            <a:off x="3318610"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33" name="Rectangle 32">
            <a:extLst>
              <a:ext uri="{FF2B5EF4-FFF2-40B4-BE49-F238E27FC236}">
                <a16:creationId xmlns:a16="http://schemas.microsoft.com/office/drawing/2014/main" id="{974E928E-FCA1-41B4-BE54-94FE2D28F55A}"/>
              </a:ext>
            </a:extLst>
          </p:cNvPr>
          <p:cNvSpPr/>
          <p:nvPr/>
        </p:nvSpPr>
        <p:spPr>
          <a:xfrm>
            <a:off x="4258082"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2" name="Rectangle 51">
            <a:extLst>
              <a:ext uri="{FF2B5EF4-FFF2-40B4-BE49-F238E27FC236}">
                <a16:creationId xmlns:a16="http://schemas.microsoft.com/office/drawing/2014/main" id="{D2680182-2523-46B2-B0B3-5008A2C7B1B7}"/>
              </a:ext>
            </a:extLst>
          </p:cNvPr>
          <p:cNvSpPr/>
          <p:nvPr/>
        </p:nvSpPr>
        <p:spPr>
          <a:xfrm>
            <a:off x="473882" y="3580672"/>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53" name="Rectangle 52">
            <a:extLst>
              <a:ext uri="{FF2B5EF4-FFF2-40B4-BE49-F238E27FC236}">
                <a16:creationId xmlns:a16="http://schemas.microsoft.com/office/drawing/2014/main" id="{2F73531F-0423-4C0E-8E3A-6D480DF392D6}"/>
              </a:ext>
            </a:extLst>
          </p:cNvPr>
          <p:cNvSpPr/>
          <p:nvPr/>
        </p:nvSpPr>
        <p:spPr>
          <a:xfrm>
            <a:off x="473882" y="358067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4" name="Rectangle 53">
            <a:extLst>
              <a:ext uri="{FF2B5EF4-FFF2-40B4-BE49-F238E27FC236}">
                <a16:creationId xmlns:a16="http://schemas.microsoft.com/office/drawing/2014/main" id="{A0EE78B3-12A8-4DED-B84F-E3F8DA4E6B1D}"/>
              </a:ext>
            </a:extLst>
          </p:cNvPr>
          <p:cNvSpPr/>
          <p:nvPr/>
        </p:nvSpPr>
        <p:spPr>
          <a:xfrm>
            <a:off x="1415934" y="3580504"/>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55" name="Rectangle 54">
            <a:extLst>
              <a:ext uri="{FF2B5EF4-FFF2-40B4-BE49-F238E27FC236}">
                <a16:creationId xmlns:a16="http://schemas.microsoft.com/office/drawing/2014/main" id="{72CBAE2A-4B41-4F1D-AAD6-D1B19E41698F}"/>
              </a:ext>
            </a:extLst>
          </p:cNvPr>
          <p:cNvSpPr/>
          <p:nvPr/>
        </p:nvSpPr>
        <p:spPr>
          <a:xfrm>
            <a:off x="2364692" y="3580504"/>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6" name="Rectangle 55">
            <a:extLst>
              <a:ext uri="{FF2B5EF4-FFF2-40B4-BE49-F238E27FC236}">
                <a16:creationId xmlns:a16="http://schemas.microsoft.com/office/drawing/2014/main" id="{ED84FE1F-EA19-4CE0-B2F2-FBE0549D15C7}"/>
              </a:ext>
            </a:extLst>
          </p:cNvPr>
          <p:cNvSpPr/>
          <p:nvPr/>
        </p:nvSpPr>
        <p:spPr>
          <a:xfrm>
            <a:off x="3318610" y="3580504"/>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7" name="Rectangle 56">
            <a:extLst>
              <a:ext uri="{FF2B5EF4-FFF2-40B4-BE49-F238E27FC236}">
                <a16:creationId xmlns:a16="http://schemas.microsoft.com/office/drawing/2014/main" id="{664D3C10-7341-48E2-9474-3E7051D9522C}"/>
              </a:ext>
            </a:extLst>
          </p:cNvPr>
          <p:cNvSpPr/>
          <p:nvPr/>
        </p:nvSpPr>
        <p:spPr>
          <a:xfrm>
            <a:off x="4258082" y="3580504"/>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8" name="Rectangle 57">
            <a:extLst>
              <a:ext uri="{FF2B5EF4-FFF2-40B4-BE49-F238E27FC236}">
                <a16:creationId xmlns:a16="http://schemas.microsoft.com/office/drawing/2014/main" id="{0E6C3F08-0D43-4D94-AD38-5AD5DC146373}"/>
              </a:ext>
            </a:extLst>
          </p:cNvPr>
          <p:cNvSpPr/>
          <p:nvPr/>
        </p:nvSpPr>
        <p:spPr>
          <a:xfrm>
            <a:off x="466831" y="4208430"/>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59" name="Rectangle 58">
            <a:extLst>
              <a:ext uri="{FF2B5EF4-FFF2-40B4-BE49-F238E27FC236}">
                <a16:creationId xmlns:a16="http://schemas.microsoft.com/office/drawing/2014/main" id="{BFB1EB5E-50DB-4A6D-BDC9-D48CA9123517}"/>
              </a:ext>
            </a:extLst>
          </p:cNvPr>
          <p:cNvSpPr/>
          <p:nvPr/>
        </p:nvSpPr>
        <p:spPr>
          <a:xfrm>
            <a:off x="466831" y="420843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0" name="Rectangle 59">
            <a:extLst>
              <a:ext uri="{FF2B5EF4-FFF2-40B4-BE49-F238E27FC236}">
                <a16:creationId xmlns:a16="http://schemas.microsoft.com/office/drawing/2014/main" id="{63087B8F-B6E9-4BDA-BE0B-03FEA2BCE211}"/>
              </a:ext>
            </a:extLst>
          </p:cNvPr>
          <p:cNvSpPr/>
          <p:nvPr/>
        </p:nvSpPr>
        <p:spPr>
          <a:xfrm>
            <a:off x="1408883" y="420826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1" name="Rectangle 60">
            <a:extLst>
              <a:ext uri="{FF2B5EF4-FFF2-40B4-BE49-F238E27FC236}">
                <a16:creationId xmlns:a16="http://schemas.microsoft.com/office/drawing/2014/main" id="{B670AB55-2319-4106-A06C-8FF42F3C38EF}"/>
              </a:ext>
            </a:extLst>
          </p:cNvPr>
          <p:cNvSpPr/>
          <p:nvPr/>
        </p:nvSpPr>
        <p:spPr>
          <a:xfrm>
            <a:off x="2357641" y="4208262"/>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62" name="Rectangle 61">
            <a:extLst>
              <a:ext uri="{FF2B5EF4-FFF2-40B4-BE49-F238E27FC236}">
                <a16:creationId xmlns:a16="http://schemas.microsoft.com/office/drawing/2014/main" id="{4EB39564-2AA4-4980-986C-356CC1D79CA0}"/>
              </a:ext>
            </a:extLst>
          </p:cNvPr>
          <p:cNvSpPr/>
          <p:nvPr/>
        </p:nvSpPr>
        <p:spPr>
          <a:xfrm>
            <a:off x="3311559" y="420826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3" name="Rectangle 62">
            <a:extLst>
              <a:ext uri="{FF2B5EF4-FFF2-40B4-BE49-F238E27FC236}">
                <a16:creationId xmlns:a16="http://schemas.microsoft.com/office/drawing/2014/main" id="{C7461C8C-BB56-4BB5-9BE5-7A149C34627A}"/>
              </a:ext>
            </a:extLst>
          </p:cNvPr>
          <p:cNvSpPr/>
          <p:nvPr/>
        </p:nvSpPr>
        <p:spPr>
          <a:xfrm>
            <a:off x="4251031" y="420826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4" name="Rectangle 63">
            <a:extLst>
              <a:ext uri="{FF2B5EF4-FFF2-40B4-BE49-F238E27FC236}">
                <a16:creationId xmlns:a16="http://schemas.microsoft.com/office/drawing/2014/main" id="{9A027A57-9CBA-478A-822B-E97FEAD335AD}"/>
              </a:ext>
            </a:extLst>
          </p:cNvPr>
          <p:cNvSpPr/>
          <p:nvPr/>
        </p:nvSpPr>
        <p:spPr>
          <a:xfrm>
            <a:off x="459435" y="4794077"/>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65" name="Rectangle 64">
            <a:extLst>
              <a:ext uri="{FF2B5EF4-FFF2-40B4-BE49-F238E27FC236}">
                <a16:creationId xmlns:a16="http://schemas.microsoft.com/office/drawing/2014/main" id="{6DE14E01-22E4-4D2B-B87C-F69590CC05EE}"/>
              </a:ext>
            </a:extLst>
          </p:cNvPr>
          <p:cNvSpPr/>
          <p:nvPr/>
        </p:nvSpPr>
        <p:spPr>
          <a:xfrm>
            <a:off x="459435" y="479407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6" name="Rectangle 65">
            <a:extLst>
              <a:ext uri="{FF2B5EF4-FFF2-40B4-BE49-F238E27FC236}">
                <a16:creationId xmlns:a16="http://schemas.microsoft.com/office/drawing/2014/main" id="{C9DA009D-6992-4968-94AF-8E36C9E829A1}"/>
              </a:ext>
            </a:extLst>
          </p:cNvPr>
          <p:cNvSpPr/>
          <p:nvPr/>
        </p:nvSpPr>
        <p:spPr>
          <a:xfrm>
            <a:off x="1401487" y="4793909"/>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7" name="Rectangle 66">
            <a:extLst>
              <a:ext uri="{FF2B5EF4-FFF2-40B4-BE49-F238E27FC236}">
                <a16:creationId xmlns:a16="http://schemas.microsoft.com/office/drawing/2014/main" id="{163B1371-EEA6-4003-8F70-16C154623525}"/>
              </a:ext>
            </a:extLst>
          </p:cNvPr>
          <p:cNvSpPr/>
          <p:nvPr/>
        </p:nvSpPr>
        <p:spPr>
          <a:xfrm>
            <a:off x="2350245" y="4793909"/>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8" name="Rectangle 67">
            <a:extLst>
              <a:ext uri="{FF2B5EF4-FFF2-40B4-BE49-F238E27FC236}">
                <a16:creationId xmlns:a16="http://schemas.microsoft.com/office/drawing/2014/main" id="{90255815-73C9-40C7-89F8-84E10766E374}"/>
              </a:ext>
            </a:extLst>
          </p:cNvPr>
          <p:cNvSpPr/>
          <p:nvPr/>
        </p:nvSpPr>
        <p:spPr>
          <a:xfrm>
            <a:off x="3304163" y="4793909"/>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69" name="Rectangle 68">
            <a:extLst>
              <a:ext uri="{FF2B5EF4-FFF2-40B4-BE49-F238E27FC236}">
                <a16:creationId xmlns:a16="http://schemas.microsoft.com/office/drawing/2014/main" id="{EB171B4A-2C78-407F-98FB-51A2230E1070}"/>
              </a:ext>
            </a:extLst>
          </p:cNvPr>
          <p:cNvSpPr/>
          <p:nvPr/>
        </p:nvSpPr>
        <p:spPr>
          <a:xfrm>
            <a:off x="4243635" y="4793909"/>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0" name="Rectangle 69">
            <a:extLst>
              <a:ext uri="{FF2B5EF4-FFF2-40B4-BE49-F238E27FC236}">
                <a16:creationId xmlns:a16="http://schemas.microsoft.com/office/drawing/2014/main" id="{CD5DF6A7-6F11-4A4F-9DB7-4EC4B5E0056E}"/>
              </a:ext>
            </a:extLst>
          </p:cNvPr>
          <p:cNvSpPr/>
          <p:nvPr/>
        </p:nvSpPr>
        <p:spPr>
          <a:xfrm>
            <a:off x="457200" y="5399915"/>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71" name="Rectangle 70">
            <a:extLst>
              <a:ext uri="{FF2B5EF4-FFF2-40B4-BE49-F238E27FC236}">
                <a16:creationId xmlns:a16="http://schemas.microsoft.com/office/drawing/2014/main" id="{A93BA616-1380-46EB-8358-7521443EDEC3}"/>
              </a:ext>
            </a:extLst>
          </p:cNvPr>
          <p:cNvSpPr/>
          <p:nvPr/>
        </p:nvSpPr>
        <p:spPr>
          <a:xfrm>
            <a:off x="457200" y="5399915"/>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2" name="Rectangle 71">
            <a:extLst>
              <a:ext uri="{FF2B5EF4-FFF2-40B4-BE49-F238E27FC236}">
                <a16:creationId xmlns:a16="http://schemas.microsoft.com/office/drawing/2014/main" id="{3D4D4710-2B20-4C42-985E-A8B9B42440F0}"/>
              </a:ext>
            </a:extLst>
          </p:cNvPr>
          <p:cNvSpPr/>
          <p:nvPr/>
        </p:nvSpPr>
        <p:spPr>
          <a:xfrm>
            <a:off x="1399252" y="539974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3" name="Rectangle 72">
            <a:extLst>
              <a:ext uri="{FF2B5EF4-FFF2-40B4-BE49-F238E27FC236}">
                <a16:creationId xmlns:a16="http://schemas.microsoft.com/office/drawing/2014/main" id="{7E083682-F7D4-4A5D-ADFB-D5CA179E114D}"/>
              </a:ext>
            </a:extLst>
          </p:cNvPr>
          <p:cNvSpPr/>
          <p:nvPr/>
        </p:nvSpPr>
        <p:spPr>
          <a:xfrm>
            <a:off x="2348010" y="539974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4" name="Rectangle 73">
            <a:extLst>
              <a:ext uri="{FF2B5EF4-FFF2-40B4-BE49-F238E27FC236}">
                <a16:creationId xmlns:a16="http://schemas.microsoft.com/office/drawing/2014/main" id="{BDD5A29E-5163-41F6-82C5-AF9B3E65ACC3}"/>
              </a:ext>
            </a:extLst>
          </p:cNvPr>
          <p:cNvSpPr/>
          <p:nvPr/>
        </p:nvSpPr>
        <p:spPr>
          <a:xfrm>
            <a:off x="3301929" y="539974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5" name="Rectangle 74">
            <a:extLst>
              <a:ext uri="{FF2B5EF4-FFF2-40B4-BE49-F238E27FC236}">
                <a16:creationId xmlns:a16="http://schemas.microsoft.com/office/drawing/2014/main" id="{D4DC19D1-4E43-41FD-8700-C160539E39B0}"/>
              </a:ext>
            </a:extLst>
          </p:cNvPr>
          <p:cNvSpPr/>
          <p:nvPr/>
        </p:nvSpPr>
        <p:spPr>
          <a:xfrm>
            <a:off x="4241400" y="5399747"/>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BE83458-EA2F-4687-8E4A-68C26070AC08}"/>
                  </a:ext>
                </a:extLst>
              </p:cNvPr>
              <p:cNvSpPr txBox="1"/>
              <p:nvPr/>
            </p:nvSpPr>
            <p:spPr>
              <a:xfrm>
                <a:off x="5799964" y="3066530"/>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𝟏</m:t>
                          </m:r>
                        </m:sub>
                      </m:sSub>
                    </m:oMath>
                  </m:oMathPara>
                </a14:m>
                <a:endParaRPr lang="pl-PL" sz="1200" b="1" dirty="0"/>
              </a:p>
            </p:txBody>
          </p:sp>
        </mc:Choice>
        <mc:Fallback xmlns="">
          <p:sp>
            <p:nvSpPr>
              <p:cNvPr id="19" name="TextBox 18">
                <a:extLst>
                  <a:ext uri="{FF2B5EF4-FFF2-40B4-BE49-F238E27FC236}">
                    <a16:creationId xmlns:a16="http://schemas.microsoft.com/office/drawing/2014/main" id="{1BE83458-EA2F-4687-8E4A-68C26070AC08}"/>
                  </a:ext>
                </a:extLst>
              </p:cNvPr>
              <p:cNvSpPr txBox="1">
                <a:spLocks noRot="1" noChangeAspect="1" noMove="1" noResize="1" noEditPoints="1" noAdjustHandles="1" noChangeArrowheads="1" noChangeShapeType="1" noTextEdit="1"/>
              </p:cNvSpPr>
              <p:nvPr/>
            </p:nvSpPr>
            <p:spPr>
              <a:xfrm>
                <a:off x="5799964" y="3066530"/>
                <a:ext cx="731290" cy="276999"/>
              </a:xfrm>
              <a:prstGeom prst="rect">
                <a:avLst/>
              </a:prstGeom>
              <a:blipFill>
                <a:blip r:embed="rId3"/>
                <a:stretch>
                  <a:fillRect/>
                </a:stretch>
              </a:blipFill>
            </p:spPr>
            <p:txBody>
              <a:bodyPr/>
              <a:lstStyle/>
              <a:p>
                <a:r>
                  <a:rPr lang="en-GB">
                    <a:noFill/>
                  </a:rPr>
                  <a:t> </a:t>
                </a:r>
              </a:p>
            </p:txBody>
          </p:sp>
        </mc:Fallback>
      </mc:AlternateContent>
      <p:sp>
        <p:nvSpPr>
          <p:cNvPr id="20" name="Arrow: Right 19">
            <a:extLst>
              <a:ext uri="{FF2B5EF4-FFF2-40B4-BE49-F238E27FC236}">
                <a16:creationId xmlns:a16="http://schemas.microsoft.com/office/drawing/2014/main" id="{5C38F864-8B79-4BAD-85D6-1BFC388C3CA5}"/>
              </a:ext>
            </a:extLst>
          </p:cNvPr>
          <p:cNvSpPr/>
          <p:nvPr/>
        </p:nvSpPr>
        <p:spPr>
          <a:xfrm>
            <a:off x="5421210" y="3069876"/>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E31E58F-30CF-4EE3-ADC7-20284DE72149}"/>
                  </a:ext>
                </a:extLst>
              </p:cNvPr>
              <p:cNvSpPr txBox="1"/>
              <p:nvPr/>
            </p:nvSpPr>
            <p:spPr>
              <a:xfrm>
                <a:off x="5799964" y="3696849"/>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𝟐</m:t>
                          </m:r>
                        </m:sub>
                      </m:sSub>
                    </m:oMath>
                  </m:oMathPara>
                </a14:m>
                <a:endParaRPr lang="pl-PL" sz="1200" b="1" dirty="0"/>
              </a:p>
            </p:txBody>
          </p:sp>
        </mc:Choice>
        <mc:Fallback xmlns="">
          <p:sp>
            <p:nvSpPr>
              <p:cNvPr id="79" name="TextBox 78">
                <a:extLst>
                  <a:ext uri="{FF2B5EF4-FFF2-40B4-BE49-F238E27FC236}">
                    <a16:creationId xmlns:a16="http://schemas.microsoft.com/office/drawing/2014/main" id="{5E31E58F-30CF-4EE3-ADC7-20284DE72149}"/>
                  </a:ext>
                </a:extLst>
              </p:cNvPr>
              <p:cNvSpPr txBox="1">
                <a:spLocks noRot="1" noChangeAspect="1" noMove="1" noResize="1" noEditPoints="1" noAdjustHandles="1" noChangeArrowheads="1" noChangeShapeType="1" noTextEdit="1"/>
              </p:cNvSpPr>
              <p:nvPr/>
            </p:nvSpPr>
            <p:spPr>
              <a:xfrm>
                <a:off x="5799964" y="3696849"/>
                <a:ext cx="731290" cy="276999"/>
              </a:xfrm>
              <a:prstGeom prst="rect">
                <a:avLst/>
              </a:prstGeom>
              <a:blipFill>
                <a:blip r:embed="rId4"/>
                <a:stretch>
                  <a:fillRect/>
                </a:stretch>
              </a:blipFill>
            </p:spPr>
            <p:txBody>
              <a:bodyPr/>
              <a:lstStyle/>
              <a:p>
                <a:r>
                  <a:rPr lang="en-GB">
                    <a:noFill/>
                  </a:rPr>
                  <a:t> </a:t>
                </a:r>
              </a:p>
            </p:txBody>
          </p:sp>
        </mc:Fallback>
      </mc:AlternateContent>
      <p:sp>
        <p:nvSpPr>
          <p:cNvPr id="80" name="Arrow: Right 79">
            <a:extLst>
              <a:ext uri="{FF2B5EF4-FFF2-40B4-BE49-F238E27FC236}">
                <a16:creationId xmlns:a16="http://schemas.microsoft.com/office/drawing/2014/main" id="{9F99F42B-0A28-4CFD-A8E7-972CB3A6B922}"/>
              </a:ext>
            </a:extLst>
          </p:cNvPr>
          <p:cNvSpPr/>
          <p:nvPr/>
        </p:nvSpPr>
        <p:spPr>
          <a:xfrm>
            <a:off x="5421210" y="3676923"/>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65AE235F-CEED-43EF-AD93-C81804262E9C}"/>
                  </a:ext>
                </a:extLst>
              </p:cNvPr>
              <p:cNvSpPr txBox="1"/>
              <p:nvPr/>
            </p:nvSpPr>
            <p:spPr>
              <a:xfrm>
                <a:off x="5778887" y="4319402"/>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𝟑</m:t>
                          </m:r>
                        </m:sub>
                      </m:sSub>
                    </m:oMath>
                  </m:oMathPara>
                </a14:m>
                <a:endParaRPr lang="pl-PL" sz="1200" b="1" dirty="0"/>
              </a:p>
            </p:txBody>
          </p:sp>
        </mc:Choice>
        <mc:Fallback xmlns="">
          <p:sp>
            <p:nvSpPr>
              <p:cNvPr id="81" name="TextBox 80">
                <a:extLst>
                  <a:ext uri="{FF2B5EF4-FFF2-40B4-BE49-F238E27FC236}">
                    <a16:creationId xmlns:a16="http://schemas.microsoft.com/office/drawing/2014/main" id="{65AE235F-CEED-43EF-AD93-C81804262E9C}"/>
                  </a:ext>
                </a:extLst>
              </p:cNvPr>
              <p:cNvSpPr txBox="1">
                <a:spLocks noRot="1" noChangeAspect="1" noMove="1" noResize="1" noEditPoints="1" noAdjustHandles="1" noChangeArrowheads="1" noChangeShapeType="1" noTextEdit="1"/>
              </p:cNvSpPr>
              <p:nvPr/>
            </p:nvSpPr>
            <p:spPr>
              <a:xfrm>
                <a:off x="5778887" y="4319402"/>
                <a:ext cx="731290" cy="276999"/>
              </a:xfrm>
              <a:prstGeom prst="rect">
                <a:avLst/>
              </a:prstGeom>
              <a:blipFill>
                <a:blip r:embed="rId5"/>
                <a:stretch>
                  <a:fillRect/>
                </a:stretch>
              </a:blipFill>
            </p:spPr>
            <p:txBody>
              <a:bodyPr/>
              <a:lstStyle/>
              <a:p>
                <a:r>
                  <a:rPr lang="en-GB">
                    <a:noFill/>
                  </a:rPr>
                  <a:t> </a:t>
                </a:r>
              </a:p>
            </p:txBody>
          </p:sp>
        </mc:Fallback>
      </mc:AlternateContent>
      <p:sp>
        <p:nvSpPr>
          <p:cNvPr id="82" name="Arrow: Right 81">
            <a:extLst>
              <a:ext uri="{FF2B5EF4-FFF2-40B4-BE49-F238E27FC236}">
                <a16:creationId xmlns:a16="http://schemas.microsoft.com/office/drawing/2014/main" id="{EFA75B34-E156-469F-81DF-07C96B9F1958}"/>
              </a:ext>
            </a:extLst>
          </p:cNvPr>
          <p:cNvSpPr/>
          <p:nvPr/>
        </p:nvSpPr>
        <p:spPr>
          <a:xfrm>
            <a:off x="5421210" y="4304681"/>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ED9A9D1-7C22-4A13-9A21-1F306778EF28}"/>
                  </a:ext>
                </a:extLst>
              </p:cNvPr>
              <p:cNvSpPr txBox="1"/>
              <p:nvPr/>
            </p:nvSpPr>
            <p:spPr>
              <a:xfrm>
                <a:off x="5804677" y="4868139"/>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𝟒</m:t>
                          </m:r>
                        </m:sub>
                      </m:sSub>
                    </m:oMath>
                  </m:oMathPara>
                </a14:m>
                <a:endParaRPr lang="pl-PL" sz="1200" b="1" dirty="0"/>
              </a:p>
            </p:txBody>
          </p:sp>
        </mc:Choice>
        <mc:Fallback xmlns="">
          <p:sp>
            <p:nvSpPr>
              <p:cNvPr id="83" name="TextBox 82">
                <a:extLst>
                  <a:ext uri="{FF2B5EF4-FFF2-40B4-BE49-F238E27FC236}">
                    <a16:creationId xmlns:a16="http://schemas.microsoft.com/office/drawing/2014/main" id="{3ED9A9D1-7C22-4A13-9A21-1F306778EF28}"/>
                  </a:ext>
                </a:extLst>
              </p:cNvPr>
              <p:cNvSpPr txBox="1">
                <a:spLocks noRot="1" noChangeAspect="1" noMove="1" noResize="1" noEditPoints="1" noAdjustHandles="1" noChangeArrowheads="1" noChangeShapeType="1" noTextEdit="1"/>
              </p:cNvSpPr>
              <p:nvPr/>
            </p:nvSpPr>
            <p:spPr>
              <a:xfrm>
                <a:off x="5804677" y="4868139"/>
                <a:ext cx="731290" cy="276999"/>
              </a:xfrm>
              <a:prstGeom prst="rect">
                <a:avLst/>
              </a:prstGeom>
              <a:blipFill>
                <a:blip r:embed="rId6"/>
                <a:stretch>
                  <a:fillRect/>
                </a:stretch>
              </a:blipFill>
            </p:spPr>
            <p:txBody>
              <a:bodyPr/>
              <a:lstStyle/>
              <a:p>
                <a:r>
                  <a:rPr lang="en-GB">
                    <a:noFill/>
                  </a:rPr>
                  <a:t> </a:t>
                </a:r>
              </a:p>
            </p:txBody>
          </p:sp>
        </mc:Fallback>
      </mc:AlternateContent>
      <p:sp>
        <p:nvSpPr>
          <p:cNvPr id="84" name="Arrow: Right 83">
            <a:extLst>
              <a:ext uri="{FF2B5EF4-FFF2-40B4-BE49-F238E27FC236}">
                <a16:creationId xmlns:a16="http://schemas.microsoft.com/office/drawing/2014/main" id="{AD714F9F-9238-4C56-8348-802505ADF217}"/>
              </a:ext>
            </a:extLst>
          </p:cNvPr>
          <p:cNvSpPr/>
          <p:nvPr/>
        </p:nvSpPr>
        <p:spPr>
          <a:xfrm>
            <a:off x="5421210" y="4877694"/>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F02BE145-4734-45A4-8933-AFAE164EF264}"/>
                  </a:ext>
                </a:extLst>
              </p:cNvPr>
              <p:cNvSpPr txBox="1"/>
              <p:nvPr/>
            </p:nvSpPr>
            <p:spPr>
              <a:xfrm>
                <a:off x="5796158" y="5464511"/>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𝟓</m:t>
                          </m:r>
                        </m:sub>
                      </m:sSub>
                    </m:oMath>
                  </m:oMathPara>
                </a14:m>
                <a:endParaRPr lang="pl-PL" sz="1200" b="1" dirty="0"/>
              </a:p>
            </p:txBody>
          </p:sp>
        </mc:Choice>
        <mc:Fallback xmlns="">
          <p:sp>
            <p:nvSpPr>
              <p:cNvPr id="87" name="TextBox 86">
                <a:extLst>
                  <a:ext uri="{FF2B5EF4-FFF2-40B4-BE49-F238E27FC236}">
                    <a16:creationId xmlns:a16="http://schemas.microsoft.com/office/drawing/2014/main" id="{F02BE145-4734-45A4-8933-AFAE164EF264}"/>
                  </a:ext>
                </a:extLst>
              </p:cNvPr>
              <p:cNvSpPr txBox="1">
                <a:spLocks noRot="1" noChangeAspect="1" noMove="1" noResize="1" noEditPoints="1" noAdjustHandles="1" noChangeArrowheads="1" noChangeShapeType="1" noTextEdit="1"/>
              </p:cNvSpPr>
              <p:nvPr/>
            </p:nvSpPr>
            <p:spPr>
              <a:xfrm>
                <a:off x="5796158" y="5464511"/>
                <a:ext cx="731290" cy="276999"/>
              </a:xfrm>
              <a:prstGeom prst="rect">
                <a:avLst/>
              </a:prstGeom>
              <a:blipFill>
                <a:blip r:embed="rId7"/>
                <a:stretch>
                  <a:fillRect/>
                </a:stretch>
              </a:blipFill>
            </p:spPr>
            <p:txBody>
              <a:bodyPr/>
              <a:lstStyle/>
              <a:p>
                <a:r>
                  <a:rPr lang="en-GB">
                    <a:noFill/>
                  </a:rPr>
                  <a:t> </a:t>
                </a:r>
              </a:p>
            </p:txBody>
          </p:sp>
        </mc:Fallback>
      </mc:AlternateContent>
      <p:sp>
        <p:nvSpPr>
          <p:cNvPr id="88" name="Arrow: Right 87">
            <a:extLst>
              <a:ext uri="{FF2B5EF4-FFF2-40B4-BE49-F238E27FC236}">
                <a16:creationId xmlns:a16="http://schemas.microsoft.com/office/drawing/2014/main" id="{4DF8C683-12B7-477B-99CA-899E2071AA3D}"/>
              </a:ext>
            </a:extLst>
          </p:cNvPr>
          <p:cNvSpPr/>
          <p:nvPr/>
        </p:nvSpPr>
        <p:spPr>
          <a:xfrm>
            <a:off x="5421210" y="5464511"/>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49E10A1-2B2F-4CEE-B10A-111C8C719D93}"/>
                  </a:ext>
                </a:extLst>
              </p:cNvPr>
              <p:cNvSpPr txBox="1"/>
              <p:nvPr/>
            </p:nvSpPr>
            <p:spPr>
              <a:xfrm>
                <a:off x="7362514" y="4114800"/>
                <a:ext cx="1476686" cy="646331"/>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𝒆𝒓𝒓𝒐𝒓</m:t>
                      </m:r>
                    </m:oMath>
                  </m:oMathPara>
                </a14:m>
                <a:endParaRPr lang="en-GB" sz="12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m:t>
                      </m:r>
                    </m:oMath>
                  </m:oMathPara>
                </a14:m>
                <a:endParaRPr lang="en-GB" sz="12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𝒂𝒗𝒆𝒓𝒂𝒈𝒆</m:t>
                      </m:r>
                      <m:r>
                        <a:rPr lang="en-GB" sz="1200" b="1" i="1" smtClean="0">
                          <a:latin typeface="Cambria Math" panose="02040503050406030204" pitchFamily="18" charset="0"/>
                        </a:rPr>
                        <m:t>(</m:t>
                      </m:r>
                      <m:sSub>
                        <m:sSubPr>
                          <m:ctrlPr>
                            <a:rPr lang="pl-PL" sz="1200" b="1" i="1">
                              <a:latin typeface="Cambria Math" panose="02040503050406030204" pitchFamily="18" charset="0"/>
                            </a:rPr>
                          </m:ctrlPr>
                        </m:sSubPr>
                        <m:e>
                          <m:r>
                            <a:rPr lang="en-GB" sz="1200" b="1" i="1">
                              <a:latin typeface="Cambria Math" panose="02040503050406030204" pitchFamily="18" charset="0"/>
                            </a:rPr>
                            <m:t>𝒆𝒓𝒓𝒐𝒓</m:t>
                          </m:r>
                        </m:e>
                        <m:sub>
                          <m:r>
                            <a:rPr lang="en-GB" sz="1200" b="1" i="1" smtClean="0">
                              <a:latin typeface="Cambria Math" panose="02040503050406030204" pitchFamily="18" charset="0"/>
                            </a:rPr>
                            <m:t>𝒊</m:t>
                          </m:r>
                        </m:sub>
                      </m:sSub>
                      <m:r>
                        <a:rPr lang="en-GB" sz="1200" b="1" i="1" smtClean="0">
                          <a:latin typeface="Cambria Math" panose="02040503050406030204" pitchFamily="18" charset="0"/>
                        </a:rPr>
                        <m:t>)</m:t>
                      </m:r>
                    </m:oMath>
                  </m:oMathPara>
                </a14:m>
                <a:endParaRPr lang="pl-PL" sz="1200" b="1" dirty="0"/>
              </a:p>
            </p:txBody>
          </p:sp>
        </mc:Choice>
        <mc:Fallback xmlns="">
          <p:sp>
            <p:nvSpPr>
              <p:cNvPr id="47" name="TextBox 46">
                <a:extLst>
                  <a:ext uri="{FF2B5EF4-FFF2-40B4-BE49-F238E27FC236}">
                    <a16:creationId xmlns:a16="http://schemas.microsoft.com/office/drawing/2014/main" id="{C49E10A1-2B2F-4CEE-B10A-111C8C719D93}"/>
                  </a:ext>
                </a:extLst>
              </p:cNvPr>
              <p:cNvSpPr txBox="1">
                <a:spLocks noRot="1" noChangeAspect="1" noMove="1" noResize="1" noEditPoints="1" noAdjustHandles="1" noChangeArrowheads="1" noChangeShapeType="1" noTextEdit="1"/>
              </p:cNvSpPr>
              <p:nvPr/>
            </p:nvSpPr>
            <p:spPr>
              <a:xfrm>
                <a:off x="7362514" y="4114800"/>
                <a:ext cx="1476686" cy="646331"/>
              </a:xfrm>
              <a:prstGeom prst="rect">
                <a:avLst/>
              </a:prstGeom>
              <a:blipFill>
                <a:blip r:embed="rId8"/>
                <a:stretch>
                  <a:fillRect b="-3774"/>
                </a:stretch>
              </a:blipFill>
            </p:spPr>
            <p:txBody>
              <a:bodyPr/>
              <a:lstStyle/>
              <a:p>
                <a:r>
                  <a:rPr lang="en-GB">
                    <a:noFill/>
                  </a:rPr>
                  <a:t> </a:t>
                </a:r>
              </a:p>
            </p:txBody>
          </p:sp>
        </mc:Fallback>
      </mc:AlternateContent>
      <p:cxnSp>
        <p:nvCxnSpPr>
          <p:cNvPr id="5" name="Connector: Elbow 4">
            <a:extLst>
              <a:ext uri="{FF2B5EF4-FFF2-40B4-BE49-F238E27FC236}">
                <a16:creationId xmlns:a16="http://schemas.microsoft.com/office/drawing/2014/main" id="{4BEFD906-2FB0-48ED-9AD0-67E169B2D44A}"/>
              </a:ext>
            </a:extLst>
          </p:cNvPr>
          <p:cNvCxnSpPr>
            <a:stCxn id="19" idx="3"/>
            <a:endCxn id="47" idx="1"/>
          </p:cNvCxnSpPr>
          <p:nvPr/>
        </p:nvCxnSpPr>
        <p:spPr>
          <a:xfrm>
            <a:off x="6531254" y="3205030"/>
            <a:ext cx="828000" cy="12600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332C944C-7910-4226-92B2-4936A15AA45A}"/>
              </a:ext>
            </a:extLst>
          </p:cNvPr>
          <p:cNvCxnSpPr>
            <a:stCxn id="79" idx="3"/>
          </p:cNvCxnSpPr>
          <p:nvPr/>
        </p:nvCxnSpPr>
        <p:spPr>
          <a:xfrm flipV="1">
            <a:off x="6531254" y="3835348"/>
            <a:ext cx="415630" cy="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2A4A54A-F8CA-4FC0-A241-70269B416F05}"/>
              </a:ext>
            </a:extLst>
          </p:cNvPr>
          <p:cNvCxnSpPr>
            <a:cxnSpLocks/>
          </p:cNvCxnSpPr>
          <p:nvPr/>
        </p:nvCxnSpPr>
        <p:spPr>
          <a:xfrm flipV="1">
            <a:off x="6510177" y="4457901"/>
            <a:ext cx="5764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D253F190-7C74-4285-909B-79B7360EDB2E}"/>
              </a:ext>
            </a:extLst>
          </p:cNvPr>
          <p:cNvCxnSpPr>
            <a:cxnSpLocks/>
            <a:stCxn id="83" idx="3"/>
          </p:cNvCxnSpPr>
          <p:nvPr/>
        </p:nvCxnSpPr>
        <p:spPr>
          <a:xfrm flipV="1">
            <a:off x="6535967" y="4410266"/>
            <a:ext cx="409287" cy="596373"/>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3C3AFB19-6FDA-447E-95BF-C392ACD4B386}"/>
              </a:ext>
            </a:extLst>
          </p:cNvPr>
          <p:cNvCxnSpPr>
            <a:stCxn id="87" idx="3"/>
          </p:cNvCxnSpPr>
          <p:nvPr/>
        </p:nvCxnSpPr>
        <p:spPr>
          <a:xfrm flipV="1">
            <a:off x="6527448" y="5006638"/>
            <a:ext cx="417806" cy="596373"/>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6" name="TextBox 4">
            <a:extLst>
              <a:ext uri="{FF2B5EF4-FFF2-40B4-BE49-F238E27FC236}">
                <a16:creationId xmlns:a16="http://schemas.microsoft.com/office/drawing/2014/main" id="{CFDCFF6C-28FE-43D1-968D-F32FC2C859A7}"/>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48803470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35</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8153400" cy="4876800"/>
          </a:xfrm>
        </p:spPr>
        <p:txBody>
          <a:bodyPr/>
          <a:lstStyle/>
          <a:p>
            <a:pPr eaLnBrk="1" hangingPunct="1"/>
            <a:r>
              <a:rPr lang="en-US" altLang="pl-PL" dirty="0"/>
              <a:t>Actually to have a more precise measure of the prediction performance of a ML algorithm, we also reserve a part of the data for testing.</a:t>
            </a:r>
          </a:p>
          <a:p>
            <a:pPr eaLnBrk="1" hangingPunct="1"/>
            <a:endParaRPr lang="en-US" altLang="pl-PL" dirty="0"/>
          </a:p>
          <a:p>
            <a:pPr marL="0"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Training/Test division</a:t>
            </a:r>
            <a:endParaRPr lang="en-US" altLang="pl-PL" sz="3600" dirty="0"/>
          </a:p>
        </p:txBody>
      </p:sp>
      <p:sp>
        <p:nvSpPr>
          <p:cNvPr id="7" name="Rectangle 6">
            <a:extLst>
              <a:ext uri="{FF2B5EF4-FFF2-40B4-BE49-F238E27FC236}">
                <a16:creationId xmlns:a16="http://schemas.microsoft.com/office/drawing/2014/main" id="{99D39E8D-34D9-42E4-9EFD-AB62709AFB2F}"/>
              </a:ext>
            </a:extLst>
          </p:cNvPr>
          <p:cNvSpPr/>
          <p:nvPr/>
        </p:nvSpPr>
        <p:spPr>
          <a:xfrm>
            <a:off x="1966588" y="3581400"/>
            <a:ext cx="3962400"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sp>
        <p:nvSpPr>
          <p:cNvPr id="8" name="Rectangle 7">
            <a:extLst>
              <a:ext uri="{FF2B5EF4-FFF2-40B4-BE49-F238E27FC236}">
                <a16:creationId xmlns:a16="http://schemas.microsoft.com/office/drawing/2014/main" id="{E55A7778-2E16-42DC-B24A-0C1DE081066D}"/>
              </a:ext>
            </a:extLst>
          </p:cNvPr>
          <p:cNvSpPr/>
          <p:nvPr/>
        </p:nvSpPr>
        <p:spPr>
          <a:xfrm>
            <a:off x="1959661" y="4686300"/>
            <a:ext cx="2612339"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sp>
        <p:nvSpPr>
          <p:cNvPr id="9" name="Rectangle 8">
            <a:extLst>
              <a:ext uri="{FF2B5EF4-FFF2-40B4-BE49-F238E27FC236}">
                <a16:creationId xmlns:a16="http://schemas.microsoft.com/office/drawing/2014/main" id="{256662EE-F727-4A25-A10F-1C80C3226CAF}"/>
              </a:ext>
            </a:extLst>
          </p:cNvPr>
          <p:cNvSpPr/>
          <p:nvPr/>
        </p:nvSpPr>
        <p:spPr>
          <a:xfrm>
            <a:off x="4694314" y="4686300"/>
            <a:ext cx="1234674"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sp>
        <p:nvSpPr>
          <p:cNvPr id="10" name="TextBox 9">
            <a:extLst>
              <a:ext uri="{FF2B5EF4-FFF2-40B4-BE49-F238E27FC236}">
                <a16:creationId xmlns:a16="http://schemas.microsoft.com/office/drawing/2014/main" id="{7EE1C370-3D2A-40F7-AA75-3B5A509CE029}"/>
              </a:ext>
            </a:extLst>
          </p:cNvPr>
          <p:cNvSpPr txBox="1"/>
          <p:nvPr/>
        </p:nvSpPr>
        <p:spPr>
          <a:xfrm>
            <a:off x="2764738" y="3620921"/>
            <a:ext cx="2242922" cy="400110"/>
          </a:xfrm>
          <a:prstGeom prst="rect">
            <a:avLst/>
          </a:prstGeom>
          <a:noFill/>
        </p:spPr>
        <p:txBody>
          <a:bodyPr wrap="none" rtlCol="0">
            <a:spAutoFit/>
          </a:bodyPr>
          <a:lstStyle/>
          <a:p>
            <a:r>
              <a:rPr lang="en-GB" sz="2000" dirty="0"/>
              <a:t>Original data set</a:t>
            </a:r>
            <a:endParaRPr lang="pl-PL" sz="2000" dirty="0"/>
          </a:p>
        </p:txBody>
      </p:sp>
      <p:sp>
        <p:nvSpPr>
          <p:cNvPr id="11" name="TextBox 10">
            <a:extLst>
              <a:ext uri="{FF2B5EF4-FFF2-40B4-BE49-F238E27FC236}">
                <a16:creationId xmlns:a16="http://schemas.microsoft.com/office/drawing/2014/main" id="{9F37FDEC-FB20-4B22-B324-E2AA50E02E88}"/>
              </a:ext>
            </a:extLst>
          </p:cNvPr>
          <p:cNvSpPr txBox="1"/>
          <p:nvPr/>
        </p:nvSpPr>
        <p:spPr>
          <a:xfrm>
            <a:off x="2469848" y="4762500"/>
            <a:ext cx="1669047" cy="400110"/>
          </a:xfrm>
          <a:prstGeom prst="rect">
            <a:avLst/>
          </a:prstGeom>
          <a:noFill/>
        </p:spPr>
        <p:txBody>
          <a:bodyPr wrap="none" rtlCol="0">
            <a:spAutoFit/>
          </a:bodyPr>
          <a:lstStyle/>
          <a:p>
            <a:r>
              <a:rPr lang="en-GB" sz="2000" dirty="0"/>
              <a:t>Training set</a:t>
            </a:r>
            <a:endParaRPr lang="pl-PL" sz="2000" dirty="0"/>
          </a:p>
        </p:txBody>
      </p:sp>
      <p:sp>
        <p:nvSpPr>
          <p:cNvPr id="12" name="TextBox 11">
            <a:extLst>
              <a:ext uri="{FF2B5EF4-FFF2-40B4-BE49-F238E27FC236}">
                <a16:creationId xmlns:a16="http://schemas.microsoft.com/office/drawing/2014/main" id="{F6648F8B-263E-44DF-A4F5-342478579420}"/>
              </a:ext>
            </a:extLst>
          </p:cNvPr>
          <p:cNvSpPr txBox="1"/>
          <p:nvPr/>
        </p:nvSpPr>
        <p:spPr>
          <a:xfrm>
            <a:off x="4724400" y="4752945"/>
            <a:ext cx="1168910" cy="400110"/>
          </a:xfrm>
          <a:prstGeom prst="rect">
            <a:avLst/>
          </a:prstGeom>
          <a:noFill/>
        </p:spPr>
        <p:txBody>
          <a:bodyPr wrap="none" rtlCol="0">
            <a:spAutoFit/>
          </a:bodyPr>
          <a:lstStyle/>
          <a:p>
            <a:r>
              <a:rPr lang="en-GB" sz="2000" dirty="0"/>
              <a:t>Test set</a:t>
            </a:r>
            <a:endParaRPr lang="pl-PL" sz="2000" dirty="0"/>
          </a:p>
        </p:txBody>
      </p:sp>
      <p:cxnSp>
        <p:nvCxnSpPr>
          <p:cNvPr id="15" name="Straight Arrow Connector 14">
            <a:extLst>
              <a:ext uri="{FF2B5EF4-FFF2-40B4-BE49-F238E27FC236}">
                <a16:creationId xmlns:a16="http://schemas.microsoft.com/office/drawing/2014/main" id="{3AC7CE2E-AFEC-48C5-A7E4-BB9DF501EABA}"/>
              </a:ext>
            </a:extLst>
          </p:cNvPr>
          <p:cNvCxnSpPr>
            <a:cxnSpLocks/>
            <a:stCxn id="7" idx="2"/>
            <a:endCxn id="8" idx="0"/>
          </p:cNvCxnSpPr>
          <p:nvPr/>
        </p:nvCxnSpPr>
        <p:spPr>
          <a:xfrm flipH="1">
            <a:off x="3265831" y="4114800"/>
            <a:ext cx="681957" cy="5715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E8E97D25-3E4D-43E8-847F-F22446178BF2}"/>
              </a:ext>
            </a:extLst>
          </p:cNvPr>
          <p:cNvCxnSpPr>
            <a:cxnSpLocks/>
            <a:stCxn id="7" idx="2"/>
          </p:cNvCxnSpPr>
          <p:nvPr/>
        </p:nvCxnSpPr>
        <p:spPr>
          <a:xfrm>
            <a:off x="3947788" y="4114800"/>
            <a:ext cx="925170" cy="5715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Rectangle 21">
            <a:extLst>
              <a:ext uri="{FF2B5EF4-FFF2-40B4-BE49-F238E27FC236}">
                <a16:creationId xmlns:a16="http://schemas.microsoft.com/office/drawing/2014/main" id="{91A56EEB-F12B-47A4-86B5-B989540786A9}"/>
              </a:ext>
            </a:extLst>
          </p:cNvPr>
          <p:cNvSpPr/>
          <p:nvPr/>
        </p:nvSpPr>
        <p:spPr>
          <a:xfrm>
            <a:off x="1959660" y="5826414"/>
            <a:ext cx="2612339"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cxnSp>
        <p:nvCxnSpPr>
          <p:cNvPr id="23" name="Straight Connector 22">
            <a:extLst>
              <a:ext uri="{FF2B5EF4-FFF2-40B4-BE49-F238E27FC236}">
                <a16:creationId xmlns:a16="http://schemas.microsoft.com/office/drawing/2014/main" id="{DF745876-E5C3-4244-B135-87AEB9DBF249}"/>
              </a:ext>
            </a:extLst>
          </p:cNvPr>
          <p:cNvCxnSpPr/>
          <p:nvPr/>
        </p:nvCxnSpPr>
        <p:spPr>
          <a:xfrm>
            <a:off x="2469848" y="5826414"/>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FD66C58-BC6F-4AF8-8D3D-BFD906148FB6}"/>
              </a:ext>
            </a:extLst>
          </p:cNvPr>
          <p:cNvCxnSpPr/>
          <p:nvPr/>
        </p:nvCxnSpPr>
        <p:spPr>
          <a:xfrm>
            <a:off x="2971800" y="5826414"/>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ED4F391-6F57-4CDC-9A26-0932FA42FD3B}"/>
              </a:ext>
            </a:extLst>
          </p:cNvPr>
          <p:cNvCxnSpPr/>
          <p:nvPr/>
        </p:nvCxnSpPr>
        <p:spPr>
          <a:xfrm>
            <a:off x="4038600" y="5826414"/>
            <a:ext cx="0" cy="533400"/>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E041E6FB-DFE9-432B-AAEF-D4CD12BCFFFD}"/>
              </a:ext>
            </a:extLst>
          </p:cNvPr>
          <p:cNvSpPr txBox="1"/>
          <p:nvPr/>
        </p:nvSpPr>
        <p:spPr>
          <a:xfrm>
            <a:off x="3290426" y="5802110"/>
            <a:ext cx="404278" cy="461665"/>
          </a:xfrm>
          <a:prstGeom prst="rect">
            <a:avLst/>
          </a:prstGeom>
          <a:noFill/>
        </p:spPr>
        <p:txBody>
          <a:bodyPr wrap="none" rtlCol="0">
            <a:spAutoFit/>
          </a:bodyPr>
          <a:lstStyle/>
          <a:p>
            <a:r>
              <a:rPr lang="en-GB" b="1" dirty="0">
                <a:latin typeface="+mn-lt"/>
              </a:rPr>
              <a:t>…</a:t>
            </a:r>
            <a:endParaRPr lang="pl-PL" b="1" dirty="0">
              <a:latin typeface="+mn-lt"/>
            </a:endParaRPr>
          </a:p>
        </p:txBody>
      </p:sp>
      <p:cxnSp>
        <p:nvCxnSpPr>
          <p:cNvPr id="30" name="Straight Arrow Connector 29">
            <a:extLst>
              <a:ext uri="{FF2B5EF4-FFF2-40B4-BE49-F238E27FC236}">
                <a16:creationId xmlns:a16="http://schemas.microsoft.com/office/drawing/2014/main" id="{10D6160E-A54A-4860-8824-AB4269820504}"/>
              </a:ext>
            </a:extLst>
          </p:cNvPr>
          <p:cNvCxnSpPr>
            <a:cxnSpLocks/>
            <a:stCxn id="8" idx="2"/>
          </p:cNvCxnSpPr>
          <p:nvPr/>
        </p:nvCxnSpPr>
        <p:spPr>
          <a:xfrm flipH="1">
            <a:off x="3265829" y="5219700"/>
            <a:ext cx="2" cy="5496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TextBox 32">
            <a:extLst>
              <a:ext uri="{FF2B5EF4-FFF2-40B4-BE49-F238E27FC236}">
                <a16:creationId xmlns:a16="http://schemas.microsoft.com/office/drawing/2014/main" id="{043A67AA-E2D5-44CC-9252-325C10C6BBF8}"/>
              </a:ext>
            </a:extLst>
          </p:cNvPr>
          <p:cNvSpPr txBox="1"/>
          <p:nvPr/>
        </p:nvSpPr>
        <p:spPr>
          <a:xfrm>
            <a:off x="2516335" y="6446075"/>
            <a:ext cx="1576072" cy="400110"/>
          </a:xfrm>
          <a:prstGeom prst="rect">
            <a:avLst/>
          </a:prstGeom>
          <a:noFill/>
        </p:spPr>
        <p:txBody>
          <a:bodyPr wrap="none" rtlCol="0">
            <a:spAutoFit/>
          </a:bodyPr>
          <a:lstStyle/>
          <a:p>
            <a:r>
              <a:rPr lang="en-GB" sz="2000" dirty="0"/>
              <a:t>CV division</a:t>
            </a:r>
            <a:endParaRPr lang="pl-PL" sz="2000" dirty="0"/>
          </a:p>
        </p:txBody>
      </p:sp>
      <p:sp>
        <p:nvSpPr>
          <p:cNvPr id="21" name="TextBox 4">
            <a:extLst>
              <a:ext uri="{FF2B5EF4-FFF2-40B4-BE49-F238E27FC236}">
                <a16:creationId xmlns:a16="http://schemas.microsoft.com/office/drawing/2014/main" id="{B31A4296-58D5-425F-9F21-42B4D39B857C}"/>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30449029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In this task, you will use cross-validation to choose a good value for the parameter C. You will also assess the performance of the selected classifier on a test set. </a:t>
            </a:r>
          </a:p>
          <a:p>
            <a:pPr eaLnBrk="1" hangingPunct="1"/>
            <a:endParaRPr lang="en-GB" altLang="pl-PL" sz="600" dirty="0"/>
          </a:p>
          <a:p>
            <a:pPr marL="914400" lvl="1" indent="-514350" eaLnBrk="1" hangingPunct="1">
              <a:buFont typeface="+mj-lt"/>
              <a:buAutoNum type="arabicPeriod"/>
            </a:pPr>
            <a:r>
              <a:rPr lang="en-GB" altLang="pl-PL" sz="2000" dirty="0"/>
              <a:t>Use the code of Sec.3 to simulate a similar artificial data set to that used on Sec.2 but of a larger size. </a:t>
            </a:r>
          </a:p>
          <a:p>
            <a:pPr marL="914400" lvl="1" indent="-514350" eaLnBrk="1" hangingPunct="1">
              <a:buFont typeface="+mj-lt"/>
              <a:buAutoNum type="arabicPeriod"/>
            </a:pPr>
            <a:r>
              <a:rPr lang="en-GB" altLang="pl-PL" sz="2000" dirty="0"/>
              <a:t>Divide the data into a training and a test set of equal sizes</a:t>
            </a:r>
          </a:p>
          <a:p>
            <a:pPr marL="914400" lvl="1" indent="-514350" eaLnBrk="1" hangingPunct="1">
              <a:buFont typeface="+mj-lt"/>
              <a:buAutoNum type="arabicPeriod"/>
            </a:pPr>
            <a:r>
              <a:rPr lang="en-GB" altLang="pl-PL" sz="2000" dirty="0"/>
              <a:t>Use the tune() function to select the best value for C using cross-validation.</a:t>
            </a:r>
          </a:p>
          <a:p>
            <a:pPr marL="914400" lvl="1" indent="-514350" eaLnBrk="1" hangingPunct="1">
              <a:buFont typeface="+mj-lt"/>
              <a:buAutoNum type="arabicPeriod"/>
            </a:pPr>
            <a:r>
              <a:rPr lang="en-GB" altLang="pl-PL" sz="2000" dirty="0"/>
              <a:t>Use the alternative function train() from the caret package. Caret is a very useful package that allows to apply tones of machine learning algorithms in a simple and efficient way.</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62140623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Support vector machines: motivation</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433637" y="320040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295525" y="618966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4269004" y="500120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3714750" y="40306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4056061" y="462741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4591050" y="426614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4114800" y="431800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3940175" y="479597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3886200" y="426614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581400" y="44656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483100" y="359489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774553" y="579040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5334000" y="332366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293269" y="5480051"/>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979530" y="464072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061859" y="522631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3810000" y="577062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5016500" y="371924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4876800" y="450208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269004" y="409474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4832350" y="3360444"/>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797148" y="427702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797148" y="4277023"/>
                <a:ext cx="643061" cy="461665"/>
              </a:xfrm>
              <a:prstGeom prst="rect">
                <a:avLst/>
              </a:prstGeom>
              <a:blipFill>
                <a:blip r:embed="rId3"/>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37</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778981" y="609788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778981" y="6097886"/>
                <a:ext cx="643060" cy="461665"/>
              </a:xfrm>
              <a:prstGeom prst="rect">
                <a:avLst/>
              </a:prstGeom>
              <a:blipFill>
                <a:blip r:embed="rId4"/>
                <a:stretch>
                  <a:fillRect b="-5263"/>
                </a:stretch>
              </a:blipFill>
            </p:spPr>
            <p:txBody>
              <a:bodyPr/>
              <a:lstStyle/>
              <a:p>
                <a:r>
                  <a:rPr lang="pl-PL">
                    <a:noFill/>
                  </a:rPr>
                  <a:t> </a:t>
                </a:r>
              </a:p>
            </p:txBody>
          </p:sp>
        </mc:Fallback>
      </mc:AlternateContent>
      <p:sp>
        <p:nvSpPr>
          <p:cNvPr id="28" name="TextBox 27">
            <a:extLst>
              <a:ext uri="{FF2B5EF4-FFF2-40B4-BE49-F238E27FC236}">
                <a16:creationId xmlns:a16="http://schemas.microsoft.com/office/drawing/2014/main" id="{BEB61ECC-8FA2-421D-9233-98519D245023}"/>
              </a:ext>
            </a:extLst>
          </p:cNvPr>
          <p:cNvSpPr txBox="1"/>
          <p:nvPr/>
        </p:nvSpPr>
        <p:spPr>
          <a:xfrm>
            <a:off x="451114" y="1784081"/>
            <a:ext cx="8361584" cy="830997"/>
          </a:xfrm>
          <a:prstGeom prst="rect">
            <a:avLst/>
          </a:prstGeom>
          <a:noFill/>
        </p:spPr>
        <p:txBody>
          <a:bodyPr wrap="none" rtlCol="0">
            <a:spAutoFit/>
          </a:bodyPr>
          <a:lstStyle/>
          <a:p>
            <a:r>
              <a:rPr lang="en-GB" dirty="0"/>
              <a:t>This is a situation where it is better to use a non linear</a:t>
            </a:r>
          </a:p>
          <a:p>
            <a:r>
              <a:rPr lang="en-GB" dirty="0"/>
              <a:t>decision boundary.</a:t>
            </a:r>
            <a:endParaRPr lang="pl-PL" dirty="0"/>
          </a:p>
        </p:txBody>
      </p:sp>
      <p:sp>
        <p:nvSpPr>
          <p:cNvPr id="29" name="AutoShape 15">
            <a:extLst>
              <a:ext uri="{FF2B5EF4-FFF2-40B4-BE49-F238E27FC236}">
                <a16:creationId xmlns:a16="http://schemas.microsoft.com/office/drawing/2014/main" id="{FD416C01-53B8-473A-AACD-430F3037C8C4}"/>
              </a:ext>
            </a:extLst>
          </p:cNvPr>
          <p:cNvSpPr>
            <a:spLocks noChangeArrowheads="1"/>
          </p:cNvSpPr>
          <p:nvPr/>
        </p:nvSpPr>
        <p:spPr bwMode="auto">
          <a:xfrm>
            <a:off x="3670300" y="513741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0" name="AutoShape 21">
            <a:extLst>
              <a:ext uri="{FF2B5EF4-FFF2-40B4-BE49-F238E27FC236}">
                <a16:creationId xmlns:a16="http://schemas.microsoft.com/office/drawing/2014/main" id="{1EBA2034-C35B-4FCF-A89E-46B8A83A0C53}"/>
              </a:ext>
            </a:extLst>
          </p:cNvPr>
          <p:cNvSpPr>
            <a:spLocks noChangeArrowheads="1"/>
          </p:cNvSpPr>
          <p:nvPr/>
        </p:nvSpPr>
        <p:spPr bwMode="auto">
          <a:xfrm>
            <a:off x="5422900" y="392985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4" name="Freeform: Shape 3">
            <a:extLst>
              <a:ext uri="{FF2B5EF4-FFF2-40B4-BE49-F238E27FC236}">
                <a16:creationId xmlns:a16="http://schemas.microsoft.com/office/drawing/2014/main" id="{2151B62C-AF75-4E02-8464-008406FE19A8}"/>
              </a:ext>
            </a:extLst>
          </p:cNvPr>
          <p:cNvSpPr/>
          <p:nvPr/>
        </p:nvSpPr>
        <p:spPr>
          <a:xfrm>
            <a:off x="3419475" y="3762375"/>
            <a:ext cx="1704975" cy="1507046"/>
          </a:xfrm>
          <a:custGeom>
            <a:avLst/>
            <a:gdLst>
              <a:gd name="connsiteX0" fmla="*/ 0 w 1704975"/>
              <a:gd name="connsiteY0" fmla="*/ 676275 h 1507046"/>
              <a:gd name="connsiteX1" fmla="*/ 0 w 1704975"/>
              <a:gd name="connsiteY1" fmla="*/ 676275 h 1507046"/>
              <a:gd name="connsiteX2" fmla="*/ 28575 w 1704975"/>
              <a:gd name="connsiteY2" fmla="*/ 600075 h 1507046"/>
              <a:gd name="connsiteX3" fmla="*/ 47625 w 1704975"/>
              <a:gd name="connsiteY3" fmla="*/ 495300 h 1507046"/>
              <a:gd name="connsiteX4" fmla="*/ 95250 w 1704975"/>
              <a:gd name="connsiteY4" fmla="*/ 419100 h 1507046"/>
              <a:gd name="connsiteX5" fmla="*/ 133350 w 1704975"/>
              <a:gd name="connsiteY5" fmla="*/ 323850 h 1507046"/>
              <a:gd name="connsiteX6" fmla="*/ 171450 w 1704975"/>
              <a:gd name="connsiteY6" fmla="*/ 228600 h 1507046"/>
              <a:gd name="connsiteX7" fmla="*/ 190500 w 1704975"/>
              <a:gd name="connsiteY7" fmla="*/ 161925 h 1507046"/>
              <a:gd name="connsiteX8" fmla="*/ 200025 w 1704975"/>
              <a:gd name="connsiteY8" fmla="*/ 47625 h 1507046"/>
              <a:gd name="connsiteX9" fmla="*/ 209550 w 1704975"/>
              <a:gd name="connsiteY9" fmla="*/ 19050 h 1507046"/>
              <a:gd name="connsiteX10" fmla="*/ 266700 w 1704975"/>
              <a:gd name="connsiteY10" fmla="*/ 0 h 1507046"/>
              <a:gd name="connsiteX11" fmla="*/ 504825 w 1704975"/>
              <a:gd name="connsiteY11" fmla="*/ 19050 h 1507046"/>
              <a:gd name="connsiteX12" fmla="*/ 552450 w 1704975"/>
              <a:gd name="connsiteY12" fmla="*/ 28575 h 1507046"/>
              <a:gd name="connsiteX13" fmla="*/ 609600 w 1704975"/>
              <a:gd name="connsiteY13" fmla="*/ 47625 h 1507046"/>
              <a:gd name="connsiteX14" fmla="*/ 685800 w 1704975"/>
              <a:gd name="connsiteY14" fmla="*/ 66675 h 1507046"/>
              <a:gd name="connsiteX15" fmla="*/ 714375 w 1704975"/>
              <a:gd name="connsiteY15" fmla="*/ 85725 h 1507046"/>
              <a:gd name="connsiteX16" fmla="*/ 742950 w 1704975"/>
              <a:gd name="connsiteY16" fmla="*/ 95250 h 1507046"/>
              <a:gd name="connsiteX17" fmla="*/ 771525 w 1704975"/>
              <a:gd name="connsiteY17" fmla="*/ 114300 h 1507046"/>
              <a:gd name="connsiteX18" fmla="*/ 828675 w 1704975"/>
              <a:gd name="connsiteY18" fmla="*/ 133350 h 1507046"/>
              <a:gd name="connsiteX19" fmla="*/ 857250 w 1704975"/>
              <a:gd name="connsiteY19" fmla="*/ 142875 h 1507046"/>
              <a:gd name="connsiteX20" fmla="*/ 885825 w 1704975"/>
              <a:gd name="connsiteY20" fmla="*/ 161925 h 1507046"/>
              <a:gd name="connsiteX21" fmla="*/ 942975 w 1704975"/>
              <a:gd name="connsiteY21" fmla="*/ 180975 h 1507046"/>
              <a:gd name="connsiteX22" fmla="*/ 990600 w 1704975"/>
              <a:gd name="connsiteY22" fmla="*/ 219075 h 1507046"/>
              <a:gd name="connsiteX23" fmla="*/ 1038225 w 1704975"/>
              <a:gd name="connsiteY23" fmla="*/ 238125 h 1507046"/>
              <a:gd name="connsiteX24" fmla="*/ 1076325 w 1704975"/>
              <a:gd name="connsiteY24" fmla="*/ 276225 h 1507046"/>
              <a:gd name="connsiteX25" fmla="*/ 1123950 w 1704975"/>
              <a:gd name="connsiteY25" fmla="*/ 314325 h 1507046"/>
              <a:gd name="connsiteX26" fmla="*/ 1152525 w 1704975"/>
              <a:gd name="connsiteY26" fmla="*/ 342900 h 1507046"/>
              <a:gd name="connsiteX27" fmla="*/ 1181100 w 1704975"/>
              <a:gd name="connsiteY27" fmla="*/ 352425 h 1507046"/>
              <a:gd name="connsiteX28" fmla="*/ 1209675 w 1704975"/>
              <a:gd name="connsiteY28" fmla="*/ 371475 h 1507046"/>
              <a:gd name="connsiteX29" fmla="*/ 1228725 w 1704975"/>
              <a:gd name="connsiteY29" fmla="*/ 400050 h 1507046"/>
              <a:gd name="connsiteX30" fmla="*/ 1285875 w 1704975"/>
              <a:gd name="connsiteY30" fmla="*/ 428625 h 1507046"/>
              <a:gd name="connsiteX31" fmla="*/ 1314450 w 1704975"/>
              <a:gd name="connsiteY31" fmla="*/ 457200 h 1507046"/>
              <a:gd name="connsiteX32" fmla="*/ 1371600 w 1704975"/>
              <a:gd name="connsiteY32" fmla="*/ 485775 h 1507046"/>
              <a:gd name="connsiteX33" fmla="*/ 1400175 w 1704975"/>
              <a:gd name="connsiteY33" fmla="*/ 514350 h 1507046"/>
              <a:gd name="connsiteX34" fmla="*/ 1466850 w 1704975"/>
              <a:gd name="connsiteY34" fmla="*/ 552450 h 1507046"/>
              <a:gd name="connsiteX35" fmla="*/ 1533525 w 1704975"/>
              <a:gd name="connsiteY35" fmla="*/ 600075 h 1507046"/>
              <a:gd name="connsiteX36" fmla="*/ 1590675 w 1704975"/>
              <a:gd name="connsiteY36" fmla="*/ 647700 h 1507046"/>
              <a:gd name="connsiteX37" fmla="*/ 1600200 w 1704975"/>
              <a:gd name="connsiteY37" fmla="*/ 685800 h 1507046"/>
              <a:gd name="connsiteX38" fmla="*/ 1619250 w 1704975"/>
              <a:gd name="connsiteY38" fmla="*/ 714375 h 1507046"/>
              <a:gd name="connsiteX39" fmla="*/ 1638300 w 1704975"/>
              <a:gd name="connsiteY39" fmla="*/ 752475 h 1507046"/>
              <a:gd name="connsiteX40" fmla="*/ 1647825 w 1704975"/>
              <a:gd name="connsiteY40" fmla="*/ 800100 h 1507046"/>
              <a:gd name="connsiteX41" fmla="*/ 1676400 w 1704975"/>
              <a:gd name="connsiteY41" fmla="*/ 857250 h 1507046"/>
              <a:gd name="connsiteX42" fmla="*/ 1704975 w 1704975"/>
              <a:gd name="connsiteY42" fmla="*/ 981075 h 1507046"/>
              <a:gd name="connsiteX43" fmla="*/ 1695450 w 1704975"/>
              <a:gd name="connsiteY43" fmla="*/ 1095375 h 1507046"/>
              <a:gd name="connsiteX44" fmla="*/ 1666875 w 1704975"/>
              <a:gd name="connsiteY44" fmla="*/ 1104900 h 1507046"/>
              <a:gd name="connsiteX45" fmla="*/ 1609725 w 1704975"/>
              <a:gd name="connsiteY45" fmla="*/ 1152525 h 1507046"/>
              <a:gd name="connsiteX46" fmla="*/ 1571625 w 1704975"/>
              <a:gd name="connsiteY46" fmla="*/ 1171575 h 1507046"/>
              <a:gd name="connsiteX47" fmla="*/ 1543050 w 1704975"/>
              <a:gd name="connsiteY47" fmla="*/ 1200150 h 1507046"/>
              <a:gd name="connsiteX48" fmla="*/ 1485900 w 1704975"/>
              <a:gd name="connsiteY48" fmla="*/ 1238250 h 1507046"/>
              <a:gd name="connsiteX49" fmla="*/ 1409700 w 1704975"/>
              <a:gd name="connsiteY49" fmla="*/ 1323975 h 1507046"/>
              <a:gd name="connsiteX50" fmla="*/ 1381125 w 1704975"/>
              <a:gd name="connsiteY50" fmla="*/ 1343025 h 1507046"/>
              <a:gd name="connsiteX51" fmla="*/ 1352550 w 1704975"/>
              <a:gd name="connsiteY51" fmla="*/ 1352550 h 1507046"/>
              <a:gd name="connsiteX52" fmla="*/ 1323975 w 1704975"/>
              <a:gd name="connsiteY52" fmla="*/ 1371600 h 1507046"/>
              <a:gd name="connsiteX53" fmla="*/ 1295400 w 1704975"/>
              <a:gd name="connsiteY53" fmla="*/ 1381125 h 1507046"/>
              <a:gd name="connsiteX54" fmla="*/ 1266825 w 1704975"/>
              <a:gd name="connsiteY54" fmla="*/ 1400175 h 1507046"/>
              <a:gd name="connsiteX55" fmla="*/ 1209675 w 1704975"/>
              <a:gd name="connsiteY55" fmla="*/ 1428750 h 1507046"/>
              <a:gd name="connsiteX56" fmla="*/ 1181100 w 1704975"/>
              <a:gd name="connsiteY56" fmla="*/ 1457325 h 1507046"/>
              <a:gd name="connsiteX57" fmla="*/ 1066800 w 1704975"/>
              <a:gd name="connsiteY57" fmla="*/ 1485900 h 1507046"/>
              <a:gd name="connsiteX58" fmla="*/ 971550 w 1704975"/>
              <a:gd name="connsiteY58" fmla="*/ 1504950 h 1507046"/>
              <a:gd name="connsiteX59" fmla="*/ 600075 w 1704975"/>
              <a:gd name="connsiteY59" fmla="*/ 1485900 h 1507046"/>
              <a:gd name="connsiteX60" fmla="*/ 571500 w 1704975"/>
              <a:gd name="connsiteY60" fmla="*/ 1476375 h 1507046"/>
              <a:gd name="connsiteX61" fmla="*/ 542925 w 1704975"/>
              <a:gd name="connsiteY61" fmla="*/ 1457325 h 1507046"/>
              <a:gd name="connsiteX62" fmla="*/ 533400 w 1704975"/>
              <a:gd name="connsiteY62" fmla="*/ 1428750 h 1507046"/>
              <a:gd name="connsiteX63" fmla="*/ 466725 w 1704975"/>
              <a:gd name="connsiteY63" fmla="*/ 1381125 h 1507046"/>
              <a:gd name="connsiteX64" fmla="*/ 438150 w 1704975"/>
              <a:gd name="connsiteY64" fmla="*/ 1362075 h 1507046"/>
              <a:gd name="connsiteX65" fmla="*/ 342900 w 1704975"/>
              <a:gd name="connsiteY65" fmla="*/ 1295400 h 1507046"/>
              <a:gd name="connsiteX66" fmla="*/ 314325 w 1704975"/>
              <a:gd name="connsiteY66" fmla="*/ 1276350 h 1507046"/>
              <a:gd name="connsiteX67" fmla="*/ 285750 w 1704975"/>
              <a:gd name="connsiteY67" fmla="*/ 1257300 h 1507046"/>
              <a:gd name="connsiteX68" fmla="*/ 228600 w 1704975"/>
              <a:gd name="connsiteY68" fmla="*/ 1209675 h 1507046"/>
              <a:gd name="connsiteX69" fmla="*/ 200025 w 1704975"/>
              <a:gd name="connsiteY69" fmla="*/ 1200150 h 1507046"/>
              <a:gd name="connsiteX70" fmla="*/ 180975 w 1704975"/>
              <a:gd name="connsiteY70" fmla="*/ 1143000 h 1507046"/>
              <a:gd name="connsiteX71" fmla="*/ 171450 w 1704975"/>
              <a:gd name="connsiteY71" fmla="*/ 1114425 h 1507046"/>
              <a:gd name="connsiteX72" fmla="*/ 152400 w 1704975"/>
              <a:gd name="connsiteY72" fmla="*/ 1076325 h 1507046"/>
              <a:gd name="connsiteX73" fmla="*/ 142875 w 1704975"/>
              <a:gd name="connsiteY73" fmla="*/ 1047750 h 1507046"/>
              <a:gd name="connsiteX74" fmla="*/ 114300 w 1704975"/>
              <a:gd name="connsiteY74" fmla="*/ 1019175 h 1507046"/>
              <a:gd name="connsiteX75" fmla="*/ 66675 w 1704975"/>
              <a:gd name="connsiteY75" fmla="*/ 952500 h 1507046"/>
              <a:gd name="connsiteX76" fmla="*/ 47625 w 1704975"/>
              <a:gd name="connsiteY76" fmla="*/ 895350 h 1507046"/>
              <a:gd name="connsiteX77" fmla="*/ 38100 w 1704975"/>
              <a:gd name="connsiteY77" fmla="*/ 866775 h 1507046"/>
              <a:gd name="connsiteX78" fmla="*/ 19050 w 1704975"/>
              <a:gd name="connsiteY78" fmla="*/ 838200 h 1507046"/>
              <a:gd name="connsiteX79" fmla="*/ 0 w 1704975"/>
              <a:gd name="connsiteY79" fmla="*/ 676275 h 150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704975" h="1507046">
                <a:moveTo>
                  <a:pt x="0" y="676275"/>
                </a:moveTo>
                <a:lnTo>
                  <a:pt x="0" y="676275"/>
                </a:lnTo>
                <a:cubicBezTo>
                  <a:pt x="9525" y="650875"/>
                  <a:pt x="21671" y="626309"/>
                  <a:pt x="28575" y="600075"/>
                </a:cubicBezTo>
                <a:cubicBezTo>
                  <a:pt x="37609" y="565746"/>
                  <a:pt x="35353" y="528609"/>
                  <a:pt x="47625" y="495300"/>
                </a:cubicBezTo>
                <a:cubicBezTo>
                  <a:pt x="57980" y="467194"/>
                  <a:pt x="81155" y="445529"/>
                  <a:pt x="95250" y="419100"/>
                </a:cubicBezTo>
                <a:cubicBezTo>
                  <a:pt x="130031" y="353885"/>
                  <a:pt x="115244" y="370926"/>
                  <a:pt x="133350" y="323850"/>
                </a:cubicBezTo>
                <a:cubicBezTo>
                  <a:pt x="145626" y="291934"/>
                  <a:pt x="163156" y="261775"/>
                  <a:pt x="171450" y="228600"/>
                </a:cubicBezTo>
                <a:cubicBezTo>
                  <a:pt x="183410" y="180760"/>
                  <a:pt x="176835" y="202919"/>
                  <a:pt x="190500" y="161925"/>
                </a:cubicBezTo>
                <a:cubicBezTo>
                  <a:pt x="193675" y="123825"/>
                  <a:pt x="194972" y="85522"/>
                  <a:pt x="200025" y="47625"/>
                </a:cubicBezTo>
                <a:cubicBezTo>
                  <a:pt x="201352" y="37673"/>
                  <a:pt x="201380" y="24886"/>
                  <a:pt x="209550" y="19050"/>
                </a:cubicBezTo>
                <a:cubicBezTo>
                  <a:pt x="225890" y="7378"/>
                  <a:pt x="266700" y="0"/>
                  <a:pt x="266700" y="0"/>
                </a:cubicBezTo>
                <a:cubicBezTo>
                  <a:pt x="393184" y="7027"/>
                  <a:pt x="407917" y="2899"/>
                  <a:pt x="504825" y="19050"/>
                </a:cubicBezTo>
                <a:cubicBezTo>
                  <a:pt x="520794" y="21712"/>
                  <a:pt x="536831" y="24315"/>
                  <a:pt x="552450" y="28575"/>
                </a:cubicBezTo>
                <a:cubicBezTo>
                  <a:pt x="571823" y="33859"/>
                  <a:pt x="589909" y="43687"/>
                  <a:pt x="609600" y="47625"/>
                </a:cubicBezTo>
                <a:cubicBezTo>
                  <a:pt x="627714" y="51248"/>
                  <a:pt x="666274" y="56912"/>
                  <a:pt x="685800" y="66675"/>
                </a:cubicBezTo>
                <a:cubicBezTo>
                  <a:pt x="696039" y="71795"/>
                  <a:pt x="704136" y="80605"/>
                  <a:pt x="714375" y="85725"/>
                </a:cubicBezTo>
                <a:cubicBezTo>
                  <a:pt x="723355" y="90215"/>
                  <a:pt x="733970" y="90760"/>
                  <a:pt x="742950" y="95250"/>
                </a:cubicBezTo>
                <a:cubicBezTo>
                  <a:pt x="753189" y="100370"/>
                  <a:pt x="761064" y="109651"/>
                  <a:pt x="771525" y="114300"/>
                </a:cubicBezTo>
                <a:cubicBezTo>
                  <a:pt x="789875" y="122455"/>
                  <a:pt x="809625" y="127000"/>
                  <a:pt x="828675" y="133350"/>
                </a:cubicBezTo>
                <a:cubicBezTo>
                  <a:pt x="838200" y="136525"/>
                  <a:pt x="848896" y="137306"/>
                  <a:pt x="857250" y="142875"/>
                </a:cubicBezTo>
                <a:cubicBezTo>
                  <a:pt x="866775" y="149225"/>
                  <a:pt x="875364" y="157276"/>
                  <a:pt x="885825" y="161925"/>
                </a:cubicBezTo>
                <a:cubicBezTo>
                  <a:pt x="904175" y="170080"/>
                  <a:pt x="942975" y="180975"/>
                  <a:pt x="942975" y="180975"/>
                </a:cubicBezTo>
                <a:cubicBezTo>
                  <a:pt x="958850" y="193675"/>
                  <a:pt x="973167" y="208615"/>
                  <a:pt x="990600" y="219075"/>
                </a:cubicBezTo>
                <a:cubicBezTo>
                  <a:pt x="1005261" y="227872"/>
                  <a:pt x="1023999" y="228641"/>
                  <a:pt x="1038225" y="238125"/>
                </a:cubicBezTo>
                <a:cubicBezTo>
                  <a:pt x="1053169" y="248088"/>
                  <a:pt x="1062901" y="264293"/>
                  <a:pt x="1076325" y="276225"/>
                </a:cubicBezTo>
                <a:cubicBezTo>
                  <a:pt x="1091520" y="289731"/>
                  <a:pt x="1108650" y="300938"/>
                  <a:pt x="1123950" y="314325"/>
                </a:cubicBezTo>
                <a:cubicBezTo>
                  <a:pt x="1134087" y="323195"/>
                  <a:pt x="1141317" y="335428"/>
                  <a:pt x="1152525" y="342900"/>
                </a:cubicBezTo>
                <a:cubicBezTo>
                  <a:pt x="1160879" y="348469"/>
                  <a:pt x="1172120" y="347935"/>
                  <a:pt x="1181100" y="352425"/>
                </a:cubicBezTo>
                <a:cubicBezTo>
                  <a:pt x="1191339" y="357545"/>
                  <a:pt x="1200150" y="365125"/>
                  <a:pt x="1209675" y="371475"/>
                </a:cubicBezTo>
                <a:cubicBezTo>
                  <a:pt x="1216025" y="381000"/>
                  <a:pt x="1220630" y="391955"/>
                  <a:pt x="1228725" y="400050"/>
                </a:cubicBezTo>
                <a:cubicBezTo>
                  <a:pt x="1247189" y="418514"/>
                  <a:pt x="1262634" y="420878"/>
                  <a:pt x="1285875" y="428625"/>
                </a:cubicBezTo>
                <a:cubicBezTo>
                  <a:pt x="1295400" y="438150"/>
                  <a:pt x="1303242" y="449728"/>
                  <a:pt x="1314450" y="457200"/>
                </a:cubicBezTo>
                <a:cubicBezTo>
                  <a:pt x="1400367" y="514478"/>
                  <a:pt x="1281674" y="410837"/>
                  <a:pt x="1371600" y="485775"/>
                </a:cubicBezTo>
                <a:cubicBezTo>
                  <a:pt x="1381948" y="494399"/>
                  <a:pt x="1389827" y="505726"/>
                  <a:pt x="1400175" y="514350"/>
                </a:cubicBezTo>
                <a:cubicBezTo>
                  <a:pt x="1425491" y="535447"/>
                  <a:pt x="1437207" y="535511"/>
                  <a:pt x="1466850" y="552450"/>
                </a:cubicBezTo>
                <a:cubicBezTo>
                  <a:pt x="1489298" y="565277"/>
                  <a:pt x="1513082" y="585473"/>
                  <a:pt x="1533525" y="600075"/>
                </a:cubicBezTo>
                <a:cubicBezTo>
                  <a:pt x="1579939" y="633228"/>
                  <a:pt x="1546203" y="603228"/>
                  <a:pt x="1590675" y="647700"/>
                </a:cubicBezTo>
                <a:cubicBezTo>
                  <a:pt x="1593850" y="660400"/>
                  <a:pt x="1595043" y="673768"/>
                  <a:pt x="1600200" y="685800"/>
                </a:cubicBezTo>
                <a:cubicBezTo>
                  <a:pt x="1604709" y="696322"/>
                  <a:pt x="1613570" y="704436"/>
                  <a:pt x="1619250" y="714375"/>
                </a:cubicBezTo>
                <a:cubicBezTo>
                  <a:pt x="1626295" y="726703"/>
                  <a:pt x="1631950" y="739775"/>
                  <a:pt x="1638300" y="752475"/>
                </a:cubicBezTo>
                <a:cubicBezTo>
                  <a:pt x="1641475" y="768350"/>
                  <a:pt x="1642141" y="784941"/>
                  <a:pt x="1647825" y="800100"/>
                </a:cubicBezTo>
                <a:cubicBezTo>
                  <a:pt x="1677688" y="879734"/>
                  <a:pt x="1658656" y="780360"/>
                  <a:pt x="1676400" y="857250"/>
                </a:cubicBezTo>
                <a:cubicBezTo>
                  <a:pt x="1707929" y="993874"/>
                  <a:pt x="1681952" y="912006"/>
                  <a:pt x="1704975" y="981075"/>
                </a:cubicBezTo>
                <a:cubicBezTo>
                  <a:pt x="1701800" y="1019175"/>
                  <a:pt x="1706694" y="1058834"/>
                  <a:pt x="1695450" y="1095375"/>
                </a:cubicBezTo>
                <a:cubicBezTo>
                  <a:pt x="1692497" y="1104971"/>
                  <a:pt x="1675855" y="1100410"/>
                  <a:pt x="1666875" y="1104900"/>
                </a:cubicBezTo>
                <a:cubicBezTo>
                  <a:pt x="1616483" y="1130096"/>
                  <a:pt x="1658878" y="1117416"/>
                  <a:pt x="1609725" y="1152525"/>
                </a:cubicBezTo>
                <a:cubicBezTo>
                  <a:pt x="1598171" y="1160778"/>
                  <a:pt x="1583179" y="1163322"/>
                  <a:pt x="1571625" y="1171575"/>
                </a:cubicBezTo>
                <a:cubicBezTo>
                  <a:pt x="1560664" y="1179405"/>
                  <a:pt x="1553683" y="1191880"/>
                  <a:pt x="1543050" y="1200150"/>
                </a:cubicBezTo>
                <a:cubicBezTo>
                  <a:pt x="1524978" y="1214206"/>
                  <a:pt x="1485900" y="1238250"/>
                  <a:pt x="1485900" y="1238250"/>
                </a:cubicBezTo>
                <a:cubicBezTo>
                  <a:pt x="1462995" y="1272607"/>
                  <a:pt x="1448847" y="1297877"/>
                  <a:pt x="1409700" y="1323975"/>
                </a:cubicBezTo>
                <a:cubicBezTo>
                  <a:pt x="1400175" y="1330325"/>
                  <a:pt x="1391364" y="1337905"/>
                  <a:pt x="1381125" y="1343025"/>
                </a:cubicBezTo>
                <a:cubicBezTo>
                  <a:pt x="1372145" y="1347515"/>
                  <a:pt x="1361530" y="1348060"/>
                  <a:pt x="1352550" y="1352550"/>
                </a:cubicBezTo>
                <a:cubicBezTo>
                  <a:pt x="1342311" y="1357670"/>
                  <a:pt x="1334214" y="1366480"/>
                  <a:pt x="1323975" y="1371600"/>
                </a:cubicBezTo>
                <a:cubicBezTo>
                  <a:pt x="1314995" y="1376090"/>
                  <a:pt x="1304380" y="1376635"/>
                  <a:pt x="1295400" y="1381125"/>
                </a:cubicBezTo>
                <a:cubicBezTo>
                  <a:pt x="1285161" y="1386245"/>
                  <a:pt x="1277064" y="1395055"/>
                  <a:pt x="1266825" y="1400175"/>
                </a:cubicBezTo>
                <a:cubicBezTo>
                  <a:pt x="1223867" y="1421654"/>
                  <a:pt x="1250621" y="1394628"/>
                  <a:pt x="1209675" y="1428750"/>
                </a:cubicBezTo>
                <a:cubicBezTo>
                  <a:pt x="1199327" y="1437374"/>
                  <a:pt x="1193607" y="1452322"/>
                  <a:pt x="1181100" y="1457325"/>
                </a:cubicBezTo>
                <a:cubicBezTo>
                  <a:pt x="1144636" y="1471910"/>
                  <a:pt x="1104057" y="1473481"/>
                  <a:pt x="1066800" y="1485900"/>
                </a:cubicBezTo>
                <a:cubicBezTo>
                  <a:pt x="1016926" y="1502525"/>
                  <a:pt x="1048164" y="1494005"/>
                  <a:pt x="971550" y="1504950"/>
                </a:cubicBezTo>
                <a:cubicBezTo>
                  <a:pt x="797235" y="1499970"/>
                  <a:pt x="725755" y="1521809"/>
                  <a:pt x="600075" y="1485900"/>
                </a:cubicBezTo>
                <a:cubicBezTo>
                  <a:pt x="590421" y="1483142"/>
                  <a:pt x="580480" y="1480865"/>
                  <a:pt x="571500" y="1476375"/>
                </a:cubicBezTo>
                <a:cubicBezTo>
                  <a:pt x="561261" y="1471255"/>
                  <a:pt x="552450" y="1463675"/>
                  <a:pt x="542925" y="1457325"/>
                </a:cubicBezTo>
                <a:cubicBezTo>
                  <a:pt x="539750" y="1447800"/>
                  <a:pt x="538969" y="1437104"/>
                  <a:pt x="533400" y="1428750"/>
                </a:cubicBezTo>
                <a:cubicBezTo>
                  <a:pt x="511918" y="1396527"/>
                  <a:pt x="498813" y="1399461"/>
                  <a:pt x="466725" y="1381125"/>
                </a:cubicBezTo>
                <a:cubicBezTo>
                  <a:pt x="456786" y="1375445"/>
                  <a:pt x="447465" y="1368729"/>
                  <a:pt x="438150" y="1362075"/>
                </a:cubicBezTo>
                <a:cubicBezTo>
                  <a:pt x="339422" y="1291555"/>
                  <a:pt x="474282" y="1382988"/>
                  <a:pt x="342900" y="1295400"/>
                </a:cubicBezTo>
                <a:lnTo>
                  <a:pt x="314325" y="1276350"/>
                </a:lnTo>
                <a:cubicBezTo>
                  <a:pt x="304800" y="1270000"/>
                  <a:pt x="293845" y="1265395"/>
                  <a:pt x="285750" y="1257300"/>
                </a:cubicBezTo>
                <a:cubicBezTo>
                  <a:pt x="264684" y="1236234"/>
                  <a:pt x="255122" y="1222936"/>
                  <a:pt x="228600" y="1209675"/>
                </a:cubicBezTo>
                <a:cubicBezTo>
                  <a:pt x="219620" y="1205185"/>
                  <a:pt x="209550" y="1203325"/>
                  <a:pt x="200025" y="1200150"/>
                </a:cubicBezTo>
                <a:lnTo>
                  <a:pt x="180975" y="1143000"/>
                </a:lnTo>
                <a:cubicBezTo>
                  <a:pt x="177800" y="1133475"/>
                  <a:pt x="175940" y="1123405"/>
                  <a:pt x="171450" y="1114425"/>
                </a:cubicBezTo>
                <a:cubicBezTo>
                  <a:pt x="165100" y="1101725"/>
                  <a:pt x="157993" y="1089376"/>
                  <a:pt x="152400" y="1076325"/>
                </a:cubicBezTo>
                <a:cubicBezTo>
                  <a:pt x="148445" y="1067097"/>
                  <a:pt x="148444" y="1056104"/>
                  <a:pt x="142875" y="1047750"/>
                </a:cubicBezTo>
                <a:cubicBezTo>
                  <a:pt x="135403" y="1036542"/>
                  <a:pt x="123066" y="1029402"/>
                  <a:pt x="114300" y="1019175"/>
                </a:cubicBezTo>
                <a:cubicBezTo>
                  <a:pt x="111053" y="1015386"/>
                  <a:pt x="71314" y="962938"/>
                  <a:pt x="66675" y="952500"/>
                </a:cubicBezTo>
                <a:cubicBezTo>
                  <a:pt x="58520" y="934150"/>
                  <a:pt x="53975" y="914400"/>
                  <a:pt x="47625" y="895350"/>
                </a:cubicBezTo>
                <a:cubicBezTo>
                  <a:pt x="44450" y="885825"/>
                  <a:pt x="43669" y="875129"/>
                  <a:pt x="38100" y="866775"/>
                </a:cubicBezTo>
                <a:cubicBezTo>
                  <a:pt x="31750" y="857250"/>
                  <a:pt x="23699" y="848661"/>
                  <a:pt x="19050" y="838200"/>
                </a:cubicBezTo>
                <a:cubicBezTo>
                  <a:pt x="-7028" y="779524"/>
                  <a:pt x="3175" y="703263"/>
                  <a:pt x="0" y="676275"/>
                </a:cubicBez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32" name="TextBox 4">
            <a:extLst>
              <a:ext uri="{FF2B5EF4-FFF2-40B4-BE49-F238E27FC236}">
                <a16:creationId xmlns:a16="http://schemas.microsoft.com/office/drawing/2014/main" id="{BF255AF2-0823-444A-B58A-B69D1952F902}"/>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27556997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Support vector machines: motivation</a:t>
            </a:r>
          </a:p>
        </p:txBody>
      </p:sp>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38</a:t>
            </a:fld>
            <a:endParaRPr lang="en-US" altLang="pl-PL" sz="1200">
              <a:solidFill>
                <a:srgbClr val="898989"/>
              </a:solidFill>
            </a:endParaRPr>
          </a:p>
        </p:txBody>
      </p:sp>
      <p:sp>
        <p:nvSpPr>
          <p:cNvPr id="32" name="Rectangle 3">
            <a:extLst>
              <a:ext uri="{FF2B5EF4-FFF2-40B4-BE49-F238E27FC236}">
                <a16:creationId xmlns:a16="http://schemas.microsoft.com/office/drawing/2014/main" id="{2609E109-AB10-4C82-B94E-61ABF3DD2897}"/>
              </a:ext>
            </a:extLst>
          </p:cNvPr>
          <p:cNvSpPr txBox="1">
            <a:spLocks noChangeArrowheads="1"/>
          </p:cNvSpPr>
          <p:nvPr/>
        </p:nvSpPr>
        <p:spPr bwMode="auto">
          <a:xfrm>
            <a:off x="457200" y="1752600"/>
            <a:ext cx="7848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pl-PL" dirty="0"/>
              <a:t>One way to deal with datasets that are not linearly separable is to map the data to a higher-dimensional space:</a:t>
            </a:r>
          </a:p>
        </p:txBody>
      </p:sp>
      <p:sp>
        <p:nvSpPr>
          <p:cNvPr id="33" name="Line 4">
            <a:extLst>
              <a:ext uri="{FF2B5EF4-FFF2-40B4-BE49-F238E27FC236}">
                <a16:creationId xmlns:a16="http://schemas.microsoft.com/office/drawing/2014/main" id="{B1C2399A-7628-45B5-80BF-F2339943F663}"/>
              </a:ext>
            </a:extLst>
          </p:cNvPr>
          <p:cNvSpPr>
            <a:spLocks noChangeShapeType="1"/>
          </p:cNvSpPr>
          <p:nvPr/>
        </p:nvSpPr>
        <p:spPr bwMode="auto">
          <a:xfrm>
            <a:off x="1676400" y="6191250"/>
            <a:ext cx="396240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 name="AutoShape 5">
            <a:extLst>
              <a:ext uri="{FF2B5EF4-FFF2-40B4-BE49-F238E27FC236}">
                <a16:creationId xmlns:a16="http://schemas.microsoft.com/office/drawing/2014/main" id="{244911F9-5AF4-4E99-8DFB-9B824931DCC8}"/>
              </a:ext>
            </a:extLst>
          </p:cNvPr>
          <p:cNvSpPr>
            <a:spLocks noChangeArrowheads="1"/>
          </p:cNvSpPr>
          <p:nvPr/>
        </p:nvSpPr>
        <p:spPr bwMode="auto">
          <a:xfrm>
            <a:off x="2176463" y="51704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35" name="Line 6">
            <a:extLst>
              <a:ext uri="{FF2B5EF4-FFF2-40B4-BE49-F238E27FC236}">
                <a16:creationId xmlns:a16="http://schemas.microsoft.com/office/drawing/2014/main" id="{4DC9BC75-4CFF-4F5C-8C5E-3E7B4A9DA817}"/>
              </a:ext>
            </a:extLst>
          </p:cNvPr>
          <p:cNvSpPr>
            <a:spLocks noChangeShapeType="1"/>
          </p:cNvSpPr>
          <p:nvPr/>
        </p:nvSpPr>
        <p:spPr bwMode="auto">
          <a:xfrm>
            <a:off x="3486150" y="6134100"/>
            <a:ext cx="0" cy="1143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6" name="Text Box 7">
            <a:extLst>
              <a:ext uri="{FF2B5EF4-FFF2-40B4-BE49-F238E27FC236}">
                <a16:creationId xmlns:a16="http://schemas.microsoft.com/office/drawing/2014/main" id="{E67A872B-B4B0-4B4B-97C6-E3B41AD7FAE6}"/>
              </a:ext>
            </a:extLst>
          </p:cNvPr>
          <p:cNvSpPr txBox="1">
            <a:spLocks noChangeArrowheads="1"/>
          </p:cNvSpPr>
          <p:nvPr/>
        </p:nvSpPr>
        <p:spPr bwMode="auto">
          <a:xfrm>
            <a:off x="3343275" y="6162675"/>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a:latin typeface="Times New Roman" panose="02020603050405020304" pitchFamily="18" charset="0"/>
              </a:rPr>
              <a:t>0</a:t>
            </a:r>
          </a:p>
        </p:txBody>
      </p:sp>
      <p:sp>
        <p:nvSpPr>
          <p:cNvPr id="37" name="AutoShape 8">
            <a:extLst>
              <a:ext uri="{FF2B5EF4-FFF2-40B4-BE49-F238E27FC236}">
                <a16:creationId xmlns:a16="http://schemas.microsoft.com/office/drawing/2014/main" id="{157381BD-0736-4723-A349-75D9E0D8289E}"/>
              </a:ext>
            </a:extLst>
          </p:cNvPr>
          <p:cNvSpPr>
            <a:spLocks noChangeArrowheads="1"/>
          </p:cNvSpPr>
          <p:nvPr/>
        </p:nvSpPr>
        <p:spPr bwMode="auto">
          <a:xfrm>
            <a:off x="2500313" y="56467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38" name="AutoShape 9">
            <a:extLst>
              <a:ext uri="{FF2B5EF4-FFF2-40B4-BE49-F238E27FC236}">
                <a16:creationId xmlns:a16="http://schemas.microsoft.com/office/drawing/2014/main" id="{48C50301-2822-4B4B-AFB8-D2440F83121C}"/>
              </a:ext>
            </a:extLst>
          </p:cNvPr>
          <p:cNvSpPr>
            <a:spLocks noChangeArrowheads="1"/>
          </p:cNvSpPr>
          <p:nvPr/>
        </p:nvSpPr>
        <p:spPr bwMode="auto">
          <a:xfrm>
            <a:off x="2957513" y="59610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39" name="AutoShape 10">
            <a:extLst>
              <a:ext uri="{FF2B5EF4-FFF2-40B4-BE49-F238E27FC236}">
                <a16:creationId xmlns:a16="http://schemas.microsoft.com/office/drawing/2014/main" id="{343F38AF-0BCF-4853-BB88-70581B445E92}"/>
              </a:ext>
            </a:extLst>
          </p:cNvPr>
          <p:cNvSpPr>
            <a:spLocks noChangeArrowheads="1"/>
          </p:cNvSpPr>
          <p:nvPr/>
        </p:nvSpPr>
        <p:spPr bwMode="auto">
          <a:xfrm>
            <a:off x="3186113" y="605631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0" name="AutoShape 11">
            <a:extLst>
              <a:ext uri="{FF2B5EF4-FFF2-40B4-BE49-F238E27FC236}">
                <a16:creationId xmlns:a16="http://schemas.microsoft.com/office/drawing/2014/main" id="{C2943346-033D-4821-BF17-CF9E3BA35275}"/>
              </a:ext>
            </a:extLst>
          </p:cNvPr>
          <p:cNvSpPr>
            <a:spLocks noChangeArrowheads="1"/>
          </p:cNvSpPr>
          <p:nvPr/>
        </p:nvSpPr>
        <p:spPr bwMode="auto">
          <a:xfrm>
            <a:off x="4024313" y="5970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1" name="AutoShape 12">
            <a:extLst>
              <a:ext uri="{FF2B5EF4-FFF2-40B4-BE49-F238E27FC236}">
                <a16:creationId xmlns:a16="http://schemas.microsoft.com/office/drawing/2014/main" id="{810780FB-E4B3-46D6-A571-654425D47DE2}"/>
              </a:ext>
            </a:extLst>
          </p:cNvPr>
          <p:cNvSpPr>
            <a:spLocks noChangeArrowheads="1"/>
          </p:cNvSpPr>
          <p:nvPr/>
        </p:nvSpPr>
        <p:spPr bwMode="auto">
          <a:xfrm>
            <a:off x="4252913" y="578961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2" name="AutoShape 13">
            <a:extLst>
              <a:ext uri="{FF2B5EF4-FFF2-40B4-BE49-F238E27FC236}">
                <a16:creationId xmlns:a16="http://schemas.microsoft.com/office/drawing/2014/main" id="{0C072976-EBDD-4583-A315-0549E9E7AB8C}"/>
              </a:ext>
            </a:extLst>
          </p:cNvPr>
          <p:cNvSpPr>
            <a:spLocks noChangeArrowheads="1"/>
          </p:cNvSpPr>
          <p:nvPr/>
        </p:nvSpPr>
        <p:spPr bwMode="auto">
          <a:xfrm>
            <a:off x="3833813" y="603726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 name="AutoShape 14">
            <a:extLst>
              <a:ext uri="{FF2B5EF4-FFF2-40B4-BE49-F238E27FC236}">
                <a16:creationId xmlns:a16="http://schemas.microsoft.com/office/drawing/2014/main" id="{263244AC-1E59-4E8C-9E36-DD8C7A4D03CD}"/>
              </a:ext>
            </a:extLst>
          </p:cNvPr>
          <p:cNvSpPr>
            <a:spLocks noChangeArrowheads="1"/>
          </p:cNvSpPr>
          <p:nvPr/>
        </p:nvSpPr>
        <p:spPr bwMode="auto">
          <a:xfrm>
            <a:off x="4633913" y="54657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4" name="AutoShape 15">
            <a:extLst>
              <a:ext uri="{FF2B5EF4-FFF2-40B4-BE49-F238E27FC236}">
                <a16:creationId xmlns:a16="http://schemas.microsoft.com/office/drawing/2014/main" id="{22193D98-2BC5-459D-BCA5-F376E3B69C3A}"/>
              </a:ext>
            </a:extLst>
          </p:cNvPr>
          <p:cNvSpPr>
            <a:spLocks noChangeArrowheads="1"/>
          </p:cNvSpPr>
          <p:nvPr/>
        </p:nvSpPr>
        <p:spPr bwMode="auto">
          <a:xfrm>
            <a:off x="4919663" y="51609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5" name="AutoShape 16">
            <a:extLst>
              <a:ext uri="{FF2B5EF4-FFF2-40B4-BE49-F238E27FC236}">
                <a16:creationId xmlns:a16="http://schemas.microsoft.com/office/drawing/2014/main" id="{A96546B3-8C9D-4E61-88D0-5D9808209B26}"/>
              </a:ext>
            </a:extLst>
          </p:cNvPr>
          <p:cNvSpPr>
            <a:spLocks noChangeArrowheads="1"/>
          </p:cNvSpPr>
          <p:nvPr/>
        </p:nvSpPr>
        <p:spPr bwMode="auto">
          <a:xfrm>
            <a:off x="5338763" y="46370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6" name="Line 17">
            <a:extLst>
              <a:ext uri="{FF2B5EF4-FFF2-40B4-BE49-F238E27FC236}">
                <a16:creationId xmlns:a16="http://schemas.microsoft.com/office/drawing/2014/main" id="{FE4A8543-C64B-4860-9521-25B05F7B1971}"/>
              </a:ext>
            </a:extLst>
          </p:cNvPr>
          <p:cNvSpPr>
            <a:spLocks noChangeShapeType="1"/>
          </p:cNvSpPr>
          <p:nvPr/>
        </p:nvSpPr>
        <p:spPr bwMode="auto">
          <a:xfrm flipV="1">
            <a:off x="3486150" y="4743450"/>
            <a:ext cx="0" cy="14859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18">
            <a:extLst>
              <a:ext uri="{FF2B5EF4-FFF2-40B4-BE49-F238E27FC236}">
                <a16:creationId xmlns:a16="http://schemas.microsoft.com/office/drawing/2014/main" id="{37A43819-2A48-495F-8EA4-29EE522CF0F1}"/>
              </a:ext>
            </a:extLst>
          </p:cNvPr>
          <p:cNvSpPr txBox="1">
            <a:spLocks noChangeArrowheads="1"/>
          </p:cNvSpPr>
          <p:nvPr/>
        </p:nvSpPr>
        <p:spPr bwMode="auto">
          <a:xfrm>
            <a:off x="3486150" y="456247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i="1">
                <a:latin typeface="Times New Roman" panose="02020603050405020304" pitchFamily="18" charset="0"/>
              </a:rPr>
              <a:t>x</a:t>
            </a:r>
            <a:r>
              <a:rPr lang="en-US" altLang="pl-PL" sz="1800" i="1" baseline="30000">
                <a:latin typeface="Times New Roman" panose="02020603050405020304" pitchFamily="18" charset="0"/>
              </a:rPr>
              <a:t>2</a:t>
            </a:r>
          </a:p>
        </p:txBody>
      </p:sp>
      <p:sp>
        <p:nvSpPr>
          <p:cNvPr id="48" name="Text Box 19">
            <a:extLst>
              <a:ext uri="{FF2B5EF4-FFF2-40B4-BE49-F238E27FC236}">
                <a16:creationId xmlns:a16="http://schemas.microsoft.com/office/drawing/2014/main" id="{C3C1C33B-B7D4-42CD-AD06-40ECCF3B0324}"/>
              </a:ext>
            </a:extLst>
          </p:cNvPr>
          <p:cNvSpPr txBox="1">
            <a:spLocks noChangeArrowheads="1"/>
          </p:cNvSpPr>
          <p:nvPr/>
        </p:nvSpPr>
        <p:spPr bwMode="auto">
          <a:xfrm>
            <a:off x="5572125" y="6096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i="1">
                <a:latin typeface="Times New Roman" panose="02020603050405020304" pitchFamily="18" charset="0"/>
              </a:rPr>
              <a:t>x</a:t>
            </a:r>
            <a:endParaRPr lang="en-US" altLang="pl-PL" sz="1800" i="1" baseline="30000">
              <a:latin typeface="Times New Roman" panose="02020603050405020304" pitchFamily="18" charset="0"/>
            </a:endParaRPr>
          </a:p>
        </p:txBody>
      </p:sp>
      <p:sp>
        <p:nvSpPr>
          <p:cNvPr id="49" name="Line 21">
            <a:extLst>
              <a:ext uri="{FF2B5EF4-FFF2-40B4-BE49-F238E27FC236}">
                <a16:creationId xmlns:a16="http://schemas.microsoft.com/office/drawing/2014/main" id="{BCA00F13-474C-4BCC-BBC1-FB1F3E0CE0DC}"/>
              </a:ext>
            </a:extLst>
          </p:cNvPr>
          <p:cNvSpPr>
            <a:spLocks noChangeShapeType="1"/>
          </p:cNvSpPr>
          <p:nvPr/>
        </p:nvSpPr>
        <p:spPr bwMode="auto">
          <a:xfrm>
            <a:off x="1743075" y="3671887"/>
            <a:ext cx="396240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0" name="AutoShape 22">
            <a:extLst>
              <a:ext uri="{FF2B5EF4-FFF2-40B4-BE49-F238E27FC236}">
                <a16:creationId xmlns:a16="http://schemas.microsoft.com/office/drawing/2014/main" id="{47F62CAA-3945-4808-96D2-D7E1FA54010F}"/>
              </a:ext>
            </a:extLst>
          </p:cNvPr>
          <p:cNvSpPr>
            <a:spLocks noChangeArrowheads="1"/>
          </p:cNvSpPr>
          <p:nvPr/>
        </p:nvSpPr>
        <p:spPr bwMode="auto">
          <a:xfrm>
            <a:off x="21859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4" name="Line 23">
            <a:extLst>
              <a:ext uri="{FF2B5EF4-FFF2-40B4-BE49-F238E27FC236}">
                <a16:creationId xmlns:a16="http://schemas.microsoft.com/office/drawing/2014/main" id="{33047D68-4238-4B5A-A621-FF30BF96645E}"/>
              </a:ext>
            </a:extLst>
          </p:cNvPr>
          <p:cNvSpPr>
            <a:spLocks noChangeShapeType="1"/>
          </p:cNvSpPr>
          <p:nvPr/>
        </p:nvSpPr>
        <p:spPr bwMode="auto">
          <a:xfrm>
            <a:off x="3552825" y="3614737"/>
            <a:ext cx="0" cy="1143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55" name="Text Box 24">
            <a:extLst>
              <a:ext uri="{FF2B5EF4-FFF2-40B4-BE49-F238E27FC236}">
                <a16:creationId xmlns:a16="http://schemas.microsoft.com/office/drawing/2014/main" id="{22292C70-5621-4622-894C-74A9842A9B34}"/>
              </a:ext>
            </a:extLst>
          </p:cNvPr>
          <p:cNvSpPr txBox="1">
            <a:spLocks noChangeArrowheads="1"/>
          </p:cNvSpPr>
          <p:nvPr/>
        </p:nvSpPr>
        <p:spPr bwMode="auto">
          <a:xfrm>
            <a:off x="3409950" y="3671887"/>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a:latin typeface="Times New Roman" panose="02020603050405020304" pitchFamily="18" charset="0"/>
              </a:rPr>
              <a:t>0</a:t>
            </a:r>
          </a:p>
        </p:txBody>
      </p:sp>
      <p:sp>
        <p:nvSpPr>
          <p:cNvPr id="56" name="AutoShape 25">
            <a:extLst>
              <a:ext uri="{FF2B5EF4-FFF2-40B4-BE49-F238E27FC236}">
                <a16:creationId xmlns:a16="http://schemas.microsoft.com/office/drawing/2014/main" id="{31C410D5-D97A-4206-8BAE-DA63E96D0FEB}"/>
              </a:ext>
            </a:extLst>
          </p:cNvPr>
          <p:cNvSpPr>
            <a:spLocks noChangeArrowheads="1"/>
          </p:cNvSpPr>
          <p:nvPr/>
        </p:nvSpPr>
        <p:spPr bwMode="auto">
          <a:xfrm>
            <a:off x="2547938" y="36226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7" name="AutoShape 26">
            <a:extLst>
              <a:ext uri="{FF2B5EF4-FFF2-40B4-BE49-F238E27FC236}">
                <a16:creationId xmlns:a16="http://schemas.microsoft.com/office/drawing/2014/main" id="{E54CED9D-CCBC-4A98-A390-9E3FE5A1230F}"/>
              </a:ext>
            </a:extLst>
          </p:cNvPr>
          <p:cNvSpPr>
            <a:spLocks noChangeArrowheads="1"/>
          </p:cNvSpPr>
          <p:nvPr/>
        </p:nvSpPr>
        <p:spPr bwMode="auto">
          <a:xfrm>
            <a:off x="30241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8" name="AutoShape 27">
            <a:extLst>
              <a:ext uri="{FF2B5EF4-FFF2-40B4-BE49-F238E27FC236}">
                <a16:creationId xmlns:a16="http://schemas.microsoft.com/office/drawing/2014/main" id="{DC4955F5-0AF4-4F43-941D-E1D4ACF543B8}"/>
              </a:ext>
            </a:extLst>
          </p:cNvPr>
          <p:cNvSpPr>
            <a:spLocks noChangeArrowheads="1"/>
          </p:cNvSpPr>
          <p:nvPr/>
        </p:nvSpPr>
        <p:spPr bwMode="auto">
          <a:xfrm>
            <a:off x="323373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9" name="AutoShape 28">
            <a:extLst>
              <a:ext uri="{FF2B5EF4-FFF2-40B4-BE49-F238E27FC236}">
                <a16:creationId xmlns:a16="http://schemas.microsoft.com/office/drawing/2014/main" id="{3C782ED2-9315-45C5-A437-85D81CAA35B0}"/>
              </a:ext>
            </a:extLst>
          </p:cNvPr>
          <p:cNvSpPr>
            <a:spLocks noChangeArrowheads="1"/>
          </p:cNvSpPr>
          <p:nvPr/>
        </p:nvSpPr>
        <p:spPr bwMode="auto">
          <a:xfrm>
            <a:off x="4090988" y="36322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0" name="AutoShape 29">
            <a:extLst>
              <a:ext uri="{FF2B5EF4-FFF2-40B4-BE49-F238E27FC236}">
                <a16:creationId xmlns:a16="http://schemas.microsoft.com/office/drawing/2014/main" id="{F087DAB4-60D6-4C08-A50F-315D4DBC084D}"/>
              </a:ext>
            </a:extLst>
          </p:cNvPr>
          <p:cNvSpPr>
            <a:spLocks noChangeArrowheads="1"/>
          </p:cNvSpPr>
          <p:nvPr/>
        </p:nvSpPr>
        <p:spPr bwMode="auto">
          <a:xfrm>
            <a:off x="4319588" y="36322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1" name="AutoShape 30">
            <a:extLst>
              <a:ext uri="{FF2B5EF4-FFF2-40B4-BE49-F238E27FC236}">
                <a16:creationId xmlns:a16="http://schemas.microsoft.com/office/drawing/2014/main" id="{758B18E1-ADCE-45EB-AF36-2EF6183D0322}"/>
              </a:ext>
            </a:extLst>
          </p:cNvPr>
          <p:cNvSpPr>
            <a:spLocks noChangeArrowheads="1"/>
          </p:cNvSpPr>
          <p:nvPr/>
        </p:nvSpPr>
        <p:spPr bwMode="auto">
          <a:xfrm>
            <a:off x="3957638" y="36322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2" name="AutoShape 31">
            <a:extLst>
              <a:ext uri="{FF2B5EF4-FFF2-40B4-BE49-F238E27FC236}">
                <a16:creationId xmlns:a16="http://schemas.microsoft.com/office/drawing/2014/main" id="{9FC76112-98F3-40EA-AB08-C1E85898B9A7}"/>
              </a:ext>
            </a:extLst>
          </p:cNvPr>
          <p:cNvSpPr>
            <a:spLocks noChangeArrowheads="1"/>
          </p:cNvSpPr>
          <p:nvPr/>
        </p:nvSpPr>
        <p:spPr bwMode="auto">
          <a:xfrm>
            <a:off x="47005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3" name="AutoShape 32">
            <a:extLst>
              <a:ext uri="{FF2B5EF4-FFF2-40B4-BE49-F238E27FC236}">
                <a16:creationId xmlns:a16="http://schemas.microsoft.com/office/drawing/2014/main" id="{1DAD3219-4466-42A5-943D-802CB2D33344}"/>
              </a:ext>
            </a:extLst>
          </p:cNvPr>
          <p:cNvSpPr>
            <a:spLocks noChangeArrowheads="1"/>
          </p:cNvSpPr>
          <p:nvPr/>
        </p:nvSpPr>
        <p:spPr bwMode="auto">
          <a:xfrm>
            <a:off x="49291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4" name="AutoShape 33">
            <a:extLst>
              <a:ext uri="{FF2B5EF4-FFF2-40B4-BE49-F238E27FC236}">
                <a16:creationId xmlns:a16="http://schemas.microsoft.com/office/drawing/2014/main" id="{45F408B7-1F82-47C9-B8DF-D6DA17CE81D9}"/>
              </a:ext>
            </a:extLst>
          </p:cNvPr>
          <p:cNvSpPr>
            <a:spLocks noChangeArrowheads="1"/>
          </p:cNvSpPr>
          <p:nvPr/>
        </p:nvSpPr>
        <p:spPr bwMode="auto">
          <a:xfrm>
            <a:off x="5424488" y="36226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5" name="Text Box 34">
            <a:extLst>
              <a:ext uri="{FF2B5EF4-FFF2-40B4-BE49-F238E27FC236}">
                <a16:creationId xmlns:a16="http://schemas.microsoft.com/office/drawing/2014/main" id="{90C9FAD2-8C39-418E-BD01-1510F54A1C89}"/>
              </a:ext>
            </a:extLst>
          </p:cNvPr>
          <p:cNvSpPr txBox="1">
            <a:spLocks noChangeArrowheads="1"/>
          </p:cNvSpPr>
          <p:nvPr/>
        </p:nvSpPr>
        <p:spPr bwMode="auto">
          <a:xfrm>
            <a:off x="5572125" y="361473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i="1">
                <a:latin typeface="Times New Roman" panose="02020603050405020304" pitchFamily="18" charset="0"/>
              </a:rPr>
              <a:t>x</a:t>
            </a:r>
            <a:endParaRPr lang="en-US" altLang="pl-PL" sz="1800" i="1" baseline="30000">
              <a:latin typeface="Times New Roman" panose="02020603050405020304" pitchFamily="18" charset="0"/>
            </a:endParaRPr>
          </a:p>
        </p:txBody>
      </p:sp>
      <p:sp>
        <p:nvSpPr>
          <p:cNvPr id="82" name="Line 52">
            <a:extLst>
              <a:ext uri="{FF2B5EF4-FFF2-40B4-BE49-F238E27FC236}">
                <a16:creationId xmlns:a16="http://schemas.microsoft.com/office/drawing/2014/main" id="{303A0DA4-E99B-4191-A0BE-E125BF2E3E03}"/>
              </a:ext>
            </a:extLst>
          </p:cNvPr>
          <p:cNvSpPr>
            <a:spLocks noChangeShapeType="1"/>
          </p:cNvSpPr>
          <p:nvPr/>
        </p:nvSpPr>
        <p:spPr bwMode="auto">
          <a:xfrm flipV="1">
            <a:off x="2847975" y="5048250"/>
            <a:ext cx="3181350" cy="129540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83" name="Line 53">
            <a:extLst>
              <a:ext uri="{FF2B5EF4-FFF2-40B4-BE49-F238E27FC236}">
                <a16:creationId xmlns:a16="http://schemas.microsoft.com/office/drawing/2014/main" id="{3A2FE4EA-48F0-4047-8D9D-5825F588ADDA}"/>
              </a:ext>
            </a:extLst>
          </p:cNvPr>
          <p:cNvSpPr>
            <a:spLocks noChangeShapeType="1"/>
          </p:cNvSpPr>
          <p:nvPr/>
        </p:nvSpPr>
        <p:spPr bwMode="auto">
          <a:xfrm flipV="1">
            <a:off x="2843213" y="4972050"/>
            <a:ext cx="3114675" cy="12842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84" name="Line 54">
            <a:extLst>
              <a:ext uri="{FF2B5EF4-FFF2-40B4-BE49-F238E27FC236}">
                <a16:creationId xmlns:a16="http://schemas.microsoft.com/office/drawing/2014/main" id="{3F933105-0AB2-4658-A094-64AAE15B8E01}"/>
              </a:ext>
            </a:extLst>
          </p:cNvPr>
          <p:cNvSpPr>
            <a:spLocks noChangeShapeType="1"/>
          </p:cNvSpPr>
          <p:nvPr/>
        </p:nvSpPr>
        <p:spPr bwMode="auto">
          <a:xfrm flipV="1">
            <a:off x="2957513" y="5143500"/>
            <a:ext cx="3057525" cy="1246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85" name="Oval 55">
            <a:extLst>
              <a:ext uri="{FF2B5EF4-FFF2-40B4-BE49-F238E27FC236}">
                <a16:creationId xmlns:a16="http://schemas.microsoft.com/office/drawing/2014/main" id="{C2100BDD-6F3A-47D9-94C1-DE02B23859B8}"/>
              </a:ext>
            </a:extLst>
          </p:cNvPr>
          <p:cNvSpPr>
            <a:spLocks noChangeArrowheads="1"/>
          </p:cNvSpPr>
          <p:nvPr/>
        </p:nvSpPr>
        <p:spPr bwMode="auto">
          <a:xfrm>
            <a:off x="4570413" y="5402263"/>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86" name="Oval 56">
            <a:extLst>
              <a:ext uri="{FF2B5EF4-FFF2-40B4-BE49-F238E27FC236}">
                <a16:creationId xmlns:a16="http://schemas.microsoft.com/office/drawing/2014/main" id="{F0976AFF-DCF5-41C8-A494-F4D7D18F6360}"/>
              </a:ext>
            </a:extLst>
          </p:cNvPr>
          <p:cNvSpPr>
            <a:spLocks noChangeArrowheads="1"/>
          </p:cNvSpPr>
          <p:nvPr/>
        </p:nvSpPr>
        <p:spPr bwMode="auto">
          <a:xfrm>
            <a:off x="4179888" y="5716588"/>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87" name="Oval 57">
            <a:extLst>
              <a:ext uri="{FF2B5EF4-FFF2-40B4-BE49-F238E27FC236}">
                <a16:creationId xmlns:a16="http://schemas.microsoft.com/office/drawing/2014/main" id="{9431FEAA-64F1-4EAD-955A-A840E1757EEC}"/>
              </a:ext>
            </a:extLst>
          </p:cNvPr>
          <p:cNvSpPr>
            <a:spLocks noChangeArrowheads="1"/>
          </p:cNvSpPr>
          <p:nvPr/>
        </p:nvSpPr>
        <p:spPr bwMode="auto">
          <a:xfrm>
            <a:off x="3113088" y="5992813"/>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2" name="Arrow: Curved Left 1">
            <a:extLst>
              <a:ext uri="{FF2B5EF4-FFF2-40B4-BE49-F238E27FC236}">
                <a16:creationId xmlns:a16="http://schemas.microsoft.com/office/drawing/2014/main" id="{476D38CB-37F0-4126-A980-DC72A2763803}"/>
              </a:ext>
            </a:extLst>
          </p:cNvPr>
          <p:cNvSpPr/>
          <p:nvPr/>
        </p:nvSpPr>
        <p:spPr>
          <a:xfrm>
            <a:off x="6717513" y="3846305"/>
            <a:ext cx="757224" cy="1775033"/>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solidFill>
                <a:schemeClr val="tx1"/>
              </a:solidFill>
            </a:endParaRPr>
          </a:p>
        </p:txBody>
      </p:sp>
      <p:sp>
        <p:nvSpPr>
          <p:cNvPr id="53" name="TextBox 4">
            <a:extLst>
              <a:ext uri="{FF2B5EF4-FFF2-40B4-BE49-F238E27FC236}">
                <a16:creationId xmlns:a16="http://schemas.microsoft.com/office/drawing/2014/main" id="{6D16FF3C-E7DA-409D-AF34-2C364DCC59B1}"/>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28996686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78B31863-AC75-49E5-BED3-BF049AAFEC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fld id="{17F5FEA4-4668-4689-969E-E2B8A725A4A2}" type="slidenum">
              <a:rPr lang="en-US" altLang="pl-PL" sz="1200">
                <a:solidFill>
                  <a:srgbClr val="898989"/>
                </a:solidFill>
                <a:latin typeface="Calibri" panose="020F0502020204030204" pitchFamily="34" charset="0"/>
              </a:rPr>
              <a:pPr eaLnBrk="1" hangingPunct="1"/>
              <a:t>39</a:t>
            </a:fld>
            <a:endParaRPr lang="en-US" altLang="pl-PL" sz="1200">
              <a:solidFill>
                <a:srgbClr val="898989"/>
              </a:solidFill>
              <a:latin typeface="Calibri" panose="020F0502020204030204" pitchFamily="34" charset="0"/>
            </a:endParaRPr>
          </a:p>
        </p:txBody>
      </p:sp>
      <p:sp>
        <p:nvSpPr>
          <p:cNvPr id="43010" name="Rectangle 2">
            <a:extLst>
              <a:ext uri="{FF2B5EF4-FFF2-40B4-BE49-F238E27FC236}">
                <a16:creationId xmlns:a16="http://schemas.microsoft.com/office/drawing/2014/main" id="{194910D7-4250-4319-931F-F3344A8847C7}"/>
              </a:ext>
            </a:extLst>
          </p:cNvPr>
          <p:cNvSpPr>
            <a:spLocks noGrp="1" noChangeArrowheads="1"/>
          </p:cNvSpPr>
          <p:nvPr>
            <p:ph type="title"/>
          </p:nvPr>
        </p:nvSpPr>
        <p:spPr/>
        <p:txBody>
          <a:bodyPr/>
          <a:lstStyle/>
          <a:p>
            <a:pPr eaLnBrk="1" hangingPunct="1"/>
            <a:r>
              <a:rPr lang="en-US" altLang="pl-PL" dirty="0"/>
              <a:t>Support vector machines: motivation</a:t>
            </a:r>
          </a:p>
        </p:txBody>
      </p:sp>
      <p:sp>
        <p:nvSpPr>
          <p:cNvPr id="43011" name="Rectangle 3">
            <a:extLst>
              <a:ext uri="{FF2B5EF4-FFF2-40B4-BE49-F238E27FC236}">
                <a16:creationId xmlns:a16="http://schemas.microsoft.com/office/drawing/2014/main" id="{BBA26D6E-51BD-48A3-A8AA-67496C78353C}"/>
              </a:ext>
            </a:extLst>
          </p:cNvPr>
          <p:cNvSpPr>
            <a:spLocks noGrp="1" noChangeArrowheads="1"/>
          </p:cNvSpPr>
          <p:nvPr>
            <p:ph type="body" idx="1"/>
          </p:nvPr>
        </p:nvSpPr>
        <p:spPr/>
        <p:txBody>
          <a:bodyPr/>
          <a:lstStyle/>
          <a:p>
            <a:pPr eaLnBrk="1" hangingPunct="1"/>
            <a:r>
              <a:rPr lang="en-US" altLang="pl-PL" dirty="0"/>
              <a:t>The original feature space can always be mapped to some higher-dimensional feature space where the training set is separable:</a:t>
            </a:r>
          </a:p>
        </p:txBody>
      </p:sp>
      <p:sp>
        <p:nvSpPr>
          <p:cNvPr id="43012" name="Line 4">
            <a:extLst>
              <a:ext uri="{FF2B5EF4-FFF2-40B4-BE49-F238E27FC236}">
                <a16:creationId xmlns:a16="http://schemas.microsoft.com/office/drawing/2014/main" id="{A931D938-DFFF-483F-AE10-913EA181DF7E}"/>
              </a:ext>
            </a:extLst>
          </p:cNvPr>
          <p:cNvSpPr>
            <a:spLocks noChangeShapeType="1"/>
          </p:cNvSpPr>
          <p:nvPr/>
        </p:nvSpPr>
        <p:spPr bwMode="auto">
          <a:xfrm flipV="1">
            <a:off x="2068513" y="32448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13" name="Line 5">
            <a:extLst>
              <a:ext uri="{FF2B5EF4-FFF2-40B4-BE49-F238E27FC236}">
                <a16:creationId xmlns:a16="http://schemas.microsoft.com/office/drawing/2014/main" id="{791361F8-851C-4ABE-87FF-B3C119AAD3AE}"/>
              </a:ext>
            </a:extLst>
          </p:cNvPr>
          <p:cNvSpPr>
            <a:spLocks noChangeShapeType="1"/>
          </p:cNvSpPr>
          <p:nvPr/>
        </p:nvSpPr>
        <p:spPr bwMode="auto">
          <a:xfrm flipV="1">
            <a:off x="447675" y="4856163"/>
            <a:ext cx="33194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14" name="AutoShape 6">
            <a:extLst>
              <a:ext uri="{FF2B5EF4-FFF2-40B4-BE49-F238E27FC236}">
                <a16:creationId xmlns:a16="http://schemas.microsoft.com/office/drawing/2014/main" id="{B5068FBC-9567-48E5-A390-472A9D767C1A}"/>
              </a:ext>
            </a:extLst>
          </p:cNvPr>
          <p:cNvSpPr>
            <a:spLocks noChangeArrowheads="1"/>
          </p:cNvSpPr>
          <p:nvPr/>
        </p:nvSpPr>
        <p:spPr bwMode="auto">
          <a:xfrm>
            <a:off x="2098675" y="4076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5" name="AutoShape 7">
            <a:extLst>
              <a:ext uri="{FF2B5EF4-FFF2-40B4-BE49-F238E27FC236}">
                <a16:creationId xmlns:a16="http://schemas.microsoft.com/office/drawing/2014/main" id="{0694BDF2-4980-4F28-AD40-D52EDB8433A1}"/>
              </a:ext>
            </a:extLst>
          </p:cNvPr>
          <p:cNvSpPr>
            <a:spLocks noChangeArrowheads="1"/>
          </p:cNvSpPr>
          <p:nvPr/>
        </p:nvSpPr>
        <p:spPr bwMode="auto">
          <a:xfrm>
            <a:off x="1524000" y="4433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6" name="AutoShape 8">
            <a:extLst>
              <a:ext uri="{FF2B5EF4-FFF2-40B4-BE49-F238E27FC236}">
                <a16:creationId xmlns:a16="http://schemas.microsoft.com/office/drawing/2014/main" id="{1E1F7A0F-DD80-484B-A21A-1589F840630D}"/>
              </a:ext>
            </a:extLst>
          </p:cNvPr>
          <p:cNvSpPr>
            <a:spLocks noChangeArrowheads="1"/>
          </p:cNvSpPr>
          <p:nvPr/>
        </p:nvSpPr>
        <p:spPr bwMode="auto">
          <a:xfrm>
            <a:off x="1676400" y="4979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7" name="AutoShape 9">
            <a:extLst>
              <a:ext uri="{FF2B5EF4-FFF2-40B4-BE49-F238E27FC236}">
                <a16:creationId xmlns:a16="http://schemas.microsoft.com/office/drawing/2014/main" id="{7969D74F-7622-427E-AA82-8FB8AC870438}"/>
              </a:ext>
            </a:extLst>
          </p:cNvPr>
          <p:cNvSpPr>
            <a:spLocks noChangeArrowheads="1"/>
          </p:cNvSpPr>
          <p:nvPr/>
        </p:nvSpPr>
        <p:spPr bwMode="auto">
          <a:xfrm>
            <a:off x="2209800" y="54562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8" name="AutoShape 10">
            <a:extLst>
              <a:ext uri="{FF2B5EF4-FFF2-40B4-BE49-F238E27FC236}">
                <a16:creationId xmlns:a16="http://schemas.microsoft.com/office/drawing/2014/main" id="{3A83D776-D70E-424C-8D36-2F71A8E4753D}"/>
              </a:ext>
            </a:extLst>
          </p:cNvPr>
          <p:cNvSpPr>
            <a:spLocks noChangeArrowheads="1"/>
          </p:cNvSpPr>
          <p:nvPr/>
        </p:nvSpPr>
        <p:spPr bwMode="auto">
          <a:xfrm>
            <a:off x="1790700" y="41227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9" name="AutoShape 11">
            <a:extLst>
              <a:ext uri="{FF2B5EF4-FFF2-40B4-BE49-F238E27FC236}">
                <a16:creationId xmlns:a16="http://schemas.microsoft.com/office/drawing/2014/main" id="{E8FA769C-35B9-4F8B-97AE-76DB57E1BF6C}"/>
              </a:ext>
            </a:extLst>
          </p:cNvPr>
          <p:cNvSpPr>
            <a:spLocks noChangeArrowheads="1"/>
          </p:cNvSpPr>
          <p:nvPr/>
        </p:nvSpPr>
        <p:spPr bwMode="auto">
          <a:xfrm>
            <a:off x="1295400" y="4751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0" name="AutoShape 12">
            <a:extLst>
              <a:ext uri="{FF2B5EF4-FFF2-40B4-BE49-F238E27FC236}">
                <a16:creationId xmlns:a16="http://schemas.microsoft.com/office/drawing/2014/main" id="{0F489ABC-75BB-4147-A975-5F4BF1C7144C}"/>
              </a:ext>
            </a:extLst>
          </p:cNvPr>
          <p:cNvSpPr>
            <a:spLocks noChangeArrowheads="1"/>
          </p:cNvSpPr>
          <p:nvPr/>
        </p:nvSpPr>
        <p:spPr bwMode="auto">
          <a:xfrm>
            <a:off x="1714500" y="54943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1" name="AutoShape 13">
            <a:extLst>
              <a:ext uri="{FF2B5EF4-FFF2-40B4-BE49-F238E27FC236}">
                <a16:creationId xmlns:a16="http://schemas.microsoft.com/office/drawing/2014/main" id="{C71419EC-AE1F-4BD2-9B40-0F65613803E9}"/>
              </a:ext>
            </a:extLst>
          </p:cNvPr>
          <p:cNvSpPr>
            <a:spLocks noChangeArrowheads="1"/>
          </p:cNvSpPr>
          <p:nvPr/>
        </p:nvSpPr>
        <p:spPr bwMode="auto">
          <a:xfrm>
            <a:off x="2209800" y="4522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2" name="AutoShape 14">
            <a:extLst>
              <a:ext uri="{FF2B5EF4-FFF2-40B4-BE49-F238E27FC236}">
                <a16:creationId xmlns:a16="http://schemas.microsoft.com/office/drawing/2014/main" id="{ADE684F7-3459-43BA-9783-B5084B0176E3}"/>
              </a:ext>
            </a:extLst>
          </p:cNvPr>
          <p:cNvSpPr>
            <a:spLocks noChangeArrowheads="1"/>
          </p:cNvSpPr>
          <p:nvPr/>
        </p:nvSpPr>
        <p:spPr bwMode="auto">
          <a:xfrm>
            <a:off x="3111500" y="4510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3" name="AutoShape 15">
            <a:extLst>
              <a:ext uri="{FF2B5EF4-FFF2-40B4-BE49-F238E27FC236}">
                <a16:creationId xmlns:a16="http://schemas.microsoft.com/office/drawing/2014/main" id="{54050469-0ADE-4626-84A0-3E6BEC79CC2E}"/>
              </a:ext>
            </a:extLst>
          </p:cNvPr>
          <p:cNvSpPr>
            <a:spLocks noChangeArrowheads="1"/>
          </p:cNvSpPr>
          <p:nvPr/>
        </p:nvSpPr>
        <p:spPr bwMode="auto">
          <a:xfrm>
            <a:off x="2971800" y="57229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4" name="AutoShape 16">
            <a:extLst>
              <a:ext uri="{FF2B5EF4-FFF2-40B4-BE49-F238E27FC236}">
                <a16:creationId xmlns:a16="http://schemas.microsoft.com/office/drawing/2014/main" id="{FC75E9B7-F9A3-4C01-9CD9-1B25B945FDB2}"/>
              </a:ext>
            </a:extLst>
          </p:cNvPr>
          <p:cNvSpPr>
            <a:spLocks noChangeArrowheads="1"/>
          </p:cNvSpPr>
          <p:nvPr/>
        </p:nvSpPr>
        <p:spPr bwMode="auto">
          <a:xfrm>
            <a:off x="723900" y="4637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5" name="AutoShape 17">
            <a:extLst>
              <a:ext uri="{FF2B5EF4-FFF2-40B4-BE49-F238E27FC236}">
                <a16:creationId xmlns:a16="http://schemas.microsoft.com/office/drawing/2014/main" id="{F51A48D7-5CAF-49D0-91B1-A15CC0866725}"/>
              </a:ext>
            </a:extLst>
          </p:cNvPr>
          <p:cNvSpPr>
            <a:spLocks noChangeArrowheads="1"/>
          </p:cNvSpPr>
          <p:nvPr/>
        </p:nvSpPr>
        <p:spPr bwMode="auto">
          <a:xfrm>
            <a:off x="2235200" y="60912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6" name="AutoShape 18">
            <a:extLst>
              <a:ext uri="{FF2B5EF4-FFF2-40B4-BE49-F238E27FC236}">
                <a16:creationId xmlns:a16="http://schemas.microsoft.com/office/drawing/2014/main" id="{3E1B88B0-F208-4319-8DD9-6C98160D6F57}"/>
              </a:ext>
            </a:extLst>
          </p:cNvPr>
          <p:cNvSpPr>
            <a:spLocks noChangeArrowheads="1"/>
          </p:cNvSpPr>
          <p:nvPr/>
        </p:nvSpPr>
        <p:spPr bwMode="auto">
          <a:xfrm>
            <a:off x="3200400" y="52466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7" name="AutoShape 19">
            <a:extLst>
              <a:ext uri="{FF2B5EF4-FFF2-40B4-BE49-F238E27FC236}">
                <a16:creationId xmlns:a16="http://schemas.microsoft.com/office/drawing/2014/main" id="{823A937B-49CA-4153-8EF8-1EF385988D16}"/>
              </a:ext>
            </a:extLst>
          </p:cNvPr>
          <p:cNvSpPr>
            <a:spLocks noChangeArrowheads="1"/>
          </p:cNvSpPr>
          <p:nvPr/>
        </p:nvSpPr>
        <p:spPr bwMode="auto">
          <a:xfrm>
            <a:off x="1263650" y="57864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8" name="AutoShape 20">
            <a:extLst>
              <a:ext uri="{FF2B5EF4-FFF2-40B4-BE49-F238E27FC236}">
                <a16:creationId xmlns:a16="http://schemas.microsoft.com/office/drawing/2014/main" id="{9F2AC4F4-9911-4C43-A946-4D2D95FDC8B5}"/>
              </a:ext>
            </a:extLst>
          </p:cNvPr>
          <p:cNvSpPr>
            <a:spLocks noChangeArrowheads="1"/>
          </p:cNvSpPr>
          <p:nvPr/>
        </p:nvSpPr>
        <p:spPr bwMode="auto">
          <a:xfrm>
            <a:off x="952500" y="53038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9" name="AutoShape 21">
            <a:extLst>
              <a:ext uri="{FF2B5EF4-FFF2-40B4-BE49-F238E27FC236}">
                <a16:creationId xmlns:a16="http://schemas.microsoft.com/office/drawing/2014/main" id="{781C1C5C-E677-4DAD-9103-230982B43B66}"/>
              </a:ext>
            </a:extLst>
          </p:cNvPr>
          <p:cNvSpPr>
            <a:spLocks noChangeArrowheads="1"/>
          </p:cNvSpPr>
          <p:nvPr/>
        </p:nvSpPr>
        <p:spPr bwMode="auto">
          <a:xfrm>
            <a:off x="1009650" y="37798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0" name="AutoShape 22">
            <a:extLst>
              <a:ext uri="{FF2B5EF4-FFF2-40B4-BE49-F238E27FC236}">
                <a16:creationId xmlns:a16="http://schemas.microsoft.com/office/drawing/2014/main" id="{F5F98E80-9E99-4D1D-AE25-21E3FBA537F3}"/>
              </a:ext>
            </a:extLst>
          </p:cNvPr>
          <p:cNvSpPr>
            <a:spLocks noChangeArrowheads="1"/>
          </p:cNvSpPr>
          <p:nvPr/>
        </p:nvSpPr>
        <p:spPr bwMode="auto">
          <a:xfrm>
            <a:off x="2505075" y="49149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1" name="AutoShape 23">
            <a:extLst>
              <a:ext uri="{FF2B5EF4-FFF2-40B4-BE49-F238E27FC236}">
                <a16:creationId xmlns:a16="http://schemas.microsoft.com/office/drawing/2014/main" id="{77CFC3BF-E27B-46BB-98D0-CDDCA03B2DB4}"/>
              </a:ext>
            </a:extLst>
          </p:cNvPr>
          <p:cNvSpPr>
            <a:spLocks noChangeArrowheads="1"/>
          </p:cNvSpPr>
          <p:nvPr/>
        </p:nvSpPr>
        <p:spPr bwMode="auto">
          <a:xfrm>
            <a:off x="2124075" y="504825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2" name="AutoShape 24">
            <a:extLst>
              <a:ext uri="{FF2B5EF4-FFF2-40B4-BE49-F238E27FC236}">
                <a16:creationId xmlns:a16="http://schemas.microsoft.com/office/drawing/2014/main" id="{9FD64B85-8C93-4E30-AA6D-B58DB5B59D11}"/>
              </a:ext>
            </a:extLst>
          </p:cNvPr>
          <p:cNvSpPr>
            <a:spLocks noChangeArrowheads="1"/>
          </p:cNvSpPr>
          <p:nvPr/>
        </p:nvSpPr>
        <p:spPr bwMode="auto">
          <a:xfrm>
            <a:off x="2409825" y="38100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3" name="Oval 25">
            <a:extLst>
              <a:ext uri="{FF2B5EF4-FFF2-40B4-BE49-F238E27FC236}">
                <a16:creationId xmlns:a16="http://schemas.microsoft.com/office/drawing/2014/main" id="{CFD94DCB-26C5-4280-A227-388A0FACE4CD}"/>
              </a:ext>
            </a:extLst>
          </p:cNvPr>
          <p:cNvSpPr>
            <a:spLocks noChangeArrowheads="1"/>
          </p:cNvSpPr>
          <p:nvPr/>
        </p:nvSpPr>
        <p:spPr bwMode="auto">
          <a:xfrm>
            <a:off x="1114425" y="3895725"/>
            <a:ext cx="1885950" cy="1905000"/>
          </a:xfrm>
          <a:prstGeom prst="ellipse">
            <a:avLst/>
          </a:prstGeom>
          <a:noFill/>
          <a:ln w="1587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4" name="AutoShape 26">
            <a:extLst>
              <a:ext uri="{FF2B5EF4-FFF2-40B4-BE49-F238E27FC236}">
                <a16:creationId xmlns:a16="http://schemas.microsoft.com/office/drawing/2014/main" id="{5B5608E7-35B0-45CD-9C1D-BE59A4F77DAE}"/>
              </a:ext>
            </a:extLst>
          </p:cNvPr>
          <p:cNvSpPr>
            <a:spLocks noChangeArrowheads="1"/>
          </p:cNvSpPr>
          <p:nvPr/>
        </p:nvSpPr>
        <p:spPr bwMode="auto">
          <a:xfrm>
            <a:off x="1162050" y="39322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5" name="AutoShape 27">
            <a:extLst>
              <a:ext uri="{FF2B5EF4-FFF2-40B4-BE49-F238E27FC236}">
                <a16:creationId xmlns:a16="http://schemas.microsoft.com/office/drawing/2014/main" id="{0D857217-C880-472D-826C-649DD6199647}"/>
              </a:ext>
            </a:extLst>
          </p:cNvPr>
          <p:cNvSpPr>
            <a:spLocks noChangeArrowheads="1"/>
          </p:cNvSpPr>
          <p:nvPr/>
        </p:nvSpPr>
        <p:spPr bwMode="auto">
          <a:xfrm>
            <a:off x="3086100" y="3913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6" name="Line 28">
            <a:extLst>
              <a:ext uri="{FF2B5EF4-FFF2-40B4-BE49-F238E27FC236}">
                <a16:creationId xmlns:a16="http://schemas.microsoft.com/office/drawing/2014/main" id="{05C03A0D-D132-429C-8F0D-7FCAE4759D47}"/>
              </a:ext>
            </a:extLst>
          </p:cNvPr>
          <p:cNvSpPr>
            <a:spLocks noChangeShapeType="1"/>
          </p:cNvSpPr>
          <p:nvPr/>
        </p:nvSpPr>
        <p:spPr bwMode="auto">
          <a:xfrm flipH="1" flipV="1">
            <a:off x="6107113" y="2997200"/>
            <a:ext cx="0" cy="2070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37" name="Line 29">
            <a:extLst>
              <a:ext uri="{FF2B5EF4-FFF2-40B4-BE49-F238E27FC236}">
                <a16:creationId xmlns:a16="http://schemas.microsoft.com/office/drawing/2014/main" id="{469BEA73-5772-493B-97C4-FFABAC457C02}"/>
              </a:ext>
            </a:extLst>
          </p:cNvPr>
          <p:cNvSpPr>
            <a:spLocks noChangeShapeType="1"/>
          </p:cNvSpPr>
          <p:nvPr/>
        </p:nvSpPr>
        <p:spPr bwMode="auto">
          <a:xfrm>
            <a:off x="6076950" y="5084763"/>
            <a:ext cx="234791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38" name="AutoShape 30">
            <a:extLst>
              <a:ext uri="{FF2B5EF4-FFF2-40B4-BE49-F238E27FC236}">
                <a16:creationId xmlns:a16="http://schemas.microsoft.com/office/drawing/2014/main" id="{9AAD1608-2A8F-4BD0-AF8E-B6A4C58FD56E}"/>
              </a:ext>
            </a:extLst>
          </p:cNvPr>
          <p:cNvSpPr>
            <a:spLocks noChangeArrowheads="1"/>
          </p:cNvSpPr>
          <p:nvPr/>
        </p:nvSpPr>
        <p:spPr bwMode="auto">
          <a:xfrm>
            <a:off x="6375400" y="44481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9" name="AutoShape 31">
            <a:extLst>
              <a:ext uri="{FF2B5EF4-FFF2-40B4-BE49-F238E27FC236}">
                <a16:creationId xmlns:a16="http://schemas.microsoft.com/office/drawing/2014/main" id="{99E13C98-B566-487E-A144-67B33C281452}"/>
              </a:ext>
            </a:extLst>
          </p:cNvPr>
          <p:cNvSpPr>
            <a:spLocks noChangeArrowheads="1"/>
          </p:cNvSpPr>
          <p:nvPr/>
        </p:nvSpPr>
        <p:spPr bwMode="auto">
          <a:xfrm>
            <a:off x="5800725" y="48053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0" name="AutoShape 32">
            <a:extLst>
              <a:ext uri="{FF2B5EF4-FFF2-40B4-BE49-F238E27FC236}">
                <a16:creationId xmlns:a16="http://schemas.microsoft.com/office/drawing/2014/main" id="{3D913D78-1761-4636-B8E4-A901DDF8AE69}"/>
              </a:ext>
            </a:extLst>
          </p:cNvPr>
          <p:cNvSpPr>
            <a:spLocks noChangeArrowheads="1"/>
          </p:cNvSpPr>
          <p:nvPr/>
        </p:nvSpPr>
        <p:spPr bwMode="auto">
          <a:xfrm>
            <a:off x="6181725" y="536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1" name="AutoShape 33">
            <a:extLst>
              <a:ext uri="{FF2B5EF4-FFF2-40B4-BE49-F238E27FC236}">
                <a16:creationId xmlns:a16="http://schemas.microsoft.com/office/drawing/2014/main" id="{F6285510-990E-4CDA-B03F-B20DB74F15AB}"/>
              </a:ext>
            </a:extLst>
          </p:cNvPr>
          <p:cNvSpPr>
            <a:spLocks noChangeArrowheads="1"/>
          </p:cNvSpPr>
          <p:nvPr/>
        </p:nvSpPr>
        <p:spPr bwMode="auto">
          <a:xfrm>
            <a:off x="7000875" y="536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2" name="AutoShape 34">
            <a:extLst>
              <a:ext uri="{FF2B5EF4-FFF2-40B4-BE49-F238E27FC236}">
                <a16:creationId xmlns:a16="http://schemas.microsoft.com/office/drawing/2014/main" id="{DA853CB9-A868-4D87-9A7C-FFDF4493BDB7}"/>
              </a:ext>
            </a:extLst>
          </p:cNvPr>
          <p:cNvSpPr>
            <a:spLocks noChangeArrowheads="1"/>
          </p:cNvSpPr>
          <p:nvPr/>
        </p:nvSpPr>
        <p:spPr bwMode="auto">
          <a:xfrm>
            <a:off x="6067425" y="449421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3" name="AutoShape 35">
            <a:extLst>
              <a:ext uri="{FF2B5EF4-FFF2-40B4-BE49-F238E27FC236}">
                <a16:creationId xmlns:a16="http://schemas.microsoft.com/office/drawing/2014/main" id="{599579D7-123D-4FFF-BC6E-67DCB57A3AD5}"/>
              </a:ext>
            </a:extLst>
          </p:cNvPr>
          <p:cNvSpPr>
            <a:spLocks noChangeArrowheads="1"/>
          </p:cNvSpPr>
          <p:nvPr/>
        </p:nvSpPr>
        <p:spPr bwMode="auto">
          <a:xfrm>
            <a:off x="6276975" y="47704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4" name="AutoShape 36">
            <a:extLst>
              <a:ext uri="{FF2B5EF4-FFF2-40B4-BE49-F238E27FC236}">
                <a16:creationId xmlns:a16="http://schemas.microsoft.com/office/drawing/2014/main" id="{4A3BD921-FD02-4CC6-8074-02402DC2E697}"/>
              </a:ext>
            </a:extLst>
          </p:cNvPr>
          <p:cNvSpPr>
            <a:spLocks noChangeArrowheads="1"/>
          </p:cNvSpPr>
          <p:nvPr/>
        </p:nvSpPr>
        <p:spPr bwMode="auto">
          <a:xfrm>
            <a:off x="6505575" y="53990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5" name="AutoShape 37">
            <a:extLst>
              <a:ext uri="{FF2B5EF4-FFF2-40B4-BE49-F238E27FC236}">
                <a16:creationId xmlns:a16="http://schemas.microsoft.com/office/drawing/2014/main" id="{EEA7EC97-670A-4DAD-8D7A-28EC77AE2B2F}"/>
              </a:ext>
            </a:extLst>
          </p:cNvPr>
          <p:cNvSpPr>
            <a:spLocks noChangeArrowheads="1"/>
          </p:cNvSpPr>
          <p:nvPr/>
        </p:nvSpPr>
        <p:spPr bwMode="auto">
          <a:xfrm>
            <a:off x="6486525" y="48942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6" name="AutoShape 38">
            <a:extLst>
              <a:ext uri="{FF2B5EF4-FFF2-40B4-BE49-F238E27FC236}">
                <a16:creationId xmlns:a16="http://schemas.microsoft.com/office/drawing/2014/main" id="{C6A5CCFC-6FC5-43F8-8DC6-81AE9D0DFFCC}"/>
              </a:ext>
            </a:extLst>
          </p:cNvPr>
          <p:cNvSpPr>
            <a:spLocks noChangeArrowheads="1"/>
          </p:cNvSpPr>
          <p:nvPr/>
        </p:nvSpPr>
        <p:spPr bwMode="auto">
          <a:xfrm>
            <a:off x="8093075" y="45291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7" name="AutoShape 39">
            <a:extLst>
              <a:ext uri="{FF2B5EF4-FFF2-40B4-BE49-F238E27FC236}">
                <a16:creationId xmlns:a16="http://schemas.microsoft.com/office/drawing/2014/main" id="{B6D49DA4-5554-4741-A408-09C5C406AF95}"/>
              </a:ext>
            </a:extLst>
          </p:cNvPr>
          <p:cNvSpPr>
            <a:spLocks noChangeArrowheads="1"/>
          </p:cNvSpPr>
          <p:nvPr/>
        </p:nvSpPr>
        <p:spPr bwMode="auto">
          <a:xfrm>
            <a:off x="7953375" y="57419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8" name="AutoShape 40">
            <a:extLst>
              <a:ext uri="{FF2B5EF4-FFF2-40B4-BE49-F238E27FC236}">
                <a16:creationId xmlns:a16="http://schemas.microsoft.com/office/drawing/2014/main" id="{2C28B7B4-B2D6-48B0-8741-9F350DDE73C7}"/>
              </a:ext>
            </a:extLst>
          </p:cNvPr>
          <p:cNvSpPr>
            <a:spLocks noChangeArrowheads="1"/>
          </p:cNvSpPr>
          <p:nvPr/>
        </p:nvSpPr>
        <p:spPr bwMode="auto">
          <a:xfrm>
            <a:off x="7477125" y="349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9" name="AutoShape 41">
            <a:extLst>
              <a:ext uri="{FF2B5EF4-FFF2-40B4-BE49-F238E27FC236}">
                <a16:creationId xmlns:a16="http://schemas.microsoft.com/office/drawing/2014/main" id="{104FE0EB-7482-463E-966B-EC53C5237635}"/>
              </a:ext>
            </a:extLst>
          </p:cNvPr>
          <p:cNvSpPr>
            <a:spLocks noChangeArrowheads="1"/>
          </p:cNvSpPr>
          <p:nvPr/>
        </p:nvSpPr>
        <p:spPr bwMode="auto">
          <a:xfrm>
            <a:off x="7483475" y="47577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0" name="AutoShape 42">
            <a:extLst>
              <a:ext uri="{FF2B5EF4-FFF2-40B4-BE49-F238E27FC236}">
                <a16:creationId xmlns:a16="http://schemas.microsoft.com/office/drawing/2014/main" id="{5E8D281E-765C-4A86-A75B-FD32E66CDFCA}"/>
              </a:ext>
            </a:extLst>
          </p:cNvPr>
          <p:cNvSpPr>
            <a:spLocks noChangeArrowheads="1"/>
          </p:cNvSpPr>
          <p:nvPr/>
        </p:nvSpPr>
        <p:spPr bwMode="auto">
          <a:xfrm>
            <a:off x="8181975" y="52657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1" name="AutoShape 43">
            <a:extLst>
              <a:ext uri="{FF2B5EF4-FFF2-40B4-BE49-F238E27FC236}">
                <a16:creationId xmlns:a16="http://schemas.microsoft.com/office/drawing/2014/main" id="{08FBFA06-4214-4FF4-93CB-0A95783E439A}"/>
              </a:ext>
            </a:extLst>
          </p:cNvPr>
          <p:cNvSpPr>
            <a:spLocks noChangeArrowheads="1"/>
          </p:cNvSpPr>
          <p:nvPr/>
        </p:nvSpPr>
        <p:spPr bwMode="auto">
          <a:xfrm>
            <a:off x="7007225" y="42052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2" name="AutoShape 44">
            <a:extLst>
              <a:ext uri="{FF2B5EF4-FFF2-40B4-BE49-F238E27FC236}">
                <a16:creationId xmlns:a16="http://schemas.microsoft.com/office/drawing/2014/main" id="{10127823-F465-49DB-8584-1E5B90CF88CB}"/>
              </a:ext>
            </a:extLst>
          </p:cNvPr>
          <p:cNvSpPr>
            <a:spLocks noChangeArrowheads="1"/>
          </p:cNvSpPr>
          <p:nvPr/>
        </p:nvSpPr>
        <p:spPr bwMode="auto">
          <a:xfrm>
            <a:off x="7610475" y="5437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3" name="AutoShape 45">
            <a:extLst>
              <a:ext uri="{FF2B5EF4-FFF2-40B4-BE49-F238E27FC236}">
                <a16:creationId xmlns:a16="http://schemas.microsoft.com/office/drawing/2014/main" id="{7F5C9BCB-D8DD-4D48-A1EC-D7C064BEBD22}"/>
              </a:ext>
            </a:extLst>
          </p:cNvPr>
          <p:cNvSpPr>
            <a:spLocks noChangeArrowheads="1"/>
          </p:cNvSpPr>
          <p:nvPr/>
        </p:nvSpPr>
        <p:spPr bwMode="auto">
          <a:xfrm>
            <a:off x="7400925" y="37036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4" name="AutoShape 46">
            <a:extLst>
              <a:ext uri="{FF2B5EF4-FFF2-40B4-BE49-F238E27FC236}">
                <a16:creationId xmlns:a16="http://schemas.microsoft.com/office/drawing/2014/main" id="{7D96ED7D-9E47-4B19-9616-00572FEBAEF0}"/>
              </a:ext>
            </a:extLst>
          </p:cNvPr>
          <p:cNvSpPr>
            <a:spLocks noChangeArrowheads="1"/>
          </p:cNvSpPr>
          <p:nvPr/>
        </p:nvSpPr>
        <p:spPr bwMode="auto">
          <a:xfrm>
            <a:off x="6010275" y="52101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5" name="AutoShape 47">
            <a:extLst>
              <a:ext uri="{FF2B5EF4-FFF2-40B4-BE49-F238E27FC236}">
                <a16:creationId xmlns:a16="http://schemas.microsoft.com/office/drawing/2014/main" id="{030569BB-4A54-4B52-8830-C9BDA680D0B0}"/>
              </a:ext>
            </a:extLst>
          </p:cNvPr>
          <p:cNvSpPr>
            <a:spLocks noChangeArrowheads="1"/>
          </p:cNvSpPr>
          <p:nvPr/>
        </p:nvSpPr>
        <p:spPr bwMode="auto">
          <a:xfrm>
            <a:off x="5629275" y="534352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6" name="AutoShape 48">
            <a:extLst>
              <a:ext uri="{FF2B5EF4-FFF2-40B4-BE49-F238E27FC236}">
                <a16:creationId xmlns:a16="http://schemas.microsoft.com/office/drawing/2014/main" id="{2AF571C6-03FD-4D47-A9BA-22D40DE48B11}"/>
              </a:ext>
            </a:extLst>
          </p:cNvPr>
          <p:cNvSpPr>
            <a:spLocks noChangeArrowheads="1"/>
          </p:cNvSpPr>
          <p:nvPr/>
        </p:nvSpPr>
        <p:spPr bwMode="auto">
          <a:xfrm>
            <a:off x="7391400" y="382905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7" name="AutoShape 49">
            <a:extLst>
              <a:ext uri="{FF2B5EF4-FFF2-40B4-BE49-F238E27FC236}">
                <a16:creationId xmlns:a16="http://schemas.microsoft.com/office/drawing/2014/main" id="{18218562-F88F-4329-B591-20137B8C8F40}"/>
              </a:ext>
            </a:extLst>
          </p:cNvPr>
          <p:cNvSpPr>
            <a:spLocks noChangeArrowheads="1"/>
          </p:cNvSpPr>
          <p:nvPr/>
        </p:nvSpPr>
        <p:spPr bwMode="auto">
          <a:xfrm>
            <a:off x="6943725" y="33607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8" name="AutoShape 50">
            <a:extLst>
              <a:ext uri="{FF2B5EF4-FFF2-40B4-BE49-F238E27FC236}">
                <a16:creationId xmlns:a16="http://schemas.microsoft.com/office/drawing/2014/main" id="{ABF68D4A-8412-4452-B29E-EBE48C6C9ACE}"/>
              </a:ext>
            </a:extLst>
          </p:cNvPr>
          <p:cNvSpPr>
            <a:spLocks noChangeArrowheads="1"/>
          </p:cNvSpPr>
          <p:nvPr/>
        </p:nvSpPr>
        <p:spPr bwMode="auto">
          <a:xfrm>
            <a:off x="8067675" y="39322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9" name="Line 51">
            <a:extLst>
              <a:ext uri="{FF2B5EF4-FFF2-40B4-BE49-F238E27FC236}">
                <a16:creationId xmlns:a16="http://schemas.microsoft.com/office/drawing/2014/main" id="{D0A072A3-8340-41D5-B345-AA2BFB304F99}"/>
              </a:ext>
            </a:extLst>
          </p:cNvPr>
          <p:cNvSpPr>
            <a:spLocks noChangeShapeType="1"/>
          </p:cNvSpPr>
          <p:nvPr/>
        </p:nvSpPr>
        <p:spPr bwMode="auto">
          <a:xfrm flipH="1">
            <a:off x="4859338" y="5086350"/>
            <a:ext cx="1238250" cy="9969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60" name="Line 52">
            <a:extLst>
              <a:ext uri="{FF2B5EF4-FFF2-40B4-BE49-F238E27FC236}">
                <a16:creationId xmlns:a16="http://schemas.microsoft.com/office/drawing/2014/main" id="{B601F4A6-BC7A-4AC0-A3C5-B2737BDEA891}"/>
              </a:ext>
            </a:extLst>
          </p:cNvPr>
          <p:cNvSpPr>
            <a:spLocks noChangeShapeType="1"/>
          </p:cNvSpPr>
          <p:nvPr/>
        </p:nvSpPr>
        <p:spPr bwMode="auto">
          <a:xfrm>
            <a:off x="6096000" y="3733800"/>
            <a:ext cx="1447800" cy="13335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3061" name="Line 53">
            <a:extLst>
              <a:ext uri="{FF2B5EF4-FFF2-40B4-BE49-F238E27FC236}">
                <a16:creationId xmlns:a16="http://schemas.microsoft.com/office/drawing/2014/main" id="{FA919C67-6CD2-400C-9FAF-24AA3DBBAA2E}"/>
              </a:ext>
            </a:extLst>
          </p:cNvPr>
          <p:cNvSpPr>
            <a:spLocks noChangeShapeType="1"/>
          </p:cNvSpPr>
          <p:nvPr/>
        </p:nvSpPr>
        <p:spPr bwMode="auto">
          <a:xfrm flipV="1">
            <a:off x="6324600" y="5105400"/>
            <a:ext cx="1219200" cy="12192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3062" name="Line 54">
            <a:extLst>
              <a:ext uri="{FF2B5EF4-FFF2-40B4-BE49-F238E27FC236}">
                <a16:creationId xmlns:a16="http://schemas.microsoft.com/office/drawing/2014/main" id="{82E2FB59-9239-4911-89F9-ECF6A35E6AD3}"/>
              </a:ext>
            </a:extLst>
          </p:cNvPr>
          <p:cNvSpPr>
            <a:spLocks noChangeShapeType="1"/>
          </p:cNvSpPr>
          <p:nvPr/>
        </p:nvSpPr>
        <p:spPr bwMode="auto">
          <a:xfrm flipV="1">
            <a:off x="4629150" y="3771900"/>
            <a:ext cx="1466850" cy="8382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3063" name="Line 55">
            <a:extLst>
              <a:ext uri="{FF2B5EF4-FFF2-40B4-BE49-F238E27FC236}">
                <a16:creationId xmlns:a16="http://schemas.microsoft.com/office/drawing/2014/main" id="{F40C1F67-F60A-4746-97B0-27828347CB69}"/>
              </a:ext>
            </a:extLst>
          </p:cNvPr>
          <p:cNvSpPr>
            <a:spLocks noChangeShapeType="1"/>
          </p:cNvSpPr>
          <p:nvPr/>
        </p:nvSpPr>
        <p:spPr bwMode="auto">
          <a:xfrm>
            <a:off x="4610100" y="4610100"/>
            <a:ext cx="1714500" cy="169545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2" name="Arrow: Curved Down 1">
            <a:extLst>
              <a:ext uri="{FF2B5EF4-FFF2-40B4-BE49-F238E27FC236}">
                <a16:creationId xmlns:a16="http://schemas.microsoft.com/office/drawing/2014/main" id="{4F8B17A0-78A5-42BD-8FA3-B3E5EB45097F}"/>
              </a:ext>
            </a:extLst>
          </p:cNvPr>
          <p:cNvSpPr/>
          <p:nvPr/>
        </p:nvSpPr>
        <p:spPr>
          <a:xfrm>
            <a:off x="3508375" y="3191409"/>
            <a:ext cx="1557338" cy="633586"/>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solidFill>
                <a:schemeClr val="tx1"/>
              </a:solidFill>
            </a:endParaRPr>
          </a:p>
        </p:txBody>
      </p:sp>
      <p:sp>
        <p:nvSpPr>
          <p:cNvPr id="58" name="TextBox 4">
            <a:extLst>
              <a:ext uri="{FF2B5EF4-FFF2-40B4-BE49-F238E27FC236}">
                <a16:creationId xmlns:a16="http://schemas.microsoft.com/office/drawing/2014/main" id="{AB92183B-C0A1-42AE-AF4F-ADEB299B96B1}"/>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7678182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a:extLst>
              <a:ext uri="{FF2B5EF4-FFF2-40B4-BE49-F238E27FC236}">
                <a16:creationId xmlns:a16="http://schemas.microsoft.com/office/drawing/2014/main" id="{3455956C-9DF7-4B75-9470-147EC5D418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3C07AA18-3DA3-4398-A6FB-F9CB9D0D65AD}" type="slidenum">
              <a:rPr lang="en-US" altLang="pl-PL" sz="1200" smtClean="0">
                <a:solidFill>
                  <a:srgbClr val="898989"/>
                </a:solidFill>
              </a:rPr>
              <a:pPr>
                <a:spcBef>
                  <a:spcPct val="0"/>
                </a:spcBef>
                <a:buClrTx/>
                <a:buFontTx/>
                <a:buNone/>
              </a:pPr>
              <a:t>4</a:t>
            </a:fld>
            <a:endParaRPr lang="en-US" altLang="pl-PL" sz="1200">
              <a:solidFill>
                <a:srgbClr val="898989"/>
              </a:solidFill>
            </a:endParaRPr>
          </a:p>
        </p:txBody>
      </p:sp>
      <p:sp>
        <p:nvSpPr>
          <p:cNvPr id="17411" name="Rectangle 2">
            <a:extLst>
              <a:ext uri="{FF2B5EF4-FFF2-40B4-BE49-F238E27FC236}">
                <a16:creationId xmlns:a16="http://schemas.microsoft.com/office/drawing/2014/main" id="{2A16D67D-C6B1-4BB4-9FDD-BFFF795B1282}"/>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17413" name="TextBox 4">
            <a:extLst>
              <a:ext uri="{FF2B5EF4-FFF2-40B4-BE49-F238E27FC236}">
                <a16:creationId xmlns:a16="http://schemas.microsoft.com/office/drawing/2014/main" id="{2B1BFDED-9200-4BEF-A173-34C80C8FE00F}"/>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
        <p:nvSpPr>
          <p:cNvPr id="17414" name="Line 38">
            <a:extLst>
              <a:ext uri="{FF2B5EF4-FFF2-40B4-BE49-F238E27FC236}">
                <a16:creationId xmlns:a16="http://schemas.microsoft.com/office/drawing/2014/main" id="{5AFCFF2E-3D40-4D09-9F61-40F32491C59F}"/>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7415" name="Line 39">
            <a:extLst>
              <a:ext uri="{FF2B5EF4-FFF2-40B4-BE49-F238E27FC236}">
                <a16:creationId xmlns:a16="http://schemas.microsoft.com/office/drawing/2014/main" id="{FE999992-3D1F-48E2-A3BE-EB5C97C52AC2}"/>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7418" name="Oval 42">
            <a:extLst>
              <a:ext uri="{FF2B5EF4-FFF2-40B4-BE49-F238E27FC236}">
                <a16:creationId xmlns:a16="http://schemas.microsoft.com/office/drawing/2014/main" id="{BFF1F2CE-1E9A-43FB-9525-63075FB0F9D4}"/>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19" name="Oval 43">
            <a:extLst>
              <a:ext uri="{FF2B5EF4-FFF2-40B4-BE49-F238E27FC236}">
                <a16:creationId xmlns:a16="http://schemas.microsoft.com/office/drawing/2014/main" id="{901DA7BB-A0D4-45AF-A242-E46197E0B60D}"/>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0" name="Oval 44">
            <a:extLst>
              <a:ext uri="{FF2B5EF4-FFF2-40B4-BE49-F238E27FC236}">
                <a16:creationId xmlns:a16="http://schemas.microsoft.com/office/drawing/2014/main" id="{C95FFA1D-854A-4C22-9551-1FF2004D06FC}"/>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1" name="Oval 45">
            <a:extLst>
              <a:ext uri="{FF2B5EF4-FFF2-40B4-BE49-F238E27FC236}">
                <a16:creationId xmlns:a16="http://schemas.microsoft.com/office/drawing/2014/main" id="{C64B97C5-0EEE-4905-857F-4B1ECEC5D3F1}"/>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2" name="Oval 46">
            <a:extLst>
              <a:ext uri="{FF2B5EF4-FFF2-40B4-BE49-F238E27FC236}">
                <a16:creationId xmlns:a16="http://schemas.microsoft.com/office/drawing/2014/main" id="{0EE68E88-122C-40E5-9672-B8DD3374A55D}"/>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3" name="Oval 47">
            <a:extLst>
              <a:ext uri="{FF2B5EF4-FFF2-40B4-BE49-F238E27FC236}">
                <a16:creationId xmlns:a16="http://schemas.microsoft.com/office/drawing/2014/main" id="{01780041-717C-44A3-B3C0-9CA4965A74F7}"/>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4" name="Oval 48">
            <a:extLst>
              <a:ext uri="{FF2B5EF4-FFF2-40B4-BE49-F238E27FC236}">
                <a16:creationId xmlns:a16="http://schemas.microsoft.com/office/drawing/2014/main" id="{F7FE3F7A-8215-4013-A06C-8F9F068B7511}"/>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5" name="Oval 49">
            <a:extLst>
              <a:ext uri="{FF2B5EF4-FFF2-40B4-BE49-F238E27FC236}">
                <a16:creationId xmlns:a16="http://schemas.microsoft.com/office/drawing/2014/main" id="{A631CF0F-0517-4C0C-8684-52C521FECBFA}"/>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6" name="Oval 50">
            <a:extLst>
              <a:ext uri="{FF2B5EF4-FFF2-40B4-BE49-F238E27FC236}">
                <a16:creationId xmlns:a16="http://schemas.microsoft.com/office/drawing/2014/main" id="{42B5D41F-8C91-48FE-93BD-32020B05F6F8}"/>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7" name="Oval 51">
            <a:extLst>
              <a:ext uri="{FF2B5EF4-FFF2-40B4-BE49-F238E27FC236}">
                <a16:creationId xmlns:a16="http://schemas.microsoft.com/office/drawing/2014/main" id="{CADA09B2-961F-474E-A0F8-60434DDA5A36}"/>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8" name="Oval 52">
            <a:extLst>
              <a:ext uri="{FF2B5EF4-FFF2-40B4-BE49-F238E27FC236}">
                <a16:creationId xmlns:a16="http://schemas.microsoft.com/office/drawing/2014/main" id="{EE93F3E1-D967-44A6-A82B-EFDEF20F625C}"/>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9" name="Oval 53">
            <a:extLst>
              <a:ext uri="{FF2B5EF4-FFF2-40B4-BE49-F238E27FC236}">
                <a16:creationId xmlns:a16="http://schemas.microsoft.com/office/drawing/2014/main" id="{86BF5E2C-C95C-4801-97CE-1C99F0522061}"/>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0" name="Oval 54">
            <a:extLst>
              <a:ext uri="{FF2B5EF4-FFF2-40B4-BE49-F238E27FC236}">
                <a16:creationId xmlns:a16="http://schemas.microsoft.com/office/drawing/2014/main" id="{AFACC638-6CDF-4D7D-A233-1FFB89EF524C}"/>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1" name="Oval 55">
            <a:extLst>
              <a:ext uri="{FF2B5EF4-FFF2-40B4-BE49-F238E27FC236}">
                <a16:creationId xmlns:a16="http://schemas.microsoft.com/office/drawing/2014/main" id="{D66C3CDE-C9D9-4AC3-B15B-F977286C201D}"/>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2" name="Oval 56">
            <a:extLst>
              <a:ext uri="{FF2B5EF4-FFF2-40B4-BE49-F238E27FC236}">
                <a16:creationId xmlns:a16="http://schemas.microsoft.com/office/drawing/2014/main" id="{3937125C-08EE-4604-9EDA-2E9A6D2159DD}"/>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3" name="Oval 57">
            <a:extLst>
              <a:ext uri="{FF2B5EF4-FFF2-40B4-BE49-F238E27FC236}">
                <a16:creationId xmlns:a16="http://schemas.microsoft.com/office/drawing/2014/main" id="{CEDB93BA-1455-4789-B857-B82BB07F6BA0}"/>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4" name="Oval 58">
            <a:extLst>
              <a:ext uri="{FF2B5EF4-FFF2-40B4-BE49-F238E27FC236}">
                <a16:creationId xmlns:a16="http://schemas.microsoft.com/office/drawing/2014/main" id="{C7EDF77D-8A0D-4920-93AD-901B07FAE5E9}"/>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5" name="Oval 59">
            <a:extLst>
              <a:ext uri="{FF2B5EF4-FFF2-40B4-BE49-F238E27FC236}">
                <a16:creationId xmlns:a16="http://schemas.microsoft.com/office/drawing/2014/main" id="{079EFC59-6E23-4BEA-9580-B1D34242CF09}"/>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6" name="Oval 60">
            <a:extLst>
              <a:ext uri="{FF2B5EF4-FFF2-40B4-BE49-F238E27FC236}">
                <a16:creationId xmlns:a16="http://schemas.microsoft.com/office/drawing/2014/main" id="{57D005FE-5F50-4551-9B05-B3B912109ECD}"/>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7" name="Oval 61">
            <a:extLst>
              <a:ext uri="{FF2B5EF4-FFF2-40B4-BE49-F238E27FC236}">
                <a16:creationId xmlns:a16="http://schemas.microsoft.com/office/drawing/2014/main" id="{FF37F4B3-9613-41D8-8D8B-862C5A44D2CE}"/>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9" name="Oval 63">
            <a:extLst>
              <a:ext uri="{FF2B5EF4-FFF2-40B4-BE49-F238E27FC236}">
                <a16:creationId xmlns:a16="http://schemas.microsoft.com/office/drawing/2014/main" id="{72098DB8-9A6C-451B-84CB-C1FBFB13C86F}"/>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0" name="Oval 64">
            <a:extLst>
              <a:ext uri="{FF2B5EF4-FFF2-40B4-BE49-F238E27FC236}">
                <a16:creationId xmlns:a16="http://schemas.microsoft.com/office/drawing/2014/main" id="{15E70481-F16D-4F3E-AEF5-8047B0A0A924}"/>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1" name="Text Box 65">
            <a:extLst>
              <a:ext uri="{FF2B5EF4-FFF2-40B4-BE49-F238E27FC236}">
                <a16:creationId xmlns:a16="http://schemas.microsoft.com/office/drawing/2014/main" id="{51450562-0482-48AC-A769-22F2EE1E1D23}"/>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17442" name="Text Box 66">
            <a:extLst>
              <a:ext uri="{FF2B5EF4-FFF2-40B4-BE49-F238E27FC236}">
                <a16:creationId xmlns:a16="http://schemas.microsoft.com/office/drawing/2014/main" id="{91479A12-5F56-4D68-A520-FFD53E04A593}"/>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40</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806555" cy="4876800"/>
              </a:xfrm>
            </p:spPr>
            <p:txBody>
              <a:bodyPr/>
              <a:lstStyle/>
              <a:p>
                <a:pPr eaLnBrk="1" hangingPunct="1"/>
                <a:r>
                  <a:rPr lang="en-US" altLang="pl-PL" dirty="0"/>
                  <a:t>To expand the feature space, we could, for example, add the quadratic terms of the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𝑋</m:t>
                        </m:r>
                      </m:e>
                      <m:sub>
                        <m:r>
                          <a:rPr lang="en-GB" altLang="pl-PL" b="0" i="1" smtClean="0">
                            <a:latin typeface="Cambria Math" panose="02040503050406030204" pitchFamily="18" charset="0"/>
                          </a:rPr>
                          <m:t>𝑗</m:t>
                        </m:r>
                      </m:sub>
                    </m:sSub>
                  </m:oMath>
                </a14:m>
                <a:r>
                  <a:rPr lang="en-US" altLang="pl-PL" dirty="0"/>
                  <a:t>’s features: </a:t>
                </a:r>
                <a14:m>
                  <m:oMath xmlns:m="http://schemas.openxmlformats.org/officeDocument/2006/math">
                    <m:sSub>
                      <m:sSubPr>
                        <m:ctrlPr>
                          <a:rPr lang="en-US" altLang="pl-PL" i="1">
                            <a:latin typeface="Cambria Math" panose="02040503050406030204" pitchFamily="18" charset="0"/>
                          </a:rPr>
                        </m:ctrlPr>
                      </m:sSubPr>
                      <m:e>
                        <m:r>
                          <a:rPr lang="en-GB" altLang="pl-PL" i="1">
                            <a:latin typeface="Cambria Math" panose="02040503050406030204" pitchFamily="18" charset="0"/>
                          </a:rPr>
                          <m:t>𝑋</m:t>
                        </m:r>
                      </m:e>
                      <m:sub>
                        <m:r>
                          <a:rPr lang="en-GB" altLang="pl-PL" b="0" i="1" smtClean="0">
                            <a:latin typeface="Cambria Math" panose="02040503050406030204" pitchFamily="18" charset="0"/>
                          </a:rPr>
                          <m:t>𝑝</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Sup>
                      <m:sSubSupPr>
                        <m:ctrlPr>
                          <a:rPr lang="en-US" altLang="pl-PL" i="1" smtClean="0">
                            <a:latin typeface="Cambria Math" panose="02040503050406030204" pitchFamily="18" charset="0"/>
                          </a:rPr>
                        </m:ctrlPr>
                      </m:sSubSupPr>
                      <m:e>
                        <m:r>
                          <a:rPr lang="en-GB" altLang="pl-PL" b="0" i="1" smtClean="0">
                            <a:latin typeface="Cambria Math" panose="02040503050406030204" pitchFamily="18" charset="0"/>
                          </a:rPr>
                          <m:t>𝑋</m:t>
                        </m:r>
                      </m:e>
                      <m:sub>
                        <m:r>
                          <a:rPr lang="en-GB" altLang="pl-PL" b="0" i="1" smtClean="0">
                            <a:latin typeface="Cambria Math" panose="02040503050406030204" pitchFamily="18" charset="0"/>
                          </a:rPr>
                          <m:t>1</m:t>
                        </m:r>
                      </m:sub>
                      <m:sup>
                        <m:r>
                          <a:rPr lang="en-GB" altLang="pl-PL" b="0" i="1" smtClean="0">
                            <a:latin typeface="Cambria Math" panose="02040503050406030204" pitchFamily="18" charset="0"/>
                          </a:rPr>
                          <m:t>2</m:t>
                        </m:r>
                      </m:sup>
                    </m:sSubSup>
                    <m:r>
                      <a:rPr lang="en-GB" altLang="pl-PL" b="0" i="1" smtClean="0">
                        <a:latin typeface="Cambria Math" panose="02040503050406030204" pitchFamily="18" charset="0"/>
                      </a:rPr>
                      <m:t>,</m:t>
                    </m:r>
                    <m:sSubSup>
                      <m:sSubSupPr>
                        <m:ctrlPr>
                          <a:rPr lang="en-US" altLang="pl-PL" i="1">
                            <a:latin typeface="Cambria Math" panose="02040503050406030204" pitchFamily="18" charset="0"/>
                          </a:rPr>
                        </m:ctrlPr>
                      </m:sSubSupPr>
                      <m:e>
                        <m:sSub>
                          <m:sSubPr>
                            <m:ctrlPr>
                              <a:rPr lang="en-US" altLang="pl-PL" i="1">
                                <a:latin typeface="Cambria Math" panose="02040503050406030204" pitchFamily="18" charset="0"/>
                              </a:rPr>
                            </m:ctrlPr>
                          </m:sSubPr>
                          <m:e>
                            <m:r>
                              <a:rPr lang="en-GB" altLang="pl-PL" i="1">
                                <a:latin typeface="Cambria Math" panose="02040503050406030204" pitchFamily="18" charset="0"/>
                              </a:rPr>
                              <m:t>𝑋</m:t>
                            </m:r>
                          </m:e>
                          <m:sub>
                            <m:r>
                              <a:rPr lang="en-GB" altLang="pl-PL" i="1">
                                <a:latin typeface="Cambria Math" panose="02040503050406030204" pitchFamily="18" charset="0"/>
                              </a:rPr>
                              <m:t>𝑝</m:t>
                            </m:r>
                            <m:r>
                              <a:rPr lang="en-GB" altLang="pl-PL" i="1">
                                <a:latin typeface="Cambria Math" panose="02040503050406030204" pitchFamily="18" charset="0"/>
                              </a:rPr>
                              <m:t>+2</m:t>
                            </m:r>
                          </m:sub>
                        </m:sSub>
                        <m:r>
                          <a:rPr lang="en-GB" altLang="pl-PL" b="0" i="1" smtClean="0">
                            <a:latin typeface="Cambria Math" panose="02040503050406030204" pitchFamily="18" charset="0"/>
                          </a:rPr>
                          <m:t>=</m:t>
                        </m:r>
                        <m:r>
                          <a:rPr lang="en-GB" altLang="pl-PL" i="1">
                            <a:latin typeface="Cambria Math" panose="02040503050406030204" pitchFamily="18" charset="0"/>
                          </a:rPr>
                          <m:t>𝑋</m:t>
                        </m:r>
                      </m:e>
                      <m:sub>
                        <m:r>
                          <a:rPr lang="en-GB" altLang="pl-PL" b="0" i="1" smtClean="0">
                            <a:latin typeface="Cambria Math" panose="02040503050406030204" pitchFamily="18" charset="0"/>
                          </a:rPr>
                          <m:t>2</m:t>
                        </m:r>
                      </m:sub>
                      <m:sup>
                        <m:r>
                          <a:rPr lang="en-GB" altLang="pl-PL" i="1">
                            <a:latin typeface="Cambria Math" panose="02040503050406030204" pitchFamily="18" charset="0"/>
                          </a:rPr>
                          <m:t>2</m:t>
                        </m:r>
                      </m:sup>
                    </m:sSubSup>
                    <m:r>
                      <a:rPr lang="en-GB" altLang="pl-PL" b="0" i="1" smtClean="0">
                        <a:latin typeface="Cambria Math" panose="02040503050406030204" pitchFamily="18" charset="0"/>
                      </a:rPr>
                      <m:t>,…,</m:t>
                    </m:r>
                    <m:sSubSup>
                      <m:sSubSupPr>
                        <m:ctrlPr>
                          <a:rPr lang="en-US" altLang="pl-PL" i="1">
                            <a:latin typeface="Cambria Math" panose="02040503050406030204" pitchFamily="18" charset="0"/>
                          </a:rPr>
                        </m:ctrlPr>
                      </m:sSubSupPr>
                      <m:e>
                        <m:sSub>
                          <m:sSubPr>
                            <m:ctrlPr>
                              <a:rPr lang="en-US" altLang="pl-PL" i="1">
                                <a:latin typeface="Cambria Math" panose="02040503050406030204" pitchFamily="18" charset="0"/>
                              </a:rPr>
                            </m:ctrlPr>
                          </m:sSubPr>
                          <m:e>
                            <m:r>
                              <a:rPr lang="en-GB" altLang="pl-PL" i="1">
                                <a:latin typeface="Cambria Math" panose="02040503050406030204" pitchFamily="18" charset="0"/>
                              </a:rPr>
                              <m:t>𝑋</m:t>
                            </m:r>
                          </m:e>
                          <m:sub>
                            <m:r>
                              <a:rPr lang="en-GB" altLang="pl-PL" i="1">
                                <a:latin typeface="Cambria Math" panose="02040503050406030204" pitchFamily="18" charset="0"/>
                              </a:rPr>
                              <m:t>2</m:t>
                            </m:r>
                            <m:r>
                              <a:rPr lang="en-GB" altLang="pl-PL" b="0" i="1" smtClean="0">
                                <a:latin typeface="Cambria Math" panose="02040503050406030204" pitchFamily="18" charset="0"/>
                              </a:rPr>
                              <m:t>𝑝</m:t>
                            </m:r>
                          </m:sub>
                        </m:sSub>
                        <m:r>
                          <a:rPr lang="en-GB" altLang="pl-PL" i="1">
                            <a:latin typeface="Cambria Math" panose="02040503050406030204" pitchFamily="18" charset="0"/>
                          </a:rPr>
                          <m:t>=</m:t>
                        </m:r>
                        <m:r>
                          <a:rPr lang="en-GB" altLang="pl-PL" i="1">
                            <a:latin typeface="Cambria Math" panose="02040503050406030204" pitchFamily="18" charset="0"/>
                          </a:rPr>
                          <m:t>𝑋</m:t>
                        </m:r>
                      </m:e>
                      <m:sub>
                        <m:r>
                          <a:rPr lang="en-GB" altLang="pl-PL" b="0" i="1" smtClean="0">
                            <a:latin typeface="Cambria Math" panose="02040503050406030204" pitchFamily="18" charset="0"/>
                          </a:rPr>
                          <m:t>𝑝</m:t>
                        </m:r>
                      </m:sub>
                      <m:sup>
                        <m:r>
                          <a:rPr lang="en-GB" altLang="pl-PL" i="1">
                            <a:latin typeface="Cambria Math" panose="02040503050406030204" pitchFamily="18" charset="0"/>
                          </a:rPr>
                          <m:t>2</m:t>
                        </m:r>
                      </m:sup>
                    </m:sSubSup>
                  </m:oMath>
                </a14:m>
                <a:r>
                  <a:rPr lang="en-US" altLang="pl-PL" dirty="0"/>
                  <a:t>. The optimisation problem becomes:</a:t>
                </a:r>
              </a:p>
              <a:p>
                <a:pPr marL="0" indent="0" eaLnBrk="1" hangingPunct="1">
                  <a:buNone/>
                </a:pPr>
                <a:endParaRPr lang="en-US" altLang="pl-PL" sz="1000" dirty="0"/>
              </a:p>
              <a:p>
                <a:pPr marL="400050" lvl="1" indent="0" eaLnBrk="1" hangingPunct="1">
                  <a:buNone/>
                </a:pPr>
                <a14:m>
                  <m:oMathPara xmlns:m="http://schemas.openxmlformats.org/officeDocument/2006/math">
                    <m:oMathParaPr>
                      <m:jc m:val="left"/>
                    </m:oMathParaPr>
                    <m:oMath xmlns:m="http://schemas.openxmlformats.org/officeDocument/2006/math">
                      <m:func>
                        <m:funcPr>
                          <m:ctrlPr>
                            <a:rPr lang="en-US" altLang="pl-PL" i="1" dirty="0" smtClean="0">
                              <a:latin typeface="Cambria Math" panose="02040503050406030204" pitchFamily="18" charset="0"/>
                            </a:rPr>
                          </m:ctrlPr>
                        </m:funcPr>
                        <m:fName>
                          <m:limLow>
                            <m:limLowPr>
                              <m:ctrlPr>
                                <a:rPr lang="en-US" altLang="pl-PL" i="1" dirty="0" smtClean="0">
                                  <a:latin typeface="Cambria Math" panose="02040503050406030204" pitchFamily="18" charset="0"/>
                                </a:rPr>
                              </m:ctrlPr>
                            </m:limLowPr>
                            <m:e>
                              <m:r>
                                <a:rPr lang="en-US" altLang="pl-PL" b="1" i="0" dirty="0" smtClean="0">
                                  <a:latin typeface="Cambria Math" panose="02040503050406030204" pitchFamily="18" charset="0"/>
                                </a:rPr>
                                <m:t>𝐦𝐚𝐱</m:t>
                              </m:r>
                            </m:e>
                            <m:lim>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2</m:t>
                                  </m:r>
                                  <m:r>
                                    <a:rPr lang="en-GB" altLang="pl-PL" b="0" i="1" dirty="0" smtClean="0">
                                      <a:latin typeface="Cambria Math" panose="02040503050406030204" pitchFamily="18" charset="0"/>
                                      <a:ea typeface="Cambria Math" panose="02040503050406030204" pitchFamily="18" charset="0"/>
                                    </a:rPr>
                                    <m:t>𝑝</m:t>
                                  </m:r>
                                </m:sub>
                              </m:sSub>
                              <m:r>
                                <a:rPr lang="en-GB" altLang="pl-PL" b="0" i="1" dirty="0" smtClean="0">
                                  <a:latin typeface="Cambria Math" panose="02040503050406030204" pitchFamily="18" charset="0"/>
                                  <a:ea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rPr>
                                    <m:t>0</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𝑛</m:t>
                                  </m:r>
                                </m:sub>
                              </m:sSub>
                            </m:lim>
                          </m:limLow>
                        </m:fName>
                        <m:e>
                          <m:r>
                            <a:rPr lang="en-GB" altLang="pl-PL" b="0" i="1" dirty="0" smtClean="0">
                              <a:latin typeface="Cambria Math" panose="02040503050406030204" pitchFamily="18" charset="0"/>
                            </a:rPr>
                            <m:t>𝑀</m:t>
                          </m:r>
                        </m:e>
                      </m:func>
                      <m:r>
                        <a:rPr lang="en-GB" altLang="pl-PL" b="0" i="1" dirty="0" smtClean="0">
                          <a:latin typeface="Cambria Math" panose="02040503050406030204" pitchFamily="18" charset="0"/>
                        </a:rPr>
                        <m:t>  </m:t>
                      </m:r>
                    </m:oMath>
                  </m:oMathPara>
                </a14:m>
                <a:endParaRPr lang="en-GB" altLang="pl-PL" b="0" dirty="0"/>
              </a:p>
              <a:p>
                <a:pPr marL="400050" lvl="1" indent="0" eaLnBrk="1" hangingPunct="1">
                  <a:buNone/>
                </a:pPr>
                <a:endParaRPr lang="en-GB" altLang="pl-PL" sz="100" b="0" dirty="0"/>
              </a:p>
              <a:p>
                <a:pPr marL="400050" lvl="1" indent="0" eaLnBrk="1" hangingPunct="1">
                  <a:buNone/>
                </a:pPr>
                <a14:m>
                  <m:oMath xmlns:m="http://schemas.openxmlformats.org/officeDocument/2006/math">
                    <m:r>
                      <a:rPr lang="en-GB" altLang="pl-PL" b="1" i="1" smtClean="0">
                        <a:latin typeface="Cambria Math" panose="02040503050406030204" pitchFamily="18" charset="0"/>
                      </a:rPr>
                      <m:t>𝒔𝒖𝒃𝒋𝒆𝒄𝒕</m:t>
                    </m:r>
                    <m:r>
                      <a:rPr lang="en-GB" altLang="pl-PL" b="1" i="1" smtClean="0">
                        <a:latin typeface="Cambria Math" panose="02040503050406030204" pitchFamily="18" charset="0"/>
                      </a:rPr>
                      <m:t> </m:t>
                    </m:r>
                    <m:r>
                      <a:rPr lang="en-GB" altLang="pl-PL" b="1" i="1" smtClean="0">
                        <a:latin typeface="Cambria Math" panose="02040503050406030204" pitchFamily="18" charset="0"/>
                      </a:rPr>
                      <m:t>𝒕𝒐</m:t>
                    </m:r>
                    <m:r>
                      <a:rPr lang="en-GB" altLang="pl-PL" b="1" i="1" smtClean="0">
                        <a:latin typeface="Cambria Math" panose="02040503050406030204" pitchFamily="18" charset="0"/>
                      </a:rPr>
                      <m:t> </m:t>
                    </m:r>
                    <m:nary>
                      <m:naryPr>
                        <m:chr m:val="∑"/>
                        <m:ctrlPr>
                          <a:rPr lang="en-GB" altLang="pl-PL" b="0" i="1" smtClean="0">
                            <a:latin typeface="Cambria Math" panose="02040503050406030204" pitchFamily="18" charset="0"/>
                          </a:rPr>
                        </m:ctrlPr>
                      </m:naryPr>
                      <m:sub>
                        <m:r>
                          <m:rPr>
                            <m:brk m:alnAt="23"/>
                          </m:rPr>
                          <a:rPr lang="en-GB" altLang="pl-PL" b="0" i="1" smtClean="0">
                            <a:latin typeface="Cambria Math" panose="02040503050406030204" pitchFamily="18" charset="0"/>
                          </a:rPr>
                          <m:t>𝑗</m:t>
                        </m:r>
                        <m:r>
                          <a:rPr lang="en-GB" altLang="pl-PL" b="0" i="1" smtClean="0">
                            <a:latin typeface="Cambria Math" panose="02040503050406030204" pitchFamily="18" charset="0"/>
                          </a:rPr>
                          <m:t>=1</m:t>
                        </m:r>
                      </m:sub>
                      <m:sup>
                        <m:r>
                          <a:rPr lang="en-GB" altLang="pl-PL" b="0" i="1" smtClean="0">
                            <a:latin typeface="Cambria Math" panose="02040503050406030204" pitchFamily="18" charset="0"/>
                          </a:rPr>
                          <m:t>2</m:t>
                        </m:r>
                        <m:r>
                          <a:rPr lang="en-GB" altLang="pl-PL" b="0" i="1" smtClean="0">
                            <a:latin typeface="Cambria Math" panose="02040503050406030204" pitchFamily="18" charset="0"/>
                          </a:rPr>
                          <m:t>𝑝</m:t>
                        </m:r>
                      </m:sup>
                      <m:e>
                        <m:sSubSup>
                          <m:sSubSupPr>
                            <m:ctrlPr>
                              <a:rPr lang="en-GB" altLang="pl-PL" b="0" i="1" smtClean="0">
                                <a:latin typeface="Cambria Math" panose="02040503050406030204" pitchFamily="18" charset="0"/>
                              </a:rPr>
                            </m:ctrlPr>
                          </m:sSubSupPr>
                          <m:e>
                            <m:r>
                              <a:rPr lang="en-GB" altLang="pl-PL" b="0" i="1" smtClean="0">
                                <a:latin typeface="Cambria Math" panose="02040503050406030204" pitchFamily="18" charset="0"/>
                                <a:ea typeface="Cambria Math" panose="02040503050406030204" pitchFamily="18" charset="0"/>
                              </a:rPr>
                              <m:t>𝛽</m:t>
                            </m:r>
                          </m:e>
                          <m:sub>
                            <m:r>
                              <a:rPr lang="en-GB" altLang="pl-PL" b="0" i="1" smtClean="0">
                                <a:latin typeface="Cambria Math" panose="02040503050406030204" pitchFamily="18" charset="0"/>
                              </a:rPr>
                              <m:t>𝑗</m:t>
                            </m:r>
                          </m:sub>
                          <m:sup>
                            <m:r>
                              <a:rPr lang="en-GB" altLang="pl-PL" b="0" i="1" smtClean="0">
                                <a:latin typeface="Cambria Math" panose="02040503050406030204" pitchFamily="18" charset="0"/>
                              </a:rPr>
                              <m:t>2</m:t>
                            </m:r>
                          </m:sup>
                        </m:sSubSup>
                      </m:e>
                    </m:nary>
                    <m:r>
                      <a:rPr lang="en-GB" altLang="pl-PL" b="0" i="1" smtClean="0">
                        <a:latin typeface="Cambria Math" panose="02040503050406030204" pitchFamily="18" charset="0"/>
                      </a:rPr>
                      <m:t>=1</m:t>
                    </m:r>
                  </m:oMath>
                </a14:m>
                <a:r>
                  <a:rPr lang="en-GB" altLang="pl-PL" b="0" dirty="0"/>
                  <a:t> </a:t>
                </a:r>
              </a:p>
              <a:p>
                <a:pPr marL="400050" lvl="1" indent="0" eaLnBrk="1" hangingPunct="1">
                  <a:buNone/>
                </a:pPr>
                <a:endParaRPr lang="en-GB" altLang="pl-PL" sz="100" i="1" dirty="0">
                  <a:latin typeface="Cambria Math" panose="02040503050406030204" pitchFamily="18" charset="0"/>
                </a:endParaRPr>
              </a:p>
              <a:p>
                <a:pPr marL="400050" lvl="1" indent="0" eaLnBrk="1" hangingPunct="1">
                  <a:buNone/>
                </a:pPr>
                <a14:m>
                  <m:oMathPara xmlns:m="http://schemas.openxmlformats.org/officeDocument/2006/math">
                    <m:oMathParaPr>
                      <m:jc m:val="left"/>
                    </m:oMathParaPr>
                    <m:oMath xmlns:m="http://schemas.openxmlformats.org/officeDocument/2006/math">
                      <m:sSub>
                        <m:sSubPr>
                          <m:ctrlPr>
                            <a:rPr lang="en-GB"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𝑖</m:t>
                          </m:r>
                        </m:sub>
                      </m:sSub>
                      <m:d>
                        <m:dPr>
                          <m:ctrlPr>
                            <a:rPr lang="en-GB" altLang="pl-PL" b="0" i="1" smtClean="0">
                              <a:latin typeface="Cambria Math" panose="02040503050406030204" pitchFamily="18" charset="0"/>
                            </a:rPr>
                          </m:ctrlPr>
                        </m:dPr>
                        <m:e>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nary>
                            <m:naryPr>
                              <m:chr m:val="∑"/>
                              <m:ctrlPr>
                                <a:rPr lang="en-GB" altLang="pl-PL" b="0" i="1" dirty="0" smtClean="0">
                                  <a:latin typeface="Cambria Math" panose="02040503050406030204" pitchFamily="18" charset="0"/>
                                </a:rPr>
                              </m:ctrlPr>
                            </m:naryPr>
                            <m:sub>
                              <m:r>
                                <m:rPr>
                                  <m:brk m:alnAt="23"/>
                                </m:rPr>
                                <a:rPr lang="en-GB" altLang="pl-PL" b="0" i="1" dirty="0" smtClean="0">
                                  <a:latin typeface="Cambria Math" panose="02040503050406030204" pitchFamily="18" charset="0"/>
                                </a:rPr>
                                <m:t>𝑗</m:t>
                              </m:r>
                              <m:r>
                                <a:rPr lang="en-GB" altLang="pl-PL" b="0" i="1" dirty="0" smtClean="0">
                                  <a:latin typeface="Cambria Math" panose="02040503050406030204" pitchFamily="18" charset="0"/>
                                </a:rPr>
                                <m:t>=1</m:t>
                              </m:r>
                            </m:sub>
                            <m:sup>
                              <m:r>
                                <a:rPr lang="en-GB" altLang="pl-PL" b="0" i="1" dirty="0" smtClean="0">
                                  <a:latin typeface="Cambria Math" panose="02040503050406030204" pitchFamily="18" charset="0"/>
                                </a:rPr>
                                <m:t>2</m:t>
                              </m:r>
                              <m:r>
                                <a:rPr lang="en-GB" altLang="pl-PL" b="0" i="1" dirty="0" smtClean="0">
                                  <a:latin typeface="Cambria Math" panose="02040503050406030204" pitchFamily="18" charset="0"/>
                                </a:rPr>
                                <m:t>𝑝</m:t>
                              </m:r>
                            </m:sup>
                            <m:e>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𝑗</m:t>
                                  </m:r>
                                </m:sub>
                              </m:sSub>
                              <m:sSub>
                                <m:sSubPr>
                                  <m:ctrlPr>
                                    <a:rPr lang="en-US"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e>
                      </m:d>
                      <m:r>
                        <a:rPr lang="en-GB" altLang="pl-PL" b="0" i="1" smtClean="0">
                          <a:latin typeface="Cambria Math" panose="02040503050406030204" pitchFamily="18" charset="0"/>
                          <a:ea typeface="Cambria Math" panose="02040503050406030204" pitchFamily="18" charset="0"/>
                        </a:rPr>
                        <m:t>≥</m:t>
                      </m:r>
                      <m:r>
                        <a:rPr lang="en-GB" altLang="pl-PL" b="0" i="1" smtClean="0">
                          <a:latin typeface="Cambria Math" panose="02040503050406030204" pitchFamily="18" charset="0"/>
                          <a:ea typeface="Cambria Math" panose="02040503050406030204" pitchFamily="18" charset="0"/>
                        </a:rPr>
                        <m:t>𝑀</m:t>
                      </m:r>
                      <m:r>
                        <a:rPr lang="en-GB" altLang="pl-PL" b="0" i="1" smtClean="0">
                          <a:latin typeface="Cambria Math" panose="02040503050406030204" pitchFamily="18" charset="0"/>
                          <a:ea typeface="Cambria Math" panose="02040503050406030204" pitchFamily="18" charset="0"/>
                        </a:rPr>
                        <m:t>(1−</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  ∀</m:t>
                      </m:r>
                      <m:r>
                        <a:rPr lang="en-GB" altLang="pl-PL" b="0" i="1" smtClean="0">
                          <a:latin typeface="Cambria Math" panose="02040503050406030204" pitchFamily="18" charset="0"/>
                          <a:ea typeface="Cambria Math" panose="02040503050406030204" pitchFamily="18" charset="0"/>
                        </a:rPr>
                        <m:t>𝑖</m:t>
                      </m:r>
                      <m:r>
                        <a:rPr lang="en-GB" altLang="pl-PL" b="0" i="1" smtClean="0">
                          <a:latin typeface="Cambria Math" panose="02040503050406030204" pitchFamily="18" charset="0"/>
                          <a:ea typeface="Cambria Math" panose="02040503050406030204" pitchFamily="18" charset="0"/>
                        </a:rPr>
                        <m:t>=1,…,</m:t>
                      </m:r>
                      <m:r>
                        <a:rPr lang="en-GB" altLang="pl-PL" b="0" i="1" smtClean="0">
                          <a:latin typeface="Cambria Math" panose="02040503050406030204" pitchFamily="18" charset="0"/>
                          <a:ea typeface="Cambria Math" panose="02040503050406030204" pitchFamily="18" charset="0"/>
                        </a:rPr>
                        <m:t>𝑛</m:t>
                      </m:r>
                    </m:oMath>
                  </m:oMathPara>
                </a14:m>
                <a:endParaRPr lang="en-GB" altLang="pl-PL" dirty="0"/>
              </a:p>
              <a:p>
                <a:pPr marL="400050" lvl="1" indent="0" eaLnBrk="1" hangingPunct="1">
                  <a:buNone/>
                </a:pPr>
                <a:endParaRPr lang="en-US" altLang="pl-PL" sz="100" i="1" dirty="0">
                  <a:latin typeface="Cambria Math" panose="02040503050406030204" pitchFamily="18" charset="0"/>
                </a:endParaRPr>
              </a:p>
              <a:p>
                <a:pPr marL="400050" lvl="1" indent="0" eaLnBrk="1" hangingPunct="1">
                  <a:buNone/>
                </a:pPr>
                <a14:m>
                  <m:oMath xmlns:m="http://schemas.openxmlformats.org/officeDocument/2006/math">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ea typeface="Cambria Math" panose="02040503050406030204" pitchFamily="18" charset="0"/>
                          </a:rPr>
                          <m:t>𝑖</m:t>
                        </m:r>
                      </m:sub>
                    </m:sSub>
                    <m:r>
                      <a:rPr lang="en-GB" altLang="pl-PL"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0,     </m:t>
                    </m:r>
                    <m:nary>
                      <m:naryPr>
                        <m:chr m:val="∑"/>
                        <m:ctrlPr>
                          <a:rPr lang="en-GB" altLang="pl-PL" b="0" i="1" dirty="0" smtClean="0">
                            <a:latin typeface="Cambria Math" panose="02040503050406030204" pitchFamily="18" charset="0"/>
                            <a:ea typeface="Cambria Math" panose="02040503050406030204" pitchFamily="18" charset="0"/>
                          </a:rPr>
                        </m:ctrlPr>
                      </m:naryPr>
                      <m:sub>
                        <m:r>
                          <m:rPr>
                            <m:brk m:alnAt="23"/>
                          </m:rPr>
                          <a:rPr lang="en-GB" altLang="pl-PL" b="0" i="1" dirty="0" smtClean="0">
                            <a:latin typeface="Cambria Math" panose="02040503050406030204" pitchFamily="18" charset="0"/>
                            <a:ea typeface="Cambria Math" panose="02040503050406030204" pitchFamily="18" charset="0"/>
                          </a:rPr>
                          <m:t>𝑖</m:t>
                        </m:r>
                        <m:r>
                          <a:rPr lang="en-GB" altLang="pl-PL" b="0" i="1" dirty="0" smtClean="0">
                            <a:latin typeface="Cambria Math" panose="02040503050406030204" pitchFamily="18" charset="0"/>
                            <a:ea typeface="Cambria Math" panose="02040503050406030204" pitchFamily="18" charset="0"/>
                          </a:rPr>
                          <m:t>=1</m:t>
                        </m:r>
                      </m:sub>
                      <m:sup>
                        <m:r>
                          <a:rPr lang="en-GB" altLang="pl-PL" b="0" i="1" dirty="0" smtClean="0">
                            <a:latin typeface="Cambria Math" panose="02040503050406030204" pitchFamily="18" charset="0"/>
                            <a:ea typeface="Cambria Math" panose="02040503050406030204" pitchFamily="18" charset="0"/>
                          </a:rPr>
                          <m:t>𝑛</m:t>
                        </m:r>
                      </m:sup>
                      <m:e>
                        <m:sSub>
                          <m:sSubPr>
                            <m:ctrlPr>
                              <a:rPr lang="en-GB" altLang="pl-PL" b="0" i="1" dirty="0" smtClean="0">
                                <a:latin typeface="Cambria Math" panose="02040503050406030204" pitchFamily="18" charset="0"/>
                                <a:ea typeface="Cambria Math" panose="02040503050406030204" pitchFamily="18" charset="0"/>
                              </a:rPr>
                            </m:ctrlPr>
                          </m:sSubPr>
                          <m:e>
                            <m:r>
                              <a:rPr lang="en-GB" altLang="pl-PL" b="0"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e>
                    </m:nary>
                    <m:r>
                      <a:rPr lang="en-GB" altLang="pl-PL" b="0"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𝐶</m:t>
                    </m:r>
                    <m:r>
                      <a:rPr lang="en-GB" altLang="pl-PL" b="0" i="1" dirty="0" smtClean="0">
                        <a:latin typeface="Cambria Math" panose="02040503050406030204" pitchFamily="18" charset="0"/>
                        <a:ea typeface="Cambria Math" panose="02040503050406030204" pitchFamily="18" charset="0"/>
                      </a:rPr>
                      <m:t> </m:t>
                    </m:r>
                  </m:oMath>
                </a14:m>
                <a:r>
                  <a:rPr lang="en-GB" altLang="pl-PL" dirty="0"/>
                  <a:t> </a:t>
                </a:r>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806555" cy="4876800"/>
              </a:xfrm>
              <a:blipFill>
                <a:blip r:embed="rId3"/>
                <a:stretch>
                  <a:fillRect l="-1406" t="-1250" b="-18375"/>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609600"/>
            <a:ext cx="8305800" cy="990600"/>
          </a:xfrm>
        </p:spPr>
        <p:txBody>
          <a:bodyPr/>
          <a:lstStyle/>
          <a:p>
            <a:pPr eaLnBrk="1" hangingPunct="1"/>
            <a:r>
              <a:rPr lang="en-US" altLang="pl-PL" sz="3600" dirty="0"/>
              <a:t/>
            </a:r>
            <a:br>
              <a:rPr lang="en-US" altLang="pl-PL" sz="3600" dirty="0"/>
            </a:br>
            <a:r>
              <a:rPr lang="en-US" altLang="pl-PL" sz="3600" dirty="0"/>
              <a:t>Support vector machines: Adding new features</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288857994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41</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05800" cy="4876800"/>
              </a:xfrm>
            </p:spPr>
            <p:txBody>
              <a:bodyPr/>
              <a:lstStyle/>
              <a:p>
                <a:pPr eaLnBrk="1" hangingPunct="1"/>
                <a:r>
                  <a:rPr lang="en-US" altLang="pl-PL" dirty="0"/>
                  <a:t>A more efficient way of enlarging the feature space is to use kernels. </a:t>
                </a:r>
              </a:p>
              <a:p>
                <a:pPr eaLnBrk="1" hangingPunct="1"/>
                <a:endParaRPr lang="en-US" altLang="pl-PL" sz="200" dirty="0"/>
              </a:p>
              <a:p>
                <a:pPr eaLnBrk="1" hangingPunct="1"/>
                <a:r>
                  <a:rPr lang="en-GB" altLang="pl-PL" dirty="0"/>
                  <a:t>The idea behind kernels starts from the observation that the linear support vector classifier (i.e. decision boundary) can be represented as:   </a:t>
                </a:r>
              </a:p>
              <a:p>
                <a:pPr marL="0" indent="0" eaLnBrk="1" hangingPunct="1">
                  <a:buNone/>
                </a:pPr>
                <a14:m>
                  <m:oMathPara xmlns:m="http://schemas.openxmlformats.org/officeDocument/2006/math">
                    <m:oMathParaPr>
                      <m:jc m:val="centerGroup"/>
                    </m:oMathParaPr>
                    <m:oMath xmlns:m="http://schemas.openxmlformats.org/officeDocument/2006/math">
                      <m:r>
                        <a:rPr lang="en-GB" altLang="pl-PL" sz="2400" b="0" i="1" smtClean="0">
                          <a:latin typeface="Cambria Math" panose="02040503050406030204" pitchFamily="18" charset="0"/>
                        </a:rPr>
                        <m:t>𝑓</m:t>
                      </m:r>
                      <m:d>
                        <m:dPr>
                          <m:ctrlPr>
                            <a:rPr lang="en-GB" altLang="pl-PL" sz="2400" b="0" i="1" smtClean="0">
                              <a:latin typeface="Cambria Math" panose="02040503050406030204" pitchFamily="18" charset="0"/>
                            </a:rPr>
                          </m:ctrlPr>
                        </m:dPr>
                        <m:e>
                          <m:r>
                            <a:rPr lang="en-GB" altLang="pl-PL" sz="2400" b="0" i="1" smtClean="0">
                              <a:latin typeface="Cambria Math" panose="02040503050406030204" pitchFamily="18" charset="0"/>
                            </a:rPr>
                            <m:t>𝑥</m:t>
                          </m:r>
                        </m:e>
                      </m:d>
                      <m:r>
                        <a:rPr lang="en-GB" altLang="pl-PL" sz="2400" b="0" i="1" smtClean="0">
                          <a:latin typeface="Cambria Math" panose="02040503050406030204" pitchFamily="18" charset="0"/>
                        </a:rPr>
                        <m:t>=</m:t>
                      </m:r>
                      <m:sSub>
                        <m:sSubPr>
                          <m:ctrlPr>
                            <a:rPr lang="en-GB" altLang="pl-PL" sz="2400" b="0" i="1" smtClean="0">
                              <a:latin typeface="Cambria Math" panose="02040503050406030204" pitchFamily="18" charset="0"/>
                            </a:rPr>
                          </m:ctrlPr>
                        </m:sSubPr>
                        <m:e>
                          <m:r>
                            <a:rPr lang="en-GB" altLang="pl-PL" sz="2400" b="0" i="1" smtClean="0">
                              <a:latin typeface="Cambria Math" panose="02040503050406030204" pitchFamily="18" charset="0"/>
                              <a:ea typeface="Cambria Math" panose="02040503050406030204" pitchFamily="18" charset="0"/>
                            </a:rPr>
                            <m:t>𝛽</m:t>
                          </m:r>
                        </m:e>
                        <m:sub>
                          <m:r>
                            <a:rPr lang="en-GB" altLang="pl-PL" sz="2400" b="0" i="1" smtClean="0">
                              <a:latin typeface="Cambria Math" panose="02040503050406030204" pitchFamily="18" charset="0"/>
                            </a:rPr>
                            <m:t>0</m:t>
                          </m:r>
                        </m:sub>
                      </m:sSub>
                      <m:r>
                        <a:rPr lang="en-GB" altLang="pl-PL" sz="2400" b="0" i="1" smtClean="0">
                          <a:latin typeface="Cambria Math" panose="02040503050406030204" pitchFamily="18" charset="0"/>
                        </a:rPr>
                        <m:t>+</m:t>
                      </m:r>
                      <m:nary>
                        <m:naryPr>
                          <m:chr m:val="∑"/>
                          <m:ctrlPr>
                            <a:rPr lang="en-GB" altLang="pl-PL" sz="2400" b="0" i="1" smtClean="0">
                              <a:latin typeface="Cambria Math" panose="02040503050406030204" pitchFamily="18" charset="0"/>
                            </a:rPr>
                          </m:ctrlPr>
                        </m:naryPr>
                        <m:sub>
                          <m:r>
                            <m:rPr>
                              <m:brk m:alnAt="23"/>
                            </m:rPr>
                            <a:rPr lang="en-GB" altLang="pl-PL" sz="2400" b="0" i="1" smtClean="0">
                              <a:latin typeface="Cambria Math" panose="02040503050406030204" pitchFamily="18" charset="0"/>
                            </a:rPr>
                            <m:t>𝑖</m:t>
                          </m:r>
                          <m:r>
                            <a:rPr lang="en-GB" altLang="pl-PL" sz="2400" b="0" i="1" smtClean="0">
                              <a:latin typeface="Cambria Math" panose="02040503050406030204" pitchFamily="18" charset="0"/>
                            </a:rPr>
                            <m:t>=1</m:t>
                          </m:r>
                        </m:sub>
                        <m:sup>
                          <m:r>
                            <a:rPr lang="en-GB" altLang="pl-PL" sz="2400" b="0" i="1" smtClean="0">
                              <a:latin typeface="Cambria Math" panose="02040503050406030204" pitchFamily="18" charset="0"/>
                            </a:rPr>
                            <m:t>𝑛</m:t>
                          </m:r>
                        </m:sup>
                        <m:e>
                          <m:sSub>
                            <m:sSubPr>
                              <m:ctrlPr>
                                <a:rPr lang="en-GB" altLang="pl-PL" sz="2400" b="0" i="1" smtClean="0">
                                  <a:latin typeface="Cambria Math" panose="02040503050406030204" pitchFamily="18" charset="0"/>
                                </a:rPr>
                              </m:ctrlPr>
                            </m:sSubPr>
                            <m:e>
                              <m:r>
                                <a:rPr lang="en-GB" altLang="pl-PL" sz="2400" b="0" i="1" smtClean="0">
                                  <a:latin typeface="Cambria Math" panose="02040503050406030204" pitchFamily="18" charset="0"/>
                                  <a:ea typeface="Cambria Math" panose="02040503050406030204" pitchFamily="18" charset="0"/>
                                </a:rPr>
                                <m:t>𝛼</m:t>
                              </m:r>
                            </m:e>
                            <m:sub>
                              <m:r>
                                <a:rPr lang="en-GB" altLang="pl-PL" sz="2400" b="0" i="1" smtClean="0">
                                  <a:latin typeface="Cambria Math" panose="02040503050406030204" pitchFamily="18" charset="0"/>
                                </a:rPr>
                                <m:t>𝑖</m:t>
                              </m:r>
                            </m:sub>
                          </m:sSub>
                          <m:d>
                            <m:dPr>
                              <m:begChr m:val="⟨"/>
                              <m:endChr m:val="⟩"/>
                              <m:ctrlPr>
                                <a:rPr lang="en-GB" altLang="pl-PL" sz="2400" b="0" i="1" smtClean="0">
                                  <a:latin typeface="Cambria Math" panose="02040503050406030204" pitchFamily="18" charset="0"/>
                                </a:rPr>
                              </m:ctrlPr>
                            </m:dPr>
                            <m:e>
                              <m:r>
                                <a:rPr lang="en-GB" altLang="pl-PL" sz="2400" i="1">
                                  <a:latin typeface="Cambria Math" panose="02040503050406030204" pitchFamily="18" charset="0"/>
                                </a:rPr>
                                <m:t>𝑥</m:t>
                              </m:r>
                              <m:r>
                                <a:rPr lang="en-GB" altLang="pl-PL" sz="2400" i="1">
                                  <a:latin typeface="Cambria Math" panose="02040503050406030204" pitchFamily="18" charset="0"/>
                                </a:rPr>
                                <m:t>,</m:t>
                              </m:r>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sub>
                              </m:sSub>
                            </m:e>
                          </m:d>
                        </m:e>
                      </m:nary>
                    </m:oMath>
                  </m:oMathPara>
                </a14:m>
                <a:endParaRPr lang="en-GB" altLang="pl-PL" dirty="0"/>
              </a:p>
              <a:p>
                <a:pPr marL="0" indent="0" eaLnBrk="1" hangingPunct="1">
                  <a:buNone/>
                </a:pPr>
                <a:r>
                  <a:rPr lang="en-GB" altLang="pl-PL" dirty="0"/>
                  <a:t>     where </a:t>
                </a:r>
                <a14:m>
                  <m:oMath xmlns:m="http://schemas.openxmlformats.org/officeDocument/2006/math">
                    <m:d>
                      <m:dPr>
                        <m:begChr m:val="⟨"/>
                        <m:endChr m:val="⟩"/>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b="0" i="0" smtClean="0">
                        <a:latin typeface="Cambria Math" panose="02040503050406030204" pitchFamily="18" charset="0"/>
                      </a:rPr>
                      <m:t>=</m:t>
                    </m:r>
                    <m:nary>
                      <m:naryPr>
                        <m:chr m:val="∑"/>
                        <m:ctrlPr>
                          <a:rPr lang="en-GB" altLang="pl-PL" i="1">
                            <a:latin typeface="Cambria Math" panose="02040503050406030204" pitchFamily="18" charset="0"/>
                          </a:rPr>
                        </m:ctrlPr>
                      </m:naryPr>
                      <m:sub>
                        <m:r>
                          <a:rPr lang="en-GB" altLang="pl-PL" b="0" i="1" smtClean="0">
                            <a:latin typeface="Cambria Math" panose="02040503050406030204" pitchFamily="18" charset="0"/>
                          </a:rPr>
                          <m:t>𝑗</m:t>
                        </m:r>
                        <m:r>
                          <a:rPr lang="en-GB" altLang="pl-PL" i="1">
                            <a:latin typeface="Cambria Math" panose="02040503050406030204" pitchFamily="18" charset="0"/>
                          </a:rPr>
                          <m:t>=1</m:t>
                        </m:r>
                      </m:sub>
                      <m:sup>
                        <m:r>
                          <a:rPr lang="en-GB" altLang="pl-PL" b="0" i="1" smtClean="0">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smtClean="0">
                                <a:latin typeface="Cambria Math" panose="02040503050406030204" pitchFamily="18" charset="0"/>
                              </a:rPr>
                            </m:ctrlPr>
                          </m:sSupPr>
                          <m:e>
                            <m:r>
                              <a:rPr lang="en-GB" altLang="pl-PL" b="0" i="1" smtClean="0">
                                <a:latin typeface="Cambria Math" panose="02040503050406030204" pitchFamily="18" charset="0"/>
                              </a:rPr>
                              <m:t>𝑖</m:t>
                            </m:r>
                          </m:e>
                          <m:sup>
                            <m:r>
                              <a:rPr lang="en-GB" altLang="pl-PL" b="0" i="1" smtClean="0">
                                <a:latin typeface="Cambria Math" panose="02040503050406030204" pitchFamily="18" charset="0"/>
                              </a:rPr>
                              <m:t>′</m:t>
                            </m:r>
                          </m:sup>
                        </m:sSup>
                        <m:r>
                          <a:rPr lang="en-GB" altLang="pl-PL" i="1">
                            <a:latin typeface="Cambria Math" panose="02040503050406030204" pitchFamily="18" charset="0"/>
                          </a:rPr>
                          <m:t>𝑗</m:t>
                        </m:r>
                      </m:sub>
                    </m:sSub>
                  </m:oMath>
                </a14:m>
                <a:r>
                  <a:rPr lang="en-GB" altLang="pl-PL" dirty="0"/>
                  <a:t> ;      </a:t>
                </a:r>
                <a14:m>
                  <m:oMath xmlns:m="http://schemas.openxmlformats.org/officeDocument/2006/math">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sub>
                    </m:sSub>
                    <m:r>
                      <a:rPr lang="en-GB" altLang="pl-PL" sz="2400" b="0" i="1" smtClean="0">
                        <a:latin typeface="Cambria Math" panose="02040503050406030204" pitchFamily="18" charset="0"/>
                      </a:rPr>
                      <m:t>=</m:t>
                    </m:r>
                    <m:d>
                      <m:dPr>
                        <m:ctrlPr>
                          <a:rPr lang="en-GB" altLang="pl-PL" sz="2400" b="0" i="1" smtClean="0">
                            <a:latin typeface="Cambria Math" panose="02040503050406030204" pitchFamily="18" charset="0"/>
                          </a:rPr>
                        </m:ctrlPr>
                      </m:dPr>
                      <m:e>
                        <m:m>
                          <m:mPr>
                            <m:mcs>
                              <m:mc>
                                <m:mcPr>
                                  <m:count m:val="1"/>
                                  <m:mcJc m:val="center"/>
                                </m:mcPr>
                              </m:mc>
                            </m:mcs>
                            <m:ctrlPr>
                              <a:rPr lang="en-GB" altLang="pl-PL" sz="2400" b="0" i="1" smtClean="0">
                                <a:latin typeface="Cambria Math" panose="02040503050406030204" pitchFamily="18" charset="0"/>
                              </a:rPr>
                            </m:ctrlPr>
                          </m:mPr>
                          <m:mr>
                            <m:e>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r>
                                    <a:rPr lang="en-GB" altLang="pl-PL" sz="2400" b="0" i="1" smtClean="0">
                                      <a:latin typeface="Cambria Math" panose="02040503050406030204" pitchFamily="18" charset="0"/>
                                    </a:rPr>
                                    <m:t>1</m:t>
                                  </m:r>
                                </m:sub>
                              </m:sSub>
                            </m:e>
                          </m:mr>
                          <m:mr>
                            <m:e>
                              <m:r>
                                <a:rPr lang="en-GB" altLang="pl-PL" sz="2400" b="0" i="1" smtClean="0">
                                  <a:latin typeface="Cambria Math" panose="02040503050406030204" pitchFamily="18" charset="0"/>
                                </a:rPr>
                                <m:t>⋮</m:t>
                              </m:r>
                            </m:e>
                          </m:mr>
                          <m:mr>
                            <m:e>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r>
                                    <a:rPr lang="en-GB" altLang="pl-PL" sz="2400" b="0" i="1" smtClean="0">
                                      <a:latin typeface="Cambria Math" panose="02040503050406030204" pitchFamily="18" charset="0"/>
                                    </a:rPr>
                                    <m:t>𝑝</m:t>
                                  </m:r>
                                </m:sub>
                              </m:sSub>
                            </m:e>
                          </m:mr>
                        </m:m>
                      </m:e>
                    </m:d>
                  </m:oMath>
                </a14:m>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752600"/>
                <a:ext cx="8305800" cy="4876800"/>
              </a:xfrm>
              <a:blipFill>
                <a:blip r:embed="rId3"/>
                <a:stretch>
                  <a:fillRect l="-1247" t="-1250" r="-88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Support vector machines: Kernels</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22466136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42</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US" altLang="pl-PL" dirty="0"/>
                  <a:t>It turns out that there are many other forms of the inner product (</a:t>
                </a:r>
                <a14:m>
                  <m:oMath xmlns:m="http://schemas.openxmlformats.org/officeDocument/2006/math">
                    <m:r>
                      <a:rPr lang="en-US" altLang="pl-PL" i="1" dirty="0" smtClean="0">
                        <a:latin typeface="Cambria Math" panose="02040503050406030204" pitchFamily="18" charset="0"/>
                      </a:rPr>
                      <m:t>&lt;.,.&gt;</m:t>
                    </m:r>
                  </m:oMath>
                </a14:m>
                <a:r>
                  <a:rPr lang="en-US" altLang="pl-PL" dirty="0"/>
                  <a:t>) than just the one used for the linear support vector classifier. </a:t>
                </a:r>
              </a:p>
              <a:p>
                <a:pPr eaLnBrk="1" hangingPunct="1"/>
                <a14:m>
                  <m:oMath xmlns:m="http://schemas.openxmlformats.org/officeDocument/2006/math">
                    <m:r>
                      <a:rPr lang="en-US" altLang="pl-PL" i="1" dirty="0" smtClean="0">
                        <a:latin typeface="Cambria Math" panose="02040503050406030204" pitchFamily="18" charset="0"/>
                      </a:rPr>
                      <m:t>𝑓</m:t>
                    </m:r>
                  </m:oMath>
                </a14:m>
                <a:r>
                  <a:rPr lang="en-US" altLang="pl-PL" dirty="0"/>
                  <a:t> can be re-written as: </a:t>
                </a:r>
                <a14:m>
                  <m:oMath xmlns:m="http://schemas.openxmlformats.org/officeDocument/2006/math">
                    <m:r>
                      <a:rPr lang="en-GB" altLang="pl-PL" i="1">
                        <a:latin typeface="Cambria Math" panose="02040503050406030204" pitchFamily="18" charset="0"/>
                      </a:rPr>
                      <m:t>𝑓</m:t>
                    </m:r>
                    <m:d>
                      <m:dPr>
                        <m:ctrlPr>
                          <a:rPr lang="en-GB" altLang="pl-PL" i="1">
                            <a:latin typeface="Cambria Math" panose="02040503050406030204" pitchFamily="18" charset="0"/>
                          </a:rPr>
                        </m:ctrlPr>
                      </m:dPr>
                      <m:e>
                        <m:r>
                          <a:rPr lang="en-GB" altLang="pl-PL" i="1">
                            <a:latin typeface="Cambria Math" panose="02040503050406030204" pitchFamily="18" charset="0"/>
                          </a:rPr>
                          <m:t>𝑥</m:t>
                        </m:r>
                      </m:e>
                    </m:d>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ea typeface="Cambria Math" panose="02040503050406030204" pitchFamily="18" charset="0"/>
                          </a:rPr>
                          <m:t>𝛽</m:t>
                        </m:r>
                      </m:e>
                      <m:sub>
                        <m:r>
                          <a:rPr lang="en-GB" altLang="pl-PL" i="1">
                            <a:latin typeface="Cambria Math" panose="02040503050406030204" pitchFamily="18" charset="0"/>
                          </a:rPr>
                          <m:t>0</m:t>
                        </m:r>
                      </m:sub>
                    </m:sSub>
                    <m:r>
                      <a:rPr lang="en-GB" altLang="pl-PL" i="1">
                        <a:latin typeface="Cambria Math" panose="02040503050406030204" pitchFamily="18" charset="0"/>
                      </a:rPr>
                      <m:t>+</m:t>
                    </m:r>
                    <m:nary>
                      <m:naryPr>
                        <m:chr m:val="∑"/>
                        <m:ctrlPr>
                          <a:rPr lang="en-GB" altLang="pl-PL" i="1">
                            <a:latin typeface="Cambria Math" panose="02040503050406030204" pitchFamily="18" charset="0"/>
                          </a:rPr>
                        </m:ctrlPr>
                      </m:naryPr>
                      <m:sub>
                        <m:r>
                          <m:rPr>
                            <m:brk m:alnAt="23"/>
                          </m:rPr>
                          <a:rPr lang="en-GB" altLang="pl-PL" i="1">
                            <a:latin typeface="Cambria Math" panose="02040503050406030204" pitchFamily="18" charset="0"/>
                          </a:rPr>
                          <m:t>𝑖</m:t>
                        </m:r>
                        <m:r>
                          <a:rPr lang="en-GB" altLang="pl-PL" i="1">
                            <a:latin typeface="Cambria Math" panose="02040503050406030204" pitchFamily="18" charset="0"/>
                          </a:rPr>
                          <m:t>=1</m:t>
                        </m:r>
                      </m:sub>
                      <m:sup>
                        <m:r>
                          <a:rPr lang="en-GB" altLang="pl-PL" i="1">
                            <a:latin typeface="Cambria Math" panose="02040503050406030204" pitchFamily="18" charset="0"/>
                          </a:rPr>
                          <m:t>𝑛</m:t>
                        </m:r>
                      </m:sup>
                      <m:e>
                        <m:sSub>
                          <m:sSubPr>
                            <m:ctrlPr>
                              <a:rPr lang="en-GB" altLang="pl-PL" i="1">
                                <a:latin typeface="Cambria Math" panose="02040503050406030204" pitchFamily="18" charset="0"/>
                              </a:rPr>
                            </m:ctrlPr>
                          </m:sSubPr>
                          <m:e>
                            <m:r>
                              <a:rPr lang="en-GB" altLang="pl-PL" i="1">
                                <a:latin typeface="Cambria Math" panose="02040503050406030204" pitchFamily="18" charset="0"/>
                                <a:ea typeface="Cambria Math" panose="02040503050406030204" pitchFamily="18" charset="0"/>
                              </a:rPr>
                              <m:t>𝛼</m:t>
                            </m:r>
                          </m:e>
                          <m:sub>
                            <m:r>
                              <a:rPr lang="en-GB" altLang="pl-PL" i="1">
                                <a:latin typeface="Cambria Math" panose="02040503050406030204" pitchFamily="18" charset="0"/>
                              </a:rPr>
                              <m:t>𝑖</m:t>
                            </m:r>
                          </m:sub>
                        </m:sSub>
                        <m:r>
                          <a:rPr lang="en-GB" altLang="pl-PL" b="0" i="1" smtClean="0">
                            <a:latin typeface="Cambria Math" panose="02040503050406030204" pitchFamily="18" charset="0"/>
                          </a:rPr>
                          <m:t>𝐾</m:t>
                        </m:r>
                        <m:r>
                          <a:rPr lang="en-GB" altLang="pl-PL" b="0" i="1" smtClean="0">
                            <a:latin typeface="Cambria Math" panose="02040503050406030204" pitchFamily="18" charset="0"/>
                          </a:rPr>
                          <m:t>(</m:t>
                        </m:r>
                        <m:r>
                          <a:rPr lang="en-GB" altLang="pl-PL" i="1">
                            <a:latin typeface="Cambria Math" panose="02040503050406030204" pitchFamily="18" charset="0"/>
                          </a:rPr>
                          <m:t>𝑥</m:t>
                        </m:r>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b="0" i="1" smtClean="0">
                            <a:latin typeface="Cambria Math" panose="02040503050406030204" pitchFamily="18" charset="0"/>
                          </a:rPr>
                          <m:t>)</m:t>
                        </m:r>
                      </m:e>
                    </m:nary>
                  </m:oMath>
                </a14:m>
                <a:r>
                  <a:rPr lang="en-GB" altLang="pl-PL" dirty="0"/>
                  <a:t>, where K is called kernel. Examples of kernels are:</a:t>
                </a:r>
              </a:p>
              <a:p>
                <a:pPr eaLnBrk="1" hangingPunct="1"/>
                <a:endParaRPr lang="en-GB" altLang="pl-PL" sz="800" dirty="0"/>
              </a:p>
              <a:p>
                <a:pPr lvl="1" eaLnBrk="1" hangingPunct="1">
                  <a:buFont typeface="Wingdings" panose="05000000000000000000" pitchFamily="2" charset="2"/>
                  <a:buChar char="Ø"/>
                </a:pPr>
                <a:r>
                  <a:rPr lang="en-GB" altLang="pl-PL" dirty="0"/>
                  <a:t> Linear kernel: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b="0" i="1" smtClean="0">
                        <a:latin typeface="Cambria Math" panose="02040503050406030204" pitchFamily="18" charset="0"/>
                      </a:rPr>
                      <m:t>=</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oMath>
                </a14:m>
                <a:endParaRPr lang="en-GB" altLang="pl-PL" dirty="0"/>
              </a:p>
              <a:p>
                <a:pPr lvl="1" eaLnBrk="1" hangingPunct="1">
                  <a:buFont typeface="Wingdings" panose="05000000000000000000" pitchFamily="2" charset="2"/>
                  <a:buChar char="Ø"/>
                </a:pPr>
                <a:r>
                  <a:rPr lang="en-GB" altLang="pl-PL" dirty="0"/>
                  <a:t> Polynomial kernel: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sSup>
                      <m:sSupPr>
                        <m:ctrlPr>
                          <a:rPr lang="en-GB" altLang="pl-PL" b="0" i="1" smtClean="0">
                            <a:latin typeface="Cambria Math" panose="02040503050406030204" pitchFamily="18" charset="0"/>
                          </a:rPr>
                        </m:ctrlPr>
                      </m:sSupPr>
                      <m:e>
                        <m:d>
                          <m:dPr>
                            <m:ctrlPr>
                              <a:rPr lang="en-GB" altLang="pl-PL" i="1">
                                <a:latin typeface="Cambria Math" panose="02040503050406030204" pitchFamily="18" charset="0"/>
                              </a:rPr>
                            </m:ctrlPr>
                          </m:dPr>
                          <m:e>
                            <m:r>
                              <a:rPr lang="en-GB" altLang="pl-PL" i="1">
                                <a:latin typeface="Cambria Math" panose="02040503050406030204" pitchFamily="18" charset="0"/>
                              </a:rPr>
                              <m:t>1+</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e>
                        </m:d>
                      </m:e>
                      <m:sup>
                        <m:r>
                          <a:rPr lang="en-GB" altLang="pl-PL" b="0" i="1" smtClean="0">
                            <a:latin typeface="Cambria Math" panose="02040503050406030204" pitchFamily="18" charset="0"/>
                          </a:rPr>
                          <m:t>𝑑</m:t>
                        </m:r>
                      </m:sup>
                    </m:sSup>
                  </m:oMath>
                </a14:m>
                <a:endParaRPr lang="en-GB" altLang="pl-PL" dirty="0"/>
              </a:p>
              <a:p>
                <a:pPr lvl="1" eaLnBrk="1" hangingPunct="1">
                  <a:buFont typeface="Wingdings" panose="05000000000000000000" pitchFamily="2" charset="2"/>
                  <a:buChar char="Ø"/>
                </a:pPr>
                <a:r>
                  <a:rPr lang="en-GB" altLang="pl-PL" dirty="0"/>
                  <a:t> Radial kernel: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oMath>
                </a14:m>
                <a:endParaRPr lang="en-GB" altLang="pl-PL" dirty="0"/>
              </a:p>
              <a:p>
                <a:pPr marL="457200" lvl="1"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752600"/>
                <a:ext cx="8382000" cy="4876800"/>
              </a:xfrm>
              <a:blipFill>
                <a:blip r:embed="rId3"/>
                <a:stretch>
                  <a:fillRect l="-1236"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Support vector machines: Kernels</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29767170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43</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lvl="1" eaLnBrk="1" hangingPunct="1">
                  <a:buFont typeface="Wingdings" panose="05000000000000000000" pitchFamily="2" charset="2"/>
                  <a:buChar char="Ø"/>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68236803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44</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If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 </m:t>
                    </m:r>
                  </m:oMath>
                </a14:m>
                <a:r>
                  <a:rPr lang="en-GB" altLang="pl-PL" dirty="0"/>
                  <a:t>is far from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then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a:t>
                </a:r>
              </a:p>
              <a:p>
                <a:pPr marL="57150" indent="0" eaLnBrk="1" hangingPunct="1">
                  <a:buNone/>
                </a:pPr>
                <a:endParaRPr lang="en-GB" altLang="pl-PL" sz="600" dirty="0"/>
              </a:p>
              <a:p>
                <a:pPr marL="457200" lvl="1"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l="-582"/>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6463143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45</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If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 </m:t>
                    </m:r>
                  </m:oMath>
                </a14:m>
                <a:r>
                  <a:rPr lang="en-GB" altLang="pl-PL" dirty="0"/>
                  <a:t>is far from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then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a:t>
                </a:r>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As we increase </a:t>
                </a:r>
                <a14:m>
                  <m:oMath xmlns:m="http://schemas.openxmlformats.org/officeDocument/2006/math">
                    <m:r>
                      <a:rPr lang="en-GB" altLang="pl-PL" i="1">
                        <a:latin typeface="Cambria Math" panose="02040503050406030204" pitchFamily="18" charset="0"/>
                        <a:ea typeface="Cambria Math" panose="02040503050406030204" pitchFamily="18" charset="0"/>
                      </a:rPr>
                      <m:t>𝛾</m:t>
                    </m:r>
                  </m:oMath>
                </a14:m>
                <a:r>
                  <a:rPr lang="en-GB" altLang="pl-PL" dirty="0"/>
                  <a:t> only very close training observations will affect the prediction of the class label of a test observation.  </a:t>
                </a:r>
              </a:p>
              <a:p>
                <a:pPr marL="514350" indent="-457200" eaLnBrk="1" hangingPunct="1">
                  <a:buFont typeface="Wingdings" panose="05000000000000000000" pitchFamily="2" charset="2"/>
                  <a:buChar char="Ø"/>
                </a:pPr>
                <a:endParaRPr lang="en-GB" altLang="pl-PL" sz="600" dirty="0"/>
              </a:p>
              <a:p>
                <a:pPr marL="57150" indent="0" eaLnBrk="1" hangingPunct="1">
                  <a:buNone/>
                </a:pPr>
                <a:endParaRPr lang="en-GB" altLang="pl-PL" dirty="0"/>
              </a:p>
              <a:p>
                <a:pPr lvl="1" eaLnBrk="1" hangingPunct="1">
                  <a:buFont typeface="Wingdings" panose="05000000000000000000" pitchFamily="2" charset="2"/>
                  <a:buChar char="Ø"/>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l="-582"/>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82263904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46</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If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 </m:t>
                    </m:r>
                  </m:oMath>
                </a14:m>
                <a:r>
                  <a:rPr lang="en-GB" altLang="pl-PL" dirty="0"/>
                  <a:t>is far from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then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a:t>
                </a:r>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As we increase </a:t>
                </a:r>
                <a14:m>
                  <m:oMath xmlns:m="http://schemas.openxmlformats.org/officeDocument/2006/math">
                    <m:r>
                      <a:rPr lang="en-GB" altLang="pl-PL" i="1">
                        <a:latin typeface="Cambria Math" panose="02040503050406030204" pitchFamily="18" charset="0"/>
                        <a:ea typeface="Cambria Math" panose="02040503050406030204" pitchFamily="18" charset="0"/>
                      </a:rPr>
                      <m:t>𝛾</m:t>
                    </m:r>
                  </m:oMath>
                </a14:m>
                <a:r>
                  <a:rPr lang="en-GB" altLang="pl-PL" dirty="0"/>
                  <a:t> only very close training observations will affect the prediction of the class label of a test observation.  </a:t>
                </a:r>
              </a:p>
              <a:p>
                <a:pPr marL="514350" indent="-457200" eaLnBrk="1" hangingPunct="1">
                  <a:buFont typeface="Wingdings" panose="05000000000000000000" pitchFamily="2" charset="2"/>
                  <a:buChar char="Ø"/>
                </a:pPr>
                <a:endParaRPr lang="en-GB" altLang="pl-PL" sz="600" dirty="0"/>
              </a:p>
              <a:p>
                <a:pPr marL="514350" indent="-457200" eaLnBrk="1" hangingPunct="1">
                  <a:buFont typeface="Wingdings" panose="05000000000000000000" pitchFamily="2" charset="2"/>
                  <a:buChar char="Ø"/>
                </a:pPr>
                <a:r>
                  <a:rPr lang="en-GB" altLang="pl-PL" dirty="0"/>
                  <a:t>An equivalent version is: </a:t>
                </a:r>
                <a:r>
                  <a:rPr lang="en-GB" altLang="pl-PL" i="1" dirty="0">
                    <a:latin typeface="Cambria Math" panose="02040503050406030204" pitchFamily="18" charset="0"/>
                  </a:rPr>
                  <a:t>                                                </a:t>
                </a:r>
                <a14:m>
                  <m:oMath xmlns:m="http://schemas.openxmlformats.org/officeDocument/2006/math">
                    <m:r>
                      <a:rPr lang="en-GB" altLang="pl-PL" b="0" i="1" smtClean="0">
                        <a:latin typeface="Cambria Math" panose="02040503050406030204" pitchFamily="18" charset="0"/>
                      </a:rPr>
                      <m:t>         </m:t>
                    </m:r>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i="1">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f>
                          <m:fPr>
                            <m:ctrlPr>
                              <a:rPr lang="en-GB" altLang="pl-PL" b="0" i="1" smtClean="0">
                                <a:latin typeface="Cambria Math" panose="02040503050406030204" pitchFamily="18" charset="0"/>
                              </a:rPr>
                            </m:ctrlPr>
                          </m:fPr>
                          <m:num>
                            <m:r>
                              <a:rPr lang="en-GB" altLang="pl-PL" b="0" i="1" smtClean="0">
                                <a:latin typeface="Cambria Math" panose="02040503050406030204" pitchFamily="18" charset="0"/>
                              </a:rPr>
                              <m:t>1</m:t>
                            </m:r>
                          </m:num>
                          <m:den>
                            <m:r>
                              <a:rPr lang="en-GB" altLang="pl-PL" b="0" i="1" smtClean="0">
                                <a:latin typeface="Cambria Math" panose="02040503050406030204" pitchFamily="18" charset="0"/>
                              </a:rPr>
                              <m:t>2</m:t>
                            </m:r>
                            <m:sSup>
                              <m:sSupPr>
                                <m:ctrlPr>
                                  <a:rPr lang="en-GB" altLang="pl-PL" b="0" i="1" smtClean="0">
                                    <a:latin typeface="Cambria Math" panose="02040503050406030204" pitchFamily="18" charset="0"/>
                                  </a:rPr>
                                </m:ctrlPr>
                              </m:sSupPr>
                              <m:e>
                                <m:r>
                                  <a:rPr lang="en-GB" altLang="pl-PL" b="0" i="1" smtClean="0">
                                    <a:latin typeface="Cambria Math" panose="02040503050406030204" pitchFamily="18" charset="0"/>
                                    <a:ea typeface="Cambria Math" panose="02040503050406030204" pitchFamily="18" charset="0"/>
                                  </a:rPr>
                                  <m:t>𝜎</m:t>
                                </m:r>
                              </m:e>
                              <m:sup>
                                <m:r>
                                  <a:rPr lang="en-GB" altLang="pl-PL" b="0" i="1" smtClean="0">
                                    <a:latin typeface="Cambria Math" panose="02040503050406030204" pitchFamily="18" charset="0"/>
                                  </a:rPr>
                                  <m:t>2</m:t>
                                </m:r>
                              </m:sup>
                            </m:sSup>
                          </m:den>
                        </m:f>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e>
                    </m:d>
                  </m:oMath>
                </a14:m>
                <a:endParaRPr lang="en-GB" altLang="pl-PL" dirty="0"/>
              </a:p>
              <a:p>
                <a:pPr lvl="1" eaLnBrk="1" hangingPunct="1">
                  <a:buFont typeface="Wingdings" panose="05000000000000000000" pitchFamily="2" charset="2"/>
                  <a:buChar char="Ø"/>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l="-582" b="-625"/>
                </a:stretch>
              </a:blipFill>
            </p:spPr>
            <p:txBody>
              <a:bodyPr/>
              <a:lstStyle/>
              <a:p>
                <a:r>
                  <a:rPr lang="pl-PL">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330198881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In this task, you will use THE support vector machine algorithm to classify non-linear data.</a:t>
            </a:r>
          </a:p>
          <a:p>
            <a:pPr eaLnBrk="1" hangingPunct="1"/>
            <a:endParaRPr lang="en-GB" altLang="pl-PL" sz="600" dirty="0"/>
          </a:p>
          <a:p>
            <a:pPr marL="914400" lvl="1" indent="-514350" eaLnBrk="1" hangingPunct="1">
              <a:buFont typeface="+mj-lt"/>
              <a:buAutoNum type="arabicPeriod"/>
            </a:pPr>
            <a:r>
              <a:rPr lang="en-GB" altLang="pl-PL" sz="2000" dirty="0"/>
              <a:t>Use the code of Sec.4 to simulate a new artificial data set that is non linearly separable. </a:t>
            </a:r>
          </a:p>
          <a:p>
            <a:pPr marL="914400" lvl="1" indent="-514350" eaLnBrk="1" hangingPunct="1">
              <a:buFont typeface="+mj-lt"/>
              <a:buAutoNum type="arabicPeriod"/>
            </a:pPr>
            <a:r>
              <a:rPr lang="en-GB" altLang="pl-PL" sz="2000" dirty="0"/>
              <a:t>Fit the data using a radial kernel with parameters C=1 and gamma=1 and plot the SVM output. </a:t>
            </a:r>
          </a:p>
          <a:p>
            <a:pPr marL="914400" lvl="1" indent="-514350" eaLnBrk="1" hangingPunct="1">
              <a:buFont typeface="+mj-lt"/>
              <a:buAutoNum type="arabicPeriod"/>
            </a:pPr>
            <a:r>
              <a:rPr lang="en-GB" altLang="pl-PL" sz="2000" dirty="0"/>
              <a:t>Try other values for the parameters.</a:t>
            </a:r>
          </a:p>
          <a:p>
            <a:pPr marL="914400" lvl="1" indent="-514350" eaLnBrk="1" hangingPunct="1">
              <a:buFont typeface="+mj-lt"/>
              <a:buAutoNum type="arabicPeriod"/>
            </a:pPr>
            <a:r>
              <a:rPr lang="en-GB" altLang="pl-PL" sz="2000" dirty="0"/>
              <a:t>Use Sec.5 to perform cross validation and make an informed choice for the parameters C and gamma. </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123294637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48</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marL="0" indent="0" eaLnBrk="1" hangingPunct="1">
              <a:buNone/>
            </a:pPr>
            <a:r>
              <a:rPr lang="en-GB" altLang="pl-PL" b="1" dirty="0"/>
              <a:t>Example: </a:t>
            </a:r>
          </a:p>
          <a:p>
            <a:pPr marL="0" indent="0" eaLnBrk="1" hangingPunct="1">
              <a:buNone/>
            </a:pPr>
            <a:r>
              <a:rPr lang="en-GB" altLang="pl-PL" dirty="0"/>
              <a:t>A company is interested in predicting the satisfaction level of its customers. There are four outcomes: </a:t>
            </a:r>
          </a:p>
          <a:p>
            <a:pPr marL="514350" indent="-514350" eaLnBrk="1" hangingPunct="1">
              <a:buAutoNum type="arabicParenBoth"/>
            </a:pPr>
            <a:r>
              <a:rPr lang="en-GB" dirty="0"/>
              <a:t>Very satisfied; </a:t>
            </a:r>
          </a:p>
          <a:p>
            <a:pPr marL="514350" indent="-514350" eaLnBrk="1" hangingPunct="1">
              <a:buAutoNum type="arabicParenBoth"/>
            </a:pPr>
            <a:r>
              <a:rPr lang="en-GB" dirty="0"/>
              <a:t>somehow satisfied; </a:t>
            </a:r>
          </a:p>
          <a:p>
            <a:pPr marL="514350" indent="-514350" eaLnBrk="1" hangingPunct="1">
              <a:buAutoNum type="arabicParenBoth"/>
            </a:pPr>
            <a:r>
              <a:rPr lang="en-GB" dirty="0"/>
              <a:t>somehow unsatisfied </a:t>
            </a:r>
          </a:p>
          <a:p>
            <a:pPr marL="514350" indent="-514350" eaLnBrk="1" hangingPunct="1">
              <a:buAutoNum type="arabicParenBoth"/>
            </a:pPr>
            <a:r>
              <a:rPr lang="en-GB" dirty="0"/>
              <a:t>very unsatisfied. </a:t>
            </a:r>
            <a:endParaRPr lang="en-GB" altLang="pl-PL" dirty="0"/>
          </a:p>
          <a:p>
            <a:pPr marL="457200" lvl="1"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Multi-class support vector machines</a:t>
            </a:r>
          </a:p>
        </p:txBody>
      </p:sp>
      <p:sp>
        <p:nvSpPr>
          <p:cNvPr id="7" name="TextBox 4">
            <a:extLst>
              <a:ext uri="{FF2B5EF4-FFF2-40B4-BE49-F238E27FC236}">
                <a16:creationId xmlns:a16="http://schemas.microsoft.com/office/drawing/2014/main" id="{E8D18C26-1B52-43C3-8682-86F4A5DD124A}"/>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62999733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49</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GB" altLang="pl-PL" b="1" dirty="0"/>
              <a:t>Method 1: One-versus-one classification</a:t>
            </a:r>
          </a:p>
          <a:p>
            <a:pPr marL="857250" lvl="1" indent="-457200" eaLnBrk="1" hangingPunct="1">
              <a:buFont typeface="+mj-lt"/>
              <a:buAutoNum type="arabicParenR"/>
            </a:pPr>
            <a:r>
              <a:rPr lang="en-GB" altLang="pl-PL" dirty="0"/>
              <a:t>Construct an SVM for each possible pair of classes. In our example, one SVM would compare “very satisfied” to “somehow unsatisfied”. Another one would compare “very satisfied” to “very unsatisfied”. </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For a new test observation, predict a class label using each of the constructed SVMs.</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The final class label that is predicted is the class that wins the majority of votes from the multiple SVMs.    </a:t>
            </a:r>
          </a:p>
          <a:p>
            <a:pPr marL="457200" lvl="1"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Multi-class support vector machines</a:t>
            </a:r>
          </a:p>
        </p:txBody>
      </p:sp>
      <p:sp>
        <p:nvSpPr>
          <p:cNvPr id="7" name="TextBox 4">
            <a:extLst>
              <a:ext uri="{FF2B5EF4-FFF2-40B4-BE49-F238E27FC236}">
                <a16:creationId xmlns:a16="http://schemas.microsoft.com/office/drawing/2014/main" id="{7E5A0CA3-7371-4FC7-8209-54A00BB8FC0F}"/>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2871856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a:extLst>
              <a:ext uri="{FF2B5EF4-FFF2-40B4-BE49-F238E27FC236}">
                <a16:creationId xmlns:a16="http://schemas.microsoft.com/office/drawing/2014/main" id="{3455956C-9DF7-4B75-9470-147EC5D418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3C07AA18-3DA3-4398-A6FB-F9CB9D0D65AD}" type="slidenum">
              <a:rPr lang="en-US" altLang="pl-PL" sz="1200" smtClean="0">
                <a:solidFill>
                  <a:srgbClr val="898989"/>
                </a:solidFill>
              </a:rPr>
              <a:pPr>
                <a:spcBef>
                  <a:spcPct val="0"/>
                </a:spcBef>
                <a:buClrTx/>
                <a:buFontTx/>
                <a:buNone/>
              </a:pPr>
              <a:t>5</a:t>
            </a:fld>
            <a:endParaRPr lang="en-US" altLang="pl-PL" sz="1200">
              <a:solidFill>
                <a:srgbClr val="898989"/>
              </a:solidFill>
            </a:endParaRPr>
          </a:p>
        </p:txBody>
      </p:sp>
      <p:sp>
        <p:nvSpPr>
          <p:cNvPr id="17411" name="Rectangle 2">
            <a:extLst>
              <a:ext uri="{FF2B5EF4-FFF2-40B4-BE49-F238E27FC236}">
                <a16:creationId xmlns:a16="http://schemas.microsoft.com/office/drawing/2014/main" id="{2A16D67D-C6B1-4BB4-9FDD-BFFF795B1282}"/>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17413" name="TextBox 4">
            <a:extLst>
              <a:ext uri="{FF2B5EF4-FFF2-40B4-BE49-F238E27FC236}">
                <a16:creationId xmlns:a16="http://schemas.microsoft.com/office/drawing/2014/main" id="{2B1BFDED-9200-4BEF-A173-34C80C8FE00F}"/>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
        <p:nvSpPr>
          <p:cNvPr id="17414" name="Line 38">
            <a:extLst>
              <a:ext uri="{FF2B5EF4-FFF2-40B4-BE49-F238E27FC236}">
                <a16:creationId xmlns:a16="http://schemas.microsoft.com/office/drawing/2014/main" id="{5AFCFF2E-3D40-4D09-9F61-40F32491C59F}"/>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7415" name="Line 39">
            <a:extLst>
              <a:ext uri="{FF2B5EF4-FFF2-40B4-BE49-F238E27FC236}">
                <a16:creationId xmlns:a16="http://schemas.microsoft.com/office/drawing/2014/main" id="{FE999992-3D1F-48E2-A3BE-EB5C97C52AC2}"/>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7418" name="Oval 42">
            <a:extLst>
              <a:ext uri="{FF2B5EF4-FFF2-40B4-BE49-F238E27FC236}">
                <a16:creationId xmlns:a16="http://schemas.microsoft.com/office/drawing/2014/main" id="{BFF1F2CE-1E9A-43FB-9525-63075FB0F9D4}"/>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19" name="Oval 43">
            <a:extLst>
              <a:ext uri="{FF2B5EF4-FFF2-40B4-BE49-F238E27FC236}">
                <a16:creationId xmlns:a16="http://schemas.microsoft.com/office/drawing/2014/main" id="{901DA7BB-A0D4-45AF-A242-E46197E0B60D}"/>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0" name="Oval 44">
            <a:extLst>
              <a:ext uri="{FF2B5EF4-FFF2-40B4-BE49-F238E27FC236}">
                <a16:creationId xmlns:a16="http://schemas.microsoft.com/office/drawing/2014/main" id="{C95FFA1D-854A-4C22-9551-1FF2004D06FC}"/>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1" name="Oval 45">
            <a:extLst>
              <a:ext uri="{FF2B5EF4-FFF2-40B4-BE49-F238E27FC236}">
                <a16:creationId xmlns:a16="http://schemas.microsoft.com/office/drawing/2014/main" id="{C64B97C5-0EEE-4905-857F-4B1ECEC5D3F1}"/>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2" name="Oval 46">
            <a:extLst>
              <a:ext uri="{FF2B5EF4-FFF2-40B4-BE49-F238E27FC236}">
                <a16:creationId xmlns:a16="http://schemas.microsoft.com/office/drawing/2014/main" id="{0EE68E88-122C-40E5-9672-B8DD3374A55D}"/>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3" name="Oval 47">
            <a:extLst>
              <a:ext uri="{FF2B5EF4-FFF2-40B4-BE49-F238E27FC236}">
                <a16:creationId xmlns:a16="http://schemas.microsoft.com/office/drawing/2014/main" id="{01780041-717C-44A3-B3C0-9CA4965A74F7}"/>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4" name="Oval 48">
            <a:extLst>
              <a:ext uri="{FF2B5EF4-FFF2-40B4-BE49-F238E27FC236}">
                <a16:creationId xmlns:a16="http://schemas.microsoft.com/office/drawing/2014/main" id="{F7FE3F7A-8215-4013-A06C-8F9F068B7511}"/>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5" name="Oval 49">
            <a:extLst>
              <a:ext uri="{FF2B5EF4-FFF2-40B4-BE49-F238E27FC236}">
                <a16:creationId xmlns:a16="http://schemas.microsoft.com/office/drawing/2014/main" id="{A631CF0F-0517-4C0C-8684-52C521FECBFA}"/>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6" name="Oval 50">
            <a:extLst>
              <a:ext uri="{FF2B5EF4-FFF2-40B4-BE49-F238E27FC236}">
                <a16:creationId xmlns:a16="http://schemas.microsoft.com/office/drawing/2014/main" id="{42B5D41F-8C91-48FE-93BD-32020B05F6F8}"/>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7" name="Oval 51">
            <a:extLst>
              <a:ext uri="{FF2B5EF4-FFF2-40B4-BE49-F238E27FC236}">
                <a16:creationId xmlns:a16="http://schemas.microsoft.com/office/drawing/2014/main" id="{CADA09B2-961F-474E-A0F8-60434DDA5A36}"/>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8" name="Oval 52">
            <a:extLst>
              <a:ext uri="{FF2B5EF4-FFF2-40B4-BE49-F238E27FC236}">
                <a16:creationId xmlns:a16="http://schemas.microsoft.com/office/drawing/2014/main" id="{EE93F3E1-D967-44A6-A82B-EFDEF20F625C}"/>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9" name="Oval 53">
            <a:extLst>
              <a:ext uri="{FF2B5EF4-FFF2-40B4-BE49-F238E27FC236}">
                <a16:creationId xmlns:a16="http://schemas.microsoft.com/office/drawing/2014/main" id="{86BF5E2C-C95C-4801-97CE-1C99F0522061}"/>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0" name="Oval 54">
            <a:extLst>
              <a:ext uri="{FF2B5EF4-FFF2-40B4-BE49-F238E27FC236}">
                <a16:creationId xmlns:a16="http://schemas.microsoft.com/office/drawing/2014/main" id="{AFACC638-6CDF-4D7D-A233-1FFB89EF524C}"/>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1" name="Oval 55">
            <a:extLst>
              <a:ext uri="{FF2B5EF4-FFF2-40B4-BE49-F238E27FC236}">
                <a16:creationId xmlns:a16="http://schemas.microsoft.com/office/drawing/2014/main" id="{D66C3CDE-C9D9-4AC3-B15B-F977286C201D}"/>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2" name="Oval 56">
            <a:extLst>
              <a:ext uri="{FF2B5EF4-FFF2-40B4-BE49-F238E27FC236}">
                <a16:creationId xmlns:a16="http://schemas.microsoft.com/office/drawing/2014/main" id="{3937125C-08EE-4604-9EDA-2E9A6D2159DD}"/>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3" name="Oval 57">
            <a:extLst>
              <a:ext uri="{FF2B5EF4-FFF2-40B4-BE49-F238E27FC236}">
                <a16:creationId xmlns:a16="http://schemas.microsoft.com/office/drawing/2014/main" id="{CEDB93BA-1455-4789-B857-B82BB07F6BA0}"/>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4" name="Oval 58">
            <a:extLst>
              <a:ext uri="{FF2B5EF4-FFF2-40B4-BE49-F238E27FC236}">
                <a16:creationId xmlns:a16="http://schemas.microsoft.com/office/drawing/2014/main" id="{C7EDF77D-8A0D-4920-93AD-901B07FAE5E9}"/>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5" name="Oval 59">
            <a:extLst>
              <a:ext uri="{FF2B5EF4-FFF2-40B4-BE49-F238E27FC236}">
                <a16:creationId xmlns:a16="http://schemas.microsoft.com/office/drawing/2014/main" id="{079EFC59-6E23-4BEA-9580-B1D34242CF09}"/>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6" name="Oval 60">
            <a:extLst>
              <a:ext uri="{FF2B5EF4-FFF2-40B4-BE49-F238E27FC236}">
                <a16:creationId xmlns:a16="http://schemas.microsoft.com/office/drawing/2014/main" id="{57D005FE-5F50-4551-9B05-B3B912109ECD}"/>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7" name="Oval 61">
            <a:extLst>
              <a:ext uri="{FF2B5EF4-FFF2-40B4-BE49-F238E27FC236}">
                <a16:creationId xmlns:a16="http://schemas.microsoft.com/office/drawing/2014/main" id="{FF37F4B3-9613-41D8-8D8B-862C5A44D2CE}"/>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8" name="Line 62">
            <a:extLst>
              <a:ext uri="{FF2B5EF4-FFF2-40B4-BE49-F238E27FC236}">
                <a16:creationId xmlns:a16="http://schemas.microsoft.com/office/drawing/2014/main" id="{C1AD51B0-AC50-4586-87BD-F369C0FE55B0}"/>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7439" name="Oval 63">
            <a:extLst>
              <a:ext uri="{FF2B5EF4-FFF2-40B4-BE49-F238E27FC236}">
                <a16:creationId xmlns:a16="http://schemas.microsoft.com/office/drawing/2014/main" id="{72098DB8-9A6C-451B-84CB-C1FBFB13C86F}"/>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0" name="Oval 64">
            <a:extLst>
              <a:ext uri="{FF2B5EF4-FFF2-40B4-BE49-F238E27FC236}">
                <a16:creationId xmlns:a16="http://schemas.microsoft.com/office/drawing/2014/main" id="{15E70481-F16D-4F3E-AEF5-8047B0A0A924}"/>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1" name="Text Box 65">
            <a:extLst>
              <a:ext uri="{FF2B5EF4-FFF2-40B4-BE49-F238E27FC236}">
                <a16:creationId xmlns:a16="http://schemas.microsoft.com/office/drawing/2014/main" id="{51450562-0482-48AC-A769-22F2EE1E1D23}"/>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17442" name="Text Box 66">
            <a:extLst>
              <a:ext uri="{FF2B5EF4-FFF2-40B4-BE49-F238E27FC236}">
                <a16:creationId xmlns:a16="http://schemas.microsoft.com/office/drawing/2014/main" id="{91479A12-5F56-4D68-A520-FFD53E04A593}"/>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Tree>
    <p:extLst>
      <p:ext uri="{BB962C8B-B14F-4D97-AF65-F5344CB8AC3E}">
        <p14:creationId xmlns:p14="http://schemas.microsoft.com/office/powerpoint/2010/main" val="19028960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50</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GB" altLang="pl-PL" b="1" dirty="0"/>
                  <a:t>Method 2: One-versus-all classification:</a:t>
                </a:r>
              </a:p>
              <a:p>
                <a:pPr marL="857250" lvl="1" indent="-457200" eaLnBrk="1" hangingPunct="1">
                  <a:buFont typeface="+mj-lt"/>
                  <a:buAutoNum type="arabicParenR"/>
                </a:pPr>
                <a:r>
                  <a:rPr lang="en-GB" altLang="pl-PL" dirty="0"/>
                  <a:t>Construct an SVM for each class label but now comparing it to all remaining classes. In our example, one SVM would compare “very satisfied” to all other labels. Another one would compare “somehow satisfied” to the remaining classes, and so on.</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For a new test observation, compute the margin for each of the available SVMs.</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Choose the class label that produces the largest margin (for a test observation </a:t>
                </a:r>
                <a14:m>
                  <m:oMath xmlns:m="http://schemas.openxmlformats.org/officeDocument/2006/math">
                    <m:sSup>
                      <m:sSupPr>
                        <m:ctrlPr>
                          <a:rPr lang="en-GB" altLang="pl-PL" i="1" smtClean="0">
                            <a:latin typeface="Cambria Math" panose="02040503050406030204" pitchFamily="18" charset="0"/>
                          </a:rPr>
                        </m:ctrlPr>
                      </m:sSupPr>
                      <m:e>
                        <m:r>
                          <a:rPr lang="en-GB" altLang="pl-PL" b="0" i="1" smtClean="0">
                            <a:latin typeface="Cambria Math" panose="02040503050406030204" pitchFamily="18" charset="0"/>
                          </a:rPr>
                          <m:t>𝑥</m:t>
                        </m:r>
                      </m:e>
                      <m:sup>
                        <m:r>
                          <a:rPr lang="en-GB" altLang="pl-PL" b="0" i="1" smtClean="0">
                            <a:latin typeface="Cambria Math" panose="02040503050406030204" pitchFamily="18" charset="0"/>
                          </a:rPr>
                          <m:t>∗</m:t>
                        </m:r>
                      </m:sup>
                    </m:sSup>
                  </m:oMath>
                </a14:m>
                <a:r>
                  <a:rPr lang="en-GB" altLang="pl-PL" dirty="0"/>
                  <a:t>, this is equivalent to maximising     </a:t>
                </a:r>
                <a14:m>
                  <m:oMath xmlns:m="http://schemas.openxmlformats.org/officeDocument/2006/math">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i="1" dirty="0">
                            <a:latin typeface="Cambria Math" panose="02040503050406030204" pitchFamily="18" charset="0"/>
                          </a:rPr>
                          <m:t>0</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i="1" dirty="0">
                            <a:latin typeface="Cambria Math" panose="02040503050406030204" pitchFamily="18" charset="0"/>
                            <a:ea typeface="Cambria Math" panose="02040503050406030204" pitchFamily="18" charset="0"/>
                          </a:rPr>
                          <m:t>1</m:t>
                        </m:r>
                      </m:sub>
                    </m:sSub>
                    <m:sSub>
                      <m:sSubPr>
                        <m:ctrlPr>
                          <a:rPr lang="en-US" altLang="pl-PL" i="1">
                            <a:latin typeface="Cambria Math" panose="02040503050406030204" pitchFamily="18" charset="0"/>
                          </a:rPr>
                        </m:ctrlPr>
                      </m:sSubPr>
                      <m:e>
                        <m:sSup>
                          <m:sSupPr>
                            <m:ctrlPr>
                              <a:rPr lang="en-GB" altLang="pl-PL" i="1">
                                <a:latin typeface="Cambria Math" panose="02040503050406030204" pitchFamily="18" charset="0"/>
                              </a:rPr>
                            </m:ctrlPr>
                          </m:sSupPr>
                          <m:e>
                            <m:r>
                              <a:rPr lang="en-GB" altLang="pl-PL" i="1">
                                <a:latin typeface="Cambria Math" panose="02040503050406030204" pitchFamily="18" charset="0"/>
                              </a:rPr>
                              <m:t>𝑥</m:t>
                            </m:r>
                          </m:e>
                          <m:sup>
                            <m:r>
                              <a:rPr lang="en-GB" altLang="pl-PL" i="1">
                                <a:latin typeface="Cambria Math" panose="02040503050406030204" pitchFamily="18" charset="0"/>
                              </a:rPr>
                              <m:t>∗</m:t>
                            </m:r>
                          </m:sup>
                        </m:sSup>
                      </m:e>
                      <m:sub>
                        <m:r>
                          <a:rPr lang="en-GB" altLang="pl-PL" i="1">
                            <a:latin typeface="Cambria Math" panose="02040503050406030204" pitchFamily="18" charset="0"/>
                          </a:rPr>
                          <m:t>1</m:t>
                        </m:r>
                      </m:sub>
                    </m:sSub>
                    <m:r>
                      <a:rPr lang="en-GB" altLang="pl-PL" i="1">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i="1" dirty="0">
                            <a:latin typeface="Cambria Math" panose="02040503050406030204" pitchFamily="18" charset="0"/>
                            <a:ea typeface="Cambria Math" panose="02040503050406030204" pitchFamily="18" charset="0"/>
                          </a:rPr>
                          <m:t>𝑝</m:t>
                        </m:r>
                      </m:sub>
                    </m:sSub>
                    <m:sSub>
                      <m:sSubPr>
                        <m:ctrlPr>
                          <a:rPr lang="en-US" altLang="pl-PL" i="1">
                            <a:latin typeface="Cambria Math" panose="02040503050406030204" pitchFamily="18" charset="0"/>
                          </a:rPr>
                        </m:ctrlPr>
                      </m:sSubPr>
                      <m:e>
                        <m:sSup>
                          <m:sSupPr>
                            <m:ctrlPr>
                              <a:rPr lang="en-GB" altLang="pl-PL" i="1">
                                <a:latin typeface="Cambria Math" panose="02040503050406030204" pitchFamily="18" charset="0"/>
                              </a:rPr>
                            </m:ctrlPr>
                          </m:sSupPr>
                          <m:e>
                            <m:r>
                              <a:rPr lang="en-GB" altLang="pl-PL" i="1">
                                <a:latin typeface="Cambria Math" panose="02040503050406030204" pitchFamily="18" charset="0"/>
                              </a:rPr>
                              <m:t>𝑥</m:t>
                            </m:r>
                          </m:e>
                          <m:sup>
                            <m:r>
                              <a:rPr lang="en-GB" altLang="pl-PL" i="1">
                                <a:latin typeface="Cambria Math" panose="02040503050406030204" pitchFamily="18" charset="0"/>
                              </a:rPr>
                              <m:t>∗</m:t>
                            </m:r>
                          </m:sup>
                        </m:sSup>
                      </m:e>
                      <m:sub>
                        <m:r>
                          <a:rPr lang="en-GB" altLang="pl-PL" i="1">
                            <a:latin typeface="Cambria Math" panose="02040503050406030204" pitchFamily="18" charset="0"/>
                          </a:rPr>
                          <m:t>𝑝</m:t>
                        </m:r>
                      </m:sub>
                    </m:sSub>
                  </m:oMath>
                </a14:m>
                <a:r>
                  <a:rPr lang="en-GB" altLang="pl-PL" dirty="0"/>
                  <a:t>).    </a:t>
                </a:r>
              </a:p>
              <a:p>
                <a:pPr marL="457200" lvl="1"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752600"/>
                <a:ext cx="8382000" cy="4876800"/>
              </a:xfrm>
              <a:blipFill>
                <a:blip r:embed="rId3"/>
                <a:stretch>
                  <a:fillRect l="-1236" t="-1250" r="-1745"/>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Multi-class support vector machines</a:t>
            </a:r>
          </a:p>
        </p:txBody>
      </p:sp>
      <p:sp>
        <p:nvSpPr>
          <p:cNvPr id="7" name="TextBox 4">
            <a:extLst>
              <a:ext uri="{FF2B5EF4-FFF2-40B4-BE49-F238E27FC236}">
                <a16:creationId xmlns:a16="http://schemas.microsoft.com/office/drawing/2014/main" id="{4E270D44-1383-4C47-A781-377A6D8B76D2}"/>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35694634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51</a:t>
            </a:fld>
            <a:endParaRPr lang="en-US" altLang="pl-PL" sz="1200">
              <a:solidFill>
                <a:srgbClr val="898989"/>
              </a:solidFill>
            </a:endParaRPr>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228600" y="381000"/>
            <a:ext cx="8915400" cy="990600"/>
          </a:xfrm>
        </p:spPr>
        <p:txBody>
          <a:bodyPr/>
          <a:lstStyle/>
          <a:p>
            <a:pPr eaLnBrk="1" hangingPunct="1"/>
            <a:r>
              <a:rPr lang="en-US" altLang="pl-PL" sz="3600" dirty="0"/>
              <a:t>Some advantages and disadvantages of SVMs</a:t>
            </a:r>
          </a:p>
        </p:txBody>
      </p:sp>
      <p:graphicFrame>
        <p:nvGraphicFramePr>
          <p:cNvPr id="2" name="Table 1">
            <a:extLst>
              <a:ext uri="{FF2B5EF4-FFF2-40B4-BE49-F238E27FC236}">
                <a16:creationId xmlns:a16="http://schemas.microsoft.com/office/drawing/2014/main" id="{A7A5FA27-D5F6-4B8D-B4CF-39D5128ADC2F}"/>
              </a:ext>
            </a:extLst>
          </p:cNvPr>
          <p:cNvGraphicFramePr>
            <a:graphicFrameLocks noGrp="1"/>
          </p:cNvGraphicFramePr>
          <p:nvPr>
            <p:extLst>
              <p:ext uri="{D42A27DB-BD31-4B8C-83A1-F6EECF244321}">
                <p14:modId xmlns:p14="http://schemas.microsoft.com/office/powerpoint/2010/main" val="990533085"/>
              </p:ext>
            </p:extLst>
          </p:nvPr>
        </p:nvGraphicFramePr>
        <p:xfrm>
          <a:off x="381000" y="1981200"/>
          <a:ext cx="8382000" cy="366268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3759631331"/>
                    </a:ext>
                  </a:extLst>
                </a:gridCol>
                <a:gridCol w="4191000">
                  <a:extLst>
                    <a:ext uri="{9D8B030D-6E8A-4147-A177-3AD203B41FA5}">
                      <a16:colId xmlns:a16="http://schemas.microsoft.com/office/drawing/2014/main" val="212515459"/>
                    </a:ext>
                  </a:extLst>
                </a:gridCol>
              </a:tblGrid>
              <a:tr h="370840">
                <a:tc>
                  <a:txBody>
                    <a:bodyPr/>
                    <a:lstStyle/>
                    <a:p>
                      <a:pPr algn="ctr"/>
                      <a:r>
                        <a:rPr lang="en-GB" dirty="0"/>
                        <a:t>Advantages</a:t>
                      </a:r>
                    </a:p>
                  </a:txBody>
                  <a:tcPr/>
                </a:tc>
                <a:tc>
                  <a:txBody>
                    <a:bodyPr/>
                    <a:lstStyle/>
                    <a:p>
                      <a:pPr algn="ctr"/>
                      <a:r>
                        <a:rPr lang="en-GB" dirty="0"/>
                        <a:t>Disadvantages</a:t>
                      </a:r>
                    </a:p>
                  </a:txBody>
                  <a:tcPr/>
                </a:tc>
                <a:extLst>
                  <a:ext uri="{0D108BD9-81ED-4DB2-BD59-A6C34878D82A}">
                    <a16:rowId xmlns:a16="http://schemas.microsoft.com/office/drawing/2014/main" val="718411714"/>
                  </a:ext>
                </a:extLst>
              </a:tr>
              <a:tr h="370840">
                <a:tc>
                  <a:txBody>
                    <a:bodyPr/>
                    <a:lstStyle/>
                    <a:p>
                      <a:r>
                        <a:rPr lang="en-GB" dirty="0"/>
                        <a:t>SVMs can work well when the data is not linearly separable using the kernel trick.</a:t>
                      </a:r>
                    </a:p>
                  </a:txBody>
                  <a:tcPr/>
                </a:tc>
                <a:tc>
                  <a:txBody>
                    <a:bodyPr/>
                    <a:lstStyle/>
                    <a:p>
                      <a:r>
                        <a:rPr lang="en-GB" dirty="0"/>
                        <a:t>SVMs can be computationally intensive when applied to large data sets. One needs to carefully choose a kernel and tweak the hyperparameters that goes with it (for example using CV). </a:t>
                      </a:r>
                    </a:p>
                  </a:txBody>
                  <a:tcPr/>
                </a:tc>
                <a:extLst>
                  <a:ext uri="{0D108BD9-81ED-4DB2-BD59-A6C34878D82A}">
                    <a16:rowId xmlns:a16="http://schemas.microsoft.com/office/drawing/2014/main" val="4177650626"/>
                  </a:ext>
                </a:extLst>
              </a:tr>
              <a:tr h="370840">
                <a:tc>
                  <a:txBody>
                    <a:bodyPr/>
                    <a:lstStyle/>
                    <a:p>
                      <a:r>
                        <a:rPr lang="en-GB" dirty="0"/>
                        <a:t>SVMs find the global optimal parameters unlike other ML methods that rely on local minima.</a:t>
                      </a:r>
                    </a:p>
                  </a:txBody>
                  <a:tcPr/>
                </a:tc>
                <a:tc>
                  <a:txBody>
                    <a:bodyPr/>
                    <a:lstStyle/>
                    <a:p>
                      <a:r>
                        <a:rPr lang="en-GB" dirty="0"/>
                        <a:t>SVMs are in the lower spectrum of interpretability.</a:t>
                      </a:r>
                    </a:p>
                  </a:txBody>
                  <a:tcPr/>
                </a:tc>
                <a:extLst>
                  <a:ext uri="{0D108BD9-81ED-4DB2-BD59-A6C34878D82A}">
                    <a16:rowId xmlns:a16="http://schemas.microsoft.com/office/drawing/2014/main" val="2968694434"/>
                  </a:ext>
                </a:extLst>
              </a:tr>
              <a:tr h="370840">
                <a:tc>
                  <a:txBody>
                    <a:bodyPr/>
                    <a:lstStyle/>
                    <a:p>
                      <a:r>
                        <a:rPr lang="en-GB" dirty="0"/>
                        <a:t>SVMs can perform better than other ML algorithms when applied to unbalanced data. </a:t>
                      </a:r>
                    </a:p>
                  </a:txBody>
                  <a:tcPr/>
                </a:tc>
                <a:tc>
                  <a:txBody>
                    <a:bodyPr/>
                    <a:lstStyle/>
                    <a:p>
                      <a:endParaRPr lang="en-GB" dirty="0"/>
                    </a:p>
                  </a:txBody>
                  <a:tcPr/>
                </a:tc>
                <a:extLst>
                  <a:ext uri="{0D108BD9-81ED-4DB2-BD59-A6C34878D82A}">
                    <a16:rowId xmlns:a16="http://schemas.microsoft.com/office/drawing/2014/main" val="3886168797"/>
                  </a:ext>
                </a:extLst>
              </a:tr>
            </a:tbl>
          </a:graphicData>
        </a:graphic>
      </p:graphicFrame>
    </p:spTree>
    <p:extLst>
      <p:ext uri="{BB962C8B-B14F-4D97-AF65-F5344CB8AC3E}">
        <p14:creationId xmlns:p14="http://schemas.microsoft.com/office/powerpoint/2010/main" val="51410669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Practical application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This example is based on a subset of the National Health Interview Survey (NHIS) dataset. The objective here is to predict whether a person would respond or not the survey given some demographic information about the person such as age, sex and income. </a:t>
            </a:r>
          </a:p>
          <a:p>
            <a:pPr marL="914400" lvl="1" indent="-457200" eaLnBrk="1" hangingPunct="1">
              <a:buFont typeface="+mj-lt"/>
              <a:buAutoNum type="arabicPeriod"/>
            </a:pPr>
            <a:r>
              <a:rPr lang="en-GB" altLang="pl-PL" sz="2000" dirty="0"/>
              <a:t>Load the data from the “SPData2.Rda” file, then divide the dataset into training and test sets.</a:t>
            </a:r>
          </a:p>
          <a:p>
            <a:pPr marL="914400" lvl="1" indent="-457200" eaLnBrk="1" hangingPunct="1">
              <a:buFont typeface="+mj-lt"/>
              <a:buAutoNum type="arabicPeriod"/>
            </a:pPr>
            <a:r>
              <a:rPr lang="en-GB" altLang="pl-PL" sz="2000" dirty="0"/>
              <a:t>Perform a 5-fold cross-validation using the train() function to tune the parameters C (sigma is estimated analytically from the training set).  Also use “</a:t>
            </a:r>
            <a:r>
              <a:rPr lang="en-GB" altLang="pl-PL" sz="2000" dirty="0" err="1"/>
              <a:t>tuneLength</a:t>
            </a:r>
            <a:r>
              <a:rPr lang="en-GB" altLang="pl-PL" sz="2000" dirty="0"/>
              <a:t>” option to automatically select the values to test. </a:t>
            </a:r>
          </a:p>
          <a:p>
            <a:pPr marL="914400" lvl="1" indent="-457200" eaLnBrk="1" hangingPunct="1">
              <a:buFont typeface="+mj-lt"/>
              <a:buAutoNum type="arabicPeriod"/>
            </a:pPr>
            <a:r>
              <a:rPr lang="en-GB" altLang="pl-PL" sz="2000" dirty="0"/>
              <a:t>Evaluate the performance of the resulting SVM.</a:t>
            </a:r>
          </a:p>
          <a:p>
            <a:pPr marL="914400" lvl="1" indent="-457200" eaLnBrk="1" hangingPunct="1">
              <a:buFont typeface="+mj-lt"/>
              <a:buAutoNum type="arabicPeriod"/>
            </a:pPr>
            <a:r>
              <a:rPr lang="en-GB" altLang="pl-PL" sz="2000" dirty="0"/>
              <a:t>Compare it with the performance of logistic regression.</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08829900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53</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US" altLang="pl-PL" dirty="0"/>
              <a:t>“An introduction to statistical learning” by G. James, D. Witten, </a:t>
            </a:r>
            <a:r>
              <a:rPr lang="en-US" altLang="pl-PL" dirty="0" err="1"/>
              <a:t>T.Hastie</a:t>
            </a:r>
            <a:r>
              <a:rPr lang="en-US" altLang="pl-PL" dirty="0"/>
              <a:t> and </a:t>
            </a:r>
            <a:r>
              <a:rPr lang="en-US" altLang="pl-PL" dirty="0" err="1"/>
              <a:t>R.Tibshirani</a:t>
            </a:r>
            <a:r>
              <a:rPr lang="en-US" altLang="pl-PL" dirty="0"/>
              <a:t>. </a:t>
            </a:r>
          </a:p>
          <a:p>
            <a:pPr eaLnBrk="1" hangingPunct="1"/>
            <a:r>
              <a:rPr lang="en-US" altLang="pl-PL" dirty="0"/>
              <a:t>“Using support vector machines for survey research” by A. Kirchner and C. S. </a:t>
            </a:r>
            <a:r>
              <a:rPr lang="en-US" altLang="pl-PL" dirty="0" err="1"/>
              <a:t>Signorino</a:t>
            </a:r>
            <a:r>
              <a:rPr lang="en-US" altLang="pl-PL" dirty="0"/>
              <a:t>. </a:t>
            </a:r>
          </a:p>
          <a:p>
            <a:pPr eaLnBrk="1" hangingPunct="1"/>
            <a:r>
              <a:rPr lang="en-US" altLang="pl-PL" dirty="0"/>
              <a:t>“Machine learning course on </a:t>
            </a:r>
            <a:r>
              <a:rPr lang="en-US" altLang="pl-PL" dirty="0" err="1"/>
              <a:t>coursera</a:t>
            </a:r>
            <a:r>
              <a:rPr lang="en-US" altLang="pl-PL" dirty="0"/>
              <a:t>” by Andrew Ng.</a:t>
            </a:r>
          </a:p>
          <a:p>
            <a:pPr eaLnBrk="1" hangingPunct="1"/>
            <a:r>
              <a:rPr lang="en-US" altLang="pl-PL" dirty="0"/>
              <a:t>“Introduction </a:t>
            </a:r>
            <a:r>
              <a:rPr lang="en-GB" altLang="pl-PL" dirty="0"/>
              <a:t>to information retrieval course – Lecture 14” by </a:t>
            </a:r>
            <a:r>
              <a:rPr lang="en-US" altLang="pl-PL" dirty="0"/>
              <a:t>C. Manning and P. Nayak (Borrowed some of their slides).</a:t>
            </a:r>
          </a:p>
          <a:p>
            <a:pPr eaLnBrk="1" hangingPunct="1"/>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References used</a:t>
            </a:r>
          </a:p>
        </p:txBody>
      </p:sp>
    </p:spTree>
    <p:extLst>
      <p:ext uri="{BB962C8B-B14F-4D97-AF65-F5344CB8AC3E}">
        <p14:creationId xmlns:p14="http://schemas.microsoft.com/office/powerpoint/2010/main" val="37492509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19CE77-6170-41EF-AF66-02591CCBFACE}"/>
              </a:ext>
            </a:extLst>
          </p:cNvPr>
          <p:cNvSpPr>
            <a:spLocks noGrp="1" noChangeArrowheads="1"/>
          </p:cNvSpPr>
          <p:nvPr>
            <p:ph type="title" idx="4294967295"/>
          </p:nvPr>
        </p:nvSpPr>
        <p:spPr>
          <a:xfrm>
            <a:off x="1752600" y="1905000"/>
            <a:ext cx="5029200" cy="2012950"/>
          </a:xfrm>
        </p:spPr>
        <p:txBody>
          <a:bodyPr>
            <a:normAutofit/>
          </a:bodyPr>
          <a:lstStyle/>
          <a:p>
            <a:pPr algn="ctr"/>
            <a:r>
              <a:rPr lang="en-US" sz="4500" b="1" dirty="0">
                <a:latin typeface="Perpetua" pitchFamily="18" charset="0"/>
              </a:rPr>
              <a:t>The end</a:t>
            </a:r>
          </a:p>
        </p:txBody>
      </p:sp>
    </p:spTree>
    <p:extLst>
      <p:ext uri="{BB962C8B-B14F-4D97-AF65-F5344CB8AC3E}">
        <p14:creationId xmlns:p14="http://schemas.microsoft.com/office/powerpoint/2010/main" val="113626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a:extLst>
              <a:ext uri="{FF2B5EF4-FFF2-40B4-BE49-F238E27FC236}">
                <a16:creationId xmlns:a16="http://schemas.microsoft.com/office/drawing/2014/main" id="{53B3ECA8-E42C-460D-92BC-DCF75E6625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D28E2630-BD0A-4C2C-84CC-369E21E93512}" type="slidenum">
              <a:rPr lang="en-US" altLang="pl-PL" sz="1200" smtClean="0">
                <a:solidFill>
                  <a:srgbClr val="898989"/>
                </a:solidFill>
              </a:rPr>
              <a:pPr>
                <a:spcBef>
                  <a:spcPct val="0"/>
                </a:spcBef>
                <a:buClrTx/>
                <a:buFontTx/>
                <a:buNone/>
              </a:pPr>
              <a:t>6</a:t>
            </a:fld>
            <a:endParaRPr lang="en-US" altLang="pl-PL" sz="1200">
              <a:solidFill>
                <a:srgbClr val="898989"/>
              </a:solidFill>
            </a:endParaRPr>
          </a:p>
        </p:txBody>
      </p:sp>
      <p:sp>
        <p:nvSpPr>
          <p:cNvPr id="19461" name="Line 38">
            <a:extLst>
              <a:ext uri="{FF2B5EF4-FFF2-40B4-BE49-F238E27FC236}">
                <a16:creationId xmlns:a16="http://schemas.microsoft.com/office/drawing/2014/main" id="{DE94A350-7868-4CA3-B139-762372109382}"/>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9462" name="Line 39">
            <a:extLst>
              <a:ext uri="{FF2B5EF4-FFF2-40B4-BE49-F238E27FC236}">
                <a16:creationId xmlns:a16="http://schemas.microsoft.com/office/drawing/2014/main" id="{D75FB7EE-FEB2-46D7-8247-8874D5FDF0D2}"/>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465" name="Oval 42">
            <a:extLst>
              <a:ext uri="{FF2B5EF4-FFF2-40B4-BE49-F238E27FC236}">
                <a16:creationId xmlns:a16="http://schemas.microsoft.com/office/drawing/2014/main" id="{0151073D-0604-4582-85D0-59B3BED44332}"/>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6" name="Oval 43">
            <a:extLst>
              <a:ext uri="{FF2B5EF4-FFF2-40B4-BE49-F238E27FC236}">
                <a16:creationId xmlns:a16="http://schemas.microsoft.com/office/drawing/2014/main" id="{8FC671DD-6761-4224-9139-06C685C641D7}"/>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7" name="Oval 44">
            <a:extLst>
              <a:ext uri="{FF2B5EF4-FFF2-40B4-BE49-F238E27FC236}">
                <a16:creationId xmlns:a16="http://schemas.microsoft.com/office/drawing/2014/main" id="{9416F6B8-7198-4D99-9647-5D87A285C83D}"/>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8" name="Oval 45">
            <a:extLst>
              <a:ext uri="{FF2B5EF4-FFF2-40B4-BE49-F238E27FC236}">
                <a16:creationId xmlns:a16="http://schemas.microsoft.com/office/drawing/2014/main" id="{5A2BDF72-65AD-4FC0-B855-F6E06F62A38C}"/>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9" name="Oval 46">
            <a:extLst>
              <a:ext uri="{FF2B5EF4-FFF2-40B4-BE49-F238E27FC236}">
                <a16:creationId xmlns:a16="http://schemas.microsoft.com/office/drawing/2014/main" id="{6DF55C9B-9FC8-405C-A8FD-09881EB66C20}"/>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0" name="Oval 47">
            <a:extLst>
              <a:ext uri="{FF2B5EF4-FFF2-40B4-BE49-F238E27FC236}">
                <a16:creationId xmlns:a16="http://schemas.microsoft.com/office/drawing/2014/main" id="{C9CAD3A3-5098-48DC-8826-1644DF0CA445}"/>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1" name="Oval 48">
            <a:extLst>
              <a:ext uri="{FF2B5EF4-FFF2-40B4-BE49-F238E27FC236}">
                <a16:creationId xmlns:a16="http://schemas.microsoft.com/office/drawing/2014/main" id="{FE6046EB-11B2-4939-B446-4C68C92CE35C}"/>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2" name="Oval 49">
            <a:extLst>
              <a:ext uri="{FF2B5EF4-FFF2-40B4-BE49-F238E27FC236}">
                <a16:creationId xmlns:a16="http://schemas.microsoft.com/office/drawing/2014/main" id="{B1CEEBDA-1D4B-4F3F-A5F8-077988F64F31}"/>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3" name="Oval 50">
            <a:extLst>
              <a:ext uri="{FF2B5EF4-FFF2-40B4-BE49-F238E27FC236}">
                <a16:creationId xmlns:a16="http://schemas.microsoft.com/office/drawing/2014/main" id="{8AB27824-67D9-46F8-A75A-14E371B55AAF}"/>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4" name="Oval 51">
            <a:extLst>
              <a:ext uri="{FF2B5EF4-FFF2-40B4-BE49-F238E27FC236}">
                <a16:creationId xmlns:a16="http://schemas.microsoft.com/office/drawing/2014/main" id="{0F1E0F13-6E5D-40B3-99D8-3AF526FE5E9D}"/>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5" name="Oval 52">
            <a:extLst>
              <a:ext uri="{FF2B5EF4-FFF2-40B4-BE49-F238E27FC236}">
                <a16:creationId xmlns:a16="http://schemas.microsoft.com/office/drawing/2014/main" id="{6ACC64B8-83A2-45C7-ABAC-4D9608E59A0E}"/>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6" name="Oval 53">
            <a:extLst>
              <a:ext uri="{FF2B5EF4-FFF2-40B4-BE49-F238E27FC236}">
                <a16:creationId xmlns:a16="http://schemas.microsoft.com/office/drawing/2014/main" id="{9D8B3693-482E-40A0-BB99-C40C960AD3FE}"/>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7" name="Oval 54">
            <a:extLst>
              <a:ext uri="{FF2B5EF4-FFF2-40B4-BE49-F238E27FC236}">
                <a16:creationId xmlns:a16="http://schemas.microsoft.com/office/drawing/2014/main" id="{5E109FF3-363F-4294-8FE5-14DD2A77E137}"/>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8" name="Oval 55">
            <a:extLst>
              <a:ext uri="{FF2B5EF4-FFF2-40B4-BE49-F238E27FC236}">
                <a16:creationId xmlns:a16="http://schemas.microsoft.com/office/drawing/2014/main" id="{F29EE404-2201-4BCF-B150-A8690F790FF6}"/>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9" name="Oval 56">
            <a:extLst>
              <a:ext uri="{FF2B5EF4-FFF2-40B4-BE49-F238E27FC236}">
                <a16:creationId xmlns:a16="http://schemas.microsoft.com/office/drawing/2014/main" id="{17DF1E86-A332-4A53-A965-FC1E7D2D408D}"/>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0" name="Oval 57">
            <a:extLst>
              <a:ext uri="{FF2B5EF4-FFF2-40B4-BE49-F238E27FC236}">
                <a16:creationId xmlns:a16="http://schemas.microsoft.com/office/drawing/2014/main" id="{E60AB5C4-2599-4A35-BB19-15D4494BCB34}"/>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1" name="Oval 58">
            <a:extLst>
              <a:ext uri="{FF2B5EF4-FFF2-40B4-BE49-F238E27FC236}">
                <a16:creationId xmlns:a16="http://schemas.microsoft.com/office/drawing/2014/main" id="{E9E55029-08E0-4631-82FA-775EAE8E5B95}"/>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2" name="Oval 59">
            <a:extLst>
              <a:ext uri="{FF2B5EF4-FFF2-40B4-BE49-F238E27FC236}">
                <a16:creationId xmlns:a16="http://schemas.microsoft.com/office/drawing/2014/main" id="{F974B80E-7C4D-4D76-AF99-93264903BA4E}"/>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3" name="Oval 60">
            <a:extLst>
              <a:ext uri="{FF2B5EF4-FFF2-40B4-BE49-F238E27FC236}">
                <a16:creationId xmlns:a16="http://schemas.microsoft.com/office/drawing/2014/main" id="{87E86268-2AD3-490A-A17B-33169BF7CF3B}"/>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4" name="Oval 61">
            <a:extLst>
              <a:ext uri="{FF2B5EF4-FFF2-40B4-BE49-F238E27FC236}">
                <a16:creationId xmlns:a16="http://schemas.microsoft.com/office/drawing/2014/main" id="{FA73D65C-4191-4B62-9501-C19E70A3B3FF}"/>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5" name="Line 62">
            <a:extLst>
              <a:ext uri="{FF2B5EF4-FFF2-40B4-BE49-F238E27FC236}">
                <a16:creationId xmlns:a16="http://schemas.microsoft.com/office/drawing/2014/main" id="{B883E080-F934-4C26-9950-833910AA453F}"/>
              </a:ext>
            </a:extLst>
          </p:cNvPr>
          <p:cNvSpPr>
            <a:spLocks noChangeShapeType="1"/>
          </p:cNvSpPr>
          <p:nvPr/>
        </p:nvSpPr>
        <p:spPr bwMode="auto">
          <a:xfrm>
            <a:off x="3352800" y="1905000"/>
            <a:ext cx="2895600" cy="304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9486" name="Oval 63">
            <a:extLst>
              <a:ext uri="{FF2B5EF4-FFF2-40B4-BE49-F238E27FC236}">
                <a16:creationId xmlns:a16="http://schemas.microsoft.com/office/drawing/2014/main" id="{B7ECA99C-4852-4900-9AE4-2F739013A815}"/>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7" name="Oval 64">
            <a:extLst>
              <a:ext uri="{FF2B5EF4-FFF2-40B4-BE49-F238E27FC236}">
                <a16:creationId xmlns:a16="http://schemas.microsoft.com/office/drawing/2014/main" id="{E4F28D59-F7B7-4CE2-806C-28819E3AE271}"/>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8" name="Text Box 65">
            <a:extLst>
              <a:ext uri="{FF2B5EF4-FFF2-40B4-BE49-F238E27FC236}">
                <a16:creationId xmlns:a16="http://schemas.microsoft.com/office/drawing/2014/main" id="{39A9B7C1-5505-4320-B8EB-32CF24D000EC}"/>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19489" name="Text Box 66">
            <a:extLst>
              <a:ext uri="{FF2B5EF4-FFF2-40B4-BE49-F238E27FC236}">
                <a16:creationId xmlns:a16="http://schemas.microsoft.com/office/drawing/2014/main" id="{7F16C07B-894C-4727-A6BD-3799D092DBCD}"/>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
        <p:nvSpPr>
          <p:cNvPr id="45" name="Line 62">
            <a:extLst>
              <a:ext uri="{FF2B5EF4-FFF2-40B4-BE49-F238E27FC236}">
                <a16:creationId xmlns:a16="http://schemas.microsoft.com/office/drawing/2014/main" id="{07EF6E96-19D0-4745-8604-2848A86170BB}"/>
              </a:ext>
            </a:extLst>
          </p:cNvPr>
          <p:cNvSpPr>
            <a:spLocks noChangeShapeType="1"/>
          </p:cNvSpPr>
          <p:nvPr/>
        </p:nvSpPr>
        <p:spPr bwMode="auto">
          <a:xfrm>
            <a:off x="3733800" y="1676400"/>
            <a:ext cx="1981200" cy="3276600"/>
          </a:xfrm>
          <a:prstGeom prst="line">
            <a:avLst/>
          </a:prstGeom>
          <a:ln w="12700">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0">
            <a:schemeClr val="accent5"/>
          </a:fillRef>
          <a:effectRef idx="0">
            <a:schemeClr val="accent5"/>
          </a:effectRef>
          <a:fontRef idx="minor">
            <a:schemeClr val="tx1"/>
          </a:fontRef>
        </p:style>
        <p:txBody>
          <a:bodyPr/>
          <a:lstStyle/>
          <a:p>
            <a:pPr>
              <a:defRPr/>
            </a:pPr>
            <a:endParaRPr lang="pl-PL"/>
          </a:p>
        </p:txBody>
      </p:sp>
      <p:sp>
        <p:nvSpPr>
          <p:cNvPr id="19491" name="Rectangle 2">
            <a:extLst>
              <a:ext uri="{FF2B5EF4-FFF2-40B4-BE49-F238E27FC236}">
                <a16:creationId xmlns:a16="http://schemas.microsoft.com/office/drawing/2014/main" id="{7E8D52F4-5866-4E9C-BA61-F2CBB5B68A10}"/>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35" name="TextBox 4">
            <a:extLst>
              <a:ext uri="{FF2B5EF4-FFF2-40B4-BE49-F238E27FC236}">
                <a16:creationId xmlns:a16="http://schemas.microsoft.com/office/drawing/2014/main" id="{511FD0BC-3E5C-49AF-B623-9643AC4014F0}"/>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a:extLst>
              <a:ext uri="{FF2B5EF4-FFF2-40B4-BE49-F238E27FC236}">
                <a16:creationId xmlns:a16="http://schemas.microsoft.com/office/drawing/2014/main" id="{BD6A971A-F55C-44F0-9EBE-1D8771D6DC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37636283-68DF-4967-8502-594E4F2CBCF1}" type="slidenum">
              <a:rPr lang="en-US" altLang="pl-PL" sz="1200" smtClean="0">
                <a:solidFill>
                  <a:srgbClr val="898989"/>
                </a:solidFill>
              </a:rPr>
              <a:pPr>
                <a:spcBef>
                  <a:spcPct val="0"/>
                </a:spcBef>
                <a:buClrTx/>
                <a:buFontTx/>
                <a:buNone/>
              </a:pPr>
              <a:t>7</a:t>
            </a:fld>
            <a:endParaRPr lang="en-US" altLang="pl-PL" sz="1200">
              <a:solidFill>
                <a:srgbClr val="898989"/>
              </a:solidFill>
            </a:endParaRPr>
          </a:p>
        </p:txBody>
      </p:sp>
      <p:sp>
        <p:nvSpPr>
          <p:cNvPr id="21509" name="Line 38">
            <a:extLst>
              <a:ext uri="{FF2B5EF4-FFF2-40B4-BE49-F238E27FC236}">
                <a16:creationId xmlns:a16="http://schemas.microsoft.com/office/drawing/2014/main" id="{218FDFF7-B997-471E-BB39-CB7D70F378A9}"/>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1510" name="Line 39">
            <a:extLst>
              <a:ext uri="{FF2B5EF4-FFF2-40B4-BE49-F238E27FC236}">
                <a16:creationId xmlns:a16="http://schemas.microsoft.com/office/drawing/2014/main" id="{5866BBD7-0E85-4917-A1BF-119357A3D008}"/>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1513" name="Oval 42">
            <a:extLst>
              <a:ext uri="{FF2B5EF4-FFF2-40B4-BE49-F238E27FC236}">
                <a16:creationId xmlns:a16="http://schemas.microsoft.com/office/drawing/2014/main" id="{47015548-C911-4C87-AF5D-4214AFB19773}"/>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4" name="Oval 43">
            <a:extLst>
              <a:ext uri="{FF2B5EF4-FFF2-40B4-BE49-F238E27FC236}">
                <a16:creationId xmlns:a16="http://schemas.microsoft.com/office/drawing/2014/main" id="{42005D07-FE04-4BBF-8473-444833E2F59D}"/>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5" name="Oval 44">
            <a:extLst>
              <a:ext uri="{FF2B5EF4-FFF2-40B4-BE49-F238E27FC236}">
                <a16:creationId xmlns:a16="http://schemas.microsoft.com/office/drawing/2014/main" id="{E9C6A803-5851-48BE-8672-9DFA69F0C64C}"/>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6" name="Oval 45">
            <a:extLst>
              <a:ext uri="{FF2B5EF4-FFF2-40B4-BE49-F238E27FC236}">
                <a16:creationId xmlns:a16="http://schemas.microsoft.com/office/drawing/2014/main" id="{6688548F-65D2-4EF7-B033-DE638EA97B30}"/>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7" name="Oval 46">
            <a:extLst>
              <a:ext uri="{FF2B5EF4-FFF2-40B4-BE49-F238E27FC236}">
                <a16:creationId xmlns:a16="http://schemas.microsoft.com/office/drawing/2014/main" id="{D27FF7D1-A396-4078-812D-781DA51B6259}"/>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8" name="Oval 47">
            <a:extLst>
              <a:ext uri="{FF2B5EF4-FFF2-40B4-BE49-F238E27FC236}">
                <a16:creationId xmlns:a16="http://schemas.microsoft.com/office/drawing/2014/main" id="{944CFEF5-23E6-46F1-A02F-8C76A6BEC397}"/>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9" name="Oval 48">
            <a:extLst>
              <a:ext uri="{FF2B5EF4-FFF2-40B4-BE49-F238E27FC236}">
                <a16:creationId xmlns:a16="http://schemas.microsoft.com/office/drawing/2014/main" id="{2D6D523F-5CE3-4090-A299-34E11C8F70B7}"/>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0" name="Oval 49">
            <a:extLst>
              <a:ext uri="{FF2B5EF4-FFF2-40B4-BE49-F238E27FC236}">
                <a16:creationId xmlns:a16="http://schemas.microsoft.com/office/drawing/2014/main" id="{6071FA6F-4824-4968-B628-C468D4A7E607}"/>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1" name="Oval 50">
            <a:extLst>
              <a:ext uri="{FF2B5EF4-FFF2-40B4-BE49-F238E27FC236}">
                <a16:creationId xmlns:a16="http://schemas.microsoft.com/office/drawing/2014/main" id="{6434CF01-7F85-48C8-B63D-81693A4B8D12}"/>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2" name="Oval 51">
            <a:extLst>
              <a:ext uri="{FF2B5EF4-FFF2-40B4-BE49-F238E27FC236}">
                <a16:creationId xmlns:a16="http://schemas.microsoft.com/office/drawing/2014/main" id="{EF7AF1B8-A566-468D-BAAA-2366166FFF0C}"/>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3" name="Oval 52">
            <a:extLst>
              <a:ext uri="{FF2B5EF4-FFF2-40B4-BE49-F238E27FC236}">
                <a16:creationId xmlns:a16="http://schemas.microsoft.com/office/drawing/2014/main" id="{3E50C944-637A-4396-BE99-2CB3FA9DE5B7}"/>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4" name="Oval 53">
            <a:extLst>
              <a:ext uri="{FF2B5EF4-FFF2-40B4-BE49-F238E27FC236}">
                <a16:creationId xmlns:a16="http://schemas.microsoft.com/office/drawing/2014/main" id="{E2BBFEB1-5CCC-47F3-9197-D8DFE1CFFC1C}"/>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5" name="Oval 54">
            <a:extLst>
              <a:ext uri="{FF2B5EF4-FFF2-40B4-BE49-F238E27FC236}">
                <a16:creationId xmlns:a16="http://schemas.microsoft.com/office/drawing/2014/main" id="{0D46C386-682D-4C3A-9623-DC94AFE47A48}"/>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6" name="Oval 55">
            <a:extLst>
              <a:ext uri="{FF2B5EF4-FFF2-40B4-BE49-F238E27FC236}">
                <a16:creationId xmlns:a16="http://schemas.microsoft.com/office/drawing/2014/main" id="{F7C214AD-DEDF-497D-9CAA-D00FD0F64894}"/>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7" name="Oval 56">
            <a:extLst>
              <a:ext uri="{FF2B5EF4-FFF2-40B4-BE49-F238E27FC236}">
                <a16:creationId xmlns:a16="http://schemas.microsoft.com/office/drawing/2014/main" id="{E93FF95E-4086-44BA-809F-B365F20BB18A}"/>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8" name="Oval 57">
            <a:extLst>
              <a:ext uri="{FF2B5EF4-FFF2-40B4-BE49-F238E27FC236}">
                <a16:creationId xmlns:a16="http://schemas.microsoft.com/office/drawing/2014/main" id="{A47C1646-5657-4AFE-86A8-FDA7D691CD54}"/>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9" name="Oval 58">
            <a:extLst>
              <a:ext uri="{FF2B5EF4-FFF2-40B4-BE49-F238E27FC236}">
                <a16:creationId xmlns:a16="http://schemas.microsoft.com/office/drawing/2014/main" id="{7F3C2BB0-3F13-4767-A5E3-DEC5553E1B65}"/>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0" name="Oval 59">
            <a:extLst>
              <a:ext uri="{FF2B5EF4-FFF2-40B4-BE49-F238E27FC236}">
                <a16:creationId xmlns:a16="http://schemas.microsoft.com/office/drawing/2014/main" id="{3BFB22E3-7C3A-462B-B291-F967E781CC11}"/>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1" name="Oval 60">
            <a:extLst>
              <a:ext uri="{FF2B5EF4-FFF2-40B4-BE49-F238E27FC236}">
                <a16:creationId xmlns:a16="http://schemas.microsoft.com/office/drawing/2014/main" id="{0A764D5A-E0D6-4968-9C12-BFD4F337B418}"/>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2" name="Oval 61">
            <a:extLst>
              <a:ext uri="{FF2B5EF4-FFF2-40B4-BE49-F238E27FC236}">
                <a16:creationId xmlns:a16="http://schemas.microsoft.com/office/drawing/2014/main" id="{FE1A1B47-EF3A-4AF1-AA3F-3BE40B892435}"/>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3" name="Line 62">
            <a:extLst>
              <a:ext uri="{FF2B5EF4-FFF2-40B4-BE49-F238E27FC236}">
                <a16:creationId xmlns:a16="http://schemas.microsoft.com/office/drawing/2014/main" id="{F5DFB442-937F-4A2B-AA92-EE0220379520}"/>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1534" name="Oval 63">
            <a:extLst>
              <a:ext uri="{FF2B5EF4-FFF2-40B4-BE49-F238E27FC236}">
                <a16:creationId xmlns:a16="http://schemas.microsoft.com/office/drawing/2014/main" id="{77D8059B-E610-4624-93B1-DDD421F98FE8}"/>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5" name="Oval 64">
            <a:extLst>
              <a:ext uri="{FF2B5EF4-FFF2-40B4-BE49-F238E27FC236}">
                <a16:creationId xmlns:a16="http://schemas.microsoft.com/office/drawing/2014/main" id="{C3E564BA-79B3-45CB-9608-AEC9368D6A09}"/>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6" name="Text Box 65">
            <a:extLst>
              <a:ext uri="{FF2B5EF4-FFF2-40B4-BE49-F238E27FC236}">
                <a16:creationId xmlns:a16="http://schemas.microsoft.com/office/drawing/2014/main" id="{0D116BA2-5288-4DB4-A541-016739BFF38D}"/>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21537" name="Text Box 66">
            <a:extLst>
              <a:ext uri="{FF2B5EF4-FFF2-40B4-BE49-F238E27FC236}">
                <a16:creationId xmlns:a16="http://schemas.microsoft.com/office/drawing/2014/main" id="{D55CFA92-FE39-4750-919D-3BD94F0213D6}"/>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
        <p:nvSpPr>
          <p:cNvPr id="45" name="Line 62">
            <a:extLst>
              <a:ext uri="{FF2B5EF4-FFF2-40B4-BE49-F238E27FC236}">
                <a16:creationId xmlns:a16="http://schemas.microsoft.com/office/drawing/2014/main" id="{07EF6E96-19D0-4745-8604-2848A86170BB}"/>
              </a:ext>
            </a:extLst>
          </p:cNvPr>
          <p:cNvSpPr>
            <a:spLocks noChangeShapeType="1"/>
          </p:cNvSpPr>
          <p:nvPr/>
        </p:nvSpPr>
        <p:spPr bwMode="auto">
          <a:xfrm>
            <a:off x="3733800" y="1676400"/>
            <a:ext cx="1981200" cy="3276600"/>
          </a:xfrm>
          <a:prstGeom prst="line">
            <a:avLst/>
          </a:prstGeom>
          <a:ln w="12700">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0">
            <a:schemeClr val="accent5"/>
          </a:fillRef>
          <a:effectRef idx="0">
            <a:schemeClr val="accent5"/>
          </a:effectRef>
          <a:fontRef idx="minor">
            <a:schemeClr val="tx1"/>
          </a:fontRef>
        </p:style>
        <p:txBody>
          <a:bodyPr/>
          <a:lstStyle/>
          <a:p>
            <a:pPr>
              <a:defRPr/>
            </a:pPr>
            <a:endParaRPr lang="pl-PL"/>
          </a:p>
        </p:txBody>
      </p:sp>
      <p:sp>
        <p:nvSpPr>
          <p:cNvPr id="46" name="Line 62">
            <a:extLst>
              <a:ext uri="{FF2B5EF4-FFF2-40B4-BE49-F238E27FC236}">
                <a16:creationId xmlns:a16="http://schemas.microsoft.com/office/drawing/2014/main" id="{2153EB47-2E14-43D3-B61C-DDC33D2D387F}"/>
              </a:ext>
            </a:extLst>
          </p:cNvPr>
          <p:cNvSpPr>
            <a:spLocks noChangeShapeType="1"/>
          </p:cNvSpPr>
          <p:nvPr/>
        </p:nvSpPr>
        <p:spPr bwMode="auto">
          <a:xfrm>
            <a:off x="2895600" y="2133600"/>
            <a:ext cx="3121025" cy="1905000"/>
          </a:xfrm>
          <a:prstGeom prst="line">
            <a:avLst/>
          </a:prstGeom>
          <a:ln w="12700">
            <a:solidFill>
              <a:srgbClr val="7030A0"/>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0">
            <a:schemeClr val="accent6"/>
          </a:fillRef>
          <a:effectRef idx="0">
            <a:schemeClr val="accent6"/>
          </a:effectRef>
          <a:fontRef idx="minor">
            <a:schemeClr val="tx1"/>
          </a:fontRef>
        </p:style>
        <p:txBody>
          <a:bodyPr/>
          <a:lstStyle/>
          <a:p>
            <a:pPr>
              <a:defRPr/>
            </a:pPr>
            <a:endParaRPr lang="pl-PL"/>
          </a:p>
        </p:txBody>
      </p:sp>
      <p:sp>
        <p:nvSpPr>
          <p:cNvPr id="21540" name="Rectangle 2">
            <a:extLst>
              <a:ext uri="{FF2B5EF4-FFF2-40B4-BE49-F238E27FC236}">
                <a16:creationId xmlns:a16="http://schemas.microsoft.com/office/drawing/2014/main" id="{3F9AA5D9-B094-4D4F-944B-DA23428C3F5D}"/>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36" name="TextBox 4">
            <a:extLst>
              <a:ext uri="{FF2B5EF4-FFF2-40B4-BE49-F238E27FC236}">
                <a16:creationId xmlns:a16="http://schemas.microsoft.com/office/drawing/2014/main" id="{535A2A6B-8479-42B9-8A5E-5CA694449937}"/>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a:extLst>
              <a:ext uri="{FF2B5EF4-FFF2-40B4-BE49-F238E27FC236}">
                <a16:creationId xmlns:a16="http://schemas.microsoft.com/office/drawing/2014/main" id="{8534ACED-25F2-407A-A63C-4575CCD2E3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ADB19850-D010-46F6-8F43-58C45D7F4CB9}" type="slidenum">
              <a:rPr lang="en-US" altLang="pl-PL" sz="1200" smtClean="0">
                <a:solidFill>
                  <a:srgbClr val="898989"/>
                </a:solidFill>
              </a:rPr>
              <a:pPr>
                <a:spcBef>
                  <a:spcPct val="0"/>
                </a:spcBef>
                <a:buClrTx/>
                <a:buFontTx/>
                <a:buNone/>
              </a:pPr>
              <a:t>8</a:t>
            </a:fld>
            <a:endParaRPr lang="en-US" altLang="pl-PL" sz="1200">
              <a:solidFill>
                <a:srgbClr val="898989"/>
              </a:solidFill>
            </a:endParaRPr>
          </a:p>
        </p:txBody>
      </p:sp>
      <p:sp>
        <p:nvSpPr>
          <p:cNvPr id="23556" name="Line 38">
            <a:extLst>
              <a:ext uri="{FF2B5EF4-FFF2-40B4-BE49-F238E27FC236}">
                <a16:creationId xmlns:a16="http://schemas.microsoft.com/office/drawing/2014/main" id="{F9B6129B-345B-4FA5-A711-1A935AE9B217}"/>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3557" name="Line 39">
            <a:extLst>
              <a:ext uri="{FF2B5EF4-FFF2-40B4-BE49-F238E27FC236}">
                <a16:creationId xmlns:a16="http://schemas.microsoft.com/office/drawing/2014/main" id="{A18122F0-08B8-424A-A061-D0B90364A9B6}"/>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3560" name="Oval 42">
            <a:extLst>
              <a:ext uri="{FF2B5EF4-FFF2-40B4-BE49-F238E27FC236}">
                <a16:creationId xmlns:a16="http://schemas.microsoft.com/office/drawing/2014/main" id="{4F101158-ADF1-4B22-AF49-B54DF4E092BA}"/>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1" name="Oval 43">
            <a:extLst>
              <a:ext uri="{FF2B5EF4-FFF2-40B4-BE49-F238E27FC236}">
                <a16:creationId xmlns:a16="http://schemas.microsoft.com/office/drawing/2014/main" id="{22D6F598-8D11-44EE-A8BC-942601432C84}"/>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2" name="Oval 44">
            <a:extLst>
              <a:ext uri="{FF2B5EF4-FFF2-40B4-BE49-F238E27FC236}">
                <a16:creationId xmlns:a16="http://schemas.microsoft.com/office/drawing/2014/main" id="{BC8C9895-3B76-4CB5-AE9A-FDC3B7B162B7}"/>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3" name="Oval 45">
            <a:extLst>
              <a:ext uri="{FF2B5EF4-FFF2-40B4-BE49-F238E27FC236}">
                <a16:creationId xmlns:a16="http://schemas.microsoft.com/office/drawing/2014/main" id="{4C72D6F5-B1B4-4324-BC18-B6BC31415687}"/>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4" name="Oval 46">
            <a:extLst>
              <a:ext uri="{FF2B5EF4-FFF2-40B4-BE49-F238E27FC236}">
                <a16:creationId xmlns:a16="http://schemas.microsoft.com/office/drawing/2014/main" id="{5942DD67-251B-4562-BC94-2C2CC62AA586}"/>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5" name="Oval 47">
            <a:extLst>
              <a:ext uri="{FF2B5EF4-FFF2-40B4-BE49-F238E27FC236}">
                <a16:creationId xmlns:a16="http://schemas.microsoft.com/office/drawing/2014/main" id="{FF337C44-76D9-4FD5-A443-5DAB99715D1F}"/>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6" name="Oval 48">
            <a:extLst>
              <a:ext uri="{FF2B5EF4-FFF2-40B4-BE49-F238E27FC236}">
                <a16:creationId xmlns:a16="http://schemas.microsoft.com/office/drawing/2014/main" id="{FAB29613-B194-40CE-9E53-48ECA9044E2F}"/>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7" name="Oval 49">
            <a:extLst>
              <a:ext uri="{FF2B5EF4-FFF2-40B4-BE49-F238E27FC236}">
                <a16:creationId xmlns:a16="http://schemas.microsoft.com/office/drawing/2014/main" id="{BA7844B8-F8B7-4459-8258-18DB0D07DA47}"/>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8" name="Oval 50">
            <a:extLst>
              <a:ext uri="{FF2B5EF4-FFF2-40B4-BE49-F238E27FC236}">
                <a16:creationId xmlns:a16="http://schemas.microsoft.com/office/drawing/2014/main" id="{E1799284-DD84-404B-9A70-8738FECC9114}"/>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9" name="Oval 51">
            <a:extLst>
              <a:ext uri="{FF2B5EF4-FFF2-40B4-BE49-F238E27FC236}">
                <a16:creationId xmlns:a16="http://schemas.microsoft.com/office/drawing/2014/main" id="{5465CBC6-62CA-41A9-936D-B06525B4A5FB}"/>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0" name="Oval 52">
            <a:extLst>
              <a:ext uri="{FF2B5EF4-FFF2-40B4-BE49-F238E27FC236}">
                <a16:creationId xmlns:a16="http://schemas.microsoft.com/office/drawing/2014/main" id="{108654F9-CE02-4179-9149-5E1BA5294AEF}"/>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1" name="Oval 53">
            <a:extLst>
              <a:ext uri="{FF2B5EF4-FFF2-40B4-BE49-F238E27FC236}">
                <a16:creationId xmlns:a16="http://schemas.microsoft.com/office/drawing/2014/main" id="{CECD73D3-A6BB-4FF7-B81A-373C4C3524D3}"/>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2" name="Oval 54">
            <a:extLst>
              <a:ext uri="{FF2B5EF4-FFF2-40B4-BE49-F238E27FC236}">
                <a16:creationId xmlns:a16="http://schemas.microsoft.com/office/drawing/2014/main" id="{C267F017-3404-476A-9720-221B8311DCA1}"/>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3" name="Oval 55">
            <a:extLst>
              <a:ext uri="{FF2B5EF4-FFF2-40B4-BE49-F238E27FC236}">
                <a16:creationId xmlns:a16="http://schemas.microsoft.com/office/drawing/2014/main" id="{82FFD6A1-21E1-461D-A495-E4F5213C11EE}"/>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4" name="Oval 56">
            <a:extLst>
              <a:ext uri="{FF2B5EF4-FFF2-40B4-BE49-F238E27FC236}">
                <a16:creationId xmlns:a16="http://schemas.microsoft.com/office/drawing/2014/main" id="{F110F412-ECFA-4BAC-8A57-935882005113}"/>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5" name="Oval 57">
            <a:extLst>
              <a:ext uri="{FF2B5EF4-FFF2-40B4-BE49-F238E27FC236}">
                <a16:creationId xmlns:a16="http://schemas.microsoft.com/office/drawing/2014/main" id="{83F11450-8BF5-4191-B833-92A5025F0471}"/>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6" name="Oval 58">
            <a:extLst>
              <a:ext uri="{FF2B5EF4-FFF2-40B4-BE49-F238E27FC236}">
                <a16:creationId xmlns:a16="http://schemas.microsoft.com/office/drawing/2014/main" id="{9CE73221-7EFA-4306-85A2-38DE95C99698}"/>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7" name="Oval 59">
            <a:extLst>
              <a:ext uri="{FF2B5EF4-FFF2-40B4-BE49-F238E27FC236}">
                <a16:creationId xmlns:a16="http://schemas.microsoft.com/office/drawing/2014/main" id="{56D1DEE2-CACA-4C26-8742-696136A775BA}"/>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8" name="Oval 60">
            <a:extLst>
              <a:ext uri="{FF2B5EF4-FFF2-40B4-BE49-F238E27FC236}">
                <a16:creationId xmlns:a16="http://schemas.microsoft.com/office/drawing/2014/main" id="{54B05C90-8E53-4C0A-8A86-037DE0C488A3}"/>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9" name="Oval 61">
            <a:extLst>
              <a:ext uri="{FF2B5EF4-FFF2-40B4-BE49-F238E27FC236}">
                <a16:creationId xmlns:a16="http://schemas.microsoft.com/office/drawing/2014/main" id="{F78F3199-6B29-457B-B787-0E7A082971C1}"/>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80" name="Line 62">
            <a:extLst>
              <a:ext uri="{FF2B5EF4-FFF2-40B4-BE49-F238E27FC236}">
                <a16:creationId xmlns:a16="http://schemas.microsoft.com/office/drawing/2014/main" id="{158314C6-EF97-48E4-A6B4-5AD98D92C548}"/>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3581" name="Rectangle 2">
            <a:extLst>
              <a:ext uri="{FF2B5EF4-FFF2-40B4-BE49-F238E27FC236}">
                <a16:creationId xmlns:a16="http://schemas.microsoft.com/office/drawing/2014/main" id="{F7EB242F-A3B1-4830-B9CB-C7D7E936E7B2}"/>
              </a:ext>
            </a:extLst>
          </p:cNvPr>
          <p:cNvSpPr>
            <a:spLocks noGrp="1"/>
          </p:cNvSpPr>
          <p:nvPr>
            <p:ph type="title"/>
          </p:nvPr>
        </p:nvSpPr>
        <p:spPr>
          <a:xfrm>
            <a:off x="381000" y="381000"/>
            <a:ext cx="8458200" cy="990600"/>
          </a:xfrm>
        </p:spPr>
        <p:txBody>
          <a:bodyPr/>
          <a:lstStyle/>
          <a:p>
            <a:pPr eaLnBrk="1" hangingPunct="1"/>
            <a:r>
              <a:rPr lang="en-US" altLang="pl-PL" sz="3600"/>
              <a:t>Maximal margin classifier</a:t>
            </a:r>
          </a:p>
        </p:txBody>
      </p:sp>
      <p:cxnSp>
        <p:nvCxnSpPr>
          <p:cNvPr id="3" name="Straight Connector 2">
            <a:extLst>
              <a:ext uri="{FF2B5EF4-FFF2-40B4-BE49-F238E27FC236}">
                <a16:creationId xmlns:a16="http://schemas.microsoft.com/office/drawing/2014/main" id="{E9EE0CEC-9BD0-4695-9019-A0AD8EEE3866}"/>
              </a:ext>
            </a:extLst>
          </p:cNvPr>
          <p:cNvCxnSpPr>
            <a:cxnSpLocks/>
          </p:cNvCxnSpPr>
          <p:nvPr/>
        </p:nvCxnSpPr>
        <p:spPr>
          <a:xfrm flipH="1">
            <a:off x="4633913" y="2938463"/>
            <a:ext cx="319087" cy="32067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A0CCDB1-3AE0-4CBE-AA30-CE6DED519F24}"/>
              </a:ext>
            </a:extLst>
          </p:cNvPr>
          <p:cNvCxnSpPr>
            <a:cxnSpLocks/>
          </p:cNvCxnSpPr>
          <p:nvPr/>
        </p:nvCxnSpPr>
        <p:spPr>
          <a:xfrm flipH="1">
            <a:off x="4325938" y="2497138"/>
            <a:ext cx="485775" cy="47466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EFBA4A4-11EF-4ADC-8D31-303A192528A7}"/>
              </a:ext>
            </a:extLst>
          </p:cNvPr>
          <p:cNvCxnSpPr>
            <a:cxnSpLocks/>
            <a:endCxn id="23562" idx="7"/>
          </p:cNvCxnSpPr>
          <p:nvPr/>
        </p:nvCxnSpPr>
        <p:spPr>
          <a:xfrm flipH="1">
            <a:off x="3638550" y="2590800"/>
            <a:ext cx="323850" cy="33813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C5643439-186F-452E-95FA-D4FBC8EFC16B}"/>
              </a:ext>
            </a:extLst>
          </p:cNvPr>
          <p:cNvCxnSpPr>
            <a:cxnSpLocks/>
          </p:cNvCxnSpPr>
          <p:nvPr/>
        </p:nvCxnSpPr>
        <p:spPr>
          <a:xfrm flipH="1">
            <a:off x="3505200" y="2928938"/>
            <a:ext cx="765175" cy="8001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296597A5-B2BD-4410-B6BC-EEE6A9EC7D49}"/>
              </a:ext>
            </a:extLst>
          </p:cNvPr>
          <p:cNvCxnSpPr>
            <a:cxnSpLocks/>
          </p:cNvCxnSpPr>
          <p:nvPr/>
        </p:nvCxnSpPr>
        <p:spPr>
          <a:xfrm flipH="1">
            <a:off x="3265488" y="2395538"/>
            <a:ext cx="534987" cy="5429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BE92E74-1002-4928-9D96-DB16855237C9}"/>
              </a:ext>
            </a:extLst>
          </p:cNvPr>
          <p:cNvCxnSpPr>
            <a:cxnSpLocks/>
          </p:cNvCxnSpPr>
          <p:nvPr/>
        </p:nvCxnSpPr>
        <p:spPr>
          <a:xfrm flipH="1">
            <a:off x="5283200" y="3497263"/>
            <a:ext cx="431800" cy="43021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0D80DF9-020C-4C58-990C-CE0517F8055E}"/>
              </a:ext>
            </a:extLst>
          </p:cNvPr>
          <p:cNvCxnSpPr>
            <a:cxnSpLocks/>
          </p:cNvCxnSpPr>
          <p:nvPr/>
        </p:nvCxnSpPr>
        <p:spPr>
          <a:xfrm flipH="1">
            <a:off x="5022850" y="3330575"/>
            <a:ext cx="311150" cy="31908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513A3A0-D27E-4638-8EA7-FC1749278DB5}"/>
              </a:ext>
            </a:extLst>
          </p:cNvPr>
          <p:cNvCxnSpPr>
            <a:cxnSpLocks/>
          </p:cNvCxnSpPr>
          <p:nvPr/>
        </p:nvCxnSpPr>
        <p:spPr>
          <a:xfrm flipH="1">
            <a:off x="4873625" y="3827463"/>
            <a:ext cx="311150" cy="3190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7D6DE1E-B61B-471B-96EC-9BBB47977E4C}"/>
              </a:ext>
            </a:extLst>
          </p:cNvPr>
          <p:cNvCxnSpPr>
            <a:cxnSpLocks/>
            <a:endCxn id="23578" idx="7"/>
          </p:cNvCxnSpPr>
          <p:nvPr/>
        </p:nvCxnSpPr>
        <p:spPr>
          <a:xfrm flipH="1">
            <a:off x="5086350" y="4152900"/>
            <a:ext cx="363538" cy="37623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9" name="TextBox 4">
            <a:extLst>
              <a:ext uri="{FF2B5EF4-FFF2-40B4-BE49-F238E27FC236}">
                <a16:creationId xmlns:a16="http://schemas.microsoft.com/office/drawing/2014/main" id="{F0961F08-D7C1-4E0B-8694-085E3C84D308}"/>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Line 38">
            <a:extLst>
              <a:ext uri="{FF2B5EF4-FFF2-40B4-BE49-F238E27FC236}">
                <a16:creationId xmlns:a16="http://schemas.microsoft.com/office/drawing/2014/main" id="{9D63228A-9D40-4B23-83FB-B4005980F96B}"/>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04" name="Line 39">
            <a:extLst>
              <a:ext uri="{FF2B5EF4-FFF2-40B4-BE49-F238E27FC236}">
                <a16:creationId xmlns:a16="http://schemas.microsoft.com/office/drawing/2014/main" id="{46438E9A-EA1B-4CC6-A70F-E79F26BE86FD}"/>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5607" name="Oval 42">
            <a:extLst>
              <a:ext uri="{FF2B5EF4-FFF2-40B4-BE49-F238E27FC236}">
                <a16:creationId xmlns:a16="http://schemas.microsoft.com/office/drawing/2014/main" id="{B9D82DFF-9CE2-4E15-8D37-546685351352}"/>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08" name="Oval 43">
            <a:extLst>
              <a:ext uri="{FF2B5EF4-FFF2-40B4-BE49-F238E27FC236}">
                <a16:creationId xmlns:a16="http://schemas.microsoft.com/office/drawing/2014/main" id="{F401DC3C-6E19-4566-82A4-F6C6A64C0780}"/>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09" name="Oval 44">
            <a:extLst>
              <a:ext uri="{FF2B5EF4-FFF2-40B4-BE49-F238E27FC236}">
                <a16:creationId xmlns:a16="http://schemas.microsoft.com/office/drawing/2014/main" id="{7FE45E25-058A-4A81-A422-D13DBD6CB081}"/>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0" name="Oval 45">
            <a:extLst>
              <a:ext uri="{FF2B5EF4-FFF2-40B4-BE49-F238E27FC236}">
                <a16:creationId xmlns:a16="http://schemas.microsoft.com/office/drawing/2014/main" id="{19B5C79E-D4A6-42D1-AE0B-5E18D9FAE5F4}"/>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1" name="Oval 46">
            <a:extLst>
              <a:ext uri="{FF2B5EF4-FFF2-40B4-BE49-F238E27FC236}">
                <a16:creationId xmlns:a16="http://schemas.microsoft.com/office/drawing/2014/main" id="{7894E547-580C-4C11-B48A-BD5E2EC7740B}"/>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2" name="Oval 47">
            <a:extLst>
              <a:ext uri="{FF2B5EF4-FFF2-40B4-BE49-F238E27FC236}">
                <a16:creationId xmlns:a16="http://schemas.microsoft.com/office/drawing/2014/main" id="{3AA00605-0C17-47FB-B4EB-16A4B3183085}"/>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3" name="Oval 48">
            <a:extLst>
              <a:ext uri="{FF2B5EF4-FFF2-40B4-BE49-F238E27FC236}">
                <a16:creationId xmlns:a16="http://schemas.microsoft.com/office/drawing/2014/main" id="{2C94EACE-042C-4BF1-9C3A-041534C76A2B}"/>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4" name="Oval 49">
            <a:extLst>
              <a:ext uri="{FF2B5EF4-FFF2-40B4-BE49-F238E27FC236}">
                <a16:creationId xmlns:a16="http://schemas.microsoft.com/office/drawing/2014/main" id="{24B639C9-F1B9-489F-93D2-B078BEE0F0BE}"/>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5" name="Oval 50">
            <a:extLst>
              <a:ext uri="{FF2B5EF4-FFF2-40B4-BE49-F238E27FC236}">
                <a16:creationId xmlns:a16="http://schemas.microsoft.com/office/drawing/2014/main" id="{B67C96E1-7EAB-449B-8DF9-388DE40D6320}"/>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6" name="Oval 51">
            <a:extLst>
              <a:ext uri="{FF2B5EF4-FFF2-40B4-BE49-F238E27FC236}">
                <a16:creationId xmlns:a16="http://schemas.microsoft.com/office/drawing/2014/main" id="{1C743D99-2778-43D1-8D80-12DC0CEB9BDB}"/>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7" name="Oval 52">
            <a:extLst>
              <a:ext uri="{FF2B5EF4-FFF2-40B4-BE49-F238E27FC236}">
                <a16:creationId xmlns:a16="http://schemas.microsoft.com/office/drawing/2014/main" id="{18BB93C5-BCD9-473C-9BB5-1DB35ED5F229}"/>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8" name="Oval 53">
            <a:extLst>
              <a:ext uri="{FF2B5EF4-FFF2-40B4-BE49-F238E27FC236}">
                <a16:creationId xmlns:a16="http://schemas.microsoft.com/office/drawing/2014/main" id="{A7A57DE3-5CFB-4374-91DD-9D4B59364A59}"/>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9" name="Oval 54">
            <a:extLst>
              <a:ext uri="{FF2B5EF4-FFF2-40B4-BE49-F238E27FC236}">
                <a16:creationId xmlns:a16="http://schemas.microsoft.com/office/drawing/2014/main" id="{D10F4208-C91E-4172-BAAA-150B07FEB157}"/>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0" name="Oval 55">
            <a:extLst>
              <a:ext uri="{FF2B5EF4-FFF2-40B4-BE49-F238E27FC236}">
                <a16:creationId xmlns:a16="http://schemas.microsoft.com/office/drawing/2014/main" id="{8960A15B-3859-4D6F-89F7-569EFD8C161E}"/>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1" name="Oval 56">
            <a:extLst>
              <a:ext uri="{FF2B5EF4-FFF2-40B4-BE49-F238E27FC236}">
                <a16:creationId xmlns:a16="http://schemas.microsoft.com/office/drawing/2014/main" id="{D954B27D-3854-4C0C-9CD4-493D994B4D2B}"/>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2" name="Oval 57">
            <a:extLst>
              <a:ext uri="{FF2B5EF4-FFF2-40B4-BE49-F238E27FC236}">
                <a16:creationId xmlns:a16="http://schemas.microsoft.com/office/drawing/2014/main" id="{079521C1-F9C9-469A-A47C-37C47FC58572}"/>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3" name="Oval 58">
            <a:extLst>
              <a:ext uri="{FF2B5EF4-FFF2-40B4-BE49-F238E27FC236}">
                <a16:creationId xmlns:a16="http://schemas.microsoft.com/office/drawing/2014/main" id="{FA688C47-47C0-4D6C-A238-D819D8C7F3C2}"/>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4" name="Oval 59">
            <a:extLst>
              <a:ext uri="{FF2B5EF4-FFF2-40B4-BE49-F238E27FC236}">
                <a16:creationId xmlns:a16="http://schemas.microsoft.com/office/drawing/2014/main" id="{A59ABB6D-752E-48E5-9ADC-1232E4EE8DD2}"/>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5" name="Oval 60">
            <a:extLst>
              <a:ext uri="{FF2B5EF4-FFF2-40B4-BE49-F238E27FC236}">
                <a16:creationId xmlns:a16="http://schemas.microsoft.com/office/drawing/2014/main" id="{7B69AA61-6F54-4313-9246-BFF6125B943B}"/>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6" name="Oval 61">
            <a:extLst>
              <a:ext uri="{FF2B5EF4-FFF2-40B4-BE49-F238E27FC236}">
                <a16:creationId xmlns:a16="http://schemas.microsoft.com/office/drawing/2014/main" id="{EA0C67E5-591D-4111-9770-EB96DF9FC501}"/>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7" name="Line 62">
            <a:extLst>
              <a:ext uri="{FF2B5EF4-FFF2-40B4-BE49-F238E27FC236}">
                <a16:creationId xmlns:a16="http://schemas.microsoft.com/office/drawing/2014/main" id="{7495C2D1-3AAA-4CD6-AE03-A75FD7A8A08A}"/>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28" name="Rectangle 2">
            <a:extLst>
              <a:ext uri="{FF2B5EF4-FFF2-40B4-BE49-F238E27FC236}">
                <a16:creationId xmlns:a16="http://schemas.microsoft.com/office/drawing/2014/main" id="{E3F9C2E6-7296-4087-AFA4-0CB61EE23264}"/>
              </a:ext>
            </a:extLst>
          </p:cNvPr>
          <p:cNvSpPr>
            <a:spLocks noGrp="1"/>
          </p:cNvSpPr>
          <p:nvPr>
            <p:ph type="title"/>
          </p:nvPr>
        </p:nvSpPr>
        <p:spPr>
          <a:xfrm>
            <a:off x="381000" y="381000"/>
            <a:ext cx="8458200" cy="990600"/>
          </a:xfrm>
        </p:spPr>
        <p:txBody>
          <a:bodyPr/>
          <a:lstStyle/>
          <a:p>
            <a:pPr eaLnBrk="1" hangingPunct="1"/>
            <a:r>
              <a:rPr lang="en-US" altLang="pl-PL" sz="3600"/>
              <a:t>Maximal margin classifier</a:t>
            </a:r>
          </a:p>
        </p:txBody>
      </p:sp>
      <p:cxnSp>
        <p:nvCxnSpPr>
          <p:cNvPr id="3" name="Straight Connector 2">
            <a:extLst>
              <a:ext uri="{FF2B5EF4-FFF2-40B4-BE49-F238E27FC236}">
                <a16:creationId xmlns:a16="http://schemas.microsoft.com/office/drawing/2014/main" id="{E9EE0CEC-9BD0-4695-9019-A0AD8EEE3866}"/>
              </a:ext>
            </a:extLst>
          </p:cNvPr>
          <p:cNvCxnSpPr>
            <a:cxnSpLocks/>
          </p:cNvCxnSpPr>
          <p:nvPr/>
        </p:nvCxnSpPr>
        <p:spPr>
          <a:xfrm flipH="1">
            <a:off x="4633913" y="2938463"/>
            <a:ext cx="319087" cy="320675"/>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0D80DF9-020C-4C58-990C-CE0517F8055E}"/>
              </a:ext>
            </a:extLst>
          </p:cNvPr>
          <p:cNvCxnSpPr>
            <a:cxnSpLocks/>
          </p:cNvCxnSpPr>
          <p:nvPr/>
        </p:nvCxnSpPr>
        <p:spPr>
          <a:xfrm flipH="1">
            <a:off x="5022850" y="3330575"/>
            <a:ext cx="320675" cy="319088"/>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513A3A0-D27E-4638-8EA7-FC1749278DB5}"/>
              </a:ext>
            </a:extLst>
          </p:cNvPr>
          <p:cNvCxnSpPr>
            <a:cxnSpLocks/>
          </p:cNvCxnSpPr>
          <p:nvPr/>
        </p:nvCxnSpPr>
        <p:spPr>
          <a:xfrm flipH="1">
            <a:off x="4873625" y="3827463"/>
            <a:ext cx="320675" cy="319087"/>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25632" name="Line 62">
            <a:extLst>
              <a:ext uri="{FF2B5EF4-FFF2-40B4-BE49-F238E27FC236}">
                <a16:creationId xmlns:a16="http://schemas.microsoft.com/office/drawing/2014/main" id="{7B450E47-2A98-4DD5-AB15-8EBC31ACDD64}"/>
              </a:ext>
            </a:extLst>
          </p:cNvPr>
          <p:cNvSpPr>
            <a:spLocks noChangeShapeType="1"/>
          </p:cNvSpPr>
          <p:nvPr/>
        </p:nvSpPr>
        <p:spPr bwMode="auto">
          <a:xfrm>
            <a:off x="2895600" y="2209800"/>
            <a:ext cx="2895600" cy="3048000"/>
          </a:xfrm>
          <a:prstGeom prst="line">
            <a:avLst/>
          </a:prstGeom>
          <a:noFill/>
          <a:ln w="952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33" name="Line 62">
            <a:extLst>
              <a:ext uri="{FF2B5EF4-FFF2-40B4-BE49-F238E27FC236}">
                <a16:creationId xmlns:a16="http://schemas.microsoft.com/office/drawing/2014/main" id="{E99C5269-05F3-47CA-9222-B87241731AAA}"/>
              </a:ext>
            </a:extLst>
          </p:cNvPr>
          <p:cNvSpPr>
            <a:spLocks noChangeShapeType="1"/>
          </p:cNvSpPr>
          <p:nvPr/>
        </p:nvSpPr>
        <p:spPr bwMode="auto">
          <a:xfrm>
            <a:off x="3797300" y="1565275"/>
            <a:ext cx="2895600" cy="3048000"/>
          </a:xfrm>
          <a:prstGeom prst="line">
            <a:avLst/>
          </a:prstGeom>
          <a:noFill/>
          <a:ln w="952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34" name="Text Box 29">
            <a:extLst>
              <a:ext uri="{FF2B5EF4-FFF2-40B4-BE49-F238E27FC236}">
                <a16:creationId xmlns:a16="http://schemas.microsoft.com/office/drawing/2014/main" id="{29121AA8-DFAC-41DE-BBF7-9787ECBF9F5C}"/>
              </a:ext>
            </a:extLst>
          </p:cNvPr>
          <p:cNvSpPr txBox="1">
            <a:spLocks noChangeArrowheads="1"/>
          </p:cNvSpPr>
          <p:nvPr/>
        </p:nvSpPr>
        <p:spPr bwMode="auto">
          <a:xfrm>
            <a:off x="4481513" y="2703513"/>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dirty="0">
                <a:latin typeface="Times New Roman" panose="02020603050405020304" pitchFamily="18" charset="0"/>
              </a:rPr>
              <a:t>M</a:t>
            </a:r>
          </a:p>
        </p:txBody>
      </p:sp>
      <p:sp>
        <p:nvSpPr>
          <p:cNvPr id="25635" name="Text Box 29">
            <a:extLst>
              <a:ext uri="{FF2B5EF4-FFF2-40B4-BE49-F238E27FC236}">
                <a16:creationId xmlns:a16="http://schemas.microsoft.com/office/drawing/2014/main" id="{AFFC227B-CB14-4214-A289-D2D3817D3651}"/>
              </a:ext>
            </a:extLst>
          </p:cNvPr>
          <p:cNvSpPr txBox="1">
            <a:spLocks noChangeArrowheads="1"/>
          </p:cNvSpPr>
          <p:nvPr/>
        </p:nvSpPr>
        <p:spPr bwMode="auto">
          <a:xfrm>
            <a:off x="6400800" y="2001838"/>
            <a:ext cx="2590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000" i="1" dirty="0">
                <a:latin typeface="Times New Roman" panose="02020603050405020304" pitchFamily="18" charset="0"/>
              </a:rPr>
              <a:t>M</a:t>
            </a:r>
            <a:r>
              <a:rPr lang="en-US" altLang="pl-PL" sz="2000" i="1" dirty="0" smtClean="0">
                <a:latin typeface="Times New Roman" panose="02020603050405020304" pitchFamily="18" charset="0"/>
              </a:rPr>
              <a:t>: </a:t>
            </a:r>
            <a:r>
              <a:rPr lang="en-US" altLang="pl-PL" sz="2000" i="1" dirty="0">
                <a:latin typeface="Times New Roman" panose="02020603050405020304" pitchFamily="18" charset="0"/>
              </a:rPr>
              <a:t>margin, which is the smallest distance from the observations to the decision boundary</a:t>
            </a:r>
          </a:p>
        </p:txBody>
      </p:sp>
      <p:sp>
        <p:nvSpPr>
          <p:cNvPr id="36" name="TextBox 4">
            <a:extLst>
              <a:ext uri="{FF2B5EF4-FFF2-40B4-BE49-F238E27FC236}">
                <a16:creationId xmlns:a16="http://schemas.microsoft.com/office/drawing/2014/main" id="{8F53AAE4-AD11-404D-8AB8-036E4F6C22F2}"/>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theme/theme1.xml><?xml version="1.0" encoding="utf-8"?>
<a:theme xmlns:a="http://schemas.openxmlformats.org/drawingml/2006/main" name="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IIR-slides.pot</Template>
  <TotalTime>30716</TotalTime>
  <Words>3179</Words>
  <Application>Microsoft Office PowerPoint</Application>
  <PresentationFormat>On-screen Show (4:3)</PresentationFormat>
  <Paragraphs>640</Paragraphs>
  <Slides>54</Slides>
  <Notes>51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 Unicode MS</vt:lpstr>
      <vt:lpstr>MS PGothic</vt:lpstr>
      <vt:lpstr>MS PGothic</vt:lpstr>
      <vt:lpstr>Arial</vt:lpstr>
      <vt:lpstr>Calibri</vt:lpstr>
      <vt:lpstr>Cambria Math</vt:lpstr>
      <vt:lpstr>Lucida Sans</vt:lpstr>
      <vt:lpstr>Perpetua</vt:lpstr>
      <vt:lpstr>Tahoma</vt:lpstr>
      <vt:lpstr>Times New Roman</vt:lpstr>
      <vt:lpstr>Wingdings</vt:lpstr>
      <vt:lpstr>IIR-slides</vt:lpstr>
      <vt:lpstr>PowerPoint Presentation</vt:lpstr>
      <vt:lpstr>Before we start…</vt:lpstr>
      <vt:lpstr>Outline</vt:lpstr>
      <vt:lpstr>Linear classifiers: Which decision boundary?</vt:lpstr>
      <vt:lpstr>Linear classifiers: Which decision boundary?</vt:lpstr>
      <vt:lpstr>Linear classifiers: Which decision boundary?</vt:lpstr>
      <vt:lpstr>Linear classifiers: Which decision boundary?</vt:lpstr>
      <vt:lpstr>Maximal margin classifier</vt:lpstr>
      <vt:lpstr>Maximal margin classifier</vt:lpstr>
      <vt:lpstr>Maximal margin classifier</vt:lpstr>
      <vt:lpstr>Another intuition</vt:lpstr>
      <vt:lpstr> Maximum Margin: Formalization</vt:lpstr>
      <vt:lpstr>Geometric view</vt:lpstr>
      <vt:lpstr>Geometric view</vt:lpstr>
      <vt:lpstr>Geometric view</vt:lpstr>
      <vt:lpstr>Geometric view</vt:lpstr>
      <vt:lpstr> Maximum Margin: general case</vt:lpstr>
      <vt:lpstr>Task in R</vt:lpstr>
      <vt:lpstr>Soft margin classifier: motivation</vt:lpstr>
      <vt:lpstr>Soft margin classifier: motivation</vt:lpstr>
      <vt:lpstr> Soft margin classifier</vt:lpstr>
      <vt:lpstr>Geometric view</vt:lpstr>
      <vt:lpstr>Geometric view</vt:lpstr>
      <vt:lpstr>Geometric view</vt:lpstr>
      <vt:lpstr>Geometric view</vt:lpstr>
      <vt:lpstr> Soft margin classifier: Interpretation of the ε_i’s</vt:lpstr>
      <vt:lpstr> Soft margin classifier: Interpretation of C</vt:lpstr>
      <vt:lpstr> Soft margin classifier: Interpretation of C</vt:lpstr>
      <vt:lpstr> Soft margin classifier: Interpretation of C</vt:lpstr>
      <vt:lpstr>Task in R</vt:lpstr>
      <vt:lpstr> Tuning the parameter C using cross-validation</vt:lpstr>
      <vt:lpstr> 2-fold cross-validation</vt:lpstr>
      <vt:lpstr> K-fold cross-validation</vt:lpstr>
      <vt:lpstr> K-fold cross-validation</vt:lpstr>
      <vt:lpstr> Training/Test division</vt:lpstr>
      <vt:lpstr>Task in R</vt:lpstr>
      <vt:lpstr>Support vector machines: motivation</vt:lpstr>
      <vt:lpstr>Support vector machines: motivation</vt:lpstr>
      <vt:lpstr>Support vector machines: motivation</vt:lpstr>
      <vt:lpstr> Support vector machines: Adding new features</vt:lpstr>
      <vt:lpstr>Support vector machines: Kernels</vt:lpstr>
      <vt:lpstr>Support vector machines: Kernels</vt:lpstr>
      <vt:lpstr>Radial Kernel</vt:lpstr>
      <vt:lpstr>Radial Kernel</vt:lpstr>
      <vt:lpstr>Radial Kernel</vt:lpstr>
      <vt:lpstr>Radial Kernel</vt:lpstr>
      <vt:lpstr>Task in R</vt:lpstr>
      <vt:lpstr>Multi-class support vector machines</vt:lpstr>
      <vt:lpstr>Multi-class support vector machines</vt:lpstr>
      <vt:lpstr>Multi-class support vector machines</vt:lpstr>
      <vt:lpstr>Some advantages and disadvantages of SVMs</vt:lpstr>
      <vt:lpstr>Practical application in R</vt:lpstr>
      <vt:lpstr>References used</vt:lpstr>
      <vt:lpstr>The end</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Adnane</cp:lastModifiedBy>
  <cp:revision>511</cp:revision>
  <cp:lastPrinted>2012-05-15T15:58:52Z</cp:lastPrinted>
  <dcterms:created xsi:type="dcterms:W3CDTF">2009-11-10T19:09:21Z</dcterms:created>
  <dcterms:modified xsi:type="dcterms:W3CDTF">2020-04-15T11:39:39Z</dcterms:modified>
</cp:coreProperties>
</file>