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6"/>
  </p:notesMasterIdLst>
  <p:handoutMasterIdLst>
    <p:handoutMasterId r:id="rId27"/>
  </p:handoutMasterIdLst>
  <p:sldIdLst>
    <p:sldId id="256" r:id="rId5"/>
    <p:sldId id="297" r:id="rId6"/>
    <p:sldId id="298" r:id="rId7"/>
    <p:sldId id="299" r:id="rId8"/>
    <p:sldId id="300" r:id="rId9"/>
    <p:sldId id="301" r:id="rId10"/>
    <p:sldId id="292" r:id="rId11"/>
    <p:sldId id="302" r:id="rId12"/>
    <p:sldId id="303" r:id="rId13"/>
    <p:sldId id="304" r:id="rId14"/>
    <p:sldId id="305" r:id="rId15"/>
    <p:sldId id="306" r:id="rId16"/>
    <p:sldId id="307" r:id="rId17"/>
    <p:sldId id="311" r:id="rId18"/>
    <p:sldId id="283" r:id="rId19"/>
    <p:sldId id="308" r:id="rId20"/>
    <p:sldId id="309" r:id="rId21"/>
    <p:sldId id="310" r:id="rId22"/>
    <p:sldId id="312" r:id="rId23"/>
    <p:sldId id="31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4CB2"/>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AE4B2-95C7-4736-AE6A-B8CC9D430A05}" v="25" dt="2025-07-12T14:20:26.748"/>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5" d="100"/>
          <a:sy n="75" d="100"/>
        </p:scale>
        <p:origin x="902" y="53"/>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D ADNAN" userId="8be73209f30570fa" providerId="LiveId" clId="{8ADAE4B2-95C7-4736-AE6A-B8CC9D430A05}"/>
    <pc:docChg chg="addSld modSld sldOrd">
      <pc:chgData name="SMD ADNAN" userId="8be73209f30570fa" providerId="LiveId" clId="{8ADAE4B2-95C7-4736-AE6A-B8CC9D430A05}" dt="2025-07-12T14:30:28.820" v="284" actId="207"/>
      <pc:docMkLst>
        <pc:docMk/>
      </pc:docMkLst>
      <pc:sldChg chg="modSp mod">
        <pc:chgData name="SMD ADNAN" userId="8be73209f30570fa" providerId="LiveId" clId="{8ADAE4B2-95C7-4736-AE6A-B8CC9D430A05}" dt="2025-07-12T14:27:12.344" v="256" actId="207"/>
        <pc:sldMkLst>
          <pc:docMk/>
          <pc:sldMk cId="2201125929" sldId="292"/>
        </pc:sldMkLst>
        <pc:spChg chg="mod">
          <ac:chgData name="SMD ADNAN" userId="8be73209f30570fa" providerId="LiveId" clId="{8ADAE4B2-95C7-4736-AE6A-B8CC9D430A05}" dt="2025-07-12T14:27:12.344" v="256" actId="207"/>
          <ac:spMkLst>
            <pc:docMk/>
            <pc:sldMk cId="2201125929" sldId="292"/>
            <ac:spMk id="8" creationId="{1A667A9A-3428-68BE-D555-0DE1859FDF8A}"/>
          </ac:spMkLst>
        </pc:spChg>
      </pc:sldChg>
      <pc:sldChg chg="modSp mod">
        <pc:chgData name="SMD ADNAN" userId="8be73209f30570fa" providerId="LiveId" clId="{8ADAE4B2-95C7-4736-AE6A-B8CC9D430A05}" dt="2025-07-12T14:30:28.820" v="284" actId="207"/>
        <pc:sldMkLst>
          <pc:docMk/>
          <pc:sldMk cId="2770959368" sldId="294"/>
        </pc:sldMkLst>
        <pc:spChg chg="mod">
          <ac:chgData name="SMD ADNAN" userId="8be73209f30570fa" providerId="LiveId" clId="{8ADAE4B2-95C7-4736-AE6A-B8CC9D430A05}" dt="2025-07-12T14:30:28.820" v="284" actId="207"/>
          <ac:spMkLst>
            <pc:docMk/>
            <pc:sldMk cId="2770959368" sldId="294"/>
            <ac:spMk id="3" creationId="{2F59B25D-9615-9332-C32E-4F458417E11E}"/>
          </ac:spMkLst>
        </pc:spChg>
        <pc:spChg chg="mod">
          <ac:chgData name="SMD ADNAN" userId="8be73209f30570fa" providerId="LiveId" clId="{8ADAE4B2-95C7-4736-AE6A-B8CC9D430A05}" dt="2025-07-12T14:21:28.159" v="133" actId="207"/>
          <ac:spMkLst>
            <pc:docMk/>
            <pc:sldMk cId="2770959368" sldId="294"/>
            <ac:spMk id="31" creationId="{B045D6AF-532B-394C-0C6F-38B6628CE9DF}"/>
          </ac:spMkLst>
        </pc:spChg>
      </pc:sldChg>
      <pc:sldChg chg="modSp mod">
        <pc:chgData name="SMD ADNAN" userId="8be73209f30570fa" providerId="LiveId" clId="{8ADAE4B2-95C7-4736-AE6A-B8CC9D430A05}" dt="2025-07-12T14:26:29.002" v="252" actId="207"/>
        <pc:sldMkLst>
          <pc:docMk/>
          <pc:sldMk cId="3800128887" sldId="298"/>
        </pc:sldMkLst>
        <pc:spChg chg="mod">
          <ac:chgData name="SMD ADNAN" userId="8be73209f30570fa" providerId="LiveId" clId="{8ADAE4B2-95C7-4736-AE6A-B8CC9D430A05}" dt="2025-07-12T14:26:29.002" v="252" actId="207"/>
          <ac:spMkLst>
            <pc:docMk/>
            <pc:sldMk cId="3800128887" sldId="298"/>
            <ac:spMk id="20" creationId="{A060A842-9511-A3F3-5459-EC2EB8AD8EE5}"/>
          </ac:spMkLst>
        </pc:spChg>
      </pc:sldChg>
      <pc:sldChg chg="modSp mod">
        <pc:chgData name="SMD ADNAN" userId="8be73209f30570fa" providerId="LiveId" clId="{8ADAE4B2-95C7-4736-AE6A-B8CC9D430A05}" dt="2025-07-12T14:26:53.468" v="253" actId="207"/>
        <pc:sldMkLst>
          <pc:docMk/>
          <pc:sldMk cId="3151013471" sldId="299"/>
        </pc:sldMkLst>
        <pc:spChg chg="mod">
          <ac:chgData name="SMD ADNAN" userId="8be73209f30570fa" providerId="LiveId" clId="{8ADAE4B2-95C7-4736-AE6A-B8CC9D430A05}" dt="2025-07-12T14:26:53.468" v="253" actId="207"/>
          <ac:spMkLst>
            <pc:docMk/>
            <pc:sldMk cId="3151013471" sldId="299"/>
            <ac:spMk id="20" creationId="{8BD518B5-84B9-5F80-BDAF-59371ACA5B55}"/>
          </ac:spMkLst>
        </pc:spChg>
      </pc:sldChg>
      <pc:sldChg chg="modSp mod">
        <pc:chgData name="SMD ADNAN" userId="8be73209f30570fa" providerId="LiveId" clId="{8ADAE4B2-95C7-4736-AE6A-B8CC9D430A05}" dt="2025-07-12T14:26:59.486" v="254" actId="207"/>
        <pc:sldMkLst>
          <pc:docMk/>
          <pc:sldMk cId="2039231686" sldId="300"/>
        </pc:sldMkLst>
        <pc:spChg chg="mod">
          <ac:chgData name="SMD ADNAN" userId="8be73209f30570fa" providerId="LiveId" clId="{8ADAE4B2-95C7-4736-AE6A-B8CC9D430A05}" dt="2025-07-12T14:26:59.486" v="254" actId="207"/>
          <ac:spMkLst>
            <pc:docMk/>
            <pc:sldMk cId="2039231686" sldId="300"/>
            <ac:spMk id="20" creationId="{EBB8EF03-338F-3EBB-5D64-836F27C4D14B}"/>
          </ac:spMkLst>
        </pc:spChg>
      </pc:sldChg>
      <pc:sldChg chg="modSp mod">
        <pc:chgData name="SMD ADNAN" userId="8be73209f30570fa" providerId="LiveId" clId="{8ADAE4B2-95C7-4736-AE6A-B8CC9D430A05}" dt="2025-07-12T14:27:06.203" v="255" actId="207"/>
        <pc:sldMkLst>
          <pc:docMk/>
          <pc:sldMk cId="2184751813" sldId="301"/>
        </pc:sldMkLst>
        <pc:spChg chg="mod">
          <ac:chgData name="SMD ADNAN" userId="8be73209f30570fa" providerId="LiveId" clId="{8ADAE4B2-95C7-4736-AE6A-B8CC9D430A05}" dt="2025-07-12T14:08:54.286" v="13" actId="14100"/>
          <ac:spMkLst>
            <pc:docMk/>
            <pc:sldMk cId="2184751813" sldId="301"/>
            <ac:spMk id="19" creationId="{D28F6A6A-0360-5259-83E1-40B5C6F67F49}"/>
          </ac:spMkLst>
        </pc:spChg>
        <pc:spChg chg="mod">
          <ac:chgData name="SMD ADNAN" userId="8be73209f30570fa" providerId="LiveId" clId="{8ADAE4B2-95C7-4736-AE6A-B8CC9D430A05}" dt="2025-07-12T14:27:06.203" v="255" actId="207"/>
          <ac:spMkLst>
            <pc:docMk/>
            <pc:sldMk cId="2184751813" sldId="301"/>
            <ac:spMk id="20" creationId="{69BD1669-7222-B2CD-38E1-83DCDB427068}"/>
          </ac:spMkLst>
        </pc:spChg>
      </pc:sldChg>
      <pc:sldChg chg="modSp mod">
        <pc:chgData name="SMD ADNAN" userId="8be73209f30570fa" providerId="LiveId" clId="{8ADAE4B2-95C7-4736-AE6A-B8CC9D430A05}" dt="2025-07-12T14:27:48.719" v="260" actId="207"/>
        <pc:sldMkLst>
          <pc:docMk/>
          <pc:sldMk cId="2976517229" sldId="302"/>
        </pc:sldMkLst>
        <pc:spChg chg="mod">
          <ac:chgData name="SMD ADNAN" userId="8be73209f30570fa" providerId="LiveId" clId="{8ADAE4B2-95C7-4736-AE6A-B8CC9D430A05}" dt="2025-07-12T14:27:48.719" v="260" actId="207"/>
          <ac:spMkLst>
            <pc:docMk/>
            <pc:sldMk cId="2976517229" sldId="302"/>
            <ac:spMk id="7" creationId="{1B8F0124-6F2C-6F2E-318C-57B795D92E9D}"/>
          </ac:spMkLst>
        </pc:spChg>
        <pc:spChg chg="mod">
          <ac:chgData name="SMD ADNAN" userId="8be73209f30570fa" providerId="LiveId" clId="{8ADAE4B2-95C7-4736-AE6A-B8CC9D430A05}" dt="2025-07-12T14:27:23.041" v="257" actId="207"/>
          <ac:spMkLst>
            <pc:docMk/>
            <pc:sldMk cId="2976517229" sldId="302"/>
            <ac:spMk id="9" creationId="{F0F38237-3A3D-9E79-84ED-830148496149}"/>
          </ac:spMkLst>
        </pc:spChg>
        <pc:spChg chg="mod">
          <ac:chgData name="SMD ADNAN" userId="8be73209f30570fa" providerId="LiveId" clId="{8ADAE4B2-95C7-4736-AE6A-B8CC9D430A05}" dt="2025-07-12T14:09:26.896" v="17" actId="120"/>
          <ac:spMkLst>
            <pc:docMk/>
            <pc:sldMk cId="2976517229" sldId="302"/>
            <ac:spMk id="19" creationId="{0C5B5F65-3343-BD5B-0331-737F85ECDD0A}"/>
          </ac:spMkLst>
        </pc:spChg>
      </pc:sldChg>
      <pc:sldChg chg="modSp mod">
        <pc:chgData name="SMD ADNAN" userId="8be73209f30570fa" providerId="LiveId" clId="{8ADAE4B2-95C7-4736-AE6A-B8CC9D430A05}" dt="2025-07-12T14:28:04.394" v="263" actId="207"/>
        <pc:sldMkLst>
          <pc:docMk/>
          <pc:sldMk cId="2671196529" sldId="303"/>
        </pc:sldMkLst>
        <pc:spChg chg="mod">
          <ac:chgData name="SMD ADNAN" userId="8be73209f30570fa" providerId="LiveId" clId="{8ADAE4B2-95C7-4736-AE6A-B8CC9D430A05}" dt="2025-07-12T14:27:58.382" v="262" actId="207"/>
          <ac:spMkLst>
            <pc:docMk/>
            <pc:sldMk cId="2671196529" sldId="303"/>
            <ac:spMk id="7" creationId="{1BC31B73-C9DF-D5BA-5D66-E53B774B1A88}"/>
          </ac:spMkLst>
        </pc:spChg>
        <pc:spChg chg="mod">
          <ac:chgData name="SMD ADNAN" userId="8be73209f30570fa" providerId="LiveId" clId="{8ADAE4B2-95C7-4736-AE6A-B8CC9D430A05}" dt="2025-07-12T14:28:04.394" v="263" actId="207"/>
          <ac:spMkLst>
            <pc:docMk/>
            <pc:sldMk cId="2671196529" sldId="303"/>
            <ac:spMk id="9" creationId="{EAC77731-7CE9-9F3C-68A9-8777F41654EC}"/>
          </ac:spMkLst>
        </pc:spChg>
        <pc:spChg chg="mod">
          <ac:chgData name="SMD ADNAN" userId="8be73209f30570fa" providerId="LiveId" clId="{8ADAE4B2-95C7-4736-AE6A-B8CC9D430A05}" dt="2025-07-12T14:09:20.317" v="15" actId="120"/>
          <ac:spMkLst>
            <pc:docMk/>
            <pc:sldMk cId="2671196529" sldId="303"/>
            <ac:spMk id="19" creationId="{611FAF1C-BDC8-70B2-C5EB-82EC180B7745}"/>
          </ac:spMkLst>
        </pc:spChg>
      </pc:sldChg>
      <pc:sldChg chg="modSp mod">
        <pc:chgData name="SMD ADNAN" userId="8be73209f30570fa" providerId="LiveId" clId="{8ADAE4B2-95C7-4736-AE6A-B8CC9D430A05}" dt="2025-07-12T14:28:16.062" v="265" actId="207"/>
        <pc:sldMkLst>
          <pc:docMk/>
          <pc:sldMk cId="1329214346" sldId="304"/>
        </pc:sldMkLst>
        <pc:spChg chg="mod">
          <ac:chgData name="SMD ADNAN" userId="8be73209f30570fa" providerId="LiveId" clId="{8ADAE4B2-95C7-4736-AE6A-B8CC9D430A05}" dt="2025-07-12T14:28:16.062" v="265" actId="207"/>
          <ac:spMkLst>
            <pc:docMk/>
            <pc:sldMk cId="1329214346" sldId="304"/>
            <ac:spMk id="6" creationId="{6A8201CD-07C2-81E5-7CB3-3998F0977943}"/>
          </ac:spMkLst>
        </pc:spChg>
        <pc:spChg chg="mod">
          <ac:chgData name="SMD ADNAN" userId="8be73209f30570fa" providerId="LiveId" clId="{8ADAE4B2-95C7-4736-AE6A-B8CC9D430A05}" dt="2025-07-12T14:28:11.342" v="264" actId="207"/>
          <ac:spMkLst>
            <pc:docMk/>
            <pc:sldMk cId="1329214346" sldId="304"/>
            <ac:spMk id="7" creationId="{45FD3852-148B-41AC-CAF5-34652B373875}"/>
          </ac:spMkLst>
        </pc:spChg>
        <pc:spChg chg="mod">
          <ac:chgData name="SMD ADNAN" userId="8be73209f30570fa" providerId="LiveId" clId="{8ADAE4B2-95C7-4736-AE6A-B8CC9D430A05}" dt="2025-07-12T14:09:39.403" v="18" actId="1076"/>
          <ac:spMkLst>
            <pc:docMk/>
            <pc:sldMk cId="1329214346" sldId="304"/>
            <ac:spMk id="9" creationId="{98D831D7-8038-3FEA-031A-639103CF0A29}"/>
          </ac:spMkLst>
        </pc:spChg>
        <pc:spChg chg="mod">
          <ac:chgData name="SMD ADNAN" userId="8be73209f30570fa" providerId="LiveId" clId="{8ADAE4B2-95C7-4736-AE6A-B8CC9D430A05}" dt="2025-07-12T14:10:00.717" v="31" actId="1076"/>
          <ac:spMkLst>
            <pc:docMk/>
            <pc:sldMk cId="1329214346" sldId="304"/>
            <ac:spMk id="19" creationId="{C98BE24C-9004-565D-C0E6-14854E657873}"/>
          </ac:spMkLst>
        </pc:spChg>
      </pc:sldChg>
      <pc:sldChg chg="modSp mod">
        <pc:chgData name="SMD ADNAN" userId="8be73209f30570fa" providerId="LiveId" clId="{8ADAE4B2-95C7-4736-AE6A-B8CC9D430A05}" dt="2025-07-12T14:28:36.235" v="271" actId="20577"/>
        <pc:sldMkLst>
          <pc:docMk/>
          <pc:sldMk cId="1185261329" sldId="305"/>
        </pc:sldMkLst>
        <pc:spChg chg="mod">
          <ac:chgData name="SMD ADNAN" userId="8be73209f30570fa" providerId="LiveId" clId="{8ADAE4B2-95C7-4736-AE6A-B8CC9D430A05}" dt="2025-07-12T14:28:22.346" v="266" actId="207"/>
          <ac:spMkLst>
            <pc:docMk/>
            <pc:sldMk cId="1185261329" sldId="305"/>
            <ac:spMk id="7" creationId="{30CA9321-4A0B-DCDE-9007-ADC447638E2F}"/>
          </ac:spMkLst>
        </pc:spChg>
        <pc:spChg chg="mod">
          <ac:chgData name="SMD ADNAN" userId="8be73209f30570fa" providerId="LiveId" clId="{8ADAE4B2-95C7-4736-AE6A-B8CC9D430A05}" dt="2025-07-12T14:28:36.235" v="271" actId="20577"/>
          <ac:spMkLst>
            <pc:docMk/>
            <pc:sldMk cId="1185261329" sldId="305"/>
            <ac:spMk id="9" creationId="{E251C8AA-EE78-F9AA-0E3F-9EBED1B52BD5}"/>
          </ac:spMkLst>
        </pc:spChg>
        <pc:spChg chg="mod">
          <ac:chgData name="SMD ADNAN" userId="8be73209f30570fa" providerId="LiveId" clId="{8ADAE4B2-95C7-4736-AE6A-B8CC9D430A05}" dt="2025-07-12T14:10:19.725" v="45" actId="14100"/>
          <ac:spMkLst>
            <pc:docMk/>
            <pc:sldMk cId="1185261329" sldId="305"/>
            <ac:spMk id="19" creationId="{705FA73F-2693-9EDC-4232-0497C40A806F}"/>
          </ac:spMkLst>
        </pc:spChg>
      </pc:sldChg>
      <pc:sldChg chg="modSp mod">
        <pc:chgData name="SMD ADNAN" userId="8be73209f30570fa" providerId="LiveId" clId="{8ADAE4B2-95C7-4736-AE6A-B8CC9D430A05}" dt="2025-07-12T14:28:51.369" v="273" actId="207"/>
        <pc:sldMkLst>
          <pc:docMk/>
          <pc:sldMk cId="3085587239" sldId="306"/>
        </pc:sldMkLst>
        <pc:spChg chg="mod">
          <ac:chgData name="SMD ADNAN" userId="8be73209f30570fa" providerId="LiveId" clId="{8ADAE4B2-95C7-4736-AE6A-B8CC9D430A05}" dt="2025-07-12T14:28:44.798" v="272" actId="207"/>
          <ac:spMkLst>
            <pc:docMk/>
            <pc:sldMk cId="3085587239" sldId="306"/>
            <ac:spMk id="7" creationId="{84F8411E-0DAD-3C78-1A4E-7271D8C52CDB}"/>
          </ac:spMkLst>
        </pc:spChg>
        <pc:spChg chg="mod">
          <ac:chgData name="SMD ADNAN" userId="8be73209f30570fa" providerId="LiveId" clId="{8ADAE4B2-95C7-4736-AE6A-B8CC9D430A05}" dt="2025-07-12T14:28:51.369" v="273" actId="207"/>
          <ac:spMkLst>
            <pc:docMk/>
            <pc:sldMk cId="3085587239" sldId="306"/>
            <ac:spMk id="9" creationId="{A61B9C4C-13A2-AA5F-3AD2-F7F122282B8E}"/>
          </ac:spMkLst>
        </pc:spChg>
        <pc:spChg chg="mod">
          <ac:chgData name="SMD ADNAN" userId="8be73209f30570fa" providerId="LiveId" clId="{8ADAE4B2-95C7-4736-AE6A-B8CC9D430A05}" dt="2025-07-12T14:10:28.061" v="47" actId="20577"/>
          <ac:spMkLst>
            <pc:docMk/>
            <pc:sldMk cId="3085587239" sldId="306"/>
            <ac:spMk id="19" creationId="{BE0CEF88-922A-4BC3-9734-6A5ECBE96DEB}"/>
          </ac:spMkLst>
        </pc:spChg>
      </pc:sldChg>
      <pc:sldChg chg="modSp mod ord">
        <pc:chgData name="SMD ADNAN" userId="8be73209f30570fa" providerId="LiveId" clId="{8ADAE4B2-95C7-4736-AE6A-B8CC9D430A05}" dt="2025-07-12T14:29:09.641" v="275" actId="207"/>
        <pc:sldMkLst>
          <pc:docMk/>
          <pc:sldMk cId="1767272161" sldId="307"/>
        </pc:sldMkLst>
        <pc:spChg chg="mod">
          <ac:chgData name="SMD ADNAN" userId="8be73209f30570fa" providerId="LiveId" clId="{8ADAE4B2-95C7-4736-AE6A-B8CC9D430A05}" dt="2025-07-12T14:29:03.033" v="274" actId="207"/>
          <ac:spMkLst>
            <pc:docMk/>
            <pc:sldMk cId="1767272161" sldId="307"/>
            <ac:spMk id="7" creationId="{B6BE55EA-E303-945F-9DD9-7AC152F67443}"/>
          </ac:spMkLst>
        </pc:spChg>
        <pc:spChg chg="mod">
          <ac:chgData name="SMD ADNAN" userId="8be73209f30570fa" providerId="LiveId" clId="{8ADAE4B2-95C7-4736-AE6A-B8CC9D430A05}" dt="2025-07-12T14:29:09.641" v="275" actId="207"/>
          <ac:spMkLst>
            <pc:docMk/>
            <pc:sldMk cId="1767272161" sldId="307"/>
            <ac:spMk id="9" creationId="{E85FC17C-47DD-97A9-D50E-7EEAD4C54FB1}"/>
          </ac:spMkLst>
        </pc:spChg>
        <pc:spChg chg="mod">
          <ac:chgData name="SMD ADNAN" userId="8be73209f30570fa" providerId="LiveId" clId="{8ADAE4B2-95C7-4736-AE6A-B8CC9D430A05}" dt="2025-07-12T14:10:46.817" v="59" actId="20577"/>
          <ac:spMkLst>
            <pc:docMk/>
            <pc:sldMk cId="1767272161" sldId="307"/>
            <ac:spMk id="19" creationId="{86C61BDF-CA41-DE8C-8EF2-5C8E605742A1}"/>
          </ac:spMkLst>
        </pc:spChg>
      </pc:sldChg>
      <pc:sldChg chg="modSp mod">
        <pc:chgData name="SMD ADNAN" userId="8be73209f30570fa" providerId="LiveId" clId="{8ADAE4B2-95C7-4736-AE6A-B8CC9D430A05}" dt="2025-07-12T14:30:00.686" v="280" actId="207"/>
        <pc:sldMkLst>
          <pc:docMk/>
          <pc:sldMk cId="2305395362" sldId="309"/>
        </pc:sldMkLst>
        <pc:spChg chg="mod">
          <ac:chgData name="SMD ADNAN" userId="8be73209f30570fa" providerId="LiveId" clId="{8ADAE4B2-95C7-4736-AE6A-B8CC9D430A05}" dt="2025-07-12T14:29:27.614" v="277" actId="207"/>
          <ac:spMkLst>
            <pc:docMk/>
            <pc:sldMk cId="2305395362" sldId="309"/>
            <ac:spMk id="62" creationId="{1358FE83-CCAD-A688-22A8-AAF385D671B8}"/>
          </ac:spMkLst>
        </pc:spChg>
        <pc:spChg chg="mod">
          <ac:chgData name="SMD ADNAN" userId="8be73209f30570fa" providerId="LiveId" clId="{8ADAE4B2-95C7-4736-AE6A-B8CC9D430A05}" dt="2025-07-12T14:29:35.137" v="278" actId="207"/>
          <ac:spMkLst>
            <pc:docMk/>
            <pc:sldMk cId="2305395362" sldId="309"/>
            <ac:spMk id="64" creationId="{2CAAC876-1FC1-69B0-4EFE-A36B3EDEDA5C}"/>
          </ac:spMkLst>
        </pc:spChg>
        <pc:spChg chg="mod">
          <ac:chgData name="SMD ADNAN" userId="8be73209f30570fa" providerId="LiveId" clId="{8ADAE4B2-95C7-4736-AE6A-B8CC9D430A05}" dt="2025-07-12T14:29:40.974" v="279" actId="207"/>
          <ac:spMkLst>
            <pc:docMk/>
            <pc:sldMk cId="2305395362" sldId="309"/>
            <ac:spMk id="65" creationId="{887A9E14-025C-0A64-8DD3-E8656132EC67}"/>
          </ac:spMkLst>
        </pc:spChg>
        <pc:spChg chg="mod">
          <ac:chgData name="SMD ADNAN" userId="8be73209f30570fa" providerId="LiveId" clId="{8ADAE4B2-95C7-4736-AE6A-B8CC9D430A05}" dt="2025-07-12T14:30:00.686" v="280" actId="207"/>
          <ac:spMkLst>
            <pc:docMk/>
            <pc:sldMk cId="2305395362" sldId="309"/>
            <ac:spMk id="66" creationId="{D62DF5F6-B407-D36E-8AF2-01AC228C65FB}"/>
          </ac:spMkLst>
        </pc:spChg>
      </pc:sldChg>
      <pc:sldChg chg="modSp mod">
        <pc:chgData name="SMD ADNAN" userId="8be73209f30570fa" providerId="LiveId" clId="{8ADAE4B2-95C7-4736-AE6A-B8CC9D430A05}" dt="2025-07-12T14:30:06.705" v="281" actId="207"/>
        <pc:sldMkLst>
          <pc:docMk/>
          <pc:sldMk cId="3006850016" sldId="310"/>
        </pc:sldMkLst>
        <pc:spChg chg="mod">
          <ac:chgData name="SMD ADNAN" userId="8be73209f30570fa" providerId="LiveId" clId="{8ADAE4B2-95C7-4736-AE6A-B8CC9D430A05}" dt="2025-07-12T14:30:06.705" v="281" actId="207"/>
          <ac:spMkLst>
            <pc:docMk/>
            <pc:sldMk cId="3006850016" sldId="310"/>
            <ac:spMk id="7" creationId="{5649056B-0CB4-E5CE-427C-C0B796594C38}"/>
          </ac:spMkLst>
        </pc:spChg>
      </pc:sldChg>
      <pc:sldChg chg="modSp mod ord">
        <pc:chgData name="SMD ADNAN" userId="8be73209f30570fa" providerId="LiveId" clId="{8ADAE4B2-95C7-4736-AE6A-B8CC9D430A05}" dt="2025-07-12T14:29:16.647" v="276" actId="207"/>
        <pc:sldMkLst>
          <pc:docMk/>
          <pc:sldMk cId="3895875359" sldId="311"/>
        </pc:sldMkLst>
        <pc:spChg chg="mod">
          <ac:chgData name="SMD ADNAN" userId="8be73209f30570fa" providerId="LiveId" clId="{8ADAE4B2-95C7-4736-AE6A-B8CC9D430A05}" dt="2025-07-12T14:29:16.647" v="276" actId="207"/>
          <ac:spMkLst>
            <pc:docMk/>
            <pc:sldMk cId="3895875359" sldId="311"/>
            <ac:spMk id="20" creationId="{82B4CB01-CD7B-91FA-EB3E-5FE6C2194365}"/>
          </ac:spMkLst>
        </pc:spChg>
      </pc:sldChg>
      <pc:sldChg chg="modSp mod">
        <pc:chgData name="SMD ADNAN" userId="8be73209f30570fa" providerId="LiveId" clId="{8ADAE4B2-95C7-4736-AE6A-B8CC9D430A05}" dt="2025-07-12T14:30:13.888" v="282" actId="207"/>
        <pc:sldMkLst>
          <pc:docMk/>
          <pc:sldMk cId="1851815161" sldId="312"/>
        </pc:sldMkLst>
        <pc:spChg chg="mod">
          <ac:chgData name="SMD ADNAN" userId="8be73209f30570fa" providerId="LiveId" clId="{8ADAE4B2-95C7-4736-AE6A-B8CC9D430A05}" dt="2025-07-12T14:30:13.888" v="282" actId="207"/>
          <ac:spMkLst>
            <pc:docMk/>
            <pc:sldMk cId="1851815161" sldId="312"/>
            <ac:spMk id="2" creationId="{BA387ADF-CEB7-8FEA-8BDA-D7395AE9C571}"/>
          </ac:spMkLst>
        </pc:spChg>
      </pc:sldChg>
      <pc:sldChg chg="addSp delSp modSp add mod">
        <pc:chgData name="SMD ADNAN" userId="8be73209f30570fa" providerId="LiveId" clId="{8ADAE4B2-95C7-4736-AE6A-B8CC9D430A05}" dt="2025-07-12T14:30:20.728" v="283" actId="207"/>
        <pc:sldMkLst>
          <pc:docMk/>
          <pc:sldMk cId="628504083" sldId="313"/>
        </pc:sldMkLst>
        <pc:spChg chg="add del mod">
          <ac:chgData name="SMD ADNAN" userId="8be73209f30570fa" providerId="LiveId" clId="{8ADAE4B2-95C7-4736-AE6A-B8CC9D430A05}" dt="2025-07-12T14:16:11.147" v="90" actId="1076"/>
          <ac:spMkLst>
            <pc:docMk/>
            <pc:sldMk cId="628504083" sldId="313"/>
            <ac:spMk id="2" creationId="{405BB01D-0C72-170F-63E0-FBBB21385A8C}"/>
          </ac:spMkLst>
        </pc:spChg>
        <pc:spChg chg="add">
          <ac:chgData name="SMD ADNAN" userId="8be73209f30570fa" providerId="LiveId" clId="{8ADAE4B2-95C7-4736-AE6A-B8CC9D430A05}" dt="2025-07-12T14:15:35.550" v="83"/>
          <ac:spMkLst>
            <pc:docMk/>
            <pc:sldMk cId="628504083" sldId="313"/>
            <ac:spMk id="3" creationId="{CA876D5A-E400-BCB9-61A5-6D41ED85F76C}"/>
          </ac:spMkLst>
        </pc:spChg>
        <pc:spChg chg="add">
          <ac:chgData name="SMD ADNAN" userId="8be73209f30570fa" providerId="LiveId" clId="{8ADAE4B2-95C7-4736-AE6A-B8CC9D430A05}" dt="2025-07-12T14:15:35.550" v="83"/>
          <ac:spMkLst>
            <pc:docMk/>
            <pc:sldMk cId="628504083" sldId="313"/>
            <ac:spMk id="4" creationId="{EE29E5A5-6FF9-C67F-3807-8B7E43646052}"/>
          </ac:spMkLst>
        </pc:spChg>
        <pc:spChg chg="add">
          <ac:chgData name="SMD ADNAN" userId="8be73209f30570fa" providerId="LiveId" clId="{8ADAE4B2-95C7-4736-AE6A-B8CC9D430A05}" dt="2025-07-12T14:15:35.550" v="83"/>
          <ac:spMkLst>
            <pc:docMk/>
            <pc:sldMk cId="628504083" sldId="313"/>
            <ac:spMk id="5" creationId="{2F2ECBC4-9463-D7FC-BAE9-3510360894E7}"/>
          </ac:spMkLst>
        </pc:spChg>
        <pc:spChg chg="add del mod">
          <ac:chgData name="SMD ADNAN" userId="8be73209f30570fa" providerId="LiveId" clId="{8ADAE4B2-95C7-4736-AE6A-B8CC9D430A05}" dt="2025-07-12T14:17:07.374" v="96"/>
          <ac:spMkLst>
            <pc:docMk/>
            <pc:sldMk cId="628504083" sldId="313"/>
            <ac:spMk id="6" creationId="{710E7A38-52C8-D95D-5294-D3BD2B735FA1}"/>
          </ac:spMkLst>
        </pc:spChg>
        <pc:spChg chg="add del mod">
          <ac:chgData name="SMD ADNAN" userId="8be73209f30570fa" providerId="LiveId" clId="{8ADAE4B2-95C7-4736-AE6A-B8CC9D430A05}" dt="2025-07-12T14:17:07.337" v="94" actId="478"/>
          <ac:spMkLst>
            <pc:docMk/>
            <pc:sldMk cId="628504083" sldId="313"/>
            <ac:spMk id="7" creationId="{3B0DFA91-919C-FFA7-F57C-061FC12E647F}"/>
          </ac:spMkLst>
        </pc:spChg>
        <pc:spChg chg="add del mod">
          <ac:chgData name="SMD ADNAN" userId="8be73209f30570fa" providerId="LiveId" clId="{8ADAE4B2-95C7-4736-AE6A-B8CC9D430A05}" dt="2025-07-12T14:17:19.620" v="104" actId="20577"/>
          <ac:spMkLst>
            <pc:docMk/>
            <pc:sldMk cId="628504083" sldId="313"/>
            <ac:spMk id="8" creationId="{1FAD8162-01DD-5D13-CE5F-21F1BA3D2880}"/>
          </ac:spMkLst>
        </pc:spChg>
        <pc:spChg chg="add mod">
          <ac:chgData name="SMD ADNAN" userId="8be73209f30570fa" providerId="LiveId" clId="{8ADAE4B2-95C7-4736-AE6A-B8CC9D430A05}" dt="2025-07-12T14:30:20.728" v="283" actId="207"/>
          <ac:spMkLst>
            <pc:docMk/>
            <pc:sldMk cId="628504083" sldId="313"/>
            <ac:spMk id="10" creationId="{5AC414F2-8FEC-46F6-D103-81637A252773}"/>
          </ac:spMkLst>
        </pc:spChg>
        <pc:spChg chg="mod">
          <ac:chgData name="SMD ADNAN" userId="8be73209f30570fa" providerId="LiveId" clId="{8ADAE4B2-95C7-4736-AE6A-B8CC9D430A05}" dt="2025-07-12T14:14:23.565" v="82" actId="20577"/>
          <ac:spMkLst>
            <pc:docMk/>
            <pc:sldMk cId="628504083" sldId="313"/>
            <ac:spMk id="19" creationId="{835BD8AA-5DF1-7B94-2F31-FC103208832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7/12/2025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7/12/2025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8365B-0A92-36AA-3137-3716B84D0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F1F38-2C11-A3E8-C601-BAC2A6EFD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C7418-53BA-36B1-06C2-67A0EED63D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3D3197-1281-3872-1397-62C7AF8E549F}"/>
              </a:ext>
            </a:extLst>
          </p:cNvPr>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137224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9BB9B-D67A-35D9-0B1A-2A8B6EBD22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1A045-71E4-6185-612B-B25513E29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2447B1-DF46-524D-9B44-8B05088AD2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34F925-B374-DB9D-3797-1CB53212F764}"/>
              </a:ext>
            </a:extLst>
          </p:cNvPr>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87010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3428-4882-A4D1-8C93-5AE901661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EF828-0B0D-2FE5-4FC9-F40F0DECBD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A015D-E769-F283-D410-2010E80A83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49EEC7-510E-6E54-742D-93E61FF4C6E3}"/>
              </a:ext>
            </a:extLst>
          </p:cNvPr>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237895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2DA20-7E49-7628-2E2B-7E72695514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F0D65-3488-BD61-DD57-CEBACD4132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C0B68D-1392-ECCB-EBE4-D880855F90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806808-5D16-8A1E-C1EC-111538D130ED}"/>
              </a:ext>
            </a:extLst>
          </p:cNvPr>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3357654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0851D-CED2-5D3F-0985-763C5E474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4443C-C7DB-1C48-AB83-7A3EC2F82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826AC-F16F-F527-AAF8-D151641C53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84A0E1-6BFF-025D-38E2-7467EE2FB910}"/>
              </a:ext>
            </a:extLst>
          </p:cNvPr>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292707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241CC-89A1-6371-0153-8EBC47E16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B2DB2D-E438-898B-3ACD-9B099B4B0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23569-2D9A-1134-BD0E-C024E627D7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2B0A62-A73F-D009-8880-CC9C7A3B8076}"/>
              </a:ext>
            </a:extLst>
          </p:cNvPr>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3434145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E38C3-323E-777D-8ADE-085171BD6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F7FD6-91C8-949D-A835-634D8FFC99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FBBE4-A26D-74EA-94BC-D322489DD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873337-F213-A9E2-F64F-423D1FAB5E21}"/>
              </a:ext>
            </a:extLst>
          </p:cNvPr>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71863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22158-8073-CBAA-7979-113F034A6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6EAF1-3877-BA54-EC90-714B5B0FE2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B3280-5947-4988-3C1E-917A685898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2D9D74-14A0-98DB-79AD-E0B8D272BAE3}"/>
              </a:ext>
            </a:extLst>
          </p:cNvPr>
          <p:cNvSpPr>
            <a:spLocks noGrp="1"/>
          </p:cNvSpPr>
          <p:nvPr>
            <p:ph type="sldNum" sz="quarter" idx="5"/>
          </p:nvPr>
        </p:nvSpPr>
        <p:spPr/>
        <p:txBody>
          <a:bodyPr/>
          <a:lstStyle/>
          <a:p>
            <a:fld id="{B63359F2-43EF-4812-9DC0-98C0B1A40681}" type="slidenum">
              <a:rPr lang="en-US" smtClean="0"/>
              <a:t>18</a:t>
            </a:fld>
            <a:endParaRPr lang="en-US" dirty="0"/>
          </a:p>
        </p:txBody>
      </p:sp>
    </p:spTree>
    <p:extLst>
      <p:ext uri="{BB962C8B-B14F-4D97-AF65-F5344CB8AC3E}">
        <p14:creationId xmlns:p14="http://schemas.microsoft.com/office/powerpoint/2010/main" val="139816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02C4-EAE3-8EFF-E929-29990976A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0F27A-F1B8-074B-03CB-211F4E9B6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8F64B0-E7DF-C4DE-D56D-5F7F90F6E6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EC88AD-E5DD-3EE4-5511-E433AA511A5D}"/>
              </a:ext>
            </a:extLst>
          </p:cNvPr>
          <p:cNvSpPr>
            <a:spLocks noGrp="1"/>
          </p:cNvSpPr>
          <p:nvPr>
            <p:ph type="sldNum" sz="quarter" idx="5"/>
          </p:nvPr>
        </p:nvSpPr>
        <p:spPr/>
        <p:txBody>
          <a:bodyPr/>
          <a:lstStyle/>
          <a:p>
            <a:fld id="{B63359F2-43EF-4812-9DC0-98C0B1A40681}" type="slidenum">
              <a:rPr lang="en-US" smtClean="0"/>
              <a:t>19</a:t>
            </a:fld>
            <a:endParaRPr lang="en-US" dirty="0"/>
          </a:p>
        </p:txBody>
      </p:sp>
    </p:spTree>
    <p:extLst>
      <p:ext uri="{BB962C8B-B14F-4D97-AF65-F5344CB8AC3E}">
        <p14:creationId xmlns:p14="http://schemas.microsoft.com/office/powerpoint/2010/main" val="311689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4EB00-4271-3C46-03C5-AF0ABD1A87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84A80-5A50-D29F-ED2E-0A80A10621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B74BC-DE7B-C1B8-456E-3753779367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325457-148B-164C-2CF4-409330E57BF6}"/>
              </a:ext>
            </a:extLst>
          </p:cNvPr>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3514812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E9B5-19F8-4764-772B-0B1C48EDF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1AA7C-899B-5DD8-DED5-E91849B55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B9542-0B50-5679-3A5A-71C109C441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95A372-DB26-05AF-EE0D-D2A23A7FEB52}"/>
              </a:ext>
            </a:extLst>
          </p:cNvPr>
          <p:cNvSpPr>
            <a:spLocks noGrp="1"/>
          </p:cNvSpPr>
          <p:nvPr>
            <p:ph type="sldNum" sz="quarter" idx="5"/>
          </p:nvPr>
        </p:nvSpPr>
        <p:spPr/>
        <p:txBody>
          <a:bodyPr/>
          <a:lstStyle/>
          <a:p>
            <a:fld id="{B63359F2-43EF-4812-9DC0-98C0B1A40681}" type="slidenum">
              <a:rPr lang="en-US" smtClean="0"/>
              <a:t>20</a:t>
            </a:fld>
            <a:endParaRPr lang="en-US" dirty="0"/>
          </a:p>
        </p:txBody>
      </p:sp>
    </p:spTree>
    <p:extLst>
      <p:ext uri="{BB962C8B-B14F-4D97-AF65-F5344CB8AC3E}">
        <p14:creationId xmlns:p14="http://schemas.microsoft.com/office/powerpoint/2010/main" val="1498054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21</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FDD9F-E4FE-FDFA-F757-57EBE0CDD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AC6112-F32A-3282-DCC7-D137364AEF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28BAF-172A-F5F9-578C-0A46548129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6A0826-1A3A-988B-F431-70F06AE40A66}"/>
              </a:ext>
            </a:extLst>
          </p:cNvPr>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149026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3E484-1DA8-C6B8-7D52-9CE030ABD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F0096C-0C36-7636-7F83-F2D2E22087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1A6C19-7271-3966-BE15-29BF6975C8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D980F8-29BF-D999-4DF8-B0F92DA33520}"/>
              </a:ext>
            </a:extLst>
          </p:cNvPr>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23257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E07E-6703-E1AD-D9B6-E862779C6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AE940-53C2-2CD4-9B09-040A66FE3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C824F0-AE42-3257-8BFF-4BEB69C70B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FE35CC-6A23-0D83-54C7-F52470CB3B15}"/>
              </a:ext>
            </a:extLst>
          </p:cNvPr>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357040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AE9BD-5D9F-C7F7-A6E8-D638D4D6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60577-2515-8B87-364B-D9803AB98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D6A1A-153A-8120-C422-EA1DA22426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4A3FFE-4EDA-9832-7966-2740763A8ED5}"/>
              </a:ext>
            </a:extLst>
          </p:cNvPr>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43275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737D9-9BA4-4666-9798-EA8D4B4DF3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B68C47-422A-1C0D-E8D2-1BE7ECEE4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E0EA87-BE37-35AD-0FD9-630A861C93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E1C913-06C4-806D-34B2-4495FB08DE0B}"/>
              </a:ext>
            </a:extLst>
          </p:cNvPr>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43034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D15BD-FF16-F9E3-096B-6254616D3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F27D8-EF44-CF17-8768-17129061FD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797D94-7BA9-928D-E44F-F95036F254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5A03AE-5AAF-829F-14C7-2DB8CFDD870C}"/>
              </a:ext>
            </a:extLst>
          </p:cNvPr>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227375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6" r:id="rId14"/>
    <p:sldLayoutId id="2147483822" r:id="rId15"/>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457200" y="1564640"/>
            <a:ext cx="10911840" cy="1036320"/>
          </a:xfrm>
        </p:spPr>
        <p:txBody>
          <a:bodyPr/>
          <a:lstStyle/>
          <a:p>
            <a:pPr algn="ctr"/>
            <a:r>
              <a:rPr lang="en-US" dirty="0">
                <a:solidFill>
                  <a:srgbClr val="384CB2"/>
                </a:solidFill>
                <a:latin typeface="Segoe UI Semibold" panose="020B0702040204020203" pitchFamily="34" charset="0"/>
                <a:ea typeface="Cambria" panose="02040503050406030204" pitchFamily="18" charset="0"/>
                <a:cs typeface="Segoe UI Semibold" panose="020B0702040204020203" pitchFamily="34" charset="0"/>
              </a:rPr>
              <a:t>DATA  ANALYTICS PROJECT</a:t>
            </a:r>
            <a:br>
              <a:rPr lang="en-US" dirty="0">
                <a:solidFill>
                  <a:srgbClr val="384CB2"/>
                </a:solidFill>
                <a:latin typeface="Segoe UI Semibold" panose="020B0702040204020203" pitchFamily="34" charset="0"/>
                <a:ea typeface="Cambria" panose="02040503050406030204" pitchFamily="18" charset="0"/>
                <a:cs typeface="Segoe UI Semibold" panose="020B0702040204020203" pitchFamily="34" charset="0"/>
              </a:rPr>
            </a:br>
            <a:r>
              <a:rPr lang="en-US" dirty="0">
                <a:solidFill>
                  <a:srgbClr val="384CB2"/>
                </a:solidFill>
                <a:latin typeface="Segoe UI Semibold" panose="020B0702040204020203" pitchFamily="34" charset="0"/>
                <a:ea typeface="Cambria" panose="02040503050406030204" pitchFamily="18" charset="0"/>
                <a:cs typeface="Segoe UI Semibold" panose="020B0702040204020203" pitchFamily="34" charset="0"/>
              </a:rPr>
              <a:t>HEALTHCARE Business DOMAIN</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pic>
        <p:nvPicPr>
          <p:cNvPr id="4" name="Picture 3">
            <a:extLst>
              <a:ext uri="{FF2B5EF4-FFF2-40B4-BE49-F238E27FC236}">
                <a16:creationId xmlns:a16="http://schemas.microsoft.com/office/drawing/2014/main" id="{33BB6821-9E80-2B00-4E22-4BAB4796AF1C}"/>
              </a:ext>
            </a:extLst>
          </p:cNvPr>
          <p:cNvPicPr>
            <a:picLocks noChangeAspect="1"/>
          </p:cNvPicPr>
          <p:nvPr/>
        </p:nvPicPr>
        <p:blipFill>
          <a:blip r:embed="rId4"/>
          <a:stretch>
            <a:fillRect/>
          </a:stretch>
        </p:blipFill>
        <p:spPr>
          <a:xfrm>
            <a:off x="4680924" y="905758"/>
            <a:ext cx="2380119" cy="547122"/>
          </a:xfrm>
          <a:prstGeom prst="rect">
            <a:avLst/>
          </a:prstGeom>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9D2CC-687B-AFFD-B383-CEBA5756909A}"/>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C98BE24C-9004-565D-C0E6-14854E657873}"/>
              </a:ext>
            </a:extLst>
          </p:cNvPr>
          <p:cNvSpPr>
            <a:spLocks noGrp="1"/>
          </p:cNvSpPr>
          <p:nvPr>
            <p:ph type="ctrTitle"/>
          </p:nvPr>
        </p:nvSpPr>
        <p:spPr>
          <a:xfrm>
            <a:off x="568960" y="726193"/>
            <a:ext cx="5171440" cy="558800"/>
          </a:xfrm>
          <a:noFill/>
        </p:spPr>
        <p:txBody>
          <a:bodyPr/>
          <a:lstStyle/>
          <a:p>
            <a:pPr algn="l"/>
            <a:r>
              <a:rPr lang="en-US" sz="3200" dirty="0">
                <a:solidFill>
                  <a:srgbClr val="384CB2"/>
                </a:solidFill>
                <a:ea typeface="Cambria" panose="02040503050406030204" pitchFamily="18" charset="0"/>
              </a:rPr>
              <a:t>KEY INSIGHTS</a:t>
            </a:r>
          </a:p>
        </p:txBody>
      </p:sp>
      <p:sp>
        <p:nvSpPr>
          <p:cNvPr id="7" name="Title 1">
            <a:extLst>
              <a:ext uri="{FF2B5EF4-FFF2-40B4-BE49-F238E27FC236}">
                <a16:creationId xmlns:a16="http://schemas.microsoft.com/office/drawing/2014/main" id="{45FD3852-148B-41AC-CAF5-34652B373875}"/>
              </a:ext>
            </a:extLst>
          </p:cNvPr>
          <p:cNvSpPr txBox="1">
            <a:spLocks/>
          </p:cNvSpPr>
          <p:nvPr/>
        </p:nvSpPr>
        <p:spPr>
          <a:xfrm>
            <a:off x="568960" y="1252731"/>
            <a:ext cx="11176000"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solidFill>
                  <a:schemeClr val="tx1"/>
                </a:solidFill>
                <a:latin typeface="Segoe UI Semibold" panose="020B0702040204020203" pitchFamily="34" charset="0"/>
                <a:cs typeface="Segoe UI Semibold" panose="020B0702040204020203" pitchFamily="34" charset="0"/>
              </a:rPr>
              <a:t>3. Identifying Risk Factors Based on Demographics and Encounter Reasons</a:t>
            </a:r>
            <a:endPar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98D831D7-8038-3FEA-031A-639103CF0A29}"/>
              </a:ext>
            </a:extLst>
          </p:cNvPr>
          <p:cNvSpPr txBox="1">
            <a:spLocks/>
          </p:cNvSpPr>
          <p:nvPr/>
        </p:nvSpPr>
        <p:spPr>
          <a:xfrm flipV="1">
            <a:off x="762000" y="844082"/>
            <a:ext cx="8947106" cy="4761187"/>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600" dirty="0"/>
          </a:p>
        </p:txBody>
      </p:sp>
      <p:sp>
        <p:nvSpPr>
          <p:cNvPr id="6" name="Rectangle 3">
            <a:extLst>
              <a:ext uri="{FF2B5EF4-FFF2-40B4-BE49-F238E27FC236}">
                <a16:creationId xmlns:a16="http://schemas.microsoft.com/office/drawing/2014/main" id="{6A8201CD-07C2-81E5-7CB3-3998F0977943}"/>
              </a:ext>
            </a:extLst>
          </p:cNvPr>
          <p:cNvSpPr>
            <a:spLocks noChangeArrowheads="1"/>
          </p:cNvSpPr>
          <p:nvPr/>
        </p:nvSpPr>
        <p:spPr bwMode="auto">
          <a:xfrm>
            <a:off x="568960" y="3703193"/>
            <a:ext cx="110540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All high-cost encounters are tied to </a:t>
            </a:r>
            <a:r>
              <a:rPr kumimoji="0" lang="en-US" altLang="en-US" sz="1800" b="1" i="0" u="none" strike="noStrike" cap="none" normalizeH="0" baseline="0" dirty="0" err="1">
                <a:ln>
                  <a:noFill/>
                </a:ln>
                <a:effectLst/>
                <a:latin typeface="Segoe UI Semibold" panose="020B0702040204020203" pitchFamily="34" charset="0"/>
                <a:cs typeface="Segoe UI Semibold" panose="020B0702040204020203" pitchFamily="34" charset="0"/>
              </a:rPr>
              <a:t>reasoncode</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 72892002 (normal pregnancy)</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occurring in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female patients aged 40–43</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within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ambulatory care settings</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Each encounter had a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total claim cost above ₹63k</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with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0% payer coverage</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meaning the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entire cost is unpaid</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 a major financial risk.</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This highlights a significant demographic risk: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middle-aged females undergoing maternity care are facing complete coverage gaps</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 suggesting an urgent need to </a:t>
            </a:r>
            <a:r>
              <a:rPr kumimoji="0" lang="en-US" altLang="en-US" sz="1800" b="1" i="0" u="none" strike="noStrike" cap="none" normalizeH="0" baseline="0" dirty="0">
                <a:ln>
                  <a:noFill/>
                </a:ln>
                <a:effectLst/>
                <a:latin typeface="Segoe UI Semibold" panose="020B0702040204020203" pitchFamily="34" charset="0"/>
                <a:cs typeface="Segoe UI Semibold" panose="020B0702040204020203" pitchFamily="34" charset="0"/>
              </a:rPr>
              <a:t>review maternal benefits and reimbursement policies</a:t>
            </a:r>
            <a:r>
              <a:rPr kumimoji="0" lang="en-US" altLang="en-US" sz="1800" b="0" i="0" u="none" strike="noStrike" cap="none" normalizeH="0" baseline="0" dirty="0">
                <a:ln>
                  <a:noFill/>
                </a:ln>
                <a:effectLst/>
                <a:latin typeface="Segoe UI Semibold" panose="020B0702040204020203" pitchFamily="34" charset="0"/>
                <a:cs typeface="Segoe UI Semibold" panose="020B0702040204020203" pitchFamily="34" charset="0"/>
              </a:rPr>
              <a:t>.</a:t>
            </a:r>
          </a:p>
        </p:txBody>
      </p:sp>
      <p:pic>
        <p:nvPicPr>
          <p:cNvPr id="10" name="Picture 9">
            <a:extLst>
              <a:ext uri="{FF2B5EF4-FFF2-40B4-BE49-F238E27FC236}">
                <a16:creationId xmlns:a16="http://schemas.microsoft.com/office/drawing/2014/main" id="{902EA7F8-20DE-1D65-0367-9E65F2CCC8BB}"/>
              </a:ext>
            </a:extLst>
          </p:cNvPr>
          <p:cNvPicPr>
            <a:picLocks noChangeAspect="1"/>
          </p:cNvPicPr>
          <p:nvPr/>
        </p:nvPicPr>
        <p:blipFill>
          <a:blip r:embed="rId3"/>
          <a:stretch>
            <a:fillRect/>
          </a:stretch>
        </p:blipFill>
        <p:spPr>
          <a:xfrm>
            <a:off x="604520" y="1763561"/>
            <a:ext cx="10027920" cy="1445356"/>
          </a:xfrm>
          <a:prstGeom prst="rect">
            <a:avLst/>
          </a:prstGeom>
        </p:spPr>
      </p:pic>
    </p:spTree>
    <p:extLst>
      <p:ext uri="{BB962C8B-B14F-4D97-AF65-F5344CB8AC3E}">
        <p14:creationId xmlns:p14="http://schemas.microsoft.com/office/powerpoint/2010/main" val="132921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FE00-887C-81E9-966A-371ACF891D31}"/>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705FA73F-2693-9EDC-4232-0497C40A806F}"/>
              </a:ext>
            </a:extLst>
          </p:cNvPr>
          <p:cNvSpPr>
            <a:spLocks noGrp="1"/>
          </p:cNvSpPr>
          <p:nvPr>
            <p:ph type="ctrTitle"/>
          </p:nvPr>
        </p:nvSpPr>
        <p:spPr>
          <a:xfrm>
            <a:off x="548640" y="690480"/>
            <a:ext cx="3881120" cy="558800"/>
          </a:xfrm>
          <a:noFill/>
        </p:spPr>
        <p:txBody>
          <a:bodyPr/>
          <a:lstStyle/>
          <a:p>
            <a:pPr algn="l"/>
            <a:r>
              <a:rPr lang="en-US" sz="3200" dirty="0">
                <a:solidFill>
                  <a:srgbClr val="384CB2"/>
                </a:solidFill>
                <a:ea typeface="Cambria" panose="02040503050406030204" pitchFamily="18" charset="0"/>
              </a:rPr>
              <a:t>KEY INSIGHTS</a:t>
            </a:r>
          </a:p>
        </p:txBody>
      </p:sp>
      <p:sp>
        <p:nvSpPr>
          <p:cNvPr id="7" name="Title 1">
            <a:extLst>
              <a:ext uri="{FF2B5EF4-FFF2-40B4-BE49-F238E27FC236}">
                <a16:creationId xmlns:a16="http://schemas.microsoft.com/office/drawing/2014/main" id="{30CA9321-4A0B-DCDE-9007-ADC447638E2F}"/>
              </a:ext>
            </a:extLst>
          </p:cNvPr>
          <p:cNvSpPr txBox="1">
            <a:spLocks/>
          </p:cNvSpPr>
          <p:nvPr/>
        </p:nvSpPr>
        <p:spPr>
          <a:xfrm>
            <a:off x="548640" y="1249280"/>
            <a:ext cx="9560560"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4. </a:t>
            </a:r>
            <a:r>
              <a:rPr lang="en-US" sz="1800" b="1" dirty="0">
                <a:solidFill>
                  <a:schemeClr val="tx1"/>
                </a:solidFill>
                <a:latin typeface="Segoe UI Semibold" panose="020B0702040204020203" pitchFamily="34" charset="0"/>
                <a:cs typeface="Segoe UI Semibold" panose="020B0702040204020203" pitchFamily="34" charset="0"/>
              </a:rPr>
              <a:t>Assessing Payer Contributions for Different Procedure Types</a:t>
            </a:r>
            <a:endPar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E251C8AA-EE78-F9AA-0E3F-9EBED1B52BD5}"/>
              </a:ext>
            </a:extLst>
          </p:cNvPr>
          <p:cNvSpPr txBox="1">
            <a:spLocks/>
          </p:cNvSpPr>
          <p:nvPr/>
        </p:nvSpPr>
        <p:spPr>
          <a:xfrm>
            <a:off x="548640" y="4760360"/>
            <a:ext cx="11328400" cy="169672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Procedures like </a:t>
            </a:r>
            <a:r>
              <a:rPr lang="en-US" sz="1800" b="1" cap="none" dirty="0">
                <a:solidFill>
                  <a:schemeClr val="tx1"/>
                </a:solidFill>
                <a:latin typeface="Segoe UI Semibold" panose="020B0702040204020203" pitchFamily="34" charset="0"/>
                <a:cs typeface="Segoe UI Semibold" panose="020B0702040204020203" pitchFamily="34" charset="0"/>
              </a:rPr>
              <a:t>electrical cardioversion</a:t>
            </a:r>
            <a:r>
              <a:rPr lang="en-US" sz="1800" cap="none" dirty="0">
                <a:solidFill>
                  <a:schemeClr val="tx1"/>
                </a:solidFill>
                <a:latin typeface="Segoe UI Semibold" panose="020B0702040204020203" pitchFamily="34" charset="0"/>
                <a:cs typeface="Segoe UI Semibold" panose="020B0702040204020203" pitchFamily="34" charset="0"/>
              </a:rPr>
              <a:t> and </a:t>
            </a:r>
            <a:r>
              <a:rPr lang="en-US" sz="1800" b="1" cap="none" dirty="0">
                <a:solidFill>
                  <a:schemeClr val="tx1"/>
                </a:solidFill>
                <a:latin typeface="Segoe UI Semibold" panose="020B0702040204020203" pitchFamily="34" charset="0"/>
                <a:cs typeface="Segoe UI Semibold" panose="020B0702040204020203" pitchFamily="34" charset="0"/>
              </a:rPr>
              <a:t>standard pregnancy tests</a:t>
            </a:r>
            <a:r>
              <a:rPr lang="en-US" sz="1800" cap="none" dirty="0">
                <a:solidFill>
                  <a:schemeClr val="tx1"/>
                </a:solidFill>
                <a:latin typeface="Segoe UI Semibold" panose="020B0702040204020203" pitchFamily="34" charset="0"/>
                <a:cs typeface="Segoe UI Semibold" panose="020B0702040204020203" pitchFamily="34" charset="0"/>
              </a:rPr>
              <a:t> show </a:t>
            </a:r>
            <a:r>
              <a:rPr lang="en-US" sz="1800" b="1" cap="none" dirty="0">
                <a:solidFill>
                  <a:schemeClr val="tx1"/>
                </a:solidFill>
                <a:latin typeface="Segoe UI Semibold" panose="020B0702040204020203" pitchFamily="34" charset="0"/>
                <a:cs typeface="Segoe UI Semibold" panose="020B0702040204020203" pitchFamily="34" charset="0"/>
              </a:rPr>
              <a:t>very high uncovered costs</a:t>
            </a:r>
            <a:r>
              <a:rPr lang="en-US" sz="1800" cap="none" dirty="0">
                <a:solidFill>
                  <a:schemeClr val="tx1"/>
                </a:solidFill>
                <a:latin typeface="Segoe UI Semibold" panose="020B0702040204020203" pitchFamily="34" charset="0"/>
                <a:cs typeface="Segoe UI Semibold" panose="020B0702040204020203" pitchFamily="34" charset="0"/>
              </a:rPr>
              <a:t> (₹29M+ and ₹4.8M+ respectively), with </a:t>
            </a:r>
            <a:r>
              <a:rPr lang="en-US" sz="1800" b="1" cap="none" dirty="0">
                <a:solidFill>
                  <a:schemeClr val="tx1"/>
                </a:solidFill>
                <a:latin typeface="Segoe UI Semibold" panose="020B0702040204020203" pitchFamily="34" charset="0"/>
                <a:cs typeface="Segoe UI Semibold" panose="020B0702040204020203" pitchFamily="34" charset="0"/>
              </a:rPr>
              <a:t>less than 20% payer coverage</a:t>
            </a:r>
            <a:r>
              <a:rPr lang="en-US" sz="1800" cap="none" dirty="0">
                <a:solidFill>
                  <a:schemeClr val="tx1"/>
                </a:solidFill>
                <a:latin typeface="Segoe UI Semibold" panose="020B0702040204020203" pitchFamily="34" charset="0"/>
                <a:cs typeface="Segoe UI Semibold" panose="020B0702040204020203" pitchFamily="34" charset="0"/>
              </a:rPr>
              <a:t>, suggesting poor reimbursement.</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Despite high claim costs, routine screenings (e.g., </a:t>
            </a:r>
            <a:r>
              <a:rPr lang="en-US" sz="1800" b="1" cap="none" dirty="0">
                <a:solidFill>
                  <a:schemeClr val="tx1"/>
                </a:solidFill>
                <a:latin typeface="Segoe UI Semibold" panose="020B0702040204020203" pitchFamily="34" charset="0"/>
                <a:cs typeface="Segoe UI Semibold" panose="020B0702040204020203" pitchFamily="34" charset="0"/>
              </a:rPr>
              <a:t>Depression screening</a:t>
            </a:r>
            <a:r>
              <a:rPr lang="en-US" sz="1800" cap="none" dirty="0">
                <a:solidFill>
                  <a:schemeClr val="tx1"/>
                </a:solidFill>
                <a:latin typeface="Segoe UI Semibold" panose="020B0702040204020203" pitchFamily="34" charset="0"/>
                <a:cs typeface="Segoe UI Semibold" panose="020B0702040204020203" pitchFamily="34" charset="0"/>
              </a:rPr>
              <a:t>, </a:t>
            </a:r>
            <a:r>
              <a:rPr lang="en-US" sz="1800" b="1" cap="none" dirty="0">
                <a:solidFill>
                  <a:schemeClr val="tx1"/>
                </a:solidFill>
                <a:latin typeface="Segoe UI Semibold" panose="020B0702040204020203" pitchFamily="34" charset="0"/>
                <a:cs typeface="Segoe UI Semibold" panose="020B0702040204020203" pitchFamily="34" charset="0"/>
              </a:rPr>
              <a:t>anxiety assessment</a:t>
            </a:r>
            <a:r>
              <a:rPr lang="en-US" sz="1800" cap="none" dirty="0">
                <a:solidFill>
                  <a:schemeClr val="tx1"/>
                </a:solidFill>
                <a:latin typeface="Segoe UI Semibold" panose="020B0702040204020203" pitchFamily="34" charset="0"/>
                <a:cs typeface="Segoe UI Semibold" panose="020B0702040204020203" pitchFamily="34" charset="0"/>
              </a:rPr>
              <a:t>) are also </a:t>
            </a:r>
            <a:r>
              <a:rPr lang="en-US" sz="1800" b="1" cap="none" dirty="0">
                <a:solidFill>
                  <a:schemeClr val="tx1"/>
                </a:solidFill>
                <a:latin typeface="Segoe UI Semibold" panose="020B0702040204020203" pitchFamily="34" charset="0"/>
                <a:cs typeface="Segoe UI Semibold" panose="020B0702040204020203" pitchFamily="34" charset="0"/>
              </a:rPr>
              <a:t>underfunded</a:t>
            </a:r>
            <a:r>
              <a:rPr lang="en-US" sz="1800" cap="none" dirty="0">
                <a:solidFill>
                  <a:schemeClr val="tx1"/>
                </a:solidFill>
                <a:latin typeface="Segoe UI Semibold" panose="020B0702040204020203" pitchFamily="34" charset="0"/>
                <a:cs typeface="Segoe UI Semibold" panose="020B0702040204020203" pitchFamily="34" charset="0"/>
              </a:rPr>
              <a:t>, leaving ₹7M+ in uncovered expenses across thousands of procedures.</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High-cost interventions like </a:t>
            </a:r>
            <a:r>
              <a:rPr lang="en-US" sz="1800" b="1" cap="none" dirty="0">
                <a:solidFill>
                  <a:schemeClr val="tx1"/>
                </a:solidFill>
                <a:latin typeface="Segoe UI Semibold" panose="020B0702040204020203" pitchFamily="34" charset="0"/>
                <a:cs typeface="Segoe UI Semibold" panose="020B0702040204020203" pitchFamily="34" charset="0"/>
              </a:rPr>
              <a:t>combined chemo-radiation therapy</a:t>
            </a:r>
            <a:r>
              <a:rPr lang="en-US" sz="1800" cap="none" dirty="0">
                <a:solidFill>
                  <a:schemeClr val="tx1"/>
                </a:solidFill>
                <a:latin typeface="Segoe UI Semibold" panose="020B0702040204020203" pitchFamily="34" charset="0"/>
                <a:cs typeface="Segoe UI Semibold" panose="020B0702040204020203" pitchFamily="34" charset="0"/>
              </a:rPr>
              <a:t> and </a:t>
            </a:r>
            <a:r>
              <a:rPr lang="en-US" sz="1800" b="1" cap="none" dirty="0">
                <a:solidFill>
                  <a:schemeClr val="tx1"/>
                </a:solidFill>
                <a:latin typeface="Segoe UI Semibold" panose="020B0702040204020203" pitchFamily="34" charset="0"/>
                <a:cs typeface="Segoe UI Semibold" panose="020B0702040204020203" pitchFamily="34" charset="0"/>
              </a:rPr>
              <a:t>cytopathology</a:t>
            </a:r>
            <a:r>
              <a:rPr lang="en-US" sz="1800" cap="none" dirty="0">
                <a:solidFill>
                  <a:schemeClr val="tx1"/>
                </a:solidFill>
                <a:latin typeface="Segoe UI Semibold" panose="020B0702040204020203" pitchFamily="34" charset="0"/>
                <a:cs typeface="Segoe UI Semibold" panose="020B0702040204020203" pitchFamily="34" charset="0"/>
              </a:rPr>
              <a:t> also face low coverage (&lt;40%), indicating that </a:t>
            </a:r>
            <a:r>
              <a:rPr lang="en-US" sz="1800" b="1" cap="none" dirty="0">
                <a:solidFill>
                  <a:schemeClr val="tx1"/>
                </a:solidFill>
                <a:latin typeface="Segoe UI Semibold" panose="020B0702040204020203" pitchFamily="34" charset="0"/>
                <a:cs typeface="Segoe UI Semibold" panose="020B0702040204020203" pitchFamily="34" charset="0"/>
              </a:rPr>
              <a:t>even critical procedures are not adequately supported by payers</a:t>
            </a:r>
            <a:r>
              <a:rPr lang="en-US" sz="1800" cap="none" dirty="0">
                <a:solidFill>
                  <a:schemeClr val="tx1"/>
                </a:solidFill>
                <a:latin typeface="Segoe UI Semibold" panose="020B0702040204020203" pitchFamily="34" charset="0"/>
                <a:cs typeface="Segoe UI Semibold" panose="020B0702040204020203" pitchFamily="34" charset="0"/>
              </a:rPr>
              <a:t>.</a:t>
            </a:r>
          </a:p>
        </p:txBody>
      </p:sp>
      <p:pic>
        <p:nvPicPr>
          <p:cNvPr id="5" name="Picture 4">
            <a:extLst>
              <a:ext uri="{FF2B5EF4-FFF2-40B4-BE49-F238E27FC236}">
                <a16:creationId xmlns:a16="http://schemas.microsoft.com/office/drawing/2014/main" id="{C2079005-B053-FC70-AF48-F582CEAFE448}"/>
              </a:ext>
            </a:extLst>
          </p:cNvPr>
          <p:cNvPicPr>
            <a:picLocks noChangeAspect="1"/>
          </p:cNvPicPr>
          <p:nvPr/>
        </p:nvPicPr>
        <p:blipFill>
          <a:blip r:embed="rId3"/>
          <a:stretch>
            <a:fillRect/>
          </a:stretch>
        </p:blipFill>
        <p:spPr>
          <a:xfrm>
            <a:off x="660400" y="1752366"/>
            <a:ext cx="10363200" cy="2789154"/>
          </a:xfrm>
          <a:prstGeom prst="rect">
            <a:avLst/>
          </a:prstGeom>
        </p:spPr>
      </p:pic>
    </p:spTree>
    <p:extLst>
      <p:ext uri="{BB962C8B-B14F-4D97-AF65-F5344CB8AC3E}">
        <p14:creationId xmlns:p14="http://schemas.microsoft.com/office/powerpoint/2010/main" val="118526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DAEC-C519-EDFA-5D80-64754131BA55}"/>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BE0CEF88-922A-4BC3-9734-6A5ECBE96DEB}"/>
              </a:ext>
            </a:extLst>
          </p:cNvPr>
          <p:cNvSpPr>
            <a:spLocks noGrp="1"/>
          </p:cNvSpPr>
          <p:nvPr>
            <p:ph type="ctrTitle"/>
          </p:nvPr>
        </p:nvSpPr>
        <p:spPr>
          <a:xfrm>
            <a:off x="447040" y="741680"/>
            <a:ext cx="5171440" cy="558800"/>
          </a:xfrm>
          <a:noFill/>
        </p:spPr>
        <p:txBody>
          <a:bodyPr/>
          <a:lstStyle/>
          <a:p>
            <a:pPr algn="l"/>
            <a:r>
              <a:rPr lang="en-US" sz="3200" dirty="0">
                <a:solidFill>
                  <a:srgbClr val="384CB2"/>
                </a:solidFill>
                <a:ea typeface="Cambria" panose="02040503050406030204" pitchFamily="18" charset="0"/>
              </a:rPr>
              <a:t>KEY INSIGHTS</a:t>
            </a:r>
          </a:p>
        </p:txBody>
      </p:sp>
      <p:sp>
        <p:nvSpPr>
          <p:cNvPr id="7" name="Title 1">
            <a:extLst>
              <a:ext uri="{FF2B5EF4-FFF2-40B4-BE49-F238E27FC236}">
                <a16:creationId xmlns:a16="http://schemas.microsoft.com/office/drawing/2014/main" id="{84F8411E-0DAD-3C78-1A4E-7271D8C52CDB}"/>
              </a:ext>
            </a:extLst>
          </p:cNvPr>
          <p:cNvSpPr txBox="1">
            <a:spLocks/>
          </p:cNvSpPr>
          <p:nvPr/>
        </p:nvSpPr>
        <p:spPr>
          <a:xfrm>
            <a:off x="447040" y="1300480"/>
            <a:ext cx="9560560"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solidFill>
                  <a:schemeClr val="tx1"/>
                </a:solidFill>
                <a:latin typeface="Cambria" panose="02040503050406030204" pitchFamily="18" charset="0"/>
                <a:ea typeface="Cambria" panose="02040503050406030204" pitchFamily="18" charset="0"/>
              </a:rPr>
              <a:t>5. </a:t>
            </a:r>
            <a:r>
              <a:rPr lang="en-US" sz="1800" b="1" dirty="0">
                <a:solidFill>
                  <a:schemeClr val="tx1"/>
                </a:solidFill>
                <a:latin typeface="Segoe UI Semibold" panose="020B0702040204020203" pitchFamily="34" charset="0"/>
                <a:cs typeface="Segoe UI Semibold" panose="020B0702040204020203" pitchFamily="34" charset="0"/>
              </a:rPr>
              <a:t>Identifying Patients with Multiple Procedures Across Encounters</a:t>
            </a:r>
            <a:endPar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A61B9C4C-13A2-AA5F-3AD2-F7F122282B8E}"/>
              </a:ext>
            </a:extLst>
          </p:cNvPr>
          <p:cNvSpPr txBox="1">
            <a:spLocks/>
          </p:cNvSpPr>
          <p:nvPr/>
        </p:nvSpPr>
        <p:spPr>
          <a:xfrm>
            <a:off x="660400" y="4388770"/>
            <a:ext cx="11176000" cy="205232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Patients with </a:t>
            </a:r>
            <a:r>
              <a:rPr lang="en-US" sz="1800" b="1" cap="none" dirty="0" err="1">
                <a:solidFill>
                  <a:schemeClr val="tx1"/>
                </a:solidFill>
                <a:latin typeface="Segoe UI Semibold" panose="020B0702040204020203" pitchFamily="34" charset="0"/>
                <a:cs typeface="Segoe UI Semibold" panose="020B0702040204020203" pitchFamily="34" charset="0"/>
              </a:rPr>
              <a:t>reasoncode</a:t>
            </a:r>
            <a:r>
              <a:rPr lang="en-US" sz="1800" b="1" cap="none" dirty="0">
                <a:solidFill>
                  <a:schemeClr val="tx1"/>
                </a:solidFill>
                <a:latin typeface="Segoe UI Semibold" panose="020B0702040204020203" pitchFamily="34" charset="0"/>
                <a:cs typeface="Segoe UI Semibold" panose="020B0702040204020203" pitchFamily="34" charset="0"/>
              </a:rPr>
              <a:t> 72892002 (prenatal initial visit)</a:t>
            </a:r>
            <a:r>
              <a:rPr lang="en-US" sz="1800" cap="none" dirty="0">
                <a:solidFill>
                  <a:schemeClr val="tx1"/>
                </a:solidFill>
                <a:latin typeface="Segoe UI Semibold" panose="020B0702040204020203" pitchFamily="34" charset="0"/>
                <a:cs typeface="Segoe UI Semibold" panose="020B0702040204020203" pitchFamily="34" charset="0"/>
              </a:rPr>
              <a:t> had </a:t>
            </a:r>
            <a:r>
              <a:rPr lang="en-US" sz="1800" b="1" cap="none" dirty="0">
                <a:solidFill>
                  <a:schemeClr val="tx1"/>
                </a:solidFill>
                <a:latin typeface="Segoe UI Semibold" panose="020B0702040204020203" pitchFamily="34" charset="0"/>
                <a:cs typeface="Segoe UI Semibold" panose="020B0702040204020203" pitchFamily="34" charset="0"/>
              </a:rPr>
              <a:t>multiple encounters (up to 6)</a:t>
            </a:r>
            <a:r>
              <a:rPr lang="en-US" sz="1800" cap="none" dirty="0">
                <a:solidFill>
                  <a:schemeClr val="tx1"/>
                </a:solidFill>
                <a:latin typeface="Segoe UI Semibold" panose="020B0702040204020203" pitchFamily="34" charset="0"/>
                <a:cs typeface="Segoe UI Semibold" panose="020B0702040204020203" pitchFamily="34" charset="0"/>
              </a:rPr>
              <a:t> and underwent </a:t>
            </a:r>
            <a:r>
              <a:rPr lang="en-US" sz="1800" b="1" cap="none" dirty="0">
                <a:solidFill>
                  <a:schemeClr val="tx1"/>
                </a:solidFill>
                <a:latin typeface="Segoe UI Semibold" panose="020B0702040204020203" pitchFamily="34" charset="0"/>
                <a:cs typeface="Segoe UI Semibold" panose="020B0702040204020203" pitchFamily="34" charset="0"/>
              </a:rPr>
              <a:t>20+ distinct procedures</a:t>
            </a:r>
            <a:r>
              <a:rPr lang="en-US" sz="1800" cap="none" dirty="0">
                <a:solidFill>
                  <a:schemeClr val="tx1"/>
                </a:solidFill>
                <a:latin typeface="Segoe UI Semibold" panose="020B0702040204020203" pitchFamily="34" charset="0"/>
                <a:cs typeface="Segoe UI Semibold" panose="020B0702040204020203" pitchFamily="34" charset="0"/>
              </a:rPr>
              <a:t>, indicating a </a:t>
            </a:r>
            <a:r>
              <a:rPr lang="en-US" sz="1800" b="1" cap="none" dirty="0">
                <a:solidFill>
                  <a:schemeClr val="tx1"/>
                </a:solidFill>
                <a:latin typeface="Segoe UI Semibold" panose="020B0702040204020203" pitchFamily="34" charset="0"/>
                <a:cs typeface="Segoe UI Semibold" panose="020B0702040204020203" pitchFamily="34" charset="0"/>
              </a:rPr>
              <a:t>high volume of care per individual</a:t>
            </a:r>
            <a:r>
              <a:rPr lang="en-US" sz="1800" cap="none" dirty="0">
                <a:solidFill>
                  <a:schemeClr val="tx1"/>
                </a:solidFill>
                <a:latin typeface="Segoe UI Semibold" panose="020B0702040204020203" pitchFamily="34" charset="0"/>
                <a:cs typeface="Segoe UI Semibold" panose="020B0702040204020203" pitchFamily="34" charset="0"/>
              </a:rPr>
              <a:t>.</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The majority of patients consistently received </a:t>
            </a:r>
            <a:r>
              <a:rPr lang="en-US" sz="1800" b="1" cap="none" dirty="0">
                <a:solidFill>
                  <a:schemeClr val="tx1"/>
                </a:solidFill>
                <a:latin typeface="Segoe UI Semibold" panose="020B0702040204020203" pitchFamily="34" charset="0"/>
                <a:cs typeface="Segoe UI Semibold" panose="020B0702040204020203" pitchFamily="34" charset="0"/>
              </a:rPr>
              <a:t>20 or more procedures</a:t>
            </a:r>
            <a:r>
              <a:rPr lang="en-US" sz="1800" cap="none" dirty="0">
                <a:solidFill>
                  <a:schemeClr val="tx1"/>
                </a:solidFill>
                <a:latin typeface="Segoe UI Semibold" panose="020B0702040204020203" pitchFamily="34" charset="0"/>
                <a:cs typeface="Segoe UI Semibold" panose="020B0702040204020203" pitchFamily="34" charset="0"/>
              </a:rPr>
              <a:t>, even with as few as 2 or 3 encounters — signaling </a:t>
            </a:r>
            <a:r>
              <a:rPr lang="en-US" sz="1800" b="1" cap="none" dirty="0">
                <a:solidFill>
                  <a:schemeClr val="tx1"/>
                </a:solidFill>
                <a:latin typeface="Segoe UI Semibold" panose="020B0702040204020203" pitchFamily="34" charset="0"/>
                <a:cs typeface="Segoe UI Semibold" panose="020B0702040204020203" pitchFamily="34" charset="0"/>
              </a:rPr>
              <a:t>intensive diagnostic or monitoring practices</a:t>
            </a:r>
            <a:r>
              <a:rPr lang="en-US" sz="1800" cap="none" dirty="0">
                <a:solidFill>
                  <a:schemeClr val="tx1"/>
                </a:solidFill>
                <a:latin typeface="Segoe UI Semibold" panose="020B0702040204020203" pitchFamily="34" charset="0"/>
                <a:cs typeface="Segoe UI Semibold" panose="020B0702040204020203" pitchFamily="34" charset="0"/>
              </a:rPr>
              <a:t> during maternity care.</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These repeated multi-procedure visits suggest a strong need for </a:t>
            </a:r>
            <a:r>
              <a:rPr lang="en-US" sz="1800" b="1" cap="none" dirty="0">
                <a:solidFill>
                  <a:schemeClr val="tx1"/>
                </a:solidFill>
                <a:latin typeface="Segoe UI Semibold" panose="020B0702040204020203" pitchFamily="34" charset="0"/>
                <a:cs typeface="Segoe UI Semibold" panose="020B0702040204020203" pitchFamily="34" charset="0"/>
              </a:rPr>
              <a:t>care pathway optimization</a:t>
            </a:r>
            <a:r>
              <a:rPr lang="en-US" sz="1800" cap="none" dirty="0">
                <a:solidFill>
                  <a:schemeClr val="tx1"/>
                </a:solidFill>
                <a:latin typeface="Segoe UI Semibold" panose="020B0702040204020203" pitchFamily="34" charset="0"/>
                <a:cs typeface="Segoe UI Semibold" panose="020B0702040204020203" pitchFamily="34" charset="0"/>
              </a:rPr>
              <a:t> to reduce overuse, and possibly </a:t>
            </a:r>
            <a:r>
              <a:rPr lang="en-US" sz="1800" b="1" cap="none" dirty="0">
                <a:solidFill>
                  <a:schemeClr val="tx1"/>
                </a:solidFill>
                <a:latin typeface="Segoe UI Semibold" panose="020B0702040204020203" pitchFamily="34" charset="0"/>
                <a:cs typeface="Segoe UI Semibold" panose="020B0702040204020203" pitchFamily="34" charset="0"/>
              </a:rPr>
              <a:t>bundle procedures</a:t>
            </a:r>
            <a:r>
              <a:rPr lang="en-US" sz="1800" cap="none" dirty="0">
                <a:solidFill>
                  <a:schemeClr val="tx1"/>
                </a:solidFill>
                <a:latin typeface="Segoe UI Semibold" panose="020B0702040204020203" pitchFamily="34" charset="0"/>
                <a:cs typeface="Segoe UI Semibold" panose="020B0702040204020203" pitchFamily="34" charset="0"/>
              </a:rPr>
              <a:t> for prenatal care to control costs and improve efficiency.</a:t>
            </a:r>
          </a:p>
        </p:txBody>
      </p:sp>
      <p:pic>
        <p:nvPicPr>
          <p:cNvPr id="5" name="Picture 4">
            <a:extLst>
              <a:ext uri="{FF2B5EF4-FFF2-40B4-BE49-F238E27FC236}">
                <a16:creationId xmlns:a16="http://schemas.microsoft.com/office/drawing/2014/main" id="{90DF5C5C-2C7C-B77A-1F33-E936344705CD}"/>
              </a:ext>
            </a:extLst>
          </p:cNvPr>
          <p:cNvPicPr>
            <a:picLocks noChangeAspect="1"/>
          </p:cNvPicPr>
          <p:nvPr/>
        </p:nvPicPr>
        <p:blipFill>
          <a:blip r:embed="rId3"/>
          <a:stretch>
            <a:fillRect/>
          </a:stretch>
        </p:blipFill>
        <p:spPr>
          <a:xfrm>
            <a:off x="660400" y="1696720"/>
            <a:ext cx="8188960" cy="2763170"/>
          </a:xfrm>
          <a:prstGeom prst="rect">
            <a:avLst/>
          </a:prstGeom>
        </p:spPr>
      </p:pic>
    </p:spTree>
    <p:extLst>
      <p:ext uri="{BB962C8B-B14F-4D97-AF65-F5344CB8AC3E}">
        <p14:creationId xmlns:p14="http://schemas.microsoft.com/office/powerpoint/2010/main" val="308558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316B5-8C8C-4DA5-407E-CC05E42DEF40}"/>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86C61BDF-CA41-DE8C-8EF2-5C8E605742A1}"/>
              </a:ext>
            </a:extLst>
          </p:cNvPr>
          <p:cNvSpPr>
            <a:spLocks noGrp="1"/>
          </p:cNvSpPr>
          <p:nvPr>
            <p:ph type="ctrTitle"/>
          </p:nvPr>
        </p:nvSpPr>
        <p:spPr>
          <a:xfrm>
            <a:off x="447040" y="741680"/>
            <a:ext cx="5171440" cy="558800"/>
          </a:xfrm>
          <a:noFill/>
        </p:spPr>
        <p:txBody>
          <a:bodyPr/>
          <a:lstStyle/>
          <a:p>
            <a:pPr algn="l"/>
            <a:r>
              <a:rPr lang="en-US" sz="3200" dirty="0">
                <a:solidFill>
                  <a:srgbClr val="384CB2"/>
                </a:solidFill>
                <a:ea typeface="Cambria" panose="02040503050406030204" pitchFamily="18" charset="0"/>
              </a:rPr>
              <a:t>KEY INSIGHTS</a:t>
            </a:r>
          </a:p>
        </p:txBody>
      </p:sp>
      <p:sp>
        <p:nvSpPr>
          <p:cNvPr id="7" name="Title 1">
            <a:extLst>
              <a:ext uri="{FF2B5EF4-FFF2-40B4-BE49-F238E27FC236}">
                <a16:creationId xmlns:a16="http://schemas.microsoft.com/office/drawing/2014/main" id="{B6BE55EA-E303-945F-9DD9-7AC152F67443}"/>
              </a:ext>
            </a:extLst>
          </p:cNvPr>
          <p:cNvSpPr txBox="1">
            <a:spLocks/>
          </p:cNvSpPr>
          <p:nvPr/>
        </p:nvSpPr>
        <p:spPr>
          <a:xfrm>
            <a:off x="-314960" y="1706880"/>
            <a:ext cx="9560560"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chemeClr val="tx1"/>
                </a:solidFill>
                <a:latin typeface="Segoe UI Semibold" panose="020B0702040204020203" pitchFamily="34" charset="0"/>
                <a:cs typeface="Segoe UI Semibold" panose="020B0702040204020203" pitchFamily="34" charset="0"/>
              </a:rPr>
              <a:t>6. Analyzing Patient Encounter Duration for Different Classes</a:t>
            </a:r>
            <a:endParaRPr lang="en-US" sz="1800" dirty="0">
              <a:solidFill>
                <a:schemeClr val="tx1"/>
              </a:solidFill>
              <a:latin typeface="Segoe UI Semibold" panose="020B0702040204020203" pitchFamily="34" charset="0"/>
              <a:cs typeface="Segoe UI Semibold" panose="020B0702040204020203" pitchFamily="34" charset="0"/>
            </a:endParaRPr>
          </a:p>
          <a:p>
            <a:br>
              <a:rPr lang="en-US" sz="1800" dirty="0"/>
            </a:br>
            <a:endParaRPr lang="en-US" sz="1800" dirty="0">
              <a:latin typeface="+mn-lt"/>
              <a:ea typeface="Cambria" panose="02040503050406030204" pitchFamily="18" charset="0"/>
            </a:endParaRPr>
          </a:p>
        </p:txBody>
      </p:sp>
      <p:sp>
        <p:nvSpPr>
          <p:cNvPr id="9" name="Title 1">
            <a:extLst>
              <a:ext uri="{FF2B5EF4-FFF2-40B4-BE49-F238E27FC236}">
                <a16:creationId xmlns:a16="http://schemas.microsoft.com/office/drawing/2014/main" id="{E85FC17C-47DD-97A9-D50E-7EEAD4C54FB1}"/>
              </a:ext>
            </a:extLst>
          </p:cNvPr>
          <p:cNvSpPr txBox="1">
            <a:spLocks/>
          </p:cNvSpPr>
          <p:nvPr/>
        </p:nvSpPr>
        <p:spPr>
          <a:xfrm>
            <a:off x="584200" y="4829712"/>
            <a:ext cx="10922000" cy="1926688"/>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mj-lt"/>
              <a:buAutoNum type="arabicPeriod"/>
            </a:pPr>
            <a:r>
              <a:rPr lang="en-US" sz="1800" b="1" cap="none" dirty="0">
                <a:solidFill>
                  <a:schemeClr val="tx1"/>
                </a:solidFill>
                <a:latin typeface="Segoe UI Semibold" panose="020B0702040204020203" pitchFamily="34" charset="0"/>
                <a:cs typeface="Segoe UI Semibold" panose="020B0702040204020203" pitchFamily="34" charset="0"/>
              </a:rPr>
              <a:t>Inpatient encounters</a:t>
            </a:r>
            <a:r>
              <a:rPr lang="en-US" sz="1800" cap="none" dirty="0">
                <a:solidFill>
                  <a:schemeClr val="tx1"/>
                </a:solidFill>
                <a:latin typeface="Segoe UI Semibold" panose="020B0702040204020203" pitchFamily="34" charset="0"/>
                <a:cs typeface="Segoe UI Semibold" panose="020B0702040204020203" pitchFamily="34" charset="0"/>
              </a:rPr>
              <a:t> at </a:t>
            </a:r>
            <a:r>
              <a:rPr lang="en-US" sz="1800" b="1" cap="none" dirty="0" err="1">
                <a:solidFill>
                  <a:schemeClr val="tx1"/>
                </a:solidFill>
                <a:latin typeface="Segoe UI Semibold" panose="020B0702040204020203" pitchFamily="34" charset="0"/>
                <a:cs typeface="Segoe UI Semibold" panose="020B0702040204020203" pitchFamily="34" charset="0"/>
              </a:rPr>
              <a:t>massachusetts</a:t>
            </a:r>
            <a:r>
              <a:rPr lang="en-US" sz="1800" b="1" cap="none" dirty="0">
                <a:solidFill>
                  <a:schemeClr val="tx1"/>
                </a:solidFill>
                <a:latin typeface="Segoe UI Semibold" panose="020B0702040204020203" pitchFamily="34" charset="0"/>
                <a:cs typeface="Segoe UI Semibold" panose="020B0702040204020203" pitchFamily="34" charset="0"/>
              </a:rPr>
              <a:t> general hospital</a:t>
            </a:r>
            <a:r>
              <a:rPr lang="en-US" sz="1800" cap="none" dirty="0">
                <a:solidFill>
                  <a:schemeClr val="tx1"/>
                </a:solidFill>
                <a:latin typeface="Segoe UI Semibold" panose="020B0702040204020203" pitchFamily="34" charset="0"/>
                <a:cs typeface="Segoe UI Semibold" panose="020B0702040204020203" pitchFamily="34" charset="0"/>
              </a:rPr>
              <a:t> had the </a:t>
            </a:r>
            <a:r>
              <a:rPr lang="en-US" sz="1800" b="1" cap="none" dirty="0">
                <a:solidFill>
                  <a:schemeClr val="tx1"/>
                </a:solidFill>
                <a:latin typeface="Segoe UI Semibold" panose="020B0702040204020203" pitchFamily="34" charset="0"/>
                <a:cs typeface="Segoe UI Semibold" panose="020B0702040204020203" pitchFamily="34" charset="0"/>
              </a:rPr>
              <a:t>longest average duration (36 hours)</a:t>
            </a:r>
            <a:r>
              <a:rPr lang="en-US" sz="1800" cap="none" dirty="0">
                <a:solidFill>
                  <a:schemeClr val="tx1"/>
                </a:solidFill>
                <a:latin typeface="Segoe UI Semibold" panose="020B0702040204020203" pitchFamily="34" charset="0"/>
                <a:cs typeface="Segoe UI Semibold" panose="020B0702040204020203" pitchFamily="34" charset="0"/>
              </a:rPr>
              <a:t> and over </a:t>
            </a:r>
            <a:r>
              <a:rPr lang="en-US" sz="1800" b="1" cap="none" dirty="0">
                <a:solidFill>
                  <a:schemeClr val="tx1"/>
                </a:solidFill>
                <a:latin typeface="Segoe UI Semibold" panose="020B0702040204020203" pitchFamily="34" charset="0"/>
                <a:cs typeface="Segoe UI Semibold" panose="020B0702040204020203" pitchFamily="34" charset="0"/>
              </a:rPr>
              <a:t>1,100 cases</a:t>
            </a:r>
            <a:r>
              <a:rPr lang="en-US" sz="1800" cap="none" dirty="0">
                <a:solidFill>
                  <a:schemeClr val="tx1"/>
                </a:solidFill>
                <a:latin typeface="Segoe UI Semibold" panose="020B0702040204020203" pitchFamily="34" charset="0"/>
                <a:cs typeface="Segoe UI Semibold" panose="020B0702040204020203" pitchFamily="34" charset="0"/>
              </a:rPr>
              <a:t>, indicating significant resource usage.</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Encounter types like </a:t>
            </a:r>
            <a:r>
              <a:rPr lang="en-US" sz="1800" b="1" cap="none" dirty="0">
                <a:solidFill>
                  <a:schemeClr val="tx1"/>
                </a:solidFill>
                <a:latin typeface="Segoe UI Semibold" panose="020B0702040204020203" pitchFamily="34" charset="0"/>
                <a:cs typeface="Segoe UI Semibold" panose="020B0702040204020203" pitchFamily="34" charset="0"/>
              </a:rPr>
              <a:t>ambulatory and outpatient</a:t>
            </a:r>
            <a:r>
              <a:rPr lang="en-US" sz="1800" cap="none" dirty="0">
                <a:solidFill>
                  <a:schemeClr val="tx1"/>
                </a:solidFill>
                <a:latin typeface="Segoe UI Semibold" panose="020B0702040204020203" pitchFamily="34" charset="0"/>
                <a:cs typeface="Segoe UI Semibold" panose="020B0702040204020203" pitchFamily="34" charset="0"/>
              </a:rPr>
              <a:t> had shorter durations (9 and 5 hours respectively), while </a:t>
            </a:r>
            <a:r>
              <a:rPr lang="en-US" sz="1800" b="1" cap="none" dirty="0">
                <a:solidFill>
                  <a:schemeClr val="tx1"/>
                </a:solidFill>
                <a:latin typeface="Segoe UI Semibold" panose="020B0702040204020203" pitchFamily="34" charset="0"/>
                <a:cs typeface="Segoe UI Semibold" panose="020B0702040204020203" pitchFamily="34" charset="0"/>
              </a:rPr>
              <a:t>urgent care and wellness</a:t>
            </a:r>
            <a:r>
              <a:rPr lang="en-US" sz="1800" cap="none" dirty="0">
                <a:solidFill>
                  <a:schemeClr val="tx1"/>
                </a:solidFill>
                <a:latin typeface="Segoe UI Semibold" panose="020B0702040204020203" pitchFamily="34" charset="0"/>
                <a:cs typeface="Segoe UI Semibold" panose="020B0702040204020203" pitchFamily="34" charset="0"/>
              </a:rPr>
              <a:t> encounters showed </a:t>
            </a:r>
            <a:r>
              <a:rPr lang="en-US" sz="1800" b="1" cap="none" dirty="0">
                <a:solidFill>
                  <a:schemeClr val="tx1"/>
                </a:solidFill>
                <a:latin typeface="Segoe UI Semibold" panose="020B0702040204020203" pitchFamily="34" charset="0"/>
                <a:cs typeface="Segoe UI Semibold" panose="020B0702040204020203" pitchFamily="34" charset="0"/>
              </a:rPr>
              <a:t>zero recorded durations</a:t>
            </a:r>
            <a:r>
              <a:rPr lang="en-US" sz="1800" cap="none" dirty="0">
                <a:solidFill>
                  <a:schemeClr val="tx1"/>
                </a:solidFill>
                <a:latin typeface="Segoe UI Semibold" panose="020B0702040204020203" pitchFamily="34" charset="0"/>
                <a:cs typeface="Segoe UI Semibold" panose="020B0702040204020203" pitchFamily="34" charset="0"/>
              </a:rPr>
              <a:t>, possibly due to missing or instantaneous records.</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Multiple inpatient encounters exceeded </a:t>
            </a:r>
            <a:r>
              <a:rPr lang="en-US" sz="1800" b="1" cap="none" dirty="0">
                <a:solidFill>
                  <a:schemeClr val="tx1"/>
                </a:solidFill>
                <a:latin typeface="Segoe UI Semibold" panose="020B0702040204020203" pitchFamily="34" charset="0"/>
                <a:cs typeface="Segoe UI Semibold" panose="020B0702040204020203" pitchFamily="34" charset="0"/>
              </a:rPr>
              <a:t>24 hours</a:t>
            </a:r>
            <a:r>
              <a:rPr lang="en-US" sz="1800" cap="none" dirty="0">
                <a:solidFill>
                  <a:schemeClr val="tx1"/>
                </a:solidFill>
                <a:latin typeface="Segoe UI Semibold" panose="020B0702040204020203" pitchFamily="34" charset="0"/>
                <a:cs typeface="Segoe UI Semibold" panose="020B0702040204020203" pitchFamily="34" charset="0"/>
              </a:rPr>
              <a:t>, confirming the need for </a:t>
            </a:r>
            <a:r>
              <a:rPr lang="en-US" sz="1800" b="1" cap="none" dirty="0">
                <a:solidFill>
                  <a:schemeClr val="tx1"/>
                </a:solidFill>
                <a:latin typeface="Segoe UI Semibold" panose="020B0702040204020203" pitchFamily="34" charset="0"/>
                <a:cs typeface="Segoe UI Semibold" panose="020B0702040204020203" pitchFamily="34" charset="0"/>
              </a:rPr>
              <a:t>careful monitoring and cost management of extended stays</a:t>
            </a:r>
            <a:r>
              <a:rPr lang="en-US" sz="1800" cap="none" dirty="0">
                <a:solidFill>
                  <a:schemeClr val="tx1"/>
                </a:solidFill>
                <a:latin typeface="Segoe UI Semibold" panose="020B0702040204020203" pitchFamily="34" charset="0"/>
                <a:cs typeface="Segoe UI Semibold" panose="020B0702040204020203" pitchFamily="34" charset="0"/>
              </a:rPr>
              <a:t>, especially in high-volume institutions.</a:t>
            </a:r>
          </a:p>
        </p:txBody>
      </p:sp>
      <p:pic>
        <p:nvPicPr>
          <p:cNvPr id="3" name="Picture 2">
            <a:extLst>
              <a:ext uri="{FF2B5EF4-FFF2-40B4-BE49-F238E27FC236}">
                <a16:creationId xmlns:a16="http://schemas.microsoft.com/office/drawing/2014/main" id="{890BDFDF-294F-7CF3-1E48-C70F5D1288E1}"/>
              </a:ext>
            </a:extLst>
          </p:cNvPr>
          <p:cNvPicPr>
            <a:picLocks noChangeAspect="1"/>
          </p:cNvPicPr>
          <p:nvPr/>
        </p:nvPicPr>
        <p:blipFill>
          <a:blip r:embed="rId3"/>
          <a:stretch>
            <a:fillRect/>
          </a:stretch>
        </p:blipFill>
        <p:spPr>
          <a:xfrm>
            <a:off x="756920" y="1615440"/>
            <a:ext cx="10149840" cy="3038875"/>
          </a:xfrm>
          <a:prstGeom prst="rect">
            <a:avLst/>
          </a:prstGeom>
        </p:spPr>
      </p:pic>
    </p:spTree>
    <p:extLst>
      <p:ext uri="{BB962C8B-B14F-4D97-AF65-F5344CB8AC3E}">
        <p14:creationId xmlns:p14="http://schemas.microsoft.com/office/powerpoint/2010/main" val="176727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BC604-4DEB-329D-E4F6-E4C08281D062}"/>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47B849BD-797F-1129-F5ED-1B1020DB15CE}"/>
              </a:ext>
            </a:extLst>
          </p:cNvPr>
          <p:cNvSpPr>
            <a:spLocks noGrp="1"/>
          </p:cNvSpPr>
          <p:nvPr>
            <p:ph type="ctrTitle"/>
          </p:nvPr>
        </p:nvSpPr>
        <p:spPr>
          <a:xfrm>
            <a:off x="447040" y="650240"/>
            <a:ext cx="5925185" cy="558800"/>
          </a:xfrm>
          <a:noFill/>
        </p:spPr>
        <p:txBody>
          <a:bodyPr/>
          <a:lstStyle/>
          <a:p>
            <a:r>
              <a:rPr lang="en-US" sz="3200" dirty="0">
                <a:solidFill>
                  <a:srgbClr val="384CB2"/>
                </a:solidFill>
              </a:rPr>
              <a:t>Visual REPORT Requirement </a:t>
            </a:r>
          </a:p>
        </p:txBody>
      </p:sp>
      <p:sp>
        <p:nvSpPr>
          <p:cNvPr id="20" name="Subtitle 2">
            <a:extLst>
              <a:ext uri="{FF2B5EF4-FFF2-40B4-BE49-F238E27FC236}">
                <a16:creationId xmlns:a16="http://schemas.microsoft.com/office/drawing/2014/main" id="{82B4CB01-CD7B-91FA-EB3E-5FE6C2194365}"/>
              </a:ext>
            </a:extLst>
          </p:cNvPr>
          <p:cNvSpPr>
            <a:spLocks noGrp="1"/>
          </p:cNvSpPr>
          <p:nvPr>
            <p:ph type="subTitle" idx="1"/>
          </p:nvPr>
        </p:nvSpPr>
        <p:spPr>
          <a:xfrm>
            <a:off x="447040" y="1127760"/>
            <a:ext cx="11297920" cy="5557520"/>
          </a:xfrm>
          <a:noFill/>
        </p:spPr>
        <p:txBody>
          <a:bodyPr anchor="t"/>
          <a:lstStyle/>
          <a:p>
            <a:pPr algn="l"/>
            <a:r>
              <a:rPr lang="en-US" sz="1700" b="1" dirty="0">
                <a:solidFill>
                  <a:schemeClr val="tx1"/>
                </a:solidFill>
                <a:latin typeface="Segoe UI Semibold" panose="020B0702040204020203" pitchFamily="34" charset="0"/>
                <a:cs typeface="Segoe UI Semibold" panose="020B0702040204020203" pitchFamily="34" charset="0"/>
              </a:rPr>
              <a:t>1</a:t>
            </a:r>
            <a:r>
              <a:rPr lang="en-US" b="1" dirty="0">
                <a:solidFill>
                  <a:schemeClr val="tx1"/>
                </a:solidFill>
                <a:latin typeface="Segoe UI Semibold" panose="020B0702040204020203" pitchFamily="34" charset="0"/>
                <a:cs typeface="Segoe UI Semibold" panose="020B0702040204020203" pitchFamily="34" charset="0"/>
              </a:rPr>
              <a:t>. Encounter Cost Distribution by Encounter Class</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r>
              <a:rPr lang="en-US" dirty="0">
                <a:solidFill>
                  <a:schemeClr val="tx1"/>
                </a:solidFill>
                <a:latin typeface="Segoe UI Semibold" panose="020B0702040204020203" pitchFamily="34" charset="0"/>
                <a:cs typeface="Segoe UI Semibold" panose="020B0702040204020203" pitchFamily="34" charset="0"/>
              </a:rPr>
              <a:t>: Analyze the distribution of base and total claim costs across different encounter classes (e.g., ambulatory, emergency, inpatient, wellness, urgent care).</a:t>
            </a:r>
          </a:p>
          <a:p>
            <a:pPr algn="l"/>
            <a:r>
              <a:rPr lang="en-US" b="1" dirty="0">
                <a:solidFill>
                  <a:schemeClr val="tx1"/>
                </a:solidFill>
                <a:latin typeface="Segoe UI Semibold" panose="020B0702040204020203" pitchFamily="34" charset="0"/>
                <a:cs typeface="Segoe UI Semibold" panose="020B0702040204020203" pitchFamily="34" charset="0"/>
              </a:rPr>
              <a:t>2. High-Cost Patient Identification</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r>
              <a:rPr lang="en-US" dirty="0">
                <a:solidFill>
                  <a:schemeClr val="tx1"/>
                </a:solidFill>
                <a:latin typeface="Segoe UI Semibold" panose="020B0702040204020203" pitchFamily="34" charset="0"/>
                <a:cs typeface="Segoe UI Semibold" panose="020B0702040204020203" pitchFamily="34" charset="0"/>
              </a:rPr>
              <a:t>: Identify patients with repeated high-cost encounters and highlight their total cost contribution to the healthcare system. This helps in targeting care management for patients with high healthcare utilization.</a:t>
            </a:r>
          </a:p>
          <a:p>
            <a:pPr algn="l"/>
            <a:r>
              <a:rPr lang="en-US" b="1" dirty="0">
                <a:solidFill>
                  <a:schemeClr val="tx1"/>
                </a:solidFill>
                <a:latin typeface="Segoe UI Semibold" panose="020B0702040204020203" pitchFamily="34" charset="0"/>
                <a:cs typeface="Segoe UI Semibold" panose="020B0702040204020203" pitchFamily="34" charset="0"/>
              </a:rPr>
              <a:t>3. Uncovered Costs by Payer and Reason Code</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r>
              <a:rPr lang="en-US" dirty="0">
                <a:solidFill>
                  <a:schemeClr val="tx1"/>
                </a:solidFill>
                <a:latin typeface="Segoe UI Semibold" panose="020B0702040204020203" pitchFamily="34" charset="0"/>
                <a:cs typeface="Segoe UI Semibold" panose="020B0702040204020203" pitchFamily="34" charset="0"/>
              </a:rPr>
              <a:t>: Analyze the financial risks due to uncovered costs, focusing on how much each payer is covering versus how much remains uncovered across different diagnosis or reason codes.</a:t>
            </a:r>
          </a:p>
          <a:p>
            <a:pPr algn="l"/>
            <a:r>
              <a:rPr lang="en-US" b="1" dirty="0">
                <a:solidFill>
                  <a:schemeClr val="tx1"/>
                </a:solidFill>
                <a:latin typeface="Segoe UI Semibold" panose="020B0702040204020203" pitchFamily="34" charset="0"/>
                <a:cs typeface="Segoe UI Semibold" panose="020B0702040204020203" pitchFamily="34" charset="0"/>
              </a:rPr>
              <a:t>4. Procedure Cost Trends and Diagnosis Correlation</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r>
              <a:rPr lang="en-US" dirty="0">
                <a:solidFill>
                  <a:schemeClr val="tx1"/>
                </a:solidFill>
                <a:latin typeface="Segoe UI Semibold" panose="020B0702040204020203" pitchFamily="34" charset="0"/>
                <a:cs typeface="Segoe UI Semibold" panose="020B0702040204020203" pitchFamily="34" charset="0"/>
              </a:rPr>
              <a:t>: Explore trends in the cost of procedures performed over time and their correlation with specific diagnosis codes or conditions.</a:t>
            </a:r>
          </a:p>
          <a:p>
            <a:pPr algn="l"/>
            <a:r>
              <a:rPr lang="en-US" b="1" dirty="0">
                <a:solidFill>
                  <a:schemeClr val="tx1"/>
                </a:solidFill>
                <a:latin typeface="Segoe UI Semibold" panose="020B0702040204020203" pitchFamily="34" charset="0"/>
                <a:cs typeface="Segoe UI Semibold" panose="020B0702040204020203" pitchFamily="34" charset="0"/>
              </a:rPr>
              <a:t>5. Geographical Analysis of Encounters by Organization and Cost</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r>
              <a:rPr lang="en-US" dirty="0">
                <a:solidFill>
                  <a:schemeClr val="tx1"/>
                </a:solidFill>
                <a:latin typeface="Segoe UI Semibold" panose="020B0702040204020203" pitchFamily="34" charset="0"/>
                <a:cs typeface="Segoe UI Semibold" panose="020B0702040204020203" pitchFamily="34" charset="0"/>
              </a:rPr>
              <a:t>: Map healthcare encounters geographically to identify regions or organizations with high patient traffic and high average encounter costs.</a:t>
            </a:r>
          </a:p>
        </p:txBody>
      </p:sp>
    </p:spTree>
    <p:extLst>
      <p:ext uri="{BB962C8B-B14F-4D97-AF65-F5344CB8AC3E}">
        <p14:creationId xmlns:p14="http://schemas.microsoft.com/office/powerpoint/2010/main" val="389587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568960" y="713740"/>
            <a:ext cx="3810000" cy="495300"/>
          </a:xfrm>
          <a:noFill/>
        </p:spPr>
        <p:txBody>
          <a:bodyPr/>
          <a:lstStyle/>
          <a:p>
            <a:pPr algn="l"/>
            <a:r>
              <a:rPr lang="en-US" dirty="0">
                <a:solidFill>
                  <a:srgbClr val="384CB2"/>
                </a:solidFill>
              </a:rPr>
              <a:t>Visual Report</a:t>
            </a:r>
          </a:p>
        </p:txBody>
      </p:sp>
      <p:pic>
        <p:nvPicPr>
          <p:cNvPr id="3" name="Picture 2">
            <a:extLst>
              <a:ext uri="{FF2B5EF4-FFF2-40B4-BE49-F238E27FC236}">
                <a16:creationId xmlns:a16="http://schemas.microsoft.com/office/drawing/2014/main" id="{01ABF9FD-A1C8-12D7-E785-AD8A09F7C5A9}"/>
              </a:ext>
            </a:extLst>
          </p:cNvPr>
          <p:cNvPicPr>
            <a:picLocks noChangeAspect="1"/>
          </p:cNvPicPr>
          <p:nvPr/>
        </p:nvPicPr>
        <p:blipFill>
          <a:blip r:embed="rId3"/>
          <a:stretch>
            <a:fillRect/>
          </a:stretch>
        </p:blipFill>
        <p:spPr>
          <a:xfrm>
            <a:off x="1419308" y="1280160"/>
            <a:ext cx="9353383" cy="528233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B82F5-2A33-5664-1B10-9FE8FE75EFA5}"/>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6F5CDFC7-44D2-BCEB-F1BC-0CC1054CD869}"/>
              </a:ext>
            </a:extLst>
          </p:cNvPr>
          <p:cNvSpPr>
            <a:spLocks noGrp="1"/>
          </p:cNvSpPr>
          <p:nvPr>
            <p:ph type="ctrTitle"/>
          </p:nvPr>
        </p:nvSpPr>
        <p:spPr>
          <a:xfrm>
            <a:off x="538480" y="713740"/>
            <a:ext cx="3810000" cy="495300"/>
          </a:xfrm>
          <a:noFill/>
        </p:spPr>
        <p:txBody>
          <a:bodyPr/>
          <a:lstStyle/>
          <a:p>
            <a:pPr algn="l"/>
            <a:r>
              <a:rPr lang="en-US" sz="3500" dirty="0">
                <a:solidFill>
                  <a:srgbClr val="384CB2"/>
                </a:solidFill>
              </a:rPr>
              <a:t>Visual Report</a:t>
            </a:r>
          </a:p>
        </p:txBody>
      </p:sp>
      <p:pic>
        <p:nvPicPr>
          <p:cNvPr id="4" name="Picture 3">
            <a:extLst>
              <a:ext uri="{FF2B5EF4-FFF2-40B4-BE49-F238E27FC236}">
                <a16:creationId xmlns:a16="http://schemas.microsoft.com/office/drawing/2014/main" id="{73D18A96-675B-881A-4493-1B601557A76F}"/>
              </a:ext>
            </a:extLst>
          </p:cNvPr>
          <p:cNvPicPr>
            <a:picLocks noChangeAspect="1"/>
          </p:cNvPicPr>
          <p:nvPr/>
        </p:nvPicPr>
        <p:blipFill>
          <a:blip r:embed="rId3"/>
          <a:stretch>
            <a:fillRect/>
          </a:stretch>
        </p:blipFill>
        <p:spPr>
          <a:xfrm>
            <a:off x="1295400" y="1056640"/>
            <a:ext cx="9601200" cy="5337267"/>
          </a:xfrm>
          <a:prstGeom prst="rect">
            <a:avLst/>
          </a:prstGeom>
        </p:spPr>
      </p:pic>
    </p:spTree>
    <p:extLst>
      <p:ext uri="{BB962C8B-B14F-4D97-AF65-F5344CB8AC3E}">
        <p14:creationId xmlns:p14="http://schemas.microsoft.com/office/powerpoint/2010/main" val="349641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8AF7C-0F1C-FF74-7DFD-1190063DAB30}"/>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486B9166-C9A2-BED4-F068-0D251B0E9E7B}"/>
              </a:ext>
            </a:extLst>
          </p:cNvPr>
          <p:cNvSpPr>
            <a:spLocks noGrp="1"/>
          </p:cNvSpPr>
          <p:nvPr>
            <p:ph type="ctrTitle"/>
          </p:nvPr>
        </p:nvSpPr>
        <p:spPr>
          <a:xfrm>
            <a:off x="325120" y="817880"/>
            <a:ext cx="6248400" cy="495300"/>
          </a:xfrm>
          <a:noFill/>
        </p:spPr>
        <p:txBody>
          <a:bodyPr/>
          <a:lstStyle/>
          <a:p>
            <a:r>
              <a:rPr lang="en-US" dirty="0">
                <a:solidFill>
                  <a:srgbClr val="384CB2"/>
                </a:solidFill>
              </a:rPr>
              <a:t>Visual Report Insights</a:t>
            </a:r>
          </a:p>
        </p:txBody>
      </p:sp>
      <p:sp>
        <p:nvSpPr>
          <p:cNvPr id="50" name="Title 1">
            <a:extLst>
              <a:ext uri="{FF2B5EF4-FFF2-40B4-BE49-F238E27FC236}">
                <a16:creationId xmlns:a16="http://schemas.microsoft.com/office/drawing/2014/main" id="{5B27C332-AD79-B326-57BA-5EB47A39237C}"/>
              </a:ext>
            </a:extLst>
          </p:cNvPr>
          <p:cNvSpPr txBox="1">
            <a:spLocks/>
          </p:cNvSpPr>
          <p:nvPr/>
        </p:nvSpPr>
        <p:spPr>
          <a:xfrm>
            <a:off x="106680" y="1313180"/>
            <a:ext cx="3342640" cy="49530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000">
                <a:latin typeface="Segoe UI Semibold" panose="020B0702040204020203" pitchFamily="34" charset="0"/>
                <a:cs typeface="Segoe UI Semibold" panose="020B0702040204020203" pitchFamily="34" charset="0"/>
              </a:rPr>
              <a:t>KPI Insights</a:t>
            </a:r>
            <a:endParaRPr lang="en-US" sz="3000" dirty="0">
              <a:latin typeface="Segoe UI Semibold" panose="020B0702040204020203" pitchFamily="34" charset="0"/>
              <a:cs typeface="Segoe UI Semibold" panose="020B0702040204020203" pitchFamily="34" charset="0"/>
            </a:endParaRPr>
          </a:p>
        </p:txBody>
      </p:sp>
      <p:sp>
        <p:nvSpPr>
          <p:cNvPr id="62" name="Rectangle 55">
            <a:extLst>
              <a:ext uri="{FF2B5EF4-FFF2-40B4-BE49-F238E27FC236}">
                <a16:creationId xmlns:a16="http://schemas.microsoft.com/office/drawing/2014/main" id="{1358FE83-CCAD-A688-22A8-AAF385D671B8}"/>
              </a:ext>
            </a:extLst>
          </p:cNvPr>
          <p:cNvSpPr>
            <a:spLocks noChangeArrowheads="1"/>
          </p:cNvSpPr>
          <p:nvPr/>
        </p:nvSpPr>
        <p:spPr bwMode="auto">
          <a:xfrm>
            <a:off x="325120" y="1951672"/>
            <a:ext cx="10871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accent6"/>
                </a:solidFill>
                <a:effectLst/>
                <a:latin typeface="Segoe UI Semibold" panose="020B0702040204020203" pitchFamily="34" charset="0"/>
                <a:cs typeface="Segoe UI Semibold" panose="020B0702040204020203" pitchFamily="34" charset="0"/>
              </a:rPr>
              <a:t>1.     Total Claim Cost: ₹28.53M </a:t>
            </a:r>
          </a:p>
          <a:p>
            <a:pPr lvl="1" defTabSz="914400" eaLnBrk="0" fontAlgn="base" hangingPunct="0">
              <a:spcBef>
                <a:spcPct val="0"/>
              </a:spcBef>
              <a:spcAft>
                <a:spcPct val="0"/>
              </a:spcAft>
            </a:pP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The healthcare system incurred a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total of ₹28.53 million</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in claims, reflecting the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overall service  burden</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across all encounter types and procedure</a:t>
            </a:r>
            <a:endParaRPr lang="en-US" altLang="en-US" dirty="0">
              <a:latin typeface="Segoe UI Semibold" panose="020B0702040204020203" pitchFamily="34" charset="0"/>
              <a:cs typeface="Segoe UI Semibold" panose="020B0702040204020203" pitchFamily="34" charset="0"/>
            </a:endParaRP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a:p>
            <a:pPr lvl="1"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
        <p:nvSpPr>
          <p:cNvPr id="64" name="Rectangle 57">
            <a:extLst>
              <a:ext uri="{FF2B5EF4-FFF2-40B4-BE49-F238E27FC236}">
                <a16:creationId xmlns:a16="http://schemas.microsoft.com/office/drawing/2014/main" id="{2CAAC876-1FC1-69B0-4EFE-A36B3EDEDA5C}"/>
              </a:ext>
            </a:extLst>
          </p:cNvPr>
          <p:cNvSpPr>
            <a:spLocks noChangeArrowheads="1"/>
          </p:cNvSpPr>
          <p:nvPr/>
        </p:nvSpPr>
        <p:spPr bwMode="auto">
          <a:xfrm>
            <a:off x="325120" y="2967335"/>
            <a:ext cx="115417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lain" startAt="2"/>
              <a:tabLst/>
            </a:pPr>
            <a:r>
              <a:rPr kumimoji="0" lang="en-US" altLang="en-US" b="1" i="0" u="none" strike="noStrike" cap="none" normalizeH="0" baseline="0" dirty="0">
                <a:ln>
                  <a:noFill/>
                </a:ln>
                <a:solidFill>
                  <a:schemeClr val="accent6"/>
                </a:solidFill>
                <a:effectLst/>
                <a:latin typeface="Segoe UI Semibold" panose="020B0702040204020203" pitchFamily="34" charset="0"/>
                <a:cs typeface="Segoe UI Semibold" panose="020B0702040204020203" pitchFamily="34" charset="0"/>
              </a:rPr>
              <a:t>  Average Claim Cost: ₹3.42K </a:t>
            </a:r>
          </a:p>
          <a:p>
            <a:pPr lvl="1" algn="just" defTabSz="914400" eaLnBrk="0" fontAlgn="base" hangingPunct="0">
              <a:spcBef>
                <a:spcPct val="0"/>
              </a:spcBef>
              <a:spcAft>
                <a:spcPct val="0"/>
              </a:spcAft>
            </a:pP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The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average cost per encounter</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is ₹3,420, which indicates that although many services are relatively affordable individually, their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high volume (especially ambulatory)</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contributes significantly to total costs.</a:t>
            </a:r>
          </a:p>
        </p:txBody>
      </p:sp>
      <p:sp>
        <p:nvSpPr>
          <p:cNvPr id="65" name="Rectangle 58">
            <a:extLst>
              <a:ext uri="{FF2B5EF4-FFF2-40B4-BE49-F238E27FC236}">
                <a16:creationId xmlns:a16="http://schemas.microsoft.com/office/drawing/2014/main" id="{887A9E14-025C-0A64-8DD3-E8656132EC67}"/>
              </a:ext>
            </a:extLst>
          </p:cNvPr>
          <p:cNvSpPr>
            <a:spLocks noChangeArrowheads="1"/>
          </p:cNvSpPr>
          <p:nvPr/>
        </p:nvSpPr>
        <p:spPr bwMode="auto">
          <a:xfrm>
            <a:off x="325120" y="3890665"/>
            <a:ext cx="115417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solidFill>
                <a:effectLst/>
                <a:latin typeface="Segoe UI Semibold" panose="020B0702040204020203" pitchFamily="34" charset="0"/>
                <a:cs typeface="Segoe UI Semibold" panose="020B0702040204020203" pitchFamily="34" charset="0"/>
              </a:rPr>
              <a:t>3.    Total Uncovered Cost: ₹17.96M</a:t>
            </a:r>
          </a:p>
          <a:p>
            <a:pPr lvl="1" defTabSz="914400" eaLnBrk="0" fontAlgn="base" hangingPunct="0">
              <a:spcBef>
                <a:spcPct val="0"/>
              </a:spcBef>
              <a:spcAft>
                <a:spcPct val="0"/>
              </a:spcAft>
            </a:pP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A staggering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₹17.96 million remains unpaid</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by insurance payers, exposing providers to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considerable financial risk</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 primarily due to gaps in coverage across chronic, maternal, and emergency care.</a:t>
            </a:r>
          </a:p>
        </p:txBody>
      </p:sp>
      <p:sp>
        <p:nvSpPr>
          <p:cNvPr id="66" name="Rectangle 59">
            <a:extLst>
              <a:ext uri="{FF2B5EF4-FFF2-40B4-BE49-F238E27FC236}">
                <a16:creationId xmlns:a16="http://schemas.microsoft.com/office/drawing/2014/main" id="{D62DF5F6-B407-D36E-8AF2-01AC228C65FB}"/>
              </a:ext>
            </a:extLst>
          </p:cNvPr>
          <p:cNvSpPr>
            <a:spLocks noChangeArrowheads="1"/>
          </p:cNvSpPr>
          <p:nvPr/>
        </p:nvSpPr>
        <p:spPr bwMode="auto">
          <a:xfrm>
            <a:off x="325120" y="4813995"/>
            <a:ext cx="1154176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solidFill>
                <a:effectLst/>
                <a:latin typeface="Segoe UI Semibold" panose="020B0702040204020203" pitchFamily="34" charset="0"/>
                <a:cs typeface="Segoe UI Semibold" panose="020B0702040204020203" pitchFamily="34" charset="0"/>
              </a:rPr>
              <a:t>4.    Total High-Cost Patients: 153</a:t>
            </a:r>
          </a:p>
          <a:p>
            <a:pPr lvl="1" defTabSz="914400" eaLnBrk="0" fontAlgn="base" hangingPunct="0">
              <a:spcBef>
                <a:spcPct val="0"/>
              </a:spcBef>
              <a:spcAft>
                <a:spcPct val="0"/>
              </a:spcAf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153 patients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had repeated encounters each exceeding ₹10,000, flagging them as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priority cases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for care coordination and cost-containment strategies</a:t>
            </a:r>
            <a:r>
              <a:rPr kumimoji="0" lang="en-US" altLang="en-US" b="0" i="0" u="none" strike="noStrike" cap="none" normalizeH="0" baseline="0" dirty="0">
                <a:ln>
                  <a:noFill/>
                </a:ln>
                <a:effectLst/>
                <a:latin typeface="Arial" panose="020B0604020202020204" pitchFamily="34" charset="0"/>
              </a:rPr>
              <a:t>.</a:t>
            </a:r>
          </a:p>
        </p:txBody>
      </p:sp>
    </p:spTree>
    <p:extLst>
      <p:ext uri="{BB962C8B-B14F-4D97-AF65-F5344CB8AC3E}">
        <p14:creationId xmlns:p14="http://schemas.microsoft.com/office/powerpoint/2010/main" val="230539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ED7E9-7430-F76B-6A1C-7CE3AC575E87}"/>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DE703813-BB26-50C4-50F9-4A42D03C347F}"/>
              </a:ext>
            </a:extLst>
          </p:cNvPr>
          <p:cNvSpPr>
            <a:spLocks noGrp="1"/>
          </p:cNvSpPr>
          <p:nvPr>
            <p:ph type="ctrTitle"/>
          </p:nvPr>
        </p:nvSpPr>
        <p:spPr>
          <a:xfrm>
            <a:off x="447040" y="741680"/>
            <a:ext cx="5648960" cy="558800"/>
          </a:xfrm>
          <a:noFill/>
        </p:spPr>
        <p:txBody>
          <a:bodyPr/>
          <a:lstStyle/>
          <a:p>
            <a:r>
              <a:rPr lang="en-US" sz="3200" dirty="0">
                <a:solidFill>
                  <a:srgbClr val="384CB2"/>
                </a:solidFill>
                <a:ea typeface="Cambria" panose="02040503050406030204" pitchFamily="18" charset="0"/>
              </a:rPr>
              <a:t>Visual reports &amp; insights</a:t>
            </a:r>
          </a:p>
        </p:txBody>
      </p:sp>
      <p:sp>
        <p:nvSpPr>
          <p:cNvPr id="7" name="Title 1">
            <a:extLst>
              <a:ext uri="{FF2B5EF4-FFF2-40B4-BE49-F238E27FC236}">
                <a16:creationId xmlns:a16="http://schemas.microsoft.com/office/drawing/2014/main" id="{5649056B-0CB4-E5CE-427C-C0B796594C38}"/>
              </a:ext>
            </a:extLst>
          </p:cNvPr>
          <p:cNvSpPr txBox="1">
            <a:spLocks/>
          </p:cNvSpPr>
          <p:nvPr/>
        </p:nvSpPr>
        <p:spPr>
          <a:xfrm>
            <a:off x="447040" y="5804096"/>
            <a:ext cx="10922000" cy="40640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AutoNum type="arabicPeriod"/>
            </a:pPr>
            <a:r>
              <a:rPr lang="en-US" sz="1900" cap="none" dirty="0">
                <a:solidFill>
                  <a:schemeClr val="tx1"/>
                </a:solidFill>
                <a:latin typeface="Segoe UI Semibold" panose="020B0702040204020203" pitchFamily="34" charset="0"/>
                <a:cs typeface="Segoe UI Semibold" panose="020B0702040204020203" pitchFamily="34" charset="0"/>
              </a:rPr>
              <a:t>Encounter cost distribution by encounter class ambulatory encounters account for the highest total cost (₹23.8M) despite low base costs, indicating high frequency. Inpatient and emergency visits show significantly higher base cost per visit, driving substantial overall spend. </a:t>
            </a:r>
          </a:p>
          <a:p>
            <a:pPr marL="342900" indent="-342900" algn="l">
              <a:buAutoNum type="arabicPeriod"/>
            </a:pPr>
            <a:r>
              <a:rPr lang="en-US" sz="1900" cap="none" dirty="0">
                <a:solidFill>
                  <a:schemeClr val="tx1"/>
                </a:solidFill>
                <a:latin typeface="Segoe UI Semibold" panose="020B0702040204020203" pitchFamily="34" charset="0"/>
                <a:cs typeface="Segoe UI Semibold" panose="020B0702040204020203" pitchFamily="34" charset="0"/>
              </a:rPr>
              <a:t>High-cost patient identification 153 patients had repeated encounters with claim costs over ₹10,000, making them key contributors to total system expense. Many of these patients have 5–10+ high-cost visits, suggesting a need for targeted care management. </a:t>
            </a:r>
          </a:p>
          <a:p>
            <a:pPr marL="342900" indent="-342900" algn="l">
              <a:buAutoNum type="arabicPeriod"/>
            </a:pPr>
            <a:r>
              <a:rPr lang="en-US" sz="1900" cap="none" dirty="0">
                <a:solidFill>
                  <a:schemeClr val="tx1"/>
                </a:solidFill>
                <a:latin typeface="Segoe UI Semibold" panose="020B0702040204020203" pitchFamily="34" charset="0"/>
                <a:cs typeface="Segoe UI Semibold" panose="020B0702040204020203" pitchFamily="34" charset="0"/>
              </a:rPr>
              <a:t>Uncovered costs by payer and reason code payers like anthem and </a:t>
            </a:r>
            <a:r>
              <a:rPr lang="en-US" sz="1900" cap="none" dirty="0" err="1">
                <a:solidFill>
                  <a:schemeClr val="tx1"/>
                </a:solidFill>
                <a:latin typeface="Segoe UI Semibold" panose="020B0702040204020203" pitchFamily="34" charset="0"/>
                <a:cs typeface="Segoe UI Semibold" panose="020B0702040204020203" pitchFamily="34" charset="0"/>
              </a:rPr>
              <a:t>cigna</a:t>
            </a:r>
            <a:r>
              <a:rPr lang="en-US" sz="1900" cap="none" dirty="0">
                <a:solidFill>
                  <a:schemeClr val="tx1"/>
                </a:solidFill>
                <a:latin typeface="Segoe UI Semibold" panose="020B0702040204020203" pitchFamily="34" charset="0"/>
                <a:cs typeface="Segoe UI Semibold" panose="020B0702040204020203" pitchFamily="34" charset="0"/>
              </a:rPr>
              <a:t> have consistently high uncovered costs across multiple diagnoses. Conditions like chronic heart failure and acute bronchitis show large gaps in payer coverage, posing financial risk to the provider. </a:t>
            </a:r>
          </a:p>
          <a:p>
            <a:pPr marL="342900" indent="-342900" algn="l">
              <a:buAutoNum type="arabicPeriod"/>
            </a:pPr>
            <a:r>
              <a:rPr lang="en-US" sz="1900" cap="none" dirty="0">
                <a:solidFill>
                  <a:schemeClr val="tx1"/>
                </a:solidFill>
                <a:latin typeface="Segoe UI Semibold" panose="020B0702040204020203" pitchFamily="34" charset="0"/>
                <a:cs typeface="Segoe UI Semibold" panose="020B0702040204020203" pitchFamily="34" charset="0"/>
              </a:rPr>
              <a:t>Procedure cost trends and diagnosis correlation procedure costs for conditions like drug overdose and chronic illness show inconsistent but sharp increases over the years. Diagnoses such as asthma and </a:t>
            </a:r>
            <a:r>
              <a:rPr lang="en-US" sz="1900" cap="none" dirty="0" err="1">
                <a:solidFill>
                  <a:schemeClr val="tx1"/>
                </a:solidFill>
                <a:latin typeface="Segoe UI Semibold" panose="020B0702040204020203" pitchFamily="34" charset="0"/>
                <a:cs typeface="Segoe UI Semibold" panose="020B0702040204020203" pitchFamily="34" charset="0"/>
              </a:rPr>
              <a:t>alzheimer’s</a:t>
            </a:r>
            <a:r>
              <a:rPr lang="en-US" sz="1900" cap="none" dirty="0">
                <a:solidFill>
                  <a:schemeClr val="tx1"/>
                </a:solidFill>
                <a:latin typeface="Segoe UI Semibold" panose="020B0702040204020203" pitchFamily="34" charset="0"/>
                <a:cs typeface="Segoe UI Semibold" panose="020B0702040204020203" pitchFamily="34" charset="0"/>
              </a:rPr>
              <a:t> also reflect steady cost growth, signaling chronic care cost</a:t>
            </a:r>
          </a:p>
          <a:p>
            <a:pPr marL="342900" indent="-342900" algn="l">
              <a:buAutoNum type="arabicPeriod"/>
            </a:pPr>
            <a:r>
              <a:rPr lang="en-US" sz="1900" cap="none" dirty="0">
                <a:solidFill>
                  <a:schemeClr val="tx1"/>
                </a:solidFill>
                <a:latin typeface="Segoe UI Semibold" panose="020B0702040204020203" pitchFamily="34" charset="0"/>
                <a:cs typeface="Segoe UI Semibold" panose="020B0702040204020203" pitchFamily="34" charset="0"/>
              </a:rPr>
              <a:t>Geographical analysis of encounters by organization and cost cities like </a:t>
            </a:r>
            <a:r>
              <a:rPr lang="en-US" sz="1900" cap="none" dirty="0" err="1">
                <a:solidFill>
                  <a:schemeClr val="tx1"/>
                </a:solidFill>
                <a:latin typeface="Segoe UI Semibold" panose="020B0702040204020203" pitchFamily="34" charset="0"/>
                <a:cs typeface="Segoe UI Semibold" panose="020B0702040204020203" pitchFamily="34" charset="0"/>
              </a:rPr>
              <a:t>cambridge</a:t>
            </a:r>
            <a:r>
              <a:rPr lang="en-US" sz="1900" cap="none" dirty="0">
                <a:solidFill>
                  <a:schemeClr val="tx1"/>
                </a:solidFill>
                <a:latin typeface="Segoe UI Semibold" panose="020B0702040204020203" pitchFamily="34" charset="0"/>
                <a:cs typeface="Segoe UI Semibold" panose="020B0702040204020203" pitchFamily="34" charset="0"/>
              </a:rPr>
              <a:t>, </a:t>
            </a:r>
            <a:r>
              <a:rPr lang="en-US" sz="1900" cap="none" dirty="0" err="1">
                <a:solidFill>
                  <a:schemeClr val="tx1"/>
                </a:solidFill>
                <a:latin typeface="Segoe UI Semibold" panose="020B0702040204020203" pitchFamily="34" charset="0"/>
                <a:cs typeface="Segoe UI Semibold" panose="020B0702040204020203" pitchFamily="34" charset="0"/>
              </a:rPr>
              <a:t>brookline</a:t>
            </a:r>
            <a:r>
              <a:rPr lang="en-US" sz="1900" cap="none" dirty="0">
                <a:solidFill>
                  <a:schemeClr val="tx1"/>
                </a:solidFill>
                <a:latin typeface="Segoe UI Semibold" panose="020B0702040204020203" pitchFamily="34" charset="0"/>
                <a:cs typeface="Segoe UI Semibold" panose="020B0702040204020203" pitchFamily="34" charset="0"/>
              </a:rPr>
              <a:t>, and </a:t>
            </a:r>
            <a:r>
              <a:rPr lang="en-US" sz="1900" cap="none" dirty="0" err="1">
                <a:solidFill>
                  <a:schemeClr val="tx1"/>
                </a:solidFill>
                <a:latin typeface="Segoe UI Semibold" panose="020B0702040204020203" pitchFamily="34" charset="0"/>
                <a:cs typeface="Segoe UI Semibold" panose="020B0702040204020203" pitchFamily="34" charset="0"/>
              </a:rPr>
              <a:t>everett</a:t>
            </a:r>
            <a:r>
              <a:rPr lang="en-US" sz="1900" cap="none" dirty="0">
                <a:solidFill>
                  <a:schemeClr val="tx1"/>
                </a:solidFill>
                <a:latin typeface="Segoe UI Semibold" panose="020B0702040204020203" pitchFamily="34" charset="0"/>
                <a:cs typeface="Segoe UI Semibold" panose="020B0702040204020203" pitchFamily="34" charset="0"/>
              </a:rPr>
              <a:t> report both high patient traffic and elevated average costs. Smaller regions (</a:t>
            </a:r>
            <a:r>
              <a:rPr lang="en-US" sz="1900" cap="none" dirty="0" err="1">
                <a:solidFill>
                  <a:schemeClr val="tx1"/>
                </a:solidFill>
                <a:latin typeface="Segoe UI Semibold" panose="020B0702040204020203" pitchFamily="34" charset="0"/>
                <a:cs typeface="Segoe UI Semibold" panose="020B0702040204020203" pitchFamily="34" charset="0"/>
              </a:rPr>
              <a:t>eg.</a:t>
            </a:r>
            <a:r>
              <a:rPr lang="en-US" sz="1900" cap="none" dirty="0">
                <a:solidFill>
                  <a:schemeClr val="tx1"/>
                </a:solidFill>
                <a:latin typeface="Segoe UI Semibold" panose="020B0702040204020203" pitchFamily="34" charset="0"/>
                <a:cs typeface="Segoe UI Semibold" panose="020B0702040204020203" pitchFamily="34" charset="0"/>
              </a:rPr>
              <a:t>, Hingham, </a:t>
            </a:r>
            <a:r>
              <a:rPr lang="en-US" sz="1900" cap="none" dirty="0" err="1">
                <a:solidFill>
                  <a:schemeClr val="tx1"/>
                </a:solidFill>
                <a:latin typeface="Segoe UI Semibold" panose="020B0702040204020203" pitchFamily="34" charset="0"/>
                <a:cs typeface="Segoe UI Semibold" panose="020B0702040204020203" pitchFamily="34" charset="0"/>
              </a:rPr>
              <a:t>norwell</a:t>
            </a:r>
            <a:r>
              <a:rPr lang="en-US" sz="1900" cap="none" dirty="0">
                <a:solidFill>
                  <a:schemeClr val="tx1"/>
                </a:solidFill>
                <a:latin typeface="Segoe UI Semibold" panose="020B0702040204020203" pitchFamily="34" charset="0"/>
                <a:cs typeface="Segoe UI Semibold" panose="020B0702040204020203" pitchFamily="34" charset="0"/>
              </a:rPr>
              <a:t>) show fewer encounters but higher cost per visit, possibly due to emergency-only cases or limited care access." </a:t>
            </a:r>
            <a:endParaRPr lang="en-US" sz="19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AF134480-75C0-2887-994C-F4FDE1FD2721}"/>
              </a:ext>
            </a:extLst>
          </p:cNvPr>
          <p:cNvSpPr txBox="1">
            <a:spLocks/>
          </p:cNvSpPr>
          <p:nvPr/>
        </p:nvSpPr>
        <p:spPr>
          <a:xfrm>
            <a:off x="938530" y="6527996"/>
            <a:ext cx="10922000" cy="40640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p:txBody>
      </p:sp>
    </p:spTree>
    <p:extLst>
      <p:ext uri="{BB962C8B-B14F-4D97-AF65-F5344CB8AC3E}">
        <p14:creationId xmlns:p14="http://schemas.microsoft.com/office/powerpoint/2010/main" val="3006850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072AD-594E-8A19-1A4D-29671A7C29AD}"/>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640EE964-70E9-938C-7E54-675FD272C1D1}"/>
              </a:ext>
            </a:extLst>
          </p:cNvPr>
          <p:cNvSpPr>
            <a:spLocks noGrp="1"/>
          </p:cNvSpPr>
          <p:nvPr>
            <p:ph type="ctrTitle"/>
          </p:nvPr>
        </p:nvSpPr>
        <p:spPr>
          <a:xfrm>
            <a:off x="447040" y="741680"/>
            <a:ext cx="5648960" cy="558800"/>
          </a:xfrm>
          <a:noFill/>
        </p:spPr>
        <p:txBody>
          <a:bodyPr/>
          <a:lstStyle/>
          <a:p>
            <a:pPr algn="l"/>
            <a:r>
              <a:rPr lang="en-US" sz="3200" dirty="0">
                <a:solidFill>
                  <a:srgbClr val="384CB2"/>
                </a:solidFill>
                <a:ea typeface="Cambria" panose="02040503050406030204" pitchFamily="18" charset="0"/>
              </a:rPr>
              <a:t>Recommendations</a:t>
            </a:r>
          </a:p>
        </p:txBody>
      </p:sp>
      <p:sp>
        <p:nvSpPr>
          <p:cNvPr id="9" name="Title 1">
            <a:extLst>
              <a:ext uri="{FF2B5EF4-FFF2-40B4-BE49-F238E27FC236}">
                <a16:creationId xmlns:a16="http://schemas.microsoft.com/office/drawing/2014/main" id="{92C52BB1-A9E2-837D-9FAF-4FCDC0DBA466}"/>
              </a:ext>
            </a:extLst>
          </p:cNvPr>
          <p:cNvSpPr txBox="1">
            <a:spLocks/>
          </p:cNvSpPr>
          <p:nvPr/>
        </p:nvSpPr>
        <p:spPr>
          <a:xfrm>
            <a:off x="938530" y="6527996"/>
            <a:ext cx="10922000" cy="40640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p:txBody>
      </p:sp>
      <p:sp>
        <p:nvSpPr>
          <p:cNvPr id="2" name="Rectangle 1">
            <a:extLst>
              <a:ext uri="{FF2B5EF4-FFF2-40B4-BE49-F238E27FC236}">
                <a16:creationId xmlns:a16="http://schemas.microsoft.com/office/drawing/2014/main" id="{BA387ADF-CEB7-8FEA-8BDA-D7395AE9C571}"/>
              </a:ext>
            </a:extLst>
          </p:cNvPr>
          <p:cNvSpPr>
            <a:spLocks noChangeArrowheads="1"/>
          </p:cNvSpPr>
          <p:nvPr/>
        </p:nvSpPr>
        <p:spPr bwMode="auto">
          <a:xfrm>
            <a:off x="302895" y="1443841"/>
            <a:ext cx="1158621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Implement Care Management for High-Cost Patients</a:t>
            </a:r>
            <a:b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Focus on elderly or chronic condition patients with repeated high-cost visits to reduce readmissions and improve outcomes.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Review Coverage Gaps with Payers</a:t>
            </a:r>
            <a:b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Renegotiate contracts or adjust billing strategies for underfunded diagnoses and procedures (e.g., pregnancy care, chronic illness).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Bundle Ambulatory &amp; Prenatal Procedures</a:t>
            </a:r>
            <a:b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Consolidate high-frequency procedures into cost-effective packages to control spending without reducing care quality.</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Strengthen Preventive and Community Care Access</a:t>
            </a:r>
            <a:b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Reduce dependency on high-cost emergency services in regions with low encounter volume but high cost per visit.</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Monitor Cost Trends Quarterly</a:t>
            </a:r>
            <a:b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b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Track spikes in procedure claims by diagnosis and region to proactively respond to cost surges.</a:t>
            </a:r>
          </a:p>
        </p:txBody>
      </p:sp>
    </p:spTree>
    <p:extLst>
      <p:ext uri="{BB962C8B-B14F-4D97-AF65-F5344CB8AC3E}">
        <p14:creationId xmlns:p14="http://schemas.microsoft.com/office/powerpoint/2010/main" val="185181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935A55-1FF5-33D8-A96E-6BCB9A134517}"/>
            </a:ext>
          </a:extLst>
        </p:cNvPr>
        <p:cNvGrpSpPr/>
        <p:nvPr/>
      </p:nvGrpSpPr>
      <p:grpSpPr>
        <a:xfrm>
          <a:off x="0" y="0"/>
          <a:ext cx="0" cy="0"/>
          <a:chOff x="0" y="0"/>
          <a:chExt cx="0" cy="0"/>
        </a:xfrm>
      </p:grpSpPr>
      <p:pic>
        <p:nvPicPr>
          <p:cNvPr id="11" name="Picture Placeholder 15" descr="A group of surgeons wearing surgical caps and masks">
            <a:extLst>
              <a:ext uri="{FF2B5EF4-FFF2-40B4-BE49-F238E27FC236}">
                <a16:creationId xmlns:a16="http://schemas.microsoft.com/office/drawing/2014/main" id="{C3DC4B1F-4670-33BF-AEB4-FC789716B705}"/>
              </a:ext>
            </a:extLst>
          </p:cNvPr>
          <p:cNvPicPr>
            <a:picLocks noChangeAspect="1"/>
          </p:cNvPicPr>
          <p:nvPr/>
        </p:nvPicPr>
        <p:blipFill rotWithShape="1">
          <a:blip r:embed="rId3"/>
          <a:srcRect t="35757" b="35757"/>
          <a:stretch/>
        </p:blipFill>
        <p:spPr>
          <a:xfrm>
            <a:off x="462280" y="4124960"/>
            <a:ext cx="11267440" cy="2336800"/>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p:spPr>
      </p:pic>
      <p:sp>
        <p:nvSpPr>
          <p:cNvPr id="12" name="Title 7">
            <a:extLst>
              <a:ext uri="{FF2B5EF4-FFF2-40B4-BE49-F238E27FC236}">
                <a16:creationId xmlns:a16="http://schemas.microsoft.com/office/drawing/2014/main" id="{8A66B914-EA4D-13BB-ED15-E112E5DF2D0C}"/>
              </a:ext>
            </a:extLst>
          </p:cNvPr>
          <p:cNvSpPr>
            <a:spLocks noGrp="1"/>
          </p:cNvSpPr>
          <p:nvPr>
            <p:ph type="ctrTitle"/>
          </p:nvPr>
        </p:nvSpPr>
        <p:spPr>
          <a:xfrm>
            <a:off x="457200" y="1656080"/>
            <a:ext cx="10911840" cy="1239520"/>
          </a:xfrm>
        </p:spPr>
        <p:txBody>
          <a:bodyPr/>
          <a:lstStyle/>
          <a:p>
            <a:pPr algn="ctr"/>
            <a:r>
              <a:rPr lang="en-US" dirty="0">
                <a:solidFill>
                  <a:srgbClr val="384CB2"/>
                </a:solidFill>
              </a:rPr>
              <a:t>"</a:t>
            </a:r>
            <a:r>
              <a:rPr lang="en-US" dirty="0">
                <a:solidFill>
                  <a:srgbClr val="384CB2"/>
                </a:solidFill>
                <a:latin typeface="Segoe UI Semibold" panose="020B0702040204020203" pitchFamily="34" charset="0"/>
                <a:cs typeface="Segoe UI Semibold" panose="020B0702040204020203" pitchFamily="34" charset="0"/>
              </a:rPr>
              <a:t>Patient Encounter Cost and Risk Analysis in Healthcare Systems"</a:t>
            </a:r>
            <a:endParaRPr lang="en-US" dirty="0">
              <a:solidFill>
                <a:srgbClr val="384CB2"/>
              </a:solidFill>
              <a:latin typeface="Segoe UI Semibold" panose="020B0702040204020203" pitchFamily="34" charset="0"/>
              <a:ea typeface="Cambria" panose="02040503050406030204" pitchFamily="18" charset="0"/>
              <a:cs typeface="Segoe UI Semibold" panose="020B0702040204020203" pitchFamily="34" charset="0"/>
            </a:endParaRPr>
          </a:p>
        </p:txBody>
      </p:sp>
      <p:pic>
        <p:nvPicPr>
          <p:cNvPr id="13" name="Picture 12">
            <a:extLst>
              <a:ext uri="{FF2B5EF4-FFF2-40B4-BE49-F238E27FC236}">
                <a16:creationId xmlns:a16="http://schemas.microsoft.com/office/drawing/2014/main" id="{97C04987-DD89-EB8D-2EDC-6EE1D5456D27}"/>
              </a:ext>
            </a:extLst>
          </p:cNvPr>
          <p:cNvPicPr>
            <a:picLocks noChangeAspect="1"/>
          </p:cNvPicPr>
          <p:nvPr/>
        </p:nvPicPr>
        <p:blipFill>
          <a:blip r:embed="rId4"/>
          <a:stretch>
            <a:fillRect/>
          </a:stretch>
        </p:blipFill>
        <p:spPr>
          <a:xfrm>
            <a:off x="4680924" y="905758"/>
            <a:ext cx="2380119" cy="547122"/>
          </a:xfrm>
          <a:prstGeom prst="rect">
            <a:avLst/>
          </a:prstGeom>
        </p:spPr>
      </p:pic>
    </p:spTree>
    <p:extLst>
      <p:ext uri="{BB962C8B-B14F-4D97-AF65-F5344CB8AC3E}">
        <p14:creationId xmlns:p14="http://schemas.microsoft.com/office/powerpoint/2010/main" val="197309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94BF-36BC-67A9-538B-3BD9BEE13AD6}"/>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835BD8AA-5DF1-7B94-2F31-FC1032088324}"/>
              </a:ext>
            </a:extLst>
          </p:cNvPr>
          <p:cNvSpPr>
            <a:spLocks noGrp="1"/>
          </p:cNvSpPr>
          <p:nvPr>
            <p:ph type="ctrTitle"/>
          </p:nvPr>
        </p:nvSpPr>
        <p:spPr>
          <a:xfrm>
            <a:off x="447040" y="741680"/>
            <a:ext cx="5648960" cy="558800"/>
          </a:xfrm>
          <a:noFill/>
        </p:spPr>
        <p:txBody>
          <a:bodyPr/>
          <a:lstStyle/>
          <a:p>
            <a:pPr algn="l"/>
            <a:r>
              <a:rPr lang="en-US" sz="3200" dirty="0">
                <a:solidFill>
                  <a:srgbClr val="384CB2"/>
                </a:solidFill>
                <a:ea typeface="Cambria" panose="02040503050406030204" pitchFamily="18" charset="0"/>
              </a:rPr>
              <a:t>Conclusion</a:t>
            </a:r>
          </a:p>
        </p:txBody>
      </p:sp>
      <p:sp>
        <p:nvSpPr>
          <p:cNvPr id="9" name="Title 1">
            <a:extLst>
              <a:ext uri="{FF2B5EF4-FFF2-40B4-BE49-F238E27FC236}">
                <a16:creationId xmlns:a16="http://schemas.microsoft.com/office/drawing/2014/main" id="{66DCB785-1C41-7425-750F-70AA4A793579}"/>
              </a:ext>
            </a:extLst>
          </p:cNvPr>
          <p:cNvSpPr txBox="1">
            <a:spLocks/>
          </p:cNvSpPr>
          <p:nvPr/>
        </p:nvSpPr>
        <p:spPr>
          <a:xfrm>
            <a:off x="938530" y="6527996"/>
            <a:ext cx="10922000" cy="40640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1800" dirty="0"/>
          </a:p>
        </p:txBody>
      </p:sp>
      <p:sp>
        <p:nvSpPr>
          <p:cNvPr id="2" name="Rectangle 1">
            <a:extLst>
              <a:ext uri="{FF2B5EF4-FFF2-40B4-BE49-F238E27FC236}">
                <a16:creationId xmlns:a16="http://schemas.microsoft.com/office/drawing/2014/main" id="{405BB01D-0C72-170F-63E0-FBBB21385A8C}"/>
              </a:ext>
            </a:extLst>
          </p:cNvPr>
          <p:cNvSpPr>
            <a:spLocks noChangeArrowheads="1"/>
          </p:cNvSpPr>
          <p:nvPr/>
        </p:nvSpPr>
        <p:spPr bwMode="auto">
          <a:xfrm>
            <a:off x="910590" y="6565064"/>
            <a:ext cx="9326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1FAD8162-01DD-5D13-CE5F-21F1BA3D2880}"/>
              </a:ext>
            </a:extLst>
          </p:cNvPr>
          <p:cNvSpPr>
            <a:spLocks noChangeArrowheads="1"/>
          </p:cNvSpPr>
          <p:nvPr/>
        </p:nvSpPr>
        <p:spPr bwMode="auto">
          <a:xfrm>
            <a:off x="607695" y="3288206"/>
            <a:ext cx="98141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5AC414F2-8FEC-46F6-D103-81637A252773}"/>
              </a:ext>
            </a:extLst>
          </p:cNvPr>
          <p:cNvSpPr>
            <a:spLocks noChangeArrowheads="1"/>
          </p:cNvSpPr>
          <p:nvPr/>
        </p:nvSpPr>
        <p:spPr bwMode="auto">
          <a:xfrm>
            <a:off x="294640" y="1459743"/>
            <a:ext cx="10922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defTabSz="914400" eaLnBrk="0" fontAlgn="base" hangingPunct="0">
              <a:spcBef>
                <a:spcPct val="0"/>
              </a:spcBef>
              <a:spcAft>
                <a:spcPct val="0"/>
              </a:spcAft>
              <a:buFont typeface="+mj-lt"/>
              <a:buAutoNum type="arabicPeriod"/>
            </a:pP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The analysis reveals significant cost concentration in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ambulatory</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inpatient</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and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emergency care</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with ambulatory visits accounting for the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highest total expenditure</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due to volume.</a:t>
            </a:r>
          </a:p>
          <a:p>
            <a:pPr marL="800100" lvl="1" indent="-342900" defTabSz="914400" eaLnBrk="0" fontAlgn="base" hangingPunct="0">
              <a:spcBef>
                <a:spcPct val="0"/>
              </a:spcBef>
              <a:spcAft>
                <a:spcPct val="0"/>
              </a:spcAft>
              <a:buFont typeface="+mj-lt"/>
              <a:buAutoNum type="arabicPeriod"/>
            </a:pP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A small group of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153 high-cost patients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contributes disproportionately to total system costs, often with repeated visits exceeding ₹10,000 each.</a:t>
            </a:r>
          </a:p>
          <a:p>
            <a:pPr marL="800100" lvl="1" indent="-342900" defTabSz="914400" eaLnBrk="0" fontAlgn="base" hangingPunct="0">
              <a:spcBef>
                <a:spcPct val="0"/>
              </a:spcBef>
              <a:spcAft>
                <a:spcPct val="0"/>
              </a:spcAft>
              <a:buFont typeface="+mj-lt"/>
              <a:buAutoNum type="arabicPeriod"/>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Uncovered costs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remain a major challenge, especially across diagnoses like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chronic heart failure</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and with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payers such as Anthem and Cigna</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exposing providers to financial risk.</a:t>
            </a:r>
          </a:p>
          <a:p>
            <a:pPr marL="800100" lvl="1" indent="-342900" defTabSz="914400" eaLnBrk="0" fontAlgn="base" hangingPunct="0">
              <a:spcBef>
                <a:spcPct val="0"/>
              </a:spcBef>
              <a:spcAft>
                <a:spcPct val="0"/>
              </a:spcAft>
              <a:buFont typeface="+mj-lt"/>
              <a:buAutoNum type="arabicPeriod"/>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Procedure costs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are rising sharply over time, particularly in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chronic conditions</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and </a:t>
            </a: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mental health</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indicating increasing pressure on care budgets.</a:t>
            </a:r>
          </a:p>
          <a:p>
            <a:pPr marL="800100" lvl="1" indent="-342900" defTabSz="914400" eaLnBrk="0" fontAlgn="base" hangingPunct="0">
              <a:spcBef>
                <a:spcPct val="0"/>
              </a:spcBef>
              <a:spcAft>
                <a:spcPct val="0"/>
              </a:spcAft>
              <a:buFont typeface="+mj-lt"/>
              <a:buAutoNum type="arabicPeriod"/>
            </a:pPr>
            <a:r>
              <a:rPr kumimoji="0" lang="en-US" altLang="en-US" b="1" i="0" u="none" strike="noStrike" cap="none" normalizeH="0" baseline="0" dirty="0">
                <a:ln>
                  <a:noFill/>
                </a:ln>
                <a:effectLst/>
                <a:latin typeface="Segoe UI Semibold" panose="020B0702040204020203" pitchFamily="34" charset="0"/>
                <a:cs typeface="Segoe UI Semibold" panose="020B0702040204020203" pitchFamily="34" charset="0"/>
              </a:rPr>
              <a:t>Geographical variation</a:t>
            </a:r>
            <a:r>
              <a:rPr kumimoji="0" lang="en-US" altLang="en-US" b="0" i="0" u="none" strike="noStrike" cap="none" normalizeH="0" baseline="0" dirty="0">
                <a:ln>
                  <a:noFill/>
                </a:ln>
                <a:effectLst/>
                <a:latin typeface="Segoe UI Semibold" panose="020B0702040204020203" pitchFamily="34" charset="0"/>
                <a:cs typeface="Segoe UI Semibold" panose="020B0702040204020203" pitchFamily="34" charset="0"/>
              </a:rPr>
              <a:t> shows high-cost burdens are concentrated in urban areas (e.g., Cambridge, Brookline), while lower-volume regions still face elevated per-encounter costs due to emergency reliance.</a:t>
            </a:r>
          </a:p>
        </p:txBody>
      </p:sp>
    </p:spTree>
    <p:extLst>
      <p:ext uri="{BB962C8B-B14F-4D97-AF65-F5344CB8AC3E}">
        <p14:creationId xmlns:p14="http://schemas.microsoft.com/office/powerpoint/2010/main" val="62850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p:txBody>
          <a:bodyPr/>
          <a:lstStyle/>
          <a:p>
            <a:r>
              <a:rPr lang="en-US" dirty="0">
                <a:solidFill>
                  <a:srgbClr val="384CB2"/>
                </a:solidFill>
              </a:rPr>
              <a:t>Thank you</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a:xfrm>
            <a:off x="0" y="2792895"/>
            <a:ext cx="4135121" cy="1455521"/>
          </a:xfrm>
        </p:spPr>
        <p:txBody>
          <a:bodyPr>
            <a:normAutofit/>
          </a:bodyPr>
          <a:lstStyle/>
          <a:p>
            <a:pPr lvl="2">
              <a:buClr>
                <a:srgbClr val="002060"/>
              </a:buClr>
              <a:buFont typeface="Wingdings" panose="05000000000000000000" pitchFamily="2" charset="2"/>
              <a:buChar char="Ø"/>
            </a:pPr>
            <a:r>
              <a:rPr lang="en-US" sz="1800" dirty="0">
                <a:solidFill>
                  <a:schemeClr val="tx1"/>
                </a:solidFill>
                <a:latin typeface="Segoe UI Semibold" panose="020B0702040204020203" pitchFamily="34" charset="0"/>
                <a:cs typeface="Segoe UI Semibold" panose="020B0702040204020203" pitchFamily="34" charset="0"/>
              </a:rPr>
              <a:t>Adnan Shaik</a:t>
            </a:r>
          </a:p>
          <a:p>
            <a:pPr lvl="2">
              <a:buClr>
                <a:srgbClr val="002060"/>
              </a:buClr>
              <a:buFont typeface="Wingdings" panose="05000000000000000000" pitchFamily="2" charset="2"/>
              <a:buChar char="Ø"/>
            </a:pPr>
            <a:r>
              <a:rPr lang="en-US" sz="1800" dirty="0">
                <a:solidFill>
                  <a:schemeClr val="tx1"/>
                </a:solidFill>
                <a:latin typeface="Segoe UI Semibold" panose="020B0702040204020203" pitchFamily="34" charset="0"/>
                <a:cs typeface="Segoe UI Semibold" panose="020B0702040204020203" pitchFamily="34" charset="0"/>
              </a:rPr>
              <a:t>+91 9951431138</a:t>
            </a:r>
          </a:p>
          <a:p>
            <a:pPr lvl="2">
              <a:buClr>
                <a:srgbClr val="384CB2"/>
              </a:buClr>
              <a:buFont typeface="Wingdings" panose="05000000000000000000" pitchFamily="2" charset="2"/>
              <a:buChar char="Ø"/>
            </a:pPr>
            <a:r>
              <a:rPr lang="en-US" sz="1800" dirty="0">
                <a:solidFill>
                  <a:schemeClr val="tx1"/>
                </a:solidFill>
                <a:latin typeface="Segoe UI Semibold" panose="020B0702040204020203" pitchFamily="34" charset="0"/>
                <a:cs typeface="Segoe UI Semibold" panose="020B0702040204020203" pitchFamily="34" charset="0"/>
              </a:rPr>
              <a:t>adnanshaik1731@gmail.com</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605A6-F84F-B213-B8B1-D644BB77C0D7}"/>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735FF14D-AEB5-DC1C-C9FE-0C48850B8E68}"/>
              </a:ext>
            </a:extLst>
          </p:cNvPr>
          <p:cNvSpPr>
            <a:spLocks noGrp="1"/>
          </p:cNvSpPr>
          <p:nvPr>
            <p:ph type="ctrTitle"/>
          </p:nvPr>
        </p:nvSpPr>
        <p:spPr>
          <a:xfrm>
            <a:off x="447040" y="741680"/>
            <a:ext cx="4937760" cy="558800"/>
          </a:xfrm>
          <a:noFill/>
        </p:spPr>
        <p:txBody>
          <a:bodyPr/>
          <a:lstStyle/>
          <a:p>
            <a:pPr algn="l"/>
            <a:r>
              <a:rPr lang="en-US" sz="3200" dirty="0"/>
              <a:t> </a:t>
            </a:r>
            <a:r>
              <a:rPr lang="en-US" sz="3200" dirty="0">
                <a:solidFill>
                  <a:srgbClr val="384CB2"/>
                </a:solidFill>
                <a:latin typeface="Segoe UI Semibold" panose="020B0702040204020203" pitchFamily="34" charset="0"/>
                <a:cs typeface="Segoe UI Semibold" panose="020B0702040204020203" pitchFamily="34" charset="0"/>
              </a:rPr>
              <a:t>Problem Statement</a:t>
            </a:r>
          </a:p>
        </p:txBody>
      </p:sp>
      <p:sp>
        <p:nvSpPr>
          <p:cNvPr id="20" name="Subtitle 2">
            <a:extLst>
              <a:ext uri="{FF2B5EF4-FFF2-40B4-BE49-F238E27FC236}">
                <a16:creationId xmlns:a16="http://schemas.microsoft.com/office/drawing/2014/main" id="{A060A842-9511-A3F3-5459-EC2EB8AD8EE5}"/>
              </a:ext>
            </a:extLst>
          </p:cNvPr>
          <p:cNvSpPr>
            <a:spLocks noGrp="1"/>
          </p:cNvSpPr>
          <p:nvPr>
            <p:ph type="subTitle" idx="1"/>
          </p:nvPr>
        </p:nvSpPr>
        <p:spPr>
          <a:xfrm>
            <a:off x="447040" y="1300480"/>
            <a:ext cx="11084560" cy="4815840"/>
          </a:xfrm>
          <a:noFill/>
        </p:spPr>
        <p:txBody>
          <a:bodyPr anchor="t"/>
          <a:lstStyle/>
          <a:p>
            <a:r>
              <a:rPr lang="en-US" sz="2000" dirty="0">
                <a:solidFill>
                  <a:schemeClr val="tx1"/>
                </a:solidFill>
              </a:rPr>
              <a:t>Healthcare organizations face increasing challenges in managing the costs and financial risks associated with patient encounters. Identifying patients with frequent high-cost encounters, analyzing the impact of various medical procedures, and understanding financial risks due to payer coverage gaps are critical for improving operational efficiency and patient outcomes. This project aims to provide a comprehensive analysis of patient encounters, procedure costs, and payer coverage to uncover patterns of high-cost healthcare utilization and potential financial risks.</a:t>
            </a:r>
          </a:p>
          <a:p>
            <a:br>
              <a:rPr lang="en-US" sz="2000" dirty="0">
                <a:solidFill>
                  <a:schemeClr val="tx1"/>
                </a:solidFill>
              </a:rPr>
            </a:br>
            <a:br>
              <a:rPr lang="en-US" sz="2000" dirty="0">
                <a:solidFill>
                  <a:schemeClr val="tx1"/>
                </a:solidFill>
              </a:rPr>
            </a:br>
            <a:r>
              <a:rPr lang="en-US" sz="2000" dirty="0">
                <a:solidFill>
                  <a:schemeClr val="tx1"/>
                </a:solidFill>
              </a:rPr>
              <a:t>Through this analysis, healthcare providers will gain actionable insights into patient demographics, procedure trends, and key factors driving uncovered costs. The objective is to support informed decision-making for resource allocation, patient care management, and financial planning by leveraging SQL-based data analysis across key healthcare tables such as encounters, patients, procedures, payers, and organizations.</a:t>
            </a:r>
          </a:p>
        </p:txBody>
      </p:sp>
    </p:spTree>
    <p:extLst>
      <p:ext uri="{BB962C8B-B14F-4D97-AF65-F5344CB8AC3E}">
        <p14:creationId xmlns:p14="http://schemas.microsoft.com/office/powerpoint/2010/main" val="38001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84A8D-DA5B-C03E-87FF-A568854A1194}"/>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A508E60C-5F9B-FD35-8F48-DF94D47F1CD0}"/>
              </a:ext>
            </a:extLst>
          </p:cNvPr>
          <p:cNvSpPr>
            <a:spLocks noGrp="1"/>
          </p:cNvSpPr>
          <p:nvPr>
            <p:ph type="ctrTitle"/>
          </p:nvPr>
        </p:nvSpPr>
        <p:spPr>
          <a:xfrm>
            <a:off x="447040" y="741680"/>
            <a:ext cx="4714240" cy="558800"/>
          </a:xfrm>
          <a:noFill/>
        </p:spPr>
        <p:txBody>
          <a:bodyPr/>
          <a:lstStyle/>
          <a:p>
            <a:r>
              <a:rPr lang="en-US" sz="3200" dirty="0">
                <a:solidFill>
                  <a:srgbClr val="384CB2"/>
                </a:solidFill>
              </a:rPr>
              <a:t>Business Requirement</a:t>
            </a:r>
          </a:p>
        </p:txBody>
      </p:sp>
      <p:sp>
        <p:nvSpPr>
          <p:cNvPr id="20" name="Subtitle 2">
            <a:extLst>
              <a:ext uri="{FF2B5EF4-FFF2-40B4-BE49-F238E27FC236}">
                <a16:creationId xmlns:a16="http://schemas.microsoft.com/office/drawing/2014/main" id="{8BD518B5-84B9-5F80-BDAF-59371ACA5B55}"/>
              </a:ext>
            </a:extLst>
          </p:cNvPr>
          <p:cNvSpPr>
            <a:spLocks noGrp="1"/>
          </p:cNvSpPr>
          <p:nvPr>
            <p:ph type="subTitle" idx="1"/>
          </p:nvPr>
        </p:nvSpPr>
        <p:spPr>
          <a:xfrm>
            <a:off x="447040" y="1300480"/>
            <a:ext cx="11084560" cy="5425440"/>
          </a:xfrm>
          <a:noFill/>
        </p:spPr>
        <p:txBody>
          <a:bodyPr anchor="t"/>
          <a:lstStyle/>
          <a:p>
            <a:pPr algn="l"/>
            <a:r>
              <a:rPr lang="en-US" b="1" dirty="0">
                <a:solidFill>
                  <a:schemeClr val="tx1"/>
                </a:solidFill>
                <a:latin typeface="Segoe UI Semibold" panose="020B0702040204020203" pitchFamily="34" charset="0"/>
                <a:cs typeface="Segoe UI Semibold" panose="020B0702040204020203" pitchFamily="34" charset="0"/>
              </a:rPr>
              <a:t>Evaluating Financial Risk by Encounter Outcome</a:t>
            </a:r>
            <a:endParaRPr lang="en-US" sz="2000"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sz="2000"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Determine which </a:t>
            </a:r>
            <a:r>
              <a:rPr lang="en-US" dirty="0" err="1">
                <a:solidFill>
                  <a:schemeClr val="tx1"/>
                </a:solidFill>
                <a:latin typeface="Segoe UI Semibold" panose="020B0702040204020203" pitchFamily="34" charset="0"/>
                <a:cs typeface="Segoe UI Semibold" panose="020B0702040204020203" pitchFamily="34" charset="0"/>
              </a:rPr>
              <a:t>ReasonCodes</a:t>
            </a:r>
            <a:r>
              <a:rPr lang="en-US" dirty="0">
                <a:solidFill>
                  <a:schemeClr val="tx1"/>
                </a:solidFill>
                <a:latin typeface="Segoe UI Semibold" panose="020B0702040204020203" pitchFamily="34" charset="0"/>
                <a:cs typeface="Segoe UI Semibold" panose="020B0702040204020203" pitchFamily="34" charset="0"/>
              </a:rPr>
              <a:t> lead to the highest financial risk based on the total uncovered cost (difference between total claim cost and payer coverage). Analyze this by combining patient demographics and encounter outcomes.</a:t>
            </a:r>
          </a:p>
          <a:p>
            <a:pPr algn="l"/>
            <a:r>
              <a:rPr lang="en-US" b="1" dirty="0">
                <a:solidFill>
                  <a:schemeClr val="tx1"/>
                </a:solidFill>
                <a:latin typeface="Segoe UI Semibold" panose="020B0702040204020203" pitchFamily="34" charset="0"/>
                <a:cs typeface="Segoe UI Semibold" panose="020B0702040204020203" pitchFamily="34" charset="0"/>
              </a:rPr>
              <a:t>Identifying Patients with Frequent High-Cost Encounters</a:t>
            </a:r>
            <a:endParaRPr lang="en-US" sz="2000"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sz="2000"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Identify patients who had more than 3 encounters in a year where each encounter had a total claim cost above a certain threshold (e.g., $10,000). The query should return the patient details, number of encounters, and the total cost for those encounters.</a:t>
            </a:r>
          </a:p>
          <a:p>
            <a:pPr algn="l"/>
            <a:r>
              <a:rPr lang="en-US" b="1" dirty="0">
                <a:solidFill>
                  <a:schemeClr val="tx1"/>
                </a:solidFill>
                <a:latin typeface="Segoe UI Semibold" panose="020B0702040204020203" pitchFamily="34" charset="0"/>
                <a:cs typeface="Segoe UI Semibold" panose="020B0702040204020203" pitchFamily="34" charset="0"/>
              </a:rPr>
              <a:t>Identifying Risk Factors Based on Demographics and Encounter Reasons</a:t>
            </a:r>
            <a:endParaRPr lang="en-US" sz="2000"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sz="2000"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Analyze the top 3 most frequent diagnosis codes (</a:t>
            </a:r>
            <a:r>
              <a:rPr lang="en-US" dirty="0" err="1">
                <a:solidFill>
                  <a:schemeClr val="tx1"/>
                </a:solidFill>
                <a:latin typeface="Segoe UI Semibold" panose="020B0702040204020203" pitchFamily="34" charset="0"/>
                <a:cs typeface="Segoe UI Semibold" panose="020B0702040204020203" pitchFamily="34" charset="0"/>
              </a:rPr>
              <a:t>ReasonCodes</a:t>
            </a:r>
            <a:r>
              <a:rPr lang="en-US" dirty="0">
                <a:solidFill>
                  <a:schemeClr val="tx1"/>
                </a:solidFill>
                <a:latin typeface="Segoe UI Semibold" panose="020B0702040204020203" pitchFamily="34" charset="0"/>
                <a:cs typeface="Segoe UI Semibold" panose="020B0702040204020203" pitchFamily="34" charset="0"/>
              </a:rPr>
              <a:t>) and the associated patient demographic data to understand which groups are most affected by high-cost encounters</a:t>
            </a:r>
            <a:r>
              <a:rPr lang="en-US" dirty="0">
                <a:solidFill>
                  <a:schemeClr val="tx1"/>
                </a:solidFill>
              </a:rPr>
              <a:t>.</a:t>
            </a:r>
          </a:p>
        </p:txBody>
      </p:sp>
    </p:spTree>
    <p:extLst>
      <p:ext uri="{BB962C8B-B14F-4D97-AF65-F5344CB8AC3E}">
        <p14:creationId xmlns:p14="http://schemas.microsoft.com/office/powerpoint/2010/main" val="315101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A569B-CD40-D844-A5EA-52D502A81995}"/>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94BE7784-705A-92E9-295B-B699C0A9D640}"/>
              </a:ext>
            </a:extLst>
          </p:cNvPr>
          <p:cNvSpPr>
            <a:spLocks noGrp="1"/>
          </p:cNvSpPr>
          <p:nvPr>
            <p:ph type="ctrTitle"/>
          </p:nvPr>
        </p:nvSpPr>
        <p:spPr>
          <a:xfrm>
            <a:off x="447040" y="741680"/>
            <a:ext cx="4714240" cy="558800"/>
          </a:xfrm>
          <a:noFill/>
        </p:spPr>
        <p:txBody>
          <a:bodyPr/>
          <a:lstStyle/>
          <a:p>
            <a:r>
              <a:rPr lang="en-US" sz="3200" dirty="0">
                <a:solidFill>
                  <a:srgbClr val="384CB2"/>
                </a:solidFill>
              </a:rPr>
              <a:t>Business Requirement</a:t>
            </a:r>
          </a:p>
        </p:txBody>
      </p:sp>
      <p:sp>
        <p:nvSpPr>
          <p:cNvPr id="20" name="Subtitle 2">
            <a:extLst>
              <a:ext uri="{FF2B5EF4-FFF2-40B4-BE49-F238E27FC236}">
                <a16:creationId xmlns:a16="http://schemas.microsoft.com/office/drawing/2014/main" id="{EBB8EF03-338F-3EBB-5D64-836F27C4D14B}"/>
              </a:ext>
            </a:extLst>
          </p:cNvPr>
          <p:cNvSpPr>
            <a:spLocks noGrp="1"/>
          </p:cNvSpPr>
          <p:nvPr>
            <p:ph type="subTitle" idx="1"/>
          </p:nvPr>
        </p:nvSpPr>
        <p:spPr>
          <a:xfrm>
            <a:off x="553720" y="1483360"/>
            <a:ext cx="11084560" cy="4836160"/>
          </a:xfrm>
          <a:noFill/>
        </p:spPr>
        <p:txBody>
          <a:bodyPr anchor="t"/>
          <a:lstStyle/>
          <a:p>
            <a:pPr algn="l"/>
            <a:r>
              <a:rPr lang="en-US" b="1" dirty="0">
                <a:solidFill>
                  <a:schemeClr val="tx1"/>
                </a:solidFill>
                <a:latin typeface="Segoe UI Semibold" panose="020B0702040204020203" pitchFamily="34" charset="0"/>
                <a:cs typeface="Segoe UI Semibold" panose="020B0702040204020203" pitchFamily="34" charset="0"/>
              </a:rPr>
              <a:t>Assessing Payer Contributions for Different Procedure Types</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Analyze payer contributions for the base cost of procedures and identify any gaps between total claim cost and payer coverage.</a:t>
            </a:r>
          </a:p>
          <a:p>
            <a:pPr algn="l"/>
            <a:r>
              <a:rPr lang="en-US" b="1" dirty="0">
                <a:solidFill>
                  <a:schemeClr val="tx1"/>
                </a:solidFill>
                <a:latin typeface="Segoe UI Semibold" panose="020B0702040204020203" pitchFamily="34" charset="0"/>
                <a:cs typeface="Segoe UI Semibold" panose="020B0702040204020203" pitchFamily="34" charset="0"/>
              </a:rPr>
              <a:t>Identifying Patients with Multiple Procedures Across Encounters</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Find patients who had multiple procedures across different encounters with the same </a:t>
            </a:r>
            <a:r>
              <a:rPr lang="en-US" dirty="0" err="1">
                <a:solidFill>
                  <a:schemeClr val="tx1"/>
                </a:solidFill>
                <a:latin typeface="Segoe UI Semibold" panose="020B0702040204020203" pitchFamily="34" charset="0"/>
                <a:cs typeface="Segoe UI Semibold" panose="020B0702040204020203" pitchFamily="34" charset="0"/>
              </a:rPr>
              <a:t>ReasonCode</a:t>
            </a:r>
            <a:r>
              <a:rPr lang="en-US" dirty="0">
                <a:solidFill>
                  <a:schemeClr val="tx1"/>
                </a:solidFill>
                <a:latin typeface="Segoe UI Semibold" panose="020B0702040204020203" pitchFamily="34" charset="0"/>
                <a:cs typeface="Segoe UI Semibold" panose="020B0702040204020203" pitchFamily="34" charset="0"/>
              </a:rPr>
              <a:t>. </a:t>
            </a:r>
          </a:p>
          <a:p>
            <a:pPr algn="l"/>
            <a:r>
              <a:rPr lang="en-US" b="1" dirty="0">
                <a:solidFill>
                  <a:schemeClr val="tx1"/>
                </a:solidFill>
                <a:latin typeface="Segoe UI Semibold" panose="020B0702040204020203" pitchFamily="34" charset="0"/>
                <a:cs typeface="Segoe UI Semibold" panose="020B0702040204020203" pitchFamily="34" charset="0"/>
              </a:rPr>
              <a:t>Analyzing Patient Encounter Duration for Different Classes</a:t>
            </a:r>
            <a:endParaRPr lang="en-US" dirty="0">
              <a:solidFill>
                <a:schemeClr val="tx1"/>
              </a:solidFill>
              <a:latin typeface="Segoe UI Semibold" panose="020B0702040204020203" pitchFamily="34" charset="0"/>
              <a:cs typeface="Segoe UI Semibold" panose="020B0702040204020203" pitchFamily="34" charset="0"/>
            </a:endParaRPr>
          </a:p>
          <a:p>
            <a:pPr algn="l"/>
            <a:r>
              <a:rPr lang="en-US" b="1" dirty="0">
                <a:solidFill>
                  <a:schemeClr val="tx1"/>
                </a:solidFill>
                <a:latin typeface="Segoe UI Semibold" panose="020B0702040204020203" pitchFamily="34" charset="0"/>
                <a:cs typeface="Segoe UI Semibold" panose="020B0702040204020203" pitchFamily="34" charset="0"/>
              </a:rPr>
              <a:t>Objective:</a:t>
            </a:r>
            <a:endParaRPr lang="en-US" dirty="0">
              <a:solidFill>
                <a:schemeClr val="tx1"/>
              </a:solidFill>
              <a:latin typeface="Segoe UI Semibold" panose="020B0702040204020203" pitchFamily="34" charset="0"/>
              <a:cs typeface="Segoe UI Semibold" panose="020B0702040204020203" pitchFamily="34" charset="0"/>
            </a:endParaRPr>
          </a:p>
          <a:p>
            <a:pPr algn="l" fontAlgn="base"/>
            <a:r>
              <a:rPr lang="en-US" dirty="0">
                <a:solidFill>
                  <a:schemeClr val="tx1"/>
                </a:solidFill>
                <a:latin typeface="Segoe UI Semibold" panose="020B0702040204020203" pitchFamily="34" charset="0"/>
                <a:cs typeface="Segoe UI Semibold" panose="020B0702040204020203" pitchFamily="34" charset="0"/>
              </a:rPr>
              <a:t>Calculate the average encounter duration for each class (</a:t>
            </a:r>
            <a:r>
              <a:rPr lang="en-US" dirty="0" err="1">
                <a:solidFill>
                  <a:schemeClr val="tx1"/>
                </a:solidFill>
                <a:latin typeface="Segoe UI Semibold" panose="020B0702040204020203" pitchFamily="34" charset="0"/>
                <a:cs typeface="Segoe UI Semibold" panose="020B0702040204020203" pitchFamily="34" charset="0"/>
              </a:rPr>
              <a:t>EncounterClass</a:t>
            </a:r>
            <a:r>
              <a:rPr lang="en-US" dirty="0">
                <a:solidFill>
                  <a:schemeClr val="tx1"/>
                </a:solidFill>
                <a:latin typeface="Segoe UI Semibold" panose="020B0702040204020203" pitchFamily="34" charset="0"/>
                <a:cs typeface="Segoe UI Semibold" panose="020B0702040204020203" pitchFamily="34" charset="0"/>
              </a:rPr>
              <a:t>) per organization, identifying any encounters that exceed 24 hours.</a:t>
            </a:r>
          </a:p>
        </p:txBody>
      </p:sp>
    </p:spTree>
    <p:extLst>
      <p:ext uri="{BB962C8B-B14F-4D97-AF65-F5344CB8AC3E}">
        <p14:creationId xmlns:p14="http://schemas.microsoft.com/office/powerpoint/2010/main" val="203923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C77C2-77DD-5308-652F-00A1C6CEAC5C}"/>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D28F6A6A-0360-5259-83E1-40B5C6F67F49}"/>
              </a:ext>
            </a:extLst>
          </p:cNvPr>
          <p:cNvSpPr>
            <a:spLocks noGrp="1"/>
          </p:cNvSpPr>
          <p:nvPr>
            <p:ph type="ctrTitle"/>
          </p:nvPr>
        </p:nvSpPr>
        <p:spPr>
          <a:xfrm>
            <a:off x="447040" y="741680"/>
            <a:ext cx="6197600" cy="558800"/>
          </a:xfrm>
          <a:noFill/>
        </p:spPr>
        <p:txBody>
          <a:bodyPr/>
          <a:lstStyle/>
          <a:p>
            <a:pPr algn="l"/>
            <a:r>
              <a:rPr lang="en-US" sz="3200" dirty="0">
                <a:solidFill>
                  <a:srgbClr val="384CB2"/>
                </a:solidFill>
              </a:rPr>
              <a:t>Visual REPORT  Requirement</a:t>
            </a:r>
          </a:p>
        </p:txBody>
      </p:sp>
      <p:sp>
        <p:nvSpPr>
          <p:cNvPr id="20" name="Subtitle 2">
            <a:extLst>
              <a:ext uri="{FF2B5EF4-FFF2-40B4-BE49-F238E27FC236}">
                <a16:creationId xmlns:a16="http://schemas.microsoft.com/office/drawing/2014/main" id="{69BD1669-7222-B2CD-38E1-83DCDB427068}"/>
              </a:ext>
            </a:extLst>
          </p:cNvPr>
          <p:cNvSpPr>
            <a:spLocks noGrp="1"/>
          </p:cNvSpPr>
          <p:nvPr>
            <p:ph type="subTitle" idx="1"/>
          </p:nvPr>
        </p:nvSpPr>
        <p:spPr>
          <a:xfrm>
            <a:off x="447040" y="1300480"/>
            <a:ext cx="11297920" cy="5364480"/>
          </a:xfrm>
          <a:noFill/>
        </p:spPr>
        <p:txBody>
          <a:bodyPr anchor="t"/>
          <a:lstStyle/>
          <a:p>
            <a:pPr algn="l"/>
            <a:r>
              <a:rPr lang="en-US" sz="1700" b="1" dirty="0">
                <a:solidFill>
                  <a:schemeClr val="tx1"/>
                </a:solidFill>
                <a:latin typeface="Segoe UI Semibold" panose="020B0702040204020203" pitchFamily="34" charset="0"/>
                <a:cs typeface="Segoe UI Semibold" panose="020B0702040204020203" pitchFamily="34" charset="0"/>
              </a:rPr>
              <a:t>1. Encounter Cost Distribution by Encounter Class</a:t>
            </a:r>
            <a:endParaRPr lang="en-US" sz="1700" dirty="0">
              <a:solidFill>
                <a:schemeClr val="tx1"/>
              </a:solidFill>
              <a:latin typeface="Segoe UI Semibold" panose="020B0702040204020203" pitchFamily="34" charset="0"/>
              <a:cs typeface="Segoe UI Semibold" panose="020B0702040204020203" pitchFamily="34" charset="0"/>
            </a:endParaRPr>
          </a:p>
          <a:p>
            <a:pPr algn="l"/>
            <a:r>
              <a:rPr lang="en-US" sz="1700" b="1" dirty="0">
                <a:solidFill>
                  <a:schemeClr val="tx1"/>
                </a:solidFill>
                <a:latin typeface="Segoe UI Semibold" panose="020B0702040204020203" pitchFamily="34" charset="0"/>
                <a:cs typeface="Segoe UI Semibold" panose="020B0702040204020203" pitchFamily="34" charset="0"/>
              </a:rPr>
              <a:t>Objective</a:t>
            </a:r>
            <a:r>
              <a:rPr lang="en-US" sz="1700" dirty="0">
                <a:solidFill>
                  <a:schemeClr val="tx1"/>
                </a:solidFill>
                <a:latin typeface="Segoe UI Semibold" panose="020B0702040204020203" pitchFamily="34" charset="0"/>
                <a:cs typeface="Segoe UI Semibold" panose="020B0702040204020203" pitchFamily="34" charset="0"/>
              </a:rPr>
              <a:t>: Analyze the distribution of base and total claim costs across different encounter classes (e.g., ambulatory, emergency, inpatient, wellness, urgent care).</a:t>
            </a:r>
          </a:p>
          <a:p>
            <a:pPr algn="l"/>
            <a:r>
              <a:rPr lang="en-US" sz="1700" b="1" dirty="0">
                <a:solidFill>
                  <a:schemeClr val="tx1"/>
                </a:solidFill>
                <a:latin typeface="Segoe UI Semibold" panose="020B0702040204020203" pitchFamily="34" charset="0"/>
                <a:cs typeface="Segoe UI Semibold" panose="020B0702040204020203" pitchFamily="34" charset="0"/>
              </a:rPr>
              <a:t>2. High-Cost Patient Identification</a:t>
            </a:r>
            <a:endParaRPr lang="en-US" sz="1700" dirty="0">
              <a:solidFill>
                <a:schemeClr val="tx1"/>
              </a:solidFill>
              <a:latin typeface="Segoe UI Semibold" panose="020B0702040204020203" pitchFamily="34" charset="0"/>
              <a:cs typeface="Segoe UI Semibold" panose="020B0702040204020203" pitchFamily="34" charset="0"/>
            </a:endParaRPr>
          </a:p>
          <a:p>
            <a:pPr algn="l"/>
            <a:r>
              <a:rPr lang="en-US" sz="1700" b="1" dirty="0">
                <a:solidFill>
                  <a:schemeClr val="tx1"/>
                </a:solidFill>
                <a:latin typeface="Segoe UI Semibold" panose="020B0702040204020203" pitchFamily="34" charset="0"/>
                <a:cs typeface="Segoe UI Semibold" panose="020B0702040204020203" pitchFamily="34" charset="0"/>
              </a:rPr>
              <a:t>Objective</a:t>
            </a:r>
            <a:r>
              <a:rPr lang="en-US" sz="1700" dirty="0">
                <a:solidFill>
                  <a:schemeClr val="tx1"/>
                </a:solidFill>
                <a:latin typeface="Segoe UI Semibold" panose="020B0702040204020203" pitchFamily="34" charset="0"/>
                <a:cs typeface="Segoe UI Semibold" panose="020B0702040204020203" pitchFamily="34" charset="0"/>
              </a:rPr>
              <a:t>: Identify patients with repeated high-cost encounters and highlight their total cost contribution to the healthcare system. This helps in targeting care management for patients with high healthcare utilization.</a:t>
            </a:r>
          </a:p>
          <a:p>
            <a:pPr algn="l"/>
            <a:r>
              <a:rPr lang="en-US" sz="1700" b="1" dirty="0">
                <a:solidFill>
                  <a:schemeClr val="tx1"/>
                </a:solidFill>
                <a:latin typeface="Segoe UI Semibold" panose="020B0702040204020203" pitchFamily="34" charset="0"/>
                <a:cs typeface="Segoe UI Semibold" panose="020B0702040204020203" pitchFamily="34" charset="0"/>
              </a:rPr>
              <a:t>3. Uncovered Costs by Payer and Reason Code</a:t>
            </a:r>
            <a:endParaRPr lang="en-US" sz="1700" dirty="0">
              <a:solidFill>
                <a:schemeClr val="tx1"/>
              </a:solidFill>
              <a:latin typeface="Segoe UI Semibold" panose="020B0702040204020203" pitchFamily="34" charset="0"/>
              <a:cs typeface="Segoe UI Semibold" panose="020B0702040204020203" pitchFamily="34" charset="0"/>
            </a:endParaRPr>
          </a:p>
          <a:p>
            <a:pPr algn="l"/>
            <a:r>
              <a:rPr lang="en-US" sz="1700" b="1" dirty="0">
                <a:solidFill>
                  <a:schemeClr val="tx1"/>
                </a:solidFill>
                <a:latin typeface="Segoe UI Semibold" panose="020B0702040204020203" pitchFamily="34" charset="0"/>
                <a:cs typeface="Segoe UI Semibold" panose="020B0702040204020203" pitchFamily="34" charset="0"/>
              </a:rPr>
              <a:t>Objective</a:t>
            </a:r>
            <a:r>
              <a:rPr lang="en-US" sz="1700" dirty="0">
                <a:solidFill>
                  <a:schemeClr val="tx1"/>
                </a:solidFill>
                <a:latin typeface="Segoe UI Semibold" panose="020B0702040204020203" pitchFamily="34" charset="0"/>
                <a:cs typeface="Segoe UI Semibold" panose="020B0702040204020203" pitchFamily="34" charset="0"/>
              </a:rPr>
              <a:t>: Analyze the financial risks due to uncovered costs, focusing on how much each payer is covering versus how much remains uncovered across different diagnosis or reason codes.</a:t>
            </a:r>
          </a:p>
          <a:p>
            <a:pPr algn="l"/>
            <a:r>
              <a:rPr lang="en-US" sz="1700" b="1" dirty="0">
                <a:solidFill>
                  <a:schemeClr val="tx1"/>
                </a:solidFill>
                <a:latin typeface="Segoe UI Semibold" panose="020B0702040204020203" pitchFamily="34" charset="0"/>
                <a:cs typeface="Segoe UI Semibold" panose="020B0702040204020203" pitchFamily="34" charset="0"/>
              </a:rPr>
              <a:t>4. Procedure Cost Trends and Diagnosis Correlation</a:t>
            </a:r>
            <a:endParaRPr lang="en-US" sz="1700" dirty="0">
              <a:solidFill>
                <a:schemeClr val="tx1"/>
              </a:solidFill>
              <a:latin typeface="Segoe UI Semibold" panose="020B0702040204020203" pitchFamily="34" charset="0"/>
              <a:cs typeface="Segoe UI Semibold" panose="020B0702040204020203" pitchFamily="34" charset="0"/>
            </a:endParaRPr>
          </a:p>
          <a:p>
            <a:pPr algn="l"/>
            <a:r>
              <a:rPr lang="en-US" sz="1700" b="1" dirty="0">
                <a:solidFill>
                  <a:schemeClr val="tx1"/>
                </a:solidFill>
                <a:latin typeface="Segoe UI Semibold" panose="020B0702040204020203" pitchFamily="34" charset="0"/>
                <a:cs typeface="Segoe UI Semibold" panose="020B0702040204020203" pitchFamily="34" charset="0"/>
              </a:rPr>
              <a:t>Objective</a:t>
            </a:r>
            <a:r>
              <a:rPr lang="en-US" sz="1700" dirty="0">
                <a:solidFill>
                  <a:schemeClr val="tx1"/>
                </a:solidFill>
                <a:latin typeface="Segoe UI Semibold" panose="020B0702040204020203" pitchFamily="34" charset="0"/>
                <a:cs typeface="Segoe UI Semibold" panose="020B0702040204020203" pitchFamily="34" charset="0"/>
              </a:rPr>
              <a:t>: Explore trends in the cost of procedures performed over time and their correlation with specific diagnosis codes or conditions.</a:t>
            </a:r>
          </a:p>
          <a:p>
            <a:pPr algn="l"/>
            <a:r>
              <a:rPr lang="en-US" sz="1700" b="1" dirty="0">
                <a:solidFill>
                  <a:schemeClr val="tx1"/>
                </a:solidFill>
                <a:latin typeface="Segoe UI Semibold" panose="020B0702040204020203" pitchFamily="34" charset="0"/>
                <a:cs typeface="Segoe UI Semibold" panose="020B0702040204020203" pitchFamily="34" charset="0"/>
              </a:rPr>
              <a:t>5. Geographical Analysis of Encounters by Organization and Cost</a:t>
            </a:r>
            <a:endParaRPr lang="en-US" sz="1700" dirty="0">
              <a:solidFill>
                <a:schemeClr val="tx1"/>
              </a:solidFill>
              <a:latin typeface="Segoe UI Semibold" panose="020B0702040204020203" pitchFamily="34" charset="0"/>
              <a:cs typeface="Segoe UI Semibold" panose="020B0702040204020203" pitchFamily="34" charset="0"/>
            </a:endParaRPr>
          </a:p>
          <a:p>
            <a:pPr algn="l"/>
            <a:r>
              <a:rPr lang="en-US" sz="1700" b="1" dirty="0">
                <a:solidFill>
                  <a:schemeClr val="tx1"/>
                </a:solidFill>
                <a:latin typeface="Segoe UI Semibold" panose="020B0702040204020203" pitchFamily="34" charset="0"/>
                <a:cs typeface="Segoe UI Semibold" panose="020B0702040204020203" pitchFamily="34" charset="0"/>
              </a:rPr>
              <a:t>Objective</a:t>
            </a:r>
            <a:r>
              <a:rPr lang="en-US" sz="1700" dirty="0">
                <a:solidFill>
                  <a:schemeClr val="tx1"/>
                </a:solidFill>
                <a:latin typeface="Segoe UI Semibold" panose="020B0702040204020203" pitchFamily="34" charset="0"/>
                <a:cs typeface="Segoe UI Semibold" panose="020B0702040204020203" pitchFamily="34" charset="0"/>
              </a:rPr>
              <a:t>: Map healthcare encounters geographically to identify regions or organizations with high patient traffic and high average encounter costs.</a:t>
            </a:r>
          </a:p>
        </p:txBody>
      </p:sp>
    </p:spTree>
    <p:extLst>
      <p:ext uri="{BB962C8B-B14F-4D97-AF65-F5344CB8AC3E}">
        <p14:creationId xmlns:p14="http://schemas.microsoft.com/office/powerpoint/2010/main" val="218475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91440" y="2791857"/>
            <a:ext cx="4023359" cy="459343"/>
          </a:xfrm>
        </p:spPr>
        <p:txBody>
          <a:bodyPr/>
          <a:lstStyle/>
          <a:p>
            <a:r>
              <a:rPr lang="en-US" dirty="0">
                <a:solidFill>
                  <a:srgbClr val="384CB2"/>
                </a:solidFill>
                <a:latin typeface="Segoe UI Semibold" panose="020B0702040204020203" pitchFamily="34" charset="0"/>
                <a:cs typeface="Segoe UI Semibold" panose="020B0702040204020203" pitchFamily="34" charset="0"/>
              </a:rPr>
              <a:t>TOOLS USED</a:t>
            </a:r>
            <a:r>
              <a:rPr lang="en-US" dirty="0">
                <a:solidFill>
                  <a:srgbClr val="002060"/>
                </a:solidFill>
              </a:rPr>
              <a:t> </a:t>
            </a:r>
            <a:r>
              <a:rPr lang="en-US" dirty="0">
                <a:latin typeface="Segoe UI Semibold" panose="020B0702040204020203" pitchFamily="34" charset="0"/>
                <a:cs typeface="Segoe UI Semibold" panose="020B0702040204020203" pitchFamily="34" charset="0"/>
              </a:rPr>
              <a:t>: </a:t>
            </a:r>
            <a:r>
              <a:rPr lang="en-US" dirty="0">
                <a:solidFill>
                  <a:schemeClr val="tx1"/>
                </a:solidFill>
                <a:latin typeface="Segoe UI Semibold" panose="020B0702040204020203" pitchFamily="34" charset="0"/>
                <a:cs typeface="Segoe UI Semibold" panose="020B0702040204020203" pitchFamily="34" charset="0"/>
              </a:rPr>
              <a:t>MS SQL , POWERBI</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a:xfrm>
            <a:off x="4114800" y="640079"/>
            <a:ext cx="7491984" cy="5751576"/>
          </a:xfrm>
        </p:spPr>
      </p:pic>
    </p:spTree>
    <p:extLst>
      <p:ext uri="{BB962C8B-B14F-4D97-AF65-F5344CB8AC3E}">
        <p14:creationId xmlns:p14="http://schemas.microsoft.com/office/powerpoint/2010/main" val="220112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FA5DD-4040-E2D4-3D88-D4E5A22F26E2}"/>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0C5B5F65-3343-BD5B-0331-737F85ECDD0A}"/>
              </a:ext>
            </a:extLst>
          </p:cNvPr>
          <p:cNvSpPr>
            <a:spLocks noGrp="1"/>
          </p:cNvSpPr>
          <p:nvPr>
            <p:ph type="ctrTitle"/>
          </p:nvPr>
        </p:nvSpPr>
        <p:spPr>
          <a:xfrm>
            <a:off x="447040" y="741680"/>
            <a:ext cx="5171440" cy="558800"/>
          </a:xfrm>
          <a:noFill/>
        </p:spPr>
        <p:txBody>
          <a:bodyPr/>
          <a:lstStyle/>
          <a:p>
            <a:pPr algn="l"/>
            <a:r>
              <a:rPr lang="en-US" sz="3200" dirty="0">
                <a:solidFill>
                  <a:srgbClr val="384CB2"/>
                </a:solidFill>
                <a:ea typeface="Cambria" panose="02040503050406030204" pitchFamily="18" charset="0"/>
              </a:rPr>
              <a:t>KEY INSIGHTS</a:t>
            </a:r>
          </a:p>
        </p:txBody>
      </p:sp>
      <p:pic>
        <p:nvPicPr>
          <p:cNvPr id="3" name="Picture 2">
            <a:extLst>
              <a:ext uri="{FF2B5EF4-FFF2-40B4-BE49-F238E27FC236}">
                <a16:creationId xmlns:a16="http://schemas.microsoft.com/office/drawing/2014/main" id="{0864A02E-B44F-E69C-EC0F-39AE691EA761}"/>
              </a:ext>
            </a:extLst>
          </p:cNvPr>
          <p:cNvPicPr>
            <a:picLocks noChangeAspect="1"/>
          </p:cNvPicPr>
          <p:nvPr/>
        </p:nvPicPr>
        <p:blipFill>
          <a:blip r:embed="rId3"/>
          <a:srcRect t="20614" b="47730"/>
          <a:stretch>
            <a:fillRect/>
          </a:stretch>
        </p:blipFill>
        <p:spPr>
          <a:xfrm>
            <a:off x="660400" y="1791732"/>
            <a:ext cx="7606462" cy="2621280"/>
          </a:xfrm>
          <a:prstGeom prst="rect">
            <a:avLst/>
          </a:prstGeom>
        </p:spPr>
      </p:pic>
      <p:sp>
        <p:nvSpPr>
          <p:cNvPr id="7" name="Title 1">
            <a:extLst>
              <a:ext uri="{FF2B5EF4-FFF2-40B4-BE49-F238E27FC236}">
                <a16:creationId xmlns:a16="http://schemas.microsoft.com/office/drawing/2014/main" id="{1B8F0124-6F2C-6F2E-318C-57B795D92E9D}"/>
              </a:ext>
            </a:extLst>
          </p:cNvPr>
          <p:cNvSpPr txBox="1">
            <a:spLocks/>
          </p:cNvSpPr>
          <p:nvPr/>
        </p:nvSpPr>
        <p:spPr>
          <a:xfrm>
            <a:off x="447040" y="1300480"/>
            <a:ext cx="7728382"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1. Evaluating Financial Risk by Encounter Outcome</a:t>
            </a:r>
            <a:endPar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F0F38237-3A3D-9E79-84ED-830148496149}"/>
              </a:ext>
            </a:extLst>
          </p:cNvPr>
          <p:cNvSpPr txBox="1">
            <a:spLocks/>
          </p:cNvSpPr>
          <p:nvPr/>
        </p:nvSpPr>
        <p:spPr>
          <a:xfrm>
            <a:off x="660400" y="4508024"/>
            <a:ext cx="11176000" cy="2177256"/>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AutoNum type="arabicPeriod"/>
            </a:pP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The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highest uncovered costs</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are linked to the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"normal pregnancy"</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diagnosis (</a:t>
            </a:r>
            <a:r>
              <a:rPr lang="en-US" sz="1800" cap="none" dirty="0" err="1">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reasoncode</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72892002), seen repeatedly among females aged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35–56</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all in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ambulatory encounters</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 totaling over ₹1.5M in several cases.</a:t>
            </a:r>
          </a:p>
          <a:p>
            <a:pPr marL="342900" indent="-342900" algn="l">
              <a:buAutoNum type="arabicPeriod"/>
            </a:pP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Other high-risk conditions like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sepsis</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and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malignant neoplasms</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(breast, colon, lung) show substantial uncovered costs, especially in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emergency and inpatient</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encounters among older patients (ages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70+</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a:t>
            </a:r>
          </a:p>
          <a:p>
            <a:pPr marL="342900" indent="-342900" algn="l">
              <a:buAutoNum type="arabicPeriod"/>
            </a:pP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These patterns highlight the need to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review maternity coverage policies</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 and prioritize reimbursement strategies for </a:t>
            </a:r>
            <a:r>
              <a:rPr lang="en-US" sz="1800" b="1"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critical and chronic condition care</a:t>
            </a:r>
            <a:r>
              <a:rPr lang="en-US" sz="1800" cap="none"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a:t>
            </a:r>
          </a:p>
        </p:txBody>
      </p:sp>
    </p:spTree>
    <p:extLst>
      <p:ext uri="{BB962C8B-B14F-4D97-AF65-F5344CB8AC3E}">
        <p14:creationId xmlns:p14="http://schemas.microsoft.com/office/powerpoint/2010/main" val="29765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CCA1C-316A-45E8-0B58-A272EEEC5822}"/>
            </a:ext>
          </a:extLst>
        </p:cNvPr>
        <p:cNvGrpSpPr/>
        <p:nvPr/>
      </p:nvGrpSpPr>
      <p:grpSpPr>
        <a:xfrm>
          <a:off x="0" y="0"/>
          <a:ext cx="0" cy="0"/>
          <a:chOff x="0" y="0"/>
          <a:chExt cx="0" cy="0"/>
        </a:xfrm>
      </p:grpSpPr>
      <p:sp>
        <p:nvSpPr>
          <p:cNvPr id="19" name="Title 1">
            <a:extLst>
              <a:ext uri="{FF2B5EF4-FFF2-40B4-BE49-F238E27FC236}">
                <a16:creationId xmlns:a16="http://schemas.microsoft.com/office/drawing/2014/main" id="{611FAF1C-BDC8-70B2-C5EB-82EC180B7745}"/>
              </a:ext>
            </a:extLst>
          </p:cNvPr>
          <p:cNvSpPr>
            <a:spLocks noGrp="1"/>
          </p:cNvSpPr>
          <p:nvPr>
            <p:ph type="ctrTitle"/>
          </p:nvPr>
        </p:nvSpPr>
        <p:spPr>
          <a:xfrm>
            <a:off x="447040" y="741680"/>
            <a:ext cx="5171440" cy="558800"/>
          </a:xfrm>
          <a:noFill/>
        </p:spPr>
        <p:txBody>
          <a:bodyPr/>
          <a:lstStyle/>
          <a:p>
            <a:pPr algn="l"/>
            <a:r>
              <a:rPr lang="en-US" sz="3200" dirty="0">
                <a:solidFill>
                  <a:srgbClr val="384CB2"/>
                </a:solidFill>
                <a:ea typeface="Cambria" panose="02040503050406030204" pitchFamily="18" charset="0"/>
              </a:rPr>
              <a:t>KEY INSIGHTS</a:t>
            </a:r>
          </a:p>
        </p:txBody>
      </p:sp>
      <p:sp>
        <p:nvSpPr>
          <p:cNvPr id="7" name="Title 1">
            <a:extLst>
              <a:ext uri="{FF2B5EF4-FFF2-40B4-BE49-F238E27FC236}">
                <a16:creationId xmlns:a16="http://schemas.microsoft.com/office/drawing/2014/main" id="{1BC31B73-C9DF-D5BA-5D66-E53B774B1A88}"/>
              </a:ext>
            </a:extLst>
          </p:cNvPr>
          <p:cNvSpPr txBox="1">
            <a:spLocks/>
          </p:cNvSpPr>
          <p:nvPr/>
        </p:nvSpPr>
        <p:spPr>
          <a:xfrm>
            <a:off x="538480" y="1300480"/>
            <a:ext cx="9560560" cy="396240"/>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rPr>
              <a:t>2. </a:t>
            </a:r>
            <a:r>
              <a:rPr lang="en-US" sz="1800" b="1" dirty="0">
                <a:solidFill>
                  <a:schemeClr val="tx1"/>
                </a:solidFill>
                <a:latin typeface="Segoe UI Semibold" panose="020B0702040204020203" pitchFamily="34" charset="0"/>
                <a:cs typeface="Segoe UI Semibold" panose="020B0702040204020203" pitchFamily="34" charset="0"/>
              </a:rPr>
              <a:t>Identifying Patients with Frequent High-Cost Encounters</a:t>
            </a:r>
            <a:endParaRPr lang="en-US" sz="1800" dirty="0">
              <a:solidFill>
                <a:schemeClr val="tx1"/>
              </a:solidFill>
              <a:latin typeface="Segoe UI Semibold" panose="020B0702040204020203" pitchFamily="34" charset="0"/>
              <a:ea typeface="Cambria" panose="02040503050406030204" pitchFamily="18" charset="0"/>
              <a:cs typeface="Segoe UI Semibold" panose="020B0702040204020203" pitchFamily="34" charset="0"/>
            </a:endParaRPr>
          </a:p>
        </p:txBody>
      </p:sp>
      <p:sp>
        <p:nvSpPr>
          <p:cNvPr id="9" name="Title 1">
            <a:extLst>
              <a:ext uri="{FF2B5EF4-FFF2-40B4-BE49-F238E27FC236}">
                <a16:creationId xmlns:a16="http://schemas.microsoft.com/office/drawing/2014/main" id="{EAC77731-7CE9-9F3C-68A9-8777F41654EC}"/>
              </a:ext>
            </a:extLst>
          </p:cNvPr>
          <p:cNvSpPr txBox="1">
            <a:spLocks/>
          </p:cNvSpPr>
          <p:nvPr/>
        </p:nvSpPr>
        <p:spPr>
          <a:xfrm>
            <a:off x="660400" y="5161280"/>
            <a:ext cx="11176000" cy="1238106"/>
          </a:xfrm>
          <a:prstGeom prst="rect">
            <a:avLst/>
          </a:prstGeom>
          <a:noFill/>
        </p:spPr>
        <p:txBody>
          <a:bodyPr vert="horz" lIns="91440" tIns="45720" rIns="91440" bIns="45720" rtlCol="0" anchor="b">
            <a:noAutofit/>
          </a:bodyPr>
          <a:lstStyle>
            <a:lvl1pPr algn="ctr" defTabSz="457200" rtl="0" eaLnBrk="1" latinLnBrk="0" hangingPunct="1">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A small group of elderly patients (mostly aged 80–100) in </a:t>
            </a:r>
            <a:r>
              <a:rPr lang="en-US" sz="1800" cap="none" dirty="0" err="1">
                <a:solidFill>
                  <a:schemeClr val="tx1"/>
                </a:solidFill>
                <a:latin typeface="Segoe UI Semibold" panose="020B0702040204020203" pitchFamily="34" charset="0"/>
                <a:cs typeface="Segoe UI Semibold" panose="020B0702040204020203" pitchFamily="34" charset="0"/>
              </a:rPr>
              <a:t>boston</a:t>
            </a:r>
            <a:r>
              <a:rPr lang="en-US" sz="1800" cap="none" dirty="0">
                <a:solidFill>
                  <a:schemeClr val="tx1"/>
                </a:solidFill>
                <a:latin typeface="Segoe UI Semibold" panose="020B0702040204020203" pitchFamily="34" charset="0"/>
                <a:cs typeface="Segoe UI Semibold" panose="020B0702040204020203" pitchFamily="34" charset="0"/>
              </a:rPr>
              <a:t> and </a:t>
            </a:r>
            <a:r>
              <a:rPr lang="en-US" sz="1800" cap="none" dirty="0" err="1">
                <a:solidFill>
                  <a:schemeClr val="tx1"/>
                </a:solidFill>
                <a:latin typeface="Segoe UI Semibold" panose="020B0702040204020203" pitchFamily="34" charset="0"/>
                <a:cs typeface="Segoe UI Semibold" panose="020B0702040204020203" pitchFamily="34" charset="0"/>
              </a:rPr>
              <a:t>cambridge</a:t>
            </a:r>
            <a:r>
              <a:rPr lang="en-US" sz="1800" cap="none" dirty="0">
                <a:solidFill>
                  <a:schemeClr val="tx1"/>
                </a:solidFill>
                <a:latin typeface="Segoe UI Semibold" panose="020B0702040204020203" pitchFamily="34" charset="0"/>
                <a:cs typeface="Segoe UI Semibold" panose="020B0702040204020203" pitchFamily="34" charset="0"/>
              </a:rPr>
              <a:t> have had 40–185 high-cost encounters, contributing over ₹4.4 million per patient.</a:t>
            </a:r>
          </a:p>
          <a:p>
            <a:pPr marL="342900" indent="-342900" algn="l">
              <a:buFont typeface="+mj-lt"/>
              <a:buAutoNum type="arabicPeriod"/>
            </a:pPr>
            <a:r>
              <a:rPr lang="en-US" sz="1800" cap="none" dirty="0">
                <a:solidFill>
                  <a:schemeClr val="tx1"/>
                </a:solidFill>
                <a:latin typeface="Segoe UI Semibold" panose="020B0702040204020203" pitchFamily="34" charset="0"/>
                <a:cs typeface="Segoe UI Semibold" panose="020B0702040204020203" pitchFamily="34" charset="0"/>
              </a:rPr>
              <a:t>Most of these encounters are labeled as “urgent care clinic” and “encounter for check-up”, suggesting potential overutilization of routine care with high billing</a:t>
            </a:r>
          </a:p>
        </p:txBody>
      </p:sp>
      <p:pic>
        <p:nvPicPr>
          <p:cNvPr id="4" name="Picture 3">
            <a:extLst>
              <a:ext uri="{FF2B5EF4-FFF2-40B4-BE49-F238E27FC236}">
                <a16:creationId xmlns:a16="http://schemas.microsoft.com/office/drawing/2014/main" id="{3C910CEC-8C53-DED4-8CB6-D5B708139B45}"/>
              </a:ext>
            </a:extLst>
          </p:cNvPr>
          <p:cNvPicPr>
            <a:picLocks noChangeAspect="1"/>
          </p:cNvPicPr>
          <p:nvPr/>
        </p:nvPicPr>
        <p:blipFill>
          <a:blip r:embed="rId3"/>
          <a:srcRect b="33339"/>
          <a:stretch>
            <a:fillRect/>
          </a:stretch>
        </p:blipFill>
        <p:spPr>
          <a:xfrm>
            <a:off x="660400" y="1696720"/>
            <a:ext cx="11383964" cy="3170721"/>
          </a:xfrm>
          <a:prstGeom prst="rect">
            <a:avLst/>
          </a:prstGeom>
        </p:spPr>
      </p:pic>
    </p:spTree>
    <p:extLst>
      <p:ext uri="{BB962C8B-B14F-4D97-AF65-F5344CB8AC3E}">
        <p14:creationId xmlns:p14="http://schemas.microsoft.com/office/powerpoint/2010/main" val="267119652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1F84C-D1FD-4B1B-9CFD-8E0D96AC4DF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469</TotalTime>
  <Words>2010</Words>
  <Application>Microsoft Office PowerPoint</Application>
  <PresentationFormat>Widescreen</PresentationFormat>
  <Paragraphs>133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Gill Sans MT</vt:lpstr>
      <vt:lpstr>Segoe UI Semibold</vt:lpstr>
      <vt:lpstr>Wingdings</vt:lpstr>
      <vt:lpstr>Wingdings 2</vt:lpstr>
      <vt:lpstr>DividendVTI</vt:lpstr>
      <vt:lpstr>DATA  ANALYTICS PROJECT HEALTHCARE Business DOMAIN</vt:lpstr>
      <vt:lpstr>"Patient Encounter Cost and Risk Analysis in Healthcare Systems"</vt:lpstr>
      <vt:lpstr> Problem Statement</vt:lpstr>
      <vt:lpstr>Business Requirement</vt:lpstr>
      <vt:lpstr>Business Requirement</vt:lpstr>
      <vt:lpstr>Visual REPORT  Requirement</vt:lpstr>
      <vt:lpstr>PowerPoint Presentation</vt:lpstr>
      <vt:lpstr>KEY INSIGHTS</vt:lpstr>
      <vt:lpstr>KEY INSIGHTS</vt:lpstr>
      <vt:lpstr>KEY INSIGHTS</vt:lpstr>
      <vt:lpstr>KEY INSIGHTS</vt:lpstr>
      <vt:lpstr>KEY INSIGHTS</vt:lpstr>
      <vt:lpstr>KEY INSIGHTS</vt:lpstr>
      <vt:lpstr>Visual REPORT Requirement </vt:lpstr>
      <vt:lpstr>Visual Report</vt:lpstr>
      <vt:lpstr>Visual Report</vt:lpstr>
      <vt:lpstr>Visual Report Insights</vt:lpstr>
      <vt:lpstr>Visual reports &amp; insights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SMD ADNAN</dc:creator>
  <cp:lastModifiedBy>SMD ADNAN</cp:lastModifiedBy>
  <cp:revision>1</cp:revision>
  <dcterms:created xsi:type="dcterms:W3CDTF">2025-07-12T05:35:11Z</dcterms:created>
  <dcterms:modified xsi:type="dcterms:W3CDTF">2025-07-12T14:30:30Z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