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70" r:id="rId5"/>
    <p:sldId id="259" r:id="rId6"/>
    <p:sldId id="258" r:id="rId7"/>
    <p:sldId id="260" r:id="rId8"/>
    <p:sldId id="261" r:id="rId9"/>
    <p:sldId id="262" r:id="rId10"/>
    <p:sldId id="263"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AC10E-96A2-428B-BB4F-8C065C3BBB85}"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CEF80-3C69-4C0D-80D0-646C23CD2F27}" type="slidenum">
              <a:rPr lang="en-IN" smtClean="0"/>
              <a:t>‹#›</a:t>
            </a:fld>
            <a:endParaRPr lang="en-IN"/>
          </a:p>
        </p:txBody>
      </p:sp>
    </p:spTree>
    <p:extLst>
      <p:ext uri="{BB962C8B-B14F-4D97-AF65-F5344CB8AC3E}">
        <p14:creationId xmlns:p14="http://schemas.microsoft.com/office/powerpoint/2010/main" val="150066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BCEF80-3C69-4C0D-80D0-646C23CD2F27}" type="slidenum">
              <a:rPr lang="en-IN" smtClean="0"/>
              <a:t>3</a:t>
            </a:fld>
            <a:endParaRPr lang="en-IN"/>
          </a:p>
        </p:txBody>
      </p:sp>
    </p:spTree>
    <p:extLst>
      <p:ext uri="{BB962C8B-B14F-4D97-AF65-F5344CB8AC3E}">
        <p14:creationId xmlns:p14="http://schemas.microsoft.com/office/powerpoint/2010/main" val="320395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a:prstGeom prst="rect">
            <a:avLst/>
          </a:prstGeom>
          <a:noFill/>
          <a:ln w="12700">
            <a:solidFill>
              <a:prstClr val="black"/>
            </a:solidFill>
          </a:ln>
        </p:spPr>
      </p:sp>
      <p:sp>
        <p:nvSpPr>
          <p:cNvPr id="3" name="Notes Placeholder"/>
          <p:cNvSpPr>
            <a:spLocks noGrp="1"/>
          </p:cNvSpPr>
          <p:nvPr>
            <p:ph type="body" idx="1"/>
          </p:nvPr>
        </p:nvSpPr>
        <p:spPr>
          <a:xfrm>
            <a:off x="0" y="0"/>
            <a:ext cx="5486400" cy="3600450"/>
          </a:xfrm>
          <a:prstGeom prst="rect">
            <a:avLst/>
          </a:prstGeom>
        </p:spPr>
        <p:txBody>
          <a:bodyPr/>
          <a:lstStyle/>
          <a:p>
            <a:pPr marL="0" marR="0" lvl="0" indent="0" algn="l" fontAlgn="base">
              <a:lnSpc>
                <a:spcPct val="100000"/>
              </a:lnSpc>
            </a:pPr>
            <a:r>
              <a:rPr lang="en-US" sz="1000" u="none" spc="0" dirty="0">
                <a:solidFill>
                  <a:srgbClr val="000000">
                    <a:alpha val="100000"/>
                  </a:srgbClr>
                </a:solidFill>
                <a:latin typeface="Calibri"/>
              </a:rPr>
              <a:t>Source:
            U.S. Census Bureau
Release:
            Advance Monthly Sales for Retail and Food Services
Units: 
Millions of Dollars, Not Seasonally Adjusted
Frequency: 
          Monthly
E-commerce sales are included in the total monthly sales estimates. The value for the most recent month is an advance estimate that is based on data from a subsample of firms from the larger Monthly Retail Trade Survey. The advance estimate will be superseded in following months by revised estimates derived from the larger Monthly Retail Trade Survey. The associated series from the Monthly Retail Trade Survey is available at https://fred.stlouisfed.org/series/MRTSSM44000USN Information about the Advance Monthly Retail Sales Survey can be found on the Census website at https://www.census.gov/retail/marts/about_the_surveys.html
U.S. Census Bureau,
                    Advance Retail Sales: Retail Trade [RSXFSN],
                    retrieved from FRED,
                    Federal Reserve Bank of St. Louis;
                    https://fred.stlouisfed.org/series/RSXFSN,
                    January 17, 2025.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37AF-321E-85D1-8EE5-B634FEE26C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CAE599-B364-0B28-E592-35302159D9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A5CCA6-77A3-9032-7228-10234B66F050}"/>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5" name="Footer Placeholder 4">
            <a:extLst>
              <a:ext uri="{FF2B5EF4-FFF2-40B4-BE49-F238E27FC236}">
                <a16:creationId xmlns:a16="http://schemas.microsoft.com/office/drawing/2014/main" id="{026BD0A8-5A28-103E-2E10-63C9BB70DF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CD2C9-9ABF-D6AE-BEA6-B26B96C2F799}"/>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193629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5631-43E9-A9A7-C381-6FCAFFF408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17008F-831B-896A-137A-D8542FE872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4DA2E-C82F-6BCD-E6D1-D89C71A1763A}"/>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5" name="Footer Placeholder 4">
            <a:extLst>
              <a:ext uri="{FF2B5EF4-FFF2-40B4-BE49-F238E27FC236}">
                <a16:creationId xmlns:a16="http://schemas.microsoft.com/office/drawing/2014/main" id="{5115C5AB-E2FB-2827-F7C4-31A586AF7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F67793-3FAC-7A39-8477-EFFA17A12F1D}"/>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388986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18F6A8-749A-43E0-8E86-0F6D3DA264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FEC1C7-BAD4-A825-93A8-35170D11B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2133A-D764-2A8D-DAD1-127FB0474B71}"/>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5" name="Footer Placeholder 4">
            <a:extLst>
              <a:ext uri="{FF2B5EF4-FFF2-40B4-BE49-F238E27FC236}">
                <a16:creationId xmlns:a16="http://schemas.microsoft.com/office/drawing/2014/main" id="{D1325D26-AAD6-8369-6A68-BF32119EA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EDB2E-E05C-D624-17BF-F08D31420E3C}"/>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1365839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60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8E5C-AB19-6FC2-1EE5-AC22DE845B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795403-5B73-7F7C-7EBB-902DABD13F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90628F-3EA1-EA69-0D10-122A5A496504}"/>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5" name="Footer Placeholder 4">
            <a:extLst>
              <a:ext uri="{FF2B5EF4-FFF2-40B4-BE49-F238E27FC236}">
                <a16:creationId xmlns:a16="http://schemas.microsoft.com/office/drawing/2014/main" id="{0AA288EB-2DD2-E142-0DA6-5E44BEE3BA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377CF-C319-6E79-E0FD-D4A9860CF65C}"/>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3483763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C872-0964-E978-1085-CBCCBA0F1B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A9D40A-555D-A3BD-26D5-5CB883DAA8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F673E-AC48-3C7E-D626-EF6EF6924166}"/>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5" name="Footer Placeholder 4">
            <a:extLst>
              <a:ext uri="{FF2B5EF4-FFF2-40B4-BE49-F238E27FC236}">
                <a16:creationId xmlns:a16="http://schemas.microsoft.com/office/drawing/2014/main" id="{DE896A06-93C6-F81C-832C-BFD6C49E2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021A2-0C7C-C23E-2E8C-365A97635BEF}"/>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1158569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E10F-DBE8-BBCE-A596-BFD64CB89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A84DBF-E9AF-6FB3-9611-3F2A5EE70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000D00-06C7-4877-204C-ABD3F2D4E2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175B1F-DE93-5993-8AFC-C986B2B5BA14}"/>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6" name="Footer Placeholder 5">
            <a:extLst>
              <a:ext uri="{FF2B5EF4-FFF2-40B4-BE49-F238E27FC236}">
                <a16:creationId xmlns:a16="http://schemas.microsoft.com/office/drawing/2014/main" id="{39FE4357-C43B-1909-E52E-9902361E9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B246E9-954A-1A94-BA78-DFA33572B9C6}"/>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197552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FCF1-016C-69D3-B3F2-AA345C2288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C39C23-EC45-F7FD-AE3D-45C684868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C13675-9F0A-11CB-1048-9A11E0BF93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F68C96-7D3D-ADD0-F551-97DD07593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97B10-BD31-5187-F11B-DFC892C2C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1EA9E4-E3D9-D8E7-7397-8B18E67FDC96}"/>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8" name="Footer Placeholder 7">
            <a:extLst>
              <a:ext uri="{FF2B5EF4-FFF2-40B4-BE49-F238E27FC236}">
                <a16:creationId xmlns:a16="http://schemas.microsoft.com/office/drawing/2014/main" id="{5D4844FD-FEA3-B2BA-9029-1D621ABB5F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41105D-E0A5-8F78-2A32-27B0E2A0E16A}"/>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3150791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8DEB-AE60-34EC-CABB-4D19A0FB88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06B7EC-9C8F-F7B0-C282-BCF00457534D}"/>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4" name="Footer Placeholder 3">
            <a:extLst>
              <a:ext uri="{FF2B5EF4-FFF2-40B4-BE49-F238E27FC236}">
                <a16:creationId xmlns:a16="http://schemas.microsoft.com/office/drawing/2014/main" id="{4C21612E-4682-F2A9-A16B-397E9B0F2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8023F6-1ABD-DBEB-AED3-E1533B6D2AE1}"/>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45534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E8CAE7-1316-F0AE-5FBB-FB7FBF4C92DE}"/>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3" name="Footer Placeholder 2">
            <a:extLst>
              <a:ext uri="{FF2B5EF4-FFF2-40B4-BE49-F238E27FC236}">
                <a16:creationId xmlns:a16="http://schemas.microsoft.com/office/drawing/2014/main" id="{B6C816D1-E78E-7293-867A-FD8F3F0A8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52AA3E-DADF-1BB0-5300-44A9A55BDA26}"/>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159921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8EE4-B27B-7E97-6B38-B7BF90FDF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D19C5F-8640-052C-6874-63A4C7DA6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824AF5-11B2-A508-FB2B-B15153712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B77EA-76BF-2D1B-7DC0-B32030CBFC79}"/>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6" name="Footer Placeholder 5">
            <a:extLst>
              <a:ext uri="{FF2B5EF4-FFF2-40B4-BE49-F238E27FC236}">
                <a16:creationId xmlns:a16="http://schemas.microsoft.com/office/drawing/2014/main" id="{FFE81147-A2EF-693D-5FBC-5FB6F4FDE4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8F3D6-3424-948D-6566-15DE0DE84237}"/>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183514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DAC0-D981-0C64-077B-82A52BB59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916C7C-7499-D262-4915-595F8AEE5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0BCFDA-3CC3-D04E-A7E8-B92C21CD0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2F925-D0E2-9FCC-D746-47F4E99E1B3D}"/>
              </a:ext>
            </a:extLst>
          </p:cNvPr>
          <p:cNvSpPr>
            <a:spLocks noGrp="1"/>
          </p:cNvSpPr>
          <p:nvPr>
            <p:ph type="dt" sz="half" idx="10"/>
          </p:nvPr>
        </p:nvSpPr>
        <p:spPr/>
        <p:txBody>
          <a:bodyPr/>
          <a:lstStyle/>
          <a:p>
            <a:fld id="{52580473-426D-4ECA-9C85-302BDEEDF946}" type="datetimeFigureOut">
              <a:rPr lang="en-IN" smtClean="0"/>
              <a:t>20-01-2025</a:t>
            </a:fld>
            <a:endParaRPr lang="en-IN"/>
          </a:p>
        </p:txBody>
      </p:sp>
      <p:sp>
        <p:nvSpPr>
          <p:cNvPr id="6" name="Footer Placeholder 5">
            <a:extLst>
              <a:ext uri="{FF2B5EF4-FFF2-40B4-BE49-F238E27FC236}">
                <a16:creationId xmlns:a16="http://schemas.microsoft.com/office/drawing/2014/main" id="{FCC480E5-5E31-5DED-C949-B1AED01EA6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66307A-E9FA-2381-A8A6-7A579D90F9CB}"/>
              </a:ext>
            </a:extLst>
          </p:cNvPr>
          <p:cNvSpPr>
            <a:spLocks noGrp="1"/>
          </p:cNvSpPr>
          <p:nvPr>
            <p:ph type="sldNum" sz="quarter" idx="12"/>
          </p:nvPr>
        </p:nvSpPr>
        <p:spPr/>
        <p:txBody>
          <a:bodyPr/>
          <a:lstStyle/>
          <a:p>
            <a:fld id="{D53FDDCC-23E4-4C27-8E62-F8EA934EDE69}" type="slidenum">
              <a:rPr lang="en-IN" smtClean="0"/>
              <a:t>‹#›</a:t>
            </a:fld>
            <a:endParaRPr lang="en-IN"/>
          </a:p>
        </p:txBody>
      </p:sp>
    </p:spTree>
    <p:extLst>
      <p:ext uri="{BB962C8B-B14F-4D97-AF65-F5344CB8AC3E}">
        <p14:creationId xmlns:p14="http://schemas.microsoft.com/office/powerpoint/2010/main" val="78231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EE9280-3558-19B8-7FE8-D93EB7B3A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9AB1A-D286-9F41-CF11-D29B2BC24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3F09B-3CD0-9A4C-91DC-BF20B7E9C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80473-426D-4ECA-9C85-302BDEEDF946}" type="datetimeFigureOut">
              <a:rPr lang="en-IN" smtClean="0"/>
              <a:t>20-01-2025</a:t>
            </a:fld>
            <a:endParaRPr lang="en-IN"/>
          </a:p>
        </p:txBody>
      </p:sp>
      <p:sp>
        <p:nvSpPr>
          <p:cNvPr id="5" name="Footer Placeholder 4">
            <a:extLst>
              <a:ext uri="{FF2B5EF4-FFF2-40B4-BE49-F238E27FC236}">
                <a16:creationId xmlns:a16="http://schemas.microsoft.com/office/drawing/2014/main" id="{D8521BD1-8CB6-C7EA-0FAD-6DFD4C9D9F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13799A-C8C1-2094-BEC5-616FE5902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FDDCC-23E4-4C27-8E62-F8EA934EDE69}" type="slidenum">
              <a:rPr lang="en-IN" smtClean="0"/>
              <a:t>‹#›</a:t>
            </a:fld>
            <a:endParaRPr lang="en-IN"/>
          </a:p>
        </p:txBody>
      </p:sp>
    </p:spTree>
    <p:extLst>
      <p:ext uri="{BB962C8B-B14F-4D97-AF65-F5344CB8AC3E}">
        <p14:creationId xmlns:p14="http://schemas.microsoft.com/office/powerpoint/2010/main" val="387488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ed.stlouisfed.org/graph/?g=1D05W"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E804-BA2D-4970-7D71-11B8788E2A45}"/>
              </a:ext>
            </a:extLst>
          </p:cNvPr>
          <p:cNvSpPr>
            <a:spLocks noGrp="1"/>
          </p:cNvSpPr>
          <p:nvPr>
            <p:ph type="ctrTitle"/>
          </p:nvPr>
        </p:nvSpPr>
        <p:spPr/>
        <p:txBody>
          <a:bodyPr/>
          <a:lstStyle/>
          <a:p>
            <a:r>
              <a:rPr lang="en-IN" dirty="0">
                <a:latin typeface="Arial Rounded MT Bold" panose="020F0704030504030204" pitchFamily="34" charset="0"/>
              </a:rPr>
              <a:t>Time Series Forecasting </a:t>
            </a:r>
          </a:p>
        </p:txBody>
      </p:sp>
      <p:sp>
        <p:nvSpPr>
          <p:cNvPr id="3" name="Subtitle 2">
            <a:extLst>
              <a:ext uri="{FF2B5EF4-FFF2-40B4-BE49-F238E27FC236}">
                <a16:creationId xmlns:a16="http://schemas.microsoft.com/office/drawing/2014/main" id="{11D3D6B5-0DF0-EA92-D3A7-BDBBF5FA433F}"/>
              </a:ext>
            </a:extLst>
          </p:cNvPr>
          <p:cNvSpPr>
            <a:spLocks noGrp="1"/>
          </p:cNvSpPr>
          <p:nvPr>
            <p:ph type="subTitle" idx="1"/>
          </p:nvPr>
        </p:nvSpPr>
        <p:spPr/>
        <p:txBody>
          <a:bodyPr/>
          <a:lstStyle/>
          <a:p>
            <a:pPr algn="r"/>
            <a:r>
              <a:rPr lang="en-IN" dirty="0">
                <a:solidFill>
                  <a:srgbClr val="C00000"/>
                </a:solidFill>
              </a:rPr>
              <a:t>Accompanying Data source/graphs</a:t>
            </a:r>
            <a:r>
              <a:rPr lang="en-IN" dirty="0"/>
              <a:t>  </a:t>
            </a:r>
          </a:p>
        </p:txBody>
      </p:sp>
    </p:spTree>
    <p:extLst>
      <p:ext uri="{BB962C8B-B14F-4D97-AF65-F5344CB8AC3E}">
        <p14:creationId xmlns:p14="http://schemas.microsoft.com/office/powerpoint/2010/main" val="156488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984CCC-7A29-FAD2-AD77-5F211A05B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92" y="448056"/>
            <a:ext cx="11612880" cy="6016752"/>
          </a:xfrm>
        </p:spPr>
      </p:pic>
    </p:spTree>
    <p:extLst>
      <p:ext uri="{BB962C8B-B14F-4D97-AF65-F5344CB8AC3E}">
        <p14:creationId xmlns:p14="http://schemas.microsoft.com/office/powerpoint/2010/main" val="108439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E92591-B97A-5734-86C5-2120B03DC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184" y="475488"/>
            <a:ext cx="11365991" cy="5751576"/>
          </a:xfrm>
        </p:spPr>
      </p:pic>
    </p:spTree>
    <p:extLst>
      <p:ext uri="{BB962C8B-B14F-4D97-AF65-F5344CB8AC3E}">
        <p14:creationId xmlns:p14="http://schemas.microsoft.com/office/powerpoint/2010/main" val="227626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BA9744-F516-FCE8-93A5-D2A678C35F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792" y="411480"/>
            <a:ext cx="10582655" cy="5742432"/>
          </a:xfrm>
        </p:spPr>
      </p:pic>
    </p:spTree>
    <p:extLst>
      <p:ext uri="{BB962C8B-B14F-4D97-AF65-F5344CB8AC3E}">
        <p14:creationId xmlns:p14="http://schemas.microsoft.com/office/powerpoint/2010/main" val="131633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0A54-8691-1E7E-E2B6-F8FF73825495}"/>
              </a:ext>
            </a:extLst>
          </p:cNvPr>
          <p:cNvSpPr>
            <a:spLocks noGrp="1"/>
          </p:cNvSpPr>
          <p:nvPr>
            <p:ph type="title"/>
          </p:nvPr>
        </p:nvSpPr>
        <p:spPr/>
        <p:txBody>
          <a:bodyPr/>
          <a:lstStyle/>
          <a:p>
            <a:r>
              <a:rPr lang="en-IN" dirty="0"/>
              <a:t>Forecasting for two years (2026/27)</a:t>
            </a:r>
          </a:p>
        </p:txBody>
      </p:sp>
      <p:pic>
        <p:nvPicPr>
          <p:cNvPr id="5" name="Content Placeholder 4">
            <a:extLst>
              <a:ext uri="{FF2B5EF4-FFF2-40B4-BE49-F238E27FC236}">
                <a16:creationId xmlns:a16="http://schemas.microsoft.com/office/drawing/2014/main" id="{8B5DA26B-C944-3E7E-EBEB-77F18692E7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184" y="1911096"/>
            <a:ext cx="9881615" cy="4453127"/>
          </a:xfrm>
        </p:spPr>
      </p:pic>
    </p:spTree>
    <p:extLst>
      <p:ext uri="{BB962C8B-B14F-4D97-AF65-F5344CB8AC3E}">
        <p14:creationId xmlns:p14="http://schemas.microsoft.com/office/powerpoint/2010/main" val="66862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EBE-4DA3-AE73-C156-9EBCF91AE2AF}"/>
              </a:ext>
            </a:extLst>
          </p:cNvPr>
          <p:cNvSpPr>
            <a:spLocks noGrp="1"/>
          </p:cNvSpPr>
          <p:nvPr>
            <p:ph type="title"/>
          </p:nvPr>
        </p:nvSpPr>
        <p:spPr/>
        <p:txBody>
          <a:bodyPr/>
          <a:lstStyle/>
          <a:p>
            <a:r>
              <a:rPr lang="en-IN" dirty="0"/>
              <a:t>5-Years forecast</a:t>
            </a:r>
          </a:p>
        </p:txBody>
      </p:sp>
      <p:pic>
        <p:nvPicPr>
          <p:cNvPr id="5" name="Content Placeholder 4">
            <a:extLst>
              <a:ext uri="{FF2B5EF4-FFF2-40B4-BE49-F238E27FC236}">
                <a16:creationId xmlns:a16="http://schemas.microsoft.com/office/drawing/2014/main" id="{FB7AA8BD-2843-2E5B-0D62-245410B50D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048" y="1865376"/>
            <a:ext cx="9473183" cy="4764023"/>
          </a:xfrm>
        </p:spPr>
      </p:pic>
    </p:spTree>
    <p:extLst>
      <p:ext uri="{BB962C8B-B14F-4D97-AF65-F5344CB8AC3E}">
        <p14:creationId xmlns:p14="http://schemas.microsoft.com/office/powerpoint/2010/main" val="96739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B8C8-E41A-7406-70D1-E2FB5EBECE91}"/>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EB75B89D-A67B-A4CD-8D1D-8CC7B05402CF}"/>
              </a:ext>
            </a:extLst>
          </p:cNvPr>
          <p:cNvSpPr>
            <a:spLocks noGrp="1"/>
          </p:cNvSpPr>
          <p:nvPr>
            <p:ph idx="1"/>
          </p:nvPr>
        </p:nvSpPr>
        <p:spPr/>
        <p:txBody>
          <a:bodyPr/>
          <a:lstStyle/>
          <a:p>
            <a:r>
              <a:rPr lang="en-IN" dirty="0"/>
              <a:t>Forecasting TS data of retail sales of last two decades adjusting for inflation . </a:t>
            </a:r>
          </a:p>
          <a:p>
            <a:r>
              <a:rPr lang="en-IN" dirty="0"/>
              <a:t>Step-by-step procedure and data source provided for replication (&amp; modification)</a:t>
            </a:r>
          </a:p>
          <a:p>
            <a:r>
              <a:rPr lang="en-IN" dirty="0"/>
              <a:t>The r-script and excel/csv adjustment data is also provided for ease of replication and referencing.</a:t>
            </a:r>
          </a:p>
          <a:p>
            <a:r>
              <a:rPr lang="en-IN" dirty="0"/>
              <a:t>Expect a similar but a smaller case study based on </a:t>
            </a:r>
            <a:r>
              <a:rPr lang="en-IN" dirty="0" err="1"/>
              <a:t>ts</a:t>
            </a:r>
            <a:r>
              <a:rPr lang="en-IN" dirty="0"/>
              <a:t> dataset in Exam.</a:t>
            </a:r>
          </a:p>
          <a:p>
            <a:r>
              <a:rPr lang="en-IN" dirty="0"/>
              <a:t>Check the folder TS_1</a:t>
            </a:r>
          </a:p>
        </p:txBody>
      </p:sp>
    </p:spTree>
    <p:extLst>
      <p:ext uri="{BB962C8B-B14F-4D97-AF65-F5344CB8AC3E}">
        <p14:creationId xmlns:p14="http://schemas.microsoft.com/office/powerpoint/2010/main" val="413601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CC51-6680-E9C5-5B94-8544A315A77C}"/>
              </a:ext>
            </a:extLst>
          </p:cNvPr>
          <p:cNvSpPr>
            <a:spLocks noGrp="1"/>
          </p:cNvSpPr>
          <p:nvPr>
            <p:ph type="title"/>
          </p:nvPr>
        </p:nvSpPr>
        <p:spPr/>
        <p:txBody>
          <a:bodyPr>
            <a:normAutofit/>
          </a:bodyPr>
          <a:lstStyle/>
          <a:p>
            <a:r>
              <a:rPr lang="en-IN" sz="4000" b="1" dirty="0">
                <a:latin typeface="Arial Rounded MT Bold" panose="020F0704030504030204" pitchFamily="34" charset="0"/>
              </a:rPr>
              <a:t>Introduction to Time Series : application</a:t>
            </a:r>
          </a:p>
        </p:txBody>
      </p:sp>
      <p:pic>
        <p:nvPicPr>
          <p:cNvPr id="5" name="Content Placeholder 4">
            <a:extLst>
              <a:ext uri="{FF2B5EF4-FFF2-40B4-BE49-F238E27FC236}">
                <a16:creationId xmlns:a16="http://schemas.microsoft.com/office/drawing/2014/main" id="{720CA2AF-8FB9-2A00-9A64-97912B7022C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640" y="1773936"/>
            <a:ext cx="11173968" cy="4645151"/>
          </a:xfrm>
        </p:spPr>
      </p:pic>
    </p:spTree>
    <p:extLst>
      <p:ext uri="{BB962C8B-B14F-4D97-AF65-F5344CB8AC3E}">
        <p14:creationId xmlns:p14="http://schemas.microsoft.com/office/powerpoint/2010/main" val="3253757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B55ADB-DCBD-5BF1-961F-4A2D05865E49}"/>
              </a:ext>
            </a:extLst>
          </p:cNvPr>
          <p:cNvPicPr>
            <a:picLocks noGrp="1" noChangeAspect="1"/>
          </p:cNvPicPr>
          <p:nvPr>
            <p:ph idx="1"/>
          </p:nvPr>
        </p:nvPicPr>
        <p:blipFill>
          <a:blip r:embed="rId2"/>
          <a:stretch>
            <a:fillRect/>
          </a:stretch>
        </p:blipFill>
        <p:spPr>
          <a:xfrm>
            <a:off x="393192" y="265176"/>
            <a:ext cx="11567160" cy="6300216"/>
          </a:xfrm>
        </p:spPr>
      </p:pic>
    </p:spTree>
    <p:extLst>
      <p:ext uri="{BB962C8B-B14F-4D97-AF65-F5344CB8AC3E}">
        <p14:creationId xmlns:p14="http://schemas.microsoft.com/office/powerpoint/2010/main" val="313662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381000" y="95250"/>
          <a:ext cx="8667750" cy="6286500"/>
          <a:chOff x="381000" y="95250"/>
          <a:chExt cx="8667750" cy="6286500"/>
        </a:xfrm>
      </p:grpSpPr>
      <p:pic>
        <p:nvPicPr>
          <p:cNvPr id="3" name="FRED Graph Chart" descr="FRED Graph">
            <a:hlinkClick r:id="rId3" tooltip="View this chart in your browser. "/>
          </p:cNvPr>
          <p:cNvPicPr>
            <a:picLocks noChangeAspect="1"/>
          </p:cNvPicPr>
          <p:nvPr/>
        </p:nvPicPr>
        <p:blipFill>
          <a:blip r:embed="rId4"/>
          <a:stretch>
            <a:fillRect/>
          </a:stretch>
        </p:blipFill>
        <p:spPr>
          <a:xfrm>
            <a:off x="493776" y="320040"/>
            <a:ext cx="11064240" cy="6153912"/>
          </a:xfrm>
          <a:prstGeom prst="rect">
            <a:avLst/>
          </a:prstGeom>
        </p:spPr>
      </p:pic>
      <p:sp>
        <p:nvSpPr>
          <p:cNvPr id="2" name="TextBox 1"/>
          <p:cNvSpPr txBox="1"/>
          <p:nvPr/>
        </p:nvSpPr>
        <p:spPr>
          <a:xfrm>
            <a:off x="1905000" y="95251"/>
            <a:ext cx="7620000" cy="461665"/>
          </a:xfrm>
          <a:prstGeom prst="rect">
            <a:avLst/>
          </a:prstGeom>
          <a:noFill/>
        </p:spPr>
        <p:txBody>
          <a:bodyPr lIns="91440" tIns="45720" rIns="91440" bIns="45720" rtlCol="0">
            <a:spAutoFit/>
          </a:bodyPr>
          <a:lstStyle/>
          <a:p>
            <a:pPr algn="ctr" fontAlgn="base"/>
            <a:r>
              <a:rPr lang="en-US" sz="2400">
                <a:solidFill>
                  <a:srgbClr val="333333">
                    <a:alpha val="20000"/>
                  </a:srgbClr>
                </a:solidFill>
                <a:latin typeface="Calibri"/>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BBBB56-54FA-D785-17EC-D66ACFD07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857" y="557784"/>
            <a:ext cx="9902952" cy="5888736"/>
          </a:xfrm>
          <a:prstGeom prst="rect">
            <a:avLst/>
          </a:prstGeom>
        </p:spPr>
      </p:pic>
    </p:spTree>
    <p:extLst>
      <p:ext uri="{BB962C8B-B14F-4D97-AF65-F5344CB8AC3E}">
        <p14:creationId xmlns:p14="http://schemas.microsoft.com/office/powerpoint/2010/main" val="190682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6CAE89-E859-540E-03D0-9834F6253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420624"/>
            <a:ext cx="11073383" cy="6217920"/>
          </a:xfrm>
          <a:prstGeom prst="rect">
            <a:avLst/>
          </a:prstGeom>
        </p:spPr>
      </p:pic>
    </p:spTree>
    <p:extLst>
      <p:ext uri="{BB962C8B-B14F-4D97-AF65-F5344CB8AC3E}">
        <p14:creationId xmlns:p14="http://schemas.microsoft.com/office/powerpoint/2010/main" val="251078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6D4EF7-8762-5795-C2BD-82CA66F790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72" y="338328"/>
            <a:ext cx="11512295" cy="6345936"/>
          </a:xfrm>
        </p:spPr>
      </p:pic>
    </p:spTree>
    <p:extLst>
      <p:ext uri="{BB962C8B-B14F-4D97-AF65-F5344CB8AC3E}">
        <p14:creationId xmlns:p14="http://schemas.microsoft.com/office/powerpoint/2010/main" val="281244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A7EF6B-BE24-24DC-6BAB-DD71E9959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9" y="274320"/>
            <a:ext cx="11375136" cy="6254496"/>
          </a:xfrm>
        </p:spPr>
      </p:pic>
    </p:spTree>
    <p:extLst>
      <p:ext uri="{BB962C8B-B14F-4D97-AF65-F5344CB8AC3E}">
        <p14:creationId xmlns:p14="http://schemas.microsoft.com/office/powerpoint/2010/main" val="232210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314</Words>
  <Application>Microsoft Office PowerPoint</Application>
  <PresentationFormat>Widescreen</PresentationFormat>
  <Paragraphs>14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Calibri Light</vt:lpstr>
      <vt:lpstr>Office Theme</vt:lpstr>
      <vt:lpstr>Time Series Forecasting </vt:lpstr>
      <vt:lpstr>Objective </vt:lpstr>
      <vt:lpstr>Introduction to Time Series :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Forecasting for two years (2026/27)</vt:lpstr>
      <vt:lpstr>5-Years forecast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dc:title>
  <dc:creator>prof.b.sinha@gmail.com</dc:creator>
  <cp:lastModifiedBy>prof.b.sinha@gmail.com</cp:lastModifiedBy>
  <cp:revision>5</cp:revision>
  <dcterms:created xsi:type="dcterms:W3CDTF">2025-01-18T05:02:00Z</dcterms:created>
  <dcterms:modified xsi:type="dcterms:W3CDTF">2025-01-20T03:54:00Z</dcterms:modified>
</cp:coreProperties>
</file>