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59" r:id="rId4"/>
    <p:sldId id="262" r:id="rId5"/>
    <p:sldId id="260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96825-58AE-474F-9870-9805E85B5865}" v="731" dt="2022-02-07T11:19:44.500"/>
    <p1510:client id="{DBD16044-3133-4D0D-A4C7-1AD3EC121811}" v="233" dt="2022-02-07T14:58:55.605"/>
    <p1510:client id="{E3B82606-D791-42BE-B981-4ED9A4601AD5}" v="563" dt="2022-02-07T19:05:52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hyperlink" Target="https://en.wikipedia.org/wiki/Apache_Software_Foundation" TargetMode="External"/><Relationship Id="rId1" Type="http://schemas.openxmlformats.org/officeDocument/2006/relationships/hyperlink" Target="https://en.wikipedia.org/wiki/Apache_Turbine" TargetMode="Externa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en.wikipedia.org/wiki/Apache_Turbine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en.wikipedia.org/wiki/Apache_Software_Foundation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19DD4-8FCD-41EE-8E6F-B8AD4414D88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4CA25-BC52-4F9A-8AA3-EB55E34CC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Maven, created by Jason van Zyl, began as a sub-project of </a:t>
          </a:r>
          <a:r>
            <a:rPr lang="en-US">
              <a:hlinkClick xmlns:r="http://schemas.openxmlformats.org/officeDocument/2006/relationships" r:id="rId1"/>
            </a:rPr>
            <a:t>Apache Turbine</a:t>
          </a:r>
          <a:r>
            <a:rPr lang="en-US"/>
            <a:t> in 2002. </a:t>
          </a:r>
        </a:p>
      </dgm:t>
    </dgm:pt>
    <dgm:pt modelId="{87D5819F-2661-45F3-B0BC-924AFD1E7E8F}" type="parTrans" cxnId="{EE1262D0-7A81-4B3B-BF41-74740BD6132B}">
      <dgm:prSet/>
      <dgm:spPr/>
      <dgm:t>
        <a:bodyPr/>
        <a:lstStyle/>
        <a:p>
          <a:endParaRPr lang="en-US"/>
        </a:p>
      </dgm:t>
    </dgm:pt>
    <dgm:pt modelId="{CB18867E-00D1-490F-B2DF-10DA4DAC3642}" type="sibTrans" cxnId="{EE1262D0-7A81-4B3B-BF41-74740BD613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5B9341-2ADD-40C5-9604-74EAF6C7F5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2003, it was voted on and accepted as a top level </a:t>
          </a:r>
          <a:r>
            <a:rPr lang="en-US">
              <a:hlinkClick xmlns:r="http://schemas.openxmlformats.org/officeDocument/2006/relationships" r:id="rId2"/>
            </a:rPr>
            <a:t>Apache Software Foundation</a:t>
          </a:r>
          <a:r>
            <a:rPr lang="en-US"/>
            <a:t> project. </a:t>
          </a:r>
        </a:p>
      </dgm:t>
    </dgm:pt>
    <dgm:pt modelId="{1C3F21B6-719E-482F-8E21-C843EF86A82F}" type="parTrans" cxnId="{387BE182-2F12-425C-87C7-307D0E5B9A79}">
      <dgm:prSet/>
      <dgm:spPr/>
      <dgm:t>
        <a:bodyPr/>
        <a:lstStyle/>
        <a:p>
          <a:endParaRPr lang="en-US"/>
        </a:p>
      </dgm:t>
    </dgm:pt>
    <dgm:pt modelId="{307A96A1-81C6-4472-95DA-B65F4FDBDE98}" type="sibTrans" cxnId="{387BE182-2F12-425C-87C7-307D0E5B9A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FC418-E311-4702-BDD5-FB4A21292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July 2004, Maven's release was the critical first milestone, v1.0. Maven 2 was declared v2.0 in October 2005 after about six months in beta cycles.</a:t>
          </a:r>
        </a:p>
      </dgm:t>
    </dgm:pt>
    <dgm:pt modelId="{A1DAF957-E928-48B1-B666-3E52CB511D86}" type="parTrans" cxnId="{410BC843-6EE1-4EAF-8BA2-1B2D5BD65F95}">
      <dgm:prSet/>
      <dgm:spPr/>
      <dgm:t>
        <a:bodyPr/>
        <a:lstStyle/>
        <a:p>
          <a:endParaRPr lang="en-US"/>
        </a:p>
      </dgm:t>
    </dgm:pt>
    <dgm:pt modelId="{EF3340F9-AB92-4E86-B9BD-CC033DA45667}" type="sibTrans" cxnId="{410BC843-6EE1-4EAF-8BA2-1B2D5BD65F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BEFE1E-CA58-444E-917D-909C83901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Maven 3.0 was released in October 2010 being mostly backwards compatible with Maven 2. </a:t>
          </a:r>
        </a:p>
      </dgm:t>
    </dgm:pt>
    <dgm:pt modelId="{29B9C1A3-52D9-4935-84F7-947DA9E60604}" type="parTrans" cxnId="{DC016065-91EF-4F88-826C-7DB8D3BA81EE}">
      <dgm:prSet/>
      <dgm:spPr/>
      <dgm:t>
        <a:bodyPr/>
        <a:lstStyle/>
        <a:p>
          <a:endParaRPr lang="en-US"/>
        </a:p>
      </dgm:t>
    </dgm:pt>
    <dgm:pt modelId="{8A8B3BF1-2132-43BD-8B49-B860588D304C}" type="sibTrans" cxnId="{DC016065-91EF-4F88-826C-7DB8D3BA81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93D851-9A94-4FDC-BC6B-E1A5F9266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Apache Maven 3.8.4 is the latest release and recommended version for all users.</a:t>
          </a:r>
        </a:p>
      </dgm:t>
    </dgm:pt>
    <dgm:pt modelId="{048E7E58-D3D5-47AC-9EB0-20D287FA4915}" type="parTrans" cxnId="{32F6C821-1E35-4CAF-A1FB-97389193E7B1}">
      <dgm:prSet/>
      <dgm:spPr/>
      <dgm:t>
        <a:bodyPr/>
        <a:lstStyle/>
        <a:p>
          <a:endParaRPr lang="en-US"/>
        </a:p>
      </dgm:t>
    </dgm:pt>
    <dgm:pt modelId="{ACBEA3C5-FD1C-450E-9267-7D9B7EC93204}" type="sibTrans" cxnId="{32F6C821-1E35-4CAF-A1FB-97389193E7B1}">
      <dgm:prSet/>
      <dgm:spPr/>
      <dgm:t>
        <a:bodyPr/>
        <a:lstStyle/>
        <a:p>
          <a:endParaRPr lang="en-US"/>
        </a:p>
      </dgm:t>
    </dgm:pt>
    <dgm:pt modelId="{4BFA6F58-8CC8-46A6-A935-5DF4824C9171}" type="pres">
      <dgm:prSet presAssocID="{CB119DD4-8FCD-41EE-8E6F-B8AD4414D887}" presName="root" presStyleCnt="0">
        <dgm:presLayoutVars>
          <dgm:dir/>
          <dgm:resizeHandles val="exact"/>
        </dgm:presLayoutVars>
      </dgm:prSet>
      <dgm:spPr/>
    </dgm:pt>
    <dgm:pt modelId="{CE9F0135-444B-4C21-BBCB-D6320074E7BB}" type="pres">
      <dgm:prSet presAssocID="{CB119DD4-8FCD-41EE-8E6F-B8AD4414D887}" presName="container" presStyleCnt="0">
        <dgm:presLayoutVars>
          <dgm:dir/>
          <dgm:resizeHandles val="exact"/>
        </dgm:presLayoutVars>
      </dgm:prSet>
      <dgm:spPr/>
    </dgm:pt>
    <dgm:pt modelId="{546996B0-0056-4570-A4D1-7344ED4D978F}" type="pres">
      <dgm:prSet presAssocID="{9724CA25-BC52-4F9A-8AA3-EB55E34CC6FD}" presName="compNode" presStyleCnt="0"/>
      <dgm:spPr/>
    </dgm:pt>
    <dgm:pt modelId="{4BF9AF58-B5E7-452C-B493-C45EC9DCD274}" type="pres">
      <dgm:prSet presAssocID="{9724CA25-BC52-4F9A-8AA3-EB55E34CC6FD}" presName="iconBgRect" presStyleLbl="bgShp" presStyleIdx="0" presStyleCnt="5"/>
      <dgm:spPr/>
    </dgm:pt>
    <dgm:pt modelId="{7D1DBB0D-C29A-497A-AFA1-CEB4B7592D05}" type="pres">
      <dgm:prSet presAssocID="{9724CA25-BC52-4F9A-8AA3-EB55E34CC6FD}" presName="iconRect" presStyleLbl="node1" presStyleIdx="0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EED1FA-4E80-4B7F-97C2-7E62CB32A3C1}" type="pres">
      <dgm:prSet presAssocID="{9724CA25-BC52-4F9A-8AA3-EB55E34CC6FD}" presName="spaceRect" presStyleCnt="0"/>
      <dgm:spPr/>
    </dgm:pt>
    <dgm:pt modelId="{C45B1E79-8160-4B91-B7DE-95C26C8D85C1}" type="pres">
      <dgm:prSet presAssocID="{9724CA25-BC52-4F9A-8AA3-EB55E34CC6FD}" presName="textRect" presStyleLbl="revTx" presStyleIdx="0" presStyleCnt="5">
        <dgm:presLayoutVars>
          <dgm:chMax val="1"/>
          <dgm:chPref val="1"/>
        </dgm:presLayoutVars>
      </dgm:prSet>
      <dgm:spPr/>
    </dgm:pt>
    <dgm:pt modelId="{FBF47869-8AD0-48B9-AA7E-049A32CB5B9F}" type="pres">
      <dgm:prSet presAssocID="{CB18867E-00D1-490F-B2DF-10DA4DAC3642}" presName="sibTrans" presStyleLbl="sibTrans2D1" presStyleIdx="0" presStyleCnt="0"/>
      <dgm:spPr/>
    </dgm:pt>
    <dgm:pt modelId="{4EB60B5C-A594-40D4-80F1-599022FE999A}" type="pres">
      <dgm:prSet presAssocID="{955B9341-2ADD-40C5-9604-74EAF6C7F5D9}" presName="compNode" presStyleCnt="0"/>
      <dgm:spPr/>
    </dgm:pt>
    <dgm:pt modelId="{A8145CD5-E2E7-49B6-90C8-5A63B8E50BDF}" type="pres">
      <dgm:prSet presAssocID="{955B9341-2ADD-40C5-9604-74EAF6C7F5D9}" presName="iconBgRect" presStyleLbl="bgShp" presStyleIdx="1" presStyleCnt="5"/>
      <dgm:spPr/>
    </dgm:pt>
    <dgm:pt modelId="{C92E9E0D-89F2-494C-91BE-5773A7BC7020}" type="pres">
      <dgm:prSet presAssocID="{955B9341-2ADD-40C5-9604-74EAF6C7F5D9}" presName="iconRect" presStyleLbl="node1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01680D-6FE7-45B4-BA24-2C6C04972EE7}" type="pres">
      <dgm:prSet presAssocID="{955B9341-2ADD-40C5-9604-74EAF6C7F5D9}" presName="spaceRect" presStyleCnt="0"/>
      <dgm:spPr/>
    </dgm:pt>
    <dgm:pt modelId="{258E4082-A4F5-477F-8A9E-AADEC70F0638}" type="pres">
      <dgm:prSet presAssocID="{955B9341-2ADD-40C5-9604-74EAF6C7F5D9}" presName="textRect" presStyleLbl="revTx" presStyleIdx="1" presStyleCnt="5">
        <dgm:presLayoutVars>
          <dgm:chMax val="1"/>
          <dgm:chPref val="1"/>
        </dgm:presLayoutVars>
      </dgm:prSet>
      <dgm:spPr/>
    </dgm:pt>
    <dgm:pt modelId="{800166D1-E056-4FCE-818A-1A61A627CE83}" type="pres">
      <dgm:prSet presAssocID="{307A96A1-81C6-4472-95DA-B65F4FDBDE98}" presName="sibTrans" presStyleLbl="sibTrans2D1" presStyleIdx="0" presStyleCnt="0"/>
      <dgm:spPr/>
    </dgm:pt>
    <dgm:pt modelId="{01CB4D43-9D43-45A1-99A9-A794A813D166}" type="pres">
      <dgm:prSet presAssocID="{EE2FC418-E311-4702-BDD5-FB4A21292BA4}" presName="compNode" presStyleCnt="0"/>
      <dgm:spPr/>
    </dgm:pt>
    <dgm:pt modelId="{6AD0CFE1-3D75-4319-BF92-033F532F921D}" type="pres">
      <dgm:prSet presAssocID="{EE2FC418-E311-4702-BDD5-FB4A21292BA4}" presName="iconBgRect" presStyleLbl="bgShp" presStyleIdx="2" presStyleCnt="5"/>
      <dgm:spPr/>
    </dgm:pt>
    <dgm:pt modelId="{6AF8B666-2B15-44AA-BBC6-9227AEF11148}" type="pres">
      <dgm:prSet presAssocID="{EE2FC418-E311-4702-BDD5-FB4A21292BA4}" presName="iconRect" presStyleLbl="node1" presStyleIdx="2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CB8B03A-219D-4937-BA46-BB36D019BCED}" type="pres">
      <dgm:prSet presAssocID="{EE2FC418-E311-4702-BDD5-FB4A21292BA4}" presName="spaceRect" presStyleCnt="0"/>
      <dgm:spPr/>
    </dgm:pt>
    <dgm:pt modelId="{1B0A5E56-F473-4A5F-A12F-3306C7A6DCEA}" type="pres">
      <dgm:prSet presAssocID="{EE2FC418-E311-4702-BDD5-FB4A21292BA4}" presName="textRect" presStyleLbl="revTx" presStyleIdx="2" presStyleCnt="5">
        <dgm:presLayoutVars>
          <dgm:chMax val="1"/>
          <dgm:chPref val="1"/>
        </dgm:presLayoutVars>
      </dgm:prSet>
      <dgm:spPr/>
    </dgm:pt>
    <dgm:pt modelId="{07B1096A-60C1-4A17-8725-234D3ECE0800}" type="pres">
      <dgm:prSet presAssocID="{EF3340F9-AB92-4E86-B9BD-CC033DA45667}" presName="sibTrans" presStyleLbl="sibTrans2D1" presStyleIdx="0" presStyleCnt="0"/>
      <dgm:spPr/>
    </dgm:pt>
    <dgm:pt modelId="{62A46439-2335-40A5-B46C-791B69ED46F1}" type="pres">
      <dgm:prSet presAssocID="{CCBEFE1E-CA58-444E-917D-909C839019CC}" presName="compNode" presStyleCnt="0"/>
      <dgm:spPr/>
    </dgm:pt>
    <dgm:pt modelId="{28616779-679D-456F-A728-729C673ABE04}" type="pres">
      <dgm:prSet presAssocID="{CCBEFE1E-CA58-444E-917D-909C839019CC}" presName="iconBgRect" presStyleLbl="bgShp" presStyleIdx="3" presStyleCnt="5"/>
      <dgm:spPr/>
    </dgm:pt>
    <dgm:pt modelId="{1A19208A-D43F-4358-A664-E55EE410F538}" type="pres">
      <dgm:prSet presAssocID="{CCBEFE1E-CA58-444E-917D-909C839019CC}" presName="iconRect" presStyleLbl="node1" presStyleIdx="3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7103601-D448-40FE-B7CB-F0F853E86228}" type="pres">
      <dgm:prSet presAssocID="{CCBEFE1E-CA58-444E-917D-909C839019CC}" presName="spaceRect" presStyleCnt="0"/>
      <dgm:spPr/>
    </dgm:pt>
    <dgm:pt modelId="{3152676F-E994-4910-93A2-0FB211043887}" type="pres">
      <dgm:prSet presAssocID="{CCBEFE1E-CA58-444E-917D-909C839019CC}" presName="textRect" presStyleLbl="revTx" presStyleIdx="3" presStyleCnt="5">
        <dgm:presLayoutVars>
          <dgm:chMax val="1"/>
          <dgm:chPref val="1"/>
        </dgm:presLayoutVars>
      </dgm:prSet>
      <dgm:spPr/>
    </dgm:pt>
    <dgm:pt modelId="{CD92F7D3-18B8-4A20-9173-002E646E70F4}" type="pres">
      <dgm:prSet presAssocID="{8A8B3BF1-2132-43BD-8B49-B860588D304C}" presName="sibTrans" presStyleLbl="sibTrans2D1" presStyleIdx="0" presStyleCnt="0"/>
      <dgm:spPr/>
    </dgm:pt>
    <dgm:pt modelId="{DACBE7DC-B930-42C5-BE7E-E3612E53FCBC}" type="pres">
      <dgm:prSet presAssocID="{B293D851-9A94-4FDC-BC6B-E1A5F9266833}" presName="compNode" presStyleCnt="0"/>
      <dgm:spPr/>
    </dgm:pt>
    <dgm:pt modelId="{8BC27AC6-5942-4588-B65E-E91FC551D0F6}" type="pres">
      <dgm:prSet presAssocID="{B293D851-9A94-4FDC-BC6B-E1A5F9266833}" presName="iconBgRect" presStyleLbl="bgShp" presStyleIdx="4" presStyleCnt="5"/>
      <dgm:spPr/>
    </dgm:pt>
    <dgm:pt modelId="{7A7111F7-0824-4457-9413-FABF9DA7C948}" type="pres">
      <dgm:prSet presAssocID="{B293D851-9A94-4FDC-BC6B-E1A5F9266833}" presName="iconRect" presStyleLbl="node1" presStyleIdx="4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B72E149-24D0-4FFE-A98D-8D52E60F5093}" type="pres">
      <dgm:prSet presAssocID="{B293D851-9A94-4FDC-BC6B-E1A5F9266833}" presName="spaceRect" presStyleCnt="0"/>
      <dgm:spPr/>
    </dgm:pt>
    <dgm:pt modelId="{348B0E2A-BABD-4685-9B97-ADBF860DA9A9}" type="pres">
      <dgm:prSet presAssocID="{B293D851-9A94-4FDC-BC6B-E1A5F926683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01A2702-232D-491C-B53D-F2655A0C0869}" type="presOf" srcId="{CB18867E-00D1-490F-B2DF-10DA4DAC3642}" destId="{FBF47869-8AD0-48B9-AA7E-049A32CB5B9F}" srcOrd="0" destOrd="0" presId="urn:microsoft.com/office/officeart/2018/2/layout/IconCircleList"/>
    <dgm:cxn modelId="{B2C22218-AAAD-4CD5-BFA4-158F0E0CB7D1}" type="presOf" srcId="{8A8B3BF1-2132-43BD-8B49-B860588D304C}" destId="{CD92F7D3-18B8-4A20-9173-002E646E70F4}" srcOrd="0" destOrd="0" presId="urn:microsoft.com/office/officeart/2018/2/layout/IconCircleList"/>
    <dgm:cxn modelId="{32F6C821-1E35-4CAF-A1FB-97389193E7B1}" srcId="{CB119DD4-8FCD-41EE-8E6F-B8AD4414D887}" destId="{B293D851-9A94-4FDC-BC6B-E1A5F9266833}" srcOrd="4" destOrd="0" parTransId="{048E7E58-D3D5-47AC-9EB0-20D287FA4915}" sibTransId="{ACBEA3C5-FD1C-450E-9267-7D9B7EC93204}"/>
    <dgm:cxn modelId="{7B0DB62D-1D57-4031-860F-F92B1DB96406}" type="presOf" srcId="{B293D851-9A94-4FDC-BC6B-E1A5F9266833}" destId="{348B0E2A-BABD-4685-9B97-ADBF860DA9A9}" srcOrd="0" destOrd="0" presId="urn:microsoft.com/office/officeart/2018/2/layout/IconCircleList"/>
    <dgm:cxn modelId="{1A17D52E-9B56-4746-9574-9D51E778E7A9}" type="presOf" srcId="{EF3340F9-AB92-4E86-B9BD-CC033DA45667}" destId="{07B1096A-60C1-4A17-8725-234D3ECE0800}" srcOrd="0" destOrd="0" presId="urn:microsoft.com/office/officeart/2018/2/layout/IconCircleList"/>
    <dgm:cxn modelId="{FF8D665D-88D6-4F50-9F63-C761DBE53F1F}" type="presOf" srcId="{307A96A1-81C6-4472-95DA-B65F4FDBDE98}" destId="{800166D1-E056-4FCE-818A-1A61A627CE83}" srcOrd="0" destOrd="0" presId="urn:microsoft.com/office/officeart/2018/2/layout/IconCircleList"/>
    <dgm:cxn modelId="{410BC843-6EE1-4EAF-8BA2-1B2D5BD65F95}" srcId="{CB119DD4-8FCD-41EE-8E6F-B8AD4414D887}" destId="{EE2FC418-E311-4702-BDD5-FB4A21292BA4}" srcOrd="2" destOrd="0" parTransId="{A1DAF957-E928-48B1-B666-3E52CB511D86}" sibTransId="{EF3340F9-AB92-4E86-B9BD-CC033DA45667}"/>
    <dgm:cxn modelId="{DC016065-91EF-4F88-826C-7DB8D3BA81EE}" srcId="{CB119DD4-8FCD-41EE-8E6F-B8AD4414D887}" destId="{CCBEFE1E-CA58-444E-917D-909C839019CC}" srcOrd="3" destOrd="0" parTransId="{29B9C1A3-52D9-4935-84F7-947DA9E60604}" sibTransId="{8A8B3BF1-2132-43BD-8B49-B860588D304C}"/>
    <dgm:cxn modelId="{B04A354F-0B03-4617-9805-3306234FCB0E}" type="presOf" srcId="{CCBEFE1E-CA58-444E-917D-909C839019CC}" destId="{3152676F-E994-4910-93A2-0FB211043887}" srcOrd="0" destOrd="0" presId="urn:microsoft.com/office/officeart/2018/2/layout/IconCircleList"/>
    <dgm:cxn modelId="{387BE182-2F12-425C-87C7-307D0E5B9A79}" srcId="{CB119DD4-8FCD-41EE-8E6F-B8AD4414D887}" destId="{955B9341-2ADD-40C5-9604-74EAF6C7F5D9}" srcOrd="1" destOrd="0" parTransId="{1C3F21B6-719E-482F-8E21-C843EF86A82F}" sibTransId="{307A96A1-81C6-4472-95DA-B65F4FDBDE98}"/>
    <dgm:cxn modelId="{22FFADBE-0F90-46D8-AAE8-9500BB6A43E0}" type="presOf" srcId="{9724CA25-BC52-4F9A-8AA3-EB55E34CC6FD}" destId="{C45B1E79-8160-4B91-B7DE-95C26C8D85C1}" srcOrd="0" destOrd="0" presId="urn:microsoft.com/office/officeart/2018/2/layout/IconCircleList"/>
    <dgm:cxn modelId="{751983C8-816E-4D64-9568-47A48C872740}" type="presOf" srcId="{955B9341-2ADD-40C5-9604-74EAF6C7F5D9}" destId="{258E4082-A4F5-477F-8A9E-AADEC70F0638}" srcOrd="0" destOrd="0" presId="urn:microsoft.com/office/officeart/2018/2/layout/IconCircleList"/>
    <dgm:cxn modelId="{EE1262D0-7A81-4B3B-BF41-74740BD6132B}" srcId="{CB119DD4-8FCD-41EE-8E6F-B8AD4414D887}" destId="{9724CA25-BC52-4F9A-8AA3-EB55E34CC6FD}" srcOrd="0" destOrd="0" parTransId="{87D5819F-2661-45F3-B0BC-924AFD1E7E8F}" sibTransId="{CB18867E-00D1-490F-B2DF-10DA4DAC3642}"/>
    <dgm:cxn modelId="{FEDB51FB-45B7-4F81-91C8-5C64FD67F3BB}" type="presOf" srcId="{CB119DD4-8FCD-41EE-8E6F-B8AD4414D887}" destId="{4BFA6F58-8CC8-46A6-A935-5DF4824C9171}" srcOrd="0" destOrd="0" presId="urn:microsoft.com/office/officeart/2018/2/layout/IconCircleList"/>
    <dgm:cxn modelId="{38D9A0FC-5844-4A06-A9FB-C08EFDBCABFA}" type="presOf" srcId="{EE2FC418-E311-4702-BDD5-FB4A21292BA4}" destId="{1B0A5E56-F473-4A5F-A12F-3306C7A6DCEA}" srcOrd="0" destOrd="0" presId="urn:microsoft.com/office/officeart/2018/2/layout/IconCircleList"/>
    <dgm:cxn modelId="{5F419E07-9AAE-43CD-8965-4FAB0ED550E3}" type="presParOf" srcId="{4BFA6F58-8CC8-46A6-A935-5DF4824C9171}" destId="{CE9F0135-444B-4C21-BBCB-D6320074E7BB}" srcOrd="0" destOrd="0" presId="urn:microsoft.com/office/officeart/2018/2/layout/IconCircleList"/>
    <dgm:cxn modelId="{4A67910E-FA96-445C-838C-555A5F5F98C3}" type="presParOf" srcId="{CE9F0135-444B-4C21-BBCB-D6320074E7BB}" destId="{546996B0-0056-4570-A4D1-7344ED4D978F}" srcOrd="0" destOrd="0" presId="urn:microsoft.com/office/officeart/2018/2/layout/IconCircleList"/>
    <dgm:cxn modelId="{205CFC76-E210-4528-99F9-59C07CDE00DE}" type="presParOf" srcId="{546996B0-0056-4570-A4D1-7344ED4D978F}" destId="{4BF9AF58-B5E7-452C-B493-C45EC9DCD274}" srcOrd="0" destOrd="0" presId="urn:microsoft.com/office/officeart/2018/2/layout/IconCircleList"/>
    <dgm:cxn modelId="{E697C185-3E97-4C80-BB19-06323F7B9FBC}" type="presParOf" srcId="{546996B0-0056-4570-A4D1-7344ED4D978F}" destId="{7D1DBB0D-C29A-497A-AFA1-CEB4B7592D05}" srcOrd="1" destOrd="0" presId="urn:microsoft.com/office/officeart/2018/2/layout/IconCircleList"/>
    <dgm:cxn modelId="{296F274B-5098-46B2-AFBC-ACA6152A8E77}" type="presParOf" srcId="{546996B0-0056-4570-A4D1-7344ED4D978F}" destId="{EDEED1FA-4E80-4B7F-97C2-7E62CB32A3C1}" srcOrd="2" destOrd="0" presId="urn:microsoft.com/office/officeart/2018/2/layout/IconCircleList"/>
    <dgm:cxn modelId="{A9210997-EB94-4A9A-BD2E-4CCCCBAEDE0A}" type="presParOf" srcId="{546996B0-0056-4570-A4D1-7344ED4D978F}" destId="{C45B1E79-8160-4B91-B7DE-95C26C8D85C1}" srcOrd="3" destOrd="0" presId="urn:microsoft.com/office/officeart/2018/2/layout/IconCircleList"/>
    <dgm:cxn modelId="{F6D70B33-8554-43B6-951C-860021E60F87}" type="presParOf" srcId="{CE9F0135-444B-4C21-BBCB-D6320074E7BB}" destId="{FBF47869-8AD0-48B9-AA7E-049A32CB5B9F}" srcOrd="1" destOrd="0" presId="urn:microsoft.com/office/officeart/2018/2/layout/IconCircleList"/>
    <dgm:cxn modelId="{1BD4F886-5BDA-4FA3-8341-D4C710D7FA5B}" type="presParOf" srcId="{CE9F0135-444B-4C21-BBCB-D6320074E7BB}" destId="{4EB60B5C-A594-40D4-80F1-599022FE999A}" srcOrd="2" destOrd="0" presId="urn:microsoft.com/office/officeart/2018/2/layout/IconCircleList"/>
    <dgm:cxn modelId="{9BD4011D-9918-4F63-9655-6E9EC0D7685A}" type="presParOf" srcId="{4EB60B5C-A594-40D4-80F1-599022FE999A}" destId="{A8145CD5-E2E7-49B6-90C8-5A63B8E50BDF}" srcOrd="0" destOrd="0" presId="urn:microsoft.com/office/officeart/2018/2/layout/IconCircleList"/>
    <dgm:cxn modelId="{C002EF92-9334-4180-A031-921B38CF90E6}" type="presParOf" srcId="{4EB60B5C-A594-40D4-80F1-599022FE999A}" destId="{C92E9E0D-89F2-494C-91BE-5773A7BC7020}" srcOrd="1" destOrd="0" presId="urn:microsoft.com/office/officeart/2018/2/layout/IconCircleList"/>
    <dgm:cxn modelId="{C5E9828B-0874-45FC-B66D-8FAC01EB55BF}" type="presParOf" srcId="{4EB60B5C-A594-40D4-80F1-599022FE999A}" destId="{3F01680D-6FE7-45B4-BA24-2C6C04972EE7}" srcOrd="2" destOrd="0" presId="urn:microsoft.com/office/officeart/2018/2/layout/IconCircleList"/>
    <dgm:cxn modelId="{3A17DD50-9D8D-4FE1-92EA-F206249062E5}" type="presParOf" srcId="{4EB60B5C-A594-40D4-80F1-599022FE999A}" destId="{258E4082-A4F5-477F-8A9E-AADEC70F0638}" srcOrd="3" destOrd="0" presId="urn:microsoft.com/office/officeart/2018/2/layout/IconCircleList"/>
    <dgm:cxn modelId="{DCCDCEC9-F502-4BF3-AE38-D32276F09281}" type="presParOf" srcId="{CE9F0135-444B-4C21-BBCB-D6320074E7BB}" destId="{800166D1-E056-4FCE-818A-1A61A627CE83}" srcOrd="3" destOrd="0" presId="urn:microsoft.com/office/officeart/2018/2/layout/IconCircleList"/>
    <dgm:cxn modelId="{6A046A60-8DD4-40FD-86E2-476277F3E11D}" type="presParOf" srcId="{CE9F0135-444B-4C21-BBCB-D6320074E7BB}" destId="{01CB4D43-9D43-45A1-99A9-A794A813D166}" srcOrd="4" destOrd="0" presId="urn:microsoft.com/office/officeart/2018/2/layout/IconCircleList"/>
    <dgm:cxn modelId="{56A098E6-A845-4CEE-90DF-993C87031511}" type="presParOf" srcId="{01CB4D43-9D43-45A1-99A9-A794A813D166}" destId="{6AD0CFE1-3D75-4319-BF92-033F532F921D}" srcOrd="0" destOrd="0" presId="urn:microsoft.com/office/officeart/2018/2/layout/IconCircleList"/>
    <dgm:cxn modelId="{98C1CC2A-4293-465B-AC2D-E895E4A25C1C}" type="presParOf" srcId="{01CB4D43-9D43-45A1-99A9-A794A813D166}" destId="{6AF8B666-2B15-44AA-BBC6-9227AEF11148}" srcOrd="1" destOrd="0" presId="urn:microsoft.com/office/officeart/2018/2/layout/IconCircleList"/>
    <dgm:cxn modelId="{87515AE2-0B8D-430F-8554-981FEF3178D6}" type="presParOf" srcId="{01CB4D43-9D43-45A1-99A9-A794A813D166}" destId="{6CB8B03A-219D-4937-BA46-BB36D019BCED}" srcOrd="2" destOrd="0" presId="urn:microsoft.com/office/officeart/2018/2/layout/IconCircleList"/>
    <dgm:cxn modelId="{D7756E73-1C84-402B-9AA3-8A22489E639B}" type="presParOf" srcId="{01CB4D43-9D43-45A1-99A9-A794A813D166}" destId="{1B0A5E56-F473-4A5F-A12F-3306C7A6DCEA}" srcOrd="3" destOrd="0" presId="urn:microsoft.com/office/officeart/2018/2/layout/IconCircleList"/>
    <dgm:cxn modelId="{A8DE196C-6DBC-418D-906D-1D061445BC31}" type="presParOf" srcId="{CE9F0135-444B-4C21-BBCB-D6320074E7BB}" destId="{07B1096A-60C1-4A17-8725-234D3ECE0800}" srcOrd="5" destOrd="0" presId="urn:microsoft.com/office/officeart/2018/2/layout/IconCircleList"/>
    <dgm:cxn modelId="{76B1FA7F-B635-4586-99FB-5746FE44F77A}" type="presParOf" srcId="{CE9F0135-444B-4C21-BBCB-D6320074E7BB}" destId="{62A46439-2335-40A5-B46C-791B69ED46F1}" srcOrd="6" destOrd="0" presId="urn:microsoft.com/office/officeart/2018/2/layout/IconCircleList"/>
    <dgm:cxn modelId="{F0F75F63-7AE0-492B-A8EB-A3E7288B382B}" type="presParOf" srcId="{62A46439-2335-40A5-B46C-791B69ED46F1}" destId="{28616779-679D-456F-A728-729C673ABE04}" srcOrd="0" destOrd="0" presId="urn:microsoft.com/office/officeart/2018/2/layout/IconCircleList"/>
    <dgm:cxn modelId="{AA831AF8-50D8-4316-84AE-843488CD45B8}" type="presParOf" srcId="{62A46439-2335-40A5-B46C-791B69ED46F1}" destId="{1A19208A-D43F-4358-A664-E55EE410F538}" srcOrd="1" destOrd="0" presId="urn:microsoft.com/office/officeart/2018/2/layout/IconCircleList"/>
    <dgm:cxn modelId="{62706EB0-40ED-44E0-9BE6-BD55971E88F9}" type="presParOf" srcId="{62A46439-2335-40A5-B46C-791B69ED46F1}" destId="{57103601-D448-40FE-B7CB-F0F853E86228}" srcOrd="2" destOrd="0" presId="urn:microsoft.com/office/officeart/2018/2/layout/IconCircleList"/>
    <dgm:cxn modelId="{DE1E735A-AC3E-4804-98AA-1E12661324E0}" type="presParOf" srcId="{62A46439-2335-40A5-B46C-791B69ED46F1}" destId="{3152676F-E994-4910-93A2-0FB211043887}" srcOrd="3" destOrd="0" presId="urn:microsoft.com/office/officeart/2018/2/layout/IconCircleList"/>
    <dgm:cxn modelId="{0217A910-9C8D-4CED-BB01-B251AC1F3FA7}" type="presParOf" srcId="{CE9F0135-444B-4C21-BBCB-D6320074E7BB}" destId="{CD92F7D3-18B8-4A20-9173-002E646E70F4}" srcOrd="7" destOrd="0" presId="urn:microsoft.com/office/officeart/2018/2/layout/IconCircleList"/>
    <dgm:cxn modelId="{17B19EB8-E9F8-4E7A-9E30-9BD89381A827}" type="presParOf" srcId="{CE9F0135-444B-4C21-BBCB-D6320074E7BB}" destId="{DACBE7DC-B930-42C5-BE7E-E3612E53FCBC}" srcOrd="8" destOrd="0" presId="urn:microsoft.com/office/officeart/2018/2/layout/IconCircleList"/>
    <dgm:cxn modelId="{900C88E4-888B-490C-AE6B-B7553E8F1F07}" type="presParOf" srcId="{DACBE7DC-B930-42C5-BE7E-E3612E53FCBC}" destId="{8BC27AC6-5942-4588-B65E-E91FC551D0F6}" srcOrd="0" destOrd="0" presId="urn:microsoft.com/office/officeart/2018/2/layout/IconCircleList"/>
    <dgm:cxn modelId="{7F2D7E2A-4A79-46B1-919F-00F4AC9384AD}" type="presParOf" srcId="{DACBE7DC-B930-42C5-BE7E-E3612E53FCBC}" destId="{7A7111F7-0824-4457-9413-FABF9DA7C948}" srcOrd="1" destOrd="0" presId="urn:microsoft.com/office/officeart/2018/2/layout/IconCircleList"/>
    <dgm:cxn modelId="{34C050EA-5D1C-4628-AB1A-40E1E935AE16}" type="presParOf" srcId="{DACBE7DC-B930-42C5-BE7E-E3612E53FCBC}" destId="{DB72E149-24D0-4FFE-A98D-8D52E60F5093}" srcOrd="2" destOrd="0" presId="urn:microsoft.com/office/officeart/2018/2/layout/IconCircleList"/>
    <dgm:cxn modelId="{B8D2AB48-C8FD-49C7-9940-D4198C3D5D2A}" type="presParOf" srcId="{DACBE7DC-B930-42C5-BE7E-E3612E53FCBC}" destId="{348B0E2A-BABD-4685-9B97-ADBF860DA9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9AF58-B5E7-452C-B493-C45EC9DCD274}">
      <dsp:nvSpPr>
        <dsp:cNvPr id="0" name=""/>
        <dsp:cNvSpPr/>
      </dsp:nvSpPr>
      <dsp:spPr>
        <a:xfrm>
          <a:off x="1330510" y="87659"/>
          <a:ext cx="1045847" cy="1045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DBB0D-C29A-497A-AFA1-CEB4B7592D05}">
      <dsp:nvSpPr>
        <dsp:cNvPr id="0" name=""/>
        <dsp:cNvSpPr/>
      </dsp:nvSpPr>
      <dsp:spPr>
        <a:xfrm>
          <a:off x="1550138" y="307287"/>
          <a:ext cx="606591" cy="606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B1E79-8160-4B91-B7DE-95C26C8D85C1}">
      <dsp:nvSpPr>
        <dsp:cNvPr id="0" name=""/>
        <dsp:cNvSpPr/>
      </dsp:nvSpPr>
      <dsp:spPr>
        <a:xfrm>
          <a:off x="2600468" y="87659"/>
          <a:ext cx="2465211" cy="104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Maven, created by Jason van Zyl, began as a sub-project of </a:t>
          </a:r>
          <a:r>
            <a:rPr lang="en-US" sz="1300" kern="1200">
              <a:hlinkClick xmlns:r="http://schemas.openxmlformats.org/officeDocument/2006/relationships" r:id="rId3"/>
            </a:rPr>
            <a:t>Apache Turbine</a:t>
          </a:r>
          <a:r>
            <a:rPr lang="en-US" sz="1300" kern="1200"/>
            <a:t> in 2002. </a:t>
          </a:r>
        </a:p>
      </dsp:txBody>
      <dsp:txXfrm>
        <a:off x="2600468" y="87659"/>
        <a:ext cx="2465211" cy="1045847"/>
      </dsp:txXfrm>
    </dsp:sp>
    <dsp:sp modelId="{A8145CD5-E2E7-49B6-90C8-5A63B8E50BDF}">
      <dsp:nvSpPr>
        <dsp:cNvPr id="0" name=""/>
        <dsp:cNvSpPr/>
      </dsp:nvSpPr>
      <dsp:spPr>
        <a:xfrm>
          <a:off x="5495224" y="87659"/>
          <a:ext cx="1045847" cy="1045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E9E0D-89F2-494C-91BE-5773A7BC7020}">
      <dsp:nvSpPr>
        <dsp:cNvPr id="0" name=""/>
        <dsp:cNvSpPr/>
      </dsp:nvSpPr>
      <dsp:spPr>
        <a:xfrm>
          <a:off x="5714852" y="307287"/>
          <a:ext cx="606591" cy="6065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E4082-A4F5-477F-8A9E-AADEC70F0638}">
      <dsp:nvSpPr>
        <dsp:cNvPr id="0" name=""/>
        <dsp:cNvSpPr/>
      </dsp:nvSpPr>
      <dsp:spPr>
        <a:xfrm>
          <a:off x="6765182" y="87659"/>
          <a:ext cx="2465211" cy="104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2003, it was voted on and accepted as a top level </a:t>
          </a:r>
          <a:r>
            <a:rPr lang="en-US" sz="1300" kern="1200">
              <a:hlinkClick xmlns:r="http://schemas.openxmlformats.org/officeDocument/2006/relationships" r:id="rId6"/>
            </a:rPr>
            <a:t>Apache Software Foundation</a:t>
          </a:r>
          <a:r>
            <a:rPr lang="en-US" sz="1300" kern="1200"/>
            <a:t> project. </a:t>
          </a:r>
        </a:p>
      </dsp:txBody>
      <dsp:txXfrm>
        <a:off x="6765182" y="87659"/>
        <a:ext cx="2465211" cy="1045847"/>
      </dsp:txXfrm>
    </dsp:sp>
    <dsp:sp modelId="{6AD0CFE1-3D75-4319-BF92-033F532F921D}">
      <dsp:nvSpPr>
        <dsp:cNvPr id="0" name=""/>
        <dsp:cNvSpPr/>
      </dsp:nvSpPr>
      <dsp:spPr>
        <a:xfrm>
          <a:off x="1330510" y="1986819"/>
          <a:ext cx="1045847" cy="1045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8B666-2B15-44AA-BBC6-9227AEF11148}">
      <dsp:nvSpPr>
        <dsp:cNvPr id="0" name=""/>
        <dsp:cNvSpPr/>
      </dsp:nvSpPr>
      <dsp:spPr>
        <a:xfrm>
          <a:off x="1550138" y="2206447"/>
          <a:ext cx="606591" cy="6065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A5E56-F473-4A5F-A12F-3306C7A6DCEA}">
      <dsp:nvSpPr>
        <dsp:cNvPr id="0" name=""/>
        <dsp:cNvSpPr/>
      </dsp:nvSpPr>
      <dsp:spPr>
        <a:xfrm>
          <a:off x="2600468" y="1986819"/>
          <a:ext cx="2465211" cy="104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July 2004, Maven's release was the critical first milestone, v1.0. Maven 2 was declared v2.0 in October 2005 after about six months in beta cycles.</a:t>
          </a:r>
        </a:p>
      </dsp:txBody>
      <dsp:txXfrm>
        <a:off x="2600468" y="1986819"/>
        <a:ext cx="2465211" cy="1045847"/>
      </dsp:txXfrm>
    </dsp:sp>
    <dsp:sp modelId="{28616779-679D-456F-A728-729C673ABE04}">
      <dsp:nvSpPr>
        <dsp:cNvPr id="0" name=""/>
        <dsp:cNvSpPr/>
      </dsp:nvSpPr>
      <dsp:spPr>
        <a:xfrm>
          <a:off x="5495224" y="1986819"/>
          <a:ext cx="1045847" cy="1045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9208A-D43F-4358-A664-E55EE410F538}">
      <dsp:nvSpPr>
        <dsp:cNvPr id="0" name=""/>
        <dsp:cNvSpPr/>
      </dsp:nvSpPr>
      <dsp:spPr>
        <a:xfrm>
          <a:off x="5714852" y="2206447"/>
          <a:ext cx="606591" cy="6065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2676F-E994-4910-93A2-0FB211043887}">
      <dsp:nvSpPr>
        <dsp:cNvPr id="0" name=""/>
        <dsp:cNvSpPr/>
      </dsp:nvSpPr>
      <dsp:spPr>
        <a:xfrm>
          <a:off x="6765182" y="1986819"/>
          <a:ext cx="2465211" cy="104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Maven 3.0 was released in October 2010 being mostly backwards compatible with Maven 2. </a:t>
          </a:r>
        </a:p>
      </dsp:txBody>
      <dsp:txXfrm>
        <a:off x="6765182" y="1986819"/>
        <a:ext cx="2465211" cy="1045847"/>
      </dsp:txXfrm>
    </dsp:sp>
    <dsp:sp modelId="{8BC27AC6-5942-4588-B65E-E91FC551D0F6}">
      <dsp:nvSpPr>
        <dsp:cNvPr id="0" name=""/>
        <dsp:cNvSpPr/>
      </dsp:nvSpPr>
      <dsp:spPr>
        <a:xfrm>
          <a:off x="1330510" y="3885980"/>
          <a:ext cx="1045847" cy="1045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111F7-0824-4457-9413-FABF9DA7C948}">
      <dsp:nvSpPr>
        <dsp:cNvPr id="0" name=""/>
        <dsp:cNvSpPr/>
      </dsp:nvSpPr>
      <dsp:spPr>
        <a:xfrm>
          <a:off x="1550138" y="4105608"/>
          <a:ext cx="606591" cy="6065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B0E2A-BABD-4685-9B97-ADBF860DA9A9}">
      <dsp:nvSpPr>
        <dsp:cNvPr id="0" name=""/>
        <dsp:cNvSpPr/>
      </dsp:nvSpPr>
      <dsp:spPr>
        <a:xfrm>
          <a:off x="2600468" y="3885980"/>
          <a:ext cx="2465211" cy="104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Apache Maven 3.8.4 is the latest release and recommended version for all users.</a:t>
          </a:r>
        </a:p>
      </dsp:txBody>
      <dsp:txXfrm>
        <a:off x="2600468" y="3885980"/>
        <a:ext cx="2465211" cy="1045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0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9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7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0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5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56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7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0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6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7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0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 sz="8000" b="1" dirty="0">
                <a:cs typeface="Calibri Light"/>
              </a:rPr>
              <a:t>MAVEN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00" y="1396180"/>
            <a:ext cx="2970845" cy="384256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BY: SHAIKH ADNAN</a:t>
            </a:r>
          </a:p>
          <a:p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MIS: 112003128</a:t>
            </a:r>
          </a:p>
          <a:p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DIV:2</a:t>
            </a:r>
          </a:p>
          <a:p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S3 BATCH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CD84345-4C2D-4AC9-8B46-38CD7EB2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6004AD5-000A-4B3A-A66D-4DAEA4C0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8B6059-1CE9-402A-9DED-50C1BA86E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C8E754E-5B48-49B3-894C-4C1755D07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016F088-A0F8-4795-9577-C498D2587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323F8ED-C6CA-47A1-9915-46D0D1901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8C3C0E6-3579-484E-92E4-147EBEB3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0946" y="70338"/>
            <a:ext cx="5781729" cy="1752599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84310" y="1516673"/>
            <a:ext cx="5781730" cy="52783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Maven is a build tool that helps in project management.</a:t>
            </a:r>
          </a:p>
          <a:p>
            <a:pPr>
              <a:lnSpc>
                <a:spcPct val="90000"/>
              </a:lnSpc>
              <a:buClr>
                <a:srgbClr val="B96C11"/>
              </a:buClr>
            </a:pPr>
            <a:r>
              <a:rPr lang="en-US" dirty="0"/>
              <a:t>The tool helps in building and documenting the project.</a:t>
            </a:r>
          </a:p>
          <a:p>
            <a:pPr>
              <a:lnSpc>
                <a:spcPct val="90000"/>
              </a:lnSpc>
              <a:buClr>
                <a:srgbClr val="B96C11"/>
              </a:buClr>
            </a:pPr>
            <a:r>
              <a:rPr lang="en-US" dirty="0"/>
              <a:t>Maven is written in Java and C# and is based on the Project Object Model (POM).</a:t>
            </a:r>
          </a:p>
          <a:p>
            <a:pPr>
              <a:lnSpc>
                <a:spcPct val="90000"/>
              </a:lnSpc>
              <a:buClr>
                <a:srgbClr val="B96C11"/>
              </a:buClr>
            </a:pPr>
            <a:r>
              <a:rPr lang="en-US" dirty="0"/>
              <a:t>The tool is used to build and manage any Java-based project. It simplifies the day to day work of Java developers and helps them in their projects. </a:t>
            </a:r>
          </a:p>
          <a:p>
            <a:pPr>
              <a:lnSpc>
                <a:spcPct val="90000"/>
              </a:lnSpc>
              <a:buClr>
                <a:srgbClr val="B96C11"/>
              </a:buClr>
            </a:pPr>
            <a:endParaRPr lang="en-US" sz="20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54E12B-6675-4936-9486-A48148C7C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4FAD794-CBF3-4F6B-828E-03DDE449A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593" y="2250934"/>
            <a:ext cx="3226968" cy="206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13846" y="118730"/>
            <a:ext cx="10018713" cy="1238693"/>
          </a:xfrm>
        </p:spPr>
        <p:txBody>
          <a:bodyPr/>
          <a:lstStyle/>
          <a:p>
            <a:r>
              <a:rPr lang="en-US" b="1" dirty="0"/>
              <a:t>HISTORY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84ED72BC-8C77-40C3-B0C1-150737FBF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622522"/>
              </p:ext>
            </p:extLst>
          </p:nvPr>
        </p:nvGraphicFramePr>
        <p:xfrm>
          <a:off x="1513845" y="1403304"/>
          <a:ext cx="10560905" cy="501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1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0A96-AC85-44C1-B691-1833836B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53" y="48358"/>
            <a:ext cx="10018713" cy="1181100"/>
          </a:xfrm>
        </p:spPr>
        <p:txBody>
          <a:bodyPr/>
          <a:lstStyle/>
          <a:p>
            <a:r>
              <a:rPr lang="en-US" b="1" dirty="0"/>
              <a:t>THE NEED FOR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2B41-9099-4531-AF8A-51FF317F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217" y="1533372"/>
            <a:ext cx="10142759" cy="4343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Maven is chiefly used for Java-based projects. </a:t>
            </a:r>
          </a:p>
          <a:p>
            <a:pPr>
              <a:buClr>
                <a:srgbClr val="B96C11"/>
              </a:buClr>
            </a:pPr>
            <a:r>
              <a:rPr lang="en-US" dirty="0"/>
              <a:t>It helps in downloading dependencies, which refers to the libraries or JAR files. </a:t>
            </a:r>
          </a:p>
          <a:p>
            <a:pPr marL="0" indent="0">
              <a:buClr>
                <a:srgbClr val="B96C11"/>
              </a:buClr>
              <a:buNone/>
            </a:pPr>
            <a:r>
              <a:rPr lang="en-US" dirty="0"/>
              <a:t>          -&gt;The task of downloading JAR files and other dependencies does not need to be done manually.      </a:t>
            </a:r>
          </a:p>
          <a:p>
            <a:pPr>
              <a:buClr>
                <a:srgbClr val="B96C11"/>
              </a:buClr>
            </a:pPr>
            <a:r>
              <a:rPr lang="en-US" dirty="0"/>
              <a:t>It helps to create the right project structure which is essential for execution. </a:t>
            </a:r>
          </a:p>
          <a:p>
            <a:pPr>
              <a:buClr>
                <a:srgbClr val="B96C11"/>
              </a:buClr>
            </a:pPr>
            <a:r>
              <a:rPr lang="en-US" dirty="0"/>
              <a:t>It helps in building and deploying the project to make it work.</a:t>
            </a:r>
          </a:p>
          <a:p>
            <a:pPr>
              <a:buClr>
                <a:srgbClr val="B96C11"/>
              </a:buClr>
            </a:pPr>
            <a:r>
              <a:rPr lang="en-US" dirty="0"/>
              <a:t>It helps manage all the processes, such as building, documentation, releasing and distribution in project management.</a:t>
            </a:r>
          </a:p>
          <a:p>
            <a:pPr>
              <a:buClr>
                <a:srgbClr val="B96C11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62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84311" y="48358"/>
            <a:ext cx="10018713" cy="1510811"/>
          </a:xfrm>
        </p:spPr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84310" y="1562395"/>
            <a:ext cx="10018713" cy="451233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Maven facilitates a number of uses, including managing dependencies.</a:t>
            </a:r>
          </a:p>
          <a:p>
            <a:pPr>
              <a:buClr>
                <a:srgbClr val="B96C11"/>
              </a:buClr>
            </a:pPr>
            <a:r>
              <a:rPr lang="en-US" dirty="0"/>
              <a:t>Printing current date and time - Joda time libraries can be used.</a:t>
            </a:r>
          </a:p>
          <a:p>
            <a:pPr>
              <a:buClr>
                <a:srgbClr val="B96C11"/>
              </a:buClr>
            </a:pPr>
            <a:r>
              <a:rPr lang="en-US" dirty="0"/>
              <a:t>This can be made easier by including Joda Time as a compile dependency in the build (pom.xml).</a:t>
            </a:r>
          </a:p>
          <a:p>
            <a:pPr marL="0" indent="0">
              <a:buClr>
                <a:srgbClr val="B96C11"/>
              </a:buClr>
              <a:buNone/>
            </a:pPr>
            <a:r>
              <a:rPr lang="en-US" dirty="0"/>
              <a:t>      </a:t>
            </a:r>
            <a:r>
              <a:rPr lang="en-US" dirty="0">
                <a:ea typeface="+mn-lt"/>
                <a:cs typeface="+mn-lt"/>
              </a:rPr>
              <a:t>&lt;dependencies&gt;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   &lt;dependency&gt;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        &lt;</a:t>
            </a:r>
            <a:r>
              <a:rPr lang="en-US" dirty="0" err="1">
                <a:ea typeface="+mn-lt"/>
                <a:cs typeface="+mn-lt"/>
              </a:rPr>
              <a:t>groupId</a:t>
            </a:r>
            <a:r>
              <a:rPr lang="en-US" dirty="0"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joda</a:t>
            </a:r>
            <a:r>
              <a:rPr lang="en-US" dirty="0">
                <a:ea typeface="+mn-lt"/>
                <a:cs typeface="+mn-lt"/>
              </a:rPr>
              <a:t>-time&lt;/</a:t>
            </a:r>
            <a:r>
              <a:rPr lang="en-US" dirty="0" err="1">
                <a:ea typeface="+mn-lt"/>
                <a:cs typeface="+mn-lt"/>
              </a:rPr>
              <a:t>groupId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        &lt;</a:t>
            </a:r>
            <a:r>
              <a:rPr lang="en-US" dirty="0" err="1">
                <a:ea typeface="+mn-lt"/>
                <a:cs typeface="+mn-lt"/>
              </a:rPr>
              <a:t>artifactId</a:t>
            </a:r>
            <a:r>
              <a:rPr lang="en-US" dirty="0"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joda</a:t>
            </a:r>
            <a:r>
              <a:rPr lang="en-US" dirty="0">
                <a:ea typeface="+mn-lt"/>
                <a:cs typeface="+mn-lt"/>
              </a:rPr>
              <a:t>-time&lt;/</a:t>
            </a:r>
            <a:r>
              <a:rPr lang="en-US" dirty="0" err="1">
                <a:ea typeface="+mn-lt"/>
                <a:cs typeface="+mn-lt"/>
              </a:rPr>
              <a:t>artifactId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       &lt;version&gt;2.9.2&lt;/version&gt;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   &lt;/dependency&gt;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&lt;/dependencies&gt;</a:t>
            </a:r>
            <a:endParaRPr lang="en-US" dirty="0"/>
          </a:p>
          <a:p>
            <a:pPr marL="342900" indent="-342900"/>
            <a:r>
              <a:rPr lang="en-US" dirty="0"/>
              <a:t>After this, </a:t>
            </a:r>
            <a:r>
              <a:rPr lang="en-US" dirty="0">
                <a:ea typeface="+mn-lt"/>
                <a:cs typeface="+mn-lt"/>
              </a:rPr>
              <a:t>I imported </a:t>
            </a:r>
            <a:r>
              <a:rPr lang="en-US" dirty="0" err="1">
                <a:ea typeface="+mn-lt"/>
                <a:cs typeface="+mn-lt"/>
              </a:rPr>
              <a:t>org.joda.time.LocalTime</a:t>
            </a:r>
            <a:r>
              <a:rPr lang="en-US">
                <a:ea typeface="+mn-lt"/>
                <a:cs typeface="+mn-lt"/>
              </a:rPr>
              <a:t>; and gave program the necessary instructions. </a:t>
            </a:r>
          </a:p>
          <a:p>
            <a:pPr marL="342900" indent="-342900">
              <a:buClr>
                <a:srgbClr val="B96C11"/>
              </a:buClr>
            </a:pPr>
            <a:r>
              <a:rPr lang="en-US" dirty="0"/>
              <a:t>I have used JODA-Time </a:t>
            </a:r>
            <a:r>
              <a:rPr lang="en-US"/>
              <a:t>because it </a:t>
            </a:r>
            <a:r>
              <a:rPr lang="en-US" dirty="0">
                <a:ea typeface="+mn-lt"/>
                <a:cs typeface="+mn-lt"/>
              </a:rPr>
              <a:t>offers better classes and having efficient methods to handle date and time than classes from </a:t>
            </a:r>
            <a:r>
              <a:rPr lang="en-US" dirty="0" err="1">
                <a:ea typeface="+mn-lt"/>
                <a:cs typeface="+mn-lt"/>
              </a:rPr>
              <a:t>java.util</a:t>
            </a:r>
            <a:r>
              <a:rPr lang="en-US" dirty="0">
                <a:ea typeface="+mn-lt"/>
                <a:cs typeface="+mn-lt"/>
              </a:rPr>
              <a:t> package like Calendar, Gregorian Calendar, Date, etc.</a:t>
            </a:r>
            <a:endParaRPr lang="en-US" dirty="0"/>
          </a:p>
          <a:p>
            <a:pPr>
              <a:buClr>
                <a:srgbClr val="B96C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5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D41D-FCE0-4A24-A731-7BD0464F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6" y="118730"/>
            <a:ext cx="10018713" cy="837018"/>
          </a:xfrm>
        </p:spPr>
        <p:txBody>
          <a:bodyPr/>
          <a:lstStyle/>
          <a:p>
            <a:r>
              <a:rPr lang="en-US" b="1" dirty="0"/>
              <a:t>GLOSSARY – BUILD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CEB5-348D-42DF-AE74-7469CE3E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1139"/>
            <a:ext cx="10018713" cy="4896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r>
              <a:rPr lang="en-US" dirty="0"/>
              <a:t>Build Tool: </a:t>
            </a:r>
            <a:r>
              <a:rPr lang="en-US" dirty="0">
                <a:ea typeface="+mn-lt"/>
                <a:cs typeface="+mn-lt"/>
              </a:rPr>
              <a:t>Build tools are programs that automate the creation of executable applications from source code</a:t>
            </a:r>
            <a:r>
              <a:rPr lang="en-US" dirty="0"/>
              <a:t>. They are necessary for the process of building. </a:t>
            </a:r>
          </a:p>
          <a:p>
            <a:pPr>
              <a:buClr>
                <a:srgbClr val="B96C11"/>
              </a:buClr>
              <a:buFont typeface="Wingdings"/>
              <a:buChar char="Ø"/>
            </a:pPr>
            <a:r>
              <a:rPr lang="en-US" dirty="0"/>
              <a:t>It is needed for the following processes:</a:t>
            </a:r>
          </a:p>
          <a:p>
            <a:pPr marL="457200" indent="-457200">
              <a:buClr>
                <a:srgbClr val="B96C11"/>
              </a:buClr>
              <a:buAutoNum type="romanUcPeriod"/>
            </a:pPr>
            <a:r>
              <a:rPr lang="en-US" dirty="0"/>
              <a:t>Generating Source code.</a:t>
            </a:r>
          </a:p>
          <a:p>
            <a:pPr marL="457200" indent="-457200">
              <a:buClr>
                <a:srgbClr val="B96C11"/>
              </a:buClr>
              <a:buAutoNum type="romanUcPeriod"/>
            </a:pPr>
            <a:r>
              <a:rPr lang="en-US" dirty="0"/>
              <a:t>Generating documentation from the Source code.</a:t>
            </a:r>
          </a:p>
          <a:p>
            <a:pPr marL="457200" indent="-457200">
              <a:buClr>
                <a:srgbClr val="B96C11"/>
              </a:buClr>
              <a:buAutoNum type="romanUcPeriod"/>
            </a:pPr>
            <a:r>
              <a:rPr lang="en-US" dirty="0"/>
              <a:t>Compiling of Source code.</a:t>
            </a:r>
          </a:p>
          <a:p>
            <a:pPr marL="457200" indent="-457200">
              <a:buClr>
                <a:srgbClr val="B96C11"/>
              </a:buClr>
              <a:buAutoNum type="romanUcPeriod"/>
            </a:pPr>
            <a:r>
              <a:rPr lang="en-US" dirty="0"/>
              <a:t>Packaging of the compiled codes into JAR (Java </a:t>
            </a:r>
            <a:r>
              <a:rPr lang="en-US" dirty="0" err="1"/>
              <a:t>ARchive</a:t>
            </a:r>
            <a:r>
              <a:rPr lang="en-US" dirty="0"/>
              <a:t>) files.</a:t>
            </a:r>
          </a:p>
          <a:p>
            <a:pPr marL="457200" indent="-457200">
              <a:buClr>
                <a:srgbClr val="B96C11"/>
              </a:buClr>
              <a:buAutoNum type="romanUcPeriod"/>
            </a:pPr>
            <a:r>
              <a:rPr lang="en-US" dirty="0"/>
              <a:t>Installing the packaged code into local repository, server or central repository</a:t>
            </a:r>
          </a:p>
          <a:p>
            <a:pPr marL="457200" indent="-457200">
              <a:buClr>
                <a:srgbClr val="B96C11"/>
              </a:buClr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8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C069-C48D-469F-B71C-22BF7073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91"/>
            <a:ext cx="10018713" cy="1037855"/>
          </a:xfrm>
        </p:spPr>
        <p:txBody>
          <a:bodyPr/>
          <a:lstStyle/>
          <a:p>
            <a:r>
              <a:rPr lang="en-US" b="1" dirty="0"/>
              <a:t>GLOSSARY – POM.xml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26C6-D1C1-474A-B922-CE82AEE7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13883"/>
            <a:ext cx="10018713" cy="4967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POM</a:t>
            </a:r>
            <a:r>
              <a:rPr lang="en-US" dirty="0"/>
              <a:t> stands for </a:t>
            </a:r>
            <a:r>
              <a:rPr lang="en-US" b="1" dirty="0"/>
              <a:t>"Project Object Model"</a:t>
            </a:r>
            <a:r>
              <a:rPr lang="en-US" dirty="0"/>
              <a:t>, and </a:t>
            </a:r>
            <a:r>
              <a:rPr lang="en-US" b="1" dirty="0"/>
              <a:t>xml</a:t>
            </a:r>
            <a:r>
              <a:rPr lang="en-US" dirty="0"/>
              <a:t> stands for </a:t>
            </a:r>
            <a:r>
              <a:rPr lang="en-US" b="1" dirty="0"/>
              <a:t>"</a:t>
            </a:r>
            <a:r>
              <a:rPr lang="en-US" b="1" dirty="0">
                <a:ea typeface="+mn-lt"/>
                <a:cs typeface="+mn-lt"/>
              </a:rPr>
              <a:t>Extensible Markup Language"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B96C11"/>
              </a:buClr>
            </a:pPr>
            <a:r>
              <a:rPr lang="en-US" dirty="0"/>
              <a:t>The POM file has all the information regarding project and configurational details. </a:t>
            </a:r>
          </a:p>
          <a:p>
            <a:pPr>
              <a:buClr>
                <a:srgbClr val="B96C11"/>
              </a:buClr>
            </a:pPr>
            <a:r>
              <a:rPr lang="en-US" dirty="0"/>
              <a:t>Executing a task - Maven searches for the POM in the </a:t>
            </a:r>
            <a:r>
              <a:rPr lang="en-US" u="sng" dirty="0"/>
              <a:t>current directory</a:t>
            </a:r>
            <a:r>
              <a:rPr lang="en-US" dirty="0"/>
              <a:t>.</a:t>
            </a:r>
          </a:p>
          <a:p>
            <a:pPr>
              <a:buClr>
                <a:srgbClr val="B96C11"/>
              </a:buClr>
            </a:pPr>
            <a:r>
              <a:rPr lang="en-US" dirty="0">
                <a:ea typeface="+mn-lt"/>
                <a:cs typeface="+mn-lt"/>
              </a:rPr>
              <a:t>It contains default values for most projects.</a:t>
            </a:r>
          </a:p>
          <a:p>
            <a:pPr>
              <a:buClr>
                <a:srgbClr val="B96C11"/>
              </a:buClr>
            </a:pPr>
            <a:r>
              <a:rPr lang="en-US" dirty="0">
                <a:ea typeface="+mn-lt"/>
                <a:cs typeface="+mn-lt"/>
              </a:rPr>
              <a:t>Some of the configuration that can be specified in the POM are the project dependencies, the plugins or goals that can be executed, the build profiles, and so on.</a:t>
            </a:r>
          </a:p>
          <a:p>
            <a:pPr>
              <a:buClr>
                <a:srgbClr val="B96C11"/>
              </a:buClr>
            </a:pPr>
            <a:r>
              <a:rPr lang="en-US" dirty="0">
                <a:ea typeface="+mn-lt"/>
                <a:cs typeface="+mn-lt"/>
              </a:rPr>
              <a:t> Other information such as the project version, description, developers, mailing lists and such can also be specified.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0C26-3E62-404D-8A67-B2960419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30" y="2218038"/>
            <a:ext cx="10018713" cy="1752599"/>
          </a:xfrm>
        </p:spPr>
        <p:txBody>
          <a:bodyPr/>
          <a:lstStyle/>
          <a:p>
            <a:r>
              <a:rPr lang="en-US" dirty="0"/>
              <a:t>Important files in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16256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ED41-9F21-470B-904C-860C96E0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917" y="1388731"/>
            <a:ext cx="10633037" cy="3323854"/>
          </a:xfrm>
        </p:spPr>
        <p:txBody>
          <a:bodyPr/>
          <a:lstStyle/>
          <a:p>
            <a:r>
              <a:rPr lang="en-US" sz="5400" dirty="0">
                <a:ea typeface="+mj-lt"/>
                <a:cs typeface="+mj-lt"/>
              </a:rPr>
              <a:t>System.out.printIn(</a:t>
            </a:r>
            <a:r>
              <a:rPr lang="en-US" sz="5400" b="1" dirty="0">
                <a:ea typeface="+mj-lt"/>
                <a:cs typeface="+mj-lt"/>
              </a:rPr>
              <a:t>“THANK  YOU”</a:t>
            </a:r>
            <a:r>
              <a:rPr lang="en-US" sz="5400" dirty="0">
                <a:ea typeface="+mj-lt"/>
                <a:cs typeface="+mj-lt"/>
              </a:rPr>
              <a:t>);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7759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Parallax</vt:lpstr>
      <vt:lpstr>MAVEN</vt:lpstr>
      <vt:lpstr>INTRODUCTION</vt:lpstr>
      <vt:lpstr>HISTORY</vt:lpstr>
      <vt:lpstr>THE NEED FOR MAVEN</vt:lpstr>
      <vt:lpstr>IMPLEMENTATION</vt:lpstr>
      <vt:lpstr>GLOSSARY – BUILD TOOL</vt:lpstr>
      <vt:lpstr>GLOSSARY – POM.xml file</vt:lpstr>
      <vt:lpstr>Important files in the GitHub repository</vt:lpstr>
      <vt:lpstr>System.out.printIn(“THANK  YOU”);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ADNAN SHAIKH</cp:lastModifiedBy>
  <cp:revision>325</cp:revision>
  <dcterms:created xsi:type="dcterms:W3CDTF">2019-10-16T03:03:10Z</dcterms:created>
  <dcterms:modified xsi:type="dcterms:W3CDTF">2022-03-04T13:15:53Z</dcterms:modified>
</cp:coreProperties>
</file>