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20FF269-081C-4FB6-8D71-9C006233F6B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15" name="灯片编号占位符 4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D255A42-4EAD-4DC1-A947-7DE342E951A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508" name="AutoShape 2"/>
          <p:cNvSpPr>
            <a:spLocks noChangeArrowheads="1"/>
          </p:cNvSpPr>
          <p:nvPr/>
        </p:nvSpPr>
        <p:spPr bwMode="auto">
          <a:xfrm>
            <a:off x="9091613" y="5229225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>
            <a:off x="7034213" y="5229225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>
            <a:off x="8253413" y="5229225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1" name="AutoShape 5"/>
          <p:cNvSpPr>
            <a:spLocks noChangeArrowheads="1"/>
          </p:cNvSpPr>
          <p:nvPr/>
        </p:nvSpPr>
        <p:spPr bwMode="auto">
          <a:xfrm>
            <a:off x="4900613" y="5229225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919413" y="5838825"/>
            <a:ext cx="64008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二叉树的五种不同形态</a:t>
            </a:r>
            <a:endParaRPr lang="zh-CN" altLang="en-US" sz="3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2690813" y="4695825"/>
            <a:ext cx="228600" cy="304800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2690813" y="4695825"/>
            <a:ext cx="228600" cy="304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38338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Oval 13"/>
          <p:cNvSpPr>
            <a:spLocks noChangeArrowheads="1"/>
          </p:cNvSpPr>
          <p:nvPr/>
        </p:nvSpPr>
        <p:spPr bwMode="auto">
          <a:xfrm>
            <a:off x="53578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66532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Oval 15"/>
          <p:cNvSpPr>
            <a:spLocks noChangeArrowheads="1"/>
          </p:cNvSpPr>
          <p:nvPr/>
        </p:nvSpPr>
        <p:spPr bwMode="auto">
          <a:xfrm>
            <a:off x="87106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4906169" y="5227797"/>
            <a:ext cx="4095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L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8258969" y="5227797"/>
            <a:ext cx="4095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L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7017068" y="5227797"/>
            <a:ext cx="4565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R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9083993" y="5227797"/>
            <a:ext cx="4565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R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3331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1919288" y="441325"/>
            <a:ext cx="8229600" cy="1008063"/>
          </a:xfrm>
        </p:spPr>
        <p:txBody>
          <a:bodyPr/>
          <a:lstStyle/>
          <a:p>
            <a:pPr algn="ctr" eaLnBrk="1" hangingPunct="1"/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二叉树 </a:t>
            </a:r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(Binary Tree)</a:t>
            </a:r>
            <a:endParaRPr lang="en-US" altLang="zh-CN" sz="4000" b="1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32" name="Rectangle 21"/>
          <p:cNvSpPr>
            <a:spLocks noGrp="1" noChangeArrowheads="1"/>
          </p:cNvSpPr>
          <p:nvPr>
            <p:ph type="body" idx="4294967295"/>
          </p:nvPr>
        </p:nvSpPr>
        <p:spPr>
          <a:xfrm>
            <a:off x="1739900" y="1377950"/>
            <a:ext cx="8712200" cy="2555875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二叉树的定义</a:t>
            </a:r>
            <a:endParaRPr lang="zh-CN" altLang="en-US" sz="3000" b="1" u="sng" dirty="0" smtClean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	        每个结点最多有</a:t>
            </a:r>
            <a:r>
              <a:rPr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棵子树，且有左右之分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1525" name="Text Box 2"/>
          <p:cNvSpPr txBox="1">
            <a:spLocks noChangeArrowheads="1"/>
          </p:cNvSpPr>
          <p:nvPr/>
        </p:nvSpPr>
        <p:spPr bwMode="auto">
          <a:xfrm>
            <a:off x="3346450" y="2816225"/>
            <a:ext cx="62023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问：二叉树有几种可能的形态？</a:t>
            </a:r>
            <a:r>
              <a:rPr lang="zh-CN" altLang="en-US" sz="3200" b="1" dirty="0">
                <a:solidFill>
                  <a:srgbClr val="333399"/>
                </a:solidFill>
              </a:rPr>
              <a:t>        </a:t>
            </a:r>
            <a:endParaRPr lang="zh-CN" altLang="en-US" sz="3200" b="1" dirty="0">
              <a:solidFill>
                <a:srgbClr val="3333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nimBg="1" autoUpdateAnimBg="0"/>
      <p:bldP spid="21509" grpId="0" bldLvl="0" animBg="1" autoUpdateAnimBg="0"/>
      <p:bldP spid="21510" grpId="0" bldLvl="0" animBg="1" autoUpdateAnimBg="0"/>
      <p:bldP spid="21511" grpId="0" bldLvl="0" animBg="1" autoUpdateAnimBg="0"/>
      <p:bldP spid="21512" grpId="0" autoUpdateAnimBg="0"/>
      <p:bldP spid="21513" grpId="0" bldLvl="0" animBg="1" autoUpdateAnimBg="0"/>
      <p:bldP spid="21514" grpId="0" bldLvl="0" animBg="1"/>
      <p:bldP spid="21515" grpId="0" bldLvl="0" animBg="1" autoUpdateAnimBg="0"/>
      <p:bldP spid="21516" grpId="0" bldLvl="0" animBg="1" autoUpdateAnimBg="0"/>
      <p:bldP spid="21517" grpId="0" bldLvl="0" animBg="1" autoUpdateAnimBg="0"/>
      <p:bldP spid="21518" grpId="0" bldLvl="0" animBg="1" autoUpdateAnimBg="0"/>
      <p:bldP spid="21519" grpId="0" autoUpdateAnimBg="0"/>
      <p:bldP spid="21520" grpId="0" autoUpdateAnimBg="0"/>
      <p:bldP spid="21521" grpId="0" autoUpdateAnimBg="0"/>
      <p:bldP spid="21522" grpId="0" autoUpdateAnimBg="0"/>
      <p:bldP spid="2152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P1229 遍历问题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67790"/>
            <a:ext cx="7943215" cy="4909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56540" y="4011295"/>
            <a:ext cx="69767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树的中序遍历是按照左子树，根，右子树的顺序访问节点。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树的前序遍历是按照</a:t>
            </a:r>
            <a:r>
              <a:rPr lang="zh-CN" altLang="en-US">
                <a:solidFill>
                  <a:srgbClr val="FF0000"/>
                </a:solidFill>
              </a:rPr>
              <a:t>根，左子树，右子树</a:t>
            </a:r>
            <a:r>
              <a:rPr lang="zh-CN" altLang="en-US"/>
              <a:t>的顺序访问节点。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树的后序遍历是按照</a:t>
            </a:r>
            <a:r>
              <a:rPr lang="zh-CN" altLang="en-US">
                <a:solidFill>
                  <a:srgbClr val="FF0000"/>
                </a:solidFill>
              </a:rPr>
              <a:t>左子树，右子树，根</a:t>
            </a:r>
            <a:r>
              <a:rPr lang="zh-CN" altLang="en-US"/>
              <a:t>的顺序访问节点。</a:t>
            </a:r>
            <a:endParaRPr lang="zh-CN" altLang="en-US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" y="142875"/>
            <a:ext cx="8664575" cy="352552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635" y="1506220"/>
            <a:ext cx="5764530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90B1566-BFD6-423F-9EDF-2120C3EC719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387" name="灯片编号占位符 4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21EA746-7D73-48A3-B2DE-C1FCD2FB1CFA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80" name="Line 2"/>
          <p:cNvSpPr>
            <a:spLocks noChangeShapeType="1"/>
          </p:cNvSpPr>
          <p:nvPr/>
        </p:nvSpPr>
        <p:spPr bwMode="auto">
          <a:xfrm>
            <a:off x="92202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 flipH="1">
            <a:off x="87630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>
            <a:off x="73914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 flipH="1">
            <a:off x="68580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83820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 flipH="1">
            <a:off x="73914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80772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43434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H="1">
            <a:off x="33528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>
            <a:off x="51816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H="1">
            <a:off x="47244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>
            <a:off x="33528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 flipH="1">
            <a:off x="28194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 flipH="1">
            <a:off x="74676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Line 16"/>
          <p:cNvSpPr>
            <a:spLocks noChangeShapeType="1"/>
          </p:cNvSpPr>
          <p:nvPr/>
        </p:nvSpPr>
        <p:spPr bwMode="auto">
          <a:xfrm>
            <a:off x="69342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 flipH="1">
            <a:off x="65532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5562600" y="53340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 flipH="1">
            <a:off x="52578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" name="Line 20"/>
          <p:cNvSpPr>
            <a:spLocks noChangeShapeType="1"/>
          </p:cNvSpPr>
          <p:nvPr/>
        </p:nvSpPr>
        <p:spPr bwMode="auto">
          <a:xfrm>
            <a:off x="47244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7" name="Line 21"/>
          <p:cNvSpPr>
            <a:spLocks noChangeShapeType="1"/>
          </p:cNvSpPr>
          <p:nvPr/>
        </p:nvSpPr>
        <p:spPr bwMode="auto">
          <a:xfrm flipH="1">
            <a:off x="43434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8" name="Line 22"/>
          <p:cNvSpPr>
            <a:spLocks noChangeShapeType="1"/>
          </p:cNvSpPr>
          <p:nvPr/>
        </p:nvSpPr>
        <p:spPr bwMode="auto">
          <a:xfrm>
            <a:off x="3733800" y="53340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9" name="Line 23"/>
          <p:cNvSpPr>
            <a:spLocks noChangeShapeType="1"/>
          </p:cNvSpPr>
          <p:nvPr/>
        </p:nvSpPr>
        <p:spPr bwMode="auto">
          <a:xfrm flipH="1">
            <a:off x="34290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Line 24"/>
          <p:cNvSpPr>
            <a:spLocks noChangeShapeType="1"/>
          </p:cNvSpPr>
          <p:nvPr/>
        </p:nvSpPr>
        <p:spPr bwMode="auto">
          <a:xfrm>
            <a:off x="28956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Line 25"/>
          <p:cNvSpPr>
            <a:spLocks noChangeShapeType="1"/>
          </p:cNvSpPr>
          <p:nvPr/>
        </p:nvSpPr>
        <p:spPr bwMode="auto">
          <a:xfrm flipH="1">
            <a:off x="25146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2" name="Oval 27"/>
          <p:cNvSpPr>
            <a:spLocks noChangeArrowheads="1"/>
          </p:cNvSpPr>
          <p:nvPr/>
        </p:nvSpPr>
        <p:spPr bwMode="auto">
          <a:xfrm>
            <a:off x="2362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Oval 28"/>
          <p:cNvSpPr>
            <a:spLocks noChangeArrowheads="1"/>
          </p:cNvSpPr>
          <p:nvPr/>
        </p:nvSpPr>
        <p:spPr bwMode="auto">
          <a:xfrm>
            <a:off x="28194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4" name="Oval 29"/>
          <p:cNvSpPr>
            <a:spLocks noChangeArrowheads="1"/>
          </p:cNvSpPr>
          <p:nvPr/>
        </p:nvSpPr>
        <p:spPr bwMode="auto">
          <a:xfrm>
            <a:off x="3276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5" name="Oval 30"/>
          <p:cNvSpPr>
            <a:spLocks noChangeArrowheads="1"/>
          </p:cNvSpPr>
          <p:nvPr/>
        </p:nvSpPr>
        <p:spPr bwMode="auto">
          <a:xfrm>
            <a:off x="3733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6" name="Oval 31"/>
          <p:cNvSpPr>
            <a:spLocks noChangeArrowheads="1"/>
          </p:cNvSpPr>
          <p:nvPr/>
        </p:nvSpPr>
        <p:spPr bwMode="auto">
          <a:xfrm>
            <a:off x="4191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7" name="Oval 32"/>
          <p:cNvSpPr>
            <a:spLocks noChangeArrowheads="1"/>
          </p:cNvSpPr>
          <p:nvPr/>
        </p:nvSpPr>
        <p:spPr bwMode="auto">
          <a:xfrm>
            <a:off x="4648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8" name="Oval 33"/>
          <p:cNvSpPr>
            <a:spLocks noChangeArrowheads="1"/>
          </p:cNvSpPr>
          <p:nvPr/>
        </p:nvSpPr>
        <p:spPr bwMode="auto">
          <a:xfrm>
            <a:off x="51054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9" name="Oval 34"/>
          <p:cNvSpPr>
            <a:spLocks noChangeArrowheads="1"/>
          </p:cNvSpPr>
          <p:nvPr/>
        </p:nvSpPr>
        <p:spPr bwMode="auto">
          <a:xfrm>
            <a:off x="5562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2" name="Oval 35"/>
          <p:cNvSpPr>
            <a:spLocks noChangeArrowheads="1"/>
          </p:cNvSpPr>
          <p:nvPr/>
        </p:nvSpPr>
        <p:spPr bwMode="auto">
          <a:xfrm>
            <a:off x="6400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3" name="Oval 36"/>
          <p:cNvSpPr>
            <a:spLocks noChangeArrowheads="1"/>
          </p:cNvSpPr>
          <p:nvPr/>
        </p:nvSpPr>
        <p:spPr bwMode="auto">
          <a:xfrm>
            <a:off x="6858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4" name="Oval 37"/>
          <p:cNvSpPr>
            <a:spLocks noChangeArrowheads="1"/>
          </p:cNvSpPr>
          <p:nvPr/>
        </p:nvSpPr>
        <p:spPr bwMode="auto">
          <a:xfrm>
            <a:off x="7315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3" name="Oval 38"/>
          <p:cNvSpPr>
            <a:spLocks noChangeArrowheads="1"/>
          </p:cNvSpPr>
          <p:nvPr/>
        </p:nvSpPr>
        <p:spPr bwMode="auto">
          <a:xfrm>
            <a:off x="26670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4" name="Oval 39"/>
          <p:cNvSpPr>
            <a:spLocks noChangeArrowheads="1"/>
          </p:cNvSpPr>
          <p:nvPr/>
        </p:nvSpPr>
        <p:spPr bwMode="auto">
          <a:xfrm>
            <a:off x="35052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" name="Oval 40"/>
          <p:cNvSpPr>
            <a:spLocks noChangeArrowheads="1"/>
          </p:cNvSpPr>
          <p:nvPr/>
        </p:nvSpPr>
        <p:spPr bwMode="auto">
          <a:xfrm>
            <a:off x="44958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6" name="Oval 41"/>
          <p:cNvSpPr>
            <a:spLocks noChangeArrowheads="1"/>
          </p:cNvSpPr>
          <p:nvPr/>
        </p:nvSpPr>
        <p:spPr bwMode="auto">
          <a:xfrm>
            <a:off x="53340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9" name="Oval 42"/>
          <p:cNvSpPr>
            <a:spLocks noChangeArrowheads="1"/>
          </p:cNvSpPr>
          <p:nvPr/>
        </p:nvSpPr>
        <p:spPr bwMode="auto">
          <a:xfrm>
            <a:off x="6705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0" name="Oval 43"/>
          <p:cNvSpPr>
            <a:spLocks noChangeArrowheads="1"/>
          </p:cNvSpPr>
          <p:nvPr/>
        </p:nvSpPr>
        <p:spPr bwMode="auto">
          <a:xfrm>
            <a:off x="75438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1" name="Oval 44"/>
          <p:cNvSpPr>
            <a:spLocks noChangeArrowheads="1"/>
          </p:cNvSpPr>
          <p:nvPr/>
        </p:nvSpPr>
        <p:spPr bwMode="auto">
          <a:xfrm>
            <a:off x="85344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2" name="Oval 45"/>
          <p:cNvSpPr>
            <a:spLocks noChangeArrowheads="1"/>
          </p:cNvSpPr>
          <p:nvPr/>
        </p:nvSpPr>
        <p:spPr bwMode="auto">
          <a:xfrm>
            <a:off x="9372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1" name="Oval 46"/>
          <p:cNvSpPr>
            <a:spLocks noChangeArrowheads="1"/>
          </p:cNvSpPr>
          <p:nvPr/>
        </p:nvSpPr>
        <p:spPr bwMode="auto">
          <a:xfrm>
            <a:off x="31242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2" name="Oval 47"/>
          <p:cNvSpPr>
            <a:spLocks noChangeArrowheads="1"/>
          </p:cNvSpPr>
          <p:nvPr/>
        </p:nvSpPr>
        <p:spPr bwMode="auto">
          <a:xfrm>
            <a:off x="49530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5" name="Oval 48"/>
          <p:cNvSpPr>
            <a:spLocks noChangeArrowheads="1"/>
          </p:cNvSpPr>
          <p:nvPr/>
        </p:nvSpPr>
        <p:spPr bwMode="auto">
          <a:xfrm>
            <a:off x="71628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6" name="Oval 49"/>
          <p:cNvSpPr>
            <a:spLocks noChangeArrowheads="1"/>
          </p:cNvSpPr>
          <p:nvPr/>
        </p:nvSpPr>
        <p:spPr bwMode="auto">
          <a:xfrm>
            <a:off x="89916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5" name="Oval 50"/>
          <p:cNvSpPr>
            <a:spLocks noChangeArrowheads="1"/>
          </p:cNvSpPr>
          <p:nvPr/>
        </p:nvSpPr>
        <p:spPr bwMode="auto">
          <a:xfrm>
            <a:off x="40386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8" name="Rectangle 52"/>
          <p:cNvSpPr>
            <a:spLocks noGrp="1" noChangeArrowheads="1"/>
          </p:cNvSpPr>
          <p:nvPr>
            <p:ph type="body" idx="4294967295"/>
          </p:nvPr>
        </p:nvSpPr>
        <p:spPr>
          <a:xfrm>
            <a:off x="1751013" y="766763"/>
            <a:ext cx="8613775" cy="38862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定义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1: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满二叉树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(Full Binary Tree)</a:t>
            </a:r>
            <a:r>
              <a:rPr lang="en-US" altLang="zh-CN" sz="3000" dirty="0" smtClean="0">
                <a:latin typeface="Times New Roman" pitchFamily="18" charset="0"/>
                <a:ea typeface="仿宋_GB2312" pitchFamily="49" charset="-122"/>
              </a:rPr>
              <a:t> </a:t>
            </a:r>
            <a:endParaRPr lang="en-US" altLang="zh-CN" sz="3000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定义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2: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完全二叉树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(Complete Binary Tree)</a:t>
            </a:r>
            <a:endParaRPr lang="en-US" altLang="zh-CN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0" lvl="1" indent="812800"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若设二叉树的深度为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，则共有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层。除第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层外，其它各层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(1</a:t>
            </a:r>
            <a:r>
              <a:rPr lang="zh-CN" altLang="en-US" sz="3000" b="1" dirty="0" smtClean="0">
                <a:latin typeface="宋体" pitchFamily="2" charset="-122"/>
              </a:rPr>
              <a:t>～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000" b="1" dirty="0" smtClean="0">
                <a:latin typeface="Courier New" pitchFamily="49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)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的结点数都达到最大个数，第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层从右向左连续缺若干结点，这就是完全二叉树。</a:t>
            </a:r>
            <a:endParaRPr lang="zh-CN" altLang="en-US" sz="3000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endParaRPr lang="en-US" sz="3000" dirty="0" smtClean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ldLvl="0" animBg="1"/>
      <p:bldP spid="24581" grpId="0" bldLvl="0" animBg="1"/>
      <p:bldP spid="24582" grpId="0" bldLvl="0" animBg="1"/>
      <p:bldP spid="24583" grpId="0" bldLvl="0" animBg="1"/>
      <p:bldP spid="24584" grpId="0" bldLvl="0" animBg="1"/>
      <p:bldP spid="24585" grpId="0" bldLvl="0" animBg="1"/>
      <p:bldP spid="24586" grpId="0" bldLvl="0" animBg="1" autoUpdateAnimBg="0"/>
      <p:bldP spid="24593" grpId="0" bldLvl="0" animBg="1"/>
      <p:bldP spid="24594" grpId="0" bldLvl="0" animBg="1"/>
      <p:bldP spid="24595" grpId="0" bldLvl="0" animBg="1"/>
      <p:bldP spid="24612" grpId="0" bldLvl="0" animBg="1" autoUpdateAnimBg="0"/>
      <p:bldP spid="24613" grpId="0" bldLvl="0" animBg="1" autoUpdateAnimBg="0"/>
      <p:bldP spid="24614" grpId="0" bldLvl="0" animBg="1" autoUpdateAnimBg="0"/>
      <p:bldP spid="24619" grpId="0" bldLvl="0" animBg="1" autoUpdateAnimBg="0"/>
      <p:bldP spid="24620" grpId="0" bldLvl="0" animBg="1" autoUpdateAnimBg="0"/>
      <p:bldP spid="24621" grpId="0" bldLvl="0" animBg="1" autoUpdateAnimBg="0"/>
      <p:bldP spid="24622" grpId="0" bldLvl="0" animBg="1" autoUpdateAnimBg="0"/>
      <p:bldP spid="24625" grpId="0" bldLvl="0" animBg="1" autoUpdateAnimBg="0"/>
      <p:bldP spid="24626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1658285-A20A-4B8B-9E18-CC755B8BA82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71" name="灯片编号占位符 4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C32BAC4-32CF-4FB7-81CB-47581288A31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027113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itchFamily="2" charset="-122"/>
              </a:rPr>
              <a:t>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二叉树遍历</a:t>
            </a:r>
            <a:endParaRPr lang="zh-CN" altLang="en-US" sz="4000" b="1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8213" y="1341438"/>
            <a:ext cx="8229600" cy="4932362"/>
          </a:xfrm>
        </p:spPr>
        <p:txBody>
          <a:bodyPr/>
          <a:lstStyle/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二叉树的遍历就是按某种次序访问树中的结点，要求每个结点访问且仅访问一次。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设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访问根结点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V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 	     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遍历根的左子树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L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遍历根的右子树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R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则可能的遍历次序有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只考虑先左后右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)</a:t>
            </a:r>
            <a:endParaRPr lang="en-US" altLang="zh-CN" sz="3000" b="1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前序  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VLR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中序  </a:t>
            </a:r>
            <a:r>
              <a:rPr lang="zh-CN" altLang="en-US" sz="3000" dirty="0" smtClean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LVR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后序  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LRV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2C2DBAA-8A5F-41E3-B588-4D64A4B3D5B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795" name="灯片编号占位符 4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DAFC591-1894-4BB5-ACD9-BBEF2F22A206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796" name="Line 2"/>
          <p:cNvSpPr>
            <a:spLocks noChangeShapeType="1"/>
          </p:cNvSpPr>
          <p:nvPr/>
        </p:nvSpPr>
        <p:spPr bwMode="auto">
          <a:xfrm>
            <a:off x="8610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9448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4"/>
          <p:cNvSpPr>
            <a:spLocks noChangeShapeType="1"/>
          </p:cNvSpPr>
          <p:nvPr/>
        </p:nvSpPr>
        <p:spPr bwMode="auto">
          <a:xfrm>
            <a:off x="7696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8153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 flipH="1">
            <a:off x="8915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 flipH="1">
            <a:off x="8153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 flipH="1">
            <a:off x="7772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 flipH="1">
            <a:off x="7239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>
            <a:off x="8534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 flipH="1">
            <a:off x="7772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2185988" y="1460500"/>
            <a:ext cx="56388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中序遍历二叉树算法的框架是：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否则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中序遍历左子树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中序遍历右子树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chemeClr val="accent2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chemeClr val="accent2"/>
              </a:solidFill>
              <a:ea typeface="仿宋_GB2312" pitchFamily="49" charset="-122"/>
            </a:endParaRPr>
          </a:p>
          <a:p>
            <a:pPr lvl="1" eaLnBrk="1" hangingPunct="1">
              <a:defRPr/>
            </a:pPr>
            <a:endParaRPr lang="zh-CN" altLang="en-US" sz="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+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*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f</a:t>
            </a:r>
            <a:endParaRPr lang="en-US" sz="32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380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2100263" y="441325"/>
            <a:ext cx="8208962" cy="96043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5.4.1 </a:t>
            </a:r>
            <a:r>
              <a:rPr lang="zh-CN" altLang="en-US" sz="3600" b="1" dirty="0" smtClean="0">
                <a:solidFill>
                  <a:schemeClr val="tx2"/>
                </a:solidFill>
                <a:ea typeface="仿宋_GB2312" pitchFamily="49" charset="-122"/>
              </a:rPr>
              <a:t>二叉树遍历的递归算法</a:t>
            </a:r>
            <a:br>
              <a:rPr lang="en-US" sz="3600" b="1" dirty="0" smtClean="0">
                <a:solidFill>
                  <a:schemeClr val="tx2"/>
                </a:solidFill>
                <a:ea typeface="仿宋_GB2312" pitchFamily="49" charset="-122"/>
              </a:rPr>
            </a:br>
            <a:r>
              <a:rPr lang="en-US" sz="3600" b="1" dirty="0" smtClean="0">
                <a:solidFill>
                  <a:schemeClr val="tx2"/>
                </a:solidFill>
                <a:ea typeface="仿宋_GB2312" pitchFamily="49" charset="-122"/>
              </a:rPr>
              <a:t>①</a:t>
            </a:r>
            <a:r>
              <a:rPr lang="zh-CN" altLang="en-US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中序遍历 </a:t>
            </a:r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3600" b="1" dirty="0" err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Inorder</a:t>
            </a:r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 Traversal)</a:t>
            </a: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808" name="Oval 14"/>
          <p:cNvSpPr>
            <a:spLocks noChangeArrowheads="1"/>
          </p:cNvSpPr>
          <p:nvPr/>
        </p:nvSpPr>
        <p:spPr bwMode="auto">
          <a:xfrm>
            <a:off x="8229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Oval 15"/>
          <p:cNvSpPr>
            <a:spLocks noChangeArrowheads="1"/>
          </p:cNvSpPr>
          <p:nvPr/>
        </p:nvSpPr>
        <p:spPr bwMode="auto">
          <a:xfrm>
            <a:off x="6934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Oval 16"/>
          <p:cNvSpPr>
            <a:spLocks noChangeArrowheads="1"/>
          </p:cNvSpPr>
          <p:nvPr/>
        </p:nvSpPr>
        <p:spPr bwMode="auto">
          <a:xfrm>
            <a:off x="7848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Oval 17"/>
          <p:cNvSpPr>
            <a:spLocks noChangeArrowheads="1"/>
          </p:cNvSpPr>
          <p:nvPr/>
        </p:nvSpPr>
        <p:spPr bwMode="auto">
          <a:xfrm>
            <a:off x="8610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Oval 18"/>
          <p:cNvSpPr>
            <a:spLocks noChangeArrowheads="1"/>
          </p:cNvSpPr>
          <p:nvPr/>
        </p:nvSpPr>
        <p:spPr bwMode="auto">
          <a:xfrm>
            <a:off x="9525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Oval 19"/>
          <p:cNvSpPr>
            <a:spLocks noChangeArrowheads="1"/>
          </p:cNvSpPr>
          <p:nvPr/>
        </p:nvSpPr>
        <p:spPr bwMode="auto">
          <a:xfrm>
            <a:off x="7391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Oval 20"/>
          <p:cNvSpPr>
            <a:spLocks noChangeArrowheads="1"/>
          </p:cNvSpPr>
          <p:nvPr/>
        </p:nvSpPr>
        <p:spPr bwMode="auto">
          <a:xfrm>
            <a:off x="9067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5" name="Oval 21"/>
          <p:cNvSpPr>
            <a:spLocks noChangeArrowheads="1"/>
          </p:cNvSpPr>
          <p:nvPr/>
        </p:nvSpPr>
        <p:spPr bwMode="auto">
          <a:xfrm>
            <a:off x="7391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6" name="Oval 22"/>
          <p:cNvSpPr>
            <a:spLocks noChangeArrowheads="1"/>
          </p:cNvSpPr>
          <p:nvPr/>
        </p:nvSpPr>
        <p:spPr bwMode="auto">
          <a:xfrm>
            <a:off x="8305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7" name="Oval 23"/>
          <p:cNvSpPr>
            <a:spLocks noChangeArrowheads="1"/>
          </p:cNvSpPr>
          <p:nvPr/>
        </p:nvSpPr>
        <p:spPr bwMode="auto">
          <a:xfrm>
            <a:off x="7848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8" name="Oval 24"/>
          <p:cNvSpPr>
            <a:spLocks noChangeArrowheads="1"/>
          </p:cNvSpPr>
          <p:nvPr/>
        </p:nvSpPr>
        <p:spPr bwMode="auto">
          <a:xfrm>
            <a:off x="8763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8294053" y="1871345"/>
            <a:ext cx="3727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8370253" y="4570095"/>
            <a:ext cx="3727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9152890" y="2771299"/>
            <a:ext cx="3314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7338060" y="2678748"/>
            <a:ext cx="60833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7875270" y="3593148"/>
            <a:ext cx="4483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6939280" y="3623945"/>
            <a:ext cx="491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7419023" y="4538345"/>
            <a:ext cx="50990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7885113" y="5376545"/>
            <a:ext cx="4540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1" name="Text Box 33"/>
          <p:cNvSpPr txBox="1">
            <a:spLocks noChangeArrowheads="1"/>
          </p:cNvSpPr>
          <p:nvPr/>
        </p:nvSpPr>
        <p:spPr bwMode="auto">
          <a:xfrm>
            <a:off x="8714423" y="5408295"/>
            <a:ext cx="50990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2" name="Text Box 34"/>
          <p:cNvSpPr txBox="1">
            <a:spLocks noChangeArrowheads="1"/>
          </p:cNvSpPr>
          <p:nvPr/>
        </p:nvSpPr>
        <p:spPr bwMode="auto">
          <a:xfrm>
            <a:off x="8627745" y="3623945"/>
            <a:ext cx="49276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3" name="Text Box 35"/>
          <p:cNvSpPr txBox="1">
            <a:spLocks noChangeArrowheads="1"/>
          </p:cNvSpPr>
          <p:nvPr/>
        </p:nvSpPr>
        <p:spPr bwMode="auto">
          <a:xfrm>
            <a:off x="9623108" y="3655695"/>
            <a:ext cx="3816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F7C3992-6EF7-417C-A490-04AB48E4CA8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19" name="灯片编号占位符 4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1499E53-F88B-49CB-967B-29121ECD98E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20" name="Line 2"/>
          <p:cNvSpPr>
            <a:spLocks noChangeShapeType="1"/>
          </p:cNvSpPr>
          <p:nvPr/>
        </p:nvSpPr>
        <p:spPr bwMode="auto">
          <a:xfrm>
            <a:off x="8610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Line 3"/>
          <p:cNvSpPr>
            <a:spLocks noChangeShapeType="1"/>
          </p:cNvSpPr>
          <p:nvPr/>
        </p:nvSpPr>
        <p:spPr bwMode="auto">
          <a:xfrm>
            <a:off x="9448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7696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Line 5"/>
          <p:cNvSpPr>
            <a:spLocks noChangeShapeType="1"/>
          </p:cNvSpPr>
          <p:nvPr/>
        </p:nvSpPr>
        <p:spPr bwMode="auto">
          <a:xfrm>
            <a:off x="8153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6"/>
          <p:cNvSpPr>
            <a:spLocks noChangeShapeType="1"/>
          </p:cNvSpPr>
          <p:nvPr/>
        </p:nvSpPr>
        <p:spPr bwMode="auto">
          <a:xfrm flipH="1">
            <a:off x="8915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 flipH="1">
            <a:off x="8153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 flipH="1">
            <a:off x="7772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 flipH="1">
            <a:off x="7239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Line 10"/>
          <p:cNvSpPr>
            <a:spLocks noChangeShapeType="1"/>
          </p:cNvSpPr>
          <p:nvPr/>
        </p:nvSpPr>
        <p:spPr bwMode="auto">
          <a:xfrm>
            <a:off x="8534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1"/>
          <p:cNvSpPr>
            <a:spLocks noChangeShapeType="1"/>
          </p:cNvSpPr>
          <p:nvPr/>
        </p:nvSpPr>
        <p:spPr bwMode="auto">
          <a:xfrm flipH="1">
            <a:off x="7772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2220913" y="1450975"/>
            <a:ext cx="5638800" cy="4749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前序遍历二叉树算法的框架是：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否则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前序遍历左子树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前序遍历右子树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endParaRPr lang="zh-CN" altLang="en-US" sz="900" b="1" dirty="0" smtClean="0">
              <a:solidFill>
                <a:schemeClr val="accent2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2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+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*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c d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e f</a:t>
            </a:r>
            <a:endParaRPr lang="en-US" altLang="zh-CN" sz="3200" b="1" i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4831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2460625" y="117475"/>
            <a:ext cx="7921625" cy="1296988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②</a:t>
            </a:r>
            <a:r>
              <a:rPr lang="zh-CN" altLang="en-US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前序遍历 </a:t>
            </a:r>
            <a:r>
              <a:rPr lang="en-US" altLang="zh-CN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(Preorder Traversal)</a:t>
            </a:r>
            <a:endParaRPr lang="en-US" altLang="zh-CN" sz="320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32" name="Oval 14"/>
          <p:cNvSpPr>
            <a:spLocks noChangeArrowheads="1"/>
          </p:cNvSpPr>
          <p:nvPr/>
        </p:nvSpPr>
        <p:spPr bwMode="auto">
          <a:xfrm>
            <a:off x="8229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Oval 15"/>
          <p:cNvSpPr>
            <a:spLocks noChangeArrowheads="1"/>
          </p:cNvSpPr>
          <p:nvPr/>
        </p:nvSpPr>
        <p:spPr bwMode="auto">
          <a:xfrm>
            <a:off x="6934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Oval 16"/>
          <p:cNvSpPr>
            <a:spLocks noChangeArrowheads="1"/>
          </p:cNvSpPr>
          <p:nvPr/>
        </p:nvSpPr>
        <p:spPr bwMode="auto">
          <a:xfrm>
            <a:off x="7848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Oval 17"/>
          <p:cNvSpPr>
            <a:spLocks noChangeArrowheads="1"/>
          </p:cNvSpPr>
          <p:nvPr/>
        </p:nvSpPr>
        <p:spPr bwMode="auto">
          <a:xfrm>
            <a:off x="8610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6" name="Oval 18"/>
          <p:cNvSpPr>
            <a:spLocks noChangeArrowheads="1"/>
          </p:cNvSpPr>
          <p:nvPr/>
        </p:nvSpPr>
        <p:spPr bwMode="auto">
          <a:xfrm>
            <a:off x="9525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Oval 19"/>
          <p:cNvSpPr>
            <a:spLocks noChangeArrowheads="1"/>
          </p:cNvSpPr>
          <p:nvPr/>
        </p:nvSpPr>
        <p:spPr bwMode="auto">
          <a:xfrm>
            <a:off x="7391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Oval 20"/>
          <p:cNvSpPr>
            <a:spLocks noChangeArrowheads="1"/>
          </p:cNvSpPr>
          <p:nvPr/>
        </p:nvSpPr>
        <p:spPr bwMode="auto">
          <a:xfrm>
            <a:off x="9067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Oval 21"/>
          <p:cNvSpPr>
            <a:spLocks noChangeArrowheads="1"/>
          </p:cNvSpPr>
          <p:nvPr/>
        </p:nvSpPr>
        <p:spPr bwMode="auto">
          <a:xfrm>
            <a:off x="7391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0" name="Oval 22"/>
          <p:cNvSpPr>
            <a:spLocks noChangeArrowheads="1"/>
          </p:cNvSpPr>
          <p:nvPr/>
        </p:nvSpPr>
        <p:spPr bwMode="auto">
          <a:xfrm>
            <a:off x="8305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1" name="Oval 23"/>
          <p:cNvSpPr>
            <a:spLocks noChangeArrowheads="1"/>
          </p:cNvSpPr>
          <p:nvPr/>
        </p:nvSpPr>
        <p:spPr bwMode="auto">
          <a:xfrm>
            <a:off x="7848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Oval 24"/>
          <p:cNvSpPr>
            <a:spLocks noChangeArrowheads="1"/>
          </p:cNvSpPr>
          <p:nvPr/>
        </p:nvSpPr>
        <p:spPr bwMode="auto">
          <a:xfrm>
            <a:off x="8763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8294053" y="1871345"/>
            <a:ext cx="3727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8370253" y="4570095"/>
            <a:ext cx="3727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9152890" y="2771299"/>
            <a:ext cx="3314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7338060" y="2678748"/>
            <a:ext cx="60833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7875270" y="3593148"/>
            <a:ext cx="4483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6939280" y="3623945"/>
            <a:ext cx="491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7419023" y="4538345"/>
            <a:ext cx="50990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7885113" y="5376545"/>
            <a:ext cx="4540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9" name="Text Box 33"/>
          <p:cNvSpPr txBox="1">
            <a:spLocks noChangeArrowheads="1"/>
          </p:cNvSpPr>
          <p:nvPr/>
        </p:nvSpPr>
        <p:spPr bwMode="auto">
          <a:xfrm>
            <a:off x="8714423" y="5408295"/>
            <a:ext cx="50990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40" name="Text Box 34"/>
          <p:cNvSpPr txBox="1">
            <a:spLocks noChangeArrowheads="1"/>
          </p:cNvSpPr>
          <p:nvPr/>
        </p:nvSpPr>
        <p:spPr bwMode="auto">
          <a:xfrm>
            <a:off x="8627745" y="3623945"/>
            <a:ext cx="49276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41" name="Text Box 35"/>
          <p:cNvSpPr txBox="1">
            <a:spLocks noChangeArrowheads="1"/>
          </p:cNvSpPr>
          <p:nvPr/>
        </p:nvSpPr>
        <p:spPr bwMode="auto">
          <a:xfrm>
            <a:off x="9623108" y="3655695"/>
            <a:ext cx="3816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5748B62-BB6E-4422-B90C-DAD30D9F0F5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43" name="灯片编号占位符 4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24778C4-E7E3-4A3A-88AF-FADC162387F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44" name="Line 2"/>
          <p:cNvSpPr>
            <a:spLocks noChangeShapeType="1"/>
          </p:cNvSpPr>
          <p:nvPr/>
        </p:nvSpPr>
        <p:spPr bwMode="auto">
          <a:xfrm>
            <a:off x="8610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9448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7696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5"/>
          <p:cNvSpPr>
            <a:spLocks noChangeShapeType="1"/>
          </p:cNvSpPr>
          <p:nvPr/>
        </p:nvSpPr>
        <p:spPr bwMode="auto">
          <a:xfrm>
            <a:off x="8153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 flipH="1">
            <a:off x="8915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 flipH="1">
            <a:off x="8153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 flipH="1">
            <a:off x="7772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9"/>
          <p:cNvSpPr>
            <a:spLocks noChangeShapeType="1"/>
          </p:cNvSpPr>
          <p:nvPr/>
        </p:nvSpPr>
        <p:spPr bwMode="auto">
          <a:xfrm flipH="1">
            <a:off x="7239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>
            <a:off x="8534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11"/>
          <p:cNvSpPr>
            <a:spLocks noChangeShapeType="1"/>
          </p:cNvSpPr>
          <p:nvPr/>
        </p:nvSpPr>
        <p:spPr bwMode="auto">
          <a:xfrm flipH="1">
            <a:off x="7772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1592263" y="1233488"/>
            <a:ext cx="6218237" cy="54721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       后序遍历二叉树算法的框架是：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否则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后序遍历左子树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后序遍历右子树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/>
            <a:endParaRPr lang="zh-CN" altLang="en-US" sz="9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2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a b c d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* +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e f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endParaRPr lang="en-US" altLang="zh-CN" sz="3200" b="1" dirty="0" smtClean="0">
              <a:latin typeface="Courier New" pitchFamily="49" charset="0"/>
              <a:ea typeface="仿宋_GB2312" pitchFamily="49" charset="-122"/>
            </a:endParaRPr>
          </a:p>
        </p:txBody>
      </p:sp>
      <p:sp>
        <p:nvSpPr>
          <p:cNvPr id="3585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1939314" y="512676"/>
            <a:ext cx="8244272" cy="762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③</a:t>
            </a:r>
            <a:r>
              <a:rPr lang="zh-CN" altLang="en-US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后序遍历 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4000" b="1" dirty="0" err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Postorder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Traversal)</a:t>
            </a:r>
            <a:endParaRPr lang="en-US" altLang="zh-CN" sz="4000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56" name="Oval 14"/>
          <p:cNvSpPr>
            <a:spLocks noChangeArrowheads="1"/>
          </p:cNvSpPr>
          <p:nvPr/>
        </p:nvSpPr>
        <p:spPr bwMode="auto">
          <a:xfrm>
            <a:off x="8229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Oval 15"/>
          <p:cNvSpPr>
            <a:spLocks noChangeArrowheads="1"/>
          </p:cNvSpPr>
          <p:nvPr/>
        </p:nvSpPr>
        <p:spPr bwMode="auto">
          <a:xfrm>
            <a:off x="6934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Oval 16"/>
          <p:cNvSpPr>
            <a:spLocks noChangeArrowheads="1"/>
          </p:cNvSpPr>
          <p:nvPr/>
        </p:nvSpPr>
        <p:spPr bwMode="auto">
          <a:xfrm>
            <a:off x="7848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Oval 17"/>
          <p:cNvSpPr>
            <a:spLocks noChangeArrowheads="1"/>
          </p:cNvSpPr>
          <p:nvPr/>
        </p:nvSpPr>
        <p:spPr bwMode="auto">
          <a:xfrm>
            <a:off x="8610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Oval 18"/>
          <p:cNvSpPr>
            <a:spLocks noChangeArrowheads="1"/>
          </p:cNvSpPr>
          <p:nvPr/>
        </p:nvSpPr>
        <p:spPr bwMode="auto">
          <a:xfrm>
            <a:off x="9525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Oval 19"/>
          <p:cNvSpPr>
            <a:spLocks noChangeArrowheads="1"/>
          </p:cNvSpPr>
          <p:nvPr/>
        </p:nvSpPr>
        <p:spPr bwMode="auto">
          <a:xfrm>
            <a:off x="7391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Oval 20"/>
          <p:cNvSpPr>
            <a:spLocks noChangeArrowheads="1"/>
          </p:cNvSpPr>
          <p:nvPr/>
        </p:nvSpPr>
        <p:spPr bwMode="auto">
          <a:xfrm>
            <a:off x="9067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Oval 21"/>
          <p:cNvSpPr>
            <a:spLocks noChangeArrowheads="1"/>
          </p:cNvSpPr>
          <p:nvPr/>
        </p:nvSpPr>
        <p:spPr bwMode="auto">
          <a:xfrm>
            <a:off x="7391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Oval 22"/>
          <p:cNvSpPr>
            <a:spLocks noChangeArrowheads="1"/>
          </p:cNvSpPr>
          <p:nvPr/>
        </p:nvSpPr>
        <p:spPr bwMode="auto">
          <a:xfrm>
            <a:off x="8305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Oval 23"/>
          <p:cNvSpPr>
            <a:spLocks noChangeArrowheads="1"/>
          </p:cNvSpPr>
          <p:nvPr/>
        </p:nvSpPr>
        <p:spPr bwMode="auto">
          <a:xfrm>
            <a:off x="7848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Oval 24"/>
          <p:cNvSpPr>
            <a:spLocks noChangeArrowheads="1"/>
          </p:cNvSpPr>
          <p:nvPr/>
        </p:nvSpPr>
        <p:spPr bwMode="auto">
          <a:xfrm>
            <a:off x="8763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Text Box 25"/>
          <p:cNvSpPr txBox="1">
            <a:spLocks noChangeArrowheads="1"/>
          </p:cNvSpPr>
          <p:nvPr/>
        </p:nvSpPr>
        <p:spPr bwMode="auto">
          <a:xfrm>
            <a:off x="8294053" y="1871345"/>
            <a:ext cx="3727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0" name="Text Box 26"/>
          <p:cNvSpPr txBox="1">
            <a:spLocks noChangeArrowheads="1"/>
          </p:cNvSpPr>
          <p:nvPr/>
        </p:nvSpPr>
        <p:spPr bwMode="auto">
          <a:xfrm>
            <a:off x="8370253" y="4570095"/>
            <a:ext cx="3727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1" name="Text Box 27"/>
          <p:cNvSpPr txBox="1">
            <a:spLocks noChangeArrowheads="1"/>
          </p:cNvSpPr>
          <p:nvPr/>
        </p:nvSpPr>
        <p:spPr bwMode="auto">
          <a:xfrm>
            <a:off x="9152890" y="2771299"/>
            <a:ext cx="3314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2" name="Text Box 28"/>
          <p:cNvSpPr txBox="1">
            <a:spLocks noChangeArrowheads="1"/>
          </p:cNvSpPr>
          <p:nvPr/>
        </p:nvSpPr>
        <p:spPr bwMode="auto">
          <a:xfrm>
            <a:off x="7338060" y="2678748"/>
            <a:ext cx="60833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3" name="Text Box 29"/>
          <p:cNvSpPr txBox="1">
            <a:spLocks noChangeArrowheads="1"/>
          </p:cNvSpPr>
          <p:nvPr/>
        </p:nvSpPr>
        <p:spPr bwMode="auto">
          <a:xfrm>
            <a:off x="7875270" y="3593148"/>
            <a:ext cx="4483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4" name="Text Box 30"/>
          <p:cNvSpPr txBox="1">
            <a:spLocks noChangeArrowheads="1"/>
          </p:cNvSpPr>
          <p:nvPr/>
        </p:nvSpPr>
        <p:spPr bwMode="auto">
          <a:xfrm>
            <a:off x="6939280" y="3623945"/>
            <a:ext cx="4914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5" name="Text Box 31"/>
          <p:cNvSpPr txBox="1">
            <a:spLocks noChangeArrowheads="1"/>
          </p:cNvSpPr>
          <p:nvPr/>
        </p:nvSpPr>
        <p:spPr bwMode="auto">
          <a:xfrm>
            <a:off x="7419023" y="4538345"/>
            <a:ext cx="50990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6" name="Text Box 32"/>
          <p:cNvSpPr txBox="1">
            <a:spLocks noChangeArrowheads="1"/>
          </p:cNvSpPr>
          <p:nvPr/>
        </p:nvSpPr>
        <p:spPr bwMode="auto">
          <a:xfrm>
            <a:off x="7885113" y="5376545"/>
            <a:ext cx="4540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7" name="Text Box 33"/>
          <p:cNvSpPr txBox="1">
            <a:spLocks noChangeArrowheads="1"/>
          </p:cNvSpPr>
          <p:nvPr/>
        </p:nvSpPr>
        <p:spPr bwMode="auto">
          <a:xfrm>
            <a:off x="8714423" y="5408295"/>
            <a:ext cx="50990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8" name="Text Box 34"/>
          <p:cNvSpPr txBox="1">
            <a:spLocks noChangeArrowheads="1"/>
          </p:cNvSpPr>
          <p:nvPr/>
        </p:nvSpPr>
        <p:spPr bwMode="auto">
          <a:xfrm>
            <a:off x="8627745" y="3623945"/>
            <a:ext cx="49276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9" name="Text Box 35"/>
          <p:cNvSpPr txBox="1">
            <a:spLocks noChangeArrowheads="1"/>
          </p:cNvSpPr>
          <p:nvPr/>
        </p:nvSpPr>
        <p:spPr bwMode="auto">
          <a:xfrm>
            <a:off x="9623108" y="3655695"/>
            <a:ext cx="3816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P1827 美国血统 American Heritage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685" y="1229360"/>
            <a:ext cx="7136765" cy="5261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P1364 医院设置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345" y="1350010"/>
            <a:ext cx="7622540" cy="4728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P1364 医院设置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" y="1520825"/>
            <a:ext cx="7915910" cy="4775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285" y="214630"/>
            <a:ext cx="3317875" cy="3075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WPS 演示</Application>
  <PresentationFormat>宽屏</PresentationFormat>
  <Paragraphs>173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DejaVu Sans</vt:lpstr>
      <vt:lpstr>Droid Sans Fallback</vt:lpstr>
      <vt:lpstr>华文新魏</vt:lpstr>
      <vt:lpstr>Times New Roman</vt:lpstr>
      <vt:lpstr>隶书</vt:lpstr>
      <vt:lpstr>仿宋_GB2312</vt:lpstr>
      <vt:lpstr>楷体_GB2312</vt:lpstr>
      <vt:lpstr>MT Extra</vt:lpstr>
      <vt:lpstr>Symbol</vt:lpstr>
      <vt:lpstr>Courier New</vt:lpstr>
      <vt:lpstr>Calibri</vt:lpstr>
      <vt:lpstr>Abyssinica SIL</vt:lpstr>
      <vt:lpstr>微软雅黑</vt:lpstr>
      <vt:lpstr>宋体</vt:lpstr>
      <vt:lpstr>Arial Unicode MS</vt:lpstr>
      <vt:lpstr>Calibri Light</vt:lpstr>
      <vt:lpstr>Office 主题</vt:lpstr>
      <vt:lpstr> 二叉树 (Binary Tree)</vt:lpstr>
      <vt:lpstr>PowerPoint 演示文稿</vt:lpstr>
      <vt:lpstr> 二叉树遍历</vt:lpstr>
      <vt:lpstr>5.4.1 二叉树遍历的递归算法 ①中序遍历 (Inorder Traversal)</vt:lpstr>
      <vt:lpstr>②前序遍历 (Preorder Traversal)</vt:lpstr>
      <vt:lpstr>③后序遍历 (Postorder Traversal)</vt:lpstr>
      <vt:lpstr>P1827 美国血统 American Heritage</vt:lpstr>
      <vt:lpstr>P1827 美国血统 American Heritage</vt:lpstr>
      <vt:lpstr>P1364 医院设置</vt:lpstr>
      <vt:lpstr>PowerPoint 演示文稿</vt:lpstr>
      <vt:lpstr>P1229 遍历问题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scrutiny</cp:lastModifiedBy>
  <cp:revision>17</cp:revision>
  <dcterms:created xsi:type="dcterms:W3CDTF">2020-02-27T07:40:05Z</dcterms:created>
  <dcterms:modified xsi:type="dcterms:W3CDTF">2020-02-27T07:40:05Z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