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Lst>
  <p:notesMasterIdLst>
    <p:notesMasterId r:id="rId18"/>
  </p:notesMasterIdLst>
  <p:sldIdLst>
    <p:sldId id="256" r:id="rId9"/>
    <p:sldId id="258" r:id="rId10"/>
    <p:sldId id="259" r:id="rId11"/>
    <p:sldId id="260" r:id="rId12"/>
    <p:sldId id="261" r:id="rId13"/>
    <p:sldId id="262" r:id="rId14"/>
    <p:sldId id="263" r:id="rId15"/>
    <p:sldId id="264" r:id="rId16"/>
    <p:sldId id="436" r:id="rId17"/>
    <p:sldId id="437" r:id="rId19"/>
    <p:sldId id="438" r:id="rId20"/>
    <p:sldId id="439" r:id="rId21"/>
    <p:sldId id="269" r:id="rId22"/>
    <p:sldId id="417" r:id="rId23"/>
    <p:sldId id="270" r:id="rId24"/>
    <p:sldId id="418" r:id="rId25"/>
    <p:sldId id="271" r:id="rId26"/>
    <p:sldId id="272" r:id="rId27"/>
    <p:sldId id="419" r:id="rId28"/>
    <p:sldId id="551" r:id="rId29"/>
    <p:sldId id="552" r:id="rId30"/>
    <p:sldId id="553" r:id="rId31"/>
    <p:sldId id="554" r:id="rId32"/>
    <p:sldId id="555" r:id="rId33"/>
    <p:sldId id="440" r:id="rId34"/>
    <p:sldId id="441" r:id="rId35"/>
    <p:sldId id="446" r:id="rId36"/>
    <p:sldId id="442" r:id="rId37"/>
    <p:sldId id="443" r:id="rId38"/>
    <p:sldId id="445" r:id="rId39"/>
    <p:sldId id="444" r:id="rId40"/>
    <p:sldId id="280" r:id="rId41"/>
    <p:sldId id="282" r:id="rId42"/>
    <p:sldId id="283" r:id="rId43"/>
    <p:sldId id="421" r:id="rId44"/>
    <p:sldId id="422" r:id="rId45"/>
    <p:sldId id="423" r:id="rId46"/>
    <p:sldId id="424" r:id="rId47"/>
    <p:sldId id="455" r:id="rId48"/>
    <p:sldId id="452" r:id="rId49"/>
    <p:sldId id="453" r:id="rId50"/>
    <p:sldId id="454" r:id="rId51"/>
    <p:sldId id="302" r:id="rId52"/>
    <p:sldId id="425" r:id="rId53"/>
    <p:sldId id="456" r:id="rId54"/>
    <p:sldId id="457" r:id="rId55"/>
    <p:sldId id="458" r:id="rId56"/>
    <p:sldId id="459" r:id="rId57"/>
    <p:sldId id="469" r:id="rId58"/>
    <p:sldId id="470" r:id="rId59"/>
    <p:sldId id="629" r:id="rId60"/>
    <p:sldId id="630" r:id="rId61"/>
    <p:sldId id="631" r:id="rId62"/>
    <p:sldId id="632" r:id="rId63"/>
    <p:sldId id="633" r:id="rId64"/>
    <p:sldId id="634" r:id="rId65"/>
    <p:sldId id="635" r:id="rId66"/>
    <p:sldId id="636" r:id="rId67"/>
    <p:sldId id="637" r:id="rId68"/>
    <p:sldId id="638" r:id="rId69"/>
    <p:sldId id="639" r:id="rId70"/>
    <p:sldId id="329" r:id="rId71"/>
    <p:sldId id="330" r:id="rId72"/>
    <p:sldId id="476" r:id="rId73"/>
    <p:sldId id="478" r:id="rId74"/>
    <p:sldId id="477" r:id="rId75"/>
    <p:sldId id="479" r:id="rId76"/>
    <p:sldId id="481" r:id="rId77"/>
    <p:sldId id="482" r:id="rId78"/>
    <p:sldId id="641" r:id="rId79"/>
    <p:sldId id="494" r:id="rId80"/>
    <p:sldId id="523" r:id="rId81"/>
    <p:sldId id="524" r:id="rId82"/>
    <p:sldId id="525" r:id="rId83"/>
    <p:sldId id="500" r:id="rId84"/>
    <p:sldId id="530" r:id="rId85"/>
    <p:sldId id="560" r:id="rId86"/>
    <p:sldId id="532" r:id="rId87"/>
    <p:sldId id="533" r:id="rId88"/>
    <p:sldId id="556" r:id="rId89"/>
    <p:sldId id="534" r:id="rId90"/>
    <p:sldId id="538" r:id="rId91"/>
    <p:sldId id="539" r:id="rId92"/>
    <p:sldId id="535" r:id="rId93"/>
    <p:sldId id="536" r:id="rId94"/>
    <p:sldId id="537" r:id="rId95"/>
    <p:sldId id="503" r:id="rId96"/>
    <p:sldId id="506" r:id="rId97"/>
    <p:sldId id="508" r:id="rId98"/>
    <p:sldId id="509" r:id="rId99"/>
    <p:sldId id="510" r:id="rId100"/>
    <p:sldId id="512" r:id="rId101"/>
    <p:sldId id="513" r:id="rId102"/>
    <p:sldId id="514" r:id="rId103"/>
    <p:sldId id="515" r:id="rId104"/>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Times New Roman" pitchFamily="18" charset="0"/>
        <a:ea typeface="仿宋_GB2312" pitchFamily="49" charset="-122"/>
        <a:cs typeface="+mn-cs"/>
      </a:defRPr>
    </a:lvl1pPr>
    <a:lvl2pPr marL="457200" algn="l" rtl="0" fontAlgn="base">
      <a:spcBef>
        <a:spcPct val="0"/>
      </a:spcBef>
      <a:spcAft>
        <a:spcPct val="0"/>
      </a:spcAft>
      <a:defRPr sz="4000" kern="1200">
        <a:solidFill>
          <a:schemeClr val="tx1"/>
        </a:solidFill>
        <a:latin typeface="Times New Roman" pitchFamily="18" charset="0"/>
        <a:ea typeface="仿宋_GB2312" pitchFamily="49" charset="-122"/>
        <a:cs typeface="+mn-cs"/>
      </a:defRPr>
    </a:lvl2pPr>
    <a:lvl3pPr marL="914400" algn="l" rtl="0" fontAlgn="base">
      <a:spcBef>
        <a:spcPct val="0"/>
      </a:spcBef>
      <a:spcAft>
        <a:spcPct val="0"/>
      </a:spcAft>
      <a:defRPr sz="4000" kern="1200">
        <a:solidFill>
          <a:schemeClr val="tx1"/>
        </a:solidFill>
        <a:latin typeface="Times New Roman" pitchFamily="18" charset="0"/>
        <a:ea typeface="仿宋_GB2312" pitchFamily="49" charset="-122"/>
        <a:cs typeface="+mn-cs"/>
      </a:defRPr>
    </a:lvl3pPr>
    <a:lvl4pPr marL="1371600" algn="l" rtl="0" fontAlgn="base">
      <a:spcBef>
        <a:spcPct val="0"/>
      </a:spcBef>
      <a:spcAft>
        <a:spcPct val="0"/>
      </a:spcAft>
      <a:defRPr sz="4000" kern="1200">
        <a:solidFill>
          <a:schemeClr val="tx1"/>
        </a:solidFill>
        <a:latin typeface="Times New Roman" pitchFamily="18" charset="0"/>
        <a:ea typeface="仿宋_GB2312" pitchFamily="49" charset="-122"/>
        <a:cs typeface="+mn-cs"/>
      </a:defRPr>
    </a:lvl4pPr>
    <a:lvl5pPr marL="1828800" algn="l" rtl="0" fontAlgn="base">
      <a:spcBef>
        <a:spcPct val="0"/>
      </a:spcBef>
      <a:spcAft>
        <a:spcPct val="0"/>
      </a:spcAft>
      <a:defRPr sz="4000" kern="1200">
        <a:solidFill>
          <a:schemeClr val="tx1"/>
        </a:solidFill>
        <a:latin typeface="Times New Roman" pitchFamily="18" charset="0"/>
        <a:ea typeface="仿宋_GB2312" pitchFamily="49" charset="-122"/>
        <a:cs typeface="+mn-cs"/>
      </a:defRPr>
    </a:lvl5pPr>
    <a:lvl6pPr marL="2286000" algn="l" defTabSz="914400" rtl="0" eaLnBrk="1" latinLnBrk="0" hangingPunct="1">
      <a:defRPr sz="4000" kern="1200">
        <a:solidFill>
          <a:schemeClr val="tx1"/>
        </a:solidFill>
        <a:latin typeface="Times New Roman" pitchFamily="18" charset="0"/>
        <a:ea typeface="仿宋_GB2312" pitchFamily="49" charset="-122"/>
        <a:cs typeface="+mn-cs"/>
      </a:defRPr>
    </a:lvl6pPr>
    <a:lvl7pPr marL="2743200" algn="l" defTabSz="914400" rtl="0" eaLnBrk="1" latinLnBrk="0" hangingPunct="1">
      <a:defRPr sz="4000" kern="1200">
        <a:solidFill>
          <a:schemeClr val="tx1"/>
        </a:solidFill>
        <a:latin typeface="Times New Roman" pitchFamily="18" charset="0"/>
        <a:ea typeface="仿宋_GB2312" pitchFamily="49" charset="-122"/>
        <a:cs typeface="+mn-cs"/>
      </a:defRPr>
    </a:lvl7pPr>
    <a:lvl8pPr marL="3200400" algn="l" defTabSz="914400" rtl="0" eaLnBrk="1" latinLnBrk="0" hangingPunct="1">
      <a:defRPr sz="4000" kern="1200">
        <a:solidFill>
          <a:schemeClr val="tx1"/>
        </a:solidFill>
        <a:latin typeface="Times New Roman" pitchFamily="18" charset="0"/>
        <a:ea typeface="仿宋_GB2312" pitchFamily="49" charset="-122"/>
        <a:cs typeface="+mn-cs"/>
      </a:defRPr>
    </a:lvl8pPr>
    <a:lvl9pPr marL="3657600" algn="l" defTabSz="914400" rtl="0" eaLnBrk="1" latinLnBrk="0" hangingPunct="1">
      <a:defRPr sz="4000" kern="1200">
        <a:solidFill>
          <a:schemeClr val="tx1"/>
        </a:solidFill>
        <a:latin typeface="Times New Roman" pitchFamily="18" charset="0"/>
        <a:ea typeface="仿宋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CCECFF"/>
    <a:srgbClr val="00FF00"/>
    <a:srgbClr val="99CCFF"/>
    <a:srgbClr val="00FFCC"/>
    <a:srgbClr val="00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786" autoAdjust="0"/>
  </p:normalViewPr>
  <p:slideViewPr>
    <p:cSldViewPr>
      <p:cViewPr varScale="1">
        <p:scale>
          <a:sx n="81" d="100"/>
          <a:sy n="81" d="100"/>
        </p:scale>
        <p:origin x="1086" y="90"/>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slide" Target="slides/slide90.xml"/><Relationship Id="rId98" Type="http://schemas.openxmlformats.org/officeDocument/2006/relationships/slide" Target="slides/slide89.xml"/><Relationship Id="rId97" Type="http://schemas.openxmlformats.org/officeDocument/2006/relationships/slide" Target="slides/slide88.xml"/><Relationship Id="rId96" Type="http://schemas.openxmlformats.org/officeDocument/2006/relationships/slide" Target="slides/slide87.xml"/><Relationship Id="rId95" Type="http://schemas.openxmlformats.org/officeDocument/2006/relationships/slide" Target="slides/slide86.xml"/><Relationship Id="rId94" Type="http://schemas.openxmlformats.org/officeDocument/2006/relationships/slide" Target="slides/slide85.xml"/><Relationship Id="rId93" Type="http://schemas.openxmlformats.org/officeDocument/2006/relationships/slide" Target="slides/slide84.xml"/><Relationship Id="rId92" Type="http://schemas.openxmlformats.org/officeDocument/2006/relationships/slide" Target="slides/slide83.xml"/><Relationship Id="rId91" Type="http://schemas.openxmlformats.org/officeDocument/2006/relationships/slide" Target="slides/slide82.xml"/><Relationship Id="rId90" Type="http://schemas.openxmlformats.org/officeDocument/2006/relationships/slide" Target="slides/slide81.xml"/><Relationship Id="rId9" Type="http://schemas.openxmlformats.org/officeDocument/2006/relationships/slide" Target="slides/slide1.xml"/><Relationship Id="rId89" Type="http://schemas.openxmlformats.org/officeDocument/2006/relationships/slide" Target="slides/slide80.xml"/><Relationship Id="rId88" Type="http://schemas.openxmlformats.org/officeDocument/2006/relationships/slide" Target="slides/slide79.xml"/><Relationship Id="rId87" Type="http://schemas.openxmlformats.org/officeDocument/2006/relationships/slide" Target="slides/slide78.xml"/><Relationship Id="rId86" Type="http://schemas.openxmlformats.org/officeDocument/2006/relationships/slide" Target="slides/slide77.xml"/><Relationship Id="rId85" Type="http://schemas.openxmlformats.org/officeDocument/2006/relationships/slide" Target="slides/slide76.xml"/><Relationship Id="rId84" Type="http://schemas.openxmlformats.org/officeDocument/2006/relationships/slide" Target="slides/slide75.xml"/><Relationship Id="rId83" Type="http://schemas.openxmlformats.org/officeDocument/2006/relationships/slide" Target="slides/slide74.xml"/><Relationship Id="rId82" Type="http://schemas.openxmlformats.org/officeDocument/2006/relationships/slide" Target="slides/slide73.xml"/><Relationship Id="rId81" Type="http://schemas.openxmlformats.org/officeDocument/2006/relationships/slide" Target="slides/slide72.xml"/><Relationship Id="rId80" Type="http://schemas.openxmlformats.org/officeDocument/2006/relationships/slide" Target="slides/slide71.xml"/><Relationship Id="rId8" Type="http://schemas.openxmlformats.org/officeDocument/2006/relationships/slideMaster" Target="slideMasters/slideMaster7.xml"/><Relationship Id="rId79" Type="http://schemas.openxmlformats.org/officeDocument/2006/relationships/slide" Target="slides/slide70.xml"/><Relationship Id="rId78" Type="http://schemas.openxmlformats.org/officeDocument/2006/relationships/slide" Target="slides/slide69.xml"/><Relationship Id="rId77" Type="http://schemas.openxmlformats.org/officeDocument/2006/relationships/slide" Target="slides/slide68.xml"/><Relationship Id="rId76" Type="http://schemas.openxmlformats.org/officeDocument/2006/relationships/slide" Target="slides/slide67.xml"/><Relationship Id="rId75" Type="http://schemas.openxmlformats.org/officeDocument/2006/relationships/slide" Target="slides/slide66.xml"/><Relationship Id="rId74" Type="http://schemas.openxmlformats.org/officeDocument/2006/relationships/slide" Target="slides/slide65.xml"/><Relationship Id="rId73" Type="http://schemas.openxmlformats.org/officeDocument/2006/relationships/slide" Target="slides/slide64.xml"/><Relationship Id="rId72" Type="http://schemas.openxmlformats.org/officeDocument/2006/relationships/slide" Target="slides/slide63.xml"/><Relationship Id="rId71" Type="http://schemas.openxmlformats.org/officeDocument/2006/relationships/slide" Target="slides/slide62.xml"/><Relationship Id="rId70" Type="http://schemas.openxmlformats.org/officeDocument/2006/relationships/slide" Target="slides/slide6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notesMaster" Target="notesMasters/notesMaster1.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slide" Target="slides/slide95.xml"/><Relationship Id="rId103" Type="http://schemas.openxmlformats.org/officeDocument/2006/relationships/slide" Target="slides/slide94.xml"/><Relationship Id="rId102" Type="http://schemas.openxmlformats.org/officeDocument/2006/relationships/slide" Target="slides/slide93.xml"/><Relationship Id="rId101" Type="http://schemas.openxmlformats.org/officeDocument/2006/relationships/slide" Target="slides/slide92.xml"/><Relationship Id="rId100" Type="http://schemas.openxmlformats.org/officeDocument/2006/relationships/slide" Target="slides/slide91.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image" Target="../media/image29.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anose="02080604020202020204" pitchFamily="34" charset="0"/>
                <a:ea typeface="SimSun" pitchFamily="2" charset="-122"/>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anose="02080604020202020204" pitchFamily="34" charset="0"/>
                <a:ea typeface="SimSun" pitchFamily="2" charset="-122"/>
              </a:defRPr>
            </a:lvl1pPr>
          </a:lstStyle>
          <a:p>
            <a:pPr>
              <a:defRPr/>
            </a:pPr>
            <a:endParaRPr lang="en-US"/>
          </a:p>
        </p:txBody>
      </p:sp>
      <p:sp>
        <p:nvSpPr>
          <p:cNvPr id="101380"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Arial" panose="02080604020202020204" pitchFamily="34" charset="0"/>
                <a:ea typeface="SimSun" pitchFamily="2" charset="-122"/>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panose="02080604020202020204" pitchFamily="34" charset="0"/>
                <a:ea typeface="SimSun" pitchFamily="2" charset="-122"/>
              </a:defRPr>
            </a:lvl1pPr>
          </a:lstStyle>
          <a:p>
            <a:pPr>
              <a:defRPr/>
            </a:pPr>
            <a:fld id="{5BF49785-C8B4-49FD-B571-226BE05D2875}"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80604020202020204" pitchFamily="34" charset="0"/>
        <a:ea typeface="SimSun"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80604020202020204" pitchFamily="34" charset="0"/>
        <a:ea typeface="SimSun"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80604020202020204" pitchFamily="34" charset="0"/>
        <a:ea typeface="SimSun"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80604020202020204" pitchFamily="34" charset="0"/>
        <a:ea typeface="SimSun"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80604020202020204"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idx="1"/>
          </p:nvPr>
        </p:nvSpPr>
        <p:spPr>
          <a:noFill/>
        </p:spPr>
        <p:txBody>
          <a:bodyPr/>
          <a:lstStyle/>
          <a:p>
            <a:r>
              <a:rPr lang="en-US" altLang="zh-CN"/>
              <a:t>5</a:t>
            </a:r>
            <a:r>
              <a:rPr lang="zh-CN" altLang="en-US"/>
              <a:t>月</a:t>
            </a:r>
            <a:r>
              <a:rPr lang="en-US" altLang="zh-CN"/>
              <a:t>19</a:t>
            </a:r>
            <a:r>
              <a:rPr lang="zh-CN" altLang="en-US"/>
              <a:t>日第</a:t>
            </a:r>
            <a:r>
              <a:rPr lang="en-US" altLang="zh-CN"/>
              <a:t>13</a:t>
            </a:r>
            <a:r>
              <a:rPr lang="zh-CN" altLang="en-US"/>
              <a:t>周第</a:t>
            </a:r>
            <a:r>
              <a:rPr lang="en-US" altLang="zh-CN"/>
              <a:t>1</a:t>
            </a:r>
            <a:r>
              <a:rPr lang="zh-CN" altLang="en-US"/>
              <a:t>次课</a:t>
            </a:r>
            <a:endParaRPr lang="zh-CN" altLang="en-US"/>
          </a:p>
        </p:txBody>
      </p:sp>
      <p:sp>
        <p:nvSpPr>
          <p:cNvPr id="10240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9F0EAE24-415D-4428-B3A1-8266CB668FFA}"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p:sp>
      <p:sp>
        <p:nvSpPr>
          <p:cNvPr id="110595" name="备注占位符 2"/>
          <p:cNvSpPr>
            <a:spLocks noGrp="1"/>
          </p:cNvSpPr>
          <p:nvPr>
            <p:ph type="body" idx="1"/>
          </p:nvPr>
        </p:nvSpPr>
        <p:spPr>
          <a:noFill/>
        </p:spPr>
        <p:txBody>
          <a:bodyPr/>
          <a:lstStyle/>
          <a:p>
            <a:r>
              <a:rPr lang="zh-CN" altLang="en-US"/>
              <a:t>旧书备注</a:t>
            </a:r>
            <a:endParaRPr lang="zh-CN" altLang="en-US"/>
          </a:p>
        </p:txBody>
      </p:sp>
      <p:sp>
        <p:nvSpPr>
          <p:cNvPr id="110596" name="灯片编号占位符 3"/>
          <p:cNvSpPr>
            <a:spLocks noGrp="1"/>
          </p:cNvSpPr>
          <p:nvPr>
            <p:ph type="sldNum" sz="quarter" idx="5"/>
          </p:nvPr>
        </p:nvSpPr>
        <p:spPr>
          <a:noFill/>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DAE9A3B2-F8E7-4CD7-8110-0C56333A542B}" type="slidenum">
              <a:rPr lang="en-US" altLang="zh-CN" sz="1200" smtClean="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p:sp>
      <p:sp>
        <p:nvSpPr>
          <p:cNvPr id="103427" name="备注占位符 2"/>
          <p:cNvSpPr>
            <a:spLocks noGrp="1"/>
          </p:cNvSpPr>
          <p:nvPr>
            <p:ph type="body" idx="1"/>
          </p:nvPr>
        </p:nvSpPr>
        <p:spPr>
          <a:noFill/>
        </p:spPr>
        <p:txBody>
          <a:bodyPr/>
          <a:lstStyle/>
          <a:p>
            <a:pPr eaLnBrk="1" hangingPunct="1">
              <a:spcBef>
                <a:spcPct val="0"/>
              </a:spcBef>
              <a:buFont typeface="Wingdings" panose="05000000000000000000" pitchFamily="2" charset="2"/>
              <a:buNone/>
            </a:pPr>
            <a:r>
              <a:rPr lang="zh-CN" altLang="en-US" b="1">
                <a:latin typeface="Times New Roman" pitchFamily="18" charset="0"/>
                <a:ea typeface="隶书" pitchFamily="49" charset="-122"/>
              </a:rPr>
              <a:t> </a:t>
            </a:r>
            <a:r>
              <a:rPr lang="en-US" altLang="zh-CN">
                <a:latin typeface="Times New Roman" pitchFamily="18" charset="0"/>
                <a:ea typeface="隶书" pitchFamily="49" charset="-122"/>
              </a:rPr>
              <a:t>Edge</a:t>
            </a:r>
            <a:r>
              <a:rPr lang="en-US" altLang="zh-CN" b="1">
                <a:latin typeface="Times New Roman" pitchFamily="18" charset="0"/>
                <a:ea typeface="隶书" pitchFamily="49" charset="-122"/>
              </a:rPr>
              <a:t> = </a:t>
            </a:r>
            <a:r>
              <a:rPr lang="en-US" altLang="zh-CN">
                <a:latin typeface="Times New Roman" pitchFamily="18" charset="0"/>
                <a:ea typeface="隶书" pitchFamily="49" charset="-122"/>
              </a:rPr>
              <a:t> </a:t>
            </a:r>
            <a:r>
              <a:rPr lang="en-US" altLang="zh-CN" b="1">
                <a:latin typeface="Times New Roman" pitchFamily="18" charset="0"/>
                <a:ea typeface="隶书" pitchFamily="49" charset="-122"/>
              </a:rPr>
              <a:t>new E *</a:t>
            </a:r>
            <a:r>
              <a:rPr lang="en-US" altLang="zh-CN">
                <a:latin typeface="Times New Roman" pitchFamily="18" charset="0"/>
                <a:ea typeface="隶书" pitchFamily="49" charset="-122"/>
              </a:rPr>
              <a:t>[maxVertices]</a:t>
            </a:r>
            <a:r>
              <a:rPr lang="en-US" altLang="zh-CN" b="1">
                <a:latin typeface="Times New Roman" pitchFamily="18" charset="0"/>
                <a:ea typeface="隶书" pitchFamily="49" charset="-122"/>
              </a:rPr>
              <a:t>;</a:t>
            </a:r>
            <a:endParaRPr lang="en-US" altLang="zh-CN"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b="1">
                <a:latin typeface="Times New Roman" pitchFamily="18" charset="0"/>
                <a:ea typeface="隶书" pitchFamily="49" charset="-122"/>
              </a:rPr>
              <a:t> for </a:t>
            </a:r>
            <a:r>
              <a:rPr lang="en-US" altLang="zh-CN">
                <a:latin typeface="Times New Roman" pitchFamily="18" charset="0"/>
                <a:ea typeface="隶书" pitchFamily="49" charset="-122"/>
              </a:rPr>
              <a:t>(i</a:t>
            </a:r>
            <a:r>
              <a:rPr lang="en-US" altLang="zh-CN" b="1">
                <a:latin typeface="Times New Roman" pitchFamily="18" charset="0"/>
                <a:ea typeface="隶书" pitchFamily="49" charset="-122"/>
              </a:rPr>
              <a:t> = </a:t>
            </a:r>
            <a:r>
              <a:rPr lang="en-US" altLang="zh-CN">
                <a:latin typeface="Times New Roman" pitchFamily="18" charset="0"/>
                <a:ea typeface="隶书" pitchFamily="49" charset="-122"/>
              </a:rPr>
              <a:t>0</a:t>
            </a:r>
            <a:r>
              <a:rPr lang="en-US" altLang="zh-CN" b="1">
                <a:latin typeface="Times New Roman" pitchFamily="18" charset="0"/>
                <a:ea typeface="隶书" pitchFamily="49" charset="-122"/>
              </a:rPr>
              <a:t>; </a:t>
            </a:r>
            <a:r>
              <a:rPr lang="en-US" altLang="zh-CN">
                <a:latin typeface="Times New Roman" pitchFamily="18" charset="0"/>
                <a:ea typeface="隶书" pitchFamily="49" charset="-122"/>
              </a:rPr>
              <a:t>i</a:t>
            </a:r>
            <a:r>
              <a:rPr lang="en-US" altLang="zh-CN" b="1">
                <a:latin typeface="Times New Roman" pitchFamily="18" charset="0"/>
                <a:ea typeface="隶书" pitchFamily="49" charset="-122"/>
              </a:rPr>
              <a:t> &lt; </a:t>
            </a:r>
            <a:r>
              <a:rPr lang="en-US" altLang="zh-CN">
                <a:latin typeface="Times New Roman" pitchFamily="18" charset="0"/>
                <a:ea typeface="隶书" pitchFamily="49" charset="-122"/>
              </a:rPr>
              <a:t>maxVertices</a:t>
            </a:r>
            <a:r>
              <a:rPr lang="en-US" altLang="zh-CN" b="1">
                <a:latin typeface="Times New Roman" pitchFamily="18" charset="0"/>
                <a:ea typeface="隶书" pitchFamily="49" charset="-122"/>
              </a:rPr>
              <a:t>; </a:t>
            </a:r>
            <a:r>
              <a:rPr lang="en-US" altLang="zh-CN">
                <a:latin typeface="Times New Roman" pitchFamily="18" charset="0"/>
                <a:ea typeface="隶书" pitchFamily="49" charset="-122"/>
              </a:rPr>
              <a:t>i++)</a:t>
            </a:r>
            <a:endParaRPr lang="en-US" altLang="zh-CN">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b="1">
                <a:latin typeface="Times New Roman" pitchFamily="18" charset="0"/>
                <a:ea typeface="隶书" pitchFamily="49" charset="-122"/>
              </a:rPr>
              <a:t>    </a:t>
            </a:r>
            <a:r>
              <a:rPr lang="en-US" altLang="zh-CN">
                <a:latin typeface="Times New Roman" pitchFamily="18" charset="0"/>
                <a:ea typeface="隶书" pitchFamily="49" charset="-122"/>
              </a:rPr>
              <a:t>Edge[i]</a:t>
            </a:r>
            <a:r>
              <a:rPr lang="en-US" altLang="zh-CN" b="1">
                <a:latin typeface="Times New Roman" pitchFamily="18" charset="0"/>
                <a:ea typeface="隶书" pitchFamily="49" charset="-122"/>
              </a:rPr>
              <a:t> = new E</a:t>
            </a:r>
            <a:r>
              <a:rPr lang="en-US" altLang="zh-CN">
                <a:latin typeface="Times New Roman" pitchFamily="18" charset="0"/>
                <a:ea typeface="隶书" pitchFamily="49" charset="-122"/>
              </a:rPr>
              <a:t>[maxVertices]</a:t>
            </a:r>
            <a:r>
              <a:rPr lang="en-US" altLang="zh-CN" b="1">
                <a:latin typeface="Times New Roman" pitchFamily="18" charset="0"/>
                <a:ea typeface="隶书" pitchFamily="49" charset="-122"/>
              </a:rPr>
              <a:t>;   </a:t>
            </a:r>
            <a:r>
              <a:rPr lang="en-US" altLang="zh-CN" b="1">
                <a:solidFill>
                  <a:schemeClr val="tx2"/>
                </a:solidFill>
                <a:latin typeface="Times New Roman" pitchFamily="18" charset="0"/>
                <a:ea typeface="隶书" pitchFamily="49" charset="-122"/>
              </a:rPr>
              <a:t>//</a:t>
            </a:r>
            <a:r>
              <a:rPr lang="zh-CN" altLang="en-US">
                <a:solidFill>
                  <a:schemeClr val="tx2"/>
                </a:solidFill>
                <a:latin typeface="Times New Roman" pitchFamily="18" charset="0"/>
                <a:ea typeface="隶书" pitchFamily="49" charset="-122"/>
              </a:rPr>
              <a:t>邻接矩阵</a:t>
            </a:r>
            <a:r>
              <a:rPr lang="zh-CN" altLang="en-US" b="1">
                <a:latin typeface="Times New Roman" pitchFamily="18" charset="0"/>
                <a:ea typeface="隶书" pitchFamily="49" charset="-122"/>
              </a:rPr>
              <a:t> </a:t>
            </a:r>
            <a:endParaRPr lang="en-US" altLang="zh-CN" b="1">
              <a:latin typeface="Times New Roman" pitchFamily="18" charset="0"/>
              <a:ea typeface="隶书" pitchFamily="49" charset="-122"/>
            </a:endParaRPr>
          </a:p>
          <a:p>
            <a:pPr eaLnBrk="1" hangingPunct="1">
              <a:spcBef>
                <a:spcPct val="0"/>
              </a:spcBef>
              <a:buFont typeface="Wingdings" panose="05000000000000000000" pitchFamily="2" charset="2"/>
              <a:buNone/>
            </a:pPr>
            <a:endParaRPr lang="en-US" altLang="zh-CN" b="1">
              <a:latin typeface="Times New Roman" pitchFamily="18" charset="0"/>
              <a:ea typeface="隶书" pitchFamily="49" charset="-122"/>
            </a:endParaRPr>
          </a:p>
          <a:p>
            <a:pPr eaLnBrk="1" hangingPunct="1">
              <a:spcBef>
                <a:spcPct val="0"/>
              </a:spcBef>
              <a:buFont typeface="Wingdings" panose="05000000000000000000" pitchFamily="2" charset="2"/>
              <a:buNone/>
            </a:pPr>
            <a:r>
              <a:rPr lang="zh-CN" altLang="en-US" b="1">
                <a:latin typeface="Times New Roman" pitchFamily="18" charset="0"/>
                <a:ea typeface="隶书" pitchFamily="49" charset="-122"/>
              </a:rPr>
              <a:t>如果定义为  </a:t>
            </a:r>
            <a:r>
              <a:rPr lang="en-US" altLang="zh-CN">
                <a:latin typeface="Times New Roman" pitchFamily="18" charset="0"/>
                <a:ea typeface="隶书" pitchFamily="49" charset="-122"/>
              </a:rPr>
              <a:t>Edge</a:t>
            </a:r>
            <a:r>
              <a:rPr lang="en-US" altLang="zh-CN" b="1">
                <a:latin typeface="Times New Roman" pitchFamily="18" charset="0"/>
                <a:ea typeface="隶书" pitchFamily="49" charset="-122"/>
              </a:rPr>
              <a:t> = </a:t>
            </a:r>
            <a:r>
              <a:rPr lang="en-US" altLang="zh-CN">
                <a:latin typeface="Times New Roman" pitchFamily="18" charset="0"/>
                <a:ea typeface="隶书" pitchFamily="49" charset="-122"/>
              </a:rPr>
              <a:t> </a:t>
            </a:r>
            <a:r>
              <a:rPr lang="en-US" altLang="zh-CN" b="1">
                <a:latin typeface="Times New Roman" pitchFamily="18" charset="0"/>
                <a:ea typeface="隶书" pitchFamily="49" charset="-122"/>
              </a:rPr>
              <a:t>new E  </a:t>
            </a:r>
            <a:r>
              <a:rPr lang="en-US" altLang="zh-CN">
                <a:latin typeface="Times New Roman" pitchFamily="18" charset="0"/>
                <a:ea typeface="隶书" pitchFamily="49" charset="-122"/>
              </a:rPr>
              <a:t>[maxVertices] [maxVertices]</a:t>
            </a:r>
            <a:r>
              <a:rPr lang="en-US" altLang="zh-CN" b="1">
                <a:latin typeface="Times New Roman" pitchFamily="18" charset="0"/>
                <a:ea typeface="隶书" pitchFamily="49" charset="-122"/>
              </a:rPr>
              <a:t>; </a:t>
            </a:r>
            <a:r>
              <a:rPr lang="zh-CN" altLang="en-US" b="1">
                <a:latin typeface="Times New Roman" pitchFamily="18" charset="0"/>
                <a:ea typeface="隶书" pitchFamily="49" charset="-122"/>
              </a:rPr>
              <a:t>提示错误：</a:t>
            </a:r>
            <a:r>
              <a:rPr lang="en-US" altLang="zh-CN" b="1">
                <a:latin typeface="Times New Roman" pitchFamily="18" charset="0"/>
                <a:ea typeface="隶书" pitchFamily="49" charset="-122"/>
              </a:rPr>
              <a:t>non-constant expression as array bound</a:t>
            </a:r>
            <a:endParaRPr lang="en-US" altLang="zh-CN" b="1">
              <a:latin typeface="Times New Roman" pitchFamily="18" charset="0"/>
              <a:ea typeface="隶书" pitchFamily="49" charset="-122"/>
            </a:endParaRPr>
          </a:p>
          <a:p>
            <a:pPr eaLnBrk="1" hangingPunct="1">
              <a:spcBef>
                <a:spcPct val="0"/>
              </a:spcBef>
              <a:buFont typeface="Wingdings" panose="05000000000000000000" pitchFamily="2" charset="2"/>
              <a:buNone/>
            </a:pPr>
            <a:r>
              <a:rPr lang="zh-CN" altLang="en-US" b="1">
                <a:latin typeface="Times New Roman" pitchFamily="18" charset="0"/>
                <a:ea typeface="隶书" pitchFamily="49" charset="-122"/>
              </a:rPr>
              <a:t>如果定义为  </a:t>
            </a:r>
            <a:r>
              <a:rPr lang="en-US" altLang="zh-CN">
                <a:latin typeface="Times New Roman" pitchFamily="18" charset="0"/>
                <a:ea typeface="隶书" pitchFamily="49" charset="-122"/>
              </a:rPr>
              <a:t>Edge</a:t>
            </a:r>
            <a:r>
              <a:rPr lang="en-US" altLang="zh-CN" b="1">
                <a:latin typeface="Times New Roman" pitchFamily="18" charset="0"/>
                <a:ea typeface="隶书" pitchFamily="49" charset="-122"/>
              </a:rPr>
              <a:t> = </a:t>
            </a:r>
            <a:r>
              <a:rPr lang="en-US" altLang="zh-CN">
                <a:latin typeface="Times New Roman" pitchFamily="18" charset="0"/>
                <a:ea typeface="隶书" pitchFamily="49" charset="-122"/>
              </a:rPr>
              <a:t> </a:t>
            </a:r>
            <a:r>
              <a:rPr lang="en-US" altLang="zh-CN" b="1">
                <a:latin typeface="Times New Roman" pitchFamily="18" charset="0"/>
                <a:ea typeface="隶书" pitchFamily="49" charset="-122"/>
              </a:rPr>
              <a:t>new E  </a:t>
            </a:r>
            <a:r>
              <a:rPr lang="en-US" altLang="zh-CN">
                <a:latin typeface="Times New Roman" pitchFamily="18" charset="0"/>
                <a:ea typeface="隶书" pitchFamily="49" charset="-122"/>
              </a:rPr>
              <a:t>[100] [100]</a:t>
            </a:r>
            <a:r>
              <a:rPr lang="en-US" altLang="zh-CN" b="1">
                <a:latin typeface="Times New Roman" pitchFamily="18" charset="0"/>
                <a:ea typeface="隶书" pitchFamily="49" charset="-122"/>
              </a:rPr>
              <a:t>; </a:t>
            </a:r>
            <a:r>
              <a:rPr lang="zh-CN" altLang="en-US" b="1">
                <a:latin typeface="Times New Roman" pitchFamily="18" charset="0"/>
                <a:ea typeface="隶书" pitchFamily="49" charset="-122"/>
              </a:rPr>
              <a:t>也错误 </a:t>
            </a:r>
            <a:r>
              <a:rPr lang="en-US" altLang="zh-CN" b="1">
                <a:latin typeface="Times New Roman" pitchFamily="18" charset="0"/>
                <a:ea typeface="隶书" pitchFamily="49" charset="-122"/>
              </a:rPr>
              <a:t> cannot convert from int (*)[100]' to ‘int ** '</a:t>
            </a:r>
            <a:endParaRPr lang="en-US" altLang="zh-CN" b="1">
              <a:latin typeface="Times New Roman" pitchFamily="18" charset="0"/>
              <a:ea typeface="隶书" pitchFamily="49" charset="-122"/>
            </a:endParaRPr>
          </a:p>
          <a:p>
            <a:pPr eaLnBrk="1" hangingPunct="1">
              <a:spcBef>
                <a:spcPct val="0"/>
              </a:spcBef>
              <a:buFont typeface="Wingdings" panose="05000000000000000000" pitchFamily="2" charset="2"/>
              <a:buNone/>
            </a:pPr>
            <a:endParaRPr lang="en-US" altLang="zh-CN" b="1">
              <a:latin typeface="Times New Roman" pitchFamily="18" charset="0"/>
              <a:ea typeface="隶书" pitchFamily="49" charset="-122"/>
            </a:endParaRPr>
          </a:p>
          <a:p>
            <a:pPr eaLnBrk="1" hangingPunct="1">
              <a:spcBef>
                <a:spcPct val="0"/>
              </a:spcBef>
              <a:buFont typeface="Wingdings" panose="05000000000000000000" pitchFamily="2" charset="2"/>
              <a:buNone/>
            </a:pPr>
            <a:endParaRPr lang="zh-CN" altLang="en-US"/>
          </a:p>
        </p:txBody>
      </p:sp>
      <p:sp>
        <p:nvSpPr>
          <p:cNvPr id="103428" name="灯片编号占位符 3"/>
          <p:cNvSpPr>
            <a:spLocks noGrp="1"/>
          </p:cNvSpPr>
          <p:nvPr>
            <p:ph type="sldNum" sz="quarter" idx="5"/>
          </p:nvPr>
        </p:nvSpPr>
        <p:spPr>
          <a:noFill/>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19D58946-6F1E-413F-A5AA-86339D9BE448}" type="slidenum">
              <a:rPr lang="en-US" altLang="zh-CN" sz="1200" smtClean="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p:sp>
      <p:sp>
        <p:nvSpPr>
          <p:cNvPr id="104451" name="备注占位符 2"/>
          <p:cNvSpPr>
            <a:spLocks noGrp="1"/>
          </p:cNvSpPr>
          <p:nvPr>
            <p:ph type="body" idx="1"/>
          </p:nvPr>
        </p:nvSpPr>
        <p:spPr>
          <a:noFill/>
        </p:spPr>
        <p:txBody>
          <a:bodyPr/>
          <a:lstStyle/>
          <a:p>
            <a:r>
              <a:rPr lang="en-US" altLang="zh-CN"/>
              <a:t>#include "iostream"</a:t>
            </a:r>
            <a:endParaRPr lang="en-US" altLang="zh-CN"/>
          </a:p>
          <a:p>
            <a:r>
              <a:rPr lang="en-US" altLang="zh-CN"/>
              <a:t>#include "stdlib.h"</a:t>
            </a:r>
            <a:endParaRPr lang="en-US" altLang="zh-CN"/>
          </a:p>
          <a:p>
            <a:r>
              <a:rPr lang="en-US" altLang="zh-CN"/>
              <a:t>using namespace std;</a:t>
            </a:r>
            <a:endParaRPr lang="en-US" altLang="zh-CN"/>
          </a:p>
          <a:p>
            <a:r>
              <a:rPr lang="en-US" altLang="zh-CN"/>
              <a:t>typedef float E;              //</a:t>
            </a:r>
            <a:r>
              <a:rPr lang="zh-CN" altLang="en-US"/>
              <a:t>边的权值 的数据类型</a:t>
            </a:r>
            <a:endParaRPr lang="zh-CN" altLang="en-US"/>
          </a:p>
          <a:p>
            <a:r>
              <a:rPr lang="en-US" altLang="zh-CN"/>
              <a:t>typedef char T;          //</a:t>
            </a:r>
            <a:r>
              <a:rPr lang="zh-CN" altLang="en-US"/>
              <a:t>顶点值 的数据类型 </a:t>
            </a:r>
            <a:endParaRPr lang="zh-CN" altLang="en-US"/>
          </a:p>
          <a:p>
            <a:r>
              <a:rPr lang="en-US" altLang="zh-CN"/>
              <a:t>#define maxWeight 100 </a:t>
            </a:r>
            <a:endParaRPr lang="en-US" altLang="zh-CN"/>
          </a:p>
          <a:p>
            <a:r>
              <a:rPr lang="en-US" altLang="zh-CN"/>
              <a:t>class Graphmtx  {</a:t>
            </a:r>
            <a:endParaRPr lang="en-US" altLang="zh-CN"/>
          </a:p>
          <a:p>
            <a:r>
              <a:rPr lang="en-US" altLang="zh-CN"/>
              <a:t>	friend istream &amp; operator &gt;&gt; ( istream&amp; in,Graphmtx &amp; G); //</a:t>
            </a:r>
            <a:r>
              <a:rPr lang="zh-CN" altLang="en-US"/>
              <a:t>输入</a:t>
            </a:r>
            <a:endParaRPr lang="zh-CN" altLang="en-US"/>
          </a:p>
          <a:p>
            <a:r>
              <a:rPr lang="zh-CN" altLang="en-US"/>
              <a:t>	</a:t>
            </a:r>
            <a:r>
              <a:rPr lang="en-US" altLang="zh-CN"/>
              <a:t>friend ostream &amp; operator &lt;&lt; (ostream&amp; out,Graphmtx &amp; G);</a:t>
            </a:r>
            <a:endParaRPr lang="en-US" altLang="zh-CN"/>
          </a:p>
          <a:p>
            <a:r>
              <a:rPr lang="en-US" altLang="zh-CN"/>
              <a:t>private:</a:t>
            </a:r>
            <a:endParaRPr lang="en-US" altLang="zh-CN"/>
          </a:p>
          <a:p>
            <a:r>
              <a:rPr lang="en-US" altLang="zh-CN"/>
              <a:t>	T *VerticesList; 	 	          //</a:t>
            </a:r>
            <a:r>
              <a:rPr lang="zh-CN" altLang="en-US"/>
              <a:t>顶点表</a:t>
            </a:r>
            <a:endParaRPr lang="zh-CN" altLang="en-US"/>
          </a:p>
          <a:p>
            <a:r>
              <a:rPr lang="zh-CN" altLang="en-US"/>
              <a:t>	</a:t>
            </a:r>
            <a:r>
              <a:rPr lang="en-US" altLang="zh-CN"/>
              <a:t>E **Edge;				          //</a:t>
            </a:r>
            <a:r>
              <a:rPr lang="zh-CN" altLang="en-US"/>
              <a:t>邻接矩阵</a:t>
            </a:r>
            <a:endParaRPr lang="zh-CN" altLang="en-US"/>
          </a:p>
          <a:p>
            <a:r>
              <a:rPr lang="zh-CN" altLang="en-US"/>
              <a:t>	</a:t>
            </a:r>
            <a:r>
              <a:rPr lang="en-US" altLang="zh-CN"/>
              <a:t>int numVertices;</a:t>
            </a:r>
            <a:endParaRPr lang="en-US" altLang="zh-CN"/>
          </a:p>
          <a:p>
            <a:r>
              <a:rPr lang="en-US" altLang="zh-CN"/>
              <a:t>	int maxVertices;</a:t>
            </a:r>
            <a:endParaRPr lang="en-US" altLang="zh-CN"/>
          </a:p>
          <a:p>
            <a:r>
              <a:rPr lang="en-US" altLang="zh-CN"/>
              <a:t>	int numEdges;</a:t>
            </a:r>
            <a:endParaRPr lang="en-US" altLang="zh-CN"/>
          </a:p>
          <a:p>
            <a:r>
              <a:rPr lang="en-US" altLang="zh-CN"/>
              <a:t>	int getVertexPos (T vertex) { //</a:t>
            </a:r>
            <a:r>
              <a:rPr lang="zh-CN" altLang="en-US"/>
              <a:t>给出顶点</a:t>
            </a:r>
            <a:r>
              <a:rPr lang="en-US" altLang="zh-CN"/>
              <a:t>vertex</a:t>
            </a:r>
            <a:r>
              <a:rPr lang="zh-CN" altLang="en-US"/>
              <a:t>在</a:t>
            </a:r>
            <a:r>
              <a:rPr lang="en-US" altLang="zh-CN"/>
              <a:t>VerticesList</a:t>
            </a:r>
            <a:r>
              <a:rPr lang="zh-CN" altLang="en-US"/>
              <a:t>中的下标</a:t>
            </a:r>
            <a:endParaRPr lang="zh-CN" altLang="en-US"/>
          </a:p>
          <a:p>
            <a:r>
              <a:rPr lang="zh-CN" altLang="en-US"/>
              <a:t>		</a:t>
            </a:r>
            <a:r>
              <a:rPr lang="en-US" altLang="zh-CN"/>
              <a:t>for (int i = 0; i &lt; numVertices; i++)</a:t>
            </a:r>
            <a:endParaRPr lang="en-US" altLang="zh-CN"/>
          </a:p>
          <a:p>
            <a:r>
              <a:rPr lang="en-US" altLang="zh-CN"/>
              <a:t>			if (VerticesList[i] == vertex) return i;</a:t>
            </a:r>
            <a:endParaRPr lang="en-US" altLang="zh-CN"/>
          </a:p>
          <a:p>
            <a:r>
              <a:rPr lang="en-US" altLang="zh-CN"/>
              <a:t>		return -1; </a:t>
            </a:r>
            <a:endParaRPr lang="en-US" altLang="zh-CN"/>
          </a:p>
          <a:p>
            <a:r>
              <a:rPr lang="en-US" altLang="zh-CN"/>
              <a:t>	};</a:t>
            </a:r>
            <a:endParaRPr lang="en-US" altLang="zh-CN"/>
          </a:p>
          <a:p>
            <a:r>
              <a:rPr lang="en-US" altLang="zh-CN"/>
              <a:t>public:  </a:t>
            </a:r>
            <a:endParaRPr lang="en-US" altLang="zh-CN"/>
          </a:p>
          <a:p>
            <a:r>
              <a:rPr lang="en-US" altLang="zh-CN"/>
              <a:t>	Graphmtx (int sz = 20);    //</a:t>
            </a:r>
            <a:r>
              <a:rPr lang="zh-CN" altLang="en-US"/>
              <a:t>构造函数</a:t>
            </a:r>
            <a:endParaRPr lang="zh-CN" altLang="en-US"/>
          </a:p>
          <a:p>
            <a:r>
              <a:rPr lang="zh-CN" altLang="en-US"/>
              <a:t>	</a:t>
            </a:r>
            <a:r>
              <a:rPr lang="en-US" altLang="zh-CN"/>
              <a:t>~Graphmtx () { delete [ ]VerticesList;  delete [ ]Edge; }</a:t>
            </a:r>
            <a:endParaRPr lang="en-US" altLang="zh-CN"/>
          </a:p>
          <a:p>
            <a:r>
              <a:rPr lang="en-US" altLang="zh-CN"/>
              <a:t>	T getValue (int i) </a:t>
            </a:r>
            <a:endParaRPr lang="en-US" altLang="zh-CN"/>
          </a:p>
          <a:p>
            <a:r>
              <a:rPr lang="en-US" altLang="zh-CN"/>
              <a:t>	{ //</a:t>
            </a:r>
            <a:r>
              <a:rPr lang="zh-CN" altLang="en-US"/>
              <a:t>取顶点 </a:t>
            </a:r>
            <a:r>
              <a:rPr lang="en-US" altLang="zh-CN"/>
              <a:t>i </a:t>
            </a:r>
            <a:r>
              <a:rPr lang="zh-CN" altLang="en-US"/>
              <a:t>的值</a:t>
            </a:r>
            <a:r>
              <a:rPr lang="en-US" altLang="zh-CN"/>
              <a:t>, i </a:t>
            </a:r>
            <a:r>
              <a:rPr lang="zh-CN" altLang="en-US"/>
              <a:t>不合理返回</a:t>
            </a:r>
            <a:r>
              <a:rPr lang="en-US" altLang="zh-CN"/>
              <a:t>0</a:t>
            </a:r>
            <a:endParaRPr lang="en-US" altLang="zh-CN"/>
          </a:p>
          <a:p>
            <a:r>
              <a:rPr lang="en-US" altLang="zh-CN"/>
              <a:t>		if (i &gt;= 0 &amp;&amp; i &lt; numVertices )  return VerticesList[i]; </a:t>
            </a:r>
            <a:endParaRPr lang="en-US" altLang="zh-CN"/>
          </a:p>
          <a:p>
            <a:r>
              <a:rPr lang="en-US" altLang="zh-CN"/>
              <a:t>		else { cout&lt;&lt;"</a:t>
            </a:r>
            <a:r>
              <a:rPr lang="zh-CN" altLang="en-US"/>
              <a:t>位置错！</a:t>
            </a:r>
            <a:r>
              <a:rPr lang="en-US" altLang="zh-CN"/>
              <a:t>"&lt;&lt;endl;exit(1);}</a:t>
            </a:r>
            <a:endParaRPr lang="en-US" altLang="zh-CN"/>
          </a:p>
          <a:p>
            <a:r>
              <a:rPr lang="en-US" altLang="zh-CN"/>
              <a:t>	}</a:t>
            </a:r>
            <a:endParaRPr lang="en-US" altLang="zh-CN"/>
          </a:p>
          <a:p>
            <a:r>
              <a:rPr lang="en-US" altLang="zh-CN"/>
              <a:t>	E getWeight (int v1, int v2) </a:t>
            </a:r>
            <a:endParaRPr lang="en-US" altLang="zh-CN"/>
          </a:p>
          <a:p>
            <a:r>
              <a:rPr lang="en-US" altLang="zh-CN"/>
              <a:t>	{ //</a:t>
            </a:r>
            <a:r>
              <a:rPr lang="zh-CN" altLang="en-US"/>
              <a:t>取边</a:t>
            </a:r>
            <a:r>
              <a:rPr lang="en-US" altLang="zh-CN"/>
              <a:t>(v1,v2)</a:t>
            </a:r>
            <a:r>
              <a:rPr lang="zh-CN" altLang="en-US"/>
              <a:t>上权值</a:t>
            </a:r>
            <a:endParaRPr lang="zh-CN" altLang="en-US"/>
          </a:p>
          <a:p>
            <a:r>
              <a:rPr lang="zh-CN" altLang="en-US"/>
              <a:t>		</a:t>
            </a:r>
            <a:r>
              <a:rPr lang="en-US" altLang="zh-CN"/>
              <a:t>return (v1 != -1 &amp;&amp; v2 != -1 )? Edge[v1][v2] : 0;</a:t>
            </a:r>
            <a:endParaRPr lang="en-US" altLang="zh-CN"/>
          </a:p>
          <a:p>
            <a:r>
              <a:rPr lang="en-US" altLang="zh-CN"/>
              <a:t>	}</a:t>
            </a:r>
            <a:endParaRPr lang="en-US" altLang="zh-CN"/>
          </a:p>
          <a:p>
            <a:r>
              <a:rPr lang="en-US" altLang="zh-CN"/>
              <a:t>	int getFirstNeighbor (int v);//</a:t>
            </a:r>
            <a:r>
              <a:rPr lang="zh-CN" altLang="en-US"/>
              <a:t>取顶点 </a:t>
            </a:r>
            <a:r>
              <a:rPr lang="en-US" altLang="zh-CN"/>
              <a:t>v </a:t>
            </a:r>
            <a:r>
              <a:rPr lang="zh-CN" altLang="en-US"/>
              <a:t>的第一个邻接顶点</a:t>
            </a:r>
            <a:endParaRPr lang="zh-CN" altLang="en-US"/>
          </a:p>
          <a:p>
            <a:r>
              <a:rPr lang="zh-CN" altLang="en-US"/>
              <a:t>	</a:t>
            </a:r>
            <a:r>
              <a:rPr lang="en-US" altLang="zh-CN"/>
              <a:t>int getNextNeighbor (int v, int w);	//</a:t>
            </a:r>
            <a:r>
              <a:rPr lang="zh-CN" altLang="en-US"/>
              <a:t>取 </a:t>
            </a:r>
            <a:r>
              <a:rPr lang="en-US" altLang="zh-CN"/>
              <a:t>v </a:t>
            </a:r>
            <a:r>
              <a:rPr lang="zh-CN" altLang="en-US"/>
              <a:t>的邻接顶点 </a:t>
            </a:r>
            <a:r>
              <a:rPr lang="en-US" altLang="zh-CN"/>
              <a:t>w </a:t>
            </a:r>
            <a:r>
              <a:rPr lang="zh-CN" altLang="en-US"/>
              <a:t>的下一邻接顶点</a:t>
            </a:r>
            <a:endParaRPr lang="zh-CN" altLang="en-US"/>
          </a:p>
          <a:p>
            <a:r>
              <a:rPr lang="zh-CN" altLang="en-US"/>
              <a:t>	</a:t>
            </a:r>
            <a:r>
              <a:rPr lang="en-US" altLang="zh-CN"/>
              <a:t>bool insertVertex (const T vertex);	 //</a:t>
            </a:r>
            <a:r>
              <a:rPr lang="zh-CN" altLang="en-US"/>
              <a:t>插入顶点</a:t>
            </a:r>
            <a:r>
              <a:rPr lang="en-US" altLang="zh-CN"/>
              <a:t>vertex</a:t>
            </a:r>
            <a:endParaRPr lang="en-US" altLang="zh-CN"/>
          </a:p>
          <a:p>
            <a:r>
              <a:rPr lang="en-US" altLang="zh-CN"/>
              <a:t>	bool insertEdge (int v1, int v2, E cost);//</a:t>
            </a:r>
            <a:r>
              <a:rPr lang="zh-CN" altLang="en-US"/>
              <a:t>插入边</a:t>
            </a:r>
            <a:r>
              <a:rPr lang="en-US" altLang="zh-CN"/>
              <a:t>(v1, v2),</a:t>
            </a:r>
            <a:r>
              <a:rPr lang="zh-CN" altLang="en-US"/>
              <a:t>权值为</a:t>
            </a:r>
            <a:r>
              <a:rPr lang="en-US" altLang="zh-CN"/>
              <a:t>cost</a:t>
            </a:r>
            <a:endParaRPr lang="en-US" altLang="zh-CN"/>
          </a:p>
          <a:p>
            <a:r>
              <a:rPr lang="en-US" altLang="zh-CN"/>
              <a:t>	bool removeVertex (int v);//</a:t>
            </a:r>
            <a:r>
              <a:rPr lang="zh-CN" altLang="en-US"/>
              <a:t>删去顶点 </a:t>
            </a:r>
            <a:r>
              <a:rPr lang="en-US" altLang="zh-CN"/>
              <a:t>v </a:t>
            </a:r>
            <a:r>
              <a:rPr lang="zh-CN" altLang="en-US"/>
              <a:t>和所有与它相关联的边</a:t>
            </a:r>
            <a:endParaRPr lang="zh-CN" altLang="en-US"/>
          </a:p>
          <a:p>
            <a:r>
              <a:rPr lang="zh-CN" altLang="en-US"/>
              <a:t>	</a:t>
            </a:r>
            <a:r>
              <a:rPr lang="en-US" altLang="zh-CN"/>
              <a:t>bool removeEdge (int v1, int v2); //</a:t>
            </a:r>
            <a:r>
              <a:rPr lang="zh-CN" altLang="en-US"/>
              <a:t>在图中删去边</a:t>
            </a:r>
            <a:r>
              <a:rPr lang="en-US" altLang="zh-CN"/>
              <a:t>(v1,v2)</a:t>
            </a:r>
            <a:endParaRPr lang="en-US" altLang="zh-CN"/>
          </a:p>
          <a:p>
            <a:r>
              <a:rPr lang="en-US" altLang="zh-CN"/>
              <a:t>};</a:t>
            </a:r>
            <a:endParaRPr lang="en-US" altLang="zh-CN"/>
          </a:p>
          <a:p>
            <a:r>
              <a:rPr lang="en-US" altLang="zh-CN"/>
              <a:t>Graphmtx::Graphmtx (int sz) { //</a:t>
            </a:r>
            <a:r>
              <a:rPr lang="zh-CN" altLang="en-US"/>
              <a:t>构造函数</a:t>
            </a:r>
            <a:endParaRPr lang="zh-CN" altLang="en-US"/>
          </a:p>
          <a:p>
            <a:r>
              <a:rPr lang="zh-CN" altLang="en-US"/>
              <a:t>	</a:t>
            </a:r>
            <a:r>
              <a:rPr lang="en-US" altLang="zh-CN"/>
              <a:t>maxVertices = sz;  </a:t>
            </a:r>
            <a:endParaRPr lang="en-US" altLang="zh-CN"/>
          </a:p>
          <a:p>
            <a:r>
              <a:rPr lang="en-US" altLang="zh-CN"/>
              <a:t>	numVertices = 0;  numEdges = 0; </a:t>
            </a:r>
            <a:endParaRPr lang="en-US" altLang="zh-CN"/>
          </a:p>
          <a:p>
            <a:r>
              <a:rPr lang="en-US" altLang="zh-CN"/>
              <a:t>	int i, j;</a:t>
            </a:r>
            <a:endParaRPr lang="en-US" altLang="zh-CN"/>
          </a:p>
          <a:p>
            <a:r>
              <a:rPr lang="en-US" altLang="zh-CN"/>
              <a:t>	VerticesList = new T[maxVertices];  //</a:t>
            </a:r>
            <a:r>
              <a:rPr lang="zh-CN" altLang="en-US"/>
              <a:t>创建顶点表</a:t>
            </a:r>
            <a:endParaRPr lang="zh-CN" altLang="en-US"/>
          </a:p>
          <a:p>
            <a:r>
              <a:rPr lang="zh-CN" altLang="en-US"/>
              <a:t>	</a:t>
            </a:r>
            <a:r>
              <a:rPr lang="en-US" altLang="zh-CN"/>
              <a:t>Edge =  new E * [maxVertices];</a:t>
            </a:r>
            <a:endParaRPr lang="en-US" altLang="zh-CN"/>
          </a:p>
          <a:p>
            <a:r>
              <a:rPr lang="en-US" altLang="zh-CN"/>
              <a:t>	for (i = 0; i &lt; maxVertices; i++)</a:t>
            </a:r>
            <a:endParaRPr lang="en-US" altLang="zh-CN"/>
          </a:p>
          <a:p>
            <a:r>
              <a:rPr lang="en-US" altLang="zh-CN"/>
              <a:t>		Edge[i] = new E [maxVertices];   //</a:t>
            </a:r>
            <a:r>
              <a:rPr lang="zh-CN" altLang="en-US"/>
              <a:t>邻接矩阵 </a:t>
            </a:r>
            <a:endParaRPr lang="zh-CN" altLang="en-US"/>
          </a:p>
          <a:p>
            <a:r>
              <a:rPr lang="zh-CN" altLang="en-US"/>
              <a:t>	</a:t>
            </a:r>
            <a:r>
              <a:rPr lang="en-US" altLang="zh-CN"/>
              <a:t>for (i = 0; i &lt; maxVertices; i++)        //</a:t>
            </a:r>
            <a:r>
              <a:rPr lang="zh-CN" altLang="en-US"/>
              <a:t>矩阵初始化</a:t>
            </a:r>
            <a:endParaRPr lang="zh-CN" altLang="en-US"/>
          </a:p>
          <a:p>
            <a:r>
              <a:rPr lang="zh-CN" altLang="en-US"/>
              <a:t>		</a:t>
            </a:r>
            <a:r>
              <a:rPr lang="en-US" altLang="zh-CN"/>
              <a:t>for (j = 0; j &lt; maxVertices; j++)</a:t>
            </a:r>
            <a:endParaRPr lang="en-US" altLang="zh-CN"/>
          </a:p>
          <a:p>
            <a:r>
              <a:rPr lang="en-US" altLang="zh-CN"/>
              <a:t>			Edge[i][j] = (i == j) ? 0 : maxWeight;  //maxWeight</a:t>
            </a:r>
            <a:endParaRPr lang="en-US" altLang="zh-CN"/>
          </a:p>
          <a:p>
            <a:r>
              <a:rPr lang="en-US" altLang="zh-CN"/>
              <a:t>};</a:t>
            </a:r>
            <a:endParaRPr lang="en-US" altLang="zh-CN"/>
          </a:p>
          <a:p>
            <a:r>
              <a:rPr lang="en-US" altLang="zh-CN"/>
              <a:t>int Graphmtx::getFirstNeighbor (int v) {</a:t>
            </a:r>
            <a:endParaRPr lang="en-US" altLang="zh-CN"/>
          </a:p>
          <a:p>
            <a:r>
              <a:rPr lang="en-US" altLang="zh-CN"/>
              <a:t>	//</a:t>
            </a:r>
            <a:r>
              <a:rPr lang="zh-CN" altLang="en-US"/>
              <a:t>给出顶点位置为</a:t>
            </a:r>
            <a:r>
              <a:rPr lang="en-US" altLang="zh-CN"/>
              <a:t>v</a:t>
            </a:r>
            <a:r>
              <a:rPr lang="zh-CN" altLang="en-US"/>
              <a:t>的第一个邻接顶点的位置</a:t>
            </a:r>
            <a:r>
              <a:rPr lang="en-US" altLang="zh-CN"/>
              <a:t>, </a:t>
            </a:r>
            <a:r>
              <a:rPr lang="zh-CN" altLang="en-US"/>
              <a:t>如果找不到</a:t>
            </a:r>
            <a:r>
              <a:rPr lang="en-US" altLang="zh-CN"/>
              <a:t>, </a:t>
            </a:r>
            <a:r>
              <a:rPr lang="zh-CN" altLang="en-US"/>
              <a:t>则函数返回</a:t>
            </a:r>
            <a:r>
              <a:rPr lang="en-US" altLang="zh-CN"/>
              <a:t>-1</a:t>
            </a:r>
            <a:endParaRPr lang="en-US" altLang="zh-CN"/>
          </a:p>
          <a:p>
            <a:r>
              <a:rPr lang="en-US" altLang="zh-CN"/>
              <a:t>	if (v != -1) {</a:t>
            </a:r>
            <a:endParaRPr lang="en-US" altLang="zh-CN"/>
          </a:p>
          <a:p>
            <a:r>
              <a:rPr lang="en-US" altLang="zh-CN"/>
              <a:t>		for (int col = 0; col &lt; numVertices; col++)</a:t>
            </a:r>
            <a:endParaRPr lang="en-US" altLang="zh-CN"/>
          </a:p>
          <a:p>
            <a:r>
              <a:rPr lang="en-US" altLang="zh-CN"/>
              <a:t>			if (Edge[v][col] &amp;&amp; Edge[v][col] &lt; maxWeight)   </a:t>
            </a:r>
            <a:endParaRPr lang="en-US" altLang="zh-CN"/>
          </a:p>
          <a:p>
            <a:r>
              <a:rPr lang="en-US" altLang="zh-CN"/>
              <a:t>				return col;</a:t>
            </a:r>
            <a:endParaRPr lang="en-US" altLang="zh-CN"/>
          </a:p>
          <a:p>
            <a:r>
              <a:rPr lang="en-US" altLang="zh-CN"/>
              <a:t>	}</a:t>
            </a:r>
            <a:endParaRPr lang="en-US" altLang="zh-CN"/>
          </a:p>
          <a:p>
            <a:r>
              <a:rPr lang="en-US" altLang="zh-CN"/>
              <a:t>	return -1;</a:t>
            </a:r>
            <a:endParaRPr lang="en-US" altLang="zh-CN"/>
          </a:p>
          <a:p>
            <a:r>
              <a:rPr lang="en-US" altLang="zh-CN"/>
              <a:t>};</a:t>
            </a:r>
            <a:endParaRPr lang="en-US" altLang="zh-CN"/>
          </a:p>
          <a:p>
            <a:r>
              <a:rPr lang="en-US" altLang="zh-CN"/>
              <a:t>int Graphmtx::getNextNeighbor (int v, int w) {</a:t>
            </a:r>
            <a:endParaRPr lang="en-US" altLang="zh-CN"/>
          </a:p>
          <a:p>
            <a:r>
              <a:rPr lang="en-US" altLang="zh-CN"/>
              <a:t>	//</a:t>
            </a:r>
            <a:r>
              <a:rPr lang="zh-CN" altLang="en-US"/>
              <a:t>给出顶点 </a:t>
            </a:r>
            <a:r>
              <a:rPr lang="en-US" altLang="zh-CN"/>
              <a:t>v </a:t>
            </a:r>
            <a:r>
              <a:rPr lang="zh-CN" altLang="en-US"/>
              <a:t>的某邻接顶点 </a:t>
            </a:r>
            <a:r>
              <a:rPr lang="en-US" altLang="zh-CN"/>
              <a:t>w </a:t>
            </a:r>
            <a:r>
              <a:rPr lang="zh-CN" altLang="en-US"/>
              <a:t>的下一个邻接顶点 </a:t>
            </a:r>
            <a:endParaRPr lang="zh-CN" altLang="en-US"/>
          </a:p>
          <a:p>
            <a:r>
              <a:rPr lang="zh-CN" altLang="en-US"/>
              <a:t>	</a:t>
            </a:r>
            <a:r>
              <a:rPr lang="en-US" altLang="zh-CN"/>
              <a:t>if (v != -1 &amp;&amp; w != -1) {</a:t>
            </a:r>
            <a:endParaRPr lang="en-US" altLang="zh-CN"/>
          </a:p>
          <a:p>
            <a:r>
              <a:rPr lang="en-US" altLang="zh-CN"/>
              <a:t>		for (int col = w+1; col &lt; numVertices; col++) </a:t>
            </a:r>
            <a:endParaRPr lang="en-US" altLang="zh-CN"/>
          </a:p>
          <a:p>
            <a:r>
              <a:rPr lang="en-US" altLang="zh-CN"/>
              <a:t>			if (Edge[v][col] &amp;&amp; Edge[v][col] &lt; maxWeight)  </a:t>
            </a:r>
            <a:endParaRPr lang="en-US" altLang="zh-CN"/>
          </a:p>
          <a:p>
            <a:r>
              <a:rPr lang="en-US" altLang="zh-CN"/>
              <a:t>				return col; </a:t>
            </a:r>
            <a:endParaRPr lang="en-US" altLang="zh-CN"/>
          </a:p>
          <a:p>
            <a:r>
              <a:rPr lang="en-US" altLang="zh-CN"/>
              <a:t>	}</a:t>
            </a:r>
            <a:endParaRPr lang="en-US" altLang="zh-CN"/>
          </a:p>
          <a:p>
            <a:r>
              <a:rPr lang="en-US" altLang="zh-CN"/>
              <a:t>	return -1;</a:t>
            </a:r>
            <a:endParaRPr lang="en-US" altLang="zh-CN"/>
          </a:p>
          <a:p>
            <a:r>
              <a:rPr lang="en-US" altLang="zh-CN"/>
              <a:t>};</a:t>
            </a:r>
            <a:endParaRPr lang="en-US" altLang="zh-CN"/>
          </a:p>
          <a:p>
            <a:r>
              <a:rPr lang="en-US" altLang="zh-CN"/>
              <a:t>bool Graphmtx::insertVertex (const T vertex ) {//</a:t>
            </a:r>
            <a:r>
              <a:rPr lang="zh-CN" altLang="en-US"/>
              <a:t>插入顶点 </a:t>
            </a:r>
            <a:r>
              <a:rPr lang="en-US" altLang="zh-CN"/>
              <a:t>vertex </a:t>
            </a:r>
            <a:endParaRPr lang="en-US" altLang="zh-CN"/>
          </a:p>
          <a:p>
            <a:r>
              <a:rPr lang="en-US" altLang="zh-CN"/>
              <a:t>	if (numVertices==maxVertices) return false;</a:t>
            </a:r>
            <a:endParaRPr lang="en-US" altLang="zh-CN"/>
          </a:p>
          <a:p>
            <a:r>
              <a:rPr lang="en-US" altLang="zh-CN"/>
              <a:t>	VerticesList[numVertices++] =vertex;</a:t>
            </a:r>
            <a:endParaRPr lang="en-US" altLang="zh-CN"/>
          </a:p>
          <a:p>
            <a:r>
              <a:rPr lang="en-US" altLang="zh-CN"/>
              <a:t>	return true;</a:t>
            </a:r>
            <a:endParaRPr lang="en-US" altLang="zh-CN"/>
          </a:p>
          <a:p>
            <a:r>
              <a:rPr lang="en-US" altLang="zh-CN"/>
              <a:t>};</a:t>
            </a:r>
            <a:endParaRPr lang="en-US" altLang="zh-CN"/>
          </a:p>
          <a:p>
            <a:r>
              <a:rPr lang="en-US" altLang="zh-CN"/>
              <a:t>bool Graphmtx::removeVertex (int v ) {</a:t>
            </a:r>
            <a:endParaRPr lang="en-US" altLang="zh-CN"/>
          </a:p>
          <a:p>
            <a:r>
              <a:rPr lang="en-US" altLang="zh-CN"/>
              <a:t>	//</a:t>
            </a:r>
            <a:r>
              <a:rPr lang="zh-CN" altLang="en-US"/>
              <a:t>删除序号为</a:t>
            </a:r>
            <a:r>
              <a:rPr lang="en-US" altLang="zh-CN"/>
              <a:t>v</a:t>
            </a:r>
            <a:r>
              <a:rPr lang="zh-CN" altLang="en-US"/>
              <a:t>的顶点 及其相关联的边 </a:t>
            </a:r>
            <a:endParaRPr lang="zh-CN" altLang="en-US"/>
          </a:p>
          <a:p>
            <a:r>
              <a:rPr lang="zh-CN" altLang="en-US"/>
              <a:t>	</a:t>
            </a:r>
            <a:r>
              <a:rPr lang="en-US" altLang="zh-CN"/>
              <a:t>if (v &lt; 0 ||v &gt;= numVertices) {</a:t>
            </a:r>
            <a:endParaRPr lang="en-US" altLang="zh-CN"/>
          </a:p>
          <a:p>
            <a:r>
              <a:rPr lang="en-US" altLang="zh-CN"/>
              <a:t>		cout &lt;&lt; "</a:t>
            </a:r>
            <a:r>
              <a:rPr lang="zh-CN" altLang="en-US"/>
              <a:t>参数</a:t>
            </a:r>
            <a:r>
              <a:rPr lang="en-US" altLang="zh-CN"/>
              <a:t>v</a:t>
            </a:r>
            <a:r>
              <a:rPr lang="zh-CN" altLang="en-US"/>
              <a:t>越界出错</a:t>
            </a:r>
            <a:r>
              <a:rPr lang="en-US" altLang="zh-CN"/>
              <a:t>!" &lt;&lt; endl;return false;}</a:t>
            </a:r>
            <a:endParaRPr lang="en-US" altLang="zh-CN"/>
          </a:p>
          <a:p>
            <a:r>
              <a:rPr lang="en-US" altLang="zh-CN"/>
              <a:t>	if (numVertices==1)  return false;</a:t>
            </a:r>
            <a:endParaRPr lang="en-US" altLang="zh-CN"/>
          </a:p>
          <a:p>
            <a:r>
              <a:rPr lang="en-US" altLang="zh-CN"/>
              <a:t>	int i,j;</a:t>
            </a:r>
            <a:endParaRPr lang="en-US" altLang="zh-CN"/>
          </a:p>
          <a:p>
            <a:r>
              <a:rPr lang="en-US" altLang="zh-CN"/>
              <a:t>	VerticesList[v]=VerticesList [numVertices-1];</a:t>
            </a:r>
            <a:endParaRPr lang="en-US" altLang="zh-CN"/>
          </a:p>
          <a:p>
            <a:r>
              <a:rPr lang="en-US" altLang="zh-CN"/>
              <a:t>	for(  i = 0; i &lt; numVertices; i++)</a:t>
            </a:r>
            <a:endParaRPr lang="en-US" altLang="zh-CN"/>
          </a:p>
          <a:p>
            <a:r>
              <a:rPr lang="en-US" altLang="zh-CN"/>
              <a:t>		if(Edge[i][v] &gt;0   &amp;&amp; Edge[i][v] &lt;maxWeight )</a:t>
            </a:r>
            <a:endParaRPr lang="en-US" altLang="zh-CN"/>
          </a:p>
          <a:p>
            <a:r>
              <a:rPr lang="en-US" altLang="zh-CN"/>
              <a:t>			numEdges --;</a:t>
            </a:r>
            <a:endParaRPr lang="en-US" altLang="zh-CN"/>
          </a:p>
          <a:p>
            <a:r>
              <a:rPr lang="en-US" altLang="zh-CN"/>
              <a:t>	for (i = 0; i &lt; numVertices; i ++)</a:t>
            </a:r>
            <a:endParaRPr lang="en-US" altLang="zh-CN"/>
          </a:p>
          <a:p>
            <a:r>
              <a:rPr lang="en-US" altLang="zh-CN"/>
              <a:t>		Edge[i][v]=Edge[i][numVertices-1]; //</a:t>
            </a:r>
            <a:r>
              <a:rPr lang="zh-CN" altLang="en-US"/>
              <a:t>删除邻接矩阵的第</a:t>
            </a:r>
            <a:r>
              <a:rPr lang="en-US" altLang="zh-CN"/>
              <a:t>v</a:t>
            </a:r>
            <a:r>
              <a:rPr lang="zh-CN" altLang="en-US"/>
              <a:t>列</a:t>
            </a:r>
            <a:endParaRPr lang="zh-CN" altLang="en-US"/>
          </a:p>
          <a:p>
            <a:r>
              <a:rPr lang="zh-CN" altLang="en-US"/>
              <a:t>	</a:t>
            </a:r>
            <a:r>
              <a:rPr lang="en-US" altLang="zh-CN"/>
              <a:t>numVertices--;                         </a:t>
            </a:r>
            <a:endParaRPr lang="en-US" altLang="zh-CN"/>
          </a:p>
          <a:p>
            <a:r>
              <a:rPr lang="en-US" altLang="zh-CN"/>
              <a:t>	for (j = 0;j&lt; numVertices;j++)</a:t>
            </a:r>
            <a:endParaRPr lang="en-US" altLang="zh-CN"/>
          </a:p>
          <a:p>
            <a:r>
              <a:rPr lang="en-US" altLang="zh-CN"/>
              <a:t>		Edge[v][j]=Edge[numVertices][j];   //</a:t>
            </a:r>
            <a:r>
              <a:rPr lang="zh-CN" altLang="en-US"/>
              <a:t>删除邻接矩阵的第</a:t>
            </a:r>
            <a:r>
              <a:rPr lang="en-US" altLang="zh-CN"/>
              <a:t>v</a:t>
            </a:r>
            <a:r>
              <a:rPr lang="zh-CN" altLang="en-US"/>
              <a:t>行</a:t>
            </a:r>
            <a:endParaRPr lang="zh-CN" altLang="en-US"/>
          </a:p>
          <a:p>
            <a:r>
              <a:rPr lang="zh-CN" altLang="en-US"/>
              <a:t>	</a:t>
            </a:r>
            <a:r>
              <a:rPr lang="en-US" altLang="zh-CN"/>
              <a:t>return true;</a:t>
            </a:r>
            <a:endParaRPr lang="en-US" altLang="zh-CN"/>
          </a:p>
          <a:p>
            <a:r>
              <a:rPr lang="en-US" altLang="zh-CN"/>
              <a:t>};</a:t>
            </a:r>
            <a:endParaRPr lang="en-US" altLang="zh-CN"/>
          </a:p>
          <a:p>
            <a:r>
              <a:rPr lang="en-US" altLang="zh-CN"/>
              <a:t>bool Graphmtx::insertEdge (int v1,int v2,E cost ) {</a:t>
            </a:r>
            <a:endParaRPr lang="en-US" altLang="zh-CN"/>
          </a:p>
          <a:p>
            <a:r>
              <a:rPr lang="en-US" altLang="zh-CN"/>
              <a:t>	//</a:t>
            </a:r>
            <a:r>
              <a:rPr lang="zh-CN" altLang="en-US"/>
              <a:t>插入一条起始顶点为</a:t>
            </a:r>
            <a:r>
              <a:rPr lang="en-US" altLang="zh-CN"/>
              <a:t>v1</a:t>
            </a:r>
            <a:r>
              <a:rPr lang="zh-CN" altLang="en-US"/>
              <a:t>、终止顶点为 </a:t>
            </a:r>
            <a:r>
              <a:rPr lang="en-US" altLang="zh-CN"/>
              <a:t>v2</a:t>
            </a:r>
            <a:r>
              <a:rPr lang="zh-CN" altLang="en-US"/>
              <a:t>的边 </a:t>
            </a:r>
            <a:endParaRPr lang="zh-CN" altLang="en-US"/>
          </a:p>
          <a:p>
            <a:r>
              <a:rPr lang="zh-CN" altLang="en-US"/>
              <a:t>	</a:t>
            </a:r>
            <a:r>
              <a:rPr lang="en-US" altLang="zh-CN"/>
              <a:t>if(v1 &lt; 0 || v1 &gt;=numVertices   || v2 &lt; 0 || v2 &gt;= numVertices)</a:t>
            </a:r>
            <a:endParaRPr lang="en-US" altLang="zh-CN"/>
          </a:p>
          <a:p>
            <a:r>
              <a:rPr lang="en-US" altLang="zh-CN"/>
              <a:t>	{cout &lt;&lt; "</a:t>
            </a:r>
            <a:r>
              <a:rPr lang="zh-CN" altLang="en-US"/>
              <a:t>参数</a:t>
            </a:r>
            <a:r>
              <a:rPr lang="en-US" altLang="zh-CN"/>
              <a:t>v1</a:t>
            </a:r>
            <a:r>
              <a:rPr lang="zh-CN" altLang="en-US"/>
              <a:t>或</a:t>
            </a:r>
            <a:r>
              <a:rPr lang="en-US" altLang="zh-CN"/>
              <a:t>v2</a:t>
            </a:r>
            <a:r>
              <a:rPr lang="zh-CN" altLang="en-US"/>
              <a:t>越界出错</a:t>
            </a:r>
            <a:r>
              <a:rPr lang="en-US" altLang="zh-CN"/>
              <a:t>!" &lt;&lt; endl;return false;}		  </a:t>
            </a:r>
            <a:endParaRPr lang="en-US" altLang="zh-CN"/>
          </a:p>
          <a:p>
            <a:r>
              <a:rPr lang="en-US" altLang="zh-CN"/>
              <a:t>	Edge[v1][v2] = cost; Edge[v2][v1] = cost;//</a:t>
            </a:r>
            <a:r>
              <a:rPr lang="zh-CN" altLang="en-US"/>
              <a:t>插入边</a:t>
            </a:r>
            <a:endParaRPr lang="zh-CN" altLang="en-US"/>
          </a:p>
          <a:p>
            <a:r>
              <a:rPr lang="zh-CN" altLang="en-US"/>
              <a:t>	</a:t>
            </a:r>
            <a:r>
              <a:rPr lang="en-US" altLang="zh-CN"/>
              <a:t>numEdges++;	                             //</a:t>
            </a:r>
            <a:r>
              <a:rPr lang="zh-CN" altLang="en-US"/>
              <a:t>边的个数加</a:t>
            </a:r>
            <a:r>
              <a:rPr lang="en-US" altLang="zh-CN"/>
              <a:t>1</a:t>
            </a:r>
            <a:endParaRPr lang="en-US" altLang="zh-CN"/>
          </a:p>
          <a:p>
            <a:r>
              <a:rPr lang="en-US" altLang="zh-CN"/>
              <a:t>	return true;</a:t>
            </a:r>
            <a:endParaRPr lang="en-US" altLang="zh-CN"/>
          </a:p>
          <a:p>
            <a:r>
              <a:rPr lang="en-US" altLang="zh-CN"/>
              <a:t>}</a:t>
            </a:r>
            <a:endParaRPr lang="en-US" altLang="zh-CN"/>
          </a:p>
          <a:p>
            <a:r>
              <a:rPr lang="en-US" altLang="zh-CN"/>
              <a:t>bool Graphmtx::removeEdge (int v1,int v2 ) </a:t>
            </a:r>
            <a:endParaRPr lang="en-US" altLang="zh-CN"/>
          </a:p>
          <a:p>
            <a:r>
              <a:rPr lang="en-US" altLang="zh-CN"/>
              <a:t>{</a:t>
            </a:r>
            <a:endParaRPr lang="en-US" altLang="zh-CN"/>
          </a:p>
          <a:p>
            <a:r>
              <a:rPr lang="en-US" altLang="zh-CN"/>
              <a:t>	//</a:t>
            </a:r>
            <a:r>
              <a:rPr lang="zh-CN" altLang="en-US"/>
              <a:t>删除顶点</a:t>
            </a:r>
            <a:r>
              <a:rPr lang="en-US" altLang="zh-CN"/>
              <a:t>v1</a:t>
            </a:r>
            <a:r>
              <a:rPr lang="zh-CN" altLang="en-US"/>
              <a:t>与</a:t>
            </a:r>
            <a:r>
              <a:rPr lang="en-US" altLang="zh-CN"/>
              <a:t>v2</a:t>
            </a:r>
            <a:r>
              <a:rPr lang="zh-CN" altLang="en-US"/>
              <a:t>之间的边 </a:t>
            </a:r>
            <a:endParaRPr lang="zh-CN" altLang="en-US"/>
          </a:p>
          <a:p>
            <a:r>
              <a:rPr lang="zh-CN" altLang="en-US"/>
              <a:t>	</a:t>
            </a:r>
            <a:r>
              <a:rPr lang="en-US" altLang="zh-CN"/>
              <a:t>if(v1 &lt; 0 || v1 &gt;=numVertices  || v2 &lt; 0 || v2 &gt;= numVertices)</a:t>
            </a:r>
            <a:endParaRPr lang="en-US" altLang="zh-CN"/>
          </a:p>
          <a:p>
            <a:r>
              <a:rPr lang="en-US" altLang="zh-CN"/>
              <a:t>	{cout &lt;&lt; "</a:t>
            </a:r>
            <a:r>
              <a:rPr lang="zh-CN" altLang="en-US"/>
              <a:t>参数</a:t>
            </a:r>
            <a:r>
              <a:rPr lang="en-US" altLang="zh-CN"/>
              <a:t>v1</a:t>
            </a:r>
            <a:r>
              <a:rPr lang="zh-CN" altLang="en-US"/>
              <a:t>或</a:t>
            </a:r>
            <a:r>
              <a:rPr lang="en-US" altLang="zh-CN"/>
              <a:t>v2</a:t>
            </a:r>
            <a:r>
              <a:rPr lang="zh-CN" altLang="en-US"/>
              <a:t>越界出错</a:t>
            </a:r>
            <a:r>
              <a:rPr lang="en-US" altLang="zh-CN"/>
              <a:t>!" &lt;&lt; endl;return false;}</a:t>
            </a:r>
            <a:endParaRPr lang="en-US" altLang="zh-CN"/>
          </a:p>
          <a:p>
            <a:r>
              <a:rPr lang="en-US" altLang="zh-CN"/>
              <a:t>	if(Edge[v1][v2] == maxWeight || v1 == v2)</a:t>
            </a:r>
            <a:endParaRPr lang="en-US" altLang="zh-CN"/>
          </a:p>
          <a:p>
            <a:r>
              <a:rPr lang="en-US" altLang="zh-CN"/>
              <a:t>	{cout &lt;&lt; "</a:t>
            </a:r>
            <a:r>
              <a:rPr lang="zh-CN" altLang="en-US"/>
              <a:t>该边不存在</a:t>
            </a:r>
            <a:r>
              <a:rPr lang="en-US" altLang="zh-CN"/>
              <a:t>!" &lt;&lt; endl;	return false;}</a:t>
            </a:r>
            <a:endParaRPr lang="en-US" altLang="zh-CN"/>
          </a:p>
          <a:p>
            <a:r>
              <a:rPr lang="en-US" altLang="zh-CN"/>
              <a:t>	Edge[v1][v2] = maxWeight; Edge[v2][v1] = maxWeight; </a:t>
            </a:r>
            <a:endParaRPr lang="en-US" altLang="zh-CN"/>
          </a:p>
          <a:p>
            <a:r>
              <a:rPr lang="en-US" altLang="zh-CN"/>
              <a:t>	numEdges--;                             //</a:t>
            </a:r>
            <a:r>
              <a:rPr lang="zh-CN" altLang="en-US"/>
              <a:t>边的个数减</a:t>
            </a:r>
            <a:r>
              <a:rPr lang="en-US" altLang="zh-CN"/>
              <a:t>1</a:t>
            </a:r>
            <a:endParaRPr lang="en-US" altLang="zh-CN"/>
          </a:p>
          <a:p>
            <a:r>
              <a:rPr lang="en-US" altLang="zh-CN"/>
              <a:t>	return true;</a:t>
            </a:r>
            <a:endParaRPr lang="en-US" altLang="zh-CN"/>
          </a:p>
          <a:p>
            <a:r>
              <a:rPr lang="en-US" altLang="zh-CN"/>
              <a:t>}</a:t>
            </a:r>
            <a:endParaRPr lang="en-US" altLang="zh-CN"/>
          </a:p>
          <a:p>
            <a:endParaRPr lang="en-US" altLang="zh-CN"/>
          </a:p>
          <a:p>
            <a:r>
              <a:rPr lang="en-US" altLang="zh-CN"/>
              <a:t>int main()</a:t>
            </a:r>
            <a:endParaRPr lang="en-US" altLang="zh-CN"/>
          </a:p>
          <a:p>
            <a:r>
              <a:rPr lang="en-US" altLang="zh-CN"/>
              <a:t>{</a:t>
            </a:r>
            <a:endParaRPr lang="en-US" altLang="zh-CN"/>
          </a:p>
          <a:p>
            <a:endParaRPr lang="en-US" altLang="zh-CN"/>
          </a:p>
          <a:p>
            <a:r>
              <a:rPr lang="en-US" altLang="zh-CN"/>
              <a:t>	Graphmtx a;</a:t>
            </a:r>
            <a:endParaRPr lang="en-US" altLang="zh-CN"/>
          </a:p>
          <a:p>
            <a:r>
              <a:rPr lang="en-US" altLang="zh-CN"/>
              <a:t>	for (int i=1 ;i&lt;=10;i++)</a:t>
            </a:r>
            <a:endParaRPr lang="en-US" altLang="zh-CN"/>
          </a:p>
          <a:p>
            <a:r>
              <a:rPr lang="en-US" altLang="zh-CN"/>
              <a:t>		a.insertVertex(i);</a:t>
            </a:r>
            <a:endParaRPr lang="en-US" altLang="zh-CN"/>
          </a:p>
          <a:p>
            <a:r>
              <a:rPr lang="en-US" altLang="zh-CN"/>
              <a:t>	a.insertEdge (0,1,10);</a:t>
            </a:r>
            <a:endParaRPr lang="en-US" altLang="zh-CN"/>
          </a:p>
          <a:p>
            <a:r>
              <a:rPr lang="en-US" altLang="zh-CN"/>
              <a:t>	a.insertEdge (1,2,10);</a:t>
            </a:r>
            <a:endParaRPr lang="en-US" altLang="zh-CN"/>
          </a:p>
          <a:p>
            <a:r>
              <a:rPr lang="en-US" altLang="zh-CN"/>
              <a:t>	a.insertEdge (1,3,10);</a:t>
            </a:r>
            <a:endParaRPr lang="en-US" altLang="zh-CN"/>
          </a:p>
          <a:p>
            <a:r>
              <a:rPr lang="en-US" altLang="zh-CN"/>
              <a:t>	cout&lt;&lt; a.getFirstNeighbor(1)&lt;&lt;endl;</a:t>
            </a:r>
            <a:endParaRPr lang="en-US" altLang="zh-CN"/>
          </a:p>
          <a:p>
            <a:r>
              <a:rPr lang="en-US" altLang="zh-CN"/>
              <a:t>	cout&lt;&lt; a.getNextNeighbor(1,2)&lt;&lt;endl;</a:t>
            </a:r>
            <a:endParaRPr lang="en-US" altLang="zh-CN"/>
          </a:p>
          <a:p>
            <a:r>
              <a:rPr lang="en-US" altLang="zh-CN"/>
              <a:t>	a.removeEdge (1,3);</a:t>
            </a:r>
            <a:endParaRPr lang="en-US" altLang="zh-CN"/>
          </a:p>
          <a:p>
            <a:r>
              <a:rPr lang="en-US" altLang="zh-CN"/>
              <a:t>	cout&lt;&lt; a.getNextNeighbor(1,2)&lt;&lt;endl;</a:t>
            </a:r>
            <a:endParaRPr lang="en-US" altLang="zh-CN"/>
          </a:p>
          <a:p>
            <a:endParaRPr lang="en-US" altLang="zh-CN"/>
          </a:p>
          <a:p>
            <a:r>
              <a:rPr lang="en-US" altLang="zh-CN"/>
              <a:t>	getchar();</a:t>
            </a:r>
            <a:endParaRPr lang="en-US" altLang="zh-CN"/>
          </a:p>
          <a:p>
            <a:endParaRPr lang="en-US" altLang="zh-CN"/>
          </a:p>
          <a:p>
            <a:r>
              <a:rPr lang="en-US" altLang="zh-CN"/>
              <a:t>	return 0;</a:t>
            </a:r>
            <a:endParaRPr lang="en-US" altLang="zh-CN"/>
          </a:p>
          <a:p>
            <a:r>
              <a:rPr lang="en-US" altLang="zh-CN"/>
              <a:t>}</a:t>
            </a:r>
            <a:endParaRPr lang="en-US" altLang="zh-CN"/>
          </a:p>
        </p:txBody>
      </p:sp>
      <p:sp>
        <p:nvSpPr>
          <p:cNvPr id="104452" name="灯片编号占位符 3"/>
          <p:cNvSpPr>
            <a:spLocks noGrp="1"/>
          </p:cNvSpPr>
          <p:nvPr>
            <p:ph type="sldNum" sz="quarter" idx="5"/>
          </p:nvPr>
        </p:nvSpPr>
        <p:spPr>
          <a:noFill/>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7C63C235-C4A0-4AA5-A2AA-66D9D8095571}" type="slidenum">
              <a:rPr lang="en-US" altLang="zh-CN" sz="1200" smtClean="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a:noFill/>
        </p:spPr>
        <p:txBody>
          <a:bodyPr/>
          <a:lstStyle/>
          <a:p>
            <a:r>
              <a:rPr lang="zh-CN" altLang="en-US"/>
              <a:t>类似于树的  孩子链表表示法</a:t>
            </a:r>
            <a:endParaRPr lang="zh-CN" altLang="en-US"/>
          </a:p>
        </p:txBody>
      </p:sp>
      <p:sp>
        <p:nvSpPr>
          <p:cNvPr id="105476" name="灯片编号占位符 3"/>
          <p:cNvSpPr>
            <a:spLocks noGrp="1"/>
          </p:cNvSpPr>
          <p:nvPr>
            <p:ph type="sldNum" sz="quarter" idx="5"/>
          </p:nvPr>
        </p:nvSpPr>
        <p:spPr>
          <a:noFill/>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59BE5539-4394-4EA2-8FB5-B2D4BBA8B301}" type="slidenum">
              <a:rPr lang="en-US" altLang="zh-CN" sz="1200" smtClean="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p:sp>
      <p:sp>
        <p:nvSpPr>
          <p:cNvPr id="106499" name="备注占位符 2"/>
          <p:cNvSpPr>
            <a:spLocks noGrp="1"/>
          </p:cNvSpPr>
          <p:nvPr>
            <p:ph type="body" idx="1"/>
          </p:nvPr>
        </p:nvSpPr>
        <p:spPr>
          <a:noFill/>
        </p:spPr>
        <p:txBody>
          <a:bodyPr/>
          <a:lstStyle/>
          <a:p>
            <a:r>
              <a:rPr lang="en-US" altLang="zh-CN"/>
              <a:t>5</a:t>
            </a:r>
            <a:r>
              <a:rPr lang="zh-CN" altLang="en-US"/>
              <a:t>月</a:t>
            </a:r>
            <a:r>
              <a:rPr lang="en-US" altLang="zh-CN"/>
              <a:t>21</a:t>
            </a:r>
            <a:r>
              <a:rPr lang="zh-CN" altLang="en-US"/>
              <a:t>日，第</a:t>
            </a:r>
            <a:r>
              <a:rPr lang="en-US" altLang="zh-CN"/>
              <a:t>13</a:t>
            </a:r>
            <a:r>
              <a:rPr lang="zh-CN" altLang="en-US"/>
              <a:t>周第</a:t>
            </a:r>
            <a:r>
              <a:rPr lang="en-US" altLang="zh-CN"/>
              <a:t>2</a:t>
            </a:r>
            <a:r>
              <a:rPr lang="zh-CN" altLang="en-US"/>
              <a:t>次课</a:t>
            </a:r>
            <a:endParaRPr lang="zh-CN" altLang="en-US"/>
          </a:p>
        </p:txBody>
      </p:sp>
      <p:sp>
        <p:nvSpPr>
          <p:cNvPr id="106500"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9DF56804-B33A-4A4E-AF65-3906C1573F51}"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p:sp>
      <p:sp>
        <p:nvSpPr>
          <p:cNvPr id="107523" name="备注占位符 2"/>
          <p:cNvSpPr>
            <a:spLocks noGrp="1"/>
          </p:cNvSpPr>
          <p:nvPr>
            <p:ph type="body" idx="1"/>
          </p:nvPr>
        </p:nvSpPr>
        <p:spPr>
          <a:noFill/>
        </p:spPr>
        <p:txBody>
          <a:bodyPr/>
          <a:lstStyle/>
          <a:p>
            <a:pPr eaLnBrk="1" hangingPunct="1">
              <a:spcBef>
                <a:spcPct val="5000"/>
              </a:spcBef>
            </a:pPr>
            <a:r>
              <a:rPr lang="en-US" altLang="zh-CN" b="1">
                <a:solidFill>
                  <a:srgbClr val="FF0000"/>
                </a:solidFill>
                <a:latin typeface="Times New Roman" pitchFamily="18" charset="0"/>
                <a:ea typeface="隶书" pitchFamily="49" charset="-122"/>
              </a:rPr>
              <a:t> int </a:t>
            </a:r>
            <a:r>
              <a:rPr lang="en-US" altLang="zh-CN">
                <a:solidFill>
                  <a:srgbClr val="FF0000"/>
                </a:solidFill>
                <a:latin typeface="Times New Roman" pitchFamily="18" charset="0"/>
                <a:ea typeface="隶书" pitchFamily="49" charset="-122"/>
              </a:rPr>
              <a:t>numVertices; //</a:t>
            </a:r>
            <a:r>
              <a:rPr lang="zh-CN" altLang="en-US">
                <a:solidFill>
                  <a:srgbClr val="FF0000"/>
                </a:solidFill>
                <a:latin typeface="Times New Roman" pitchFamily="18" charset="0"/>
                <a:ea typeface="隶书" pitchFamily="49" charset="-122"/>
              </a:rPr>
              <a:t>课本上漏了</a:t>
            </a:r>
            <a:endParaRPr lang="en-US" altLang="zh-CN">
              <a:solidFill>
                <a:srgbClr val="FF0000"/>
              </a:solidFill>
              <a:latin typeface="Times New Roman" pitchFamily="18" charset="0"/>
              <a:ea typeface="隶书" pitchFamily="49" charset="-122"/>
            </a:endParaRPr>
          </a:p>
          <a:p>
            <a:pPr eaLnBrk="1" hangingPunct="1">
              <a:spcBef>
                <a:spcPct val="5000"/>
              </a:spcBef>
            </a:pPr>
            <a:r>
              <a:rPr lang="en-US" altLang="zh-CN">
                <a:solidFill>
                  <a:srgbClr val="FF0000"/>
                </a:solidFill>
                <a:latin typeface="Times New Roman" pitchFamily="18" charset="0"/>
                <a:ea typeface="隶书" pitchFamily="49" charset="-122"/>
              </a:rPr>
              <a:t> int maxVertices; //</a:t>
            </a:r>
            <a:r>
              <a:rPr lang="zh-CN" altLang="en-US">
                <a:solidFill>
                  <a:srgbClr val="FF0000"/>
                </a:solidFill>
                <a:latin typeface="Times New Roman" pitchFamily="18" charset="0"/>
                <a:ea typeface="隶书" pitchFamily="49" charset="-122"/>
              </a:rPr>
              <a:t>课本上无</a:t>
            </a:r>
            <a:endParaRPr lang="zh-CN" altLang="en-US"/>
          </a:p>
        </p:txBody>
      </p:sp>
      <p:sp>
        <p:nvSpPr>
          <p:cNvPr id="107524" name="灯片编号占位符 3"/>
          <p:cNvSpPr>
            <a:spLocks noGrp="1"/>
          </p:cNvSpPr>
          <p:nvPr>
            <p:ph type="sldNum" sz="quarter" idx="5"/>
          </p:nvPr>
        </p:nvSpPr>
        <p:spPr>
          <a:noFill/>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C4E536A5-F0F7-4579-8B7E-7D81CFC08791}" type="slidenum">
              <a:rPr lang="en-US" altLang="zh-CN" sz="1200" smtClean="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在树中：</a:t>
            </a:r>
            <a:endParaRPr lang="en-US" altLang="zh-CN" dirty="0"/>
          </a:p>
          <a:p>
            <a:r>
              <a:rPr lang="en-US" altLang="zh-CN" dirty="0" err="1"/>
              <a:t>Cout</a:t>
            </a:r>
            <a:r>
              <a:rPr lang="en-US" altLang="zh-CN" dirty="0"/>
              <a:t>&lt;&lt;</a:t>
            </a:r>
            <a:endParaRPr lang="en-US" altLang="zh-CN" dirty="0"/>
          </a:p>
          <a:p>
            <a:r>
              <a:rPr lang="en-US" altLang="zh-CN" dirty="0"/>
              <a:t>DFS(p-&gt;</a:t>
            </a:r>
            <a:r>
              <a:rPr lang="en-US" altLang="zh-CN" dirty="0" err="1"/>
              <a:t>lchild</a:t>
            </a:r>
            <a:r>
              <a:rPr lang="en-US" altLang="zh-CN" dirty="0"/>
              <a:t>)</a:t>
            </a:r>
            <a:endParaRPr lang="en-US" altLang="zh-CN" dirty="0"/>
          </a:p>
          <a:p>
            <a:r>
              <a:rPr lang="en-US" altLang="zh-CN" dirty="0"/>
              <a:t>DFS(p-&gt;</a:t>
            </a:r>
            <a:r>
              <a:rPr lang="en-US" altLang="zh-CN" dirty="0" err="1"/>
              <a:t>rchild</a:t>
            </a:r>
            <a:r>
              <a:rPr lang="en-US" altLang="zh-CN" dirty="0"/>
              <a:t>)</a:t>
            </a:r>
            <a:endParaRPr lang="en-US" altLang="zh-CN" dirty="0"/>
          </a:p>
          <a:p>
            <a:r>
              <a:rPr lang="zh-CN" altLang="en-US" dirty="0"/>
              <a:t>图中有多个节点，怎么办呢？</a:t>
            </a:r>
            <a:endParaRPr lang="en-US" altLang="zh-CN" dirty="0"/>
          </a:p>
          <a:p>
            <a:r>
              <a:rPr lang="en-US" altLang="zh-CN" dirty="0"/>
              <a:t>DFS(p-&gt;</a:t>
            </a:r>
            <a:r>
              <a:rPr lang="zh-CN" altLang="en-US" dirty="0"/>
              <a:t>所有临接点</a:t>
            </a:r>
            <a:r>
              <a:rPr lang="en-US" altLang="zh-CN" dirty="0"/>
              <a:t>) </a:t>
            </a:r>
            <a:r>
              <a:rPr lang="zh-CN" altLang="en-US" dirty="0"/>
              <a:t>即：</a:t>
            </a:r>
            <a:r>
              <a:rPr lang="en-US" altLang="zh-CN" dirty="0"/>
              <a:t>while </a:t>
            </a:r>
            <a:endParaRPr lang="zh-CN" altLang="en-US" dirty="0"/>
          </a:p>
        </p:txBody>
      </p:sp>
      <p:sp>
        <p:nvSpPr>
          <p:cNvPr id="4" name="灯片编号占位符 3"/>
          <p:cNvSpPr>
            <a:spLocks noGrp="1"/>
          </p:cNvSpPr>
          <p:nvPr>
            <p:ph type="sldNum" sz="quarter" idx="10"/>
          </p:nvPr>
        </p:nvSpPr>
        <p:spPr/>
        <p:txBody>
          <a:bodyPr/>
          <a:lstStyle/>
          <a:p>
            <a:pPr>
              <a:defRPr/>
            </a:pPr>
            <a:fld id="{5BF49785-C8B4-49FD-B571-226BE05D2875}"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r>
              <a:rPr lang="en-US" altLang="zh-CN" dirty="0"/>
              <a:t>5</a:t>
            </a:r>
            <a:r>
              <a:rPr lang="zh-CN" altLang="en-US" dirty="0"/>
              <a:t>月</a:t>
            </a:r>
            <a:r>
              <a:rPr lang="en-US" altLang="zh-CN" dirty="0"/>
              <a:t>26</a:t>
            </a:r>
            <a:r>
              <a:rPr lang="zh-CN" altLang="en-US" dirty="0"/>
              <a:t>日，第十三周第</a:t>
            </a:r>
            <a:r>
              <a:rPr lang="en-US" altLang="zh-CN" dirty="0"/>
              <a:t>1</a:t>
            </a:r>
            <a:r>
              <a:rPr lang="zh-CN" altLang="en-US" dirty="0"/>
              <a:t>次课</a:t>
            </a:r>
            <a:endParaRPr lang="zh-CN" altLang="en-US" dirty="0"/>
          </a:p>
        </p:txBody>
      </p:sp>
      <p:sp>
        <p:nvSpPr>
          <p:cNvPr id="10854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34F52C5E-7DFF-4B14-AAB0-1067B5E6B5B0}"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CD67D6EA-C554-47A0-9526-F624DB7A7082}"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r>
              <a:rPr lang="en-US" altLang="zh-CN" sz="900"/>
              <a:t>5</a:t>
            </a:r>
            <a:r>
              <a:rPr lang="zh-CN" altLang="en-US" sz="900"/>
              <a:t>月</a:t>
            </a:r>
            <a:r>
              <a:rPr lang="en-US" altLang="zh-CN" sz="900"/>
              <a:t>28</a:t>
            </a:r>
            <a:r>
              <a:rPr lang="zh-CN" altLang="en-US" sz="900"/>
              <a:t>日第</a:t>
            </a:r>
            <a:r>
              <a:rPr lang="en-US" altLang="zh-CN" sz="900"/>
              <a:t>13</a:t>
            </a:r>
            <a:r>
              <a:rPr lang="zh-CN" altLang="en-US" sz="900"/>
              <a:t>周第</a:t>
            </a:r>
            <a:r>
              <a:rPr lang="en-US" altLang="zh-CN" sz="900"/>
              <a:t>2</a:t>
            </a:r>
            <a:r>
              <a:rPr lang="zh-CN" altLang="en-US" sz="900"/>
              <a:t>次课</a:t>
            </a:r>
            <a:endParaRPr lang="en-US" sz="9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7BCA8642-D17C-4160-A868-FF70609551AE}"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0AF473EB-6E2B-480E-9B3F-ADA1F02288E3}" type="datetime1">
              <a:rPr lang="zh-CN" altLang="en-US"/>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BD574C95-DC69-4444-9234-2D7BEF0A6D9B}"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D9555C48-F025-4AF1-ACEA-F6E53B93208D}" type="datetime1">
              <a:rPr lang="zh-CN" altLang="en-US"/>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5E9E0D2-D77C-489E-9DAB-47A6A4684823}"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8CF3431D-DFDF-4C99-84F2-6112492ED8E5}" type="datetime1">
              <a:rPr lang="zh-CN" altLang="en-US"/>
            </a:fld>
            <a:endParaRPr 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47EEF65-28C7-4925-8DEC-723465265686}"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9E8058E-0A78-445B-A059-7A443C43A603}"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85BD0AC-2868-49B6-9045-FF500C549374}"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412BA88-A1D3-46D1-AF2B-A852BF1DA9CE}" type="slidenum">
              <a:rPr lang="en-US"/>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2E9B528-D516-46C9-A1F4-B67833A68C17}"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1B485EA-1D40-4512-B6BE-28B802FD16DB}" type="slidenum">
              <a:rPr lang="en-US"/>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822CB56-0BD7-43B6-BE72-0DBF35BA862A}"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C5EDE69-2D5C-47B5-A753-0F31CF262179}" type="slidenum">
              <a:rPr lang="en-US"/>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17FF2002-4F7D-4B11-8FF5-7042F21A6521}" type="datetime1">
              <a:rPr lang="zh-CN" altLang="en-US"/>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0E9E82F2-0EC4-4F14-B312-911F61A356D5}" type="slidenum">
              <a:rPr lang="en-US"/>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A4BA5CCA-EDC2-4CC6-A80D-365FAC3922EE}" type="datetime1">
              <a:rPr lang="zh-CN" altLang="en-US"/>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F33865B6-4F79-4681-A667-7E346358F297}" type="slidenum">
              <a:rPr lang="en-US"/>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F013063-3167-43FB-A81D-AF00B3D4F27A}" type="datetime1">
              <a:rPr lang="zh-CN" altLang="en-US"/>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253AD60F-5FA7-4230-8AC3-2BF8B3B5B6C7}" type="slidenum">
              <a:rPr lang="en-US"/>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9415AB00-3769-4F9A-9F0F-EBDF2DAF81E9}"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871644F-D6AA-43F4-A68E-C999BD05B19A}"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0100859B-33C7-4D12-9EDE-3686A2D2CFC5}"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776AC997-2700-4694-8E3D-6C4CF29ED856}" type="datetime1">
              <a:rPr lang="zh-CN" altLang="en-US"/>
            </a:fld>
            <a:endParaRPr lang="en-US"/>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F89C788-CCB3-4071-9C82-D25FE905377D}"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E2715E6-B2B0-409B-94DA-75054CEEF132}" type="slidenum">
              <a:rPr lang="en-US"/>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58D9D60-4E50-47F4-BDC0-9669575E329C}"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79EBF30-8D94-4441-AA91-D4EF4C0F5DEA}" type="slidenum">
              <a:rPr lang="en-US"/>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7BCBA43-B15B-41BF-8195-0C800CBAC1C8}"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E51A9F7-F6F8-4118-B9DD-8154FE71582C}" type="slidenum">
              <a:rPr lang="en-US"/>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16"/>
          <p:cNvSpPr>
            <a:spLocks noGrp="1" noChangeArrowheads="1"/>
          </p:cNvSpPr>
          <p:nvPr>
            <p:ph type="dt" sz="half" idx="10"/>
          </p:nvPr>
        </p:nvSpPr>
        <p:spPr/>
        <p:txBody>
          <a:bodyPr/>
          <a:lstStyle>
            <a:lvl1pPr>
              <a:defRPr/>
            </a:lvl1pPr>
          </a:lstStyle>
          <a:p>
            <a:pPr>
              <a:defRPr/>
            </a:pPr>
            <a:fld id="{787C5C06-9416-4A90-9270-B20E6C21C676}" type="datetime1">
              <a:rPr lang="zh-CN" altLang="en-US"/>
            </a:fld>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39A321E2-5B1F-4A71-B099-5A592F682FF9}" type="slidenum">
              <a:rPr lang="en-US"/>
            </a:fld>
            <a:endParaRPr lang="en-US"/>
          </a:p>
        </p:txBody>
      </p:sp>
    </p:spTree>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6"/>
          <p:cNvSpPr>
            <a:spLocks noGrp="1" noChangeArrowheads="1"/>
          </p:cNvSpPr>
          <p:nvPr>
            <p:ph type="dt" sz="half" idx="10"/>
          </p:nvPr>
        </p:nvSpPr>
        <p:spPr/>
        <p:txBody>
          <a:bodyPr/>
          <a:lstStyle>
            <a:lvl1pPr>
              <a:defRPr/>
            </a:lvl1pPr>
          </a:lstStyle>
          <a:p>
            <a:pPr>
              <a:defRPr/>
            </a:pPr>
            <a:fld id="{3D11467F-BD4D-46F6-A550-319092333913}" type="datetime1">
              <a:rPr lang="zh-CN" altLang="en-US"/>
            </a:fld>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29230D2C-A35E-4A8B-AB2D-715676D31E23}" type="slidenum">
              <a:rPr lang="en-US"/>
            </a:fld>
            <a:endParaRPr lang="en-US"/>
          </a:p>
        </p:txBody>
      </p:sp>
    </p:spTree>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6"/>
          <p:cNvSpPr>
            <a:spLocks noGrp="1" noChangeArrowheads="1"/>
          </p:cNvSpPr>
          <p:nvPr>
            <p:ph type="dt" sz="half" idx="10"/>
          </p:nvPr>
        </p:nvSpPr>
        <p:spPr/>
        <p:txBody>
          <a:bodyPr/>
          <a:lstStyle>
            <a:lvl1pPr>
              <a:defRPr/>
            </a:lvl1pPr>
          </a:lstStyle>
          <a:p>
            <a:pPr>
              <a:defRPr/>
            </a:pPr>
            <a:fld id="{10B713FE-E001-45FC-8319-817AB6395577}" type="datetime1">
              <a:rPr lang="zh-CN" altLang="en-US"/>
            </a:fld>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93532FED-9E9B-405C-A0A3-3F344D413882}" type="slidenum">
              <a:rPr lang="en-US"/>
            </a:fld>
            <a:endParaRPr lang="en-US"/>
          </a:p>
        </p:txBody>
      </p:sp>
    </p:spTree>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6"/>
          <p:cNvSpPr>
            <a:spLocks noGrp="1" noChangeArrowheads="1"/>
          </p:cNvSpPr>
          <p:nvPr>
            <p:ph type="dt" sz="half" idx="10"/>
          </p:nvPr>
        </p:nvSpPr>
        <p:spPr/>
        <p:txBody>
          <a:bodyPr/>
          <a:lstStyle>
            <a:lvl1pPr>
              <a:defRPr/>
            </a:lvl1pPr>
          </a:lstStyle>
          <a:p>
            <a:pPr>
              <a:defRPr/>
            </a:pPr>
            <a:fld id="{41282A94-2F28-45AE-B201-2D0663A5EA32}" type="datetime1">
              <a:rPr lang="zh-CN" altLang="en-US"/>
            </a:fld>
            <a:endParaRPr lang="en-US"/>
          </a:p>
        </p:txBody>
      </p:sp>
      <p:sp>
        <p:nvSpPr>
          <p:cNvPr id="6" name="Rectangle 17"/>
          <p:cNvSpPr>
            <a:spLocks noGrp="1" noChangeArrowheads="1"/>
          </p:cNvSpPr>
          <p:nvPr>
            <p:ph type="ftr" sz="quarter" idx="11"/>
          </p:nvPr>
        </p:nvSpPr>
        <p:spPr/>
        <p:txBody>
          <a:bodyPr/>
          <a:lstStyle>
            <a:lvl1pPr>
              <a:defRPr/>
            </a:lvl1pPr>
          </a:lstStyle>
          <a:p>
            <a:pPr>
              <a:defRPr/>
            </a:pPr>
            <a:endParaRPr lang="en-US"/>
          </a:p>
        </p:txBody>
      </p:sp>
      <p:sp>
        <p:nvSpPr>
          <p:cNvPr id="7" name="Rectangle 18"/>
          <p:cNvSpPr>
            <a:spLocks noGrp="1" noChangeArrowheads="1"/>
          </p:cNvSpPr>
          <p:nvPr>
            <p:ph type="sldNum" sz="quarter" idx="12"/>
          </p:nvPr>
        </p:nvSpPr>
        <p:spPr/>
        <p:txBody>
          <a:bodyPr/>
          <a:lstStyle>
            <a:lvl1pPr>
              <a:defRPr/>
            </a:lvl1pPr>
          </a:lstStyle>
          <a:p>
            <a:pPr>
              <a:defRPr/>
            </a:pPr>
            <a:fld id="{0EDD1D4E-C553-4E5B-9818-B3B05DDBF06A}" type="slidenum">
              <a:rPr lang="en-US"/>
            </a:fld>
            <a:endParaRPr lang="en-US"/>
          </a:p>
        </p:txBody>
      </p:sp>
    </p:spTree>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6"/>
          <p:cNvSpPr>
            <a:spLocks noGrp="1" noChangeArrowheads="1"/>
          </p:cNvSpPr>
          <p:nvPr>
            <p:ph type="dt" sz="half" idx="10"/>
          </p:nvPr>
        </p:nvSpPr>
        <p:spPr/>
        <p:txBody>
          <a:bodyPr/>
          <a:lstStyle>
            <a:lvl1pPr>
              <a:defRPr/>
            </a:lvl1pPr>
          </a:lstStyle>
          <a:p>
            <a:pPr>
              <a:defRPr/>
            </a:pPr>
            <a:fld id="{072A4DB9-0551-49E0-A343-4470CCC570D8}" type="datetime1">
              <a:rPr lang="zh-CN" altLang="en-US"/>
            </a:fld>
            <a:endParaRPr lang="en-US"/>
          </a:p>
        </p:txBody>
      </p:sp>
      <p:sp>
        <p:nvSpPr>
          <p:cNvPr id="8" name="Rectangle 17"/>
          <p:cNvSpPr>
            <a:spLocks noGrp="1" noChangeArrowheads="1"/>
          </p:cNvSpPr>
          <p:nvPr>
            <p:ph type="ftr" sz="quarter" idx="11"/>
          </p:nvPr>
        </p:nvSpPr>
        <p:spPr/>
        <p:txBody>
          <a:bodyPr/>
          <a:lstStyle>
            <a:lvl1pPr>
              <a:defRPr/>
            </a:lvl1pPr>
          </a:lstStyle>
          <a:p>
            <a:pPr>
              <a:defRPr/>
            </a:pPr>
            <a:endParaRPr lang="en-US"/>
          </a:p>
        </p:txBody>
      </p:sp>
      <p:sp>
        <p:nvSpPr>
          <p:cNvPr id="9" name="Rectangle 18"/>
          <p:cNvSpPr>
            <a:spLocks noGrp="1" noChangeArrowheads="1"/>
          </p:cNvSpPr>
          <p:nvPr>
            <p:ph type="sldNum" sz="quarter" idx="12"/>
          </p:nvPr>
        </p:nvSpPr>
        <p:spPr/>
        <p:txBody>
          <a:bodyPr/>
          <a:lstStyle>
            <a:lvl1pPr>
              <a:defRPr/>
            </a:lvl1pPr>
          </a:lstStyle>
          <a:p>
            <a:pPr>
              <a:defRPr/>
            </a:pPr>
            <a:fld id="{65FAB174-1F5E-492D-85E7-95D03172CFF5}" type="slidenum">
              <a:rPr lang="en-US"/>
            </a:fld>
            <a:endParaRPr lang="en-US"/>
          </a:p>
        </p:txBody>
      </p:sp>
    </p:spTree>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6"/>
          <p:cNvSpPr>
            <a:spLocks noGrp="1" noChangeArrowheads="1"/>
          </p:cNvSpPr>
          <p:nvPr>
            <p:ph type="dt" sz="half" idx="10"/>
          </p:nvPr>
        </p:nvSpPr>
        <p:spPr/>
        <p:txBody>
          <a:bodyPr/>
          <a:lstStyle>
            <a:lvl1pPr>
              <a:defRPr/>
            </a:lvl1pPr>
          </a:lstStyle>
          <a:p>
            <a:pPr>
              <a:defRPr/>
            </a:pPr>
            <a:fld id="{7CA7423E-367B-4FA6-B249-2E78A3E8902E}" type="datetime1">
              <a:rPr lang="zh-CN" altLang="en-US"/>
            </a:fld>
            <a:endParaRPr lang="en-US"/>
          </a:p>
        </p:txBody>
      </p:sp>
      <p:sp>
        <p:nvSpPr>
          <p:cNvPr id="4" name="Rectangle 17"/>
          <p:cNvSpPr>
            <a:spLocks noGrp="1" noChangeArrowheads="1"/>
          </p:cNvSpPr>
          <p:nvPr>
            <p:ph type="ftr" sz="quarter" idx="11"/>
          </p:nvPr>
        </p:nvSpPr>
        <p:spPr/>
        <p:txBody>
          <a:bodyPr/>
          <a:lstStyle>
            <a:lvl1pPr>
              <a:defRPr/>
            </a:lvl1pPr>
          </a:lstStyle>
          <a:p>
            <a:pPr>
              <a:defRPr/>
            </a:pPr>
            <a:endParaRPr lang="en-US"/>
          </a:p>
        </p:txBody>
      </p:sp>
      <p:sp>
        <p:nvSpPr>
          <p:cNvPr id="5" name="Rectangle 18"/>
          <p:cNvSpPr>
            <a:spLocks noGrp="1" noChangeArrowheads="1"/>
          </p:cNvSpPr>
          <p:nvPr>
            <p:ph type="sldNum" sz="quarter" idx="12"/>
          </p:nvPr>
        </p:nvSpPr>
        <p:spPr/>
        <p:txBody>
          <a:bodyPr/>
          <a:lstStyle>
            <a:lvl1pPr>
              <a:defRPr/>
            </a:lvl1pPr>
          </a:lstStyle>
          <a:p>
            <a:pPr>
              <a:defRPr/>
            </a:pPr>
            <a:fld id="{88EC87D4-215D-431D-B3AA-CE7E72727469}" type="slidenum">
              <a:rPr lang="en-US"/>
            </a:fld>
            <a:endParaRPr lang="en-US"/>
          </a:p>
        </p:txBody>
      </p:sp>
    </p:spTree>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p:txBody>
          <a:bodyPr/>
          <a:lstStyle>
            <a:lvl1pPr>
              <a:defRPr/>
            </a:lvl1pPr>
          </a:lstStyle>
          <a:p>
            <a:pPr>
              <a:defRPr/>
            </a:pPr>
            <a:fld id="{7550ADAB-0153-4B02-A3A7-151E8E0FBB5A}" type="datetime1">
              <a:rPr lang="zh-CN" altLang="en-US"/>
            </a:fld>
            <a:endParaRPr lang="en-US"/>
          </a:p>
        </p:txBody>
      </p:sp>
      <p:sp>
        <p:nvSpPr>
          <p:cNvPr id="3" name="Rectangle 17"/>
          <p:cNvSpPr>
            <a:spLocks noGrp="1" noChangeArrowheads="1"/>
          </p:cNvSpPr>
          <p:nvPr>
            <p:ph type="ftr" sz="quarter" idx="11"/>
          </p:nvPr>
        </p:nvSpPr>
        <p:spPr/>
        <p:txBody>
          <a:bodyPr/>
          <a:lstStyle>
            <a:lvl1pPr>
              <a:defRPr/>
            </a:lvl1pPr>
          </a:lstStyle>
          <a:p>
            <a:pPr>
              <a:defRPr/>
            </a:pPr>
            <a:endParaRPr lang="en-US"/>
          </a:p>
        </p:txBody>
      </p:sp>
      <p:sp>
        <p:nvSpPr>
          <p:cNvPr id="4" name="Rectangle 18"/>
          <p:cNvSpPr>
            <a:spLocks noGrp="1" noChangeArrowheads="1"/>
          </p:cNvSpPr>
          <p:nvPr>
            <p:ph type="sldNum" sz="quarter" idx="12"/>
          </p:nvPr>
        </p:nvSpPr>
        <p:spPr/>
        <p:txBody>
          <a:bodyPr/>
          <a:lstStyle>
            <a:lvl1pPr>
              <a:defRPr/>
            </a:lvl1pPr>
          </a:lstStyle>
          <a:p>
            <a:pPr>
              <a:defRPr/>
            </a:pPr>
            <a:fld id="{22497E98-B72A-4ABB-A222-58106648BD2F}" type="slidenum">
              <a:rPr lang="en-US"/>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92722AC1-20BF-469D-8D24-DB5E07AF2B59}"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A7DBE370-FD4E-4BB1-8074-0E1F6EDC461A}" type="datetime1">
              <a:rPr lang="zh-CN" altLang="en-US"/>
            </a:fld>
            <a:endParaRPr lang="en-US"/>
          </a:p>
        </p:txBody>
      </p:sp>
    </p:spTree>
  </p:cSld>
  <p:clrMapOvr>
    <a:masterClrMapping/>
  </p:clrMapOvr>
  <p:transition spd="med">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6"/>
          <p:cNvSpPr>
            <a:spLocks noGrp="1" noChangeArrowheads="1"/>
          </p:cNvSpPr>
          <p:nvPr>
            <p:ph type="dt" sz="half" idx="10"/>
          </p:nvPr>
        </p:nvSpPr>
        <p:spPr/>
        <p:txBody>
          <a:bodyPr/>
          <a:lstStyle>
            <a:lvl1pPr>
              <a:defRPr/>
            </a:lvl1pPr>
          </a:lstStyle>
          <a:p>
            <a:pPr>
              <a:defRPr/>
            </a:pPr>
            <a:fld id="{23C94DD3-FC57-4B15-B212-8DE62DB79CF2}" type="datetime1">
              <a:rPr lang="zh-CN" altLang="en-US"/>
            </a:fld>
            <a:endParaRPr lang="en-US"/>
          </a:p>
        </p:txBody>
      </p:sp>
      <p:sp>
        <p:nvSpPr>
          <p:cNvPr id="6" name="Rectangle 17"/>
          <p:cNvSpPr>
            <a:spLocks noGrp="1" noChangeArrowheads="1"/>
          </p:cNvSpPr>
          <p:nvPr>
            <p:ph type="ftr" sz="quarter" idx="11"/>
          </p:nvPr>
        </p:nvSpPr>
        <p:spPr/>
        <p:txBody>
          <a:bodyPr/>
          <a:lstStyle>
            <a:lvl1pPr>
              <a:defRPr/>
            </a:lvl1pPr>
          </a:lstStyle>
          <a:p>
            <a:pPr>
              <a:defRPr/>
            </a:pPr>
            <a:endParaRPr lang="en-US"/>
          </a:p>
        </p:txBody>
      </p:sp>
      <p:sp>
        <p:nvSpPr>
          <p:cNvPr id="7" name="Rectangle 18"/>
          <p:cNvSpPr>
            <a:spLocks noGrp="1" noChangeArrowheads="1"/>
          </p:cNvSpPr>
          <p:nvPr>
            <p:ph type="sldNum" sz="quarter" idx="12"/>
          </p:nvPr>
        </p:nvSpPr>
        <p:spPr/>
        <p:txBody>
          <a:bodyPr/>
          <a:lstStyle>
            <a:lvl1pPr>
              <a:defRPr/>
            </a:lvl1pPr>
          </a:lstStyle>
          <a:p>
            <a:pPr>
              <a:defRPr/>
            </a:pPr>
            <a:fld id="{6D4417AF-5F0F-4245-A495-A964F6609B76}" type="slidenum">
              <a:rPr lang="en-US"/>
            </a:fld>
            <a:endParaRPr lang="en-US"/>
          </a:p>
        </p:txBody>
      </p:sp>
    </p:spTree>
  </p:cSld>
  <p:clrMapOvr>
    <a:masterClrMapping/>
  </p:clrMapOvr>
  <p:transition spd="med">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6"/>
          <p:cNvSpPr>
            <a:spLocks noGrp="1" noChangeArrowheads="1"/>
          </p:cNvSpPr>
          <p:nvPr>
            <p:ph type="dt" sz="half" idx="10"/>
          </p:nvPr>
        </p:nvSpPr>
        <p:spPr/>
        <p:txBody>
          <a:bodyPr/>
          <a:lstStyle>
            <a:lvl1pPr>
              <a:defRPr/>
            </a:lvl1pPr>
          </a:lstStyle>
          <a:p>
            <a:pPr>
              <a:defRPr/>
            </a:pPr>
            <a:fld id="{A18EF838-6CD9-462C-8E0E-A2C6EA86A678}" type="datetime1">
              <a:rPr lang="zh-CN" altLang="en-US"/>
            </a:fld>
            <a:endParaRPr lang="en-US"/>
          </a:p>
        </p:txBody>
      </p:sp>
      <p:sp>
        <p:nvSpPr>
          <p:cNvPr id="6" name="Rectangle 17"/>
          <p:cNvSpPr>
            <a:spLocks noGrp="1" noChangeArrowheads="1"/>
          </p:cNvSpPr>
          <p:nvPr>
            <p:ph type="ftr" sz="quarter" idx="11"/>
          </p:nvPr>
        </p:nvSpPr>
        <p:spPr/>
        <p:txBody>
          <a:bodyPr/>
          <a:lstStyle>
            <a:lvl1pPr>
              <a:defRPr/>
            </a:lvl1pPr>
          </a:lstStyle>
          <a:p>
            <a:pPr>
              <a:defRPr/>
            </a:pPr>
            <a:endParaRPr lang="en-US"/>
          </a:p>
        </p:txBody>
      </p:sp>
      <p:sp>
        <p:nvSpPr>
          <p:cNvPr id="7" name="Rectangle 18"/>
          <p:cNvSpPr>
            <a:spLocks noGrp="1" noChangeArrowheads="1"/>
          </p:cNvSpPr>
          <p:nvPr>
            <p:ph type="sldNum" sz="quarter" idx="12"/>
          </p:nvPr>
        </p:nvSpPr>
        <p:spPr/>
        <p:txBody>
          <a:bodyPr/>
          <a:lstStyle>
            <a:lvl1pPr>
              <a:defRPr/>
            </a:lvl1pPr>
          </a:lstStyle>
          <a:p>
            <a:pPr>
              <a:defRPr/>
            </a:pPr>
            <a:fld id="{8C1D3CE0-ACE1-4197-B253-186A82C1552A}" type="slidenum">
              <a:rPr lang="en-US"/>
            </a:fld>
            <a:endParaRPr lang="en-US"/>
          </a:p>
        </p:txBody>
      </p:sp>
    </p:spTree>
  </p:cSld>
  <p:clrMapOvr>
    <a:masterClrMapping/>
  </p:clrMapOvr>
  <p:transition spd="med">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6"/>
          <p:cNvSpPr>
            <a:spLocks noGrp="1" noChangeArrowheads="1"/>
          </p:cNvSpPr>
          <p:nvPr>
            <p:ph type="dt" sz="half" idx="10"/>
          </p:nvPr>
        </p:nvSpPr>
        <p:spPr/>
        <p:txBody>
          <a:bodyPr/>
          <a:lstStyle>
            <a:lvl1pPr>
              <a:defRPr/>
            </a:lvl1pPr>
          </a:lstStyle>
          <a:p>
            <a:pPr>
              <a:defRPr/>
            </a:pPr>
            <a:fld id="{7F779EDB-0B1B-4165-B76B-94DBFF5ADB9C}" type="datetime1">
              <a:rPr lang="zh-CN" altLang="en-US"/>
            </a:fld>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75E7787A-7C15-47BB-BECB-A5F00C01D678}" type="slidenum">
              <a:rPr lang="en-US"/>
            </a:fld>
            <a:endParaRPr lang="en-US"/>
          </a:p>
        </p:txBody>
      </p:sp>
    </p:spTree>
  </p:cSld>
  <p:clrMapOvr>
    <a:masterClrMapping/>
  </p:clrMapOvr>
  <p:transition spd="med">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6"/>
          <p:cNvSpPr>
            <a:spLocks noGrp="1" noChangeArrowheads="1"/>
          </p:cNvSpPr>
          <p:nvPr>
            <p:ph type="dt" sz="half" idx="10"/>
          </p:nvPr>
        </p:nvSpPr>
        <p:spPr/>
        <p:txBody>
          <a:bodyPr/>
          <a:lstStyle>
            <a:lvl1pPr>
              <a:defRPr/>
            </a:lvl1pPr>
          </a:lstStyle>
          <a:p>
            <a:pPr>
              <a:defRPr/>
            </a:pPr>
            <a:fld id="{E8248739-8778-4AAB-8619-6712D9A2CDFA}" type="datetime1">
              <a:rPr lang="zh-CN" altLang="en-US"/>
            </a:fld>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FDEDA2EE-1F7C-4548-A780-32E86EC1FCAD}" type="slidenum">
              <a:rPr lang="en-US"/>
            </a:fld>
            <a:endParaRPr lang="en-US"/>
          </a:p>
        </p:txBody>
      </p:sp>
    </p:spTree>
  </p:cSld>
  <p:clrMapOvr>
    <a:masterClrMapping/>
  </p:clrMapOvr>
  <p:transition spd="med">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10"/>
          <p:cNvSpPr>
            <a:spLocks noGrp="1" noChangeArrowheads="1"/>
          </p:cNvSpPr>
          <p:nvPr>
            <p:ph type="dt" sz="half" idx="10"/>
          </p:nvPr>
        </p:nvSpPr>
        <p:spPr/>
        <p:txBody>
          <a:bodyPr/>
          <a:lstStyle>
            <a:lvl1pPr>
              <a:defRPr/>
            </a:lvl1pPr>
          </a:lstStyle>
          <a:p>
            <a:pPr>
              <a:defRPr/>
            </a:pPr>
            <a:fld id="{C13433B9-129B-4914-98A1-262F2793DDAB}" type="datetime1">
              <a:rPr lang="zh-CN" altLang="en-US"/>
            </a:fld>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AE212D18-70F0-4EE8-A33A-23D293EFF490}" type="slidenum">
              <a:rPr lang="zh-CN" altLang="en-US"/>
            </a:fld>
            <a:endParaRPr lang="en-US"/>
          </a:p>
        </p:txBody>
      </p:sp>
    </p:spTree>
  </p:cSld>
  <p:clrMapOvr>
    <a:masterClrMapping/>
  </p:clrMapOvr>
  <p:transition spd="med">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0"/>
          <p:cNvSpPr>
            <a:spLocks noGrp="1" noChangeArrowheads="1"/>
          </p:cNvSpPr>
          <p:nvPr>
            <p:ph type="dt" sz="half" idx="10"/>
          </p:nvPr>
        </p:nvSpPr>
        <p:spPr/>
        <p:txBody>
          <a:bodyPr/>
          <a:lstStyle>
            <a:lvl1pPr>
              <a:defRPr/>
            </a:lvl1pPr>
          </a:lstStyle>
          <a:p>
            <a:pPr>
              <a:defRPr/>
            </a:pPr>
            <a:fld id="{030D2E47-15FF-44E4-A8D9-733FE445CC3C}" type="datetime1">
              <a:rPr lang="zh-CN" altLang="en-US"/>
            </a:fld>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9C583472-CBE6-4BE8-BE0A-451D5E938A01}" type="slidenum">
              <a:rPr lang="zh-CN" altLang="en-US"/>
            </a:fld>
            <a:endParaRPr lang="en-US"/>
          </a:p>
        </p:txBody>
      </p:sp>
    </p:spTree>
  </p:cSld>
  <p:clrMapOvr>
    <a:masterClrMapping/>
  </p:clrMapOvr>
  <p:transition spd="med">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0"/>
          <p:cNvSpPr>
            <a:spLocks noGrp="1" noChangeArrowheads="1"/>
          </p:cNvSpPr>
          <p:nvPr>
            <p:ph type="dt" sz="half" idx="10"/>
          </p:nvPr>
        </p:nvSpPr>
        <p:spPr/>
        <p:txBody>
          <a:bodyPr/>
          <a:lstStyle>
            <a:lvl1pPr>
              <a:defRPr/>
            </a:lvl1pPr>
          </a:lstStyle>
          <a:p>
            <a:pPr>
              <a:defRPr/>
            </a:pPr>
            <a:fld id="{9C1C2E28-7254-4627-B984-FAF7BE1EB5AD}" type="datetime1">
              <a:rPr lang="zh-CN" altLang="en-US"/>
            </a:fld>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8E2878EC-9BBD-4291-BC55-EB3CD39FB7E3}" type="slidenum">
              <a:rPr lang="zh-CN" altLang="en-US"/>
            </a:fld>
            <a:endParaRPr lang="en-US"/>
          </a:p>
        </p:txBody>
      </p:sp>
    </p:spTree>
  </p:cSld>
  <p:clrMapOvr>
    <a:masterClrMapping/>
  </p:clrMapOvr>
  <p:transition spd="med">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0"/>
          <p:cNvSpPr>
            <a:spLocks noGrp="1" noChangeArrowheads="1"/>
          </p:cNvSpPr>
          <p:nvPr>
            <p:ph type="dt" sz="half" idx="10"/>
          </p:nvPr>
        </p:nvSpPr>
        <p:spPr/>
        <p:txBody>
          <a:bodyPr/>
          <a:lstStyle>
            <a:lvl1pPr>
              <a:defRPr/>
            </a:lvl1pPr>
          </a:lstStyle>
          <a:p>
            <a:pPr>
              <a:defRPr/>
            </a:pPr>
            <a:fld id="{65BAAE63-7D85-45F6-BD2F-D73F7D21CADB}" type="datetime1">
              <a:rPr lang="zh-CN" altLang="en-US"/>
            </a:fld>
            <a:endParaRPr lang="en-US"/>
          </a:p>
        </p:txBody>
      </p:sp>
      <p:sp>
        <p:nvSpPr>
          <p:cNvPr id="6" name="Rectangle 11"/>
          <p:cNvSpPr>
            <a:spLocks noGrp="1" noChangeArrowheads="1"/>
          </p:cNvSpPr>
          <p:nvPr>
            <p:ph type="ftr" sz="quarter" idx="11"/>
          </p:nvPr>
        </p:nvSpPr>
        <p:spPr/>
        <p:txBody>
          <a:bodyPr/>
          <a:lstStyle>
            <a:lvl1pPr>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pPr>
              <a:defRPr/>
            </a:pPr>
            <a:fld id="{0B1CBC6A-B7BE-470C-B4F4-F1DF1F30DA56}" type="slidenum">
              <a:rPr lang="zh-CN" altLang="en-US"/>
            </a:fld>
            <a:endParaRPr lang="en-US"/>
          </a:p>
        </p:txBody>
      </p:sp>
    </p:spTree>
  </p:cSld>
  <p:clrMapOvr>
    <a:masterClrMapping/>
  </p:clrMapOvr>
  <p:transition spd="med">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0"/>
          <p:cNvSpPr>
            <a:spLocks noGrp="1" noChangeArrowheads="1"/>
          </p:cNvSpPr>
          <p:nvPr>
            <p:ph type="dt" sz="half" idx="10"/>
          </p:nvPr>
        </p:nvSpPr>
        <p:spPr/>
        <p:txBody>
          <a:bodyPr/>
          <a:lstStyle>
            <a:lvl1pPr>
              <a:defRPr/>
            </a:lvl1pPr>
          </a:lstStyle>
          <a:p>
            <a:pPr>
              <a:defRPr/>
            </a:pPr>
            <a:fld id="{2E025F67-A70D-43B0-B697-DDF454D7CA17}" type="datetime1">
              <a:rPr lang="zh-CN" altLang="en-US"/>
            </a:fld>
            <a:endParaRPr lang="en-US"/>
          </a:p>
        </p:txBody>
      </p:sp>
      <p:sp>
        <p:nvSpPr>
          <p:cNvPr id="8" name="Rectangle 11"/>
          <p:cNvSpPr>
            <a:spLocks noGrp="1" noChangeArrowheads="1"/>
          </p:cNvSpPr>
          <p:nvPr>
            <p:ph type="ftr" sz="quarter" idx="11"/>
          </p:nvPr>
        </p:nvSpPr>
        <p:spPr/>
        <p:txBody>
          <a:bodyPr/>
          <a:lstStyle>
            <a:lvl1pPr>
              <a:defRPr/>
            </a:lvl1pPr>
          </a:lstStyle>
          <a:p>
            <a:pPr>
              <a:defRPr/>
            </a:pPr>
            <a:endParaRPr lang="en-US"/>
          </a:p>
        </p:txBody>
      </p:sp>
      <p:sp>
        <p:nvSpPr>
          <p:cNvPr id="9" name="Rectangle 12"/>
          <p:cNvSpPr>
            <a:spLocks noGrp="1" noChangeArrowheads="1"/>
          </p:cNvSpPr>
          <p:nvPr>
            <p:ph type="sldNum" sz="quarter" idx="12"/>
          </p:nvPr>
        </p:nvSpPr>
        <p:spPr/>
        <p:txBody>
          <a:bodyPr/>
          <a:lstStyle>
            <a:lvl1pPr>
              <a:defRPr/>
            </a:lvl1pPr>
          </a:lstStyle>
          <a:p>
            <a:pPr>
              <a:defRPr/>
            </a:pPr>
            <a:fld id="{D3C3B4D7-00E8-4B20-B268-454A268DE00C}" type="slidenum">
              <a:rPr lang="zh-CN" altLang="en-US"/>
            </a:fld>
            <a:endParaRPr lang="en-US"/>
          </a:p>
        </p:txBody>
      </p:sp>
    </p:spTree>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0"/>
          <p:cNvSpPr>
            <a:spLocks noGrp="1" noChangeArrowheads="1"/>
          </p:cNvSpPr>
          <p:nvPr>
            <p:ph type="dt" sz="half" idx="10"/>
          </p:nvPr>
        </p:nvSpPr>
        <p:spPr/>
        <p:txBody>
          <a:bodyPr/>
          <a:lstStyle>
            <a:lvl1pPr>
              <a:defRPr/>
            </a:lvl1pPr>
          </a:lstStyle>
          <a:p>
            <a:pPr>
              <a:defRPr/>
            </a:pPr>
            <a:fld id="{162397A4-BB8C-43AD-85F7-483D5D5EFAF0}" type="datetime1">
              <a:rPr lang="zh-CN" altLang="en-US"/>
            </a:fld>
            <a:endParaRPr lang="en-US"/>
          </a:p>
        </p:txBody>
      </p:sp>
      <p:sp>
        <p:nvSpPr>
          <p:cNvPr id="4" name="Rectangle 11"/>
          <p:cNvSpPr>
            <a:spLocks noGrp="1" noChangeArrowheads="1"/>
          </p:cNvSpPr>
          <p:nvPr>
            <p:ph type="ftr" sz="quarter" idx="11"/>
          </p:nvPr>
        </p:nvSpPr>
        <p:spPr/>
        <p:txBody>
          <a:bodyPr/>
          <a:lstStyle>
            <a:lvl1pPr>
              <a:defRPr/>
            </a:lvl1pPr>
          </a:lstStyle>
          <a:p>
            <a:pPr>
              <a:defRPr/>
            </a:pPr>
            <a:endParaRPr lang="en-US"/>
          </a:p>
        </p:txBody>
      </p:sp>
      <p:sp>
        <p:nvSpPr>
          <p:cNvPr id="5" name="Rectangle 12"/>
          <p:cNvSpPr>
            <a:spLocks noGrp="1" noChangeArrowheads="1"/>
          </p:cNvSpPr>
          <p:nvPr>
            <p:ph type="sldNum" sz="quarter" idx="12"/>
          </p:nvPr>
        </p:nvSpPr>
        <p:spPr/>
        <p:txBody>
          <a:bodyPr/>
          <a:lstStyle>
            <a:lvl1pPr>
              <a:defRPr/>
            </a:lvl1pPr>
          </a:lstStyle>
          <a:p>
            <a:pPr>
              <a:defRPr/>
            </a:pPr>
            <a:fld id="{06B5CEE6-5FE6-41A6-A49D-96B8C343B7E3}" type="slidenum">
              <a:rPr lang="zh-CN" altLang="en-US"/>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65FE34BE-592A-46B6-BD01-1FF048FDA7D0}"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D597CA48-F115-4A89-9E54-5C0BB17157AD}" type="datetime1">
              <a:rPr lang="zh-CN" altLang="en-US"/>
            </a:fld>
            <a:endParaRPr lang="en-US"/>
          </a:p>
        </p:txBody>
      </p:sp>
    </p:spTree>
  </p:cSld>
  <p:clrMapOvr>
    <a:masterClrMapping/>
  </p:clrMapOvr>
  <p:transition spd="med">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pPr>
              <a:defRPr/>
            </a:pPr>
            <a:fld id="{84C4630C-25E0-48FE-9C22-0F99539C9BDE}" type="datetime1">
              <a:rPr lang="zh-CN" altLang="en-US"/>
            </a:fld>
            <a:endParaRPr lang="en-US"/>
          </a:p>
        </p:txBody>
      </p:sp>
      <p:sp>
        <p:nvSpPr>
          <p:cNvPr id="3" name="Rectangle 11"/>
          <p:cNvSpPr>
            <a:spLocks noGrp="1" noChangeArrowheads="1"/>
          </p:cNvSpPr>
          <p:nvPr>
            <p:ph type="ftr" sz="quarter" idx="11"/>
          </p:nvPr>
        </p:nvSpPr>
        <p:spPr/>
        <p:txBody>
          <a:bodyPr/>
          <a:lstStyle>
            <a:lvl1pPr>
              <a:defRPr/>
            </a:lvl1pPr>
          </a:lstStyle>
          <a:p>
            <a:pPr>
              <a:defRPr/>
            </a:pPr>
            <a:endParaRPr lang="en-US"/>
          </a:p>
        </p:txBody>
      </p:sp>
      <p:sp>
        <p:nvSpPr>
          <p:cNvPr id="4" name="Rectangle 12"/>
          <p:cNvSpPr>
            <a:spLocks noGrp="1" noChangeArrowheads="1"/>
          </p:cNvSpPr>
          <p:nvPr>
            <p:ph type="sldNum" sz="quarter" idx="12"/>
          </p:nvPr>
        </p:nvSpPr>
        <p:spPr/>
        <p:txBody>
          <a:bodyPr/>
          <a:lstStyle>
            <a:lvl1pPr>
              <a:defRPr/>
            </a:lvl1pPr>
          </a:lstStyle>
          <a:p>
            <a:pPr>
              <a:defRPr/>
            </a:pPr>
            <a:fld id="{D5069765-6E8C-492A-882E-608ED59A9E40}" type="slidenum">
              <a:rPr lang="zh-CN" altLang="en-US"/>
            </a:fld>
            <a:endParaRPr lang="en-US"/>
          </a:p>
        </p:txBody>
      </p:sp>
    </p:spTree>
  </p:cSld>
  <p:clrMapOvr>
    <a:masterClrMapping/>
  </p:clrMapOvr>
  <p:transition spd="med">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0"/>
          <p:cNvSpPr>
            <a:spLocks noGrp="1" noChangeArrowheads="1"/>
          </p:cNvSpPr>
          <p:nvPr>
            <p:ph type="dt" sz="half" idx="10"/>
          </p:nvPr>
        </p:nvSpPr>
        <p:spPr/>
        <p:txBody>
          <a:bodyPr/>
          <a:lstStyle>
            <a:lvl1pPr>
              <a:defRPr/>
            </a:lvl1pPr>
          </a:lstStyle>
          <a:p>
            <a:pPr>
              <a:defRPr/>
            </a:pPr>
            <a:fld id="{9DB72644-8FC4-4EB2-897E-A838DBB57678}" type="datetime1">
              <a:rPr lang="zh-CN" altLang="en-US"/>
            </a:fld>
            <a:endParaRPr lang="en-US"/>
          </a:p>
        </p:txBody>
      </p:sp>
      <p:sp>
        <p:nvSpPr>
          <p:cNvPr id="6" name="Rectangle 11"/>
          <p:cNvSpPr>
            <a:spLocks noGrp="1" noChangeArrowheads="1"/>
          </p:cNvSpPr>
          <p:nvPr>
            <p:ph type="ftr" sz="quarter" idx="11"/>
          </p:nvPr>
        </p:nvSpPr>
        <p:spPr/>
        <p:txBody>
          <a:bodyPr/>
          <a:lstStyle>
            <a:lvl1pPr>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pPr>
              <a:defRPr/>
            </a:pPr>
            <a:fld id="{88E9AA18-E1D3-4C88-8EFC-BC2C5861D7A1}" type="slidenum">
              <a:rPr lang="zh-CN" altLang="en-US"/>
            </a:fld>
            <a:endParaRPr lang="en-US"/>
          </a:p>
        </p:txBody>
      </p:sp>
    </p:spTree>
  </p:cSld>
  <p:clrMapOvr>
    <a:masterClrMapping/>
  </p:clrMapOvr>
  <p:transition spd="med">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0"/>
          <p:cNvSpPr>
            <a:spLocks noGrp="1" noChangeArrowheads="1"/>
          </p:cNvSpPr>
          <p:nvPr>
            <p:ph type="dt" sz="half" idx="10"/>
          </p:nvPr>
        </p:nvSpPr>
        <p:spPr/>
        <p:txBody>
          <a:bodyPr/>
          <a:lstStyle>
            <a:lvl1pPr>
              <a:defRPr/>
            </a:lvl1pPr>
          </a:lstStyle>
          <a:p>
            <a:pPr>
              <a:defRPr/>
            </a:pPr>
            <a:fld id="{D8BF9F08-65A1-4980-A68B-07FE503D9F46}" type="datetime1">
              <a:rPr lang="zh-CN" altLang="en-US"/>
            </a:fld>
            <a:endParaRPr lang="en-US"/>
          </a:p>
        </p:txBody>
      </p:sp>
      <p:sp>
        <p:nvSpPr>
          <p:cNvPr id="6" name="Rectangle 11"/>
          <p:cNvSpPr>
            <a:spLocks noGrp="1" noChangeArrowheads="1"/>
          </p:cNvSpPr>
          <p:nvPr>
            <p:ph type="ftr" sz="quarter" idx="11"/>
          </p:nvPr>
        </p:nvSpPr>
        <p:spPr/>
        <p:txBody>
          <a:bodyPr/>
          <a:lstStyle>
            <a:lvl1pPr>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pPr>
              <a:defRPr/>
            </a:pPr>
            <a:fld id="{920F3A05-200E-4DBD-9193-838B404A225E}" type="slidenum">
              <a:rPr lang="zh-CN" altLang="en-US"/>
            </a:fld>
            <a:endParaRPr lang="en-US"/>
          </a:p>
        </p:txBody>
      </p:sp>
    </p:spTree>
  </p:cSld>
  <p:clrMapOvr>
    <a:masterClrMapping/>
  </p:clrMapOvr>
  <p:transition spd="med">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0"/>
          <p:cNvSpPr>
            <a:spLocks noGrp="1" noChangeArrowheads="1"/>
          </p:cNvSpPr>
          <p:nvPr>
            <p:ph type="dt" sz="half" idx="10"/>
          </p:nvPr>
        </p:nvSpPr>
        <p:spPr/>
        <p:txBody>
          <a:bodyPr/>
          <a:lstStyle>
            <a:lvl1pPr>
              <a:defRPr/>
            </a:lvl1pPr>
          </a:lstStyle>
          <a:p>
            <a:pPr>
              <a:defRPr/>
            </a:pPr>
            <a:fld id="{641E68E0-8C64-492A-8BB9-F582978298D7}" type="datetime1">
              <a:rPr lang="zh-CN" altLang="en-US"/>
            </a:fld>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A211A4E7-EBA3-428A-90C5-EE30C2117754}" type="slidenum">
              <a:rPr lang="zh-CN" altLang="en-US"/>
            </a:fld>
            <a:endParaRPr lang="en-US"/>
          </a:p>
        </p:txBody>
      </p:sp>
    </p:spTree>
  </p:cSld>
  <p:clrMapOvr>
    <a:masterClrMapping/>
  </p:clrMapOvr>
  <p:transition spd="med">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0"/>
          <p:cNvSpPr>
            <a:spLocks noGrp="1" noChangeArrowheads="1"/>
          </p:cNvSpPr>
          <p:nvPr>
            <p:ph type="dt" sz="half" idx="10"/>
          </p:nvPr>
        </p:nvSpPr>
        <p:spPr/>
        <p:txBody>
          <a:bodyPr/>
          <a:lstStyle>
            <a:lvl1pPr>
              <a:defRPr/>
            </a:lvl1pPr>
          </a:lstStyle>
          <a:p>
            <a:pPr>
              <a:defRPr/>
            </a:pPr>
            <a:fld id="{4F202BAA-A509-4110-9084-4DBDDDA4C7FA}" type="datetime1">
              <a:rPr lang="zh-CN" altLang="en-US"/>
            </a:fld>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B65C2A83-131D-49D0-A569-90C8ABEBA7CB}" type="slidenum">
              <a:rPr lang="zh-CN" altLang="en-US"/>
            </a:fld>
            <a:endParaRPr lang="en-US"/>
          </a:p>
        </p:txBody>
      </p:sp>
    </p:spTree>
  </p:cSld>
  <p:clrMapOvr>
    <a:masterClrMapping/>
  </p:clrMapOvr>
  <p:transition spd="med">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D89E9FB0-5EA3-42A3-9554-26FF9B8E6EE7}"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C7E25D9-F1E9-4BC2-847C-8E46A4E19E5D}" type="slidenum">
              <a:rPr lang="en-US"/>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D8F6B47-60A0-44DD-84CD-A0506DCA4409}"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BA0926D-196A-4E26-A8DB-3528E59847C6}" type="slidenum">
              <a:rPr lang="en-US"/>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482385B-11B3-4591-9F25-72E6771B81E1}"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1A78F4A-44A8-4642-A39F-704876D2DE95}" type="slidenum">
              <a:rPr lang="en-US"/>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C7C34C41-9779-40F2-B090-65ABB1D3765D}"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78D2515E-F645-44D1-8190-69C8DD7F131F}" type="slidenum">
              <a:rPr lang="en-US"/>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826E7AE5-0F9E-4B81-9BF6-9D599359A3EE}" type="datetime1">
              <a:rPr lang="zh-CN" altLang="en-US"/>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4FF4E24E-CCD5-4303-9005-458ED642EDD5}" type="slidenum">
              <a:rPr lang="en-US"/>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CAD5C30D-4368-4883-94EA-08DE3E6463F9}" type="slidenum">
              <a:rPr lang="en-US"/>
            </a:fld>
            <a:endParaRPr lang="en-US"/>
          </a:p>
        </p:txBody>
      </p:sp>
      <p:sp>
        <p:nvSpPr>
          <p:cNvPr id="9" name="Rectangle 16"/>
          <p:cNvSpPr>
            <a:spLocks noGrp="1" noChangeArrowheads="1"/>
          </p:cNvSpPr>
          <p:nvPr>
            <p:ph type="dt" sz="half" idx="12"/>
          </p:nvPr>
        </p:nvSpPr>
        <p:spPr/>
        <p:txBody>
          <a:bodyPr/>
          <a:lstStyle>
            <a:lvl1pPr>
              <a:defRPr/>
            </a:lvl1pPr>
          </a:lstStyle>
          <a:p>
            <a:pPr>
              <a:defRPr/>
            </a:pPr>
            <a:fld id="{A2DE0363-1082-4073-9F88-D2456213D28B}" type="datetime1">
              <a:rPr lang="zh-CN" altLang="en-US"/>
            </a:fld>
            <a:endParaRPr lang="en-US"/>
          </a:p>
        </p:txBody>
      </p:sp>
    </p:spTree>
  </p:cSld>
  <p:clrMapOvr>
    <a:masterClrMapping/>
  </p:clrMapOvr>
  <p:transition spd="med">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7A547524-0494-4E4B-8CD0-4C1DEAC3C419}" type="datetime1">
              <a:rPr lang="zh-CN" altLang="en-US"/>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611FA681-492E-48BB-ABAD-10CDFE7D9FB7}" type="slidenum">
              <a:rPr lang="en-US"/>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00BD29E5-D6B1-453C-8392-9B6B8CA8D1CB}" type="datetime1">
              <a:rPr lang="zh-CN" altLang="en-US"/>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007AAF12-253E-4611-AF9F-44566B6061A8}" type="slidenum">
              <a:rPr lang="en-US"/>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D66A4CEF-A30B-4109-A25C-3B6250FCEC4F}"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1ADC2E5-7682-428A-AFF2-EE4412D4209C}" type="slidenum">
              <a:rPr lang="en-US"/>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379ABE72-A7A1-42A0-874B-1499EF787C52}"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2365733-1540-455E-BF9C-0CE249A5C014}" type="slidenum">
              <a:rPr lang="en-US"/>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DC90962-894F-4F67-8E6B-AF846B08350C}"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EEDDBA6-83A0-419F-BB8F-35A7F01B7FC6}" type="slidenum">
              <a:rPr lang="en-US"/>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DB2737E-A2F5-4A6D-B039-200AE2F08E6B}"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F53C601-4F62-4B40-A489-45062C081478}" type="slidenum">
              <a:rPr lang="en-US"/>
            </a:fld>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28C4ADE-2DC1-4422-9454-F66F09A54905}"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0F0770D-BF41-4E4F-BCC5-A4DADE72D940}" type="slidenum">
              <a:rPr lang="en-US"/>
            </a:fld>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54B8B2B-318F-4FA0-95DE-92F73BAFE1EC}"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F2D1D20-213D-4842-A387-93920A18405A}" type="slidenum">
              <a:rPr lang="en-US"/>
            </a:fld>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F3021CE-710C-4EF1-A132-A57F86803D8A}"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47C720A-BC34-4052-848E-00FAFB26AAD4}" type="slidenum">
              <a:rPr lang="en-US"/>
            </a:fld>
            <a:endParaRPr 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49819CE2-B162-4ADA-A622-D9E8841201D1}"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86FBDED-7986-4F71-8C0B-434080489C59}" type="slidenum">
              <a:rPr lang="en-US"/>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204C7A9C-4648-49D4-B33B-BD52779B71A0}" type="slidenum">
              <a:rPr lang="en-US"/>
            </a:fld>
            <a:endParaRPr lang="en-US"/>
          </a:p>
        </p:txBody>
      </p:sp>
      <p:sp>
        <p:nvSpPr>
          <p:cNvPr id="5" name="Rectangle 16"/>
          <p:cNvSpPr>
            <a:spLocks noGrp="1" noChangeArrowheads="1"/>
          </p:cNvSpPr>
          <p:nvPr>
            <p:ph type="dt" sz="half" idx="12"/>
          </p:nvPr>
        </p:nvSpPr>
        <p:spPr/>
        <p:txBody>
          <a:bodyPr/>
          <a:lstStyle>
            <a:lvl1pPr>
              <a:defRPr/>
            </a:lvl1pPr>
          </a:lstStyle>
          <a:p>
            <a:pPr>
              <a:defRPr/>
            </a:pPr>
            <a:fld id="{CEFE12BB-76D7-475B-AE12-7AA50F0CDF2E}" type="datetime1">
              <a:rPr lang="zh-CN" altLang="en-US"/>
            </a:fld>
            <a:endParaRPr lang="en-US"/>
          </a:p>
        </p:txBody>
      </p:sp>
    </p:spTree>
  </p:cSld>
  <p:clrMapOvr>
    <a:masterClrMapping/>
  </p:clrMapOvr>
  <p:transition spd="med">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5C349E3C-A8EE-475D-A253-D5A805E085BD}" type="datetime1">
              <a:rPr lang="zh-CN" altLang="en-US"/>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F7319236-5B4D-4FD4-B884-11C56F3C9ACB}" type="slidenum">
              <a:rPr lang="en-US"/>
            </a:fld>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87F134CD-63F1-45E9-A2D1-E193249DDD8E}" type="datetime1">
              <a:rPr lang="zh-CN" altLang="en-US"/>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380F1D0D-404A-482B-92EF-C6B9A74A73E1}" type="slidenum">
              <a:rPr lang="en-US"/>
            </a:fld>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FC4695C0-AB43-4039-93BC-CB453B92ED4C}" type="datetime1">
              <a:rPr lang="zh-CN" altLang="en-US"/>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D8906F68-3298-4A85-8FAE-4D86593DDDBE}" type="slidenum">
              <a:rPr lang="en-US"/>
            </a:fld>
            <a:endParaRPr 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8C0D5900-8D1E-4F4E-B4F4-533C6A77CA15}"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0621FEA9-0D26-43EF-A5FE-ECE21B5E881C}" type="slidenum">
              <a:rPr lang="en-US"/>
            </a:fld>
            <a:endParaRPr 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FA938B3-9BA5-44E6-97CE-F396BBF89FB8}"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B4A6A5A-908A-48E2-8429-6D7C179C0AE8}" type="slidenum">
              <a:rPr lang="en-US"/>
            </a:fld>
            <a:endParaRPr 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FDEF14B-C838-4AE0-9738-03F612C182D6}"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988E308-CCED-4EAB-AA3C-A2155A6CB3DE}" type="slidenum">
              <a:rPr lang="en-US"/>
            </a:fld>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B745C71-3980-4041-B2D9-6516ABA06281}"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69865CB-2208-4269-BE0E-8723E11EB6C5}" type="slidenum">
              <a:rPr lang="en-US"/>
            </a:fld>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DEF60DF9-5DD2-4393-9933-89DAE3153E14}" type="slidenum">
              <a:rPr lang="en-US"/>
            </a:fld>
            <a:r>
              <a:rPr lang="en-US"/>
              <a:t>/123</a:t>
            </a:r>
            <a:endParaRPr lang="en-US"/>
          </a:p>
        </p:txBody>
      </p:sp>
      <p:sp>
        <p:nvSpPr>
          <p:cNvPr id="6" name="Rectangle 16"/>
          <p:cNvSpPr>
            <a:spLocks noGrp="1" noChangeArrowheads="1"/>
          </p:cNvSpPr>
          <p:nvPr>
            <p:ph type="dt" sz="half" idx="12"/>
          </p:nvPr>
        </p:nvSpPr>
        <p:spPr/>
        <p:txBody>
          <a:bodyPr/>
          <a:lstStyle>
            <a:lvl1pPr>
              <a:defRPr/>
            </a:lvl1pPr>
          </a:lstStyle>
          <a:p>
            <a:pPr>
              <a:defRPr/>
            </a:pPr>
            <a:fld id="{1F585571-022B-449D-B7E6-25D44065CF97}" type="datetime1">
              <a:rPr lang="zh-CN" altLang="en-US"/>
            </a:fld>
            <a:endParaRPr lang="en-US"/>
          </a:p>
        </p:txBody>
      </p:sp>
    </p:spTree>
  </p:cSld>
  <p:clrMapOvr>
    <a:masterClrMapping/>
  </p:clrMapOvr>
  <p:transition spd="med">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AC66E12D-FCBA-48E9-BF94-3A36751CABF7}" type="slidenum">
              <a:rPr lang="en-US"/>
            </a:fld>
            <a:r>
              <a:rPr lang="en-US"/>
              <a:t>/123</a:t>
            </a:r>
            <a:endParaRPr lang="en-US"/>
          </a:p>
        </p:txBody>
      </p:sp>
      <p:sp>
        <p:nvSpPr>
          <p:cNvPr id="6" name="Rectangle 16"/>
          <p:cNvSpPr>
            <a:spLocks noGrp="1" noChangeArrowheads="1"/>
          </p:cNvSpPr>
          <p:nvPr>
            <p:ph type="dt" sz="half" idx="12"/>
          </p:nvPr>
        </p:nvSpPr>
        <p:spPr/>
        <p:txBody>
          <a:bodyPr/>
          <a:lstStyle>
            <a:lvl1pPr>
              <a:defRPr/>
            </a:lvl1pPr>
          </a:lstStyle>
          <a:p>
            <a:pPr>
              <a:defRPr/>
            </a:pPr>
            <a:fld id="{94340657-151C-43CF-B0FC-4654160F2D1A}" type="datetime1">
              <a:rPr lang="zh-CN" altLang="en-US"/>
            </a:fld>
            <a:endParaRPr lang="en-US"/>
          </a:p>
        </p:txBody>
      </p:sp>
    </p:spTree>
  </p:cSld>
  <p:clrMapOvr>
    <a:masterClrMapping/>
  </p:clrMapOvr>
  <p:transition spd="med">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DB15BD9-94F0-447A-83F3-986D9E55AE76}" type="slidenum">
              <a:rPr lang="en-US"/>
            </a:fld>
            <a:r>
              <a:rPr lang="en-US"/>
              <a:t>/123</a:t>
            </a:r>
            <a:endParaRPr lang="en-US"/>
          </a:p>
        </p:txBody>
      </p:sp>
      <p:sp>
        <p:nvSpPr>
          <p:cNvPr id="6" name="Rectangle 16"/>
          <p:cNvSpPr>
            <a:spLocks noGrp="1" noChangeArrowheads="1"/>
          </p:cNvSpPr>
          <p:nvPr>
            <p:ph type="dt" sz="half" idx="12"/>
          </p:nvPr>
        </p:nvSpPr>
        <p:spPr/>
        <p:txBody>
          <a:bodyPr/>
          <a:lstStyle>
            <a:lvl1pPr>
              <a:defRPr/>
            </a:lvl1pPr>
          </a:lstStyle>
          <a:p>
            <a:pPr>
              <a:defRPr/>
            </a:pPr>
            <a:fld id="{62ED14BE-56A4-4A14-B522-00573692023E}" type="datetime1">
              <a:rPr lang="zh-CN" altLang="en-US"/>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43C7AC90-79D7-42A6-B173-EF467C59C2B0}" type="slidenum">
              <a:rPr lang="en-US"/>
            </a:fld>
            <a:endParaRPr lang="en-US"/>
          </a:p>
        </p:txBody>
      </p:sp>
      <p:sp>
        <p:nvSpPr>
          <p:cNvPr id="4" name="Rectangle 16"/>
          <p:cNvSpPr>
            <a:spLocks noGrp="1" noChangeArrowheads="1"/>
          </p:cNvSpPr>
          <p:nvPr>
            <p:ph type="dt" sz="half" idx="12"/>
          </p:nvPr>
        </p:nvSpPr>
        <p:spPr/>
        <p:txBody>
          <a:bodyPr/>
          <a:lstStyle>
            <a:lvl1pPr>
              <a:defRPr/>
            </a:lvl1pPr>
          </a:lstStyle>
          <a:p>
            <a:pPr>
              <a:defRPr/>
            </a:pPr>
            <a:fld id="{AC83F098-C17B-4F55-8C80-53DD13F78C06}" type="datetime1">
              <a:rPr lang="zh-CN" altLang="en-US"/>
            </a:fld>
            <a:endParaRPr lang="en-US"/>
          </a:p>
        </p:txBody>
      </p:sp>
    </p:spTree>
  </p:cSld>
  <p:clrMapOvr>
    <a:masterClrMapping/>
  </p:clrMapOvr>
  <p:transition spd="med">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F5B9C0D0-6F12-476E-8B74-DF0D5372E869}" type="slidenum">
              <a:rPr lang="en-US"/>
            </a:fld>
            <a:r>
              <a:rPr lang="en-US"/>
              <a:t>/123</a:t>
            </a:r>
            <a:endParaRPr lang="en-US"/>
          </a:p>
        </p:txBody>
      </p:sp>
      <p:sp>
        <p:nvSpPr>
          <p:cNvPr id="7" name="Rectangle 16"/>
          <p:cNvSpPr>
            <a:spLocks noGrp="1" noChangeArrowheads="1"/>
          </p:cNvSpPr>
          <p:nvPr>
            <p:ph type="dt" sz="half" idx="12"/>
          </p:nvPr>
        </p:nvSpPr>
        <p:spPr/>
        <p:txBody>
          <a:bodyPr/>
          <a:lstStyle>
            <a:lvl1pPr>
              <a:defRPr/>
            </a:lvl1pPr>
          </a:lstStyle>
          <a:p>
            <a:pPr>
              <a:defRPr/>
            </a:pPr>
            <a:fld id="{5B32C9BD-5796-4B58-983E-20B8D1CC1803}" type="datetime1">
              <a:rPr lang="zh-CN" altLang="en-US"/>
            </a:fld>
            <a:endParaRPr lang="en-US"/>
          </a:p>
        </p:txBody>
      </p:sp>
    </p:spTree>
  </p:cSld>
  <p:clrMapOvr>
    <a:masterClrMapping/>
  </p:clrMapOvr>
  <p:transition spd="med">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B7FFDAD6-9EA6-4D39-A498-410AC5DDC576}" type="slidenum">
              <a:rPr lang="en-US"/>
            </a:fld>
            <a:r>
              <a:rPr lang="en-US"/>
              <a:t>/123</a:t>
            </a:r>
            <a:endParaRPr lang="en-US"/>
          </a:p>
        </p:txBody>
      </p:sp>
      <p:sp>
        <p:nvSpPr>
          <p:cNvPr id="9" name="Rectangle 16"/>
          <p:cNvSpPr>
            <a:spLocks noGrp="1" noChangeArrowheads="1"/>
          </p:cNvSpPr>
          <p:nvPr>
            <p:ph type="dt" sz="half" idx="12"/>
          </p:nvPr>
        </p:nvSpPr>
        <p:spPr/>
        <p:txBody>
          <a:bodyPr/>
          <a:lstStyle>
            <a:lvl1pPr>
              <a:defRPr/>
            </a:lvl1pPr>
          </a:lstStyle>
          <a:p>
            <a:pPr>
              <a:defRPr/>
            </a:pPr>
            <a:fld id="{BDF15316-AAA7-4055-9684-533E0DC65242}" type="datetime1">
              <a:rPr lang="zh-CN" altLang="en-US"/>
            </a:fld>
            <a:endParaRPr lang="en-US"/>
          </a:p>
        </p:txBody>
      </p:sp>
    </p:spTree>
  </p:cSld>
  <p:clrMapOvr>
    <a:masterClrMapping/>
  </p:clrMapOvr>
  <p:transition spd="med">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E9036CCF-D3C2-4E7D-90A9-65E5FC3DA484}" type="slidenum">
              <a:rPr lang="en-US"/>
            </a:fld>
            <a:r>
              <a:rPr lang="en-US"/>
              <a:t>/123</a:t>
            </a:r>
            <a:endParaRPr lang="en-US"/>
          </a:p>
        </p:txBody>
      </p:sp>
      <p:sp>
        <p:nvSpPr>
          <p:cNvPr id="5" name="Rectangle 16"/>
          <p:cNvSpPr>
            <a:spLocks noGrp="1" noChangeArrowheads="1"/>
          </p:cNvSpPr>
          <p:nvPr>
            <p:ph type="dt" sz="half" idx="12"/>
          </p:nvPr>
        </p:nvSpPr>
        <p:spPr/>
        <p:txBody>
          <a:bodyPr/>
          <a:lstStyle>
            <a:lvl1pPr>
              <a:defRPr/>
            </a:lvl1pPr>
          </a:lstStyle>
          <a:p>
            <a:pPr>
              <a:defRPr/>
            </a:pPr>
            <a:fld id="{71603574-C304-4DEB-BFE5-F2330A7E920E}" type="datetime1">
              <a:rPr lang="zh-CN" altLang="en-US"/>
            </a:fld>
            <a:endParaRPr lang="en-US"/>
          </a:p>
        </p:txBody>
      </p:sp>
    </p:spTree>
  </p:cSld>
  <p:clrMapOvr>
    <a:masterClrMapping/>
  </p:clrMapOvr>
  <p:transition spd="med">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C84F5171-FADA-42D4-8057-EA68D0019E3F}" type="slidenum">
              <a:rPr lang="en-US"/>
            </a:fld>
            <a:r>
              <a:rPr lang="en-US"/>
              <a:t>/123</a:t>
            </a:r>
            <a:endParaRPr lang="en-US"/>
          </a:p>
        </p:txBody>
      </p:sp>
      <p:sp>
        <p:nvSpPr>
          <p:cNvPr id="4" name="Rectangle 16"/>
          <p:cNvSpPr>
            <a:spLocks noGrp="1" noChangeArrowheads="1"/>
          </p:cNvSpPr>
          <p:nvPr>
            <p:ph type="dt" sz="half" idx="12"/>
          </p:nvPr>
        </p:nvSpPr>
        <p:spPr/>
        <p:txBody>
          <a:bodyPr/>
          <a:lstStyle>
            <a:lvl1pPr>
              <a:defRPr/>
            </a:lvl1pPr>
          </a:lstStyle>
          <a:p>
            <a:pPr>
              <a:defRPr/>
            </a:pPr>
            <a:fld id="{4DE475C1-31E6-4AD8-B3C0-826AFAE0105D}" type="datetime1">
              <a:rPr lang="zh-CN" altLang="en-US"/>
            </a:fld>
            <a:endParaRPr lang="en-US"/>
          </a:p>
        </p:txBody>
      </p:sp>
    </p:spTree>
  </p:cSld>
  <p:clrMapOvr>
    <a:masterClrMapping/>
  </p:clrMapOvr>
  <p:transition spd="med">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2669DE16-44C4-421B-9AB1-9D7B0A6193D2}" type="slidenum">
              <a:rPr lang="en-US"/>
            </a:fld>
            <a:r>
              <a:rPr lang="en-US"/>
              <a:t>/123</a:t>
            </a:r>
            <a:endParaRPr lang="en-US"/>
          </a:p>
        </p:txBody>
      </p:sp>
      <p:sp>
        <p:nvSpPr>
          <p:cNvPr id="7" name="Rectangle 16"/>
          <p:cNvSpPr>
            <a:spLocks noGrp="1" noChangeArrowheads="1"/>
          </p:cNvSpPr>
          <p:nvPr>
            <p:ph type="dt" sz="half" idx="12"/>
          </p:nvPr>
        </p:nvSpPr>
        <p:spPr/>
        <p:txBody>
          <a:bodyPr/>
          <a:lstStyle>
            <a:lvl1pPr>
              <a:defRPr/>
            </a:lvl1pPr>
          </a:lstStyle>
          <a:p>
            <a:pPr>
              <a:defRPr/>
            </a:pPr>
            <a:fld id="{E27648AD-8ADD-4AC9-987B-E6AC5157CDD4}" type="datetime1">
              <a:rPr lang="zh-CN" altLang="en-US"/>
            </a:fld>
            <a:endParaRPr lang="en-US"/>
          </a:p>
        </p:txBody>
      </p:sp>
    </p:spTree>
  </p:cSld>
  <p:clrMapOvr>
    <a:masterClrMapping/>
  </p:clrMapOvr>
  <p:transition spd="med">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E9605F37-5CC9-459C-828D-7004728701BC}" type="slidenum">
              <a:rPr lang="en-US"/>
            </a:fld>
            <a:r>
              <a:rPr lang="en-US"/>
              <a:t>/123</a:t>
            </a:r>
            <a:endParaRPr lang="en-US"/>
          </a:p>
        </p:txBody>
      </p:sp>
      <p:sp>
        <p:nvSpPr>
          <p:cNvPr id="7" name="Rectangle 16"/>
          <p:cNvSpPr>
            <a:spLocks noGrp="1" noChangeArrowheads="1"/>
          </p:cNvSpPr>
          <p:nvPr>
            <p:ph type="dt" sz="half" idx="12"/>
          </p:nvPr>
        </p:nvSpPr>
        <p:spPr/>
        <p:txBody>
          <a:bodyPr/>
          <a:lstStyle>
            <a:lvl1pPr>
              <a:defRPr/>
            </a:lvl1pPr>
          </a:lstStyle>
          <a:p>
            <a:pPr>
              <a:defRPr/>
            </a:pPr>
            <a:fld id="{ECC027F3-BC12-463B-9CEC-45A05F6EC78C}" type="datetime1">
              <a:rPr lang="zh-CN" altLang="en-US"/>
            </a:fld>
            <a:endParaRPr lang="en-US"/>
          </a:p>
        </p:txBody>
      </p:sp>
    </p:spTree>
  </p:cSld>
  <p:clrMapOvr>
    <a:masterClrMapping/>
  </p:clrMapOvr>
  <p:transition spd="med">
    <p:wipe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D3C3B527-B299-482C-85CB-8DD961E2B1DA}" type="slidenum">
              <a:rPr lang="en-US"/>
            </a:fld>
            <a:r>
              <a:rPr lang="en-US"/>
              <a:t>/123</a:t>
            </a:r>
            <a:endParaRPr lang="en-US"/>
          </a:p>
        </p:txBody>
      </p:sp>
      <p:sp>
        <p:nvSpPr>
          <p:cNvPr id="6" name="Rectangle 16"/>
          <p:cNvSpPr>
            <a:spLocks noGrp="1" noChangeArrowheads="1"/>
          </p:cNvSpPr>
          <p:nvPr>
            <p:ph type="dt" sz="half" idx="12"/>
          </p:nvPr>
        </p:nvSpPr>
        <p:spPr/>
        <p:txBody>
          <a:bodyPr/>
          <a:lstStyle>
            <a:lvl1pPr>
              <a:defRPr/>
            </a:lvl1pPr>
          </a:lstStyle>
          <a:p>
            <a:pPr>
              <a:defRPr/>
            </a:pPr>
            <a:fld id="{B8A21307-EE91-4801-9228-B9BA2EE23622}" type="datetime1">
              <a:rPr lang="zh-CN" altLang="en-US"/>
            </a:fld>
            <a:endParaRPr lang="en-US"/>
          </a:p>
        </p:txBody>
      </p:sp>
    </p:spTree>
  </p:cSld>
  <p:clrMapOvr>
    <a:masterClrMapping/>
  </p:clrMapOvr>
  <p:transition spd="med">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627D29B7-4BB4-4D0E-AEEA-21D14CBD54DA}" type="slidenum">
              <a:rPr lang="en-US"/>
            </a:fld>
            <a:r>
              <a:rPr lang="en-US"/>
              <a:t>/123</a:t>
            </a:r>
            <a:endParaRPr lang="en-US"/>
          </a:p>
        </p:txBody>
      </p:sp>
      <p:sp>
        <p:nvSpPr>
          <p:cNvPr id="6" name="Rectangle 16"/>
          <p:cNvSpPr>
            <a:spLocks noGrp="1" noChangeArrowheads="1"/>
          </p:cNvSpPr>
          <p:nvPr>
            <p:ph type="dt" sz="half" idx="12"/>
          </p:nvPr>
        </p:nvSpPr>
        <p:spPr/>
        <p:txBody>
          <a:bodyPr/>
          <a:lstStyle>
            <a:lvl1pPr>
              <a:defRPr/>
            </a:lvl1pPr>
          </a:lstStyle>
          <a:p>
            <a:pPr>
              <a:defRPr/>
            </a:pPr>
            <a:fld id="{749BF87B-FE1A-4F5B-9C05-32FA978E0BA9}" type="datetime1">
              <a:rPr lang="zh-CN" altLang="en-US"/>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3FFF0648-E9DB-4136-80C1-BC42575DB3EF}"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204E6496-D6C5-4577-B9DE-69C743F9A405}" type="datetime1">
              <a:rPr lang="zh-CN" altLang="en-US"/>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06EA7041-46E2-4E13-A46D-09E73F1B645D}"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6C9755C3-E4D0-4C43-9AD8-96AE40014CD3}" type="datetime1">
              <a:rPr lang="zh-CN" altLang="en-US"/>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1.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1027" name="Rectangle 3"/>
          <p:cNvSpPr>
            <a:spLocks noGrp="1" noChangeArrowheads="1"/>
          </p:cNvSpPr>
          <p:nvPr>
            <p:ph type="sldNum" sz="quarter" idx="4"/>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800" b="1">
                <a:latin typeface="华文新魏" pitchFamily="2" charset="-122"/>
                <a:ea typeface="华文新魏" pitchFamily="2" charset="-122"/>
              </a:defRPr>
            </a:lvl1pPr>
          </a:lstStyle>
          <a:p>
            <a:pPr>
              <a:defRPr/>
            </a:pPr>
            <a:fld id="{0794C643-A63F-4E71-8112-E881A67B4237}" type="slidenum">
              <a:rPr lang="en-US"/>
            </a:fld>
            <a:endParaRPr lang="en-US"/>
          </a:p>
        </p:txBody>
      </p:sp>
      <p:sp>
        <p:nvSpPr>
          <p:cNvPr id="1028"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1029"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1030"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3E98CBA6-8D7C-4016-A919-456354CA8140}" type="datetime1">
              <a:rPr lang="zh-CN" altLang="en-US"/>
            </a:fld>
            <a:endParaRPr lang="en-US"/>
          </a:p>
        </p:txBody>
      </p:sp>
      <p:sp>
        <p:nvSpPr>
          <p:cNvPr id="1031" name="Line 17"/>
          <p:cNvSpPr>
            <a:spLocks noChangeShapeType="1"/>
          </p:cNvSpPr>
          <p:nvPr/>
        </p:nvSpPr>
        <p:spPr bwMode="auto">
          <a:xfrm>
            <a:off x="0" y="6524625"/>
            <a:ext cx="7740650" cy="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1032" name="直接连接符 7"/>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2pPr>
      <a:lvl3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3pPr>
      <a:lvl4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4pPr>
      <a:lvl5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5pPr>
      <a:lvl6pPr marL="4572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6pPr>
      <a:lvl7pPr marL="9144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7pPr>
      <a:lvl8pPr marL="13716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8pPr>
      <a:lvl9pPr marL="18288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2052"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fld id="{C5D0D03F-7304-4F11-95DE-192890DD5DD8}" type="datetime1">
              <a:rPr lang="zh-CN" altLang="en-US"/>
            </a:fld>
            <a:endParaRPr lang="en-US"/>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endParaRPr lang="en-US"/>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lvl1pPr>
          </a:lstStyle>
          <a:p>
            <a:pPr>
              <a:defRPr/>
            </a:pPr>
            <a:fld id="{20F0E681-96CD-49B6-8A85-4F1CC4C3924D}"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SimSun" pitchFamily="2" charset="-122"/>
        </a:defRPr>
      </a:lvl2pPr>
      <a:lvl3pPr algn="ctr" rtl="0" eaLnBrk="0" fontAlgn="base" hangingPunct="0">
        <a:spcBef>
          <a:spcPct val="0"/>
        </a:spcBef>
        <a:spcAft>
          <a:spcPct val="0"/>
        </a:spcAft>
        <a:defRPr sz="4400">
          <a:solidFill>
            <a:schemeClr val="tx2"/>
          </a:solidFill>
          <a:latin typeface="Times New Roman" pitchFamily="18" charset="0"/>
          <a:ea typeface="SimSun" pitchFamily="2" charset="-122"/>
        </a:defRPr>
      </a:lvl3pPr>
      <a:lvl4pPr algn="ctr" rtl="0" eaLnBrk="0" fontAlgn="base" hangingPunct="0">
        <a:spcBef>
          <a:spcPct val="0"/>
        </a:spcBef>
        <a:spcAft>
          <a:spcPct val="0"/>
        </a:spcAft>
        <a:defRPr sz="4400">
          <a:solidFill>
            <a:schemeClr val="tx2"/>
          </a:solidFill>
          <a:latin typeface="Times New Roman" pitchFamily="18" charset="0"/>
          <a:ea typeface="SimSun" pitchFamily="2" charset="-122"/>
        </a:defRPr>
      </a:lvl4pPr>
      <a:lvl5pPr algn="ctr" rtl="0" eaLnBrk="0" fontAlgn="base" hangingPunct="0">
        <a:spcBef>
          <a:spcPct val="0"/>
        </a:spcBef>
        <a:spcAft>
          <a:spcPct val="0"/>
        </a:spcAft>
        <a:defRPr sz="4400">
          <a:solidFill>
            <a:schemeClr val="tx2"/>
          </a:solidFill>
          <a:latin typeface="Times New Roman" pitchFamily="18" charset="0"/>
          <a:ea typeface="SimSun"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SimSun"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SimSun"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SimSun"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SimSun"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bwMode="auto">
          <a:xfrm>
            <a:off x="0" y="0"/>
            <a:ext cx="9144000" cy="6858000"/>
            <a:chOff x="0" y="0"/>
            <a:chExt cx="5760" cy="4320"/>
          </a:xfrm>
        </p:grpSpPr>
        <p:sp>
          <p:nvSpPr>
            <p:cNvPr id="3080" name="Rectangle 3"/>
            <p:cNvSpPr>
              <a:spLocks noChangeArrowheads="1"/>
            </p:cNvSpPr>
            <p:nvPr/>
          </p:nvSpPr>
          <p:spPr bwMode="auto">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2400">
                <a:ea typeface="SimSun" pitchFamily="2" charset="-122"/>
              </a:endParaRPr>
            </a:p>
          </p:txBody>
        </p:sp>
        <p:sp>
          <p:nvSpPr>
            <p:cNvPr id="3081" name="Rectangle 4"/>
            <p:cNvSpPr>
              <a:spLocks noChangeArrowheads="1"/>
            </p:cNvSpPr>
            <p:nvPr/>
          </p:nvSpPr>
          <p:spPr bwMode="auto">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itchFamily="2" charset="-122"/>
              </a:endParaRPr>
            </a:p>
          </p:txBody>
        </p:sp>
        <p:grpSp>
          <p:nvGrpSpPr>
            <p:cNvPr id="3082" name="Group 5"/>
            <p:cNvGrpSpPr/>
            <p:nvPr/>
          </p:nvGrpSpPr>
          <p:grpSpPr bwMode="auto">
            <a:xfrm>
              <a:off x="0" y="672"/>
              <a:ext cx="1806" cy="1989"/>
              <a:chOff x="0" y="0"/>
              <a:chExt cx="1806" cy="1989"/>
            </a:xfrm>
          </p:grpSpPr>
          <p:sp>
            <p:nvSpPr>
              <p:cNvPr id="3083" name="Rectangle 6"/>
              <p:cNvSpPr>
                <a:spLocks noChangeArrowheads="1"/>
              </p:cNvSpPr>
              <p:nvPr userDrawn="1"/>
            </p:nvSpPr>
            <p:spPr bwMode="auto">
              <a:xfrm>
                <a:off x="361" y="1585"/>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itchFamily="2" charset="-122"/>
                </a:endParaRPr>
              </a:p>
            </p:txBody>
          </p:sp>
          <p:sp>
            <p:nvSpPr>
              <p:cNvPr id="3084" name="Rectangle 7"/>
              <p:cNvSpPr>
                <a:spLocks noChangeArrowheads="1"/>
              </p:cNvSpPr>
              <p:nvPr userDrawn="1"/>
            </p:nvSpPr>
            <p:spPr bwMode="auto">
              <a:xfrm>
                <a:off x="1081" y="393"/>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itchFamily="2" charset="-122"/>
                </a:endParaRPr>
              </a:p>
            </p:txBody>
          </p:sp>
          <p:sp>
            <p:nvSpPr>
              <p:cNvPr id="3085" name="Rectangle 8"/>
              <p:cNvSpPr>
                <a:spLocks noChangeArrowheads="1"/>
              </p:cNvSpPr>
              <p:nvPr userDrawn="1"/>
            </p:nvSpPr>
            <p:spPr bwMode="auto">
              <a:xfrm>
                <a:off x="1437" y="0"/>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itchFamily="2" charset="-122"/>
                </a:endParaRPr>
              </a:p>
            </p:txBody>
          </p:sp>
          <p:sp>
            <p:nvSpPr>
              <p:cNvPr id="3086" name="Rectangle 9"/>
              <p:cNvSpPr>
                <a:spLocks noChangeArrowheads="1"/>
              </p:cNvSpPr>
              <p:nvPr userDrawn="1"/>
            </p:nvSpPr>
            <p:spPr bwMode="auto">
              <a:xfrm>
                <a:off x="719" y="1585"/>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itchFamily="2" charset="-122"/>
                </a:endParaRPr>
              </a:p>
            </p:txBody>
          </p:sp>
          <p:sp>
            <p:nvSpPr>
              <p:cNvPr id="3087" name="Rectangle 10"/>
              <p:cNvSpPr>
                <a:spLocks noChangeArrowheads="1"/>
              </p:cNvSpPr>
              <p:nvPr userDrawn="1"/>
            </p:nvSpPr>
            <p:spPr bwMode="auto">
              <a:xfrm>
                <a:off x="1437" y="393"/>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itchFamily="2" charset="-122"/>
                </a:endParaRPr>
              </a:p>
            </p:txBody>
          </p:sp>
          <p:sp>
            <p:nvSpPr>
              <p:cNvPr id="3088" name="Rectangle 11"/>
              <p:cNvSpPr>
                <a:spLocks noChangeArrowheads="1"/>
              </p:cNvSpPr>
              <p:nvPr userDrawn="1"/>
            </p:nvSpPr>
            <p:spPr bwMode="auto">
              <a:xfrm>
                <a:off x="719" y="792"/>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itchFamily="2" charset="-122"/>
                </a:endParaRPr>
              </a:p>
            </p:txBody>
          </p:sp>
          <p:sp>
            <p:nvSpPr>
              <p:cNvPr id="3089" name="Rectangle 12"/>
              <p:cNvSpPr>
                <a:spLocks noChangeArrowheads="1"/>
              </p:cNvSpPr>
              <p:nvPr userDrawn="1"/>
            </p:nvSpPr>
            <p:spPr bwMode="auto">
              <a:xfrm>
                <a:off x="0" y="792"/>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itchFamily="2" charset="-122"/>
                </a:endParaRPr>
              </a:p>
            </p:txBody>
          </p:sp>
          <p:sp>
            <p:nvSpPr>
              <p:cNvPr id="2" name="Rectangle 13"/>
              <p:cNvSpPr>
                <a:spLocks noChangeArrowheads="1"/>
              </p:cNvSpPr>
              <p:nvPr userDrawn="1"/>
            </p:nvSpPr>
            <p:spPr bwMode="auto">
              <a:xfrm>
                <a:off x="1081" y="792"/>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itchFamily="2" charset="-122"/>
                </a:endParaRPr>
              </a:p>
            </p:txBody>
          </p:sp>
          <p:sp>
            <p:nvSpPr>
              <p:cNvPr id="3" name="Rectangle 14"/>
              <p:cNvSpPr>
                <a:spLocks noChangeArrowheads="1"/>
              </p:cNvSpPr>
              <p:nvPr userDrawn="1"/>
            </p:nvSpPr>
            <p:spPr bwMode="auto">
              <a:xfrm>
                <a:off x="361" y="1185"/>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itchFamily="2" charset="-122"/>
                </a:endParaRPr>
              </a:p>
            </p:txBody>
          </p:sp>
          <p:sp>
            <p:nvSpPr>
              <p:cNvPr id="4" name="Rectangle 15"/>
              <p:cNvSpPr>
                <a:spLocks noChangeArrowheads="1"/>
              </p:cNvSpPr>
              <p:nvPr userDrawn="1"/>
            </p:nvSpPr>
            <p:spPr bwMode="auto">
              <a:xfrm>
                <a:off x="719" y="1185"/>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itchFamily="2" charset="-122"/>
                </a:endParaRPr>
              </a:p>
            </p:txBody>
          </p:sp>
        </p:grpSp>
      </p:grpSp>
      <p:sp>
        <p:nvSpPr>
          <p:cNvPr id="3075"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3076"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3090" name="Rectangle 16"/>
          <p:cNvSpPr>
            <a:spLocks noGrp="1" noChangeArrowheads="1"/>
          </p:cNvSpPr>
          <p:nvPr>
            <p:ph type="dt" sz="half" idx="2"/>
          </p:nvPr>
        </p:nvSpPr>
        <p:spPr bwMode="auto">
          <a:xfrm>
            <a:off x="45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A99CDCBB-5362-4A46-BA76-3513296F03B1}" type="datetime1">
              <a:rPr lang="zh-CN" altLang="en-US"/>
            </a:fld>
            <a:endParaRPr lang="en-US"/>
          </a:p>
        </p:txBody>
      </p:sp>
      <p:sp>
        <p:nvSpPr>
          <p:cNvPr id="3091" name="Rectangle 17"/>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3092" name="Rectangle 18"/>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Black" pitchFamily="34" charset="0"/>
                <a:ea typeface="+mn-ea"/>
              </a:defRPr>
            </a:lvl1pPr>
          </a:lstStyle>
          <a:p>
            <a:pPr>
              <a:defRPr/>
            </a:pPr>
            <a:fld id="{FF6A3FAB-23E1-4102-A4AF-2C2632144B1C}" type="slidenum">
              <a:rPr lang="en-US"/>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2pPr>
      <a:lvl3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3pPr>
      <a:lvl4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4pPr>
      <a:lvl5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5pPr>
      <a:lvl6pPr marL="4572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6pPr>
      <a:lvl7pPr marL="9144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7pPr>
      <a:lvl8pPr marL="13716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8pPr>
      <a:lvl9pPr marL="18288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Line 17"/>
          <p:cNvSpPr>
            <a:spLocks noChangeShapeType="1"/>
          </p:cNvSpPr>
          <p:nvPr/>
        </p:nvSpPr>
        <p:spPr bwMode="auto">
          <a:xfrm>
            <a:off x="0" y="6524625"/>
            <a:ext cx="7740650" cy="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4099" name="直接连接符 7"/>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
        <p:nvSpPr>
          <p:cNvPr id="4100"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4101"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102" name="Rectangle 10"/>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F7C3230C-00A9-49A5-9D1A-8476FC555ED5}" type="datetime1">
              <a:rPr lang="zh-CN" altLang="en-US"/>
            </a:fld>
            <a:endParaRPr lang="en-US"/>
          </a:p>
        </p:txBody>
      </p:sp>
      <p:sp>
        <p:nvSpPr>
          <p:cNvPr id="4103" name="Rectangle 11"/>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4104" name="Rectangle 12"/>
          <p:cNvSpPr>
            <a:spLocks noGrp="1" noChangeArrowheads="1"/>
          </p:cNvSpPr>
          <p:nvPr>
            <p:ph type="sldNum" sz="quarter" idx="4"/>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800" b="1">
                <a:latin typeface="华文新魏" pitchFamily="2" charset="-122"/>
                <a:ea typeface="华文新魏" pitchFamily="2" charset="-122"/>
              </a:defRPr>
            </a:lvl1pPr>
          </a:lstStyle>
          <a:p>
            <a:pPr>
              <a:defRPr/>
            </a:pPr>
            <a:fld id="{18CEB60D-17BE-4BD1-AB38-374BF9D82FF7}" type="slidenum">
              <a:rPr lang="zh-CN" altLang="en-US"/>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2pPr>
      <a:lvl3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3pPr>
      <a:lvl4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4pPr>
      <a:lvl5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5pPr>
      <a:lvl6pPr marL="4572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6pPr>
      <a:lvl7pPr marL="9144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7pPr>
      <a:lvl8pPr marL="13716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8pPr>
      <a:lvl9pPr marL="18288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Line 17"/>
          <p:cNvSpPr>
            <a:spLocks noChangeShapeType="1"/>
          </p:cNvSpPr>
          <p:nvPr/>
        </p:nvSpPr>
        <p:spPr bwMode="auto">
          <a:xfrm>
            <a:off x="0" y="6524625"/>
            <a:ext cx="7740650" cy="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5123" name="直接连接符 7"/>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
        <p:nvSpPr>
          <p:cNvPr id="5124"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5125"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126"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7A7C5D78-0F46-475A-B410-8F5FE676CDD8}" type="datetime1">
              <a:rPr lang="zh-CN" altLang="en-US"/>
            </a:fld>
            <a:endParaRPr lang="en-US"/>
          </a:p>
        </p:txBody>
      </p:sp>
      <p:sp>
        <p:nvSpPr>
          <p:cNvPr id="5127"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5128" name="Rectangle 6"/>
          <p:cNvSpPr>
            <a:spLocks noGrp="1" noChangeArrowheads="1"/>
          </p:cNvSpPr>
          <p:nvPr>
            <p:ph type="sldNum" sz="quarter" idx="4"/>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800" b="1">
                <a:latin typeface="华文新魏" pitchFamily="2" charset="-122"/>
                <a:ea typeface="华文新魏" pitchFamily="2" charset="-122"/>
              </a:defRPr>
            </a:lvl1pPr>
          </a:lstStyle>
          <a:p>
            <a:pPr>
              <a:defRPr/>
            </a:pPr>
            <a:fld id="{D8C58E23-E8B9-4B82-AA31-BB208563C5BE}" type="slidenum">
              <a:rPr lang="en-US"/>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2pPr>
      <a:lvl3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3pPr>
      <a:lvl4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4pPr>
      <a:lvl5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5pPr>
      <a:lvl6pPr marL="4572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6pPr>
      <a:lvl7pPr marL="9144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7pPr>
      <a:lvl8pPr marL="13716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8pPr>
      <a:lvl9pPr marL="18288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Line 17"/>
          <p:cNvSpPr>
            <a:spLocks noChangeShapeType="1"/>
          </p:cNvSpPr>
          <p:nvPr/>
        </p:nvSpPr>
        <p:spPr bwMode="auto">
          <a:xfrm>
            <a:off x="0" y="6524625"/>
            <a:ext cx="7740650" cy="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6147" name="直接连接符 7"/>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
        <p:nvSpPr>
          <p:cNvPr id="6148"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6149"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615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6AA0340F-D23A-4B8C-A0A6-7C9964587F87}" type="datetime1">
              <a:rPr lang="zh-CN" altLang="en-US"/>
            </a:fld>
            <a:endParaRPr lang="en-US"/>
          </a:p>
        </p:txBody>
      </p:sp>
      <p:sp>
        <p:nvSpPr>
          <p:cNvPr id="6151"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6152" name="Rectangle 6"/>
          <p:cNvSpPr>
            <a:spLocks noGrp="1" noChangeArrowheads="1"/>
          </p:cNvSpPr>
          <p:nvPr>
            <p:ph type="sldNum" sz="quarter" idx="4"/>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800" b="1">
                <a:latin typeface="华文新魏" pitchFamily="2" charset="-122"/>
                <a:ea typeface="华文新魏" pitchFamily="2" charset="-122"/>
              </a:defRPr>
            </a:lvl1pPr>
          </a:lstStyle>
          <a:p>
            <a:pPr>
              <a:defRPr/>
            </a:pPr>
            <a:fld id="{5FE2C558-9611-4FB0-A5DC-68DFA635EAFC}" type="slidenum">
              <a:rPr lang="en-US"/>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2pPr>
      <a:lvl3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3pPr>
      <a:lvl4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4pPr>
      <a:lvl5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5pPr>
      <a:lvl6pPr marL="4572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6pPr>
      <a:lvl7pPr marL="9144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7pPr>
      <a:lvl8pPr marL="13716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8pPr>
      <a:lvl9pPr marL="18288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717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7172"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endParaRPr lang="en-US"/>
          </a:p>
        </p:txBody>
      </p:sp>
      <p:sp>
        <p:nvSpPr>
          <p:cNvPr id="7173" name="Rectangle 3"/>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lvl1pPr>
          </a:lstStyle>
          <a:p>
            <a:pPr>
              <a:defRPr/>
            </a:pPr>
            <a:fld id="{B2DCF683-9596-421E-ABE2-9A73157540F9}" type="slidenum">
              <a:rPr lang="en-US"/>
            </a:fld>
            <a:r>
              <a:rPr lang="en-US"/>
              <a:t>/123</a:t>
            </a:r>
            <a:endParaRPr lang="en-US"/>
          </a:p>
        </p:txBody>
      </p:sp>
      <p:sp>
        <p:nvSpPr>
          <p:cNvPr id="7174" name="Rectangle 16"/>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fld id="{7FC8218F-9E6E-4F69-A6F7-A67EDD347103}" type="datetime1">
              <a:rPr lang="zh-CN" altLang="en-US"/>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wipe dir="r"/>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SimSun" pitchFamily="2" charset="-122"/>
        </a:defRPr>
      </a:lvl2pPr>
      <a:lvl3pPr algn="ctr" rtl="0" eaLnBrk="0" fontAlgn="base" hangingPunct="0">
        <a:spcBef>
          <a:spcPct val="0"/>
        </a:spcBef>
        <a:spcAft>
          <a:spcPct val="0"/>
        </a:spcAft>
        <a:defRPr sz="4400">
          <a:solidFill>
            <a:schemeClr val="tx2"/>
          </a:solidFill>
          <a:latin typeface="Times New Roman" pitchFamily="18" charset="0"/>
          <a:ea typeface="SimSun" pitchFamily="2" charset="-122"/>
        </a:defRPr>
      </a:lvl3pPr>
      <a:lvl4pPr algn="ctr" rtl="0" eaLnBrk="0" fontAlgn="base" hangingPunct="0">
        <a:spcBef>
          <a:spcPct val="0"/>
        </a:spcBef>
        <a:spcAft>
          <a:spcPct val="0"/>
        </a:spcAft>
        <a:defRPr sz="4400">
          <a:solidFill>
            <a:schemeClr val="tx2"/>
          </a:solidFill>
          <a:latin typeface="Times New Roman" pitchFamily="18" charset="0"/>
          <a:ea typeface="SimSun" pitchFamily="2" charset="-122"/>
        </a:defRPr>
      </a:lvl4pPr>
      <a:lvl5pPr algn="ctr" rtl="0" eaLnBrk="0" fontAlgn="base" hangingPunct="0">
        <a:spcBef>
          <a:spcPct val="0"/>
        </a:spcBef>
        <a:spcAft>
          <a:spcPct val="0"/>
        </a:spcAft>
        <a:defRPr sz="4400">
          <a:solidFill>
            <a:schemeClr val="tx2"/>
          </a:solidFill>
          <a:latin typeface="Times New Roman" pitchFamily="18" charset="0"/>
          <a:ea typeface="SimSun"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SimSun"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SimSun"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SimSun"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SimSun"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oleObject" Target="../embeddings/oleObject4.bin"/><Relationship Id="rId2" Type="http://schemas.openxmlformats.org/officeDocument/2006/relationships/image" Target="../media/image9.png"/><Relationship Id="rId1"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slide" Target="slide25.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slide" Target="slide18.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5.vml"/><Relationship Id="rId4" Type="http://schemas.openxmlformats.org/officeDocument/2006/relationships/slideLayout" Target="../slideLayouts/slideLayout18.xml"/><Relationship Id="rId3" Type="http://schemas.openxmlformats.org/officeDocument/2006/relationships/slide" Target="slide32.xml"/><Relationship Id="rId2" Type="http://schemas.openxmlformats.org/officeDocument/2006/relationships/image" Target="../media/image14.png"/><Relationship Id="rId1"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oleObject" Target="../embeddings/oleObject8.bin"/><Relationship Id="rId3" Type="http://schemas.openxmlformats.org/officeDocument/2006/relationships/image" Target="../media/image16.png"/><Relationship Id="rId2" Type="http://schemas.openxmlformats.org/officeDocument/2006/relationships/oleObject" Target="../embeddings/oleObject7.bin"/><Relationship Id="rId1"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55.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oleObject" Target="../embeddings/oleObject9.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10.bin"/></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4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9.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11.bin"/></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23.wmf"/><Relationship Id="rId1" Type="http://schemas.openxmlformats.org/officeDocument/2006/relationships/oleObject" Target="../embeddings/oleObject12.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51.xml"/><Relationship Id="rId3" Type="http://schemas.openxmlformats.org/officeDocument/2006/relationships/image" Target="../media/image13.jpeg"/><Relationship Id="rId2" Type="http://schemas.openxmlformats.org/officeDocument/2006/relationships/image" Target="../media/image24.wmf"/><Relationship Id="rId1" Type="http://schemas.openxmlformats.org/officeDocument/2006/relationships/oleObject" Target="../embeddings/oleObject13.bin"/></Relationships>
</file>

<file path=ppt/slides/_rels/slide91.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51.xml"/><Relationship Id="rId3" Type="http://schemas.openxmlformats.org/officeDocument/2006/relationships/image" Target="../media/image26.png"/><Relationship Id="rId2" Type="http://schemas.openxmlformats.org/officeDocument/2006/relationships/oleObject" Target="../embeddings/oleObject14.bin"/><Relationship Id="rId1" Type="http://schemas.openxmlformats.org/officeDocument/2006/relationships/image" Target="../media/image25.png"/></Relationships>
</file>

<file path=ppt/slides/_rels/slide92.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62.xml"/><Relationship Id="rId4" Type="http://schemas.openxmlformats.org/officeDocument/2006/relationships/image" Target="../media/image28.png"/><Relationship Id="rId3" Type="http://schemas.openxmlformats.org/officeDocument/2006/relationships/oleObject" Target="../embeddings/oleObject16.bin"/><Relationship Id="rId2" Type="http://schemas.openxmlformats.org/officeDocument/2006/relationships/image" Target="../media/image27.png"/><Relationship Id="rId1" Type="http://schemas.openxmlformats.org/officeDocument/2006/relationships/oleObject" Target="../embeddings/oleObject15.bin"/></Relationships>
</file>

<file path=ppt/slides/_rels/slide93.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62.xml"/><Relationship Id="rId4" Type="http://schemas.openxmlformats.org/officeDocument/2006/relationships/image" Target="../media/image30.png"/><Relationship Id="rId3" Type="http://schemas.openxmlformats.org/officeDocument/2006/relationships/oleObject" Target="../embeddings/oleObject18.bin"/><Relationship Id="rId2" Type="http://schemas.openxmlformats.org/officeDocument/2006/relationships/image" Target="../media/image29.png"/><Relationship Id="rId1" Type="http://schemas.openxmlformats.org/officeDocument/2006/relationships/oleObject" Target="../embeddings/oleObject17.bin"/></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33.wmf"/><Relationship Id="rId1"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8"/>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0EFD6BE0-523B-4CDC-9DDA-1939FE61961A}" type="slidenum">
              <a:rPr lang="en-US" altLang="zh-CN" sz="1200">
                <a:latin typeface="Arial Black" pitchFamily="34" charset="0"/>
                <a:ea typeface="SimSun" pitchFamily="2" charset="-122"/>
              </a:rPr>
            </a:fld>
            <a:endParaRPr lang="en-US" altLang="zh-CN" sz="1200">
              <a:latin typeface="Arial Black" pitchFamily="34" charset="0"/>
              <a:ea typeface="SimSun" pitchFamily="2" charset="-122"/>
            </a:endParaRPr>
          </a:p>
        </p:txBody>
      </p:sp>
      <p:sp>
        <p:nvSpPr>
          <p:cNvPr id="8195" name="Rectangle 18"/>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92BBA122-C6A9-48DD-8F2C-45D3CDCD7D01}" type="slidenum">
              <a:rPr lang="en-US" altLang="zh-CN" sz="1200">
                <a:latin typeface="Arial Black" pitchFamily="34" charset="0"/>
                <a:ea typeface="SimSun" pitchFamily="2" charset="-122"/>
              </a:rPr>
            </a:fld>
            <a:endParaRPr lang="en-US" altLang="zh-CN" sz="1200">
              <a:latin typeface="Arial Black" pitchFamily="34" charset="0"/>
              <a:ea typeface="SimSun" pitchFamily="2" charset="-122"/>
            </a:endParaRPr>
          </a:p>
        </p:txBody>
      </p:sp>
      <p:sp>
        <p:nvSpPr>
          <p:cNvPr id="8196" name="Rectangle 2"/>
          <p:cNvSpPr>
            <a:spLocks noGrp="1" noChangeArrowheads="1"/>
          </p:cNvSpPr>
          <p:nvPr>
            <p:ph type="ctrTitle" idx="4294967295"/>
          </p:nvPr>
        </p:nvSpPr>
        <p:spPr>
          <a:xfrm>
            <a:off x="2971800" y="1828800"/>
            <a:ext cx="6019800" cy="2209800"/>
          </a:xfrm>
        </p:spPr>
        <p:txBody>
          <a:bodyPr/>
          <a:lstStyle/>
          <a:p>
            <a:pPr algn="ctr" eaLnBrk="1" hangingPunct="1"/>
            <a:r>
              <a:rPr lang="zh-CN" sz="6600">
                <a:solidFill>
                  <a:srgbClr val="FFFFFF"/>
                </a:solidFill>
                <a:latin typeface="华文彩云" pitchFamily="2" charset="-122"/>
                <a:ea typeface="华文彩云" pitchFamily="2" charset="-122"/>
              </a:rPr>
              <a:t>第八章  图</a:t>
            </a:r>
            <a:endParaRPr lang="zh-CN" sz="6600">
              <a:solidFill>
                <a:srgbClr val="FFFFFF"/>
              </a:solidFill>
              <a:latin typeface="华文彩云" pitchFamily="2" charset="-122"/>
              <a:ea typeface="华文彩云" pitchFamily="2" charset="-122"/>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E4A3A8DA-D612-4FCB-89CE-8A1B56BC0FF4}"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741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596CD923-FE96-4F93-996C-B7171F0BDD08}"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17412" name="Rectangle 2"/>
          <p:cNvSpPr>
            <a:spLocks noGrp="1" noChangeArrowheads="1"/>
          </p:cNvSpPr>
          <p:nvPr>
            <p:ph type="title" idx="4294967295"/>
          </p:nvPr>
        </p:nvSpPr>
        <p:spPr>
          <a:xfrm>
            <a:off x="228600" y="228600"/>
            <a:ext cx="4572000" cy="533400"/>
          </a:xfrm>
        </p:spPr>
        <p:txBody>
          <a:bodyPr/>
          <a:lstStyle/>
          <a:p>
            <a:pPr eaLnBrk="1" hangingPunct="1"/>
            <a:r>
              <a:rPr lang="zh-CN" altLang="en-US" sz="2800" b="1"/>
              <a:t>例</a:t>
            </a:r>
            <a:r>
              <a:rPr lang="en-US" altLang="zh-CN" sz="2800" b="1"/>
              <a:t>2 </a:t>
            </a:r>
            <a:r>
              <a:rPr lang="zh-CN" altLang="en-US" sz="2800" b="1"/>
              <a:t>：有向图的邻接矩阵</a:t>
            </a:r>
            <a:endParaRPr lang="zh-CN" altLang="en-US" sz="2800" b="1"/>
          </a:p>
        </p:txBody>
      </p:sp>
      <p:sp>
        <p:nvSpPr>
          <p:cNvPr id="21509" name="Rectangle 21"/>
          <p:cNvSpPr>
            <a:spLocks noChangeArrowheads="1"/>
          </p:cNvSpPr>
          <p:nvPr/>
        </p:nvSpPr>
        <p:spPr bwMode="auto">
          <a:xfrm>
            <a:off x="76200" y="4191000"/>
            <a:ext cx="822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defRPr/>
            </a:pPr>
            <a:r>
              <a:rPr lang="zh-CN" altLang="en-US" sz="2600" b="1" dirty="0">
                <a:solidFill>
                  <a:schemeClr val="hlink"/>
                </a:solidFill>
                <a:effectLst>
                  <a:outerShdw blurRad="38100" dist="38100" dir="2700000" algn="tl">
                    <a:srgbClr val="C0C0C0"/>
                  </a:outerShdw>
                </a:effectLst>
                <a:latin typeface="楷体_GB2312" pitchFamily="49" charset="-122"/>
                <a:ea typeface="楷体_GB2312" pitchFamily="49" charset="-122"/>
              </a:rPr>
              <a:t>分析</a:t>
            </a:r>
            <a:r>
              <a:rPr lang="en-US" sz="2600" b="1" dirty="0">
                <a:solidFill>
                  <a:schemeClr val="hlink"/>
                </a:solidFill>
                <a:effectLst>
                  <a:outerShdw blurRad="38100" dist="38100" dir="2700000" algn="tl">
                    <a:srgbClr val="C0C0C0"/>
                  </a:outerShdw>
                </a:effectLst>
                <a:latin typeface="楷体_GB2312" pitchFamily="49" charset="-122"/>
                <a:ea typeface="楷体_GB2312" pitchFamily="49" charset="-122"/>
              </a:rPr>
              <a:t>1</a:t>
            </a:r>
            <a:r>
              <a:rPr lang="zh-CN" altLang="en-US" sz="2600" b="1" dirty="0">
                <a:solidFill>
                  <a:schemeClr val="hlink"/>
                </a:solidFill>
                <a:effectLst>
                  <a:outerShdw blurRad="38100" dist="38100" dir="2700000" algn="tl">
                    <a:srgbClr val="C0C0C0"/>
                  </a:outerShdw>
                </a:effectLst>
                <a:latin typeface="楷体_GB2312" pitchFamily="49" charset="-122"/>
                <a:ea typeface="楷体_GB2312" pitchFamily="49" charset="-122"/>
              </a:rPr>
              <a:t>：</a:t>
            </a:r>
            <a:r>
              <a:rPr lang="zh-CN" altLang="en-US" sz="2400" b="1" dirty="0">
                <a:ea typeface="楷体_GB2312" pitchFamily="49" charset="-122"/>
              </a:rPr>
              <a:t>有向图的邻接矩阵可能是不对称的。</a:t>
            </a:r>
            <a:endParaRPr lang="zh-CN" altLang="en-US" sz="2400" b="1" dirty="0">
              <a:ea typeface="楷体_GB2312" pitchFamily="49" charset="-122"/>
            </a:endParaRPr>
          </a:p>
          <a:p>
            <a:pPr>
              <a:defRPr/>
            </a:pPr>
            <a:r>
              <a:rPr lang="zh-CN" altLang="en-US" sz="2600" b="1" dirty="0">
                <a:solidFill>
                  <a:schemeClr val="hlink"/>
                </a:solidFill>
                <a:effectLst>
                  <a:outerShdw blurRad="38100" dist="38100" dir="2700000" algn="tl">
                    <a:srgbClr val="C0C0C0"/>
                  </a:outerShdw>
                </a:effectLst>
                <a:latin typeface="楷体_GB2312" pitchFamily="49" charset="-122"/>
                <a:ea typeface="楷体_GB2312" pitchFamily="49" charset="-122"/>
              </a:rPr>
              <a:t>分析</a:t>
            </a:r>
            <a:r>
              <a:rPr lang="en-US" sz="2600" b="1" dirty="0">
                <a:solidFill>
                  <a:schemeClr val="hlink"/>
                </a:solidFill>
                <a:effectLst>
                  <a:outerShdw blurRad="38100" dist="38100" dir="2700000" algn="tl">
                    <a:srgbClr val="C0C0C0"/>
                  </a:outerShdw>
                </a:effectLst>
                <a:latin typeface="楷体_GB2312" pitchFamily="49" charset="-122"/>
                <a:ea typeface="楷体_GB2312" pitchFamily="49" charset="-122"/>
              </a:rPr>
              <a:t>2</a:t>
            </a:r>
            <a:r>
              <a:rPr lang="zh-CN" altLang="en-US" sz="2600" b="1" dirty="0">
                <a:solidFill>
                  <a:schemeClr val="hlink"/>
                </a:solidFill>
                <a:effectLst>
                  <a:outerShdw blurRad="38100" dist="38100" dir="2700000" algn="tl">
                    <a:srgbClr val="C0C0C0"/>
                  </a:outerShdw>
                </a:effectLst>
                <a:latin typeface="楷体_GB2312" pitchFamily="49" charset="-122"/>
                <a:ea typeface="楷体_GB2312" pitchFamily="49" charset="-122"/>
              </a:rPr>
              <a:t>：</a:t>
            </a:r>
            <a:r>
              <a:rPr lang="zh-CN" altLang="en-US" sz="2400" b="1" dirty="0">
                <a:latin typeface="楷体_GB2312" pitchFamily="49" charset="-122"/>
                <a:ea typeface="楷体_GB2312" pitchFamily="49" charset="-122"/>
              </a:rPr>
              <a:t>顶点的出度</a:t>
            </a:r>
            <a:r>
              <a:rPr lang="en-US"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第</a:t>
            </a:r>
            <a:r>
              <a:rPr lang="en-US"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行元素之和，</a:t>
            </a:r>
            <a:r>
              <a:rPr lang="en-US" sz="2000" b="1" i="1" dirty="0">
                <a:ea typeface="黑体" pitchFamily="2" charset="-122"/>
              </a:rPr>
              <a:t>OD( Vi )=</a:t>
            </a:r>
            <a:r>
              <a:rPr lang="en-US" sz="2000" b="1" i="1" dirty="0">
                <a:ea typeface="黑体" pitchFamily="2" charset="-122"/>
                <a:sym typeface="Symbol" panose="05050102010706020507" pitchFamily="18" charset="2"/>
              </a:rPr>
              <a:t> </a:t>
            </a:r>
            <a:r>
              <a:rPr lang="en-US" sz="2000" b="1" i="1" dirty="0" err="1">
                <a:ea typeface="黑体" pitchFamily="2" charset="-122"/>
              </a:rPr>
              <a:t>A.Edge</a:t>
            </a:r>
            <a:r>
              <a:rPr lang="en-US" sz="2000" b="1" i="1" dirty="0">
                <a:ea typeface="黑体" pitchFamily="2" charset="-122"/>
              </a:rPr>
              <a:t>[ i ][j ]</a:t>
            </a:r>
            <a:endParaRPr lang="en-US" sz="2000" b="1" i="1" dirty="0">
              <a:ea typeface="黑体" pitchFamily="2" charset="-122"/>
            </a:endParaRPr>
          </a:p>
          <a:p>
            <a:pPr>
              <a:defRPr/>
            </a:pPr>
            <a:r>
              <a:rPr lang="en-US" sz="2000" b="1" dirty="0">
                <a:ea typeface="黑体" pitchFamily="2" charset="-122"/>
              </a:rPr>
              <a:t>                  </a:t>
            </a:r>
            <a:r>
              <a:rPr lang="zh-CN" altLang="en-US" sz="2400" b="1" dirty="0">
                <a:latin typeface="楷体_GB2312" pitchFamily="49" charset="-122"/>
                <a:ea typeface="楷体_GB2312" pitchFamily="49" charset="-122"/>
              </a:rPr>
              <a:t>顶点的入度</a:t>
            </a:r>
            <a:r>
              <a:rPr lang="en-US"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第</a:t>
            </a:r>
            <a:r>
              <a:rPr lang="en-US"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列元素之和。</a:t>
            </a:r>
            <a:r>
              <a:rPr lang="en-US" sz="2000" b="1" i="1" dirty="0">
                <a:ea typeface="黑体" pitchFamily="2" charset="-122"/>
              </a:rPr>
              <a:t>ID( Vi )=</a:t>
            </a:r>
            <a:r>
              <a:rPr lang="en-US" sz="2000" b="1" i="1" dirty="0">
                <a:ea typeface="黑体" pitchFamily="2" charset="-122"/>
                <a:sym typeface="Symbol" panose="05050102010706020507" pitchFamily="18" charset="2"/>
              </a:rPr>
              <a:t> </a:t>
            </a:r>
            <a:r>
              <a:rPr lang="en-US" sz="2000" b="1" i="1" dirty="0" err="1">
                <a:ea typeface="黑体" pitchFamily="2" charset="-122"/>
              </a:rPr>
              <a:t>A.Edge</a:t>
            </a:r>
            <a:r>
              <a:rPr lang="en-US" sz="2000" b="1" i="1" dirty="0">
                <a:ea typeface="黑体" pitchFamily="2" charset="-122"/>
              </a:rPr>
              <a:t>[ j ][i ]</a:t>
            </a:r>
            <a:endParaRPr lang="en-US" sz="2000" b="1" i="1" dirty="0">
              <a:ea typeface="黑体" pitchFamily="2" charset="-122"/>
            </a:endParaRPr>
          </a:p>
          <a:p>
            <a:pPr>
              <a:defRPr/>
            </a:pPr>
            <a:r>
              <a:rPr lang="en-US" sz="2000" b="1" dirty="0">
                <a:ea typeface="黑体" pitchFamily="2" charset="-122"/>
              </a:rPr>
              <a:t>                  </a:t>
            </a:r>
            <a:r>
              <a:rPr lang="zh-CN" altLang="en-US" sz="2400" b="1" dirty="0">
                <a:latin typeface="楷体_GB2312" pitchFamily="49" charset="-122"/>
                <a:ea typeface="楷体_GB2312" pitchFamily="49" charset="-122"/>
              </a:rPr>
              <a:t>顶点的度</a:t>
            </a:r>
            <a:r>
              <a:rPr lang="en-US"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第</a:t>
            </a:r>
            <a:r>
              <a:rPr lang="en-US"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行元素之和</a:t>
            </a:r>
            <a:r>
              <a:rPr lang="en-US"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第</a:t>
            </a:r>
            <a:r>
              <a:rPr lang="en-US"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列元素之和</a:t>
            </a:r>
            <a:r>
              <a:rPr lang="en-US" sz="2400" b="1" dirty="0">
                <a:latin typeface="楷体_GB2312" pitchFamily="49" charset="-122"/>
                <a:ea typeface="楷体_GB2312" pitchFamily="49" charset="-122"/>
              </a:rPr>
              <a:t>,</a:t>
            </a:r>
            <a:endParaRPr lang="en-US" sz="2400" b="1" dirty="0">
              <a:latin typeface="楷体_GB2312" pitchFamily="49" charset="-122"/>
              <a:ea typeface="楷体_GB2312" pitchFamily="49" charset="-122"/>
            </a:endParaRPr>
          </a:p>
          <a:p>
            <a:pPr>
              <a:defRPr/>
            </a:pPr>
            <a:r>
              <a:rPr lang="en-US"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即：</a:t>
            </a:r>
            <a:r>
              <a:rPr lang="en-US" sz="2000" b="1" i="1" dirty="0">
                <a:ea typeface="黑体" pitchFamily="2" charset="-122"/>
              </a:rPr>
              <a:t>TD(Vi)=OD( Vi )  + ID( Vi )</a:t>
            </a:r>
            <a:endParaRPr lang="en-US" sz="2000" b="1" i="1" dirty="0">
              <a:ea typeface="黑体" pitchFamily="2" charset="-122"/>
            </a:endParaRPr>
          </a:p>
        </p:txBody>
      </p:sp>
      <p:grpSp>
        <p:nvGrpSpPr>
          <p:cNvPr id="17414" name="Group 6"/>
          <p:cNvGrpSpPr/>
          <p:nvPr/>
        </p:nvGrpSpPr>
        <p:grpSpPr bwMode="auto">
          <a:xfrm>
            <a:off x="304800" y="1066800"/>
            <a:ext cx="2971800" cy="1295400"/>
            <a:chOff x="0" y="0"/>
            <a:chExt cx="1872" cy="816"/>
          </a:xfrm>
        </p:grpSpPr>
        <p:sp>
          <p:nvSpPr>
            <p:cNvPr id="17426" name="Oval 24"/>
            <p:cNvSpPr>
              <a:spLocks noChangeArrowheads="1"/>
            </p:cNvSpPr>
            <p:nvPr/>
          </p:nvSpPr>
          <p:spPr bwMode="auto">
            <a:xfrm>
              <a:off x="584" y="34"/>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itchFamily="2" charset="-122"/>
                </a:rPr>
                <a:t>v1</a:t>
              </a:r>
              <a:endParaRPr lang="en-US" altLang="zh-CN" sz="2400">
                <a:solidFill>
                  <a:schemeClr val="bg1"/>
                </a:solidFill>
                <a:ea typeface="黑体" pitchFamily="2" charset="-122"/>
              </a:endParaRPr>
            </a:p>
          </p:txBody>
        </p:sp>
        <p:sp>
          <p:nvSpPr>
            <p:cNvPr id="17427" name="Oval 25"/>
            <p:cNvSpPr>
              <a:spLocks noChangeArrowheads="1"/>
            </p:cNvSpPr>
            <p:nvPr/>
          </p:nvSpPr>
          <p:spPr bwMode="auto">
            <a:xfrm>
              <a:off x="1550" y="0"/>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itchFamily="2" charset="-122"/>
                </a:rPr>
                <a:t>v2</a:t>
              </a:r>
              <a:endParaRPr lang="en-US" altLang="zh-CN" sz="2400">
                <a:solidFill>
                  <a:schemeClr val="bg1"/>
                </a:solidFill>
                <a:ea typeface="黑体" pitchFamily="2" charset="-122"/>
              </a:endParaRPr>
            </a:p>
          </p:txBody>
        </p:sp>
        <p:sp>
          <p:nvSpPr>
            <p:cNvPr id="17428" name="Oval 26"/>
            <p:cNvSpPr>
              <a:spLocks noChangeArrowheads="1"/>
            </p:cNvSpPr>
            <p:nvPr/>
          </p:nvSpPr>
          <p:spPr bwMode="auto">
            <a:xfrm>
              <a:off x="531" y="578"/>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itchFamily="2" charset="-122"/>
                </a:rPr>
                <a:t>v3</a:t>
              </a:r>
              <a:endParaRPr lang="en-US" altLang="zh-CN" sz="2400">
                <a:solidFill>
                  <a:schemeClr val="bg1"/>
                </a:solidFill>
                <a:ea typeface="黑体" pitchFamily="2" charset="-122"/>
              </a:endParaRPr>
            </a:p>
          </p:txBody>
        </p:sp>
        <p:sp>
          <p:nvSpPr>
            <p:cNvPr id="17429" name="Oval 27"/>
            <p:cNvSpPr>
              <a:spLocks noChangeArrowheads="1"/>
            </p:cNvSpPr>
            <p:nvPr/>
          </p:nvSpPr>
          <p:spPr bwMode="auto">
            <a:xfrm>
              <a:off x="1550" y="578"/>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itchFamily="2" charset="-122"/>
                </a:rPr>
                <a:t>v4</a:t>
              </a:r>
              <a:endParaRPr lang="en-US" altLang="zh-CN" sz="2400">
                <a:solidFill>
                  <a:schemeClr val="bg1"/>
                </a:solidFill>
                <a:ea typeface="黑体" pitchFamily="2" charset="-122"/>
              </a:endParaRPr>
            </a:p>
          </p:txBody>
        </p:sp>
        <p:sp>
          <p:nvSpPr>
            <p:cNvPr id="17430" name="Line 28"/>
            <p:cNvSpPr>
              <a:spLocks noChangeShapeType="1"/>
            </p:cNvSpPr>
            <p:nvPr/>
          </p:nvSpPr>
          <p:spPr bwMode="auto">
            <a:xfrm>
              <a:off x="906" y="136"/>
              <a:ext cx="644"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1" name="Line 29"/>
            <p:cNvSpPr>
              <a:spLocks noChangeShapeType="1"/>
            </p:cNvSpPr>
            <p:nvPr/>
          </p:nvSpPr>
          <p:spPr bwMode="auto">
            <a:xfrm flipH="1">
              <a:off x="745" y="272"/>
              <a:ext cx="0" cy="306"/>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2" name="Line 30"/>
            <p:cNvSpPr>
              <a:spLocks noChangeShapeType="1"/>
            </p:cNvSpPr>
            <p:nvPr/>
          </p:nvSpPr>
          <p:spPr bwMode="auto">
            <a:xfrm>
              <a:off x="853" y="714"/>
              <a:ext cx="697"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3" name="Line 31"/>
            <p:cNvSpPr>
              <a:spLocks noChangeShapeType="1"/>
            </p:cNvSpPr>
            <p:nvPr/>
          </p:nvSpPr>
          <p:spPr bwMode="auto">
            <a:xfrm>
              <a:off x="853" y="238"/>
              <a:ext cx="751" cy="374"/>
            </a:xfrm>
            <a:prstGeom prst="line">
              <a:avLst/>
            </a:prstGeom>
            <a:noFill/>
            <a:ln w="381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9" name="Rectangle 33"/>
            <p:cNvSpPr>
              <a:spLocks noChangeArrowheads="1"/>
            </p:cNvSpPr>
            <p:nvPr/>
          </p:nvSpPr>
          <p:spPr bwMode="auto">
            <a:xfrm>
              <a:off x="0" y="254"/>
              <a:ext cx="272" cy="314"/>
            </a:xfrm>
            <a:prstGeom prst="rect">
              <a:avLst/>
            </a:prstGeom>
            <a:noFill/>
            <a:ln w="9525" cmpd="sng">
              <a:solidFill>
                <a:schemeClr val="bg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lgn="ctr">
                <a:defRPr/>
              </a:pPr>
              <a:r>
                <a:rPr lang="en-US" sz="2600">
                  <a:solidFill>
                    <a:schemeClr val="bg2"/>
                  </a:solidFill>
                  <a:effectLst>
                    <a:outerShdw blurRad="38100" dist="38100" dir="2700000" algn="tl">
                      <a:srgbClr val="C0C0C0"/>
                    </a:outerShdw>
                  </a:effectLst>
                </a:rPr>
                <a:t>A</a:t>
              </a:r>
              <a:endParaRPr lang="en-US" sz="2600">
                <a:solidFill>
                  <a:schemeClr val="bg2"/>
                </a:solidFill>
                <a:effectLst>
                  <a:outerShdw blurRad="38100" dist="38100" dir="2700000" algn="tl">
                    <a:srgbClr val="C0C0C0"/>
                  </a:outerShdw>
                </a:effectLst>
              </a:endParaRPr>
            </a:p>
          </p:txBody>
        </p:sp>
      </p:grpSp>
      <p:sp>
        <p:nvSpPr>
          <p:cNvPr id="21520" name="Text Box 34"/>
          <p:cNvSpPr txBox="1">
            <a:spLocks noChangeArrowheads="1"/>
          </p:cNvSpPr>
          <p:nvPr/>
        </p:nvSpPr>
        <p:spPr bwMode="auto">
          <a:xfrm>
            <a:off x="3886200" y="1295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2400">
                <a:solidFill>
                  <a:schemeClr val="hlink"/>
                </a:solidFill>
                <a:ea typeface="黑体" pitchFamily="2" charset="-122"/>
              </a:rPr>
              <a:t>邻接矩阵：</a:t>
            </a:r>
            <a:endParaRPr lang="zh-CN" altLang="en-US" sz="2400">
              <a:solidFill>
                <a:schemeClr val="hlink"/>
              </a:solidFill>
              <a:ea typeface="黑体" pitchFamily="2" charset="-122"/>
            </a:endParaRPr>
          </a:p>
        </p:txBody>
      </p:sp>
      <p:sp>
        <p:nvSpPr>
          <p:cNvPr id="21521" name="AutoShape 35"/>
          <p:cNvSpPr/>
          <p:nvPr/>
        </p:nvSpPr>
        <p:spPr bwMode="auto">
          <a:xfrm>
            <a:off x="5811838" y="1371600"/>
            <a:ext cx="152400" cy="1219200"/>
          </a:xfrm>
          <a:prstGeom prst="leftBracket">
            <a:avLst>
              <a:gd name="adj" fmla="val 66667"/>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1522" name="AutoShape 36"/>
          <p:cNvSpPr/>
          <p:nvPr/>
        </p:nvSpPr>
        <p:spPr bwMode="auto">
          <a:xfrm>
            <a:off x="7183438" y="1371600"/>
            <a:ext cx="207962" cy="1219200"/>
          </a:xfrm>
          <a:prstGeom prst="rightBracket">
            <a:avLst>
              <a:gd name="adj" fmla="val 48855"/>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1523" name="Text Box 38"/>
          <p:cNvSpPr txBox="1">
            <a:spLocks noChangeArrowheads="1"/>
          </p:cNvSpPr>
          <p:nvPr/>
        </p:nvSpPr>
        <p:spPr bwMode="auto">
          <a:xfrm>
            <a:off x="4114800" y="16002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chemeClr val="bg2"/>
                </a:solidFill>
                <a:ea typeface="黑体" pitchFamily="2" charset="-122"/>
              </a:rPr>
              <a:t>A.</a:t>
            </a:r>
            <a:r>
              <a:rPr lang="en-US" altLang="zh-CN" sz="2800" i="1">
                <a:solidFill>
                  <a:schemeClr val="bg2"/>
                </a:solidFill>
                <a:ea typeface="黑体" pitchFamily="2" charset="-122"/>
              </a:rPr>
              <a:t>Edge</a:t>
            </a:r>
            <a:r>
              <a:rPr lang="en-US" altLang="zh-CN" sz="2800">
                <a:ea typeface="黑体" pitchFamily="2" charset="-122"/>
              </a:rPr>
              <a:t> </a:t>
            </a:r>
            <a:r>
              <a:rPr lang="en-US" altLang="zh-CN" sz="2800">
                <a:solidFill>
                  <a:schemeClr val="bg2"/>
                </a:solidFill>
                <a:ea typeface="黑体" pitchFamily="2" charset="-122"/>
              </a:rPr>
              <a:t>=</a:t>
            </a:r>
            <a:endParaRPr lang="en-US" altLang="zh-CN" sz="2800">
              <a:solidFill>
                <a:schemeClr val="bg2"/>
              </a:solidFill>
              <a:ea typeface="黑体" pitchFamily="2" charset="-122"/>
            </a:endParaRPr>
          </a:p>
        </p:txBody>
      </p:sp>
      <p:sp>
        <p:nvSpPr>
          <p:cNvPr id="17419" name="Rectangle 39"/>
          <p:cNvSpPr>
            <a:spLocks noChangeArrowheads="1"/>
          </p:cNvSpPr>
          <p:nvPr/>
        </p:nvSpPr>
        <p:spPr bwMode="auto">
          <a:xfrm>
            <a:off x="5715000" y="987425"/>
            <a:ext cx="1884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itchFamily="2" charset="-122"/>
              </a:rPr>
              <a:t>( v1 v2</a:t>
            </a:r>
            <a:r>
              <a:rPr lang="en-US" altLang="zh-CN" sz="2000" b="1" baseline="-6000">
                <a:ea typeface="黑体" pitchFamily="2" charset="-122"/>
              </a:rPr>
              <a:t>  </a:t>
            </a:r>
            <a:r>
              <a:rPr lang="en-US" altLang="zh-CN" sz="2000" b="1">
                <a:ea typeface="黑体" pitchFamily="2" charset="-122"/>
              </a:rPr>
              <a:t>v3 v4 )</a:t>
            </a:r>
            <a:endParaRPr lang="en-US" altLang="zh-CN" sz="2000" b="1">
              <a:ea typeface="黑体" pitchFamily="2" charset="-122"/>
            </a:endParaRPr>
          </a:p>
        </p:txBody>
      </p:sp>
      <p:sp>
        <p:nvSpPr>
          <p:cNvPr id="21525" name="Rectangle 40"/>
          <p:cNvSpPr>
            <a:spLocks noChangeArrowheads="1"/>
          </p:cNvSpPr>
          <p:nvPr/>
        </p:nvSpPr>
        <p:spPr bwMode="auto">
          <a:xfrm>
            <a:off x="7446963" y="1295400"/>
            <a:ext cx="457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10000"/>
              </a:spcBef>
            </a:pPr>
            <a:r>
              <a:rPr lang="en-US" altLang="zh-CN" sz="2000" b="1">
                <a:ea typeface="黑体" pitchFamily="2" charset="-122"/>
              </a:rPr>
              <a:t>v1</a:t>
            </a:r>
            <a:endParaRPr lang="en-US" altLang="zh-CN" sz="2000" b="1">
              <a:ea typeface="黑体" pitchFamily="2" charset="-122"/>
            </a:endParaRPr>
          </a:p>
          <a:p>
            <a:pPr algn="ctr">
              <a:spcBef>
                <a:spcPct val="10000"/>
              </a:spcBef>
            </a:pPr>
            <a:r>
              <a:rPr lang="en-US" altLang="zh-CN" sz="2000" b="1">
                <a:ea typeface="黑体" pitchFamily="2" charset="-122"/>
              </a:rPr>
              <a:t>v2</a:t>
            </a:r>
            <a:endParaRPr lang="en-US" altLang="zh-CN" sz="2000" b="1">
              <a:ea typeface="黑体" pitchFamily="2" charset="-122"/>
            </a:endParaRPr>
          </a:p>
          <a:p>
            <a:pPr algn="ctr">
              <a:spcBef>
                <a:spcPct val="10000"/>
              </a:spcBef>
            </a:pPr>
            <a:r>
              <a:rPr lang="en-US" altLang="zh-CN" sz="2000" b="1">
                <a:ea typeface="黑体" pitchFamily="2" charset="-122"/>
              </a:rPr>
              <a:t>v3</a:t>
            </a:r>
            <a:endParaRPr lang="en-US" altLang="zh-CN" sz="2000" b="1">
              <a:ea typeface="黑体" pitchFamily="2" charset="-122"/>
            </a:endParaRPr>
          </a:p>
          <a:p>
            <a:pPr algn="ctr">
              <a:spcBef>
                <a:spcPct val="10000"/>
              </a:spcBef>
            </a:pPr>
            <a:r>
              <a:rPr lang="en-US" altLang="zh-CN" sz="2000" b="1">
                <a:ea typeface="黑体" pitchFamily="2" charset="-122"/>
              </a:rPr>
              <a:t>v4</a:t>
            </a:r>
            <a:endParaRPr lang="en-US" altLang="zh-CN" sz="2000" b="1">
              <a:ea typeface="黑体" pitchFamily="2" charset="-122"/>
            </a:endParaRPr>
          </a:p>
        </p:txBody>
      </p:sp>
      <p:sp>
        <p:nvSpPr>
          <p:cNvPr id="21526" name="Rectangle 41"/>
          <p:cNvSpPr>
            <a:spLocks noChangeArrowheads="1"/>
          </p:cNvSpPr>
          <p:nvPr/>
        </p:nvSpPr>
        <p:spPr bwMode="auto">
          <a:xfrm>
            <a:off x="5943600" y="1295400"/>
            <a:ext cx="129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itchFamily="2" charset="-122"/>
              </a:rPr>
              <a:t>0   0</a:t>
            </a:r>
            <a:r>
              <a:rPr lang="en-US" altLang="zh-CN" sz="2000" baseline="-6000">
                <a:ea typeface="黑体" pitchFamily="2" charset="-122"/>
              </a:rPr>
              <a:t>    </a:t>
            </a:r>
            <a:r>
              <a:rPr lang="en-US" altLang="zh-CN" sz="2000">
                <a:ea typeface="黑体" pitchFamily="2" charset="-122"/>
              </a:rPr>
              <a:t>0</a:t>
            </a:r>
            <a:r>
              <a:rPr lang="en-US" altLang="zh-CN" sz="2000" baseline="-6000">
                <a:ea typeface="黑体" pitchFamily="2" charset="-122"/>
              </a:rPr>
              <a:t>     </a:t>
            </a:r>
            <a:r>
              <a:rPr lang="en-US" altLang="zh-CN" sz="2000">
                <a:ea typeface="黑体" pitchFamily="2" charset="-122"/>
              </a:rPr>
              <a:t>0</a:t>
            </a:r>
            <a:endParaRPr lang="en-US" altLang="zh-CN" sz="2000">
              <a:ea typeface="黑体" pitchFamily="2" charset="-122"/>
            </a:endParaRPr>
          </a:p>
          <a:p>
            <a:pPr algn="ctr"/>
            <a:r>
              <a:rPr lang="zh-CN" altLang="en-US" sz="2000">
                <a:ea typeface="黑体" pitchFamily="2" charset="-122"/>
              </a:rPr>
              <a:t>   </a:t>
            </a:r>
            <a:r>
              <a:rPr lang="en-US" altLang="zh-CN" sz="2000">
                <a:ea typeface="黑体" pitchFamily="2" charset="-122"/>
              </a:rPr>
              <a:t>0   0</a:t>
            </a:r>
            <a:r>
              <a:rPr lang="en-US" altLang="zh-CN" sz="2000" baseline="-6000">
                <a:ea typeface="黑体" pitchFamily="2" charset="-122"/>
              </a:rPr>
              <a:t>    </a:t>
            </a:r>
            <a:r>
              <a:rPr lang="en-US" altLang="zh-CN" sz="2000">
                <a:ea typeface="黑体" pitchFamily="2" charset="-122"/>
              </a:rPr>
              <a:t>0   0   </a:t>
            </a:r>
            <a:endParaRPr lang="en-US" altLang="zh-CN" sz="2000">
              <a:ea typeface="黑体" pitchFamily="2" charset="-122"/>
            </a:endParaRPr>
          </a:p>
          <a:p>
            <a:pPr algn="ctr"/>
            <a:r>
              <a:rPr lang="zh-CN" altLang="en-US" sz="2000">
                <a:ea typeface="黑体" pitchFamily="2" charset="-122"/>
              </a:rPr>
              <a:t>  </a:t>
            </a:r>
            <a:r>
              <a:rPr lang="en-US" altLang="zh-CN" sz="2000">
                <a:ea typeface="黑体" pitchFamily="2" charset="-122"/>
              </a:rPr>
              <a:t>0</a:t>
            </a:r>
            <a:r>
              <a:rPr lang="en-US" altLang="zh-CN" sz="2000" baseline="-6000">
                <a:ea typeface="黑体" pitchFamily="2" charset="-122"/>
              </a:rPr>
              <a:t>    </a:t>
            </a:r>
            <a:r>
              <a:rPr lang="en-US" altLang="zh-CN" sz="2000">
                <a:ea typeface="黑体" pitchFamily="2" charset="-122"/>
              </a:rPr>
              <a:t>0   0   0  </a:t>
            </a:r>
            <a:endParaRPr lang="en-US" altLang="zh-CN" sz="2000">
              <a:ea typeface="黑体" pitchFamily="2" charset="-122"/>
            </a:endParaRPr>
          </a:p>
          <a:p>
            <a:pPr algn="ctr"/>
            <a:r>
              <a:rPr lang="zh-CN" altLang="en-US" sz="2000">
                <a:ea typeface="黑体" pitchFamily="2" charset="-122"/>
              </a:rPr>
              <a:t>  </a:t>
            </a:r>
            <a:r>
              <a:rPr lang="en-US" altLang="zh-CN" sz="2000">
                <a:ea typeface="黑体" pitchFamily="2" charset="-122"/>
              </a:rPr>
              <a:t>0   0   0   0  </a:t>
            </a:r>
            <a:endParaRPr lang="en-US" altLang="zh-CN" sz="2000">
              <a:ea typeface="黑体" pitchFamily="2" charset="-122"/>
            </a:endParaRPr>
          </a:p>
        </p:txBody>
      </p:sp>
      <p:sp>
        <p:nvSpPr>
          <p:cNvPr id="21527" name="Text Box 43"/>
          <p:cNvSpPr txBox="1">
            <a:spLocks noChangeArrowheads="1"/>
          </p:cNvSpPr>
          <p:nvPr/>
        </p:nvSpPr>
        <p:spPr bwMode="auto">
          <a:xfrm>
            <a:off x="457200" y="2819400"/>
            <a:ext cx="6934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400" b="1">
                <a:solidFill>
                  <a:schemeClr val="hlink"/>
                </a:solidFill>
                <a:latin typeface="SimSun" pitchFamily="2" charset="-122"/>
              </a:rPr>
              <a:t>注：</a:t>
            </a:r>
            <a:r>
              <a:rPr lang="zh-CN" altLang="en-US" sz="2400" b="1">
                <a:latin typeface="SimSun" pitchFamily="2" charset="-122"/>
              </a:rPr>
              <a:t>在有向图的邻接矩阵中，</a:t>
            </a:r>
            <a:endParaRPr lang="zh-CN" altLang="en-US" sz="2400" b="1">
              <a:latin typeface="SimSun" pitchFamily="2" charset="-122"/>
            </a:endParaRPr>
          </a:p>
          <a:p>
            <a:pPr eaLnBrk="1" hangingPunct="1"/>
            <a:r>
              <a:rPr lang="zh-CN" altLang="en-US" sz="2400" b="1">
                <a:latin typeface="楷体_GB2312" pitchFamily="49" charset="-122"/>
                <a:ea typeface="楷体_GB2312" pitchFamily="49" charset="-122"/>
              </a:rPr>
              <a:t>   第</a:t>
            </a:r>
            <a:r>
              <a:rPr lang="en-US" altLang="zh-CN" sz="2400" b="1">
                <a:solidFill>
                  <a:srgbClr val="FF0000"/>
                </a:solidFill>
                <a:latin typeface="楷体_GB2312" pitchFamily="49" charset="-122"/>
                <a:ea typeface="楷体_GB2312" pitchFamily="49" charset="-122"/>
              </a:rPr>
              <a:t>i</a:t>
            </a:r>
            <a:r>
              <a:rPr lang="zh-CN" altLang="en-US" sz="2400" b="1">
                <a:latin typeface="楷体_GB2312" pitchFamily="49" charset="-122"/>
                <a:ea typeface="楷体_GB2312" pitchFamily="49" charset="-122"/>
              </a:rPr>
              <a:t>行含义：以结点</a:t>
            </a:r>
            <a:r>
              <a:rPr lang="en-US" altLang="zh-CN" sz="2400" b="1">
                <a:latin typeface="楷体_GB2312" pitchFamily="49" charset="-122"/>
                <a:ea typeface="楷体_GB2312" pitchFamily="49" charset="-122"/>
              </a:rPr>
              <a:t>v</a:t>
            </a:r>
            <a:r>
              <a:rPr lang="en-US" altLang="zh-CN" sz="2400" b="1" baseline="-25000">
                <a:latin typeface="楷体_GB2312" pitchFamily="49" charset="-122"/>
                <a:ea typeface="楷体_GB2312" pitchFamily="49" charset="-122"/>
              </a:rPr>
              <a:t>i</a:t>
            </a:r>
            <a:r>
              <a:rPr lang="zh-CN" altLang="en-US" sz="2400" b="1">
                <a:latin typeface="楷体_GB2312" pitchFamily="49" charset="-122"/>
                <a:ea typeface="楷体_GB2312" pitchFamily="49" charset="-122"/>
              </a:rPr>
              <a:t>为尾的弧</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即出度边）；</a:t>
            </a:r>
            <a:endParaRPr lang="zh-CN" altLang="en-US" sz="2400" b="1">
              <a:latin typeface="楷体_GB2312" pitchFamily="49" charset="-122"/>
              <a:ea typeface="楷体_GB2312" pitchFamily="49" charset="-122"/>
            </a:endParaRPr>
          </a:p>
          <a:p>
            <a:pPr eaLnBrk="1" hangingPunct="1"/>
            <a:r>
              <a:rPr lang="zh-CN" altLang="en-US" sz="2400" b="1">
                <a:latin typeface="楷体_GB2312" pitchFamily="49" charset="-122"/>
                <a:ea typeface="楷体_GB2312" pitchFamily="49" charset="-122"/>
              </a:rPr>
              <a:t>   </a:t>
            </a:r>
            <a:r>
              <a:rPr lang="zh-CN" altLang="en-US" sz="2400" b="1">
                <a:solidFill>
                  <a:schemeClr val="bg2"/>
                </a:solidFill>
                <a:latin typeface="楷体_GB2312" pitchFamily="49" charset="-122"/>
                <a:ea typeface="楷体_GB2312" pitchFamily="49" charset="-122"/>
              </a:rPr>
              <a:t>第</a:t>
            </a:r>
            <a:r>
              <a:rPr lang="en-US" altLang="zh-CN" sz="2400" b="1">
                <a:solidFill>
                  <a:srgbClr val="FF0000"/>
                </a:solidFill>
                <a:latin typeface="楷体_GB2312" pitchFamily="49" charset="-122"/>
                <a:ea typeface="楷体_GB2312" pitchFamily="49" charset="-122"/>
              </a:rPr>
              <a:t>i</a:t>
            </a:r>
            <a:r>
              <a:rPr lang="zh-CN" altLang="en-US" sz="2400" b="1">
                <a:latin typeface="楷体_GB2312" pitchFamily="49" charset="-122"/>
                <a:ea typeface="楷体_GB2312" pitchFamily="49" charset="-122"/>
              </a:rPr>
              <a:t>列含义：以结点</a:t>
            </a:r>
            <a:r>
              <a:rPr lang="en-US" altLang="zh-CN" sz="2400" b="1">
                <a:latin typeface="楷体_GB2312" pitchFamily="49" charset="-122"/>
                <a:ea typeface="楷体_GB2312" pitchFamily="49" charset="-122"/>
              </a:rPr>
              <a:t>v</a:t>
            </a:r>
            <a:r>
              <a:rPr lang="en-US" altLang="zh-CN" sz="2400" b="1" baseline="-25000">
                <a:latin typeface="楷体_GB2312" pitchFamily="49" charset="-122"/>
                <a:ea typeface="楷体_GB2312" pitchFamily="49" charset="-122"/>
              </a:rPr>
              <a:t>i</a:t>
            </a:r>
            <a:r>
              <a:rPr lang="zh-CN" altLang="en-US" sz="2400" b="1">
                <a:latin typeface="楷体_GB2312" pitchFamily="49" charset="-122"/>
                <a:ea typeface="楷体_GB2312" pitchFamily="49" charset="-122"/>
              </a:rPr>
              <a:t>为头的弧</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即入度边）。</a:t>
            </a:r>
            <a:endParaRPr lang="zh-CN" altLang="en-US" sz="2400" b="1">
              <a:latin typeface="楷体_GB2312" pitchFamily="49" charset="-122"/>
              <a:ea typeface="楷体_GB2312" pitchFamily="49" charset="-122"/>
            </a:endParaRPr>
          </a:p>
        </p:txBody>
      </p:sp>
      <p:sp>
        <p:nvSpPr>
          <p:cNvPr id="21528" name="AutoShape 44">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7424" name="Rectangle 46"/>
          <p:cNvSpPr>
            <a:spLocks noChangeArrowheads="1"/>
          </p:cNvSpPr>
          <p:nvPr/>
        </p:nvSpPr>
        <p:spPr bwMode="auto">
          <a:xfrm>
            <a:off x="4146550" y="9144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itchFamily="2" charset="-122"/>
              </a:rPr>
              <a:t>顶点表：</a:t>
            </a:r>
            <a:endParaRPr lang="zh-CN" altLang="en-US" sz="2400">
              <a:solidFill>
                <a:schemeClr val="hlink"/>
              </a:solidFill>
              <a:ea typeface="黑体" pitchFamily="2" charset="-122"/>
            </a:endParaRPr>
          </a:p>
        </p:txBody>
      </p:sp>
      <p:sp>
        <p:nvSpPr>
          <p:cNvPr id="21530" name="Rectangle 47"/>
          <p:cNvSpPr>
            <a:spLocks noChangeArrowheads="1"/>
          </p:cNvSpPr>
          <p:nvPr/>
        </p:nvSpPr>
        <p:spPr bwMode="auto">
          <a:xfrm>
            <a:off x="5959475" y="1311275"/>
            <a:ext cx="1295400" cy="14478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itchFamily="2" charset="-122"/>
              </a:rPr>
              <a:t>0   </a:t>
            </a:r>
            <a:r>
              <a:rPr lang="en-US" altLang="zh-CN" sz="2000">
                <a:solidFill>
                  <a:schemeClr val="hlink"/>
                </a:solidFill>
                <a:ea typeface="黑体" pitchFamily="2" charset="-122"/>
              </a:rPr>
              <a:t>1</a:t>
            </a:r>
            <a:r>
              <a:rPr lang="en-US" altLang="zh-CN" sz="2000" baseline="-6000">
                <a:ea typeface="黑体" pitchFamily="2" charset="-122"/>
              </a:rPr>
              <a:t>    </a:t>
            </a:r>
            <a:r>
              <a:rPr lang="en-US" altLang="zh-CN" sz="2000">
                <a:solidFill>
                  <a:schemeClr val="hlink"/>
                </a:solidFill>
                <a:ea typeface="黑体" pitchFamily="2" charset="-122"/>
              </a:rPr>
              <a:t>1</a:t>
            </a:r>
            <a:r>
              <a:rPr lang="en-US" altLang="zh-CN" sz="2000" baseline="-6000">
                <a:ea typeface="黑体" pitchFamily="2" charset="-122"/>
              </a:rPr>
              <a:t>     </a:t>
            </a:r>
            <a:r>
              <a:rPr lang="en-US" altLang="zh-CN" sz="2000">
                <a:ea typeface="黑体" pitchFamily="2" charset="-122"/>
              </a:rPr>
              <a:t>0</a:t>
            </a:r>
            <a:endParaRPr lang="en-US" altLang="zh-CN" sz="2000">
              <a:ea typeface="黑体" pitchFamily="2" charset="-122"/>
            </a:endParaRPr>
          </a:p>
          <a:p>
            <a:pPr algn="ctr"/>
            <a:r>
              <a:rPr lang="zh-CN" altLang="en-US" sz="2000">
                <a:ea typeface="黑体" pitchFamily="2" charset="-122"/>
              </a:rPr>
              <a:t>   </a:t>
            </a:r>
            <a:r>
              <a:rPr lang="en-US" altLang="zh-CN" sz="2000">
                <a:ea typeface="黑体" pitchFamily="2" charset="-122"/>
              </a:rPr>
              <a:t>0   0</a:t>
            </a:r>
            <a:r>
              <a:rPr lang="en-US" altLang="zh-CN" sz="2000" baseline="-6000">
                <a:ea typeface="黑体" pitchFamily="2" charset="-122"/>
              </a:rPr>
              <a:t>    </a:t>
            </a:r>
            <a:r>
              <a:rPr lang="en-US" altLang="zh-CN" sz="2000">
                <a:ea typeface="黑体" pitchFamily="2" charset="-122"/>
              </a:rPr>
              <a:t>0   0   </a:t>
            </a:r>
            <a:endParaRPr lang="en-US" altLang="zh-CN" sz="2000">
              <a:solidFill>
                <a:schemeClr val="accent1"/>
              </a:solidFill>
              <a:ea typeface="黑体" pitchFamily="2" charset="-122"/>
            </a:endParaRPr>
          </a:p>
          <a:p>
            <a:pPr algn="ctr"/>
            <a:r>
              <a:rPr lang="zh-CN" altLang="en-US" sz="2000">
                <a:ea typeface="黑体" pitchFamily="2" charset="-122"/>
              </a:rPr>
              <a:t>  </a:t>
            </a:r>
            <a:r>
              <a:rPr lang="en-US" altLang="zh-CN" sz="2000">
                <a:ea typeface="黑体" pitchFamily="2" charset="-122"/>
              </a:rPr>
              <a:t>0</a:t>
            </a:r>
            <a:r>
              <a:rPr lang="en-US" altLang="zh-CN" sz="2000" baseline="-6000">
                <a:ea typeface="黑体" pitchFamily="2" charset="-122"/>
              </a:rPr>
              <a:t>    </a:t>
            </a:r>
            <a:r>
              <a:rPr lang="en-US" altLang="zh-CN" sz="2000">
                <a:ea typeface="黑体" pitchFamily="2" charset="-122"/>
              </a:rPr>
              <a:t>0</a:t>
            </a:r>
            <a:r>
              <a:rPr lang="en-US" altLang="zh-CN" sz="2000">
                <a:solidFill>
                  <a:schemeClr val="accent1"/>
                </a:solidFill>
                <a:ea typeface="黑体" pitchFamily="2" charset="-122"/>
              </a:rPr>
              <a:t>  </a:t>
            </a:r>
            <a:r>
              <a:rPr lang="en-US" altLang="zh-CN" sz="2000">
                <a:ea typeface="黑体" pitchFamily="2" charset="-122"/>
              </a:rPr>
              <a:t> 0   </a:t>
            </a:r>
            <a:r>
              <a:rPr lang="en-US" altLang="zh-CN" sz="2000">
                <a:solidFill>
                  <a:schemeClr val="hlink"/>
                </a:solidFill>
                <a:ea typeface="黑体" pitchFamily="2" charset="-122"/>
              </a:rPr>
              <a:t>1</a:t>
            </a:r>
            <a:r>
              <a:rPr lang="en-US" altLang="zh-CN" sz="2000">
                <a:solidFill>
                  <a:schemeClr val="accent1"/>
                </a:solidFill>
                <a:ea typeface="黑体" pitchFamily="2" charset="-122"/>
              </a:rPr>
              <a:t>  </a:t>
            </a:r>
            <a:endParaRPr lang="en-US" altLang="zh-CN" sz="2000">
              <a:solidFill>
                <a:schemeClr val="accent1"/>
              </a:solidFill>
              <a:ea typeface="黑体" pitchFamily="2" charset="-122"/>
            </a:endParaRPr>
          </a:p>
          <a:p>
            <a:pPr algn="ctr"/>
            <a:r>
              <a:rPr lang="zh-CN" altLang="en-US" sz="2000">
                <a:solidFill>
                  <a:schemeClr val="hlink"/>
                </a:solidFill>
                <a:ea typeface="黑体" pitchFamily="2" charset="-122"/>
              </a:rPr>
              <a:t>   </a:t>
            </a:r>
            <a:r>
              <a:rPr lang="en-US" altLang="zh-CN" sz="2000">
                <a:solidFill>
                  <a:schemeClr val="hlink"/>
                </a:solidFill>
                <a:ea typeface="黑体" pitchFamily="2" charset="-122"/>
              </a:rPr>
              <a:t>1</a:t>
            </a:r>
            <a:r>
              <a:rPr lang="en-US" altLang="zh-CN" sz="2000">
                <a:solidFill>
                  <a:schemeClr val="accent1"/>
                </a:solidFill>
                <a:ea typeface="黑体" pitchFamily="2" charset="-122"/>
              </a:rPr>
              <a:t> </a:t>
            </a:r>
            <a:r>
              <a:rPr lang="en-US" altLang="zh-CN" sz="2000">
                <a:ea typeface="黑体" pitchFamily="2" charset="-122"/>
              </a:rPr>
              <a:t>  0   0   0  </a:t>
            </a:r>
            <a:endParaRPr lang="en-US" altLang="zh-CN" sz="2000">
              <a:ea typeface="黑体"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520"/>
                                        </p:tgtEl>
                                        <p:attrNameLst>
                                          <p:attrName>style.visibility</p:attrName>
                                        </p:attrNameLst>
                                      </p:cBhvr>
                                      <p:to>
                                        <p:strVal val="visible"/>
                                      </p:to>
                                    </p:set>
                                    <p:animEffect transition="in" filter="strips(downRight)">
                                      <p:cBhvr>
                                        <p:cTn id="7" dur="500"/>
                                        <p:tgtEl>
                                          <p:spTgt spid="21520"/>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1523"/>
                                        </p:tgtEl>
                                        <p:attrNameLst>
                                          <p:attrName>style.visibility</p:attrName>
                                        </p:attrNameLst>
                                      </p:cBhvr>
                                      <p:to>
                                        <p:strVal val="visible"/>
                                      </p:to>
                                    </p:set>
                                    <p:animEffect transition="in" filter="strips(downRight)">
                                      <p:cBhvr>
                                        <p:cTn id="10" dur="500"/>
                                        <p:tgtEl>
                                          <p:spTgt spid="21523"/>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1521"/>
                                        </p:tgtEl>
                                        <p:attrNameLst>
                                          <p:attrName>style.visibility</p:attrName>
                                        </p:attrNameLst>
                                      </p:cBhvr>
                                      <p:to>
                                        <p:strVal val="visible"/>
                                      </p:to>
                                    </p:set>
                                    <p:animEffect transition="in" filter="wipe(up)">
                                      <p:cBhvr>
                                        <p:cTn id="14" dur="500"/>
                                        <p:tgtEl>
                                          <p:spTgt spid="2152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1522"/>
                                        </p:tgtEl>
                                        <p:attrNameLst>
                                          <p:attrName>style.visibility</p:attrName>
                                        </p:attrNameLst>
                                      </p:cBhvr>
                                      <p:to>
                                        <p:strVal val="visible"/>
                                      </p:to>
                                    </p:set>
                                    <p:animEffect transition="in" filter="wipe(up)">
                                      <p:cBhvr>
                                        <p:cTn id="18" dur="500"/>
                                        <p:tgtEl>
                                          <p:spTgt spid="21522"/>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1525"/>
                                        </p:tgtEl>
                                        <p:attrNameLst>
                                          <p:attrName>style.visibility</p:attrName>
                                        </p:attrNameLst>
                                      </p:cBhvr>
                                      <p:to>
                                        <p:strVal val="visible"/>
                                      </p:to>
                                    </p:set>
                                    <p:animEffect transition="in" filter="wipe(up)">
                                      <p:cBhvr>
                                        <p:cTn id="22" dur="500"/>
                                        <p:tgtEl>
                                          <p:spTgt spid="215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26"/>
                                        </p:tgtEl>
                                        <p:attrNameLst>
                                          <p:attrName>style.visibility</p:attrName>
                                        </p:attrNameLst>
                                      </p:cBhvr>
                                      <p:to>
                                        <p:strVal val="visible"/>
                                      </p:to>
                                    </p:set>
                                    <p:animEffect transition="in" filter="wipe(left)">
                                      <p:cBhvr>
                                        <p:cTn id="27" dur="500"/>
                                        <p:tgtEl>
                                          <p:spTgt spid="215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530">
                                            <p:bg/>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53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530">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530">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1530">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21527">
                                            <p:txEl>
                                              <p:pRg st="0" end="0"/>
                                            </p:txEl>
                                          </p:spTgt>
                                        </p:tgtEl>
                                        <p:attrNameLst>
                                          <p:attrName>style.visibility</p:attrName>
                                        </p:attrNameLst>
                                      </p:cBhvr>
                                      <p:to>
                                        <p:strVal val="visible"/>
                                      </p:to>
                                    </p:set>
                                    <p:animEffect transition="in" filter="strips(downRight)">
                                      <p:cBhvr>
                                        <p:cTn id="50" dur="500"/>
                                        <p:tgtEl>
                                          <p:spTgt spid="21527">
                                            <p:txEl>
                                              <p:pRg st="0" end="0"/>
                                            </p:txEl>
                                          </p:spTgt>
                                        </p:tgtEl>
                                      </p:cBhvr>
                                    </p:animEffect>
                                  </p:childTnLst>
                                </p:cTn>
                              </p:par>
                              <p:par>
                                <p:cTn id="51" presetID="18" presetClass="entr" presetSubtype="6" fill="hold" grpId="0" nodeType="withEffect">
                                  <p:stCondLst>
                                    <p:cond delay="0"/>
                                  </p:stCondLst>
                                  <p:childTnLst>
                                    <p:set>
                                      <p:cBhvr>
                                        <p:cTn id="52" dur="1" fill="hold">
                                          <p:stCondLst>
                                            <p:cond delay="0"/>
                                          </p:stCondLst>
                                        </p:cTn>
                                        <p:tgtEl>
                                          <p:spTgt spid="21527">
                                            <p:txEl>
                                              <p:pRg st="1" end="1"/>
                                            </p:txEl>
                                          </p:spTgt>
                                        </p:tgtEl>
                                        <p:attrNameLst>
                                          <p:attrName>style.visibility</p:attrName>
                                        </p:attrNameLst>
                                      </p:cBhvr>
                                      <p:to>
                                        <p:strVal val="visible"/>
                                      </p:to>
                                    </p:set>
                                    <p:animEffect transition="in" filter="strips(downRight)">
                                      <p:cBhvr>
                                        <p:cTn id="53" dur="500"/>
                                        <p:tgtEl>
                                          <p:spTgt spid="21527">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grpId="0" nodeType="clickEffect">
                                  <p:stCondLst>
                                    <p:cond delay="0"/>
                                  </p:stCondLst>
                                  <p:childTnLst>
                                    <p:set>
                                      <p:cBhvr>
                                        <p:cTn id="57" dur="1" fill="hold">
                                          <p:stCondLst>
                                            <p:cond delay="0"/>
                                          </p:stCondLst>
                                        </p:cTn>
                                        <p:tgtEl>
                                          <p:spTgt spid="21527">
                                            <p:txEl>
                                              <p:pRg st="2" end="2"/>
                                            </p:txEl>
                                          </p:spTgt>
                                        </p:tgtEl>
                                        <p:attrNameLst>
                                          <p:attrName>style.visibility</p:attrName>
                                        </p:attrNameLst>
                                      </p:cBhvr>
                                      <p:to>
                                        <p:strVal val="visible"/>
                                      </p:to>
                                    </p:set>
                                    <p:animEffect transition="in" filter="strips(downRight)">
                                      <p:cBhvr>
                                        <p:cTn id="58" dur="500"/>
                                        <p:tgtEl>
                                          <p:spTgt spid="21527">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6" fill="hold" grpId="0" nodeType="clickEffect">
                                  <p:stCondLst>
                                    <p:cond delay="0"/>
                                  </p:stCondLst>
                                  <p:childTnLst>
                                    <p:set>
                                      <p:cBhvr>
                                        <p:cTn id="62" dur="1" fill="hold">
                                          <p:stCondLst>
                                            <p:cond delay="0"/>
                                          </p:stCondLst>
                                        </p:cTn>
                                        <p:tgtEl>
                                          <p:spTgt spid="21509">
                                            <p:txEl>
                                              <p:pRg st="0" end="0"/>
                                            </p:txEl>
                                          </p:spTgt>
                                        </p:tgtEl>
                                        <p:attrNameLst>
                                          <p:attrName>style.visibility</p:attrName>
                                        </p:attrNameLst>
                                      </p:cBhvr>
                                      <p:to>
                                        <p:strVal val="visible"/>
                                      </p:to>
                                    </p:set>
                                    <p:animEffect transition="in" filter="strips(downRight)">
                                      <p:cBhvr>
                                        <p:cTn id="63" dur="500"/>
                                        <p:tgtEl>
                                          <p:spTgt spid="21509">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21509">
                                            <p:txEl>
                                              <p:pRg st="1" end="1"/>
                                            </p:txEl>
                                          </p:spTgt>
                                        </p:tgtEl>
                                        <p:attrNameLst>
                                          <p:attrName>style.visibility</p:attrName>
                                        </p:attrNameLst>
                                      </p:cBhvr>
                                      <p:to>
                                        <p:strVal val="visible"/>
                                      </p:to>
                                    </p:set>
                                    <p:animEffect transition="in" filter="strips(downRight)">
                                      <p:cBhvr>
                                        <p:cTn id="68" dur="500"/>
                                        <p:tgtEl>
                                          <p:spTgt spid="21509">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21509">
                                            <p:txEl>
                                              <p:pRg st="2" end="2"/>
                                            </p:txEl>
                                          </p:spTgt>
                                        </p:tgtEl>
                                        <p:attrNameLst>
                                          <p:attrName>style.visibility</p:attrName>
                                        </p:attrNameLst>
                                      </p:cBhvr>
                                      <p:to>
                                        <p:strVal val="visible"/>
                                      </p:to>
                                    </p:set>
                                    <p:animEffect transition="in" filter="strips(downRight)">
                                      <p:cBhvr>
                                        <p:cTn id="73" dur="500"/>
                                        <p:tgtEl>
                                          <p:spTgt spid="21509">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6" fill="hold" grpId="0" nodeType="clickEffect">
                                  <p:stCondLst>
                                    <p:cond delay="0"/>
                                  </p:stCondLst>
                                  <p:childTnLst>
                                    <p:set>
                                      <p:cBhvr>
                                        <p:cTn id="77" dur="1" fill="hold">
                                          <p:stCondLst>
                                            <p:cond delay="0"/>
                                          </p:stCondLst>
                                        </p:cTn>
                                        <p:tgtEl>
                                          <p:spTgt spid="21509">
                                            <p:txEl>
                                              <p:pRg st="3" end="3"/>
                                            </p:txEl>
                                          </p:spTgt>
                                        </p:tgtEl>
                                        <p:attrNameLst>
                                          <p:attrName>style.visibility</p:attrName>
                                        </p:attrNameLst>
                                      </p:cBhvr>
                                      <p:to>
                                        <p:strVal val="visible"/>
                                      </p:to>
                                    </p:set>
                                    <p:animEffect transition="in" filter="strips(downRight)">
                                      <p:cBhvr>
                                        <p:cTn id="78" dur="500"/>
                                        <p:tgtEl>
                                          <p:spTgt spid="21509">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6" fill="hold" grpId="0" nodeType="clickEffect">
                                  <p:stCondLst>
                                    <p:cond delay="0"/>
                                  </p:stCondLst>
                                  <p:childTnLst>
                                    <p:set>
                                      <p:cBhvr>
                                        <p:cTn id="82" dur="1" fill="hold">
                                          <p:stCondLst>
                                            <p:cond delay="0"/>
                                          </p:stCondLst>
                                        </p:cTn>
                                        <p:tgtEl>
                                          <p:spTgt spid="21509">
                                            <p:txEl>
                                              <p:pRg st="4" end="4"/>
                                            </p:txEl>
                                          </p:spTgt>
                                        </p:tgtEl>
                                        <p:attrNameLst>
                                          <p:attrName>style.visibility</p:attrName>
                                        </p:attrNameLst>
                                      </p:cBhvr>
                                      <p:to>
                                        <p:strVal val="visible"/>
                                      </p:to>
                                    </p:set>
                                    <p:animEffect transition="in" filter="strips(downRight)">
                                      <p:cBhvr>
                                        <p:cTn id="83" dur="500"/>
                                        <p:tgtEl>
                                          <p:spTgt spid="21509">
                                            <p:txEl>
                                              <p:pRg st="4" end="4"/>
                                            </p:txEl>
                                          </p:spTgt>
                                        </p:tgtEl>
                                      </p:cBhvr>
                                    </p:animEffect>
                                  </p:childTnLst>
                                </p:cTn>
                              </p:par>
                            </p:childTnLst>
                          </p:cTn>
                        </p:par>
                        <p:par>
                          <p:cTn id="84" fill="hold">
                            <p:stCondLst>
                              <p:cond delay="500"/>
                            </p:stCondLst>
                            <p:childTnLst>
                              <p:par>
                                <p:cTn id="85" presetID="18" presetClass="entr" presetSubtype="6" fill="hold" grpId="0" nodeType="afterEffect">
                                  <p:stCondLst>
                                    <p:cond delay="0"/>
                                  </p:stCondLst>
                                  <p:childTnLst>
                                    <p:set>
                                      <p:cBhvr>
                                        <p:cTn id="86" dur="1" fill="hold">
                                          <p:stCondLst>
                                            <p:cond delay="0"/>
                                          </p:stCondLst>
                                        </p:cTn>
                                        <p:tgtEl>
                                          <p:spTgt spid="21528"/>
                                        </p:tgtEl>
                                        <p:attrNameLst>
                                          <p:attrName>style.visibility</p:attrName>
                                        </p:attrNameLst>
                                      </p:cBhvr>
                                      <p:to>
                                        <p:strVal val="visible"/>
                                      </p:to>
                                    </p:set>
                                    <p:animEffect transition="in" filter="strips(downRight)">
                                      <p:cBhvr>
                                        <p:cTn id="87" dur="500"/>
                                        <p:tgtEl>
                                          <p:spTgt spid="21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utoUpdateAnimBg="0" build="p"/>
      <p:bldP spid="21520" grpId="0" autoUpdateAnimBg="0"/>
      <p:bldP spid="21521" grpId="0" animBg="1" autoUpdateAnimBg="0"/>
      <p:bldP spid="21522" grpId="0" animBg="1" autoUpdateAnimBg="0"/>
      <p:bldP spid="21523" grpId="0" autoUpdateAnimBg="0"/>
      <p:bldP spid="21525" grpId="0" autoUpdateAnimBg="0"/>
      <p:bldP spid="21526" grpId="0" autoUpdateAnimBg="0"/>
      <p:bldP spid="21527" grpId="0" autoUpdateAnimBg="0" build="p"/>
      <p:bldP spid="21528" grpId="0" animBg="1" autoUpdateAnimBg="0"/>
      <p:bldP spid="21530" grpId="0" animBg="1" autoUpdateAnimBg="0" build="allAtOnce"/>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BC095658-D5A1-48C7-8033-EABC3CAF58B6}"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843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23E0B42B-8F0A-4447-B5BD-19D426BF89FE}"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18436" name="Rectangle 6"/>
          <p:cNvSpPr>
            <a:spLocks noGrp="1" noChangeArrowheads="1"/>
          </p:cNvSpPr>
          <p:nvPr>
            <p:ph type="title" idx="4294967295"/>
          </p:nvPr>
        </p:nvSpPr>
        <p:spPr>
          <a:xfrm>
            <a:off x="0" y="179388"/>
            <a:ext cx="6934200" cy="533400"/>
          </a:xfrm>
        </p:spPr>
        <p:txBody>
          <a:bodyPr/>
          <a:lstStyle/>
          <a:p>
            <a:pPr eaLnBrk="1" hangingPunct="1"/>
            <a:r>
              <a:rPr lang="zh-CN" sz="2800" b="1"/>
              <a:t>网（即带权图）的邻接矩阵</a:t>
            </a:r>
            <a:endParaRPr lang="zh-CN" sz="2800" b="1"/>
          </a:p>
        </p:txBody>
      </p:sp>
      <p:sp>
        <p:nvSpPr>
          <p:cNvPr id="18437" name="Text Box 8"/>
          <p:cNvSpPr txBox="1">
            <a:spLocks noChangeArrowheads="1"/>
          </p:cNvSpPr>
          <p:nvPr/>
        </p:nvSpPr>
        <p:spPr bwMode="auto">
          <a:xfrm>
            <a:off x="381000" y="990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2400">
                <a:solidFill>
                  <a:schemeClr val="bg2"/>
                </a:solidFill>
                <a:ea typeface="黑体" pitchFamily="2" charset="-122"/>
              </a:rPr>
              <a:t>定义为：</a:t>
            </a:r>
            <a:endParaRPr lang="zh-CN" altLang="en-US" sz="2400">
              <a:solidFill>
                <a:schemeClr val="bg2"/>
              </a:solidFill>
              <a:ea typeface="黑体" pitchFamily="2" charset="-122"/>
            </a:endParaRPr>
          </a:p>
        </p:txBody>
      </p:sp>
      <p:grpSp>
        <p:nvGrpSpPr>
          <p:cNvPr id="22534" name="Group 6"/>
          <p:cNvGrpSpPr/>
          <p:nvPr/>
        </p:nvGrpSpPr>
        <p:grpSpPr bwMode="auto">
          <a:xfrm>
            <a:off x="-112713" y="3311525"/>
            <a:ext cx="4230688" cy="2289175"/>
            <a:chOff x="0" y="0"/>
            <a:chExt cx="2669" cy="1442"/>
          </a:xfrm>
        </p:grpSpPr>
        <p:sp>
          <p:nvSpPr>
            <p:cNvPr id="18450" name="Oval 14"/>
            <p:cNvSpPr>
              <a:spLocks noChangeArrowheads="1"/>
            </p:cNvSpPr>
            <p:nvPr/>
          </p:nvSpPr>
          <p:spPr bwMode="auto">
            <a:xfrm>
              <a:off x="682" y="87"/>
              <a:ext cx="298" cy="201"/>
            </a:xfrm>
            <a:prstGeom prst="ellipse">
              <a:avLst/>
            </a:prstGeom>
            <a:solidFill>
              <a:schemeClr val="accent2"/>
            </a:solidFill>
            <a:ln w="38100">
              <a:solidFill>
                <a:srgbClr val="BADE78"/>
              </a:solidFill>
              <a:round/>
            </a:ln>
          </p:spPr>
          <p:txBody>
            <a:bodyPr wrap="none" anchor="ctr"/>
            <a:lstStyle/>
            <a:p>
              <a:pPr algn="ctr"/>
              <a:r>
                <a:rPr lang="en-US" altLang="zh-CN" sz="2400">
                  <a:ea typeface="黑体" pitchFamily="2" charset="-122"/>
                </a:rPr>
                <a:t>v1</a:t>
              </a:r>
              <a:endParaRPr lang="en-US" altLang="zh-CN" sz="2400">
                <a:ea typeface="黑体" pitchFamily="2" charset="-122"/>
              </a:endParaRPr>
            </a:p>
          </p:txBody>
        </p:sp>
        <p:sp>
          <p:nvSpPr>
            <p:cNvPr id="18451" name="Oval 15"/>
            <p:cNvSpPr>
              <a:spLocks noChangeArrowheads="1"/>
            </p:cNvSpPr>
            <p:nvPr/>
          </p:nvSpPr>
          <p:spPr bwMode="auto">
            <a:xfrm>
              <a:off x="2023" y="87"/>
              <a:ext cx="298" cy="201"/>
            </a:xfrm>
            <a:prstGeom prst="ellipse">
              <a:avLst/>
            </a:prstGeom>
            <a:solidFill>
              <a:schemeClr val="accent2"/>
            </a:solidFill>
            <a:ln w="38100">
              <a:solidFill>
                <a:srgbClr val="BADE78"/>
              </a:solidFill>
              <a:round/>
            </a:ln>
          </p:spPr>
          <p:txBody>
            <a:bodyPr wrap="none" anchor="ctr"/>
            <a:lstStyle/>
            <a:p>
              <a:pPr algn="ctr"/>
              <a:r>
                <a:rPr lang="en-US" altLang="zh-CN" sz="2400">
                  <a:ea typeface="黑体" pitchFamily="2" charset="-122"/>
                </a:rPr>
                <a:t>v2</a:t>
              </a:r>
              <a:endParaRPr lang="en-US" altLang="zh-CN" sz="2400">
                <a:ea typeface="黑体" pitchFamily="2" charset="-122"/>
              </a:endParaRPr>
            </a:p>
          </p:txBody>
        </p:sp>
        <p:sp>
          <p:nvSpPr>
            <p:cNvPr id="18452" name="Oval 16"/>
            <p:cNvSpPr>
              <a:spLocks noChangeArrowheads="1"/>
            </p:cNvSpPr>
            <p:nvPr/>
          </p:nvSpPr>
          <p:spPr bwMode="auto">
            <a:xfrm>
              <a:off x="2371" y="490"/>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itchFamily="2" charset="-122"/>
                </a:rPr>
                <a:t>v3</a:t>
              </a:r>
              <a:endParaRPr lang="en-US" altLang="zh-CN" sz="2400">
                <a:ea typeface="黑体" pitchFamily="2" charset="-122"/>
              </a:endParaRPr>
            </a:p>
          </p:txBody>
        </p:sp>
        <p:sp>
          <p:nvSpPr>
            <p:cNvPr id="18453" name="Oval 17"/>
            <p:cNvSpPr>
              <a:spLocks noChangeArrowheads="1"/>
            </p:cNvSpPr>
            <p:nvPr/>
          </p:nvSpPr>
          <p:spPr bwMode="auto">
            <a:xfrm>
              <a:off x="1824" y="1009"/>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itchFamily="2" charset="-122"/>
                </a:rPr>
                <a:t>v4</a:t>
              </a:r>
              <a:endParaRPr lang="en-US" altLang="zh-CN" sz="2400">
                <a:ea typeface="黑体" pitchFamily="2" charset="-122"/>
              </a:endParaRPr>
            </a:p>
          </p:txBody>
        </p:sp>
        <p:sp>
          <p:nvSpPr>
            <p:cNvPr id="18454" name="Line 18"/>
            <p:cNvSpPr>
              <a:spLocks noChangeShapeType="1"/>
            </p:cNvSpPr>
            <p:nvPr/>
          </p:nvSpPr>
          <p:spPr bwMode="auto">
            <a:xfrm>
              <a:off x="951" y="173"/>
              <a:ext cx="1043" cy="0"/>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5" name="Line 19"/>
            <p:cNvSpPr>
              <a:spLocks noChangeShapeType="1"/>
            </p:cNvSpPr>
            <p:nvPr/>
          </p:nvSpPr>
          <p:spPr bwMode="auto">
            <a:xfrm flipH="1">
              <a:off x="553" y="288"/>
              <a:ext cx="249" cy="289"/>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6" name="Line 20"/>
            <p:cNvSpPr>
              <a:spLocks noChangeShapeType="1"/>
            </p:cNvSpPr>
            <p:nvPr/>
          </p:nvSpPr>
          <p:spPr bwMode="auto">
            <a:xfrm flipV="1">
              <a:off x="951" y="1125"/>
              <a:ext cx="844" cy="86"/>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7" name="Line 21"/>
            <p:cNvSpPr>
              <a:spLocks noChangeShapeType="1"/>
            </p:cNvSpPr>
            <p:nvPr/>
          </p:nvSpPr>
          <p:spPr bwMode="auto">
            <a:xfrm>
              <a:off x="951" y="260"/>
              <a:ext cx="1391" cy="346"/>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8" name="Text Box 22"/>
            <p:cNvSpPr txBox="1">
              <a:spLocks noChangeArrowheads="1"/>
            </p:cNvSpPr>
            <p:nvPr/>
          </p:nvSpPr>
          <p:spPr bwMode="auto">
            <a:xfrm>
              <a:off x="0" y="33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solidFill>
                    <a:schemeClr val="bg2"/>
                  </a:solidFill>
                  <a:ea typeface="黑体" pitchFamily="2" charset="-122"/>
                </a:rPr>
                <a:t>N</a:t>
              </a:r>
              <a:endParaRPr lang="en-US" altLang="zh-CN" sz="2400">
                <a:solidFill>
                  <a:schemeClr val="bg2"/>
                </a:solidFill>
                <a:ea typeface="黑体" pitchFamily="2" charset="-122"/>
              </a:endParaRPr>
            </a:p>
          </p:txBody>
        </p:sp>
        <p:sp>
          <p:nvSpPr>
            <p:cNvPr id="18459" name="Oval 23"/>
            <p:cNvSpPr>
              <a:spLocks noChangeArrowheads="1"/>
            </p:cNvSpPr>
            <p:nvPr/>
          </p:nvSpPr>
          <p:spPr bwMode="auto">
            <a:xfrm>
              <a:off x="731" y="1067"/>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itchFamily="2" charset="-122"/>
                </a:rPr>
                <a:t>v5</a:t>
              </a:r>
              <a:endParaRPr lang="en-US" altLang="zh-CN" sz="2400">
                <a:ea typeface="黑体" pitchFamily="2" charset="-122"/>
              </a:endParaRPr>
            </a:p>
          </p:txBody>
        </p:sp>
        <p:sp>
          <p:nvSpPr>
            <p:cNvPr id="18460" name="Oval 24"/>
            <p:cNvSpPr>
              <a:spLocks noChangeArrowheads="1"/>
            </p:cNvSpPr>
            <p:nvPr/>
          </p:nvSpPr>
          <p:spPr bwMode="auto">
            <a:xfrm>
              <a:off x="384" y="577"/>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itchFamily="2" charset="-122"/>
                </a:rPr>
                <a:t>v6</a:t>
              </a:r>
              <a:endParaRPr lang="en-US" altLang="zh-CN" sz="2400">
                <a:ea typeface="黑体" pitchFamily="2" charset="-122"/>
              </a:endParaRPr>
            </a:p>
          </p:txBody>
        </p:sp>
        <p:sp>
          <p:nvSpPr>
            <p:cNvPr id="18461" name="Line 25"/>
            <p:cNvSpPr>
              <a:spLocks noChangeShapeType="1"/>
            </p:cNvSpPr>
            <p:nvPr/>
          </p:nvSpPr>
          <p:spPr bwMode="auto">
            <a:xfrm flipV="1">
              <a:off x="2093" y="692"/>
              <a:ext cx="348" cy="375"/>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2" name="Line 26"/>
            <p:cNvSpPr>
              <a:spLocks noChangeShapeType="1"/>
            </p:cNvSpPr>
            <p:nvPr/>
          </p:nvSpPr>
          <p:spPr bwMode="auto">
            <a:xfrm flipV="1">
              <a:off x="653" y="663"/>
              <a:ext cx="1739" cy="0"/>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3" name="Line 27"/>
            <p:cNvSpPr>
              <a:spLocks noChangeShapeType="1"/>
            </p:cNvSpPr>
            <p:nvPr/>
          </p:nvSpPr>
          <p:spPr bwMode="auto">
            <a:xfrm>
              <a:off x="653" y="750"/>
              <a:ext cx="1192" cy="288"/>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4" name="Line 28"/>
            <p:cNvSpPr>
              <a:spLocks noChangeShapeType="1"/>
            </p:cNvSpPr>
            <p:nvPr/>
          </p:nvSpPr>
          <p:spPr bwMode="auto">
            <a:xfrm>
              <a:off x="901" y="288"/>
              <a:ext cx="994" cy="721"/>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5" name="Line 29"/>
            <p:cNvSpPr>
              <a:spLocks noChangeShapeType="1"/>
            </p:cNvSpPr>
            <p:nvPr/>
          </p:nvSpPr>
          <p:spPr bwMode="auto">
            <a:xfrm>
              <a:off x="504" y="779"/>
              <a:ext cx="248" cy="288"/>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6" name="Line 30"/>
            <p:cNvSpPr>
              <a:spLocks noChangeShapeType="1"/>
            </p:cNvSpPr>
            <p:nvPr/>
          </p:nvSpPr>
          <p:spPr bwMode="auto">
            <a:xfrm>
              <a:off x="2243" y="288"/>
              <a:ext cx="198" cy="202"/>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7" name="Text Box 31"/>
            <p:cNvSpPr txBox="1">
              <a:spLocks noChangeArrowheads="1"/>
            </p:cNvSpPr>
            <p:nvPr/>
          </p:nvSpPr>
          <p:spPr bwMode="auto">
            <a:xfrm>
              <a:off x="1249" y="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ea typeface="黑体" pitchFamily="2" charset="-122"/>
                </a:rPr>
                <a:t>5</a:t>
              </a:r>
              <a:endParaRPr lang="en-US" altLang="zh-CN" sz="2400">
                <a:ea typeface="黑体" pitchFamily="2" charset="-122"/>
              </a:endParaRPr>
            </a:p>
          </p:txBody>
        </p:sp>
        <p:sp>
          <p:nvSpPr>
            <p:cNvPr id="18468" name="Text Box 32"/>
            <p:cNvSpPr txBox="1">
              <a:spLocks noChangeArrowheads="1"/>
            </p:cNvSpPr>
            <p:nvPr/>
          </p:nvSpPr>
          <p:spPr bwMode="auto">
            <a:xfrm>
              <a:off x="2342" y="202"/>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ea typeface="黑体" pitchFamily="2" charset="-122"/>
                </a:rPr>
                <a:t>4</a:t>
              </a:r>
              <a:endParaRPr lang="en-US" altLang="zh-CN" sz="2400">
                <a:ea typeface="黑体" pitchFamily="2" charset="-122"/>
              </a:endParaRPr>
            </a:p>
          </p:txBody>
        </p:sp>
        <p:sp>
          <p:nvSpPr>
            <p:cNvPr id="18469" name="Text Box 33"/>
            <p:cNvSpPr txBox="1">
              <a:spLocks noChangeArrowheads="1"/>
            </p:cNvSpPr>
            <p:nvPr/>
          </p:nvSpPr>
          <p:spPr bwMode="auto">
            <a:xfrm>
              <a:off x="1646" y="23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ea typeface="黑体" pitchFamily="2" charset="-122"/>
                </a:rPr>
                <a:t>8</a:t>
              </a:r>
              <a:endParaRPr lang="en-US" altLang="zh-CN" sz="2400">
                <a:ea typeface="黑体" pitchFamily="2" charset="-122"/>
              </a:endParaRPr>
            </a:p>
          </p:txBody>
        </p:sp>
        <p:sp>
          <p:nvSpPr>
            <p:cNvPr id="18470" name="Text Box 34"/>
            <p:cNvSpPr txBox="1">
              <a:spLocks noChangeArrowheads="1"/>
            </p:cNvSpPr>
            <p:nvPr/>
          </p:nvSpPr>
          <p:spPr bwMode="auto">
            <a:xfrm>
              <a:off x="1597" y="489"/>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ea typeface="黑体" pitchFamily="2" charset="-122"/>
                </a:rPr>
                <a:t>9</a:t>
              </a:r>
              <a:endParaRPr lang="en-US" altLang="zh-CN" sz="2400">
                <a:ea typeface="黑体" pitchFamily="2" charset="-122"/>
              </a:endParaRPr>
            </a:p>
          </p:txBody>
        </p:sp>
        <p:sp>
          <p:nvSpPr>
            <p:cNvPr id="18471" name="Text Box 35"/>
            <p:cNvSpPr txBox="1">
              <a:spLocks noChangeArrowheads="1"/>
            </p:cNvSpPr>
            <p:nvPr/>
          </p:nvSpPr>
          <p:spPr bwMode="auto">
            <a:xfrm>
              <a:off x="1100" y="338"/>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ea typeface="黑体" pitchFamily="2" charset="-122"/>
                </a:rPr>
                <a:t>7</a:t>
              </a:r>
              <a:endParaRPr lang="en-US" altLang="zh-CN" sz="2400">
                <a:ea typeface="黑体" pitchFamily="2" charset="-122"/>
              </a:endParaRPr>
            </a:p>
          </p:txBody>
        </p:sp>
        <p:sp>
          <p:nvSpPr>
            <p:cNvPr id="18472" name="Text Box 36"/>
            <p:cNvSpPr txBox="1">
              <a:spLocks noChangeArrowheads="1"/>
            </p:cNvSpPr>
            <p:nvPr/>
          </p:nvSpPr>
          <p:spPr bwMode="auto">
            <a:xfrm>
              <a:off x="2243" y="836"/>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ea typeface="黑体" pitchFamily="2" charset="-122"/>
                </a:rPr>
                <a:t>5</a:t>
              </a:r>
              <a:endParaRPr lang="en-US" altLang="zh-CN" sz="2400">
                <a:ea typeface="黑体" pitchFamily="2" charset="-122"/>
              </a:endParaRPr>
            </a:p>
          </p:txBody>
        </p:sp>
        <p:sp>
          <p:nvSpPr>
            <p:cNvPr id="18473" name="Text Box 37"/>
            <p:cNvSpPr txBox="1">
              <a:spLocks noChangeArrowheads="1"/>
            </p:cNvSpPr>
            <p:nvPr/>
          </p:nvSpPr>
          <p:spPr bwMode="auto">
            <a:xfrm>
              <a:off x="1299" y="115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ea typeface="黑体" pitchFamily="2" charset="-122"/>
                </a:rPr>
                <a:t>5</a:t>
              </a:r>
              <a:endParaRPr lang="en-US" altLang="zh-CN" sz="2400">
                <a:ea typeface="黑体" pitchFamily="2" charset="-122"/>
              </a:endParaRPr>
            </a:p>
          </p:txBody>
        </p:sp>
        <p:sp>
          <p:nvSpPr>
            <p:cNvPr id="18474" name="Text Box 38"/>
            <p:cNvSpPr txBox="1">
              <a:spLocks noChangeArrowheads="1"/>
            </p:cNvSpPr>
            <p:nvPr/>
          </p:nvSpPr>
          <p:spPr bwMode="auto">
            <a:xfrm>
              <a:off x="1100" y="719"/>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ea typeface="黑体" pitchFamily="2" charset="-122"/>
                </a:rPr>
                <a:t>6</a:t>
              </a:r>
              <a:endParaRPr lang="en-US" altLang="zh-CN" sz="2400">
                <a:ea typeface="黑体" pitchFamily="2" charset="-122"/>
              </a:endParaRPr>
            </a:p>
          </p:txBody>
        </p:sp>
        <p:sp>
          <p:nvSpPr>
            <p:cNvPr id="18475" name="Text Box 39"/>
            <p:cNvSpPr txBox="1">
              <a:spLocks noChangeArrowheads="1"/>
            </p:cNvSpPr>
            <p:nvPr/>
          </p:nvSpPr>
          <p:spPr bwMode="auto">
            <a:xfrm>
              <a:off x="460" y="81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solidFill>
                    <a:schemeClr val="bg2"/>
                  </a:solidFill>
                  <a:ea typeface="黑体" pitchFamily="2" charset="-122"/>
                </a:rPr>
                <a:t>1</a:t>
              </a:r>
              <a:endParaRPr lang="en-US" altLang="zh-CN" sz="2400">
                <a:solidFill>
                  <a:schemeClr val="bg2"/>
                </a:solidFill>
                <a:ea typeface="黑体" pitchFamily="2" charset="-122"/>
              </a:endParaRPr>
            </a:p>
          </p:txBody>
        </p:sp>
        <p:sp>
          <p:nvSpPr>
            <p:cNvPr id="18476" name="Text Box 40"/>
            <p:cNvSpPr txBox="1">
              <a:spLocks noChangeArrowheads="1"/>
            </p:cNvSpPr>
            <p:nvPr/>
          </p:nvSpPr>
          <p:spPr bwMode="auto">
            <a:xfrm>
              <a:off x="404" y="317"/>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ea typeface="黑体" pitchFamily="2" charset="-122"/>
                </a:rPr>
                <a:t>3</a:t>
              </a:r>
              <a:endParaRPr lang="en-US" altLang="zh-CN" sz="2400">
                <a:ea typeface="黑体" pitchFamily="2" charset="-122"/>
              </a:endParaRPr>
            </a:p>
          </p:txBody>
        </p:sp>
      </p:grpSp>
      <p:sp>
        <p:nvSpPr>
          <p:cNvPr id="22562" name="Rectangle 41"/>
          <p:cNvSpPr>
            <a:spLocks noChangeArrowheads="1"/>
          </p:cNvSpPr>
          <p:nvPr/>
        </p:nvSpPr>
        <p:spPr bwMode="auto">
          <a:xfrm>
            <a:off x="3175" y="2628900"/>
            <a:ext cx="2982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chemeClr val="hlink"/>
                </a:solidFill>
              </a:rPr>
              <a:t>以有向网为例：</a:t>
            </a:r>
            <a:endParaRPr lang="zh-CN" altLang="en-US" sz="2800" b="1">
              <a:solidFill>
                <a:schemeClr val="hlink"/>
              </a:solidFill>
            </a:endParaRPr>
          </a:p>
        </p:txBody>
      </p:sp>
      <p:sp>
        <p:nvSpPr>
          <p:cNvPr id="22563" name="Text Box 44"/>
          <p:cNvSpPr txBox="1">
            <a:spLocks noChangeArrowheads="1"/>
          </p:cNvSpPr>
          <p:nvPr/>
        </p:nvSpPr>
        <p:spPr bwMode="auto">
          <a:xfrm>
            <a:off x="4117975" y="3238500"/>
            <a:ext cx="1820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2400">
                <a:solidFill>
                  <a:schemeClr val="hlink"/>
                </a:solidFill>
                <a:ea typeface="黑体" pitchFamily="2" charset="-122"/>
              </a:rPr>
              <a:t>邻接矩阵：</a:t>
            </a:r>
            <a:endParaRPr lang="zh-CN" altLang="en-US" sz="2400">
              <a:solidFill>
                <a:schemeClr val="hlink"/>
              </a:solidFill>
              <a:ea typeface="黑体" pitchFamily="2" charset="-122"/>
            </a:endParaRPr>
          </a:p>
        </p:txBody>
      </p:sp>
      <p:sp>
        <p:nvSpPr>
          <p:cNvPr id="22564" name="AutoShape 45"/>
          <p:cNvSpPr/>
          <p:nvPr/>
        </p:nvSpPr>
        <p:spPr bwMode="auto">
          <a:xfrm>
            <a:off x="5870575" y="3314700"/>
            <a:ext cx="76200" cy="2103438"/>
          </a:xfrm>
          <a:prstGeom prst="leftBracket">
            <a:avLst>
              <a:gd name="adj" fmla="val 230035"/>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565" name="AutoShape 46"/>
          <p:cNvSpPr/>
          <p:nvPr/>
        </p:nvSpPr>
        <p:spPr bwMode="auto">
          <a:xfrm>
            <a:off x="8461375" y="3314700"/>
            <a:ext cx="152400" cy="2209800"/>
          </a:xfrm>
          <a:prstGeom prst="rightBracket">
            <a:avLst>
              <a:gd name="adj" fmla="val 120833"/>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566" name="Rectangle 47"/>
          <p:cNvSpPr>
            <a:spLocks noChangeArrowheads="1"/>
          </p:cNvSpPr>
          <p:nvPr/>
        </p:nvSpPr>
        <p:spPr bwMode="auto">
          <a:xfrm>
            <a:off x="6022975" y="339090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ea typeface="黑体" pitchFamily="2" charset="-122"/>
              </a:rPr>
              <a:t>0</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r>
              <a:rPr lang="en-US" altLang="zh-CN" sz="2000" baseline="-6000">
                <a:solidFill>
                  <a:srgbClr val="C64BD3"/>
                </a:solidFill>
                <a:ea typeface="黑体" pitchFamily="2" charset="-122"/>
              </a:rPr>
              <a:t>    </a:t>
            </a:r>
            <a:r>
              <a:rPr lang="en-US" altLang="zh-CN" sz="2400">
                <a:ea typeface="黑体" pitchFamily="2" charset="-122"/>
              </a:rPr>
              <a:t>∞   ∞</a:t>
            </a:r>
            <a:r>
              <a:rPr lang="en-US" altLang="zh-CN" sz="2000">
                <a:solidFill>
                  <a:schemeClr val="accent1"/>
                </a:solidFill>
                <a:ea typeface="黑体" pitchFamily="2" charset="-122"/>
              </a:rPr>
              <a:t>    </a:t>
            </a: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endParaRPr lang="en-US" altLang="zh-CN" sz="2400">
              <a:ea typeface="黑体" pitchFamily="2" charset="-122"/>
            </a:endParaRPr>
          </a:p>
          <a:p>
            <a:pPr algn="ct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0</a:t>
            </a:r>
            <a:r>
              <a:rPr lang="en-US" altLang="zh-CN" sz="2000" baseline="-6000">
                <a:solidFill>
                  <a:srgbClr val="C64BD3"/>
                </a:solidFill>
                <a:ea typeface="黑体" pitchFamily="2" charset="-122"/>
              </a:rPr>
              <a:t>    </a:t>
            </a:r>
            <a:r>
              <a:rPr lang="en-US" altLang="zh-CN" sz="2400">
                <a:ea typeface="黑体" pitchFamily="2" charset="-122"/>
              </a:rPr>
              <a:t>∞   ∞</a:t>
            </a:r>
            <a:r>
              <a:rPr lang="en-US" altLang="zh-CN" sz="2000">
                <a:solidFill>
                  <a:schemeClr val="accent1"/>
                </a:solidFill>
                <a:ea typeface="黑体" pitchFamily="2" charset="-122"/>
              </a:rPr>
              <a:t>    </a:t>
            </a: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endParaRPr lang="en-US" altLang="zh-CN" sz="2400">
              <a:ea typeface="黑体" pitchFamily="2" charset="-122"/>
            </a:endParaRPr>
          </a:p>
          <a:p>
            <a:pPr algn="ct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r>
              <a:rPr lang="en-US" altLang="zh-CN" sz="2000" baseline="-6000">
                <a:solidFill>
                  <a:srgbClr val="C64BD3"/>
                </a:solidFill>
                <a:ea typeface="黑体" pitchFamily="2" charset="-122"/>
              </a:rPr>
              <a:t>    </a:t>
            </a:r>
            <a:r>
              <a:rPr lang="en-US" altLang="zh-CN" sz="2400">
                <a:ea typeface="黑体" pitchFamily="2" charset="-122"/>
              </a:rPr>
              <a:t>0   ∞</a:t>
            </a:r>
            <a:r>
              <a:rPr lang="en-US" altLang="zh-CN" sz="2000">
                <a:solidFill>
                  <a:schemeClr val="accent1"/>
                </a:solidFill>
                <a:ea typeface="黑体" pitchFamily="2" charset="-122"/>
              </a:rPr>
              <a:t>    </a:t>
            </a: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endParaRPr lang="en-US" altLang="zh-CN" sz="2400">
              <a:solidFill>
                <a:schemeClr val="accent1"/>
              </a:solidFill>
              <a:ea typeface="黑体" pitchFamily="2" charset="-122"/>
            </a:endParaRPr>
          </a:p>
          <a:p>
            <a:pPr algn="ct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r>
              <a:rPr lang="en-US" altLang="zh-CN" sz="2000" baseline="-6000">
                <a:solidFill>
                  <a:srgbClr val="C64BD3"/>
                </a:solidFill>
                <a:ea typeface="黑体" pitchFamily="2" charset="-122"/>
              </a:rPr>
              <a:t>    </a:t>
            </a:r>
            <a:r>
              <a:rPr lang="en-US" altLang="zh-CN" sz="2400">
                <a:ea typeface="黑体" pitchFamily="2" charset="-122"/>
              </a:rPr>
              <a:t>∞   0</a:t>
            </a:r>
            <a:r>
              <a:rPr lang="en-US" altLang="zh-CN" sz="2000">
                <a:solidFill>
                  <a:schemeClr val="accent1"/>
                </a:solidFill>
                <a:ea typeface="黑体" pitchFamily="2" charset="-122"/>
              </a:rPr>
              <a:t>    </a:t>
            </a: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endParaRPr lang="en-US" altLang="zh-CN" sz="2400">
              <a:solidFill>
                <a:schemeClr val="accent1"/>
              </a:solidFill>
              <a:ea typeface="黑体" pitchFamily="2" charset="-122"/>
            </a:endParaRPr>
          </a:p>
          <a:p>
            <a:pPr algn="ct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r>
              <a:rPr lang="en-US" altLang="zh-CN" sz="2000" baseline="-6000">
                <a:solidFill>
                  <a:srgbClr val="C64BD3"/>
                </a:solidFill>
                <a:ea typeface="黑体" pitchFamily="2" charset="-122"/>
              </a:rPr>
              <a:t>    </a:t>
            </a:r>
            <a:r>
              <a:rPr lang="en-US" altLang="zh-CN" sz="2400">
                <a:ea typeface="黑体" pitchFamily="2" charset="-122"/>
              </a:rPr>
              <a:t>∞   ∞</a:t>
            </a:r>
            <a:r>
              <a:rPr lang="en-US" altLang="zh-CN" sz="2000">
                <a:solidFill>
                  <a:schemeClr val="accent1"/>
                </a:solidFill>
                <a:ea typeface="黑体" pitchFamily="2" charset="-122"/>
              </a:rPr>
              <a:t>    </a:t>
            </a:r>
            <a:r>
              <a:rPr lang="en-US" altLang="zh-CN" sz="2400">
                <a:ea typeface="黑体" pitchFamily="2" charset="-122"/>
              </a:rPr>
              <a:t>0</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endParaRPr lang="en-US" altLang="zh-CN" sz="2400">
              <a:ea typeface="黑体" pitchFamily="2" charset="-122"/>
            </a:endParaRPr>
          </a:p>
          <a:p>
            <a:pPr algn="ct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r>
              <a:rPr lang="en-US" altLang="zh-CN" sz="2000" baseline="-6000">
                <a:solidFill>
                  <a:srgbClr val="C64BD3"/>
                </a:solidFill>
                <a:ea typeface="黑体" pitchFamily="2" charset="-122"/>
              </a:rPr>
              <a:t>    </a:t>
            </a:r>
            <a:r>
              <a:rPr lang="en-US" altLang="zh-CN" sz="2400">
                <a:ea typeface="黑体" pitchFamily="2" charset="-122"/>
              </a:rPr>
              <a:t>∞   ∞</a:t>
            </a:r>
            <a:r>
              <a:rPr lang="en-US" altLang="zh-CN" sz="2000">
                <a:solidFill>
                  <a:schemeClr val="accent1"/>
                </a:solidFill>
                <a:ea typeface="黑体" pitchFamily="2" charset="-122"/>
              </a:rPr>
              <a:t>    </a:t>
            </a: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0</a:t>
            </a:r>
            <a:endParaRPr lang="en-US" altLang="zh-CN" sz="2400">
              <a:ea typeface="黑体" pitchFamily="2" charset="-122"/>
            </a:endParaRPr>
          </a:p>
        </p:txBody>
      </p:sp>
      <p:sp>
        <p:nvSpPr>
          <p:cNvPr id="22567" name="Text Box 48"/>
          <p:cNvSpPr txBox="1">
            <a:spLocks noChangeArrowheads="1"/>
          </p:cNvSpPr>
          <p:nvPr/>
        </p:nvSpPr>
        <p:spPr bwMode="auto">
          <a:xfrm>
            <a:off x="4243388" y="4086225"/>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b="1">
                <a:ea typeface="黑体" pitchFamily="2" charset="-122"/>
              </a:rPr>
              <a:t>N.Edge =</a:t>
            </a:r>
            <a:endParaRPr lang="en-US" altLang="zh-CN" sz="2800" b="1">
              <a:ea typeface="黑体" pitchFamily="2" charset="-122"/>
            </a:endParaRPr>
          </a:p>
        </p:txBody>
      </p:sp>
      <p:sp>
        <p:nvSpPr>
          <p:cNvPr id="22568" name="Rectangle 49"/>
          <p:cNvSpPr>
            <a:spLocks noChangeArrowheads="1"/>
          </p:cNvSpPr>
          <p:nvPr/>
        </p:nvSpPr>
        <p:spPr bwMode="auto">
          <a:xfrm>
            <a:off x="5784850" y="2881313"/>
            <a:ext cx="27860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itchFamily="2" charset="-122"/>
              </a:rPr>
              <a:t>(  v1  v2</a:t>
            </a:r>
            <a:r>
              <a:rPr lang="en-US" altLang="zh-CN" sz="2000" b="1" baseline="-6000">
                <a:ea typeface="黑体" pitchFamily="2" charset="-122"/>
              </a:rPr>
              <a:t>    </a:t>
            </a:r>
            <a:r>
              <a:rPr lang="en-US" altLang="zh-CN" sz="2000" b="1">
                <a:ea typeface="黑体" pitchFamily="2" charset="-122"/>
              </a:rPr>
              <a:t>v3   v4   v5   v6  )</a:t>
            </a:r>
            <a:endParaRPr lang="en-US" altLang="zh-CN" sz="2000" b="1">
              <a:ea typeface="黑体" pitchFamily="2" charset="-122"/>
            </a:endParaRPr>
          </a:p>
        </p:txBody>
      </p:sp>
      <p:sp>
        <p:nvSpPr>
          <p:cNvPr id="22569" name="Rectangle 60"/>
          <p:cNvSpPr>
            <a:spLocks noChangeArrowheads="1"/>
          </p:cNvSpPr>
          <p:nvPr/>
        </p:nvSpPr>
        <p:spPr bwMode="auto">
          <a:xfrm>
            <a:off x="4422775" y="28575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itchFamily="2" charset="-122"/>
              </a:rPr>
              <a:t>顶点表：</a:t>
            </a:r>
            <a:endParaRPr lang="zh-CN" altLang="en-US" sz="2400">
              <a:solidFill>
                <a:schemeClr val="hlink"/>
              </a:solidFill>
              <a:ea typeface="黑体" pitchFamily="2" charset="-122"/>
            </a:endParaRPr>
          </a:p>
        </p:txBody>
      </p:sp>
      <p:sp>
        <p:nvSpPr>
          <p:cNvPr id="22570" name="Rectangle 63"/>
          <p:cNvSpPr>
            <a:spLocks noChangeArrowheads="1"/>
          </p:cNvSpPr>
          <p:nvPr/>
        </p:nvSpPr>
        <p:spPr bwMode="auto">
          <a:xfrm>
            <a:off x="5922963" y="3392488"/>
            <a:ext cx="2624137" cy="20574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ea typeface="黑体" pitchFamily="2" charset="-122"/>
              </a:rPr>
              <a:t>0</a:t>
            </a:r>
            <a:r>
              <a:rPr lang="en-US" altLang="zh-CN" sz="2000">
                <a:solidFill>
                  <a:srgbClr val="CDE5F3"/>
                </a:solidFill>
                <a:ea typeface="黑体" pitchFamily="2" charset="-122"/>
                <a:sym typeface="Symbol" panose="05050102010706020507" pitchFamily="18" charset="2"/>
              </a:rPr>
              <a:t>   </a:t>
            </a:r>
            <a:r>
              <a:rPr lang="en-US" altLang="zh-CN" sz="2000">
                <a:solidFill>
                  <a:schemeClr val="hlink"/>
                </a:solidFill>
                <a:ea typeface="黑体" pitchFamily="2" charset="-122"/>
              </a:rPr>
              <a:t>5</a:t>
            </a:r>
            <a:r>
              <a:rPr lang="en-US" altLang="zh-CN" sz="2000" baseline="-6000">
                <a:solidFill>
                  <a:srgbClr val="C64BD3"/>
                </a:solidFill>
                <a:ea typeface="黑体" pitchFamily="2" charset="-122"/>
              </a:rPr>
              <a:t>    </a:t>
            </a:r>
            <a:r>
              <a:rPr lang="en-US" altLang="zh-CN" sz="2400">
                <a:ea typeface="黑体" pitchFamily="2" charset="-122"/>
              </a:rPr>
              <a:t>∞  </a:t>
            </a:r>
            <a:r>
              <a:rPr lang="en-US" altLang="zh-CN" sz="2000">
                <a:solidFill>
                  <a:srgbClr val="CDE5F3"/>
                </a:solidFill>
                <a:ea typeface="黑体" pitchFamily="2" charset="-122"/>
                <a:sym typeface="Symbol" panose="05050102010706020507" pitchFamily="18" charset="2"/>
              </a:rPr>
              <a:t> </a:t>
            </a:r>
            <a:r>
              <a:rPr lang="en-US" altLang="zh-CN" sz="2000">
                <a:solidFill>
                  <a:schemeClr val="hlink"/>
                </a:solidFill>
                <a:ea typeface="黑体" pitchFamily="2" charset="-122"/>
              </a:rPr>
              <a:t>7</a:t>
            </a:r>
            <a:r>
              <a:rPr lang="en-US" altLang="zh-CN" sz="2000">
                <a:solidFill>
                  <a:schemeClr val="accent1"/>
                </a:solidFill>
                <a:ea typeface="黑体" pitchFamily="2" charset="-122"/>
              </a:rPr>
              <a:t>  </a:t>
            </a: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endParaRPr lang="en-US" altLang="zh-CN" sz="2400">
              <a:ea typeface="黑体" pitchFamily="2" charset="-122"/>
            </a:endParaRPr>
          </a:p>
          <a:p>
            <a:pPr algn="ct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0</a:t>
            </a:r>
            <a:r>
              <a:rPr lang="en-US" altLang="zh-CN" sz="2000">
                <a:solidFill>
                  <a:srgbClr val="CDE5F3"/>
                </a:solidFill>
                <a:ea typeface="黑体" pitchFamily="2" charset="-122"/>
                <a:sym typeface="Symbol" panose="05050102010706020507" pitchFamily="18" charset="2"/>
              </a:rPr>
              <a:t>  </a:t>
            </a:r>
            <a:r>
              <a:rPr lang="en-US" altLang="zh-CN" sz="2000">
                <a:solidFill>
                  <a:schemeClr val="accent1"/>
                </a:solidFill>
                <a:ea typeface="黑体" pitchFamily="2" charset="-122"/>
              </a:rPr>
              <a:t> </a:t>
            </a:r>
            <a:r>
              <a:rPr lang="en-US" altLang="zh-CN" sz="2000">
                <a:solidFill>
                  <a:schemeClr val="hlink"/>
                </a:solidFill>
                <a:ea typeface="黑体" pitchFamily="2" charset="-122"/>
              </a:rPr>
              <a:t>4</a:t>
            </a:r>
            <a:r>
              <a:rPr lang="en-US" altLang="zh-CN" sz="2000" baseline="-6000">
                <a:solidFill>
                  <a:srgbClr val="C64BD3"/>
                </a:solidFill>
                <a:ea typeface="黑体" pitchFamily="2" charset="-122"/>
              </a:rPr>
              <a:t>     </a:t>
            </a:r>
            <a:r>
              <a:rPr lang="en-US" altLang="zh-CN" sz="2400">
                <a:ea typeface="黑体" pitchFamily="2" charset="-122"/>
              </a:rPr>
              <a:t>∞</a:t>
            </a:r>
            <a:r>
              <a:rPr lang="en-US" altLang="zh-CN" sz="2000">
                <a:solidFill>
                  <a:schemeClr val="accent1"/>
                </a:solidFill>
                <a:ea typeface="黑体" pitchFamily="2" charset="-122"/>
              </a:rPr>
              <a:t>  </a:t>
            </a: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endParaRPr lang="en-US" altLang="zh-CN" sz="2400">
              <a:ea typeface="黑体" pitchFamily="2" charset="-122"/>
            </a:endParaRPr>
          </a:p>
          <a:p>
            <a:pPr algn="ctr"/>
            <a:r>
              <a:rPr lang="en-US" altLang="zh-CN" sz="2000">
                <a:solidFill>
                  <a:schemeClr val="hlink"/>
                </a:solidFill>
                <a:ea typeface="黑体" pitchFamily="2" charset="-122"/>
              </a:rPr>
              <a:t>8</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0</a:t>
            </a:r>
            <a:r>
              <a:rPr lang="en-US" altLang="zh-CN" sz="2000" baseline="-6000">
                <a:solidFill>
                  <a:srgbClr val="C64BD3"/>
                </a:solidFill>
                <a:ea typeface="黑体" pitchFamily="2" charset="-122"/>
              </a:rPr>
              <a:t>   </a:t>
            </a:r>
            <a:r>
              <a:rPr lang="en-US" altLang="zh-CN" sz="2400">
                <a:ea typeface="黑体" pitchFamily="2" charset="-122"/>
              </a:rPr>
              <a:t>∞  ∞</a:t>
            </a:r>
            <a:r>
              <a:rPr lang="en-US" altLang="zh-CN" sz="2000">
                <a:solidFill>
                  <a:srgbClr val="CDE5F3"/>
                </a:solidFill>
                <a:ea typeface="黑体" pitchFamily="2" charset="-122"/>
                <a:sym typeface="Symbol" panose="05050102010706020507" pitchFamily="18" charset="2"/>
              </a:rPr>
              <a:t>   </a:t>
            </a:r>
            <a:r>
              <a:rPr lang="en-US" altLang="zh-CN" sz="2000">
                <a:solidFill>
                  <a:schemeClr val="hlink"/>
                </a:solidFill>
                <a:ea typeface="黑体" pitchFamily="2" charset="-122"/>
              </a:rPr>
              <a:t>9</a:t>
            </a:r>
            <a:endParaRPr lang="en-US" altLang="zh-CN" sz="2000">
              <a:solidFill>
                <a:schemeClr val="hlink"/>
              </a:solidFill>
              <a:ea typeface="黑体" pitchFamily="2" charset="-122"/>
            </a:endParaRPr>
          </a:p>
          <a:p>
            <a:pPr algn="ct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r>
              <a:rPr lang="en-US" altLang="zh-CN" sz="2000" baseline="-6000">
                <a:solidFill>
                  <a:srgbClr val="C64BD3"/>
                </a:solidFill>
                <a:ea typeface="黑体" pitchFamily="2" charset="-122"/>
              </a:rPr>
              <a:t>   </a:t>
            </a:r>
            <a:r>
              <a:rPr lang="en-US" altLang="zh-CN" sz="2000">
                <a:solidFill>
                  <a:schemeClr val="hlink"/>
                </a:solidFill>
                <a:ea typeface="黑体" pitchFamily="2" charset="-122"/>
              </a:rPr>
              <a:t> 5 </a:t>
            </a:r>
            <a:r>
              <a:rPr lang="en-US" altLang="zh-CN" sz="2400">
                <a:ea typeface="黑体" pitchFamily="2" charset="-122"/>
              </a:rPr>
              <a:t>  0</a:t>
            </a:r>
            <a:r>
              <a:rPr lang="en-US" altLang="zh-CN" sz="2000">
                <a:solidFill>
                  <a:schemeClr val="accent1"/>
                </a:solidFill>
                <a:ea typeface="黑体" pitchFamily="2" charset="-122"/>
              </a:rPr>
              <a:t>  </a:t>
            </a: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000">
                <a:solidFill>
                  <a:schemeClr val="hlink"/>
                </a:solidFill>
                <a:ea typeface="黑体" pitchFamily="2" charset="-122"/>
              </a:rPr>
              <a:t>6</a:t>
            </a:r>
            <a:endParaRPr lang="en-US" altLang="zh-CN" sz="2000">
              <a:solidFill>
                <a:schemeClr val="hlink"/>
              </a:solidFill>
              <a:ea typeface="黑体" pitchFamily="2" charset="-122"/>
            </a:endParaRPr>
          </a:p>
          <a:p>
            <a:pPr algn="ctr"/>
            <a:r>
              <a:rPr lang="en-US" altLang="zh-CN" sz="2400">
                <a:ea typeface="黑体" pitchFamily="2" charset="-122"/>
              </a:rPr>
              <a:t>∞</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r>
              <a:rPr lang="en-US" altLang="zh-CN" sz="2000" baseline="-6000">
                <a:solidFill>
                  <a:srgbClr val="C64BD3"/>
                </a:solidFill>
                <a:ea typeface="黑体" pitchFamily="2" charset="-122"/>
              </a:rPr>
              <a:t>    </a:t>
            </a:r>
            <a:r>
              <a:rPr lang="en-US" altLang="zh-CN" sz="2400">
                <a:ea typeface="黑体" pitchFamily="2" charset="-122"/>
              </a:rPr>
              <a:t>∞ </a:t>
            </a:r>
            <a:r>
              <a:rPr lang="en-US" altLang="zh-CN" sz="2000">
                <a:solidFill>
                  <a:srgbClr val="CDE5F3"/>
                </a:solidFill>
                <a:ea typeface="黑体" pitchFamily="2" charset="-122"/>
                <a:sym typeface="Symbol" panose="05050102010706020507" pitchFamily="18" charset="2"/>
              </a:rPr>
              <a:t>  </a:t>
            </a:r>
            <a:r>
              <a:rPr lang="en-US" altLang="zh-CN" sz="2000">
                <a:solidFill>
                  <a:schemeClr val="hlink"/>
                </a:solidFill>
                <a:ea typeface="黑体" pitchFamily="2" charset="-122"/>
              </a:rPr>
              <a:t>5</a:t>
            </a:r>
            <a:r>
              <a:rPr lang="en-US" altLang="zh-CN" sz="2000">
                <a:solidFill>
                  <a:schemeClr val="accent1"/>
                </a:solidFill>
                <a:ea typeface="黑体" pitchFamily="2" charset="-122"/>
              </a:rPr>
              <a:t>   </a:t>
            </a:r>
            <a:r>
              <a:rPr lang="en-US" altLang="zh-CN" sz="2400">
                <a:ea typeface="黑体" pitchFamily="2" charset="-122"/>
              </a:rPr>
              <a:t>0</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endParaRPr lang="en-US" altLang="zh-CN" sz="2400">
              <a:ea typeface="黑体" pitchFamily="2" charset="-122"/>
            </a:endParaRPr>
          </a:p>
          <a:p>
            <a:pPr algn="ctr"/>
            <a:r>
              <a:rPr lang="en-US" altLang="zh-CN" sz="2000">
                <a:solidFill>
                  <a:schemeClr val="hlink"/>
                </a:solidFill>
                <a:ea typeface="黑体" pitchFamily="2" charset="-122"/>
              </a:rPr>
              <a:t>3</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a:t>
            </a:r>
            <a:r>
              <a:rPr lang="en-US" altLang="zh-CN" sz="2000" baseline="-6000">
                <a:solidFill>
                  <a:srgbClr val="C64BD3"/>
                </a:solidFill>
                <a:ea typeface="黑体" pitchFamily="2" charset="-122"/>
              </a:rPr>
              <a:t>    </a:t>
            </a:r>
            <a:r>
              <a:rPr lang="en-US" altLang="zh-CN" sz="2400">
                <a:ea typeface="黑体" pitchFamily="2" charset="-122"/>
              </a:rPr>
              <a:t>∞  ∞</a:t>
            </a:r>
            <a:r>
              <a:rPr lang="en-US" altLang="zh-CN" sz="2000">
                <a:solidFill>
                  <a:schemeClr val="accent1"/>
                </a:solidFill>
                <a:ea typeface="黑体" pitchFamily="2" charset="-122"/>
              </a:rPr>
              <a:t>   </a:t>
            </a:r>
            <a:r>
              <a:rPr lang="en-US" altLang="zh-CN" sz="2000">
                <a:solidFill>
                  <a:schemeClr val="hlink"/>
                </a:solidFill>
                <a:ea typeface="黑体" pitchFamily="2" charset="-122"/>
              </a:rPr>
              <a:t>1</a:t>
            </a:r>
            <a:r>
              <a:rPr lang="en-US" altLang="zh-CN" sz="2000">
                <a:solidFill>
                  <a:srgbClr val="CDE5F3"/>
                </a:solidFill>
                <a:ea typeface="黑体" pitchFamily="2" charset="-122"/>
                <a:sym typeface="Symbol" panose="05050102010706020507" pitchFamily="18" charset="2"/>
              </a:rPr>
              <a:t>   </a:t>
            </a:r>
            <a:r>
              <a:rPr lang="en-US" altLang="zh-CN" sz="2400">
                <a:ea typeface="黑体" pitchFamily="2" charset="-122"/>
              </a:rPr>
              <a:t>0</a:t>
            </a:r>
            <a:endParaRPr lang="en-US" altLang="zh-CN" sz="2400">
              <a:ea typeface="黑体" pitchFamily="2" charset="-122"/>
            </a:endParaRPr>
          </a:p>
        </p:txBody>
      </p:sp>
      <p:sp>
        <p:nvSpPr>
          <p:cNvPr id="22571" name="Rectangle 49"/>
          <p:cNvSpPr>
            <a:spLocks noChangeArrowheads="1"/>
          </p:cNvSpPr>
          <p:nvPr/>
        </p:nvSpPr>
        <p:spPr bwMode="auto">
          <a:xfrm>
            <a:off x="8501063" y="3024188"/>
            <a:ext cx="642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50000"/>
              </a:lnSpc>
            </a:pPr>
            <a:r>
              <a:rPr lang="en-US" altLang="zh-CN" sz="2000" b="1">
                <a:ea typeface="黑体" pitchFamily="2" charset="-122"/>
              </a:rPr>
              <a:t> v1</a:t>
            </a:r>
            <a:endParaRPr lang="en-US" altLang="zh-CN" sz="2000" b="1">
              <a:ea typeface="黑体" pitchFamily="2" charset="-122"/>
            </a:endParaRPr>
          </a:p>
          <a:p>
            <a:pPr algn="ctr"/>
            <a:r>
              <a:rPr lang="en-US" altLang="zh-CN" sz="2000" b="1">
                <a:ea typeface="黑体" pitchFamily="2" charset="-122"/>
              </a:rPr>
              <a:t> v2</a:t>
            </a:r>
            <a:endParaRPr lang="en-US" altLang="zh-CN" sz="2000" b="1">
              <a:ea typeface="黑体" pitchFamily="2" charset="-122"/>
            </a:endParaRPr>
          </a:p>
          <a:p>
            <a:pPr algn="ctr">
              <a:lnSpc>
                <a:spcPct val="150000"/>
              </a:lnSpc>
            </a:pPr>
            <a:r>
              <a:rPr lang="en-US" altLang="zh-CN" sz="2000" b="1" baseline="-6000">
                <a:ea typeface="黑体" pitchFamily="2" charset="-122"/>
              </a:rPr>
              <a:t> </a:t>
            </a:r>
            <a:r>
              <a:rPr lang="en-US" altLang="zh-CN" sz="2000" b="1">
                <a:ea typeface="黑体" pitchFamily="2" charset="-122"/>
              </a:rPr>
              <a:t>v3</a:t>
            </a:r>
            <a:endParaRPr lang="en-US" altLang="zh-CN" sz="2000" b="1">
              <a:ea typeface="黑体" pitchFamily="2" charset="-122"/>
            </a:endParaRPr>
          </a:p>
          <a:p>
            <a:pPr algn="ctr"/>
            <a:r>
              <a:rPr lang="zh-CN" altLang="en-US" sz="2000" b="1">
                <a:ea typeface="黑体" pitchFamily="2" charset="-122"/>
              </a:rPr>
              <a:t>  </a:t>
            </a:r>
            <a:r>
              <a:rPr lang="en-US" altLang="zh-CN" sz="2000" b="1">
                <a:ea typeface="黑体" pitchFamily="2" charset="-122"/>
              </a:rPr>
              <a:t>v4  </a:t>
            </a:r>
            <a:endParaRPr lang="en-US" altLang="zh-CN" sz="2000" b="1">
              <a:ea typeface="黑体" pitchFamily="2" charset="-122"/>
            </a:endParaRPr>
          </a:p>
          <a:p>
            <a:pPr algn="ctr">
              <a:lnSpc>
                <a:spcPct val="150000"/>
              </a:lnSpc>
            </a:pPr>
            <a:r>
              <a:rPr lang="en-US" altLang="zh-CN" sz="2000" b="1">
                <a:ea typeface="黑体" pitchFamily="2" charset="-122"/>
              </a:rPr>
              <a:t> </a:t>
            </a:r>
            <a:r>
              <a:rPr lang="zh-CN" altLang="en-US" sz="2000" b="1">
                <a:ea typeface="黑体" pitchFamily="2" charset="-122"/>
              </a:rPr>
              <a:t>   </a:t>
            </a:r>
            <a:r>
              <a:rPr lang="en-US" altLang="zh-CN" sz="2000" b="1">
                <a:ea typeface="黑体" pitchFamily="2" charset="-122"/>
              </a:rPr>
              <a:t>v5   </a:t>
            </a:r>
            <a:endParaRPr lang="en-US" altLang="zh-CN" sz="2000" b="1">
              <a:ea typeface="黑体" pitchFamily="2" charset="-122"/>
            </a:endParaRPr>
          </a:p>
          <a:p>
            <a:pPr algn="ctr"/>
            <a:r>
              <a:rPr lang="zh-CN" altLang="en-US" sz="2000" b="1">
                <a:ea typeface="黑体" pitchFamily="2" charset="-122"/>
              </a:rPr>
              <a:t>  </a:t>
            </a:r>
            <a:r>
              <a:rPr lang="en-US" altLang="zh-CN" sz="2000" b="1">
                <a:ea typeface="黑体" pitchFamily="2" charset="-122"/>
              </a:rPr>
              <a:t>v6 </a:t>
            </a:r>
            <a:endParaRPr lang="en-US" altLang="zh-CN" sz="2000" b="1">
              <a:ea typeface="黑体" pitchFamily="2" charset="-122"/>
            </a:endParaRPr>
          </a:p>
        </p:txBody>
      </p:sp>
      <p:graphicFrame>
        <p:nvGraphicFramePr>
          <p:cNvPr id="18449" name="Object 44"/>
          <p:cNvGraphicFramePr>
            <a:graphicFrameLocks noChangeAspect="1"/>
          </p:cNvGraphicFramePr>
          <p:nvPr/>
        </p:nvGraphicFramePr>
        <p:xfrm>
          <a:off x="847725" y="1055688"/>
          <a:ext cx="8001000" cy="1422400"/>
        </p:xfrm>
        <a:graphic>
          <a:graphicData uri="http://schemas.openxmlformats.org/presentationml/2006/ole">
            <mc:AlternateContent xmlns:mc="http://schemas.openxmlformats.org/markup-compatibility/2006">
              <mc:Choice xmlns:v="urn:schemas-microsoft-com:vml" Requires="v">
                <p:oleObj spid="_x0000_s2058" name="" r:id="rId1" imgW="3542030" imgH="660400" progId="Equation.3">
                  <p:embed/>
                </p:oleObj>
              </mc:Choice>
              <mc:Fallback>
                <p:oleObj name="" r:id="rId1" imgW="3542030" imgH="660400" progId="Equation.3">
                  <p:embed/>
                  <p:pic>
                    <p:nvPicPr>
                      <p:cNvPr id="0" name="Object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055688"/>
                        <a:ext cx="8001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62"/>
                                        </p:tgtEl>
                                        <p:attrNameLst>
                                          <p:attrName>style.visibility</p:attrName>
                                        </p:attrNameLst>
                                      </p:cBhvr>
                                      <p:to>
                                        <p:strVal val="visible"/>
                                      </p:to>
                                    </p:set>
                                    <p:animEffect transition="in" filter="wipe(left)">
                                      <p:cBhvr>
                                        <p:cTn id="7" dur="500"/>
                                        <p:tgtEl>
                                          <p:spTgt spid="22562"/>
                                        </p:tgtEl>
                                      </p:cBhvr>
                                    </p:animEffect>
                                  </p:childTnLst>
                                </p:cTn>
                              </p:par>
                              <p:par>
                                <p:cTn id="8" presetID="12" presetClass="entr" presetSubtype="4" fill="hold" nodeType="withEffect">
                                  <p:stCondLst>
                                    <p:cond delay="0"/>
                                  </p:stCondLst>
                                  <p:childTnLst>
                                    <p:set>
                                      <p:cBhvr>
                                        <p:cTn id="9" dur="1" fill="hold">
                                          <p:stCondLst>
                                            <p:cond delay="0"/>
                                          </p:stCondLst>
                                        </p:cTn>
                                        <p:tgtEl>
                                          <p:spTgt spid="22534"/>
                                        </p:tgtEl>
                                        <p:attrNameLst>
                                          <p:attrName>style.visibility</p:attrName>
                                        </p:attrNameLst>
                                      </p:cBhvr>
                                      <p:to>
                                        <p:strVal val="visible"/>
                                      </p:to>
                                    </p:set>
                                    <p:animEffect transition="in" filter="slide(fromBottom)">
                                      <p:cBhvr>
                                        <p:cTn id="10" dur="500"/>
                                        <p:tgtEl>
                                          <p:spTgt spid="2253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69"/>
                                        </p:tgtEl>
                                        <p:attrNameLst>
                                          <p:attrName>style.visibility</p:attrName>
                                        </p:attrNameLst>
                                      </p:cBhvr>
                                      <p:to>
                                        <p:strVal val="visible"/>
                                      </p:to>
                                    </p:set>
                                  </p:childTnLst>
                                </p:cTn>
                              </p:par>
                              <p:par>
                                <p:cTn id="15" presetID="22" presetClass="entr" presetSubtype="8" fill="hold" grpId="0" nodeType="withEffect">
                                  <p:stCondLst>
                                    <p:cond delay="0"/>
                                  </p:stCondLst>
                                  <p:childTnLst>
                                    <p:set>
                                      <p:cBhvr>
                                        <p:cTn id="16" dur="1" fill="hold">
                                          <p:stCondLst>
                                            <p:cond delay="0"/>
                                          </p:stCondLst>
                                        </p:cTn>
                                        <p:tgtEl>
                                          <p:spTgt spid="22568"/>
                                        </p:tgtEl>
                                        <p:attrNameLst>
                                          <p:attrName>style.visibility</p:attrName>
                                        </p:attrNameLst>
                                      </p:cBhvr>
                                      <p:to>
                                        <p:strVal val="visible"/>
                                      </p:to>
                                    </p:set>
                                    <p:animEffect transition="in" filter="wipe(left)">
                                      <p:cBhvr>
                                        <p:cTn id="17" dur="500"/>
                                        <p:tgtEl>
                                          <p:spTgt spid="2256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563"/>
                                        </p:tgtEl>
                                        <p:attrNameLst>
                                          <p:attrName>style.visibility</p:attrName>
                                        </p:attrNameLst>
                                      </p:cBhvr>
                                      <p:to>
                                        <p:strVal val="visible"/>
                                      </p:to>
                                    </p:set>
                                    <p:animEffect transition="in" filter="wipe(left)">
                                      <p:cBhvr>
                                        <p:cTn id="20" dur="500"/>
                                        <p:tgtEl>
                                          <p:spTgt spid="2256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567"/>
                                        </p:tgtEl>
                                        <p:attrNameLst>
                                          <p:attrName>style.visibility</p:attrName>
                                        </p:attrNameLst>
                                      </p:cBhvr>
                                      <p:to>
                                        <p:strVal val="visible"/>
                                      </p:to>
                                    </p:set>
                                    <p:animEffect transition="in" filter="wipe(left)">
                                      <p:cBhvr>
                                        <p:cTn id="23" dur="500"/>
                                        <p:tgtEl>
                                          <p:spTgt spid="2256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2564"/>
                                        </p:tgtEl>
                                        <p:attrNameLst>
                                          <p:attrName>style.visibility</p:attrName>
                                        </p:attrNameLst>
                                      </p:cBhvr>
                                      <p:to>
                                        <p:strVal val="visible"/>
                                      </p:to>
                                    </p:set>
                                    <p:animEffect transition="in" filter="wipe(up)">
                                      <p:cBhvr>
                                        <p:cTn id="26" dur="500"/>
                                        <p:tgtEl>
                                          <p:spTgt spid="2256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2565"/>
                                        </p:tgtEl>
                                        <p:attrNameLst>
                                          <p:attrName>style.visibility</p:attrName>
                                        </p:attrNameLst>
                                      </p:cBhvr>
                                      <p:to>
                                        <p:strVal val="visible"/>
                                      </p:to>
                                    </p:set>
                                    <p:animEffect transition="in" filter="wipe(up)">
                                      <p:cBhvr>
                                        <p:cTn id="29" dur="500"/>
                                        <p:tgtEl>
                                          <p:spTgt spid="2256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2571"/>
                                        </p:tgtEl>
                                        <p:attrNameLst>
                                          <p:attrName>style.visibility</p:attrName>
                                        </p:attrNameLst>
                                      </p:cBhvr>
                                      <p:to>
                                        <p:strVal val="visible"/>
                                      </p:to>
                                    </p:set>
                                    <p:animEffect transition="in" filter="wipe(left)">
                                      <p:cBhvr>
                                        <p:cTn id="32" dur="500"/>
                                        <p:tgtEl>
                                          <p:spTgt spid="22571"/>
                                        </p:tgtEl>
                                      </p:cBhvr>
                                    </p:animEffect>
                                  </p:childTnLst>
                                </p:cTn>
                              </p:par>
                              <p:par>
                                <p:cTn id="33" presetID="1" presetClass="entr" presetSubtype="0" fill="hold" grpId="0" nodeType="withEffect">
                                  <p:stCondLst>
                                    <p:cond delay="0"/>
                                  </p:stCondLst>
                                  <p:childTnLst>
                                    <p:set>
                                      <p:cBhvr>
                                        <p:cTn id="34" dur="1" fill="hold">
                                          <p:stCondLst>
                                            <p:cond delay="499"/>
                                          </p:stCondLst>
                                        </p:cTn>
                                        <p:tgtEl>
                                          <p:spTgt spid="225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570">
                                            <p:bg/>
                                          </p:spTgt>
                                        </p:tgtEl>
                                        <p:attrNameLst>
                                          <p:attrName>style.visibility</p:attrName>
                                        </p:attrNameLst>
                                      </p:cBhvr>
                                      <p:to>
                                        <p:strVal val="visible"/>
                                      </p:to>
                                    </p:set>
                                    <p:animEffect transition="in" filter="wipe(left)">
                                      <p:cBhvr>
                                        <p:cTn id="39" dur="500"/>
                                        <p:tgtEl>
                                          <p:spTgt spid="22570">
                                            <p:bg/>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2570">
                                            <p:txEl>
                                              <p:pRg st="0" end="0"/>
                                            </p:txEl>
                                          </p:spTgt>
                                        </p:tgtEl>
                                        <p:attrNameLst>
                                          <p:attrName>style.visibility</p:attrName>
                                        </p:attrNameLst>
                                      </p:cBhvr>
                                      <p:to>
                                        <p:strVal val="visible"/>
                                      </p:to>
                                    </p:set>
                                    <p:animEffect transition="in" filter="wipe(left)">
                                      <p:cBhvr>
                                        <p:cTn id="42" dur="500"/>
                                        <p:tgtEl>
                                          <p:spTgt spid="2257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570">
                                            <p:txEl>
                                              <p:pRg st="1" end="1"/>
                                            </p:txEl>
                                          </p:spTgt>
                                        </p:tgtEl>
                                        <p:attrNameLst>
                                          <p:attrName>style.visibility</p:attrName>
                                        </p:attrNameLst>
                                      </p:cBhvr>
                                      <p:to>
                                        <p:strVal val="visible"/>
                                      </p:to>
                                    </p:set>
                                    <p:animEffect transition="in" filter="wipe(left)">
                                      <p:cBhvr>
                                        <p:cTn id="47" dur="500"/>
                                        <p:tgtEl>
                                          <p:spTgt spid="2257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570">
                                            <p:txEl>
                                              <p:pRg st="2" end="2"/>
                                            </p:txEl>
                                          </p:spTgt>
                                        </p:tgtEl>
                                        <p:attrNameLst>
                                          <p:attrName>style.visibility</p:attrName>
                                        </p:attrNameLst>
                                      </p:cBhvr>
                                      <p:to>
                                        <p:strVal val="visible"/>
                                      </p:to>
                                    </p:set>
                                    <p:animEffect transition="in" filter="wipe(left)">
                                      <p:cBhvr>
                                        <p:cTn id="52" dur="500"/>
                                        <p:tgtEl>
                                          <p:spTgt spid="22570">
                                            <p:txEl>
                                              <p:pRg st="2" end="2"/>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2570">
                                            <p:txEl>
                                              <p:pRg st="3" end="3"/>
                                            </p:txEl>
                                          </p:spTgt>
                                        </p:tgtEl>
                                        <p:attrNameLst>
                                          <p:attrName>style.visibility</p:attrName>
                                        </p:attrNameLst>
                                      </p:cBhvr>
                                      <p:to>
                                        <p:strVal val="visible"/>
                                      </p:to>
                                    </p:set>
                                    <p:animEffect transition="in" filter="wipe(left)">
                                      <p:cBhvr>
                                        <p:cTn id="55" dur="500"/>
                                        <p:tgtEl>
                                          <p:spTgt spid="22570">
                                            <p:txEl>
                                              <p:pRg st="3" end="3"/>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570">
                                            <p:txEl>
                                              <p:pRg st="4" end="4"/>
                                            </p:txEl>
                                          </p:spTgt>
                                        </p:tgtEl>
                                        <p:attrNameLst>
                                          <p:attrName>style.visibility</p:attrName>
                                        </p:attrNameLst>
                                      </p:cBhvr>
                                      <p:to>
                                        <p:strVal val="visible"/>
                                      </p:to>
                                    </p:set>
                                    <p:animEffect transition="in" filter="wipe(left)">
                                      <p:cBhvr>
                                        <p:cTn id="58" dur="500"/>
                                        <p:tgtEl>
                                          <p:spTgt spid="22570">
                                            <p:txEl>
                                              <p:pRg st="4" end="4"/>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2570">
                                            <p:txEl>
                                              <p:pRg st="5" end="5"/>
                                            </p:txEl>
                                          </p:spTgt>
                                        </p:tgtEl>
                                        <p:attrNameLst>
                                          <p:attrName>style.visibility</p:attrName>
                                        </p:attrNameLst>
                                      </p:cBhvr>
                                      <p:to>
                                        <p:strVal val="visible"/>
                                      </p:to>
                                    </p:set>
                                    <p:animEffect transition="in" filter="wipe(left)">
                                      <p:cBhvr>
                                        <p:cTn id="61" dur="500"/>
                                        <p:tgtEl>
                                          <p:spTgt spid="225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2" grpId="0" autoUpdateAnimBg="0"/>
      <p:bldP spid="22563" grpId="0" autoUpdateAnimBg="0"/>
      <p:bldP spid="22564" grpId="0" animBg="1" autoUpdateAnimBg="0"/>
      <p:bldP spid="22565" grpId="0" animBg="1" autoUpdateAnimBg="0"/>
      <p:bldP spid="22566" grpId="0" autoUpdateAnimBg="0"/>
      <p:bldP spid="22567" grpId="0" autoUpdateAnimBg="0"/>
      <p:bldP spid="22568" grpId="0" autoUpdateAnimBg="0"/>
      <p:bldP spid="22569" grpId="0" autoUpdateAnimBg="0"/>
      <p:bldP spid="22570" grpId="0" animBg="1" autoUpdateAnimBg="0" build="allAtOnce"/>
      <p:bldP spid="2257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829AF6B4-43B7-42CE-94BC-9ADE8E18597C}"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9459" name="灯片编号占位符 5"/>
          <p:cNvSpPr txBox="1">
            <a:spLocks noGrp="1" noChangeArrowheads="1"/>
          </p:cNvSpPr>
          <p:nvPr/>
        </p:nvSpPr>
        <p:spPr bwMode="auto">
          <a:xfrm>
            <a:off x="227013" y="605790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1F8D004F-9D12-4C56-B86E-C9FCA0F1EE38}"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23556" name="Text Box 55"/>
          <p:cNvSpPr txBox="1">
            <a:spLocks noChangeArrowheads="1"/>
          </p:cNvSpPr>
          <p:nvPr/>
        </p:nvSpPr>
        <p:spPr bwMode="auto">
          <a:xfrm>
            <a:off x="109538" y="1363663"/>
            <a:ext cx="8915400"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0" indent="-1143000"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     </a:t>
            </a:r>
            <a:r>
              <a:rPr lang="zh-CN" altLang="en-US" sz="2400" b="1">
                <a:latin typeface="楷体_GB2312" pitchFamily="49" charset="-122"/>
                <a:ea typeface="楷体_GB2312" pitchFamily="49" charset="-122"/>
              </a:rPr>
              <a:t>容易实现图的操作，如：求某顶点的度、判断顶点之间是否有边（弧）、找顶点的邻接点等等。</a:t>
            </a:r>
            <a:endParaRPr lang="en-US" sz="2400" b="1">
              <a:latin typeface="楷体_GB2312" pitchFamily="49" charset="-122"/>
              <a:ea typeface="楷体_GB2312" pitchFamily="49" charset="-122"/>
            </a:endParaRPr>
          </a:p>
          <a:p>
            <a:pPr algn="ctr" eaLnBrk="1" hangingPunct="1"/>
            <a:endParaRPr lang="zh-CN" altLang="en-US" sz="2400" b="1">
              <a:latin typeface="楷体_GB2312" pitchFamily="49" charset="-122"/>
              <a:ea typeface="楷体_GB2312" pitchFamily="49" charset="-122"/>
            </a:endParaRPr>
          </a:p>
          <a:p>
            <a:pPr algn="ctr" eaLnBrk="1" hangingPunct="1"/>
            <a:r>
              <a:rPr lang="zh-CN" altLang="en-US" sz="2400">
                <a:solidFill>
                  <a:schemeClr val="bg2"/>
                </a:solidFill>
                <a:latin typeface="楷体_GB2312" pitchFamily="49" charset="-122"/>
                <a:ea typeface="楷体_GB2312" pitchFamily="49" charset="-122"/>
              </a:rPr>
              <a:t>                   </a:t>
            </a:r>
            <a:r>
              <a:rPr lang="en-US" altLang="zh-CN" sz="2400" b="1">
                <a:latin typeface="楷体_GB2312" pitchFamily="49" charset="-122"/>
                <a:ea typeface="楷体_GB2312" pitchFamily="49" charset="-122"/>
              </a:rPr>
              <a:t>n</a:t>
            </a:r>
            <a:r>
              <a:rPr lang="zh-CN" altLang="en-US" sz="2400" b="1">
                <a:latin typeface="楷体_GB2312" pitchFamily="49" charset="-122"/>
                <a:ea typeface="楷体_GB2312" pitchFamily="49" charset="-122"/>
              </a:rPr>
              <a:t>个顶点需要</a:t>
            </a:r>
            <a:r>
              <a:rPr lang="en-US" altLang="zh-CN" b="1" i="1">
                <a:latin typeface="楷体_GB2312" pitchFamily="49" charset="-122"/>
                <a:ea typeface="楷体_GB2312" pitchFamily="49" charset="-122"/>
              </a:rPr>
              <a:t>n*n</a:t>
            </a:r>
            <a:r>
              <a:rPr lang="zh-CN" altLang="en-US" sz="2400" b="1">
                <a:latin typeface="楷体_GB2312" pitchFamily="49" charset="-122"/>
                <a:ea typeface="楷体_GB2312" pitchFamily="49" charset="-122"/>
              </a:rPr>
              <a:t>个单元存储边</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弧</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空间效率为</a:t>
            </a:r>
            <a:r>
              <a:rPr lang="en-US" altLang="zh-CN" sz="2400" b="1">
                <a:latin typeface="楷体_GB2312" pitchFamily="49" charset="-122"/>
                <a:ea typeface="楷体_GB2312" pitchFamily="49" charset="-122"/>
              </a:rPr>
              <a:t>O(n</a:t>
            </a:r>
            <a:r>
              <a:rPr lang="en-US" altLang="zh-CN" sz="2400" b="1" baseline="30000">
                <a:latin typeface="楷体_GB2312" pitchFamily="49" charset="-122"/>
                <a:ea typeface="楷体_GB2312" pitchFamily="49" charset="-122"/>
              </a:rPr>
              <a:t>2</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a:t>
            </a:r>
            <a:r>
              <a:rPr lang="zh-CN" altLang="en-US" sz="2400">
                <a:latin typeface="楷体_GB2312" pitchFamily="49" charset="-122"/>
                <a:ea typeface="楷体_GB2312" pitchFamily="49" charset="-122"/>
              </a:rPr>
              <a:t> </a:t>
            </a:r>
            <a:r>
              <a:rPr lang="zh-CN" altLang="en-US" sz="2400" b="1">
                <a:solidFill>
                  <a:schemeClr val="hlink"/>
                </a:solidFill>
                <a:latin typeface="楷体_GB2312" pitchFamily="49" charset="-122"/>
                <a:ea typeface="楷体_GB2312" pitchFamily="49" charset="-122"/>
              </a:rPr>
              <a:t>对稀疏图而言尤其浪费空间。</a:t>
            </a:r>
            <a:endParaRPr lang="zh-CN" altLang="en-US" sz="2400" b="1">
              <a:solidFill>
                <a:schemeClr val="hlink"/>
              </a:solidFill>
              <a:latin typeface="楷体_GB2312" pitchFamily="49" charset="-122"/>
              <a:ea typeface="楷体_GB2312" pitchFamily="49" charset="-122"/>
            </a:endParaRPr>
          </a:p>
        </p:txBody>
      </p:sp>
      <p:sp>
        <p:nvSpPr>
          <p:cNvPr id="19461" name="Rectangle 6"/>
          <p:cNvSpPr>
            <a:spLocks noGrp="1" noChangeArrowheads="1"/>
          </p:cNvSpPr>
          <p:nvPr>
            <p:ph type="title" idx="4294967295"/>
          </p:nvPr>
        </p:nvSpPr>
        <p:spPr>
          <a:xfrm>
            <a:off x="0" y="215900"/>
            <a:ext cx="6934200" cy="533400"/>
          </a:xfrm>
        </p:spPr>
        <p:txBody>
          <a:bodyPr/>
          <a:lstStyle/>
          <a:p>
            <a:pPr eaLnBrk="1" hangingPunct="1"/>
            <a:r>
              <a:rPr lang="zh-CN" sz="2800" b="1"/>
              <a:t>网（即带权图）的邻接矩阵</a:t>
            </a:r>
            <a:endParaRPr lang="zh-CN" sz="2800" b="1"/>
          </a:p>
        </p:txBody>
      </p:sp>
      <p:sp>
        <p:nvSpPr>
          <p:cNvPr id="23558" name="Rectangle 58"/>
          <p:cNvSpPr>
            <a:spLocks noChangeArrowheads="1"/>
          </p:cNvSpPr>
          <p:nvPr/>
        </p:nvSpPr>
        <p:spPr bwMode="auto">
          <a:xfrm>
            <a:off x="0" y="1347788"/>
            <a:ext cx="3262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itchFamily="2" charset="-122"/>
              </a:rPr>
              <a:t>邻接矩阵表示的优点：</a:t>
            </a:r>
            <a:endParaRPr lang="zh-CN" altLang="en-US" sz="2400">
              <a:solidFill>
                <a:schemeClr val="hlink"/>
              </a:solidFill>
              <a:latin typeface="黑体" pitchFamily="2" charset="-122"/>
              <a:ea typeface="黑体" pitchFamily="2" charset="-122"/>
            </a:endParaRPr>
          </a:p>
        </p:txBody>
      </p:sp>
      <p:sp>
        <p:nvSpPr>
          <p:cNvPr id="23559" name="Rectangle 59"/>
          <p:cNvSpPr>
            <a:spLocks noChangeArrowheads="1"/>
          </p:cNvSpPr>
          <p:nvPr/>
        </p:nvSpPr>
        <p:spPr bwMode="auto">
          <a:xfrm>
            <a:off x="0" y="2625725"/>
            <a:ext cx="3262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itchFamily="2" charset="-122"/>
              </a:rPr>
              <a:t>邻接矩阵表示的</a:t>
            </a:r>
            <a:r>
              <a:rPr lang="zh-CN" altLang="en-US" sz="2400">
                <a:solidFill>
                  <a:schemeClr val="hlink"/>
                </a:solidFill>
                <a:latin typeface="黑体" pitchFamily="2" charset="-122"/>
                <a:ea typeface="黑体" pitchFamily="2" charset="-122"/>
              </a:rPr>
              <a:t>缺点：</a:t>
            </a:r>
            <a:endParaRPr lang="zh-CN" altLang="en-US" sz="2400">
              <a:solidFill>
                <a:schemeClr val="hlink"/>
              </a:solidFill>
              <a:latin typeface="黑体" pitchFamily="2" charset="-122"/>
              <a:ea typeface="黑体"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 calcmode="lin" valueType="num">
                                      <p:cBhvr additive="base">
                                        <p:cTn id="7" dur="500" fill="hold"/>
                                        <p:tgtEl>
                                          <p:spTgt spid="23558"/>
                                        </p:tgtEl>
                                        <p:attrNameLst>
                                          <p:attrName>ppt_x</p:attrName>
                                        </p:attrNameLst>
                                      </p:cBhvr>
                                      <p:tavLst>
                                        <p:tav tm="0">
                                          <p:val>
                                            <p:strVal val="0-#ppt_w/2"/>
                                          </p:val>
                                        </p:tav>
                                        <p:tav tm="100000">
                                          <p:val>
                                            <p:strVal val="#ppt_x"/>
                                          </p:val>
                                        </p:tav>
                                      </p:tavLst>
                                    </p:anim>
                                    <p:anim calcmode="lin" valueType="num">
                                      <p:cBhvr additive="base">
                                        <p:cTn id="8" dur="500" fill="hold"/>
                                        <p:tgtEl>
                                          <p:spTgt spid="235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3559"/>
                                        </p:tgtEl>
                                        <p:attrNameLst>
                                          <p:attrName>style.visibility</p:attrName>
                                        </p:attrNameLst>
                                      </p:cBhvr>
                                      <p:to>
                                        <p:strVal val="visible"/>
                                      </p:to>
                                    </p:set>
                                    <p:anim calcmode="lin" valueType="num">
                                      <p:cBhvr additive="base">
                                        <p:cTn id="12" dur="500" fill="hold"/>
                                        <p:tgtEl>
                                          <p:spTgt spid="23559"/>
                                        </p:tgtEl>
                                        <p:attrNameLst>
                                          <p:attrName>ppt_x</p:attrName>
                                        </p:attrNameLst>
                                      </p:cBhvr>
                                      <p:tavLst>
                                        <p:tav tm="0">
                                          <p:val>
                                            <p:strVal val="0-#ppt_w/2"/>
                                          </p:val>
                                        </p:tav>
                                        <p:tav tm="100000">
                                          <p:val>
                                            <p:strVal val="#ppt_x"/>
                                          </p:val>
                                        </p:tav>
                                      </p:tavLst>
                                    </p:anim>
                                    <p:anim calcmode="lin" valueType="num">
                                      <p:cBhvr additive="base">
                                        <p:cTn id="13" dur="500" fill="hold"/>
                                        <p:tgtEl>
                                          <p:spTgt spid="2355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556">
                                            <p:txEl>
                                              <p:pRg st="0" end="0"/>
                                            </p:txEl>
                                          </p:spTgt>
                                        </p:tgtEl>
                                        <p:attrNameLst>
                                          <p:attrName>style.visibility</p:attrName>
                                        </p:attrNameLst>
                                      </p:cBhvr>
                                      <p:to>
                                        <p:strVal val="visible"/>
                                      </p:to>
                                    </p:set>
                                    <p:animEffect transition="in" filter="wipe(left)">
                                      <p:cBhvr>
                                        <p:cTn id="18" dur="500"/>
                                        <p:tgtEl>
                                          <p:spTgt spid="2355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556">
                                            <p:txEl>
                                              <p:pRg st="2" end="2"/>
                                            </p:txEl>
                                          </p:spTgt>
                                        </p:tgtEl>
                                        <p:attrNameLst>
                                          <p:attrName>style.visibility</p:attrName>
                                        </p:attrNameLst>
                                      </p:cBhvr>
                                      <p:to>
                                        <p:strVal val="visible"/>
                                      </p:to>
                                    </p:set>
                                    <p:animEffect transition="in" filter="wipe(left)">
                                      <p:cBhvr>
                                        <p:cTn id="23" dur="500"/>
                                        <p:tgtEl>
                                          <p:spTgt spid="235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build="p"/>
      <p:bldP spid="23558" grpId="0" autoUpdateAnimBg="0"/>
      <p:bldP spid="2355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5DA6F10D-5209-4D7F-B8E5-FF4D0304F03B}"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2048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C0AE15A6-E686-430F-AEA2-2711CFB6EDC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20484"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itchFamily="2" charset="-122"/>
              </a:rPr>
              <a:t>用邻接矩阵表示的图的类定义</a:t>
            </a:r>
            <a:endParaRPr lang="zh-CN" sz="3600" b="1">
              <a:solidFill>
                <a:schemeClr val="tx2"/>
              </a:solidFill>
              <a:ea typeface="华文新魏" pitchFamily="2" charset="-122"/>
            </a:endParaRPr>
          </a:p>
        </p:txBody>
      </p:sp>
      <p:sp>
        <p:nvSpPr>
          <p:cNvPr id="20485" name="Rectangle 38"/>
          <p:cNvSpPr>
            <a:spLocks noGrp="1" noChangeArrowheads="1"/>
          </p:cNvSpPr>
          <p:nvPr>
            <p:ph type="body" idx="4294967295"/>
          </p:nvPr>
        </p:nvSpPr>
        <p:spPr>
          <a:xfrm>
            <a:off x="555625" y="1201738"/>
            <a:ext cx="8229600" cy="3067050"/>
          </a:xfrm>
        </p:spPr>
        <p:txBody>
          <a:bodyPr/>
          <a:lstStyle/>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typedef int E; </a:t>
            </a: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r>
              <a:rPr lang="zh-CN" altLang="en-US" sz="2800" b="1">
                <a:latin typeface="Times New Roman" pitchFamily="18" charset="0"/>
                <a:ea typeface="隶书" pitchFamily="49" charset="-122"/>
              </a:rPr>
              <a:t>边的权值 的数据类型</a:t>
            </a:r>
            <a:endParaRPr lang="en-US"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typedef char T;</a:t>
            </a: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r>
              <a:rPr lang="zh-CN" altLang="en-US" sz="2800" b="1">
                <a:latin typeface="Times New Roman" pitchFamily="18" charset="0"/>
                <a:ea typeface="隶书" pitchFamily="49" charset="-122"/>
              </a:rPr>
              <a:t>顶点值 的数据类型</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class </a:t>
            </a:r>
            <a:r>
              <a:rPr lang="en-US" altLang="zh-CN" sz="2800">
                <a:latin typeface="Times New Roman" pitchFamily="18" charset="0"/>
                <a:ea typeface="隶书" pitchFamily="49" charset="-122"/>
              </a:rPr>
              <a:t>Graphmtx</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private:</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b="1">
                <a:solidFill>
                  <a:srgbClr val="FF0000"/>
                </a:solidFill>
                <a:latin typeface="Times New Roman" pitchFamily="18" charset="0"/>
                <a:ea typeface="隶书" pitchFamily="49" charset="-122"/>
              </a:rPr>
              <a:t>*</a:t>
            </a:r>
            <a:r>
              <a:rPr lang="en-US" altLang="zh-CN" sz="2800">
                <a:solidFill>
                  <a:srgbClr val="FF0000"/>
                </a:solidFill>
                <a:latin typeface="Times New Roman" pitchFamily="18" charset="0"/>
                <a:ea typeface="隶书" pitchFamily="49" charset="-122"/>
              </a:rPr>
              <a:t>VerticesList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顶点表</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 </a:t>
            </a:r>
            <a:r>
              <a:rPr lang="en-US" altLang="zh-CN" sz="2800" b="1">
                <a:solidFill>
                  <a:srgbClr val="FF0000"/>
                </a:solidFill>
                <a:latin typeface="Times New Roman" pitchFamily="18" charset="0"/>
                <a:ea typeface="隶书" pitchFamily="49" charset="-122"/>
              </a:rPr>
              <a:t>**</a:t>
            </a:r>
            <a:r>
              <a:rPr lang="en-US" altLang="zh-CN" sz="2800">
                <a:solidFill>
                  <a:srgbClr val="FF0000"/>
                </a:solidFill>
                <a:latin typeface="Times New Roman" pitchFamily="18" charset="0"/>
                <a:ea typeface="隶书" pitchFamily="49" charset="-122"/>
              </a:rPr>
              <a:t>Edge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邻接矩阵</a:t>
            </a:r>
            <a:endParaRPr lang="en-US" altLang="zh-CN"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solidFill>
                  <a:srgbClr val="FF0000"/>
                </a:solidFill>
                <a:latin typeface="Times New Roman" pitchFamily="18" charset="0"/>
                <a:ea typeface="隶书" pitchFamily="49" charset="-122"/>
              </a:rPr>
              <a:t>    int </a:t>
            </a:r>
            <a:r>
              <a:rPr lang="en-US" altLang="zh-CN" sz="2800">
                <a:solidFill>
                  <a:srgbClr val="FF0000"/>
                </a:solidFill>
                <a:latin typeface="Times New Roman" pitchFamily="18" charset="0"/>
                <a:ea typeface="隶书" pitchFamily="49" charset="-122"/>
              </a:rPr>
              <a:t>numVertices;                                //</a:t>
            </a:r>
            <a:r>
              <a:rPr lang="zh-CN" altLang="en-US" sz="2800">
                <a:solidFill>
                  <a:srgbClr val="FF0000"/>
                </a:solidFill>
                <a:latin typeface="Times New Roman" pitchFamily="18" charset="0"/>
                <a:ea typeface="隶书" pitchFamily="49" charset="-122"/>
              </a:rPr>
              <a:t>当前顶点个数</a:t>
            </a:r>
            <a:endParaRPr lang="en-US" altLang="zh-CN" sz="2800">
              <a:solidFill>
                <a:srgbClr val="FF0000"/>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a:solidFill>
                  <a:srgbClr val="FF0000"/>
                </a:solidFill>
                <a:latin typeface="Times New Roman" pitchFamily="18" charset="0"/>
                <a:ea typeface="隶书" pitchFamily="49" charset="-122"/>
              </a:rPr>
              <a:t>	int maxVertices;</a:t>
            </a:r>
            <a:endParaRPr lang="en-US" altLang="zh-CN" sz="2800" b="1">
              <a:solidFill>
                <a:srgbClr val="FF0000"/>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a:solidFill>
                  <a:srgbClr val="FF0000"/>
                </a:solidFill>
                <a:latin typeface="Times New Roman" pitchFamily="18" charset="0"/>
                <a:ea typeface="隶书" pitchFamily="49" charset="-122"/>
              </a:rPr>
              <a:t>	int numEdges;</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endParaRPr lang="zh-CN" altLang="en-US" sz="2800" b="1">
              <a:latin typeface="Times New Roman" pitchFamily="18" charset="0"/>
              <a:ea typeface="隶书" pitchFamily="49" charset="-122"/>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B9BDD084-F17E-43CA-99A5-3D0BC11799F7}"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2150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A87511D3-7DD3-4029-8CD0-B3DB673EF44B}"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25604" name="Rectangle 29"/>
          <p:cNvSpPr>
            <a:spLocks noGrp="1" noChangeArrowheads="1"/>
          </p:cNvSpPr>
          <p:nvPr>
            <p:ph type="body" idx="4294967295"/>
          </p:nvPr>
        </p:nvSpPr>
        <p:spPr>
          <a:xfrm>
            <a:off x="539750" y="692150"/>
            <a:ext cx="8229600" cy="5689600"/>
          </a:xfrm>
        </p:spPr>
        <p:txBody>
          <a:bodyPr/>
          <a:lstStyle/>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getVertexPos (T vertex)</a:t>
            </a:r>
            <a:r>
              <a:rPr lang="en-US" altLang="zh-CN" sz="2800" b="1">
                <a:latin typeface="Times New Roman" pitchFamily="18" charset="0"/>
                <a:ea typeface="隶书" pitchFamily="49" charset="-122"/>
              </a:rPr>
              <a:t> {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zh-CN" altLang="en-US"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给出顶点</a:t>
            </a:r>
            <a:r>
              <a:rPr lang="en-US" altLang="zh-CN" sz="2800" b="1">
                <a:solidFill>
                  <a:schemeClr val="tx2"/>
                </a:solidFill>
                <a:latin typeface="Times New Roman" pitchFamily="18" charset="0"/>
                <a:ea typeface="隶书" pitchFamily="49" charset="-122"/>
              </a:rPr>
              <a:t>vertex</a:t>
            </a:r>
            <a:r>
              <a:rPr lang="zh-CN" altLang="en-US" sz="2800">
                <a:solidFill>
                  <a:schemeClr val="tx2"/>
                </a:solidFill>
                <a:latin typeface="Times New Roman" pitchFamily="18" charset="0"/>
                <a:ea typeface="隶书" pitchFamily="49" charset="-122"/>
              </a:rPr>
              <a:t>在</a:t>
            </a:r>
            <a:r>
              <a:rPr lang="en-US" altLang="zh-CN" sz="2800" b="1">
                <a:solidFill>
                  <a:schemeClr val="tx2"/>
                </a:solidFill>
                <a:latin typeface="Times New Roman" pitchFamily="18" charset="0"/>
                <a:ea typeface="隶书" pitchFamily="49" charset="-122"/>
              </a:rPr>
              <a:t>VerticesList</a:t>
            </a:r>
            <a:r>
              <a:rPr lang="zh-CN" altLang="en-US" sz="2800">
                <a:solidFill>
                  <a:schemeClr val="tx2"/>
                </a:solidFill>
                <a:latin typeface="Times New Roman" pitchFamily="18" charset="0"/>
                <a:ea typeface="隶书" pitchFamily="49" charset="-122"/>
              </a:rPr>
              <a:t>中的下标</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for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&lt; </a:t>
            </a:r>
            <a:r>
              <a:rPr lang="en-US" altLang="zh-CN" sz="2800">
                <a:latin typeface="Times New Roman" pitchFamily="18" charset="0"/>
                <a:ea typeface="隶书" pitchFamily="49" charset="-122"/>
              </a:rPr>
              <a:t>numVertices</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endParaRPr lang="en-US" altLang="zh-CN" sz="2800">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(VerticesList[i]</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vertex)</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return </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rPr>
              <a:t>public:  </a:t>
            </a:r>
            <a:endParaRPr lang="en-US" altLang="zh-CN" sz="2800" b="1">
              <a:latin typeface="Times New Roman" pitchFamily="18" charset="0"/>
            </a:endParaRPr>
          </a:p>
          <a:p>
            <a:pPr eaLnBrk="1" hangingPunct="1">
              <a:spcBef>
                <a:spcPct val="0"/>
              </a:spcBef>
              <a:buFont typeface="Wingdings" panose="05000000000000000000" pitchFamily="2" charset="2"/>
              <a:buNone/>
            </a:pPr>
            <a:r>
              <a:rPr lang="en-US" altLang="zh-CN" sz="2800">
                <a:latin typeface="Times New Roman" pitchFamily="18" charset="0"/>
                <a:ea typeface="隶书" pitchFamily="49" charset="-122"/>
              </a:rPr>
              <a:t>    Graphmtx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sz = DefaultVertices)</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endParaRPr lang="zh-CN" altLang="en-US" sz="2800">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Graphmtx ()</a:t>
            </a: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 delete </a:t>
            </a:r>
            <a:r>
              <a:rPr lang="en-US" altLang="zh-CN" sz="2800">
                <a:latin typeface="Times New Roman" pitchFamily="18" charset="0"/>
                <a:ea typeface="隶书" pitchFamily="49" charset="-122"/>
              </a:rPr>
              <a:t>[ ]VerticesList</a:t>
            </a:r>
            <a:r>
              <a:rPr lang="en-US" altLang="zh-CN" sz="2800" b="1">
                <a:latin typeface="Times New Roman" pitchFamily="18" charset="0"/>
                <a:ea typeface="隶书" pitchFamily="49" charset="-122"/>
              </a:rPr>
              <a:t>;  delete </a:t>
            </a:r>
            <a:r>
              <a:rPr lang="en-US" altLang="zh-CN" sz="2800">
                <a:latin typeface="Times New Roman" pitchFamily="18" charset="0"/>
                <a:ea typeface="隶书" pitchFamily="49" charset="-122"/>
              </a:rPr>
              <a:t>[ ]Edge</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endParaRPr lang="en-US" altLang="zh-CN" sz="2800" b="1">
              <a:latin typeface="Times New Roman" pitchFamily="18" charset="0"/>
            </a:endParaRPr>
          </a:p>
        </p:txBody>
      </p:sp>
      <p:sp>
        <p:nvSpPr>
          <p:cNvPr id="21509"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itchFamily="2" charset="-122"/>
              </a:rPr>
              <a:t>用邻接矩阵表示的图的类定义</a:t>
            </a:r>
            <a:endParaRPr lang="zh-CN" sz="3600" b="1">
              <a:solidFill>
                <a:schemeClr val="tx2"/>
              </a:solidFill>
              <a:ea typeface="华文新魏"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96840B6D-10F3-4301-AA13-64E87360D949}"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2253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9B98B86C-77F3-4F6A-BBF6-6F7A6A47F583}"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26628" name="Rectangle 4"/>
          <p:cNvSpPr>
            <a:spLocks noGrp="1" noChangeArrowheads="1"/>
          </p:cNvSpPr>
          <p:nvPr>
            <p:ph type="body" idx="4294967295"/>
          </p:nvPr>
        </p:nvSpPr>
        <p:spPr>
          <a:xfrm>
            <a:off x="0" y="647700"/>
            <a:ext cx="9144000" cy="5832475"/>
          </a:xfrm>
        </p:spPr>
        <p:txBody>
          <a:bodyPr/>
          <a:lstStyle/>
          <a:p>
            <a:pPr eaLnBrk="1" hangingPunct="1">
              <a:spcBef>
                <a:spcPct val="0"/>
              </a:spcBef>
              <a:buFont typeface="Wingdings" panose="05000000000000000000" pitchFamily="2" charset="2"/>
              <a:buNone/>
            </a:pP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getValue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i)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取顶点 </a:t>
            </a:r>
            <a:r>
              <a:rPr lang="en-US" altLang="zh-CN" sz="2800" b="1">
                <a:solidFill>
                  <a:schemeClr val="tx2"/>
                </a:solidFill>
                <a:latin typeface="Times New Roman" pitchFamily="18" charset="0"/>
                <a:ea typeface="隶书" pitchFamily="49" charset="-122"/>
              </a:rPr>
              <a:t>i </a:t>
            </a:r>
            <a:r>
              <a:rPr lang="zh-CN" altLang="en-US" sz="2800">
                <a:solidFill>
                  <a:schemeClr val="tx2"/>
                </a:solidFill>
                <a:latin typeface="Times New Roman" pitchFamily="18" charset="0"/>
                <a:ea typeface="隶书" pitchFamily="49" charset="-122"/>
              </a:rPr>
              <a:t>的值</a:t>
            </a:r>
            <a:endParaRPr lang="en-US" altLang="zh-CN" sz="2800">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&gt;=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 &amp;&amp;</a:t>
            </a:r>
            <a:r>
              <a:rPr lang="en-US" altLang="zh-CN" sz="2800">
                <a:latin typeface="Times New Roman" pitchFamily="18" charset="0"/>
                <a:ea typeface="隶书" pitchFamily="49" charset="-122"/>
              </a:rPr>
              <a:t> i</a:t>
            </a:r>
            <a:r>
              <a:rPr lang="en-US" altLang="zh-CN" sz="2800" b="1">
                <a:latin typeface="Times New Roman" pitchFamily="18" charset="0"/>
                <a:ea typeface="隶书" pitchFamily="49" charset="-122"/>
              </a:rPr>
              <a:t> &lt; </a:t>
            </a:r>
            <a:r>
              <a:rPr lang="en-US" altLang="zh-CN" sz="2800">
                <a:latin typeface="Times New Roman" pitchFamily="18" charset="0"/>
                <a:ea typeface="隶书" pitchFamily="49" charset="-122"/>
              </a:rPr>
              <a:t>numVertices</a:t>
            </a:r>
            <a:r>
              <a:rPr lang="en-US" altLang="zh-CN" sz="2800" b="1">
                <a:latin typeface="Times New Roman" pitchFamily="18" charset="0"/>
                <a:ea typeface="隶书" pitchFamily="49" charset="-122"/>
              </a:rPr>
              <a:t> )  return </a:t>
            </a:r>
            <a:r>
              <a:rPr lang="en-US" altLang="zh-CN" sz="2800">
                <a:latin typeface="Times New Roman" pitchFamily="18" charset="0"/>
                <a:ea typeface="隶书" pitchFamily="49" charset="-122"/>
              </a:rPr>
              <a:t>VerticesList[i];</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else { cout&lt;&lt;“</a:t>
            </a:r>
            <a:r>
              <a:rPr lang="zh-CN" altLang="en-US" sz="2800" b="1">
                <a:latin typeface="Times New Roman" pitchFamily="18" charset="0"/>
                <a:ea typeface="隶书" pitchFamily="49" charset="-122"/>
              </a:rPr>
              <a:t>位置错！</a:t>
            </a:r>
            <a:r>
              <a:rPr lang="en-US" altLang="zh-CN" sz="2800" b="1">
                <a:latin typeface="Times New Roman" pitchFamily="18" charset="0"/>
                <a:ea typeface="隶书" pitchFamily="49" charset="-122"/>
              </a:rPr>
              <a:t>”&lt;&lt;endl;exit(1);}</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a:t>
            </a: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getWeight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v1</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v2)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取边</a:t>
            </a:r>
            <a:r>
              <a:rPr lang="en-US" altLang="zh-CN" sz="2800" b="1">
                <a:solidFill>
                  <a:schemeClr val="tx2"/>
                </a:solidFill>
                <a:latin typeface="Times New Roman" pitchFamily="18" charset="0"/>
                <a:ea typeface="隶书" pitchFamily="49" charset="-122"/>
              </a:rPr>
              <a:t>(v1,v2)</a:t>
            </a:r>
            <a:r>
              <a:rPr lang="zh-CN" altLang="en-US" sz="2800">
                <a:solidFill>
                  <a:schemeClr val="tx2"/>
                </a:solidFill>
                <a:latin typeface="Times New Roman" pitchFamily="18" charset="0"/>
                <a:ea typeface="隶书" pitchFamily="49" charset="-122"/>
              </a:rPr>
              <a:t>上权值</a:t>
            </a:r>
            <a:endParaRPr lang="zh-CN" altLang="en-US" sz="2800">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return (</a:t>
            </a:r>
            <a:r>
              <a:rPr lang="en-US" altLang="zh-CN" sz="2800">
                <a:latin typeface="Times New Roman" pitchFamily="18" charset="0"/>
                <a:ea typeface="隶书" pitchFamily="49" charset="-122"/>
              </a:rPr>
              <a:t>v1</a:t>
            </a:r>
            <a:r>
              <a:rPr lang="en-US" altLang="zh-CN" sz="2800" b="1">
                <a:latin typeface="Times New Roman" pitchFamily="18" charset="0"/>
                <a:ea typeface="隶书" pitchFamily="49" charset="-122"/>
              </a:rPr>
              <a:t> &gt; </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 &amp;&amp; </a:t>
            </a:r>
            <a:r>
              <a:rPr lang="en-US" altLang="zh-CN" sz="2800">
                <a:latin typeface="Times New Roman" pitchFamily="18" charset="0"/>
                <a:ea typeface="隶书" pitchFamily="49" charset="-122"/>
              </a:rPr>
              <a:t>v2</a:t>
            </a:r>
            <a:r>
              <a:rPr lang="en-US" altLang="zh-CN" sz="2800" b="1">
                <a:latin typeface="Times New Roman" pitchFamily="18" charset="0"/>
                <a:ea typeface="隶书" pitchFamily="49" charset="-122"/>
              </a:rPr>
              <a:t> &gt; </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Edge[v1][v2]</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getFirstNeighbor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取顶点 </a:t>
            </a:r>
            <a:r>
              <a:rPr lang="en-US" altLang="zh-CN" sz="2800" b="1">
                <a:solidFill>
                  <a:schemeClr val="tx2"/>
                </a:solidFill>
                <a:latin typeface="Times New Roman" pitchFamily="18" charset="0"/>
                <a:ea typeface="隶书" pitchFamily="49" charset="-122"/>
              </a:rPr>
              <a:t>v </a:t>
            </a:r>
            <a:r>
              <a:rPr lang="zh-CN" altLang="en-US" sz="2800">
                <a:solidFill>
                  <a:schemeClr val="tx2"/>
                </a:solidFill>
                <a:latin typeface="Times New Roman" pitchFamily="18" charset="0"/>
                <a:ea typeface="隶书" pitchFamily="49" charset="-122"/>
              </a:rPr>
              <a:t>的第一个邻接顶点</a:t>
            </a:r>
            <a:endParaRPr lang="en-US" sz="2800">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getNextNeighbor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w)</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取 </a:t>
            </a:r>
            <a:r>
              <a:rPr lang="en-US" altLang="zh-CN" sz="2800" b="1">
                <a:solidFill>
                  <a:schemeClr val="tx2"/>
                </a:solidFill>
                <a:latin typeface="Times New Roman" pitchFamily="18" charset="0"/>
                <a:ea typeface="隶书" pitchFamily="49" charset="-122"/>
              </a:rPr>
              <a:t>v </a:t>
            </a:r>
            <a:r>
              <a:rPr lang="zh-CN" altLang="en-US" sz="2800">
                <a:solidFill>
                  <a:schemeClr val="tx2"/>
                </a:solidFill>
                <a:latin typeface="Times New Roman" pitchFamily="18" charset="0"/>
                <a:ea typeface="隶书" pitchFamily="49" charset="-122"/>
              </a:rPr>
              <a:t>的邻接顶点 </a:t>
            </a:r>
            <a:r>
              <a:rPr lang="en-US" altLang="zh-CN" sz="2800" b="1">
                <a:solidFill>
                  <a:schemeClr val="tx2"/>
                </a:solidFill>
                <a:latin typeface="Times New Roman" pitchFamily="18" charset="0"/>
                <a:ea typeface="隶书" pitchFamily="49" charset="-122"/>
              </a:rPr>
              <a:t>w </a:t>
            </a:r>
            <a:r>
              <a:rPr lang="zh-CN" altLang="en-US" sz="2800">
                <a:solidFill>
                  <a:schemeClr val="tx2"/>
                </a:solidFill>
                <a:latin typeface="Times New Roman" pitchFamily="18" charset="0"/>
                <a:ea typeface="隶书" pitchFamily="49" charset="-122"/>
              </a:rPr>
              <a:t>的下一邻接顶点</a:t>
            </a:r>
            <a:endParaRPr lang="zh-CN" altLang="en-US" sz="2800">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pPr>
            <a:endParaRPr lang="zh-CN" altLang="en-US" sz="2800" b="1">
              <a:latin typeface="Times New Roman" pitchFamily="18" charset="0"/>
              <a:ea typeface="隶书" pitchFamily="49" charset="-122"/>
            </a:endParaRPr>
          </a:p>
        </p:txBody>
      </p:sp>
      <p:sp>
        <p:nvSpPr>
          <p:cNvPr id="22533" name="Rectangle 37"/>
          <p:cNvSpPr>
            <a:spLocks noGrp="1" noChangeArrowheads="1"/>
          </p:cNvSpPr>
          <p:nvPr>
            <p:ph type="title" idx="4294967295"/>
          </p:nvPr>
        </p:nvSpPr>
        <p:spPr>
          <a:xfrm>
            <a:off x="358775" y="-3175"/>
            <a:ext cx="8229600" cy="873125"/>
          </a:xfrm>
        </p:spPr>
        <p:txBody>
          <a:bodyPr/>
          <a:lstStyle/>
          <a:p>
            <a:pPr algn="ctr" eaLnBrk="1" hangingPunct="1"/>
            <a:r>
              <a:rPr lang="zh-CN" sz="3600" b="1">
                <a:solidFill>
                  <a:schemeClr val="tx2"/>
                </a:solidFill>
                <a:ea typeface="华文新魏" pitchFamily="2" charset="-122"/>
              </a:rPr>
              <a:t>用邻接矩阵表示的图的类定义</a:t>
            </a:r>
            <a:endParaRPr lang="zh-CN" sz="3600" b="1">
              <a:solidFill>
                <a:schemeClr val="tx2"/>
              </a:solidFill>
              <a:ea typeface="华文新魏"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8">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628">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7C65D19A-271C-40AC-AF51-2F4060FB6FE3}"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2355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03F4CB02-D164-4A8C-8ECE-8DD30751AEC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27652" name="Rectangle 2"/>
          <p:cNvSpPr>
            <a:spLocks noGrp="1" noChangeArrowheads="1"/>
          </p:cNvSpPr>
          <p:nvPr>
            <p:ph type="body" idx="4294967295"/>
          </p:nvPr>
        </p:nvSpPr>
        <p:spPr>
          <a:xfrm>
            <a:off x="153988" y="765175"/>
            <a:ext cx="8799512" cy="5832475"/>
          </a:xfrm>
        </p:spPr>
        <p:txBody>
          <a:bodyPr/>
          <a:lstStyle/>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a:t>
            </a: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insertVertex (</a:t>
            </a:r>
            <a:r>
              <a:rPr lang="en-US" altLang="zh-CN" sz="2800" b="1">
                <a:latin typeface="Times New Roman" pitchFamily="18" charset="0"/>
                <a:ea typeface="隶书" pitchFamily="49" charset="-122"/>
              </a:rPr>
              <a:t>const </a:t>
            </a:r>
            <a:r>
              <a:rPr lang="en-US" altLang="zh-CN" sz="2800">
                <a:latin typeface="Times New Roman" pitchFamily="18" charset="0"/>
                <a:ea typeface="隶书" pitchFamily="49" charset="-122"/>
              </a:rPr>
              <a:t>T vertex)</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插入顶点</a:t>
            </a:r>
            <a:r>
              <a:rPr lang="en-US" altLang="zh-CN" sz="2800" b="1">
                <a:solidFill>
                  <a:schemeClr val="tx2"/>
                </a:solidFill>
                <a:latin typeface="Times New Roman" pitchFamily="18" charset="0"/>
                <a:ea typeface="隶书" pitchFamily="49" charset="-122"/>
              </a:rPr>
              <a:t>vertex</a:t>
            </a:r>
            <a:endParaRPr lang="en-US" altLang="zh-CN" sz="2800" b="1">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insertEdge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v1</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v2</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 cost)</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插入边</a:t>
            </a:r>
            <a:r>
              <a:rPr lang="en-US" altLang="zh-CN" sz="2800" b="1">
                <a:solidFill>
                  <a:schemeClr val="tx2"/>
                </a:solidFill>
                <a:latin typeface="Times New Roman" pitchFamily="18" charset="0"/>
                <a:ea typeface="隶书" pitchFamily="49" charset="-122"/>
              </a:rPr>
              <a:t>(</a:t>
            </a:r>
            <a:r>
              <a:rPr lang="en-US" altLang="zh-CN" sz="2800">
                <a:solidFill>
                  <a:schemeClr val="tx2"/>
                </a:solidFill>
                <a:latin typeface="Times New Roman" pitchFamily="18" charset="0"/>
                <a:ea typeface="隶书" pitchFamily="49" charset="-122"/>
              </a:rPr>
              <a:t>v1</a:t>
            </a:r>
            <a:r>
              <a:rPr lang="en-US" altLang="zh-CN" sz="2800" b="1">
                <a:solidFill>
                  <a:schemeClr val="tx2"/>
                </a:solidFill>
                <a:latin typeface="Times New Roman" pitchFamily="18" charset="0"/>
                <a:ea typeface="隶书" pitchFamily="49" charset="-122"/>
              </a:rPr>
              <a:t>, </a:t>
            </a:r>
            <a:r>
              <a:rPr lang="en-US" altLang="zh-CN" sz="2800">
                <a:solidFill>
                  <a:schemeClr val="tx2"/>
                </a:solidFill>
                <a:latin typeface="Times New Roman" pitchFamily="18" charset="0"/>
                <a:ea typeface="隶书" pitchFamily="49" charset="-122"/>
              </a:rPr>
              <a:t>v2</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权值为</a:t>
            </a:r>
            <a:r>
              <a:rPr lang="en-US" altLang="zh-CN" sz="2800" b="1">
                <a:solidFill>
                  <a:schemeClr val="tx2"/>
                </a:solidFill>
                <a:latin typeface="Times New Roman" pitchFamily="18" charset="0"/>
                <a:ea typeface="隶书" pitchFamily="49" charset="-122"/>
              </a:rPr>
              <a:t>cost</a:t>
            </a:r>
            <a:endParaRPr lang="en-US" altLang="zh-CN" sz="2800" b="1">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removeVertex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删去顶点 </a:t>
            </a:r>
            <a:r>
              <a:rPr lang="en-US" altLang="zh-CN" sz="2800" b="1">
                <a:solidFill>
                  <a:schemeClr val="tx2"/>
                </a:solidFill>
                <a:latin typeface="Times New Roman" pitchFamily="18" charset="0"/>
                <a:ea typeface="隶书" pitchFamily="49" charset="-122"/>
              </a:rPr>
              <a:t>v </a:t>
            </a:r>
            <a:r>
              <a:rPr lang="zh-CN" altLang="en-US" sz="2800">
                <a:solidFill>
                  <a:schemeClr val="tx2"/>
                </a:solidFill>
                <a:latin typeface="Times New Roman" pitchFamily="18" charset="0"/>
                <a:ea typeface="隶书" pitchFamily="49" charset="-122"/>
              </a:rPr>
              <a:t>和所有与它相关联的边</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removeEdge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v1</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v2)</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在图中删去边</a:t>
            </a:r>
            <a:r>
              <a:rPr lang="en-US" altLang="zh-CN" sz="2800" b="1">
                <a:solidFill>
                  <a:schemeClr val="tx2"/>
                </a:solidFill>
                <a:latin typeface="Times New Roman" pitchFamily="18" charset="0"/>
                <a:ea typeface="隶书" pitchFamily="49" charset="-122"/>
              </a:rPr>
              <a:t>(</a:t>
            </a:r>
            <a:r>
              <a:rPr lang="en-US" altLang="zh-CN" sz="2800">
                <a:solidFill>
                  <a:schemeClr val="tx2"/>
                </a:solidFill>
                <a:latin typeface="Times New Roman" pitchFamily="18" charset="0"/>
                <a:ea typeface="隶书" pitchFamily="49" charset="-122"/>
              </a:rPr>
              <a:t>v1</a:t>
            </a:r>
            <a:r>
              <a:rPr lang="en-US" altLang="zh-CN" sz="2800" b="1">
                <a:solidFill>
                  <a:schemeClr val="tx2"/>
                </a:solidFill>
                <a:latin typeface="Times New Roman" pitchFamily="18" charset="0"/>
                <a:ea typeface="隶书" pitchFamily="49" charset="-122"/>
              </a:rPr>
              <a:t>,</a:t>
            </a:r>
            <a:r>
              <a:rPr lang="en-US" altLang="zh-CN" sz="2800">
                <a:solidFill>
                  <a:schemeClr val="tx2"/>
                </a:solidFill>
                <a:latin typeface="Times New Roman" pitchFamily="18" charset="0"/>
                <a:ea typeface="隶书" pitchFamily="49" charset="-122"/>
              </a:rPr>
              <a:t>v2</a:t>
            </a:r>
            <a:r>
              <a:rPr lang="en-US" altLang="zh-CN" sz="2800" b="1">
                <a:solidFill>
                  <a:schemeClr val="tx2"/>
                </a:solidFill>
                <a:latin typeface="Times New Roman" pitchFamily="18" charset="0"/>
                <a:ea typeface="隶书" pitchFamily="49" charset="-122"/>
              </a:rPr>
              <a:t>)</a:t>
            </a:r>
            <a:endParaRPr lang="en-US" altLang="zh-CN" sz="2800" b="1">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	</a:t>
            </a:r>
            <a:r>
              <a:rPr lang="en-US" altLang="zh-CN" sz="2800" b="1">
                <a:latin typeface="Times New Roman" pitchFamily="18" charset="0"/>
                <a:ea typeface="隶书" pitchFamily="49" charset="-122"/>
              </a:rPr>
              <a:t>friend istream&amp; operator &gt;&gt;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 istream&amp; </a:t>
            </a:r>
            <a:r>
              <a:rPr lang="en-US" altLang="zh-CN" sz="2800">
                <a:latin typeface="Times New Roman" pitchFamily="18" charset="0"/>
                <a:ea typeface="隶书" pitchFamily="49" charset="-122"/>
              </a:rPr>
              <a:t>in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Graphmtx</a:t>
            </a:r>
            <a:r>
              <a:rPr lang="en-US" altLang="zh-CN" sz="2800" b="1">
                <a:latin typeface="Times New Roman" pitchFamily="18" charset="0"/>
                <a:ea typeface="隶书" pitchFamily="49" charset="-122"/>
              </a:rPr>
              <a:t> &amp; </a:t>
            </a:r>
            <a:r>
              <a:rPr lang="en-US" altLang="zh-CN" sz="2800">
                <a:latin typeface="Times New Roman" pitchFamily="18" charset="0"/>
                <a:ea typeface="隶书" pitchFamily="49" charset="-122"/>
              </a:rPr>
              <a:t>G</a:t>
            </a:r>
            <a:r>
              <a:rPr lang="en-US" altLang="zh-CN" sz="2800" b="1">
                <a:latin typeface="Times New Roman" pitchFamily="18" charset="0"/>
                <a:ea typeface="隶书" pitchFamily="49" charset="-122"/>
              </a:rPr>
              <a:t>);			</a:t>
            </a:r>
            <a:r>
              <a:rPr lang="zh-CN" altLang="en-US"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输入</a:t>
            </a:r>
            <a:endParaRPr lang="en-US" altLang="zh-CN"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friend ostream&amp; operator &lt;&lt;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ostream&amp; </a:t>
            </a:r>
            <a:r>
              <a:rPr lang="en-US" altLang="zh-CN" sz="2800">
                <a:latin typeface="Times New Roman" pitchFamily="18" charset="0"/>
                <a:ea typeface="隶书" pitchFamily="49" charset="-122"/>
              </a:rPr>
              <a:t>out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Graphmtx</a:t>
            </a:r>
            <a:r>
              <a:rPr lang="en-US" altLang="zh-CN" sz="2800" b="1">
                <a:latin typeface="Times New Roman" pitchFamily="18" charset="0"/>
                <a:ea typeface="隶书" pitchFamily="49" charset="-122"/>
              </a:rPr>
              <a:t> &amp; </a:t>
            </a:r>
            <a:r>
              <a:rPr lang="en-US" altLang="zh-CN" sz="2800">
                <a:latin typeface="Times New Roman" pitchFamily="18" charset="0"/>
                <a:ea typeface="隶书" pitchFamily="49" charset="-122"/>
              </a:rPr>
              <a:t>G)</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输出</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p:txBody>
      </p:sp>
      <p:sp>
        <p:nvSpPr>
          <p:cNvPr id="23557"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itchFamily="2" charset="-122"/>
              </a:rPr>
              <a:t>用邻接矩阵表示的图的类定义</a:t>
            </a:r>
            <a:endParaRPr lang="zh-CN" sz="3600" b="1">
              <a:solidFill>
                <a:schemeClr val="tx2"/>
              </a:solidFill>
              <a:ea typeface="华文新魏"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9D2C5D98-3C70-4C94-9B82-B0FFD576B436}"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2457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21425FC3-1682-4069-9D15-F16FB0032C14}"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28676" name="Rectangle 4"/>
          <p:cNvSpPr>
            <a:spLocks noGrp="1" noChangeArrowheads="1"/>
          </p:cNvSpPr>
          <p:nvPr>
            <p:ph type="body" idx="4294967295"/>
          </p:nvPr>
        </p:nvSpPr>
        <p:spPr>
          <a:xfrm>
            <a:off x="576263" y="728663"/>
            <a:ext cx="8229600" cy="5832475"/>
          </a:xfrm>
        </p:spPr>
        <p:txBody>
          <a:bodyPr/>
          <a:lstStyle/>
          <a:p>
            <a:pPr eaLnBrk="1" hangingPunct="1">
              <a:spcBef>
                <a:spcPct val="0"/>
              </a:spcBef>
              <a:buFont typeface="Wingdings" panose="05000000000000000000" pitchFamily="2" charset="2"/>
              <a:buNone/>
            </a:pPr>
            <a:r>
              <a:rPr lang="en-US" altLang="zh-CN" sz="2800">
                <a:latin typeface="Times New Roman" pitchFamily="18" charset="0"/>
                <a:ea typeface="隶书" pitchFamily="49" charset="-122"/>
              </a:rPr>
              <a:t>Graphmtx</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Graphmtx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sz)</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endParaRPr lang="zh-CN" altLang="en-US" sz="2800">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maxVertices = sz</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numVertices = 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numEdges = 0</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j</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VerticesList </a:t>
            </a:r>
            <a:r>
              <a:rPr lang="en-US" altLang="zh-CN" sz="2800" b="1">
                <a:latin typeface="Times New Roman" pitchFamily="18" charset="0"/>
                <a:ea typeface="隶书" pitchFamily="49" charset="-122"/>
              </a:rPr>
              <a:t>= new </a:t>
            </a:r>
            <a:r>
              <a:rPr lang="en-US" altLang="zh-CN" sz="2800">
                <a:latin typeface="Times New Roman" pitchFamily="18" charset="0"/>
                <a:ea typeface="隶书" pitchFamily="49" charset="-122"/>
              </a:rPr>
              <a:t>T[maxVertices]</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创建顶点表</a:t>
            </a:r>
            <a:endParaRPr lang="zh-CN" altLang="en-US" sz="2800">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Edge</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new E *</a:t>
            </a:r>
            <a:r>
              <a:rPr lang="en-US" altLang="zh-CN" sz="2800">
                <a:latin typeface="Times New Roman" pitchFamily="18" charset="0"/>
                <a:ea typeface="隶书" pitchFamily="49" charset="-122"/>
              </a:rPr>
              <a:t>[maxVertices]</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for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&lt; </a:t>
            </a:r>
            <a:r>
              <a:rPr lang="en-US" altLang="zh-CN" sz="2800">
                <a:latin typeface="Times New Roman" pitchFamily="18" charset="0"/>
                <a:ea typeface="隶书" pitchFamily="49" charset="-122"/>
              </a:rPr>
              <a:t>maxVertices</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endParaRPr lang="en-US" altLang="zh-CN" sz="2800">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Edge[i]</a:t>
            </a:r>
            <a:r>
              <a:rPr lang="en-US" altLang="zh-CN" sz="2800" b="1">
                <a:latin typeface="Times New Roman" pitchFamily="18" charset="0"/>
                <a:ea typeface="隶书" pitchFamily="49" charset="-122"/>
              </a:rPr>
              <a:t> = new E</a:t>
            </a:r>
            <a:r>
              <a:rPr lang="en-US" altLang="zh-CN" sz="2800">
                <a:latin typeface="Times New Roman" pitchFamily="18" charset="0"/>
                <a:ea typeface="隶书" pitchFamily="49" charset="-122"/>
              </a:rPr>
              <a:t>[maxVertices]</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邻接矩阵</a:t>
            </a:r>
            <a:r>
              <a:rPr lang="zh-CN" altLang="en-US" sz="2800" b="1">
                <a:latin typeface="Times New Roman" pitchFamily="18" charset="0"/>
                <a:ea typeface="隶书" pitchFamily="49" charset="-122"/>
              </a:rPr>
              <a:t> </a:t>
            </a:r>
            <a:endParaRPr lang="zh-CN" altLang="en-US"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for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&lt; </a:t>
            </a:r>
            <a:r>
              <a:rPr lang="en-US" altLang="zh-CN" sz="2800">
                <a:latin typeface="Times New Roman" pitchFamily="18" charset="0"/>
                <a:ea typeface="隶书" pitchFamily="49" charset="-122"/>
              </a:rPr>
              <a:t>maxVertices</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矩阵初始化</a:t>
            </a:r>
            <a:endParaRPr lang="zh-CN" altLang="en-US" sz="2800">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for </a:t>
            </a:r>
            <a:r>
              <a:rPr lang="en-US" altLang="zh-CN" sz="2800">
                <a:latin typeface="Times New Roman" pitchFamily="18" charset="0"/>
                <a:ea typeface="隶书" pitchFamily="49" charset="-122"/>
              </a:rPr>
              <a:t>(j</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j</a:t>
            </a:r>
            <a:r>
              <a:rPr lang="en-US" altLang="zh-CN" sz="2800" b="1">
                <a:latin typeface="Times New Roman" pitchFamily="18" charset="0"/>
                <a:ea typeface="隶书" pitchFamily="49" charset="-122"/>
              </a:rPr>
              <a:t> &lt; </a:t>
            </a:r>
            <a:r>
              <a:rPr lang="en-US" altLang="zh-CN" sz="2800">
                <a:latin typeface="Times New Roman" pitchFamily="18" charset="0"/>
                <a:ea typeface="隶书" pitchFamily="49" charset="-122"/>
              </a:rPr>
              <a:t>maxVertices</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j++)</a:t>
            </a:r>
            <a:endParaRPr lang="en-US" altLang="zh-CN" sz="2800">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Edge[i][j]</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j)</a:t>
            </a:r>
            <a:r>
              <a:rPr lang="en-US" altLang="zh-CN" sz="2800" b="1">
                <a:latin typeface="Times New Roman" pitchFamily="18" charset="0"/>
                <a:ea typeface="隶书" pitchFamily="49" charset="-122"/>
              </a:rPr>
              <a:t> ?</a:t>
            </a:r>
            <a:r>
              <a:rPr lang="zh-CN" altLang="en-US" sz="2800">
                <a:latin typeface="Times New Roman" pitchFamily="18" charset="0"/>
                <a:ea typeface="隶书" pitchFamily="49" charset="-122"/>
              </a:rPr>
              <a:t>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maxWeight</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p:txBody>
      </p:sp>
      <p:sp>
        <p:nvSpPr>
          <p:cNvPr id="24581"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itchFamily="2" charset="-122"/>
              </a:rPr>
              <a:t>用邻接矩阵表示的图类的部分成员函数</a:t>
            </a:r>
            <a:endParaRPr lang="zh-CN" sz="3600" b="1">
              <a:solidFill>
                <a:schemeClr val="tx2"/>
              </a:solidFill>
              <a:ea typeface="华文新魏"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67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7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032772B8-0703-4A73-9DBF-451263528A01}"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2560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4E9073A0-B1BD-480C-BD43-7254E2214D6C}"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29700" name="Rectangle 4"/>
          <p:cNvSpPr>
            <a:spLocks noGrp="1" noChangeArrowheads="1"/>
          </p:cNvSpPr>
          <p:nvPr>
            <p:ph type="body" idx="4294967295"/>
          </p:nvPr>
        </p:nvSpPr>
        <p:spPr>
          <a:xfrm>
            <a:off x="482600" y="800100"/>
            <a:ext cx="8229600" cy="5797550"/>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Graphmtx</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getFirstNeighbor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给出顶点位置为</a:t>
            </a:r>
            <a:r>
              <a:rPr lang="en-US" altLang="zh-CN" sz="2800">
                <a:solidFill>
                  <a:schemeClr val="tx2"/>
                </a:solidFill>
                <a:latin typeface="Times New Roman" pitchFamily="18" charset="0"/>
                <a:ea typeface="隶书" pitchFamily="49" charset="-122"/>
              </a:rPr>
              <a:t>v</a:t>
            </a:r>
            <a:r>
              <a:rPr lang="zh-CN" altLang="en-US" sz="2800">
                <a:solidFill>
                  <a:schemeClr val="tx2"/>
                </a:solidFill>
                <a:latin typeface="Times New Roman" pitchFamily="18" charset="0"/>
                <a:ea typeface="隶书" pitchFamily="49" charset="-122"/>
              </a:rPr>
              <a:t>的第一个邻接顶点的位置</a:t>
            </a:r>
            <a:r>
              <a:rPr lang="en-US" altLang="zh-CN" sz="2800">
                <a:solidFill>
                  <a:schemeClr val="tx2"/>
                </a:solidFill>
                <a:latin typeface="Times New Roman" pitchFamily="18" charset="0"/>
                <a:ea typeface="隶书" pitchFamily="49" charset="-122"/>
              </a:rPr>
              <a:t>,</a:t>
            </a:r>
            <a:r>
              <a:rPr lang="en-US" altLang="zh-CN" sz="2800" b="1">
                <a:solidFill>
                  <a:schemeClr val="tx2"/>
                </a:solidFill>
                <a:latin typeface="Times New Roman" pitchFamily="18" charset="0"/>
                <a:ea typeface="隶书" pitchFamily="49" charset="-122"/>
              </a:rPr>
              <a:t> </a:t>
            </a:r>
            <a:endParaRPr lang="en-US" altLang="zh-CN" sz="2800" b="1">
              <a:solidFill>
                <a:schemeClr val="tx2"/>
              </a:solidFill>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如果找不到</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则函数返回</a:t>
            </a:r>
            <a:r>
              <a:rPr lang="en-US" altLang="zh-CN" sz="2800">
                <a:solidFill>
                  <a:schemeClr val="tx2"/>
                </a:solidFill>
                <a:latin typeface="Courier New" pitchFamily="49" charset="0"/>
                <a:ea typeface="隶书" pitchFamily="49" charset="-122"/>
              </a:rPr>
              <a:t>-</a:t>
            </a:r>
            <a:r>
              <a:rPr lang="en-US" altLang="zh-CN" sz="2800">
                <a:solidFill>
                  <a:schemeClr val="tx2"/>
                </a:solidFill>
                <a:latin typeface="Times New Roman" pitchFamily="18" charset="0"/>
                <a:ea typeface="隶书" pitchFamily="49" charset="-122"/>
              </a:rPr>
              <a:t>1</a:t>
            </a:r>
            <a:endParaRPr lang="en-US" altLang="zh-CN" sz="2800">
              <a:solidFill>
                <a:schemeClr val="tx2"/>
              </a:solidFill>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 &gt; </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 	   for</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col</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col</a:t>
            </a:r>
            <a:r>
              <a:rPr lang="en-US" altLang="zh-CN" sz="2800" b="1">
                <a:latin typeface="Times New Roman" pitchFamily="18" charset="0"/>
                <a:ea typeface="隶书" pitchFamily="49" charset="-122"/>
              </a:rPr>
              <a:t> &lt; </a:t>
            </a:r>
            <a:r>
              <a:rPr lang="en-US" altLang="zh-CN" sz="2800">
                <a:latin typeface="Times New Roman" pitchFamily="18" charset="0"/>
                <a:ea typeface="隶书" pitchFamily="49" charset="-122"/>
              </a:rPr>
              <a:t>numVertices</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col++)</a:t>
            </a:r>
            <a:endParaRPr lang="en-US" altLang="zh-CN" sz="2800">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(Edge[v][col]                                                      )</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col</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   	return </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p:txBody>
      </p:sp>
      <p:sp>
        <p:nvSpPr>
          <p:cNvPr id="25605"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itchFamily="2" charset="-122"/>
              </a:rPr>
              <a:t>用邻接矩阵表示的图类的部分成员函数</a:t>
            </a:r>
            <a:endParaRPr lang="zh-CN" sz="3600" b="1">
              <a:solidFill>
                <a:schemeClr val="tx2"/>
              </a:solidFill>
              <a:ea typeface="华文新魏" pitchFamily="2" charset="-122"/>
            </a:endParaRPr>
          </a:p>
        </p:txBody>
      </p:sp>
      <p:grpSp>
        <p:nvGrpSpPr>
          <p:cNvPr id="25606" name="Group 6"/>
          <p:cNvGrpSpPr/>
          <p:nvPr/>
        </p:nvGrpSpPr>
        <p:grpSpPr bwMode="auto">
          <a:xfrm>
            <a:off x="2709863" y="4414838"/>
            <a:ext cx="6246812" cy="2081212"/>
            <a:chOff x="0" y="0"/>
            <a:chExt cx="6246849" cy="2081808"/>
          </a:xfrm>
        </p:grpSpPr>
        <p:sp>
          <p:nvSpPr>
            <p:cNvPr id="25608" name="Oval 11"/>
            <p:cNvSpPr>
              <a:spLocks noChangeArrowheads="1"/>
            </p:cNvSpPr>
            <p:nvPr/>
          </p:nvSpPr>
          <p:spPr bwMode="auto">
            <a:xfrm>
              <a:off x="88893" y="409580"/>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v1</a:t>
              </a:r>
              <a:endParaRPr lang="en-US" altLang="zh-CN" sz="2400">
                <a:ea typeface="黑体" pitchFamily="2" charset="-122"/>
              </a:endParaRPr>
            </a:p>
          </p:txBody>
        </p:sp>
        <p:sp>
          <p:nvSpPr>
            <p:cNvPr id="25609" name="Oval 12"/>
            <p:cNvSpPr>
              <a:spLocks noChangeArrowheads="1"/>
            </p:cNvSpPr>
            <p:nvPr/>
          </p:nvSpPr>
          <p:spPr bwMode="auto">
            <a:xfrm>
              <a:off x="1574793" y="365130"/>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v2</a:t>
              </a:r>
              <a:endParaRPr lang="en-US" altLang="zh-CN" sz="2400">
                <a:ea typeface="黑体" pitchFamily="2" charset="-122"/>
              </a:endParaRPr>
            </a:p>
          </p:txBody>
        </p:sp>
        <p:sp>
          <p:nvSpPr>
            <p:cNvPr id="25610" name="Oval 13"/>
            <p:cNvSpPr>
              <a:spLocks noChangeArrowheads="1"/>
            </p:cNvSpPr>
            <p:nvPr/>
          </p:nvSpPr>
          <p:spPr bwMode="auto">
            <a:xfrm>
              <a:off x="831843" y="857255"/>
              <a:ext cx="495300" cy="311150"/>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v3</a:t>
              </a:r>
              <a:endParaRPr lang="en-US" altLang="zh-CN" sz="2400">
                <a:ea typeface="黑体" pitchFamily="2" charset="-122"/>
              </a:endParaRPr>
            </a:p>
          </p:txBody>
        </p:sp>
        <p:sp>
          <p:nvSpPr>
            <p:cNvPr id="25611" name="Oval 14"/>
            <p:cNvSpPr>
              <a:spLocks noChangeArrowheads="1"/>
            </p:cNvSpPr>
            <p:nvPr/>
          </p:nvSpPr>
          <p:spPr bwMode="auto">
            <a:xfrm>
              <a:off x="1739893" y="1347793"/>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v5</a:t>
              </a:r>
              <a:endParaRPr lang="en-US" altLang="zh-CN" sz="2400">
                <a:ea typeface="黑体" pitchFamily="2" charset="-122"/>
              </a:endParaRPr>
            </a:p>
          </p:txBody>
        </p:sp>
        <p:sp>
          <p:nvSpPr>
            <p:cNvPr id="25612" name="Line 15"/>
            <p:cNvSpPr>
              <a:spLocks noChangeShapeType="1"/>
            </p:cNvSpPr>
            <p:nvPr/>
          </p:nvSpPr>
          <p:spPr bwMode="auto">
            <a:xfrm>
              <a:off x="584193" y="544518"/>
              <a:ext cx="990600"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3" name="Line 16"/>
            <p:cNvSpPr>
              <a:spLocks noChangeShapeType="1"/>
            </p:cNvSpPr>
            <p:nvPr/>
          </p:nvSpPr>
          <p:spPr bwMode="auto">
            <a:xfrm flipH="1">
              <a:off x="336543" y="722318"/>
              <a:ext cx="0" cy="581025"/>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4" name="Line 17"/>
            <p:cNvSpPr>
              <a:spLocks noChangeShapeType="1"/>
            </p:cNvSpPr>
            <p:nvPr/>
          </p:nvSpPr>
          <p:spPr bwMode="auto">
            <a:xfrm>
              <a:off x="584193" y="1527180"/>
              <a:ext cx="1155700"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5" name="Line 18"/>
            <p:cNvSpPr>
              <a:spLocks noChangeShapeType="1"/>
            </p:cNvSpPr>
            <p:nvPr/>
          </p:nvSpPr>
          <p:spPr bwMode="auto">
            <a:xfrm>
              <a:off x="1244593" y="1127130"/>
              <a:ext cx="660400" cy="265113"/>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6" name="Oval 19"/>
            <p:cNvSpPr>
              <a:spLocks noChangeArrowheads="1"/>
            </p:cNvSpPr>
            <p:nvPr/>
          </p:nvSpPr>
          <p:spPr bwMode="auto">
            <a:xfrm>
              <a:off x="88893" y="1303343"/>
              <a:ext cx="495300" cy="312738"/>
            </a:xfrm>
            <a:prstGeom prst="ellipse">
              <a:avLst/>
            </a:prstGeom>
            <a:solidFill>
              <a:schemeClr val="accent2"/>
            </a:solidFill>
            <a:ln w="38100">
              <a:solidFill>
                <a:schemeClr val="bg2"/>
              </a:solidFill>
              <a:round/>
            </a:ln>
          </p:spPr>
          <p:txBody>
            <a:bodyPr wrap="none" anchor="ctr"/>
            <a:lstStyle/>
            <a:p>
              <a:pPr algn="ctr"/>
              <a:r>
                <a:rPr lang="en-US" altLang="zh-CN" sz="2400">
                  <a:ea typeface="黑体" pitchFamily="2" charset="-122"/>
                </a:rPr>
                <a:t>v4</a:t>
              </a:r>
              <a:endParaRPr lang="en-US" altLang="zh-CN" sz="2400">
                <a:ea typeface="黑体" pitchFamily="2" charset="-122"/>
              </a:endParaRPr>
            </a:p>
          </p:txBody>
        </p:sp>
        <p:sp>
          <p:nvSpPr>
            <p:cNvPr id="25617" name="Line 20"/>
            <p:cNvSpPr>
              <a:spLocks noChangeShapeType="1"/>
            </p:cNvSpPr>
            <p:nvPr/>
          </p:nvSpPr>
          <p:spPr bwMode="auto">
            <a:xfrm flipH="1">
              <a:off x="501643" y="1123955"/>
              <a:ext cx="412750" cy="223838"/>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8" name="Line 21"/>
            <p:cNvSpPr>
              <a:spLocks noChangeShapeType="1"/>
            </p:cNvSpPr>
            <p:nvPr/>
          </p:nvSpPr>
          <p:spPr bwMode="auto">
            <a:xfrm flipH="1">
              <a:off x="1244593" y="633418"/>
              <a:ext cx="412750" cy="268288"/>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9" name="Line 22"/>
            <p:cNvSpPr>
              <a:spLocks noChangeShapeType="1"/>
            </p:cNvSpPr>
            <p:nvPr/>
          </p:nvSpPr>
          <p:spPr bwMode="auto">
            <a:xfrm>
              <a:off x="1904993" y="677868"/>
              <a:ext cx="0" cy="669925"/>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0" name="Oval 23"/>
            <p:cNvSpPr>
              <a:spLocks noChangeArrowheads="1"/>
            </p:cNvSpPr>
            <p:nvPr/>
          </p:nvSpPr>
          <p:spPr bwMode="auto">
            <a:xfrm>
              <a:off x="88893" y="1303343"/>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v4</a:t>
              </a:r>
              <a:endParaRPr lang="en-US" altLang="zh-CN" sz="2400">
                <a:ea typeface="黑体" pitchFamily="2" charset="-122"/>
              </a:endParaRPr>
            </a:p>
          </p:txBody>
        </p:sp>
        <p:sp>
          <p:nvSpPr>
            <p:cNvPr id="25621" name="AutoShape 29"/>
            <p:cNvSpPr/>
            <p:nvPr/>
          </p:nvSpPr>
          <p:spPr bwMode="auto">
            <a:xfrm>
              <a:off x="3656049" y="381000"/>
              <a:ext cx="152400" cy="1600200"/>
            </a:xfrm>
            <a:prstGeom prst="leftBracket">
              <a:avLst>
                <a:gd name="adj" fmla="val 87500"/>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5622" name="AutoShape 30"/>
            <p:cNvSpPr/>
            <p:nvPr/>
          </p:nvSpPr>
          <p:spPr bwMode="auto">
            <a:xfrm>
              <a:off x="5505487" y="381000"/>
              <a:ext cx="207962" cy="1600200"/>
            </a:xfrm>
            <a:prstGeom prst="rightBracket">
              <a:avLst>
                <a:gd name="adj" fmla="val 64122"/>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5623" name="Text Box 32"/>
            <p:cNvSpPr txBox="1">
              <a:spLocks noChangeArrowheads="1"/>
            </p:cNvSpPr>
            <p:nvPr/>
          </p:nvSpPr>
          <p:spPr bwMode="auto">
            <a:xfrm>
              <a:off x="2055849" y="7620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chemeClr val="bg2"/>
                  </a:solidFill>
                  <a:ea typeface="黑体" pitchFamily="2" charset="-122"/>
                </a:rPr>
                <a:t>A.</a:t>
              </a:r>
              <a:r>
                <a:rPr lang="en-US" altLang="zh-CN" sz="2800" i="1">
                  <a:solidFill>
                    <a:schemeClr val="bg2"/>
                  </a:solidFill>
                  <a:ea typeface="黑体" pitchFamily="2" charset="-122"/>
                </a:rPr>
                <a:t>Edge</a:t>
              </a:r>
              <a:r>
                <a:rPr lang="en-US" altLang="zh-CN" sz="2800">
                  <a:solidFill>
                    <a:schemeClr val="bg2"/>
                  </a:solidFill>
                  <a:ea typeface="黑体" pitchFamily="2" charset="-122"/>
                </a:rPr>
                <a:t> =</a:t>
              </a:r>
              <a:endParaRPr lang="en-US" altLang="zh-CN" sz="2800">
                <a:solidFill>
                  <a:schemeClr val="bg2"/>
                </a:solidFill>
                <a:ea typeface="黑体" pitchFamily="2" charset="-122"/>
              </a:endParaRPr>
            </a:p>
          </p:txBody>
        </p:sp>
        <p:sp>
          <p:nvSpPr>
            <p:cNvPr id="25624" name="Rectangle 36"/>
            <p:cNvSpPr>
              <a:spLocks noChangeArrowheads="1"/>
            </p:cNvSpPr>
            <p:nvPr/>
          </p:nvSpPr>
          <p:spPr bwMode="auto">
            <a:xfrm>
              <a:off x="3503649" y="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黑体" pitchFamily="2" charset="-122"/>
                </a:rPr>
                <a:t>（ </a:t>
              </a:r>
              <a:r>
                <a:rPr lang="en-US" altLang="zh-CN" sz="2000" b="1">
                  <a:ea typeface="黑体" pitchFamily="2" charset="-122"/>
                </a:rPr>
                <a:t>v1 v2</a:t>
              </a:r>
              <a:r>
                <a:rPr lang="en-US" altLang="zh-CN" sz="2000" b="1" baseline="-6000">
                  <a:ea typeface="黑体" pitchFamily="2" charset="-122"/>
                </a:rPr>
                <a:t>  </a:t>
              </a:r>
              <a:r>
                <a:rPr lang="en-US" altLang="zh-CN" sz="2000" b="1">
                  <a:ea typeface="黑体" pitchFamily="2" charset="-122"/>
                </a:rPr>
                <a:t>v3 v4 v5   </a:t>
              </a:r>
              <a:r>
                <a:rPr lang="zh-CN" altLang="en-US" sz="2000" b="1">
                  <a:ea typeface="黑体" pitchFamily="2" charset="-122"/>
                </a:rPr>
                <a:t>）</a:t>
              </a:r>
              <a:endParaRPr lang="zh-CN" altLang="en-US" sz="2000" b="1">
                <a:ea typeface="黑体" pitchFamily="2" charset="-122"/>
              </a:endParaRPr>
            </a:p>
          </p:txBody>
        </p:sp>
        <p:sp>
          <p:nvSpPr>
            <p:cNvPr id="25625" name="Rectangle 38"/>
            <p:cNvSpPr>
              <a:spLocks noChangeArrowheads="1"/>
            </p:cNvSpPr>
            <p:nvPr/>
          </p:nvSpPr>
          <p:spPr bwMode="auto">
            <a:xfrm>
              <a:off x="5789649" y="228600"/>
              <a:ext cx="45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itchFamily="2" charset="-122"/>
                </a:rPr>
                <a:t>v1</a:t>
              </a:r>
              <a:endParaRPr lang="en-US" altLang="zh-CN" sz="2000" b="1">
                <a:ea typeface="黑体" pitchFamily="2" charset="-122"/>
              </a:endParaRPr>
            </a:p>
            <a:p>
              <a:pPr algn="ctr"/>
              <a:r>
                <a:rPr lang="en-US" altLang="zh-CN" sz="2000" b="1">
                  <a:ea typeface="黑体" pitchFamily="2" charset="-122"/>
                </a:rPr>
                <a:t>v2</a:t>
              </a:r>
              <a:endParaRPr lang="en-US" altLang="zh-CN" sz="2000" b="1">
                <a:ea typeface="黑体" pitchFamily="2" charset="-122"/>
              </a:endParaRPr>
            </a:p>
            <a:p>
              <a:pPr algn="ctr"/>
              <a:r>
                <a:rPr lang="en-US" altLang="zh-CN" sz="2000" b="1">
                  <a:ea typeface="黑体" pitchFamily="2" charset="-122"/>
                </a:rPr>
                <a:t>v3</a:t>
              </a:r>
              <a:endParaRPr lang="en-US" altLang="zh-CN" sz="2000" b="1">
                <a:ea typeface="黑体" pitchFamily="2" charset="-122"/>
              </a:endParaRPr>
            </a:p>
            <a:p>
              <a:pPr algn="ctr"/>
              <a:r>
                <a:rPr lang="en-US" altLang="zh-CN" sz="2000" b="1">
                  <a:ea typeface="黑体" pitchFamily="2" charset="-122"/>
                </a:rPr>
                <a:t>v4</a:t>
              </a:r>
              <a:endParaRPr lang="en-US" altLang="zh-CN" sz="2000" b="1">
                <a:ea typeface="黑体" pitchFamily="2" charset="-122"/>
              </a:endParaRPr>
            </a:p>
            <a:p>
              <a:pPr algn="ctr"/>
              <a:r>
                <a:rPr lang="en-US" altLang="zh-CN" sz="2000" b="1">
                  <a:ea typeface="黑体" pitchFamily="2" charset="-122"/>
                </a:rPr>
                <a:t>v5</a:t>
              </a:r>
              <a:endParaRPr lang="en-US" altLang="zh-CN" sz="2000" b="1">
                <a:ea typeface="黑体" pitchFamily="2" charset="-122"/>
              </a:endParaRPr>
            </a:p>
          </p:txBody>
        </p:sp>
        <p:sp>
          <p:nvSpPr>
            <p:cNvPr id="25626" name="Rectangle 39"/>
            <p:cNvSpPr>
              <a:spLocks noChangeArrowheads="1"/>
            </p:cNvSpPr>
            <p:nvPr/>
          </p:nvSpPr>
          <p:spPr bwMode="auto">
            <a:xfrm>
              <a:off x="3960849" y="381000"/>
              <a:ext cx="15795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itchFamily="2" charset="-122"/>
                </a:rPr>
                <a:t>0   0</a:t>
              </a:r>
              <a:r>
                <a:rPr lang="en-US" altLang="zh-CN" sz="2000" baseline="-6000">
                  <a:ea typeface="黑体" pitchFamily="2" charset="-122"/>
                </a:rPr>
                <a:t>    </a:t>
              </a:r>
              <a:r>
                <a:rPr lang="en-US" altLang="zh-CN" sz="2000">
                  <a:ea typeface="黑体" pitchFamily="2" charset="-122"/>
                </a:rPr>
                <a:t>0</a:t>
              </a:r>
              <a:r>
                <a:rPr lang="en-US" altLang="zh-CN" sz="2000" baseline="-6000">
                  <a:ea typeface="黑体" pitchFamily="2" charset="-122"/>
                </a:rPr>
                <a:t>    </a:t>
              </a:r>
              <a:r>
                <a:rPr lang="en-US" altLang="zh-CN" sz="2000">
                  <a:ea typeface="黑体" pitchFamily="2" charset="-122"/>
                </a:rPr>
                <a:t>0   0</a:t>
              </a:r>
              <a:endParaRPr lang="en-US" altLang="zh-CN" sz="2000">
                <a:ea typeface="黑体" pitchFamily="2" charset="-122"/>
              </a:endParaRPr>
            </a:p>
            <a:p>
              <a:pPr algn="ctr"/>
              <a:r>
                <a:rPr lang="en-US" altLang="zh-CN" sz="2000">
                  <a:ea typeface="黑体" pitchFamily="2" charset="-122"/>
                </a:rPr>
                <a:t>0   0</a:t>
              </a:r>
              <a:r>
                <a:rPr lang="en-US" altLang="zh-CN" sz="2000" baseline="-6000">
                  <a:ea typeface="黑体" pitchFamily="2" charset="-122"/>
                </a:rPr>
                <a:t>    </a:t>
              </a:r>
              <a:r>
                <a:rPr lang="en-US" altLang="zh-CN" sz="2000">
                  <a:ea typeface="黑体" pitchFamily="2" charset="-122"/>
                </a:rPr>
                <a:t>0   0   0</a:t>
              </a:r>
              <a:endParaRPr lang="en-US" altLang="zh-CN" sz="2000">
                <a:ea typeface="黑体" pitchFamily="2" charset="-122"/>
              </a:endParaRPr>
            </a:p>
            <a:p>
              <a:pPr algn="ctr"/>
              <a:r>
                <a:rPr lang="en-US" altLang="zh-CN" sz="2000">
                  <a:ea typeface="黑体" pitchFamily="2" charset="-122"/>
                </a:rPr>
                <a:t>0</a:t>
              </a:r>
              <a:r>
                <a:rPr lang="en-US" altLang="zh-CN" sz="2000" baseline="-6000">
                  <a:ea typeface="黑体" pitchFamily="2" charset="-122"/>
                </a:rPr>
                <a:t>    </a:t>
              </a:r>
              <a:r>
                <a:rPr lang="en-US" altLang="zh-CN" sz="2000">
                  <a:ea typeface="黑体" pitchFamily="2" charset="-122"/>
                </a:rPr>
                <a:t>0   0   0   0</a:t>
              </a:r>
              <a:endParaRPr lang="en-US" altLang="zh-CN" sz="2000">
                <a:ea typeface="黑体" pitchFamily="2" charset="-122"/>
              </a:endParaRPr>
            </a:p>
            <a:p>
              <a:pPr algn="ctr"/>
              <a:r>
                <a:rPr lang="en-US" altLang="zh-CN" sz="2000">
                  <a:ea typeface="黑体" pitchFamily="2" charset="-122"/>
                </a:rPr>
                <a:t>0   0   0   0   0</a:t>
              </a:r>
              <a:endParaRPr lang="en-US" altLang="zh-CN" sz="2000">
                <a:ea typeface="黑体" pitchFamily="2" charset="-122"/>
              </a:endParaRPr>
            </a:p>
            <a:p>
              <a:pPr algn="ctr"/>
              <a:r>
                <a:rPr lang="en-US" altLang="zh-CN" sz="2000">
                  <a:ea typeface="黑体" pitchFamily="2" charset="-122"/>
                </a:rPr>
                <a:t>0   0   0   0   0</a:t>
              </a:r>
              <a:endParaRPr lang="en-US" altLang="zh-CN" sz="2000">
                <a:ea typeface="黑体" pitchFamily="2" charset="-122"/>
              </a:endParaRPr>
            </a:p>
          </p:txBody>
        </p:sp>
        <p:sp>
          <p:nvSpPr>
            <p:cNvPr id="25627" name="Rectangle 43"/>
            <p:cNvSpPr>
              <a:spLocks noChangeArrowheads="1"/>
            </p:cNvSpPr>
            <p:nvPr/>
          </p:nvSpPr>
          <p:spPr bwMode="auto">
            <a:xfrm>
              <a:off x="3967199" y="384175"/>
              <a:ext cx="1579563" cy="16002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itchFamily="2" charset="-122"/>
                </a:rPr>
                <a:t>0   </a:t>
              </a:r>
              <a:r>
                <a:rPr lang="en-US" altLang="zh-CN" sz="2000">
                  <a:solidFill>
                    <a:schemeClr val="hlink"/>
                  </a:solidFill>
                  <a:ea typeface="黑体" pitchFamily="2" charset="-122"/>
                </a:rPr>
                <a:t>3</a:t>
              </a:r>
              <a:r>
                <a:rPr lang="en-US" altLang="zh-CN" sz="2000" baseline="-6000">
                  <a:ea typeface="黑体" pitchFamily="2" charset="-122"/>
                </a:rPr>
                <a:t>    </a:t>
              </a:r>
              <a:r>
                <a:rPr lang="en-US" altLang="zh-CN" sz="2000">
                  <a:ea typeface="黑体" pitchFamily="2" charset="-122"/>
                </a:rPr>
                <a:t>∞ </a:t>
              </a:r>
              <a:r>
                <a:rPr lang="en-US" altLang="zh-CN" sz="2000" baseline="-6000">
                  <a:ea typeface="黑体" pitchFamily="2" charset="-122"/>
                </a:rPr>
                <a:t>   </a:t>
              </a:r>
              <a:r>
                <a:rPr lang="en-US" altLang="zh-CN" sz="2000">
                  <a:solidFill>
                    <a:schemeClr val="hlink"/>
                  </a:solidFill>
                  <a:ea typeface="黑体" pitchFamily="2" charset="-122"/>
                </a:rPr>
                <a:t>2</a:t>
              </a:r>
              <a:r>
                <a:rPr lang="en-US" altLang="zh-CN" sz="2000">
                  <a:ea typeface="黑体" pitchFamily="2" charset="-122"/>
                </a:rPr>
                <a:t>   ∞ </a:t>
              </a:r>
              <a:endParaRPr lang="en-US" altLang="zh-CN" sz="2000">
                <a:ea typeface="黑体" pitchFamily="2" charset="-122"/>
              </a:endParaRPr>
            </a:p>
            <a:p>
              <a:pPr algn="ctr"/>
              <a:r>
                <a:rPr lang="en-US" altLang="zh-CN" sz="2000">
                  <a:solidFill>
                    <a:schemeClr val="hlink"/>
                  </a:solidFill>
                  <a:ea typeface="黑体" pitchFamily="2" charset="-122"/>
                </a:rPr>
                <a:t>3</a:t>
              </a:r>
              <a:r>
                <a:rPr lang="en-US" altLang="zh-CN" sz="2000">
                  <a:ea typeface="黑体" pitchFamily="2" charset="-122"/>
                </a:rPr>
                <a:t>   0</a:t>
              </a:r>
              <a:r>
                <a:rPr lang="en-US" altLang="zh-CN" sz="2000" baseline="-6000">
                  <a:ea typeface="黑体" pitchFamily="2" charset="-122"/>
                </a:rPr>
                <a:t>    </a:t>
              </a:r>
              <a:r>
                <a:rPr lang="en-US" altLang="zh-CN" sz="2000">
                  <a:solidFill>
                    <a:schemeClr val="hlink"/>
                  </a:solidFill>
                  <a:ea typeface="黑体" pitchFamily="2" charset="-122"/>
                </a:rPr>
                <a:t>7</a:t>
              </a:r>
              <a:r>
                <a:rPr lang="en-US" altLang="zh-CN" sz="2000">
                  <a:solidFill>
                    <a:schemeClr val="accent1"/>
                  </a:solidFill>
                  <a:ea typeface="黑体" pitchFamily="2" charset="-122"/>
                </a:rPr>
                <a:t> </a:t>
              </a:r>
              <a:r>
                <a:rPr lang="en-US" altLang="zh-CN" sz="2000">
                  <a:ea typeface="黑体" pitchFamily="2" charset="-122"/>
                </a:rPr>
                <a:t>  ∞    </a:t>
              </a:r>
              <a:r>
                <a:rPr lang="en-US" altLang="zh-CN" sz="2000">
                  <a:solidFill>
                    <a:schemeClr val="hlink"/>
                  </a:solidFill>
                  <a:ea typeface="黑体" pitchFamily="2" charset="-122"/>
                </a:rPr>
                <a:t>4</a:t>
              </a:r>
              <a:endParaRPr lang="en-US" altLang="zh-CN" sz="2000">
                <a:solidFill>
                  <a:schemeClr val="hlink"/>
                </a:solidFill>
                <a:ea typeface="黑体" pitchFamily="2" charset="-122"/>
              </a:endParaRPr>
            </a:p>
            <a:p>
              <a:pPr algn="ctr"/>
              <a:r>
                <a:rPr lang="en-US" altLang="zh-CN" sz="2000">
                  <a:ea typeface="黑体" pitchFamily="2" charset="-122"/>
                </a:rPr>
                <a:t>∞ </a:t>
              </a:r>
              <a:r>
                <a:rPr lang="en-US" altLang="zh-CN" sz="2000" baseline="-6000">
                  <a:ea typeface="黑体" pitchFamily="2" charset="-122"/>
                </a:rPr>
                <a:t>    </a:t>
              </a:r>
              <a:r>
                <a:rPr lang="en-US" altLang="zh-CN" sz="2000">
                  <a:solidFill>
                    <a:schemeClr val="hlink"/>
                  </a:solidFill>
                  <a:ea typeface="黑体" pitchFamily="2" charset="-122"/>
                </a:rPr>
                <a:t>7</a:t>
              </a:r>
              <a:r>
                <a:rPr lang="en-US" altLang="zh-CN" sz="2000">
                  <a:solidFill>
                    <a:schemeClr val="accent1"/>
                  </a:solidFill>
                  <a:ea typeface="黑体" pitchFamily="2" charset="-122"/>
                </a:rPr>
                <a:t>  </a:t>
              </a:r>
              <a:r>
                <a:rPr lang="en-US" altLang="zh-CN" sz="2000">
                  <a:ea typeface="黑体" pitchFamily="2" charset="-122"/>
                </a:rPr>
                <a:t> 0   </a:t>
              </a:r>
              <a:r>
                <a:rPr lang="en-US" altLang="zh-CN" sz="2000">
                  <a:solidFill>
                    <a:schemeClr val="hlink"/>
                  </a:solidFill>
                  <a:ea typeface="黑体" pitchFamily="2" charset="-122"/>
                </a:rPr>
                <a:t>6   8</a:t>
              </a:r>
              <a:endParaRPr lang="en-US" altLang="zh-CN" sz="2000">
                <a:solidFill>
                  <a:schemeClr val="hlink"/>
                </a:solidFill>
                <a:ea typeface="黑体" pitchFamily="2" charset="-122"/>
              </a:endParaRPr>
            </a:p>
            <a:p>
              <a:pPr algn="ctr"/>
              <a:r>
                <a:rPr lang="en-US" altLang="zh-CN" sz="2000">
                  <a:solidFill>
                    <a:schemeClr val="hlink"/>
                  </a:solidFill>
                  <a:ea typeface="黑体" pitchFamily="2" charset="-122"/>
                </a:rPr>
                <a:t>2 </a:t>
              </a:r>
              <a:r>
                <a:rPr lang="en-US" altLang="zh-CN" sz="2000">
                  <a:ea typeface="黑体" pitchFamily="2" charset="-122"/>
                </a:rPr>
                <a:t>  ∞    </a:t>
              </a:r>
              <a:r>
                <a:rPr lang="en-US" altLang="zh-CN" sz="2000">
                  <a:solidFill>
                    <a:schemeClr val="hlink"/>
                  </a:solidFill>
                  <a:ea typeface="黑体" pitchFamily="2" charset="-122"/>
                </a:rPr>
                <a:t>6</a:t>
              </a:r>
              <a:r>
                <a:rPr lang="en-US" altLang="zh-CN" sz="2000">
                  <a:ea typeface="黑体" pitchFamily="2" charset="-122"/>
                </a:rPr>
                <a:t>   0   </a:t>
              </a:r>
              <a:r>
                <a:rPr lang="en-US" altLang="zh-CN" sz="2000">
                  <a:solidFill>
                    <a:schemeClr val="hlink"/>
                  </a:solidFill>
                  <a:ea typeface="黑体" pitchFamily="2" charset="-122"/>
                </a:rPr>
                <a:t>5</a:t>
              </a:r>
              <a:endParaRPr lang="en-US" altLang="zh-CN" sz="2000">
                <a:solidFill>
                  <a:schemeClr val="hlink"/>
                </a:solidFill>
                <a:ea typeface="黑体" pitchFamily="2" charset="-122"/>
              </a:endParaRPr>
            </a:p>
            <a:p>
              <a:pPr algn="ctr"/>
              <a:r>
                <a:rPr lang="en-US" altLang="zh-CN" sz="2000">
                  <a:ea typeface="黑体" pitchFamily="2" charset="-122"/>
                </a:rPr>
                <a:t>∞    </a:t>
              </a:r>
              <a:r>
                <a:rPr lang="en-US" altLang="zh-CN" sz="2000">
                  <a:solidFill>
                    <a:schemeClr val="hlink"/>
                  </a:solidFill>
                  <a:ea typeface="黑体" pitchFamily="2" charset="-122"/>
                </a:rPr>
                <a:t>4   8</a:t>
              </a:r>
              <a:r>
                <a:rPr lang="en-US" altLang="zh-CN" sz="2000">
                  <a:ea typeface="黑体" pitchFamily="2" charset="-122"/>
                </a:rPr>
                <a:t>   </a:t>
              </a:r>
              <a:r>
                <a:rPr lang="en-US" altLang="zh-CN" sz="2000">
                  <a:solidFill>
                    <a:schemeClr val="hlink"/>
                  </a:solidFill>
                  <a:ea typeface="黑体" pitchFamily="2" charset="-122"/>
                </a:rPr>
                <a:t>5</a:t>
              </a:r>
              <a:r>
                <a:rPr lang="en-US" altLang="zh-CN" sz="2000">
                  <a:ea typeface="黑体" pitchFamily="2" charset="-122"/>
                </a:rPr>
                <a:t>   0</a:t>
              </a:r>
              <a:endParaRPr lang="en-US" altLang="zh-CN" sz="2000">
                <a:ea typeface="黑体" pitchFamily="2" charset="-122"/>
              </a:endParaRPr>
            </a:p>
          </p:txBody>
        </p:sp>
        <p:sp>
          <p:nvSpPr>
            <p:cNvPr id="25628" name="TextBox 49"/>
            <p:cNvSpPr txBox="1">
              <a:spLocks noChangeArrowheads="1"/>
            </p:cNvSpPr>
            <p:nvPr/>
          </p:nvSpPr>
          <p:spPr bwMode="auto">
            <a:xfrm>
              <a:off x="876312" y="36513"/>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a:t>3</a:t>
              </a:r>
              <a:endParaRPr lang="zh-CN" altLang="en-US" sz="3200"/>
            </a:p>
          </p:txBody>
        </p:sp>
        <p:sp>
          <p:nvSpPr>
            <p:cNvPr id="25629" name="TextBox 50"/>
            <p:cNvSpPr txBox="1">
              <a:spLocks noChangeArrowheads="1"/>
            </p:cNvSpPr>
            <p:nvPr/>
          </p:nvSpPr>
          <p:spPr bwMode="auto">
            <a:xfrm>
              <a:off x="0" y="730260"/>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a:t>2</a:t>
              </a:r>
              <a:endParaRPr lang="zh-CN" altLang="en-US" sz="3200"/>
            </a:p>
          </p:txBody>
        </p:sp>
        <p:sp>
          <p:nvSpPr>
            <p:cNvPr id="25630" name="TextBox 51"/>
            <p:cNvSpPr txBox="1">
              <a:spLocks noChangeArrowheads="1"/>
            </p:cNvSpPr>
            <p:nvPr/>
          </p:nvSpPr>
          <p:spPr bwMode="auto">
            <a:xfrm>
              <a:off x="474669" y="803286"/>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a:t>6</a:t>
              </a:r>
              <a:endParaRPr lang="zh-CN" altLang="en-US" sz="3200"/>
            </a:p>
          </p:txBody>
        </p:sp>
        <p:sp>
          <p:nvSpPr>
            <p:cNvPr id="25631" name="TextBox 52"/>
            <p:cNvSpPr txBox="1">
              <a:spLocks noChangeArrowheads="1"/>
            </p:cNvSpPr>
            <p:nvPr/>
          </p:nvSpPr>
          <p:spPr bwMode="auto">
            <a:xfrm>
              <a:off x="985851" y="1497033"/>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a:t>5</a:t>
              </a:r>
              <a:endParaRPr lang="zh-CN" altLang="en-US" sz="3200"/>
            </a:p>
          </p:txBody>
        </p:sp>
        <p:sp>
          <p:nvSpPr>
            <p:cNvPr id="25632" name="TextBox 53"/>
            <p:cNvSpPr txBox="1">
              <a:spLocks noChangeArrowheads="1"/>
            </p:cNvSpPr>
            <p:nvPr/>
          </p:nvSpPr>
          <p:spPr bwMode="auto">
            <a:xfrm>
              <a:off x="1314468" y="620721"/>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a:t>7</a:t>
              </a:r>
              <a:endParaRPr lang="zh-CN" altLang="en-US" sz="3200"/>
            </a:p>
          </p:txBody>
        </p:sp>
        <p:sp>
          <p:nvSpPr>
            <p:cNvPr id="25633" name="TextBox 54"/>
            <p:cNvSpPr txBox="1">
              <a:spLocks noChangeArrowheads="1"/>
            </p:cNvSpPr>
            <p:nvPr/>
          </p:nvSpPr>
          <p:spPr bwMode="auto">
            <a:xfrm>
              <a:off x="1862163" y="730260"/>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a:t>4</a:t>
              </a:r>
              <a:endParaRPr lang="zh-CN" altLang="en-US" sz="3200"/>
            </a:p>
          </p:txBody>
        </p:sp>
        <p:sp>
          <p:nvSpPr>
            <p:cNvPr id="25634" name="TextBox 55"/>
            <p:cNvSpPr txBox="1">
              <a:spLocks noChangeArrowheads="1"/>
            </p:cNvSpPr>
            <p:nvPr/>
          </p:nvSpPr>
          <p:spPr bwMode="auto">
            <a:xfrm>
              <a:off x="1350981" y="949338"/>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a:t>8</a:t>
              </a:r>
              <a:endParaRPr lang="zh-CN" altLang="en-US" sz="3200"/>
            </a:p>
          </p:txBody>
        </p:sp>
      </p:grpSp>
      <p:sp>
        <p:nvSpPr>
          <p:cNvPr id="2" name="矩形 1"/>
          <p:cNvSpPr>
            <a:spLocks noChangeArrowheads="1"/>
          </p:cNvSpPr>
          <p:nvPr/>
        </p:nvSpPr>
        <p:spPr bwMode="auto">
          <a:xfrm>
            <a:off x="3708400" y="3157538"/>
            <a:ext cx="4791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FF0000"/>
                </a:solidFill>
                <a:ea typeface="隶书" pitchFamily="49" charset="-122"/>
              </a:rPr>
              <a:t>&amp;&amp; </a:t>
            </a:r>
            <a:r>
              <a:rPr lang="en-US" altLang="zh-CN" sz="2800">
                <a:solidFill>
                  <a:srgbClr val="FF0000"/>
                </a:solidFill>
                <a:ea typeface="隶书" pitchFamily="49" charset="-122"/>
              </a:rPr>
              <a:t>Edge[v][col]</a:t>
            </a:r>
            <a:r>
              <a:rPr lang="en-US" altLang="zh-CN" sz="2800" b="1">
                <a:solidFill>
                  <a:srgbClr val="FF0000"/>
                </a:solidFill>
                <a:ea typeface="隶书" pitchFamily="49" charset="-122"/>
              </a:rPr>
              <a:t> &lt; </a:t>
            </a:r>
            <a:r>
              <a:rPr lang="en-US" altLang="zh-CN" sz="2800">
                <a:solidFill>
                  <a:srgbClr val="FF0000"/>
                </a:solidFill>
                <a:ea typeface="隶书" pitchFamily="49" charset="-122"/>
              </a:rPr>
              <a:t>maxWeight</a:t>
            </a:r>
            <a:endParaRPr lang="zh-CN" altLang="en-US" sz="28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0">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70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00">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31668ED1-D0D6-41AD-81CA-75C272DF70AE}"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2662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26FE7B4B-B5C8-42B5-A866-2A7D56622F70}"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26628" name="Rectangle 2"/>
          <p:cNvSpPr>
            <a:spLocks noGrp="1" noChangeArrowheads="1"/>
          </p:cNvSpPr>
          <p:nvPr>
            <p:ph type="body" idx="4294967295"/>
          </p:nvPr>
        </p:nvSpPr>
        <p:spPr>
          <a:xfrm>
            <a:off x="519113" y="800100"/>
            <a:ext cx="8229600" cy="5797550"/>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Graphmtx</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getNextNeighbor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w)</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给出顶点 </a:t>
            </a:r>
            <a:r>
              <a:rPr lang="en-US" altLang="zh-CN" sz="2800" b="1">
                <a:solidFill>
                  <a:schemeClr val="tx2"/>
                </a:solidFill>
                <a:latin typeface="Times New Roman" pitchFamily="18" charset="0"/>
                <a:ea typeface="隶书" pitchFamily="49" charset="-122"/>
              </a:rPr>
              <a:t>v </a:t>
            </a:r>
            <a:r>
              <a:rPr lang="zh-CN" altLang="en-US" sz="2800">
                <a:solidFill>
                  <a:schemeClr val="tx2"/>
                </a:solidFill>
                <a:latin typeface="Times New Roman" pitchFamily="18" charset="0"/>
                <a:ea typeface="隶书" pitchFamily="49" charset="-122"/>
              </a:rPr>
              <a:t>的某邻接顶点 </a:t>
            </a:r>
            <a:r>
              <a:rPr lang="en-US" altLang="zh-CN" sz="2800" b="1">
                <a:solidFill>
                  <a:schemeClr val="tx2"/>
                </a:solidFill>
                <a:latin typeface="Times New Roman" pitchFamily="18" charset="0"/>
                <a:ea typeface="隶书" pitchFamily="49" charset="-122"/>
              </a:rPr>
              <a:t>w </a:t>
            </a:r>
            <a:r>
              <a:rPr lang="zh-CN" altLang="en-US" sz="2800">
                <a:solidFill>
                  <a:schemeClr val="tx2"/>
                </a:solidFill>
                <a:latin typeface="Times New Roman" pitchFamily="18" charset="0"/>
                <a:ea typeface="隶书" pitchFamily="49" charset="-122"/>
              </a:rPr>
              <a:t>的</a:t>
            </a:r>
            <a:r>
              <a:rPr lang="en-US" altLang="zh-CN" sz="2800">
                <a:solidFill>
                  <a:schemeClr val="tx2"/>
                </a:solidFill>
                <a:latin typeface="Times New Roman" pitchFamily="18" charset="0"/>
                <a:ea typeface="隶书" pitchFamily="49" charset="-122"/>
              </a:rPr>
              <a:t>v</a:t>
            </a:r>
            <a:r>
              <a:rPr lang="zh-CN" altLang="en-US" sz="2800">
                <a:solidFill>
                  <a:schemeClr val="tx2"/>
                </a:solidFill>
                <a:latin typeface="Times New Roman" pitchFamily="18" charset="0"/>
                <a:ea typeface="隶书" pitchFamily="49" charset="-122"/>
              </a:rPr>
              <a:t>的下一个邻接顶点</a:t>
            </a:r>
            <a:r>
              <a:rPr lang="zh-CN" altLang="en-US" sz="2800" b="1">
                <a:latin typeface="Times New Roman" pitchFamily="18" charset="0"/>
                <a:ea typeface="隶书" pitchFamily="49" charset="-122"/>
              </a:rPr>
              <a:t> </a:t>
            </a:r>
            <a:endParaRPr lang="zh-CN" altLang="en-US"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 &gt; </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 &amp;&amp; </a:t>
            </a:r>
            <a:r>
              <a:rPr lang="en-US" altLang="zh-CN" sz="2800">
                <a:latin typeface="Times New Roman" pitchFamily="18" charset="0"/>
                <a:ea typeface="隶书" pitchFamily="49" charset="-122"/>
              </a:rPr>
              <a:t>w</a:t>
            </a:r>
            <a:r>
              <a:rPr lang="en-US" altLang="zh-CN" sz="2800" b="1">
                <a:latin typeface="Times New Roman" pitchFamily="18" charset="0"/>
                <a:ea typeface="隶书" pitchFamily="49" charset="-122"/>
              </a:rPr>
              <a:t> &gt; </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	   for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col </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col </a:t>
            </a:r>
            <a:r>
              <a:rPr lang="en-US" altLang="zh-CN" sz="2800" b="1">
                <a:latin typeface="Times New Roman" pitchFamily="18" charset="0"/>
                <a:ea typeface="隶书" pitchFamily="49" charset="-122"/>
              </a:rPr>
              <a:t>&lt; </a:t>
            </a:r>
            <a:r>
              <a:rPr lang="en-US" altLang="zh-CN" sz="2800">
                <a:latin typeface="Times New Roman" pitchFamily="18" charset="0"/>
                <a:ea typeface="隶书" pitchFamily="49" charset="-122"/>
              </a:rPr>
              <a:t>numVertices</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col++)</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(Edge[v][col]</a:t>
            </a:r>
            <a:r>
              <a:rPr lang="en-US" altLang="zh-CN" sz="2800" b="1">
                <a:latin typeface="Times New Roman" pitchFamily="18" charset="0"/>
                <a:ea typeface="隶书" pitchFamily="49" charset="-122"/>
              </a:rPr>
              <a:t> </a:t>
            </a:r>
            <a:r>
              <a:rPr lang="en-US" altLang="zh-CN" sz="2800" b="1">
                <a:solidFill>
                  <a:srgbClr val="FF0000"/>
                </a:solidFill>
                <a:latin typeface="Times New Roman" pitchFamily="18" charset="0"/>
                <a:ea typeface="隶书" pitchFamily="49" charset="-122"/>
              </a:rPr>
              <a:t>&amp;&amp; </a:t>
            </a:r>
            <a:r>
              <a:rPr lang="en-US" altLang="zh-CN" sz="2800">
                <a:solidFill>
                  <a:srgbClr val="FF0000"/>
                </a:solidFill>
                <a:latin typeface="Times New Roman" pitchFamily="18" charset="0"/>
                <a:ea typeface="隶书" pitchFamily="49" charset="-122"/>
              </a:rPr>
              <a:t>Edge[v][col]</a:t>
            </a:r>
            <a:r>
              <a:rPr lang="en-US" altLang="zh-CN" sz="2800" b="1">
                <a:solidFill>
                  <a:srgbClr val="FF0000"/>
                </a:solidFill>
                <a:latin typeface="Times New Roman" pitchFamily="18" charset="0"/>
                <a:ea typeface="隶书" pitchFamily="49" charset="-122"/>
              </a:rPr>
              <a:t> &lt; </a:t>
            </a:r>
            <a:r>
              <a:rPr lang="en-US" altLang="zh-CN" sz="2800">
                <a:solidFill>
                  <a:srgbClr val="FF0000"/>
                </a:solidFill>
                <a:latin typeface="Times New Roman" pitchFamily="18" charset="0"/>
                <a:ea typeface="隶书" pitchFamily="49" charset="-122"/>
                <a:hlinkClick r:id="rId1" action="ppaction://hlinksldjump"/>
              </a:rPr>
              <a:t>maxWeight</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col</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   	return </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p:txBody>
      </p:sp>
      <p:sp>
        <p:nvSpPr>
          <p:cNvPr id="26629"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itchFamily="2" charset="-122"/>
              </a:rPr>
              <a:t>用邻接矩阵表示的图类的部分成员函数</a:t>
            </a:r>
            <a:endParaRPr lang="zh-CN" sz="3600" b="1">
              <a:solidFill>
                <a:schemeClr val="tx2"/>
              </a:solidFill>
              <a:ea typeface="华文新魏" pitchFamily="2" charset="-122"/>
            </a:endParaRPr>
          </a:p>
        </p:txBody>
      </p:sp>
      <p:grpSp>
        <p:nvGrpSpPr>
          <p:cNvPr id="26630" name="Group 6"/>
          <p:cNvGrpSpPr/>
          <p:nvPr/>
        </p:nvGrpSpPr>
        <p:grpSpPr bwMode="auto">
          <a:xfrm>
            <a:off x="2700338" y="4400550"/>
            <a:ext cx="6246812" cy="2076450"/>
            <a:chOff x="0" y="0"/>
            <a:chExt cx="6246849" cy="2077044"/>
          </a:xfrm>
        </p:grpSpPr>
        <p:sp>
          <p:nvSpPr>
            <p:cNvPr id="26632" name="Oval 11"/>
            <p:cNvSpPr>
              <a:spLocks noChangeArrowheads="1"/>
            </p:cNvSpPr>
            <p:nvPr/>
          </p:nvSpPr>
          <p:spPr bwMode="auto">
            <a:xfrm>
              <a:off x="88893" y="409580"/>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v1</a:t>
              </a:r>
              <a:endParaRPr lang="en-US" altLang="zh-CN" sz="2400">
                <a:ea typeface="黑体" pitchFamily="2" charset="-122"/>
              </a:endParaRPr>
            </a:p>
          </p:txBody>
        </p:sp>
        <p:sp>
          <p:nvSpPr>
            <p:cNvPr id="26633" name="Oval 12"/>
            <p:cNvSpPr>
              <a:spLocks noChangeArrowheads="1"/>
            </p:cNvSpPr>
            <p:nvPr/>
          </p:nvSpPr>
          <p:spPr bwMode="auto">
            <a:xfrm>
              <a:off x="1574793" y="365130"/>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v2</a:t>
              </a:r>
              <a:endParaRPr lang="en-US" altLang="zh-CN" sz="2400">
                <a:ea typeface="黑体" pitchFamily="2" charset="-122"/>
              </a:endParaRPr>
            </a:p>
          </p:txBody>
        </p:sp>
        <p:sp>
          <p:nvSpPr>
            <p:cNvPr id="26634" name="Oval 13"/>
            <p:cNvSpPr>
              <a:spLocks noChangeArrowheads="1"/>
            </p:cNvSpPr>
            <p:nvPr/>
          </p:nvSpPr>
          <p:spPr bwMode="auto">
            <a:xfrm>
              <a:off x="831843" y="857255"/>
              <a:ext cx="495300" cy="311150"/>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v3</a:t>
              </a:r>
              <a:endParaRPr lang="en-US" altLang="zh-CN" sz="2400">
                <a:ea typeface="黑体" pitchFamily="2" charset="-122"/>
              </a:endParaRPr>
            </a:p>
          </p:txBody>
        </p:sp>
        <p:sp>
          <p:nvSpPr>
            <p:cNvPr id="26635" name="Oval 14"/>
            <p:cNvSpPr>
              <a:spLocks noChangeArrowheads="1"/>
            </p:cNvSpPr>
            <p:nvPr/>
          </p:nvSpPr>
          <p:spPr bwMode="auto">
            <a:xfrm>
              <a:off x="1739893" y="1347793"/>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v5</a:t>
              </a:r>
              <a:endParaRPr lang="en-US" altLang="zh-CN" sz="2400">
                <a:ea typeface="黑体" pitchFamily="2" charset="-122"/>
              </a:endParaRPr>
            </a:p>
          </p:txBody>
        </p:sp>
        <p:sp>
          <p:nvSpPr>
            <p:cNvPr id="26636" name="Line 15"/>
            <p:cNvSpPr>
              <a:spLocks noChangeShapeType="1"/>
            </p:cNvSpPr>
            <p:nvPr/>
          </p:nvSpPr>
          <p:spPr bwMode="auto">
            <a:xfrm>
              <a:off x="584193" y="544518"/>
              <a:ext cx="990600"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37" name="Line 16"/>
            <p:cNvSpPr>
              <a:spLocks noChangeShapeType="1"/>
            </p:cNvSpPr>
            <p:nvPr/>
          </p:nvSpPr>
          <p:spPr bwMode="auto">
            <a:xfrm flipH="1">
              <a:off x="336543" y="722318"/>
              <a:ext cx="0" cy="581025"/>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38" name="Line 17"/>
            <p:cNvSpPr>
              <a:spLocks noChangeShapeType="1"/>
            </p:cNvSpPr>
            <p:nvPr/>
          </p:nvSpPr>
          <p:spPr bwMode="auto">
            <a:xfrm>
              <a:off x="584193" y="1527180"/>
              <a:ext cx="1155700"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39" name="Line 18"/>
            <p:cNvSpPr>
              <a:spLocks noChangeShapeType="1"/>
            </p:cNvSpPr>
            <p:nvPr/>
          </p:nvSpPr>
          <p:spPr bwMode="auto">
            <a:xfrm>
              <a:off x="1244593" y="1127130"/>
              <a:ext cx="660400" cy="265113"/>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0" name="Oval 19"/>
            <p:cNvSpPr>
              <a:spLocks noChangeArrowheads="1"/>
            </p:cNvSpPr>
            <p:nvPr/>
          </p:nvSpPr>
          <p:spPr bwMode="auto">
            <a:xfrm>
              <a:off x="88893" y="1303343"/>
              <a:ext cx="495300" cy="312738"/>
            </a:xfrm>
            <a:prstGeom prst="ellipse">
              <a:avLst/>
            </a:prstGeom>
            <a:solidFill>
              <a:schemeClr val="accent2"/>
            </a:solidFill>
            <a:ln w="38100">
              <a:solidFill>
                <a:schemeClr val="bg2"/>
              </a:solidFill>
              <a:round/>
            </a:ln>
          </p:spPr>
          <p:txBody>
            <a:bodyPr wrap="none" anchor="ctr"/>
            <a:lstStyle/>
            <a:p>
              <a:pPr algn="ctr"/>
              <a:r>
                <a:rPr lang="en-US" altLang="zh-CN" sz="2400">
                  <a:ea typeface="黑体" pitchFamily="2" charset="-122"/>
                </a:rPr>
                <a:t>v4</a:t>
              </a:r>
              <a:endParaRPr lang="en-US" altLang="zh-CN" sz="2400">
                <a:ea typeface="黑体" pitchFamily="2" charset="-122"/>
              </a:endParaRPr>
            </a:p>
          </p:txBody>
        </p:sp>
        <p:sp>
          <p:nvSpPr>
            <p:cNvPr id="26641" name="Line 20"/>
            <p:cNvSpPr>
              <a:spLocks noChangeShapeType="1"/>
            </p:cNvSpPr>
            <p:nvPr/>
          </p:nvSpPr>
          <p:spPr bwMode="auto">
            <a:xfrm flipH="1">
              <a:off x="501643" y="1123955"/>
              <a:ext cx="412750" cy="223838"/>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2" name="Line 21"/>
            <p:cNvSpPr>
              <a:spLocks noChangeShapeType="1"/>
            </p:cNvSpPr>
            <p:nvPr/>
          </p:nvSpPr>
          <p:spPr bwMode="auto">
            <a:xfrm flipH="1">
              <a:off x="1244593" y="633418"/>
              <a:ext cx="412750" cy="268288"/>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3" name="Line 22"/>
            <p:cNvSpPr>
              <a:spLocks noChangeShapeType="1"/>
            </p:cNvSpPr>
            <p:nvPr/>
          </p:nvSpPr>
          <p:spPr bwMode="auto">
            <a:xfrm>
              <a:off x="1904993" y="677868"/>
              <a:ext cx="0" cy="669925"/>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4" name="Oval 23"/>
            <p:cNvSpPr>
              <a:spLocks noChangeArrowheads="1"/>
            </p:cNvSpPr>
            <p:nvPr/>
          </p:nvSpPr>
          <p:spPr bwMode="auto">
            <a:xfrm>
              <a:off x="88893" y="1303343"/>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v4</a:t>
              </a:r>
              <a:endParaRPr lang="en-US" altLang="zh-CN" sz="2400">
                <a:ea typeface="黑体" pitchFamily="2" charset="-122"/>
              </a:endParaRPr>
            </a:p>
          </p:txBody>
        </p:sp>
        <p:sp>
          <p:nvSpPr>
            <p:cNvPr id="26645" name="AutoShape 29"/>
            <p:cNvSpPr/>
            <p:nvPr/>
          </p:nvSpPr>
          <p:spPr bwMode="auto">
            <a:xfrm>
              <a:off x="3656049" y="381000"/>
              <a:ext cx="152400" cy="1600200"/>
            </a:xfrm>
            <a:prstGeom prst="leftBracket">
              <a:avLst>
                <a:gd name="adj" fmla="val 87500"/>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6646" name="AutoShape 30"/>
            <p:cNvSpPr/>
            <p:nvPr/>
          </p:nvSpPr>
          <p:spPr bwMode="auto">
            <a:xfrm>
              <a:off x="5505487" y="381000"/>
              <a:ext cx="207962" cy="1600200"/>
            </a:xfrm>
            <a:prstGeom prst="rightBracket">
              <a:avLst>
                <a:gd name="adj" fmla="val 64122"/>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6647" name="Text Box 32"/>
            <p:cNvSpPr txBox="1">
              <a:spLocks noChangeArrowheads="1"/>
            </p:cNvSpPr>
            <p:nvPr/>
          </p:nvSpPr>
          <p:spPr bwMode="auto">
            <a:xfrm>
              <a:off x="2055849" y="7620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chemeClr val="bg2"/>
                  </a:solidFill>
                  <a:ea typeface="黑体" pitchFamily="2" charset="-122"/>
                </a:rPr>
                <a:t>A.</a:t>
              </a:r>
              <a:r>
                <a:rPr lang="en-US" altLang="zh-CN" sz="2800" i="1">
                  <a:solidFill>
                    <a:schemeClr val="bg2"/>
                  </a:solidFill>
                  <a:ea typeface="黑体" pitchFamily="2" charset="-122"/>
                </a:rPr>
                <a:t>Edge</a:t>
              </a:r>
              <a:r>
                <a:rPr lang="en-US" altLang="zh-CN" sz="2800">
                  <a:solidFill>
                    <a:schemeClr val="bg2"/>
                  </a:solidFill>
                  <a:ea typeface="黑体" pitchFamily="2" charset="-122"/>
                </a:rPr>
                <a:t> =</a:t>
              </a:r>
              <a:endParaRPr lang="en-US" altLang="zh-CN" sz="2800">
                <a:solidFill>
                  <a:schemeClr val="bg2"/>
                </a:solidFill>
                <a:ea typeface="黑体" pitchFamily="2" charset="-122"/>
              </a:endParaRPr>
            </a:p>
          </p:txBody>
        </p:sp>
        <p:sp>
          <p:nvSpPr>
            <p:cNvPr id="26648" name="Rectangle 36"/>
            <p:cNvSpPr>
              <a:spLocks noChangeArrowheads="1"/>
            </p:cNvSpPr>
            <p:nvPr/>
          </p:nvSpPr>
          <p:spPr bwMode="auto">
            <a:xfrm>
              <a:off x="3503649" y="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黑体" pitchFamily="2" charset="-122"/>
                </a:rPr>
                <a:t>（ </a:t>
              </a:r>
              <a:r>
                <a:rPr lang="en-US" altLang="zh-CN" sz="2000" b="1">
                  <a:ea typeface="黑体" pitchFamily="2" charset="-122"/>
                </a:rPr>
                <a:t>v1 v2</a:t>
              </a:r>
              <a:r>
                <a:rPr lang="en-US" altLang="zh-CN" sz="2000" b="1" baseline="-6000">
                  <a:ea typeface="黑体" pitchFamily="2" charset="-122"/>
                </a:rPr>
                <a:t>  </a:t>
              </a:r>
              <a:r>
                <a:rPr lang="en-US" altLang="zh-CN" sz="2000" b="1">
                  <a:ea typeface="黑体" pitchFamily="2" charset="-122"/>
                </a:rPr>
                <a:t>v3 v4 v5   </a:t>
              </a:r>
              <a:r>
                <a:rPr lang="zh-CN" altLang="en-US" sz="2000" b="1">
                  <a:ea typeface="黑体" pitchFamily="2" charset="-122"/>
                </a:rPr>
                <a:t>）</a:t>
              </a:r>
              <a:endParaRPr lang="zh-CN" altLang="en-US" sz="2000" b="1">
                <a:ea typeface="黑体" pitchFamily="2" charset="-122"/>
              </a:endParaRPr>
            </a:p>
          </p:txBody>
        </p:sp>
        <p:sp>
          <p:nvSpPr>
            <p:cNvPr id="26649" name="Rectangle 38"/>
            <p:cNvSpPr>
              <a:spLocks noChangeArrowheads="1"/>
            </p:cNvSpPr>
            <p:nvPr/>
          </p:nvSpPr>
          <p:spPr bwMode="auto">
            <a:xfrm>
              <a:off x="5789649" y="228600"/>
              <a:ext cx="45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itchFamily="2" charset="-122"/>
                </a:rPr>
                <a:t>v1</a:t>
              </a:r>
              <a:endParaRPr lang="en-US" altLang="zh-CN" sz="2000" b="1">
                <a:ea typeface="黑体" pitchFamily="2" charset="-122"/>
              </a:endParaRPr>
            </a:p>
            <a:p>
              <a:pPr algn="ctr"/>
              <a:r>
                <a:rPr lang="en-US" altLang="zh-CN" sz="2000" b="1">
                  <a:ea typeface="黑体" pitchFamily="2" charset="-122"/>
                </a:rPr>
                <a:t>v2</a:t>
              </a:r>
              <a:endParaRPr lang="en-US" altLang="zh-CN" sz="2000" b="1">
                <a:ea typeface="黑体" pitchFamily="2" charset="-122"/>
              </a:endParaRPr>
            </a:p>
            <a:p>
              <a:pPr algn="ctr"/>
              <a:r>
                <a:rPr lang="en-US" altLang="zh-CN" sz="2000" b="1">
                  <a:ea typeface="黑体" pitchFamily="2" charset="-122"/>
                </a:rPr>
                <a:t>v3</a:t>
              </a:r>
              <a:endParaRPr lang="en-US" altLang="zh-CN" sz="2000" b="1">
                <a:ea typeface="黑体" pitchFamily="2" charset="-122"/>
              </a:endParaRPr>
            </a:p>
            <a:p>
              <a:pPr algn="ctr"/>
              <a:r>
                <a:rPr lang="en-US" altLang="zh-CN" sz="2000" b="1">
                  <a:ea typeface="黑体" pitchFamily="2" charset="-122"/>
                </a:rPr>
                <a:t>v4</a:t>
              </a:r>
              <a:endParaRPr lang="en-US" altLang="zh-CN" sz="2000" b="1">
                <a:ea typeface="黑体" pitchFamily="2" charset="-122"/>
              </a:endParaRPr>
            </a:p>
            <a:p>
              <a:pPr algn="ctr"/>
              <a:r>
                <a:rPr lang="en-US" altLang="zh-CN" sz="2000" b="1">
                  <a:ea typeface="黑体" pitchFamily="2" charset="-122"/>
                </a:rPr>
                <a:t>v5</a:t>
              </a:r>
              <a:endParaRPr lang="en-US" altLang="zh-CN" sz="2000" b="1">
                <a:ea typeface="黑体" pitchFamily="2" charset="-122"/>
              </a:endParaRPr>
            </a:p>
          </p:txBody>
        </p:sp>
        <p:sp>
          <p:nvSpPr>
            <p:cNvPr id="26650" name="Rectangle 39"/>
            <p:cNvSpPr>
              <a:spLocks noChangeArrowheads="1"/>
            </p:cNvSpPr>
            <p:nvPr/>
          </p:nvSpPr>
          <p:spPr bwMode="auto">
            <a:xfrm>
              <a:off x="3960849" y="381000"/>
              <a:ext cx="15795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itchFamily="2" charset="-122"/>
                </a:rPr>
                <a:t>0   0</a:t>
              </a:r>
              <a:r>
                <a:rPr lang="en-US" altLang="zh-CN" sz="2000" baseline="-6000">
                  <a:ea typeface="黑体" pitchFamily="2" charset="-122"/>
                </a:rPr>
                <a:t>    </a:t>
              </a:r>
              <a:r>
                <a:rPr lang="en-US" altLang="zh-CN" sz="2000">
                  <a:ea typeface="黑体" pitchFamily="2" charset="-122"/>
                </a:rPr>
                <a:t>0</a:t>
              </a:r>
              <a:r>
                <a:rPr lang="en-US" altLang="zh-CN" sz="2000" baseline="-6000">
                  <a:ea typeface="黑体" pitchFamily="2" charset="-122"/>
                </a:rPr>
                <a:t>    </a:t>
              </a:r>
              <a:r>
                <a:rPr lang="en-US" altLang="zh-CN" sz="2000">
                  <a:ea typeface="黑体" pitchFamily="2" charset="-122"/>
                </a:rPr>
                <a:t>0   0</a:t>
              </a:r>
              <a:endParaRPr lang="en-US" altLang="zh-CN" sz="2000">
                <a:ea typeface="黑体" pitchFamily="2" charset="-122"/>
              </a:endParaRPr>
            </a:p>
            <a:p>
              <a:pPr algn="ctr"/>
              <a:r>
                <a:rPr lang="en-US" altLang="zh-CN" sz="2000">
                  <a:ea typeface="黑体" pitchFamily="2" charset="-122"/>
                </a:rPr>
                <a:t>0   0</a:t>
              </a:r>
              <a:r>
                <a:rPr lang="en-US" altLang="zh-CN" sz="2000" baseline="-6000">
                  <a:ea typeface="黑体" pitchFamily="2" charset="-122"/>
                </a:rPr>
                <a:t>    </a:t>
              </a:r>
              <a:r>
                <a:rPr lang="en-US" altLang="zh-CN" sz="2000">
                  <a:ea typeface="黑体" pitchFamily="2" charset="-122"/>
                </a:rPr>
                <a:t>0   0   0</a:t>
              </a:r>
              <a:endParaRPr lang="en-US" altLang="zh-CN" sz="2000">
                <a:ea typeface="黑体" pitchFamily="2" charset="-122"/>
              </a:endParaRPr>
            </a:p>
            <a:p>
              <a:pPr algn="ctr"/>
              <a:r>
                <a:rPr lang="en-US" altLang="zh-CN" sz="2000">
                  <a:ea typeface="黑体" pitchFamily="2" charset="-122"/>
                </a:rPr>
                <a:t>0</a:t>
              </a:r>
              <a:r>
                <a:rPr lang="en-US" altLang="zh-CN" sz="2000" baseline="-6000">
                  <a:ea typeface="黑体" pitchFamily="2" charset="-122"/>
                </a:rPr>
                <a:t>    </a:t>
              </a:r>
              <a:r>
                <a:rPr lang="en-US" altLang="zh-CN" sz="2000">
                  <a:ea typeface="黑体" pitchFamily="2" charset="-122"/>
                </a:rPr>
                <a:t>0   0   0   0</a:t>
              </a:r>
              <a:endParaRPr lang="en-US" altLang="zh-CN" sz="2000">
                <a:ea typeface="黑体" pitchFamily="2" charset="-122"/>
              </a:endParaRPr>
            </a:p>
            <a:p>
              <a:pPr algn="ctr"/>
              <a:r>
                <a:rPr lang="en-US" altLang="zh-CN" sz="2000">
                  <a:ea typeface="黑体" pitchFamily="2" charset="-122"/>
                </a:rPr>
                <a:t>0   0   0   0   0</a:t>
              </a:r>
              <a:endParaRPr lang="en-US" altLang="zh-CN" sz="2000">
                <a:ea typeface="黑体" pitchFamily="2" charset="-122"/>
              </a:endParaRPr>
            </a:p>
            <a:p>
              <a:pPr algn="ctr"/>
              <a:r>
                <a:rPr lang="en-US" altLang="zh-CN" sz="2000">
                  <a:ea typeface="黑体" pitchFamily="2" charset="-122"/>
                </a:rPr>
                <a:t>0   0   0   0   0</a:t>
              </a:r>
              <a:endParaRPr lang="en-US" altLang="zh-CN" sz="2000">
                <a:ea typeface="黑体" pitchFamily="2" charset="-122"/>
              </a:endParaRPr>
            </a:p>
          </p:txBody>
        </p:sp>
        <p:sp>
          <p:nvSpPr>
            <p:cNvPr id="26651" name="Rectangle 43"/>
            <p:cNvSpPr>
              <a:spLocks noChangeArrowheads="1"/>
            </p:cNvSpPr>
            <p:nvPr/>
          </p:nvSpPr>
          <p:spPr bwMode="auto">
            <a:xfrm>
              <a:off x="3967199" y="384175"/>
              <a:ext cx="1579563" cy="16002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itchFamily="2" charset="-122"/>
                </a:rPr>
                <a:t>0   </a:t>
              </a:r>
              <a:r>
                <a:rPr lang="en-US" altLang="zh-CN" sz="2000">
                  <a:solidFill>
                    <a:schemeClr val="hlink"/>
                  </a:solidFill>
                  <a:ea typeface="黑体" pitchFamily="2" charset="-122"/>
                </a:rPr>
                <a:t>3</a:t>
              </a:r>
              <a:r>
                <a:rPr lang="en-US" altLang="zh-CN" sz="2000" baseline="-6000">
                  <a:ea typeface="黑体" pitchFamily="2" charset="-122"/>
                </a:rPr>
                <a:t>    </a:t>
              </a:r>
              <a:r>
                <a:rPr lang="en-US" altLang="zh-CN" sz="2000">
                  <a:ea typeface="黑体" pitchFamily="2" charset="-122"/>
                </a:rPr>
                <a:t>∞ </a:t>
              </a:r>
              <a:r>
                <a:rPr lang="en-US" altLang="zh-CN" sz="2000" baseline="-6000">
                  <a:ea typeface="黑体" pitchFamily="2" charset="-122"/>
                </a:rPr>
                <a:t>   </a:t>
              </a:r>
              <a:r>
                <a:rPr lang="en-US" altLang="zh-CN" sz="2000">
                  <a:solidFill>
                    <a:schemeClr val="hlink"/>
                  </a:solidFill>
                  <a:ea typeface="黑体" pitchFamily="2" charset="-122"/>
                </a:rPr>
                <a:t>2</a:t>
              </a:r>
              <a:r>
                <a:rPr lang="en-US" altLang="zh-CN" sz="2000">
                  <a:ea typeface="黑体" pitchFamily="2" charset="-122"/>
                </a:rPr>
                <a:t>   ∞ </a:t>
              </a:r>
              <a:endParaRPr lang="en-US" altLang="zh-CN" sz="2000">
                <a:ea typeface="黑体" pitchFamily="2" charset="-122"/>
              </a:endParaRPr>
            </a:p>
            <a:p>
              <a:pPr algn="ctr"/>
              <a:r>
                <a:rPr lang="en-US" altLang="zh-CN" sz="2000">
                  <a:solidFill>
                    <a:schemeClr val="hlink"/>
                  </a:solidFill>
                  <a:ea typeface="黑体" pitchFamily="2" charset="-122"/>
                </a:rPr>
                <a:t>3</a:t>
              </a:r>
              <a:r>
                <a:rPr lang="en-US" altLang="zh-CN" sz="2000">
                  <a:ea typeface="黑体" pitchFamily="2" charset="-122"/>
                </a:rPr>
                <a:t>   0</a:t>
              </a:r>
              <a:r>
                <a:rPr lang="en-US" altLang="zh-CN" sz="2000" baseline="-6000">
                  <a:ea typeface="黑体" pitchFamily="2" charset="-122"/>
                </a:rPr>
                <a:t>    </a:t>
              </a:r>
              <a:r>
                <a:rPr lang="en-US" altLang="zh-CN" sz="2000">
                  <a:solidFill>
                    <a:schemeClr val="hlink"/>
                  </a:solidFill>
                  <a:ea typeface="黑体" pitchFamily="2" charset="-122"/>
                </a:rPr>
                <a:t>7</a:t>
              </a:r>
              <a:r>
                <a:rPr lang="en-US" altLang="zh-CN" sz="2000">
                  <a:solidFill>
                    <a:schemeClr val="accent1"/>
                  </a:solidFill>
                  <a:ea typeface="黑体" pitchFamily="2" charset="-122"/>
                </a:rPr>
                <a:t> </a:t>
              </a:r>
              <a:r>
                <a:rPr lang="en-US" altLang="zh-CN" sz="2000">
                  <a:ea typeface="黑体" pitchFamily="2" charset="-122"/>
                </a:rPr>
                <a:t>  ∞    </a:t>
              </a:r>
              <a:r>
                <a:rPr lang="en-US" altLang="zh-CN" sz="2000">
                  <a:solidFill>
                    <a:schemeClr val="hlink"/>
                  </a:solidFill>
                  <a:ea typeface="黑体" pitchFamily="2" charset="-122"/>
                </a:rPr>
                <a:t>4</a:t>
              </a:r>
              <a:endParaRPr lang="en-US" altLang="zh-CN" sz="2000">
                <a:solidFill>
                  <a:schemeClr val="hlink"/>
                </a:solidFill>
                <a:ea typeface="黑体" pitchFamily="2" charset="-122"/>
              </a:endParaRPr>
            </a:p>
            <a:p>
              <a:pPr algn="ctr"/>
              <a:r>
                <a:rPr lang="en-US" altLang="zh-CN" sz="2000">
                  <a:ea typeface="黑体" pitchFamily="2" charset="-122"/>
                </a:rPr>
                <a:t>∞ </a:t>
              </a:r>
              <a:r>
                <a:rPr lang="en-US" altLang="zh-CN" sz="2000" baseline="-6000">
                  <a:ea typeface="黑体" pitchFamily="2" charset="-122"/>
                </a:rPr>
                <a:t>    </a:t>
              </a:r>
              <a:r>
                <a:rPr lang="en-US" altLang="zh-CN" sz="2000">
                  <a:solidFill>
                    <a:schemeClr val="hlink"/>
                  </a:solidFill>
                  <a:ea typeface="黑体" pitchFamily="2" charset="-122"/>
                </a:rPr>
                <a:t>7</a:t>
              </a:r>
              <a:r>
                <a:rPr lang="en-US" altLang="zh-CN" sz="2000">
                  <a:solidFill>
                    <a:schemeClr val="accent1"/>
                  </a:solidFill>
                  <a:ea typeface="黑体" pitchFamily="2" charset="-122"/>
                </a:rPr>
                <a:t>  </a:t>
              </a:r>
              <a:r>
                <a:rPr lang="en-US" altLang="zh-CN" sz="2000">
                  <a:ea typeface="黑体" pitchFamily="2" charset="-122"/>
                </a:rPr>
                <a:t> 0   </a:t>
              </a:r>
              <a:r>
                <a:rPr lang="en-US" altLang="zh-CN" sz="2000">
                  <a:solidFill>
                    <a:schemeClr val="hlink"/>
                  </a:solidFill>
                  <a:ea typeface="黑体" pitchFamily="2" charset="-122"/>
                </a:rPr>
                <a:t>6   8</a:t>
              </a:r>
              <a:endParaRPr lang="en-US" altLang="zh-CN" sz="2000">
                <a:solidFill>
                  <a:schemeClr val="hlink"/>
                </a:solidFill>
                <a:ea typeface="黑体" pitchFamily="2" charset="-122"/>
              </a:endParaRPr>
            </a:p>
            <a:p>
              <a:pPr algn="ctr"/>
              <a:r>
                <a:rPr lang="en-US" altLang="zh-CN" sz="2000">
                  <a:solidFill>
                    <a:schemeClr val="hlink"/>
                  </a:solidFill>
                  <a:ea typeface="黑体" pitchFamily="2" charset="-122"/>
                </a:rPr>
                <a:t>2 </a:t>
              </a:r>
              <a:r>
                <a:rPr lang="en-US" altLang="zh-CN" sz="2000">
                  <a:ea typeface="黑体" pitchFamily="2" charset="-122"/>
                </a:rPr>
                <a:t>  ∞    </a:t>
              </a:r>
              <a:r>
                <a:rPr lang="en-US" altLang="zh-CN" sz="2000">
                  <a:solidFill>
                    <a:schemeClr val="hlink"/>
                  </a:solidFill>
                  <a:ea typeface="黑体" pitchFamily="2" charset="-122"/>
                </a:rPr>
                <a:t>6</a:t>
              </a:r>
              <a:r>
                <a:rPr lang="en-US" altLang="zh-CN" sz="2000">
                  <a:ea typeface="黑体" pitchFamily="2" charset="-122"/>
                </a:rPr>
                <a:t>   0   </a:t>
              </a:r>
              <a:r>
                <a:rPr lang="en-US" altLang="zh-CN" sz="2000">
                  <a:solidFill>
                    <a:schemeClr val="hlink"/>
                  </a:solidFill>
                  <a:ea typeface="黑体" pitchFamily="2" charset="-122"/>
                </a:rPr>
                <a:t>5</a:t>
              </a:r>
              <a:endParaRPr lang="en-US" altLang="zh-CN" sz="2000">
                <a:solidFill>
                  <a:schemeClr val="hlink"/>
                </a:solidFill>
                <a:ea typeface="黑体" pitchFamily="2" charset="-122"/>
              </a:endParaRPr>
            </a:p>
            <a:p>
              <a:pPr algn="ctr"/>
              <a:r>
                <a:rPr lang="en-US" altLang="zh-CN" sz="2000">
                  <a:ea typeface="黑体" pitchFamily="2" charset="-122"/>
                </a:rPr>
                <a:t>∞    </a:t>
              </a:r>
              <a:r>
                <a:rPr lang="en-US" altLang="zh-CN" sz="2000">
                  <a:solidFill>
                    <a:schemeClr val="hlink"/>
                  </a:solidFill>
                  <a:ea typeface="黑体" pitchFamily="2" charset="-122"/>
                </a:rPr>
                <a:t>4   8</a:t>
              </a:r>
              <a:r>
                <a:rPr lang="en-US" altLang="zh-CN" sz="2000">
                  <a:ea typeface="黑体" pitchFamily="2" charset="-122"/>
                </a:rPr>
                <a:t>   </a:t>
              </a:r>
              <a:r>
                <a:rPr lang="en-US" altLang="zh-CN" sz="2000">
                  <a:solidFill>
                    <a:schemeClr val="hlink"/>
                  </a:solidFill>
                  <a:ea typeface="黑体" pitchFamily="2" charset="-122"/>
                </a:rPr>
                <a:t>5</a:t>
              </a:r>
              <a:r>
                <a:rPr lang="en-US" altLang="zh-CN" sz="2000">
                  <a:ea typeface="黑体" pitchFamily="2" charset="-122"/>
                </a:rPr>
                <a:t>   0</a:t>
              </a:r>
              <a:endParaRPr lang="en-US" altLang="zh-CN" sz="2000">
                <a:ea typeface="黑体" pitchFamily="2" charset="-122"/>
              </a:endParaRPr>
            </a:p>
          </p:txBody>
        </p:sp>
        <p:sp>
          <p:nvSpPr>
            <p:cNvPr id="26652" name="TextBox 49"/>
            <p:cNvSpPr txBox="1">
              <a:spLocks noChangeArrowheads="1"/>
            </p:cNvSpPr>
            <p:nvPr/>
          </p:nvSpPr>
          <p:spPr bwMode="auto">
            <a:xfrm>
              <a:off x="876305" y="36523"/>
              <a:ext cx="387352" cy="57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a:t>3</a:t>
              </a:r>
              <a:endParaRPr lang="zh-CN" altLang="en-US" sz="3200"/>
            </a:p>
          </p:txBody>
        </p:sp>
        <p:sp>
          <p:nvSpPr>
            <p:cNvPr id="26653" name="TextBox 50"/>
            <p:cNvSpPr txBox="1">
              <a:spLocks noChangeArrowheads="1"/>
            </p:cNvSpPr>
            <p:nvPr/>
          </p:nvSpPr>
          <p:spPr bwMode="auto">
            <a:xfrm>
              <a:off x="0" y="730459"/>
              <a:ext cx="387352" cy="57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a:t>2</a:t>
              </a:r>
              <a:endParaRPr lang="zh-CN" altLang="en-US" sz="3200"/>
            </a:p>
          </p:txBody>
        </p:sp>
        <p:sp>
          <p:nvSpPr>
            <p:cNvPr id="26654" name="TextBox 51"/>
            <p:cNvSpPr txBox="1">
              <a:spLocks noChangeArrowheads="1"/>
            </p:cNvSpPr>
            <p:nvPr/>
          </p:nvSpPr>
          <p:spPr bwMode="auto">
            <a:xfrm>
              <a:off x="474665" y="803505"/>
              <a:ext cx="387353" cy="57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a:t>6</a:t>
              </a:r>
              <a:endParaRPr lang="zh-CN" altLang="en-US" sz="3200"/>
            </a:p>
          </p:txBody>
        </p:sp>
        <p:sp>
          <p:nvSpPr>
            <p:cNvPr id="26655" name="TextBox 52"/>
            <p:cNvSpPr txBox="1">
              <a:spLocks noChangeArrowheads="1"/>
            </p:cNvSpPr>
            <p:nvPr/>
          </p:nvSpPr>
          <p:spPr bwMode="auto">
            <a:xfrm>
              <a:off x="985843" y="1497441"/>
              <a:ext cx="387353" cy="57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a:t>5</a:t>
              </a:r>
              <a:endParaRPr lang="zh-CN" altLang="en-US" sz="3200"/>
            </a:p>
          </p:txBody>
        </p:sp>
        <p:sp>
          <p:nvSpPr>
            <p:cNvPr id="26656" name="TextBox 53"/>
            <p:cNvSpPr txBox="1">
              <a:spLocks noChangeArrowheads="1"/>
            </p:cNvSpPr>
            <p:nvPr/>
          </p:nvSpPr>
          <p:spPr bwMode="auto">
            <a:xfrm>
              <a:off x="1314458" y="620890"/>
              <a:ext cx="387352" cy="57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a:t>7</a:t>
              </a:r>
              <a:endParaRPr lang="zh-CN" altLang="en-US" sz="3200"/>
            </a:p>
          </p:txBody>
        </p:sp>
        <p:sp>
          <p:nvSpPr>
            <p:cNvPr id="26657" name="TextBox 54"/>
            <p:cNvSpPr txBox="1">
              <a:spLocks noChangeArrowheads="1"/>
            </p:cNvSpPr>
            <p:nvPr/>
          </p:nvSpPr>
          <p:spPr bwMode="auto">
            <a:xfrm>
              <a:off x="1862148" y="730459"/>
              <a:ext cx="387353" cy="57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a:t>4</a:t>
              </a:r>
              <a:endParaRPr lang="zh-CN" altLang="en-US" sz="3200"/>
            </a:p>
          </p:txBody>
        </p:sp>
        <p:sp>
          <p:nvSpPr>
            <p:cNvPr id="26658" name="TextBox 55"/>
            <p:cNvSpPr txBox="1">
              <a:spLocks noChangeArrowheads="1"/>
            </p:cNvSpPr>
            <p:nvPr/>
          </p:nvSpPr>
          <p:spPr bwMode="auto">
            <a:xfrm>
              <a:off x="1350970" y="949597"/>
              <a:ext cx="387353" cy="57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a:t>8</a:t>
              </a:r>
              <a:endParaRPr lang="zh-CN" altLang="en-US" sz="3200"/>
            </a:p>
          </p:txBody>
        </p:sp>
      </p:grpSp>
      <p:sp>
        <p:nvSpPr>
          <p:cNvPr id="2" name="TextBox 1"/>
          <p:cNvSpPr txBox="1"/>
          <p:nvPr/>
        </p:nvSpPr>
        <p:spPr>
          <a:xfrm>
            <a:off x="3024188" y="2160588"/>
            <a:ext cx="917575" cy="584200"/>
          </a:xfrm>
          <a:prstGeom prst="rect">
            <a:avLst/>
          </a:prstGeom>
          <a:noFill/>
        </p:spPr>
        <p:txBody>
          <a:bodyPr wrap="none">
            <a:spAutoFit/>
          </a:bodyPr>
          <a:lstStyle/>
          <a:p>
            <a:pPr>
              <a:defRPr/>
            </a:pPr>
            <a:r>
              <a:rPr lang="en-US" altLang="zh-CN" sz="3200" b="1" dirty="0">
                <a:solidFill>
                  <a:srgbClr val="FF0000"/>
                </a:solidFill>
                <a:effectLst>
                  <a:outerShdw blurRad="38100" dist="38100" dir="2700000" algn="tl">
                    <a:srgbClr val="000000">
                      <a:alpha val="43137"/>
                    </a:srgbClr>
                  </a:outerShdw>
                </a:effectLst>
                <a:ea typeface="隶书" pitchFamily="49" charset="-122"/>
              </a:rPr>
              <a:t>w+1</a:t>
            </a:r>
            <a:endParaRPr lang="zh-CN" altLang="en-US" sz="3200" b="1" dirty="0">
              <a:solidFill>
                <a:srgbClr val="FF0000"/>
              </a:solidFill>
              <a:effectLst>
                <a:outerShdw blurRad="38100" dist="38100" dir="2700000" algn="tl">
                  <a:srgbClr val="000000">
                    <a:alpha val="43137"/>
                  </a:srgbClr>
                </a:outerShdw>
              </a:effectLst>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9E3CE062-5427-4C6B-AA42-D20B48C0E622}"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21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C050A192-FD00-4742-9E38-B2DBE0BF1667}"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220" name="Rectangle 2"/>
          <p:cNvSpPr>
            <a:spLocks noGrp="1" noChangeArrowheads="1"/>
          </p:cNvSpPr>
          <p:nvPr>
            <p:ph type="body" idx="4294967295"/>
          </p:nvPr>
        </p:nvSpPr>
        <p:spPr>
          <a:xfrm>
            <a:off x="1676400" y="1828800"/>
            <a:ext cx="6891338" cy="4495800"/>
          </a:xfrm>
        </p:spPr>
        <p:txBody>
          <a:bodyPr/>
          <a:lstStyle/>
          <a:p>
            <a:pPr eaLnBrk="1" hangingPunct="1">
              <a:lnSpc>
                <a:spcPct val="105000"/>
              </a:lnSpc>
              <a:buClr>
                <a:srgbClr val="800080"/>
              </a:buClr>
              <a:buSzPct val="50000"/>
              <a:buFont typeface="Wingdings" panose="05000000000000000000" pitchFamily="2" charset="2"/>
              <a:buNone/>
            </a:pPr>
            <a:r>
              <a:rPr lang="en-US" altLang="zh-CN" sz="3600" b="1">
                <a:ea typeface="仿宋_GB2312" pitchFamily="49" charset="-122"/>
              </a:rPr>
              <a:t>8.1  </a:t>
            </a:r>
            <a:r>
              <a:rPr lang="zh-CN" altLang="en-US" sz="3600" b="1">
                <a:ea typeface="仿宋_GB2312" pitchFamily="49" charset="-122"/>
              </a:rPr>
              <a:t>图的基本概念</a:t>
            </a:r>
            <a:endParaRPr lang="zh-CN" altLang="en-US" sz="3600" b="1">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600" b="1">
                <a:ea typeface="仿宋_GB2312" pitchFamily="49" charset="-122"/>
              </a:rPr>
              <a:t>8.2  </a:t>
            </a:r>
            <a:r>
              <a:rPr lang="zh-CN" altLang="en-US" sz="3600" b="1">
                <a:ea typeface="仿宋_GB2312" pitchFamily="49" charset="-122"/>
              </a:rPr>
              <a:t>图的</a:t>
            </a:r>
            <a:r>
              <a:rPr lang="zh-CN" altLang="en-US" sz="3600" b="1">
                <a:solidFill>
                  <a:srgbClr val="FF0000"/>
                </a:solidFill>
                <a:ea typeface="仿宋_GB2312" pitchFamily="49" charset="-122"/>
              </a:rPr>
              <a:t>存储表示</a:t>
            </a:r>
            <a:endParaRPr lang="zh-CN" altLang="en-US" sz="3600" b="1">
              <a:solidFill>
                <a:srgbClr val="FF0000"/>
              </a:solidFill>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600" b="1">
                <a:ea typeface="仿宋_GB2312" pitchFamily="49" charset="-122"/>
              </a:rPr>
              <a:t>8.3  </a:t>
            </a:r>
            <a:r>
              <a:rPr lang="zh-CN" altLang="en-US" sz="3600" b="1">
                <a:ea typeface="仿宋_GB2312" pitchFamily="49" charset="-122"/>
              </a:rPr>
              <a:t>图的</a:t>
            </a:r>
            <a:r>
              <a:rPr lang="zh-CN" altLang="en-US" sz="3600" b="1">
                <a:solidFill>
                  <a:srgbClr val="FF0000"/>
                </a:solidFill>
                <a:ea typeface="仿宋_GB2312" pitchFamily="49" charset="-122"/>
              </a:rPr>
              <a:t>遍历</a:t>
            </a:r>
            <a:r>
              <a:rPr lang="zh-CN" altLang="en-US" sz="3600" b="1">
                <a:ea typeface="仿宋_GB2312" pitchFamily="49" charset="-122"/>
              </a:rPr>
              <a:t>与连通性 </a:t>
            </a:r>
            <a:endParaRPr lang="zh-CN" altLang="en-US" sz="3600" b="1">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600" b="1">
                <a:ea typeface="仿宋_GB2312" pitchFamily="49" charset="-122"/>
              </a:rPr>
              <a:t>8.4</a:t>
            </a:r>
            <a:r>
              <a:rPr lang="en-US" altLang="zh-CN" sz="3600" b="1">
                <a:solidFill>
                  <a:srgbClr val="FF0000"/>
                </a:solidFill>
                <a:ea typeface="仿宋_GB2312" pitchFamily="49" charset="-122"/>
              </a:rPr>
              <a:t>  </a:t>
            </a:r>
            <a:r>
              <a:rPr lang="zh-CN" altLang="en-US" sz="3600" b="1">
                <a:solidFill>
                  <a:srgbClr val="FF0000"/>
                </a:solidFill>
                <a:ea typeface="仿宋_GB2312" pitchFamily="49" charset="-122"/>
              </a:rPr>
              <a:t>最小生成树</a:t>
            </a:r>
            <a:endParaRPr lang="zh-CN" altLang="en-US" sz="3600" b="1">
              <a:solidFill>
                <a:srgbClr val="FF0000"/>
              </a:solidFill>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600" b="1">
                <a:ea typeface="仿宋_GB2312" pitchFamily="49" charset="-122"/>
              </a:rPr>
              <a:t>8.5  </a:t>
            </a:r>
            <a:r>
              <a:rPr lang="zh-CN" altLang="en-US" sz="3600" b="1">
                <a:ea typeface="仿宋_GB2312" pitchFamily="49" charset="-122"/>
              </a:rPr>
              <a:t>最短路径 </a:t>
            </a:r>
            <a:endParaRPr lang="zh-CN" altLang="en-US" sz="3600" b="1">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600" b="1">
                <a:ea typeface="仿宋_GB2312" pitchFamily="49" charset="-122"/>
              </a:rPr>
              <a:t>8.6  </a:t>
            </a:r>
            <a:r>
              <a:rPr lang="zh-CN" altLang="en-US" sz="3600" b="1">
                <a:ea typeface="仿宋_GB2312" pitchFamily="49" charset="-122"/>
              </a:rPr>
              <a:t>网络</a:t>
            </a:r>
            <a:r>
              <a:rPr lang="en-US" altLang="zh-CN" sz="3600" b="1">
                <a:ea typeface="仿宋_GB2312" pitchFamily="49" charset="-122"/>
              </a:rPr>
              <a:t>(</a:t>
            </a:r>
            <a:r>
              <a:rPr lang="zh-CN" altLang="en-US" sz="3600" b="1">
                <a:solidFill>
                  <a:srgbClr val="FF0000"/>
                </a:solidFill>
                <a:ea typeface="仿宋_GB2312" pitchFamily="49" charset="-122"/>
              </a:rPr>
              <a:t>拓扑排序、关键路径</a:t>
            </a:r>
            <a:r>
              <a:rPr lang="en-US" altLang="zh-CN" sz="3600" b="1">
                <a:ea typeface="仿宋_GB2312" pitchFamily="49" charset="-122"/>
              </a:rPr>
              <a:t>)</a:t>
            </a:r>
            <a:endParaRPr lang="zh-CN" altLang="en-US" sz="3600" b="1">
              <a:ea typeface="仿宋_GB2312" pitchFamily="49" charset="-122"/>
            </a:endParaRPr>
          </a:p>
        </p:txBody>
      </p:sp>
      <p:sp>
        <p:nvSpPr>
          <p:cNvPr id="9221" name="Rectangle 4"/>
          <p:cNvSpPr>
            <a:spLocks noGrp="1" noChangeArrowheads="1"/>
          </p:cNvSpPr>
          <p:nvPr>
            <p:ph type="title" idx="4294967295"/>
          </p:nvPr>
        </p:nvSpPr>
        <p:spPr>
          <a:xfrm>
            <a:off x="431800" y="512763"/>
            <a:ext cx="8229600" cy="1371600"/>
          </a:xfrm>
        </p:spPr>
        <p:txBody>
          <a:bodyPr/>
          <a:lstStyle/>
          <a:p>
            <a:pPr algn="ctr" eaLnBrk="1" hangingPunct="1"/>
            <a:r>
              <a:rPr lang="zh-CN" sz="6000" b="1">
                <a:latin typeface="华文新魏" pitchFamily="2" charset="-122"/>
                <a:ea typeface="华文新魏" pitchFamily="2" charset="-122"/>
              </a:rPr>
              <a:t>第八章  图</a:t>
            </a:r>
            <a:endParaRPr lang="zh-CN" sz="6000" b="1">
              <a:latin typeface="华文新魏" pitchFamily="2" charset="-122"/>
              <a:ea typeface="华文新魏" pitchFamily="2" charset="-122"/>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D71E3BB1-2DB1-4017-BF93-A448363ACE57}"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31747" name="Rectangle 2"/>
          <p:cNvSpPr>
            <a:spLocks noGrp="1" noChangeArrowheads="1"/>
          </p:cNvSpPr>
          <p:nvPr>
            <p:ph type="body" idx="4294967295"/>
          </p:nvPr>
        </p:nvSpPr>
        <p:spPr>
          <a:xfrm>
            <a:off x="519113" y="800100"/>
            <a:ext cx="8229600" cy="5148263"/>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Graphmtx</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insertVertex (const T vertex )</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a:t>
            </a:r>
            <a:r>
              <a:rPr lang="zh-CN" altLang="en-US" sz="2800" b="1">
                <a:solidFill>
                  <a:schemeClr val="tx2"/>
                </a:solidFill>
                <a:latin typeface="Times New Roman" pitchFamily="18" charset="0"/>
                <a:ea typeface="隶书" pitchFamily="49" charset="-122"/>
              </a:rPr>
              <a:t>插入</a:t>
            </a:r>
            <a:r>
              <a:rPr lang="zh-CN" altLang="en-US" sz="2800">
                <a:solidFill>
                  <a:schemeClr val="tx2"/>
                </a:solidFill>
                <a:latin typeface="Times New Roman" pitchFamily="18" charset="0"/>
                <a:ea typeface="隶书" pitchFamily="49" charset="-122"/>
              </a:rPr>
              <a:t>顶点 </a:t>
            </a:r>
            <a:r>
              <a:rPr lang="en-US" altLang="zh-CN" sz="2800">
                <a:solidFill>
                  <a:schemeClr val="tx2"/>
                </a:solidFill>
                <a:latin typeface="Times New Roman" pitchFamily="18" charset="0"/>
                <a:ea typeface="隶书" pitchFamily="49" charset="-122"/>
              </a:rPr>
              <a:t>vertex</a:t>
            </a:r>
            <a:r>
              <a:rPr lang="zh-CN" altLang="en-US" sz="2800" b="1">
                <a:latin typeface="Times New Roman" pitchFamily="18" charset="0"/>
                <a:ea typeface="隶书" pitchFamily="49" charset="-122"/>
              </a:rPr>
              <a:t> </a:t>
            </a:r>
            <a:endParaRPr lang="zh-CN" altLang="en-US"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(numVertices==maxVertices)</a:t>
            </a:r>
            <a:r>
              <a:rPr lang="en-US" altLang="zh-CN" sz="2800" b="1">
                <a:latin typeface="Times New Roman" pitchFamily="18" charset="0"/>
                <a:ea typeface="隶书" pitchFamily="49" charset="-122"/>
              </a:rPr>
              <a:t> return false;</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solidFill>
                  <a:srgbClr val="FF0000"/>
                </a:solidFill>
                <a:latin typeface="Times New Roman" pitchFamily="18" charset="0"/>
                <a:ea typeface="隶书" pitchFamily="49" charset="-122"/>
              </a:rPr>
              <a:t>VerticesList[numVertices++]</a:t>
            </a:r>
            <a:r>
              <a:rPr lang="en-US" altLang="zh-CN" sz="2800" b="1">
                <a:solidFill>
                  <a:srgbClr val="FF0000"/>
                </a:solidFill>
                <a:latin typeface="Times New Roman" pitchFamily="18" charset="0"/>
                <a:ea typeface="隶书" pitchFamily="49" charset="-122"/>
              </a:rPr>
              <a:t> =</a:t>
            </a:r>
            <a:r>
              <a:rPr lang="en-US" altLang="zh-CN" sz="2800">
                <a:solidFill>
                  <a:srgbClr val="FF0000"/>
                </a:solidFill>
                <a:latin typeface="Times New Roman" pitchFamily="18" charset="0"/>
                <a:ea typeface="隶书" pitchFamily="49" charset="-122"/>
              </a:rPr>
              <a:t>vertex;</a:t>
            </a:r>
            <a:endParaRPr lang="en-US" altLang="zh-CN" sz="2800" b="1">
              <a:solidFill>
                <a:srgbClr val="FF0000"/>
              </a:solidFill>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       return true;</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p:txBody>
      </p:sp>
      <p:sp>
        <p:nvSpPr>
          <p:cNvPr id="27652"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itchFamily="2" charset="-122"/>
              </a:rPr>
              <a:t>插入顶点成员函数</a:t>
            </a:r>
            <a:endParaRPr lang="zh-CN" sz="3600" b="1">
              <a:solidFill>
                <a:schemeClr val="tx2"/>
              </a:solidFill>
              <a:ea typeface="华文新魏"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0885C23D-8E5C-41E6-9353-237CA04B1B81}"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32771" name="Rectangle 2"/>
          <p:cNvSpPr>
            <a:spLocks noGrp="1" noChangeArrowheads="1"/>
          </p:cNvSpPr>
          <p:nvPr>
            <p:ph type="body" idx="4294967295"/>
          </p:nvPr>
        </p:nvSpPr>
        <p:spPr>
          <a:xfrm>
            <a:off x="0" y="1063625"/>
            <a:ext cx="9144000" cy="5140325"/>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Graphmtx</a:t>
            </a:r>
            <a:r>
              <a:rPr lang="en-US" altLang="zh-CN" sz="2800" b="1">
                <a:latin typeface="Times New Roman" pitchFamily="18" charset="0"/>
                <a:ea typeface="隶书" pitchFamily="49" charset="-122"/>
              </a:rPr>
              <a:t>::r</a:t>
            </a:r>
            <a:r>
              <a:rPr lang="en-US" altLang="zh-CN" sz="2800"/>
              <a:t>emoveVertex</a:t>
            </a:r>
            <a:r>
              <a:rPr lang="en-US" altLang="zh-CN" sz="2800">
                <a:latin typeface="Times New Roman" pitchFamily="18" charset="0"/>
                <a:ea typeface="隶书" pitchFamily="49" charset="-122"/>
              </a:rPr>
              <a:t> (int v )</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                             //</a:t>
            </a:r>
            <a:r>
              <a:rPr lang="zh-CN" altLang="en-US" sz="2800" b="1">
                <a:solidFill>
                  <a:schemeClr val="tx2"/>
                </a:solidFill>
                <a:latin typeface="Times New Roman" pitchFamily="18" charset="0"/>
                <a:ea typeface="隶书" pitchFamily="49" charset="-122"/>
                <a:hlinkClick r:id="" action="ppaction://hlinkshowjump?jump=nextslide"/>
              </a:rPr>
              <a:t>删除序号为</a:t>
            </a:r>
            <a:r>
              <a:rPr lang="en-US" altLang="zh-CN" sz="2800" b="1">
                <a:solidFill>
                  <a:schemeClr val="tx2"/>
                </a:solidFill>
                <a:latin typeface="Times New Roman" pitchFamily="18" charset="0"/>
                <a:ea typeface="隶书" pitchFamily="49" charset="-122"/>
                <a:hlinkClick r:id="" action="ppaction://hlinkshowjump?jump=nextslide"/>
              </a:rPr>
              <a:t>v</a:t>
            </a:r>
            <a:r>
              <a:rPr lang="zh-CN" altLang="en-US" sz="2800" b="1">
                <a:solidFill>
                  <a:schemeClr val="tx2"/>
                </a:solidFill>
                <a:latin typeface="Times New Roman" pitchFamily="18" charset="0"/>
                <a:ea typeface="隶书" pitchFamily="49" charset="-122"/>
                <a:hlinkClick r:id="" action="ppaction://hlinkshowjump?jump=nextslide"/>
              </a:rPr>
              <a:t>的</a:t>
            </a:r>
            <a:r>
              <a:rPr lang="zh-CN" altLang="en-US" sz="2800">
                <a:solidFill>
                  <a:schemeClr val="tx2"/>
                </a:solidFill>
                <a:latin typeface="Times New Roman" pitchFamily="18" charset="0"/>
                <a:ea typeface="隶书" pitchFamily="49" charset="-122"/>
                <a:hlinkClick r:id="" action="ppaction://hlinkshowjump?jump=nextslide"/>
              </a:rPr>
              <a:t>顶点 </a:t>
            </a:r>
            <a:r>
              <a:rPr lang="zh-CN" altLang="en-US" sz="2800" b="1">
                <a:solidFill>
                  <a:schemeClr val="tx2"/>
                </a:solidFill>
                <a:latin typeface="Times New Roman" pitchFamily="18" charset="0"/>
                <a:ea typeface="隶书" pitchFamily="49" charset="-122"/>
                <a:hlinkClick r:id="" action="ppaction://hlinkshowjump?jump=nextslide"/>
              </a:rPr>
              <a:t>及其相关联的边 </a:t>
            </a:r>
            <a:endParaRPr lang="zh-CN" altLang="en-US" sz="2800" b="1">
              <a:solidFill>
                <a:schemeClr val="tx2"/>
              </a:solidFill>
              <a:latin typeface="Times New Roman" pitchFamily="18" charset="0"/>
              <a:ea typeface="隶书" pitchFamily="49" charset="-122"/>
            </a:endParaRPr>
          </a:p>
          <a:p>
            <a:pPr>
              <a:buFont typeface="Wingdings" panose="05000000000000000000" pitchFamily="2" charset="2"/>
              <a:buNone/>
            </a:pPr>
            <a:r>
              <a:rPr lang="zh-CN" altLang="en-US" sz="2800" b="1">
                <a:latin typeface="Times New Roman" pitchFamily="18" charset="0"/>
                <a:ea typeface="隶书" pitchFamily="49" charset="-122"/>
              </a:rPr>
              <a:t>      </a:t>
            </a:r>
            <a:r>
              <a:rPr lang="en-US" altLang="zh-CN" sz="2800"/>
              <a:t>if (v &lt; 0 ||v &gt;= numVertices) {</a:t>
            </a:r>
            <a:endParaRPr lang="zh-CN" altLang="en-US" sz="2800"/>
          </a:p>
          <a:p>
            <a:pPr>
              <a:buFont typeface="Wingdings" panose="05000000000000000000" pitchFamily="2" charset="2"/>
              <a:buNone/>
            </a:pPr>
            <a:r>
              <a:rPr lang="en-US" altLang="zh-CN" sz="2800"/>
              <a:t>	</a:t>
            </a:r>
            <a:r>
              <a:rPr lang="zh-CN" altLang="en-US" sz="2800"/>
              <a:t>     </a:t>
            </a:r>
            <a:r>
              <a:rPr lang="en-US" altLang="zh-CN" sz="2800"/>
              <a:t>cout &lt;&lt; "</a:t>
            </a:r>
            <a:r>
              <a:rPr lang="zh-CN" altLang="en-US" sz="2800"/>
              <a:t>参数</a:t>
            </a:r>
            <a:r>
              <a:rPr lang="en-US" altLang="zh-CN" sz="2800"/>
              <a:t>v</a:t>
            </a:r>
            <a:r>
              <a:rPr lang="zh-CN" altLang="en-US" sz="2800"/>
              <a:t>越界出错</a:t>
            </a:r>
            <a:r>
              <a:rPr lang="en-US" altLang="zh-CN" sz="2800"/>
              <a:t>!" &lt;&lt; endl;return false;}</a:t>
            </a:r>
            <a:endParaRPr lang="en-US" altLang="zh-CN" sz="2800"/>
          </a:p>
          <a:p>
            <a:pPr>
              <a:buFont typeface="Wingdings" panose="05000000000000000000" pitchFamily="2" charset="2"/>
              <a:buNone/>
            </a:pPr>
            <a:r>
              <a:rPr lang="en-US" altLang="zh-CN" sz="2800"/>
              <a:t>	  if (numVertices==1)  return false;</a:t>
            </a:r>
            <a:endParaRPr lang="en-US" altLang="zh-CN" sz="2800"/>
          </a:p>
          <a:p>
            <a:pPr>
              <a:buFont typeface="Wingdings" panose="05000000000000000000" pitchFamily="2" charset="2"/>
              <a:buNone/>
            </a:pPr>
            <a:r>
              <a:rPr lang="en-US" altLang="zh-CN" sz="2800"/>
              <a:t>	  int i,j;</a:t>
            </a:r>
            <a:endParaRPr lang="zh-CN" altLang="en-US" sz="2800"/>
          </a:p>
          <a:p>
            <a:pPr>
              <a:buFont typeface="Wingdings" panose="05000000000000000000" pitchFamily="2" charset="2"/>
              <a:buNone/>
            </a:pPr>
            <a:r>
              <a:rPr lang="en-US" altLang="zh-CN" sz="2800"/>
              <a:t>     </a:t>
            </a:r>
            <a:r>
              <a:rPr lang="en-US" altLang="zh-CN" sz="2800">
                <a:latin typeface="Times New Roman" pitchFamily="18" charset="0"/>
                <a:ea typeface="隶书" pitchFamily="49" charset="-122"/>
              </a:rPr>
              <a:t>VerticesList[v]=VerticesList [numVertices-1];</a:t>
            </a:r>
            <a:endParaRPr lang="zh-CN" altLang="en-US" sz="2800"/>
          </a:p>
          <a:p>
            <a:pPr>
              <a:buFont typeface="Wingdings" panose="05000000000000000000" pitchFamily="2" charset="2"/>
              <a:buNone/>
            </a:pPr>
            <a:r>
              <a:rPr lang="en-US" altLang="zh-CN" sz="2800"/>
              <a:t>	</a:t>
            </a:r>
            <a:endParaRPr lang="en-US" altLang="zh-CN" sz="2800" b="1">
              <a:latin typeface="Times New Roman" pitchFamily="18" charset="0"/>
              <a:ea typeface="隶书" pitchFamily="49" charset="-122"/>
            </a:endParaRPr>
          </a:p>
        </p:txBody>
      </p:sp>
      <p:sp>
        <p:nvSpPr>
          <p:cNvPr id="28676"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itchFamily="2" charset="-122"/>
              </a:rPr>
              <a:t>删除顶点成员函数</a:t>
            </a:r>
            <a:endParaRPr lang="zh-CN" sz="3600" b="1">
              <a:solidFill>
                <a:schemeClr val="tx2"/>
              </a:solidFill>
              <a:ea typeface="华文新魏"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E194C25A-6D77-4F18-B96C-0FD0D066FE5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34819" name="Rectangle 2"/>
          <p:cNvSpPr>
            <a:spLocks noGrp="1" noChangeArrowheads="1"/>
          </p:cNvSpPr>
          <p:nvPr>
            <p:ph type="body" idx="4294967295"/>
          </p:nvPr>
        </p:nvSpPr>
        <p:spPr>
          <a:xfrm>
            <a:off x="227013" y="844550"/>
            <a:ext cx="8916987" cy="5797550"/>
          </a:xfrm>
        </p:spPr>
        <p:txBody>
          <a:bodyPr/>
          <a:lstStyle/>
          <a:p>
            <a:pPr>
              <a:buFont typeface="Wingdings" panose="05000000000000000000" pitchFamily="2" charset="2"/>
              <a:buNone/>
            </a:pPr>
            <a:r>
              <a:rPr lang="en-US" altLang="zh-CN" sz="2800"/>
              <a:t>for (i = 0; i &lt; numVertices; i ++)</a:t>
            </a:r>
            <a:endParaRPr lang="zh-CN" altLang="en-US" sz="2800"/>
          </a:p>
          <a:p>
            <a:pPr>
              <a:buFont typeface="Wingdings" panose="05000000000000000000" pitchFamily="2" charset="2"/>
              <a:buNone/>
            </a:pPr>
            <a:r>
              <a:rPr lang="en-US" altLang="zh-CN" sz="2800"/>
              <a:t>		Edge[i][v]=Edge[i][numVertices-1]; </a:t>
            </a:r>
            <a:endParaRPr lang="en-US" altLang="zh-CN" sz="2800"/>
          </a:p>
          <a:p>
            <a:pPr>
              <a:buFont typeface="Wingdings" panose="05000000000000000000" pitchFamily="2" charset="2"/>
              <a:buNone/>
            </a:pPr>
            <a:r>
              <a:rPr lang="en-US" altLang="zh-CN" sz="2800"/>
              <a:t> numVertices--;                         //</a:t>
            </a:r>
            <a:r>
              <a:rPr lang="zh-CN" altLang="en-US" sz="2800"/>
              <a:t>删除邻接矩阵的第</a:t>
            </a:r>
            <a:r>
              <a:rPr lang="en-US" altLang="zh-CN" sz="2800"/>
              <a:t>v</a:t>
            </a:r>
            <a:r>
              <a:rPr lang="zh-CN" altLang="en-US" sz="2800"/>
              <a:t>列</a:t>
            </a:r>
            <a:endParaRPr lang="zh-CN" altLang="en-US" sz="2800"/>
          </a:p>
          <a:p>
            <a:pPr>
              <a:buFont typeface="Wingdings" panose="05000000000000000000" pitchFamily="2" charset="2"/>
              <a:buNone/>
            </a:pPr>
            <a:r>
              <a:rPr lang="en-US" altLang="zh-CN" sz="2800"/>
              <a:t>for (j = 0;j&lt; numVertices;j++)</a:t>
            </a:r>
            <a:endParaRPr lang="zh-CN" altLang="en-US" sz="2800"/>
          </a:p>
          <a:p>
            <a:pPr>
              <a:buFont typeface="Wingdings" panose="05000000000000000000" pitchFamily="2" charset="2"/>
              <a:buNone/>
            </a:pPr>
            <a:r>
              <a:rPr lang="en-US" altLang="zh-CN" sz="2800"/>
              <a:t>		</a:t>
            </a:r>
            <a:r>
              <a:rPr lang="zh-CN" altLang="en-US" sz="2800"/>
              <a:t> </a:t>
            </a:r>
            <a:r>
              <a:rPr lang="en-US" altLang="zh-CN" sz="2800"/>
              <a:t>Edge[v][j]=Edge[numVertices][j]; </a:t>
            </a:r>
            <a:endParaRPr lang="en-US" altLang="zh-CN" sz="2800"/>
          </a:p>
          <a:p>
            <a:pPr>
              <a:buFont typeface="Wingdings" panose="05000000000000000000" pitchFamily="2" charset="2"/>
              <a:buNone/>
            </a:pPr>
            <a:r>
              <a:rPr lang="en-US" altLang="zh-CN" sz="2800"/>
              <a:t>                                               //</a:t>
            </a:r>
            <a:r>
              <a:rPr lang="zh-CN" altLang="en-US" sz="2800"/>
              <a:t>删除邻接矩阵的第</a:t>
            </a:r>
            <a:r>
              <a:rPr lang="en-US" altLang="zh-CN" sz="2800"/>
              <a:t>v</a:t>
            </a:r>
            <a:r>
              <a:rPr lang="zh-CN" altLang="en-US" sz="2800"/>
              <a:t>行</a:t>
            </a:r>
            <a:endParaRPr lang="zh-CN" altLang="en-US" sz="2800"/>
          </a:p>
          <a:p>
            <a:pPr>
              <a:buFont typeface="Wingdings" panose="05000000000000000000" pitchFamily="2" charset="2"/>
              <a:buNone/>
            </a:pPr>
            <a:r>
              <a:rPr lang="en-US" altLang="zh-CN" sz="2800"/>
              <a:t> return true;</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p:txBody>
      </p:sp>
      <p:sp>
        <p:nvSpPr>
          <p:cNvPr id="29700"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itchFamily="2" charset="-122"/>
              </a:rPr>
              <a:t>删除顶点成员函数</a:t>
            </a:r>
            <a:endParaRPr lang="zh-CN" sz="3600" b="1">
              <a:solidFill>
                <a:schemeClr val="tx2"/>
              </a:solidFill>
              <a:ea typeface="华文新魏" pitchFamily="2" charset="-122"/>
            </a:endParaRPr>
          </a:p>
        </p:txBody>
      </p:sp>
      <p:sp>
        <p:nvSpPr>
          <p:cNvPr id="29701" name="AutoShape 29"/>
          <p:cNvSpPr/>
          <p:nvPr/>
        </p:nvSpPr>
        <p:spPr bwMode="auto">
          <a:xfrm>
            <a:off x="3608388" y="4406900"/>
            <a:ext cx="179387" cy="2016125"/>
          </a:xfrm>
          <a:prstGeom prst="leftBracket">
            <a:avLst>
              <a:gd name="adj" fmla="val 93658"/>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9702" name="AutoShape 30"/>
          <p:cNvSpPr/>
          <p:nvPr/>
        </p:nvSpPr>
        <p:spPr bwMode="auto">
          <a:xfrm>
            <a:off x="6200775" y="4370388"/>
            <a:ext cx="250825" cy="2016125"/>
          </a:xfrm>
          <a:prstGeom prst="rightBracket">
            <a:avLst>
              <a:gd name="adj" fmla="val 66983"/>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9703" name="Text Box 32"/>
          <p:cNvSpPr txBox="1">
            <a:spLocks noChangeArrowheads="1"/>
          </p:cNvSpPr>
          <p:nvPr/>
        </p:nvSpPr>
        <p:spPr bwMode="auto">
          <a:xfrm>
            <a:off x="1987550" y="4983163"/>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chemeClr val="bg2"/>
                </a:solidFill>
                <a:ea typeface="黑体" pitchFamily="2" charset="-122"/>
              </a:rPr>
              <a:t>A.</a:t>
            </a:r>
            <a:r>
              <a:rPr lang="en-US" altLang="zh-CN" sz="2800" i="1">
                <a:solidFill>
                  <a:schemeClr val="bg2"/>
                </a:solidFill>
                <a:ea typeface="黑体" pitchFamily="2" charset="-122"/>
              </a:rPr>
              <a:t>Edge</a:t>
            </a:r>
            <a:r>
              <a:rPr lang="en-US" altLang="zh-CN" sz="2800">
                <a:solidFill>
                  <a:schemeClr val="bg2"/>
                </a:solidFill>
                <a:ea typeface="黑体" pitchFamily="2" charset="-122"/>
              </a:rPr>
              <a:t> =</a:t>
            </a:r>
            <a:endParaRPr lang="en-US" altLang="zh-CN" sz="2800">
              <a:solidFill>
                <a:schemeClr val="bg2"/>
              </a:solidFill>
              <a:ea typeface="黑体" pitchFamily="2" charset="-122"/>
            </a:endParaRPr>
          </a:p>
        </p:txBody>
      </p:sp>
      <p:sp>
        <p:nvSpPr>
          <p:cNvPr id="29704" name="Rectangle 36"/>
          <p:cNvSpPr>
            <a:spLocks noChangeArrowheads="1"/>
          </p:cNvSpPr>
          <p:nvPr/>
        </p:nvSpPr>
        <p:spPr bwMode="auto">
          <a:xfrm>
            <a:off x="3679825" y="397510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800" b="1">
                <a:ea typeface="黑体" pitchFamily="2" charset="-122"/>
              </a:rPr>
              <a:t> v1 v2</a:t>
            </a:r>
            <a:r>
              <a:rPr lang="en-US" altLang="zh-CN" sz="2800" b="1" baseline="-6000">
                <a:ea typeface="黑体" pitchFamily="2" charset="-122"/>
              </a:rPr>
              <a:t>  </a:t>
            </a:r>
            <a:r>
              <a:rPr lang="en-US" altLang="zh-CN" sz="2800" b="1">
                <a:ea typeface="黑体" pitchFamily="2" charset="-122"/>
              </a:rPr>
              <a:t>v5  v4</a:t>
            </a:r>
            <a:endParaRPr lang="zh-CN" altLang="en-US" sz="2800" b="1">
              <a:ea typeface="黑体" pitchFamily="2" charset="-122"/>
            </a:endParaRPr>
          </a:p>
        </p:txBody>
      </p:sp>
      <p:sp>
        <p:nvSpPr>
          <p:cNvPr id="29705" name="Rectangle 38"/>
          <p:cNvSpPr>
            <a:spLocks noChangeArrowheads="1"/>
          </p:cNvSpPr>
          <p:nvPr/>
        </p:nvSpPr>
        <p:spPr bwMode="auto">
          <a:xfrm>
            <a:off x="6524625" y="4441825"/>
            <a:ext cx="45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800" b="1">
                <a:ea typeface="黑体" pitchFamily="2" charset="-122"/>
              </a:rPr>
              <a:t>v1</a:t>
            </a:r>
            <a:endParaRPr lang="en-US" altLang="zh-CN" sz="2800" b="1">
              <a:ea typeface="黑体" pitchFamily="2" charset="-122"/>
            </a:endParaRPr>
          </a:p>
          <a:p>
            <a:pPr algn="ctr"/>
            <a:r>
              <a:rPr lang="en-US" altLang="zh-CN" sz="2800" b="1">
                <a:ea typeface="黑体" pitchFamily="2" charset="-122"/>
              </a:rPr>
              <a:t>v2</a:t>
            </a:r>
            <a:endParaRPr lang="en-US" altLang="zh-CN" sz="2800" b="1">
              <a:ea typeface="黑体" pitchFamily="2" charset="-122"/>
            </a:endParaRPr>
          </a:p>
          <a:p>
            <a:pPr algn="ctr"/>
            <a:r>
              <a:rPr lang="en-US" altLang="zh-CN" sz="2800" b="1">
                <a:ea typeface="黑体" pitchFamily="2" charset="-122"/>
              </a:rPr>
              <a:t>v5 </a:t>
            </a:r>
            <a:endParaRPr lang="en-US" altLang="zh-CN" sz="2800" b="1">
              <a:ea typeface="黑体" pitchFamily="2" charset="-122"/>
            </a:endParaRPr>
          </a:p>
          <a:p>
            <a:pPr algn="ctr"/>
            <a:r>
              <a:rPr lang="en-US" altLang="zh-CN" sz="2800" b="1">
                <a:ea typeface="黑体" pitchFamily="2" charset="-122"/>
              </a:rPr>
              <a:t>V4</a:t>
            </a:r>
            <a:endParaRPr lang="en-US" altLang="zh-CN" sz="2800" b="1">
              <a:ea typeface="黑体" pitchFamily="2" charset="-122"/>
            </a:endParaRPr>
          </a:p>
          <a:p>
            <a:pPr algn="ctr"/>
            <a:endParaRPr lang="en-US" altLang="zh-CN" sz="2800" b="1">
              <a:ea typeface="黑体" pitchFamily="2" charset="-122"/>
            </a:endParaRPr>
          </a:p>
        </p:txBody>
      </p:sp>
      <p:sp>
        <p:nvSpPr>
          <p:cNvPr id="29706" name="Rectangle 43"/>
          <p:cNvSpPr>
            <a:spLocks noChangeArrowheads="1"/>
          </p:cNvSpPr>
          <p:nvPr/>
        </p:nvSpPr>
        <p:spPr bwMode="auto">
          <a:xfrm>
            <a:off x="3824288" y="4406900"/>
            <a:ext cx="2447925" cy="2016125"/>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800">
                <a:ea typeface="黑体" pitchFamily="2" charset="-122"/>
              </a:rPr>
              <a:t>0   </a:t>
            </a:r>
            <a:r>
              <a:rPr lang="en-US" altLang="zh-CN" sz="2800">
                <a:solidFill>
                  <a:schemeClr val="hlink"/>
                </a:solidFill>
                <a:ea typeface="黑体" pitchFamily="2" charset="-122"/>
              </a:rPr>
              <a:t>3</a:t>
            </a:r>
            <a:r>
              <a:rPr lang="en-US" altLang="zh-CN" sz="2800" baseline="-6000">
                <a:ea typeface="黑体" pitchFamily="2" charset="-122"/>
              </a:rPr>
              <a:t>    </a:t>
            </a:r>
            <a:r>
              <a:rPr lang="en-US" altLang="zh-CN" sz="2800">
                <a:ea typeface="黑体" pitchFamily="2" charset="-122"/>
              </a:rPr>
              <a:t>∞ </a:t>
            </a:r>
            <a:r>
              <a:rPr lang="en-US" altLang="zh-CN" sz="2800" baseline="-6000">
                <a:ea typeface="黑体" pitchFamily="2" charset="-122"/>
              </a:rPr>
              <a:t>   </a:t>
            </a:r>
            <a:r>
              <a:rPr lang="en-US" altLang="zh-CN" sz="2800">
                <a:solidFill>
                  <a:schemeClr val="hlink"/>
                </a:solidFill>
                <a:ea typeface="黑体" pitchFamily="2" charset="-122"/>
              </a:rPr>
              <a:t>2</a:t>
            </a:r>
            <a:r>
              <a:rPr lang="en-US" altLang="zh-CN" sz="2800">
                <a:ea typeface="黑体" pitchFamily="2" charset="-122"/>
              </a:rPr>
              <a:t>   ∞ </a:t>
            </a:r>
            <a:endParaRPr lang="en-US" altLang="zh-CN" sz="2800">
              <a:ea typeface="黑体" pitchFamily="2" charset="-122"/>
            </a:endParaRPr>
          </a:p>
          <a:p>
            <a:r>
              <a:rPr lang="en-US" altLang="zh-CN" sz="2800">
                <a:solidFill>
                  <a:schemeClr val="hlink"/>
                </a:solidFill>
                <a:ea typeface="黑体" pitchFamily="2" charset="-122"/>
              </a:rPr>
              <a:t>3</a:t>
            </a:r>
            <a:r>
              <a:rPr lang="en-US" altLang="zh-CN" sz="2800">
                <a:ea typeface="黑体" pitchFamily="2" charset="-122"/>
              </a:rPr>
              <a:t>   0</a:t>
            </a:r>
            <a:r>
              <a:rPr lang="en-US" altLang="zh-CN" sz="2800" baseline="-6000">
                <a:ea typeface="黑体" pitchFamily="2" charset="-122"/>
              </a:rPr>
              <a:t>     </a:t>
            </a:r>
            <a:r>
              <a:rPr lang="en-US" altLang="zh-CN" sz="2800">
                <a:solidFill>
                  <a:schemeClr val="hlink"/>
                </a:solidFill>
                <a:ea typeface="黑体" pitchFamily="2" charset="-122"/>
              </a:rPr>
              <a:t>7</a:t>
            </a:r>
            <a:r>
              <a:rPr lang="en-US" altLang="zh-CN" sz="2800">
                <a:solidFill>
                  <a:schemeClr val="accent1"/>
                </a:solidFill>
                <a:ea typeface="黑体" pitchFamily="2" charset="-122"/>
              </a:rPr>
              <a:t> </a:t>
            </a:r>
            <a:r>
              <a:rPr lang="en-US" altLang="zh-CN" sz="2800">
                <a:ea typeface="黑体" pitchFamily="2" charset="-122"/>
              </a:rPr>
              <a:t>  ∞   </a:t>
            </a:r>
            <a:r>
              <a:rPr lang="en-US" altLang="zh-CN" sz="2800">
                <a:solidFill>
                  <a:schemeClr val="hlink"/>
                </a:solidFill>
                <a:ea typeface="黑体" pitchFamily="2" charset="-122"/>
              </a:rPr>
              <a:t>4</a:t>
            </a:r>
            <a:endParaRPr lang="en-US" altLang="zh-CN" sz="2800">
              <a:solidFill>
                <a:schemeClr val="hlink"/>
              </a:solidFill>
              <a:ea typeface="黑体" pitchFamily="2" charset="-122"/>
            </a:endParaRPr>
          </a:p>
          <a:p>
            <a:r>
              <a:rPr lang="en-US" altLang="zh-CN" sz="2800">
                <a:ea typeface="黑体" pitchFamily="2" charset="-122"/>
              </a:rPr>
              <a:t>∞ </a:t>
            </a:r>
            <a:r>
              <a:rPr lang="en-US" altLang="zh-CN" sz="2800" baseline="-6000">
                <a:ea typeface="黑体" pitchFamily="2" charset="-122"/>
              </a:rPr>
              <a:t> </a:t>
            </a:r>
            <a:r>
              <a:rPr lang="en-US" altLang="zh-CN" sz="2800">
                <a:solidFill>
                  <a:schemeClr val="hlink"/>
                </a:solidFill>
                <a:ea typeface="黑体" pitchFamily="2" charset="-122"/>
              </a:rPr>
              <a:t>7</a:t>
            </a:r>
            <a:r>
              <a:rPr lang="en-US" altLang="zh-CN" sz="2800">
                <a:solidFill>
                  <a:schemeClr val="accent1"/>
                </a:solidFill>
                <a:ea typeface="黑体" pitchFamily="2" charset="-122"/>
              </a:rPr>
              <a:t>  </a:t>
            </a:r>
            <a:r>
              <a:rPr lang="en-US" altLang="zh-CN" sz="2800">
                <a:ea typeface="黑体" pitchFamily="2" charset="-122"/>
              </a:rPr>
              <a:t> 0    </a:t>
            </a:r>
            <a:r>
              <a:rPr lang="en-US" altLang="zh-CN" sz="2800">
                <a:solidFill>
                  <a:schemeClr val="hlink"/>
                </a:solidFill>
                <a:ea typeface="黑体" pitchFamily="2" charset="-122"/>
              </a:rPr>
              <a:t>6    8</a:t>
            </a:r>
            <a:endParaRPr lang="en-US" altLang="zh-CN" sz="2800">
              <a:solidFill>
                <a:schemeClr val="hlink"/>
              </a:solidFill>
              <a:ea typeface="黑体" pitchFamily="2" charset="-122"/>
            </a:endParaRPr>
          </a:p>
          <a:p>
            <a:r>
              <a:rPr lang="en-US" altLang="zh-CN" sz="2800">
                <a:solidFill>
                  <a:schemeClr val="hlink"/>
                </a:solidFill>
                <a:ea typeface="黑体" pitchFamily="2" charset="-122"/>
              </a:rPr>
              <a:t>2 </a:t>
            </a:r>
            <a:r>
              <a:rPr lang="en-US" altLang="zh-CN" sz="2800">
                <a:ea typeface="黑体" pitchFamily="2" charset="-122"/>
              </a:rPr>
              <a:t>  ∞  </a:t>
            </a:r>
            <a:r>
              <a:rPr lang="en-US" altLang="zh-CN" sz="2800">
                <a:solidFill>
                  <a:schemeClr val="hlink"/>
                </a:solidFill>
                <a:ea typeface="黑体" pitchFamily="2" charset="-122"/>
              </a:rPr>
              <a:t>6</a:t>
            </a:r>
            <a:r>
              <a:rPr lang="en-US" altLang="zh-CN" sz="2800">
                <a:ea typeface="黑体" pitchFamily="2" charset="-122"/>
              </a:rPr>
              <a:t>    0    </a:t>
            </a:r>
            <a:r>
              <a:rPr lang="en-US" altLang="zh-CN" sz="2800">
                <a:solidFill>
                  <a:schemeClr val="hlink"/>
                </a:solidFill>
                <a:ea typeface="黑体" pitchFamily="2" charset="-122"/>
              </a:rPr>
              <a:t>5</a:t>
            </a:r>
            <a:endParaRPr lang="en-US" altLang="zh-CN" sz="2800">
              <a:solidFill>
                <a:schemeClr val="hlink"/>
              </a:solidFill>
              <a:ea typeface="黑体" pitchFamily="2" charset="-122"/>
            </a:endParaRPr>
          </a:p>
          <a:p>
            <a:r>
              <a:rPr lang="en-US" altLang="zh-CN" sz="2800">
                <a:ea typeface="黑体" pitchFamily="2" charset="-122"/>
              </a:rPr>
              <a:t>∞  </a:t>
            </a:r>
            <a:r>
              <a:rPr lang="en-US" altLang="zh-CN" sz="2800">
                <a:solidFill>
                  <a:schemeClr val="hlink"/>
                </a:solidFill>
                <a:ea typeface="黑体" pitchFamily="2" charset="-122"/>
              </a:rPr>
              <a:t>4   8</a:t>
            </a:r>
            <a:r>
              <a:rPr lang="en-US" altLang="zh-CN" sz="2800">
                <a:ea typeface="黑体" pitchFamily="2" charset="-122"/>
              </a:rPr>
              <a:t>    </a:t>
            </a:r>
            <a:r>
              <a:rPr lang="en-US" altLang="zh-CN" sz="2800">
                <a:solidFill>
                  <a:schemeClr val="hlink"/>
                </a:solidFill>
                <a:ea typeface="黑体" pitchFamily="2" charset="-122"/>
              </a:rPr>
              <a:t>5</a:t>
            </a:r>
            <a:r>
              <a:rPr lang="en-US" altLang="zh-CN" sz="2800">
                <a:ea typeface="黑体" pitchFamily="2" charset="-122"/>
              </a:rPr>
              <a:t>    0</a:t>
            </a:r>
            <a:endParaRPr lang="en-US" altLang="zh-CN" sz="2800">
              <a:ea typeface="黑体" pitchFamily="2" charset="-122"/>
            </a:endParaRPr>
          </a:p>
        </p:txBody>
      </p:sp>
      <p:sp>
        <p:nvSpPr>
          <p:cNvPr id="29707" name="TextBox 12"/>
          <p:cNvSpPr txBox="1">
            <a:spLocks noChangeArrowheads="1"/>
          </p:cNvSpPr>
          <p:nvPr/>
        </p:nvSpPr>
        <p:spPr bwMode="auto">
          <a:xfrm>
            <a:off x="4645025" y="4341813"/>
            <a:ext cx="474663" cy="2246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a:ea typeface="黑体" pitchFamily="2" charset="-122"/>
              </a:rPr>
              <a:t>∞</a:t>
            </a:r>
            <a:endParaRPr lang="en-US" altLang="zh-CN" sz="2800">
              <a:ea typeface="黑体" pitchFamily="2" charset="-122"/>
            </a:endParaRPr>
          </a:p>
          <a:p>
            <a:pPr eaLnBrk="1" hangingPunct="1"/>
            <a:r>
              <a:rPr lang="en-US" altLang="zh-CN" sz="2800">
                <a:ea typeface="黑体" pitchFamily="2" charset="-122"/>
              </a:rPr>
              <a:t>4</a:t>
            </a:r>
            <a:endParaRPr lang="en-US" altLang="zh-CN" sz="2800">
              <a:ea typeface="黑体" pitchFamily="2" charset="-122"/>
            </a:endParaRPr>
          </a:p>
          <a:p>
            <a:pPr eaLnBrk="1" hangingPunct="1"/>
            <a:r>
              <a:rPr lang="en-US" altLang="zh-CN" sz="2800">
                <a:ea typeface="黑体" pitchFamily="2" charset="-122"/>
              </a:rPr>
              <a:t>8</a:t>
            </a:r>
            <a:endParaRPr lang="en-US" altLang="zh-CN" sz="2800">
              <a:ea typeface="黑体" pitchFamily="2" charset="-122"/>
            </a:endParaRPr>
          </a:p>
          <a:p>
            <a:pPr eaLnBrk="1" hangingPunct="1"/>
            <a:r>
              <a:rPr lang="en-US" altLang="zh-CN" sz="2800">
                <a:ea typeface="黑体" pitchFamily="2" charset="-122"/>
              </a:rPr>
              <a:t>5</a:t>
            </a:r>
            <a:endParaRPr lang="en-US" altLang="zh-CN" sz="2800">
              <a:ea typeface="黑体" pitchFamily="2" charset="-122"/>
            </a:endParaRPr>
          </a:p>
          <a:p>
            <a:pPr eaLnBrk="1" hangingPunct="1"/>
            <a:r>
              <a:rPr lang="en-US" altLang="zh-CN" sz="2800">
                <a:ea typeface="黑体" pitchFamily="2" charset="-122"/>
              </a:rPr>
              <a:t>0</a:t>
            </a:r>
            <a:endParaRPr lang="zh-CN" altLang="en-US" sz="2800"/>
          </a:p>
        </p:txBody>
      </p:sp>
      <p:sp>
        <p:nvSpPr>
          <p:cNvPr id="34828" name="TextBox 13"/>
          <p:cNvSpPr txBox="1">
            <a:spLocks noChangeArrowheads="1"/>
          </p:cNvSpPr>
          <p:nvPr/>
        </p:nvSpPr>
        <p:spPr bwMode="auto">
          <a:xfrm>
            <a:off x="5630863" y="4341813"/>
            <a:ext cx="474662" cy="2246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endParaRPr lang="en-US" altLang="zh-CN" sz="2800"/>
          </a:p>
          <a:p>
            <a:pPr eaLnBrk="1" hangingPunct="1"/>
            <a:endParaRPr lang="en-US" altLang="zh-CN" sz="2800"/>
          </a:p>
          <a:p>
            <a:pPr eaLnBrk="1" hangingPunct="1"/>
            <a:endParaRPr lang="en-US" altLang="zh-CN" sz="2800"/>
          </a:p>
          <a:p>
            <a:pPr eaLnBrk="1" hangingPunct="1"/>
            <a:endParaRPr lang="en-US" altLang="zh-CN" sz="2800"/>
          </a:p>
          <a:p>
            <a:pPr eaLnBrk="1" hangingPunct="1"/>
            <a:endParaRPr lang="zh-CN" altLang="en-US" sz="2800"/>
          </a:p>
        </p:txBody>
      </p:sp>
      <p:sp>
        <p:nvSpPr>
          <p:cNvPr id="34829" name="TextBox 14"/>
          <p:cNvSpPr txBox="1">
            <a:spLocks noChangeArrowheads="1"/>
          </p:cNvSpPr>
          <p:nvPr/>
        </p:nvSpPr>
        <p:spPr bwMode="auto">
          <a:xfrm>
            <a:off x="3841750" y="5181600"/>
            <a:ext cx="1787525" cy="523875"/>
          </a:xfrm>
          <a:prstGeom prst="rect">
            <a:avLst/>
          </a:prstGeom>
          <a:solidFill>
            <a:srgbClr val="FF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a:ea typeface="黑体" pitchFamily="2" charset="-122"/>
              </a:rPr>
              <a:t>∞  </a:t>
            </a:r>
            <a:r>
              <a:rPr lang="en-US" altLang="zh-CN" sz="2800">
                <a:solidFill>
                  <a:schemeClr val="hlink"/>
                </a:solidFill>
                <a:ea typeface="黑体" pitchFamily="2" charset="-122"/>
              </a:rPr>
              <a:t>4   0</a:t>
            </a:r>
            <a:r>
              <a:rPr lang="en-US" altLang="zh-CN" sz="2800">
                <a:ea typeface="黑体" pitchFamily="2" charset="-122"/>
              </a:rPr>
              <a:t>    </a:t>
            </a:r>
            <a:r>
              <a:rPr lang="en-US" altLang="zh-CN" sz="2800">
                <a:solidFill>
                  <a:schemeClr val="hlink"/>
                </a:solidFill>
                <a:ea typeface="黑体" pitchFamily="2" charset="-122"/>
              </a:rPr>
              <a:t>5</a:t>
            </a:r>
            <a:endParaRPr lang="zh-CN" altLang="en-US" sz="2800"/>
          </a:p>
        </p:txBody>
      </p:sp>
      <p:sp>
        <p:nvSpPr>
          <p:cNvPr id="34830" name="TextBox 15"/>
          <p:cNvSpPr txBox="1">
            <a:spLocks noChangeArrowheads="1"/>
          </p:cNvSpPr>
          <p:nvPr/>
        </p:nvSpPr>
        <p:spPr bwMode="auto">
          <a:xfrm>
            <a:off x="3841750" y="6094413"/>
            <a:ext cx="1787525" cy="395287"/>
          </a:xfrm>
          <a:prstGeom prst="rect">
            <a:avLst/>
          </a:prstGeom>
          <a:solidFill>
            <a:srgbClr val="FF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a:ea typeface="黑体" pitchFamily="2" charset="-122"/>
              </a:rPr>
              <a:t>                   </a:t>
            </a:r>
            <a:endParaRPr lang="zh-CN" altLang="en-US" sz="2800"/>
          </a:p>
        </p:txBody>
      </p:sp>
      <p:sp>
        <p:nvSpPr>
          <p:cNvPr id="2" name="TextBox 1"/>
          <p:cNvSpPr txBox="1"/>
          <p:nvPr/>
        </p:nvSpPr>
        <p:spPr>
          <a:xfrm>
            <a:off x="279400" y="2474913"/>
            <a:ext cx="6702425" cy="708025"/>
          </a:xfrm>
          <a:prstGeom prst="rect">
            <a:avLst/>
          </a:prstGeom>
          <a:noFill/>
        </p:spPr>
        <p:txBody>
          <a:bodyPr>
            <a:spAutoFit/>
          </a:bodyPr>
          <a:lstStyle/>
          <a:p>
            <a:pPr>
              <a:defRPr/>
            </a:pPr>
            <a:r>
              <a:rPr lang="zh-CN" altLang="en-US" b="1" dirty="0">
                <a:solidFill>
                  <a:srgbClr val="FF0000"/>
                </a:solidFill>
                <a:effectLst>
                  <a:outerShdw blurRad="38100" dist="38100" dir="2700000" algn="tl">
                    <a:srgbClr val="000000">
                      <a:alpha val="43137"/>
                    </a:srgbClr>
                  </a:outerShdw>
                </a:effectLst>
              </a:rPr>
              <a:t>自己写，删除第</a:t>
            </a:r>
            <a:r>
              <a:rPr lang="en-US" altLang="zh-CN" b="1" dirty="0">
                <a:solidFill>
                  <a:srgbClr val="FF0000"/>
                </a:solidFill>
                <a:effectLst>
                  <a:outerShdw blurRad="38100" dist="38100" dir="2700000" algn="tl">
                    <a:srgbClr val="000000">
                      <a:alpha val="43137"/>
                    </a:srgbClr>
                  </a:outerShdw>
                </a:effectLst>
              </a:rPr>
              <a:t>v</a:t>
            </a:r>
            <a:r>
              <a:rPr lang="zh-CN" altLang="en-US" b="1" dirty="0">
                <a:solidFill>
                  <a:srgbClr val="FF0000"/>
                </a:solidFill>
                <a:effectLst>
                  <a:outerShdw blurRad="38100" dist="38100" dir="2700000" algn="tl">
                    <a:srgbClr val="000000">
                      <a:alpha val="43137"/>
                    </a:srgbClr>
                  </a:outerShdw>
                </a:effectLst>
              </a:rPr>
              <a:t>行</a:t>
            </a:r>
            <a:endParaRPr lang="zh-CN" altLang="en-US" b="1" dirty="0">
              <a:solidFill>
                <a:srgbClr val="FF0000"/>
              </a:solidFill>
              <a:effectLst>
                <a:outerShdw blurRad="38100" dist="38100" dir="2700000" algn="tl">
                  <a:srgbClr val="000000">
                    <a:alpha val="43137"/>
                  </a:srgbClr>
                </a:outerShdw>
              </a:effectLst>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819">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4819">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482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48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4819">
                                            <p:txEl>
                                              <p:pRg st="6" end="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8" grpId="0" animBg="1" autoUpdateAnimBg="0"/>
      <p:bldP spid="34829" grpId="0" animBg="1" autoUpdateAnimBg="0"/>
      <p:bldP spid="34830" grpId="0" animBg="1" autoUpdateAnimBg="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D9FCA34E-1337-4E13-80DE-633598E76E82}"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35843" name="Rectangle 2"/>
          <p:cNvSpPr>
            <a:spLocks noGrp="1" noChangeArrowheads="1"/>
          </p:cNvSpPr>
          <p:nvPr>
            <p:ph type="body" idx="4294967295"/>
          </p:nvPr>
        </p:nvSpPr>
        <p:spPr>
          <a:xfrm>
            <a:off x="227013" y="808038"/>
            <a:ext cx="8916987" cy="5176837"/>
          </a:xfrm>
        </p:spPr>
        <p:txBody>
          <a:bodyPr/>
          <a:lstStyle/>
          <a:p>
            <a:pPr eaLnBrk="1" hangingPunct="1">
              <a:lnSpc>
                <a:spcPct val="105000"/>
              </a:lnSpc>
              <a:spcBef>
                <a:spcPct val="5000"/>
              </a:spcBef>
              <a:buFont typeface="Wingdings" panose="05000000000000000000" pitchFamily="2" charset="2"/>
              <a:buNone/>
            </a:pP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Graphmtx</a:t>
            </a:r>
            <a:r>
              <a:rPr lang="en-US" altLang="zh-CN" sz="2800" b="1">
                <a:latin typeface="Times New Roman" pitchFamily="18" charset="0"/>
                <a:ea typeface="隶书" pitchFamily="49" charset="-122"/>
              </a:rPr>
              <a:t>::insertEdge</a:t>
            </a:r>
            <a:r>
              <a:rPr lang="en-US" altLang="zh-CN" sz="2800">
                <a:latin typeface="Times New Roman" pitchFamily="18" charset="0"/>
                <a:ea typeface="隶书" pitchFamily="49" charset="-122"/>
              </a:rPr>
              <a:t> (int v1,int v2,E cost )</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a:t>
            </a:r>
            <a:r>
              <a:rPr lang="zh-CN" altLang="en-US" sz="2800" b="1">
                <a:solidFill>
                  <a:schemeClr val="tx2"/>
                </a:solidFill>
                <a:latin typeface="Times New Roman" pitchFamily="18" charset="0"/>
                <a:ea typeface="隶书" pitchFamily="49" charset="-122"/>
              </a:rPr>
              <a:t>插入一条起始顶点为</a:t>
            </a:r>
            <a:r>
              <a:rPr lang="en-US" altLang="zh-CN" sz="2800" b="1">
                <a:solidFill>
                  <a:schemeClr val="tx2"/>
                </a:solidFill>
                <a:latin typeface="Times New Roman" pitchFamily="18" charset="0"/>
                <a:ea typeface="隶书" pitchFamily="49" charset="-122"/>
              </a:rPr>
              <a:t>v1</a:t>
            </a:r>
            <a:r>
              <a:rPr lang="zh-CN" altLang="en-US" sz="2800" b="1">
                <a:solidFill>
                  <a:schemeClr val="tx2"/>
                </a:solidFill>
                <a:latin typeface="Times New Roman" pitchFamily="18" charset="0"/>
                <a:ea typeface="隶书" pitchFamily="49" charset="-122"/>
              </a:rPr>
              <a:t>、终止顶点为 </a:t>
            </a:r>
            <a:r>
              <a:rPr lang="en-US" altLang="zh-CN" sz="2800" b="1">
                <a:solidFill>
                  <a:schemeClr val="tx2"/>
                </a:solidFill>
                <a:latin typeface="Times New Roman" pitchFamily="18" charset="0"/>
                <a:ea typeface="隶书" pitchFamily="49" charset="-122"/>
              </a:rPr>
              <a:t>v2</a:t>
            </a:r>
            <a:r>
              <a:rPr lang="zh-CN" altLang="en-US" sz="2800" b="1">
                <a:solidFill>
                  <a:schemeClr val="tx2"/>
                </a:solidFill>
                <a:latin typeface="Times New Roman" pitchFamily="18" charset="0"/>
                <a:ea typeface="隶书" pitchFamily="49" charset="-122"/>
              </a:rPr>
              <a:t>的边 </a:t>
            </a:r>
            <a:endParaRPr lang="zh-CN" altLang="en-US" sz="2800" b="1">
              <a:solidFill>
                <a:schemeClr val="tx2"/>
              </a:solidFill>
              <a:latin typeface="Times New Roman" pitchFamily="18" charset="0"/>
              <a:ea typeface="隶书" pitchFamily="49" charset="-122"/>
            </a:endParaRPr>
          </a:p>
          <a:p>
            <a:pPr>
              <a:buFont typeface="Wingdings" panose="05000000000000000000" pitchFamily="2" charset="2"/>
              <a:buNone/>
            </a:pPr>
            <a:r>
              <a:rPr lang="zh-CN" altLang="en-US" sz="2800" b="1">
                <a:latin typeface="Times New Roman" pitchFamily="18" charset="0"/>
                <a:ea typeface="隶书" pitchFamily="49" charset="-122"/>
              </a:rPr>
              <a:t>   </a:t>
            </a:r>
            <a:r>
              <a:rPr lang="en-US" altLang="zh-CN" sz="2800"/>
              <a:t>	if(v1 &lt; 0 || v1 &gt; =numVertices </a:t>
            </a:r>
            <a:endParaRPr lang="en-US" altLang="zh-CN" sz="2800"/>
          </a:p>
          <a:p>
            <a:pPr>
              <a:buFont typeface="Wingdings" panose="05000000000000000000" pitchFamily="2" charset="2"/>
              <a:buNone/>
            </a:pPr>
            <a:r>
              <a:rPr lang="en-US" altLang="zh-CN" sz="2800"/>
              <a:t>                                       || v2 &lt; 0 || v2 &gt;= numVertices)</a:t>
            </a:r>
            <a:endParaRPr lang="zh-CN" altLang="en-US" sz="2800"/>
          </a:p>
          <a:p>
            <a:pPr>
              <a:buFont typeface="Wingdings" panose="05000000000000000000" pitchFamily="2" charset="2"/>
              <a:buNone/>
            </a:pPr>
            <a:r>
              <a:rPr lang="en-US" altLang="zh-CN" sz="2800"/>
              <a:t>	{cout &lt;&lt; "</a:t>
            </a:r>
            <a:r>
              <a:rPr lang="zh-CN" altLang="en-US" sz="2800"/>
              <a:t>参数</a:t>
            </a:r>
            <a:r>
              <a:rPr lang="en-US" altLang="zh-CN" sz="2800"/>
              <a:t>v1</a:t>
            </a:r>
            <a:r>
              <a:rPr lang="zh-CN" altLang="en-US" sz="2800"/>
              <a:t>或</a:t>
            </a:r>
            <a:r>
              <a:rPr lang="en-US" altLang="zh-CN" sz="2800"/>
              <a:t>v2</a:t>
            </a:r>
            <a:r>
              <a:rPr lang="zh-CN" altLang="en-US" sz="2800"/>
              <a:t>越界出错</a:t>
            </a:r>
            <a:r>
              <a:rPr lang="en-US" altLang="zh-CN" sz="2800"/>
              <a:t>!" &lt;&lt; endl;return false;}</a:t>
            </a:r>
            <a:endParaRPr lang="zh-CN" altLang="en-US" sz="2800"/>
          </a:p>
          <a:p>
            <a:pPr>
              <a:buFont typeface="Wingdings" panose="05000000000000000000" pitchFamily="2" charset="2"/>
              <a:buNone/>
            </a:pPr>
            <a:r>
              <a:rPr lang="en-US" altLang="zh-CN" sz="2800"/>
              <a:t>		  //</a:t>
            </a:r>
            <a:r>
              <a:rPr lang="zh-CN" altLang="en-US" sz="2800"/>
              <a:t>插入边</a:t>
            </a:r>
            <a:endParaRPr lang="en-US" altLang="zh-CN" sz="2800"/>
          </a:p>
          <a:p>
            <a:pPr>
              <a:buFont typeface="Wingdings" panose="05000000000000000000" pitchFamily="2" charset="2"/>
              <a:buNone/>
            </a:pPr>
            <a:r>
              <a:rPr lang="en-US" altLang="zh-CN" sz="2800"/>
              <a:t>          </a:t>
            </a:r>
            <a:r>
              <a:rPr lang="zh-CN" altLang="en-US" sz="2800"/>
              <a:t>自己写</a:t>
            </a:r>
            <a:r>
              <a:rPr lang="en-US" altLang="zh-CN" sz="2800"/>
              <a:t>	      </a:t>
            </a:r>
            <a:endParaRPr lang="en-US" altLang="zh-CN" sz="2800"/>
          </a:p>
          <a:p>
            <a:pPr>
              <a:buFont typeface="Wingdings" panose="05000000000000000000" pitchFamily="2" charset="2"/>
              <a:buNone/>
            </a:pPr>
            <a:r>
              <a:rPr lang="en-US" altLang="zh-CN" sz="2800"/>
              <a:t>   numEdges++;	                             //</a:t>
            </a:r>
            <a:r>
              <a:rPr lang="zh-CN" altLang="en-US" sz="2800"/>
              <a:t>边的个数加</a:t>
            </a:r>
            <a:r>
              <a:rPr lang="en-US" altLang="zh-CN" sz="2800"/>
              <a:t>1</a:t>
            </a:r>
            <a:endParaRPr lang="zh-CN" altLang="en-US" sz="2800"/>
          </a:p>
          <a:p>
            <a:pPr>
              <a:buFont typeface="Wingdings" panose="05000000000000000000" pitchFamily="2" charset="2"/>
              <a:buNone/>
            </a:pPr>
            <a:r>
              <a:rPr lang="en-US" altLang="zh-CN" sz="2800"/>
              <a:t>   return true;</a:t>
            </a:r>
            <a:endParaRPr lang="en-US" altLang="zh-CN" sz="2800"/>
          </a:p>
          <a:p>
            <a:pPr>
              <a:buFont typeface="Wingdings" panose="05000000000000000000" pitchFamily="2" charset="2"/>
              <a:buNone/>
            </a:pPr>
            <a:r>
              <a:rPr lang="en-US" altLang="zh-CN" sz="2800"/>
              <a:t>}</a:t>
            </a:r>
            <a:endParaRPr lang="zh-CN" altLang="en-US" sz="2800"/>
          </a:p>
        </p:txBody>
      </p:sp>
      <p:sp>
        <p:nvSpPr>
          <p:cNvPr id="30724"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itchFamily="2" charset="-122"/>
              </a:rPr>
              <a:t>插入边成员函数</a:t>
            </a:r>
            <a:endParaRPr lang="zh-CN" sz="3600" b="1">
              <a:solidFill>
                <a:schemeClr val="tx2"/>
              </a:solidFill>
              <a:ea typeface="华文新魏" pitchFamily="2" charset="-122"/>
            </a:endParaRPr>
          </a:p>
        </p:txBody>
      </p:sp>
      <p:sp>
        <p:nvSpPr>
          <p:cNvPr id="2" name="矩形 1"/>
          <p:cNvSpPr>
            <a:spLocks noChangeArrowheads="1"/>
          </p:cNvSpPr>
          <p:nvPr/>
        </p:nvSpPr>
        <p:spPr bwMode="auto">
          <a:xfrm>
            <a:off x="534988" y="4292600"/>
            <a:ext cx="8264525" cy="5857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solidFill>
                  <a:srgbClr val="FF0000"/>
                </a:solidFill>
              </a:rPr>
              <a:t>Edge[v1][v2] = </a:t>
            </a:r>
            <a:r>
              <a:rPr lang="en-US" altLang="zh-CN" sz="3200" b="1">
                <a:solidFill>
                  <a:srgbClr val="FF0000"/>
                </a:solidFill>
                <a:ea typeface="隶书" pitchFamily="49" charset="-122"/>
              </a:rPr>
              <a:t>cost</a:t>
            </a:r>
            <a:r>
              <a:rPr lang="en-US" altLang="zh-CN" sz="3200" b="1">
                <a:solidFill>
                  <a:srgbClr val="FF0000"/>
                </a:solidFill>
              </a:rPr>
              <a:t>; Edge[v2][v1] = </a:t>
            </a:r>
            <a:r>
              <a:rPr lang="en-US" altLang="zh-CN" sz="3200" b="1">
                <a:solidFill>
                  <a:srgbClr val="FF0000"/>
                </a:solidFill>
                <a:ea typeface="隶书" pitchFamily="49" charset="-122"/>
              </a:rPr>
              <a:t>cost</a:t>
            </a:r>
            <a:r>
              <a:rPr lang="en-US" altLang="zh-CN" sz="3200" b="1">
                <a:solidFill>
                  <a:srgbClr val="FF0000"/>
                </a:solidFill>
              </a:rPr>
              <a:t>;</a:t>
            </a:r>
            <a:endParaRPr lang="zh-CN" altLang="en-US" sz="3200" b="1">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4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84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3759FBCE-5A08-4F9D-ABB1-589E4F085657}"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36867" name="Rectangle 2"/>
          <p:cNvSpPr>
            <a:spLocks noGrp="1" noChangeArrowheads="1"/>
          </p:cNvSpPr>
          <p:nvPr>
            <p:ph type="body" idx="4294967295"/>
          </p:nvPr>
        </p:nvSpPr>
        <p:spPr>
          <a:xfrm>
            <a:off x="0" y="800100"/>
            <a:ext cx="9144000" cy="5330825"/>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Graphmtx</a:t>
            </a:r>
            <a:r>
              <a:rPr lang="en-US" altLang="zh-CN" sz="2800" b="1">
                <a:latin typeface="Times New Roman" pitchFamily="18" charset="0"/>
                <a:ea typeface="隶书" pitchFamily="49" charset="-122"/>
              </a:rPr>
              <a:t>::r</a:t>
            </a:r>
            <a:r>
              <a:rPr lang="en-US" altLang="zh-CN" sz="2800"/>
              <a:t>emoveEdge</a:t>
            </a:r>
            <a:r>
              <a:rPr lang="en-US" altLang="zh-CN" sz="2800">
                <a:latin typeface="Times New Roman" pitchFamily="18" charset="0"/>
                <a:ea typeface="隶书" pitchFamily="49" charset="-122"/>
              </a:rPr>
              <a:t> (int v1,int v2 )</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a:t>
            </a:r>
            <a:r>
              <a:rPr lang="zh-CN" altLang="en-US" sz="2800" b="1">
                <a:solidFill>
                  <a:schemeClr val="tx2"/>
                </a:solidFill>
                <a:latin typeface="Times New Roman" pitchFamily="18" charset="0"/>
                <a:ea typeface="隶书" pitchFamily="49" charset="-122"/>
              </a:rPr>
              <a:t>删除顶点</a:t>
            </a:r>
            <a:r>
              <a:rPr lang="en-US" altLang="zh-CN" sz="2800" b="1">
                <a:solidFill>
                  <a:schemeClr val="tx2"/>
                </a:solidFill>
                <a:latin typeface="Times New Roman" pitchFamily="18" charset="0"/>
                <a:ea typeface="隶书" pitchFamily="49" charset="-122"/>
              </a:rPr>
              <a:t>v1</a:t>
            </a:r>
            <a:r>
              <a:rPr lang="zh-CN" altLang="en-US" sz="2800" b="1">
                <a:solidFill>
                  <a:schemeClr val="tx2"/>
                </a:solidFill>
                <a:latin typeface="Times New Roman" pitchFamily="18" charset="0"/>
                <a:ea typeface="隶书" pitchFamily="49" charset="-122"/>
              </a:rPr>
              <a:t>与</a:t>
            </a:r>
            <a:r>
              <a:rPr lang="en-US" altLang="zh-CN" sz="2800" b="1">
                <a:solidFill>
                  <a:schemeClr val="tx2"/>
                </a:solidFill>
                <a:latin typeface="Times New Roman" pitchFamily="18" charset="0"/>
                <a:ea typeface="隶书" pitchFamily="49" charset="-122"/>
              </a:rPr>
              <a:t>v2</a:t>
            </a:r>
            <a:r>
              <a:rPr lang="zh-CN" altLang="en-US" sz="2800" b="1">
                <a:solidFill>
                  <a:schemeClr val="tx2"/>
                </a:solidFill>
                <a:latin typeface="Times New Roman" pitchFamily="18" charset="0"/>
                <a:ea typeface="隶书" pitchFamily="49" charset="-122"/>
              </a:rPr>
              <a:t>之间的边 </a:t>
            </a:r>
            <a:endParaRPr lang="zh-CN" altLang="en-US" sz="2800" b="1">
              <a:solidFill>
                <a:schemeClr val="tx2"/>
              </a:solidFill>
              <a:latin typeface="Times New Roman" pitchFamily="18" charset="0"/>
              <a:ea typeface="隶书" pitchFamily="49" charset="-122"/>
            </a:endParaRPr>
          </a:p>
          <a:p>
            <a:pPr>
              <a:buFont typeface="Wingdings" panose="05000000000000000000" pitchFamily="2" charset="2"/>
              <a:buNone/>
            </a:pPr>
            <a:r>
              <a:rPr lang="zh-CN" altLang="en-US" sz="2800" b="1">
                <a:latin typeface="Times New Roman" pitchFamily="18" charset="0"/>
                <a:ea typeface="隶书" pitchFamily="49" charset="-122"/>
              </a:rPr>
              <a:t>   </a:t>
            </a:r>
            <a:r>
              <a:rPr lang="en-US" altLang="zh-CN" sz="2800"/>
              <a:t>	if(v1 &lt; 0 || v1 &gt; =numVertices </a:t>
            </a:r>
            <a:endParaRPr lang="en-US" altLang="zh-CN" sz="2800"/>
          </a:p>
          <a:p>
            <a:pPr>
              <a:buFont typeface="Wingdings" panose="05000000000000000000" pitchFamily="2" charset="2"/>
              <a:buNone/>
            </a:pPr>
            <a:r>
              <a:rPr lang="en-US" altLang="zh-CN" sz="2800"/>
              <a:t>                                       || v2 &lt; 0 || v2 &gt;= numVertices)</a:t>
            </a:r>
            <a:endParaRPr lang="zh-CN" altLang="en-US" sz="2800"/>
          </a:p>
          <a:p>
            <a:pPr>
              <a:buFont typeface="Wingdings" panose="05000000000000000000" pitchFamily="2" charset="2"/>
              <a:buNone/>
            </a:pPr>
            <a:r>
              <a:rPr lang="en-US" altLang="zh-CN" sz="2800"/>
              <a:t>	{cout &lt;&lt; "</a:t>
            </a:r>
            <a:r>
              <a:rPr lang="zh-CN" altLang="en-US" sz="2800"/>
              <a:t>参数</a:t>
            </a:r>
            <a:r>
              <a:rPr lang="en-US" altLang="zh-CN" sz="2800"/>
              <a:t>v1</a:t>
            </a:r>
            <a:r>
              <a:rPr lang="zh-CN" altLang="en-US" sz="2800"/>
              <a:t>或</a:t>
            </a:r>
            <a:r>
              <a:rPr lang="en-US" altLang="zh-CN" sz="2800"/>
              <a:t>v2</a:t>
            </a:r>
            <a:r>
              <a:rPr lang="zh-CN" altLang="en-US" sz="2800"/>
              <a:t>越界出错</a:t>
            </a:r>
            <a:r>
              <a:rPr lang="en-US" altLang="zh-CN" sz="2800"/>
              <a:t>!" &lt;&lt; endl;return false;}</a:t>
            </a:r>
            <a:endParaRPr lang="zh-CN" altLang="en-US" sz="2800"/>
          </a:p>
          <a:p>
            <a:pPr>
              <a:buFont typeface="Wingdings" panose="05000000000000000000" pitchFamily="2" charset="2"/>
              <a:buNone/>
            </a:pPr>
            <a:r>
              <a:rPr lang="en-US" altLang="zh-CN" sz="2800"/>
              <a:t>	if(Edge[v1][v2] == </a:t>
            </a:r>
            <a:r>
              <a:rPr lang="en-US" altLang="zh-CN" sz="2800">
                <a:latin typeface="Times New Roman" pitchFamily="18" charset="0"/>
                <a:ea typeface="隶书" pitchFamily="49" charset="-122"/>
              </a:rPr>
              <a:t>maxWeight</a:t>
            </a:r>
            <a:r>
              <a:rPr lang="en-US" altLang="zh-CN" sz="2800"/>
              <a:t> || v1 == v2)</a:t>
            </a:r>
            <a:endParaRPr lang="zh-CN" altLang="en-US" sz="2800"/>
          </a:p>
          <a:p>
            <a:pPr>
              <a:buFont typeface="Wingdings" panose="05000000000000000000" pitchFamily="2" charset="2"/>
              <a:buNone/>
            </a:pPr>
            <a:r>
              <a:rPr lang="en-US" altLang="zh-CN" sz="2800"/>
              <a:t>	{cout &lt;&lt; "</a:t>
            </a:r>
            <a:r>
              <a:rPr lang="zh-CN" altLang="en-US" sz="2800"/>
              <a:t>该边不存在</a:t>
            </a:r>
            <a:r>
              <a:rPr lang="en-US" altLang="zh-CN" sz="2800"/>
              <a:t>!" &lt;&lt; endl;	return false;}</a:t>
            </a:r>
            <a:endParaRPr lang="en-US" altLang="zh-CN" sz="2800"/>
          </a:p>
          <a:p>
            <a:pPr>
              <a:buFont typeface="Wingdings" panose="05000000000000000000" pitchFamily="2" charset="2"/>
              <a:buNone/>
            </a:pPr>
            <a:r>
              <a:rPr lang="zh-CN" altLang="en-US" sz="2800"/>
              <a:t>    </a:t>
            </a:r>
            <a:r>
              <a:rPr lang="en-US" altLang="zh-CN" sz="2800">
                <a:solidFill>
                  <a:srgbClr val="FF0000"/>
                </a:solidFill>
              </a:rPr>
              <a:t>Edge[v1][v2] = </a:t>
            </a:r>
            <a:r>
              <a:rPr lang="en-US" altLang="zh-CN" sz="2800">
                <a:solidFill>
                  <a:srgbClr val="FF0000"/>
                </a:solidFill>
                <a:latin typeface="Times New Roman" pitchFamily="18" charset="0"/>
                <a:ea typeface="隶书" pitchFamily="49" charset="-122"/>
              </a:rPr>
              <a:t>maxWeight</a:t>
            </a:r>
            <a:r>
              <a:rPr lang="en-US" altLang="zh-CN" sz="2800">
                <a:solidFill>
                  <a:srgbClr val="FF0000"/>
                </a:solidFill>
              </a:rPr>
              <a:t>; Edge[v2][v1] = </a:t>
            </a:r>
            <a:r>
              <a:rPr lang="en-US" altLang="zh-CN" sz="2800">
                <a:solidFill>
                  <a:srgbClr val="FF0000"/>
                </a:solidFill>
                <a:latin typeface="Times New Roman" pitchFamily="18" charset="0"/>
                <a:ea typeface="隶书" pitchFamily="49" charset="-122"/>
              </a:rPr>
              <a:t>maxWeight</a:t>
            </a:r>
            <a:r>
              <a:rPr lang="en-US" altLang="zh-CN" sz="2800">
                <a:solidFill>
                  <a:srgbClr val="FF0000"/>
                </a:solidFill>
              </a:rPr>
              <a:t>; </a:t>
            </a:r>
            <a:endParaRPr lang="en-US" altLang="zh-CN" sz="2800">
              <a:solidFill>
                <a:srgbClr val="FF0000"/>
              </a:solidFill>
            </a:endParaRPr>
          </a:p>
          <a:p>
            <a:pPr>
              <a:buFont typeface="Wingdings" panose="05000000000000000000" pitchFamily="2" charset="2"/>
              <a:buNone/>
            </a:pPr>
            <a:r>
              <a:rPr lang="en-US" altLang="zh-CN" sz="2800">
                <a:solidFill>
                  <a:srgbClr val="FF0000"/>
                </a:solidFill>
              </a:rPr>
              <a:t>  	numEdges--;</a:t>
            </a:r>
            <a:r>
              <a:rPr lang="en-US" altLang="zh-CN" sz="2800"/>
              <a:t>                             //</a:t>
            </a:r>
            <a:r>
              <a:rPr lang="zh-CN" altLang="en-US" sz="2800"/>
              <a:t>边的个数减</a:t>
            </a:r>
            <a:r>
              <a:rPr lang="en-US" altLang="zh-CN" sz="2800"/>
              <a:t>1</a:t>
            </a:r>
            <a:endParaRPr lang="zh-CN" altLang="en-US" sz="2800"/>
          </a:p>
          <a:p>
            <a:pPr>
              <a:buFont typeface="Wingdings" panose="05000000000000000000" pitchFamily="2" charset="2"/>
              <a:buNone/>
            </a:pPr>
            <a:r>
              <a:rPr lang="en-US" altLang="zh-CN" sz="2800"/>
              <a:t>   return true;}</a:t>
            </a:r>
            <a:endParaRPr lang="zh-CN" altLang="en-US" sz="2800"/>
          </a:p>
        </p:txBody>
      </p:sp>
      <p:sp>
        <p:nvSpPr>
          <p:cNvPr id="31748"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itchFamily="2" charset="-122"/>
              </a:rPr>
              <a:t>删除边成员函数</a:t>
            </a:r>
            <a:endParaRPr lang="zh-CN" sz="3600" b="1">
              <a:solidFill>
                <a:schemeClr val="tx2"/>
              </a:solidFill>
              <a:ea typeface="华文新魏"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D81BA7EB-04E9-4B4C-9E80-44424AE2F1BA}"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3277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8AAD41DC-8933-4E72-87D2-CA24FF948D29}"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37892" name="Rectangle 2"/>
          <p:cNvSpPr>
            <a:spLocks noGrp="1" noChangeArrowheads="1"/>
          </p:cNvSpPr>
          <p:nvPr>
            <p:ph type="title" idx="4294967295"/>
          </p:nvPr>
        </p:nvSpPr>
        <p:spPr>
          <a:xfrm>
            <a:off x="304800" y="228600"/>
            <a:ext cx="5545138" cy="457200"/>
          </a:xfrm>
        </p:spPr>
        <p:txBody>
          <a:bodyPr/>
          <a:lstStyle/>
          <a:p>
            <a:pPr eaLnBrk="1" hangingPunct="1">
              <a:defRPr/>
            </a:pPr>
            <a:r>
              <a:rPr lang="en-US" sz="2800" b="1" dirty="0">
                <a:effectLst>
                  <a:outerShdw blurRad="38100" dist="38100" dir="2700000" algn="tl">
                    <a:srgbClr val="C0C0C0"/>
                  </a:outerShdw>
                </a:effectLst>
                <a:ea typeface="楷体_GB2312" pitchFamily="49" charset="-122"/>
              </a:rPr>
              <a:t>8.2.2</a:t>
            </a:r>
            <a:r>
              <a:rPr lang="zh-CN" altLang="en-US" sz="2800" b="1" dirty="0">
                <a:effectLst>
                  <a:outerShdw blurRad="38100" dist="38100" dir="2700000" algn="tl">
                    <a:srgbClr val="C0C0C0"/>
                  </a:outerShdw>
                </a:effectLst>
                <a:ea typeface="楷体_GB2312" pitchFamily="49" charset="-122"/>
              </a:rPr>
              <a:t>  邻接表（链式）表示法</a:t>
            </a:r>
            <a:endParaRPr lang="zh-CN" altLang="en-US" sz="2800" b="1" dirty="0">
              <a:effectLst>
                <a:outerShdw blurRad="38100" dist="38100" dir="2700000" algn="tl">
                  <a:srgbClr val="C0C0C0"/>
                </a:outerShdw>
              </a:effectLst>
              <a:ea typeface="楷体_GB2312" pitchFamily="49" charset="-122"/>
            </a:endParaRPr>
          </a:p>
        </p:txBody>
      </p:sp>
      <p:sp>
        <p:nvSpPr>
          <p:cNvPr id="32773" name="Text Box 4"/>
          <p:cNvSpPr txBox="1">
            <a:spLocks noChangeArrowheads="1"/>
          </p:cNvSpPr>
          <p:nvPr/>
        </p:nvSpPr>
        <p:spPr bwMode="auto">
          <a:xfrm>
            <a:off x="0" y="83820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sz="4000">
                <a:solidFill>
                  <a:schemeClr val="tx1"/>
                </a:solidFill>
                <a:latin typeface="Times New Roman" pitchFamily="18" charset="0"/>
                <a:ea typeface="仿宋_GB2312" pitchFamily="49" charset="-122"/>
              </a:defRPr>
            </a:lvl1pPr>
            <a:lvl2pPr marL="742950" indent="-285750" eaLnBrk="0" hangingPunct="0">
              <a:tabLst>
                <a:tab pos="381000" algn="l"/>
              </a:tabLst>
              <a:defRPr sz="4000">
                <a:solidFill>
                  <a:schemeClr val="tx1"/>
                </a:solidFill>
                <a:latin typeface="Times New Roman" pitchFamily="18" charset="0"/>
                <a:ea typeface="仿宋_GB2312" pitchFamily="49" charset="-122"/>
              </a:defRPr>
            </a:lvl2pPr>
            <a:lvl3pPr marL="1143000" indent="-228600" eaLnBrk="0" hangingPunct="0">
              <a:tabLst>
                <a:tab pos="381000" algn="l"/>
              </a:tabLst>
              <a:defRPr sz="4000">
                <a:solidFill>
                  <a:schemeClr val="tx1"/>
                </a:solidFill>
                <a:latin typeface="Times New Roman" pitchFamily="18" charset="0"/>
                <a:ea typeface="仿宋_GB2312" pitchFamily="49" charset="-122"/>
              </a:defRPr>
            </a:lvl3pPr>
            <a:lvl4pPr marL="1600200" indent="-228600" eaLnBrk="0" hangingPunct="0">
              <a:tabLst>
                <a:tab pos="381000" algn="l"/>
              </a:tabLst>
              <a:defRPr sz="4000">
                <a:solidFill>
                  <a:schemeClr val="tx1"/>
                </a:solidFill>
                <a:latin typeface="Times New Roman" pitchFamily="18" charset="0"/>
                <a:ea typeface="仿宋_GB2312" pitchFamily="49" charset="-122"/>
              </a:defRPr>
            </a:lvl4pPr>
            <a:lvl5pPr marL="2057400" indent="-228600" eaLnBrk="0" hangingPunct="0">
              <a:tabLst>
                <a:tab pos="381000" algn="l"/>
              </a:tabLst>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tabLst>
                <a:tab pos="381000" algn="l"/>
              </a:tabLs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tabLst>
                <a:tab pos="381000" algn="l"/>
              </a:tabLs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tabLst>
                <a:tab pos="381000" algn="l"/>
              </a:tabLs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tabLst>
                <a:tab pos="381000" algn="l"/>
              </a:tabLst>
              <a:defRPr sz="4000">
                <a:solidFill>
                  <a:schemeClr val="tx1"/>
                </a:solidFill>
                <a:latin typeface="Times New Roman" pitchFamily="18" charset="0"/>
                <a:ea typeface="仿宋_GB2312" pitchFamily="49" charset="-122"/>
              </a:defRPr>
            </a:lvl9pPr>
          </a:lstStyle>
          <a:p>
            <a:pPr eaLnBrk="1" hangingPunct="1">
              <a:buClr>
                <a:schemeClr val="tx2"/>
              </a:buClr>
              <a:buFont typeface="Wingdings" panose="05000000000000000000" pitchFamily="2" charset="2"/>
              <a:buChar char="v"/>
            </a:pPr>
            <a:r>
              <a:rPr lang="zh-CN" altLang="en-US" sz="2400">
                <a:ea typeface="黑体" pitchFamily="2" charset="-122"/>
              </a:rPr>
              <a:t>对每个顶点</a:t>
            </a:r>
            <a:r>
              <a:rPr lang="en-US" altLang="zh-CN" sz="2400">
                <a:ea typeface="黑体" pitchFamily="2" charset="-122"/>
              </a:rPr>
              <a:t>vi </a:t>
            </a:r>
            <a:r>
              <a:rPr lang="zh-CN" altLang="en-US" sz="2400">
                <a:ea typeface="黑体" pitchFamily="2" charset="-122"/>
              </a:rPr>
              <a:t>建立一个</a:t>
            </a:r>
            <a:r>
              <a:rPr lang="zh-CN" altLang="en-US" sz="2400" b="1">
                <a:solidFill>
                  <a:schemeClr val="hlink"/>
                </a:solidFill>
              </a:rPr>
              <a:t>单链表</a:t>
            </a:r>
            <a:r>
              <a:rPr lang="zh-CN" altLang="en-US" sz="2400">
                <a:ea typeface="黑体" pitchFamily="2" charset="-122"/>
              </a:rPr>
              <a:t>，把与</a:t>
            </a:r>
            <a:r>
              <a:rPr lang="en-US" altLang="zh-CN" sz="2400">
                <a:ea typeface="黑体" pitchFamily="2" charset="-122"/>
              </a:rPr>
              <a:t>vi</a:t>
            </a:r>
            <a:r>
              <a:rPr lang="zh-CN" altLang="en-US" sz="2400">
                <a:ea typeface="黑体" pitchFamily="2" charset="-122"/>
              </a:rPr>
              <a:t>有关联（出或入）的</a:t>
            </a:r>
            <a:r>
              <a:rPr lang="zh-CN" altLang="en-US" sz="2400" b="1">
                <a:solidFill>
                  <a:schemeClr val="hlink"/>
                </a:solidFill>
              </a:rPr>
              <a:t>边链接</a:t>
            </a:r>
            <a:r>
              <a:rPr lang="zh-CN" altLang="en-US" sz="2400">
                <a:ea typeface="黑体" pitchFamily="2" charset="-122"/>
              </a:rPr>
              <a:t>起来，表中每个结点都设有</a:t>
            </a:r>
            <a:r>
              <a:rPr lang="en-US" altLang="zh-CN" sz="2400">
                <a:ea typeface="黑体" pitchFamily="2" charset="-122"/>
              </a:rPr>
              <a:t>2</a:t>
            </a:r>
            <a:r>
              <a:rPr lang="zh-CN" altLang="en-US" sz="2400">
                <a:ea typeface="黑体" pitchFamily="2" charset="-122"/>
              </a:rPr>
              <a:t>个域；</a:t>
            </a:r>
            <a:endParaRPr lang="zh-CN" altLang="en-US" sz="2400">
              <a:ea typeface="黑体" pitchFamily="2" charset="-122"/>
            </a:endParaRPr>
          </a:p>
        </p:txBody>
      </p:sp>
      <p:sp>
        <p:nvSpPr>
          <p:cNvPr id="37894" name="Text Box 5"/>
          <p:cNvSpPr txBox="1">
            <a:spLocks noChangeArrowheads="1"/>
          </p:cNvSpPr>
          <p:nvPr/>
        </p:nvSpPr>
        <p:spPr bwMode="auto">
          <a:xfrm>
            <a:off x="0" y="4852988"/>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sz="4000">
                <a:solidFill>
                  <a:schemeClr val="tx1"/>
                </a:solidFill>
                <a:latin typeface="Times New Roman" pitchFamily="18" charset="0"/>
                <a:ea typeface="仿宋_GB2312" pitchFamily="49" charset="-122"/>
              </a:defRPr>
            </a:lvl1pPr>
            <a:lvl2pPr marL="742950" indent="-285750" eaLnBrk="0" hangingPunct="0">
              <a:tabLst>
                <a:tab pos="381000" algn="l"/>
              </a:tabLst>
              <a:defRPr sz="4000">
                <a:solidFill>
                  <a:schemeClr val="tx1"/>
                </a:solidFill>
                <a:latin typeface="Times New Roman" pitchFamily="18" charset="0"/>
                <a:ea typeface="仿宋_GB2312" pitchFamily="49" charset="-122"/>
              </a:defRPr>
            </a:lvl2pPr>
            <a:lvl3pPr marL="1143000" indent="-228600" eaLnBrk="0" hangingPunct="0">
              <a:tabLst>
                <a:tab pos="381000" algn="l"/>
              </a:tabLst>
              <a:defRPr sz="4000">
                <a:solidFill>
                  <a:schemeClr val="tx1"/>
                </a:solidFill>
                <a:latin typeface="Times New Roman" pitchFamily="18" charset="0"/>
                <a:ea typeface="仿宋_GB2312" pitchFamily="49" charset="-122"/>
              </a:defRPr>
            </a:lvl3pPr>
            <a:lvl4pPr marL="1600200" indent="-228600" eaLnBrk="0" hangingPunct="0">
              <a:tabLst>
                <a:tab pos="381000" algn="l"/>
              </a:tabLst>
              <a:defRPr sz="4000">
                <a:solidFill>
                  <a:schemeClr val="tx1"/>
                </a:solidFill>
                <a:latin typeface="Times New Roman" pitchFamily="18" charset="0"/>
                <a:ea typeface="仿宋_GB2312" pitchFamily="49" charset="-122"/>
              </a:defRPr>
            </a:lvl4pPr>
            <a:lvl5pPr marL="2057400" indent="-228600" eaLnBrk="0" hangingPunct="0">
              <a:tabLst>
                <a:tab pos="381000" algn="l"/>
              </a:tabLst>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tabLst>
                <a:tab pos="381000" algn="l"/>
              </a:tabLs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tabLst>
                <a:tab pos="381000" algn="l"/>
              </a:tabLs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tabLst>
                <a:tab pos="381000" algn="l"/>
              </a:tabLs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tabLst>
                <a:tab pos="381000" algn="l"/>
              </a:tabLst>
              <a:defRPr sz="4000">
                <a:solidFill>
                  <a:schemeClr val="tx1"/>
                </a:solidFill>
                <a:latin typeface="Times New Roman" pitchFamily="18" charset="0"/>
                <a:ea typeface="仿宋_GB2312" pitchFamily="49" charset="-122"/>
              </a:defRPr>
            </a:lvl9pPr>
          </a:lstStyle>
          <a:p>
            <a:pPr eaLnBrk="1" hangingPunct="1">
              <a:buClr>
                <a:schemeClr val="tx2"/>
              </a:buClr>
              <a:buFont typeface="Wingdings" panose="05000000000000000000" pitchFamily="2" charset="2"/>
              <a:buChar char="v"/>
            </a:pPr>
            <a:r>
              <a:rPr lang="zh-CN" altLang="en-US" sz="2400">
                <a:ea typeface="黑体" pitchFamily="2" charset="-122"/>
              </a:rPr>
              <a:t>每个单链表附设一个</a:t>
            </a:r>
            <a:r>
              <a:rPr lang="zh-CN" altLang="en-US" sz="2400" b="1">
                <a:solidFill>
                  <a:schemeClr val="hlink"/>
                </a:solidFill>
              </a:rPr>
              <a:t>头结点</a:t>
            </a:r>
            <a:r>
              <a:rPr lang="zh-CN" altLang="en-US" sz="2400" b="1">
                <a:ea typeface="黑体" pitchFamily="2" charset="-122"/>
              </a:rPr>
              <a:t>（设有</a:t>
            </a:r>
            <a:r>
              <a:rPr lang="en-US" altLang="zh-CN" sz="2400" b="1">
                <a:ea typeface="黑体" pitchFamily="2" charset="-122"/>
              </a:rPr>
              <a:t>2</a:t>
            </a:r>
            <a:r>
              <a:rPr lang="zh-CN" altLang="en-US" sz="2400" b="1">
                <a:ea typeface="黑体" pitchFamily="2" charset="-122"/>
              </a:rPr>
              <a:t>个域），存</a:t>
            </a:r>
            <a:r>
              <a:rPr lang="en-US" altLang="zh-CN" sz="2400" b="1">
                <a:ea typeface="黑体" pitchFamily="2" charset="-122"/>
              </a:rPr>
              <a:t>vi</a:t>
            </a:r>
            <a:r>
              <a:rPr lang="zh-CN" altLang="en-US" sz="2400" b="1">
                <a:ea typeface="黑体" pitchFamily="2" charset="-122"/>
              </a:rPr>
              <a:t>信息；</a:t>
            </a:r>
            <a:endParaRPr lang="zh-CN" altLang="en-US" sz="2400" b="1">
              <a:ea typeface="黑体" pitchFamily="2" charset="-122"/>
            </a:endParaRPr>
          </a:p>
        </p:txBody>
      </p:sp>
      <p:graphicFrame>
        <p:nvGraphicFramePr>
          <p:cNvPr id="37895" name="Group 7"/>
          <p:cNvGraphicFramePr>
            <a:graphicFrameLocks noGrp="1"/>
          </p:cNvGraphicFramePr>
          <p:nvPr/>
        </p:nvGraphicFramePr>
        <p:xfrm>
          <a:off x="1798638" y="2203450"/>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800" b="0" i="0" u="none" strike="noStrike" cap="none" normalizeH="0" baseline="0" dirty="0">
                          <a:ln>
                            <a:noFill/>
                          </a:ln>
                          <a:solidFill>
                            <a:schemeClr val="bg2"/>
                          </a:solidFill>
                          <a:effectLst/>
                          <a:latin typeface="Times New Roman" pitchFamily="18" charset="0"/>
                          <a:ea typeface="SimSun" pitchFamily="2" charset="-122"/>
                        </a:rPr>
                        <a:t>data</a:t>
                      </a:r>
                      <a:endParaRPr kumimoji="0" lang="en-US" sz="2800" b="0" i="0" u="none" strike="noStrike" cap="none" normalizeH="0" baseline="0" dirty="0">
                        <a:ln>
                          <a:noFill/>
                        </a:ln>
                        <a:solidFill>
                          <a:schemeClr val="bg2"/>
                        </a:solidFill>
                        <a:effectLst/>
                        <a:latin typeface="Arial" panose="02080604020202020204" pitchFamily="34" charset="0"/>
                        <a:ea typeface="SimSun"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800" b="0" i="0" u="none" strike="noStrike" cap="none" normalizeH="0" baseline="0" dirty="0" err="1">
                          <a:ln>
                            <a:noFill/>
                          </a:ln>
                          <a:solidFill>
                            <a:schemeClr val="bg2"/>
                          </a:solidFill>
                          <a:effectLst/>
                          <a:latin typeface="Times New Roman" pitchFamily="18" charset="0"/>
                          <a:ea typeface="SimSun" pitchFamily="2" charset="-122"/>
                        </a:rPr>
                        <a:t>adj</a:t>
                      </a:r>
                      <a:endParaRPr kumimoji="0" lang="en-US" sz="2800" b="0" i="0" u="none" strike="noStrike" cap="none" normalizeH="0" baseline="0" dirty="0">
                        <a:ln>
                          <a:noFill/>
                        </a:ln>
                        <a:solidFill>
                          <a:schemeClr val="bg2"/>
                        </a:solidFill>
                        <a:effectLst/>
                        <a:latin typeface="Arial" panose="02080604020202020204" pitchFamily="34" charset="0"/>
                        <a:ea typeface="SimSun"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37903" name="Rectangle 32"/>
          <p:cNvSpPr>
            <a:spLocks noChangeArrowheads="1"/>
          </p:cNvSpPr>
          <p:nvPr/>
        </p:nvSpPr>
        <p:spPr bwMode="auto">
          <a:xfrm>
            <a:off x="5730875" y="168275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effectLst>
                  <a:outerShdw blurRad="38100" dist="38100" dir="2700000" algn="tl">
                    <a:srgbClr val="C0C0C0"/>
                  </a:outerShdw>
                </a:effectLst>
              </a:rPr>
              <a:t>表结点</a:t>
            </a:r>
            <a:endParaRPr lang="zh-CN" altLang="en-US" sz="2400" b="1" dirty="0">
              <a:effectLst>
                <a:outerShdw blurRad="38100" dist="38100" dir="2700000" algn="tl">
                  <a:srgbClr val="C0C0C0"/>
                </a:outerShdw>
              </a:effectLst>
            </a:endParaRPr>
          </a:p>
        </p:txBody>
      </p:sp>
      <p:sp>
        <p:nvSpPr>
          <p:cNvPr id="37904" name="Rectangle 33"/>
          <p:cNvSpPr>
            <a:spLocks noChangeArrowheads="1"/>
          </p:cNvSpPr>
          <p:nvPr/>
        </p:nvSpPr>
        <p:spPr bwMode="auto">
          <a:xfrm>
            <a:off x="2332038" y="165417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effectLst>
                  <a:outerShdw blurRad="38100" dist="38100" dir="2700000" algn="tl">
                    <a:srgbClr val="C0C0C0"/>
                  </a:outerShdw>
                </a:effectLst>
              </a:rPr>
              <a:t>头结点</a:t>
            </a:r>
            <a:endParaRPr lang="zh-CN" altLang="en-US" sz="2400" b="1" dirty="0">
              <a:effectLst>
                <a:outerShdw blurRad="38100" dist="38100" dir="2700000" algn="tl">
                  <a:srgbClr val="C0C0C0"/>
                </a:outerShdw>
              </a:effectLst>
            </a:endParaRPr>
          </a:p>
        </p:txBody>
      </p:sp>
      <p:sp>
        <p:nvSpPr>
          <p:cNvPr id="37905" name="AutoShape 34"/>
          <p:cNvSpPr>
            <a:spLocks noChangeArrowheads="1"/>
          </p:cNvSpPr>
          <p:nvPr/>
        </p:nvSpPr>
        <p:spPr bwMode="auto">
          <a:xfrm>
            <a:off x="4864100" y="3136900"/>
            <a:ext cx="2117725" cy="1387475"/>
          </a:xfrm>
          <a:prstGeom prst="wedgeRectCallout">
            <a:avLst>
              <a:gd name="adj1" fmla="val -4769"/>
              <a:gd name="adj2" fmla="val -107843"/>
            </a:avLst>
          </a:prstGeom>
          <a:solidFill>
            <a:srgbClr val="CCFFFF"/>
          </a:solidFill>
          <a:ln w="9525">
            <a:solidFill>
              <a:schemeClr val="tx1"/>
            </a:solidFill>
            <a:miter lim="800000"/>
          </a:ln>
        </p:spPr>
        <p:txBody>
          <a:bodyPr/>
          <a:lstStyle/>
          <a:p>
            <a:pPr algn="ctr"/>
            <a:r>
              <a:rPr lang="zh-CN" altLang="en-US" sz="2400" b="1"/>
              <a:t>邻接点域，</a:t>
            </a:r>
            <a:r>
              <a:rPr lang="zh-CN" altLang="en-US" sz="2400" b="1">
                <a:latin typeface="楷体_GB2312" pitchFamily="49" charset="-122"/>
                <a:ea typeface="楷体_GB2312" pitchFamily="49" charset="-122"/>
              </a:rPr>
              <a:t>表示</a:t>
            </a:r>
            <a:r>
              <a:rPr lang="en-US" altLang="zh-CN" sz="2400" b="1">
                <a:latin typeface="楷体_GB2312" pitchFamily="49" charset="-122"/>
                <a:ea typeface="楷体_GB2312" pitchFamily="49" charset="-122"/>
              </a:rPr>
              <a:t>v</a:t>
            </a:r>
            <a:r>
              <a:rPr lang="en-US" altLang="zh-CN" sz="2400" b="1" baseline="-25000">
                <a:latin typeface="楷体_GB2312" pitchFamily="49" charset="-122"/>
                <a:ea typeface="楷体_GB2312" pitchFamily="49" charset="-122"/>
              </a:rPr>
              <a:t>i</a:t>
            </a:r>
            <a:r>
              <a:rPr lang="zh-CN" altLang="en-US" sz="2400" b="1">
                <a:latin typeface="楷体_GB2312" pitchFamily="49" charset="-122"/>
                <a:ea typeface="楷体_GB2312" pitchFamily="49" charset="-122"/>
              </a:rPr>
              <a:t>一个邻接点的下标</a:t>
            </a:r>
            <a:endParaRPr lang="zh-CN" altLang="en-US" sz="2400" b="1">
              <a:latin typeface="楷体_GB2312" pitchFamily="49" charset="-122"/>
              <a:ea typeface="楷体_GB2312" pitchFamily="49" charset="-122"/>
            </a:endParaRPr>
          </a:p>
        </p:txBody>
      </p:sp>
      <p:sp>
        <p:nvSpPr>
          <p:cNvPr id="37906" name="AutoShape 35"/>
          <p:cNvSpPr>
            <a:spLocks noChangeArrowheads="1"/>
          </p:cNvSpPr>
          <p:nvPr/>
        </p:nvSpPr>
        <p:spPr bwMode="auto">
          <a:xfrm>
            <a:off x="7091363" y="3209925"/>
            <a:ext cx="2052637" cy="1314450"/>
          </a:xfrm>
          <a:prstGeom prst="wedgeRectCallout">
            <a:avLst>
              <a:gd name="adj1" fmla="val -60750"/>
              <a:gd name="adj2" fmla="val -110579"/>
            </a:avLst>
          </a:prstGeom>
          <a:solidFill>
            <a:srgbClr val="CCFFFF"/>
          </a:solidFill>
          <a:ln w="9525">
            <a:solidFill>
              <a:schemeClr val="tx1"/>
            </a:solidFill>
            <a:miter lim="800000"/>
          </a:ln>
        </p:spPr>
        <p:txBody>
          <a:bodyPr/>
          <a:lstStyle/>
          <a:p>
            <a:pPr algn="ctr"/>
            <a:r>
              <a:rPr lang="zh-CN" altLang="en-US" sz="2800" b="1"/>
              <a:t>链域，</a:t>
            </a:r>
            <a:r>
              <a:rPr lang="zh-CN" altLang="en-US" sz="2800" b="1">
                <a:latin typeface="楷体_GB2312" pitchFamily="49" charset="-122"/>
                <a:ea typeface="楷体_GB2312" pitchFamily="49" charset="-122"/>
              </a:rPr>
              <a:t>指向</a:t>
            </a:r>
            <a:r>
              <a:rPr lang="en-US" altLang="zh-CN" sz="2800" b="1">
                <a:latin typeface="楷体_GB2312" pitchFamily="49" charset="-122"/>
                <a:ea typeface="楷体_GB2312" pitchFamily="49" charset="-122"/>
              </a:rPr>
              <a:t>v</a:t>
            </a:r>
            <a:r>
              <a:rPr lang="en-US" altLang="zh-CN" sz="2800" b="1" baseline="-25000">
                <a:latin typeface="楷体_GB2312" pitchFamily="49" charset="-122"/>
                <a:ea typeface="楷体_GB2312" pitchFamily="49" charset="-122"/>
              </a:rPr>
              <a:t>i</a:t>
            </a:r>
            <a:r>
              <a:rPr lang="zh-CN" altLang="en-US" sz="2800" b="1">
                <a:latin typeface="楷体_GB2312" pitchFamily="49" charset="-122"/>
                <a:ea typeface="楷体_GB2312" pitchFamily="49" charset="-122"/>
              </a:rPr>
              <a:t>下一个邻接点</a:t>
            </a:r>
            <a:endParaRPr lang="zh-CN" altLang="en-US" sz="2800" b="1">
              <a:latin typeface="楷体_GB2312" pitchFamily="49" charset="-122"/>
              <a:ea typeface="楷体_GB2312" pitchFamily="49" charset="-122"/>
            </a:endParaRPr>
          </a:p>
        </p:txBody>
      </p:sp>
      <p:sp>
        <p:nvSpPr>
          <p:cNvPr id="37907" name="AutoShape 37"/>
          <p:cNvSpPr>
            <a:spLocks noChangeArrowheads="1"/>
          </p:cNvSpPr>
          <p:nvPr/>
        </p:nvSpPr>
        <p:spPr bwMode="auto">
          <a:xfrm>
            <a:off x="300038" y="3246438"/>
            <a:ext cx="2081212" cy="985837"/>
          </a:xfrm>
          <a:prstGeom prst="wedgeRectCallout">
            <a:avLst>
              <a:gd name="adj1" fmla="val 45954"/>
              <a:gd name="adj2" fmla="val -101264"/>
            </a:avLst>
          </a:prstGeom>
          <a:solidFill>
            <a:srgbClr val="CCFFCC"/>
          </a:solidFill>
          <a:ln w="9525">
            <a:solidFill>
              <a:schemeClr val="tx1"/>
            </a:solidFill>
            <a:miter lim="800000"/>
          </a:ln>
        </p:spPr>
        <p:txBody>
          <a:bodyPr/>
          <a:lstStyle/>
          <a:p>
            <a:r>
              <a:rPr lang="zh-CN" altLang="en-US" sz="2800" b="1"/>
              <a:t>数据域</a:t>
            </a:r>
            <a:endParaRPr lang="en-US" sz="2800" b="1"/>
          </a:p>
          <a:p>
            <a:r>
              <a:rPr lang="zh-CN" altLang="en-US" sz="2800" b="1"/>
              <a:t>存储顶点</a:t>
            </a:r>
            <a:r>
              <a:rPr lang="en-US" altLang="zh-CN" sz="2800" b="1"/>
              <a:t>v</a:t>
            </a:r>
            <a:r>
              <a:rPr lang="en-US" altLang="zh-CN" sz="2800" b="1" baseline="-25000"/>
              <a:t>i</a:t>
            </a:r>
            <a:r>
              <a:rPr lang="en-US" altLang="zh-CN" sz="2800" b="1"/>
              <a:t> </a:t>
            </a:r>
            <a:endParaRPr lang="zh-CN" altLang="en-US" sz="2800" b="1"/>
          </a:p>
        </p:txBody>
      </p:sp>
      <p:sp>
        <p:nvSpPr>
          <p:cNvPr id="37908" name="AutoShape 38"/>
          <p:cNvSpPr>
            <a:spLocks noChangeArrowheads="1"/>
          </p:cNvSpPr>
          <p:nvPr/>
        </p:nvSpPr>
        <p:spPr bwMode="auto">
          <a:xfrm>
            <a:off x="2417763" y="3178175"/>
            <a:ext cx="2373312" cy="1309688"/>
          </a:xfrm>
          <a:prstGeom prst="wedgeRectCallout">
            <a:avLst>
              <a:gd name="adj1" fmla="val 3306"/>
              <a:gd name="adj2" fmla="val -84792"/>
            </a:avLst>
          </a:prstGeom>
          <a:solidFill>
            <a:srgbClr val="FFFF99"/>
          </a:solidFill>
          <a:ln w="9525">
            <a:solidFill>
              <a:srgbClr val="FFFFFF"/>
            </a:solidFill>
            <a:miter lim="800000"/>
          </a:ln>
        </p:spPr>
        <p:txBody>
          <a:bodyPr/>
          <a:lstStyle/>
          <a:p>
            <a:r>
              <a:rPr lang="zh-CN" altLang="en-US" sz="2800" b="1"/>
              <a:t>链域</a:t>
            </a:r>
            <a:endParaRPr lang="en-US" sz="2800" b="1"/>
          </a:p>
          <a:p>
            <a:r>
              <a:rPr lang="zh-CN" altLang="en-US" sz="2800" b="1">
                <a:latin typeface="楷体_GB2312" pitchFamily="49" charset="-122"/>
                <a:ea typeface="楷体_GB2312" pitchFamily="49" charset="-122"/>
              </a:rPr>
              <a:t>指向单链表的第一个邻接点</a:t>
            </a:r>
            <a:endParaRPr lang="zh-CN" altLang="en-US" sz="2800" b="1">
              <a:latin typeface="楷体_GB2312" pitchFamily="49" charset="-122"/>
              <a:ea typeface="楷体_GB2312" pitchFamily="49" charset="-122"/>
            </a:endParaRPr>
          </a:p>
        </p:txBody>
      </p:sp>
      <p:sp>
        <p:nvSpPr>
          <p:cNvPr id="37909" name="Line 39"/>
          <p:cNvSpPr>
            <a:spLocks noChangeShapeType="1"/>
          </p:cNvSpPr>
          <p:nvPr/>
        </p:nvSpPr>
        <p:spPr bwMode="auto">
          <a:xfrm flipV="1">
            <a:off x="4338638" y="2403475"/>
            <a:ext cx="744537" cy="12700"/>
          </a:xfrm>
          <a:prstGeom prst="line">
            <a:avLst/>
          </a:prstGeom>
          <a:noFill/>
          <a:ln w="222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0" name="Rectangle 41"/>
          <p:cNvSpPr>
            <a:spLocks noChangeArrowheads="1"/>
          </p:cNvSpPr>
          <p:nvPr/>
        </p:nvSpPr>
        <p:spPr bwMode="auto">
          <a:xfrm>
            <a:off x="0" y="5516563"/>
            <a:ext cx="704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
                <a:schemeClr val="tx2"/>
              </a:buClr>
              <a:buFont typeface="Wingdings" panose="05000000000000000000" pitchFamily="2" charset="2"/>
              <a:buChar char="v"/>
              <a:defRPr/>
            </a:pPr>
            <a:r>
              <a:rPr lang="en-US" sz="2400">
                <a:effectLst>
                  <a:outerShdw blurRad="38100" dist="38100" dir="2700000" algn="tl">
                    <a:srgbClr val="C0C0C0"/>
                  </a:outerShdw>
                </a:effectLst>
              </a:rPr>
              <a:t>  </a:t>
            </a:r>
            <a:r>
              <a:rPr lang="zh-CN" altLang="en-US" sz="2400" b="1">
                <a:ea typeface="黑体" pitchFamily="2" charset="-122"/>
              </a:rPr>
              <a:t>每个单链表的</a:t>
            </a:r>
            <a:r>
              <a:rPr lang="zh-CN" altLang="en-US" sz="2400" b="1">
                <a:solidFill>
                  <a:schemeClr val="hlink"/>
                </a:solidFill>
              </a:rPr>
              <a:t>头结点另外用顺序存储</a:t>
            </a:r>
            <a:r>
              <a:rPr lang="zh-CN" altLang="en-US" sz="2400" b="1">
                <a:ea typeface="黑体" pitchFamily="2" charset="-122"/>
              </a:rPr>
              <a:t>结构存储。</a:t>
            </a:r>
            <a:endParaRPr lang="zh-CN" altLang="en-US" sz="2400" b="1">
              <a:ea typeface="黑体" pitchFamily="2" charset="-122"/>
            </a:endParaRPr>
          </a:p>
        </p:txBody>
      </p:sp>
      <p:graphicFrame>
        <p:nvGraphicFramePr>
          <p:cNvPr id="37911" name="Group 23"/>
          <p:cNvGraphicFramePr>
            <a:graphicFrameLocks noGrp="1"/>
          </p:cNvGraphicFramePr>
          <p:nvPr/>
        </p:nvGraphicFramePr>
        <p:xfrm>
          <a:off x="5083175" y="2187575"/>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800" b="0" i="0" u="none" strike="noStrike" cap="none" normalizeH="0" baseline="0" dirty="0" err="1">
                          <a:ln>
                            <a:noFill/>
                          </a:ln>
                          <a:solidFill>
                            <a:schemeClr val="bg2"/>
                          </a:solidFill>
                          <a:effectLst/>
                          <a:latin typeface="Times New Roman" pitchFamily="18" charset="0"/>
                          <a:ea typeface="SimSun" pitchFamily="2" charset="-122"/>
                        </a:rPr>
                        <a:t>dest</a:t>
                      </a:r>
                      <a:endParaRPr kumimoji="0" lang="en-US" sz="2800" b="0" i="0" u="none" strike="noStrike" cap="none" normalizeH="0" baseline="0" dirty="0">
                        <a:ln>
                          <a:noFill/>
                        </a:ln>
                        <a:solidFill>
                          <a:schemeClr val="bg2"/>
                        </a:solidFill>
                        <a:effectLst/>
                        <a:latin typeface="Arial" panose="02080604020202020204" pitchFamily="34" charset="0"/>
                        <a:ea typeface="SimSun"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585"/>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800" b="0" i="0" u="none" strike="noStrike" cap="none" normalizeH="0" baseline="0" dirty="0">
                          <a:ln>
                            <a:noFill/>
                          </a:ln>
                          <a:solidFill>
                            <a:schemeClr val="bg2"/>
                          </a:solidFill>
                          <a:effectLst/>
                          <a:latin typeface="Times New Roman" pitchFamily="18" charset="0"/>
                          <a:ea typeface="SimSun" pitchFamily="2" charset="-122"/>
                        </a:rPr>
                        <a:t>link</a:t>
                      </a:r>
                      <a:endParaRPr kumimoji="0" lang="en-US" sz="2800" b="0" i="0" u="none" strike="noStrike" cap="none" normalizeH="0" baseline="0" dirty="0">
                        <a:ln>
                          <a:noFill/>
                        </a:ln>
                        <a:solidFill>
                          <a:schemeClr val="bg2"/>
                        </a:solidFill>
                        <a:effectLst/>
                        <a:latin typeface="Arial" panose="02080604020202020204" pitchFamily="34" charset="0"/>
                        <a:ea typeface="SimSun"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585"/>
                    </a:solidFill>
                  </a:tcPr>
                </a:tc>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04"/>
                                        </p:tgtEl>
                                        <p:attrNameLst>
                                          <p:attrName>style.visibility</p:attrName>
                                        </p:attrNameLst>
                                      </p:cBhvr>
                                      <p:to>
                                        <p:strVal val="visible"/>
                                      </p:to>
                                    </p:set>
                                    <p:animEffect transition="in" filter="blinds(horizontal)">
                                      <p:cBhvr>
                                        <p:cTn id="7" dur="500"/>
                                        <p:tgtEl>
                                          <p:spTgt spid="37904"/>
                                        </p:tgtEl>
                                      </p:cBhvr>
                                    </p:animEffect>
                                  </p:childTnLst>
                                </p:cTn>
                              </p:par>
                              <p:par>
                                <p:cTn id="8" presetID="3" presetClass="entr" presetSubtype="10" fill="hold" nodeType="withEffect">
                                  <p:stCondLst>
                                    <p:cond delay="0"/>
                                  </p:stCondLst>
                                  <p:childTnLst>
                                    <p:set>
                                      <p:cBhvr>
                                        <p:cTn id="9" dur="1" fill="hold">
                                          <p:stCondLst>
                                            <p:cond delay="0"/>
                                          </p:stCondLst>
                                        </p:cTn>
                                        <p:tgtEl>
                                          <p:spTgt spid="37895"/>
                                        </p:tgtEl>
                                        <p:attrNameLst>
                                          <p:attrName>style.visibility</p:attrName>
                                        </p:attrNameLst>
                                      </p:cBhvr>
                                      <p:to>
                                        <p:strVal val="visible"/>
                                      </p:to>
                                    </p:set>
                                    <p:animEffect transition="in" filter="blinds(horizontal)">
                                      <p:cBhvr>
                                        <p:cTn id="10" dur="500"/>
                                        <p:tgtEl>
                                          <p:spTgt spid="3789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909"/>
                                        </p:tgtEl>
                                        <p:attrNameLst>
                                          <p:attrName>style.visibility</p:attrName>
                                        </p:attrNameLst>
                                      </p:cBhvr>
                                      <p:to>
                                        <p:strVal val="visible"/>
                                      </p:to>
                                    </p:set>
                                    <p:animEffect transition="in" filter="blinds(horizontal)">
                                      <p:cBhvr>
                                        <p:cTn id="15" dur="500"/>
                                        <p:tgtEl>
                                          <p:spTgt spid="3790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7903"/>
                                        </p:tgtEl>
                                        <p:attrNameLst>
                                          <p:attrName>style.visibility</p:attrName>
                                        </p:attrNameLst>
                                      </p:cBhvr>
                                      <p:to>
                                        <p:strVal val="visible"/>
                                      </p:to>
                                    </p:set>
                                    <p:animEffect transition="in" filter="blinds(horizontal)">
                                      <p:cBhvr>
                                        <p:cTn id="18" dur="500"/>
                                        <p:tgtEl>
                                          <p:spTgt spid="37903"/>
                                        </p:tgtEl>
                                      </p:cBhvr>
                                    </p:animEffect>
                                  </p:childTnLst>
                                </p:cTn>
                              </p:par>
                              <p:par>
                                <p:cTn id="19" presetID="3" presetClass="entr" presetSubtype="10" fill="hold" nodeType="withEffect">
                                  <p:stCondLst>
                                    <p:cond delay="0"/>
                                  </p:stCondLst>
                                  <p:childTnLst>
                                    <p:set>
                                      <p:cBhvr>
                                        <p:cTn id="20" dur="1" fill="hold">
                                          <p:stCondLst>
                                            <p:cond delay="0"/>
                                          </p:stCondLst>
                                        </p:cTn>
                                        <p:tgtEl>
                                          <p:spTgt spid="37911"/>
                                        </p:tgtEl>
                                        <p:attrNameLst>
                                          <p:attrName>style.visibility</p:attrName>
                                        </p:attrNameLst>
                                      </p:cBhvr>
                                      <p:to>
                                        <p:strVal val="visible"/>
                                      </p:to>
                                    </p:set>
                                    <p:animEffect transition="in" filter="blinds(horizontal)">
                                      <p:cBhvr>
                                        <p:cTn id="21" dur="500"/>
                                        <p:tgtEl>
                                          <p:spTgt spid="379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7907"/>
                                        </p:tgtEl>
                                        <p:attrNameLst>
                                          <p:attrName>style.visibility</p:attrName>
                                        </p:attrNameLst>
                                      </p:cBhvr>
                                      <p:to>
                                        <p:strVal val="visible"/>
                                      </p:to>
                                    </p:set>
                                    <p:animEffect transition="in" filter="blinds(horizontal)">
                                      <p:cBhvr>
                                        <p:cTn id="26" dur="500"/>
                                        <p:tgtEl>
                                          <p:spTgt spid="3790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7908"/>
                                        </p:tgtEl>
                                        <p:attrNameLst>
                                          <p:attrName>style.visibility</p:attrName>
                                        </p:attrNameLst>
                                      </p:cBhvr>
                                      <p:to>
                                        <p:strVal val="visible"/>
                                      </p:to>
                                    </p:set>
                                    <p:animEffect transition="in" filter="blinds(horizontal)">
                                      <p:cBhvr>
                                        <p:cTn id="29" dur="500"/>
                                        <p:tgtEl>
                                          <p:spTgt spid="3790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7905"/>
                                        </p:tgtEl>
                                        <p:attrNameLst>
                                          <p:attrName>style.visibility</p:attrName>
                                        </p:attrNameLst>
                                      </p:cBhvr>
                                      <p:to>
                                        <p:strVal val="visible"/>
                                      </p:to>
                                    </p:set>
                                    <p:animEffect transition="in" filter="blinds(horizontal)">
                                      <p:cBhvr>
                                        <p:cTn id="32" dur="500"/>
                                        <p:tgtEl>
                                          <p:spTgt spid="3790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7906"/>
                                        </p:tgtEl>
                                        <p:attrNameLst>
                                          <p:attrName>style.visibility</p:attrName>
                                        </p:attrNameLst>
                                      </p:cBhvr>
                                      <p:to>
                                        <p:strVal val="visible"/>
                                      </p:to>
                                    </p:set>
                                    <p:animEffect transition="in" filter="blinds(horizontal)">
                                      <p:cBhvr>
                                        <p:cTn id="35" dur="500"/>
                                        <p:tgtEl>
                                          <p:spTgt spid="3790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7894"/>
                                        </p:tgtEl>
                                        <p:attrNameLst>
                                          <p:attrName>style.visibility</p:attrName>
                                        </p:attrNameLst>
                                      </p:cBhvr>
                                      <p:to>
                                        <p:strVal val="visible"/>
                                      </p:to>
                                    </p:set>
                                    <p:animEffect transition="in" filter="blinds(horizontal)">
                                      <p:cBhvr>
                                        <p:cTn id="40" dur="500"/>
                                        <p:tgtEl>
                                          <p:spTgt spid="3789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7910"/>
                                        </p:tgtEl>
                                        <p:attrNameLst>
                                          <p:attrName>style.visibility</p:attrName>
                                        </p:attrNameLst>
                                      </p:cBhvr>
                                      <p:to>
                                        <p:strVal val="visible"/>
                                      </p:to>
                                    </p:set>
                                    <p:animEffect transition="in" filter="blinds(horizontal)">
                                      <p:cBhvr>
                                        <p:cTn id="43" dur="500"/>
                                        <p:tgtEl>
                                          <p:spTgt spid="3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utoUpdateAnimBg="0"/>
      <p:bldP spid="37903" grpId="0" autoUpdateAnimBg="0"/>
      <p:bldP spid="37904" grpId="0" autoUpdateAnimBg="0"/>
      <p:bldP spid="37905" grpId="0" animBg="1" autoUpdateAnimBg="0"/>
      <p:bldP spid="37906" grpId="0" animBg="1" autoUpdateAnimBg="0"/>
      <p:bldP spid="37907" grpId="0" animBg="1" autoUpdateAnimBg="0"/>
      <p:bldP spid="37908" grpId="0" animBg="1" autoUpdateAnimBg="0"/>
      <p:bldP spid="37909" grpId="0" animBg="1"/>
      <p:bldP spid="3791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7CC6682E-4780-4467-B403-26739CE3BED4}"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3379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4B81CD17-CEE4-48D8-9B90-F42B6C04C855}"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38916" name="Rectangle 2"/>
          <p:cNvSpPr>
            <a:spLocks noGrp="1" noChangeArrowheads="1"/>
          </p:cNvSpPr>
          <p:nvPr>
            <p:ph type="title" idx="4294967295"/>
          </p:nvPr>
        </p:nvSpPr>
        <p:spPr>
          <a:xfrm>
            <a:off x="0" y="252413"/>
            <a:ext cx="3962400" cy="533400"/>
          </a:xfrm>
        </p:spPr>
        <p:txBody>
          <a:bodyPr/>
          <a:lstStyle/>
          <a:p>
            <a:pPr eaLnBrk="1" hangingPunct="1">
              <a:defRPr/>
            </a:pPr>
            <a:r>
              <a:rPr lang="zh-CN" altLang="en-US" sz="2800" b="1" dirty="0">
                <a:effectLst>
                  <a:outerShdw blurRad="38100" dist="38100" dir="2700000" algn="tl">
                    <a:srgbClr val="C0C0C0"/>
                  </a:outerShdw>
                </a:effectLst>
                <a:ea typeface="仿宋_GB2312" pitchFamily="49" charset="-122"/>
              </a:rPr>
              <a:t>例</a:t>
            </a:r>
            <a:r>
              <a:rPr lang="en-US" sz="2800" b="1" dirty="0">
                <a:effectLst>
                  <a:outerShdw blurRad="38100" dist="38100" dir="2700000" algn="tl">
                    <a:srgbClr val="C0C0C0"/>
                  </a:outerShdw>
                </a:effectLst>
                <a:ea typeface="仿宋_GB2312" pitchFamily="49" charset="-122"/>
              </a:rPr>
              <a:t>1</a:t>
            </a:r>
            <a:r>
              <a:rPr lang="zh-CN" altLang="en-US" sz="2800" b="1" dirty="0">
                <a:effectLst>
                  <a:outerShdw blurRad="38100" dist="38100" dir="2700000" algn="tl">
                    <a:srgbClr val="C0C0C0"/>
                  </a:outerShdw>
                </a:effectLst>
                <a:ea typeface="仿宋_GB2312" pitchFamily="49" charset="-122"/>
              </a:rPr>
              <a:t>：无向图的邻接表</a:t>
            </a:r>
            <a:endParaRPr lang="zh-CN" altLang="en-US" sz="2800" b="1" dirty="0">
              <a:effectLst>
                <a:outerShdw blurRad="38100" dist="38100" dir="2700000" algn="tl">
                  <a:srgbClr val="C0C0C0"/>
                </a:outerShdw>
              </a:effectLst>
              <a:ea typeface="仿宋_GB2312" pitchFamily="49" charset="-122"/>
            </a:endParaRPr>
          </a:p>
        </p:txBody>
      </p:sp>
      <p:pic>
        <p:nvPicPr>
          <p:cNvPr id="33797" name="Group 13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438" y="712788"/>
            <a:ext cx="2335212"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138"/>
          <p:cNvSpPr txBox="1">
            <a:spLocks noChangeArrowheads="1"/>
          </p:cNvSpPr>
          <p:nvPr/>
        </p:nvSpPr>
        <p:spPr bwMode="auto">
          <a:xfrm>
            <a:off x="4343400" y="762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2400">
                <a:solidFill>
                  <a:schemeClr val="hlink"/>
                </a:solidFill>
                <a:ea typeface="黑体" pitchFamily="2" charset="-122"/>
              </a:rPr>
              <a:t>邻接表</a:t>
            </a:r>
            <a:endParaRPr lang="zh-CN" altLang="en-US" sz="2400">
              <a:solidFill>
                <a:schemeClr val="hlink"/>
              </a:solidFill>
              <a:ea typeface="黑体" pitchFamily="2" charset="-122"/>
            </a:endParaRPr>
          </a:p>
        </p:txBody>
      </p:sp>
      <p:graphicFrame>
        <p:nvGraphicFramePr>
          <p:cNvPr id="38919" name="Group 7"/>
          <p:cNvGraphicFramePr>
            <a:graphicFrameLocks noGrp="1"/>
          </p:cNvGraphicFramePr>
          <p:nvPr/>
        </p:nvGraphicFramePr>
        <p:xfrm>
          <a:off x="4343400" y="685800"/>
          <a:ext cx="990600" cy="2286000"/>
        </p:xfrm>
        <a:graphic>
          <a:graphicData uri="http://schemas.openxmlformats.org/drawingml/2006/table">
            <a:tbl>
              <a:tblPr/>
              <a:tblGrid>
                <a:gridCol w="482600"/>
                <a:gridCol w="508000"/>
              </a:tblGrid>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400" b="1" i="0" u="none" strike="noStrike" cap="none" normalizeH="0" baseline="-25000">
                        <a:ln>
                          <a:noFill/>
                        </a:ln>
                        <a:solidFill>
                          <a:srgbClr val="0000FF"/>
                        </a:solidFill>
                        <a:effectLst/>
                        <a:latin typeface="Arial" panose="02080604020202020204" pitchFamily="34" charset="0"/>
                        <a:ea typeface="SimSun"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4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400" b="1" i="0" u="none" strike="noStrike" cap="none" normalizeH="0" baseline="-25000">
                        <a:ln>
                          <a:noFill/>
                        </a:ln>
                        <a:solidFill>
                          <a:srgbClr val="0000FF"/>
                        </a:solidFill>
                        <a:effectLst/>
                        <a:latin typeface="Arial" panose="02080604020202020204" pitchFamily="34" charset="0"/>
                        <a:ea typeface="SimSun"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4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400" b="1" i="0" u="none" strike="noStrike" cap="none" normalizeH="0" baseline="-25000">
                        <a:ln>
                          <a:noFill/>
                        </a:ln>
                        <a:solidFill>
                          <a:srgbClr val="0000FF"/>
                        </a:solidFill>
                        <a:effectLst/>
                        <a:latin typeface="Arial" panose="02080604020202020204" pitchFamily="34" charset="0"/>
                        <a:ea typeface="SimSun"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4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400" b="1" i="0" u="none" strike="noStrike" cap="none" normalizeH="0" baseline="-25000">
                        <a:ln>
                          <a:noFill/>
                        </a:ln>
                        <a:solidFill>
                          <a:srgbClr val="0000FF"/>
                        </a:solidFill>
                        <a:effectLst/>
                        <a:latin typeface="Arial" panose="02080604020202020204" pitchFamily="34" charset="0"/>
                        <a:ea typeface="SimSun"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4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400" b="1" i="0" u="none" strike="noStrike" cap="none" normalizeH="0" baseline="-25000">
                        <a:ln>
                          <a:noFill/>
                        </a:ln>
                        <a:solidFill>
                          <a:srgbClr val="0000FF"/>
                        </a:solidFill>
                        <a:effectLst/>
                        <a:latin typeface="Arial" panose="02080604020202020204" pitchFamily="34" charset="0"/>
                        <a:ea typeface="SimSun"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4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38939" name="Group 27"/>
          <p:cNvGraphicFramePr>
            <a:graphicFrameLocks noGrp="1"/>
          </p:cNvGraphicFramePr>
          <p:nvPr/>
        </p:nvGraphicFramePr>
        <p:xfrm>
          <a:off x="3810000" y="693738"/>
          <a:ext cx="533400" cy="2286000"/>
        </p:xfrm>
        <a:graphic>
          <a:graphicData uri="http://schemas.openxmlformats.org/drawingml/2006/table">
            <a:tbl>
              <a:tblPr/>
              <a:tblGrid>
                <a:gridCol w="533400"/>
              </a:tblGrid>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chemeClr val="bg2"/>
                          </a:solidFill>
                          <a:effectLst/>
                          <a:latin typeface="Times New Roman" pitchFamily="18" charset="0"/>
                          <a:ea typeface="SimSun" pitchFamily="2" charset="-122"/>
                        </a:rPr>
                        <a:t>1</a:t>
                      </a:r>
                      <a:endParaRPr kumimoji="0" lang="en-US" sz="2400" b="0" i="0" u="none" strike="noStrike" cap="none" normalizeH="0" baseline="0">
                        <a:ln>
                          <a:noFill/>
                        </a:ln>
                        <a:solidFill>
                          <a:schemeClr val="bg2"/>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chemeClr val="bg2"/>
                          </a:solidFill>
                          <a:effectLst/>
                          <a:latin typeface="Times New Roman" pitchFamily="18" charset="0"/>
                          <a:ea typeface="SimSun" pitchFamily="2" charset="-122"/>
                        </a:rPr>
                        <a:t>2</a:t>
                      </a:r>
                      <a:endParaRPr kumimoji="0" lang="en-US" sz="2400" b="0" i="0" u="none" strike="noStrike" cap="none" normalizeH="0" baseline="0">
                        <a:ln>
                          <a:noFill/>
                        </a:ln>
                        <a:solidFill>
                          <a:schemeClr val="bg2"/>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chemeClr val="bg2"/>
                          </a:solidFill>
                          <a:effectLst/>
                          <a:latin typeface="Times New Roman" pitchFamily="18" charset="0"/>
                          <a:ea typeface="SimSun" pitchFamily="2" charset="-122"/>
                        </a:rPr>
                        <a:t>3</a:t>
                      </a:r>
                      <a:endParaRPr kumimoji="0" lang="en-US" sz="2400" b="0" i="0" u="none" strike="noStrike" cap="none" normalizeH="0" baseline="0">
                        <a:ln>
                          <a:noFill/>
                        </a:ln>
                        <a:solidFill>
                          <a:schemeClr val="bg2"/>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chemeClr val="bg2"/>
                          </a:solidFill>
                          <a:effectLst/>
                          <a:latin typeface="Times New Roman" pitchFamily="18" charset="0"/>
                          <a:ea typeface="SimSun" pitchFamily="2" charset="-122"/>
                        </a:rPr>
                        <a:t>4</a:t>
                      </a:r>
                      <a:endParaRPr kumimoji="0" lang="en-US" sz="2400" b="0" i="0" u="none" strike="noStrike" cap="none" normalizeH="0" baseline="0">
                        <a:ln>
                          <a:noFill/>
                        </a:ln>
                        <a:solidFill>
                          <a:schemeClr val="bg2"/>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chemeClr val="bg2"/>
                          </a:solidFill>
                          <a:effectLst/>
                          <a:latin typeface="Times New Roman" pitchFamily="18" charset="0"/>
                          <a:ea typeface="SimSun" pitchFamily="2" charset="-122"/>
                        </a:rPr>
                        <a:t>5</a:t>
                      </a:r>
                      <a:endParaRPr kumimoji="0" lang="en-US" sz="2400" b="0" i="0" u="none" strike="noStrike" cap="none" normalizeH="0" baseline="0">
                        <a:ln>
                          <a:noFill/>
                        </a:ln>
                        <a:solidFill>
                          <a:schemeClr val="bg2"/>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38945" name="Line 42"/>
          <p:cNvSpPr>
            <a:spLocks noChangeShapeType="1"/>
          </p:cNvSpPr>
          <p:nvPr/>
        </p:nvSpPr>
        <p:spPr bwMode="auto">
          <a:xfrm>
            <a:off x="5181600" y="9144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6" name="Line 43"/>
          <p:cNvSpPr>
            <a:spLocks noChangeShapeType="1"/>
          </p:cNvSpPr>
          <p:nvPr/>
        </p:nvSpPr>
        <p:spPr bwMode="auto">
          <a:xfrm>
            <a:off x="5181600" y="22860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7" name="Line 44"/>
          <p:cNvSpPr>
            <a:spLocks noChangeShapeType="1"/>
          </p:cNvSpPr>
          <p:nvPr/>
        </p:nvSpPr>
        <p:spPr bwMode="auto">
          <a:xfrm>
            <a:off x="5181600" y="27432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8" name="Line 73"/>
          <p:cNvSpPr>
            <a:spLocks noChangeShapeType="1"/>
          </p:cNvSpPr>
          <p:nvPr/>
        </p:nvSpPr>
        <p:spPr bwMode="auto">
          <a:xfrm>
            <a:off x="5181600" y="13716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9" name="Line 74"/>
          <p:cNvSpPr>
            <a:spLocks noChangeShapeType="1"/>
          </p:cNvSpPr>
          <p:nvPr/>
        </p:nvSpPr>
        <p:spPr bwMode="auto">
          <a:xfrm>
            <a:off x="5181600" y="18288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8950" name="Group 38"/>
          <p:cNvGrpSpPr/>
          <p:nvPr/>
        </p:nvGrpSpPr>
        <p:grpSpPr bwMode="auto">
          <a:xfrm>
            <a:off x="5715000" y="747713"/>
            <a:ext cx="2133600" cy="395287"/>
            <a:chOff x="0" y="0"/>
            <a:chExt cx="1344" cy="249"/>
          </a:xfrm>
        </p:grpSpPr>
        <p:sp>
          <p:nvSpPr>
            <p:cNvPr id="33998" name="Rectangle 403"/>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a:t>
              </a:r>
              <a:endParaRPr lang="en-US" altLang="zh-CN" sz="2000" b="1"/>
            </a:p>
          </p:txBody>
        </p:sp>
        <p:sp>
          <p:nvSpPr>
            <p:cNvPr id="33999" name="Rectangle 404"/>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4</a:t>
              </a:r>
              <a:endParaRPr lang="en-US" altLang="zh-CN" sz="2000" b="1"/>
            </a:p>
          </p:txBody>
        </p:sp>
        <p:sp>
          <p:nvSpPr>
            <p:cNvPr id="34000" name="Line 405"/>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1" name="Line 406"/>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2" name="Line 407"/>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3" name="Line 408"/>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4" name="Line 409"/>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5" name="Rectangle 419"/>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4006" name="Rectangle 420"/>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2</a:t>
              </a:r>
              <a:endParaRPr lang="en-US" altLang="zh-CN" sz="2000" b="1"/>
            </a:p>
          </p:txBody>
        </p:sp>
        <p:sp>
          <p:nvSpPr>
            <p:cNvPr id="34007" name="Line 421"/>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8" name="Line 422"/>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9" name="Line 423"/>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0" name="Line 424"/>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1" name="Line 425"/>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2" name="Line 461"/>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8966" name="Group 54"/>
          <p:cNvGrpSpPr/>
          <p:nvPr/>
        </p:nvGrpSpPr>
        <p:grpSpPr bwMode="auto">
          <a:xfrm>
            <a:off x="5715000" y="1662113"/>
            <a:ext cx="3352800" cy="395287"/>
            <a:chOff x="0" y="0"/>
            <a:chExt cx="2112" cy="249"/>
          </a:xfrm>
        </p:grpSpPr>
        <p:sp>
          <p:nvSpPr>
            <p:cNvPr id="33975" name="Rectangle 382"/>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solidFill>
                  <a:srgbClr val="0000FF"/>
                </a:solidFill>
              </a:endParaRPr>
            </a:p>
          </p:txBody>
        </p:sp>
        <p:sp>
          <p:nvSpPr>
            <p:cNvPr id="33976" name="Rectangle 383"/>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4</a:t>
              </a:r>
              <a:endParaRPr lang="en-US" altLang="zh-CN" sz="2000" b="1">
                <a:solidFill>
                  <a:schemeClr val="bg2"/>
                </a:solidFill>
              </a:endParaRPr>
            </a:p>
          </p:txBody>
        </p:sp>
        <p:sp>
          <p:nvSpPr>
            <p:cNvPr id="33977" name="Line 385"/>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8" name="Line 386"/>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9" name="Line 387"/>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0" name="Line 388"/>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1" name="Rectangle 412"/>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solidFill>
                  <a:srgbClr val="0000FF"/>
                </a:solidFill>
              </a:endParaRPr>
            </a:p>
          </p:txBody>
        </p:sp>
        <p:sp>
          <p:nvSpPr>
            <p:cNvPr id="33982" name="Rectangle 413"/>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2</a:t>
              </a:r>
              <a:endParaRPr lang="en-US" altLang="zh-CN" sz="2000" b="1">
                <a:solidFill>
                  <a:schemeClr val="bg2"/>
                </a:solidFill>
              </a:endParaRPr>
            </a:p>
          </p:txBody>
        </p:sp>
        <p:sp>
          <p:nvSpPr>
            <p:cNvPr id="33983" name="Line 414"/>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4" name="Line 415"/>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5" name="Line 416"/>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6" name="Line 417"/>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7" name="Line 418"/>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8" name="Rectangle 454"/>
            <p:cNvSpPr>
              <a:spLocks noChangeArrowheads="1"/>
            </p:cNvSpPr>
            <p:nvPr/>
          </p:nvSpPr>
          <p:spPr bwMode="auto">
            <a:xfrm>
              <a:off x="1824"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a:t>
              </a:r>
              <a:endParaRPr lang="en-US" altLang="zh-CN" sz="2000" b="1">
                <a:solidFill>
                  <a:schemeClr val="bg2"/>
                </a:solidFill>
              </a:endParaRPr>
            </a:p>
          </p:txBody>
        </p:sp>
        <p:sp>
          <p:nvSpPr>
            <p:cNvPr id="33989" name="Rectangle 455"/>
            <p:cNvSpPr>
              <a:spLocks noChangeArrowheads="1"/>
            </p:cNvSpPr>
            <p:nvPr/>
          </p:nvSpPr>
          <p:spPr bwMode="auto">
            <a:xfrm>
              <a:off x="153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5</a:t>
              </a:r>
              <a:endParaRPr lang="en-US" altLang="zh-CN" sz="2000" b="1">
                <a:solidFill>
                  <a:schemeClr val="bg2"/>
                </a:solidFill>
              </a:endParaRPr>
            </a:p>
          </p:txBody>
        </p:sp>
        <p:sp>
          <p:nvSpPr>
            <p:cNvPr id="33990" name="Line 456"/>
            <p:cNvSpPr>
              <a:spLocks noChangeShapeType="1"/>
            </p:cNvSpPr>
            <p:nvPr/>
          </p:nvSpPr>
          <p:spPr bwMode="auto">
            <a:xfrm>
              <a:off x="1536"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1" name="Line 457"/>
            <p:cNvSpPr>
              <a:spLocks noChangeShapeType="1"/>
            </p:cNvSpPr>
            <p:nvPr/>
          </p:nvSpPr>
          <p:spPr bwMode="auto">
            <a:xfrm>
              <a:off x="1536"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2" name="Line 458"/>
            <p:cNvSpPr>
              <a:spLocks noChangeShapeType="1"/>
            </p:cNvSpPr>
            <p:nvPr/>
          </p:nvSpPr>
          <p:spPr bwMode="auto">
            <a:xfrm>
              <a:off x="153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3" name="Line 459"/>
            <p:cNvSpPr>
              <a:spLocks noChangeShapeType="1"/>
            </p:cNvSpPr>
            <p:nvPr/>
          </p:nvSpPr>
          <p:spPr bwMode="auto">
            <a:xfrm>
              <a:off x="1824"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4" name="Line 460"/>
            <p:cNvSpPr>
              <a:spLocks noChangeShapeType="1"/>
            </p:cNvSpPr>
            <p:nvPr/>
          </p:nvSpPr>
          <p:spPr bwMode="auto">
            <a:xfrm>
              <a:off x="2112"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5" name="Line 464"/>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96" name="Line 465"/>
            <p:cNvSpPr>
              <a:spLocks noChangeShapeType="1"/>
            </p:cNvSpPr>
            <p:nvPr/>
          </p:nvSpPr>
          <p:spPr bwMode="auto">
            <a:xfrm>
              <a:off x="1200"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97" name="Line 475"/>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38990" name="Group 47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363" y="1169988"/>
            <a:ext cx="3406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1" name="Rectangle 481"/>
          <p:cNvSpPr>
            <a:spLocks noChangeArrowheads="1"/>
          </p:cNvSpPr>
          <p:nvPr/>
        </p:nvSpPr>
        <p:spPr bwMode="auto">
          <a:xfrm>
            <a:off x="0" y="3592513"/>
            <a:ext cx="403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b="1" dirty="0">
                <a:effectLst>
                  <a:outerShdw blurRad="38100" dist="38100" dir="2700000" algn="tl">
                    <a:srgbClr val="C0C0C0"/>
                  </a:outerShdw>
                </a:effectLst>
              </a:rPr>
              <a:t>例</a:t>
            </a:r>
            <a:r>
              <a:rPr lang="en-US" sz="2800" b="1" dirty="0">
                <a:effectLst>
                  <a:outerShdw blurRad="38100" dist="38100" dir="2700000" algn="tl">
                    <a:srgbClr val="C0C0C0"/>
                  </a:outerShdw>
                </a:effectLst>
              </a:rPr>
              <a:t>2</a:t>
            </a:r>
            <a:r>
              <a:rPr lang="zh-CN" altLang="en-US" sz="2800" b="1" dirty="0">
                <a:effectLst>
                  <a:outerShdw blurRad="38100" dist="38100" dir="2700000" algn="tl">
                    <a:srgbClr val="C0C0C0"/>
                  </a:outerShdw>
                </a:effectLst>
              </a:rPr>
              <a:t>：有向图的邻接表</a:t>
            </a:r>
            <a:endParaRPr lang="zh-CN" altLang="en-US" sz="2800" b="1" dirty="0">
              <a:effectLst>
                <a:outerShdw blurRad="38100" dist="38100" dir="2700000" algn="tl">
                  <a:srgbClr val="C0C0C0"/>
                </a:outerShdw>
              </a:effectLst>
            </a:endParaRPr>
          </a:p>
        </p:txBody>
      </p:sp>
      <p:pic>
        <p:nvPicPr>
          <p:cNvPr id="38992" name="Group 49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4413250"/>
            <a:ext cx="229870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3" name="Text Box 542"/>
          <p:cNvSpPr txBox="1">
            <a:spLocks noChangeArrowheads="1"/>
          </p:cNvSpPr>
          <p:nvPr/>
        </p:nvSpPr>
        <p:spPr bwMode="auto">
          <a:xfrm>
            <a:off x="3276600" y="39528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2400">
                <a:solidFill>
                  <a:schemeClr val="hlink"/>
                </a:solidFill>
                <a:ea typeface="黑体" pitchFamily="2" charset="-122"/>
              </a:rPr>
              <a:t>邻接表</a:t>
            </a:r>
            <a:endParaRPr lang="zh-CN" altLang="en-US" sz="2400">
              <a:solidFill>
                <a:schemeClr val="accent1"/>
              </a:solidFill>
              <a:ea typeface="黑体" pitchFamily="2" charset="-122"/>
            </a:endParaRPr>
          </a:p>
        </p:txBody>
      </p:sp>
      <p:grpSp>
        <p:nvGrpSpPr>
          <p:cNvPr id="38994" name="Group 82"/>
          <p:cNvGrpSpPr/>
          <p:nvPr/>
        </p:nvGrpSpPr>
        <p:grpSpPr bwMode="auto">
          <a:xfrm>
            <a:off x="6324600" y="4430713"/>
            <a:ext cx="2133600" cy="1639887"/>
            <a:chOff x="0" y="0"/>
            <a:chExt cx="1344" cy="1033"/>
          </a:xfrm>
        </p:grpSpPr>
        <p:sp>
          <p:nvSpPr>
            <p:cNvPr id="33926" name="Rectangle 544"/>
            <p:cNvSpPr>
              <a:spLocks noChangeArrowheads="1"/>
            </p:cNvSpPr>
            <p:nvPr/>
          </p:nvSpPr>
          <p:spPr bwMode="auto">
            <a:xfrm>
              <a:off x="324" y="772"/>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27" name="Rectangle 545"/>
            <p:cNvSpPr>
              <a:spLocks noChangeArrowheads="1"/>
            </p:cNvSpPr>
            <p:nvPr/>
          </p:nvSpPr>
          <p:spPr bwMode="auto">
            <a:xfrm>
              <a:off x="0" y="772"/>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V4</a:t>
              </a:r>
              <a:endParaRPr lang="en-US" altLang="zh-CN" sz="2000" b="1"/>
            </a:p>
          </p:txBody>
        </p:sp>
        <p:sp>
          <p:nvSpPr>
            <p:cNvPr id="33928" name="Rectangle 546"/>
            <p:cNvSpPr>
              <a:spLocks noChangeArrowheads="1"/>
            </p:cNvSpPr>
            <p:nvPr/>
          </p:nvSpPr>
          <p:spPr bwMode="auto">
            <a:xfrm>
              <a:off x="324" y="523"/>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29" name="Rectangle 547"/>
            <p:cNvSpPr>
              <a:spLocks noChangeArrowheads="1"/>
            </p:cNvSpPr>
            <p:nvPr/>
          </p:nvSpPr>
          <p:spPr bwMode="auto">
            <a:xfrm>
              <a:off x="0" y="523"/>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V3</a:t>
              </a:r>
              <a:endParaRPr lang="en-US" altLang="zh-CN" sz="2000" b="1"/>
            </a:p>
          </p:txBody>
        </p:sp>
        <p:sp>
          <p:nvSpPr>
            <p:cNvPr id="33930" name="Rectangle 548"/>
            <p:cNvSpPr>
              <a:spLocks noChangeArrowheads="1"/>
            </p:cNvSpPr>
            <p:nvPr/>
          </p:nvSpPr>
          <p:spPr bwMode="auto">
            <a:xfrm>
              <a:off x="324" y="274"/>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31" name="Rectangle 549"/>
            <p:cNvSpPr>
              <a:spLocks noChangeArrowheads="1"/>
            </p:cNvSpPr>
            <p:nvPr/>
          </p:nvSpPr>
          <p:spPr bwMode="auto">
            <a:xfrm>
              <a:off x="0" y="274"/>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V2</a:t>
              </a:r>
              <a:endParaRPr lang="en-US" altLang="zh-CN" sz="2000" b="1"/>
            </a:p>
          </p:txBody>
        </p:sp>
        <p:sp>
          <p:nvSpPr>
            <p:cNvPr id="33932" name="Rectangle 550"/>
            <p:cNvSpPr>
              <a:spLocks noChangeArrowheads="1"/>
            </p:cNvSpPr>
            <p:nvPr/>
          </p:nvSpPr>
          <p:spPr bwMode="auto">
            <a:xfrm>
              <a:off x="324" y="25"/>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33" name="Rectangle 551"/>
            <p:cNvSpPr>
              <a:spLocks noChangeArrowheads="1"/>
            </p:cNvSpPr>
            <p:nvPr/>
          </p:nvSpPr>
          <p:spPr bwMode="auto">
            <a:xfrm>
              <a:off x="0" y="25"/>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1</a:t>
              </a:r>
              <a:endParaRPr lang="en-US" altLang="zh-CN" sz="2000" b="1" baseline="-25000"/>
            </a:p>
          </p:txBody>
        </p:sp>
        <p:sp>
          <p:nvSpPr>
            <p:cNvPr id="33934" name="Line 552"/>
            <p:cNvSpPr>
              <a:spLocks noChangeShapeType="1"/>
            </p:cNvSpPr>
            <p:nvPr/>
          </p:nvSpPr>
          <p:spPr bwMode="auto">
            <a:xfrm>
              <a:off x="0" y="25"/>
              <a:ext cx="720"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5" name="Line 553"/>
            <p:cNvSpPr>
              <a:spLocks noChangeShapeType="1"/>
            </p:cNvSpPr>
            <p:nvPr/>
          </p:nvSpPr>
          <p:spPr bwMode="auto">
            <a:xfrm>
              <a:off x="0" y="274"/>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6" name="Line 554"/>
            <p:cNvSpPr>
              <a:spLocks noChangeShapeType="1"/>
            </p:cNvSpPr>
            <p:nvPr/>
          </p:nvSpPr>
          <p:spPr bwMode="auto">
            <a:xfrm>
              <a:off x="0" y="523"/>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7" name="Line 555"/>
            <p:cNvSpPr>
              <a:spLocks noChangeShapeType="1"/>
            </p:cNvSpPr>
            <p:nvPr/>
          </p:nvSpPr>
          <p:spPr bwMode="auto">
            <a:xfrm>
              <a:off x="0" y="772"/>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8" name="Line 556"/>
            <p:cNvSpPr>
              <a:spLocks noChangeShapeType="1"/>
            </p:cNvSpPr>
            <p:nvPr/>
          </p:nvSpPr>
          <p:spPr bwMode="auto">
            <a:xfrm>
              <a:off x="0" y="1021"/>
              <a:ext cx="720"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9" name="Line 557"/>
            <p:cNvSpPr>
              <a:spLocks noChangeShapeType="1"/>
            </p:cNvSpPr>
            <p:nvPr/>
          </p:nvSpPr>
          <p:spPr bwMode="auto">
            <a:xfrm>
              <a:off x="0" y="25"/>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0" name="Line 558"/>
            <p:cNvSpPr>
              <a:spLocks noChangeShapeType="1"/>
            </p:cNvSpPr>
            <p:nvPr/>
          </p:nvSpPr>
          <p:spPr bwMode="auto">
            <a:xfrm>
              <a:off x="324" y="25"/>
              <a:ext cx="1" cy="996"/>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1" name="Line 559"/>
            <p:cNvSpPr>
              <a:spLocks noChangeShapeType="1"/>
            </p:cNvSpPr>
            <p:nvPr/>
          </p:nvSpPr>
          <p:spPr bwMode="auto">
            <a:xfrm>
              <a:off x="720" y="25"/>
              <a:ext cx="1"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2" name="Line 560"/>
            <p:cNvSpPr>
              <a:spLocks noChangeShapeType="1"/>
            </p:cNvSpPr>
            <p:nvPr/>
          </p:nvSpPr>
          <p:spPr bwMode="auto">
            <a:xfrm>
              <a:off x="635" y="153"/>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3" name="Line 561"/>
            <p:cNvSpPr>
              <a:spLocks noChangeShapeType="1"/>
            </p:cNvSpPr>
            <p:nvPr/>
          </p:nvSpPr>
          <p:spPr bwMode="auto">
            <a:xfrm>
              <a:off x="635" y="688"/>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4" name="Line 562"/>
            <p:cNvSpPr>
              <a:spLocks noChangeShapeType="1"/>
            </p:cNvSpPr>
            <p:nvPr/>
          </p:nvSpPr>
          <p:spPr bwMode="auto">
            <a:xfrm>
              <a:off x="635" y="937"/>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5" name="Line 584"/>
            <p:cNvSpPr>
              <a:spLocks noChangeShapeType="1"/>
            </p:cNvSpPr>
            <p:nvPr/>
          </p:nvSpPr>
          <p:spPr bwMode="auto">
            <a:xfrm>
              <a:off x="635" y="409"/>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946" name="Group 103"/>
            <p:cNvGrpSpPr/>
            <p:nvPr/>
          </p:nvGrpSpPr>
          <p:grpSpPr bwMode="auto">
            <a:xfrm>
              <a:off x="896" y="0"/>
              <a:ext cx="448" cy="1033"/>
              <a:chOff x="0" y="0"/>
              <a:chExt cx="448" cy="1033"/>
            </a:xfrm>
          </p:grpSpPr>
          <p:sp>
            <p:nvSpPr>
              <p:cNvPr id="33947" name="Rectangle 563"/>
              <p:cNvSpPr>
                <a:spLocks noChangeArrowheads="1"/>
              </p:cNvSpPr>
              <p:nvPr/>
            </p:nvSpPr>
            <p:spPr bwMode="auto">
              <a:xfrm>
                <a:off x="224" y="0"/>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48" name="Rectangle 564"/>
              <p:cNvSpPr>
                <a:spLocks noChangeArrowheads="1"/>
              </p:cNvSpPr>
              <p:nvPr/>
            </p:nvSpPr>
            <p:spPr bwMode="auto">
              <a:xfrm>
                <a:off x="0" y="0"/>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4</a:t>
                </a:r>
                <a:endParaRPr lang="en-US" altLang="zh-CN" sz="2000">
                  <a:solidFill>
                    <a:schemeClr val="bg2"/>
                  </a:solidFill>
                </a:endParaRPr>
              </a:p>
            </p:txBody>
          </p:sp>
          <p:sp>
            <p:nvSpPr>
              <p:cNvPr id="33949" name="Line 565"/>
              <p:cNvSpPr>
                <a:spLocks noChangeShapeType="1"/>
              </p:cNvSpPr>
              <p:nvPr/>
            </p:nvSpPr>
            <p:spPr bwMode="auto">
              <a:xfrm>
                <a:off x="0" y="0"/>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0" name="Line 566"/>
              <p:cNvSpPr>
                <a:spLocks noChangeShapeType="1"/>
              </p:cNvSpPr>
              <p:nvPr/>
            </p:nvSpPr>
            <p:spPr bwMode="auto">
              <a:xfrm>
                <a:off x="0" y="249"/>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1" name="Line 567"/>
              <p:cNvSpPr>
                <a:spLocks noChangeShapeType="1"/>
              </p:cNvSpPr>
              <p:nvPr/>
            </p:nvSpPr>
            <p:spPr bwMode="auto">
              <a:xfrm>
                <a:off x="0"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2" name="Line 568"/>
              <p:cNvSpPr>
                <a:spLocks noChangeShapeType="1"/>
              </p:cNvSpPr>
              <p:nvPr/>
            </p:nvSpPr>
            <p:spPr bwMode="auto">
              <a:xfrm>
                <a:off x="224"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3" name="Line 569"/>
              <p:cNvSpPr>
                <a:spLocks noChangeShapeType="1"/>
              </p:cNvSpPr>
              <p:nvPr/>
            </p:nvSpPr>
            <p:spPr bwMode="auto">
              <a:xfrm>
                <a:off x="448"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4" name="Rectangle 570"/>
              <p:cNvSpPr>
                <a:spLocks noChangeArrowheads="1"/>
              </p:cNvSpPr>
              <p:nvPr/>
            </p:nvSpPr>
            <p:spPr bwMode="auto">
              <a:xfrm>
                <a:off x="224" y="535"/>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55" name="Rectangle 571"/>
              <p:cNvSpPr>
                <a:spLocks noChangeArrowheads="1"/>
              </p:cNvSpPr>
              <p:nvPr/>
            </p:nvSpPr>
            <p:spPr bwMode="auto">
              <a:xfrm>
                <a:off x="0" y="535"/>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956" name="Line 572"/>
              <p:cNvSpPr>
                <a:spLocks noChangeShapeType="1"/>
              </p:cNvSpPr>
              <p:nvPr/>
            </p:nvSpPr>
            <p:spPr bwMode="auto">
              <a:xfrm>
                <a:off x="0" y="535"/>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7" name="Line 573"/>
              <p:cNvSpPr>
                <a:spLocks noChangeShapeType="1"/>
              </p:cNvSpPr>
              <p:nvPr/>
            </p:nvSpPr>
            <p:spPr bwMode="auto">
              <a:xfrm>
                <a:off x="0" y="784"/>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8" name="Line 574"/>
              <p:cNvSpPr>
                <a:spLocks noChangeShapeType="1"/>
              </p:cNvSpPr>
              <p:nvPr/>
            </p:nvSpPr>
            <p:spPr bwMode="auto">
              <a:xfrm>
                <a:off x="0" y="535"/>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9" name="Line 575"/>
              <p:cNvSpPr>
                <a:spLocks noChangeShapeType="1"/>
              </p:cNvSpPr>
              <p:nvPr/>
            </p:nvSpPr>
            <p:spPr bwMode="auto">
              <a:xfrm>
                <a:off x="224" y="535"/>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0" name="Line 576"/>
              <p:cNvSpPr>
                <a:spLocks noChangeShapeType="1"/>
              </p:cNvSpPr>
              <p:nvPr/>
            </p:nvSpPr>
            <p:spPr bwMode="auto">
              <a:xfrm>
                <a:off x="448" y="535"/>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1" name="Rectangle 577"/>
              <p:cNvSpPr>
                <a:spLocks noChangeArrowheads="1"/>
              </p:cNvSpPr>
              <p:nvPr/>
            </p:nvSpPr>
            <p:spPr bwMode="auto">
              <a:xfrm>
                <a:off x="224" y="784"/>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62" name="Rectangle 578"/>
              <p:cNvSpPr>
                <a:spLocks noChangeArrowheads="1"/>
              </p:cNvSpPr>
              <p:nvPr/>
            </p:nvSpPr>
            <p:spPr bwMode="auto">
              <a:xfrm>
                <a:off x="0" y="784"/>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3</a:t>
                </a:r>
                <a:endParaRPr lang="en-US" altLang="zh-CN" sz="2000">
                  <a:solidFill>
                    <a:schemeClr val="bg2"/>
                  </a:solidFill>
                </a:endParaRPr>
              </a:p>
            </p:txBody>
          </p:sp>
          <p:sp>
            <p:nvSpPr>
              <p:cNvPr id="33963" name="Line 579"/>
              <p:cNvSpPr>
                <a:spLocks noChangeShapeType="1"/>
              </p:cNvSpPr>
              <p:nvPr/>
            </p:nvSpPr>
            <p:spPr bwMode="auto">
              <a:xfrm>
                <a:off x="0" y="784"/>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4" name="Line 580"/>
              <p:cNvSpPr>
                <a:spLocks noChangeShapeType="1"/>
              </p:cNvSpPr>
              <p:nvPr/>
            </p:nvSpPr>
            <p:spPr bwMode="auto">
              <a:xfrm>
                <a:off x="0" y="1033"/>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5" name="Line 581"/>
              <p:cNvSpPr>
                <a:spLocks noChangeShapeType="1"/>
              </p:cNvSpPr>
              <p:nvPr/>
            </p:nvSpPr>
            <p:spPr bwMode="auto">
              <a:xfrm>
                <a:off x="0" y="784"/>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6" name="Line 582"/>
              <p:cNvSpPr>
                <a:spLocks noChangeShapeType="1"/>
              </p:cNvSpPr>
              <p:nvPr/>
            </p:nvSpPr>
            <p:spPr bwMode="auto">
              <a:xfrm>
                <a:off x="224" y="784"/>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7" name="Line 583"/>
              <p:cNvSpPr>
                <a:spLocks noChangeShapeType="1"/>
              </p:cNvSpPr>
              <p:nvPr/>
            </p:nvSpPr>
            <p:spPr bwMode="auto">
              <a:xfrm>
                <a:off x="448" y="784"/>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8" name="Rectangle 585"/>
              <p:cNvSpPr>
                <a:spLocks noChangeArrowheads="1"/>
              </p:cNvSpPr>
              <p:nvPr/>
            </p:nvSpPr>
            <p:spPr bwMode="auto">
              <a:xfrm>
                <a:off x="224" y="256"/>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69" name="Rectangle 586"/>
              <p:cNvSpPr>
                <a:spLocks noChangeArrowheads="1"/>
              </p:cNvSpPr>
              <p:nvPr/>
            </p:nvSpPr>
            <p:spPr bwMode="auto">
              <a:xfrm>
                <a:off x="0" y="256"/>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970" name="Line 587"/>
              <p:cNvSpPr>
                <a:spLocks noChangeShapeType="1"/>
              </p:cNvSpPr>
              <p:nvPr/>
            </p:nvSpPr>
            <p:spPr bwMode="auto">
              <a:xfrm>
                <a:off x="0" y="256"/>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1" name="Line 588"/>
              <p:cNvSpPr>
                <a:spLocks noChangeShapeType="1"/>
              </p:cNvSpPr>
              <p:nvPr/>
            </p:nvSpPr>
            <p:spPr bwMode="auto">
              <a:xfrm>
                <a:off x="0" y="505"/>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2" name="Line 589"/>
              <p:cNvSpPr>
                <a:spLocks noChangeShapeType="1"/>
              </p:cNvSpPr>
              <p:nvPr/>
            </p:nvSpPr>
            <p:spPr bwMode="auto">
              <a:xfrm>
                <a:off x="0" y="256"/>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3" name="Line 590"/>
              <p:cNvSpPr>
                <a:spLocks noChangeShapeType="1"/>
              </p:cNvSpPr>
              <p:nvPr/>
            </p:nvSpPr>
            <p:spPr bwMode="auto">
              <a:xfrm>
                <a:off x="224" y="256"/>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4" name="Line 591"/>
              <p:cNvSpPr>
                <a:spLocks noChangeShapeType="1"/>
              </p:cNvSpPr>
              <p:nvPr/>
            </p:nvSpPr>
            <p:spPr bwMode="auto">
              <a:xfrm>
                <a:off x="448" y="256"/>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9044" name="Text Box 592"/>
          <p:cNvSpPr txBox="1">
            <a:spLocks noChangeArrowheads="1"/>
          </p:cNvSpPr>
          <p:nvPr/>
        </p:nvSpPr>
        <p:spPr bwMode="auto">
          <a:xfrm>
            <a:off x="6324600" y="39528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2400">
                <a:solidFill>
                  <a:schemeClr val="hlink"/>
                </a:solidFill>
                <a:ea typeface="黑体" pitchFamily="2" charset="-122"/>
              </a:rPr>
              <a:t>逆邻接表</a:t>
            </a:r>
            <a:endParaRPr lang="zh-CN" altLang="en-US" sz="2400">
              <a:solidFill>
                <a:schemeClr val="accent1"/>
              </a:solidFill>
              <a:ea typeface="黑体" pitchFamily="2" charset="-122"/>
            </a:endParaRPr>
          </a:p>
        </p:txBody>
      </p:sp>
      <p:sp>
        <p:nvSpPr>
          <p:cNvPr id="39045" name="Rectangle 596"/>
          <p:cNvSpPr>
            <a:spLocks noChangeArrowheads="1"/>
          </p:cNvSpPr>
          <p:nvPr/>
        </p:nvSpPr>
        <p:spPr bwMode="auto">
          <a:xfrm>
            <a:off x="152400" y="3124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solidFill>
                  <a:srgbClr val="FF0000"/>
                </a:solidFill>
                <a:effectLst>
                  <a:outerShdw blurRad="38100" dist="38100" dir="2700000" algn="tl">
                    <a:srgbClr val="C0C0C0"/>
                  </a:outerShdw>
                </a:effectLst>
              </a:rPr>
              <a:t>注：邻接表不唯一，因各个边结点的链入顺序是任意的。</a:t>
            </a:r>
            <a:endParaRPr lang="zh-CN" altLang="en-US" sz="2400" b="1" dirty="0">
              <a:solidFill>
                <a:srgbClr val="FF0000"/>
              </a:solidFill>
              <a:effectLst>
                <a:outerShdw blurRad="38100" dist="38100" dir="2700000" algn="tl">
                  <a:srgbClr val="C0C0C0"/>
                </a:outerShdw>
              </a:effectLst>
            </a:endParaRPr>
          </a:p>
        </p:txBody>
      </p:sp>
      <p:graphicFrame>
        <p:nvGraphicFramePr>
          <p:cNvPr id="39046" name="Group 134"/>
          <p:cNvGraphicFramePr>
            <a:graphicFrameLocks noGrp="1"/>
          </p:cNvGraphicFramePr>
          <p:nvPr/>
        </p:nvGraphicFramePr>
        <p:xfrm>
          <a:off x="4376738" y="620713"/>
          <a:ext cx="482600" cy="2300286"/>
        </p:xfrm>
        <a:graphic>
          <a:graphicData uri="http://schemas.openxmlformats.org/drawingml/2006/table">
            <a:tbl>
              <a:tblPr/>
              <a:tblGrid>
                <a:gridCol w="482600"/>
              </a:tblGrid>
              <a:tr h="45865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dirty="0">
                          <a:ln>
                            <a:noFill/>
                          </a:ln>
                          <a:solidFill>
                            <a:schemeClr val="bg2"/>
                          </a:solidFill>
                          <a:effectLst/>
                          <a:latin typeface="Times New Roman" pitchFamily="18" charset="0"/>
                          <a:ea typeface="SimSun" pitchFamily="2" charset="-122"/>
                        </a:rPr>
                        <a:t>v</a:t>
                      </a:r>
                      <a:r>
                        <a:rPr kumimoji="0" lang="en-US" sz="2400" b="1" i="0" u="none" strike="noStrike" cap="none" normalizeH="0" baseline="-25000" dirty="0">
                          <a:ln>
                            <a:noFill/>
                          </a:ln>
                          <a:solidFill>
                            <a:schemeClr val="bg2"/>
                          </a:solidFill>
                          <a:effectLst/>
                          <a:latin typeface="Times New Roman" pitchFamily="18" charset="0"/>
                          <a:ea typeface="SimSun" pitchFamily="2" charset="-122"/>
                        </a:rPr>
                        <a:t>1</a:t>
                      </a:r>
                      <a:endParaRPr kumimoji="0" lang="en-US" sz="2400" b="1" i="0" u="none" strike="noStrike" cap="none" normalizeH="0" baseline="-25000" dirty="0">
                        <a:ln>
                          <a:noFill/>
                        </a:ln>
                        <a:solidFill>
                          <a:schemeClr val="bg2"/>
                        </a:solidFill>
                        <a:effectLst/>
                        <a:latin typeface="Arial" panose="02080604020202020204" pitchFamily="34" charset="0"/>
                        <a:ea typeface="SimSun" pitchFamily="2" charset="-122"/>
                      </a:endParaRPr>
                    </a:p>
                  </a:txBody>
                  <a:tcPr marT="45728" marB="45728" horzOverflow="overflow">
                    <a:lnL>
                      <a:noFill/>
                    </a:lnL>
                    <a:lnR>
                      <a:noFill/>
                    </a:lnR>
                    <a:lnT>
                      <a:noFill/>
                    </a:lnT>
                    <a:lnB>
                      <a:noFill/>
                    </a:lnB>
                    <a:lnTlToBr>
                      <a:noFill/>
                    </a:lnTlToBr>
                    <a:lnBlToTr>
                      <a:noFill/>
                    </a:lnBlToTr>
                    <a:noFill/>
                  </a:tcPr>
                </a:tc>
              </a:tr>
              <a:tr h="461464">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chemeClr val="bg2"/>
                          </a:solidFill>
                          <a:effectLst/>
                          <a:latin typeface="Times New Roman" pitchFamily="18" charset="0"/>
                          <a:ea typeface="SimSun" pitchFamily="2" charset="-122"/>
                        </a:rPr>
                        <a:t>v</a:t>
                      </a:r>
                      <a:r>
                        <a:rPr kumimoji="0" lang="en-US" sz="2400" b="1" i="0" u="none" strike="noStrike" cap="none" normalizeH="0" baseline="-25000">
                          <a:ln>
                            <a:noFill/>
                          </a:ln>
                          <a:solidFill>
                            <a:schemeClr val="bg2"/>
                          </a:solidFill>
                          <a:effectLst/>
                          <a:latin typeface="Times New Roman" pitchFamily="18" charset="0"/>
                          <a:ea typeface="SimSun" pitchFamily="2" charset="-122"/>
                        </a:rPr>
                        <a:t>2</a:t>
                      </a:r>
                      <a:endParaRPr kumimoji="0" lang="en-US" sz="2400" b="1" i="0" u="none" strike="noStrike" cap="none" normalizeH="0" baseline="-25000">
                        <a:ln>
                          <a:noFill/>
                        </a:ln>
                        <a:solidFill>
                          <a:schemeClr val="bg2"/>
                        </a:solidFill>
                        <a:effectLst/>
                        <a:latin typeface="Arial" panose="02080604020202020204" pitchFamily="34" charset="0"/>
                        <a:ea typeface="SimSun" pitchFamily="2" charset="-122"/>
                      </a:endParaRPr>
                    </a:p>
                  </a:txBody>
                  <a:tcPr marT="45728" marB="45728" horzOverflow="overflow">
                    <a:lnL>
                      <a:noFill/>
                    </a:lnL>
                    <a:lnR>
                      <a:noFill/>
                    </a:lnR>
                    <a:lnT>
                      <a:noFill/>
                    </a:lnT>
                    <a:lnB>
                      <a:noFill/>
                    </a:lnB>
                    <a:lnTlToBr>
                      <a:noFill/>
                    </a:lnTlToBr>
                    <a:lnBlToTr>
                      <a:noFill/>
                    </a:lnBlToTr>
                    <a:noFill/>
                  </a:tcPr>
                </a:tc>
              </a:tr>
              <a:tr h="461464">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chemeClr val="bg2"/>
                          </a:solidFill>
                          <a:effectLst/>
                          <a:latin typeface="Times New Roman" pitchFamily="18" charset="0"/>
                          <a:ea typeface="SimSun" pitchFamily="2" charset="-122"/>
                        </a:rPr>
                        <a:t>v</a:t>
                      </a:r>
                      <a:r>
                        <a:rPr kumimoji="0" lang="en-US" sz="2400" b="1" i="0" u="none" strike="noStrike" cap="none" normalizeH="0" baseline="-25000">
                          <a:ln>
                            <a:noFill/>
                          </a:ln>
                          <a:solidFill>
                            <a:schemeClr val="bg2"/>
                          </a:solidFill>
                          <a:effectLst/>
                          <a:latin typeface="Times New Roman" pitchFamily="18" charset="0"/>
                          <a:ea typeface="SimSun" pitchFamily="2" charset="-122"/>
                        </a:rPr>
                        <a:t>3</a:t>
                      </a:r>
                      <a:endParaRPr kumimoji="0" lang="en-US" sz="2400" b="1" i="0" u="none" strike="noStrike" cap="none" normalizeH="0" baseline="-25000">
                        <a:ln>
                          <a:noFill/>
                        </a:ln>
                        <a:solidFill>
                          <a:schemeClr val="bg2"/>
                        </a:solidFill>
                        <a:effectLst/>
                        <a:latin typeface="Arial" panose="02080604020202020204" pitchFamily="34" charset="0"/>
                        <a:ea typeface="SimSun" pitchFamily="2" charset="-122"/>
                      </a:endParaRPr>
                    </a:p>
                  </a:txBody>
                  <a:tcPr marT="45728" marB="45728" horzOverflow="overflow">
                    <a:lnL>
                      <a:noFill/>
                    </a:lnL>
                    <a:lnR>
                      <a:noFill/>
                    </a:lnR>
                    <a:lnT>
                      <a:noFill/>
                    </a:lnT>
                    <a:lnB>
                      <a:noFill/>
                    </a:lnB>
                    <a:lnTlToBr>
                      <a:noFill/>
                    </a:lnTlToBr>
                    <a:lnBlToTr>
                      <a:noFill/>
                    </a:lnBlToTr>
                    <a:noFill/>
                  </a:tcPr>
                </a:tc>
              </a:tr>
              <a:tr h="45865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chemeClr val="bg2"/>
                          </a:solidFill>
                          <a:effectLst/>
                          <a:latin typeface="Times New Roman" pitchFamily="18" charset="0"/>
                          <a:ea typeface="SimSun" pitchFamily="2" charset="-122"/>
                        </a:rPr>
                        <a:t>v</a:t>
                      </a:r>
                      <a:r>
                        <a:rPr kumimoji="0" lang="en-US" sz="2400" b="1" i="0" u="none" strike="noStrike" cap="none" normalizeH="0" baseline="-25000">
                          <a:ln>
                            <a:noFill/>
                          </a:ln>
                          <a:solidFill>
                            <a:schemeClr val="bg2"/>
                          </a:solidFill>
                          <a:effectLst/>
                          <a:latin typeface="Times New Roman" pitchFamily="18" charset="0"/>
                          <a:ea typeface="SimSun" pitchFamily="2" charset="-122"/>
                        </a:rPr>
                        <a:t>4</a:t>
                      </a:r>
                      <a:endParaRPr kumimoji="0" lang="en-US" sz="2400" b="1" i="0" u="none" strike="noStrike" cap="none" normalizeH="0" baseline="-25000">
                        <a:ln>
                          <a:noFill/>
                        </a:ln>
                        <a:solidFill>
                          <a:schemeClr val="bg2"/>
                        </a:solidFill>
                        <a:effectLst/>
                        <a:latin typeface="Arial" panose="02080604020202020204" pitchFamily="34" charset="0"/>
                        <a:ea typeface="SimSun" pitchFamily="2" charset="-122"/>
                      </a:endParaRPr>
                    </a:p>
                  </a:txBody>
                  <a:tcPr marT="45728" marB="45728" horzOverflow="overflow">
                    <a:lnL>
                      <a:noFill/>
                    </a:lnL>
                    <a:lnR>
                      <a:noFill/>
                    </a:lnR>
                    <a:lnT>
                      <a:noFill/>
                    </a:lnT>
                    <a:lnB>
                      <a:noFill/>
                    </a:lnB>
                    <a:lnTlToBr>
                      <a:noFill/>
                    </a:lnTlToBr>
                    <a:lnBlToTr>
                      <a:noFill/>
                    </a:lnBlToTr>
                    <a:noFill/>
                  </a:tcPr>
                </a:tc>
              </a:tr>
              <a:tr h="460058">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dirty="0">
                          <a:ln>
                            <a:noFill/>
                          </a:ln>
                          <a:solidFill>
                            <a:schemeClr val="bg2"/>
                          </a:solidFill>
                          <a:effectLst/>
                          <a:latin typeface="Times New Roman" pitchFamily="18" charset="0"/>
                          <a:ea typeface="SimSun" pitchFamily="2" charset="-122"/>
                        </a:rPr>
                        <a:t>v</a:t>
                      </a:r>
                      <a:r>
                        <a:rPr kumimoji="0" lang="en-US" sz="2400" b="1" i="0" u="none" strike="noStrike" cap="none" normalizeH="0" baseline="-25000" dirty="0">
                          <a:ln>
                            <a:noFill/>
                          </a:ln>
                          <a:solidFill>
                            <a:schemeClr val="bg2"/>
                          </a:solidFill>
                          <a:effectLst/>
                          <a:latin typeface="Times New Roman" pitchFamily="18" charset="0"/>
                          <a:ea typeface="SimSun" pitchFamily="2" charset="-122"/>
                        </a:rPr>
                        <a:t>5</a:t>
                      </a:r>
                      <a:endParaRPr kumimoji="0" lang="en-US" sz="2400" b="1" i="0" u="none" strike="noStrike" cap="none" normalizeH="0" baseline="-25000" dirty="0">
                        <a:ln>
                          <a:noFill/>
                        </a:ln>
                        <a:solidFill>
                          <a:schemeClr val="bg2"/>
                        </a:solidFill>
                        <a:effectLst/>
                        <a:latin typeface="Arial" panose="02080604020202020204" pitchFamily="34" charset="0"/>
                        <a:ea typeface="SimSun" pitchFamily="2" charset="-122"/>
                      </a:endParaRPr>
                    </a:p>
                  </a:txBody>
                  <a:tcPr marT="45728" marB="45728" horzOverflow="overflow">
                    <a:lnL>
                      <a:noFill/>
                    </a:lnL>
                    <a:lnR>
                      <a:noFill/>
                    </a:lnR>
                    <a:lnT>
                      <a:noFill/>
                    </a:lnT>
                    <a:lnB>
                      <a:noFill/>
                    </a:lnB>
                    <a:lnTlToBr>
                      <a:noFill/>
                    </a:lnTlToBr>
                    <a:lnBlToTr>
                      <a:noFill/>
                    </a:lnBlToTr>
                    <a:noFill/>
                  </a:tcPr>
                </a:tc>
              </a:tr>
            </a:tbl>
          </a:graphicData>
        </a:graphic>
      </p:graphicFrame>
      <p:grpSp>
        <p:nvGrpSpPr>
          <p:cNvPr id="39052" name="Group 140"/>
          <p:cNvGrpSpPr/>
          <p:nvPr/>
        </p:nvGrpSpPr>
        <p:grpSpPr bwMode="auto">
          <a:xfrm>
            <a:off x="5715000" y="2652713"/>
            <a:ext cx="3352800" cy="395287"/>
            <a:chOff x="0" y="0"/>
            <a:chExt cx="2112" cy="249"/>
          </a:xfrm>
        </p:grpSpPr>
        <p:sp>
          <p:nvSpPr>
            <p:cNvPr id="33903" name="Rectangle 625"/>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3904" name="Rectangle 626"/>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3</a:t>
              </a:r>
              <a:endParaRPr lang="en-US" altLang="zh-CN" sz="2000" b="1"/>
            </a:p>
          </p:txBody>
        </p:sp>
        <p:sp>
          <p:nvSpPr>
            <p:cNvPr id="33905" name="Line 627"/>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6" name="Line 628"/>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7" name="Line 629"/>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8" name="Line 630"/>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9" name="Rectangle 631"/>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3910" name="Rectangle 632"/>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2</a:t>
              </a:r>
              <a:endParaRPr lang="en-US" altLang="zh-CN" sz="2000" b="1"/>
            </a:p>
          </p:txBody>
        </p:sp>
        <p:sp>
          <p:nvSpPr>
            <p:cNvPr id="33911" name="Line 633"/>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2" name="Line 634"/>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3" name="Line 635"/>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4" name="Line 636"/>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5" name="Line 637"/>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6" name="Rectangle 638"/>
            <p:cNvSpPr>
              <a:spLocks noChangeArrowheads="1"/>
            </p:cNvSpPr>
            <p:nvPr/>
          </p:nvSpPr>
          <p:spPr bwMode="auto">
            <a:xfrm>
              <a:off x="1824"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a:t>
              </a:r>
              <a:endParaRPr lang="en-US" altLang="zh-CN" sz="2000" b="1"/>
            </a:p>
          </p:txBody>
        </p:sp>
        <p:sp>
          <p:nvSpPr>
            <p:cNvPr id="33917" name="Rectangle 639"/>
            <p:cNvSpPr>
              <a:spLocks noChangeArrowheads="1"/>
            </p:cNvSpPr>
            <p:nvPr/>
          </p:nvSpPr>
          <p:spPr bwMode="auto">
            <a:xfrm>
              <a:off x="153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4</a:t>
              </a:r>
              <a:endParaRPr lang="en-US" altLang="zh-CN" sz="2000" b="1"/>
            </a:p>
          </p:txBody>
        </p:sp>
        <p:sp>
          <p:nvSpPr>
            <p:cNvPr id="33918" name="Line 640"/>
            <p:cNvSpPr>
              <a:spLocks noChangeShapeType="1"/>
            </p:cNvSpPr>
            <p:nvPr/>
          </p:nvSpPr>
          <p:spPr bwMode="auto">
            <a:xfrm>
              <a:off x="1536"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9" name="Line 641"/>
            <p:cNvSpPr>
              <a:spLocks noChangeShapeType="1"/>
            </p:cNvSpPr>
            <p:nvPr/>
          </p:nvSpPr>
          <p:spPr bwMode="auto">
            <a:xfrm>
              <a:off x="1536"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0" name="Line 642"/>
            <p:cNvSpPr>
              <a:spLocks noChangeShapeType="1"/>
            </p:cNvSpPr>
            <p:nvPr/>
          </p:nvSpPr>
          <p:spPr bwMode="auto">
            <a:xfrm>
              <a:off x="153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1" name="Line 643"/>
            <p:cNvSpPr>
              <a:spLocks noChangeShapeType="1"/>
            </p:cNvSpPr>
            <p:nvPr/>
          </p:nvSpPr>
          <p:spPr bwMode="auto">
            <a:xfrm>
              <a:off x="1824"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2" name="Line 644"/>
            <p:cNvSpPr>
              <a:spLocks noChangeShapeType="1"/>
            </p:cNvSpPr>
            <p:nvPr/>
          </p:nvSpPr>
          <p:spPr bwMode="auto">
            <a:xfrm>
              <a:off x="2112"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3" name="Line 645"/>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4" name="Line 646"/>
            <p:cNvSpPr>
              <a:spLocks noChangeShapeType="1"/>
            </p:cNvSpPr>
            <p:nvPr/>
          </p:nvSpPr>
          <p:spPr bwMode="auto">
            <a:xfrm>
              <a:off x="1200"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5" name="Line 647"/>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39076" name="Group 6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363" y="2103438"/>
            <a:ext cx="340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77" name="Text Box 674"/>
          <p:cNvSpPr txBox="1">
            <a:spLocks noChangeArrowheads="1"/>
          </p:cNvSpPr>
          <p:nvPr/>
        </p:nvSpPr>
        <p:spPr bwMode="auto">
          <a:xfrm>
            <a:off x="4140200" y="6165850"/>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2000" b="1">
                <a:ea typeface="黑体" pitchFamily="2" charset="-122"/>
              </a:rPr>
              <a:t>出边表</a:t>
            </a:r>
            <a:endParaRPr lang="zh-CN" altLang="en-US" sz="2000" b="1">
              <a:ea typeface="黑体" pitchFamily="2" charset="-122"/>
            </a:endParaRPr>
          </a:p>
        </p:txBody>
      </p:sp>
      <p:grpSp>
        <p:nvGrpSpPr>
          <p:cNvPr id="39078" name="Group 166"/>
          <p:cNvGrpSpPr/>
          <p:nvPr/>
        </p:nvGrpSpPr>
        <p:grpSpPr bwMode="auto">
          <a:xfrm>
            <a:off x="2819400" y="4506913"/>
            <a:ext cx="1141413" cy="2058987"/>
            <a:chOff x="0" y="0"/>
            <a:chExt cx="719" cy="1297"/>
          </a:xfrm>
        </p:grpSpPr>
        <p:sp>
          <p:nvSpPr>
            <p:cNvPr id="33886" name="Rectangle 494"/>
            <p:cNvSpPr>
              <a:spLocks noChangeArrowheads="1"/>
            </p:cNvSpPr>
            <p:nvPr/>
          </p:nvSpPr>
          <p:spPr bwMode="auto">
            <a:xfrm>
              <a:off x="323" y="747"/>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87" name="Rectangle 495"/>
            <p:cNvSpPr>
              <a:spLocks noChangeArrowheads="1"/>
            </p:cNvSpPr>
            <p:nvPr/>
          </p:nvSpPr>
          <p:spPr bwMode="auto">
            <a:xfrm>
              <a:off x="0" y="747"/>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4</a:t>
              </a:r>
              <a:endParaRPr lang="en-US" altLang="zh-CN" sz="2000" b="1" baseline="-25000"/>
            </a:p>
          </p:txBody>
        </p:sp>
        <p:sp>
          <p:nvSpPr>
            <p:cNvPr id="33888" name="Rectangle 496"/>
            <p:cNvSpPr>
              <a:spLocks noChangeArrowheads="1"/>
            </p:cNvSpPr>
            <p:nvPr/>
          </p:nvSpPr>
          <p:spPr bwMode="auto">
            <a:xfrm>
              <a:off x="323" y="498"/>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89" name="Rectangle 497"/>
            <p:cNvSpPr>
              <a:spLocks noChangeArrowheads="1"/>
            </p:cNvSpPr>
            <p:nvPr/>
          </p:nvSpPr>
          <p:spPr bwMode="auto">
            <a:xfrm>
              <a:off x="0" y="498"/>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3</a:t>
              </a:r>
              <a:endParaRPr lang="en-US" altLang="zh-CN" sz="2000" b="1" baseline="-25000"/>
            </a:p>
          </p:txBody>
        </p:sp>
        <p:sp>
          <p:nvSpPr>
            <p:cNvPr id="33890" name="Rectangle 498"/>
            <p:cNvSpPr>
              <a:spLocks noChangeArrowheads="1"/>
            </p:cNvSpPr>
            <p:nvPr/>
          </p:nvSpPr>
          <p:spPr bwMode="auto">
            <a:xfrm>
              <a:off x="323" y="249"/>
              <a:ext cx="396"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a:t>
              </a:r>
              <a:endParaRPr lang="en-US" altLang="zh-CN" sz="2000" b="1"/>
            </a:p>
          </p:txBody>
        </p:sp>
        <p:sp>
          <p:nvSpPr>
            <p:cNvPr id="33891" name="Rectangle 499"/>
            <p:cNvSpPr>
              <a:spLocks noChangeArrowheads="1"/>
            </p:cNvSpPr>
            <p:nvPr/>
          </p:nvSpPr>
          <p:spPr bwMode="auto">
            <a:xfrm>
              <a:off x="0" y="249"/>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2</a:t>
              </a:r>
              <a:endParaRPr lang="en-US" altLang="zh-CN" sz="2000" b="1" baseline="-25000"/>
            </a:p>
          </p:txBody>
        </p:sp>
        <p:sp>
          <p:nvSpPr>
            <p:cNvPr id="33892" name="Rectangle 500"/>
            <p:cNvSpPr>
              <a:spLocks noChangeArrowheads="1"/>
            </p:cNvSpPr>
            <p:nvPr/>
          </p:nvSpPr>
          <p:spPr bwMode="auto">
            <a:xfrm>
              <a:off x="323" y="0"/>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93" name="Rectangle 501"/>
            <p:cNvSpPr>
              <a:spLocks noChangeArrowheads="1"/>
            </p:cNvSpPr>
            <p:nvPr/>
          </p:nvSpPr>
          <p:spPr bwMode="auto">
            <a:xfrm>
              <a:off x="0" y="0"/>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1</a:t>
              </a:r>
              <a:endParaRPr lang="en-US" altLang="zh-CN" sz="2000" b="1" baseline="-25000"/>
            </a:p>
          </p:txBody>
        </p:sp>
        <p:sp>
          <p:nvSpPr>
            <p:cNvPr id="33894" name="Line 502"/>
            <p:cNvSpPr>
              <a:spLocks noChangeShapeType="1"/>
            </p:cNvSpPr>
            <p:nvPr/>
          </p:nvSpPr>
          <p:spPr bwMode="auto">
            <a:xfrm>
              <a:off x="0" y="0"/>
              <a:ext cx="719"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5" name="Line 503"/>
            <p:cNvSpPr>
              <a:spLocks noChangeShapeType="1"/>
            </p:cNvSpPr>
            <p:nvPr/>
          </p:nvSpPr>
          <p:spPr bwMode="auto">
            <a:xfrm>
              <a:off x="0" y="249"/>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6" name="Line 504"/>
            <p:cNvSpPr>
              <a:spLocks noChangeShapeType="1"/>
            </p:cNvSpPr>
            <p:nvPr/>
          </p:nvSpPr>
          <p:spPr bwMode="auto">
            <a:xfrm>
              <a:off x="0" y="498"/>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7" name="Line 505"/>
            <p:cNvSpPr>
              <a:spLocks noChangeShapeType="1"/>
            </p:cNvSpPr>
            <p:nvPr/>
          </p:nvSpPr>
          <p:spPr bwMode="auto">
            <a:xfrm>
              <a:off x="0" y="747"/>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8" name="Line 506"/>
            <p:cNvSpPr>
              <a:spLocks noChangeShapeType="1"/>
            </p:cNvSpPr>
            <p:nvPr/>
          </p:nvSpPr>
          <p:spPr bwMode="auto">
            <a:xfrm>
              <a:off x="0" y="996"/>
              <a:ext cx="719"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9" name="Line 507"/>
            <p:cNvSpPr>
              <a:spLocks noChangeShapeType="1"/>
            </p:cNvSpPr>
            <p:nvPr/>
          </p:nvSpPr>
          <p:spPr bwMode="auto">
            <a:xfrm>
              <a:off x="0" y="0"/>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0" name="Line 508"/>
            <p:cNvSpPr>
              <a:spLocks noChangeShapeType="1"/>
            </p:cNvSpPr>
            <p:nvPr/>
          </p:nvSpPr>
          <p:spPr bwMode="auto">
            <a:xfrm>
              <a:off x="323" y="0"/>
              <a:ext cx="0" cy="996"/>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1" name="Line 509"/>
            <p:cNvSpPr>
              <a:spLocks noChangeShapeType="1"/>
            </p:cNvSpPr>
            <p:nvPr/>
          </p:nvSpPr>
          <p:spPr bwMode="auto">
            <a:xfrm>
              <a:off x="719" y="0"/>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2" name="Text Box 675"/>
            <p:cNvSpPr txBox="1">
              <a:spLocks noChangeArrowheads="1"/>
            </p:cNvSpPr>
            <p:nvPr/>
          </p:nvSpPr>
          <p:spPr bwMode="auto">
            <a:xfrm>
              <a:off x="15" y="1045"/>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2000" b="1">
                  <a:ea typeface="黑体" pitchFamily="2" charset="-122"/>
                </a:rPr>
                <a:t>顶点表</a:t>
              </a:r>
              <a:endParaRPr lang="zh-CN" altLang="en-US" sz="2000" b="1">
                <a:ea typeface="黑体" pitchFamily="2" charset="-122"/>
              </a:endParaRPr>
            </a:p>
          </p:txBody>
        </p:sp>
      </p:grpSp>
      <p:sp>
        <p:nvSpPr>
          <p:cNvPr id="39096" name="Text Box 676"/>
          <p:cNvSpPr txBox="1">
            <a:spLocks noChangeArrowheads="1"/>
          </p:cNvSpPr>
          <p:nvPr/>
        </p:nvSpPr>
        <p:spPr bwMode="auto">
          <a:xfrm>
            <a:off x="6372225" y="6094413"/>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2000" b="1">
                <a:ea typeface="黑体" pitchFamily="2" charset="-122"/>
              </a:rPr>
              <a:t>顶点表</a:t>
            </a:r>
            <a:endParaRPr lang="zh-CN" altLang="en-US" sz="2000" b="1">
              <a:ea typeface="黑体" pitchFamily="2" charset="-122"/>
            </a:endParaRPr>
          </a:p>
        </p:txBody>
      </p:sp>
      <p:sp>
        <p:nvSpPr>
          <p:cNvPr id="39097" name="Text Box 677"/>
          <p:cNvSpPr txBox="1">
            <a:spLocks noChangeArrowheads="1"/>
          </p:cNvSpPr>
          <p:nvPr/>
        </p:nvSpPr>
        <p:spPr bwMode="auto">
          <a:xfrm>
            <a:off x="7596188" y="6092825"/>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2000" b="1">
                <a:ea typeface="黑体" pitchFamily="2" charset="-122"/>
              </a:rPr>
              <a:t>入边表</a:t>
            </a:r>
            <a:endParaRPr lang="zh-CN" altLang="en-US" sz="2000" b="1">
              <a:ea typeface="黑体" pitchFamily="2" charset="-122"/>
            </a:endParaRPr>
          </a:p>
        </p:txBody>
      </p:sp>
      <p:grpSp>
        <p:nvGrpSpPr>
          <p:cNvPr id="39098" name="Group 186"/>
          <p:cNvGrpSpPr/>
          <p:nvPr/>
        </p:nvGrpSpPr>
        <p:grpSpPr bwMode="auto">
          <a:xfrm>
            <a:off x="3840163" y="4557713"/>
            <a:ext cx="2103437" cy="395287"/>
            <a:chOff x="0" y="0"/>
            <a:chExt cx="1325" cy="249"/>
          </a:xfrm>
        </p:grpSpPr>
        <p:sp>
          <p:nvSpPr>
            <p:cNvPr id="33870" name="Line 510"/>
            <p:cNvSpPr>
              <a:spLocks noChangeShapeType="1"/>
            </p:cNvSpPr>
            <p:nvPr/>
          </p:nvSpPr>
          <p:spPr bwMode="auto">
            <a:xfrm>
              <a:off x="0" y="96"/>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1" name="Rectangle 513"/>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endParaRPr lang="zh-CN" altLang="en-US" sz="2000">
                <a:solidFill>
                  <a:srgbClr val="0000FF"/>
                </a:solidFill>
              </a:endParaRPr>
            </a:p>
          </p:txBody>
        </p:sp>
        <p:sp>
          <p:nvSpPr>
            <p:cNvPr id="33872" name="Rectangle 514"/>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2</a:t>
              </a:r>
              <a:endParaRPr lang="en-US" altLang="zh-CN" sz="2000">
                <a:solidFill>
                  <a:schemeClr val="bg2"/>
                </a:solidFill>
              </a:endParaRPr>
            </a:p>
          </p:txBody>
        </p:sp>
        <p:sp>
          <p:nvSpPr>
            <p:cNvPr id="33873" name="Line 515"/>
            <p:cNvSpPr>
              <a:spLocks noChangeShapeType="1"/>
            </p:cNvSpPr>
            <p:nvPr/>
          </p:nvSpPr>
          <p:spPr bwMode="auto">
            <a:xfrm>
              <a:off x="265"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4" name="Line 516"/>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5" name="Line 517"/>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6" name="Line 518"/>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7" name="Line 519"/>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8" name="Line 520"/>
            <p:cNvSpPr>
              <a:spLocks noChangeShapeType="1"/>
            </p:cNvSpPr>
            <p:nvPr/>
          </p:nvSpPr>
          <p:spPr bwMode="auto">
            <a:xfrm>
              <a:off x="606" y="105"/>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9" name="Rectangle 535"/>
            <p:cNvSpPr>
              <a:spLocks noChangeArrowheads="1"/>
            </p:cNvSpPr>
            <p:nvPr/>
          </p:nvSpPr>
          <p:spPr bwMode="auto">
            <a:xfrm>
              <a:off x="1098"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80" name="Rectangle 536"/>
            <p:cNvSpPr>
              <a:spLocks noChangeArrowheads="1"/>
            </p:cNvSpPr>
            <p:nvPr/>
          </p:nvSpPr>
          <p:spPr bwMode="auto">
            <a:xfrm>
              <a:off x="871"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3</a:t>
              </a:r>
              <a:endParaRPr lang="en-US" altLang="zh-CN" sz="2000">
                <a:solidFill>
                  <a:schemeClr val="bg2"/>
                </a:solidFill>
              </a:endParaRPr>
            </a:p>
          </p:txBody>
        </p:sp>
        <p:sp>
          <p:nvSpPr>
            <p:cNvPr id="33881" name="Line 537"/>
            <p:cNvSpPr>
              <a:spLocks noChangeShapeType="1"/>
            </p:cNvSpPr>
            <p:nvPr/>
          </p:nvSpPr>
          <p:spPr bwMode="auto">
            <a:xfrm>
              <a:off x="871"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2" name="Line 538"/>
            <p:cNvSpPr>
              <a:spLocks noChangeShapeType="1"/>
            </p:cNvSpPr>
            <p:nvPr/>
          </p:nvSpPr>
          <p:spPr bwMode="auto">
            <a:xfrm>
              <a:off x="871"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3" name="Line 539"/>
            <p:cNvSpPr>
              <a:spLocks noChangeShapeType="1"/>
            </p:cNvSpPr>
            <p:nvPr/>
          </p:nvSpPr>
          <p:spPr bwMode="auto">
            <a:xfrm>
              <a:off x="871"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4" name="Line 540"/>
            <p:cNvSpPr>
              <a:spLocks noChangeShapeType="1"/>
            </p:cNvSpPr>
            <p:nvPr/>
          </p:nvSpPr>
          <p:spPr bwMode="auto">
            <a:xfrm>
              <a:off x="1098"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5" name="Line 541"/>
            <p:cNvSpPr>
              <a:spLocks noChangeShapeType="1"/>
            </p:cNvSpPr>
            <p:nvPr/>
          </p:nvSpPr>
          <p:spPr bwMode="auto">
            <a:xfrm>
              <a:off x="132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115" name="Group 203"/>
          <p:cNvGrpSpPr/>
          <p:nvPr/>
        </p:nvGrpSpPr>
        <p:grpSpPr bwMode="auto">
          <a:xfrm>
            <a:off x="3840163" y="5243513"/>
            <a:ext cx="1141412" cy="457200"/>
            <a:chOff x="0" y="0"/>
            <a:chExt cx="719" cy="288"/>
          </a:xfrm>
        </p:grpSpPr>
        <p:sp>
          <p:nvSpPr>
            <p:cNvPr id="33861" name="Line 511"/>
            <p:cNvSpPr>
              <a:spLocks noChangeShapeType="1"/>
            </p:cNvSpPr>
            <p:nvPr/>
          </p:nvSpPr>
          <p:spPr bwMode="auto">
            <a:xfrm>
              <a:off x="0" y="153"/>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62" name="Rectangle 521"/>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63" name="Rectangle 522"/>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4</a:t>
              </a:r>
              <a:endParaRPr lang="en-US" altLang="zh-CN" sz="2000">
                <a:solidFill>
                  <a:schemeClr val="bg2"/>
                </a:solidFill>
              </a:endParaRPr>
            </a:p>
          </p:txBody>
        </p:sp>
        <p:sp>
          <p:nvSpPr>
            <p:cNvPr id="33864" name="Line 523"/>
            <p:cNvSpPr>
              <a:spLocks noChangeShapeType="1"/>
            </p:cNvSpPr>
            <p:nvPr/>
          </p:nvSpPr>
          <p:spPr bwMode="auto">
            <a:xfrm>
              <a:off x="265"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5" name="Line 524"/>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6" name="Line 525"/>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7" name="Line 526"/>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8" name="Line 527"/>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9" name="Line 530"/>
            <p:cNvSpPr>
              <a:spLocks noChangeShapeType="1"/>
            </p:cNvSpPr>
            <p:nvPr/>
          </p:nvSpPr>
          <p:spPr bwMode="auto">
            <a:xfrm>
              <a:off x="265" y="288"/>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125" name="Group 213"/>
          <p:cNvGrpSpPr/>
          <p:nvPr/>
        </p:nvGrpSpPr>
        <p:grpSpPr bwMode="auto">
          <a:xfrm>
            <a:off x="3840163" y="5700713"/>
            <a:ext cx="1141412" cy="395287"/>
            <a:chOff x="0" y="0"/>
            <a:chExt cx="719" cy="249"/>
          </a:xfrm>
        </p:grpSpPr>
        <p:sp>
          <p:nvSpPr>
            <p:cNvPr id="33854" name="Line 512"/>
            <p:cNvSpPr>
              <a:spLocks noChangeShapeType="1"/>
            </p:cNvSpPr>
            <p:nvPr/>
          </p:nvSpPr>
          <p:spPr bwMode="auto">
            <a:xfrm>
              <a:off x="0" y="105"/>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55" name="Rectangle 528"/>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56" name="Rectangle 529"/>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857" name="Line 531"/>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8" name="Line 532"/>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9" name="Line 533"/>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0" name="Line 534"/>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38919"/>
                                        </p:tgtEl>
                                        <p:attrNameLst>
                                          <p:attrName>style.visibility</p:attrName>
                                        </p:attrNameLst>
                                      </p:cBhvr>
                                      <p:to>
                                        <p:strVal val="visible"/>
                                      </p:to>
                                    </p:set>
                                    <p:animEffect transition="in" filter="wipe(up)">
                                      <p:cBhvr>
                                        <p:cTn id="9" dur="500"/>
                                        <p:tgtEl>
                                          <p:spTgt spid="38919"/>
                                        </p:tgtEl>
                                      </p:cBhvr>
                                    </p:animEffect>
                                  </p:childTnLst>
                                </p:cTn>
                              </p:par>
                              <p:par>
                                <p:cTn id="10" presetID="22" presetClass="entr" presetSubtype="1" fill="hold" nodeType="withEffect">
                                  <p:stCondLst>
                                    <p:cond delay="0"/>
                                  </p:stCondLst>
                                  <p:childTnLst>
                                    <p:set>
                                      <p:cBhvr>
                                        <p:cTn id="11" dur="1" fill="hold">
                                          <p:stCondLst>
                                            <p:cond delay="0"/>
                                          </p:stCondLst>
                                        </p:cTn>
                                        <p:tgtEl>
                                          <p:spTgt spid="38939"/>
                                        </p:tgtEl>
                                        <p:attrNameLst>
                                          <p:attrName>style.visibility</p:attrName>
                                        </p:attrNameLst>
                                      </p:cBhvr>
                                      <p:to>
                                        <p:strVal val="visible"/>
                                      </p:to>
                                    </p:set>
                                    <p:animEffect transition="in" filter="wipe(up)">
                                      <p:cBhvr>
                                        <p:cTn id="12" dur="500"/>
                                        <p:tgtEl>
                                          <p:spTgt spid="38939"/>
                                        </p:tgtEl>
                                      </p:cBhvr>
                                    </p:animEffect>
                                  </p:childTnLst>
                                </p:cTn>
                              </p:par>
                              <p:par>
                                <p:cTn id="13" presetID="22" presetClass="entr" presetSubtype="1" fill="hold" nodeType="withEffect">
                                  <p:stCondLst>
                                    <p:cond delay="0"/>
                                  </p:stCondLst>
                                  <p:childTnLst>
                                    <p:set>
                                      <p:cBhvr>
                                        <p:cTn id="14" dur="1" fill="hold">
                                          <p:stCondLst>
                                            <p:cond delay="0"/>
                                          </p:stCondLst>
                                        </p:cTn>
                                        <p:tgtEl>
                                          <p:spTgt spid="39046"/>
                                        </p:tgtEl>
                                        <p:attrNameLst>
                                          <p:attrName>style.visibility</p:attrName>
                                        </p:attrNameLst>
                                      </p:cBhvr>
                                      <p:to>
                                        <p:strVal val="visible"/>
                                      </p:to>
                                    </p:set>
                                    <p:animEffect transition="in" filter="wipe(up)">
                                      <p:cBhvr>
                                        <p:cTn id="15" dur="500"/>
                                        <p:tgtEl>
                                          <p:spTgt spid="390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8945"/>
                                        </p:tgtEl>
                                        <p:attrNameLst>
                                          <p:attrName>style.visibility</p:attrName>
                                        </p:attrNameLst>
                                      </p:cBhvr>
                                      <p:to>
                                        <p:strVal val="visible"/>
                                      </p:to>
                                    </p:set>
                                    <p:animEffect transition="in" filter="wipe(left)">
                                      <p:cBhvr>
                                        <p:cTn id="20" dur="500"/>
                                        <p:tgtEl>
                                          <p:spTgt spid="389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950"/>
                                        </p:tgtEl>
                                        <p:attrNameLst>
                                          <p:attrName>style.visibility</p:attrName>
                                        </p:attrNameLst>
                                      </p:cBhvr>
                                      <p:to>
                                        <p:strVal val="visible"/>
                                      </p:to>
                                    </p:set>
                                    <p:animEffect transition="in" filter="wipe(left)">
                                      <p:cBhvr>
                                        <p:cTn id="25" dur="500"/>
                                        <p:tgtEl>
                                          <p:spTgt spid="389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8948"/>
                                        </p:tgtEl>
                                        <p:attrNameLst>
                                          <p:attrName>style.visibility</p:attrName>
                                        </p:attrNameLst>
                                      </p:cBhvr>
                                      <p:to>
                                        <p:strVal val="visible"/>
                                      </p:to>
                                    </p:set>
                                    <p:animEffect transition="in" filter="wipe(left)">
                                      <p:cBhvr>
                                        <p:cTn id="30" dur="500"/>
                                        <p:tgtEl>
                                          <p:spTgt spid="389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8990"/>
                                        </p:tgtEl>
                                        <p:attrNameLst>
                                          <p:attrName>style.visibility</p:attrName>
                                        </p:attrNameLst>
                                      </p:cBhvr>
                                      <p:to>
                                        <p:strVal val="visible"/>
                                      </p:to>
                                    </p:set>
                                    <p:animEffect transition="in" filter="wipe(left)">
                                      <p:cBhvr>
                                        <p:cTn id="35" dur="500"/>
                                        <p:tgtEl>
                                          <p:spTgt spid="3899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949"/>
                                        </p:tgtEl>
                                        <p:attrNameLst>
                                          <p:attrName>style.visibility</p:attrName>
                                        </p:attrNameLst>
                                      </p:cBhvr>
                                      <p:to>
                                        <p:strVal val="visible"/>
                                      </p:to>
                                    </p:set>
                                    <p:animEffect transition="in" filter="wipe(left)">
                                      <p:cBhvr>
                                        <p:cTn id="40" dur="500"/>
                                        <p:tgtEl>
                                          <p:spTgt spid="3894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8966"/>
                                        </p:tgtEl>
                                        <p:attrNameLst>
                                          <p:attrName>style.visibility</p:attrName>
                                        </p:attrNameLst>
                                      </p:cBhvr>
                                      <p:to>
                                        <p:strVal val="visible"/>
                                      </p:to>
                                    </p:set>
                                    <p:animEffect transition="in" filter="wipe(left)">
                                      <p:cBhvr>
                                        <p:cTn id="45" dur="500"/>
                                        <p:tgtEl>
                                          <p:spTgt spid="389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8946"/>
                                        </p:tgtEl>
                                        <p:attrNameLst>
                                          <p:attrName>style.visibility</p:attrName>
                                        </p:attrNameLst>
                                      </p:cBhvr>
                                      <p:to>
                                        <p:strVal val="visible"/>
                                      </p:to>
                                    </p:set>
                                    <p:animEffect transition="in" filter="wipe(left)">
                                      <p:cBhvr>
                                        <p:cTn id="50" dur="500"/>
                                        <p:tgtEl>
                                          <p:spTgt spid="3894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9076"/>
                                        </p:tgtEl>
                                        <p:attrNameLst>
                                          <p:attrName>style.visibility</p:attrName>
                                        </p:attrNameLst>
                                      </p:cBhvr>
                                      <p:to>
                                        <p:strVal val="visible"/>
                                      </p:to>
                                    </p:set>
                                    <p:animEffect transition="in" filter="wipe(left)">
                                      <p:cBhvr>
                                        <p:cTn id="55" dur="500"/>
                                        <p:tgtEl>
                                          <p:spTgt spid="3907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947"/>
                                        </p:tgtEl>
                                        <p:attrNameLst>
                                          <p:attrName>style.visibility</p:attrName>
                                        </p:attrNameLst>
                                      </p:cBhvr>
                                      <p:to>
                                        <p:strVal val="visible"/>
                                      </p:to>
                                    </p:set>
                                    <p:animEffect transition="in" filter="wipe(left)">
                                      <p:cBhvr>
                                        <p:cTn id="60" dur="500"/>
                                        <p:tgtEl>
                                          <p:spTgt spid="3894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9052"/>
                                        </p:tgtEl>
                                        <p:attrNameLst>
                                          <p:attrName>style.visibility</p:attrName>
                                        </p:attrNameLst>
                                      </p:cBhvr>
                                      <p:to>
                                        <p:strVal val="visible"/>
                                      </p:to>
                                    </p:set>
                                    <p:animEffect transition="in" filter="wipe(left)">
                                      <p:cBhvr>
                                        <p:cTn id="65" dur="500"/>
                                        <p:tgtEl>
                                          <p:spTgt spid="39052"/>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39045"/>
                                        </p:tgtEl>
                                        <p:attrNameLst>
                                          <p:attrName>style.visibility</p:attrName>
                                        </p:attrNameLst>
                                      </p:cBhvr>
                                      <p:to>
                                        <p:strVal val="visible"/>
                                      </p:to>
                                    </p:set>
                                    <p:anim calcmode="lin" valueType="num">
                                      <p:cBhvr>
                                        <p:cTn id="70" dur="500" fill="hold"/>
                                        <p:tgtEl>
                                          <p:spTgt spid="39045"/>
                                        </p:tgtEl>
                                        <p:attrNameLst>
                                          <p:attrName>ppt_w</p:attrName>
                                        </p:attrNameLst>
                                      </p:cBhvr>
                                      <p:tavLst>
                                        <p:tav tm="0">
                                          <p:val>
                                            <p:fltVal val="0"/>
                                          </p:val>
                                        </p:tav>
                                        <p:tav tm="100000">
                                          <p:val>
                                            <p:strVal val="#ppt_w"/>
                                          </p:val>
                                        </p:tav>
                                      </p:tavLst>
                                    </p:anim>
                                    <p:anim calcmode="lin" valueType="num">
                                      <p:cBhvr>
                                        <p:cTn id="71" dur="500" fill="hold"/>
                                        <p:tgtEl>
                                          <p:spTgt spid="39045"/>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74"/>
                                          </p:stCondLst>
                                        </p:cTn>
                                        <p:tgtEl>
                                          <p:spTgt spid="3899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3899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8993"/>
                                        </p:tgtEl>
                                        <p:attrNameLst>
                                          <p:attrName>style.visibility</p:attrName>
                                        </p:attrNameLst>
                                      </p:cBhvr>
                                      <p:to>
                                        <p:strVal val="visible"/>
                                      </p:to>
                                    </p:set>
                                    <p:animEffect transition="in" filter="blinds(horizontal)">
                                      <p:cBhvr>
                                        <p:cTn id="84" dur="500"/>
                                        <p:tgtEl>
                                          <p:spTgt spid="38993"/>
                                        </p:tgtEl>
                                      </p:cBhvr>
                                    </p:animEffect>
                                  </p:childTnLst>
                                </p:cTn>
                              </p:par>
                              <p:par>
                                <p:cTn id="85" presetID="12" presetClass="entr" presetSubtype="4" fill="hold" nodeType="withEffect">
                                  <p:stCondLst>
                                    <p:cond delay="0"/>
                                  </p:stCondLst>
                                  <p:childTnLst>
                                    <p:set>
                                      <p:cBhvr>
                                        <p:cTn id="86" dur="1" fill="hold">
                                          <p:stCondLst>
                                            <p:cond delay="0"/>
                                          </p:stCondLst>
                                        </p:cTn>
                                        <p:tgtEl>
                                          <p:spTgt spid="39078"/>
                                        </p:tgtEl>
                                        <p:attrNameLst>
                                          <p:attrName>style.visibility</p:attrName>
                                        </p:attrNameLst>
                                      </p:cBhvr>
                                      <p:to>
                                        <p:strVal val="visible"/>
                                      </p:to>
                                    </p:set>
                                    <p:animEffect transition="in" filter="slide(fromBottom)">
                                      <p:cBhvr>
                                        <p:cTn id="87" dur="500"/>
                                        <p:tgtEl>
                                          <p:spTgt spid="39078"/>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9077"/>
                                        </p:tgtEl>
                                        <p:attrNameLst>
                                          <p:attrName>style.visibility</p:attrName>
                                        </p:attrNameLst>
                                      </p:cBhvr>
                                      <p:to>
                                        <p:strVal val="visible"/>
                                      </p:to>
                                    </p:set>
                                    <p:animEffect transition="in" filter="blinds(horizontal)">
                                      <p:cBhvr>
                                        <p:cTn id="90" dur="500"/>
                                        <p:tgtEl>
                                          <p:spTgt spid="39077"/>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nodeType="clickEffect">
                                  <p:stCondLst>
                                    <p:cond delay="0"/>
                                  </p:stCondLst>
                                  <p:childTnLst>
                                    <p:set>
                                      <p:cBhvr>
                                        <p:cTn id="94" dur="1" fill="hold">
                                          <p:stCondLst>
                                            <p:cond delay="0"/>
                                          </p:stCondLst>
                                        </p:cTn>
                                        <p:tgtEl>
                                          <p:spTgt spid="39098"/>
                                        </p:tgtEl>
                                        <p:attrNameLst>
                                          <p:attrName>style.visibility</p:attrName>
                                        </p:attrNameLst>
                                      </p:cBhvr>
                                      <p:to>
                                        <p:strVal val="visible"/>
                                      </p:to>
                                    </p:set>
                                    <p:animEffect transition="in" filter="slide(fromBottom)">
                                      <p:cBhvr>
                                        <p:cTn id="95" dur="500"/>
                                        <p:tgtEl>
                                          <p:spTgt spid="39098"/>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4" fill="hold" nodeType="clickEffect">
                                  <p:stCondLst>
                                    <p:cond delay="0"/>
                                  </p:stCondLst>
                                  <p:childTnLst>
                                    <p:set>
                                      <p:cBhvr>
                                        <p:cTn id="99" dur="1" fill="hold">
                                          <p:stCondLst>
                                            <p:cond delay="0"/>
                                          </p:stCondLst>
                                        </p:cTn>
                                        <p:tgtEl>
                                          <p:spTgt spid="39115"/>
                                        </p:tgtEl>
                                        <p:attrNameLst>
                                          <p:attrName>style.visibility</p:attrName>
                                        </p:attrNameLst>
                                      </p:cBhvr>
                                      <p:to>
                                        <p:strVal val="visible"/>
                                      </p:to>
                                    </p:set>
                                    <p:animEffect transition="in" filter="slide(fromBottom)">
                                      <p:cBhvr>
                                        <p:cTn id="100" dur="500"/>
                                        <p:tgtEl>
                                          <p:spTgt spid="39115"/>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nodeType="clickEffect">
                                  <p:stCondLst>
                                    <p:cond delay="0"/>
                                  </p:stCondLst>
                                  <p:childTnLst>
                                    <p:set>
                                      <p:cBhvr>
                                        <p:cTn id="104" dur="1" fill="hold">
                                          <p:stCondLst>
                                            <p:cond delay="0"/>
                                          </p:stCondLst>
                                        </p:cTn>
                                        <p:tgtEl>
                                          <p:spTgt spid="39125"/>
                                        </p:tgtEl>
                                        <p:attrNameLst>
                                          <p:attrName>style.visibility</p:attrName>
                                        </p:attrNameLst>
                                      </p:cBhvr>
                                      <p:to>
                                        <p:strVal val="visible"/>
                                      </p:to>
                                    </p:set>
                                    <p:animEffect transition="in" filter="slide(fromBottom)">
                                      <p:cBhvr>
                                        <p:cTn id="105" dur="500"/>
                                        <p:tgtEl>
                                          <p:spTgt spid="39125"/>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9044"/>
                                        </p:tgtEl>
                                        <p:attrNameLst>
                                          <p:attrName>style.visibility</p:attrName>
                                        </p:attrNameLst>
                                      </p:cBhvr>
                                      <p:to>
                                        <p:strVal val="visible"/>
                                      </p:to>
                                    </p:set>
                                    <p:animEffect transition="in" filter="blinds(horizontal)">
                                      <p:cBhvr>
                                        <p:cTn id="110" dur="500"/>
                                        <p:tgtEl>
                                          <p:spTgt spid="39044"/>
                                        </p:tgtEl>
                                      </p:cBhvr>
                                    </p:animEffect>
                                  </p:childTnLst>
                                </p:cTn>
                              </p:par>
                              <p:par>
                                <p:cTn id="111" presetID="3" presetClass="entr" presetSubtype="10" fill="hold" nodeType="withEffect">
                                  <p:stCondLst>
                                    <p:cond delay="0"/>
                                  </p:stCondLst>
                                  <p:childTnLst>
                                    <p:set>
                                      <p:cBhvr>
                                        <p:cTn id="112" dur="1" fill="hold">
                                          <p:stCondLst>
                                            <p:cond delay="0"/>
                                          </p:stCondLst>
                                        </p:cTn>
                                        <p:tgtEl>
                                          <p:spTgt spid="38994"/>
                                        </p:tgtEl>
                                        <p:attrNameLst>
                                          <p:attrName>style.visibility</p:attrName>
                                        </p:attrNameLst>
                                      </p:cBhvr>
                                      <p:to>
                                        <p:strVal val="visible"/>
                                      </p:to>
                                    </p:set>
                                    <p:animEffect transition="in" filter="blinds(horizontal)">
                                      <p:cBhvr>
                                        <p:cTn id="113" dur="500"/>
                                        <p:tgtEl>
                                          <p:spTgt spid="38994"/>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39096"/>
                                        </p:tgtEl>
                                        <p:attrNameLst>
                                          <p:attrName>style.visibility</p:attrName>
                                        </p:attrNameLst>
                                      </p:cBhvr>
                                      <p:to>
                                        <p:strVal val="visible"/>
                                      </p:to>
                                    </p:set>
                                    <p:animEffect transition="in" filter="blinds(horizontal)">
                                      <p:cBhvr>
                                        <p:cTn id="116" dur="500"/>
                                        <p:tgtEl>
                                          <p:spTgt spid="39096"/>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39097"/>
                                        </p:tgtEl>
                                        <p:attrNameLst>
                                          <p:attrName>style.visibility</p:attrName>
                                        </p:attrNameLst>
                                      </p:cBhvr>
                                      <p:to>
                                        <p:strVal val="visible"/>
                                      </p:to>
                                    </p:set>
                                    <p:animEffect transition="in" filter="blinds(horizontal)">
                                      <p:cBhvr>
                                        <p:cTn id="119" dur="500"/>
                                        <p:tgtEl>
                                          <p:spTgt spid="39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45" grpId="0" animBg="1"/>
      <p:bldP spid="38946" grpId="0" animBg="1"/>
      <p:bldP spid="38947" grpId="0" animBg="1"/>
      <p:bldP spid="38948" grpId="0" animBg="1"/>
      <p:bldP spid="38949" grpId="0" animBg="1"/>
      <p:bldP spid="38991" grpId="0" autoUpdateAnimBg="0"/>
      <p:bldP spid="38993" grpId="0" autoUpdateAnimBg="0"/>
      <p:bldP spid="39044" grpId="0" autoUpdateAnimBg="0"/>
      <p:bldP spid="39045" grpId="0" autoUpdateAnimBg="0"/>
      <p:bldP spid="39077" grpId="0" autoUpdateAnimBg="0"/>
      <p:bldP spid="39096" grpId="0" autoUpdateAnimBg="0"/>
      <p:bldP spid="3909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DDA4225E-B67F-4F3E-B96E-78B7126F56B3}"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3481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AA84F0C0-4335-4E59-A12F-743A3B78F628}"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grpSp>
        <p:nvGrpSpPr>
          <p:cNvPr id="35844" name="Group 4"/>
          <p:cNvGrpSpPr/>
          <p:nvPr/>
        </p:nvGrpSpPr>
        <p:grpSpPr bwMode="auto">
          <a:xfrm>
            <a:off x="881063" y="1341438"/>
            <a:ext cx="7219950" cy="3481387"/>
            <a:chOff x="0" y="0"/>
            <a:chExt cx="4548" cy="2193"/>
          </a:xfrm>
        </p:grpSpPr>
        <p:sp>
          <p:nvSpPr>
            <p:cNvPr id="34824" name="Rectangle 4" descr="羊皮纸"/>
            <p:cNvSpPr>
              <a:spLocks noChangeArrowheads="1"/>
            </p:cNvSpPr>
            <p:nvPr/>
          </p:nvSpPr>
          <p:spPr bwMode="auto">
            <a:xfrm>
              <a:off x="1572" y="320"/>
              <a:ext cx="624" cy="1344"/>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grpSp>
          <p:nvGrpSpPr>
            <p:cNvPr id="34825" name="Group 6"/>
            <p:cNvGrpSpPr/>
            <p:nvPr/>
          </p:nvGrpSpPr>
          <p:grpSpPr bwMode="auto">
            <a:xfrm>
              <a:off x="0" y="220"/>
              <a:ext cx="1200" cy="1431"/>
              <a:chOff x="0" y="0"/>
              <a:chExt cx="1200" cy="1431"/>
            </a:xfrm>
          </p:grpSpPr>
          <p:grpSp>
            <p:nvGrpSpPr>
              <p:cNvPr id="34865" name="Group 7"/>
              <p:cNvGrpSpPr/>
              <p:nvPr/>
            </p:nvGrpSpPr>
            <p:grpSpPr bwMode="auto">
              <a:xfrm>
                <a:off x="96" y="169"/>
                <a:ext cx="1008" cy="1113"/>
                <a:chOff x="0" y="0"/>
                <a:chExt cx="1008" cy="1113"/>
              </a:xfrm>
            </p:grpSpPr>
            <p:sp>
              <p:nvSpPr>
                <p:cNvPr id="34871" name="Line 5"/>
                <p:cNvSpPr>
                  <a:spLocks noChangeShapeType="1"/>
                </p:cNvSpPr>
                <p:nvPr/>
              </p:nvSpPr>
              <p:spPr bwMode="auto">
                <a:xfrm>
                  <a:off x="864" y="304"/>
                  <a:ext cx="0" cy="556"/>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2" name="Line 6"/>
                <p:cNvSpPr>
                  <a:spLocks noChangeShapeType="1"/>
                </p:cNvSpPr>
                <p:nvPr/>
              </p:nvSpPr>
              <p:spPr bwMode="auto">
                <a:xfrm flipV="1">
                  <a:off x="248" y="253"/>
                  <a:ext cx="520" cy="611"/>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3" name="Line 7"/>
                <p:cNvSpPr>
                  <a:spLocks noChangeShapeType="1"/>
                </p:cNvSpPr>
                <p:nvPr/>
              </p:nvSpPr>
              <p:spPr bwMode="auto">
                <a:xfrm flipH="1">
                  <a:off x="157" y="319"/>
                  <a:ext cx="0" cy="499"/>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4" name="Oval 8" descr="羊皮纸"/>
                <p:cNvSpPr>
                  <a:spLocks noChangeArrowheads="1"/>
                </p:cNvSpPr>
                <p:nvPr/>
              </p:nvSpPr>
              <p:spPr bwMode="auto">
                <a:xfrm>
                  <a:off x="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B</a:t>
                  </a:r>
                  <a:endParaRPr lang="en-US" altLang="zh-CN" sz="2400">
                    <a:ea typeface="SimSun" pitchFamily="2" charset="-122"/>
                  </a:endParaRPr>
                </a:p>
              </p:txBody>
            </p:sp>
            <p:sp>
              <p:nvSpPr>
                <p:cNvPr id="34875" name="Oval 9" descr="羊皮纸"/>
                <p:cNvSpPr>
                  <a:spLocks noChangeArrowheads="1"/>
                </p:cNvSpPr>
                <p:nvPr/>
              </p:nvSpPr>
              <p:spPr bwMode="auto">
                <a:xfrm>
                  <a:off x="5"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A</a:t>
                  </a:r>
                  <a:endParaRPr lang="en-US" altLang="zh-CN" sz="2400">
                    <a:ea typeface="SimSun" pitchFamily="2" charset="-122"/>
                  </a:endParaRPr>
                </a:p>
              </p:txBody>
            </p:sp>
            <p:sp>
              <p:nvSpPr>
                <p:cNvPr id="34876" name="Oval 10" descr="羊皮纸"/>
                <p:cNvSpPr>
                  <a:spLocks noChangeArrowheads="1"/>
                </p:cNvSpPr>
                <p:nvPr/>
              </p:nvSpPr>
              <p:spPr bwMode="auto">
                <a:xfrm>
                  <a:off x="72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C</a:t>
                  </a:r>
                  <a:endParaRPr lang="en-US" altLang="zh-CN" sz="2400">
                    <a:ea typeface="SimSun" pitchFamily="2" charset="-122"/>
                  </a:endParaRPr>
                </a:p>
              </p:txBody>
            </p:sp>
            <p:sp>
              <p:nvSpPr>
                <p:cNvPr id="34877" name="Oval 11" descr="羊皮纸"/>
                <p:cNvSpPr>
                  <a:spLocks noChangeArrowheads="1"/>
                </p:cNvSpPr>
                <p:nvPr/>
              </p:nvSpPr>
              <p:spPr bwMode="auto">
                <a:xfrm>
                  <a:off x="720"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D</a:t>
                  </a:r>
                  <a:endParaRPr lang="en-US" altLang="zh-CN" sz="2400">
                    <a:ea typeface="SimSun" pitchFamily="2" charset="-122"/>
                  </a:endParaRPr>
                </a:p>
              </p:txBody>
            </p:sp>
            <p:sp>
              <p:nvSpPr>
                <p:cNvPr id="34878" name="Line 12"/>
                <p:cNvSpPr>
                  <a:spLocks noChangeShapeType="1"/>
                </p:cNvSpPr>
                <p:nvPr/>
              </p:nvSpPr>
              <p:spPr bwMode="auto">
                <a:xfrm>
                  <a:off x="288" y="152"/>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9" name="Line 13"/>
                <p:cNvSpPr>
                  <a:spLocks noChangeShapeType="1"/>
                </p:cNvSpPr>
                <p:nvPr/>
              </p:nvSpPr>
              <p:spPr bwMode="auto">
                <a:xfrm>
                  <a:off x="288" y="961"/>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66" name="Text Box 14"/>
              <p:cNvSpPr txBox="1">
                <a:spLocks noChangeArrowheads="1"/>
              </p:cNvSpPr>
              <p:nvPr/>
            </p:nvSpPr>
            <p:spPr bwMode="auto">
              <a:xfrm>
                <a:off x="48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rPr>
                  <a:t>6</a:t>
                </a:r>
                <a:endParaRPr lang="en-US" altLang="zh-CN" sz="2400">
                  <a:ea typeface="SimSun" pitchFamily="2" charset="-122"/>
                </a:endParaRPr>
              </a:p>
            </p:txBody>
          </p:sp>
          <p:sp>
            <p:nvSpPr>
              <p:cNvPr id="34867" name="Text Box 15"/>
              <p:cNvSpPr txBox="1">
                <a:spLocks noChangeArrowheads="1"/>
              </p:cNvSpPr>
              <p:nvPr/>
            </p:nvSpPr>
            <p:spPr bwMode="auto">
              <a:xfrm>
                <a:off x="480" y="3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rPr>
                  <a:t>9</a:t>
                </a:r>
                <a:endParaRPr lang="en-US" altLang="zh-CN" sz="2400">
                  <a:ea typeface="SimSun" pitchFamily="2" charset="-122"/>
                </a:endParaRPr>
              </a:p>
            </p:txBody>
          </p:sp>
          <p:sp>
            <p:nvSpPr>
              <p:cNvPr id="34868" name="Text Box 16"/>
              <p:cNvSpPr txBox="1">
                <a:spLocks noChangeArrowheads="1"/>
              </p:cNvSpPr>
              <p:nvPr/>
            </p:nvSpPr>
            <p:spPr bwMode="auto">
              <a:xfrm>
                <a:off x="0"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rPr>
                  <a:t>5</a:t>
                </a:r>
                <a:endParaRPr lang="en-US" altLang="zh-CN" sz="2400">
                  <a:ea typeface="SimSun" pitchFamily="2" charset="-122"/>
                </a:endParaRPr>
              </a:p>
            </p:txBody>
          </p:sp>
          <p:sp>
            <p:nvSpPr>
              <p:cNvPr id="34869" name="Text Box 17"/>
              <p:cNvSpPr txBox="1">
                <a:spLocks noChangeArrowheads="1"/>
              </p:cNvSpPr>
              <p:nvPr/>
            </p:nvSpPr>
            <p:spPr bwMode="auto">
              <a:xfrm>
                <a:off x="972"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rPr>
                  <a:t>2</a:t>
                </a:r>
                <a:endParaRPr lang="en-US" altLang="zh-CN" sz="2400">
                  <a:ea typeface="SimSun" pitchFamily="2" charset="-122"/>
                </a:endParaRPr>
              </a:p>
            </p:txBody>
          </p:sp>
          <p:sp>
            <p:nvSpPr>
              <p:cNvPr id="34870" name="Text Box 18"/>
              <p:cNvSpPr txBox="1">
                <a:spLocks noChangeArrowheads="1"/>
              </p:cNvSpPr>
              <p:nvPr/>
            </p:nvSpPr>
            <p:spPr bwMode="auto">
              <a:xfrm>
                <a:off x="52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rPr>
                  <a:t>8</a:t>
                </a:r>
                <a:endParaRPr lang="en-US" altLang="zh-CN" sz="2400">
                  <a:ea typeface="SimSun" pitchFamily="2" charset="-122"/>
                </a:endParaRPr>
              </a:p>
            </p:txBody>
          </p:sp>
        </p:grpSp>
        <p:sp>
          <p:nvSpPr>
            <p:cNvPr id="34826" name="Text Box 19"/>
            <p:cNvSpPr txBox="1">
              <a:spLocks noChangeArrowheads="1"/>
            </p:cNvSpPr>
            <p:nvPr/>
          </p:nvSpPr>
          <p:spPr bwMode="auto">
            <a:xfrm>
              <a:off x="1463" y="0"/>
              <a:ext cx="85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ea typeface="SimSun" pitchFamily="2" charset="-122"/>
                </a:rPr>
                <a:t>data adj</a:t>
              </a:r>
              <a:endParaRPr lang="en-US" altLang="zh-CN" sz="2600">
                <a:ea typeface="SimSun" pitchFamily="2" charset="-122"/>
              </a:endParaRPr>
            </a:p>
          </p:txBody>
        </p:sp>
        <p:sp>
          <p:nvSpPr>
            <p:cNvPr id="34827" name="Line 20"/>
            <p:cNvSpPr>
              <a:spLocks noChangeShapeType="1"/>
            </p:cNvSpPr>
            <p:nvPr/>
          </p:nvSpPr>
          <p:spPr bwMode="auto">
            <a:xfrm>
              <a:off x="1908" y="326"/>
              <a:ext cx="0" cy="13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Text Box 21"/>
            <p:cNvSpPr txBox="1">
              <a:spLocks noChangeArrowheads="1"/>
            </p:cNvSpPr>
            <p:nvPr/>
          </p:nvSpPr>
          <p:spPr bwMode="auto">
            <a:xfrm>
              <a:off x="1607" y="296"/>
              <a:ext cx="278" cy="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lnSpc>
                  <a:spcPct val="110000"/>
                </a:lnSpc>
                <a:spcBef>
                  <a:spcPct val="15000"/>
                </a:spcBef>
              </a:pPr>
              <a:r>
                <a:rPr lang="en-US" altLang="zh-CN" sz="2800" b="1">
                  <a:ea typeface="SimSun" pitchFamily="2" charset="-122"/>
                </a:rPr>
                <a:t>A</a:t>
              </a:r>
              <a:endParaRPr lang="en-US" altLang="zh-CN" sz="2800" b="1">
                <a:ea typeface="SimSun" pitchFamily="2" charset="-122"/>
              </a:endParaRPr>
            </a:p>
            <a:p>
              <a:pPr eaLnBrk="1" hangingPunct="1">
                <a:lnSpc>
                  <a:spcPct val="110000"/>
                </a:lnSpc>
                <a:spcBef>
                  <a:spcPct val="15000"/>
                </a:spcBef>
              </a:pPr>
              <a:r>
                <a:rPr lang="en-US" altLang="zh-CN" sz="2800" b="1">
                  <a:ea typeface="SimSun" pitchFamily="2" charset="-122"/>
                </a:rPr>
                <a:t>B</a:t>
              </a:r>
              <a:endParaRPr lang="en-US" altLang="zh-CN" sz="2800" b="1">
                <a:ea typeface="SimSun" pitchFamily="2" charset="-122"/>
              </a:endParaRPr>
            </a:p>
            <a:p>
              <a:pPr eaLnBrk="1" hangingPunct="1">
                <a:lnSpc>
                  <a:spcPct val="110000"/>
                </a:lnSpc>
                <a:spcBef>
                  <a:spcPct val="15000"/>
                </a:spcBef>
              </a:pPr>
              <a:r>
                <a:rPr lang="en-US" altLang="zh-CN" sz="2800" b="1">
                  <a:ea typeface="SimSun" pitchFamily="2" charset="-122"/>
                </a:rPr>
                <a:t>C</a:t>
              </a:r>
              <a:endParaRPr lang="en-US" altLang="zh-CN" sz="2800" b="1">
                <a:ea typeface="SimSun" pitchFamily="2" charset="-122"/>
              </a:endParaRPr>
            </a:p>
            <a:p>
              <a:pPr eaLnBrk="1" hangingPunct="1">
                <a:lnSpc>
                  <a:spcPct val="110000"/>
                </a:lnSpc>
                <a:spcBef>
                  <a:spcPct val="15000"/>
                </a:spcBef>
              </a:pPr>
              <a:r>
                <a:rPr lang="en-US" altLang="zh-CN" sz="2800" b="1">
                  <a:ea typeface="SimSun" pitchFamily="2" charset="-122"/>
                </a:rPr>
                <a:t>D</a:t>
              </a:r>
              <a:endParaRPr lang="en-US" altLang="zh-CN" sz="2800">
                <a:ea typeface="SimSun" pitchFamily="2" charset="-122"/>
              </a:endParaRPr>
            </a:p>
          </p:txBody>
        </p:sp>
        <p:sp>
          <p:nvSpPr>
            <p:cNvPr id="34829" name="Line 22"/>
            <p:cNvSpPr>
              <a:spLocks noChangeShapeType="1"/>
            </p:cNvSpPr>
            <p:nvPr/>
          </p:nvSpPr>
          <p:spPr bwMode="auto">
            <a:xfrm>
              <a:off x="1572" y="65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0" name="Line 23"/>
            <p:cNvSpPr>
              <a:spLocks noChangeShapeType="1"/>
            </p:cNvSpPr>
            <p:nvPr/>
          </p:nvSpPr>
          <p:spPr bwMode="auto">
            <a:xfrm>
              <a:off x="1572" y="99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Text Box 24"/>
            <p:cNvSpPr txBox="1">
              <a:spLocks noChangeArrowheads="1"/>
            </p:cNvSpPr>
            <p:nvPr/>
          </p:nvSpPr>
          <p:spPr bwMode="auto">
            <a:xfrm>
              <a:off x="1344" y="277"/>
              <a:ext cx="228"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lnSpc>
                  <a:spcPct val="120000"/>
                </a:lnSpc>
              </a:pPr>
              <a:r>
                <a:rPr lang="en-US" altLang="zh-CN" sz="2800" b="1">
                  <a:solidFill>
                    <a:srgbClr val="009900"/>
                  </a:solidFill>
                  <a:ea typeface="SimSun" pitchFamily="2" charset="-122"/>
                </a:rPr>
                <a:t>0</a:t>
              </a:r>
              <a:endParaRPr lang="en-US" altLang="zh-CN" sz="2800" b="1">
                <a:solidFill>
                  <a:srgbClr val="009900"/>
                </a:solidFill>
                <a:ea typeface="SimSun" pitchFamily="2" charset="-122"/>
              </a:endParaRPr>
            </a:p>
            <a:p>
              <a:pPr eaLnBrk="1" hangingPunct="1">
                <a:lnSpc>
                  <a:spcPct val="120000"/>
                </a:lnSpc>
              </a:pPr>
              <a:r>
                <a:rPr lang="en-US" altLang="zh-CN" sz="2800" b="1">
                  <a:solidFill>
                    <a:srgbClr val="009900"/>
                  </a:solidFill>
                  <a:ea typeface="SimSun" pitchFamily="2" charset="-122"/>
                </a:rPr>
                <a:t>1</a:t>
              </a:r>
              <a:endParaRPr lang="en-US" altLang="zh-CN" sz="2800" b="1">
                <a:solidFill>
                  <a:srgbClr val="009900"/>
                </a:solidFill>
                <a:ea typeface="SimSun" pitchFamily="2" charset="-122"/>
              </a:endParaRPr>
            </a:p>
            <a:p>
              <a:pPr eaLnBrk="1" hangingPunct="1">
                <a:lnSpc>
                  <a:spcPct val="120000"/>
                </a:lnSpc>
              </a:pPr>
              <a:r>
                <a:rPr lang="en-US" altLang="zh-CN" sz="2800" b="1">
                  <a:solidFill>
                    <a:srgbClr val="009900"/>
                  </a:solidFill>
                  <a:ea typeface="SimSun" pitchFamily="2" charset="-122"/>
                </a:rPr>
                <a:t>2</a:t>
              </a:r>
              <a:endParaRPr lang="en-US" altLang="zh-CN" sz="2800" b="1">
                <a:solidFill>
                  <a:srgbClr val="009900"/>
                </a:solidFill>
                <a:ea typeface="SimSun" pitchFamily="2" charset="-122"/>
              </a:endParaRPr>
            </a:p>
            <a:p>
              <a:pPr eaLnBrk="1" hangingPunct="1">
                <a:lnSpc>
                  <a:spcPct val="120000"/>
                </a:lnSpc>
              </a:pPr>
              <a:r>
                <a:rPr lang="en-US" altLang="zh-CN" sz="2800" b="1">
                  <a:solidFill>
                    <a:srgbClr val="009900"/>
                  </a:solidFill>
                  <a:ea typeface="SimSun" pitchFamily="2" charset="-122"/>
                </a:rPr>
                <a:t>3</a:t>
              </a:r>
              <a:endParaRPr lang="en-US" altLang="zh-CN" sz="2400">
                <a:ea typeface="SimSun" pitchFamily="2" charset="-122"/>
              </a:endParaRPr>
            </a:p>
          </p:txBody>
        </p:sp>
        <p:sp>
          <p:nvSpPr>
            <p:cNvPr id="34832" name="Line 25"/>
            <p:cNvSpPr>
              <a:spLocks noChangeShapeType="1"/>
            </p:cNvSpPr>
            <p:nvPr/>
          </p:nvSpPr>
          <p:spPr bwMode="auto">
            <a:xfrm>
              <a:off x="2052" y="470"/>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26"/>
            <p:cNvSpPr>
              <a:spLocks noChangeShapeType="1"/>
            </p:cNvSpPr>
            <p:nvPr/>
          </p:nvSpPr>
          <p:spPr bwMode="auto">
            <a:xfrm>
              <a:off x="2052" y="854"/>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Rectangle 27" descr="羊皮纸"/>
            <p:cNvSpPr>
              <a:spLocks noChangeArrowheads="1"/>
            </p:cNvSpPr>
            <p:nvPr/>
          </p:nvSpPr>
          <p:spPr bwMode="auto">
            <a:xfrm>
              <a:off x="2532" y="326"/>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35" name="Text Box 28"/>
            <p:cNvSpPr txBox="1">
              <a:spLocks noChangeArrowheads="1"/>
            </p:cNvSpPr>
            <p:nvPr/>
          </p:nvSpPr>
          <p:spPr bwMode="auto">
            <a:xfrm>
              <a:off x="2336" y="0"/>
              <a:ext cx="12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ea typeface="SimSun" pitchFamily="2" charset="-122"/>
                </a:rPr>
                <a:t>dest cost link</a:t>
              </a:r>
              <a:endParaRPr lang="en-US" altLang="zh-CN" sz="2600">
                <a:ea typeface="SimSun" pitchFamily="2" charset="-122"/>
              </a:endParaRPr>
            </a:p>
          </p:txBody>
        </p:sp>
        <p:sp>
          <p:nvSpPr>
            <p:cNvPr id="34836" name="Line 29"/>
            <p:cNvSpPr>
              <a:spLocks noChangeShapeType="1"/>
            </p:cNvSpPr>
            <p:nvPr/>
          </p:nvSpPr>
          <p:spPr bwMode="auto">
            <a:xfrm>
              <a:off x="2820" y="32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7" name="Rectangle 30" descr="羊皮纸"/>
            <p:cNvSpPr>
              <a:spLocks noChangeArrowheads="1"/>
            </p:cNvSpPr>
            <p:nvPr/>
          </p:nvSpPr>
          <p:spPr bwMode="auto">
            <a:xfrm>
              <a:off x="2532" y="704"/>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38" name="Line 31"/>
            <p:cNvSpPr>
              <a:spLocks noChangeShapeType="1"/>
            </p:cNvSpPr>
            <p:nvPr/>
          </p:nvSpPr>
          <p:spPr bwMode="auto">
            <a:xfrm>
              <a:off x="2820" y="71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9" name="Text Box 32"/>
            <p:cNvSpPr txBox="1">
              <a:spLocks noChangeArrowheads="1"/>
            </p:cNvSpPr>
            <p:nvPr/>
          </p:nvSpPr>
          <p:spPr bwMode="auto">
            <a:xfrm>
              <a:off x="3108" y="608"/>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600" b="1">
                  <a:solidFill>
                    <a:srgbClr val="CC3300"/>
                  </a:solidFill>
                  <a:ea typeface="SimSun" pitchFamily="2" charset="-122"/>
                  <a:sym typeface="Symbol" panose="05050102010706020507" pitchFamily="18" charset="2"/>
                </a:rPr>
                <a:t></a:t>
              </a:r>
              <a:endParaRPr lang="en-US" altLang="zh-CN" sz="2400">
                <a:ea typeface="SimSun" pitchFamily="2" charset="-122"/>
              </a:endParaRPr>
            </a:p>
          </p:txBody>
        </p:sp>
        <p:sp>
          <p:nvSpPr>
            <p:cNvPr id="34840" name="Line 33"/>
            <p:cNvSpPr>
              <a:spLocks noChangeShapeType="1"/>
            </p:cNvSpPr>
            <p:nvPr/>
          </p:nvSpPr>
          <p:spPr bwMode="auto">
            <a:xfrm>
              <a:off x="1572" y="132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34"/>
            <p:cNvSpPr>
              <a:spLocks noChangeShapeType="1"/>
            </p:cNvSpPr>
            <p:nvPr/>
          </p:nvSpPr>
          <p:spPr bwMode="auto">
            <a:xfrm>
              <a:off x="3108" y="32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Line 35"/>
            <p:cNvSpPr>
              <a:spLocks noChangeShapeType="1"/>
            </p:cNvSpPr>
            <p:nvPr/>
          </p:nvSpPr>
          <p:spPr bwMode="auto">
            <a:xfrm>
              <a:off x="3108" y="704"/>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3" name="Rectangle 36" descr="羊皮纸"/>
            <p:cNvSpPr>
              <a:spLocks noChangeArrowheads="1"/>
            </p:cNvSpPr>
            <p:nvPr/>
          </p:nvSpPr>
          <p:spPr bwMode="auto">
            <a:xfrm>
              <a:off x="3684" y="326"/>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44" name="Line 37"/>
            <p:cNvSpPr>
              <a:spLocks noChangeShapeType="1"/>
            </p:cNvSpPr>
            <p:nvPr/>
          </p:nvSpPr>
          <p:spPr bwMode="auto">
            <a:xfrm>
              <a:off x="3972" y="32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5" name="Line 38"/>
            <p:cNvSpPr>
              <a:spLocks noChangeShapeType="1"/>
            </p:cNvSpPr>
            <p:nvPr/>
          </p:nvSpPr>
          <p:spPr bwMode="auto">
            <a:xfrm>
              <a:off x="4260" y="32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6" name="Rectangle 39" descr="羊皮纸"/>
            <p:cNvSpPr>
              <a:spLocks noChangeArrowheads="1"/>
            </p:cNvSpPr>
            <p:nvPr/>
          </p:nvSpPr>
          <p:spPr bwMode="auto">
            <a:xfrm>
              <a:off x="2532" y="1088"/>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47" name="Line 40"/>
            <p:cNvSpPr>
              <a:spLocks noChangeShapeType="1"/>
            </p:cNvSpPr>
            <p:nvPr/>
          </p:nvSpPr>
          <p:spPr bwMode="auto">
            <a:xfrm>
              <a:off x="2820" y="108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8" name="Line 41"/>
            <p:cNvSpPr>
              <a:spLocks noChangeShapeType="1"/>
            </p:cNvSpPr>
            <p:nvPr/>
          </p:nvSpPr>
          <p:spPr bwMode="auto">
            <a:xfrm>
              <a:off x="3108" y="108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9" name="Rectangle 42" descr="羊皮纸"/>
            <p:cNvSpPr>
              <a:spLocks noChangeArrowheads="1"/>
            </p:cNvSpPr>
            <p:nvPr/>
          </p:nvSpPr>
          <p:spPr bwMode="auto">
            <a:xfrm>
              <a:off x="2532" y="1472"/>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50" name="Line 43"/>
            <p:cNvSpPr>
              <a:spLocks noChangeShapeType="1"/>
            </p:cNvSpPr>
            <p:nvPr/>
          </p:nvSpPr>
          <p:spPr bwMode="auto">
            <a:xfrm>
              <a:off x="2820" y="147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1" name="Line 44"/>
            <p:cNvSpPr>
              <a:spLocks noChangeShapeType="1"/>
            </p:cNvSpPr>
            <p:nvPr/>
          </p:nvSpPr>
          <p:spPr bwMode="auto">
            <a:xfrm>
              <a:off x="3108" y="146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Line 45"/>
            <p:cNvSpPr>
              <a:spLocks noChangeShapeType="1"/>
            </p:cNvSpPr>
            <p:nvPr/>
          </p:nvSpPr>
          <p:spPr bwMode="auto">
            <a:xfrm>
              <a:off x="2052" y="1184"/>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3" name="Line 46"/>
            <p:cNvSpPr>
              <a:spLocks noChangeShapeType="1"/>
            </p:cNvSpPr>
            <p:nvPr/>
          </p:nvSpPr>
          <p:spPr bwMode="auto">
            <a:xfrm>
              <a:off x="2052" y="1472"/>
              <a:ext cx="480" cy="144"/>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Text Box 47"/>
            <p:cNvSpPr txBox="1">
              <a:spLocks noChangeArrowheads="1"/>
            </p:cNvSpPr>
            <p:nvPr/>
          </p:nvSpPr>
          <p:spPr bwMode="auto">
            <a:xfrm>
              <a:off x="3108" y="992"/>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600" b="1">
                  <a:solidFill>
                    <a:srgbClr val="CC3300"/>
                  </a:solidFill>
                  <a:ea typeface="SimSun" pitchFamily="2" charset="-122"/>
                  <a:sym typeface="Symbol" panose="05050102010706020507" pitchFamily="18" charset="2"/>
                </a:rPr>
                <a:t></a:t>
              </a:r>
              <a:endParaRPr lang="en-US" altLang="zh-CN" sz="2400">
                <a:ea typeface="SimSun" pitchFamily="2" charset="-122"/>
              </a:endParaRPr>
            </a:p>
          </p:txBody>
        </p:sp>
        <p:sp>
          <p:nvSpPr>
            <p:cNvPr id="34855" name="Text Box 48"/>
            <p:cNvSpPr txBox="1">
              <a:spLocks noChangeArrowheads="1"/>
            </p:cNvSpPr>
            <p:nvPr/>
          </p:nvSpPr>
          <p:spPr bwMode="auto">
            <a:xfrm>
              <a:off x="3108" y="1376"/>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600" b="1">
                  <a:solidFill>
                    <a:srgbClr val="CC3300"/>
                  </a:solidFill>
                  <a:ea typeface="SimSun" pitchFamily="2" charset="-122"/>
                  <a:sym typeface="Symbol" panose="05050102010706020507" pitchFamily="18" charset="2"/>
                </a:rPr>
                <a:t></a:t>
              </a:r>
              <a:endParaRPr lang="en-US" altLang="zh-CN" sz="2400">
                <a:ea typeface="SimSun" pitchFamily="2" charset="-122"/>
              </a:endParaRPr>
            </a:p>
          </p:txBody>
        </p:sp>
        <p:sp>
          <p:nvSpPr>
            <p:cNvPr id="34856" name="Text Box 49"/>
            <p:cNvSpPr txBox="1">
              <a:spLocks noChangeArrowheads="1"/>
            </p:cNvSpPr>
            <p:nvPr/>
          </p:nvSpPr>
          <p:spPr bwMode="auto">
            <a:xfrm>
              <a:off x="4258" y="224"/>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600" b="1">
                  <a:solidFill>
                    <a:srgbClr val="CC3300"/>
                  </a:solidFill>
                  <a:ea typeface="SimSun" pitchFamily="2" charset="-122"/>
                  <a:sym typeface="Symbol" panose="05050102010706020507" pitchFamily="18" charset="2"/>
                </a:rPr>
                <a:t></a:t>
              </a:r>
              <a:endParaRPr lang="en-US" altLang="zh-CN" sz="2400">
                <a:ea typeface="SimSun" pitchFamily="2" charset="-122"/>
              </a:endParaRPr>
            </a:p>
          </p:txBody>
        </p:sp>
        <p:sp>
          <p:nvSpPr>
            <p:cNvPr id="34857" name="Line 50"/>
            <p:cNvSpPr>
              <a:spLocks noChangeShapeType="1"/>
            </p:cNvSpPr>
            <p:nvPr/>
          </p:nvSpPr>
          <p:spPr bwMode="auto">
            <a:xfrm>
              <a:off x="3252" y="464"/>
              <a:ext cx="432"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8" name="Text Box 51"/>
            <p:cNvSpPr txBox="1">
              <a:spLocks noChangeArrowheads="1"/>
            </p:cNvSpPr>
            <p:nvPr/>
          </p:nvSpPr>
          <p:spPr bwMode="auto">
            <a:xfrm>
              <a:off x="2580" y="291"/>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b="1">
                  <a:solidFill>
                    <a:srgbClr val="009900"/>
                  </a:solidFill>
                  <a:ea typeface="SimSun" pitchFamily="2" charset="-122"/>
                </a:rPr>
                <a:t>1</a:t>
              </a:r>
              <a:r>
                <a:rPr lang="en-US" altLang="zh-CN" sz="3200" b="1">
                  <a:ea typeface="SimSun" pitchFamily="2" charset="-122"/>
                </a:rPr>
                <a:t>  </a:t>
              </a:r>
              <a:r>
                <a:rPr lang="en-US" altLang="zh-CN" sz="3200" b="1">
                  <a:solidFill>
                    <a:schemeClr val="tx2"/>
                  </a:solidFill>
                  <a:ea typeface="SimSun" pitchFamily="2" charset="-122"/>
                </a:rPr>
                <a:t>5</a:t>
              </a:r>
              <a:endParaRPr lang="en-US" altLang="zh-CN" sz="3200" b="1">
                <a:ea typeface="SimSun" pitchFamily="2" charset="-122"/>
              </a:endParaRPr>
            </a:p>
          </p:txBody>
        </p:sp>
        <p:sp>
          <p:nvSpPr>
            <p:cNvPr id="34859" name="Text Box 52"/>
            <p:cNvSpPr txBox="1">
              <a:spLocks noChangeArrowheads="1"/>
            </p:cNvSpPr>
            <p:nvPr/>
          </p:nvSpPr>
          <p:spPr bwMode="auto">
            <a:xfrm>
              <a:off x="3732" y="291"/>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b="1">
                  <a:solidFill>
                    <a:srgbClr val="009900"/>
                  </a:solidFill>
                  <a:ea typeface="SimSun" pitchFamily="2" charset="-122"/>
                </a:rPr>
                <a:t>3</a:t>
              </a:r>
              <a:r>
                <a:rPr lang="en-US" altLang="zh-CN" sz="3200" b="1">
                  <a:ea typeface="SimSun" pitchFamily="2" charset="-122"/>
                </a:rPr>
                <a:t>  </a:t>
              </a:r>
              <a:r>
                <a:rPr lang="en-US" altLang="zh-CN" sz="3200" b="1">
                  <a:solidFill>
                    <a:schemeClr val="tx2"/>
                  </a:solidFill>
                  <a:ea typeface="SimSun" pitchFamily="2" charset="-122"/>
                </a:rPr>
                <a:t>6</a:t>
              </a:r>
              <a:endParaRPr lang="en-US" altLang="zh-CN" sz="3200" b="1">
                <a:ea typeface="SimSun" pitchFamily="2" charset="-122"/>
              </a:endParaRPr>
            </a:p>
          </p:txBody>
        </p:sp>
        <p:sp>
          <p:nvSpPr>
            <p:cNvPr id="34860" name="Text Box 53"/>
            <p:cNvSpPr txBox="1">
              <a:spLocks noChangeArrowheads="1"/>
            </p:cNvSpPr>
            <p:nvPr/>
          </p:nvSpPr>
          <p:spPr bwMode="auto">
            <a:xfrm>
              <a:off x="2580" y="656"/>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b="1">
                  <a:solidFill>
                    <a:srgbClr val="009900"/>
                  </a:solidFill>
                  <a:ea typeface="SimSun" pitchFamily="2" charset="-122"/>
                </a:rPr>
                <a:t>2</a:t>
              </a:r>
              <a:r>
                <a:rPr lang="en-US" altLang="zh-CN" sz="3200" b="1">
                  <a:ea typeface="SimSun" pitchFamily="2" charset="-122"/>
                </a:rPr>
                <a:t>  </a:t>
              </a:r>
              <a:r>
                <a:rPr lang="en-US" altLang="zh-CN" sz="3200" b="1">
                  <a:solidFill>
                    <a:schemeClr val="tx2"/>
                  </a:solidFill>
                  <a:ea typeface="SimSun" pitchFamily="2" charset="-122"/>
                </a:rPr>
                <a:t>8</a:t>
              </a:r>
              <a:endParaRPr lang="en-US" altLang="zh-CN" sz="3200" b="1">
                <a:ea typeface="SimSun" pitchFamily="2" charset="-122"/>
              </a:endParaRPr>
            </a:p>
          </p:txBody>
        </p:sp>
        <p:sp>
          <p:nvSpPr>
            <p:cNvPr id="34861" name="Text Box 54"/>
            <p:cNvSpPr txBox="1">
              <a:spLocks noChangeArrowheads="1"/>
            </p:cNvSpPr>
            <p:nvPr/>
          </p:nvSpPr>
          <p:spPr bwMode="auto">
            <a:xfrm>
              <a:off x="2580" y="1059"/>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b="1">
                  <a:solidFill>
                    <a:srgbClr val="009900"/>
                  </a:solidFill>
                  <a:ea typeface="SimSun" pitchFamily="2" charset="-122"/>
                </a:rPr>
                <a:t>3</a:t>
              </a:r>
              <a:r>
                <a:rPr lang="en-US" altLang="zh-CN" sz="3200" b="1">
                  <a:ea typeface="SimSun" pitchFamily="2" charset="-122"/>
                </a:rPr>
                <a:t>  </a:t>
              </a:r>
              <a:r>
                <a:rPr lang="en-US" altLang="zh-CN" sz="3200" b="1">
                  <a:solidFill>
                    <a:schemeClr val="tx2"/>
                  </a:solidFill>
                  <a:ea typeface="SimSun" pitchFamily="2" charset="-122"/>
                </a:rPr>
                <a:t>2</a:t>
              </a:r>
              <a:endParaRPr lang="en-US" altLang="zh-CN" sz="3200" b="1">
                <a:ea typeface="SimSun" pitchFamily="2" charset="-122"/>
              </a:endParaRPr>
            </a:p>
          </p:txBody>
        </p:sp>
        <p:sp>
          <p:nvSpPr>
            <p:cNvPr id="34862" name="Text Box 55"/>
            <p:cNvSpPr txBox="1">
              <a:spLocks noChangeArrowheads="1"/>
            </p:cNvSpPr>
            <p:nvPr/>
          </p:nvSpPr>
          <p:spPr bwMode="auto">
            <a:xfrm>
              <a:off x="2580" y="1424"/>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b="1">
                  <a:solidFill>
                    <a:srgbClr val="009900"/>
                  </a:solidFill>
                  <a:ea typeface="SimSun" pitchFamily="2" charset="-122"/>
                </a:rPr>
                <a:t>1</a:t>
              </a:r>
              <a:r>
                <a:rPr lang="en-US" altLang="zh-CN" sz="3200" b="1">
                  <a:ea typeface="SimSun" pitchFamily="2" charset="-122"/>
                </a:rPr>
                <a:t>  </a:t>
              </a:r>
              <a:r>
                <a:rPr lang="en-US" altLang="zh-CN" sz="3200" b="1">
                  <a:solidFill>
                    <a:schemeClr val="tx2"/>
                  </a:solidFill>
                  <a:ea typeface="SimSun" pitchFamily="2" charset="-122"/>
                </a:rPr>
                <a:t>9</a:t>
              </a:r>
              <a:endParaRPr lang="en-US" altLang="zh-CN" sz="3200" b="1">
                <a:ea typeface="SimSun" pitchFamily="2" charset="-122"/>
              </a:endParaRPr>
            </a:p>
          </p:txBody>
        </p:sp>
        <p:sp>
          <p:nvSpPr>
            <p:cNvPr id="34863" name="Text Box 56"/>
            <p:cNvSpPr txBox="1">
              <a:spLocks noChangeArrowheads="1"/>
            </p:cNvSpPr>
            <p:nvPr/>
          </p:nvSpPr>
          <p:spPr bwMode="auto">
            <a:xfrm>
              <a:off x="2532" y="1853"/>
              <a:ext cx="9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t>(</a:t>
              </a:r>
              <a:r>
                <a:rPr lang="zh-CN" altLang="en-US" sz="2800" b="1"/>
                <a:t>出边表</a:t>
              </a:r>
              <a:r>
                <a:rPr lang="en-US" altLang="zh-CN" sz="2800" b="1"/>
                <a:t>)</a:t>
              </a:r>
              <a:endParaRPr lang="en-US" altLang="zh-CN" sz="2800">
                <a:ea typeface="SimSun" pitchFamily="2" charset="-122"/>
              </a:endParaRPr>
            </a:p>
          </p:txBody>
        </p:sp>
        <p:sp>
          <p:nvSpPr>
            <p:cNvPr id="34864" name="Text Box 57"/>
            <p:cNvSpPr txBox="1">
              <a:spLocks noChangeArrowheads="1"/>
            </p:cNvSpPr>
            <p:nvPr/>
          </p:nvSpPr>
          <p:spPr bwMode="auto">
            <a:xfrm>
              <a:off x="1395" y="1866"/>
              <a:ext cx="9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t>(</a:t>
              </a:r>
              <a:r>
                <a:rPr lang="zh-CN" altLang="en-US" sz="2800" b="1"/>
                <a:t>顶点表</a:t>
              </a:r>
              <a:r>
                <a:rPr lang="en-US" altLang="zh-CN" sz="2800" b="1"/>
                <a:t>)</a:t>
              </a:r>
              <a:endParaRPr lang="en-US" altLang="zh-CN" sz="2800" b="1">
                <a:ea typeface="SimSun" pitchFamily="2" charset="-122"/>
              </a:endParaRPr>
            </a:p>
          </p:txBody>
        </p:sp>
      </p:grpSp>
      <p:sp>
        <p:nvSpPr>
          <p:cNvPr id="34821" name="Rectangle 58"/>
          <p:cNvSpPr>
            <a:spLocks noGrp="1" noChangeArrowheads="1"/>
          </p:cNvSpPr>
          <p:nvPr>
            <p:ph type="title" idx="4294967295"/>
          </p:nvPr>
        </p:nvSpPr>
        <p:spPr>
          <a:xfrm>
            <a:off x="446088" y="0"/>
            <a:ext cx="8229600" cy="866775"/>
          </a:xfrm>
        </p:spPr>
        <p:txBody>
          <a:bodyPr/>
          <a:lstStyle/>
          <a:p>
            <a:pPr algn="ctr" eaLnBrk="1" hangingPunct="1"/>
            <a:r>
              <a:rPr lang="zh-CN" altLang="en-US" sz="4000" b="1">
                <a:solidFill>
                  <a:srgbClr val="CC3300"/>
                </a:solidFill>
                <a:latin typeface="华文新魏" pitchFamily="2" charset="-122"/>
                <a:ea typeface="华文新魏" pitchFamily="2" charset="-122"/>
              </a:rPr>
              <a:t>网络 </a:t>
            </a:r>
            <a:r>
              <a:rPr lang="en-US" altLang="zh-CN" sz="4000" b="1">
                <a:solidFill>
                  <a:srgbClr val="CC3300"/>
                </a:solidFill>
                <a:latin typeface="华文新魏" pitchFamily="2" charset="-122"/>
                <a:ea typeface="华文新魏" pitchFamily="2" charset="-122"/>
              </a:rPr>
              <a:t>(</a:t>
            </a:r>
            <a:r>
              <a:rPr lang="zh-CN" altLang="en-US" sz="4000" b="1">
                <a:solidFill>
                  <a:srgbClr val="CC3300"/>
                </a:solidFill>
                <a:latin typeface="华文新魏" pitchFamily="2" charset="-122"/>
                <a:ea typeface="华文新魏" pitchFamily="2" charset="-122"/>
              </a:rPr>
              <a:t>带权图</a:t>
            </a:r>
            <a:r>
              <a:rPr lang="en-US" altLang="zh-CN" sz="4000" b="1">
                <a:solidFill>
                  <a:srgbClr val="CC3300"/>
                </a:solidFill>
                <a:latin typeface="华文新魏" pitchFamily="2" charset="-122"/>
                <a:ea typeface="华文新魏" pitchFamily="2" charset="-122"/>
              </a:rPr>
              <a:t>) </a:t>
            </a:r>
            <a:r>
              <a:rPr lang="zh-CN" altLang="en-US" sz="4000" b="1">
                <a:solidFill>
                  <a:srgbClr val="CC3300"/>
                </a:solidFill>
                <a:latin typeface="华文新魏" pitchFamily="2" charset="-122"/>
                <a:ea typeface="华文新魏" pitchFamily="2" charset="-122"/>
              </a:rPr>
              <a:t>的邻接表</a:t>
            </a:r>
            <a:endParaRPr lang="zh-CN" altLang="en-US" sz="4000" b="1">
              <a:solidFill>
                <a:srgbClr val="CC3300"/>
              </a:solidFill>
              <a:latin typeface="华文新魏" pitchFamily="2" charset="-122"/>
              <a:ea typeface="华文新魏" pitchFamily="2" charset="-122"/>
            </a:endParaRPr>
          </a:p>
        </p:txBody>
      </p:sp>
      <p:cxnSp>
        <p:nvCxnSpPr>
          <p:cNvPr id="34822" name="直接连接符 61"/>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
        <p:nvSpPr>
          <p:cNvPr id="63" name="Rectangle 2"/>
          <p:cNvSpPr txBox="1">
            <a:spLocks noChangeArrowheads="1"/>
          </p:cNvSpPr>
          <p:nvPr/>
        </p:nvSpPr>
        <p:spPr bwMode="auto">
          <a:xfrm>
            <a:off x="0" y="838200"/>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2pPr>
            <a:lvl3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3pPr>
            <a:lvl4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4pPr>
            <a:lvl5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5pPr>
            <a:lvl6pPr marL="4572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6pPr>
            <a:lvl7pPr marL="9144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7pPr>
            <a:lvl8pPr marL="13716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8pPr>
            <a:lvl9pPr marL="18288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9pPr>
          </a:lstStyle>
          <a:p>
            <a:pPr eaLnBrk="1" hangingPunct="1">
              <a:defRPr/>
            </a:pPr>
            <a:r>
              <a:rPr lang="zh-CN" altLang="en-US" sz="2800" b="1" dirty="0">
                <a:effectLst>
                  <a:outerShdw blurRad="38100" dist="38100" dir="2700000" algn="tl">
                    <a:srgbClr val="C0C0C0"/>
                  </a:outerShdw>
                </a:effectLst>
                <a:ea typeface="仿宋_GB2312" pitchFamily="49" charset="-122"/>
              </a:rPr>
              <a:t>例</a:t>
            </a:r>
            <a:r>
              <a:rPr lang="en-US" sz="2800" b="1" dirty="0">
                <a:effectLst>
                  <a:outerShdw blurRad="38100" dist="38100" dir="2700000" algn="tl">
                    <a:srgbClr val="C0C0C0"/>
                  </a:outerShdw>
                </a:effectLst>
                <a:ea typeface="仿宋_GB2312" pitchFamily="49" charset="-122"/>
              </a:rPr>
              <a:t>3</a:t>
            </a:r>
            <a:r>
              <a:rPr lang="zh-CN" altLang="en-US" sz="2800" b="1" dirty="0">
                <a:effectLst>
                  <a:outerShdw blurRad="38100" dist="38100" dir="2700000" algn="tl">
                    <a:srgbClr val="C0C0C0"/>
                  </a:outerShdw>
                </a:effectLst>
                <a:ea typeface="仿宋_GB2312" pitchFamily="49" charset="-122"/>
              </a:rPr>
              <a:t>：网的邻接表</a:t>
            </a:r>
            <a:endParaRPr lang="zh-CN" altLang="en-US" sz="2800" b="1" dirty="0">
              <a:effectLst>
                <a:outerShdw blurRad="38100" dist="38100" dir="2700000" algn="tl">
                  <a:srgbClr val="C0C0C0"/>
                </a:outerShdw>
              </a:effectLst>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EB185B7D-A307-469D-99CC-9F146A3AF906}"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3584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2F89AF56-0EC1-4FE0-9EC8-7F883F1BB5F5}"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40964" name="Oval 8"/>
          <p:cNvSpPr>
            <a:spLocks noChangeArrowheads="1"/>
          </p:cNvSpPr>
          <p:nvPr/>
        </p:nvSpPr>
        <p:spPr bwMode="auto">
          <a:xfrm>
            <a:off x="3505200" y="4114800"/>
            <a:ext cx="609600" cy="304800"/>
          </a:xfrm>
          <a:prstGeom prst="ellipse">
            <a:avLst/>
          </a:prstGeom>
          <a:noFill/>
          <a:ln w="381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0965" name="Oval 9"/>
          <p:cNvSpPr>
            <a:spLocks noChangeArrowheads="1"/>
          </p:cNvSpPr>
          <p:nvPr/>
        </p:nvSpPr>
        <p:spPr bwMode="auto">
          <a:xfrm>
            <a:off x="6019800" y="4648200"/>
            <a:ext cx="609600" cy="304800"/>
          </a:xfrm>
          <a:prstGeom prst="ellipse">
            <a:avLst/>
          </a:prstGeom>
          <a:noFill/>
          <a:ln w="381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0966" name="Oval 10"/>
          <p:cNvSpPr>
            <a:spLocks noChangeArrowheads="1"/>
          </p:cNvSpPr>
          <p:nvPr/>
        </p:nvSpPr>
        <p:spPr bwMode="auto">
          <a:xfrm>
            <a:off x="2209800" y="4800600"/>
            <a:ext cx="609600" cy="304800"/>
          </a:xfrm>
          <a:prstGeom prst="ellipse">
            <a:avLst/>
          </a:prstGeom>
          <a:noFill/>
          <a:ln w="381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0967" name="Arc 11"/>
          <p:cNvSpPr/>
          <p:nvPr/>
        </p:nvSpPr>
        <p:spPr bwMode="auto">
          <a:xfrm>
            <a:off x="3962400" y="4267200"/>
            <a:ext cx="2133600" cy="457200"/>
          </a:xfrm>
          <a:custGeom>
            <a:avLst/>
            <a:gdLst>
              <a:gd name="T0" fmla="*/ 2147483647 w 21600"/>
              <a:gd name="T1" fmla="*/ 0 h 25594"/>
              <a:gd name="T2" fmla="*/ 2147483647 w 21600"/>
              <a:gd name="T3" fmla="*/ 2147483647 h 25594"/>
              <a:gd name="T4" fmla="*/ 0 w 21600"/>
              <a:gd name="T5" fmla="*/ 2147483647 h 25594"/>
              <a:gd name="T6" fmla="*/ 0 60000 65536"/>
              <a:gd name="T7" fmla="*/ 0 60000 65536"/>
              <a:gd name="T8" fmla="*/ 0 60000 65536"/>
              <a:gd name="T9" fmla="*/ 0 w 21600"/>
              <a:gd name="T10" fmla="*/ 0 h 25594"/>
              <a:gd name="T11" fmla="*/ 21600 w 21600"/>
              <a:gd name="T12" fmla="*/ 25594 h 25594"/>
            </a:gdLst>
            <a:ahLst/>
            <a:cxnLst>
              <a:cxn ang="T6">
                <a:pos x="T0" y="T1"/>
              </a:cxn>
              <a:cxn ang="T7">
                <a:pos x="T2" y="T3"/>
              </a:cxn>
              <a:cxn ang="T8">
                <a:pos x="T4" y="T5"/>
              </a:cxn>
            </a:cxnLst>
            <a:rect l="T9" t="T10" r="T11" b="T12"/>
            <a:pathLst>
              <a:path w="21600" h="25594" fill="none" extrusionOk="0">
                <a:moveTo>
                  <a:pt x="1498" y="0"/>
                </a:moveTo>
                <a:cubicBezTo>
                  <a:pt x="12819" y="787"/>
                  <a:pt x="21600" y="10200"/>
                  <a:pt x="21600" y="21548"/>
                </a:cubicBezTo>
                <a:cubicBezTo>
                  <a:pt x="21600" y="22905"/>
                  <a:pt x="21471" y="24260"/>
                  <a:pt x="21217" y="25593"/>
                </a:cubicBezTo>
              </a:path>
              <a:path w="21600" h="25594" stroke="0" extrusionOk="0">
                <a:moveTo>
                  <a:pt x="1498" y="0"/>
                </a:moveTo>
                <a:cubicBezTo>
                  <a:pt x="12819" y="787"/>
                  <a:pt x="21600" y="10200"/>
                  <a:pt x="21600" y="21548"/>
                </a:cubicBezTo>
                <a:cubicBezTo>
                  <a:pt x="21600" y="22905"/>
                  <a:pt x="21471" y="24260"/>
                  <a:pt x="21217" y="25593"/>
                </a:cubicBezTo>
                <a:lnTo>
                  <a:pt x="0" y="21548"/>
                </a:lnTo>
                <a:lnTo>
                  <a:pt x="1498" y="0"/>
                </a:lnTo>
                <a:close/>
              </a:path>
            </a:pathLst>
          </a:custGeom>
          <a:noFill/>
          <a:ln w="38100" cmpd="sng">
            <a:solidFill>
              <a:schemeClr val="hlink"/>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68" name="Text Box 12"/>
          <p:cNvSpPr txBox="1">
            <a:spLocks noChangeArrowheads="1"/>
          </p:cNvSpPr>
          <p:nvPr/>
        </p:nvSpPr>
        <p:spPr bwMode="auto">
          <a:xfrm>
            <a:off x="4953000" y="3962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solidFill>
                  <a:schemeClr val="hlink"/>
                </a:solidFill>
              </a:rPr>
              <a:t>80</a:t>
            </a:r>
            <a:endParaRPr lang="en-US" altLang="zh-CN" sz="2400">
              <a:solidFill>
                <a:schemeClr val="hlink"/>
              </a:solidFill>
            </a:endParaRPr>
          </a:p>
        </p:txBody>
      </p:sp>
      <p:sp>
        <p:nvSpPr>
          <p:cNvPr id="40969" name="Arc 13"/>
          <p:cNvSpPr/>
          <p:nvPr/>
        </p:nvSpPr>
        <p:spPr bwMode="auto">
          <a:xfrm rot="-3140041" flipH="1" flipV="1">
            <a:off x="2794000" y="4367213"/>
            <a:ext cx="936625" cy="492125"/>
          </a:xfrm>
          <a:custGeom>
            <a:avLst/>
            <a:gdLst>
              <a:gd name="T0" fmla="*/ 0 w 23618"/>
              <a:gd name="T1" fmla="*/ 2147483647 h 23342"/>
              <a:gd name="T2" fmla="*/ 2147483647 w 23618"/>
              <a:gd name="T3" fmla="*/ 2147483647 h 23342"/>
              <a:gd name="T4" fmla="*/ 2147483647 w 23618"/>
              <a:gd name="T5" fmla="*/ 2147483647 h 23342"/>
              <a:gd name="T6" fmla="*/ 0 60000 65536"/>
              <a:gd name="T7" fmla="*/ 0 60000 65536"/>
              <a:gd name="T8" fmla="*/ 0 60000 65536"/>
              <a:gd name="T9" fmla="*/ 0 w 23618"/>
              <a:gd name="T10" fmla="*/ 0 h 23342"/>
              <a:gd name="T11" fmla="*/ 23618 w 23618"/>
              <a:gd name="T12" fmla="*/ 23342 h 23342"/>
            </a:gdLst>
            <a:ahLst/>
            <a:cxnLst>
              <a:cxn ang="T6">
                <a:pos x="T0" y="T1"/>
              </a:cxn>
              <a:cxn ang="T7">
                <a:pos x="T2" y="T3"/>
              </a:cxn>
              <a:cxn ang="T8">
                <a:pos x="T4" y="T5"/>
              </a:cxn>
            </a:cxnLst>
            <a:rect l="T9" t="T10" r="T11" b="T12"/>
            <a:pathLst>
              <a:path w="23618" h="23342" fill="none" extrusionOk="0">
                <a:moveTo>
                  <a:pt x="-1" y="94"/>
                </a:moveTo>
                <a:cubicBezTo>
                  <a:pt x="670" y="31"/>
                  <a:pt x="1344" y="-1"/>
                  <a:pt x="2018" y="0"/>
                </a:cubicBezTo>
                <a:cubicBezTo>
                  <a:pt x="13947" y="0"/>
                  <a:pt x="23618" y="9670"/>
                  <a:pt x="23618" y="21600"/>
                </a:cubicBezTo>
                <a:cubicBezTo>
                  <a:pt x="23618" y="22181"/>
                  <a:pt x="23594" y="22762"/>
                  <a:pt x="23547" y="23341"/>
                </a:cubicBezTo>
              </a:path>
              <a:path w="23618" h="23342" stroke="0" extrusionOk="0">
                <a:moveTo>
                  <a:pt x="-1" y="94"/>
                </a:moveTo>
                <a:cubicBezTo>
                  <a:pt x="670" y="31"/>
                  <a:pt x="1344" y="-1"/>
                  <a:pt x="2018" y="0"/>
                </a:cubicBezTo>
                <a:cubicBezTo>
                  <a:pt x="13947" y="0"/>
                  <a:pt x="23618" y="9670"/>
                  <a:pt x="23618" y="21600"/>
                </a:cubicBezTo>
                <a:cubicBezTo>
                  <a:pt x="23618" y="22181"/>
                  <a:pt x="23594" y="22762"/>
                  <a:pt x="23547" y="23341"/>
                </a:cubicBezTo>
                <a:lnTo>
                  <a:pt x="2018" y="21600"/>
                </a:lnTo>
                <a:lnTo>
                  <a:pt x="-1" y="94"/>
                </a:lnTo>
                <a:close/>
              </a:path>
            </a:pathLst>
          </a:custGeom>
          <a:noFill/>
          <a:ln w="38100" cmpd="sng">
            <a:solidFill>
              <a:schemeClr val="hlink"/>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0" name="Text Box 14"/>
          <p:cNvSpPr txBox="1">
            <a:spLocks noChangeArrowheads="1"/>
          </p:cNvSpPr>
          <p:nvPr/>
        </p:nvSpPr>
        <p:spPr bwMode="auto">
          <a:xfrm>
            <a:off x="3048000" y="4343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solidFill>
                  <a:schemeClr val="hlink"/>
                </a:solidFill>
              </a:rPr>
              <a:t>64</a:t>
            </a:r>
            <a:endParaRPr lang="en-US" altLang="zh-CN" sz="2400">
              <a:solidFill>
                <a:schemeClr val="hlink"/>
              </a:solidFill>
            </a:endParaRPr>
          </a:p>
        </p:txBody>
      </p:sp>
      <p:sp>
        <p:nvSpPr>
          <p:cNvPr id="40971" name="Text Box 15"/>
          <p:cNvSpPr txBox="1">
            <a:spLocks noChangeArrowheads="1"/>
          </p:cNvSpPr>
          <p:nvPr/>
        </p:nvSpPr>
        <p:spPr bwMode="auto">
          <a:xfrm>
            <a:off x="3657600" y="4038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solidFill>
                  <a:schemeClr val="hlink"/>
                </a:solidFill>
              </a:rPr>
              <a:t>1</a:t>
            </a:r>
            <a:endParaRPr lang="en-US" altLang="zh-CN" sz="2400">
              <a:solidFill>
                <a:schemeClr val="hlink"/>
              </a:solidFill>
            </a:endParaRPr>
          </a:p>
        </p:txBody>
      </p:sp>
      <p:sp>
        <p:nvSpPr>
          <p:cNvPr id="40972" name="Text Box 16"/>
          <p:cNvSpPr txBox="1">
            <a:spLocks noChangeArrowheads="1"/>
          </p:cNvSpPr>
          <p:nvPr/>
        </p:nvSpPr>
        <p:spPr bwMode="auto">
          <a:xfrm>
            <a:off x="6096000" y="4572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solidFill>
                  <a:schemeClr val="hlink"/>
                </a:solidFill>
              </a:rPr>
              <a:t>2</a:t>
            </a:r>
            <a:endParaRPr lang="en-US" altLang="zh-CN" sz="2400">
              <a:solidFill>
                <a:schemeClr val="hlink"/>
              </a:solidFill>
            </a:endParaRPr>
          </a:p>
        </p:txBody>
      </p:sp>
      <p:sp>
        <p:nvSpPr>
          <p:cNvPr id="40973" name="Text Box 17"/>
          <p:cNvSpPr txBox="1">
            <a:spLocks noChangeArrowheads="1"/>
          </p:cNvSpPr>
          <p:nvPr/>
        </p:nvSpPr>
        <p:spPr bwMode="auto">
          <a:xfrm>
            <a:off x="2362200" y="4724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400">
                <a:solidFill>
                  <a:schemeClr val="hlink"/>
                </a:solidFill>
              </a:rPr>
              <a:t>5</a:t>
            </a:r>
            <a:endParaRPr lang="en-US" altLang="zh-CN" sz="2400">
              <a:solidFill>
                <a:schemeClr val="hlink"/>
              </a:solidFill>
            </a:endParaRPr>
          </a:p>
        </p:txBody>
      </p:sp>
      <p:sp>
        <p:nvSpPr>
          <p:cNvPr id="40974" name="Rectangle 2"/>
          <p:cNvSpPr>
            <a:spLocks noGrp="1" noChangeArrowheads="1"/>
          </p:cNvSpPr>
          <p:nvPr>
            <p:ph type="title" idx="4294967295"/>
          </p:nvPr>
        </p:nvSpPr>
        <p:spPr>
          <a:xfrm>
            <a:off x="152400" y="228600"/>
            <a:ext cx="8686800" cy="457200"/>
          </a:xfrm>
        </p:spPr>
        <p:txBody>
          <a:bodyPr/>
          <a:lstStyle/>
          <a:p>
            <a:pPr eaLnBrk="1" hangingPunct="1">
              <a:defRPr/>
            </a:pPr>
            <a:r>
              <a:rPr lang="zh-CN" altLang="en-US" sz="2800" b="1">
                <a:effectLst>
                  <a:outerShdw blurRad="38100" dist="38100" dir="2700000" algn="tl">
                    <a:srgbClr val="C0C0C0"/>
                  </a:outerShdw>
                </a:effectLst>
                <a:ea typeface="仿宋_GB2312" pitchFamily="49" charset="-122"/>
              </a:rPr>
              <a:t>例</a:t>
            </a:r>
            <a:r>
              <a:rPr lang="en-US" sz="2800" b="1">
                <a:effectLst>
                  <a:outerShdw blurRad="38100" dist="38100" dir="2700000" algn="tl">
                    <a:srgbClr val="C0C0C0"/>
                  </a:outerShdw>
                </a:effectLst>
                <a:ea typeface="仿宋_GB2312" pitchFamily="49" charset="-122"/>
              </a:rPr>
              <a:t>3</a:t>
            </a:r>
            <a:r>
              <a:rPr lang="zh-CN" altLang="en-US" sz="2800" b="1">
                <a:effectLst>
                  <a:outerShdw blurRad="38100" dist="38100" dir="2700000" algn="tl">
                    <a:srgbClr val="C0C0C0"/>
                  </a:outerShdw>
                </a:effectLst>
                <a:ea typeface="仿宋_GB2312" pitchFamily="49" charset="-122"/>
              </a:rPr>
              <a:t>：已知某网的邻接（出边）表，请画出该网络。</a:t>
            </a:r>
            <a:endParaRPr lang="zh-CN" altLang="en-US" sz="2800" b="1">
              <a:effectLst>
                <a:outerShdw blurRad="38100" dist="38100" dir="2700000" algn="tl">
                  <a:srgbClr val="C0C0C0"/>
                </a:outerShdw>
              </a:effectLst>
              <a:ea typeface="仿宋_GB2312" pitchFamily="49" charset="-122"/>
            </a:endParaRPr>
          </a:p>
        </p:txBody>
      </p:sp>
      <p:graphicFrame>
        <p:nvGraphicFramePr>
          <p:cNvPr id="40975" name="Object 4"/>
          <p:cNvGraphicFramePr>
            <a:graphicFrameLocks noChangeAspect="1"/>
          </p:cNvGraphicFramePr>
          <p:nvPr/>
        </p:nvGraphicFramePr>
        <p:xfrm>
          <a:off x="914400" y="3962400"/>
          <a:ext cx="6781800" cy="2590800"/>
        </p:xfrm>
        <a:graphic>
          <a:graphicData uri="http://schemas.openxmlformats.org/presentationml/2006/ole">
            <mc:AlternateContent xmlns:mc="http://schemas.openxmlformats.org/markup-compatibility/2006">
              <mc:Choice xmlns:v="urn:schemas-microsoft-com:vml" Requires="v">
                <p:oleObj spid="_x0000_s3089" name="" r:id="rId1" imgW="1923415" imgH="1298575" progId="">
                  <p:embed/>
                </p:oleObj>
              </mc:Choice>
              <mc:Fallback>
                <p:oleObj name="" r:id="rId1" imgW="1923415" imgH="1298575" progId="">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962400"/>
                        <a:ext cx="6781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6" name="Object 6"/>
          <p:cNvGraphicFramePr>
            <a:graphicFrameLocks noChangeAspect="1"/>
          </p:cNvGraphicFramePr>
          <p:nvPr/>
        </p:nvGraphicFramePr>
        <p:xfrm>
          <a:off x="665163" y="909638"/>
          <a:ext cx="6858000" cy="3048000"/>
        </p:xfrm>
        <a:graphic>
          <a:graphicData uri="http://schemas.openxmlformats.org/presentationml/2006/ole">
            <mc:AlternateContent xmlns:mc="http://schemas.openxmlformats.org/markup-compatibility/2006">
              <mc:Choice xmlns:v="urn:schemas-microsoft-com:vml" Requires="v">
                <p:oleObj spid="_x0000_s3090" name="" r:id="rId3" imgW="2304415" imgH="1862455" progId="">
                  <p:embed/>
                </p:oleObj>
              </mc:Choice>
              <mc:Fallback>
                <p:oleObj name="" r:id="rId3" imgW="2304415" imgH="1862455"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63" y="909638"/>
                        <a:ext cx="685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7" name="AutoShape 18"/>
          <p:cNvSpPr>
            <a:spLocks noChangeArrowheads="1"/>
          </p:cNvSpPr>
          <p:nvPr/>
        </p:nvSpPr>
        <p:spPr bwMode="auto">
          <a:xfrm>
            <a:off x="5521325" y="914400"/>
            <a:ext cx="3698875" cy="1371600"/>
          </a:xfrm>
          <a:prstGeom prst="cloudCallout">
            <a:avLst>
              <a:gd name="adj1" fmla="val -4528"/>
              <a:gd name="adj2" fmla="val 80324"/>
            </a:avLst>
          </a:prstGeom>
          <a:solidFill>
            <a:srgbClr val="CCFF99"/>
          </a:solidFill>
          <a:ln w="9525">
            <a:solidFill>
              <a:schemeClr val="tx1"/>
            </a:solidFill>
            <a:round/>
          </a:ln>
        </p:spPr>
        <p:txBody>
          <a:bodyPr anchor="ctr"/>
          <a:lstStyle/>
          <a:p>
            <a:pPr algn="ctr"/>
            <a:r>
              <a:rPr lang="zh-CN" altLang="en-US" sz="2800" b="1">
                <a:solidFill>
                  <a:schemeClr val="hlink"/>
                </a:solidFill>
                <a:ea typeface="楷体_GB2312" pitchFamily="49" charset="-122"/>
              </a:rPr>
              <a:t>当邻接表的存储结构形成后，图便唯一确定！</a:t>
            </a:r>
            <a:endParaRPr lang="zh-CN" altLang="en-US" sz="2800" b="1">
              <a:solidFill>
                <a:schemeClr val="hlink"/>
              </a:solidFill>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0977"/>
                                        </p:tgtEl>
                                        <p:attrNameLst>
                                          <p:attrName>style.visibility</p:attrName>
                                        </p:attrNameLst>
                                      </p:cBhvr>
                                      <p:to>
                                        <p:strVal val="visible"/>
                                      </p:to>
                                    </p:set>
                                    <p:anim calcmode="lin" valueType="num">
                                      <p:cBhvr additive="base">
                                        <p:cTn id="7" dur="500" fill="hold"/>
                                        <p:tgtEl>
                                          <p:spTgt spid="40977"/>
                                        </p:tgtEl>
                                        <p:attrNameLst>
                                          <p:attrName>ppt_x</p:attrName>
                                        </p:attrNameLst>
                                      </p:cBhvr>
                                      <p:tavLst>
                                        <p:tav tm="0">
                                          <p:val>
                                            <p:strVal val="#ppt_x"/>
                                          </p:val>
                                        </p:tav>
                                        <p:tav tm="100000">
                                          <p:val>
                                            <p:strVal val="#ppt_x"/>
                                          </p:val>
                                        </p:tav>
                                      </p:tavLst>
                                    </p:anim>
                                    <p:anim calcmode="lin" valueType="num">
                                      <p:cBhvr additive="base">
                                        <p:cTn id="8" dur="500" fill="hold"/>
                                        <p:tgtEl>
                                          <p:spTgt spid="4097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0971"/>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4096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0972"/>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409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7"/>
                                        </p:tgtEl>
                                        <p:attrNameLst>
                                          <p:attrName>style.visibility</p:attrName>
                                        </p:attrNameLst>
                                      </p:cBhvr>
                                      <p:to>
                                        <p:strVal val="visible"/>
                                      </p:to>
                                    </p:set>
                                    <p:animEffect transition="in" filter="wipe(left)">
                                      <p:cBhvr>
                                        <p:cTn id="27" dur="500"/>
                                        <p:tgtEl>
                                          <p:spTgt spid="409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409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0973"/>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4096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40969"/>
                                        </p:tgtEl>
                                        <p:attrNameLst>
                                          <p:attrName>style.visibility</p:attrName>
                                        </p:attrNameLst>
                                      </p:cBhvr>
                                      <p:to>
                                        <p:strVal val="visible"/>
                                      </p:to>
                                    </p:set>
                                    <p:animEffect transition="in" filter="wipe(right)">
                                      <p:cBhvr>
                                        <p:cTn id="42" dur="500"/>
                                        <p:tgtEl>
                                          <p:spTgt spid="40969"/>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4097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0975"/>
                                        </p:tgtEl>
                                        <p:attrNameLst>
                                          <p:attrName>style.visibility</p:attrName>
                                        </p:attrNameLst>
                                      </p:cBhvr>
                                      <p:to>
                                        <p:strVal val="visible"/>
                                      </p:to>
                                    </p:set>
                                    <p:animEffect transition="in" filter="dissolve">
                                      <p:cBhvr>
                                        <p:cTn id="50" dur="500"/>
                                        <p:tgtEl>
                                          <p:spTgt spid="40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65" grpId="0" animBg="1" autoUpdateAnimBg="0"/>
      <p:bldP spid="40966" grpId="0" animBg="1" autoUpdateAnimBg="0"/>
      <p:bldP spid="40967" grpId="0" animBg="1"/>
      <p:bldP spid="40968" grpId="0" autoUpdateAnimBg="0"/>
      <p:bldP spid="40969" grpId="0" animBg="1"/>
      <p:bldP spid="40970" grpId="0" autoUpdateAnimBg="0"/>
      <p:bldP spid="40971" grpId="0" autoUpdateAnimBg="0"/>
      <p:bldP spid="40972" grpId="0" autoUpdateAnimBg="0"/>
      <p:bldP spid="40973" grpId="0" autoUpdateAnimBg="0"/>
      <p:bldP spid="4097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A8203960-9336-4651-A2A6-EBE5A73807C9}"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3686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314CC171-5DEC-4882-9D4C-4C85D52293D9}"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43012" name="Rectangle 10"/>
          <p:cNvSpPr>
            <a:spLocks noChangeArrowheads="1"/>
          </p:cNvSpPr>
          <p:nvPr/>
        </p:nvSpPr>
        <p:spPr bwMode="auto">
          <a:xfrm>
            <a:off x="76200" y="1658938"/>
            <a:ext cx="870426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hlink"/>
                </a:solidFill>
              </a:rPr>
              <a:t>分析</a:t>
            </a:r>
            <a:r>
              <a:rPr lang="en-US" altLang="zh-CN" sz="2800" b="1">
                <a:solidFill>
                  <a:schemeClr val="hlink"/>
                </a:solidFill>
              </a:rPr>
              <a:t>1:</a:t>
            </a:r>
            <a:r>
              <a:rPr lang="en-US" altLang="zh-CN" sz="2800" b="1">
                <a:solidFill>
                  <a:schemeClr val="accent1"/>
                </a:solidFill>
                <a:latin typeface="楷体_GB2312" pitchFamily="49" charset="-122"/>
                <a:ea typeface="楷体_GB2312" pitchFamily="49" charset="-122"/>
              </a:rPr>
              <a:t> </a:t>
            </a:r>
            <a:endParaRPr lang="en-US" altLang="zh-CN" sz="2800" b="1">
              <a:solidFill>
                <a:schemeClr val="accent1"/>
              </a:solidFill>
              <a:latin typeface="楷体_GB2312" pitchFamily="49" charset="-122"/>
              <a:ea typeface="楷体_GB2312" pitchFamily="49" charset="-122"/>
            </a:endParaRPr>
          </a:p>
          <a:p>
            <a:r>
              <a:rPr lang="zh-CN" altLang="en-US" sz="2800" b="1">
                <a:solidFill>
                  <a:schemeClr val="accent1"/>
                </a:solidFill>
                <a:latin typeface="楷体_GB2312" pitchFamily="49" charset="-122"/>
                <a:ea typeface="楷体_GB2312" pitchFamily="49" charset="-122"/>
              </a:rPr>
              <a:t>     </a:t>
            </a:r>
            <a:r>
              <a:rPr lang="zh-CN" altLang="en-US" sz="2800" b="1">
                <a:solidFill>
                  <a:schemeClr val="bg2"/>
                </a:solidFill>
                <a:latin typeface="楷体_GB2312" pitchFamily="49" charset="-122"/>
                <a:ea typeface="楷体_GB2312" pitchFamily="49" charset="-122"/>
              </a:rPr>
              <a:t>对于</a:t>
            </a:r>
            <a:r>
              <a:rPr lang="en-US" altLang="zh-CN" sz="2800" b="1">
                <a:solidFill>
                  <a:schemeClr val="hlink"/>
                </a:solidFill>
                <a:latin typeface="楷体_GB2312" pitchFamily="49" charset="-122"/>
                <a:ea typeface="楷体_GB2312" pitchFamily="49" charset="-122"/>
              </a:rPr>
              <a:t>n</a:t>
            </a:r>
            <a:r>
              <a:rPr lang="zh-CN" altLang="en-US" sz="2800" b="1">
                <a:solidFill>
                  <a:schemeClr val="hlink"/>
                </a:solidFill>
                <a:latin typeface="楷体_GB2312" pitchFamily="49" charset="-122"/>
                <a:ea typeface="楷体_GB2312" pitchFamily="49" charset="-122"/>
              </a:rPr>
              <a:t>个顶点</a:t>
            </a:r>
            <a:r>
              <a:rPr lang="en-US" altLang="zh-CN" sz="2800" b="1">
                <a:solidFill>
                  <a:schemeClr val="hlink"/>
                </a:solidFill>
                <a:latin typeface="楷体_GB2312" pitchFamily="49" charset="-122"/>
                <a:ea typeface="楷体_GB2312" pitchFamily="49" charset="-122"/>
              </a:rPr>
              <a:t>e</a:t>
            </a:r>
            <a:r>
              <a:rPr lang="zh-CN" altLang="en-US" sz="2800" b="1">
                <a:solidFill>
                  <a:schemeClr val="hlink"/>
                </a:solidFill>
                <a:latin typeface="楷体_GB2312" pitchFamily="49" charset="-122"/>
                <a:ea typeface="楷体_GB2312" pitchFamily="49" charset="-122"/>
              </a:rPr>
              <a:t>条边的无向图</a:t>
            </a:r>
            <a:r>
              <a:rPr lang="zh-CN" altLang="en-US" sz="2800" b="1">
                <a:solidFill>
                  <a:schemeClr val="bg2"/>
                </a:solidFill>
                <a:latin typeface="楷体_GB2312" pitchFamily="49" charset="-122"/>
                <a:ea typeface="楷体_GB2312" pitchFamily="49" charset="-122"/>
              </a:rPr>
              <a:t>，邻接表中除了</a:t>
            </a:r>
            <a:r>
              <a:rPr lang="en-US" altLang="zh-CN" sz="2800" b="1">
                <a:solidFill>
                  <a:schemeClr val="bg2"/>
                </a:solidFill>
                <a:latin typeface="楷体_GB2312" pitchFamily="49" charset="-122"/>
                <a:ea typeface="楷体_GB2312" pitchFamily="49" charset="-122"/>
              </a:rPr>
              <a:t>n</a:t>
            </a:r>
            <a:r>
              <a:rPr lang="zh-CN" altLang="en-US" sz="2800" b="1">
                <a:solidFill>
                  <a:schemeClr val="bg2"/>
                </a:solidFill>
                <a:latin typeface="楷体_GB2312" pitchFamily="49" charset="-122"/>
                <a:ea typeface="楷体_GB2312" pitchFamily="49" charset="-122"/>
              </a:rPr>
              <a:t>个头结点外，只有</a:t>
            </a:r>
            <a:r>
              <a:rPr lang="en-US" altLang="zh-CN" sz="2800" b="1">
                <a:solidFill>
                  <a:schemeClr val="hlink"/>
                </a:solidFill>
                <a:latin typeface="楷体_GB2312" pitchFamily="49" charset="-122"/>
                <a:ea typeface="楷体_GB2312" pitchFamily="49" charset="-122"/>
              </a:rPr>
              <a:t>2e</a:t>
            </a:r>
            <a:r>
              <a:rPr lang="zh-CN" altLang="en-US" sz="2800" b="1">
                <a:solidFill>
                  <a:schemeClr val="bg2"/>
                </a:solidFill>
                <a:latin typeface="楷体_GB2312" pitchFamily="49" charset="-122"/>
                <a:ea typeface="楷体_GB2312" pitchFamily="49" charset="-122"/>
              </a:rPr>
              <a:t>个表结点</a:t>
            </a:r>
            <a:r>
              <a:rPr lang="en-US" altLang="zh-CN" sz="2800" b="1">
                <a:solidFill>
                  <a:schemeClr val="bg2"/>
                </a:solidFill>
                <a:latin typeface="楷体_GB2312" pitchFamily="49" charset="-122"/>
                <a:ea typeface="楷体_GB2312" pitchFamily="49" charset="-122"/>
              </a:rPr>
              <a:t>,</a:t>
            </a:r>
            <a:r>
              <a:rPr lang="zh-CN" altLang="en-US" sz="2800" b="1">
                <a:solidFill>
                  <a:schemeClr val="bg2"/>
                </a:solidFill>
                <a:latin typeface="楷体_GB2312" pitchFamily="49" charset="-122"/>
                <a:ea typeface="楷体_GB2312" pitchFamily="49" charset="-122"/>
              </a:rPr>
              <a:t>空间效率为</a:t>
            </a:r>
            <a:r>
              <a:rPr lang="en-US" altLang="zh-CN" sz="2800" b="1">
                <a:solidFill>
                  <a:schemeClr val="hlink"/>
                </a:solidFill>
                <a:latin typeface="楷体_GB2312" pitchFamily="49" charset="-122"/>
                <a:ea typeface="楷体_GB2312" pitchFamily="49" charset="-122"/>
              </a:rPr>
              <a:t>O(n+2e)</a:t>
            </a:r>
            <a:r>
              <a:rPr lang="zh-CN" altLang="en-US" sz="2800" b="1">
                <a:latin typeface="楷体_GB2312" pitchFamily="49" charset="-122"/>
                <a:ea typeface="楷体_GB2312" pitchFamily="49" charset="-122"/>
              </a:rPr>
              <a:t>。</a:t>
            </a:r>
            <a:endParaRPr lang="en-US" sz="2800" b="1">
              <a:latin typeface="楷体_GB2312" pitchFamily="49" charset="-122"/>
              <a:ea typeface="楷体_GB2312" pitchFamily="49" charset="-122"/>
            </a:endParaRPr>
          </a:p>
          <a:p>
            <a:endParaRPr lang="zh-CN" altLang="en-US" sz="2800" b="1">
              <a:latin typeface="楷体_GB2312" pitchFamily="49" charset="-122"/>
              <a:ea typeface="楷体_GB2312" pitchFamily="49" charset="-122"/>
            </a:endParaRPr>
          </a:p>
          <a:p>
            <a:r>
              <a:rPr lang="zh-CN" altLang="en-US" sz="2800" b="1">
                <a:latin typeface="楷体_GB2312" pitchFamily="49" charset="-122"/>
                <a:ea typeface="楷体_GB2312" pitchFamily="49" charset="-122"/>
              </a:rPr>
              <a:t>若是稀疏图</a:t>
            </a:r>
            <a:r>
              <a:rPr lang="en-US" altLang="zh-CN" sz="2800" b="1">
                <a:latin typeface="楷体_GB2312" pitchFamily="49" charset="-122"/>
                <a:ea typeface="楷体_GB2312" pitchFamily="49" charset="-122"/>
              </a:rPr>
              <a:t>(e&lt;&lt;n</a:t>
            </a:r>
            <a:r>
              <a:rPr lang="en-US" altLang="zh-CN" sz="2800" b="1" baseline="30000">
                <a:latin typeface="楷体_GB2312" pitchFamily="49" charset="-122"/>
                <a:ea typeface="楷体_GB2312" pitchFamily="49" charset="-122"/>
              </a:rPr>
              <a:t>2</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，则比邻接矩阵表示法</a:t>
            </a:r>
            <a:r>
              <a:rPr lang="en-US" altLang="zh-CN" sz="2800" b="1">
                <a:latin typeface="楷体_GB2312" pitchFamily="49" charset="-122"/>
                <a:ea typeface="楷体_GB2312" pitchFamily="49" charset="-122"/>
              </a:rPr>
              <a:t>O(n</a:t>
            </a:r>
            <a:r>
              <a:rPr lang="en-US" altLang="zh-CN" sz="2800" b="1" baseline="30000">
                <a:latin typeface="楷体_GB2312" pitchFamily="49" charset="-122"/>
                <a:ea typeface="楷体_GB2312" pitchFamily="49" charset="-122"/>
              </a:rPr>
              <a:t>2</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省空间。</a:t>
            </a:r>
            <a:endParaRPr lang="zh-CN" altLang="en-US" sz="2800" b="1">
              <a:latin typeface="楷体_GB2312" pitchFamily="49" charset="-122"/>
              <a:ea typeface="楷体_GB2312" pitchFamily="49" charset="-122"/>
            </a:endParaRPr>
          </a:p>
        </p:txBody>
      </p:sp>
      <p:sp>
        <p:nvSpPr>
          <p:cNvPr id="36869" name="Rectangle 2"/>
          <p:cNvSpPr>
            <a:spLocks noGrp="1" noChangeArrowheads="1"/>
          </p:cNvSpPr>
          <p:nvPr>
            <p:ph type="title" idx="4294967295"/>
          </p:nvPr>
        </p:nvSpPr>
        <p:spPr>
          <a:xfrm>
            <a:off x="227013" y="179388"/>
            <a:ext cx="3919537" cy="533400"/>
          </a:xfrm>
        </p:spPr>
        <p:txBody>
          <a:bodyPr/>
          <a:lstStyle/>
          <a:p>
            <a:pPr eaLnBrk="1" hangingPunct="1"/>
            <a:r>
              <a:rPr lang="zh-CN" sz="2800" b="1">
                <a:solidFill>
                  <a:schemeClr val="hlink"/>
                </a:solidFill>
              </a:rPr>
              <a:t>邻接表存储法的特点：</a:t>
            </a:r>
            <a:endParaRPr lang="zh-CN" sz="2800" b="1">
              <a:solidFill>
                <a:schemeClr val="hlink"/>
              </a:solidFill>
            </a:endParaRPr>
          </a:p>
        </p:txBody>
      </p:sp>
      <p:sp>
        <p:nvSpPr>
          <p:cNvPr id="36870" name="Rectangle 9"/>
          <p:cNvSpPr>
            <a:spLocks noChangeArrowheads="1"/>
          </p:cNvSpPr>
          <p:nvPr/>
        </p:nvSpPr>
        <p:spPr bwMode="auto">
          <a:xfrm>
            <a:off x="1249363" y="909638"/>
            <a:ext cx="7043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ea typeface="楷体_GB2312" pitchFamily="49" charset="-122"/>
              </a:rPr>
              <a:t>———</a:t>
            </a:r>
            <a:r>
              <a:rPr lang="zh-CN" altLang="en-US" sz="2800" b="1">
                <a:latin typeface="楷体_GB2312" pitchFamily="49" charset="-122"/>
                <a:ea typeface="楷体_GB2312" pitchFamily="49" charset="-122"/>
              </a:rPr>
              <a:t>它其实是对邻接矩阵法的一种改进</a:t>
            </a:r>
            <a:endParaRPr lang="zh-CN" altLang="en-US" sz="2800" b="1">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animEffect transition="in" filter="strips(downRight)">
                                      <p:cBhvr>
                                        <p:cTn id="7" dur="75"/>
                                        <p:tgtEl>
                                          <p:spTgt spid="43012">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3012">
                                            <p:txEl>
                                              <p:pRg st="1" end="1"/>
                                            </p:txEl>
                                          </p:spTgt>
                                        </p:tgtEl>
                                        <p:attrNameLst>
                                          <p:attrName>style.visibility</p:attrName>
                                        </p:attrNameLst>
                                      </p:cBhvr>
                                      <p:to>
                                        <p:strVal val="visible"/>
                                      </p:to>
                                    </p:set>
                                    <p:animEffect transition="in" filter="strips(downRight)">
                                      <p:cBhvr>
                                        <p:cTn id="10" dur="75"/>
                                        <p:tgtEl>
                                          <p:spTgt spid="430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43012">
                                            <p:txEl>
                                              <p:pRg st="3" end="3"/>
                                            </p:txEl>
                                          </p:spTgt>
                                        </p:tgtEl>
                                        <p:attrNameLst>
                                          <p:attrName>style.visibility</p:attrName>
                                        </p:attrNameLst>
                                      </p:cBhvr>
                                      <p:to>
                                        <p:strVal val="visible"/>
                                      </p:to>
                                    </p:set>
                                    <p:animEffect transition="in" filter="strips(downRight)">
                                      <p:cBhvr>
                                        <p:cTn id="15" dur="75"/>
                                        <p:tgtEl>
                                          <p:spTgt spid="430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B8BCD7EF-555D-4B21-8933-1D6AA918E5D6}"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02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011557CE-E8AF-449C-A292-4B3662858A32}"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0244" name="Rectangle 2"/>
          <p:cNvSpPr>
            <a:spLocks noGrp="1" noChangeArrowheads="1"/>
          </p:cNvSpPr>
          <p:nvPr>
            <p:ph type="title" idx="4294967295"/>
          </p:nvPr>
        </p:nvSpPr>
        <p:spPr>
          <a:xfrm>
            <a:off x="1833563" y="0"/>
            <a:ext cx="5048250" cy="704850"/>
          </a:xfrm>
        </p:spPr>
        <p:txBody>
          <a:bodyPr/>
          <a:lstStyle/>
          <a:p>
            <a:pPr eaLnBrk="1" hangingPunct="1"/>
            <a:r>
              <a:rPr lang="en-US" altLang="zh-CN" sz="4000" b="1">
                <a:solidFill>
                  <a:srgbClr val="CC0000"/>
                </a:solidFill>
                <a:ea typeface="华文新魏" pitchFamily="2" charset="-122"/>
              </a:rPr>
              <a:t>8.1.1</a:t>
            </a:r>
            <a:r>
              <a:rPr lang="zh-CN" altLang="en-US" sz="4000" b="1">
                <a:solidFill>
                  <a:srgbClr val="CC0000"/>
                </a:solidFill>
                <a:ea typeface="华文新魏" pitchFamily="2" charset="-122"/>
              </a:rPr>
              <a:t>  图的有关概念</a:t>
            </a:r>
            <a:endParaRPr lang="zh-CN" altLang="en-US" sz="4000">
              <a:solidFill>
                <a:srgbClr val="CC0000"/>
              </a:solidFill>
              <a:ea typeface="华文新魏" pitchFamily="2" charset="-122"/>
            </a:endParaRPr>
          </a:p>
        </p:txBody>
      </p:sp>
      <p:sp>
        <p:nvSpPr>
          <p:cNvPr id="12293" name="Rectangle 3"/>
          <p:cNvSpPr>
            <a:spLocks noGrp="1" noChangeArrowheads="1"/>
          </p:cNvSpPr>
          <p:nvPr>
            <p:ph type="body" idx="4294967295"/>
          </p:nvPr>
        </p:nvSpPr>
        <p:spPr>
          <a:xfrm>
            <a:off x="227013" y="909638"/>
            <a:ext cx="8916987" cy="5610225"/>
          </a:xfrm>
        </p:spPr>
        <p:txBody>
          <a:bodyPr/>
          <a:lstStyle/>
          <a:p>
            <a:pPr eaLnBrk="1" hangingPunct="1">
              <a:spcBef>
                <a:spcPct val="5000"/>
              </a:spcBef>
              <a:buClr>
                <a:srgbClr val="800080"/>
              </a:buClr>
              <a:buSzPct val="50000"/>
              <a:buFont typeface="Wingdings" panose="05000000000000000000" pitchFamily="2" charset="2"/>
              <a:buNone/>
            </a:pPr>
            <a:r>
              <a:rPr lang="en-US" altLang="zh-CN" sz="2800" b="1">
                <a:latin typeface="Times New Roman" pitchFamily="18" charset="0"/>
                <a:ea typeface="仿宋_GB2312" pitchFamily="49" charset="-122"/>
              </a:rPr>
              <a:t>1.</a:t>
            </a:r>
            <a:r>
              <a:rPr lang="zh-CN" altLang="en-US" sz="2800" b="1" u="sng">
                <a:solidFill>
                  <a:schemeClr val="tx2"/>
                </a:solidFill>
                <a:latin typeface="Times New Roman" pitchFamily="18" charset="0"/>
                <a:ea typeface="仿宋_GB2312" pitchFamily="49" charset="-122"/>
              </a:rPr>
              <a:t> 定义</a:t>
            </a:r>
            <a:r>
              <a:rPr lang="zh-CN" altLang="en-US" sz="2800" b="1">
                <a:latin typeface="Times New Roman" pitchFamily="18" charset="0"/>
                <a:ea typeface="仿宋_GB2312" pitchFamily="49" charset="-122"/>
              </a:rPr>
              <a:t>   图是由顶点集合</a:t>
            </a:r>
            <a:r>
              <a:rPr lang="en-US" altLang="zh-CN" sz="2800" b="1" i="1">
                <a:solidFill>
                  <a:srgbClr val="C00000"/>
                </a:solidFill>
                <a:latin typeface="Times New Roman" pitchFamily="18" charset="0"/>
                <a:ea typeface="仿宋_GB2312" pitchFamily="49" charset="-122"/>
              </a:rPr>
              <a:t>V</a:t>
            </a:r>
            <a:r>
              <a:rPr lang="en-US" altLang="zh-CN" sz="2800" b="1">
                <a:solidFill>
                  <a:schemeClr val="tx2"/>
                </a:solidFill>
                <a:latin typeface="Times New Roman" pitchFamily="18" charset="0"/>
                <a:ea typeface="仿宋_GB2312" pitchFamily="49" charset="-122"/>
              </a:rPr>
              <a:t>(vertex)</a:t>
            </a:r>
            <a:r>
              <a:rPr lang="zh-CN" altLang="en-US" sz="2800" b="1">
                <a:latin typeface="Times New Roman" pitchFamily="18" charset="0"/>
                <a:ea typeface="仿宋_GB2312" pitchFamily="49" charset="-122"/>
              </a:rPr>
              <a:t>及顶点间的关系集合</a:t>
            </a:r>
            <a:r>
              <a:rPr lang="en-US" altLang="zh-CN" sz="2800" b="1" i="1">
                <a:solidFill>
                  <a:srgbClr val="C00000"/>
                </a:solidFill>
                <a:latin typeface="Times New Roman" pitchFamily="18" charset="0"/>
                <a:ea typeface="仿宋_GB2312" pitchFamily="49" charset="-122"/>
              </a:rPr>
              <a:t>E</a:t>
            </a:r>
            <a:r>
              <a:rPr lang="zh-CN" altLang="en-US" sz="2800" b="1">
                <a:latin typeface="Times New Roman" pitchFamily="18" charset="0"/>
                <a:ea typeface="仿宋_GB2312" pitchFamily="49" charset="-122"/>
              </a:rPr>
              <a:t>组成的一种数据结构：</a:t>
            </a:r>
            <a:endParaRPr lang="zh-CN" altLang="en-US" sz="2800" b="1">
              <a:latin typeface="Times New Roman" pitchFamily="18" charset="0"/>
              <a:ea typeface="仿宋_GB2312" pitchFamily="49" charset="-122"/>
            </a:endParaRPr>
          </a:p>
          <a:p>
            <a:pPr eaLnBrk="1" hangingPunct="1">
              <a:spcBef>
                <a:spcPct val="5000"/>
              </a:spcBef>
              <a:buFont typeface="Wingdings" panose="05000000000000000000" pitchFamily="2" charset="2"/>
              <a:buNone/>
            </a:pPr>
            <a:r>
              <a:rPr lang="zh-CN" altLang="en-US" sz="2800" b="1">
                <a:solidFill>
                  <a:srgbClr val="008080"/>
                </a:solidFill>
                <a:latin typeface="Times New Roman" pitchFamily="18" charset="0"/>
                <a:ea typeface="仿宋_GB2312" pitchFamily="49" charset="-122"/>
              </a:rPr>
              <a:t>             </a:t>
            </a:r>
            <a:r>
              <a:rPr lang="en-US" altLang="zh-CN" sz="2800" b="1">
                <a:solidFill>
                  <a:schemeClr val="tx2"/>
                </a:solidFill>
                <a:latin typeface="Times New Roman" pitchFamily="18" charset="0"/>
                <a:ea typeface="仿宋_GB2312" pitchFamily="49" charset="-122"/>
              </a:rPr>
              <a:t>Graph</a:t>
            </a:r>
            <a:r>
              <a:rPr lang="zh-CN" altLang="en-US" sz="2800" b="1">
                <a:solidFill>
                  <a:schemeClr val="tx2"/>
                </a:solidFill>
                <a:latin typeface="Times New Roman" pitchFamily="18" charset="0"/>
                <a:ea typeface="仿宋_GB2312" pitchFamily="49" charset="-122"/>
              </a:rPr>
              <a:t>＝</a:t>
            </a:r>
            <a:r>
              <a:rPr lang="en-US" altLang="zh-CN" sz="2800" b="1">
                <a:solidFill>
                  <a:schemeClr val="tx2"/>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V</a:t>
            </a:r>
            <a:r>
              <a:rPr lang="en-US" altLang="zh-CN" sz="2800" b="1">
                <a:solidFill>
                  <a:schemeClr val="tx2"/>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E </a:t>
            </a:r>
            <a:r>
              <a:rPr lang="en-US" altLang="zh-CN" sz="2800" b="1">
                <a:solidFill>
                  <a:schemeClr val="tx2"/>
                </a:solidFill>
                <a:latin typeface="Times New Roman" pitchFamily="18" charset="0"/>
                <a:ea typeface="仿宋_GB2312" pitchFamily="49" charset="-122"/>
              </a:rPr>
              <a:t>)</a:t>
            </a:r>
            <a:r>
              <a:rPr lang="en-US" altLang="zh-CN" sz="2800" b="1">
                <a:solidFill>
                  <a:srgbClr val="008080"/>
                </a:solidFill>
                <a:latin typeface="Times New Roman" pitchFamily="18" charset="0"/>
                <a:ea typeface="仿宋_GB2312" pitchFamily="49" charset="-122"/>
              </a:rPr>
              <a:t>    </a:t>
            </a:r>
            <a:endParaRPr lang="en-US" altLang="zh-CN" sz="2800" b="1">
              <a:solidFill>
                <a:srgbClr val="008080"/>
              </a:solidFill>
              <a:latin typeface="Times New Roman" pitchFamily="18" charset="0"/>
              <a:ea typeface="仿宋_GB2312" pitchFamily="49" charset="-122"/>
            </a:endParaRPr>
          </a:p>
          <a:p>
            <a:pPr eaLnBrk="1" hangingPunct="1">
              <a:spcBef>
                <a:spcPct val="5000"/>
              </a:spcBef>
              <a:buFont typeface="Wingdings" panose="05000000000000000000" pitchFamily="2" charset="2"/>
              <a:buNone/>
            </a:pPr>
            <a:endParaRPr lang="en-US" altLang="zh-CN" sz="2800" b="1">
              <a:solidFill>
                <a:srgbClr val="008080"/>
              </a:solidFill>
              <a:latin typeface="Times New Roman" pitchFamily="18" charset="0"/>
              <a:ea typeface="仿宋_GB2312"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仿宋_GB2312" pitchFamily="49" charset="-122"/>
              </a:rPr>
              <a:t>其中</a:t>
            </a:r>
            <a:r>
              <a:rPr lang="en-US" altLang="zh-CN" sz="2800" b="1" i="1">
                <a:latin typeface="Times New Roman" pitchFamily="18" charset="0"/>
                <a:ea typeface="仿宋_GB2312" pitchFamily="49" charset="-122"/>
              </a:rPr>
              <a:t>V</a:t>
            </a:r>
            <a:r>
              <a:rPr lang="en-US" altLang="zh-CN" sz="2800" b="1">
                <a:latin typeface="Times New Roman" pitchFamily="18" charset="0"/>
                <a:ea typeface="仿宋_GB2312" pitchFamily="49" charset="-122"/>
              </a:rPr>
              <a:t> = { </a:t>
            </a:r>
            <a:r>
              <a:rPr lang="en-US" altLang="zh-CN" sz="2800" b="1" i="1">
                <a:latin typeface="Times New Roman" pitchFamily="18" charset="0"/>
                <a:ea typeface="仿宋_GB2312" pitchFamily="49" charset="-122"/>
              </a:rPr>
              <a:t>x</a:t>
            </a:r>
            <a:r>
              <a:rPr lang="en-US" altLang="zh-CN" sz="2800" b="1">
                <a:latin typeface="Times New Roman" pitchFamily="18" charset="0"/>
                <a:ea typeface="仿宋_GB2312" pitchFamily="49" charset="-122"/>
              </a:rPr>
              <a:t> | </a:t>
            </a:r>
            <a:r>
              <a:rPr lang="en-US" altLang="zh-CN" sz="2800" b="1" i="1">
                <a:latin typeface="Times New Roman" pitchFamily="18" charset="0"/>
                <a:ea typeface="仿宋_GB2312" pitchFamily="49" charset="-122"/>
              </a:rPr>
              <a:t>x </a:t>
            </a:r>
            <a:r>
              <a:rPr lang="en-US" altLang="zh-CN" sz="2800" b="1">
                <a:latin typeface="Times New Roman" pitchFamily="18" charset="0"/>
                <a:ea typeface="仿宋_GB2312" pitchFamily="49" charset="-122"/>
                <a:sym typeface="Symbol" panose="05050102010706020507" pitchFamily="18" charset="2"/>
              </a:rPr>
              <a:t></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某个数据对象</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是</a:t>
            </a:r>
            <a:r>
              <a:rPr lang="zh-CN" altLang="en-US" sz="2800" b="1">
                <a:solidFill>
                  <a:srgbClr val="FF0000"/>
                </a:solidFill>
                <a:latin typeface="Times New Roman" pitchFamily="18" charset="0"/>
                <a:ea typeface="仿宋_GB2312" pitchFamily="49" charset="-122"/>
              </a:rPr>
              <a:t>顶点</a:t>
            </a:r>
            <a:r>
              <a:rPr lang="zh-CN" altLang="en-US" sz="2800" b="1">
                <a:latin typeface="Times New Roman" pitchFamily="18" charset="0"/>
                <a:ea typeface="仿宋_GB2312" pitchFamily="49" charset="-122"/>
              </a:rPr>
              <a:t>的</a:t>
            </a:r>
            <a:r>
              <a:rPr lang="zh-CN" altLang="en-US" sz="2800" b="1">
                <a:solidFill>
                  <a:srgbClr val="FF0000"/>
                </a:solidFill>
                <a:latin typeface="Times New Roman" pitchFamily="18" charset="0"/>
                <a:ea typeface="仿宋_GB2312" pitchFamily="49" charset="-122"/>
              </a:rPr>
              <a:t>有穷非空</a:t>
            </a:r>
            <a:r>
              <a:rPr lang="zh-CN" altLang="en-US" sz="2800" b="1">
                <a:latin typeface="Times New Roman" pitchFamily="18" charset="0"/>
                <a:ea typeface="仿宋_GB2312" pitchFamily="49" charset="-122"/>
              </a:rPr>
              <a:t>集合；</a:t>
            </a:r>
            <a:endParaRPr lang="zh-CN" altLang="en-US" sz="2800" b="1">
              <a:latin typeface="Times New Roman" pitchFamily="18" charset="0"/>
              <a:ea typeface="仿宋_GB2312" pitchFamily="49" charset="-122"/>
            </a:endParaRPr>
          </a:p>
          <a:p>
            <a:pPr eaLnBrk="1" hangingPunct="1">
              <a:spcBef>
                <a:spcPct val="5000"/>
              </a:spcBef>
              <a:buFont typeface="Wingdings" panose="05000000000000000000" pitchFamily="2" charset="2"/>
              <a:buNone/>
            </a:pPr>
            <a:r>
              <a:rPr lang="zh-CN" altLang="en-US" sz="2800" b="1">
                <a:solidFill>
                  <a:srgbClr val="008080"/>
                </a:solidFill>
                <a:latin typeface="Times New Roman" pitchFamily="18" charset="0"/>
                <a:ea typeface="仿宋_GB2312" pitchFamily="49" charset="-122"/>
              </a:rPr>
              <a:t>       </a:t>
            </a:r>
            <a:endParaRPr lang="en-US" sz="2800" b="1">
              <a:solidFill>
                <a:srgbClr val="008080"/>
              </a:solidFill>
              <a:latin typeface="Times New Roman" pitchFamily="18" charset="0"/>
              <a:ea typeface="仿宋_GB2312" pitchFamily="49" charset="-122"/>
            </a:endParaRPr>
          </a:p>
          <a:p>
            <a:pPr eaLnBrk="1" hangingPunct="1">
              <a:spcBef>
                <a:spcPct val="5000"/>
              </a:spcBef>
              <a:buFont typeface="Wingdings" panose="05000000000000000000" pitchFamily="2" charset="2"/>
              <a:buNone/>
            </a:pPr>
            <a:r>
              <a:rPr lang="zh-CN" altLang="en-US" sz="2800" b="1">
                <a:solidFill>
                  <a:srgbClr val="008080"/>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E</a:t>
            </a:r>
            <a:r>
              <a:rPr lang="en-US" altLang="zh-CN" sz="2800" b="1">
                <a:solidFill>
                  <a:schemeClr val="tx2"/>
                </a:solidFill>
                <a:latin typeface="Times New Roman" pitchFamily="18" charset="0"/>
                <a:ea typeface="仿宋_GB2312" pitchFamily="49" charset="-122"/>
              </a:rPr>
              <a:t> = {(</a:t>
            </a:r>
            <a:r>
              <a:rPr lang="en-US" altLang="zh-CN" sz="2800" b="1" i="1">
                <a:solidFill>
                  <a:schemeClr val="tx2"/>
                </a:solidFill>
                <a:latin typeface="Times New Roman" pitchFamily="18" charset="0"/>
                <a:ea typeface="仿宋_GB2312" pitchFamily="49" charset="-122"/>
              </a:rPr>
              <a:t>x</a:t>
            </a:r>
            <a:r>
              <a:rPr lang="en-US" altLang="zh-CN" sz="2800" b="1">
                <a:solidFill>
                  <a:schemeClr val="tx2"/>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y</a:t>
            </a:r>
            <a:r>
              <a:rPr lang="en-US" altLang="zh-CN" sz="2800" b="1">
                <a:solidFill>
                  <a:schemeClr val="tx2"/>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 x</a:t>
            </a:r>
            <a:r>
              <a:rPr lang="en-US" altLang="zh-CN" sz="2800" b="1">
                <a:solidFill>
                  <a:schemeClr val="tx2"/>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y </a:t>
            </a:r>
            <a:r>
              <a:rPr lang="en-US" altLang="zh-CN" sz="2800" b="1">
                <a:solidFill>
                  <a:schemeClr val="tx2"/>
                </a:solidFill>
                <a:latin typeface="Times New Roman" pitchFamily="18" charset="0"/>
                <a:ea typeface="仿宋_GB2312" pitchFamily="49" charset="-122"/>
                <a:sym typeface="Symbol" panose="05050102010706020507" pitchFamily="18" charset="2"/>
              </a:rPr>
              <a:t></a:t>
            </a:r>
            <a:r>
              <a:rPr lang="en-US" altLang="zh-CN" sz="2800" b="1">
                <a:solidFill>
                  <a:schemeClr val="tx2"/>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V </a:t>
            </a:r>
            <a:r>
              <a:rPr lang="en-US" altLang="zh-CN" sz="2800" b="1">
                <a:solidFill>
                  <a:schemeClr val="tx2"/>
                </a:solidFill>
                <a:latin typeface="Times New Roman" pitchFamily="18" charset="0"/>
                <a:ea typeface="仿宋_GB2312" pitchFamily="49" charset="-122"/>
              </a:rPr>
              <a:t>}</a:t>
            </a:r>
            <a:r>
              <a:rPr lang="en-US" altLang="zh-CN" sz="2800" b="1">
                <a:solidFill>
                  <a:srgbClr val="008080"/>
                </a:solidFill>
                <a:latin typeface="Times New Roman" pitchFamily="18" charset="0"/>
                <a:ea typeface="仿宋_GB2312" pitchFamily="49" charset="-122"/>
              </a:rPr>
              <a:t> </a:t>
            </a:r>
            <a:endParaRPr lang="en-US" altLang="zh-CN" sz="2800" b="1">
              <a:solidFill>
                <a:srgbClr val="008080"/>
              </a:solidFill>
              <a:latin typeface="Times New Roman" pitchFamily="18" charset="0"/>
              <a:ea typeface="仿宋_GB2312"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仿宋_GB2312" pitchFamily="49" charset="-122"/>
              </a:rPr>
              <a:t>或</a:t>
            </a:r>
            <a:r>
              <a:rPr lang="zh-CN" altLang="en-US" sz="2800" b="1">
                <a:solidFill>
                  <a:srgbClr val="008080"/>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E</a:t>
            </a:r>
            <a:r>
              <a:rPr lang="en-US" altLang="zh-CN" sz="2800" b="1">
                <a:solidFill>
                  <a:schemeClr val="tx2"/>
                </a:solidFill>
                <a:latin typeface="Times New Roman" pitchFamily="18" charset="0"/>
                <a:ea typeface="仿宋_GB2312" pitchFamily="49" charset="-122"/>
              </a:rPr>
              <a:t> = {&lt;</a:t>
            </a:r>
            <a:r>
              <a:rPr lang="en-US" altLang="zh-CN" sz="2800" b="1" i="1">
                <a:solidFill>
                  <a:schemeClr val="tx2"/>
                </a:solidFill>
                <a:latin typeface="Times New Roman" pitchFamily="18" charset="0"/>
                <a:ea typeface="仿宋_GB2312" pitchFamily="49" charset="-122"/>
              </a:rPr>
              <a:t>x</a:t>
            </a:r>
            <a:r>
              <a:rPr lang="en-US" altLang="zh-CN" sz="2800" b="1">
                <a:solidFill>
                  <a:schemeClr val="tx2"/>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y&gt;</a:t>
            </a:r>
            <a:r>
              <a:rPr lang="en-US" altLang="zh-CN" sz="2800" b="1">
                <a:solidFill>
                  <a:schemeClr val="tx2"/>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 x</a:t>
            </a:r>
            <a:r>
              <a:rPr lang="en-US" altLang="zh-CN" sz="2800" b="1">
                <a:solidFill>
                  <a:schemeClr val="tx2"/>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y </a:t>
            </a:r>
            <a:r>
              <a:rPr lang="en-US" altLang="zh-CN" sz="2800" b="1">
                <a:solidFill>
                  <a:schemeClr val="tx2"/>
                </a:solidFill>
                <a:latin typeface="Times New Roman" pitchFamily="18" charset="0"/>
                <a:ea typeface="仿宋_GB2312" pitchFamily="49" charset="-122"/>
                <a:sym typeface="Symbol" panose="05050102010706020507" pitchFamily="18" charset="2"/>
              </a:rPr>
              <a:t></a:t>
            </a:r>
            <a:r>
              <a:rPr lang="en-US" altLang="zh-CN" sz="2800" b="1">
                <a:solidFill>
                  <a:schemeClr val="tx2"/>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V</a:t>
            </a:r>
            <a:r>
              <a:rPr lang="en-US" altLang="zh-CN" sz="2800" b="1">
                <a:solidFill>
                  <a:schemeClr val="tx2"/>
                </a:solidFill>
                <a:latin typeface="Times New Roman" pitchFamily="18" charset="0"/>
                <a:ea typeface="仿宋_GB2312" pitchFamily="49" charset="-122"/>
              </a:rPr>
              <a:t> &amp;&amp; </a:t>
            </a:r>
            <a:r>
              <a:rPr lang="en-US" altLang="zh-CN" sz="2800" b="1" i="1">
                <a:solidFill>
                  <a:schemeClr val="tx2"/>
                </a:solidFill>
                <a:latin typeface="Times New Roman" pitchFamily="18" charset="0"/>
                <a:ea typeface="仿宋_GB2312" pitchFamily="49" charset="-122"/>
              </a:rPr>
              <a:t>Path</a:t>
            </a:r>
            <a:r>
              <a:rPr lang="en-US" altLang="zh-CN" sz="2800" b="1">
                <a:solidFill>
                  <a:schemeClr val="tx2"/>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x</a:t>
            </a:r>
            <a:r>
              <a:rPr lang="en-US" altLang="zh-CN" sz="2800" b="1">
                <a:solidFill>
                  <a:schemeClr val="tx2"/>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y</a:t>
            </a:r>
            <a:r>
              <a:rPr lang="en-US" altLang="zh-CN" sz="2800" b="1">
                <a:solidFill>
                  <a:schemeClr val="tx2"/>
                </a:solidFill>
                <a:latin typeface="Times New Roman" pitchFamily="18" charset="0"/>
                <a:ea typeface="仿宋_GB2312" pitchFamily="49" charset="-122"/>
              </a:rPr>
              <a:t>)}</a:t>
            </a:r>
            <a:endParaRPr lang="en-US" altLang="zh-CN" sz="2800" b="1">
              <a:solidFill>
                <a:schemeClr val="tx2"/>
              </a:solidFill>
              <a:latin typeface="Times New Roman" pitchFamily="18" charset="0"/>
              <a:ea typeface="仿宋_GB2312" pitchFamily="49" charset="-122"/>
            </a:endParaRPr>
          </a:p>
          <a:p>
            <a:pPr eaLnBrk="1" hangingPunct="1">
              <a:spcBef>
                <a:spcPct val="5000"/>
              </a:spcBef>
              <a:buFont typeface="Wingdings" panose="05000000000000000000" pitchFamily="2" charset="2"/>
              <a:buNone/>
            </a:pPr>
            <a:endParaRPr lang="en-US" altLang="zh-CN" sz="2800" b="1">
              <a:solidFill>
                <a:schemeClr val="tx2"/>
              </a:solidFill>
              <a:latin typeface="Times New Roman" pitchFamily="18" charset="0"/>
              <a:ea typeface="仿宋_GB2312"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仿宋_GB2312" pitchFamily="49" charset="-122"/>
              </a:rPr>
              <a:t>是顶点之间</a:t>
            </a:r>
            <a:r>
              <a:rPr lang="zh-CN" altLang="en-US" sz="2800" b="1">
                <a:solidFill>
                  <a:srgbClr val="FF0000"/>
                </a:solidFill>
                <a:latin typeface="Times New Roman" pitchFamily="18" charset="0"/>
                <a:ea typeface="仿宋_GB2312" pitchFamily="49" charset="-122"/>
              </a:rPr>
              <a:t>关系的有穷</a:t>
            </a:r>
            <a:r>
              <a:rPr lang="zh-CN" altLang="en-US" sz="2800" b="1">
                <a:latin typeface="Times New Roman" pitchFamily="18" charset="0"/>
                <a:ea typeface="仿宋_GB2312" pitchFamily="49" charset="-122"/>
              </a:rPr>
              <a:t>集合，也叫做边</a:t>
            </a:r>
            <a:r>
              <a:rPr lang="en-US" altLang="zh-CN" sz="2800" b="1">
                <a:latin typeface="Times New Roman" pitchFamily="18" charset="0"/>
                <a:ea typeface="仿宋_GB2312" pitchFamily="49" charset="-122"/>
              </a:rPr>
              <a:t>(edge)</a:t>
            </a:r>
            <a:r>
              <a:rPr lang="zh-CN" altLang="en-US" sz="2800" b="1">
                <a:latin typeface="Times New Roman" pitchFamily="18" charset="0"/>
                <a:ea typeface="仿宋_GB2312" pitchFamily="49" charset="-122"/>
              </a:rPr>
              <a:t>集合。</a:t>
            </a:r>
            <a:endParaRPr lang="en-US" sz="2800" b="1">
              <a:latin typeface="Times New Roman" pitchFamily="18" charset="0"/>
              <a:ea typeface="仿宋_GB2312" pitchFamily="49" charset="-122"/>
            </a:endParaRPr>
          </a:p>
          <a:p>
            <a:pPr eaLnBrk="1" hangingPunct="1">
              <a:spcBef>
                <a:spcPct val="5000"/>
              </a:spcBef>
              <a:buFont typeface="Wingdings" panose="05000000000000000000" pitchFamily="2" charset="2"/>
              <a:buNone/>
            </a:pPr>
            <a:endParaRPr lang="en-US" sz="2800" b="1">
              <a:latin typeface="Times New Roman" pitchFamily="18" charset="0"/>
              <a:ea typeface="仿宋_GB2312" pitchFamily="49" charset="-122"/>
            </a:endParaRPr>
          </a:p>
          <a:p>
            <a:pPr eaLnBrk="1" hangingPunct="1">
              <a:spcBef>
                <a:spcPct val="5000"/>
              </a:spcBef>
              <a:buFont typeface="Wingdings" panose="05000000000000000000" pitchFamily="2" charset="2"/>
              <a:buNone/>
            </a:pPr>
            <a:r>
              <a:rPr lang="en-US" altLang="zh-CN" sz="2800" b="1" i="1">
                <a:solidFill>
                  <a:schemeClr val="tx2"/>
                </a:solidFill>
                <a:latin typeface="Times New Roman" pitchFamily="18" charset="0"/>
                <a:ea typeface="仿宋_GB2312" pitchFamily="49" charset="-122"/>
              </a:rPr>
              <a:t>Path</a:t>
            </a:r>
            <a:r>
              <a:rPr lang="en-US" altLang="zh-CN" sz="2800" b="1">
                <a:solidFill>
                  <a:schemeClr val="tx2"/>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x</a:t>
            </a:r>
            <a:r>
              <a:rPr lang="en-US" altLang="zh-CN" sz="2800" b="1">
                <a:solidFill>
                  <a:schemeClr val="tx2"/>
                </a:solidFill>
                <a:latin typeface="Times New Roman" pitchFamily="18" charset="0"/>
                <a:ea typeface="仿宋_GB2312" pitchFamily="49" charset="-122"/>
              </a:rPr>
              <a:t>, </a:t>
            </a:r>
            <a:r>
              <a:rPr lang="en-US" altLang="zh-CN" sz="2800" b="1" i="1">
                <a:solidFill>
                  <a:schemeClr val="tx2"/>
                </a:solidFill>
                <a:latin typeface="Times New Roman" pitchFamily="18" charset="0"/>
                <a:ea typeface="仿宋_GB2312" pitchFamily="49" charset="-122"/>
              </a:rPr>
              <a:t>y</a:t>
            </a:r>
            <a:r>
              <a:rPr lang="en-US" altLang="zh-CN" sz="2800" b="1">
                <a:solidFill>
                  <a:schemeClr val="tx2"/>
                </a:solidFill>
                <a:latin typeface="Times New Roman" pitchFamily="18" charset="0"/>
                <a:ea typeface="仿宋_GB2312" pitchFamily="49" charset="-122"/>
              </a:rPr>
              <a:t>)</a:t>
            </a:r>
            <a:r>
              <a:rPr lang="zh-CN" altLang="en-US" sz="2800" b="1">
                <a:latin typeface="Times New Roman" pitchFamily="18" charset="0"/>
                <a:ea typeface="仿宋_GB2312" pitchFamily="49" charset="-122"/>
              </a:rPr>
              <a:t>表示从 </a:t>
            </a:r>
            <a:r>
              <a:rPr lang="en-US" altLang="zh-CN" sz="2800" b="1" i="1">
                <a:latin typeface="Times New Roman" pitchFamily="18" charset="0"/>
                <a:ea typeface="仿宋_GB2312" pitchFamily="49" charset="-122"/>
              </a:rPr>
              <a:t>x </a:t>
            </a:r>
            <a:r>
              <a:rPr lang="zh-CN" altLang="en-US" sz="2800" b="1">
                <a:latin typeface="Times New Roman" pitchFamily="18" charset="0"/>
                <a:ea typeface="仿宋_GB2312" pitchFamily="49" charset="-122"/>
              </a:rPr>
              <a:t>到 </a:t>
            </a:r>
            <a:r>
              <a:rPr lang="en-US" altLang="zh-CN" sz="2800" b="1" i="1">
                <a:latin typeface="Times New Roman" pitchFamily="18" charset="0"/>
                <a:ea typeface="仿宋_GB2312" pitchFamily="49" charset="-122"/>
              </a:rPr>
              <a:t>y </a:t>
            </a:r>
            <a:r>
              <a:rPr lang="zh-CN" altLang="en-US" sz="2800" b="1">
                <a:latin typeface="Times New Roman" pitchFamily="18" charset="0"/>
                <a:ea typeface="仿宋_GB2312" pitchFamily="49" charset="-122"/>
              </a:rPr>
              <a:t>的一条单向通路</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它是有方向的。</a:t>
            </a:r>
            <a:endParaRPr lang="zh-CN" altLang="en-US" sz="2800" b="1">
              <a:latin typeface="Times New Roman" pitchFamily="18" charset="0"/>
              <a:ea typeface="仿宋_GB2312" pitchFamily="49" charset="-122"/>
            </a:endParaRPr>
          </a:p>
        </p:txBody>
      </p:sp>
      <p:cxnSp>
        <p:nvCxnSpPr>
          <p:cNvPr id="12294" name="直接箭头连接符 6"/>
          <p:cNvCxnSpPr>
            <a:cxnSpLocks noChangeShapeType="1"/>
          </p:cNvCxnSpPr>
          <p:nvPr/>
        </p:nvCxnSpPr>
        <p:spPr bwMode="auto">
          <a:xfrm flipV="1">
            <a:off x="1468438" y="4443413"/>
            <a:ext cx="3814762" cy="1577975"/>
          </a:xfrm>
          <a:prstGeom prst="straightConnector1">
            <a:avLst/>
          </a:prstGeom>
          <a:noFill/>
          <a:ln w="9525">
            <a:solidFill>
              <a:srgbClr val="FF0000"/>
            </a:solidFill>
            <a:round/>
            <a:tailEnd type="arrow" w="med" len="med"/>
          </a:ln>
          <a:extLst>
            <a:ext uri="{909E8E84-426E-40DD-AFC4-6F175D3DCCD1}">
              <a14:hiddenFill xmlns:a14="http://schemas.microsoft.com/office/drawing/2010/main">
                <a:noFill/>
              </a14:hiddenFill>
            </a:ext>
          </a:extLst>
        </p:spPr>
      </p:cxn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93">
                                            <p:txEl>
                                              <p:pRg st="8" end="8"/>
                                            </p:txEl>
                                          </p:spTgt>
                                        </p:tgtEl>
                                        <p:attrNameLst>
                                          <p:attrName>style.visibility</p:attrName>
                                        </p:attrNameLst>
                                      </p:cBhvr>
                                      <p:to>
                                        <p:strVal val="visible"/>
                                      </p:to>
                                    </p:set>
                                  </p:childTnLst>
                                  <p:subTnLst>
                                    <p:set>
                                      <p:cBhvr override="childStyle">
                                        <p:cTn dur="1" fill="hold" display="0" masterRel="nextClick" afterEffect="1"/>
                                        <p:tgtEl>
                                          <p:spTgt spid="12293">
                                            <p:txEl>
                                              <p:pRg st="8" end="8"/>
                                            </p:txEl>
                                          </p:spTgt>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9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EF05562D-7EE7-4C79-BE43-D96FE7D82AD9}"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37891" name="灯片编号占位符 5"/>
          <p:cNvSpPr txBox="1">
            <a:spLocks noGrp="1" noChangeArrowheads="1"/>
          </p:cNvSpPr>
          <p:nvPr/>
        </p:nvSpPr>
        <p:spPr bwMode="auto">
          <a:xfrm>
            <a:off x="468313"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C422B76F-BDDD-4BE4-864E-4396AB0F33BC}"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37892" name="Rectangle 4"/>
          <p:cNvSpPr>
            <a:spLocks noChangeArrowheads="1"/>
          </p:cNvSpPr>
          <p:nvPr/>
        </p:nvSpPr>
        <p:spPr bwMode="auto">
          <a:xfrm>
            <a:off x="0" y="252413"/>
            <a:ext cx="8839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666750" algn="l"/>
              </a:tabLst>
            </a:pPr>
            <a:r>
              <a:rPr lang="zh-CN" altLang="en-US" sz="2800" b="1">
                <a:solidFill>
                  <a:schemeClr val="hlink"/>
                </a:solidFill>
              </a:rPr>
              <a:t>分析</a:t>
            </a:r>
            <a:r>
              <a:rPr lang="en-US" altLang="zh-CN" sz="2800" b="1">
                <a:solidFill>
                  <a:schemeClr val="hlink"/>
                </a:solidFill>
              </a:rPr>
              <a:t>2:</a:t>
            </a:r>
            <a:endParaRPr lang="en-US" altLang="zh-CN" sz="2800" b="1">
              <a:solidFill>
                <a:schemeClr val="hlink"/>
              </a:solidFill>
            </a:endParaRPr>
          </a:p>
          <a:p>
            <a:pPr>
              <a:tabLst>
                <a:tab pos="666750" algn="l"/>
              </a:tabLst>
            </a:pPr>
            <a:r>
              <a:rPr lang="zh-CN" altLang="en-US" sz="2800" b="1">
                <a:solidFill>
                  <a:schemeClr val="bg2"/>
                </a:solidFill>
                <a:latin typeface="楷体_GB2312" pitchFamily="49" charset="-122"/>
                <a:ea typeface="楷体_GB2312" pitchFamily="49" charset="-122"/>
              </a:rPr>
              <a:t>    在</a:t>
            </a:r>
            <a:r>
              <a:rPr lang="zh-CN" altLang="en-US" sz="2800" b="1">
                <a:solidFill>
                  <a:schemeClr val="hlink"/>
                </a:solidFill>
                <a:latin typeface="楷体_GB2312" pitchFamily="49" charset="-122"/>
                <a:ea typeface="楷体_GB2312" pitchFamily="49" charset="-122"/>
              </a:rPr>
              <a:t>有向图</a:t>
            </a:r>
            <a:r>
              <a:rPr lang="zh-CN" altLang="en-US" sz="2800" b="1">
                <a:solidFill>
                  <a:schemeClr val="bg2"/>
                </a:solidFill>
                <a:latin typeface="楷体_GB2312" pitchFamily="49" charset="-122"/>
                <a:ea typeface="楷体_GB2312" pitchFamily="49" charset="-122"/>
              </a:rPr>
              <a:t>中，</a:t>
            </a:r>
            <a:r>
              <a:rPr lang="zh-CN" altLang="en-US" sz="2800" b="1">
                <a:latin typeface="楷体_GB2312" pitchFamily="49" charset="-122"/>
                <a:ea typeface="楷体_GB2312" pitchFamily="49" charset="-122"/>
              </a:rPr>
              <a:t>邻接表中除了</a:t>
            </a:r>
            <a:r>
              <a:rPr lang="en-US" altLang="zh-CN" sz="2800" b="1">
                <a:latin typeface="楷体_GB2312" pitchFamily="49" charset="-122"/>
                <a:ea typeface="楷体_GB2312" pitchFamily="49" charset="-122"/>
              </a:rPr>
              <a:t>n</a:t>
            </a:r>
            <a:r>
              <a:rPr lang="zh-CN" altLang="en-US" sz="2800" b="1">
                <a:latin typeface="楷体_GB2312" pitchFamily="49" charset="-122"/>
                <a:ea typeface="楷体_GB2312" pitchFamily="49" charset="-122"/>
              </a:rPr>
              <a:t>个头结点外，只有</a:t>
            </a:r>
            <a:r>
              <a:rPr lang="en-US" altLang="zh-CN" sz="2800" b="1">
                <a:latin typeface="楷体_GB2312" pitchFamily="49" charset="-122"/>
                <a:ea typeface="楷体_GB2312" pitchFamily="49" charset="-122"/>
              </a:rPr>
              <a:t>e</a:t>
            </a:r>
            <a:r>
              <a:rPr lang="zh-CN" altLang="en-US" sz="2800" b="1">
                <a:latin typeface="楷体_GB2312" pitchFamily="49" charset="-122"/>
                <a:ea typeface="楷体_GB2312" pitchFamily="49" charset="-122"/>
              </a:rPr>
              <a:t>个表结点</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空间效率为</a:t>
            </a:r>
            <a:r>
              <a:rPr lang="en-US" altLang="zh-CN" sz="2800" b="1">
                <a:solidFill>
                  <a:schemeClr val="hlink"/>
                </a:solidFill>
                <a:latin typeface="楷体_GB2312" pitchFamily="49" charset="-122"/>
                <a:ea typeface="楷体_GB2312" pitchFamily="49" charset="-122"/>
              </a:rPr>
              <a:t>O(n+e)</a:t>
            </a:r>
            <a:r>
              <a:rPr lang="zh-CN" altLang="en-US" sz="2800" b="1">
                <a:latin typeface="楷体_GB2312" pitchFamily="49" charset="-122"/>
                <a:ea typeface="楷体_GB2312" pitchFamily="49" charset="-122"/>
              </a:rPr>
              <a:t>。若是稀疏图，则比邻接矩阵表示法合适。</a:t>
            </a:r>
            <a:endParaRPr lang="zh-CN" altLang="en-US" sz="2800" b="1">
              <a:latin typeface="楷体_GB2312" pitchFamily="49" charset="-122"/>
              <a:ea typeface="楷体_GB2312" pitchFamily="49" charset="-122"/>
            </a:endParaRPr>
          </a:p>
        </p:txBody>
      </p:sp>
      <p:sp>
        <p:nvSpPr>
          <p:cNvPr id="44037" name="Rectangle 12"/>
          <p:cNvSpPr>
            <a:spLocks noChangeArrowheads="1"/>
          </p:cNvSpPr>
          <p:nvPr/>
        </p:nvSpPr>
        <p:spPr bwMode="auto">
          <a:xfrm>
            <a:off x="176213" y="5597525"/>
            <a:ext cx="255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0" indent="-2286000" algn="ctr">
              <a:spcBef>
                <a:spcPct val="50000"/>
              </a:spcBef>
            </a:pPr>
            <a:r>
              <a:rPr lang="zh-CN" altLang="en-US" sz="2400">
                <a:solidFill>
                  <a:schemeClr val="hlink"/>
                </a:solidFill>
                <a:ea typeface="黑体" pitchFamily="2" charset="-122"/>
              </a:rPr>
              <a:t>邻接表的</a:t>
            </a:r>
            <a:r>
              <a:rPr lang="zh-CN" altLang="en-US" sz="2400">
                <a:solidFill>
                  <a:schemeClr val="hlink"/>
                </a:solidFill>
                <a:latin typeface="黑体" pitchFamily="2" charset="-122"/>
                <a:ea typeface="黑体" pitchFamily="2" charset="-122"/>
              </a:rPr>
              <a:t>缺点：</a:t>
            </a:r>
            <a:endParaRPr lang="zh-CN" altLang="en-US" sz="2400">
              <a:solidFill>
                <a:schemeClr val="accent2"/>
              </a:solidFill>
              <a:latin typeface="SimSun" pitchFamily="2" charset="-122"/>
            </a:endParaRPr>
          </a:p>
        </p:txBody>
      </p:sp>
      <p:sp>
        <p:nvSpPr>
          <p:cNvPr id="44038" name="Rectangle 13"/>
          <p:cNvSpPr>
            <a:spLocks noChangeArrowheads="1"/>
          </p:cNvSpPr>
          <p:nvPr/>
        </p:nvSpPr>
        <p:spPr bwMode="auto">
          <a:xfrm>
            <a:off x="0" y="2346325"/>
            <a:ext cx="5813425"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10000"/>
              </a:spcBef>
            </a:pPr>
            <a:r>
              <a:rPr lang="zh-CN" altLang="en-US" sz="2800">
                <a:solidFill>
                  <a:schemeClr val="hlink"/>
                </a:solidFill>
                <a:ea typeface="黑体" pitchFamily="2" charset="-122"/>
              </a:rPr>
              <a:t>怎样计算有向图顶点的出度？</a:t>
            </a:r>
            <a:endParaRPr lang="en-US" sz="2800">
              <a:solidFill>
                <a:schemeClr val="hlink"/>
              </a:solidFill>
              <a:ea typeface="黑体" pitchFamily="2" charset="-122"/>
            </a:endParaRPr>
          </a:p>
          <a:p>
            <a:pPr>
              <a:spcBef>
                <a:spcPct val="10000"/>
              </a:spcBef>
            </a:pPr>
            <a:endParaRPr lang="zh-CN" altLang="en-US" sz="2800">
              <a:solidFill>
                <a:schemeClr val="hlink"/>
              </a:solidFill>
              <a:ea typeface="楷体_GB2312" pitchFamily="49" charset="-122"/>
            </a:endParaRPr>
          </a:p>
          <a:p>
            <a:pPr>
              <a:spcBef>
                <a:spcPct val="10000"/>
              </a:spcBef>
            </a:pPr>
            <a:r>
              <a:rPr lang="zh-CN" altLang="en-US" sz="2800">
                <a:solidFill>
                  <a:schemeClr val="hlink"/>
                </a:solidFill>
                <a:ea typeface="黑体" pitchFamily="2" charset="-122"/>
              </a:rPr>
              <a:t>怎样计算有向图顶点的入度？</a:t>
            </a:r>
            <a:endParaRPr lang="en-US" sz="2800">
              <a:solidFill>
                <a:schemeClr val="hlink"/>
              </a:solidFill>
              <a:ea typeface="黑体" pitchFamily="2" charset="-122"/>
            </a:endParaRPr>
          </a:p>
          <a:p>
            <a:pPr>
              <a:spcBef>
                <a:spcPct val="10000"/>
              </a:spcBef>
            </a:pPr>
            <a:endParaRPr lang="zh-CN" altLang="en-US" sz="2800">
              <a:solidFill>
                <a:schemeClr val="hlink"/>
              </a:solidFill>
              <a:latin typeface="楷体_GB2312" pitchFamily="49" charset="-122"/>
              <a:ea typeface="楷体_GB2312" pitchFamily="49" charset="-122"/>
            </a:endParaRPr>
          </a:p>
        </p:txBody>
      </p:sp>
      <p:sp>
        <p:nvSpPr>
          <p:cNvPr id="44039" name="Rectangle 15"/>
          <p:cNvSpPr>
            <a:spLocks noChangeArrowheads="1"/>
          </p:cNvSpPr>
          <p:nvPr/>
        </p:nvSpPr>
        <p:spPr bwMode="auto">
          <a:xfrm>
            <a:off x="231775" y="5064125"/>
            <a:ext cx="255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solidFill>
                  <a:schemeClr val="hlink"/>
                </a:solidFill>
                <a:ea typeface="黑体" pitchFamily="2" charset="-122"/>
              </a:rPr>
              <a:t>邻接表的</a:t>
            </a:r>
            <a:r>
              <a:rPr lang="zh-CN" altLang="en-US" sz="2400">
                <a:solidFill>
                  <a:schemeClr val="hlink"/>
                </a:solidFill>
                <a:latin typeface="黑体" pitchFamily="2" charset="-122"/>
                <a:ea typeface="黑体" pitchFamily="2" charset="-122"/>
              </a:rPr>
              <a:t>优点：</a:t>
            </a:r>
            <a:endParaRPr lang="zh-CN" altLang="en-US" sz="2400">
              <a:solidFill>
                <a:srgbClr val="FF33CC"/>
              </a:solidFill>
              <a:ea typeface="黑体" pitchFamily="2" charset="-122"/>
            </a:endParaRPr>
          </a:p>
        </p:txBody>
      </p:sp>
      <p:sp>
        <p:nvSpPr>
          <p:cNvPr id="44040" name="Rectangle 17"/>
          <p:cNvSpPr>
            <a:spLocks noChangeArrowheads="1"/>
          </p:cNvSpPr>
          <p:nvPr/>
        </p:nvSpPr>
        <p:spPr bwMode="auto">
          <a:xfrm>
            <a:off x="884238" y="3681413"/>
            <a:ext cx="75215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ea typeface="黑体" pitchFamily="2" charset="-122"/>
              </a:rPr>
              <a:t>临接表中不方便</a:t>
            </a:r>
            <a:endParaRPr lang="en-US" altLang="zh-CN" sz="2800" b="1">
              <a:ea typeface="黑体" pitchFamily="2" charset="-122"/>
            </a:endParaRPr>
          </a:p>
          <a:p>
            <a:r>
              <a:rPr lang="zh-CN" altLang="en-US" sz="2800" b="1">
                <a:ea typeface="黑体" pitchFamily="2" charset="-122"/>
              </a:rPr>
              <a:t>建立逆邻接表</a:t>
            </a:r>
            <a:endParaRPr lang="en-US" altLang="zh-CN" sz="2800" b="1">
              <a:ea typeface="黑体" pitchFamily="2" charset="-122"/>
            </a:endParaRPr>
          </a:p>
          <a:p>
            <a:r>
              <a:rPr lang="en-US" altLang="zh-CN" sz="2800" b="1">
                <a:ea typeface="黑体" pitchFamily="2" charset="-122"/>
              </a:rPr>
              <a:t>I D( Vi ) </a:t>
            </a:r>
            <a:r>
              <a:rPr lang="zh-CN" altLang="en-US" sz="2800" b="1">
                <a:ea typeface="黑体" pitchFamily="2" charset="-122"/>
              </a:rPr>
              <a:t>＝</a:t>
            </a:r>
            <a:r>
              <a:rPr lang="zh-CN" altLang="en-US" sz="2800" b="1">
                <a:solidFill>
                  <a:srgbClr val="FF0000"/>
                </a:solidFill>
                <a:ea typeface="黑体" pitchFamily="2" charset="-122"/>
              </a:rPr>
              <a:t>逆</a:t>
            </a:r>
            <a:r>
              <a:rPr lang="zh-CN" altLang="en-US" sz="2800" b="1">
                <a:solidFill>
                  <a:srgbClr val="FF0000"/>
                </a:solidFill>
                <a:latin typeface="楷体_GB2312" pitchFamily="49" charset="-122"/>
                <a:ea typeface="楷体_GB2312" pitchFamily="49" charset="-122"/>
              </a:rPr>
              <a:t>邻接表</a:t>
            </a:r>
            <a:r>
              <a:rPr lang="zh-CN" altLang="en-US" sz="2800" b="1">
                <a:latin typeface="楷体_GB2312" pitchFamily="49" charset="-122"/>
                <a:ea typeface="楷体_GB2312" pitchFamily="49" charset="-122"/>
              </a:rPr>
              <a:t>中链接的结点数</a:t>
            </a:r>
            <a:endParaRPr lang="zh-CN" altLang="en-US" sz="2800" b="1">
              <a:latin typeface="楷体_GB2312" pitchFamily="49" charset="-122"/>
              <a:ea typeface="楷体_GB2312" pitchFamily="49" charset="-122"/>
            </a:endParaRPr>
          </a:p>
        </p:txBody>
      </p:sp>
      <p:sp>
        <p:nvSpPr>
          <p:cNvPr id="44042" name="Rectangle 19"/>
          <p:cNvSpPr>
            <a:spLocks noChangeArrowheads="1"/>
          </p:cNvSpPr>
          <p:nvPr/>
        </p:nvSpPr>
        <p:spPr bwMode="auto">
          <a:xfrm>
            <a:off x="2386013" y="5064125"/>
            <a:ext cx="539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a:latin typeface="黑体" pitchFamily="2" charset="-122"/>
                <a:ea typeface="楷体_GB2312" pitchFamily="49" charset="-122"/>
              </a:rPr>
              <a:t>空间效率高；</a:t>
            </a:r>
            <a:r>
              <a:rPr lang="zh-CN" altLang="en-US" sz="2400" b="1">
                <a:ea typeface="楷体_GB2312" pitchFamily="49" charset="-122"/>
              </a:rPr>
              <a:t>容易寻找顶点的邻接点；</a:t>
            </a:r>
            <a:endParaRPr lang="zh-CN" altLang="en-US" sz="2400" b="1">
              <a:ea typeface="楷体_GB2312" pitchFamily="49" charset="-122"/>
            </a:endParaRPr>
          </a:p>
        </p:txBody>
      </p:sp>
      <p:sp>
        <p:nvSpPr>
          <p:cNvPr id="44043" name="Rectangle 20"/>
          <p:cNvSpPr>
            <a:spLocks noChangeArrowheads="1"/>
          </p:cNvSpPr>
          <p:nvPr/>
        </p:nvSpPr>
        <p:spPr bwMode="auto">
          <a:xfrm>
            <a:off x="2386013" y="5597525"/>
            <a:ext cx="61785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楷体_GB2312" pitchFamily="49" charset="-122"/>
                <a:ea typeface="楷体_GB2312" pitchFamily="49" charset="-122"/>
              </a:rPr>
              <a:t>判断两顶点间是否有边或弧，需搜索两结点对应的单链表，没有邻接矩阵方便。</a:t>
            </a:r>
            <a:endParaRPr lang="zh-CN" altLang="en-US" sz="2400" b="1">
              <a:latin typeface="楷体_GB2312" pitchFamily="49" charset="-122"/>
              <a:ea typeface="楷体_GB2312" pitchFamily="49" charset="-122"/>
            </a:endParaRPr>
          </a:p>
        </p:txBody>
      </p:sp>
      <p:sp>
        <p:nvSpPr>
          <p:cNvPr id="44044" name="Rectangle 17"/>
          <p:cNvSpPr>
            <a:spLocks noChangeArrowheads="1"/>
          </p:cNvSpPr>
          <p:nvPr/>
        </p:nvSpPr>
        <p:spPr bwMode="auto">
          <a:xfrm>
            <a:off x="819150" y="2757488"/>
            <a:ext cx="6396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altLang="zh-CN" sz="2800" b="1">
                <a:ea typeface="黑体" pitchFamily="2" charset="-122"/>
              </a:rPr>
              <a:t>OD(Vi)</a:t>
            </a:r>
            <a:r>
              <a:rPr lang="zh-CN" altLang="en-US" sz="2800" b="1">
                <a:ea typeface="黑体" pitchFamily="2" charset="-122"/>
              </a:rPr>
              <a:t>＝</a:t>
            </a:r>
            <a:r>
              <a:rPr lang="zh-CN" altLang="en-US" sz="2800" b="1">
                <a:ea typeface="楷体_GB2312" pitchFamily="49" charset="-122"/>
              </a:rPr>
              <a:t>单链</a:t>
            </a:r>
            <a:r>
              <a:rPr lang="zh-CN" altLang="en-US" sz="2800" b="1">
                <a:solidFill>
                  <a:srgbClr val="FF0000"/>
                </a:solidFill>
                <a:ea typeface="楷体_GB2312" pitchFamily="49" charset="-122"/>
              </a:rPr>
              <a:t>表</a:t>
            </a:r>
            <a:r>
              <a:rPr lang="zh-CN" altLang="en-US" sz="2800" b="1">
                <a:ea typeface="楷体_GB2312" pitchFamily="49" charset="-122"/>
              </a:rPr>
              <a:t>中链接的结点数</a:t>
            </a:r>
            <a:endParaRPr lang="zh-CN" altLang="en-US" sz="2800" b="1">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wipe(up)">
                                      <p:cBhvr>
                                        <p:cTn id="7" dur="500"/>
                                        <p:tgtEl>
                                          <p:spTgt spid="440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74"/>
                                          </p:stCondLst>
                                        </p:cTn>
                                        <p:tgtEl>
                                          <p:spTgt spid="4404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74"/>
                                          </p:stCondLst>
                                        </p:cTn>
                                        <p:tgtEl>
                                          <p:spTgt spid="44040">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74"/>
                                          </p:stCondLst>
                                        </p:cTn>
                                        <p:tgtEl>
                                          <p:spTgt spid="44040">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74"/>
                                          </p:stCondLst>
                                        </p:cTn>
                                        <p:tgtEl>
                                          <p:spTgt spid="44040">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44039"/>
                                        </p:tgtEl>
                                        <p:attrNameLst>
                                          <p:attrName>style.visibility</p:attrName>
                                        </p:attrNameLst>
                                      </p:cBhvr>
                                      <p:to>
                                        <p:strVal val="visible"/>
                                      </p:to>
                                    </p:set>
                                    <p:animEffect transition="in" filter="strips(downRight)">
                                      <p:cBhvr>
                                        <p:cTn id="28" dur="500"/>
                                        <p:tgtEl>
                                          <p:spTgt spid="4403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74"/>
                                          </p:stCondLst>
                                        </p:cTn>
                                        <p:tgtEl>
                                          <p:spTgt spid="440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4037"/>
                                        </p:tgtEl>
                                        <p:attrNameLst>
                                          <p:attrName>style.visibility</p:attrName>
                                        </p:attrNameLst>
                                      </p:cBhvr>
                                      <p:to>
                                        <p:strVal val="visible"/>
                                      </p:to>
                                    </p:set>
                                    <p:animEffect transition="in" filter="strips(downRight)">
                                      <p:cBhvr>
                                        <p:cTn id="37" dur="500"/>
                                        <p:tgtEl>
                                          <p:spTgt spid="4403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74"/>
                                          </p:stCondLst>
                                        </p:cTn>
                                        <p:tgtEl>
                                          <p:spTgt spid="44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utoUpdateAnimBg="0"/>
      <p:bldP spid="44038" grpId="0" autoUpdateAnimBg="0"/>
      <p:bldP spid="44039" grpId="0" autoUpdateAnimBg="0"/>
      <p:bldP spid="44040" grpId="0" autoUpdateAnimBg="0" build="p"/>
      <p:bldP spid="44042" grpId="0" autoUpdateAnimBg="0"/>
      <p:bldP spid="44043" grpId="0" autoUpdateAnimBg="0"/>
      <p:bldP spid="44044" grpId="0" autoUpdateAnimBg="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7DFCBF37-B629-472D-BBAC-51198C07BA58}"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3891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031558CA-44F6-45F3-BFDA-5BD0D16D6D4B}"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38916" name="Rectangle 2"/>
          <p:cNvSpPr>
            <a:spLocks noGrp="1" noChangeArrowheads="1"/>
          </p:cNvSpPr>
          <p:nvPr>
            <p:ph type="title" idx="4294967295"/>
          </p:nvPr>
        </p:nvSpPr>
        <p:spPr>
          <a:xfrm>
            <a:off x="152400" y="152400"/>
            <a:ext cx="8229600" cy="609600"/>
          </a:xfrm>
        </p:spPr>
        <p:txBody>
          <a:bodyPr/>
          <a:lstStyle/>
          <a:p>
            <a:pPr marL="1047750" indent="-1047750" eaLnBrk="1" hangingPunct="1"/>
            <a:r>
              <a:rPr lang="zh-CN" sz="2800" b="1"/>
              <a:t>讨论：邻接表与邻接矩阵有什么异同之处？</a:t>
            </a:r>
            <a:endParaRPr lang="zh-CN" sz="2800" b="1"/>
          </a:p>
        </p:txBody>
      </p:sp>
      <p:sp>
        <p:nvSpPr>
          <p:cNvPr id="45061" name="Text Box 5"/>
          <p:cNvSpPr txBox="1">
            <a:spLocks noChangeArrowheads="1"/>
          </p:cNvSpPr>
          <p:nvPr/>
        </p:nvSpPr>
        <p:spPr bwMode="auto">
          <a:xfrm>
            <a:off x="152400" y="895350"/>
            <a:ext cx="8686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latin typeface="SimSun" pitchFamily="2" charset="-122"/>
                <a:ea typeface="SimSun" pitchFamily="2" charset="-122"/>
              </a:rPr>
              <a:t>1.</a:t>
            </a:r>
            <a:r>
              <a:rPr lang="en-US" altLang="zh-CN" sz="2800" b="1">
                <a:solidFill>
                  <a:schemeClr val="accent1"/>
                </a:solidFill>
                <a:latin typeface="SimSun" pitchFamily="2" charset="-122"/>
                <a:ea typeface="SimSun" pitchFamily="2" charset="-122"/>
              </a:rPr>
              <a:t> </a:t>
            </a:r>
            <a:r>
              <a:rPr lang="zh-CN" altLang="en-US" sz="2800" b="1">
                <a:solidFill>
                  <a:schemeClr val="hlink"/>
                </a:solidFill>
                <a:latin typeface="SimSun" pitchFamily="2" charset="-122"/>
                <a:ea typeface="SimSun" pitchFamily="2" charset="-122"/>
              </a:rPr>
              <a:t>联系：</a:t>
            </a:r>
            <a:r>
              <a:rPr lang="zh-CN" altLang="en-US" sz="2800" b="1">
                <a:latin typeface="SimSun" pitchFamily="2" charset="-122"/>
                <a:ea typeface="SimSun" pitchFamily="2" charset="-122"/>
              </a:rPr>
              <a:t>邻接表中每个链表对应于邻接矩阵中的一行，链表中结点个数等于一行中非零元素的个数。</a:t>
            </a:r>
            <a:endParaRPr lang="zh-CN" altLang="en-US" sz="2800" b="1">
              <a:latin typeface="SimSun" pitchFamily="2" charset="-122"/>
              <a:ea typeface="SimSun" pitchFamily="2" charset="-122"/>
            </a:endParaRPr>
          </a:p>
          <a:p>
            <a:pPr eaLnBrk="1" hangingPunct="1"/>
            <a:r>
              <a:rPr lang="en-US" altLang="zh-CN" sz="2800" b="1">
                <a:latin typeface="SimSun" pitchFamily="2" charset="-122"/>
                <a:ea typeface="SimSun" pitchFamily="2" charset="-122"/>
              </a:rPr>
              <a:t>2. </a:t>
            </a:r>
            <a:r>
              <a:rPr lang="zh-CN" altLang="en-US" sz="2800" b="1">
                <a:solidFill>
                  <a:schemeClr val="hlink"/>
                </a:solidFill>
                <a:latin typeface="SimSun" pitchFamily="2" charset="-122"/>
                <a:ea typeface="SimSun" pitchFamily="2" charset="-122"/>
              </a:rPr>
              <a:t>区别：</a:t>
            </a:r>
            <a:endParaRPr lang="zh-CN" altLang="en-US" sz="2800" b="1">
              <a:solidFill>
                <a:schemeClr val="hlink"/>
              </a:solidFill>
              <a:latin typeface="SimSun" pitchFamily="2" charset="-122"/>
              <a:ea typeface="SimSun" pitchFamily="2" charset="-122"/>
            </a:endParaRPr>
          </a:p>
          <a:p>
            <a:pPr eaLnBrk="1" hangingPunct="1"/>
            <a:r>
              <a:rPr lang="zh-CN" altLang="en-US" sz="2800" b="1">
                <a:latin typeface="SimSun" pitchFamily="2" charset="-122"/>
                <a:ea typeface="SimSun" pitchFamily="2" charset="-122"/>
              </a:rPr>
              <a:t>① 邻接矩阵的空间复杂度为</a:t>
            </a:r>
            <a:r>
              <a:rPr lang="en-US" altLang="zh-CN" sz="2800" b="1">
                <a:latin typeface="SimSun" pitchFamily="2" charset="-122"/>
                <a:ea typeface="SimSun" pitchFamily="2" charset="-122"/>
              </a:rPr>
              <a:t>O(n</a:t>
            </a:r>
            <a:r>
              <a:rPr lang="en-US" altLang="zh-CN" sz="2800" b="1" baseline="30000">
                <a:latin typeface="SimSun" pitchFamily="2" charset="-122"/>
                <a:ea typeface="SimSun" pitchFamily="2" charset="-122"/>
              </a:rPr>
              <a:t>2</a:t>
            </a:r>
            <a:r>
              <a:rPr lang="en-US" altLang="zh-CN" sz="2800" b="1">
                <a:latin typeface="SimSun" pitchFamily="2" charset="-122"/>
                <a:ea typeface="SimSun" pitchFamily="2" charset="-122"/>
              </a:rPr>
              <a:t>),</a:t>
            </a:r>
            <a:r>
              <a:rPr lang="zh-CN" altLang="en-US" sz="2800" b="1">
                <a:latin typeface="SimSun" pitchFamily="2" charset="-122"/>
                <a:ea typeface="SimSun" pitchFamily="2" charset="-122"/>
              </a:rPr>
              <a:t>而邻接表的空间复杂度为</a:t>
            </a:r>
            <a:r>
              <a:rPr lang="en-US" altLang="zh-CN" sz="2800" b="1">
                <a:solidFill>
                  <a:srgbClr val="FF0000"/>
                </a:solidFill>
                <a:latin typeface="SimSun" pitchFamily="2" charset="-122"/>
                <a:ea typeface="SimSun" pitchFamily="2" charset="-122"/>
              </a:rPr>
              <a:t>O(n+e)</a:t>
            </a:r>
            <a:r>
              <a:rPr lang="zh-CN" altLang="en-US" sz="2800" b="1">
                <a:latin typeface="SimSun" pitchFamily="2" charset="-122"/>
                <a:ea typeface="SimSun" pitchFamily="2" charset="-122"/>
              </a:rPr>
              <a:t>（有向图）或</a:t>
            </a:r>
            <a:r>
              <a:rPr lang="en-US" altLang="zh-CN" sz="2800" b="1">
                <a:solidFill>
                  <a:srgbClr val="FF0000"/>
                </a:solidFill>
                <a:latin typeface="SimSun" pitchFamily="2" charset="-122"/>
              </a:rPr>
              <a:t>O(n+2e)</a:t>
            </a:r>
            <a:r>
              <a:rPr lang="zh-CN" altLang="en-US" sz="2800" b="1">
                <a:latin typeface="SimSun" pitchFamily="2" charset="-122"/>
              </a:rPr>
              <a:t>（无向图）</a:t>
            </a:r>
            <a:r>
              <a:rPr lang="zh-CN" altLang="en-US" sz="2800" b="1">
                <a:latin typeface="SimSun" pitchFamily="2" charset="-122"/>
                <a:ea typeface="SimSun" pitchFamily="2" charset="-122"/>
              </a:rPr>
              <a:t>。</a:t>
            </a:r>
            <a:endParaRPr lang="en-US" sz="2800" b="1">
              <a:latin typeface="SimSun" pitchFamily="2" charset="-122"/>
              <a:ea typeface="SimSun" pitchFamily="2" charset="-122"/>
            </a:endParaRPr>
          </a:p>
          <a:p>
            <a:pPr eaLnBrk="1" hangingPunct="1"/>
            <a:endParaRPr lang="zh-CN" altLang="en-US" sz="2800" b="1">
              <a:latin typeface="SimSun" pitchFamily="2" charset="-122"/>
              <a:ea typeface="SimSun" pitchFamily="2" charset="-122"/>
            </a:endParaRPr>
          </a:p>
          <a:p>
            <a:pPr eaLnBrk="1" hangingPunct="1"/>
            <a:r>
              <a:rPr lang="en-US" altLang="zh-CN" sz="2800" b="1">
                <a:latin typeface="SimSun" pitchFamily="2" charset="-122"/>
                <a:ea typeface="SimSun" pitchFamily="2" charset="-122"/>
              </a:rPr>
              <a:t>3. </a:t>
            </a:r>
            <a:r>
              <a:rPr lang="zh-CN" altLang="en-US" sz="2800" b="1">
                <a:solidFill>
                  <a:schemeClr val="hlink"/>
                </a:solidFill>
                <a:latin typeface="SimSun" pitchFamily="2" charset="-122"/>
                <a:ea typeface="SimSun" pitchFamily="2" charset="-122"/>
              </a:rPr>
              <a:t>用途：</a:t>
            </a:r>
            <a:r>
              <a:rPr lang="zh-CN" altLang="en-US" sz="2800" b="1">
                <a:latin typeface="SimSun" pitchFamily="2" charset="-122"/>
                <a:ea typeface="SimSun" pitchFamily="2" charset="-122"/>
              </a:rPr>
              <a:t>邻接矩阵多用于稠密图的存储（</a:t>
            </a:r>
            <a:r>
              <a:rPr lang="en-US" altLang="zh-CN" sz="2800" b="1">
                <a:latin typeface="SimSun" pitchFamily="2" charset="-122"/>
                <a:ea typeface="SimSun" pitchFamily="2" charset="-122"/>
              </a:rPr>
              <a:t>e</a:t>
            </a:r>
            <a:r>
              <a:rPr lang="zh-CN" altLang="en-US" sz="2800" b="1">
                <a:latin typeface="SimSun" pitchFamily="2" charset="-122"/>
                <a:ea typeface="SimSun" pitchFamily="2" charset="-122"/>
              </a:rPr>
              <a:t>接近</a:t>
            </a:r>
            <a:r>
              <a:rPr lang="en-US" altLang="zh-CN" sz="2800" b="1">
                <a:latin typeface="SimSun" pitchFamily="2" charset="-122"/>
                <a:ea typeface="SimSun" pitchFamily="2" charset="-122"/>
              </a:rPr>
              <a:t>n(n-1)/2)</a:t>
            </a:r>
            <a:r>
              <a:rPr lang="zh-CN" altLang="en-US" sz="2800" b="1">
                <a:latin typeface="SimSun" pitchFamily="2" charset="-122"/>
                <a:ea typeface="SimSun" pitchFamily="2" charset="-122"/>
              </a:rPr>
              <a:t>；而邻接表多用于稀疏图的存储（</a:t>
            </a:r>
            <a:r>
              <a:rPr lang="en-US" altLang="zh-CN" sz="2800" b="1">
                <a:latin typeface="SimSun" pitchFamily="2" charset="-122"/>
                <a:ea typeface="SimSun" pitchFamily="2" charset="-122"/>
              </a:rPr>
              <a:t>e&lt;&lt;n</a:t>
            </a:r>
            <a:r>
              <a:rPr lang="en-US" altLang="zh-CN" sz="2800" b="1" baseline="30000">
                <a:latin typeface="SimSun" pitchFamily="2" charset="-122"/>
                <a:ea typeface="SimSun" pitchFamily="2" charset="-122"/>
              </a:rPr>
              <a:t>2</a:t>
            </a:r>
            <a:r>
              <a:rPr lang="en-US" altLang="zh-CN" sz="2800" b="1">
                <a:latin typeface="SimSun" pitchFamily="2" charset="-122"/>
                <a:ea typeface="SimSun" pitchFamily="2" charset="-122"/>
              </a:rPr>
              <a:t>)</a:t>
            </a:r>
            <a:endParaRPr lang="en-US" altLang="zh-CN" sz="2800" b="1">
              <a:latin typeface="SimSun" pitchFamily="2" charset="-122"/>
              <a:ea typeface="SimSun"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74"/>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74"/>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74"/>
                                          </p:stCondLst>
                                        </p:cTn>
                                        <p:tgtEl>
                                          <p:spTgt spid="450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74"/>
                                          </p:stCondLst>
                                        </p:cTn>
                                        <p:tgtEl>
                                          <p:spTgt spid="450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utoUpdateAnimBg="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E38EE4C2-F406-40F4-A1FD-09B1A1E96E68}"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3993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B9E4E67C-B7E3-4318-8393-466CF799D892}"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39940" name="Rectangle 3"/>
          <p:cNvSpPr>
            <a:spLocks noGrp="1" noChangeArrowheads="1"/>
          </p:cNvSpPr>
          <p:nvPr>
            <p:ph type="title" idx="4294967295"/>
          </p:nvPr>
        </p:nvSpPr>
        <p:spPr>
          <a:xfrm>
            <a:off x="482600" y="0"/>
            <a:ext cx="8229600" cy="792163"/>
          </a:xfrm>
        </p:spPr>
        <p:txBody>
          <a:bodyPr/>
          <a:lstStyle/>
          <a:p>
            <a:pPr algn="ctr" eaLnBrk="1" hangingPunct="1"/>
            <a:r>
              <a:rPr lang="zh-CN" sz="4000" b="1">
                <a:solidFill>
                  <a:schemeClr val="tx2"/>
                </a:solidFill>
                <a:ea typeface="华文新魏" pitchFamily="2" charset="-122"/>
              </a:rPr>
              <a:t>用邻接表表示的图的类定义</a:t>
            </a:r>
            <a:r>
              <a:rPr lang="zh-CN"/>
              <a:t> </a:t>
            </a:r>
            <a:endParaRPr lang="zh-CN"/>
          </a:p>
        </p:txBody>
      </p:sp>
      <p:sp>
        <p:nvSpPr>
          <p:cNvPr id="46085" name="Rectangle 4"/>
          <p:cNvSpPr>
            <a:spLocks noGrp="1" noChangeArrowheads="1"/>
          </p:cNvSpPr>
          <p:nvPr>
            <p:ph type="body" idx="4294967295"/>
          </p:nvPr>
        </p:nvSpPr>
        <p:spPr>
          <a:xfrm>
            <a:off x="468313" y="1162050"/>
            <a:ext cx="8229600" cy="5543550"/>
          </a:xfrm>
        </p:spPr>
        <p:txBody>
          <a:bodyPr/>
          <a:lstStyle/>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struct </a:t>
            </a:r>
            <a:r>
              <a:rPr lang="en-US" altLang="zh-CN" sz="2800">
                <a:latin typeface="Times New Roman" pitchFamily="18" charset="0"/>
                <a:ea typeface="隶书" pitchFamily="49" charset="-122"/>
              </a:rPr>
              <a:t>Edge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边结点的定义</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a:t>
            </a:r>
            <a:r>
              <a:rPr lang="en-US" altLang="zh-CN" sz="2800" b="1" i="1">
                <a:latin typeface="Times New Roman" pitchFamily="18" charset="0"/>
                <a:ea typeface="隶书" pitchFamily="49" charset="-122"/>
              </a:rPr>
              <a:t> </a:t>
            </a:r>
            <a:r>
              <a:rPr lang="en-US" altLang="zh-CN" sz="2800">
                <a:latin typeface="Times New Roman" pitchFamily="18" charset="0"/>
                <a:ea typeface="隶书" pitchFamily="49" charset="-122"/>
              </a:rPr>
              <a:t>dest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顶点下标</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cost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边上的权值</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Edge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link</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下一条边链指针</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Edge ()</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struct </a:t>
            </a:r>
            <a:r>
              <a:rPr lang="en-US" altLang="zh-CN" sz="2800">
                <a:latin typeface="Times New Roman" pitchFamily="18" charset="0"/>
                <a:ea typeface="隶书" pitchFamily="49" charset="-122"/>
              </a:rPr>
              <a:t>Vertex</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顶点的定义</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 data</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顶点的值</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Edge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adj</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边链表的头指针</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endParaRPr lang="en-US" altLang="zh-CN" sz="2800" b="1">
              <a:latin typeface="Times New Roman" pitchFamily="18" charset="0"/>
              <a:ea typeface="隶书" pitchFamily="49" charset="-122"/>
            </a:endParaRPr>
          </a:p>
        </p:txBody>
      </p:sp>
      <p:sp>
        <p:nvSpPr>
          <p:cNvPr id="39942" name="Rectangle 27" descr="羊皮纸"/>
          <p:cNvSpPr>
            <a:spLocks noChangeArrowheads="1"/>
          </p:cNvSpPr>
          <p:nvPr/>
        </p:nvSpPr>
        <p:spPr bwMode="auto">
          <a:xfrm>
            <a:off x="7056438" y="1370013"/>
            <a:ext cx="1736725" cy="457200"/>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9943" name="Text Box 28"/>
          <p:cNvSpPr txBox="1">
            <a:spLocks noChangeArrowheads="1"/>
          </p:cNvSpPr>
          <p:nvPr/>
        </p:nvSpPr>
        <p:spPr bwMode="auto">
          <a:xfrm>
            <a:off x="6875463" y="852488"/>
            <a:ext cx="2019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ea typeface="SimSun" pitchFamily="2" charset="-122"/>
              </a:rPr>
              <a:t>dest cost link</a:t>
            </a:r>
            <a:endParaRPr lang="en-US" altLang="zh-CN" sz="2600">
              <a:ea typeface="SimSun" pitchFamily="2" charset="-122"/>
            </a:endParaRPr>
          </a:p>
        </p:txBody>
      </p:sp>
      <p:sp>
        <p:nvSpPr>
          <p:cNvPr id="39944" name="Text Box 51"/>
          <p:cNvSpPr txBox="1">
            <a:spLocks noChangeArrowheads="1"/>
          </p:cNvSpPr>
          <p:nvPr/>
        </p:nvSpPr>
        <p:spPr bwMode="auto">
          <a:xfrm>
            <a:off x="7262813" y="131445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b="1">
                <a:solidFill>
                  <a:srgbClr val="009900"/>
                </a:solidFill>
                <a:ea typeface="SimSun" pitchFamily="2" charset="-122"/>
              </a:rPr>
              <a:t> </a:t>
            </a:r>
            <a:r>
              <a:rPr lang="en-US" altLang="zh-CN" sz="3200" b="1">
                <a:ea typeface="SimSun" pitchFamily="2" charset="-122"/>
              </a:rPr>
              <a:t>  </a:t>
            </a:r>
            <a:r>
              <a:rPr lang="en-US" altLang="zh-CN" sz="3200" b="1">
                <a:solidFill>
                  <a:schemeClr val="tx2"/>
                </a:solidFill>
                <a:ea typeface="SimSun" pitchFamily="2" charset="-122"/>
              </a:rPr>
              <a:t> </a:t>
            </a:r>
            <a:endParaRPr lang="en-US" altLang="zh-CN" sz="3200" b="1">
              <a:ea typeface="SimSun" pitchFamily="2" charset="-122"/>
            </a:endParaRPr>
          </a:p>
        </p:txBody>
      </p:sp>
      <p:sp>
        <p:nvSpPr>
          <p:cNvPr id="39945" name="Line 29"/>
          <p:cNvSpPr>
            <a:spLocks noChangeShapeType="1"/>
          </p:cNvSpPr>
          <p:nvPr/>
        </p:nvSpPr>
        <p:spPr bwMode="auto">
          <a:xfrm>
            <a:off x="7667625" y="138747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6" name="Line 34"/>
          <p:cNvSpPr>
            <a:spLocks noChangeShapeType="1"/>
          </p:cNvSpPr>
          <p:nvPr/>
        </p:nvSpPr>
        <p:spPr bwMode="auto">
          <a:xfrm>
            <a:off x="8243888" y="137795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 name="Group 7"/>
          <p:cNvGraphicFramePr>
            <a:graphicFrameLocks noGrp="1"/>
          </p:cNvGraphicFramePr>
          <p:nvPr/>
        </p:nvGraphicFramePr>
        <p:xfrm>
          <a:off x="6354763" y="4437063"/>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800" b="0" i="0" u="none" strike="noStrike" cap="none" normalizeH="0" baseline="0" dirty="0">
                          <a:ln>
                            <a:noFill/>
                          </a:ln>
                          <a:solidFill>
                            <a:schemeClr val="bg2"/>
                          </a:solidFill>
                          <a:effectLst/>
                          <a:latin typeface="Times New Roman" pitchFamily="18" charset="0"/>
                          <a:ea typeface="SimSun" pitchFamily="2" charset="-122"/>
                        </a:rPr>
                        <a:t>data</a:t>
                      </a:r>
                      <a:endParaRPr kumimoji="0" lang="en-US" sz="2800" b="0" i="0" u="none" strike="noStrike" cap="none" normalizeH="0" baseline="0" dirty="0">
                        <a:ln>
                          <a:noFill/>
                        </a:ln>
                        <a:solidFill>
                          <a:schemeClr val="bg2"/>
                        </a:solidFill>
                        <a:effectLst/>
                        <a:latin typeface="Arial" panose="02080604020202020204" pitchFamily="34" charset="0"/>
                        <a:ea typeface="SimSun"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800" b="0" i="0" u="none" strike="noStrike" cap="none" normalizeH="0" baseline="0" dirty="0" err="1">
                          <a:ln>
                            <a:noFill/>
                          </a:ln>
                          <a:solidFill>
                            <a:schemeClr val="bg2"/>
                          </a:solidFill>
                          <a:effectLst/>
                          <a:latin typeface="Times New Roman" pitchFamily="18" charset="0"/>
                          <a:ea typeface="SimSun" pitchFamily="2" charset="-122"/>
                        </a:rPr>
                        <a:t>adj</a:t>
                      </a:r>
                      <a:endParaRPr kumimoji="0" lang="en-US" sz="2800" b="0" i="0" u="none" strike="noStrike" cap="none" normalizeH="0" baseline="0" dirty="0">
                        <a:ln>
                          <a:noFill/>
                        </a:ln>
                        <a:solidFill>
                          <a:schemeClr val="bg2"/>
                        </a:solidFill>
                        <a:effectLst/>
                        <a:latin typeface="Arial" panose="02080604020202020204" pitchFamily="34" charset="0"/>
                        <a:ea typeface="SimSun"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08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85">
                                            <p:txEl>
                                              <p:pRg st="10" end="10"/>
                                            </p:txEl>
                                          </p:spTgt>
                                        </p:tgtEl>
                                        <p:attrNameLst>
                                          <p:attrName>style.visibility</p:attrName>
                                        </p:attrNameLst>
                                      </p:cBhvr>
                                      <p:to>
                                        <p:strVal val="visible"/>
                                      </p:to>
                                    </p:set>
                                  </p:childTnLst>
                                </p:cTn>
                              </p:par>
                              <p:par>
                                <p:cTn id="17" presetID="3" presetClass="entr" presetSubtype="1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0A10BB16-18B8-437C-AF79-B3B801287C7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4096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E5B03589-A625-4AB9-B62B-44B900ED41EE}"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48132" name="Rectangle 4"/>
          <p:cNvSpPr>
            <a:spLocks noGrp="1" noChangeArrowheads="1"/>
          </p:cNvSpPr>
          <p:nvPr>
            <p:ph type="body" idx="4294967295"/>
          </p:nvPr>
        </p:nvSpPr>
        <p:spPr>
          <a:xfrm>
            <a:off x="482600" y="728663"/>
            <a:ext cx="8229600" cy="5688012"/>
          </a:xfrm>
        </p:spPr>
        <p:txBody>
          <a:bodyPr/>
          <a:lstStyle/>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class </a:t>
            </a:r>
            <a:r>
              <a:rPr lang="en-US" altLang="zh-CN" sz="2800">
                <a:latin typeface="Times New Roman" pitchFamily="18" charset="0"/>
                <a:ea typeface="隶书" pitchFamily="49" charset="-122"/>
              </a:rPr>
              <a:t>Graphlnk</a:t>
            </a:r>
            <a:r>
              <a:rPr lang="en-US" altLang="zh-CN" sz="2800" b="1">
                <a:latin typeface="Times New Roman" pitchFamily="18" charset="0"/>
                <a:ea typeface="隶书" pitchFamily="49" charset="-122"/>
              </a:rPr>
              <a:t> {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private:</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Vertex</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NodeTable</a:t>
            </a:r>
            <a:r>
              <a:rPr lang="en-US" altLang="zh-CN" sz="2800" b="1">
                <a:latin typeface="Times New Roman" pitchFamily="18" charset="0"/>
                <a:ea typeface="隶书" pitchFamily="49" charset="-122"/>
              </a:rPr>
              <a:t>;</a:t>
            </a:r>
            <a:r>
              <a:rPr lang="zh-CN" altLang="en-US"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顶点表 </a:t>
            </a:r>
            <a:r>
              <a:rPr lang="en-US" altLang="zh-CN" sz="2800">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各边链表的头结点</a:t>
            </a:r>
            <a:r>
              <a:rPr lang="en-US" altLang="zh-CN" sz="2800">
                <a:solidFill>
                  <a:schemeClr val="tx2"/>
                </a:solidFill>
                <a:latin typeface="Times New Roman" pitchFamily="18" charset="0"/>
                <a:ea typeface="隶书" pitchFamily="49" charset="-122"/>
              </a:rPr>
              <a:t>)</a:t>
            </a:r>
            <a:endParaRPr lang="en-US" altLang="zh-CN"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solidFill>
                  <a:srgbClr val="FF0000"/>
                </a:solidFill>
                <a:latin typeface="Times New Roman" pitchFamily="18" charset="0"/>
                <a:ea typeface="隶书" pitchFamily="49" charset="-122"/>
              </a:rPr>
              <a:t>    int </a:t>
            </a:r>
            <a:r>
              <a:rPr lang="en-US" altLang="zh-CN" sz="2800">
                <a:solidFill>
                  <a:srgbClr val="FF0000"/>
                </a:solidFill>
                <a:latin typeface="Times New Roman" pitchFamily="18" charset="0"/>
                <a:ea typeface="隶书" pitchFamily="49" charset="-122"/>
              </a:rPr>
              <a:t>numVertices;  int maxVertices;  </a:t>
            </a:r>
            <a:endParaRPr lang="en-US" altLang="zh-CN" sz="2800" b="1">
              <a:solidFill>
                <a:srgbClr val="FF0000"/>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getVertexPos (</a:t>
            </a:r>
            <a:r>
              <a:rPr lang="en-US" altLang="zh-CN" sz="2800" b="1">
                <a:latin typeface="Times New Roman" pitchFamily="18" charset="0"/>
                <a:ea typeface="隶书" pitchFamily="49" charset="-122"/>
              </a:rPr>
              <a:t>const </a:t>
            </a:r>
            <a:r>
              <a:rPr lang="en-US" altLang="zh-CN" sz="2800">
                <a:latin typeface="Times New Roman" pitchFamily="18" charset="0"/>
                <a:ea typeface="隶书" pitchFamily="49" charset="-122"/>
              </a:rPr>
              <a:t>T vertx)</a:t>
            </a:r>
            <a:r>
              <a:rPr lang="en-US" altLang="zh-CN" sz="2800" b="1">
                <a:latin typeface="Times New Roman" pitchFamily="18" charset="0"/>
                <a:ea typeface="隶书" pitchFamily="49" charset="-122"/>
              </a:rPr>
              <a:t> {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给出顶点</a:t>
            </a:r>
            <a:r>
              <a:rPr lang="en-US" altLang="zh-CN" sz="2800" b="1">
                <a:solidFill>
                  <a:schemeClr val="tx2"/>
                </a:solidFill>
                <a:latin typeface="Times New Roman" pitchFamily="18" charset="0"/>
                <a:ea typeface="隶书" pitchFamily="49" charset="-122"/>
              </a:rPr>
              <a:t>vertex</a:t>
            </a:r>
            <a:r>
              <a:rPr lang="zh-CN" altLang="en-US" sz="2800">
                <a:solidFill>
                  <a:schemeClr val="tx2"/>
                </a:solidFill>
                <a:latin typeface="Times New Roman" pitchFamily="18" charset="0"/>
                <a:ea typeface="隶书" pitchFamily="49" charset="-122"/>
              </a:rPr>
              <a:t>在图中的位置</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for</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&lt; </a:t>
            </a:r>
            <a:r>
              <a:rPr lang="en-US" altLang="zh-CN" sz="2800">
                <a:latin typeface="Times New Roman" pitchFamily="18" charset="0"/>
                <a:ea typeface="隶书" pitchFamily="49" charset="-122"/>
              </a:rPr>
              <a:t>numVertices</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endParaRPr lang="en-US" altLang="zh-CN" sz="2800">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return </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buFont typeface="Wingdings" panose="05000000000000000000" pitchFamily="2" charset="2"/>
              <a:buNone/>
            </a:pPr>
            <a:r>
              <a:rPr lang="en-US" altLang="zh-CN" sz="2800" b="1">
                <a:latin typeface="Times New Roman" pitchFamily="18" charset="0"/>
                <a:ea typeface="隶书" pitchFamily="49" charset="-122"/>
              </a:rPr>
              <a:t>public:</a:t>
            </a:r>
            <a:endParaRPr lang="en-US" altLang="zh-CN" sz="2800" b="1">
              <a:latin typeface="Times New Roman" pitchFamily="18" charset="0"/>
              <a:ea typeface="隶书" pitchFamily="49" charset="-122"/>
            </a:endParaRPr>
          </a:p>
          <a:p>
            <a:pPr eaLnBrk="1" hangingPunct="1">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Graphlnk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sz = DefaultVertices)</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endParaRPr lang="zh-CN" altLang="en-US" sz="2800">
              <a:solidFill>
                <a:schemeClr val="tx2"/>
              </a:solidFill>
              <a:latin typeface="Times New Roman" pitchFamily="18" charset="0"/>
              <a:ea typeface="隶书" pitchFamily="49" charset="-122"/>
            </a:endParaRPr>
          </a:p>
          <a:p>
            <a:pPr eaLnBrk="1" hangingPunct="1">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Graphlnk()</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析构函数</a:t>
            </a:r>
            <a:endParaRPr lang="zh-CN" altLang="en-US" sz="2800">
              <a:solidFill>
                <a:schemeClr val="tx2"/>
              </a:solidFill>
              <a:latin typeface="Times New Roman" pitchFamily="18" charset="0"/>
              <a:ea typeface="隶书" pitchFamily="49" charset="-122"/>
            </a:endParaRPr>
          </a:p>
        </p:txBody>
      </p:sp>
      <p:sp>
        <p:nvSpPr>
          <p:cNvPr id="40965" name="Rectangle 3"/>
          <p:cNvSpPr>
            <a:spLocks noGrp="1" noChangeArrowheads="1"/>
          </p:cNvSpPr>
          <p:nvPr>
            <p:ph type="title" idx="4294967295"/>
          </p:nvPr>
        </p:nvSpPr>
        <p:spPr>
          <a:xfrm>
            <a:off x="482600" y="0"/>
            <a:ext cx="8229600" cy="792163"/>
          </a:xfrm>
        </p:spPr>
        <p:txBody>
          <a:bodyPr/>
          <a:lstStyle/>
          <a:p>
            <a:pPr algn="ctr" eaLnBrk="1" hangingPunct="1"/>
            <a:r>
              <a:rPr lang="zh-CN" sz="4000" b="1">
                <a:solidFill>
                  <a:schemeClr val="tx2"/>
                </a:solidFill>
                <a:ea typeface="华文新魏" pitchFamily="2" charset="-122"/>
              </a:rPr>
              <a:t>用邻接表表示的图的类定义</a:t>
            </a:r>
            <a:r>
              <a:rPr lang="zh-CN"/>
              <a:t> </a:t>
            </a:r>
            <a:endParaRPr lang="zh-CN"/>
          </a:p>
        </p:txBody>
      </p:sp>
      <p:sp>
        <p:nvSpPr>
          <p:cNvPr id="2" name="TextBox 1"/>
          <p:cNvSpPr txBox="1"/>
          <p:nvPr/>
        </p:nvSpPr>
        <p:spPr>
          <a:xfrm>
            <a:off x="2228850" y="3860800"/>
            <a:ext cx="4322763" cy="522288"/>
          </a:xfrm>
          <a:prstGeom prst="rect">
            <a:avLst/>
          </a:prstGeom>
          <a:solidFill>
            <a:srgbClr val="92D050"/>
          </a:solidFill>
        </p:spPr>
        <p:txBody>
          <a:bodyPr wrap="none">
            <a:spAutoFit/>
          </a:bodyPr>
          <a:lstStyle/>
          <a:p>
            <a:pPr>
              <a:defRPr/>
            </a:pPr>
            <a:r>
              <a:rPr lang="en-US" altLang="zh-CN" sz="2800" b="1" dirty="0" err="1">
                <a:solidFill>
                  <a:srgbClr val="FF0000"/>
                </a:solidFill>
                <a:effectLst>
                  <a:outerShdw blurRad="38100" dist="38100" dir="2700000" algn="tl">
                    <a:srgbClr val="000000">
                      <a:alpha val="43137"/>
                    </a:srgbClr>
                  </a:outerShdw>
                </a:effectLst>
                <a:ea typeface="隶书" pitchFamily="49" charset="-122"/>
              </a:rPr>
              <a:t>NodeTable</a:t>
            </a:r>
            <a:r>
              <a:rPr lang="en-US" altLang="zh-CN" sz="2800" b="1" dirty="0">
                <a:solidFill>
                  <a:srgbClr val="FF0000"/>
                </a:solidFill>
                <a:effectLst>
                  <a:outerShdw blurRad="38100" dist="38100" dir="2700000" algn="tl">
                    <a:srgbClr val="000000">
                      <a:alpha val="43137"/>
                    </a:srgbClr>
                  </a:outerShdw>
                </a:effectLst>
                <a:ea typeface="隶书" pitchFamily="49" charset="-122"/>
              </a:rPr>
              <a:t>[i].data == </a:t>
            </a:r>
            <a:r>
              <a:rPr lang="en-US" altLang="zh-CN" sz="2800" b="1" dirty="0" err="1">
                <a:solidFill>
                  <a:srgbClr val="FF0000"/>
                </a:solidFill>
                <a:effectLst>
                  <a:outerShdw blurRad="38100" dist="38100" dir="2700000" algn="tl">
                    <a:srgbClr val="000000">
                      <a:alpha val="43137"/>
                    </a:srgbClr>
                  </a:outerShdw>
                </a:effectLst>
                <a:ea typeface="隶书" pitchFamily="49" charset="-122"/>
              </a:rPr>
              <a:t>vertx</a:t>
            </a:r>
            <a:endParaRPr lang="zh-CN" altLang="en-US" sz="2800" b="1" dirty="0">
              <a:solidFill>
                <a:srgbClr val="FF0000"/>
              </a:solidFill>
              <a:effectLst>
                <a:outerShdw blurRad="38100" dist="38100" dir="2700000" algn="tl">
                  <a:srgbClr val="000000">
                    <a:alpha val="43137"/>
                  </a:srgbClr>
                </a:outerShdw>
              </a:effectLst>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13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13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13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13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13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AF7F2D6D-66D9-4448-B52E-DEE1D427D002}"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4198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11D554CB-5FA6-425F-9893-4671A2FB9B1E}"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49156" name="Rectangle 4"/>
          <p:cNvSpPr>
            <a:spLocks noGrp="1" noChangeArrowheads="1"/>
          </p:cNvSpPr>
          <p:nvPr>
            <p:ph type="body" idx="4294967295"/>
          </p:nvPr>
        </p:nvSpPr>
        <p:spPr>
          <a:xfrm>
            <a:off x="457200" y="657225"/>
            <a:ext cx="8229600" cy="5724525"/>
          </a:xfrm>
        </p:spPr>
        <p:txBody>
          <a:bodyPr/>
          <a:lstStyle/>
          <a:p>
            <a:pPr eaLnBrk="1" hangingPunct="1">
              <a:spcBef>
                <a:spcPct val="10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getValue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i)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取顶点</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i </a:t>
            </a:r>
            <a:r>
              <a:rPr lang="zh-CN" altLang="en-US" sz="2800">
                <a:solidFill>
                  <a:schemeClr val="tx2"/>
                </a:solidFill>
                <a:latin typeface="Times New Roman" pitchFamily="18" charset="0"/>
                <a:ea typeface="隶书" pitchFamily="49" charset="-122"/>
              </a:rPr>
              <a:t>的值</a:t>
            </a:r>
            <a:endParaRPr lang="zh-CN" altLang="en-US" sz="2800">
              <a:solidFill>
                <a:schemeClr val="tx2"/>
              </a:solidFill>
              <a:latin typeface="Times New Roman" pitchFamily="18" charset="0"/>
              <a:ea typeface="隶书" pitchFamily="49" charset="-122"/>
            </a:endParaRPr>
          </a:p>
          <a:p>
            <a:pPr eaLnBrk="1" hangingPunct="1">
              <a:spcBef>
                <a:spcPct val="10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return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&gt;=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 &amp;&amp;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&lt; </a:t>
            </a:r>
            <a:r>
              <a:rPr lang="en-US" altLang="zh-CN" sz="2800">
                <a:latin typeface="Times New Roman" pitchFamily="18" charset="0"/>
                <a:ea typeface="隶书" pitchFamily="49" charset="-122"/>
              </a:rPr>
              <a:t>NumVertices)</a:t>
            </a:r>
            <a:r>
              <a:rPr lang="en-US" altLang="zh-CN" sz="2800" b="1">
                <a:latin typeface="Times New Roman" pitchFamily="18" charset="0"/>
                <a:ea typeface="隶书" pitchFamily="49" charset="-122"/>
              </a:rPr>
              <a:t> ? </a:t>
            </a:r>
            <a:endParaRPr lang="en-US" altLang="zh-CN" sz="2800" b="1">
              <a:latin typeface="Times New Roman" pitchFamily="18" charset="0"/>
              <a:ea typeface="隶书" pitchFamily="49" charset="-122"/>
            </a:endParaRPr>
          </a:p>
          <a:p>
            <a:pPr eaLnBrk="1" hangingPunct="1">
              <a:spcBef>
                <a:spcPct val="10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NodeTable[i].data</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10000"/>
              </a:spcBef>
              <a:buFont typeface="Wingdings" panose="05000000000000000000" pitchFamily="2" charset="2"/>
              <a:buNone/>
            </a:pP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10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getWeight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v1</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v2)</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取边</a:t>
            </a:r>
            <a:r>
              <a:rPr lang="en-US" altLang="zh-CN" sz="2800" b="1">
                <a:solidFill>
                  <a:schemeClr val="tx2"/>
                </a:solidFill>
                <a:latin typeface="Times New Roman" pitchFamily="18" charset="0"/>
                <a:ea typeface="隶书" pitchFamily="49" charset="-122"/>
              </a:rPr>
              <a:t>(v1,v2)</a:t>
            </a:r>
            <a:r>
              <a:rPr lang="zh-CN" altLang="en-US" sz="2800">
                <a:solidFill>
                  <a:schemeClr val="tx2"/>
                </a:solidFill>
                <a:latin typeface="Times New Roman" pitchFamily="18" charset="0"/>
                <a:ea typeface="隶书" pitchFamily="49" charset="-122"/>
              </a:rPr>
              <a:t>权值</a:t>
            </a:r>
            <a:endParaRPr lang="zh-CN" altLang="en-US" sz="2800">
              <a:solidFill>
                <a:schemeClr val="tx2"/>
              </a:solidFill>
              <a:latin typeface="Times New Roman" pitchFamily="18" charset="0"/>
              <a:ea typeface="隶书" pitchFamily="49" charset="-122"/>
            </a:endParaRPr>
          </a:p>
          <a:p>
            <a:pPr eaLnBrk="1" hangingPunct="1">
              <a:spcBef>
                <a:spcPct val="10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insertVertex (</a:t>
            </a:r>
            <a:r>
              <a:rPr lang="en-US" altLang="zh-CN" sz="2800" b="1">
                <a:latin typeface="Times New Roman" pitchFamily="18" charset="0"/>
                <a:ea typeface="隶书" pitchFamily="49" charset="-122"/>
              </a:rPr>
              <a:t>const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&amp; </a:t>
            </a:r>
            <a:r>
              <a:rPr lang="en-US" altLang="zh-CN" sz="2800">
                <a:latin typeface="Times New Roman" pitchFamily="18" charset="0"/>
                <a:ea typeface="隶书" pitchFamily="49" charset="-122"/>
              </a:rPr>
              <a:t>vertex)</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10000"/>
              </a:spcBef>
              <a:buFont typeface="Wingdings" panose="05000000000000000000" pitchFamily="2" charset="2"/>
              <a:buNone/>
            </a:pPr>
            <a:r>
              <a:rPr lang="en-US" altLang="zh-CN" sz="2800" b="1">
                <a:latin typeface="Times New Roman" pitchFamily="18" charset="0"/>
                <a:ea typeface="隶书" pitchFamily="49" charset="-122"/>
              </a:rPr>
              <a:t>    bool </a:t>
            </a:r>
            <a:r>
              <a:rPr lang="en-US" altLang="zh-CN" sz="2800">
                <a:latin typeface="Times New Roman" pitchFamily="18" charset="0"/>
                <a:ea typeface="隶书" pitchFamily="49" charset="-122"/>
              </a:rPr>
              <a:t>removeVertex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10000"/>
              </a:spcBef>
              <a:buFont typeface="Wingdings" panose="05000000000000000000" pitchFamily="2" charset="2"/>
              <a:buNone/>
            </a:pPr>
            <a:r>
              <a:rPr lang="en-US" altLang="zh-CN" sz="2800" b="1">
                <a:latin typeface="Times New Roman" pitchFamily="18" charset="0"/>
                <a:ea typeface="隶书" pitchFamily="49" charset="-122"/>
              </a:rPr>
              <a:t>    bool</a:t>
            </a:r>
            <a:r>
              <a:rPr lang="en-US" altLang="zh-CN" sz="2800">
                <a:latin typeface="Times New Roman" pitchFamily="18" charset="0"/>
                <a:ea typeface="隶书" pitchFamily="49" charset="-122"/>
              </a:rPr>
              <a:t> insertEdge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v1</a:t>
            </a:r>
            <a:r>
              <a:rPr lang="en-US" altLang="zh-CN" sz="2800" b="1">
                <a:latin typeface="Times New Roman" pitchFamily="18" charset="0"/>
                <a:ea typeface="隶书" pitchFamily="49" charset="-122"/>
              </a:rPr>
              <a:t>, int</a:t>
            </a:r>
            <a:r>
              <a:rPr lang="en-US" altLang="zh-CN" sz="2800">
                <a:latin typeface="Times New Roman" pitchFamily="18" charset="0"/>
                <a:ea typeface="隶书" pitchFamily="49" charset="-122"/>
              </a:rPr>
              <a:t> v2</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 cost)</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10000"/>
              </a:spcBef>
              <a:buFont typeface="Wingdings" panose="05000000000000000000" pitchFamily="2" charset="2"/>
              <a:buNone/>
            </a:pPr>
            <a:r>
              <a:rPr lang="en-US" altLang="zh-CN" sz="2800" b="1">
                <a:latin typeface="Times New Roman" pitchFamily="18" charset="0"/>
                <a:ea typeface="隶书" pitchFamily="49" charset="-122"/>
              </a:rPr>
              <a:t>	bool </a:t>
            </a:r>
            <a:r>
              <a:rPr lang="en-US" altLang="zh-CN" sz="2800">
                <a:latin typeface="Times New Roman" pitchFamily="18" charset="0"/>
                <a:ea typeface="隶书" pitchFamily="49" charset="-122"/>
              </a:rPr>
              <a:t>removeEdge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v1</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v2)</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10000"/>
              </a:spcBef>
              <a:buFont typeface="Wingdings" panose="05000000000000000000" pitchFamily="2" charset="2"/>
              <a:buNone/>
            </a:pP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getFirstNeighbor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10000"/>
              </a:spcBef>
              <a:buFont typeface="Wingdings" panose="05000000000000000000" pitchFamily="2" charset="2"/>
              <a:buNone/>
            </a:pP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getNextNeighbor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w)</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10000"/>
              </a:spcBef>
              <a:buFont typeface="Wingdings" panose="05000000000000000000" pitchFamily="2" charset="2"/>
              <a:buNone/>
            </a:pP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p:txBody>
      </p:sp>
      <p:sp>
        <p:nvSpPr>
          <p:cNvPr id="41989" name="Rectangle 3"/>
          <p:cNvSpPr>
            <a:spLocks noGrp="1" noChangeArrowheads="1"/>
          </p:cNvSpPr>
          <p:nvPr>
            <p:ph type="title" idx="4294967295"/>
          </p:nvPr>
        </p:nvSpPr>
        <p:spPr>
          <a:xfrm>
            <a:off x="482600" y="0"/>
            <a:ext cx="8229600" cy="792163"/>
          </a:xfrm>
        </p:spPr>
        <p:txBody>
          <a:bodyPr/>
          <a:lstStyle/>
          <a:p>
            <a:pPr algn="ctr" eaLnBrk="1" hangingPunct="1"/>
            <a:r>
              <a:rPr lang="zh-CN" sz="4000" b="1">
                <a:solidFill>
                  <a:schemeClr val="tx2"/>
                </a:solidFill>
                <a:ea typeface="华文新魏" pitchFamily="2" charset="-122"/>
              </a:rPr>
              <a:t>用邻接表表示的图的类定义</a:t>
            </a:r>
            <a:r>
              <a:rPr lang="zh-CN"/>
              <a:t> </a:t>
            </a:r>
            <a:endParaRPr lang="zh-CN"/>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15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15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15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15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15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1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4BDCC4FF-6ECF-4C2A-9FB5-3E77279BA8D1}"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4301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59D8CE40-FCED-44E7-975D-7CED61EFC7C3}"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50180" name="Rectangle 3"/>
          <p:cNvSpPr>
            <a:spLocks noGrp="1" noChangeArrowheads="1"/>
          </p:cNvSpPr>
          <p:nvPr>
            <p:ph type="body" idx="4294967295"/>
          </p:nvPr>
        </p:nvSpPr>
        <p:spPr>
          <a:xfrm>
            <a:off x="555625" y="728663"/>
            <a:ext cx="8229600" cy="5688012"/>
          </a:xfrm>
        </p:spPr>
        <p:txBody>
          <a:bodyPr/>
          <a:lstStyle/>
          <a:p>
            <a:pPr eaLnBrk="1" hangingPunct="1">
              <a:spcBef>
                <a:spcPct val="5000"/>
              </a:spcBef>
              <a:buFont typeface="Wingdings" panose="05000000000000000000" pitchFamily="2" charset="2"/>
              <a:buNone/>
            </a:pPr>
            <a:r>
              <a:rPr lang="en-US" altLang="zh-CN" sz="2800">
                <a:latin typeface="Times New Roman" pitchFamily="18" charset="0"/>
                <a:ea typeface="隶书" pitchFamily="49" charset="-122"/>
              </a:rPr>
              <a:t>Graphlnk</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Graphlnk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sz)</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构造函数：建立一个空的邻接表</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maxVertices = sz</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numVertices = 0</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NodeTable =</a:t>
            </a:r>
            <a:r>
              <a:rPr lang="en-US" altLang="zh-CN" sz="2800" b="1">
                <a:latin typeface="Times New Roman" pitchFamily="18" charset="0"/>
                <a:ea typeface="隶书" pitchFamily="49" charset="-122"/>
              </a:rPr>
              <a:t> new </a:t>
            </a:r>
            <a:r>
              <a:rPr lang="en-US" altLang="zh-CN" sz="2800">
                <a:latin typeface="Times New Roman" pitchFamily="18" charset="0"/>
                <a:ea typeface="隶书" pitchFamily="49" charset="-122"/>
              </a:rPr>
              <a:t>Vertex[maxVertices]</a:t>
            </a:r>
            <a:r>
              <a:rPr lang="en-US" altLang="zh-CN" sz="2800" b="1">
                <a:latin typeface="Times New Roman" pitchFamily="18" charset="0"/>
                <a:ea typeface="隶书" pitchFamily="49" charset="-122"/>
              </a:rPr>
              <a:t>;						</a:t>
            </a:r>
            <a:r>
              <a:rPr lang="zh-CN" altLang="en-US"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创建顶点表数组</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(NodeTable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NULL)</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 cerr &lt;&lt; "</a:t>
            </a:r>
            <a:r>
              <a:rPr lang="zh-CN" altLang="en-US" sz="2800" b="1">
                <a:latin typeface="Times New Roman" pitchFamily="18" charset="0"/>
                <a:ea typeface="隶书" pitchFamily="49" charset="-122"/>
              </a:rPr>
              <a:t>存储分配错！</a:t>
            </a:r>
            <a:r>
              <a:rPr lang="en-US" altLang="zh-CN" sz="2800" b="1">
                <a:latin typeface="Times New Roman" pitchFamily="18" charset="0"/>
                <a:ea typeface="隶书" pitchFamily="49" charset="-122"/>
              </a:rPr>
              <a:t>" &lt;&lt; endl;  </a:t>
            </a:r>
            <a:r>
              <a:rPr lang="en-US" altLang="zh-CN" sz="2800">
                <a:latin typeface="Times New Roman" pitchFamily="18" charset="0"/>
                <a:ea typeface="隶书" pitchFamily="49" charset="-122"/>
              </a:rPr>
              <a:t>exit(1)</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for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i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 </a:t>
            </a:r>
            <a:r>
              <a:rPr lang="en-US" altLang="zh-CN" sz="2800" b="1">
                <a:latin typeface="Times New Roman" pitchFamily="18" charset="0"/>
                <a:ea typeface="隶书" pitchFamily="49" charset="-122"/>
              </a:rPr>
              <a:t>&lt; </a:t>
            </a:r>
            <a:r>
              <a:rPr lang="en-US" altLang="zh-CN" sz="2800">
                <a:latin typeface="Times New Roman" pitchFamily="18" charset="0"/>
                <a:ea typeface="隶书" pitchFamily="49" charset="-122"/>
              </a:rPr>
              <a:t>maxVertices</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zh-CN" altLang="en-US" sz="2800" b="1">
                <a:latin typeface="Times New Roman" pitchFamily="18" charset="0"/>
                <a:ea typeface="隶书" pitchFamily="49" charset="-122"/>
              </a:rPr>
              <a:t>（</a:t>
            </a:r>
            <a:r>
              <a:rPr lang="en-US" altLang="zh-CN" sz="2800" b="1">
                <a:latin typeface="Times New Roman" pitchFamily="18" charset="0"/>
                <a:ea typeface="隶书" pitchFamily="49" charset="-122"/>
              </a:rPr>
              <a:t> </a:t>
            </a:r>
            <a:r>
              <a:rPr lang="zh-CN" altLang="en-US" sz="2800" b="1">
                <a:latin typeface="Times New Roman" pitchFamily="18" charset="0"/>
                <a:ea typeface="隶书" pitchFamily="49" charset="-122"/>
              </a:rPr>
              <a:t>填空）</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p:txBody>
      </p:sp>
      <p:sp>
        <p:nvSpPr>
          <p:cNvPr id="43013" name="Rectangle 3"/>
          <p:cNvSpPr>
            <a:spLocks noGrp="1" noChangeArrowheads="1"/>
          </p:cNvSpPr>
          <p:nvPr>
            <p:ph type="title" idx="4294967295"/>
          </p:nvPr>
        </p:nvSpPr>
        <p:spPr>
          <a:xfrm>
            <a:off x="482600" y="0"/>
            <a:ext cx="8470900" cy="792163"/>
          </a:xfrm>
        </p:spPr>
        <p:txBody>
          <a:bodyPr/>
          <a:lstStyle/>
          <a:p>
            <a:pPr algn="ctr" eaLnBrk="1" hangingPunct="1"/>
            <a:r>
              <a:rPr lang="zh-CN" sz="4000" b="1">
                <a:solidFill>
                  <a:schemeClr val="tx2"/>
                </a:solidFill>
                <a:ea typeface="华文新魏" pitchFamily="2" charset="-122"/>
              </a:rPr>
              <a:t>用邻接表表示的图类的构造函数</a:t>
            </a:r>
            <a:r>
              <a:rPr lang="zh-CN"/>
              <a:t> </a:t>
            </a:r>
            <a:endParaRPr lang="zh-CN"/>
          </a:p>
        </p:txBody>
      </p:sp>
      <p:sp>
        <p:nvSpPr>
          <p:cNvPr id="2" name="矩形 1"/>
          <p:cNvSpPr/>
          <p:nvPr/>
        </p:nvSpPr>
        <p:spPr>
          <a:xfrm>
            <a:off x="1258888" y="4760913"/>
            <a:ext cx="6626225" cy="523875"/>
          </a:xfrm>
          <a:prstGeom prst="rect">
            <a:avLst/>
          </a:prstGeom>
          <a:solidFill>
            <a:srgbClr val="92D050"/>
          </a:solidFill>
        </p:spPr>
        <p:txBody>
          <a:bodyPr>
            <a:spAutoFit/>
          </a:bodyPr>
          <a:lstStyle/>
          <a:p>
            <a:pPr>
              <a:defRPr/>
            </a:pPr>
            <a:r>
              <a:rPr lang="en-US" altLang="zh-CN" sz="2800" b="1" dirty="0" err="1">
                <a:effectLst>
                  <a:outerShdw blurRad="38100" dist="38100" dir="2700000" algn="tl">
                    <a:srgbClr val="000000">
                      <a:alpha val="43137"/>
                    </a:srgbClr>
                  </a:outerShdw>
                </a:effectLst>
                <a:ea typeface="隶书" pitchFamily="49" charset="-122"/>
              </a:rPr>
              <a:t>NodeTable</a:t>
            </a:r>
            <a:r>
              <a:rPr lang="en-US" altLang="zh-CN" sz="2800" b="1" dirty="0">
                <a:effectLst>
                  <a:outerShdw blurRad="38100" dist="38100" dir="2700000" algn="tl">
                    <a:srgbClr val="000000">
                      <a:alpha val="43137"/>
                    </a:srgbClr>
                  </a:outerShdw>
                </a:effectLst>
                <a:ea typeface="隶书" pitchFamily="49" charset="-122"/>
              </a:rPr>
              <a:t>[i].</a:t>
            </a:r>
            <a:r>
              <a:rPr lang="en-US" altLang="zh-CN" sz="2800" b="1" dirty="0" err="1">
                <a:effectLst>
                  <a:outerShdw blurRad="38100" dist="38100" dir="2700000" algn="tl">
                    <a:srgbClr val="000000">
                      <a:alpha val="43137"/>
                    </a:srgbClr>
                  </a:outerShdw>
                </a:effectLst>
                <a:ea typeface="隶书" pitchFamily="49" charset="-122"/>
              </a:rPr>
              <a:t>adj</a:t>
            </a:r>
            <a:r>
              <a:rPr lang="en-US" altLang="zh-CN" sz="2800" b="1" dirty="0">
                <a:effectLst>
                  <a:outerShdw blurRad="38100" dist="38100" dir="2700000" algn="tl">
                    <a:srgbClr val="000000">
                      <a:alpha val="43137"/>
                    </a:srgbClr>
                  </a:outerShdw>
                </a:effectLst>
                <a:ea typeface="隶书" pitchFamily="49" charset="-122"/>
              </a:rPr>
              <a:t> = NULL;   </a:t>
            </a:r>
            <a:endParaRPr lang="zh-CN" altLang="en-US" sz="2800" b="1" dirty="0">
              <a:effectLst>
                <a:outerShdw blurRad="38100" dist="38100" dir="2700000" algn="tl">
                  <a:srgbClr val="000000">
                    <a:alpha val="43137"/>
                  </a:srgbClr>
                </a:outerShdw>
              </a:effectLst>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8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18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180">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18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18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180">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97831FD1-4260-47A6-9AE2-EED023DE519C}"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4403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9A37D771-C30B-4B09-9830-20F9D7DD8FF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51204" name="Rectangle 2"/>
          <p:cNvSpPr>
            <a:spLocks noGrp="1" noChangeArrowheads="1"/>
          </p:cNvSpPr>
          <p:nvPr>
            <p:ph type="body" idx="4294967295"/>
          </p:nvPr>
        </p:nvSpPr>
        <p:spPr>
          <a:xfrm>
            <a:off x="555625" y="728663"/>
            <a:ext cx="8229600" cy="5688012"/>
          </a:xfrm>
        </p:spPr>
        <p:txBody>
          <a:bodyPr/>
          <a:lstStyle/>
          <a:p>
            <a:pPr eaLnBrk="1" hangingPunct="1">
              <a:spcBef>
                <a:spcPct val="5000"/>
              </a:spcBef>
              <a:buFont typeface="Wingdings" panose="05000000000000000000" pitchFamily="2" charset="2"/>
              <a:buNone/>
            </a:pPr>
            <a:r>
              <a:rPr lang="en-US" altLang="zh-CN" sz="2800">
                <a:latin typeface="Times New Roman" pitchFamily="18" charset="0"/>
                <a:ea typeface="隶书" pitchFamily="49" charset="-122"/>
              </a:rPr>
              <a:t>Graphlnk</a:t>
            </a:r>
            <a:r>
              <a:rPr lang="en-US" altLang="zh-CN" sz="2800" b="1">
                <a:latin typeface="Times New Roman" pitchFamily="18" charset="0"/>
                <a:ea typeface="隶书" pitchFamily="49" charset="-122"/>
              </a:rPr>
              <a:t>::</a:t>
            </a:r>
            <a:r>
              <a:rPr lang="zh-CN" altLang="en-US" sz="2800" b="1">
                <a:latin typeface="Times New Roman" pitchFamily="18" charset="0"/>
              </a:rPr>
              <a:t>～</a:t>
            </a:r>
            <a:r>
              <a:rPr lang="en-US" altLang="zh-CN" sz="2800">
                <a:latin typeface="Times New Roman" pitchFamily="18" charset="0"/>
                <a:ea typeface="隶书" pitchFamily="49" charset="-122"/>
              </a:rPr>
              <a:t>Graphlnk()</a:t>
            </a:r>
            <a:r>
              <a:rPr lang="en-US" altLang="zh-CN" sz="2800" b="1">
                <a:latin typeface="Times New Roman" pitchFamily="18" charset="0"/>
                <a:ea typeface="隶书" pitchFamily="49" charset="-122"/>
              </a:rPr>
              <a:t> {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				</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析构函数：删除一个邻接表</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for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i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 </a:t>
            </a:r>
            <a:r>
              <a:rPr lang="en-US" altLang="zh-CN" sz="2800" b="1">
                <a:latin typeface="Times New Roman" pitchFamily="18" charset="0"/>
                <a:ea typeface="隶书" pitchFamily="49" charset="-122"/>
              </a:rPr>
              <a:t>&lt; </a:t>
            </a:r>
            <a:r>
              <a:rPr lang="en-US" altLang="zh-CN" sz="2800">
                <a:latin typeface="Times New Roman" pitchFamily="18" charset="0"/>
                <a:ea typeface="隶书" pitchFamily="49" charset="-122"/>
              </a:rPr>
              <a:t>numVertices</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 )</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Edge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 = NodeTable[i].adj</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while </a:t>
            </a:r>
            <a:r>
              <a:rPr lang="en-US" altLang="zh-CN" sz="2800">
                <a:latin typeface="Times New Roman" pitchFamily="18" charset="0"/>
                <a:ea typeface="隶书" pitchFamily="49" charset="-122"/>
              </a:rPr>
              <a:t>(p</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NULL)</a:t>
            </a:r>
            <a:r>
              <a:rPr lang="en-US" altLang="zh-CN" sz="2800" b="1">
                <a:latin typeface="Times New Roman" pitchFamily="18" charset="0"/>
                <a:ea typeface="隶书" pitchFamily="49" charset="-122"/>
              </a:rPr>
              <a:t> {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zh-CN" altLang="en-US" sz="2800" b="1">
                <a:latin typeface="Times New Roman" pitchFamily="18" charset="0"/>
                <a:ea typeface="隶书" pitchFamily="49" charset="-122"/>
              </a:rPr>
              <a:t>（程序填空）</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delete </a:t>
            </a:r>
            <a:r>
              <a:rPr lang="en-US" altLang="zh-CN" sz="2800">
                <a:latin typeface="Times New Roman" pitchFamily="18" charset="0"/>
                <a:ea typeface="隶书" pitchFamily="49" charset="-122"/>
              </a:rPr>
              <a:t>p</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 = NodeTable[i].adj</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delete </a:t>
            </a:r>
            <a:r>
              <a:rPr lang="en-US" altLang="zh-CN" sz="2800">
                <a:latin typeface="Times New Roman" pitchFamily="18" charset="0"/>
                <a:ea typeface="隶书" pitchFamily="49" charset="-122"/>
              </a:rPr>
              <a:t>[ ]NodeTable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删除顶点表数组</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p:txBody>
      </p:sp>
      <p:sp>
        <p:nvSpPr>
          <p:cNvPr id="44037" name="Rectangle 3"/>
          <p:cNvSpPr>
            <a:spLocks noGrp="1" noChangeArrowheads="1"/>
          </p:cNvSpPr>
          <p:nvPr>
            <p:ph type="title" idx="4294967295"/>
          </p:nvPr>
        </p:nvSpPr>
        <p:spPr>
          <a:xfrm>
            <a:off x="482600" y="0"/>
            <a:ext cx="8470900" cy="792163"/>
          </a:xfrm>
        </p:spPr>
        <p:txBody>
          <a:bodyPr/>
          <a:lstStyle/>
          <a:p>
            <a:pPr algn="ctr" eaLnBrk="1" hangingPunct="1"/>
            <a:r>
              <a:rPr lang="zh-CN" sz="4000" b="1">
                <a:solidFill>
                  <a:schemeClr val="tx2"/>
                </a:solidFill>
                <a:ea typeface="华文新魏" pitchFamily="2" charset="-122"/>
              </a:rPr>
              <a:t>用邻接表表示的图类的析构函数</a:t>
            </a:r>
            <a:r>
              <a:rPr lang="zh-CN"/>
              <a:t> </a:t>
            </a:r>
            <a:endParaRPr lang="zh-CN"/>
          </a:p>
        </p:txBody>
      </p:sp>
      <p:grpSp>
        <p:nvGrpSpPr>
          <p:cNvPr id="44038" name="Group 6"/>
          <p:cNvGrpSpPr/>
          <p:nvPr/>
        </p:nvGrpSpPr>
        <p:grpSpPr bwMode="auto">
          <a:xfrm>
            <a:off x="7054850" y="2078038"/>
            <a:ext cx="1905000" cy="2271712"/>
            <a:chOff x="0" y="0"/>
            <a:chExt cx="1200" cy="1431"/>
          </a:xfrm>
        </p:grpSpPr>
        <p:grpSp>
          <p:nvGrpSpPr>
            <p:cNvPr id="44054" name="Group 7"/>
            <p:cNvGrpSpPr/>
            <p:nvPr/>
          </p:nvGrpSpPr>
          <p:grpSpPr bwMode="auto">
            <a:xfrm>
              <a:off x="96" y="169"/>
              <a:ext cx="1008" cy="1113"/>
              <a:chOff x="0" y="0"/>
              <a:chExt cx="1008" cy="1113"/>
            </a:xfrm>
          </p:grpSpPr>
          <p:sp>
            <p:nvSpPr>
              <p:cNvPr id="44060" name="Line 5"/>
              <p:cNvSpPr>
                <a:spLocks noChangeShapeType="1"/>
              </p:cNvSpPr>
              <p:nvPr/>
            </p:nvSpPr>
            <p:spPr bwMode="auto">
              <a:xfrm>
                <a:off x="864" y="304"/>
                <a:ext cx="0" cy="556"/>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Line 6"/>
              <p:cNvSpPr>
                <a:spLocks noChangeShapeType="1"/>
              </p:cNvSpPr>
              <p:nvPr/>
            </p:nvSpPr>
            <p:spPr bwMode="auto">
              <a:xfrm flipV="1">
                <a:off x="248" y="253"/>
                <a:ext cx="520" cy="611"/>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Line 7"/>
              <p:cNvSpPr>
                <a:spLocks noChangeShapeType="1"/>
              </p:cNvSpPr>
              <p:nvPr/>
            </p:nvSpPr>
            <p:spPr bwMode="auto">
              <a:xfrm flipH="1">
                <a:off x="157" y="319"/>
                <a:ext cx="0" cy="499"/>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Oval 8" descr="羊皮纸"/>
              <p:cNvSpPr>
                <a:spLocks noChangeArrowheads="1"/>
              </p:cNvSpPr>
              <p:nvPr/>
            </p:nvSpPr>
            <p:spPr bwMode="auto">
              <a:xfrm>
                <a:off x="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B</a:t>
                </a:r>
                <a:endParaRPr lang="en-US" altLang="zh-CN" sz="2400">
                  <a:ea typeface="SimSun" pitchFamily="2" charset="-122"/>
                </a:endParaRPr>
              </a:p>
            </p:txBody>
          </p:sp>
          <p:sp>
            <p:nvSpPr>
              <p:cNvPr id="44064" name="Oval 9" descr="羊皮纸"/>
              <p:cNvSpPr>
                <a:spLocks noChangeArrowheads="1"/>
              </p:cNvSpPr>
              <p:nvPr/>
            </p:nvSpPr>
            <p:spPr bwMode="auto">
              <a:xfrm>
                <a:off x="5"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A</a:t>
                </a:r>
                <a:endParaRPr lang="en-US" altLang="zh-CN" sz="2400">
                  <a:ea typeface="SimSun" pitchFamily="2" charset="-122"/>
                </a:endParaRPr>
              </a:p>
            </p:txBody>
          </p:sp>
          <p:sp>
            <p:nvSpPr>
              <p:cNvPr id="44065" name="Oval 10" descr="羊皮纸"/>
              <p:cNvSpPr>
                <a:spLocks noChangeArrowheads="1"/>
              </p:cNvSpPr>
              <p:nvPr/>
            </p:nvSpPr>
            <p:spPr bwMode="auto">
              <a:xfrm>
                <a:off x="72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C</a:t>
                </a:r>
                <a:endParaRPr lang="en-US" altLang="zh-CN" sz="2400">
                  <a:ea typeface="SimSun" pitchFamily="2" charset="-122"/>
                </a:endParaRPr>
              </a:p>
            </p:txBody>
          </p:sp>
          <p:sp>
            <p:nvSpPr>
              <p:cNvPr id="44066" name="Oval 11" descr="羊皮纸"/>
              <p:cNvSpPr>
                <a:spLocks noChangeArrowheads="1"/>
              </p:cNvSpPr>
              <p:nvPr/>
            </p:nvSpPr>
            <p:spPr bwMode="auto">
              <a:xfrm>
                <a:off x="720"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D</a:t>
                </a:r>
                <a:endParaRPr lang="en-US" altLang="zh-CN" sz="2400">
                  <a:ea typeface="SimSun" pitchFamily="2" charset="-122"/>
                </a:endParaRPr>
              </a:p>
            </p:txBody>
          </p:sp>
          <p:sp>
            <p:nvSpPr>
              <p:cNvPr id="44067" name="Line 12"/>
              <p:cNvSpPr>
                <a:spLocks noChangeShapeType="1"/>
              </p:cNvSpPr>
              <p:nvPr/>
            </p:nvSpPr>
            <p:spPr bwMode="auto">
              <a:xfrm>
                <a:off x="288" y="152"/>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8" name="Line 13"/>
              <p:cNvSpPr>
                <a:spLocks noChangeShapeType="1"/>
              </p:cNvSpPr>
              <p:nvPr/>
            </p:nvSpPr>
            <p:spPr bwMode="auto">
              <a:xfrm>
                <a:off x="288" y="961"/>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55" name="Text Box 14"/>
            <p:cNvSpPr txBox="1">
              <a:spLocks noChangeArrowheads="1"/>
            </p:cNvSpPr>
            <p:nvPr/>
          </p:nvSpPr>
          <p:spPr bwMode="auto">
            <a:xfrm>
              <a:off x="48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rPr>
                <a:t>6</a:t>
              </a:r>
              <a:endParaRPr lang="en-US" altLang="zh-CN" sz="2400">
                <a:ea typeface="SimSun" pitchFamily="2" charset="-122"/>
              </a:endParaRPr>
            </a:p>
          </p:txBody>
        </p:sp>
        <p:sp>
          <p:nvSpPr>
            <p:cNvPr id="44056" name="Text Box 15"/>
            <p:cNvSpPr txBox="1">
              <a:spLocks noChangeArrowheads="1"/>
            </p:cNvSpPr>
            <p:nvPr/>
          </p:nvSpPr>
          <p:spPr bwMode="auto">
            <a:xfrm>
              <a:off x="480" y="3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rPr>
                <a:t>9</a:t>
              </a:r>
              <a:endParaRPr lang="en-US" altLang="zh-CN" sz="2400">
                <a:ea typeface="SimSun" pitchFamily="2" charset="-122"/>
              </a:endParaRPr>
            </a:p>
          </p:txBody>
        </p:sp>
        <p:sp>
          <p:nvSpPr>
            <p:cNvPr id="44057" name="Text Box 16"/>
            <p:cNvSpPr txBox="1">
              <a:spLocks noChangeArrowheads="1"/>
            </p:cNvSpPr>
            <p:nvPr/>
          </p:nvSpPr>
          <p:spPr bwMode="auto">
            <a:xfrm>
              <a:off x="0"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rPr>
                <a:t>5</a:t>
              </a:r>
              <a:endParaRPr lang="en-US" altLang="zh-CN" sz="2400">
                <a:ea typeface="SimSun" pitchFamily="2" charset="-122"/>
              </a:endParaRPr>
            </a:p>
          </p:txBody>
        </p:sp>
        <p:sp>
          <p:nvSpPr>
            <p:cNvPr id="44058" name="Text Box 17"/>
            <p:cNvSpPr txBox="1">
              <a:spLocks noChangeArrowheads="1"/>
            </p:cNvSpPr>
            <p:nvPr/>
          </p:nvSpPr>
          <p:spPr bwMode="auto">
            <a:xfrm>
              <a:off x="972"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rPr>
                <a:t>2</a:t>
              </a:r>
              <a:endParaRPr lang="en-US" altLang="zh-CN" sz="2400">
                <a:ea typeface="SimSun" pitchFamily="2" charset="-122"/>
              </a:endParaRPr>
            </a:p>
          </p:txBody>
        </p:sp>
        <p:sp>
          <p:nvSpPr>
            <p:cNvPr id="44059" name="Text Box 18"/>
            <p:cNvSpPr txBox="1">
              <a:spLocks noChangeArrowheads="1"/>
            </p:cNvSpPr>
            <p:nvPr/>
          </p:nvSpPr>
          <p:spPr bwMode="auto">
            <a:xfrm>
              <a:off x="52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rPr>
                <a:t>8</a:t>
              </a:r>
              <a:endParaRPr lang="en-US" altLang="zh-CN" sz="2400">
                <a:ea typeface="SimSun" pitchFamily="2" charset="-122"/>
              </a:endParaRPr>
            </a:p>
          </p:txBody>
        </p:sp>
      </p:grpSp>
      <p:grpSp>
        <p:nvGrpSpPr>
          <p:cNvPr id="44039" name="Group 22"/>
          <p:cNvGrpSpPr/>
          <p:nvPr/>
        </p:nvGrpSpPr>
        <p:grpSpPr bwMode="auto">
          <a:xfrm>
            <a:off x="4138613" y="5441950"/>
            <a:ext cx="4668837" cy="692150"/>
            <a:chOff x="0" y="0"/>
            <a:chExt cx="4668838" cy="691699"/>
          </a:xfrm>
        </p:grpSpPr>
        <p:sp>
          <p:nvSpPr>
            <p:cNvPr id="44041" name="Text Box 21"/>
            <p:cNvSpPr txBox="1">
              <a:spLocks noChangeArrowheads="1"/>
            </p:cNvSpPr>
            <p:nvPr/>
          </p:nvSpPr>
          <p:spPr bwMode="auto">
            <a:xfrm>
              <a:off x="0" y="114300"/>
              <a:ext cx="665155" cy="566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lnSpc>
                  <a:spcPct val="110000"/>
                </a:lnSpc>
                <a:spcBef>
                  <a:spcPct val="15000"/>
                </a:spcBef>
              </a:pPr>
              <a:r>
                <a:rPr lang="en-US" altLang="zh-CN" sz="2800" b="1">
                  <a:ea typeface="SimSun" pitchFamily="2" charset="-122"/>
                </a:rPr>
                <a:t>A</a:t>
              </a:r>
              <a:endParaRPr lang="en-US" altLang="zh-CN" sz="2800">
                <a:ea typeface="SimSun" pitchFamily="2" charset="-122"/>
              </a:endParaRPr>
            </a:p>
          </p:txBody>
        </p:sp>
        <p:sp>
          <p:nvSpPr>
            <p:cNvPr id="44042" name="Line 25"/>
            <p:cNvSpPr>
              <a:spLocks noChangeShapeType="1"/>
            </p:cNvSpPr>
            <p:nvPr/>
          </p:nvSpPr>
          <p:spPr bwMode="auto">
            <a:xfrm>
              <a:off x="563825" y="390525"/>
              <a:ext cx="97200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3" name="Rectangle 27" descr="羊皮纸"/>
            <p:cNvSpPr>
              <a:spLocks noChangeArrowheads="1"/>
            </p:cNvSpPr>
            <p:nvPr/>
          </p:nvSpPr>
          <p:spPr bwMode="auto">
            <a:xfrm>
              <a:off x="1468438" y="161819"/>
              <a:ext cx="1371600" cy="456902"/>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44044" name="Line 29"/>
            <p:cNvSpPr>
              <a:spLocks noChangeShapeType="1"/>
            </p:cNvSpPr>
            <p:nvPr/>
          </p:nvSpPr>
          <p:spPr bwMode="auto">
            <a:xfrm>
              <a:off x="1925638" y="16192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34"/>
            <p:cNvSpPr>
              <a:spLocks noChangeShapeType="1"/>
            </p:cNvSpPr>
            <p:nvPr/>
          </p:nvSpPr>
          <p:spPr bwMode="auto">
            <a:xfrm>
              <a:off x="2382838" y="15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Rectangle 36" descr="羊皮纸"/>
            <p:cNvSpPr>
              <a:spLocks noChangeArrowheads="1"/>
            </p:cNvSpPr>
            <p:nvPr/>
          </p:nvSpPr>
          <p:spPr bwMode="auto">
            <a:xfrm>
              <a:off x="3297238" y="161819"/>
              <a:ext cx="1371600" cy="456902"/>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44047" name="Line 37"/>
            <p:cNvSpPr>
              <a:spLocks noChangeShapeType="1"/>
            </p:cNvSpPr>
            <p:nvPr/>
          </p:nvSpPr>
          <p:spPr bwMode="auto">
            <a:xfrm>
              <a:off x="3754438" y="16192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8" name="Line 38"/>
            <p:cNvSpPr>
              <a:spLocks noChangeShapeType="1"/>
            </p:cNvSpPr>
            <p:nvPr/>
          </p:nvSpPr>
          <p:spPr bwMode="auto">
            <a:xfrm>
              <a:off x="4211638" y="15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Text Box 49"/>
            <p:cNvSpPr txBox="1">
              <a:spLocks noChangeArrowheads="1"/>
            </p:cNvSpPr>
            <p:nvPr/>
          </p:nvSpPr>
          <p:spPr bwMode="auto">
            <a:xfrm>
              <a:off x="4208463" y="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600" b="1">
                  <a:solidFill>
                    <a:srgbClr val="CC3300"/>
                  </a:solidFill>
                  <a:ea typeface="SimSun" pitchFamily="2" charset="-122"/>
                  <a:sym typeface="Symbol" panose="05050102010706020507" pitchFamily="18" charset="2"/>
                </a:rPr>
                <a:t></a:t>
              </a:r>
              <a:endParaRPr lang="en-US" altLang="zh-CN" sz="2400">
                <a:ea typeface="SimSun" pitchFamily="2" charset="-122"/>
              </a:endParaRPr>
            </a:p>
          </p:txBody>
        </p:sp>
        <p:sp>
          <p:nvSpPr>
            <p:cNvPr id="44050" name="Line 50"/>
            <p:cNvSpPr>
              <a:spLocks noChangeShapeType="1"/>
            </p:cNvSpPr>
            <p:nvPr/>
          </p:nvSpPr>
          <p:spPr bwMode="auto">
            <a:xfrm>
              <a:off x="2611438" y="381000"/>
              <a:ext cx="68580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Text Box 51"/>
            <p:cNvSpPr txBox="1">
              <a:spLocks noChangeArrowheads="1"/>
            </p:cNvSpPr>
            <p:nvPr/>
          </p:nvSpPr>
          <p:spPr bwMode="auto">
            <a:xfrm>
              <a:off x="1544638" y="106362"/>
              <a:ext cx="79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b="1">
                  <a:solidFill>
                    <a:srgbClr val="009900"/>
                  </a:solidFill>
                  <a:ea typeface="SimSun" pitchFamily="2" charset="-122"/>
                </a:rPr>
                <a:t>1</a:t>
              </a:r>
              <a:r>
                <a:rPr lang="en-US" altLang="zh-CN" sz="3200" b="1">
                  <a:ea typeface="SimSun" pitchFamily="2" charset="-122"/>
                </a:rPr>
                <a:t>  </a:t>
              </a:r>
              <a:r>
                <a:rPr lang="en-US" altLang="zh-CN" sz="3200" b="1">
                  <a:solidFill>
                    <a:schemeClr val="tx2"/>
                  </a:solidFill>
                  <a:ea typeface="SimSun" pitchFamily="2" charset="-122"/>
                </a:rPr>
                <a:t>5</a:t>
              </a:r>
              <a:endParaRPr lang="en-US" altLang="zh-CN" sz="3200" b="1">
                <a:ea typeface="SimSun" pitchFamily="2" charset="-122"/>
              </a:endParaRPr>
            </a:p>
          </p:txBody>
        </p:sp>
        <p:sp>
          <p:nvSpPr>
            <p:cNvPr id="44052" name="Text Box 52"/>
            <p:cNvSpPr txBox="1">
              <a:spLocks noChangeArrowheads="1"/>
            </p:cNvSpPr>
            <p:nvPr/>
          </p:nvSpPr>
          <p:spPr bwMode="auto">
            <a:xfrm>
              <a:off x="3373438" y="106362"/>
              <a:ext cx="79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b="1">
                  <a:solidFill>
                    <a:srgbClr val="009900"/>
                  </a:solidFill>
                  <a:ea typeface="SimSun" pitchFamily="2" charset="-122"/>
                </a:rPr>
                <a:t>3</a:t>
              </a:r>
              <a:r>
                <a:rPr lang="en-US" altLang="zh-CN" sz="3200" b="1">
                  <a:ea typeface="SimSun" pitchFamily="2" charset="-122"/>
                </a:rPr>
                <a:t>  </a:t>
              </a:r>
              <a:r>
                <a:rPr lang="en-US" altLang="zh-CN" sz="3200" b="1">
                  <a:solidFill>
                    <a:schemeClr val="tx2"/>
                  </a:solidFill>
                  <a:ea typeface="SimSun" pitchFamily="2" charset="-122"/>
                </a:rPr>
                <a:t>6</a:t>
              </a:r>
              <a:endParaRPr lang="en-US" altLang="zh-CN" sz="3200" b="1">
                <a:ea typeface="SimSun" pitchFamily="2" charset="-122"/>
              </a:endParaRPr>
            </a:p>
          </p:txBody>
        </p:sp>
        <p:cxnSp>
          <p:nvCxnSpPr>
            <p:cNvPr id="44053" name="直接连接符 119"/>
            <p:cNvCxnSpPr>
              <a:cxnSpLocks noChangeShapeType="1"/>
            </p:cNvCxnSpPr>
            <p:nvPr/>
          </p:nvCxnSpPr>
          <p:spPr bwMode="auto">
            <a:xfrm rot="16200000" flipH="1">
              <a:off x="163714" y="407747"/>
              <a:ext cx="566309" cy="1588"/>
            </a:xfrm>
            <a:prstGeom prst="line">
              <a:avLst/>
            </a:prstGeom>
            <a:noFill/>
            <a:ln w="9525">
              <a:solidFill>
                <a:schemeClr val="tx1"/>
              </a:solidFill>
              <a:round/>
            </a:ln>
            <a:extLst>
              <a:ext uri="{909E8E84-426E-40DD-AFC4-6F175D3DCCD1}">
                <a14:hiddenFill xmlns:a14="http://schemas.microsoft.com/office/drawing/2010/main">
                  <a:noFill/>
                </a14:hiddenFill>
              </a:ext>
            </a:extLst>
          </p:spPr>
        </p:cxnSp>
      </p:grpSp>
      <p:sp>
        <p:nvSpPr>
          <p:cNvPr id="2" name="矩形 1"/>
          <p:cNvSpPr/>
          <p:nvPr/>
        </p:nvSpPr>
        <p:spPr>
          <a:xfrm>
            <a:off x="1368425" y="2971800"/>
            <a:ext cx="4572000" cy="522288"/>
          </a:xfrm>
          <a:prstGeom prst="rect">
            <a:avLst/>
          </a:prstGeom>
          <a:solidFill>
            <a:srgbClr val="92D050"/>
          </a:solidFill>
        </p:spPr>
        <p:txBody>
          <a:bodyPr>
            <a:spAutoFit/>
          </a:bodyPr>
          <a:lstStyle/>
          <a:p>
            <a:pPr>
              <a:spcBef>
                <a:spcPct val="5000"/>
              </a:spcBef>
              <a:buFont typeface="Wingdings" panose="05000000000000000000" pitchFamily="2" charset="2"/>
              <a:buNone/>
              <a:defRPr/>
            </a:pPr>
            <a:r>
              <a:rPr lang="en-US" altLang="zh-CN" sz="2800" b="1" dirty="0" err="1">
                <a:solidFill>
                  <a:srgbClr val="FF0000"/>
                </a:solidFill>
                <a:effectLst>
                  <a:outerShdw blurRad="38100" dist="38100" dir="2700000" algn="tl">
                    <a:srgbClr val="000000">
                      <a:alpha val="43137"/>
                    </a:srgbClr>
                  </a:outerShdw>
                </a:effectLst>
                <a:ea typeface="隶书" pitchFamily="49" charset="-122"/>
              </a:rPr>
              <a:t>NodeTable</a:t>
            </a:r>
            <a:r>
              <a:rPr lang="en-US" altLang="zh-CN" sz="2800" b="1" dirty="0">
                <a:solidFill>
                  <a:srgbClr val="FF0000"/>
                </a:solidFill>
                <a:effectLst>
                  <a:outerShdw blurRad="38100" dist="38100" dir="2700000" algn="tl">
                    <a:srgbClr val="000000">
                      <a:alpha val="43137"/>
                    </a:srgbClr>
                  </a:outerShdw>
                </a:effectLst>
                <a:ea typeface="隶书" pitchFamily="49" charset="-122"/>
              </a:rPr>
              <a:t>[i].</a:t>
            </a:r>
            <a:r>
              <a:rPr lang="en-US" altLang="zh-CN" sz="2800" b="1" dirty="0" err="1">
                <a:solidFill>
                  <a:srgbClr val="FF0000"/>
                </a:solidFill>
                <a:effectLst>
                  <a:outerShdw blurRad="38100" dist="38100" dir="2700000" algn="tl">
                    <a:srgbClr val="000000">
                      <a:alpha val="43137"/>
                    </a:srgbClr>
                  </a:outerShdw>
                </a:effectLst>
                <a:ea typeface="隶书" pitchFamily="49" charset="-122"/>
              </a:rPr>
              <a:t>adj</a:t>
            </a:r>
            <a:r>
              <a:rPr lang="en-US" altLang="zh-CN" sz="2800" b="1" dirty="0">
                <a:solidFill>
                  <a:srgbClr val="FF0000"/>
                </a:solidFill>
                <a:effectLst>
                  <a:outerShdw blurRad="38100" dist="38100" dir="2700000" algn="tl">
                    <a:srgbClr val="000000">
                      <a:alpha val="43137"/>
                    </a:srgbClr>
                  </a:outerShdw>
                </a:effectLst>
                <a:ea typeface="隶书" pitchFamily="49" charset="-122"/>
              </a:rPr>
              <a:t> = p</a:t>
            </a:r>
            <a:r>
              <a:rPr lang="en-US" altLang="zh-CN" sz="28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-&gt;</a:t>
            </a:r>
            <a:r>
              <a:rPr lang="en-US" altLang="zh-CN" sz="2800" b="1" dirty="0">
                <a:solidFill>
                  <a:srgbClr val="FF0000"/>
                </a:solidFill>
                <a:effectLst>
                  <a:outerShdw blurRad="38100" dist="38100" dir="2700000" algn="tl">
                    <a:srgbClr val="000000">
                      <a:alpha val="43137"/>
                    </a:srgbClr>
                  </a:outerShdw>
                </a:effectLst>
                <a:ea typeface="隶书" pitchFamily="49" charset="-122"/>
              </a:rPr>
              <a:t>link;</a:t>
            </a:r>
            <a:endParaRPr lang="en-US" altLang="zh-CN" sz="2800" b="1" dirty="0">
              <a:solidFill>
                <a:srgbClr val="FF0000"/>
              </a:solidFill>
              <a:effectLst>
                <a:outerShdw blurRad="38100" dist="38100" dir="2700000" algn="tl">
                  <a:srgbClr val="000000">
                    <a:alpha val="43137"/>
                  </a:srgbClr>
                </a:outerShdw>
              </a:effectLst>
              <a:ea typeface="隶书"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0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0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0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20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0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EA616532-3A12-4912-97AF-665FF78B0BA4}"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4505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7E96B3B4-B38D-4EB0-BBA7-44381E1FF119}"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52228" name="Rectangle 3"/>
          <p:cNvSpPr>
            <a:spLocks noGrp="1" noChangeArrowheads="1"/>
          </p:cNvSpPr>
          <p:nvPr>
            <p:ph type="body" idx="4294967295"/>
          </p:nvPr>
        </p:nvSpPr>
        <p:spPr>
          <a:xfrm>
            <a:off x="519113" y="800100"/>
            <a:ext cx="8229600" cy="5653088"/>
          </a:xfrm>
        </p:spPr>
        <p:txBody>
          <a:bodyPr/>
          <a:lstStyle/>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Graphlnk</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getFirstNeighbor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给出顶点位置为</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v </a:t>
            </a:r>
            <a:r>
              <a:rPr lang="zh-CN" altLang="en-US" sz="2800">
                <a:solidFill>
                  <a:schemeClr val="tx2"/>
                </a:solidFill>
                <a:latin typeface="Times New Roman" pitchFamily="18" charset="0"/>
                <a:ea typeface="隶书" pitchFamily="49" charset="-122"/>
              </a:rPr>
              <a:t>的第一个邻接顶点的位置</a:t>
            </a:r>
            <a:r>
              <a:rPr lang="en-US" altLang="zh-CN" sz="2800" b="1">
                <a:solidFill>
                  <a:schemeClr val="tx2"/>
                </a:solidFill>
                <a:latin typeface="Times New Roman" pitchFamily="18" charset="0"/>
                <a:ea typeface="隶书" pitchFamily="49" charset="-122"/>
              </a:rPr>
              <a:t>, </a:t>
            </a:r>
            <a:endParaRPr lang="en-US" altLang="zh-CN" sz="2800" b="1">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如果找不到</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则函数返回</a:t>
            </a:r>
            <a:r>
              <a:rPr lang="en-US" altLang="zh-CN" sz="2800">
                <a:solidFill>
                  <a:schemeClr val="tx2"/>
                </a:solidFill>
                <a:latin typeface="Courier New" pitchFamily="49" charset="0"/>
                <a:ea typeface="隶书" pitchFamily="49" charset="-122"/>
              </a:rPr>
              <a:t>-</a:t>
            </a:r>
            <a:r>
              <a:rPr lang="en-US" altLang="zh-CN" sz="2800">
                <a:solidFill>
                  <a:schemeClr val="tx2"/>
                </a:solidFill>
                <a:latin typeface="Times New Roman" pitchFamily="18" charset="0"/>
                <a:ea typeface="隶书" pitchFamily="49" charset="-122"/>
              </a:rPr>
              <a:t>1</a:t>
            </a:r>
            <a:endParaRPr lang="en-US" altLang="zh-CN" sz="2800" b="1">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 != </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 {//</a:t>
            </a:r>
            <a:r>
              <a:rPr lang="zh-CN" altLang="en-US" sz="2800" b="1">
                <a:latin typeface="Times New Roman" pitchFamily="18" charset="0"/>
                <a:ea typeface="隶书" pitchFamily="49" charset="-122"/>
              </a:rPr>
              <a:t>顶点</a:t>
            </a:r>
            <a:r>
              <a:rPr lang="en-US" altLang="zh-CN" sz="2800" b="1">
                <a:latin typeface="Times New Roman" pitchFamily="18" charset="0"/>
                <a:ea typeface="隶书" pitchFamily="49" charset="-122"/>
              </a:rPr>
              <a:t>v</a:t>
            </a:r>
            <a:r>
              <a:rPr lang="zh-CN" altLang="en-US" sz="2800" b="1">
                <a:latin typeface="Times New Roman" pitchFamily="18" charset="0"/>
                <a:ea typeface="隶书" pitchFamily="49" charset="-122"/>
              </a:rPr>
              <a:t>存在</a:t>
            </a:r>
            <a:endParaRPr lang="zh-CN" altLang="en-US"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Edge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 = NodeTable[v].adj</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对应边链表第一个边结点</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（填空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存在</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返回第一个邻接顶点</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return </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		</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p:txBody>
      </p:sp>
      <p:sp>
        <p:nvSpPr>
          <p:cNvPr id="45061" name="Rectangle 3"/>
          <p:cNvSpPr>
            <a:spLocks noGrp="1" noChangeArrowheads="1"/>
          </p:cNvSpPr>
          <p:nvPr>
            <p:ph type="title" idx="4294967295"/>
          </p:nvPr>
        </p:nvSpPr>
        <p:spPr>
          <a:xfrm>
            <a:off x="482600" y="0"/>
            <a:ext cx="8470900" cy="792163"/>
          </a:xfrm>
        </p:spPr>
        <p:txBody>
          <a:bodyPr/>
          <a:lstStyle/>
          <a:p>
            <a:pPr algn="ctr" eaLnBrk="1" hangingPunct="1"/>
            <a:r>
              <a:rPr lang="zh-CN" sz="4000" b="1">
                <a:solidFill>
                  <a:schemeClr val="tx2"/>
                </a:solidFill>
                <a:ea typeface="华文新魏" pitchFamily="2" charset="-122"/>
              </a:rPr>
              <a:t>取第一邻接点的函数</a:t>
            </a:r>
            <a:r>
              <a:rPr lang="zh-CN"/>
              <a:t> </a:t>
            </a:r>
            <a:endParaRPr lang="zh-CN"/>
          </a:p>
        </p:txBody>
      </p:sp>
      <p:grpSp>
        <p:nvGrpSpPr>
          <p:cNvPr id="45062" name="Group 6"/>
          <p:cNvGrpSpPr/>
          <p:nvPr/>
        </p:nvGrpSpPr>
        <p:grpSpPr bwMode="auto">
          <a:xfrm>
            <a:off x="3843338" y="4999038"/>
            <a:ext cx="4849812" cy="1057275"/>
            <a:chOff x="0" y="0"/>
            <a:chExt cx="4849796" cy="1056829"/>
          </a:xfrm>
        </p:grpSpPr>
        <p:sp>
          <p:nvSpPr>
            <p:cNvPr id="45064" name="Text Box 19"/>
            <p:cNvSpPr txBox="1">
              <a:spLocks noChangeArrowheads="1"/>
            </p:cNvSpPr>
            <p:nvPr/>
          </p:nvSpPr>
          <p:spPr bwMode="auto">
            <a:xfrm>
              <a:off x="0" y="0"/>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ea typeface="SimSun" pitchFamily="2" charset="-122"/>
                </a:rPr>
                <a:t>data adj</a:t>
              </a:r>
              <a:endParaRPr lang="en-US" altLang="zh-CN" sz="2600">
                <a:ea typeface="SimSun" pitchFamily="2" charset="-122"/>
              </a:endParaRPr>
            </a:p>
          </p:txBody>
        </p:sp>
        <p:sp>
          <p:nvSpPr>
            <p:cNvPr id="45065" name="Text Box 28"/>
            <p:cNvSpPr txBox="1">
              <a:spLocks noChangeArrowheads="1"/>
            </p:cNvSpPr>
            <p:nvPr/>
          </p:nvSpPr>
          <p:spPr bwMode="auto">
            <a:xfrm>
              <a:off x="1385887" y="0"/>
              <a:ext cx="2019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ea typeface="SimSun" pitchFamily="2" charset="-122"/>
                </a:rPr>
                <a:t>dest cost link</a:t>
              </a:r>
              <a:endParaRPr lang="en-US" altLang="zh-CN" sz="2600">
                <a:ea typeface="SimSun" pitchFamily="2" charset="-122"/>
              </a:endParaRPr>
            </a:p>
          </p:txBody>
        </p:sp>
        <p:grpSp>
          <p:nvGrpSpPr>
            <p:cNvPr id="45066" name="Group 9"/>
            <p:cNvGrpSpPr/>
            <p:nvPr/>
          </p:nvGrpSpPr>
          <p:grpSpPr bwMode="auto">
            <a:xfrm>
              <a:off x="180958" y="365130"/>
              <a:ext cx="4668838" cy="691699"/>
              <a:chOff x="0" y="0"/>
              <a:chExt cx="4668838" cy="691699"/>
            </a:xfrm>
          </p:grpSpPr>
          <p:sp>
            <p:nvSpPr>
              <p:cNvPr id="45067" name="Text Box 21"/>
              <p:cNvSpPr txBox="1">
                <a:spLocks noChangeArrowheads="1"/>
              </p:cNvSpPr>
              <p:nvPr/>
            </p:nvSpPr>
            <p:spPr bwMode="auto">
              <a:xfrm>
                <a:off x="0" y="114300"/>
                <a:ext cx="665155" cy="566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lnSpc>
                    <a:spcPct val="110000"/>
                  </a:lnSpc>
                  <a:spcBef>
                    <a:spcPct val="15000"/>
                  </a:spcBef>
                </a:pPr>
                <a:r>
                  <a:rPr lang="en-US" altLang="zh-CN" sz="2800" b="1">
                    <a:ea typeface="SimSun" pitchFamily="2" charset="-122"/>
                  </a:rPr>
                  <a:t>A</a:t>
                </a:r>
                <a:endParaRPr lang="en-US" altLang="zh-CN" sz="2800">
                  <a:ea typeface="SimSun" pitchFamily="2" charset="-122"/>
                </a:endParaRPr>
              </a:p>
            </p:txBody>
          </p:sp>
          <p:sp>
            <p:nvSpPr>
              <p:cNvPr id="45068" name="Line 25"/>
              <p:cNvSpPr>
                <a:spLocks noChangeShapeType="1"/>
              </p:cNvSpPr>
              <p:nvPr/>
            </p:nvSpPr>
            <p:spPr bwMode="auto">
              <a:xfrm>
                <a:off x="563825" y="390525"/>
                <a:ext cx="97200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Rectangle 27" descr="羊皮纸"/>
              <p:cNvSpPr>
                <a:spLocks noChangeArrowheads="1"/>
              </p:cNvSpPr>
              <p:nvPr/>
            </p:nvSpPr>
            <p:spPr bwMode="auto">
              <a:xfrm>
                <a:off x="1468448" y="161698"/>
                <a:ext cx="1371596" cy="457007"/>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45070" name="Line 29"/>
              <p:cNvSpPr>
                <a:spLocks noChangeShapeType="1"/>
              </p:cNvSpPr>
              <p:nvPr/>
            </p:nvSpPr>
            <p:spPr bwMode="auto">
              <a:xfrm>
                <a:off x="1925638" y="16192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Line 34"/>
              <p:cNvSpPr>
                <a:spLocks noChangeShapeType="1"/>
              </p:cNvSpPr>
              <p:nvPr/>
            </p:nvSpPr>
            <p:spPr bwMode="auto">
              <a:xfrm>
                <a:off x="2382838" y="15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2" name="Rectangle 36" descr="羊皮纸"/>
              <p:cNvSpPr>
                <a:spLocks noChangeArrowheads="1"/>
              </p:cNvSpPr>
              <p:nvPr/>
            </p:nvSpPr>
            <p:spPr bwMode="auto">
              <a:xfrm>
                <a:off x="3297242" y="161698"/>
                <a:ext cx="1371596" cy="457007"/>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45073" name="Line 37"/>
              <p:cNvSpPr>
                <a:spLocks noChangeShapeType="1"/>
              </p:cNvSpPr>
              <p:nvPr/>
            </p:nvSpPr>
            <p:spPr bwMode="auto">
              <a:xfrm>
                <a:off x="3754438" y="16192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4" name="Line 38"/>
              <p:cNvSpPr>
                <a:spLocks noChangeShapeType="1"/>
              </p:cNvSpPr>
              <p:nvPr/>
            </p:nvSpPr>
            <p:spPr bwMode="auto">
              <a:xfrm>
                <a:off x="4211638" y="15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5" name="Text Box 49"/>
              <p:cNvSpPr txBox="1">
                <a:spLocks noChangeArrowheads="1"/>
              </p:cNvSpPr>
              <p:nvPr/>
            </p:nvSpPr>
            <p:spPr bwMode="auto">
              <a:xfrm>
                <a:off x="4208463" y="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600" b="1">
                    <a:solidFill>
                      <a:srgbClr val="CC3300"/>
                    </a:solidFill>
                    <a:ea typeface="SimSun" pitchFamily="2" charset="-122"/>
                    <a:sym typeface="Symbol" panose="05050102010706020507" pitchFamily="18" charset="2"/>
                  </a:rPr>
                  <a:t></a:t>
                </a:r>
                <a:endParaRPr lang="en-US" altLang="zh-CN" sz="2400">
                  <a:ea typeface="SimSun" pitchFamily="2" charset="-122"/>
                </a:endParaRPr>
              </a:p>
            </p:txBody>
          </p:sp>
          <p:sp>
            <p:nvSpPr>
              <p:cNvPr id="45076" name="Line 50"/>
              <p:cNvSpPr>
                <a:spLocks noChangeShapeType="1"/>
              </p:cNvSpPr>
              <p:nvPr/>
            </p:nvSpPr>
            <p:spPr bwMode="auto">
              <a:xfrm>
                <a:off x="2611438" y="381000"/>
                <a:ext cx="68580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7" name="Text Box 51"/>
              <p:cNvSpPr txBox="1">
                <a:spLocks noChangeArrowheads="1"/>
              </p:cNvSpPr>
              <p:nvPr/>
            </p:nvSpPr>
            <p:spPr bwMode="auto">
              <a:xfrm>
                <a:off x="1544638" y="106362"/>
                <a:ext cx="79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b="1">
                    <a:solidFill>
                      <a:srgbClr val="009900"/>
                    </a:solidFill>
                    <a:ea typeface="SimSun" pitchFamily="2" charset="-122"/>
                  </a:rPr>
                  <a:t>1</a:t>
                </a:r>
                <a:r>
                  <a:rPr lang="en-US" altLang="zh-CN" sz="3200" b="1">
                    <a:ea typeface="SimSun" pitchFamily="2" charset="-122"/>
                  </a:rPr>
                  <a:t>  </a:t>
                </a:r>
                <a:r>
                  <a:rPr lang="en-US" altLang="zh-CN" sz="3200" b="1">
                    <a:solidFill>
                      <a:schemeClr val="tx2"/>
                    </a:solidFill>
                    <a:ea typeface="SimSun" pitchFamily="2" charset="-122"/>
                  </a:rPr>
                  <a:t>5</a:t>
                </a:r>
                <a:endParaRPr lang="en-US" altLang="zh-CN" sz="3200" b="1">
                  <a:ea typeface="SimSun" pitchFamily="2" charset="-122"/>
                </a:endParaRPr>
              </a:p>
            </p:txBody>
          </p:sp>
          <p:sp>
            <p:nvSpPr>
              <p:cNvPr id="45078" name="Text Box 52"/>
              <p:cNvSpPr txBox="1">
                <a:spLocks noChangeArrowheads="1"/>
              </p:cNvSpPr>
              <p:nvPr/>
            </p:nvSpPr>
            <p:spPr bwMode="auto">
              <a:xfrm>
                <a:off x="3373438" y="106362"/>
                <a:ext cx="79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b="1">
                    <a:solidFill>
                      <a:srgbClr val="009900"/>
                    </a:solidFill>
                    <a:ea typeface="SimSun" pitchFamily="2" charset="-122"/>
                  </a:rPr>
                  <a:t>3</a:t>
                </a:r>
                <a:r>
                  <a:rPr lang="en-US" altLang="zh-CN" sz="3200" b="1">
                    <a:ea typeface="SimSun" pitchFamily="2" charset="-122"/>
                  </a:rPr>
                  <a:t>  </a:t>
                </a:r>
                <a:r>
                  <a:rPr lang="en-US" altLang="zh-CN" sz="3200" b="1">
                    <a:solidFill>
                      <a:schemeClr val="tx2"/>
                    </a:solidFill>
                    <a:ea typeface="SimSun" pitchFamily="2" charset="-122"/>
                  </a:rPr>
                  <a:t>6</a:t>
                </a:r>
                <a:endParaRPr lang="en-US" altLang="zh-CN" sz="3200" b="1">
                  <a:ea typeface="SimSun" pitchFamily="2" charset="-122"/>
                </a:endParaRPr>
              </a:p>
            </p:txBody>
          </p:sp>
          <p:cxnSp>
            <p:nvCxnSpPr>
              <p:cNvPr id="45079" name="直接连接符 19"/>
              <p:cNvCxnSpPr>
                <a:cxnSpLocks noChangeShapeType="1"/>
              </p:cNvCxnSpPr>
              <p:nvPr/>
            </p:nvCxnSpPr>
            <p:spPr bwMode="auto">
              <a:xfrm rot="16200000" flipH="1">
                <a:off x="163714" y="407747"/>
                <a:ext cx="566309" cy="1588"/>
              </a:xfrm>
              <a:prstGeom prst="line">
                <a:avLst/>
              </a:prstGeom>
              <a:noFill/>
              <a:ln w="9525">
                <a:solidFill>
                  <a:schemeClr val="tx1"/>
                </a:solidFill>
                <a:round/>
              </a:ln>
              <a:extLst>
                <a:ext uri="{909E8E84-426E-40DD-AFC4-6F175D3DCCD1}">
                  <a14:hiddenFill xmlns:a14="http://schemas.microsoft.com/office/drawing/2010/main">
                    <a:noFill/>
                  </a14:hiddenFill>
                </a:ext>
              </a:extLst>
            </p:spPr>
          </p:cxnSp>
        </p:grpSp>
      </p:grpSp>
      <p:sp>
        <p:nvSpPr>
          <p:cNvPr id="2" name="矩形 1"/>
          <p:cNvSpPr>
            <a:spLocks noChangeArrowheads="1"/>
          </p:cNvSpPr>
          <p:nvPr/>
        </p:nvSpPr>
        <p:spPr bwMode="auto">
          <a:xfrm>
            <a:off x="1185863" y="3536950"/>
            <a:ext cx="6572250" cy="523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ea typeface="隶书" pitchFamily="49" charset="-122"/>
              </a:rPr>
              <a:t>if (p != NULL) return p</a:t>
            </a:r>
            <a:r>
              <a:rPr lang="en-US" altLang="zh-CN" sz="2800" b="1">
                <a:latin typeface="楷体_GB2312" pitchFamily="49" charset="-122"/>
                <a:ea typeface="楷体_GB2312" pitchFamily="49" charset="-122"/>
              </a:rPr>
              <a:t>-&gt;</a:t>
            </a:r>
            <a:r>
              <a:rPr lang="en-US" altLang="zh-CN" sz="2800" b="1">
                <a:ea typeface="隶书" pitchFamily="49" charset="-122"/>
              </a:rPr>
              <a:t>dest;</a:t>
            </a:r>
            <a:endParaRPr lang="zh-CN" altLang="en-US" sz="2800" b="1"/>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22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8">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C867FFA9-1C48-4727-934A-9B7B35E498AA}"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53252" name="Rectangle 2"/>
          <p:cNvSpPr>
            <a:spLocks noGrp="1" noChangeArrowheads="1"/>
          </p:cNvSpPr>
          <p:nvPr>
            <p:ph type="body" idx="4294967295"/>
          </p:nvPr>
        </p:nvSpPr>
        <p:spPr>
          <a:xfrm>
            <a:off x="519113" y="692150"/>
            <a:ext cx="8840787" cy="5653088"/>
          </a:xfrm>
        </p:spPr>
        <p:txBody>
          <a:bodyPr/>
          <a:lstStyle/>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Graphlnk</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getNextNeighbor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w)</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给出顶点</a:t>
            </a:r>
            <a:r>
              <a:rPr lang="en-US" altLang="zh-CN" sz="2800">
                <a:solidFill>
                  <a:schemeClr val="tx2"/>
                </a:solidFill>
                <a:latin typeface="Times New Roman" pitchFamily="18" charset="0"/>
                <a:ea typeface="隶书" pitchFamily="49" charset="-122"/>
              </a:rPr>
              <a:t>v</a:t>
            </a:r>
            <a:r>
              <a:rPr lang="zh-CN" altLang="en-US" sz="2800">
                <a:solidFill>
                  <a:schemeClr val="tx2"/>
                </a:solidFill>
                <a:latin typeface="Times New Roman" pitchFamily="18" charset="0"/>
                <a:ea typeface="隶书" pitchFamily="49" charset="-122"/>
              </a:rPr>
              <a:t>的邻接顶点</a:t>
            </a:r>
            <a:r>
              <a:rPr lang="en-US" altLang="zh-CN" sz="2800" b="1">
                <a:solidFill>
                  <a:schemeClr val="tx2"/>
                </a:solidFill>
                <a:latin typeface="Times New Roman" pitchFamily="18" charset="0"/>
                <a:ea typeface="隶书" pitchFamily="49" charset="-122"/>
              </a:rPr>
              <a:t>w</a:t>
            </a:r>
            <a:r>
              <a:rPr lang="zh-CN" altLang="en-US" sz="2800">
                <a:solidFill>
                  <a:schemeClr val="tx2"/>
                </a:solidFill>
                <a:latin typeface="Times New Roman" pitchFamily="18" charset="0"/>
                <a:ea typeface="隶书" pitchFamily="49" charset="-122"/>
              </a:rPr>
              <a:t>的下一个邻接顶点的位置</a:t>
            </a:r>
            <a:r>
              <a:rPr lang="en-US" altLang="zh-CN" sz="2800" b="1">
                <a:solidFill>
                  <a:schemeClr val="tx2"/>
                </a:solidFill>
                <a:latin typeface="Times New Roman" pitchFamily="18" charset="0"/>
                <a:ea typeface="隶书" pitchFamily="49" charset="-122"/>
              </a:rPr>
              <a:t>,</a:t>
            </a:r>
            <a:endParaRPr lang="en-US" altLang="zh-CN" sz="2800" b="1">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若没有下一个邻接顶点</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则函数返回</a:t>
            </a:r>
            <a:r>
              <a:rPr lang="en-US" altLang="zh-CN" sz="2800">
                <a:solidFill>
                  <a:schemeClr val="tx2"/>
                </a:solidFill>
                <a:latin typeface="Courier New" pitchFamily="49" charset="0"/>
                <a:ea typeface="隶书" pitchFamily="49" charset="-122"/>
              </a:rPr>
              <a:t>-</a:t>
            </a:r>
            <a:r>
              <a:rPr lang="en-US" altLang="zh-CN" sz="2800">
                <a:solidFill>
                  <a:schemeClr val="tx2"/>
                </a:solidFill>
                <a:latin typeface="Times New Roman" pitchFamily="18" charset="0"/>
                <a:ea typeface="隶书" pitchFamily="49" charset="-122"/>
              </a:rPr>
              <a:t>1</a:t>
            </a:r>
            <a:endParaRPr lang="en-US" altLang="zh-CN" sz="2800">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 != </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顶点</a:t>
            </a:r>
            <a:r>
              <a:rPr lang="en-US" altLang="zh-CN" sz="2800" b="1">
                <a:solidFill>
                  <a:schemeClr val="tx2"/>
                </a:solidFill>
                <a:latin typeface="Times New Roman" pitchFamily="18" charset="0"/>
                <a:ea typeface="隶书" pitchFamily="49" charset="-122"/>
              </a:rPr>
              <a:t>v</a:t>
            </a:r>
            <a:r>
              <a:rPr lang="zh-CN" altLang="en-US" sz="2800">
                <a:solidFill>
                  <a:schemeClr val="tx2"/>
                </a:solidFill>
                <a:latin typeface="Times New Roman" pitchFamily="18" charset="0"/>
                <a:ea typeface="隶书" pitchFamily="49" charset="-122"/>
              </a:rPr>
              <a:t>存在</a:t>
            </a:r>
            <a:endParaRPr lang="zh-CN" altLang="en-US" sz="2800">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Edge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p =</a:t>
            </a:r>
            <a:r>
              <a:rPr lang="en-US" altLang="zh-CN" sz="2800" i="1">
                <a:latin typeface="Times New Roman" pitchFamily="18" charset="0"/>
                <a:ea typeface="隶书" pitchFamily="49" charset="-122"/>
              </a:rPr>
              <a:t> </a:t>
            </a:r>
            <a:r>
              <a:rPr lang="en-US" altLang="zh-CN" sz="2800">
                <a:latin typeface="Times New Roman" pitchFamily="18" charset="0"/>
                <a:ea typeface="隶书" pitchFamily="49" charset="-122"/>
              </a:rPr>
              <a:t>NodeTable[v].adj</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while </a:t>
            </a:r>
            <a:r>
              <a:rPr lang="en-US" altLang="zh-CN" sz="2800">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 =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link</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endParaRPr lang="en-US" altLang="zh-CN" sz="2800">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return    (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返回</a:t>
            </a:r>
            <a:r>
              <a:rPr lang="en-US" altLang="zh-CN" sz="2800">
                <a:solidFill>
                  <a:schemeClr val="tx2"/>
                </a:solidFill>
                <a:latin typeface="Times New Roman" pitchFamily="18" charset="0"/>
                <a:ea typeface="隶书" pitchFamily="49" charset="-122"/>
                <a:cs typeface="Times New Roman" pitchFamily="18" charset="0"/>
              </a:rPr>
              <a:t>next</a:t>
            </a:r>
            <a:r>
              <a:rPr lang="zh-CN" altLang="en-US" sz="2800">
                <a:solidFill>
                  <a:schemeClr val="tx2"/>
                </a:solidFill>
                <a:latin typeface="Times New Roman" pitchFamily="18" charset="0"/>
                <a:ea typeface="隶书" pitchFamily="49" charset="-122"/>
                <a:cs typeface="Times New Roman" pitchFamily="18" charset="0"/>
              </a:rPr>
              <a:t> </a:t>
            </a:r>
            <a:r>
              <a:rPr lang="en-US" altLang="zh-CN" sz="2800">
                <a:solidFill>
                  <a:schemeClr val="tx2"/>
                </a:solidFill>
                <a:latin typeface="Times New Roman" pitchFamily="18" charset="0"/>
                <a:ea typeface="隶书" pitchFamily="49" charset="-122"/>
              </a:rPr>
              <a:t>Neighbor</a:t>
            </a:r>
            <a:endParaRPr lang="zh-CN" altLang="en-US" sz="2800">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   	return </a:t>
            </a:r>
            <a:r>
              <a:rPr lang="en-US" altLang="zh-CN" sz="2800" b="1">
                <a:latin typeface="楷体_GB2312" pitchFamily="49" charset="-122"/>
                <a:ea typeface="楷体_GB2312"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 			</a:t>
            </a:r>
            <a:endParaRPr lang="zh-CN" altLang="en-US" sz="2800">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pP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p:txBody>
      </p:sp>
      <p:sp>
        <p:nvSpPr>
          <p:cNvPr id="46084" name="Rectangle 3"/>
          <p:cNvSpPr>
            <a:spLocks noGrp="1" noChangeArrowheads="1"/>
          </p:cNvSpPr>
          <p:nvPr>
            <p:ph type="title" idx="4294967295"/>
          </p:nvPr>
        </p:nvSpPr>
        <p:spPr>
          <a:xfrm>
            <a:off x="468313" y="0"/>
            <a:ext cx="8470900" cy="792163"/>
          </a:xfrm>
        </p:spPr>
        <p:txBody>
          <a:bodyPr/>
          <a:lstStyle/>
          <a:p>
            <a:pPr algn="ctr" eaLnBrk="1" hangingPunct="1"/>
            <a:r>
              <a:rPr lang="zh-CN" sz="4000" b="1">
                <a:solidFill>
                  <a:schemeClr val="tx2"/>
                </a:solidFill>
                <a:ea typeface="华文新魏" pitchFamily="2" charset="-122"/>
              </a:rPr>
              <a:t>取下一邻接点的函数</a:t>
            </a:r>
            <a:r>
              <a:rPr lang="zh-CN"/>
              <a:t> </a:t>
            </a:r>
            <a:endParaRPr lang="zh-CN"/>
          </a:p>
        </p:txBody>
      </p:sp>
      <p:grpSp>
        <p:nvGrpSpPr>
          <p:cNvPr id="46085" name="Group 6"/>
          <p:cNvGrpSpPr/>
          <p:nvPr/>
        </p:nvGrpSpPr>
        <p:grpSpPr bwMode="auto">
          <a:xfrm>
            <a:off x="3841750" y="5218113"/>
            <a:ext cx="4849813" cy="1057275"/>
            <a:chOff x="0" y="0"/>
            <a:chExt cx="4849796" cy="1056829"/>
          </a:xfrm>
        </p:grpSpPr>
        <p:sp>
          <p:nvSpPr>
            <p:cNvPr id="46089" name="Text Box 19"/>
            <p:cNvSpPr txBox="1">
              <a:spLocks noChangeArrowheads="1"/>
            </p:cNvSpPr>
            <p:nvPr/>
          </p:nvSpPr>
          <p:spPr bwMode="auto">
            <a:xfrm>
              <a:off x="0" y="0"/>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ea typeface="SimSun" pitchFamily="2" charset="-122"/>
                </a:rPr>
                <a:t>data adj</a:t>
              </a:r>
              <a:endParaRPr lang="en-US" altLang="zh-CN" sz="2600">
                <a:ea typeface="SimSun" pitchFamily="2" charset="-122"/>
              </a:endParaRPr>
            </a:p>
          </p:txBody>
        </p:sp>
        <p:sp>
          <p:nvSpPr>
            <p:cNvPr id="46090" name="Text Box 28"/>
            <p:cNvSpPr txBox="1">
              <a:spLocks noChangeArrowheads="1"/>
            </p:cNvSpPr>
            <p:nvPr/>
          </p:nvSpPr>
          <p:spPr bwMode="auto">
            <a:xfrm>
              <a:off x="1385887" y="0"/>
              <a:ext cx="2019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ea typeface="SimSun" pitchFamily="2" charset="-122"/>
                </a:rPr>
                <a:t>dest cost link</a:t>
              </a:r>
              <a:endParaRPr lang="en-US" altLang="zh-CN" sz="2600">
                <a:ea typeface="SimSun" pitchFamily="2" charset="-122"/>
              </a:endParaRPr>
            </a:p>
          </p:txBody>
        </p:sp>
        <p:grpSp>
          <p:nvGrpSpPr>
            <p:cNvPr id="46091" name="Group 9"/>
            <p:cNvGrpSpPr/>
            <p:nvPr/>
          </p:nvGrpSpPr>
          <p:grpSpPr bwMode="auto">
            <a:xfrm>
              <a:off x="180958" y="365130"/>
              <a:ext cx="4668838" cy="691699"/>
              <a:chOff x="0" y="0"/>
              <a:chExt cx="4668838" cy="691699"/>
            </a:xfrm>
          </p:grpSpPr>
          <p:sp>
            <p:nvSpPr>
              <p:cNvPr id="46092" name="Text Box 21"/>
              <p:cNvSpPr txBox="1">
                <a:spLocks noChangeArrowheads="1"/>
              </p:cNvSpPr>
              <p:nvPr/>
            </p:nvSpPr>
            <p:spPr bwMode="auto">
              <a:xfrm>
                <a:off x="0" y="114300"/>
                <a:ext cx="665155" cy="566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lnSpc>
                    <a:spcPct val="110000"/>
                  </a:lnSpc>
                  <a:spcBef>
                    <a:spcPct val="15000"/>
                  </a:spcBef>
                </a:pPr>
                <a:r>
                  <a:rPr lang="en-US" altLang="zh-CN" sz="2800" b="1">
                    <a:ea typeface="SimSun" pitchFamily="2" charset="-122"/>
                  </a:rPr>
                  <a:t>A</a:t>
                </a:r>
                <a:endParaRPr lang="en-US" altLang="zh-CN" sz="2800">
                  <a:ea typeface="SimSun" pitchFamily="2" charset="-122"/>
                </a:endParaRPr>
              </a:p>
            </p:txBody>
          </p:sp>
          <p:sp>
            <p:nvSpPr>
              <p:cNvPr id="46093" name="Line 25"/>
              <p:cNvSpPr>
                <a:spLocks noChangeShapeType="1"/>
              </p:cNvSpPr>
              <p:nvPr/>
            </p:nvSpPr>
            <p:spPr bwMode="auto">
              <a:xfrm>
                <a:off x="563825" y="390525"/>
                <a:ext cx="97200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4" name="Rectangle 27" descr="羊皮纸"/>
              <p:cNvSpPr>
                <a:spLocks noChangeArrowheads="1"/>
              </p:cNvSpPr>
              <p:nvPr/>
            </p:nvSpPr>
            <p:spPr bwMode="auto">
              <a:xfrm>
                <a:off x="1468449" y="161698"/>
                <a:ext cx="1371595" cy="457007"/>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46095" name="Line 29"/>
              <p:cNvSpPr>
                <a:spLocks noChangeShapeType="1"/>
              </p:cNvSpPr>
              <p:nvPr/>
            </p:nvSpPr>
            <p:spPr bwMode="auto">
              <a:xfrm>
                <a:off x="1925638" y="16192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6" name="Line 34"/>
              <p:cNvSpPr>
                <a:spLocks noChangeShapeType="1"/>
              </p:cNvSpPr>
              <p:nvPr/>
            </p:nvSpPr>
            <p:spPr bwMode="auto">
              <a:xfrm>
                <a:off x="2382838" y="15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7" name="Rectangle 36" descr="羊皮纸"/>
              <p:cNvSpPr>
                <a:spLocks noChangeArrowheads="1"/>
              </p:cNvSpPr>
              <p:nvPr/>
            </p:nvSpPr>
            <p:spPr bwMode="auto">
              <a:xfrm>
                <a:off x="3297243" y="161698"/>
                <a:ext cx="1371595" cy="457007"/>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46098" name="Line 37"/>
              <p:cNvSpPr>
                <a:spLocks noChangeShapeType="1"/>
              </p:cNvSpPr>
              <p:nvPr/>
            </p:nvSpPr>
            <p:spPr bwMode="auto">
              <a:xfrm>
                <a:off x="3754438" y="16192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9" name="Line 38"/>
              <p:cNvSpPr>
                <a:spLocks noChangeShapeType="1"/>
              </p:cNvSpPr>
              <p:nvPr/>
            </p:nvSpPr>
            <p:spPr bwMode="auto">
              <a:xfrm>
                <a:off x="4211638" y="15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0" name="Text Box 49"/>
              <p:cNvSpPr txBox="1">
                <a:spLocks noChangeArrowheads="1"/>
              </p:cNvSpPr>
              <p:nvPr/>
            </p:nvSpPr>
            <p:spPr bwMode="auto">
              <a:xfrm>
                <a:off x="4208463" y="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600" b="1">
                    <a:solidFill>
                      <a:srgbClr val="CC3300"/>
                    </a:solidFill>
                    <a:ea typeface="SimSun" pitchFamily="2" charset="-122"/>
                    <a:sym typeface="Symbol" panose="05050102010706020507" pitchFamily="18" charset="2"/>
                  </a:rPr>
                  <a:t></a:t>
                </a:r>
                <a:endParaRPr lang="en-US" altLang="zh-CN" sz="2400">
                  <a:ea typeface="SimSun" pitchFamily="2" charset="-122"/>
                </a:endParaRPr>
              </a:p>
            </p:txBody>
          </p:sp>
          <p:sp>
            <p:nvSpPr>
              <p:cNvPr id="46101" name="Line 50"/>
              <p:cNvSpPr>
                <a:spLocks noChangeShapeType="1"/>
              </p:cNvSpPr>
              <p:nvPr/>
            </p:nvSpPr>
            <p:spPr bwMode="auto">
              <a:xfrm>
                <a:off x="2611438" y="381000"/>
                <a:ext cx="68580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2" name="Text Box 51"/>
              <p:cNvSpPr txBox="1">
                <a:spLocks noChangeArrowheads="1"/>
              </p:cNvSpPr>
              <p:nvPr/>
            </p:nvSpPr>
            <p:spPr bwMode="auto">
              <a:xfrm>
                <a:off x="1544638" y="106362"/>
                <a:ext cx="79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b="1">
                    <a:solidFill>
                      <a:srgbClr val="009900"/>
                    </a:solidFill>
                    <a:ea typeface="SimSun" pitchFamily="2" charset="-122"/>
                  </a:rPr>
                  <a:t>1</a:t>
                </a:r>
                <a:r>
                  <a:rPr lang="en-US" altLang="zh-CN" sz="3200" b="1">
                    <a:ea typeface="SimSun" pitchFamily="2" charset="-122"/>
                  </a:rPr>
                  <a:t>  </a:t>
                </a:r>
                <a:r>
                  <a:rPr lang="en-US" altLang="zh-CN" sz="3200" b="1">
                    <a:solidFill>
                      <a:schemeClr val="tx2"/>
                    </a:solidFill>
                    <a:ea typeface="SimSun" pitchFamily="2" charset="-122"/>
                  </a:rPr>
                  <a:t>5</a:t>
                </a:r>
                <a:endParaRPr lang="en-US" altLang="zh-CN" sz="3200" b="1">
                  <a:ea typeface="SimSun" pitchFamily="2" charset="-122"/>
                </a:endParaRPr>
              </a:p>
            </p:txBody>
          </p:sp>
          <p:sp>
            <p:nvSpPr>
              <p:cNvPr id="46103" name="Text Box 52"/>
              <p:cNvSpPr txBox="1">
                <a:spLocks noChangeArrowheads="1"/>
              </p:cNvSpPr>
              <p:nvPr/>
            </p:nvSpPr>
            <p:spPr bwMode="auto">
              <a:xfrm>
                <a:off x="3373438" y="106362"/>
                <a:ext cx="79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200" b="1">
                    <a:solidFill>
                      <a:srgbClr val="009900"/>
                    </a:solidFill>
                    <a:ea typeface="SimSun" pitchFamily="2" charset="-122"/>
                  </a:rPr>
                  <a:t>3</a:t>
                </a:r>
                <a:r>
                  <a:rPr lang="en-US" altLang="zh-CN" sz="3200" b="1">
                    <a:ea typeface="SimSun" pitchFamily="2" charset="-122"/>
                  </a:rPr>
                  <a:t>  </a:t>
                </a:r>
                <a:r>
                  <a:rPr lang="en-US" altLang="zh-CN" sz="3200" b="1">
                    <a:solidFill>
                      <a:schemeClr val="tx2"/>
                    </a:solidFill>
                    <a:ea typeface="SimSun" pitchFamily="2" charset="-122"/>
                  </a:rPr>
                  <a:t>6</a:t>
                </a:r>
                <a:endParaRPr lang="en-US" altLang="zh-CN" sz="3200" b="1">
                  <a:ea typeface="SimSun" pitchFamily="2" charset="-122"/>
                </a:endParaRPr>
              </a:p>
            </p:txBody>
          </p:sp>
          <p:cxnSp>
            <p:nvCxnSpPr>
              <p:cNvPr id="46104" name="直接连接符 20"/>
              <p:cNvCxnSpPr>
                <a:cxnSpLocks noChangeShapeType="1"/>
              </p:cNvCxnSpPr>
              <p:nvPr/>
            </p:nvCxnSpPr>
            <p:spPr bwMode="auto">
              <a:xfrm rot="16200000" flipH="1">
                <a:off x="163714" y="407747"/>
                <a:ext cx="566309" cy="1588"/>
              </a:xfrm>
              <a:prstGeom prst="line">
                <a:avLst/>
              </a:prstGeom>
              <a:noFill/>
              <a:ln w="9525">
                <a:solidFill>
                  <a:schemeClr val="tx1"/>
                </a:solidFill>
                <a:round/>
              </a:ln>
              <a:extLst>
                <a:ext uri="{909E8E84-426E-40DD-AFC4-6F175D3DCCD1}">
                  <a14:hiddenFill xmlns:a14="http://schemas.microsoft.com/office/drawing/2010/main">
                    <a:noFill/>
                  </a14:hiddenFill>
                </a:ext>
              </a:extLst>
            </p:spPr>
          </p:cxnSp>
        </p:grpSp>
      </p:grpSp>
      <p:sp>
        <p:nvSpPr>
          <p:cNvPr id="2" name="矩形 1"/>
          <p:cNvSpPr>
            <a:spLocks noChangeArrowheads="1"/>
          </p:cNvSpPr>
          <p:nvPr/>
        </p:nvSpPr>
        <p:spPr bwMode="auto">
          <a:xfrm>
            <a:off x="2401888" y="2852738"/>
            <a:ext cx="4572000" cy="523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ea typeface="隶书" pitchFamily="49" charset="-122"/>
              </a:rPr>
              <a:t>p</a:t>
            </a:r>
            <a:r>
              <a:rPr lang="en-US" altLang="zh-CN" sz="2800" b="1">
                <a:ea typeface="隶书" pitchFamily="49" charset="-122"/>
              </a:rPr>
              <a:t> != </a:t>
            </a:r>
            <a:r>
              <a:rPr lang="en-US" altLang="zh-CN" sz="2800">
                <a:ea typeface="隶书" pitchFamily="49" charset="-122"/>
              </a:rPr>
              <a:t>NULL</a:t>
            </a:r>
            <a:r>
              <a:rPr lang="en-US" altLang="zh-CN" sz="2800" b="1">
                <a:ea typeface="隶书" pitchFamily="49" charset="-122"/>
              </a:rPr>
              <a:t> &amp;&amp; </a:t>
            </a:r>
            <a:r>
              <a:rPr lang="en-US" altLang="zh-CN" sz="2800">
                <a:ea typeface="隶书" pitchFamily="49" charset="-122"/>
              </a:rPr>
              <a:t>p</a:t>
            </a:r>
            <a:r>
              <a:rPr lang="en-US" altLang="zh-CN" sz="2800">
                <a:latin typeface="楷体_GB2312" pitchFamily="49" charset="-122"/>
                <a:ea typeface="楷体_GB2312" pitchFamily="49" charset="-122"/>
              </a:rPr>
              <a:t>-&gt;</a:t>
            </a:r>
            <a:r>
              <a:rPr lang="en-US" altLang="zh-CN" sz="2800">
                <a:ea typeface="隶书" pitchFamily="49" charset="-122"/>
              </a:rPr>
              <a:t>dest </a:t>
            </a:r>
            <a:r>
              <a:rPr lang="en-US" altLang="zh-CN" sz="2800" b="1">
                <a:ea typeface="隶书" pitchFamily="49" charset="-122"/>
              </a:rPr>
              <a:t>!=</a:t>
            </a:r>
            <a:r>
              <a:rPr lang="en-US" altLang="zh-CN" sz="2800">
                <a:ea typeface="隶书" pitchFamily="49" charset="-122"/>
              </a:rPr>
              <a:t> w</a:t>
            </a:r>
            <a:endParaRPr lang="zh-CN" altLang="en-US" sz="2800"/>
          </a:p>
        </p:txBody>
      </p:sp>
      <p:sp>
        <p:nvSpPr>
          <p:cNvPr id="3" name="矩形 2"/>
          <p:cNvSpPr>
            <a:spLocks noChangeArrowheads="1"/>
          </p:cNvSpPr>
          <p:nvPr/>
        </p:nvSpPr>
        <p:spPr bwMode="auto">
          <a:xfrm>
            <a:off x="1952625" y="3681413"/>
            <a:ext cx="5464175" cy="5222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ea typeface="隶书" pitchFamily="49" charset="-122"/>
              </a:rPr>
              <a:t>p</a:t>
            </a:r>
            <a:r>
              <a:rPr lang="en-US" altLang="zh-CN" sz="2800" b="1">
                <a:ea typeface="隶书" pitchFamily="49" charset="-122"/>
              </a:rPr>
              <a:t> != </a:t>
            </a:r>
            <a:r>
              <a:rPr lang="en-US" altLang="zh-CN" sz="2800">
                <a:ea typeface="隶书" pitchFamily="49" charset="-122"/>
              </a:rPr>
              <a:t>NULL</a:t>
            </a:r>
            <a:r>
              <a:rPr lang="en-US" altLang="zh-CN" sz="2800" b="1">
                <a:ea typeface="隶书" pitchFamily="49" charset="-122"/>
              </a:rPr>
              <a:t> &amp;&amp; </a:t>
            </a:r>
            <a:r>
              <a:rPr lang="en-US" altLang="zh-CN" sz="2800">
                <a:ea typeface="隶书" pitchFamily="49" charset="-122"/>
              </a:rPr>
              <a:t>p</a:t>
            </a:r>
            <a:r>
              <a:rPr lang="en-US" altLang="zh-CN" sz="2800">
                <a:latin typeface="楷体_GB2312" pitchFamily="49" charset="-122"/>
                <a:ea typeface="楷体_GB2312" pitchFamily="49" charset="-122"/>
              </a:rPr>
              <a:t>-&gt;</a:t>
            </a:r>
            <a:r>
              <a:rPr lang="en-US" altLang="zh-CN" sz="2800">
                <a:ea typeface="隶书" pitchFamily="49" charset="-122"/>
              </a:rPr>
              <a:t>link </a:t>
            </a:r>
            <a:r>
              <a:rPr lang="en-US" altLang="zh-CN" sz="2800" b="1">
                <a:ea typeface="隶书" pitchFamily="49" charset="-122"/>
              </a:rPr>
              <a:t>!=</a:t>
            </a:r>
            <a:r>
              <a:rPr lang="en-US" altLang="zh-CN" sz="2800">
                <a:ea typeface="隶书" pitchFamily="49" charset="-122"/>
              </a:rPr>
              <a:t> NULL</a:t>
            </a:r>
            <a:endParaRPr lang="en-US" altLang="zh-CN" sz="2800" b="1">
              <a:ea typeface="隶书" pitchFamily="49" charset="-122"/>
            </a:endParaRPr>
          </a:p>
        </p:txBody>
      </p:sp>
      <p:sp>
        <p:nvSpPr>
          <p:cNvPr id="4" name="矩形 3"/>
          <p:cNvSpPr>
            <a:spLocks noChangeArrowheads="1"/>
          </p:cNvSpPr>
          <p:nvPr/>
        </p:nvSpPr>
        <p:spPr bwMode="auto">
          <a:xfrm>
            <a:off x="3203575" y="4149725"/>
            <a:ext cx="2217738" cy="52228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ea typeface="隶书" pitchFamily="49" charset="-122"/>
              </a:rPr>
              <a:t>p</a:t>
            </a:r>
            <a:r>
              <a:rPr lang="en-US" altLang="zh-CN" sz="2800">
                <a:latin typeface="楷体_GB2312" pitchFamily="49" charset="-122"/>
                <a:ea typeface="楷体_GB2312" pitchFamily="49" charset="-122"/>
              </a:rPr>
              <a:t>-&gt;</a:t>
            </a:r>
            <a:r>
              <a:rPr lang="en-US" altLang="zh-CN" sz="2800">
                <a:ea typeface="隶书" pitchFamily="49" charset="-122"/>
              </a:rPr>
              <a:t>link</a:t>
            </a:r>
            <a:r>
              <a:rPr lang="en-US" altLang="zh-CN" sz="2800">
                <a:latin typeface="楷体_GB2312" pitchFamily="49" charset="-122"/>
                <a:ea typeface="楷体_GB2312" pitchFamily="49" charset="-122"/>
              </a:rPr>
              <a:t>-&gt;</a:t>
            </a:r>
            <a:r>
              <a:rPr lang="en-US" altLang="zh-CN" sz="2800">
                <a:ea typeface="隶书" pitchFamily="49" charset="-122"/>
              </a:rPr>
              <a:t>dest</a:t>
            </a:r>
            <a:endParaRPr lang="zh-CN" altLang="en-US" sz="28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25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5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25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25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25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252">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DC083BFE-1DE9-4761-BEB5-52D0CC4715FF}"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55299" name="Text Box 2"/>
          <p:cNvSpPr txBox="1">
            <a:spLocks noChangeArrowheads="1"/>
          </p:cNvSpPr>
          <p:nvPr/>
        </p:nvSpPr>
        <p:spPr bwMode="auto">
          <a:xfrm>
            <a:off x="3492500" y="4205288"/>
            <a:ext cx="403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800">
                <a:solidFill>
                  <a:srgbClr val="333300"/>
                </a:solidFill>
                <a:latin typeface="隶书" pitchFamily="49" charset="-122"/>
                <a:ea typeface="隶书" pitchFamily="49" charset="-122"/>
              </a:rPr>
              <a:t>一、</a:t>
            </a:r>
            <a:r>
              <a:rPr lang="zh-CN" altLang="en-US" sz="2800">
                <a:solidFill>
                  <a:srgbClr val="333300"/>
                </a:solidFill>
                <a:latin typeface="隶书" pitchFamily="49" charset="-122"/>
                <a:ea typeface="隶书" pitchFamily="49" charset="-122"/>
                <a:hlinkClick r:id="" action="ppaction://hlinkshowjump?jump=nextslide"/>
              </a:rPr>
              <a:t>深度优先搜索</a:t>
            </a:r>
            <a:endParaRPr lang="zh-CN" altLang="en-US" sz="2800">
              <a:solidFill>
                <a:srgbClr val="333300"/>
              </a:solidFill>
              <a:latin typeface="隶书" pitchFamily="49" charset="-122"/>
              <a:ea typeface="隶书" pitchFamily="49" charset="-122"/>
            </a:endParaRPr>
          </a:p>
          <a:p>
            <a:pPr eaLnBrk="1" hangingPunct="1"/>
            <a:r>
              <a:rPr lang="zh-CN" altLang="en-US" sz="2800">
                <a:solidFill>
                  <a:srgbClr val="333300"/>
                </a:solidFill>
                <a:latin typeface="隶书" pitchFamily="49" charset="-122"/>
                <a:ea typeface="隶书" pitchFamily="49" charset="-122"/>
              </a:rPr>
              <a:t>二、</a:t>
            </a:r>
            <a:r>
              <a:rPr lang="zh-CN" altLang="en-US" sz="2800">
                <a:solidFill>
                  <a:srgbClr val="333300"/>
                </a:solidFill>
                <a:latin typeface="隶书" pitchFamily="49" charset="-122"/>
                <a:ea typeface="隶书" pitchFamily="49" charset="-122"/>
                <a:hlinkClick r:id="rId1" action="ppaction://hlinksldjump"/>
              </a:rPr>
              <a:t>广度优先搜索</a:t>
            </a:r>
            <a:endParaRPr lang="en-US" sz="2800">
              <a:solidFill>
                <a:srgbClr val="333300"/>
              </a:solidFill>
              <a:latin typeface="隶书" pitchFamily="49" charset="-122"/>
              <a:ea typeface="隶书" pitchFamily="49" charset="-122"/>
              <a:hlinkClick r:id="rId1" action="ppaction://hlinksldjump"/>
            </a:endParaRPr>
          </a:p>
          <a:p>
            <a:pPr eaLnBrk="1" hangingPunct="1"/>
            <a:r>
              <a:rPr lang="zh-CN" altLang="en-US" sz="2800">
                <a:solidFill>
                  <a:srgbClr val="333300"/>
                </a:solidFill>
                <a:latin typeface="隶书" pitchFamily="49" charset="-122"/>
                <a:ea typeface="隶书" pitchFamily="49" charset="-122"/>
                <a:hlinkClick r:id="rId1" action="ppaction://hlinksldjump"/>
              </a:rPr>
              <a:t>三、非连通图的遍历</a:t>
            </a:r>
            <a:r>
              <a:rPr lang="zh-CN" altLang="en-US" sz="2800">
                <a:latin typeface="隶书" pitchFamily="49" charset="-122"/>
                <a:ea typeface="隶书" pitchFamily="49" charset="-122"/>
                <a:hlinkClick r:id="rId1" action="ppaction://hlinksldjump"/>
              </a:rPr>
              <a:t>   </a:t>
            </a:r>
            <a:endParaRPr lang="zh-CN" altLang="en-US" sz="2800">
              <a:latin typeface="隶书" pitchFamily="49" charset="-122"/>
              <a:ea typeface="隶书" pitchFamily="49" charset="-122"/>
            </a:endParaRPr>
          </a:p>
        </p:txBody>
      </p:sp>
      <p:sp>
        <p:nvSpPr>
          <p:cNvPr id="47108" name="Rectangle 3"/>
          <p:cNvSpPr>
            <a:spLocks noGrp="1" noChangeArrowheads="1"/>
          </p:cNvSpPr>
          <p:nvPr>
            <p:ph type="title" idx="4294967295"/>
          </p:nvPr>
        </p:nvSpPr>
        <p:spPr>
          <a:xfrm>
            <a:off x="2089150" y="179388"/>
            <a:ext cx="4191000" cy="533400"/>
          </a:xfrm>
        </p:spPr>
        <p:txBody>
          <a:bodyPr/>
          <a:lstStyle/>
          <a:p>
            <a:pPr algn="ctr" eaLnBrk="1" hangingPunct="1"/>
            <a:r>
              <a:rPr lang="en-US" altLang="zh-CN" sz="3200" b="1">
                <a:ea typeface="黑体" pitchFamily="2" charset="-122"/>
              </a:rPr>
              <a:t>8.3</a:t>
            </a:r>
            <a:r>
              <a:rPr lang="zh-CN" altLang="en-US" sz="3200" b="1">
                <a:ea typeface="黑体" pitchFamily="2" charset="-122"/>
              </a:rPr>
              <a:t>  图的遍历</a:t>
            </a:r>
            <a:endParaRPr lang="zh-CN" altLang="en-US" sz="3200" b="1">
              <a:ea typeface="黑体" pitchFamily="2" charset="-122"/>
            </a:endParaRPr>
          </a:p>
        </p:txBody>
      </p:sp>
      <p:sp>
        <p:nvSpPr>
          <p:cNvPr id="47109" name="Rectangle 6"/>
          <p:cNvSpPr>
            <a:spLocks noChangeArrowheads="1"/>
          </p:cNvSpPr>
          <p:nvPr/>
        </p:nvSpPr>
        <p:spPr bwMode="auto">
          <a:xfrm>
            <a:off x="227013" y="1019175"/>
            <a:ext cx="8763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66750" indent="-666750">
              <a:spcBef>
                <a:spcPct val="50000"/>
              </a:spcBef>
            </a:pPr>
            <a:r>
              <a:rPr lang="zh-CN" altLang="en-US" sz="2800" b="1" dirty="0">
                <a:solidFill>
                  <a:srgbClr val="333300"/>
                </a:solidFill>
                <a:latin typeface="楷体_GB2312" pitchFamily="49" charset="-122"/>
                <a:ea typeface="楷体_GB2312" pitchFamily="49" charset="-122"/>
              </a:rPr>
              <a:t>图中可能存在</a:t>
            </a:r>
            <a:r>
              <a:rPr lang="zh-CN" altLang="en-US" sz="2800" b="1" dirty="0">
                <a:solidFill>
                  <a:schemeClr val="tx2"/>
                </a:solidFill>
                <a:latin typeface="楷体_GB2312" pitchFamily="49" charset="-122"/>
                <a:ea typeface="楷体_GB2312" pitchFamily="49" charset="-122"/>
              </a:rPr>
              <a:t>回路</a:t>
            </a:r>
            <a:endParaRPr lang="en-US" altLang="zh-CN" sz="2800" b="1" dirty="0">
              <a:solidFill>
                <a:schemeClr val="tx2"/>
              </a:solidFill>
              <a:latin typeface="楷体_GB2312" pitchFamily="49" charset="-122"/>
              <a:ea typeface="楷体_GB2312" pitchFamily="49" charset="-122"/>
            </a:endParaRPr>
          </a:p>
          <a:p>
            <a:pPr marL="666750" indent="-666750">
              <a:spcBef>
                <a:spcPct val="50000"/>
              </a:spcBef>
            </a:pPr>
            <a:r>
              <a:rPr lang="zh-CN" altLang="en-US" sz="2800" b="1" dirty="0">
                <a:solidFill>
                  <a:srgbClr val="333300"/>
                </a:solidFill>
                <a:latin typeface="楷体_GB2312" pitchFamily="49" charset="-122"/>
                <a:ea typeface="楷体_GB2312" pitchFamily="49" charset="-122"/>
              </a:rPr>
              <a:t>解决思路：</a:t>
            </a:r>
            <a:endParaRPr lang="en-US" sz="2800" b="1" dirty="0">
              <a:solidFill>
                <a:srgbClr val="333300"/>
              </a:solidFill>
              <a:latin typeface="楷体_GB2312" pitchFamily="49" charset="-122"/>
              <a:ea typeface="楷体_GB2312" pitchFamily="49" charset="-122"/>
            </a:endParaRPr>
          </a:p>
          <a:p>
            <a:pPr marL="666750" indent="-666750">
              <a:spcBef>
                <a:spcPct val="50000"/>
              </a:spcBef>
            </a:pPr>
            <a:r>
              <a:rPr lang="zh-CN" altLang="en-US" sz="2800" b="1" dirty="0">
                <a:solidFill>
                  <a:srgbClr val="333300"/>
                </a:solidFill>
                <a:latin typeface="楷体_GB2312" pitchFamily="49" charset="-122"/>
                <a:ea typeface="楷体_GB2312" pitchFamily="49" charset="-122"/>
              </a:rPr>
              <a:t>    可设置一个</a:t>
            </a:r>
            <a:r>
              <a:rPr lang="zh-CN" altLang="en-US" sz="2800" b="1" dirty="0">
                <a:solidFill>
                  <a:schemeClr val="tx2"/>
                </a:solidFill>
                <a:latin typeface="楷体_GB2312" pitchFamily="49" charset="-122"/>
                <a:ea typeface="楷体_GB2312" pitchFamily="49" charset="-122"/>
              </a:rPr>
              <a:t>辅助数组</a:t>
            </a:r>
            <a:r>
              <a:rPr lang="zh-CN" altLang="en-US" sz="2800" b="1" dirty="0">
                <a:solidFill>
                  <a:srgbClr val="0000CC"/>
                </a:solidFill>
                <a:latin typeface="楷体_GB2312" pitchFamily="49" charset="-122"/>
                <a:ea typeface="楷体_GB2312" pitchFamily="49" charset="-122"/>
              </a:rPr>
              <a:t> </a:t>
            </a:r>
            <a:r>
              <a:rPr lang="en-US" altLang="zh-CN" sz="2800" b="1" i="1" dirty="0">
                <a:solidFill>
                  <a:schemeClr val="tx2"/>
                </a:solidFill>
                <a:ea typeface="楷体_GB2312" pitchFamily="49" charset="-122"/>
              </a:rPr>
              <a:t>visited</a:t>
            </a:r>
            <a:r>
              <a:rPr lang="en-US" altLang="zh-CN" sz="2800" b="1" dirty="0">
                <a:solidFill>
                  <a:schemeClr val="tx2"/>
                </a:solidFill>
                <a:ea typeface="楷体_GB2312" pitchFamily="49" charset="-122"/>
              </a:rPr>
              <a:t> [n ]</a:t>
            </a:r>
            <a:r>
              <a:rPr lang="zh-CN" altLang="en-US" sz="2800" b="1" dirty="0">
                <a:solidFill>
                  <a:srgbClr val="333300"/>
                </a:solidFill>
                <a:latin typeface="楷体_GB2312" pitchFamily="49" charset="-122"/>
                <a:ea typeface="楷体_GB2312" pitchFamily="49" charset="-122"/>
              </a:rPr>
              <a:t>，用来标记每个被访问过的顶点。它的初始状态为</a:t>
            </a:r>
            <a:r>
              <a:rPr lang="en-US" altLang="zh-CN" sz="2800" b="1" dirty="0">
                <a:solidFill>
                  <a:schemeClr val="tx2"/>
                </a:solidFill>
                <a:latin typeface="楷体_GB2312" pitchFamily="49" charset="-122"/>
                <a:ea typeface="楷体_GB2312" pitchFamily="49" charset="-122"/>
              </a:rPr>
              <a:t>0</a:t>
            </a:r>
            <a:r>
              <a:rPr lang="zh-CN" altLang="en-US" sz="2800" b="1" dirty="0">
                <a:solidFill>
                  <a:srgbClr val="333300"/>
                </a:solidFill>
                <a:latin typeface="楷体_GB2312" pitchFamily="49" charset="-122"/>
                <a:ea typeface="楷体_GB2312" pitchFamily="49" charset="-122"/>
              </a:rPr>
              <a:t>，在图的遍历过程中，一旦某一个顶点</a:t>
            </a:r>
            <a:r>
              <a:rPr lang="en-US" altLang="zh-CN" sz="2800" b="1" dirty="0" err="1">
                <a:solidFill>
                  <a:srgbClr val="333300"/>
                </a:solidFill>
                <a:latin typeface="楷体_GB2312" pitchFamily="49" charset="-122"/>
                <a:ea typeface="楷体_GB2312" pitchFamily="49" charset="-122"/>
              </a:rPr>
              <a:t>i</a:t>
            </a:r>
            <a:r>
              <a:rPr lang="en-US" altLang="zh-CN" sz="2800" b="1" dirty="0">
                <a:solidFill>
                  <a:srgbClr val="333300"/>
                </a:solidFill>
                <a:latin typeface="楷体_GB2312" pitchFamily="49" charset="-122"/>
                <a:ea typeface="楷体_GB2312" pitchFamily="49" charset="-122"/>
              </a:rPr>
              <a:t> </a:t>
            </a:r>
            <a:r>
              <a:rPr lang="zh-CN" altLang="en-US" sz="2800" b="1" dirty="0">
                <a:solidFill>
                  <a:srgbClr val="333300"/>
                </a:solidFill>
                <a:latin typeface="楷体_GB2312" pitchFamily="49" charset="-122"/>
                <a:ea typeface="楷体_GB2312" pitchFamily="49" charset="-122"/>
              </a:rPr>
              <a:t>被访问，就立即改 </a:t>
            </a:r>
            <a:r>
              <a:rPr lang="en-US" altLang="zh-CN" sz="2800" b="1" dirty="0">
                <a:solidFill>
                  <a:srgbClr val="333300"/>
                </a:solidFill>
                <a:latin typeface="楷体_GB2312" pitchFamily="49" charset="-122"/>
                <a:ea typeface="楷体_GB2312" pitchFamily="49" charset="-122"/>
              </a:rPr>
              <a:t>visited [</a:t>
            </a:r>
            <a:r>
              <a:rPr lang="en-US" altLang="zh-CN" sz="2800" b="1" dirty="0" err="1">
                <a:solidFill>
                  <a:srgbClr val="333300"/>
                </a:solidFill>
                <a:latin typeface="楷体_GB2312" pitchFamily="49" charset="-122"/>
                <a:ea typeface="楷体_GB2312" pitchFamily="49" charset="-122"/>
              </a:rPr>
              <a:t>i</a:t>
            </a:r>
            <a:r>
              <a:rPr lang="en-US" altLang="zh-CN" sz="2800" b="1" dirty="0">
                <a:solidFill>
                  <a:srgbClr val="333300"/>
                </a:solidFill>
                <a:latin typeface="楷体_GB2312" pitchFamily="49" charset="-122"/>
                <a:ea typeface="楷体_GB2312" pitchFamily="49" charset="-122"/>
              </a:rPr>
              <a:t>]</a:t>
            </a:r>
            <a:r>
              <a:rPr lang="zh-CN" altLang="en-US" sz="2800" b="1" dirty="0">
                <a:solidFill>
                  <a:srgbClr val="333300"/>
                </a:solidFill>
                <a:latin typeface="楷体_GB2312" pitchFamily="49" charset="-122"/>
                <a:ea typeface="楷体_GB2312" pitchFamily="49" charset="-122"/>
              </a:rPr>
              <a:t>为</a:t>
            </a:r>
            <a:r>
              <a:rPr lang="en-US" altLang="zh-CN" sz="2800" b="1" dirty="0">
                <a:solidFill>
                  <a:schemeClr val="tx2"/>
                </a:solidFill>
                <a:latin typeface="楷体_GB2312" pitchFamily="49" charset="-122"/>
                <a:ea typeface="楷体_GB2312" pitchFamily="49" charset="-122"/>
              </a:rPr>
              <a:t>1</a:t>
            </a:r>
            <a:r>
              <a:rPr lang="zh-CN" altLang="en-US" sz="2800" b="1" dirty="0">
                <a:solidFill>
                  <a:srgbClr val="333300"/>
                </a:solidFill>
                <a:latin typeface="楷体_GB2312" pitchFamily="49" charset="-122"/>
                <a:ea typeface="楷体_GB2312" pitchFamily="49" charset="-122"/>
              </a:rPr>
              <a:t>，防止它被多次访问。</a:t>
            </a:r>
            <a:endParaRPr lang="zh-CN" altLang="en-US" sz="2800" b="1" dirty="0">
              <a:solidFill>
                <a:srgbClr val="333300"/>
              </a:solidFill>
              <a:latin typeface="楷体_GB2312" pitchFamily="49" charset="-122"/>
              <a:ea typeface="楷体_GB2312" pitchFamily="49" charset="-122"/>
            </a:endParaRPr>
          </a:p>
        </p:txBody>
      </p:sp>
      <p:sp>
        <p:nvSpPr>
          <p:cNvPr id="55302" name="Rectangle 7"/>
          <p:cNvSpPr>
            <a:spLocks noChangeArrowheads="1"/>
          </p:cNvSpPr>
          <p:nvPr/>
        </p:nvSpPr>
        <p:spPr bwMode="auto">
          <a:xfrm>
            <a:off x="569913" y="4656138"/>
            <a:ext cx="2474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333300"/>
                </a:solidFill>
                <a:latin typeface="楷体_GB2312" pitchFamily="49" charset="-122"/>
                <a:ea typeface="楷体_GB2312" pitchFamily="49" charset="-122"/>
              </a:rPr>
              <a:t>图常用的遍历：</a:t>
            </a:r>
            <a:endParaRPr lang="zh-CN" altLang="en-US" sz="2800" b="1">
              <a:solidFill>
                <a:srgbClr val="333300"/>
              </a:solidFill>
              <a:latin typeface="楷体_GB2312" pitchFamily="49" charset="-122"/>
              <a:ea typeface="楷体_GB2312" pitchFamily="49" charset="-122"/>
            </a:endParaRPr>
          </a:p>
        </p:txBody>
      </p:sp>
      <p:sp>
        <p:nvSpPr>
          <p:cNvPr id="55303" name="AutoShape 8"/>
          <p:cNvSpPr/>
          <p:nvPr/>
        </p:nvSpPr>
        <p:spPr bwMode="auto">
          <a:xfrm>
            <a:off x="3111500" y="4433888"/>
            <a:ext cx="161925" cy="1085850"/>
          </a:xfrm>
          <a:prstGeom prst="leftBrace">
            <a:avLst>
              <a:gd name="adj1" fmla="val 33343"/>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530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74"/>
                                          </p:stCondLst>
                                        </p:cTn>
                                        <p:tgtEl>
                                          <p:spTgt spid="55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2" grpId="0" autoUpdateAnimBg="0"/>
      <p:bldP spid="5530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txBox="1">
            <a:spLocks noGrp="1" noChangeArrowheads="1"/>
          </p:cNvSpPr>
          <p:nvPr/>
        </p:nvSpPr>
        <p:spPr bwMode="auto">
          <a:xfrm>
            <a:off x="6659563" y="64039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434163A2-99A4-4DBF-AAEA-894A3EB524C7}"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1267" name="灯片编号占位符 4"/>
          <p:cNvSpPr txBox="1">
            <a:spLocks noGrp="1" noChangeArrowheads="1"/>
          </p:cNvSpPr>
          <p:nvPr/>
        </p:nvSpPr>
        <p:spPr bwMode="auto">
          <a:xfrm>
            <a:off x="6659563" y="64039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45770356-C316-48AC-A2AB-FB32DF59B367}"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1268" name="Freeform 72"/>
          <p:cNvSpPr/>
          <p:nvPr/>
        </p:nvSpPr>
        <p:spPr bwMode="auto">
          <a:xfrm>
            <a:off x="5580063" y="4737100"/>
            <a:ext cx="114300" cy="395288"/>
          </a:xfrm>
          <a:custGeom>
            <a:avLst/>
            <a:gdLst>
              <a:gd name="T0" fmla="*/ 2147483647 w 50"/>
              <a:gd name="T1" fmla="*/ 0 h 340"/>
              <a:gd name="T2" fmla="*/ 2147483647 w 50"/>
              <a:gd name="T3" fmla="*/ 2147483647 h 340"/>
              <a:gd name="T4" fmla="*/ 2147483647 w 50"/>
              <a:gd name="T5" fmla="*/ 2147483647 h 340"/>
              <a:gd name="T6" fmla="*/ 0 60000 65536"/>
              <a:gd name="T7" fmla="*/ 0 60000 65536"/>
              <a:gd name="T8" fmla="*/ 0 60000 65536"/>
              <a:gd name="T9" fmla="*/ 0 w 50"/>
              <a:gd name="T10" fmla="*/ 0 h 340"/>
              <a:gd name="T11" fmla="*/ 50 w 50"/>
              <a:gd name="T12" fmla="*/ 340 h 340"/>
            </a:gdLst>
            <a:ahLst/>
            <a:cxnLst>
              <a:cxn ang="T6">
                <a:pos x="T0" y="T1"/>
              </a:cxn>
              <a:cxn ang="T7">
                <a:pos x="T2" y="T3"/>
              </a:cxn>
              <a:cxn ang="T8">
                <a:pos x="T4" y="T5"/>
              </a:cxn>
            </a:cxnLst>
            <a:rect l="T9" t="T10" r="T11" b="T12"/>
            <a:pathLst>
              <a:path w="50" h="340">
                <a:moveTo>
                  <a:pt x="50" y="0"/>
                </a:moveTo>
                <a:cubicBezTo>
                  <a:pt x="29" y="39"/>
                  <a:pt x="8" y="79"/>
                  <a:pt x="4" y="136"/>
                </a:cubicBezTo>
                <a:cubicBezTo>
                  <a:pt x="0" y="193"/>
                  <a:pt x="23" y="306"/>
                  <a:pt x="27" y="340"/>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9" name="Freeform 73"/>
          <p:cNvSpPr/>
          <p:nvPr/>
        </p:nvSpPr>
        <p:spPr bwMode="auto">
          <a:xfrm flipH="1" flipV="1">
            <a:off x="5753100" y="4772025"/>
            <a:ext cx="150813" cy="396875"/>
          </a:xfrm>
          <a:custGeom>
            <a:avLst/>
            <a:gdLst>
              <a:gd name="T0" fmla="*/ 2147483647 w 50"/>
              <a:gd name="T1" fmla="*/ 0 h 340"/>
              <a:gd name="T2" fmla="*/ 2147483647 w 50"/>
              <a:gd name="T3" fmla="*/ 2147483647 h 340"/>
              <a:gd name="T4" fmla="*/ 2147483647 w 50"/>
              <a:gd name="T5" fmla="*/ 2147483647 h 340"/>
              <a:gd name="T6" fmla="*/ 0 60000 65536"/>
              <a:gd name="T7" fmla="*/ 0 60000 65536"/>
              <a:gd name="T8" fmla="*/ 0 60000 65536"/>
              <a:gd name="T9" fmla="*/ 0 w 50"/>
              <a:gd name="T10" fmla="*/ 0 h 340"/>
              <a:gd name="T11" fmla="*/ 50 w 50"/>
              <a:gd name="T12" fmla="*/ 340 h 340"/>
            </a:gdLst>
            <a:ahLst/>
            <a:cxnLst>
              <a:cxn ang="T6">
                <a:pos x="T0" y="T1"/>
              </a:cxn>
              <a:cxn ang="T7">
                <a:pos x="T2" y="T3"/>
              </a:cxn>
              <a:cxn ang="T8">
                <a:pos x="T4" y="T5"/>
              </a:cxn>
            </a:cxnLst>
            <a:rect l="T9" t="T10" r="T11" b="T12"/>
            <a:pathLst>
              <a:path w="50" h="340">
                <a:moveTo>
                  <a:pt x="50" y="0"/>
                </a:moveTo>
                <a:cubicBezTo>
                  <a:pt x="29" y="39"/>
                  <a:pt x="8" y="79"/>
                  <a:pt x="4" y="136"/>
                </a:cubicBezTo>
                <a:cubicBezTo>
                  <a:pt x="0" y="193"/>
                  <a:pt x="23" y="306"/>
                  <a:pt x="27" y="340"/>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0" name="Freeform 68"/>
          <p:cNvSpPr/>
          <p:nvPr/>
        </p:nvSpPr>
        <p:spPr bwMode="auto">
          <a:xfrm flipH="1" flipV="1">
            <a:off x="7019925" y="4592638"/>
            <a:ext cx="900113" cy="125412"/>
          </a:xfrm>
          <a:custGeom>
            <a:avLst/>
            <a:gdLst>
              <a:gd name="T0" fmla="*/ 0 w 589"/>
              <a:gd name="T1" fmla="*/ 2147483647 h 79"/>
              <a:gd name="T2" fmla="*/ 2147483647 w 589"/>
              <a:gd name="T3" fmla="*/ 2147483647 h 79"/>
              <a:gd name="T4" fmla="*/ 2147483647 w 589"/>
              <a:gd name="T5" fmla="*/ 2147483647 h 79"/>
              <a:gd name="T6" fmla="*/ 2147483647 w 589"/>
              <a:gd name="T7" fmla="*/ 2147483647 h 79"/>
              <a:gd name="T8" fmla="*/ 0 60000 65536"/>
              <a:gd name="T9" fmla="*/ 0 60000 65536"/>
              <a:gd name="T10" fmla="*/ 0 60000 65536"/>
              <a:gd name="T11" fmla="*/ 0 60000 65536"/>
              <a:gd name="T12" fmla="*/ 0 w 589"/>
              <a:gd name="T13" fmla="*/ 0 h 79"/>
              <a:gd name="T14" fmla="*/ 589 w 589"/>
              <a:gd name="T15" fmla="*/ 79 h 79"/>
            </a:gdLst>
            <a:ahLst/>
            <a:cxnLst>
              <a:cxn ang="T8">
                <a:pos x="T0" y="T1"/>
              </a:cxn>
              <a:cxn ang="T9">
                <a:pos x="T2" y="T3"/>
              </a:cxn>
              <a:cxn ang="T10">
                <a:pos x="T4" y="T5"/>
              </a:cxn>
              <a:cxn ang="T11">
                <a:pos x="T6" y="T7"/>
              </a:cxn>
            </a:cxnLst>
            <a:rect l="T12" t="T13" r="T14" b="T15"/>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1" name="Freeform 67"/>
          <p:cNvSpPr/>
          <p:nvPr/>
        </p:nvSpPr>
        <p:spPr bwMode="auto">
          <a:xfrm>
            <a:off x="6911975" y="4340225"/>
            <a:ext cx="900113" cy="125413"/>
          </a:xfrm>
          <a:custGeom>
            <a:avLst/>
            <a:gdLst>
              <a:gd name="T0" fmla="*/ 0 w 589"/>
              <a:gd name="T1" fmla="*/ 2147483647 h 79"/>
              <a:gd name="T2" fmla="*/ 2147483647 w 589"/>
              <a:gd name="T3" fmla="*/ 2147483647 h 79"/>
              <a:gd name="T4" fmla="*/ 2147483647 w 589"/>
              <a:gd name="T5" fmla="*/ 2147483647 h 79"/>
              <a:gd name="T6" fmla="*/ 2147483647 w 589"/>
              <a:gd name="T7" fmla="*/ 2147483647 h 79"/>
              <a:gd name="T8" fmla="*/ 0 60000 65536"/>
              <a:gd name="T9" fmla="*/ 0 60000 65536"/>
              <a:gd name="T10" fmla="*/ 0 60000 65536"/>
              <a:gd name="T11" fmla="*/ 0 60000 65536"/>
              <a:gd name="T12" fmla="*/ 0 w 589"/>
              <a:gd name="T13" fmla="*/ 0 h 79"/>
              <a:gd name="T14" fmla="*/ 589 w 589"/>
              <a:gd name="T15" fmla="*/ 79 h 79"/>
            </a:gdLst>
            <a:ahLst/>
            <a:cxnLst>
              <a:cxn ang="T8">
                <a:pos x="T0" y="T1"/>
              </a:cxn>
              <a:cxn ang="T9">
                <a:pos x="T2" y="T3"/>
              </a:cxn>
              <a:cxn ang="T10">
                <a:pos x="T4" y="T5"/>
              </a:cxn>
              <a:cxn ang="T11">
                <a:pos x="T6" y="T7"/>
              </a:cxn>
            </a:cxnLst>
            <a:rect l="T12" t="T13" r="T14" b="T15"/>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2" name="Freeform 65"/>
          <p:cNvSpPr/>
          <p:nvPr/>
        </p:nvSpPr>
        <p:spPr bwMode="auto">
          <a:xfrm flipH="1">
            <a:off x="7559675" y="4808538"/>
            <a:ext cx="433388" cy="1116012"/>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3" name="Freeform 66"/>
          <p:cNvSpPr/>
          <p:nvPr/>
        </p:nvSpPr>
        <p:spPr bwMode="auto">
          <a:xfrm flipV="1">
            <a:off x="7488238" y="4772025"/>
            <a:ext cx="395287" cy="1079500"/>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4" name="Freeform 63"/>
          <p:cNvSpPr/>
          <p:nvPr/>
        </p:nvSpPr>
        <p:spPr bwMode="auto">
          <a:xfrm>
            <a:off x="6802438" y="4808538"/>
            <a:ext cx="433387" cy="1116012"/>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5" name="Freeform 64"/>
          <p:cNvSpPr/>
          <p:nvPr/>
        </p:nvSpPr>
        <p:spPr bwMode="auto">
          <a:xfrm flipH="1" flipV="1">
            <a:off x="6911975" y="4737100"/>
            <a:ext cx="395288" cy="1079500"/>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6" name="Line 7"/>
          <p:cNvSpPr>
            <a:spLocks noChangeShapeType="1"/>
          </p:cNvSpPr>
          <p:nvPr/>
        </p:nvSpPr>
        <p:spPr bwMode="auto">
          <a:xfrm>
            <a:off x="3810000" y="4727575"/>
            <a:ext cx="3810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8"/>
          <p:cNvSpPr>
            <a:spLocks noChangeShapeType="1"/>
          </p:cNvSpPr>
          <p:nvPr/>
        </p:nvSpPr>
        <p:spPr bwMode="auto">
          <a:xfrm flipH="1">
            <a:off x="3962400" y="5413375"/>
            <a:ext cx="1524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Line 9"/>
          <p:cNvSpPr>
            <a:spLocks noChangeShapeType="1"/>
          </p:cNvSpPr>
          <p:nvPr/>
        </p:nvSpPr>
        <p:spPr bwMode="auto">
          <a:xfrm>
            <a:off x="4267200" y="5413375"/>
            <a:ext cx="2286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9" name="Line 10"/>
          <p:cNvSpPr>
            <a:spLocks noChangeShapeType="1"/>
          </p:cNvSpPr>
          <p:nvPr/>
        </p:nvSpPr>
        <p:spPr bwMode="auto">
          <a:xfrm flipH="1">
            <a:off x="3200400" y="4727575"/>
            <a:ext cx="3048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Line 11"/>
          <p:cNvSpPr>
            <a:spLocks noChangeShapeType="1"/>
          </p:cNvSpPr>
          <p:nvPr/>
        </p:nvSpPr>
        <p:spPr bwMode="auto">
          <a:xfrm>
            <a:off x="3124200" y="5413375"/>
            <a:ext cx="1524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1" name="Line 12"/>
          <p:cNvSpPr>
            <a:spLocks noChangeShapeType="1"/>
          </p:cNvSpPr>
          <p:nvPr/>
        </p:nvSpPr>
        <p:spPr bwMode="auto">
          <a:xfrm flipH="1">
            <a:off x="2667000" y="5413375"/>
            <a:ext cx="3048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Line 13"/>
          <p:cNvSpPr>
            <a:spLocks noChangeShapeType="1"/>
          </p:cNvSpPr>
          <p:nvPr/>
        </p:nvSpPr>
        <p:spPr bwMode="auto">
          <a:xfrm>
            <a:off x="990600" y="5337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14"/>
          <p:cNvSpPr>
            <a:spLocks noChangeShapeType="1"/>
          </p:cNvSpPr>
          <p:nvPr/>
        </p:nvSpPr>
        <p:spPr bwMode="auto">
          <a:xfrm>
            <a:off x="1524000" y="4575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15"/>
          <p:cNvSpPr>
            <a:spLocks noChangeShapeType="1"/>
          </p:cNvSpPr>
          <p:nvPr/>
        </p:nvSpPr>
        <p:spPr bwMode="auto">
          <a:xfrm flipH="1">
            <a:off x="1524000" y="5337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6"/>
          <p:cNvSpPr>
            <a:spLocks noChangeShapeType="1"/>
          </p:cNvSpPr>
          <p:nvPr/>
        </p:nvSpPr>
        <p:spPr bwMode="auto">
          <a:xfrm flipH="1">
            <a:off x="990600" y="4575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17"/>
          <p:cNvSpPr>
            <a:spLocks noChangeShapeType="1"/>
          </p:cNvSpPr>
          <p:nvPr/>
        </p:nvSpPr>
        <p:spPr bwMode="auto">
          <a:xfrm>
            <a:off x="1066800" y="5260975"/>
            <a:ext cx="8382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Line 18"/>
          <p:cNvSpPr>
            <a:spLocks noChangeShapeType="1"/>
          </p:cNvSpPr>
          <p:nvPr/>
        </p:nvSpPr>
        <p:spPr bwMode="auto">
          <a:xfrm>
            <a:off x="1447800" y="4651375"/>
            <a:ext cx="0" cy="1371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Rectangle 19"/>
          <p:cNvSpPr>
            <a:spLocks noGrp="1" noChangeArrowheads="1"/>
          </p:cNvSpPr>
          <p:nvPr>
            <p:ph type="title" idx="4294967295"/>
          </p:nvPr>
        </p:nvSpPr>
        <p:spPr/>
        <p:txBody>
          <a:bodyPr/>
          <a:lstStyle/>
          <a:p>
            <a:pPr algn="just" eaLnBrk="1" hangingPunct="1"/>
            <a:r>
              <a:rPr lang="en-US" altLang="zh-CN">
                <a:ea typeface="仿宋_GB2312" pitchFamily="49" charset="-122"/>
              </a:rPr>
              <a:t>   </a:t>
            </a:r>
            <a:endParaRPr lang="en-US" altLang="zh-CN">
              <a:ea typeface="仿宋_GB2312" pitchFamily="49" charset="-122"/>
            </a:endParaRPr>
          </a:p>
        </p:txBody>
      </p:sp>
      <p:sp>
        <p:nvSpPr>
          <p:cNvPr id="13337" name="Rectangle 20"/>
          <p:cNvSpPr>
            <a:spLocks noGrp="1" noChangeArrowheads="1"/>
          </p:cNvSpPr>
          <p:nvPr>
            <p:ph type="body" idx="4294967295"/>
          </p:nvPr>
        </p:nvSpPr>
        <p:spPr>
          <a:xfrm>
            <a:off x="227013" y="820738"/>
            <a:ext cx="8689975" cy="2936875"/>
          </a:xfrm>
        </p:spPr>
        <p:txBody>
          <a:bodyPr/>
          <a:lstStyle/>
          <a:p>
            <a:pPr eaLnBrk="1" hangingPunct="1">
              <a:lnSpc>
                <a:spcPct val="105000"/>
              </a:lnSpc>
              <a:spcBef>
                <a:spcPct val="10000"/>
              </a:spcBef>
              <a:buClr>
                <a:srgbClr val="800080"/>
              </a:buClr>
              <a:buSzPct val="50000"/>
              <a:buFont typeface="Wingdings" panose="05000000000000000000" pitchFamily="2" charset="2"/>
              <a:buNone/>
            </a:pPr>
            <a:r>
              <a:rPr lang="en-US" altLang="zh-CN" sz="3000" b="1">
                <a:latin typeface="Times New Roman" pitchFamily="18" charset="0"/>
                <a:ea typeface="仿宋_GB2312" pitchFamily="49" charset="-122"/>
              </a:rPr>
              <a:t>2.</a:t>
            </a:r>
            <a:r>
              <a:rPr lang="en-US" altLang="zh-CN" sz="3000" b="1">
                <a:solidFill>
                  <a:schemeClr val="tx2"/>
                </a:solidFill>
                <a:latin typeface="Times New Roman" pitchFamily="18" charset="0"/>
                <a:ea typeface="仿宋_GB2312" pitchFamily="49" charset="-122"/>
              </a:rPr>
              <a:t> </a:t>
            </a:r>
            <a:r>
              <a:rPr lang="zh-CN" altLang="en-US" sz="3000" b="1">
                <a:solidFill>
                  <a:schemeClr val="tx2"/>
                </a:solidFill>
                <a:latin typeface="Times New Roman" pitchFamily="18" charset="0"/>
                <a:ea typeface="仿宋_GB2312" pitchFamily="49" charset="-122"/>
              </a:rPr>
              <a:t>有向图与无向图</a:t>
            </a:r>
            <a:r>
              <a:rPr lang="zh-CN" altLang="en-US" sz="3000" b="1">
                <a:latin typeface="Times New Roman" pitchFamily="18" charset="0"/>
                <a:ea typeface="仿宋_GB2312" pitchFamily="49" charset="-122"/>
              </a:rPr>
              <a:t>   在有向图中，顶点对 </a:t>
            </a:r>
            <a:r>
              <a:rPr lang="en-US" altLang="zh-CN" sz="3000" b="1">
                <a:solidFill>
                  <a:srgbClr val="FF0000"/>
                </a:solidFill>
                <a:latin typeface="Times New Roman" pitchFamily="18" charset="0"/>
                <a:ea typeface="仿宋_GB2312" pitchFamily="49" charset="-122"/>
              </a:rPr>
              <a:t>&lt;</a:t>
            </a:r>
            <a:r>
              <a:rPr lang="en-US" altLang="zh-CN" sz="3000" b="1">
                <a:latin typeface="Times New Roman" pitchFamily="18" charset="0"/>
                <a:ea typeface="仿宋_GB2312" pitchFamily="49" charset="-122"/>
              </a:rPr>
              <a:t>x, y</a:t>
            </a:r>
            <a:r>
              <a:rPr lang="en-US" altLang="zh-CN" sz="3000" b="1">
                <a:solidFill>
                  <a:srgbClr val="FF0000"/>
                </a:solidFill>
                <a:latin typeface="Times New Roman" pitchFamily="18" charset="0"/>
                <a:ea typeface="仿宋_GB2312" pitchFamily="49" charset="-122"/>
              </a:rPr>
              <a:t>&gt;</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是有序的。在无向图中，顶点对</a:t>
            </a:r>
            <a:r>
              <a:rPr lang="en-US" altLang="zh-CN" sz="3000" b="1">
                <a:solidFill>
                  <a:srgbClr val="FF0000"/>
                </a:solidFill>
                <a:latin typeface="Times New Roman" pitchFamily="18" charset="0"/>
                <a:ea typeface="仿宋_GB2312" pitchFamily="49" charset="-122"/>
              </a:rPr>
              <a:t>(</a:t>
            </a:r>
            <a:r>
              <a:rPr lang="en-US" altLang="zh-CN" sz="3000" b="1">
                <a:latin typeface="Times New Roman" pitchFamily="18" charset="0"/>
                <a:ea typeface="仿宋_GB2312" pitchFamily="49" charset="-122"/>
              </a:rPr>
              <a:t>x, y</a:t>
            </a:r>
            <a:r>
              <a:rPr lang="en-US" altLang="zh-CN" sz="3000" b="1">
                <a:solidFill>
                  <a:srgbClr val="FF0000"/>
                </a:solidFill>
                <a:latin typeface="Times New Roman" pitchFamily="18" charset="0"/>
                <a:ea typeface="仿宋_GB2312" pitchFamily="49" charset="-122"/>
              </a:rPr>
              <a:t>)</a:t>
            </a:r>
            <a:r>
              <a:rPr lang="zh-CN" altLang="en-US" sz="3000" b="1">
                <a:latin typeface="Times New Roman" pitchFamily="18" charset="0"/>
                <a:ea typeface="仿宋_GB2312" pitchFamily="49" charset="-122"/>
              </a:rPr>
              <a:t>是无序的。</a:t>
            </a:r>
            <a:endParaRPr lang="zh-CN" altLang="en-US" sz="3000" b="1">
              <a:latin typeface="Times New Roman" pitchFamily="18" charset="0"/>
              <a:ea typeface="仿宋_GB2312" pitchFamily="49" charset="-122"/>
            </a:endParaRPr>
          </a:p>
          <a:p>
            <a:pPr eaLnBrk="1" hangingPunct="1">
              <a:lnSpc>
                <a:spcPct val="105000"/>
              </a:lnSpc>
              <a:spcBef>
                <a:spcPct val="10000"/>
              </a:spcBef>
              <a:buClr>
                <a:srgbClr val="800080"/>
              </a:buClr>
              <a:buSzPct val="50000"/>
              <a:buFont typeface="Wingdings" panose="05000000000000000000" pitchFamily="2" charset="2"/>
              <a:buNone/>
            </a:pPr>
            <a:r>
              <a:rPr lang="en-US" altLang="zh-CN" sz="3000" b="1">
                <a:latin typeface="Times New Roman" pitchFamily="18" charset="0"/>
                <a:ea typeface="仿宋_GB2312" pitchFamily="49" charset="-122"/>
              </a:rPr>
              <a:t>3.</a:t>
            </a:r>
            <a:r>
              <a:rPr lang="en-US" altLang="zh-CN" sz="3000" b="1">
                <a:solidFill>
                  <a:schemeClr val="tx2"/>
                </a:solidFill>
                <a:latin typeface="Times New Roman" pitchFamily="18" charset="0"/>
                <a:ea typeface="仿宋_GB2312" pitchFamily="49" charset="-122"/>
              </a:rPr>
              <a:t> </a:t>
            </a:r>
            <a:r>
              <a:rPr lang="zh-CN" altLang="en-US" sz="3000" b="1">
                <a:solidFill>
                  <a:schemeClr val="tx2"/>
                </a:solidFill>
                <a:latin typeface="Times New Roman" pitchFamily="18" charset="0"/>
                <a:ea typeface="仿宋_GB2312" pitchFamily="49" charset="-122"/>
              </a:rPr>
              <a:t>完全图</a:t>
            </a:r>
            <a:r>
              <a:rPr lang="zh-CN" altLang="en-US" sz="3000" b="1">
                <a:latin typeface="Times New Roman" pitchFamily="18" charset="0"/>
                <a:ea typeface="仿宋_GB2312" pitchFamily="49" charset="-122"/>
              </a:rPr>
              <a:t>   若有</a:t>
            </a:r>
            <a:r>
              <a:rPr lang="zh-CN" altLang="en-US"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n </a:t>
            </a:r>
            <a:r>
              <a:rPr lang="zh-CN" altLang="en-US" sz="3000" b="1">
                <a:latin typeface="Times New Roman" pitchFamily="18" charset="0"/>
                <a:ea typeface="仿宋_GB2312" pitchFamily="49" charset="-122"/>
              </a:rPr>
              <a:t>个顶点的无向图有          </a:t>
            </a:r>
            <a:r>
              <a:rPr lang="en-US" altLang="zh-CN" sz="4400" b="1">
                <a:solidFill>
                  <a:srgbClr val="FF0000"/>
                </a:solidFill>
                <a:latin typeface="Times New Roman" pitchFamily="18" charset="0"/>
                <a:ea typeface="仿宋_GB2312" pitchFamily="49" charset="-122"/>
              </a:rPr>
              <a:t>?</a:t>
            </a:r>
            <a:r>
              <a:rPr lang="zh-CN" altLang="en-US" sz="3000" b="1">
                <a:latin typeface="Times New Roman" pitchFamily="18" charset="0"/>
                <a:ea typeface="仿宋_GB2312" pitchFamily="49" charset="-122"/>
              </a:rPr>
              <a:t>       条边</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则此图为完全无向图。</a:t>
            </a:r>
            <a:endParaRPr lang="en-US" sz="3000" b="1">
              <a:latin typeface="Times New Roman" pitchFamily="18" charset="0"/>
              <a:ea typeface="仿宋_GB2312" pitchFamily="49" charset="-122"/>
            </a:endParaRPr>
          </a:p>
          <a:p>
            <a:pPr eaLnBrk="1" hangingPunct="1">
              <a:lnSpc>
                <a:spcPct val="105000"/>
              </a:lnSpc>
              <a:spcBef>
                <a:spcPct val="10000"/>
              </a:spcBef>
              <a:buClr>
                <a:srgbClr val="800080"/>
              </a:buClr>
              <a:buSzPct val="50000"/>
              <a:buFont typeface="Wingdings" panose="05000000000000000000" pitchFamily="2" charset="2"/>
              <a:buNone/>
            </a:pPr>
            <a:r>
              <a:rPr lang="zh-CN" altLang="en-US" sz="3000" b="1">
                <a:latin typeface="Times New Roman" pitchFamily="18" charset="0"/>
                <a:ea typeface="仿宋_GB2312" pitchFamily="49" charset="-122"/>
              </a:rPr>
              <a:t>有</a:t>
            </a:r>
            <a:r>
              <a:rPr lang="zh-CN" altLang="en-US" sz="3000" b="1">
                <a:solidFill>
                  <a:srgbClr val="008080"/>
                </a:solidFill>
                <a:latin typeface="Times New Roman" pitchFamily="18" charset="0"/>
                <a:ea typeface="仿宋_GB2312" pitchFamily="49" charset="-122"/>
              </a:rPr>
              <a:t> </a:t>
            </a:r>
            <a:r>
              <a:rPr lang="en-US" altLang="zh-CN" sz="3000" b="1" i="1">
                <a:solidFill>
                  <a:srgbClr val="FF3300"/>
                </a:solidFill>
                <a:latin typeface="Times New Roman" pitchFamily="18" charset="0"/>
                <a:ea typeface="仿宋_GB2312" pitchFamily="49" charset="-122"/>
              </a:rPr>
              <a:t>n </a:t>
            </a:r>
            <a:r>
              <a:rPr lang="zh-CN" altLang="en-US" sz="3000" b="1">
                <a:latin typeface="Times New Roman" pitchFamily="18" charset="0"/>
                <a:ea typeface="仿宋_GB2312" pitchFamily="49" charset="-122"/>
              </a:rPr>
              <a:t>个顶点的有向图有         </a:t>
            </a:r>
            <a:r>
              <a:rPr lang="en-US" altLang="zh-CN" sz="4400" b="1">
                <a:solidFill>
                  <a:srgbClr val="FF0000"/>
                </a:solidFill>
                <a:latin typeface="Times New Roman" pitchFamily="18" charset="0"/>
                <a:ea typeface="仿宋_GB2312" pitchFamily="49" charset="-122"/>
              </a:rPr>
              <a:t>?</a:t>
            </a:r>
            <a:r>
              <a:rPr lang="zh-CN" altLang="en-US" sz="3000" b="1">
                <a:latin typeface="Times New Roman" pitchFamily="18" charset="0"/>
                <a:ea typeface="仿宋_GB2312" pitchFamily="49" charset="-122"/>
              </a:rPr>
              <a:t>     </a:t>
            </a:r>
            <a:r>
              <a:rPr lang="en-US" altLang="zh-CN" sz="3000" b="1">
                <a:solidFill>
                  <a:srgbClr val="C00000"/>
                </a:solidFill>
                <a:latin typeface="Times New Roman" pitchFamily="18" charset="0"/>
                <a:ea typeface="仿宋_GB2312" pitchFamily="49" charset="-122"/>
              </a:rPr>
              <a:t> </a:t>
            </a:r>
            <a:r>
              <a:rPr lang="zh-CN" altLang="en-US" sz="3000" b="1">
                <a:latin typeface="Times New Roman" pitchFamily="18" charset="0"/>
                <a:ea typeface="仿宋_GB2312" pitchFamily="49" charset="-122"/>
              </a:rPr>
              <a:t>条边</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则此图为完全有向图。</a:t>
            </a:r>
            <a:endParaRPr lang="zh-CN" altLang="en-US" sz="3000">
              <a:latin typeface="Times New Roman" pitchFamily="18" charset="0"/>
              <a:ea typeface="仿宋_GB2312" pitchFamily="49" charset="-122"/>
            </a:endParaRPr>
          </a:p>
        </p:txBody>
      </p:sp>
      <p:sp>
        <p:nvSpPr>
          <p:cNvPr id="11290" name="Oval 21"/>
          <p:cNvSpPr>
            <a:spLocks noChangeArrowheads="1"/>
          </p:cNvSpPr>
          <p:nvPr/>
        </p:nvSpPr>
        <p:spPr bwMode="auto">
          <a:xfrm>
            <a:off x="685800" y="5032375"/>
            <a:ext cx="43021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1" name="Oval 22"/>
          <p:cNvSpPr>
            <a:spLocks noChangeArrowheads="1"/>
          </p:cNvSpPr>
          <p:nvPr/>
        </p:nvSpPr>
        <p:spPr bwMode="auto">
          <a:xfrm>
            <a:off x="1752600" y="5032375"/>
            <a:ext cx="4064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2" name="Oval 23"/>
          <p:cNvSpPr>
            <a:spLocks noChangeArrowheads="1"/>
          </p:cNvSpPr>
          <p:nvPr/>
        </p:nvSpPr>
        <p:spPr bwMode="auto">
          <a:xfrm>
            <a:off x="1219200" y="4270375"/>
            <a:ext cx="4365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3" name="Oval 24"/>
          <p:cNvSpPr>
            <a:spLocks noChangeArrowheads="1"/>
          </p:cNvSpPr>
          <p:nvPr/>
        </p:nvSpPr>
        <p:spPr bwMode="auto">
          <a:xfrm>
            <a:off x="1219200" y="5794375"/>
            <a:ext cx="4365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4" name="Oval 25"/>
          <p:cNvSpPr>
            <a:spLocks noChangeArrowheads="1"/>
          </p:cNvSpPr>
          <p:nvPr/>
        </p:nvSpPr>
        <p:spPr bwMode="auto">
          <a:xfrm>
            <a:off x="2519363" y="5791200"/>
            <a:ext cx="3968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5" name="Oval 26"/>
          <p:cNvSpPr>
            <a:spLocks noChangeArrowheads="1"/>
          </p:cNvSpPr>
          <p:nvPr/>
        </p:nvSpPr>
        <p:spPr bwMode="auto">
          <a:xfrm>
            <a:off x="3048000" y="5794375"/>
            <a:ext cx="407988"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6" name="Oval 27"/>
          <p:cNvSpPr>
            <a:spLocks noChangeArrowheads="1"/>
          </p:cNvSpPr>
          <p:nvPr/>
        </p:nvSpPr>
        <p:spPr bwMode="auto">
          <a:xfrm>
            <a:off x="3708400" y="5794375"/>
            <a:ext cx="4064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7" name="Oval 28"/>
          <p:cNvSpPr>
            <a:spLocks noChangeArrowheads="1"/>
          </p:cNvSpPr>
          <p:nvPr/>
        </p:nvSpPr>
        <p:spPr bwMode="auto">
          <a:xfrm>
            <a:off x="4267200" y="5794375"/>
            <a:ext cx="41275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8" name="Oval 29"/>
          <p:cNvSpPr>
            <a:spLocks noChangeArrowheads="1"/>
          </p:cNvSpPr>
          <p:nvPr/>
        </p:nvSpPr>
        <p:spPr bwMode="auto">
          <a:xfrm>
            <a:off x="2843213" y="5032375"/>
            <a:ext cx="433387"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9" name="Oval 30"/>
          <p:cNvSpPr>
            <a:spLocks noChangeArrowheads="1"/>
          </p:cNvSpPr>
          <p:nvPr/>
        </p:nvSpPr>
        <p:spPr bwMode="auto">
          <a:xfrm>
            <a:off x="3968750" y="5032375"/>
            <a:ext cx="4238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0" name="Oval 31"/>
          <p:cNvSpPr>
            <a:spLocks noChangeArrowheads="1"/>
          </p:cNvSpPr>
          <p:nvPr/>
        </p:nvSpPr>
        <p:spPr bwMode="auto">
          <a:xfrm>
            <a:off x="3429000" y="4346575"/>
            <a:ext cx="4222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1" name="Oval 32"/>
          <p:cNvSpPr>
            <a:spLocks noChangeArrowheads="1"/>
          </p:cNvSpPr>
          <p:nvPr/>
        </p:nvSpPr>
        <p:spPr bwMode="auto">
          <a:xfrm>
            <a:off x="5508625" y="43465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2" name="Oval 33"/>
          <p:cNvSpPr>
            <a:spLocks noChangeArrowheads="1"/>
          </p:cNvSpPr>
          <p:nvPr/>
        </p:nvSpPr>
        <p:spPr bwMode="auto">
          <a:xfrm>
            <a:off x="5508625" y="51085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3" name="Oval 34"/>
          <p:cNvSpPr>
            <a:spLocks noChangeArrowheads="1"/>
          </p:cNvSpPr>
          <p:nvPr/>
        </p:nvSpPr>
        <p:spPr bwMode="auto">
          <a:xfrm>
            <a:off x="5508625" y="57943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4" name="Line 35"/>
          <p:cNvSpPr>
            <a:spLocks noChangeShapeType="1"/>
          </p:cNvSpPr>
          <p:nvPr/>
        </p:nvSpPr>
        <p:spPr bwMode="auto">
          <a:xfrm>
            <a:off x="5715000" y="5565775"/>
            <a:ext cx="0" cy="228600"/>
          </a:xfrm>
          <a:prstGeom prst="line">
            <a:avLst/>
          </a:prstGeom>
          <a:noFill/>
          <a:ln w="28575">
            <a:solidFill>
              <a:schemeClr val="tx2"/>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Oval 36"/>
          <p:cNvSpPr>
            <a:spLocks noChangeArrowheads="1"/>
          </p:cNvSpPr>
          <p:nvPr/>
        </p:nvSpPr>
        <p:spPr bwMode="auto">
          <a:xfrm>
            <a:off x="6588125" y="4346575"/>
            <a:ext cx="4222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6" name="Oval 37"/>
          <p:cNvSpPr>
            <a:spLocks noChangeArrowheads="1"/>
          </p:cNvSpPr>
          <p:nvPr/>
        </p:nvSpPr>
        <p:spPr bwMode="auto">
          <a:xfrm>
            <a:off x="7772400" y="4346575"/>
            <a:ext cx="40005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7" name="Oval 38"/>
          <p:cNvSpPr>
            <a:spLocks noChangeArrowheads="1"/>
          </p:cNvSpPr>
          <p:nvPr/>
        </p:nvSpPr>
        <p:spPr bwMode="auto">
          <a:xfrm>
            <a:off x="7200900" y="5794375"/>
            <a:ext cx="4191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8" name="Text Box 46"/>
          <p:cNvSpPr txBox="1">
            <a:spLocks noChangeArrowheads="1"/>
          </p:cNvSpPr>
          <p:nvPr/>
        </p:nvSpPr>
        <p:spPr bwMode="auto">
          <a:xfrm>
            <a:off x="1258888" y="4241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0</a:t>
            </a:r>
            <a:endParaRPr lang="en-US" altLang="zh-CN" sz="2800">
              <a:ea typeface="SimSun" pitchFamily="2" charset="-122"/>
            </a:endParaRPr>
          </a:p>
        </p:txBody>
      </p:sp>
      <p:sp>
        <p:nvSpPr>
          <p:cNvPr id="11309" name="Text Box 47"/>
          <p:cNvSpPr txBox="1">
            <a:spLocks noChangeArrowheads="1"/>
          </p:cNvSpPr>
          <p:nvPr/>
        </p:nvSpPr>
        <p:spPr bwMode="auto">
          <a:xfrm>
            <a:off x="3455988"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0</a:t>
            </a:r>
            <a:endParaRPr lang="en-US" altLang="zh-CN" sz="2800">
              <a:ea typeface="SimSun" pitchFamily="2" charset="-122"/>
            </a:endParaRPr>
          </a:p>
        </p:txBody>
      </p:sp>
      <p:sp>
        <p:nvSpPr>
          <p:cNvPr id="11310" name="Text Box 48"/>
          <p:cNvSpPr txBox="1">
            <a:spLocks noChangeArrowheads="1"/>
          </p:cNvSpPr>
          <p:nvPr/>
        </p:nvSpPr>
        <p:spPr bwMode="auto">
          <a:xfrm>
            <a:off x="5543550"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0</a:t>
            </a:r>
            <a:endParaRPr lang="en-US" altLang="zh-CN" sz="2800">
              <a:ea typeface="SimSun" pitchFamily="2" charset="-122"/>
            </a:endParaRPr>
          </a:p>
        </p:txBody>
      </p:sp>
      <p:sp>
        <p:nvSpPr>
          <p:cNvPr id="11311" name="Text Box 49"/>
          <p:cNvSpPr txBox="1">
            <a:spLocks noChangeArrowheads="1"/>
          </p:cNvSpPr>
          <p:nvPr/>
        </p:nvSpPr>
        <p:spPr bwMode="auto">
          <a:xfrm>
            <a:off x="6623050"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0</a:t>
            </a:r>
            <a:endParaRPr lang="en-US" altLang="zh-CN" sz="2800">
              <a:ea typeface="SimSun" pitchFamily="2" charset="-122"/>
            </a:endParaRPr>
          </a:p>
        </p:txBody>
      </p:sp>
      <p:sp>
        <p:nvSpPr>
          <p:cNvPr id="11312" name="Text Box 50"/>
          <p:cNvSpPr txBox="1">
            <a:spLocks noChangeArrowheads="1"/>
          </p:cNvSpPr>
          <p:nvPr/>
        </p:nvSpPr>
        <p:spPr bwMode="auto">
          <a:xfrm>
            <a:off x="5543550" y="50609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1</a:t>
            </a:r>
            <a:endParaRPr lang="en-US" altLang="zh-CN" sz="2800">
              <a:ea typeface="SimSun" pitchFamily="2" charset="-122"/>
            </a:endParaRPr>
          </a:p>
        </p:txBody>
      </p:sp>
      <p:sp>
        <p:nvSpPr>
          <p:cNvPr id="11313" name="Text Box 51"/>
          <p:cNvSpPr txBox="1">
            <a:spLocks noChangeArrowheads="1"/>
          </p:cNvSpPr>
          <p:nvPr/>
        </p:nvSpPr>
        <p:spPr bwMode="auto">
          <a:xfrm>
            <a:off x="7775575" y="43259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1</a:t>
            </a:r>
            <a:endParaRPr lang="en-US" altLang="zh-CN" sz="2800">
              <a:ea typeface="SimSun" pitchFamily="2" charset="-122"/>
            </a:endParaRPr>
          </a:p>
        </p:txBody>
      </p:sp>
      <p:sp>
        <p:nvSpPr>
          <p:cNvPr id="11314" name="Text Box 52"/>
          <p:cNvSpPr txBox="1">
            <a:spLocks noChangeArrowheads="1"/>
          </p:cNvSpPr>
          <p:nvPr/>
        </p:nvSpPr>
        <p:spPr bwMode="auto">
          <a:xfrm>
            <a:off x="719138" y="49895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1</a:t>
            </a:r>
            <a:endParaRPr lang="en-US" altLang="zh-CN" sz="2800">
              <a:ea typeface="SimSun" pitchFamily="2" charset="-122"/>
            </a:endParaRPr>
          </a:p>
        </p:txBody>
      </p:sp>
      <p:sp>
        <p:nvSpPr>
          <p:cNvPr id="11315" name="Text Box 53"/>
          <p:cNvSpPr txBox="1">
            <a:spLocks noChangeArrowheads="1"/>
          </p:cNvSpPr>
          <p:nvPr/>
        </p:nvSpPr>
        <p:spPr bwMode="auto">
          <a:xfrm>
            <a:off x="2843213" y="49895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1</a:t>
            </a:r>
            <a:endParaRPr lang="en-US" altLang="zh-CN" sz="2800">
              <a:ea typeface="SimSun" pitchFamily="2" charset="-122"/>
            </a:endParaRPr>
          </a:p>
        </p:txBody>
      </p:sp>
      <p:sp>
        <p:nvSpPr>
          <p:cNvPr id="11316" name="Text Box 54"/>
          <p:cNvSpPr txBox="1">
            <a:spLocks noChangeArrowheads="1"/>
          </p:cNvSpPr>
          <p:nvPr/>
        </p:nvSpPr>
        <p:spPr bwMode="auto">
          <a:xfrm>
            <a:off x="1800225" y="5003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2</a:t>
            </a:r>
            <a:endParaRPr lang="en-US" altLang="zh-CN" sz="2800">
              <a:ea typeface="SimSun" pitchFamily="2" charset="-122"/>
            </a:endParaRPr>
          </a:p>
        </p:txBody>
      </p:sp>
      <p:sp>
        <p:nvSpPr>
          <p:cNvPr id="11317" name="Text Box 55"/>
          <p:cNvSpPr txBox="1">
            <a:spLocks noChangeArrowheads="1"/>
          </p:cNvSpPr>
          <p:nvPr/>
        </p:nvSpPr>
        <p:spPr bwMode="auto">
          <a:xfrm>
            <a:off x="3995738" y="5003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2</a:t>
            </a:r>
            <a:endParaRPr lang="en-US" altLang="zh-CN" sz="2800">
              <a:ea typeface="SimSun" pitchFamily="2" charset="-122"/>
            </a:endParaRPr>
          </a:p>
        </p:txBody>
      </p:sp>
      <p:sp>
        <p:nvSpPr>
          <p:cNvPr id="11318" name="Text Box 56"/>
          <p:cNvSpPr txBox="1">
            <a:spLocks noChangeArrowheads="1"/>
          </p:cNvSpPr>
          <p:nvPr/>
        </p:nvSpPr>
        <p:spPr bwMode="auto">
          <a:xfrm>
            <a:off x="55435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2</a:t>
            </a:r>
            <a:endParaRPr lang="en-US" altLang="zh-CN" sz="2800">
              <a:ea typeface="SimSun" pitchFamily="2" charset="-122"/>
            </a:endParaRPr>
          </a:p>
        </p:txBody>
      </p:sp>
      <p:sp>
        <p:nvSpPr>
          <p:cNvPr id="11319" name="Text Box 57"/>
          <p:cNvSpPr txBox="1">
            <a:spLocks noChangeArrowheads="1"/>
          </p:cNvSpPr>
          <p:nvPr/>
        </p:nvSpPr>
        <p:spPr bwMode="auto">
          <a:xfrm>
            <a:off x="72326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2</a:t>
            </a:r>
            <a:endParaRPr lang="en-US" altLang="zh-CN" sz="2800">
              <a:ea typeface="SimSun" pitchFamily="2" charset="-122"/>
            </a:endParaRPr>
          </a:p>
        </p:txBody>
      </p:sp>
      <p:sp>
        <p:nvSpPr>
          <p:cNvPr id="11320" name="Text Box 58"/>
          <p:cNvSpPr txBox="1">
            <a:spLocks noChangeArrowheads="1"/>
          </p:cNvSpPr>
          <p:nvPr/>
        </p:nvSpPr>
        <p:spPr bwMode="auto">
          <a:xfrm>
            <a:off x="4284663"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6</a:t>
            </a:r>
            <a:endParaRPr lang="en-US" altLang="zh-CN" sz="2800">
              <a:ea typeface="SimSun" pitchFamily="2" charset="-122"/>
            </a:endParaRPr>
          </a:p>
        </p:txBody>
      </p:sp>
      <p:sp>
        <p:nvSpPr>
          <p:cNvPr id="11321" name="Text Box 59"/>
          <p:cNvSpPr txBox="1">
            <a:spLocks noChangeArrowheads="1"/>
          </p:cNvSpPr>
          <p:nvPr/>
        </p:nvSpPr>
        <p:spPr bwMode="auto">
          <a:xfrm>
            <a:off x="3705225"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5</a:t>
            </a:r>
            <a:endParaRPr lang="en-US" altLang="zh-CN" sz="2800">
              <a:ea typeface="SimSun" pitchFamily="2" charset="-122"/>
            </a:endParaRPr>
          </a:p>
        </p:txBody>
      </p:sp>
      <p:sp>
        <p:nvSpPr>
          <p:cNvPr id="11322" name="Text Box 60"/>
          <p:cNvSpPr txBox="1">
            <a:spLocks noChangeArrowheads="1"/>
          </p:cNvSpPr>
          <p:nvPr/>
        </p:nvSpPr>
        <p:spPr bwMode="auto">
          <a:xfrm>
            <a:off x="3059113" y="57451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4</a:t>
            </a:r>
            <a:endParaRPr lang="en-US" altLang="zh-CN" sz="2800">
              <a:ea typeface="SimSun" pitchFamily="2" charset="-122"/>
            </a:endParaRPr>
          </a:p>
        </p:txBody>
      </p:sp>
      <p:sp>
        <p:nvSpPr>
          <p:cNvPr id="11323" name="Text Box 61"/>
          <p:cNvSpPr txBox="1">
            <a:spLocks noChangeArrowheads="1"/>
          </p:cNvSpPr>
          <p:nvPr/>
        </p:nvSpPr>
        <p:spPr bwMode="auto">
          <a:xfrm>
            <a:off x="25082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3</a:t>
            </a:r>
            <a:endParaRPr lang="en-US" altLang="zh-CN" sz="2800">
              <a:ea typeface="SimSun" pitchFamily="2" charset="-122"/>
            </a:endParaRPr>
          </a:p>
        </p:txBody>
      </p:sp>
      <p:sp>
        <p:nvSpPr>
          <p:cNvPr id="11324" name="Text Box 62"/>
          <p:cNvSpPr txBox="1">
            <a:spLocks noChangeArrowheads="1"/>
          </p:cNvSpPr>
          <p:nvPr/>
        </p:nvSpPr>
        <p:spPr bwMode="auto">
          <a:xfrm>
            <a:off x="1258888"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3</a:t>
            </a:r>
            <a:endParaRPr lang="en-US" altLang="zh-CN" sz="2800">
              <a:ea typeface="SimSun" pitchFamily="2" charset="-122"/>
            </a:endParaRPr>
          </a:p>
        </p:txBody>
      </p:sp>
      <p:sp>
        <p:nvSpPr>
          <p:cNvPr id="11325" name="Rectangle 2"/>
          <p:cNvSpPr txBox="1">
            <a:spLocks noChangeArrowheads="1"/>
          </p:cNvSpPr>
          <p:nvPr/>
        </p:nvSpPr>
        <p:spPr bwMode="auto">
          <a:xfrm>
            <a:off x="2271713" y="0"/>
            <a:ext cx="4610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b="1">
                <a:solidFill>
                  <a:srgbClr val="CC0000"/>
                </a:solidFill>
                <a:ea typeface="华文新魏" pitchFamily="2" charset="-122"/>
              </a:rPr>
              <a:t>8.1.1</a:t>
            </a:r>
            <a:r>
              <a:rPr lang="zh-CN" altLang="en-US" b="1">
                <a:solidFill>
                  <a:srgbClr val="CC0000"/>
                </a:solidFill>
                <a:ea typeface="华文新魏" pitchFamily="2" charset="-122"/>
              </a:rPr>
              <a:t>  图的有关概念</a:t>
            </a:r>
            <a:endParaRPr lang="zh-CN" altLang="en-US">
              <a:solidFill>
                <a:srgbClr val="CC0000"/>
              </a:solidFill>
              <a:latin typeface="Arial" panose="02080604020202020204" pitchFamily="34" charset="0"/>
              <a:ea typeface="华文新魏" pitchFamily="2" charset="-122"/>
            </a:endParaRPr>
          </a:p>
        </p:txBody>
      </p:sp>
      <p:sp>
        <p:nvSpPr>
          <p:cNvPr id="13374" name="TextBox 61"/>
          <p:cNvSpPr txBox="1">
            <a:spLocks noChangeArrowheads="1"/>
          </p:cNvSpPr>
          <p:nvPr/>
        </p:nvSpPr>
        <p:spPr bwMode="auto">
          <a:xfrm>
            <a:off x="6434138" y="1968500"/>
            <a:ext cx="1749425"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600" b="1" i="1">
                <a:solidFill>
                  <a:schemeClr val="tx2"/>
                </a:solidFill>
              </a:rPr>
              <a:t>n</a:t>
            </a:r>
            <a:r>
              <a:rPr lang="en-US" altLang="zh-CN" sz="3600" b="1">
                <a:solidFill>
                  <a:schemeClr val="tx2"/>
                </a:solidFill>
              </a:rPr>
              <a:t>(</a:t>
            </a:r>
            <a:r>
              <a:rPr lang="en-US" altLang="zh-CN" sz="3600" b="1" i="1">
                <a:solidFill>
                  <a:schemeClr val="tx2"/>
                </a:solidFill>
              </a:rPr>
              <a:t>n</a:t>
            </a:r>
            <a:r>
              <a:rPr lang="en-US" altLang="zh-CN" sz="3600" b="1">
                <a:solidFill>
                  <a:schemeClr val="tx2"/>
                </a:solidFill>
              </a:rPr>
              <a:t>-1)/2</a:t>
            </a:r>
            <a:endParaRPr lang="zh-CN" altLang="en-US" sz="3600"/>
          </a:p>
        </p:txBody>
      </p:sp>
      <p:sp>
        <p:nvSpPr>
          <p:cNvPr id="13375" name="TextBox 62"/>
          <p:cNvSpPr txBox="1">
            <a:spLocks noChangeArrowheads="1"/>
          </p:cNvSpPr>
          <p:nvPr/>
        </p:nvSpPr>
        <p:spPr bwMode="auto">
          <a:xfrm>
            <a:off x="4352925" y="3246438"/>
            <a:ext cx="1390650"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3600" b="1" i="1">
                <a:solidFill>
                  <a:srgbClr val="C00000"/>
                </a:solidFill>
              </a:rPr>
              <a:t>n</a:t>
            </a:r>
            <a:r>
              <a:rPr lang="en-US" altLang="zh-CN" sz="3600" b="1">
                <a:solidFill>
                  <a:srgbClr val="C00000"/>
                </a:solidFill>
              </a:rPr>
              <a:t>(</a:t>
            </a:r>
            <a:r>
              <a:rPr lang="en-US" altLang="zh-CN" sz="3600" b="1" i="1">
                <a:solidFill>
                  <a:srgbClr val="C00000"/>
                </a:solidFill>
              </a:rPr>
              <a:t>n-</a:t>
            </a:r>
            <a:r>
              <a:rPr lang="en-US" altLang="zh-CN" sz="3600" b="1">
                <a:solidFill>
                  <a:srgbClr val="C00000"/>
                </a:solidFill>
              </a:rPr>
              <a:t>1)</a:t>
            </a:r>
            <a:endParaRPr lang="zh-CN" altLang="en-US" sz="36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375"/>
                                        </p:tgtEl>
                                        <p:attrNameLst>
                                          <p:attrName>style.visibility</p:attrName>
                                        </p:attrNameLst>
                                      </p:cBhvr>
                                      <p:to>
                                        <p:strVal val="visible"/>
                                      </p:to>
                                    </p:set>
                                    <p:animEffect transition="in" filter="box(in)">
                                      <p:cBhvr>
                                        <p:cTn id="19" dur="500"/>
                                        <p:tgtEl>
                                          <p:spTgt spid="13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4" grpId="0" animBg="1" autoUpdateAnimBg="0"/>
      <p:bldP spid="13375"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F9EFA96D-E6F2-444A-B3A3-CDD966169B78}"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481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6543FCC8-02E4-484D-BF9D-8969B5740271}"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56324" name="Rectangle 2"/>
          <p:cNvSpPr>
            <a:spLocks noGrp="1" noChangeArrowheads="1"/>
          </p:cNvSpPr>
          <p:nvPr>
            <p:ph type="title" idx="4294967295"/>
          </p:nvPr>
        </p:nvSpPr>
        <p:spPr>
          <a:xfrm>
            <a:off x="228600" y="0"/>
            <a:ext cx="5562600" cy="685800"/>
          </a:xfrm>
        </p:spPr>
        <p:txBody>
          <a:bodyPr/>
          <a:lstStyle/>
          <a:p>
            <a:pPr eaLnBrk="1" hangingPunct="1">
              <a:defRPr/>
            </a:pPr>
            <a:r>
              <a:rPr lang="zh-CN" altLang="en-US" sz="2800" b="1" dirty="0">
                <a:effectLst>
                  <a:outerShdw blurRad="38100" dist="38100" dir="2700000" algn="tl">
                    <a:srgbClr val="C0C0C0"/>
                  </a:outerShdw>
                </a:effectLst>
                <a:latin typeface="黑体" pitchFamily="2" charset="-122"/>
                <a:ea typeface="黑体" pitchFamily="2" charset="-122"/>
              </a:rPr>
              <a:t>一、深度优先搜索</a:t>
            </a:r>
            <a:r>
              <a:rPr lang="en-US" sz="2800" b="1" dirty="0">
                <a:effectLst>
                  <a:outerShdw blurRad="38100" dist="38100" dir="2700000" algn="tl">
                    <a:srgbClr val="C0C0C0"/>
                  </a:outerShdw>
                </a:effectLst>
                <a:latin typeface="黑体" pitchFamily="2" charset="-122"/>
                <a:ea typeface="黑体" pitchFamily="2" charset="-122"/>
              </a:rPr>
              <a:t>( </a:t>
            </a:r>
            <a:r>
              <a:rPr lang="en-US" sz="2800" b="1" dirty="0">
                <a:solidFill>
                  <a:srgbClr val="FF0000"/>
                </a:solidFill>
                <a:effectLst>
                  <a:outerShdw blurRad="38100" dist="38100" dir="2700000" algn="tl">
                    <a:srgbClr val="C0C0C0"/>
                  </a:outerShdw>
                </a:effectLst>
                <a:latin typeface="黑体" pitchFamily="2" charset="-122"/>
                <a:ea typeface="黑体" pitchFamily="2" charset="-122"/>
              </a:rPr>
              <a:t>DFS</a:t>
            </a:r>
            <a:r>
              <a:rPr lang="en-US" sz="2800" b="1" dirty="0">
                <a:effectLst>
                  <a:outerShdw blurRad="38100" dist="38100" dir="2700000" algn="tl">
                    <a:srgbClr val="C0C0C0"/>
                  </a:outerShdw>
                </a:effectLst>
                <a:latin typeface="黑体" pitchFamily="2" charset="-122"/>
                <a:ea typeface="黑体" pitchFamily="2" charset="-122"/>
              </a:rPr>
              <a:t> )</a:t>
            </a:r>
            <a:endParaRPr lang="en-US" sz="2800" b="1" dirty="0">
              <a:effectLst>
                <a:outerShdw blurRad="38100" dist="38100" dir="2700000" algn="tl">
                  <a:srgbClr val="C0C0C0"/>
                </a:outerShdw>
              </a:effectLst>
              <a:latin typeface="黑体" pitchFamily="2" charset="-122"/>
              <a:ea typeface="黑体" pitchFamily="2" charset="-122"/>
            </a:endParaRPr>
          </a:p>
        </p:txBody>
      </p:sp>
      <p:sp>
        <p:nvSpPr>
          <p:cNvPr id="48133" name="Rectangle 3"/>
          <p:cNvSpPr>
            <a:spLocks noChangeArrowheads="1"/>
          </p:cNvSpPr>
          <p:nvPr/>
        </p:nvSpPr>
        <p:spPr bwMode="auto">
          <a:xfrm>
            <a:off x="228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r>
              <a:rPr lang="zh-CN" altLang="en-US" sz="3200">
                <a:solidFill>
                  <a:srgbClr val="333300"/>
                </a:solidFill>
                <a:latin typeface="黑体" pitchFamily="2" charset="-122"/>
                <a:ea typeface="黑体" pitchFamily="2" charset="-122"/>
              </a:rPr>
              <a:t>基本思想：</a:t>
            </a:r>
            <a:r>
              <a:rPr lang="en-US" altLang="zh-CN">
                <a:solidFill>
                  <a:schemeClr val="tx2"/>
                </a:solidFill>
                <a:ea typeface="黑体" pitchFamily="2" charset="-122"/>
              </a:rPr>
              <a:t>——</a:t>
            </a:r>
            <a:r>
              <a:rPr lang="zh-CN" altLang="en-US" sz="2400" b="1">
                <a:solidFill>
                  <a:srgbClr val="FF0000"/>
                </a:solidFill>
                <a:ea typeface="楷体_GB2312" pitchFamily="49" charset="-122"/>
              </a:rPr>
              <a:t>仿树的先根遍历过程。</a:t>
            </a:r>
            <a:endParaRPr lang="zh-CN" altLang="en-US" sz="2400" b="1">
              <a:solidFill>
                <a:srgbClr val="FF0000"/>
              </a:solidFill>
              <a:ea typeface="楷体_GB2312" pitchFamily="49" charset="-122"/>
            </a:endParaRPr>
          </a:p>
        </p:txBody>
      </p:sp>
      <p:sp>
        <p:nvSpPr>
          <p:cNvPr id="56326" name="AutoShape 4">
            <a:hlinkClick r:id="rId1"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8135" name="AutoShape 5"/>
          <p:cNvSpPr>
            <a:spLocks noChangeArrowheads="1"/>
          </p:cNvSpPr>
          <p:nvPr/>
        </p:nvSpPr>
        <p:spPr bwMode="auto">
          <a:xfrm>
            <a:off x="5791200" y="0"/>
            <a:ext cx="2590800" cy="533400"/>
          </a:xfrm>
          <a:prstGeom prst="wedgeRoundRectCallout">
            <a:avLst>
              <a:gd name="adj1" fmla="val -81556"/>
              <a:gd name="adj2" fmla="val 11310"/>
              <a:gd name="adj3" fmla="val 16667"/>
            </a:avLst>
          </a:prstGeom>
          <a:solidFill>
            <a:srgbClr val="33CCCC"/>
          </a:solidFill>
          <a:ln w="9525">
            <a:solidFill>
              <a:schemeClr val="tx1"/>
            </a:solidFill>
            <a:miter lim="800000"/>
          </a:ln>
        </p:spPr>
        <p:txBody>
          <a:bodyPr anchor="ctr"/>
          <a:lstStyle/>
          <a:p>
            <a:pPr algn="ctr"/>
            <a:r>
              <a:rPr lang="en-US" altLang="zh-CN" sz="2000">
                <a:ea typeface="楷体_GB2312" pitchFamily="49" charset="-122"/>
              </a:rPr>
              <a:t>Depth_First Search</a:t>
            </a:r>
            <a:endParaRPr lang="en-US" altLang="zh-CN" sz="2000">
              <a:ea typeface="楷体_GB2312" pitchFamily="49" charset="-122"/>
            </a:endParaRPr>
          </a:p>
        </p:txBody>
      </p:sp>
      <p:sp>
        <p:nvSpPr>
          <p:cNvPr id="56328" name="Text Box 6"/>
          <p:cNvSpPr txBox="1">
            <a:spLocks noChangeArrowheads="1"/>
          </p:cNvSpPr>
          <p:nvPr/>
        </p:nvSpPr>
        <p:spPr bwMode="auto">
          <a:xfrm>
            <a:off x="4665663" y="19351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3200" b="1">
                <a:ea typeface="黑体" pitchFamily="2" charset="-122"/>
              </a:rPr>
              <a:t>v1</a:t>
            </a:r>
            <a:endParaRPr lang="en-US" altLang="zh-CN" sz="3200" b="1">
              <a:ea typeface="黑体" pitchFamily="2" charset="-122"/>
            </a:endParaRPr>
          </a:p>
        </p:txBody>
      </p:sp>
      <p:grpSp>
        <p:nvGrpSpPr>
          <p:cNvPr id="56329" name="Group 9"/>
          <p:cNvGrpSpPr/>
          <p:nvPr/>
        </p:nvGrpSpPr>
        <p:grpSpPr bwMode="auto">
          <a:xfrm>
            <a:off x="457200" y="1447800"/>
            <a:ext cx="3657600" cy="2413000"/>
            <a:chOff x="0" y="0"/>
            <a:chExt cx="2304" cy="1520"/>
          </a:xfrm>
        </p:grpSpPr>
        <p:sp>
          <p:nvSpPr>
            <p:cNvPr id="48163" name="Oval 8"/>
            <p:cNvSpPr>
              <a:spLocks noChangeArrowheads="1"/>
            </p:cNvSpPr>
            <p:nvPr/>
          </p:nvSpPr>
          <p:spPr bwMode="auto">
            <a:xfrm>
              <a:off x="736" y="0"/>
              <a:ext cx="234"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v1</a:t>
              </a:r>
              <a:endParaRPr lang="en-US" altLang="zh-CN" sz="2400">
                <a:solidFill>
                  <a:schemeClr val="hlink"/>
                </a:solidFill>
                <a:ea typeface="黑体" pitchFamily="2" charset="-122"/>
              </a:endParaRPr>
            </a:p>
          </p:txBody>
        </p:sp>
        <p:sp>
          <p:nvSpPr>
            <p:cNvPr id="48164" name="Oval 9"/>
            <p:cNvSpPr>
              <a:spLocks noChangeArrowheads="1"/>
            </p:cNvSpPr>
            <p:nvPr/>
          </p:nvSpPr>
          <p:spPr bwMode="auto">
            <a:xfrm>
              <a:off x="348" y="402"/>
              <a:ext cx="234" cy="269"/>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v2</a:t>
              </a:r>
              <a:endParaRPr lang="en-US" altLang="zh-CN" sz="2400">
                <a:solidFill>
                  <a:schemeClr val="hlink"/>
                </a:solidFill>
                <a:ea typeface="黑体" pitchFamily="2" charset="-122"/>
              </a:endParaRPr>
            </a:p>
          </p:txBody>
        </p:sp>
        <p:sp>
          <p:nvSpPr>
            <p:cNvPr id="48165" name="Oval 10"/>
            <p:cNvSpPr>
              <a:spLocks noChangeArrowheads="1"/>
            </p:cNvSpPr>
            <p:nvPr/>
          </p:nvSpPr>
          <p:spPr bwMode="auto">
            <a:xfrm>
              <a:off x="1661" y="360"/>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v3</a:t>
              </a:r>
              <a:endParaRPr lang="en-US" altLang="zh-CN" sz="2400">
                <a:solidFill>
                  <a:schemeClr val="hlink"/>
                </a:solidFill>
                <a:ea typeface="黑体" pitchFamily="2" charset="-122"/>
              </a:endParaRPr>
            </a:p>
          </p:txBody>
        </p:sp>
        <p:sp>
          <p:nvSpPr>
            <p:cNvPr id="48166" name="Oval 11"/>
            <p:cNvSpPr>
              <a:spLocks noChangeArrowheads="1"/>
            </p:cNvSpPr>
            <p:nvPr/>
          </p:nvSpPr>
          <p:spPr bwMode="auto">
            <a:xfrm>
              <a:off x="426" y="125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v8</a:t>
              </a:r>
              <a:endParaRPr lang="en-US" altLang="zh-CN" sz="2400">
                <a:solidFill>
                  <a:schemeClr val="hlink"/>
                </a:solidFill>
                <a:ea typeface="黑体" pitchFamily="2" charset="-122"/>
              </a:endParaRPr>
            </a:p>
          </p:txBody>
        </p:sp>
        <p:sp>
          <p:nvSpPr>
            <p:cNvPr id="48167" name="Line 12"/>
            <p:cNvSpPr>
              <a:spLocks noChangeShapeType="1"/>
            </p:cNvSpPr>
            <p:nvPr/>
          </p:nvSpPr>
          <p:spPr bwMode="auto">
            <a:xfrm>
              <a:off x="970" y="116"/>
              <a:ext cx="735" cy="28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8" name="Line 13"/>
            <p:cNvSpPr>
              <a:spLocks noChangeShapeType="1"/>
            </p:cNvSpPr>
            <p:nvPr/>
          </p:nvSpPr>
          <p:spPr bwMode="auto">
            <a:xfrm flipH="1">
              <a:off x="504" y="192"/>
              <a:ext cx="272"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9" name="Line 14"/>
            <p:cNvSpPr>
              <a:spLocks noChangeShapeType="1"/>
            </p:cNvSpPr>
            <p:nvPr/>
          </p:nvSpPr>
          <p:spPr bwMode="auto">
            <a:xfrm>
              <a:off x="542" y="633"/>
              <a:ext cx="156"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0" name="Line 15"/>
            <p:cNvSpPr>
              <a:spLocks noChangeShapeType="1"/>
            </p:cNvSpPr>
            <p:nvPr/>
          </p:nvSpPr>
          <p:spPr bwMode="auto">
            <a:xfrm>
              <a:off x="1855" y="592"/>
              <a:ext cx="311" cy="31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1" name="Line 16"/>
            <p:cNvSpPr>
              <a:spLocks noChangeShapeType="1"/>
            </p:cNvSpPr>
            <p:nvPr/>
          </p:nvSpPr>
          <p:spPr bwMode="auto">
            <a:xfrm flipH="1">
              <a:off x="1583" y="630"/>
              <a:ext cx="156" cy="3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2" name="Oval 17"/>
            <p:cNvSpPr>
              <a:spLocks noChangeArrowheads="1"/>
            </p:cNvSpPr>
            <p:nvPr/>
          </p:nvSpPr>
          <p:spPr bwMode="auto">
            <a:xfrm>
              <a:off x="2072" y="887"/>
              <a:ext cx="232" cy="271"/>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v7</a:t>
              </a:r>
              <a:endParaRPr lang="en-US" altLang="zh-CN" sz="2400">
                <a:solidFill>
                  <a:schemeClr val="hlink"/>
                </a:solidFill>
                <a:ea typeface="黑体" pitchFamily="2" charset="-122"/>
              </a:endParaRPr>
            </a:p>
          </p:txBody>
        </p:sp>
        <p:sp>
          <p:nvSpPr>
            <p:cNvPr id="48173" name="Oval 18"/>
            <p:cNvSpPr>
              <a:spLocks noChangeArrowheads="1"/>
            </p:cNvSpPr>
            <p:nvPr/>
          </p:nvSpPr>
          <p:spPr bwMode="auto">
            <a:xfrm>
              <a:off x="1428" y="90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v6</a:t>
              </a:r>
              <a:endParaRPr lang="en-US" altLang="zh-CN" sz="2400">
                <a:solidFill>
                  <a:schemeClr val="hlink"/>
                </a:solidFill>
                <a:ea typeface="黑体" pitchFamily="2" charset="-122"/>
              </a:endParaRPr>
            </a:p>
          </p:txBody>
        </p:sp>
        <p:sp>
          <p:nvSpPr>
            <p:cNvPr id="48174" name="Oval 19"/>
            <p:cNvSpPr>
              <a:spLocks noChangeArrowheads="1"/>
            </p:cNvSpPr>
            <p:nvPr/>
          </p:nvSpPr>
          <p:spPr bwMode="auto">
            <a:xfrm>
              <a:off x="0" y="826"/>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v4</a:t>
              </a:r>
              <a:endParaRPr lang="en-US" altLang="zh-CN" sz="2400">
                <a:solidFill>
                  <a:schemeClr val="hlink"/>
                </a:solidFill>
                <a:ea typeface="黑体" pitchFamily="2" charset="-122"/>
              </a:endParaRPr>
            </a:p>
          </p:txBody>
        </p:sp>
        <p:sp>
          <p:nvSpPr>
            <p:cNvPr id="48175" name="Oval 20"/>
            <p:cNvSpPr>
              <a:spLocks noChangeArrowheads="1"/>
            </p:cNvSpPr>
            <p:nvPr/>
          </p:nvSpPr>
          <p:spPr bwMode="auto">
            <a:xfrm>
              <a:off x="698" y="787"/>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v5</a:t>
              </a:r>
              <a:endParaRPr lang="en-US" altLang="zh-CN" sz="2400">
                <a:solidFill>
                  <a:schemeClr val="hlink"/>
                </a:solidFill>
                <a:ea typeface="黑体" pitchFamily="2" charset="-122"/>
              </a:endParaRPr>
            </a:p>
          </p:txBody>
        </p:sp>
        <p:sp>
          <p:nvSpPr>
            <p:cNvPr id="48176" name="Line 21"/>
            <p:cNvSpPr>
              <a:spLocks noChangeShapeType="1"/>
            </p:cNvSpPr>
            <p:nvPr/>
          </p:nvSpPr>
          <p:spPr bwMode="auto">
            <a:xfrm flipH="1">
              <a:off x="194" y="594"/>
              <a:ext cx="154"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7" name="Line 22"/>
            <p:cNvSpPr>
              <a:spLocks noChangeShapeType="1"/>
            </p:cNvSpPr>
            <p:nvPr/>
          </p:nvSpPr>
          <p:spPr bwMode="auto">
            <a:xfrm>
              <a:off x="194" y="1096"/>
              <a:ext cx="272"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8" name="Line 23"/>
            <p:cNvSpPr>
              <a:spLocks noChangeShapeType="1"/>
            </p:cNvSpPr>
            <p:nvPr/>
          </p:nvSpPr>
          <p:spPr bwMode="auto">
            <a:xfrm flipH="1">
              <a:off x="659" y="1057"/>
              <a:ext cx="117" cy="2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6346" name="Rectangle 24"/>
          <p:cNvSpPr>
            <a:spLocks noChangeArrowheads="1"/>
          </p:cNvSpPr>
          <p:nvPr/>
        </p:nvSpPr>
        <p:spPr bwMode="auto">
          <a:xfrm>
            <a:off x="4243388" y="1457325"/>
            <a:ext cx="2270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rgbClr val="333300"/>
                </a:solidFill>
                <a:effectLst>
                  <a:outerShdw blurRad="38100" dist="38100" dir="2700000" algn="tl">
                    <a:srgbClr val="C0C0C0"/>
                  </a:outerShdw>
                </a:effectLst>
                <a:ea typeface="楷体_GB2312" pitchFamily="49" charset="-122"/>
              </a:rPr>
              <a:t>DFS </a:t>
            </a:r>
            <a:r>
              <a:rPr lang="zh-CN" altLang="en-US" sz="3200" dirty="0">
                <a:solidFill>
                  <a:srgbClr val="333300"/>
                </a:solidFill>
                <a:effectLst>
                  <a:outerShdw blurRad="38100" dist="38100" dir="2700000" algn="tl">
                    <a:srgbClr val="C0C0C0"/>
                  </a:outerShdw>
                </a:effectLst>
                <a:latin typeface="楷体_GB2312" pitchFamily="49" charset="-122"/>
                <a:ea typeface="楷体_GB2312" pitchFamily="49" charset="-122"/>
              </a:rPr>
              <a:t>结果：</a:t>
            </a:r>
            <a:endParaRPr lang="zh-CN" altLang="en-US" sz="3200" dirty="0">
              <a:solidFill>
                <a:srgbClr val="333300"/>
              </a:solidFill>
              <a:effectLst>
                <a:outerShdw blurRad="38100" dist="38100" dir="2700000" algn="tl">
                  <a:srgbClr val="C0C0C0"/>
                </a:outerShdw>
              </a:effectLst>
              <a:latin typeface="楷体_GB2312" pitchFamily="49" charset="-122"/>
              <a:ea typeface="楷体_GB2312" pitchFamily="49" charset="-122"/>
            </a:endParaRPr>
          </a:p>
        </p:txBody>
      </p:sp>
      <p:sp>
        <p:nvSpPr>
          <p:cNvPr id="56347" name="Rectangle 25"/>
          <p:cNvSpPr>
            <a:spLocks noChangeArrowheads="1"/>
          </p:cNvSpPr>
          <p:nvPr/>
        </p:nvSpPr>
        <p:spPr bwMode="auto">
          <a:xfrm>
            <a:off x="228600" y="1447800"/>
            <a:ext cx="1319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a:solidFill>
                  <a:srgbClr val="333300"/>
                </a:solidFill>
                <a:effectLst>
                  <a:outerShdw blurRad="38100" dist="38100" dir="2700000" algn="tl">
                    <a:srgbClr val="C0C0C0"/>
                  </a:outerShdw>
                </a:effectLst>
                <a:latin typeface="黑体" pitchFamily="2" charset="-122"/>
                <a:ea typeface="黑体" pitchFamily="2" charset="-122"/>
              </a:rPr>
              <a:t>例</a:t>
            </a:r>
            <a:r>
              <a:rPr lang="en-US" sz="3200">
                <a:solidFill>
                  <a:srgbClr val="333300"/>
                </a:solidFill>
                <a:effectLst>
                  <a:outerShdw blurRad="38100" dist="38100" dir="2700000" algn="tl">
                    <a:srgbClr val="C0C0C0"/>
                  </a:outerShdw>
                </a:effectLst>
                <a:latin typeface="黑体" pitchFamily="2" charset="-122"/>
                <a:ea typeface="黑体" pitchFamily="2" charset="-122"/>
              </a:rPr>
              <a:t>1</a:t>
            </a:r>
            <a:r>
              <a:rPr lang="zh-CN" altLang="en-US" sz="3200">
                <a:solidFill>
                  <a:srgbClr val="333300"/>
                </a:solidFill>
                <a:effectLst>
                  <a:outerShdw blurRad="38100" dist="38100" dir="2700000" algn="tl">
                    <a:srgbClr val="C0C0C0"/>
                  </a:outerShdw>
                </a:effectLst>
                <a:latin typeface="黑体" pitchFamily="2" charset="-122"/>
                <a:ea typeface="黑体" pitchFamily="2" charset="-122"/>
              </a:rPr>
              <a:t>：</a:t>
            </a:r>
            <a:endParaRPr lang="zh-CN" altLang="en-US" sz="3200">
              <a:solidFill>
                <a:srgbClr val="333300"/>
              </a:solidFill>
              <a:effectLst>
                <a:outerShdw blurRad="38100" dist="38100" dir="2700000" algn="tl">
                  <a:srgbClr val="C0C0C0"/>
                </a:outerShdw>
              </a:effectLst>
              <a:latin typeface="黑体" pitchFamily="2" charset="-122"/>
              <a:ea typeface="黑体" pitchFamily="2" charset="-122"/>
            </a:endParaRPr>
          </a:p>
        </p:txBody>
      </p:sp>
      <p:sp>
        <p:nvSpPr>
          <p:cNvPr id="56348" name="Rectangle 26"/>
          <p:cNvSpPr>
            <a:spLocks noChangeArrowheads="1"/>
          </p:cNvSpPr>
          <p:nvPr/>
        </p:nvSpPr>
        <p:spPr bwMode="auto">
          <a:xfrm>
            <a:off x="5046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itchFamily="2" charset="-122"/>
              </a:rPr>
              <a:t>→</a:t>
            </a:r>
            <a:endParaRPr lang="en-US" altLang="zh-CN" sz="3200" b="1">
              <a:ea typeface="黑体" pitchFamily="2" charset="-122"/>
            </a:endParaRPr>
          </a:p>
        </p:txBody>
      </p:sp>
      <p:sp>
        <p:nvSpPr>
          <p:cNvPr id="56349" name="Rectangle 27"/>
          <p:cNvSpPr>
            <a:spLocks noChangeArrowheads="1"/>
          </p:cNvSpPr>
          <p:nvPr/>
        </p:nvSpPr>
        <p:spPr bwMode="auto">
          <a:xfrm>
            <a:off x="5902325" y="1935163"/>
            <a:ext cx="5921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itchFamily="2" charset="-122"/>
              </a:rPr>
              <a:t>→</a:t>
            </a:r>
            <a:endParaRPr lang="en-US" altLang="zh-CN" sz="3200" b="1">
              <a:ea typeface="黑体" pitchFamily="2" charset="-122"/>
            </a:endParaRPr>
          </a:p>
        </p:txBody>
      </p:sp>
      <p:sp>
        <p:nvSpPr>
          <p:cNvPr id="56350" name="Rectangle 28"/>
          <p:cNvSpPr>
            <a:spLocks noChangeArrowheads="1"/>
          </p:cNvSpPr>
          <p:nvPr/>
        </p:nvSpPr>
        <p:spPr bwMode="auto">
          <a:xfrm>
            <a:off x="67992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itchFamily="2" charset="-122"/>
              </a:rPr>
              <a:t>→</a:t>
            </a:r>
            <a:endParaRPr lang="en-US" altLang="zh-CN" sz="3200" b="1">
              <a:ea typeface="黑体" pitchFamily="2" charset="-122"/>
            </a:endParaRPr>
          </a:p>
        </p:txBody>
      </p:sp>
      <p:sp>
        <p:nvSpPr>
          <p:cNvPr id="56351" name="Rectangle 29"/>
          <p:cNvSpPr>
            <a:spLocks noChangeArrowheads="1"/>
          </p:cNvSpPr>
          <p:nvPr/>
        </p:nvSpPr>
        <p:spPr bwMode="auto">
          <a:xfrm>
            <a:off x="7713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itchFamily="2" charset="-122"/>
              </a:rPr>
              <a:t>→</a:t>
            </a:r>
            <a:endParaRPr lang="en-US" altLang="zh-CN" sz="3200" b="1">
              <a:ea typeface="黑体" pitchFamily="2" charset="-122"/>
            </a:endParaRPr>
          </a:p>
        </p:txBody>
      </p:sp>
      <p:sp>
        <p:nvSpPr>
          <p:cNvPr id="56352" name="Rectangle 30"/>
          <p:cNvSpPr>
            <a:spLocks noChangeArrowheads="1"/>
          </p:cNvSpPr>
          <p:nvPr/>
        </p:nvSpPr>
        <p:spPr bwMode="auto">
          <a:xfrm>
            <a:off x="51228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itchFamily="2" charset="-122"/>
              </a:rPr>
              <a:t>→</a:t>
            </a:r>
            <a:endParaRPr lang="en-US" altLang="zh-CN" sz="3200" b="1">
              <a:ea typeface="黑体" pitchFamily="2" charset="-122"/>
            </a:endParaRPr>
          </a:p>
        </p:txBody>
      </p:sp>
      <p:sp>
        <p:nvSpPr>
          <p:cNvPr id="56353" name="Rectangle 31"/>
          <p:cNvSpPr>
            <a:spLocks noChangeArrowheads="1"/>
          </p:cNvSpPr>
          <p:nvPr/>
        </p:nvSpPr>
        <p:spPr bwMode="auto">
          <a:xfrm>
            <a:off x="60372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itchFamily="2" charset="-122"/>
              </a:rPr>
              <a:t>→</a:t>
            </a:r>
            <a:endParaRPr lang="en-US" altLang="zh-CN" sz="3200" b="1">
              <a:ea typeface="黑体" pitchFamily="2" charset="-122"/>
            </a:endParaRPr>
          </a:p>
        </p:txBody>
      </p:sp>
      <p:sp>
        <p:nvSpPr>
          <p:cNvPr id="56354" name="Rectangle 32"/>
          <p:cNvSpPr>
            <a:spLocks noChangeArrowheads="1"/>
          </p:cNvSpPr>
          <p:nvPr/>
        </p:nvSpPr>
        <p:spPr bwMode="auto">
          <a:xfrm>
            <a:off x="68754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itchFamily="2" charset="-122"/>
              </a:rPr>
              <a:t>→</a:t>
            </a:r>
            <a:endParaRPr lang="en-US" altLang="zh-CN" sz="3200" b="1">
              <a:ea typeface="黑体" pitchFamily="2" charset="-122"/>
            </a:endParaRPr>
          </a:p>
        </p:txBody>
      </p:sp>
      <p:sp>
        <p:nvSpPr>
          <p:cNvPr id="56355" name="Rectangle 33"/>
          <p:cNvSpPr>
            <a:spLocks noChangeArrowheads="1"/>
          </p:cNvSpPr>
          <p:nvPr/>
        </p:nvSpPr>
        <p:spPr bwMode="auto">
          <a:xfrm>
            <a:off x="550386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itchFamily="2" charset="-122"/>
              </a:rPr>
              <a:t>v2</a:t>
            </a:r>
            <a:endParaRPr lang="en-US" altLang="zh-CN" sz="3200" b="1">
              <a:ea typeface="黑体" pitchFamily="2" charset="-122"/>
            </a:endParaRPr>
          </a:p>
        </p:txBody>
      </p:sp>
      <p:sp>
        <p:nvSpPr>
          <p:cNvPr id="56356" name="Rectangle 34"/>
          <p:cNvSpPr>
            <a:spLocks noChangeArrowheads="1"/>
          </p:cNvSpPr>
          <p:nvPr/>
        </p:nvSpPr>
        <p:spPr bwMode="auto">
          <a:xfrm>
            <a:off x="634206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itchFamily="2" charset="-122"/>
              </a:rPr>
              <a:t>v4</a:t>
            </a:r>
            <a:endParaRPr lang="en-US" altLang="zh-CN" sz="3200" b="1">
              <a:ea typeface="黑体" pitchFamily="2" charset="-122"/>
            </a:endParaRPr>
          </a:p>
        </p:txBody>
      </p:sp>
      <p:sp>
        <p:nvSpPr>
          <p:cNvPr id="56357" name="Rectangle 35"/>
          <p:cNvSpPr>
            <a:spLocks noChangeArrowheads="1"/>
          </p:cNvSpPr>
          <p:nvPr/>
        </p:nvSpPr>
        <p:spPr bwMode="auto">
          <a:xfrm>
            <a:off x="719931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itchFamily="2" charset="-122"/>
              </a:rPr>
              <a:t>v8</a:t>
            </a:r>
            <a:endParaRPr lang="en-US" altLang="zh-CN" sz="3200" b="1">
              <a:ea typeface="黑体" pitchFamily="2" charset="-122"/>
            </a:endParaRPr>
          </a:p>
        </p:txBody>
      </p:sp>
      <p:sp>
        <p:nvSpPr>
          <p:cNvPr id="56358" name="Rectangle 36"/>
          <p:cNvSpPr>
            <a:spLocks noChangeArrowheads="1"/>
          </p:cNvSpPr>
          <p:nvPr/>
        </p:nvSpPr>
        <p:spPr bwMode="auto">
          <a:xfrm>
            <a:off x="46847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itchFamily="2" charset="-122"/>
              </a:rPr>
              <a:t>v5</a:t>
            </a:r>
            <a:endParaRPr lang="en-US" altLang="zh-CN" sz="3200" b="1">
              <a:ea typeface="黑体" pitchFamily="2" charset="-122"/>
            </a:endParaRPr>
          </a:p>
        </p:txBody>
      </p:sp>
      <p:sp>
        <p:nvSpPr>
          <p:cNvPr id="56359" name="Rectangle 37"/>
          <p:cNvSpPr>
            <a:spLocks noChangeArrowheads="1"/>
          </p:cNvSpPr>
          <p:nvPr/>
        </p:nvSpPr>
        <p:spPr bwMode="auto">
          <a:xfrm>
            <a:off x="55991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solidFill>
                  <a:srgbClr val="FF0000"/>
                </a:solidFill>
                <a:ea typeface="黑体" pitchFamily="2" charset="-122"/>
              </a:rPr>
              <a:t>v3</a:t>
            </a:r>
            <a:endParaRPr lang="en-US" altLang="zh-CN" sz="3200" b="1">
              <a:solidFill>
                <a:srgbClr val="FF0000"/>
              </a:solidFill>
              <a:ea typeface="黑体" pitchFamily="2" charset="-122"/>
            </a:endParaRPr>
          </a:p>
        </p:txBody>
      </p:sp>
      <p:sp>
        <p:nvSpPr>
          <p:cNvPr id="56360" name="Rectangle 38"/>
          <p:cNvSpPr>
            <a:spLocks noChangeArrowheads="1"/>
          </p:cNvSpPr>
          <p:nvPr/>
        </p:nvSpPr>
        <p:spPr bwMode="auto">
          <a:xfrm>
            <a:off x="64373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itchFamily="2" charset="-122"/>
              </a:rPr>
              <a:t>v6</a:t>
            </a:r>
            <a:endParaRPr lang="en-US" altLang="zh-CN" sz="3200" b="1">
              <a:ea typeface="黑体" pitchFamily="2" charset="-122"/>
            </a:endParaRPr>
          </a:p>
        </p:txBody>
      </p:sp>
      <p:sp>
        <p:nvSpPr>
          <p:cNvPr id="56361" name="Rectangle 39"/>
          <p:cNvSpPr>
            <a:spLocks noChangeArrowheads="1"/>
          </p:cNvSpPr>
          <p:nvPr/>
        </p:nvSpPr>
        <p:spPr bwMode="auto">
          <a:xfrm>
            <a:off x="72755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itchFamily="2" charset="-122"/>
              </a:rPr>
              <a:t>v7</a:t>
            </a:r>
            <a:endParaRPr lang="en-US" altLang="zh-CN" sz="3200" b="1">
              <a:ea typeface="黑体" pitchFamily="2" charset="-122"/>
            </a:endParaRPr>
          </a:p>
        </p:txBody>
      </p:sp>
      <p:sp>
        <p:nvSpPr>
          <p:cNvPr id="56362" name="Line 40"/>
          <p:cNvSpPr>
            <a:spLocks noChangeShapeType="1"/>
          </p:cNvSpPr>
          <p:nvPr/>
        </p:nvSpPr>
        <p:spPr bwMode="auto">
          <a:xfrm>
            <a:off x="1905000" y="1828800"/>
            <a:ext cx="914400" cy="381000"/>
          </a:xfrm>
          <a:prstGeom prst="line">
            <a:avLst/>
          </a:prstGeom>
          <a:noFill/>
          <a:ln w="222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3" name="Rectangle 41"/>
          <p:cNvSpPr>
            <a:spLocks noChangeArrowheads="1"/>
          </p:cNvSpPr>
          <p:nvPr/>
        </p:nvSpPr>
        <p:spPr bwMode="auto">
          <a:xfrm>
            <a:off x="304800" y="4191000"/>
            <a:ext cx="131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a:solidFill>
                  <a:srgbClr val="333300"/>
                </a:solidFill>
                <a:effectLst>
                  <a:outerShdw blurRad="38100" dist="38100" dir="2700000" algn="tl">
                    <a:srgbClr val="C0C0C0"/>
                  </a:outerShdw>
                </a:effectLst>
                <a:latin typeface="黑体" pitchFamily="2" charset="-122"/>
                <a:ea typeface="黑体" pitchFamily="2" charset="-122"/>
              </a:rPr>
              <a:t>例</a:t>
            </a:r>
            <a:r>
              <a:rPr lang="en-US" sz="3200">
                <a:solidFill>
                  <a:srgbClr val="333300"/>
                </a:solidFill>
                <a:effectLst>
                  <a:outerShdw blurRad="38100" dist="38100" dir="2700000" algn="tl">
                    <a:srgbClr val="C0C0C0"/>
                  </a:outerShdw>
                </a:effectLst>
                <a:latin typeface="黑体" pitchFamily="2" charset="-122"/>
                <a:ea typeface="黑体" pitchFamily="2" charset="-122"/>
              </a:rPr>
              <a:t>2</a:t>
            </a:r>
            <a:r>
              <a:rPr lang="zh-CN" altLang="en-US" sz="3200">
                <a:solidFill>
                  <a:srgbClr val="333300"/>
                </a:solidFill>
                <a:effectLst>
                  <a:outerShdw blurRad="38100" dist="38100" dir="2700000" algn="tl">
                    <a:srgbClr val="C0C0C0"/>
                  </a:outerShdw>
                </a:effectLst>
                <a:latin typeface="黑体" pitchFamily="2" charset="-122"/>
                <a:ea typeface="黑体" pitchFamily="2" charset="-122"/>
              </a:rPr>
              <a:t>：</a:t>
            </a:r>
            <a:endParaRPr lang="zh-CN" altLang="en-US" sz="3200">
              <a:solidFill>
                <a:srgbClr val="333300"/>
              </a:solidFill>
              <a:effectLst>
                <a:outerShdw blurRad="38100" dist="38100" dir="2700000" algn="tl">
                  <a:srgbClr val="C0C0C0"/>
                </a:outerShdw>
              </a:effectLst>
              <a:latin typeface="黑体" pitchFamily="2" charset="-122"/>
              <a:ea typeface="黑体" pitchFamily="2" charset="-122"/>
            </a:endParaRPr>
          </a:p>
        </p:txBody>
      </p:sp>
      <p:sp>
        <p:nvSpPr>
          <p:cNvPr id="56364" name="Text Box 43"/>
          <p:cNvSpPr txBox="1">
            <a:spLocks noChangeArrowheads="1"/>
          </p:cNvSpPr>
          <p:nvPr/>
        </p:nvSpPr>
        <p:spPr bwMode="auto">
          <a:xfrm>
            <a:off x="5029200" y="45720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b="1">
                <a:ea typeface="黑体" pitchFamily="2" charset="-122"/>
              </a:rPr>
              <a:t>v2 → v1 → v3 → v5 →</a:t>
            </a:r>
            <a:endParaRPr lang="en-US" altLang="zh-CN" sz="2800" b="1">
              <a:ea typeface="黑体" pitchFamily="2" charset="-122"/>
            </a:endParaRPr>
          </a:p>
        </p:txBody>
      </p:sp>
      <p:sp>
        <p:nvSpPr>
          <p:cNvPr id="56365" name="Rectangle 44"/>
          <p:cNvSpPr>
            <a:spLocks noChangeArrowheads="1"/>
          </p:cNvSpPr>
          <p:nvPr/>
        </p:nvSpPr>
        <p:spPr bwMode="auto">
          <a:xfrm>
            <a:off x="4791075" y="3976688"/>
            <a:ext cx="2011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dirty="0">
                <a:solidFill>
                  <a:srgbClr val="333300"/>
                </a:solidFill>
                <a:effectLst>
                  <a:outerShdw blurRad="38100" dist="38100" dir="2700000" algn="tl">
                    <a:srgbClr val="C0C0C0"/>
                  </a:outerShdw>
                </a:effectLst>
                <a:ea typeface="楷体_GB2312" pitchFamily="49" charset="-122"/>
              </a:rPr>
              <a:t>DFS </a:t>
            </a:r>
            <a:r>
              <a:rPr lang="zh-CN" altLang="en-US" sz="2800" dirty="0">
                <a:solidFill>
                  <a:srgbClr val="333300"/>
                </a:solidFill>
                <a:effectLst>
                  <a:outerShdw blurRad="38100" dist="38100" dir="2700000" algn="tl">
                    <a:srgbClr val="C0C0C0"/>
                  </a:outerShdw>
                </a:effectLst>
                <a:latin typeface="楷体_GB2312" pitchFamily="49" charset="-122"/>
                <a:ea typeface="楷体_GB2312" pitchFamily="49" charset="-122"/>
              </a:rPr>
              <a:t>结果：</a:t>
            </a:r>
            <a:endParaRPr lang="zh-CN" altLang="en-US" sz="2800" dirty="0">
              <a:solidFill>
                <a:srgbClr val="333300"/>
              </a:solidFill>
              <a:effectLst>
                <a:outerShdw blurRad="38100" dist="38100" dir="2700000" algn="tl">
                  <a:srgbClr val="C0C0C0"/>
                </a:outerShdw>
              </a:effectLst>
              <a:latin typeface="楷体_GB2312" pitchFamily="49" charset="-122"/>
              <a:ea typeface="楷体_GB2312" pitchFamily="49" charset="-122"/>
            </a:endParaRPr>
          </a:p>
        </p:txBody>
      </p:sp>
      <p:sp>
        <p:nvSpPr>
          <p:cNvPr id="56366" name="Rectangle 45"/>
          <p:cNvSpPr>
            <a:spLocks noChangeArrowheads="1"/>
          </p:cNvSpPr>
          <p:nvPr/>
        </p:nvSpPr>
        <p:spPr bwMode="auto">
          <a:xfrm>
            <a:off x="5257800" y="5105400"/>
            <a:ext cx="1431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a:solidFill>
                  <a:srgbClr val="FF0000"/>
                </a:solidFill>
                <a:ea typeface="黑体" pitchFamily="2" charset="-122"/>
              </a:rPr>
              <a:t>v4</a:t>
            </a:r>
            <a:r>
              <a:rPr lang="en-US" altLang="zh-CN" sz="2800" b="1">
                <a:solidFill>
                  <a:srgbClr val="0000E5"/>
                </a:solidFill>
                <a:ea typeface="黑体" pitchFamily="2" charset="-122"/>
              </a:rPr>
              <a:t> </a:t>
            </a:r>
            <a:r>
              <a:rPr lang="en-US" altLang="zh-CN" sz="2800" b="1">
                <a:ea typeface="黑体" pitchFamily="2" charset="-122"/>
              </a:rPr>
              <a:t>→ v6</a:t>
            </a:r>
            <a:endParaRPr lang="en-US" altLang="zh-CN" sz="2800" b="1">
              <a:ea typeface="黑体" pitchFamily="2" charset="-122"/>
            </a:endParaRPr>
          </a:p>
        </p:txBody>
      </p:sp>
      <p:sp>
        <p:nvSpPr>
          <p:cNvPr id="56367" name="AutoShape 46"/>
          <p:cNvSpPr>
            <a:spLocks noChangeArrowheads="1"/>
          </p:cNvSpPr>
          <p:nvPr/>
        </p:nvSpPr>
        <p:spPr bwMode="auto">
          <a:xfrm>
            <a:off x="2743200" y="1295400"/>
            <a:ext cx="990600" cy="457200"/>
          </a:xfrm>
          <a:prstGeom prst="wedgeEllipseCallout">
            <a:avLst>
              <a:gd name="adj1" fmla="val -124519"/>
              <a:gd name="adj2" fmla="val 1042"/>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6368" name="AutoShape 47"/>
          <p:cNvSpPr>
            <a:spLocks noChangeArrowheads="1"/>
          </p:cNvSpPr>
          <p:nvPr/>
        </p:nvSpPr>
        <p:spPr bwMode="auto">
          <a:xfrm>
            <a:off x="228600" y="4953000"/>
            <a:ext cx="990600" cy="457200"/>
          </a:xfrm>
          <a:prstGeom prst="wedgeEllipseCallout">
            <a:avLst>
              <a:gd name="adj1" fmla="val 89102"/>
              <a:gd name="adj2" fmla="val 3819"/>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6370" name="Freeform 50"/>
          <p:cNvSpPr/>
          <p:nvPr/>
        </p:nvSpPr>
        <p:spPr bwMode="auto">
          <a:xfrm>
            <a:off x="279400" y="1703388"/>
            <a:ext cx="1701800" cy="2259012"/>
          </a:xfrm>
          <a:custGeom>
            <a:avLst/>
            <a:gdLst>
              <a:gd name="T0" fmla="*/ 2147483647 w 1105"/>
              <a:gd name="T1" fmla="*/ 2147483647 h 1430"/>
              <a:gd name="T2" fmla="*/ 2147483647 w 1105"/>
              <a:gd name="T3" fmla="*/ 2147483647 h 1430"/>
              <a:gd name="T4" fmla="*/ 2147483647 w 1105"/>
              <a:gd name="T5" fmla="*/ 2147483647 h 1430"/>
              <a:gd name="T6" fmla="*/ 2147483647 w 1105"/>
              <a:gd name="T7" fmla="*/ 2147483647 h 1430"/>
              <a:gd name="T8" fmla="*/ 2147483647 w 1105"/>
              <a:gd name="T9" fmla="*/ 2147483647 h 1430"/>
              <a:gd name="T10" fmla="*/ 2147483647 w 1105"/>
              <a:gd name="T11" fmla="*/ 2147483647 h 1430"/>
              <a:gd name="T12" fmla="*/ 2147483647 w 1105"/>
              <a:gd name="T13" fmla="*/ 2147483647 h 1430"/>
              <a:gd name="T14" fmla="*/ 2147483647 w 1105"/>
              <a:gd name="T15" fmla="*/ 2147483647 h 1430"/>
              <a:gd name="T16" fmla="*/ 2147483647 w 1105"/>
              <a:gd name="T17" fmla="*/ 2147483647 h 1430"/>
              <a:gd name="T18" fmla="*/ 2147483647 w 1105"/>
              <a:gd name="T19" fmla="*/ 2147483647 h 1430"/>
              <a:gd name="T20" fmla="*/ 2147483647 w 1105"/>
              <a:gd name="T21" fmla="*/ 2147483647 h 1430"/>
              <a:gd name="T22" fmla="*/ 2147483647 w 1105"/>
              <a:gd name="T23" fmla="*/ 2147483647 h 1430"/>
              <a:gd name="T24" fmla="*/ 2147483647 w 1105"/>
              <a:gd name="T25" fmla="*/ 2147483647 h 1430"/>
              <a:gd name="T26" fmla="*/ 2147483647 w 1105"/>
              <a:gd name="T27" fmla="*/ 2147483647 h 1430"/>
              <a:gd name="T28" fmla="*/ 2147483647 w 1105"/>
              <a:gd name="T29" fmla="*/ 2147483647 h 1430"/>
              <a:gd name="T30" fmla="*/ 2147483647 w 1105"/>
              <a:gd name="T31" fmla="*/ 2147483647 h 1430"/>
              <a:gd name="T32" fmla="*/ 2147483647 w 1105"/>
              <a:gd name="T33" fmla="*/ 2147483647 h 1430"/>
              <a:gd name="T34" fmla="*/ 2147483647 w 1105"/>
              <a:gd name="T35" fmla="*/ 2147483647 h 1430"/>
              <a:gd name="T36" fmla="*/ 2147483647 w 1105"/>
              <a:gd name="T37" fmla="*/ 2147483647 h 1430"/>
              <a:gd name="T38" fmla="*/ 2147483647 w 1105"/>
              <a:gd name="T39" fmla="*/ 2147483647 h 1430"/>
              <a:gd name="T40" fmla="*/ 2147483647 w 1105"/>
              <a:gd name="T41" fmla="*/ 2147483647 h 1430"/>
              <a:gd name="T42" fmla="*/ 2147483647 w 1105"/>
              <a:gd name="T43" fmla="*/ 2147483647 h 1430"/>
              <a:gd name="T44" fmla="*/ 2147483647 w 1105"/>
              <a:gd name="T45" fmla="*/ 2147483647 h 1430"/>
              <a:gd name="T46" fmla="*/ 2147483647 w 1105"/>
              <a:gd name="T47" fmla="*/ 2147483647 h 1430"/>
              <a:gd name="T48" fmla="*/ 2147483647 w 1105"/>
              <a:gd name="T49" fmla="*/ 0 h 14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5"/>
              <a:gd name="T76" fmla="*/ 0 h 1430"/>
              <a:gd name="T77" fmla="*/ 1105 w 1105"/>
              <a:gd name="T78" fmla="*/ 1430 h 14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5" h="1430">
                <a:moveTo>
                  <a:pt x="1105" y="854"/>
                </a:moveTo>
                <a:cubicBezTo>
                  <a:pt x="1085" y="884"/>
                  <a:pt x="1075" y="913"/>
                  <a:pt x="1055" y="943"/>
                </a:cubicBezTo>
                <a:cubicBezTo>
                  <a:pt x="1040" y="992"/>
                  <a:pt x="1032" y="1043"/>
                  <a:pt x="1016" y="1092"/>
                </a:cubicBezTo>
                <a:cubicBezTo>
                  <a:pt x="1003" y="1179"/>
                  <a:pt x="1014" y="1147"/>
                  <a:pt x="976" y="1231"/>
                </a:cubicBezTo>
                <a:cubicBezTo>
                  <a:pt x="917" y="1361"/>
                  <a:pt x="875" y="1407"/>
                  <a:pt x="738" y="1420"/>
                </a:cubicBezTo>
                <a:cubicBezTo>
                  <a:pt x="692" y="1424"/>
                  <a:pt x="645" y="1427"/>
                  <a:pt x="599" y="1430"/>
                </a:cubicBezTo>
                <a:cubicBezTo>
                  <a:pt x="556" y="1427"/>
                  <a:pt x="512" y="1428"/>
                  <a:pt x="470" y="1420"/>
                </a:cubicBezTo>
                <a:cubicBezTo>
                  <a:pt x="431" y="1413"/>
                  <a:pt x="444" y="1395"/>
                  <a:pt x="430" y="1370"/>
                </a:cubicBezTo>
                <a:cubicBezTo>
                  <a:pt x="390" y="1297"/>
                  <a:pt x="329" y="1229"/>
                  <a:pt x="271" y="1171"/>
                </a:cubicBezTo>
                <a:cubicBezTo>
                  <a:pt x="245" y="1097"/>
                  <a:pt x="283" y="1187"/>
                  <a:pt x="231" y="1122"/>
                </a:cubicBezTo>
                <a:cubicBezTo>
                  <a:pt x="224" y="1114"/>
                  <a:pt x="226" y="1101"/>
                  <a:pt x="221" y="1092"/>
                </a:cubicBezTo>
                <a:cubicBezTo>
                  <a:pt x="210" y="1071"/>
                  <a:pt x="195" y="1052"/>
                  <a:pt x="182" y="1032"/>
                </a:cubicBezTo>
                <a:cubicBezTo>
                  <a:pt x="176" y="1022"/>
                  <a:pt x="162" y="1003"/>
                  <a:pt x="162" y="1003"/>
                </a:cubicBezTo>
                <a:cubicBezTo>
                  <a:pt x="138" y="932"/>
                  <a:pt x="172" y="1018"/>
                  <a:pt x="122" y="943"/>
                </a:cubicBezTo>
                <a:cubicBezTo>
                  <a:pt x="64" y="856"/>
                  <a:pt x="178" y="979"/>
                  <a:pt x="82" y="883"/>
                </a:cubicBezTo>
                <a:cubicBezTo>
                  <a:pt x="58" y="813"/>
                  <a:pt x="79" y="836"/>
                  <a:pt x="33" y="804"/>
                </a:cubicBezTo>
                <a:cubicBezTo>
                  <a:pt x="0" y="704"/>
                  <a:pt x="7" y="620"/>
                  <a:pt x="92" y="566"/>
                </a:cubicBezTo>
                <a:cubicBezTo>
                  <a:pt x="115" y="532"/>
                  <a:pt x="143" y="515"/>
                  <a:pt x="172" y="486"/>
                </a:cubicBezTo>
                <a:cubicBezTo>
                  <a:pt x="211" y="365"/>
                  <a:pt x="241" y="364"/>
                  <a:pt x="330" y="288"/>
                </a:cubicBezTo>
                <a:cubicBezTo>
                  <a:pt x="341" y="279"/>
                  <a:pt x="347" y="264"/>
                  <a:pt x="360" y="258"/>
                </a:cubicBezTo>
                <a:cubicBezTo>
                  <a:pt x="385" y="247"/>
                  <a:pt x="413" y="245"/>
                  <a:pt x="440" y="238"/>
                </a:cubicBezTo>
                <a:cubicBezTo>
                  <a:pt x="475" y="211"/>
                  <a:pt x="493" y="182"/>
                  <a:pt x="529" y="158"/>
                </a:cubicBezTo>
                <a:cubicBezTo>
                  <a:pt x="575" y="90"/>
                  <a:pt x="546" y="107"/>
                  <a:pt x="599" y="89"/>
                </a:cubicBezTo>
                <a:cubicBezTo>
                  <a:pt x="629" y="42"/>
                  <a:pt x="658" y="46"/>
                  <a:pt x="708" y="29"/>
                </a:cubicBezTo>
                <a:cubicBezTo>
                  <a:pt x="724" y="24"/>
                  <a:pt x="767" y="22"/>
                  <a:pt x="767" y="0"/>
                </a:cubicBezTo>
              </a:path>
            </a:pathLst>
          </a:custGeom>
          <a:noFill/>
          <a:ln w="25400" cmpd="sng">
            <a:solidFill>
              <a:schemeClr val="tx2"/>
            </a:solidFill>
            <a:prstDash val="dash"/>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56371"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4159250"/>
            <a:ext cx="2514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563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56367"/>
                                        </p:tgtEl>
                                        <p:attrNameLst>
                                          <p:attrName>style.visibility</p:attrName>
                                        </p:attrNameLst>
                                      </p:cBhvr>
                                      <p:to>
                                        <p:strVal val="visible"/>
                                      </p:to>
                                    </p:set>
                                    <p:animEffect transition="in" filter="slide(fromRight)">
                                      <p:cBhvr>
                                        <p:cTn id="13" dur="500"/>
                                        <p:tgtEl>
                                          <p:spTgt spid="56367"/>
                                        </p:tgtEl>
                                      </p:cBhvr>
                                    </p:animEffect>
                                  </p:childTnLst>
                                </p:cTn>
                              </p:par>
                              <p:par>
                                <p:cTn id="14" presetID="1" presetClass="entr" presetSubtype="0" fill="hold" grpId="0" nodeType="withEffect">
                                  <p:stCondLst>
                                    <p:cond delay="0"/>
                                  </p:stCondLst>
                                  <p:iterate type="lt">
                                    <p:tmAbs val="75"/>
                                  </p:iterate>
                                  <p:childTnLst>
                                    <p:set>
                                      <p:cBhvr>
                                        <p:cTn id="15" dur="1" fill="hold">
                                          <p:stCondLst>
                                            <p:cond delay="74"/>
                                          </p:stCondLst>
                                        </p:cTn>
                                        <p:tgtEl>
                                          <p:spTgt spid="563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63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634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5635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634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5635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635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499"/>
                                          </p:stCondLst>
                                        </p:cTn>
                                        <p:tgtEl>
                                          <p:spTgt spid="5635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635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5635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635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6370"/>
                                        </p:tgtEl>
                                        <p:attrNameLst>
                                          <p:attrName>style.visibility</p:attrName>
                                        </p:attrNameLst>
                                      </p:cBhvr>
                                      <p:to>
                                        <p:strVal val="visible"/>
                                      </p:to>
                                    </p:set>
                                    <p:animEffect transition="in" filter="wipe(down)">
                                      <p:cBhvr>
                                        <p:cTn id="52" dur="500"/>
                                        <p:tgtEl>
                                          <p:spTgt spid="5637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63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563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63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563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63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563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56363"/>
                                        </p:tgtEl>
                                        <p:attrNameLst>
                                          <p:attrName>style.visibility</p:attrName>
                                        </p:attrNameLst>
                                      </p:cBhvr>
                                      <p:to>
                                        <p:strVal val="visible"/>
                                      </p:to>
                                    </p:set>
                                    <p:anim calcmode="lin" valueType="num">
                                      <p:cBhvr additive="base">
                                        <p:cTn id="75" dur="500" fill="hold"/>
                                        <p:tgtEl>
                                          <p:spTgt spid="56363"/>
                                        </p:tgtEl>
                                        <p:attrNameLst>
                                          <p:attrName>ppt_x</p:attrName>
                                        </p:attrNameLst>
                                      </p:cBhvr>
                                      <p:tavLst>
                                        <p:tav tm="0">
                                          <p:val>
                                            <p:strVal val="0-#ppt_w/2"/>
                                          </p:val>
                                        </p:tav>
                                        <p:tav tm="100000">
                                          <p:val>
                                            <p:strVal val="#ppt_x"/>
                                          </p:val>
                                        </p:tav>
                                      </p:tavLst>
                                    </p:anim>
                                    <p:anim calcmode="lin" valueType="num">
                                      <p:cBhvr additive="base">
                                        <p:cTn id="76" dur="500" fill="hold"/>
                                        <p:tgtEl>
                                          <p:spTgt spid="56363"/>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56368"/>
                                        </p:tgtEl>
                                        <p:attrNameLst>
                                          <p:attrName>style.visibility</p:attrName>
                                        </p:attrNameLst>
                                      </p:cBhvr>
                                      <p:to>
                                        <p:strVal val="visible"/>
                                      </p:to>
                                    </p:set>
                                    <p:anim calcmode="lin" valueType="num">
                                      <p:cBhvr additive="base">
                                        <p:cTn id="79" dur="500" fill="hold"/>
                                        <p:tgtEl>
                                          <p:spTgt spid="56368"/>
                                        </p:tgtEl>
                                        <p:attrNameLst>
                                          <p:attrName>ppt_x</p:attrName>
                                        </p:attrNameLst>
                                      </p:cBhvr>
                                      <p:tavLst>
                                        <p:tav tm="0">
                                          <p:val>
                                            <p:strVal val="0-#ppt_w/2"/>
                                          </p:val>
                                        </p:tav>
                                        <p:tav tm="100000">
                                          <p:val>
                                            <p:strVal val="#ppt_x"/>
                                          </p:val>
                                        </p:tav>
                                      </p:tavLst>
                                    </p:anim>
                                    <p:anim calcmode="lin" valueType="num">
                                      <p:cBhvr additive="base">
                                        <p:cTn id="80" dur="500" fill="hold"/>
                                        <p:tgtEl>
                                          <p:spTgt spid="56368"/>
                                        </p:tgtEl>
                                        <p:attrNameLst>
                                          <p:attrName>ppt_y</p:attrName>
                                        </p:attrNameLst>
                                      </p:cBhvr>
                                      <p:tavLst>
                                        <p:tav tm="0">
                                          <p:val>
                                            <p:strVal val="#ppt_y"/>
                                          </p:val>
                                        </p:tav>
                                        <p:tav tm="100000">
                                          <p:val>
                                            <p:strVal val="#ppt_y"/>
                                          </p:val>
                                        </p:tav>
                                      </p:tavLst>
                                    </p:anim>
                                  </p:childTnLst>
                                </p:cTn>
                              </p:par>
                              <p:par>
                                <p:cTn id="81" presetID="1" presetClass="entr" presetSubtype="0" fill="hold" grpId="0" nodeType="withEffect">
                                  <p:stCondLst>
                                    <p:cond delay="0"/>
                                  </p:stCondLst>
                                  <p:childTnLst>
                                    <p:set>
                                      <p:cBhvr>
                                        <p:cTn id="82" dur="1" fill="hold">
                                          <p:stCondLst>
                                            <p:cond delay="499"/>
                                          </p:stCondLst>
                                        </p:cTn>
                                        <p:tgtEl>
                                          <p:spTgt spid="5636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637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iterate type="lt">
                                    <p:tmAbs val="75"/>
                                  </p:iterate>
                                  <p:childTnLst>
                                    <p:set>
                                      <p:cBhvr>
                                        <p:cTn id="88" dur="1" fill="hold">
                                          <p:stCondLst>
                                            <p:cond delay="74"/>
                                          </p:stCondLst>
                                        </p:cTn>
                                        <p:tgtEl>
                                          <p:spTgt spid="5636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iterate type="wd">
                                    <p:tmAbs val="300"/>
                                  </p:iterate>
                                  <p:childTnLst>
                                    <p:set>
                                      <p:cBhvr>
                                        <p:cTn id="92" dur="1" fill="hold">
                                          <p:stCondLst>
                                            <p:cond delay="299"/>
                                          </p:stCondLst>
                                        </p:cTn>
                                        <p:tgtEl>
                                          <p:spTgt spid="56366"/>
                                        </p:tgtEl>
                                        <p:attrNameLst>
                                          <p:attrName>style.visibility</p:attrName>
                                        </p:attrNameLst>
                                      </p:cBhvr>
                                      <p:to>
                                        <p:strVal val="visible"/>
                                      </p:to>
                                    </p:set>
                                  </p:childTnLst>
                                </p:cTn>
                              </p:par>
                            </p:childTnLst>
                          </p:cTn>
                        </p:par>
                        <p:par>
                          <p:cTn id="93" fill="hold">
                            <p:stCondLst>
                              <p:cond delay="2100"/>
                            </p:stCondLst>
                            <p:childTnLst>
                              <p:par>
                                <p:cTn id="94" presetID="1" presetClass="entr" presetSubtype="0" fill="hold" grpId="0" nodeType="afterEffect">
                                  <p:stCondLst>
                                    <p:cond delay="0"/>
                                  </p:stCondLst>
                                  <p:childTnLst>
                                    <p:set>
                                      <p:cBhvr>
                                        <p:cTn id="95" dur="1" fill="hold">
                                          <p:stCondLst>
                                            <p:cond delay="499"/>
                                          </p:stCondLst>
                                        </p:cTn>
                                        <p:tgtEl>
                                          <p:spTgt spid="56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autoUpdateAnimBg="0"/>
      <p:bldP spid="56328" grpId="0" autoUpdateAnimBg="0"/>
      <p:bldP spid="56346" grpId="0" autoUpdateAnimBg="0"/>
      <p:bldP spid="56347" grpId="0" autoUpdateAnimBg="0"/>
      <p:bldP spid="56348" grpId="0" autoUpdateAnimBg="0"/>
      <p:bldP spid="56349" grpId="0" autoUpdateAnimBg="0"/>
      <p:bldP spid="56350" grpId="0" autoUpdateAnimBg="0"/>
      <p:bldP spid="56351" grpId="0" autoUpdateAnimBg="0"/>
      <p:bldP spid="56352" grpId="0" autoUpdateAnimBg="0"/>
      <p:bldP spid="56353" grpId="0" autoUpdateAnimBg="0"/>
      <p:bldP spid="56354" grpId="0" autoUpdateAnimBg="0"/>
      <p:bldP spid="56355" grpId="0" autoUpdateAnimBg="0"/>
      <p:bldP spid="56356" grpId="0" autoUpdateAnimBg="0"/>
      <p:bldP spid="56357" grpId="0" autoUpdateAnimBg="0"/>
      <p:bldP spid="56358" grpId="0" autoUpdateAnimBg="0"/>
      <p:bldP spid="56359" grpId="0" autoUpdateAnimBg="0"/>
      <p:bldP spid="56360" grpId="0" autoUpdateAnimBg="0"/>
      <p:bldP spid="56361" grpId="0" autoUpdateAnimBg="0"/>
      <p:bldP spid="56362" grpId="0" animBg="1"/>
      <p:bldP spid="56363" grpId="0" autoUpdateAnimBg="0"/>
      <p:bldP spid="56364" grpId="0" autoUpdateAnimBg="0"/>
      <p:bldP spid="56365" grpId="0" autoUpdateAnimBg="0"/>
      <p:bldP spid="56366" grpId="0" autoUpdateAnimBg="0"/>
      <p:bldP spid="56367" grpId="0" animBg="1" autoUpdateAnimBg="0"/>
      <p:bldP spid="56368" grpId="0" animBg="1" autoUpdateAnimBg="0"/>
      <p:bldP spid="5637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E1915F61-05C5-4E02-B610-13435F999720}"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4915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2564E0DF-1DE9-47E5-B462-D277DD8CD041}"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49156" name="Rectangle 2"/>
          <p:cNvSpPr>
            <a:spLocks noGrp="1" noChangeArrowheads="1"/>
          </p:cNvSpPr>
          <p:nvPr>
            <p:ph type="title" idx="4294967295"/>
          </p:nvPr>
        </p:nvSpPr>
        <p:spPr>
          <a:xfrm>
            <a:off x="300038" y="252413"/>
            <a:ext cx="7772400" cy="457200"/>
          </a:xfrm>
        </p:spPr>
        <p:txBody>
          <a:bodyPr/>
          <a:lstStyle/>
          <a:p>
            <a:pPr eaLnBrk="1" hangingPunct="1"/>
            <a:r>
              <a:rPr lang="zh-CN" sz="2800" b="1"/>
              <a:t>深度优先搜索（遍历）步骤：</a:t>
            </a:r>
            <a:endParaRPr lang="zh-CN" sz="2800" b="1"/>
          </a:p>
        </p:txBody>
      </p:sp>
      <p:sp>
        <p:nvSpPr>
          <p:cNvPr id="57349" name="Rectangle 3"/>
          <p:cNvSpPr>
            <a:spLocks noChangeArrowheads="1"/>
          </p:cNvSpPr>
          <p:nvPr/>
        </p:nvSpPr>
        <p:spPr bwMode="auto">
          <a:xfrm>
            <a:off x="0" y="873125"/>
            <a:ext cx="9144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333300"/>
                </a:solidFill>
                <a:ea typeface="楷体_GB2312" pitchFamily="49" charset="-122"/>
              </a:rPr>
              <a:t>①</a:t>
            </a:r>
            <a:r>
              <a:rPr lang="zh-CN" altLang="en-US" sz="2800" b="1">
                <a:solidFill>
                  <a:srgbClr val="333300"/>
                </a:solidFill>
                <a:ea typeface="楷体_GB2312" pitchFamily="49" charset="-122"/>
              </a:rPr>
              <a:t>在访问图中某一起始顶点</a:t>
            </a:r>
            <a:r>
              <a:rPr lang="zh-CN" altLang="en-US" sz="2800" b="1"/>
              <a:t> </a:t>
            </a:r>
            <a:r>
              <a:rPr lang="en-US" altLang="zh-CN" sz="2800" b="1" i="1">
                <a:solidFill>
                  <a:schemeClr val="tx2"/>
                </a:solidFill>
              </a:rPr>
              <a:t>v</a:t>
            </a:r>
            <a:r>
              <a:rPr lang="en-US" altLang="zh-CN" sz="2800" b="1" i="1"/>
              <a:t> </a:t>
            </a:r>
            <a:r>
              <a:rPr lang="zh-CN" altLang="en-US" sz="2800" b="1">
                <a:solidFill>
                  <a:srgbClr val="333300"/>
                </a:solidFill>
                <a:ea typeface="楷体_GB2312" pitchFamily="49" charset="-122"/>
              </a:rPr>
              <a:t>后，由 </a:t>
            </a:r>
            <a:r>
              <a:rPr lang="en-US" altLang="zh-CN" sz="2800" b="1" i="1">
                <a:solidFill>
                  <a:srgbClr val="333300"/>
                </a:solidFill>
              </a:rPr>
              <a:t>v</a:t>
            </a:r>
            <a:r>
              <a:rPr lang="en-US" altLang="zh-CN" sz="2800" b="1" i="1">
                <a:solidFill>
                  <a:schemeClr val="bg2"/>
                </a:solidFill>
              </a:rPr>
              <a:t> </a:t>
            </a:r>
            <a:r>
              <a:rPr lang="zh-CN" altLang="en-US" sz="2800" b="1">
                <a:solidFill>
                  <a:srgbClr val="333300"/>
                </a:solidFill>
                <a:ea typeface="楷体_GB2312" pitchFamily="49" charset="-122"/>
              </a:rPr>
              <a:t>出发，访问</a:t>
            </a:r>
            <a:r>
              <a:rPr lang="zh-CN" altLang="en-US" sz="2800" b="1">
                <a:solidFill>
                  <a:schemeClr val="tx2"/>
                </a:solidFill>
                <a:ea typeface="楷体_GB2312" pitchFamily="49" charset="-122"/>
              </a:rPr>
              <a:t>它的一邻接顶点</a:t>
            </a:r>
            <a:r>
              <a:rPr lang="zh-CN" altLang="en-US" sz="2800" b="1">
                <a:solidFill>
                  <a:schemeClr val="tx2"/>
                </a:solidFill>
              </a:rPr>
              <a:t> </a:t>
            </a:r>
            <a:r>
              <a:rPr lang="en-US" altLang="zh-CN" sz="2800" b="1" i="1">
                <a:solidFill>
                  <a:schemeClr val="tx2"/>
                </a:solidFill>
              </a:rPr>
              <a:t>w</a:t>
            </a:r>
            <a:r>
              <a:rPr lang="en-US" altLang="zh-CN" sz="2800" b="1" baseline="-25000">
                <a:solidFill>
                  <a:schemeClr val="tx2"/>
                </a:solidFill>
              </a:rPr>
              <a:t>1</a:t>
            </a:r>
            <a:r>
              <a:rPr lang="zh-CN" altLang="en-US" sz="2800" b="1"/>
              <a:t>；</a:t>
            </a:r>
            <a:endParaRPr lang="zh-CN" altLang="en-US" sz="2800" b="1"/>
          </a:p>
          <a:p>
            <a:r>
              <a:rPr lang="en-US" altLang="zh-CN" sz="2800" b="1">
                <a:solidFill>
                  <a:srgbClr val="333300"/>
                </a:solidFill>
                <a:ea typeface="楷体_GB2312" pitchFamily="49" charset="-122"/>
              </a:rPr>
              <a:t>②</a:t>
            </a:r>
            <a:r>
              <a:rPr lang="zh-CN" altLang="en-US" sz="2800" b="1">
                <a:solidFill>
                  <a:srgbClr val="333300"/>
                </a:solidFill>
                <a:ea typeface="楷体_GB2312" pitchFamily="49" charset="-122"/>
              </a:rPr>
              <a:t>从</a:t>
            </a:r>
            <a:r>
              <a:rPr lang="zh-CN" altLang="en-US" sz="2800" b="1">
                <a:solidFill>
                  <a:srgbClr val="333300"/>
                </a:solidFill>
              </a:rPr>
              <a:t> </a:t>
            </a:r>
            <a:r>
              <a:rPr lang="en-US" altLang="zh-CN" sz="2800" b="1" i="1">
                <a:solidFill>
                  <a:srgbClr val="333300"/>
                </a:solidFill>
              </a:rPr>
              <a:t>w</a:t>
            </a:r>
            <a:r>
              <a:rPr lang="en-US" altLang="zh-CN" sz="2800" b="1" baseline="-25000">
                <a:solidFill>
                  <a:srgbClr val="333300"/>
                </a:solidFill>
              </a:rPr>
              <a:t>1 </a:t>
            </a:r>
            <a:r>
              <a:rPr lang="zh-CN" altLang="en-US" sz="2800" b="1">
                <a:solidFill>
                  <a:srgbClr val="333300"/>
                </a:solidFill>
                <a:ea typeface="楷体_GB2312" pitchFamily="49" charset="-122"/>
              </a:rPr>
              <a:t>出发，访问</a:t>
            </a:r>
            <a:r>
              <a:rPr lang="zh-CN" altLang="en-US" sz="2800" b="1">
                <a:solidFill>
                  <a:schemeClr val="tx2"/>
                </a:solidFill>
                <a:ea typeface="楷体_GB2312" pitchFamily="49" charset="-122"/>
              </a:rPr>
              <a:t>与</a:t>
            </a:r>
            <a:r>
              <a:rPr lang="zh-CN" altLang="en-US" sz="2800" b="1">
                <a:solidFill>
                  <a:schemeClr val="tx2"/>
                </a:solidFill>
              </a:rPr>
              <a:t> </a:t>
            </a:r>
            <a:r>
              <a:rPr lang="en-US" altLang="zh-CN" sz="2800" b="1" i="1">
                <a:solidFill>
                  <a:schemeClr val="tx2"/>
                </a:solidFill>
              </a:rPr>
              <a:t>w</a:t>
            </a:r>
            <a:r>
              <a:rPr lang="en-US" altLang="zh-CN" sz="2800" b="1" baseline="-25000">
                <a:solidFill>
                  <a:schemeClr val="tx2"/>
                </a:solidFill>
              </a:rPr>
              <a:t>1</a:t>
            </a:r>
            <a:r>
              <a:rPr lang="zh-CN" altLang="en-US" sz="2800" b="1">
                <a:solidFill>
                  <a:schemeClr val="tx2"/>
                </a:solidFill>
                <a:latin typeface="楷体_GB2312" pitchFamily="49" charset="-122"/>
                <a:ea typeface="楷体_GB2312" pitchFamily="49" charset="-122"/>
              </a:rPr>
              <a:t>邻接</a:t>
            </a:r>
            <a:r>
              <a:rPr lang="zh-CN" altLang="en-US" sz="2800" b="1">
                <a:solidFill>
                  <a:srgbClr val="333300"/>
                </a:solidFill>
                <a:latin typeface="楷体_GB2312" pitchFamily="49" charset="-122"/>
                <a:ea typeface="楷体_GB2312" pitchFamily="49" charset="-122"/>
              </a:rPr>
              <a:t>但还</a:t>
            </a:r>
            <a:r>
              <a:rPr lang="zh-CN" altLang="en-US" sz="2800" b="1">
                <a:solidFill>
                  <a:schemeClr val="tx2"/>
                </a:solidFill>
                <a:latin typeface="楷体_GB2312" pitchFamily="49" charset="-122"/>
                <a:ea typeface="楷体_GB2312" pitchFamily="49" charset="-122"/>
              </a:rPr>
              <a:t>未被访问</a:t>
            </a:r>
            <a:r>
              <a:rPr lang="zh-CN" altLang="en-US" sz="2800" b="1">
                <a:solidFill>
                  <a:srgbClr val="333300"/>
                </a:solidFill>
                <a:latin typeface="楷体_GB2312" pitchFamily="49" charset="-122"/>
                <a:ea typeface="楷体_GB2312" pitchFamily="49" charset="-122"/>
              </a:rPr>
              <a:t>过的顶点</a:t>
            </a:r>
            <a:r>
              <a:rPr lang="zh-CN" altLang="en-US" sz="2800" b="1">
                <a:solidFill>
                  <a:srgbClr val="333300"/>
                </a:solidFill>
              </a:rPr>
              <a:t> </a:t>
            </a:r>
            <a:r>
              <a:rPr lang="en-US" altLang="zh-CN" sz="2800" b="1" i="1">
                <a:solidFill>
                  <a:srgbClr val="333300"/>
                </a:solidFill>
              </a:rPr>
              <a:t>w</a:t>
            </a:r>
            <a:r>
              <a:rPr lang="en-US" altLang="zh-CN" sz="2800" b="1" baseline="-25000">
                <a:solidFill>
                  <a:srgbClr val="333300"/>
                </a:solidFill>
              </a:rPr>
              <a:t>2</a:t>
            </a:r>
            <a:r>
              <a:rPr lang="zh-CN" altLang="en-US" sz="2800" b="1">
                <a:solidFill>
                  <a:srgbClr val="333300"/>
                </a:solidFill>
              </a:rPr>
              <a:t>；</a:t>
            </a:r>
            <a:endParaRPr lang="zh-CN" altLang="en-US" sz="2800" b="1">
              <a:solidFill>
                <a:srgbClr val="333300"/>
              </a:solidFill>
            </a:endParaRPr>
          </a:p>
          <a:p>
            <a:r>
              <a:rPr lang="zh-CN" altLang="en-US" sz="2800" b="1">
                <a:solidFill>
                  <a:srgbClr val="333300"/>
                </a:solidFill>
                <a:ea typeface="楷体_GB2312" pitchFamily="49" charset="-122"/>
              </a:rPr>
              <a:t>然后再从</a:t>
            </a:r>
            <a:r>
              <a:rPr lang="zh-CN" altLang="en-US" sz="2800" b="1">
                <a:solidFill>
                  <a:srgbClr val="333300"/>
                </a:solidFill>
              </a:rPr>
              <a:t> </a:t>
            </a:r>
            <a:r>
              <a:rPr lang="en-US" altLang="zh-CN" sz="2800" b="1" i="1">
                <a:solidFill>
                  <a:srgbClr val="333300"/>
                </a:solidFill>
              </a:rPr>
              <a:t>w</a:t>
            </a:r>
            <a:r>
              <a:rPr lang="en-US" altLang="zh-CN" sz="2800" b="1" baseline="-25000">
                <a:solidFill>
                  <a:srgbClr val="333300"/>
                </a:solidFill>
              </a:rPr>
              <a:t>2 </a:t>
            </a:r>
            <a:r>
              <a:rPr lang="zh-CN" altLang="en-US" sz="2800" b="1">
                <a:solidFill>
                  <a:srgbClr val="333300"/>
                </a:solidFill>
                <a:latin typeface="楷体_GB2312" pitchFamily="49" charset="-122"/>
                <a:ea typeface="楷体_GB2312" pitchFamily="49" charset="-122"/>
              </a:rPr>
              <a:t>出发，如此进行下去，直至到达所有的邻接顶点都被访问过</a:t>
            </a:r>
            <a:r>
              <a:rPr lang="zh-CN" altLang="en-US" sz="2800" b="1">
                <a:solidFill>
                  <a:srgbClr val="333300"/>
                </a:solidFill>
                <a:ea typeface="楷体_GB2312" pitchFamily="49" charset="-122"/>
              </a:rPr>
              <a:t>为止。</a:t>
            </a:r>
            <a:endParaRPr lang="zh-CN" altLang="en-US" sz="2800" b="1">
              <a:solidFill>
                <a:srgbClr val="333300"/>
              </a:solidFill>
              <a:ea typeface="楷体_GB2312" pitchFamily="49" charset="-122"/>
            </a:endParaRPr>
          </a:p>
        </p:txBody>
      </p:sp>
      <p:graphicFrame>
        <p:nvGraphicFramePr>
          <p:cNvPr id="49158" name="Object 42"/>
          <p:cNvGraphicFramePr>
            <a:graphicFrameLocks noChangeAspect="1"/>
          </p:cNvGraphicFramePr>
          <p:nvPr/>
        </p:nvGraphicFramePr>
        <p:xfrm>
          <a:off x="5959475" y="3608388"/>
          <a:ext cx="3184525" cy="2381250"/>
        </p:xfrm>
        <a:graphic>
          <a:graphicData uri="http://schemas.openxmlformats.org/presentationml/2006/ole">
            <mc:AlternateContent xmlns:mc="http://schemas.openxmlformats.org/markup-compatibility/2006">
              <mc:Choice xmlns:v="urn:schemas-microsoft-com:vml" Requires="v">
                <p:oleObj spid="_x0000_s4106" name="" r:id="rId1" imgW="1458595" imgH="1234440" progId="">
                  <p:embed/>
                </p:oleObj>
              </mc:Choice>
              <mc:Fallback>
                <p:oleObj name="" r:id="rId1" imgW="1458595" imgH="1234440" progId="">
                  <p:embed/>
                  <p:pic>
                    <p:nvPicPr>
                      <p:cNvPr id="0" name="Object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475" y="3608388"/>
                        <a:ext cx="318452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1" name="TextBox 8"/>
          <p:cNvSpPr txBox="1">
            <a:spLocks noChangeArrowheads="1"/>
          </p:cNvSpPr>
          <p:nvPr/>
        </p:nvSpPr>
        <p:spPr bwMode="auto">
          <a:xfrm>
            <a:off x="0" y="3276600"/>
            <a:ext cx="647065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rgbClr val="333300"/>
                </a:solidFill>
                <a:ea typeface="楷体_GB2312" pitchFamily="49" charset="-122"/>
              </a:rPr>
              <a:t>④</a:t>
            </a:r>
            <a:r>
              <a:rPr lang="zh-CN" altLang="en-US" sz="2400" b="1">
                <a:solidFill>
                  <a:srgbClr val="333300"/>
                </a:solidFill>
                <a:ea typeface="楷体_GB2312" pitchFamily="49" charset="-122"/>
              </a:rPr>
              <a:t>接着，退回一步，</a:t>
            </a:r>
            <a:r>
              <a:rPr lang="zh-CN" altLang="en-US" sz="2400" b="1">
                <a:solidFill>
                  <a:schemeClr val="tx2"/>
                </a:solidFill>
                <a:latin typeface="楷体_GB2312" pitchFamily="49" charset="-122"/>
                <a:ea typeface="楷体_GB2312" pitchFamily="49" charset="-122"/>
              </a:rPr>
              <a:t>退到前一次刚访问过的顶点</a:t>
            </a:r>
            <a:r>
              <a:rPr lang="zh-CN" altLang="en-US" sz="2400" b="1">
                <a:solidFill>
                  <a:srgbClr val="333300"/>
                </a:solidFill>
                <a:ea typeface="楷体_GB2312" pitchFamily="49" charset="-122"/>
              </a:rPr>
              <a:t>，看是否还有其它没有被访问的邻接顶点。</a:t>
            </a:r>
            <a:endParaRPr lang="zh-CN" altLang="en-US" sz="2400" b="1">
              <a:solidFill>
                <a:srgbClr val="333300"/>
              </a:solidFill>
              <a:ea typeface="楷体_GB2312" pitchFamily="49" charset="-122"/>
            </a:endParaRPr>
          </a:p>
          <a:p>
            <a:pPr eaLnBrk="1" hangingPunct="1"/>
            <a:r>
              <a:rPr lang="zh-CN" altLang="en-US" sz="2400" b="1">
                <a:solidFill>
                  <a:srgbClr val="99FF33"/>
                </a:solidFill>
                <a:ea typeface="楷体_GB2312" pitchFamily="49" charset="-122"/>
              </a:rPr>
              <a:t>    </a:t>
            </a:r>
            <a:r>
              <a:rPr lang="zh-CN" altLang="en-US" sz="2400" b="1">
                <a:solidFill>
                  <a:schemeClr val="tx2"/>
                </a:solidFill>
                <a:ea typeface="楷体_GB2312" pitchFamily="49" charset="-122"/>
              </a:rPr>
              <a:t>如果有，</a:t>
            </a:r>
            <a:r>
              <a:rPr lang="zh-CN" altLang="en-US" sz="2400" b="1">
                <a:solidFill>
                  <a:srgbClr val="333300"/>
                </a:solidFill>
                <a:ea typeface="楷体_GB2312" pitchFamily="49" charset="-122"/>
              </a:rPr>
              <a:t>则访问此顶点，之后再从此顶点出发，进行与前述类似的访问；</a:t>
            </a:r>
            <a:endParaRPr lang="zh-CN" altLang="en-US" sz="2400" b="1">
              <a:solidFill>
                <a:srgbClr val="333300"/>
              </a:solidFill>
              <a:ea typeface="楷体_GB2312" pitchFamily="49" charset="-122"/>
            </a:endParaRPr>
          </a:p>
          <a:p>
            <a:pPr eaLnBrk="1" hangingPunct="1"/>
            <a:r>
              <a:rPr lang="zh-CN" altLang="en-US" sz="2400" b="1">
                <a:solidFill>
                  <a:srgbClr val="99FF33"/>
                </a:solidFill>
                <a:ea typeface="楷体_GB2312" pitchFamily="49" charset="-122"/>
              </a:rPr>
              <a:t>    </a:t>
            </a:r>
            <a:r>
              <a:rPr lang="zh-CN" altLang="en-US" sz="2400" b="1">
                <a:solidFill>
                  <a:schemeClr val="tx2"/>
                </a:solidFill>
                <a:ea typeface="楷体_GB2312" pitchFamily="49" charset="-122"/>
              </a:rPr>
              <a:t>如果没有，</a:t>
            </a:r>
            <a:r>
              <a:rPr lang="zh-CN" altLang="en-US" sz="2400" b="1">
                <a:solidFill>
                  <a:srgbClr val="333300"/>
                </a:solidFill>
                <a:ea typeface="楷体_GB2312" pitchFamily="49" charset="-122"/>
              </a:rPr>
              <a:t>就</a:t>
            </a:r>
            <a:r>
              <a:rPr lang="zh-CN" altLang="en-US" sz="2400" b="1">
                <a:solidFill>
                  <a:schemeClr val="tx2"/>
                </a:solidFill>
                <a:latin typeface="楷体_GB2312" pitchFamily="49" charset="-122"/>
                <a:ea typeface="楷体_GB2312" pitchFamily="49" charset="-122"/>
              </a:rPr>
              <a:t>再退回一步</a:t>
            </a:r>
            <a:r>
              <a:rPr lang="zh-CN" altLang="en-US" sz="2400" b="1">
                <a:solidFill>
                  <a:srgbClr val="333300"/>
                </a:solidFill>
                <a:ea typeface="楷体_GB2312" pitchFamily="49" charset="-122"/>
              </a:rPr>
              <a:t>进行搜索。重复上述过程，直到连通图中所有顶点都被访问过为止。</a:t>
            </a:r>
            <a:endParaRPr lang="zh-CN" altLang="en-US" sz="2400" b="1">
              <a:solidFill>
                <a:srgbClr val="333300"/>
              </a:solidFill>
              <a:ea typeface="楷体_GB2312" pitchFamily="49" charset="-122"/>
            </a:endParaRPr>
          </a:p>
          <a:p>
            <a:pPr algn="ctr" eaLnBrk="1" hangingPunct="1"/>
            <a:endParaRPr lang="zh-CN" altLang="en-US" sz="24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5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5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6DA677D6-578A-490B-9017-36182786A3B8}"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5017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9BC8AF1F-E404-4227-B3EC-892E803EF31B}"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graphicFrame>
        <p:nvGraphicFramePr>
          <p:cNvPr id="58372" name="Group 4"/>
          <p:cNvGraphicFramePr>
            <a:graphicFrameLocks noGrp="1"/>
          </p:cNvGraphicFramePr>
          <p:nvPr/>
        </p:nvGraphicFramePr>
        <p:xfrm>
          <a:off x="4702175" y="1306513"/>
          <a:ext cx="392113" cy="27432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388" name="Group 20"/>
          <p:cNvGraphicFramePr>
            <a:graphicFrameLocks noGrp="1"/>
          </p:cNvGraphicFramePr>
          <p:nvPr/>
        </p:nvGraphicFramePr>
        <p:xfrm>
          <a:off x="4321175" y="1306513"/>
          <a:ext cx="457200" cy="2779713"/>
        </p:xfrm>
        <a:graphic>
          <a:graphicData uri="http://schemas.openxmlformats.org/drawingml/2006/table">
            <a:tbl>
              <a:tblPr/>
              <a:tblGrid>
                <a:gridCol w="457200"/>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solidFill>
                            <a:srgbClr val="0000E5"/>
                          </a:solidFill>
                          <a:effectLst/>
                          <a:latin typeface="Times New Roman" pitchFamily="18" charset="0"/>
                          <a:ea typeface="SimSun" pitchFamily="2" charset="-122"/>
                        </a:rPr>
                        <a:t>1</a:t>
                      </a:r>
                      <a:endParaRPr kumimoji="0" lang="en-US" sz="2400" b="0" i="0" u="none" strike="noStrike" cap="none" normalizeH="0" baseline="0" dirty="0">
                        <a:ln>
                          <a:noFill/>
                        </a:ln>
                        <a:solidFill>
                          <a:srgbClr val="0000E5"/>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FF0000"/>
                          </a:solidFill>
                          <a:effectLst/>
                          <a:latin typeface="Times New Roman" pitchFamily="18" charset="0"/>
                          <a:ea typeface="SimSun" pitchFamily="2" charset="-122"/>
                        </a:rPr>
                        <a:t>2</a:t>
                      </a:r>
                      <a:endParaRPr kumimoji="0" lang="en-US" sz="2400" b="0" i="0" u="none" strike="noStrike" cap="none" normalizeH="0" baseline="0">
                        <a:ln>
                          <a:noFill/>
                        </a:ln>
                        <a:solidFill>
                          <a:srgbClr val="FF0000"/>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0000E5"/>
                          </a:solidFill>
                          <a:effectLst/>
                          <a:latin typeface="Times New Roman" pitchFamily="18" charset="0"/>
                          <a:ea typeface="SimSun" pitchFamily="2" charset="-122"/>
                        </a:rPr>
                        <a:t>3</a:t>
                      </a:r>
                      <a:endParaRPr kumimoji="0" lang="en-US" sz="2400" b="0"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0000E5"/>
                          </a:solidFill>
                          <a:effectLst/>
                          <a:latin typeface="Times New Roman" pitchFamily="18" charset="0"/>
                          <a:ea typeface="SimSun" pitchFamily="2" charset="-122"/>
                        </a:rPr>
                        <a:t>4</a:t>
                      </a:r>
                      <a:endParaRPr kumimoji="0" lang="en-US" sz="2400" b="0"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0000E5"/>
                          </a:solidFill>
                          <a:effectLst/>
                          <a:latin typeface="Times New Roman" pitchFamily="18" charset="0"/>
                          <a:ea typeface="SimSun" pitchFamily="2" charset="-122"/>
                        </a:rPr>
                        <a:t>5</a:t>
                      </a:r>
                      <a:endParaRPr kumimoji="0" lang="en-US" sz="2400" b="0"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0000E5"/>
                          </a:solidFill>
                          <a:effectLst/>
                          <a:latin typeface="Times New Roman" pitchFamily="18" charset="0"/>
                          <a:ea typeface="SimSun" pitchFamily="2" charset="-122"/>
                        </a:rPr>
                        <a:t>6</a:t>
                      </a:r>
                      <a:endParaRPr kumimoji="0" lang="en-US" sz="2400" b="0"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58395" name="Group 27"/>
          <p:cNvGraphicFramePr>
            <a:graphicFrameLocks noGrp="1"/>
          </p:cNvGraphicFramePr>
          <p:nvPr/>
        </p:nvGraphicFramePr>
        <p:xfrm>
          <a:off x="52466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chemeClr val="tx1"/>
                          </a:solidFill>
                          <a:effectLst/>
                          <a:latin typeface="Times New Roman" pitchFamily="18" charset="0"/>
                          <a:ea typeface="SimSun" pitchFamily="2" charset="-122"/>
                        </a:rPr>
                        <a:t>0</a:t>
                      </a:r>
                      <a:endParaRPr kumimoji="0" lang="en-US" sz="24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FF0000"/>
                          </a:solidFill>
                          <a:effectLst/>
                          <a:latin typeface="Times New Roman" pitchFamily="18" charset="0"/>
                          <a:ea typeface="SimSun" pitchFamily="2" charset="-122"/>
                        </a:rPr>
                        <a:t>1</a:t>
                      </a:r>
                      <a:endParaRPr kumimoji="0" lang="en-US" sz="2400" b="0" i="0" u="none" strike="noStrike" cap="none" normalizeH="0" baseline="0">
                        <a:ln>
                          <a:noFill/>
                        </a:ln>
                        <a:solidFill>
                          <a:srgbClr val="FF0000"/>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11" name="Group 43"/>
          <p:cNvGraphicFramePr>
            <a:graphicFrameLocks noGrp="1"/>
          </p:cNvGraphicFramePr>
          <p:nvPr/>
        </p:nvGraphicFramePr>
        <p:xfrm>
          <a:off x="57800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FF0000"/>
                          </a:solidFill>
                          <a:effectLst/>
                          <a:latin typeface="Times New Roman" pitchFamily="18" charset="0"/>
                          <a:ea typeface="SimSun" pitchFamily="2" charset="-122"/>
                        </a:rPr>
                        <a:t>1</a:t>
                      </a:r>
                      <a:endParaRPr kumimoji="0" lang="en-US" sz="2400" b="0" i="0" u="none" strike="noStrike" cap="none" normalizeH="0" baseline="0">
                        <a:ln>
                          <a:noFill/>
                        </a:ln>
                        <a:solidFill>
                          <a:srgbClr val="FF0000"/>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outerShdw blurRad="38100" dist="38100" dir="2700000" algn="tl">
                              <a:srgbClr val="C0C0C0"/>
                            </a:outerShdw>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outerShdw blurRad="38100" dist="38100" dir="2700000" algn="tl">
                            <a:srgbClr val="C0C0C0"/>
                          </a:outerShdw>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27" name="Group 59"/>
          <p:cNvGraphicFramePr>
            <a:graphicFrameLocks noGrp="1"/>
          </p:cNvGraphicFramePr>
          <p:nvPr/>
        </p:nvGraphicFramePr>
        <p:xfrm>
          <a:off x="6378575" y="1306513"/>
          <a:ext cx="392113" cy="27432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FF0000"/>
                          </a:solidFill>
                          <a:effectLst/>
                          <a:latin typeface="Times New Roman" pitchFamily="18" charset="0"/>
                          <a:ea typeface="SimSun" pitchFamily="2" charset="-122"/>
                        </a:rPr>
                        <a:t>1</a:t>
                      </a:r>
                      <a:endParaRPr kumimoji="0" lang="en-US" sz="2400" b="0" i="0" u="none" strike="noStrike" cap="none" normalizeH="0" baseline="0">
                        <a:ln>
                          <a:noFill/>
                        </a:ln>
                        <a:solidFill>
                          <a:srgbClr val="FF0000"/>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43" name="Group 75"/>
          <p:cNvGraphicFramePr>
            <a:graphicFrameLocks noGrp="1"/>
          </p:cNvGraphicFramePr>
          <p:nvPr/>
        </p:nvGraphicFramePr>
        <p:xfrm>
          <a:off x="6999288" y="1296988"/>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FF0000"/>
                          </a:solidFill>
                          <a:effectLst/>
                          <a:latin typeface="Times New Roman" pitchFamily="18" charset="0"/>
                          <a:ea typeface="SimSun" pitchFamily="2" charset="-122"/>
                        </a:rPr>
                        <a:t>1</a:t>
                      </a:r>
                      <a:endParaRPr kumimoji="0" lang="en-US" sz="2400" b="0" i="0" u="none" strike="noStrike" cap="none" normalizeH="0" baseline="0">
                        <a:ln>
                          <a:noFill/>
                        </a:ln>
                        <a:solidFill>
                          <a:srgbClr val="FF0000"/>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59" name="Group 91"/>
          <p:cNvGraphicFramePr>
            <a:graphicFrameLocks noGrp="1"/>
          </p:cNvGraphicFramePr>
          <p:nvPr/>
        </p:nvGraphicFramePr>
        <p:xfrm>
          <a:off x="76088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FF0000"/>
                          </a:solidFill>
                          <a:effectLst/>
                          <a:latin typeface="Times New Roman" pitchFamily="18" charset="0"/>
                          <a:ea typeface="SimSun" pitchFamily="2" charset="-122"/>
                        </a:rPr>
                        <a:t>1</a:t>
                      </a:r>
                      <a:endParaRPr kumimoji="0" lang="en-US" sz="2400" b="0" i="0" u="none" strike="noStrike" cap="none" normalizeH="0" baseline="0">
                        <a:ln>
                          <a:noFill/>
                        </a:ln>
                        <a:solidFill>
                          <a:srgbClr val="FF0000"/>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outerShdw blurRad="38100" dist="38100" dir="2700000" algn="tl">
                              <a:srgbClr val="C0C0C0"/>
                            </a:outerShdw>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outerShdw blurRad="38100" dist="38100" dir="2700000" algn="tl">
                            <a:srgbClr val="C0C0C0"/>
                          </a:outerShdw>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chemeClr val="tx1"/>
                          </a:solidFill>
                          <a:effectLst/>
                          <a:latin typeface="Times New Roman" pitchFamily="18" charset="0"/>
                          <a:ea typeface="SimSun" pitchFamily="2" charset="-122"/>
                        </a:rPr>
                        <a:t>0</a:t>
                      </a:r>
                      <a:endParaRPr kumimoji="0" lang="en-US" sz="2400" b="1"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75" name="Group 107"/>
          <p:cNvGraphicFramePr>
            <a:graphicFrameLocks noGrp="1"/>
          </p:cNvGraphicFramePr>
          <p:nvPr/>
        </p:nvGraphicFramePr>
        <p:xfrm>
          <a:off x="8218488" y="1296988"/>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dirty="0">
                          <a:ln>
                            <a:noFill/>
                          </a:ln>
                          <a:solidFill>
                            <a:srgbClr val="0000E5"/>
                          </a:solidFill>
                          <a:effectLst/>
                          <a:latin typeface="Times New Roman" pitchFamily="18" charset="0"/>
                          <a:ea typeface="SimSun" pitchFamily="2" charset="-122"/>
                        </a:rPr>
                        <a:t>1</a:t>
                      </a:r>
                      <a:endParaRPr kumimoji="0" lang="en-US" sz="2400" b="1" i="0" u="none" strike="noStrike" cap="none" normalizeH="0" baseline="0" dirty="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FF0000"/>
                          </a:solidFill>
                          <a:effectLst/>
                          <a:latin typeface="Times New Roman" pitchFamily="18" charset="0"/>
                          <a:ea typeface="SimSun" pitchFamily="2" charset="-122"/>
                        </a:rPr>
                        <a:t>1</a:t>
                      </a:r>
                      <a:endParaRPr kumimoji="0" lang="en-US" sz="2400" b="0" i="0" u="none" strike="noStrike" cap="none" normalizeH="0" baseline="0">
                        <a:ln>
                          <a:noFill/>
                        </a:ln>
                        <a:solidFill>
                          <a:srgbClr val="FF0000"/>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99" name="Rectangle 217"/>
          <p:cNvSpPr>
            <a:spLocks noChangeArrowheads="1"/>
          </p:cNvSpPr>
          <p:nvPr/>
        </p:nvSpPr>
        <p:spPr bwMode="auto">
          <a:xfrm>
            <a:off x="4279900" y="4378325"/>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chemeClr val="tx2"/>
                </a:solidFill>
                <a:ea typeface="楷体_GB2312" pitchFamily="49" charset="-122"/>
              </a:rPr>
              <a:t>DFS </a:t>
            </a:r>
            <a:r>
              <a:rPr lang="zh-CN" altLang="en-US" sz="2800" b="1">
                <a:solidFill>
                  <a:schemeClr val="tx2"/>
                </a:solidFill>
                <a:latin typeface="楷体_GB2312" pitchFamily="49" charset="-122"/>
                <a:ea typeface="楷体_GB2312" pitchFamily="49" charset="-122"/>
              </a:rPr>
              <a:t>结果</a:t>
            </a:r>
            <a:r>
              <a:rPr lang="en-US" altLang="zh-CN" sz="2800" b="1">
                <a:solidFill>
                  <a:schemeClr val="tx2"/>
                </a:solidFill>
                <a:latin typeface="楷体_GB2312" pitchFamily="49" charset="-122"/>
                <a:ea typeface="楷体_GB2312" pitchFamily="49" charset="-122"/>
              </a:rPr>
              <a:t>:</a:t>
            </a:r>
            <a:endParaRPr lang="zh-CN" altLang="en-US" sz="2800" b="1">
              <a:solidFill>
                <a:schemeClr val="tx2"/>
              </a:solidFill>
              <a:latin typeface="楷体_GB2312" pitchFamily="49" charset="-122"/>
              <a:ea typeface="楷体_GB2312" pitchFamily="49" charset="-122"/>
            </a:endParaRPr>
          </a:p>
        </p:txBody>
      </p:sp>
      <p:sp>
        <p:nvSpPr>
          <p:cNvPr id="58492" name="Text Box 218"/>
          <p:cNvSpPr txBox="1">
            <a:spLocks noChangeArrowheads="1"/>
          </p:cNvSpPr>
          <p:nvPr/>
        </p:nvSpPr>
        <p:spPr bwMode="auto">
          <a:xfrm>
            <a:off x="228600" y="1430338"/>
            <a:ext cx="533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zh-CN" altLang="en-US" sz="2400">
                <a:solidFill>
                  <a:srgbClr val="333300"/>
                </a:solidFill>
              </a:rPr>
              <a:t>邻接矩阵</a:t>
            </a:r>
            <a:endParaRPr lang="zh-CN" altLang="en-US" sz="2400">
              <a:solidFill>
                <a:srgbClr val="333300"/>
              </a:solidFill>
            </a:endParaRPr>
          </a:p>
          <a:p>
            <a:pPr algn="ctr" eaLnBrk="1" hangingPunct="1"/>
            <a:r>
              <a:rPr lang="en-US" altLang="zh-CN" sz="2400">
                <a:solidFill>
                  <a:srgbClr val="333300"/>
                </a:solidFill>
              </a:rPr>
              <a:t>A</a:t>
            </a:r>
            <a:endParaRPr lang="en-US" altLang="zh-CN" sz="2400">
              <a:solidFill>
                <a:srgbClr val="333300"/>
              </a:solidFill>
            </a:endParaRPr>
          </a:p>
        </p:txBody>
      </p:sp>
      <p:sp>
        <p:nvSpPr>
          <p:cNvPr id="58493" name="Text Box 219"/>
          <p:cNvSpPr txBox="1">
            <a:spLocks noChangeArrowheads="1"/>
          </p:cNvSpPr>
          <p:nvPr/>
        </p:nvSpPr>
        <p:spPr bwMode="auto">
          <a:xfrm>
            <a:off x="5018088" y="78105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zh-CN" altLang="en-US" sz="2400" b="1">
                <a:solidFill>
                  <a:srgbClr val="0000E5"/>
                </a:solidFill>
                <a:latin typeface="楷体_GB2312" pitchFamily="49" charset="-122"/>
                <a:ea typeface="楷体_GB2312" pitchFamily="49" charset="-122"/>
              </a:rPr>
              <a:t>辅助数组 </a:t>
            </a:r>
            <a:r>
              <a:rPr lang="en-US" altLang="zh-CN" sz="2400" b="1" i="1">
                <a:solidFill>
                  <a:srgbClr val="0000E5"/>
                </a:solidFill>
                <a:ea typeface="楷体_GB2312" pitchFamily="49" charset="-122"/>
              </a:rPr>
              <a:t>visited</a:t>
            </a:r>
            <a:r>
              <a:rPr lang="en-US" altLang="zh-CN" sz="2400" b="1">
                <a:solidFill>
                  <a:srgbClr val="0000E5"/>
                </a:solidFill>
                <a:ea typeface="楷体_GB2312" pitchFamily="49" charset="-122"/>
              </a:rPr>
              <a:t> [n ]</a:t>
            </a:r>
            <a:endParaRPr lang="en-US" altLang="zh-CN" sz="2400" b="1">
              <a:solidFill>
                <a:srgbClr val="0000E5"/>
              </a:solidFill>
              <a:ea typeface="楷体_GB2312" pitchFamily="49" charset="-122"/>
            </a:endParaRPr>
          </a:p>
        </p:txBody>
      </p:sp>
      <p:sp>
        <p:nvSpPr>
          <p:cNvPr id="50302" name="AutoShape 220">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0303" name="Rectangle 223"/>
          <p:cNvSpPr>
            <a:spLocks noChangeArrowheads="1"/>
          </p:cNvSpPr>
          <p:nvPr/>
        </p:nvSpPr>
        <p:spPr bwMode="auto">
          <a:xfrm>
            <a:off x="4535488" y="233363"/>
            <a:ext cx="434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chemeClr val="tx2"/>
                </a:solidFill>
              </a:rPr>
              <a:t>——</a:t>
            </a:r>
            <a:r>
              <a:rPr lang="zh-CN" altLang="en-US" sz="2400" b="1">
                <a:solidFill>
                  <a:schemeClr val="tx2"/>
                </a:solidFill>
                <a:latin typeface="楷体_GB2312" pitchFamily="49" charset="-122"/>
                <a:ea typeface="楷体_GB2312" pitchFamily="49" charset="-122"/>
              </a:rPr>
              <a:t>开辅助数组</a:t>
            </a:r>
            <a:r>
              <a:rPr lang="zh-CN" altLang="en-US" sz="2400" b="1">
                <a:solidFill>
                  <a:srgbClr val="0000CC"/>
                </a:solidFill>
                <a:latin typeface="楷体_GB2312" pitchFamily="49" charset="-122"/>
                <a:ea typeface="楷体_GB2312" pitchFamily="49" charset="-122"/>
              </a:rPr>
              <a:t> </a:t>
            </a:r>
            <a:r>
              <a:rPr lang="en-US" altLang="zh-CN" sz="2400" b="1">
                <a:solidFill>
                  <a:schemeClr val="tx2"/>
                </a:solidFill>
                <a:ea typeface="楷体_GB2312" pitchFamily="49" charset="-122"/>
              </a:rPr>
              <a:t>visited [n ]</a:t>
            </a:r>
            <a:r>
              <a:rPr lang="zh-CN" altLang="en-US" sz="2400" b="1">
                <a:solidFill>
                  <a:schemeClr val="tx2"/>
                </a:solidFill>
                <a:ea typeface="楷体_GB2312" pitchFamily="49" charset="-122"/>
              </a:rPr>
              <a:t>！</a:t>
            </a:r>
            <a:endParaRPr lang="zh-CN" altLang="en-US" sz="2400" b="1">
              <a:solidFill>
                <a:schemeClr val="tx2"/>
              </a:solidFill>
              <a:ea typeface="楷体_GB2312" pitchFamily="49" charset="-122"/>
            </a:endParaRPr>
          </a:p>
        </p:txBody>
      </p:sp>
      <p:sp>
        <p:nvSpPr>
          <p:cNvPr id="50304" name="Rectangle 224"/>
          <p:cNvSpPr>
            <a:spLocks noChangeArrowheads="1"/>
          </p:cNvSpPr>
          <p:nvPr/>
        </p:nvSpPr>
        <p:spPr bwMode="auto">
          <a:xfrm>
            <a:off x="0" y="6858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a:solidFill>
                  <a:schemeClr val="hlink"/>
                </a:solidFill>
                <a:latin typeface="黑体" pitchFamily="2" charset="-122"/>
                <a:ea typeface="黑体" pitchFamily="2" charset="-122"/>
              </a:rPr>
              <a:t>例：</a:t>
            </a:r>
            <a:endParaRPr lang="zh-CN" altLang="en-US" sz="2400">
              <a:solidFill>
                <a:schemeClr val="hlink"/>
              </a:solidFill>
              <a:latin typeface="黑体" pitchFamily="2" charset="-122"/>
              <a:ea typeface="黑体" pitchFamily="2" charset="-122"/>
            </a:endParaRPr>
          </a:p>
        </p:txBody>
      </p:sp>
      <p:graphicFrame>
        <p:nvGraphicFramePr>
          <p:cNvPr id="58497" name="Group 129"/>
          <p:cNvGraphicFramePr>
            <a:graphicFrameLocks noGrp="1"/>
          </p:cNvGraphicFramePr>
          <p:nvPr/>
        </p:nvGraphicFramePr>
        <p:xfrm>
          <a:off x="774700" y="800100"/>
          <a:ext cx="2819400" cy="3200400"/>
        </p:xfrm>
        <a:graphic>
          <a:graphicData uri="http://schemas.openxmlformats.org/drawingml/2006/table">
            <a:tbl>
              <a:tblPr/>
              <a:tblGrid>
                <a:gridCol w="433388"/>
                <a:gridCol w="373062"/>
                <a:gridCol w="403225"/>
                <a:gridCol w="401638"/>
                <a:gridCol w="369887"/>
                <a:gridCol w="434975"/>
                <a:gridCol w="403225"/>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400" b="0" i="0" u="none" strike="noStrike" cap="none" normalizeH="0" baseline="0" dirty="0">
                        <a:ln>
                          <a:noFill/>
                        </a:ln>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latin typeface="Times New Roman" pitchFamily="18" charset="0"/>
                          <a:ea typeface="SimSun" pitchFamily="2" charset="-122"/>
                        </a:rPr>
                        <a:t>1</a:t>
                      </a:r>
                      <a:endParaRPr kumimoji="0" lang="en-US" sz="2400" b="0" i="0" u="none" strike="noStrike" cap="none" normalizeH="0" baseline="0" dirty="0">
                        <a:ln>
                          <a:noFill/>
                        </a:ln>
                        <a:effectLst/>
                        <a:latin typeface="Arial" panose="02080604020202020204" pitchFamily="34" charset="0"/>
                        <a:ea typeface="SimSun"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latin typeface="Times New Roman" pitchFamily="18" charset="0"/>
                          <a:ea typeface="SimSun" pitchFamily="2" charset="-122"/>
                        </a:rPr>
                        <a:t>2</a:t>
                      </a:r>
                      <a:endParaRPr kumimoji="0" lang="en-US" sz="2400" b="0" i="0" u="none" strike="noStrike" cap="none" normalizeH="0" baseline="0" dirty="0">
                        <a:ln>
                          <a:noFill/>
                        </a:ln>
                        <a:effectLst/>
                        <a:latin typeface="Arial" panose="02080604020202020204" pitchFamily="34" charset="0"/>
                        <a:ea typeface="SimSun"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latin typeface="Times New Roman" pitchFamily="18" charset="0"/>
                          <a:ea typeface="SimSun" pitchFamily="2" charset="-122"/>
                        </a:rPr>
                        <a:t>3</a:t>
                      </a:r>
                      <a:endParaRPr kumimoji="0" lang="en-US" sz="2400" b="0" i="0" u="none" strike="noStrike" cap="none" normalizeH="0" baseline="0" dirty="0">
                        <a:ln>
                          <a:noFill/>
                        </a:ln>
                        <a:effectLst/>
                        <a:latin typeface="Arial" panose="02080604020202020204" pitchFamily="34" charset="0"/>
                        <a:ea typeface="SimSun"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latin typeface="Times New Roman" pitchFamily="18" charset="0"/>
                          <a:ea typeface="SimSun" pitchFamily="2" charset="-122"/>
                        </a:rPr>
                        <a:t>4</a:t>
                      </a:r>
                      <a:endParaRPr kumimoji="0" lang="en-US" sz="2400" b="0" i="0" u="none" strike="noStrike" cap="none" normalizeH="0" baseline="0" dirty="0">
                        <a:ln>
                          <a:noFill/>
                        </a:ln>
                        <a:effectLst/>
                        <a:latin typeface="Arial" panose="02080604020202020204" pitchFamily="34" charset="0"/>
                        <a:ea typeface="SimSun"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latin typeface="Times New Roman" pitchFamily="18" charset="0"/>
                          <a:ea typeface="SimSun" pitchFamily="2" charset="-122"/>
                        </a:rPr>
                        <a:t>5</a:t>
                      </a:r>
                      <a:endParaRPr kumimoji="0" lang="en-US" sz="2400" b="0" i="0" u="none" strike="noStrike" cap="none" normalizeH="0" baseline="0" dirty="0">
                        <a:ln>
                          <a:noFill/>
                        </a:ln>
                        <a:effectLst/>
                        <a:latin typeface="Arial" panose="02080604020202020204" pitchFamily="34" charset="0"/>
                        <a:ea typeface="SimSun"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latin typeface="Times New Roman" pitchFamily="18" charset="0"/>
                          <a:ea typeface="SimSun" pitchFamily="2" charset="-122"/>
                        </a:rPr>
                        <a:t>6</a:t>
                      </a:r>
                      <a:endParaRPr kumimoji="0" lang="en-US" sz="2400" b="0" i="0" u="none" strike="noStrike" cap="none" normalizeH="0" baseline="0" dirty="0">
                        <a:ln>
                          <a:noFill/>
                        </a:ln>
                        <a:effectLst/>
                        <a:latin typeface="Arial" panose="02080604020202020204" pitchFamily="34" charset="0"/>
                        <a:ea typeface="SimSun"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latin typeface="Times New Roman" pitchFamily="18" charset="0"/>
                          <a:ea typeface="SimSun" pitchFamily="2" charset="-122"/>
                        </a:rPr>
                        <a:t>1</a:t>
                      </a:r>
                      <a:endParaRPr kumimoji="0" lang="en-US" sz="2400" b="0" i="0" u="none" strike="noStrike" cap="none" normalizeH="0" baseline="0" dirty="0">
                        <a:ln>
                          <a:noFill/>
                        </a:ln>
                        <a:effectLst/>
                        <a:latin typeface="Arial" panose="02080604020202020204" pitchFamily="34" charset="0"/>
                        <a:ea typeface="SimSun"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latin typeface="Times New Roman" pitchFamily="18" charset="0"/>
                          <a:ea typeface="SimSun" pitchFamily="2" charset="-122"/>
                        </a:rPr>
                        <a:t>0</a:t>
                      </a:r>
                      <a:endParaRPr kumimoji="0" lang="en-US" sz="2400" b="0" i="0" u="none" strike="noStrike" cap="none" normalizeH="0" baseline="0" dirty="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itchFamily="18" charset="0"/>
                          <a:ea typeface="SimSun"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itchFamily="18" charset="0"/>
                          <a:ea typeface="SimSun"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itchFamily="18" charset="0"/>
                          <a:ea typeface="SimSun"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itchFamily="18" charset="0"/>
                          <a:ea typeface="SimSun" pitchFamily="2" charset="-122"/>
                        </a:rPr>
                        <a:t>2</a:t>
                      </a:r>
                      <a:endParaRPr kumimoji="0" lang="en-US" sz="2400" b="0" i="0" u="none" strike="noStrike" cap="none" normalizeH="0" baseline="0" dirty="0">
                        <a:ln>
                          <a:noFill/>
                        </a:ln>
                        <a:effectLst>
                          <a:outerShdw blurRad="38100" dist="38100" dir="2700000" algn="tl">
                            <a:srgbClr val="C0C0C0"/>
                          </a:outerShdw>
                        </a:effectLst>
                        <a:latin typeface="Arial" panose="02080604020202020204" pitchFamily="34" charset="0"/>
                        <a:ea typeface="SimSun"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itchFamily="18" charset="0"/>
                          <a:ea typeface="SimSun"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itchFamily="18" charset="0"/>
                          <a:ea typeface="SimSun"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3</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itchFamily="18" charset="0"/>
                          <a:ea typeface="SimSun"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itchFamily="18" charset="0"/>
                          <a:ea typeface="SimSun"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4</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itchFamily="18" charset="0"/>
                          <a:ea typeface="SimSun"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latin typeface="Times New Roman" pitchFamily="18" charset="0"/>
                          <a:ea typeface="SimSun" pitchFamily="2" charset="-122"/>
                        </a:rPr>
                        <a:t>0</a:t>
                      </a:r>
                      <a:endParaRPr kumimoji="0" lang="en-US" sz="2400" b="0" i="0" u="none" strike="noStrike" cap="none" normalizeH="0" baseline="0" dirty="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latin typeface="Times New Roman" pitchFamily="18" charset="0"/>
                          <a:ea typeface="SimSun" pitchFamily="2" charset="-122"/>
                        </a:rPr>
                        <a:t>0</a:t>
                      </a:r>
                      <a:endParaRPr kumimoji="0" lang="en-US" sz="2400" b="0" i="0" u="none" strike="noStrike" cap="none" normalizeH="0" baseline="0" dirty="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latin typeface="Times New Roman" pitchFamily="18" charset="0"/>
                          <a:ea typeface="SimSun" pitchFamily="2" charset="-122"/>
                        </a:rPr>
                        <a:t>0</a:t>
                      </a:r>
                      <a:endParaRPr kumimoji="0" lang="en-US" sz="2400" b="0" i="0" u="none" strike="noStrike" cap="none" normalizeH="0" baseline="0" dirty="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latin typeface="Times New Roman" pitchFamily="18" charset="0"/>
                          <a:ea typeface="SimSun" pitchFamily="2" charset="-122"/>
                        </a:rPr>
                        <a:t>0</a:t>
                      </a:r>
                      <a:endParaRPr kumimoji="0" lang="en-US" sz="2400" b="0" i="0" u="none" strike="noStrike" cap="none" normalizeH="0" baseline="0" dirty="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itchFamily="18" charset="0"/>
                          <a:ea typeface="SimSun"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5</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itchFamily="18" charset="0"/>
                          <a:ea typeface="SimSun"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itchFamily="18" charset="0"/>
                          <a:ea typeface="SimSun"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6</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itchFamily="18" charset="0"/>
                          <a:ea typeface="SimSun"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effectLst/>
                          <a:latin typeface="Times New Roman" pitchFamily="18" charset="0"/>
                          <a:ea typeface="SimSun" pitchFamily="2" charset="-122"/>
                        </a:rPr>
                        <a:t>0</a:t>
                      </a:r>
                      <a:endParaRPr kumimoji="0" lang="en-US" sz="2400" b="0" i="0" u="none" strike="noStrike" cap="none" normalizeH="0" baseline="0">
                        <a:ln>
                          <a:noFill/>
                        </a:ln>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8561" name="Oval 305"/>
          <p:cNvSpPr>
            <a:spLocks noChangeArrowheads="1"/>
          </p:cNvSpPr>
          <p:nvPr/>
        </p:nvSpPr>
        <p:spPr bwMode="auto">
          <a:xfrm>
            <a:off x="815975" y="17494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2" name="Oval 306"/>
          <p:cNvSpPr>
            <a:spLocks noChangeArrowheads="1"/>
          </p:cNvSpPr>
          <p:nvPr/>
        </p:nvSpPr>
        <p:spPr bwMode="auto">
          <a:xfrm>
            <a:off x="1273175" y="17494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3" name="Oval 307"/>
          <p:cNvSpPr>
            <a:spLocks noChangeArrowheads="1"/>
          </p:cNvSpPr>
          <p:nvPr/>
        </p:nvSpPr>
        <p:spPr bwMode="auto">
          <a:xfrm>
            <a:off x="815975" y="17494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4" name="Oval 308"/>
          <p:cNvSpPr>
            <a:spLocks noChangeArrowheads="1"/>
          </p:cNvSpPr>
          <p:nvPr/>
        </p:nvSpPr>
        <p:spPr bwMode="auto">
          <a:xfrm>
            <a:off x="1273175" y="17494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5" name="Oval 309"/>
          <p:cNvSpPr>
            <a:spLocks noChangeArrowheads="1"/>
          </p:cNvSpPr>
          <p:nvPr/>
        </p:nvSpPr>
        <p:spPr bwMode="auto">
          <a:xfrm>
            <a:off x="2797175" y="22066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6" name="Oval 310"/>
          <p:cNvSpPr>
            <a:spLocks noChangeArrowheads="1"/>
          </p:cNvSpPr>
          <p:nvPr/>
        </p:nvSpPr>
        <p:spPr bwMode="auto">
          <a:xfrm>
            <a:off x="2035175" y="12922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7" name="Oval 311"/>
          <p:cNvSpPr>
            <a:spLocks noChangeArrowheads="1"/>
          </p:cNvSpPr>
          <p:nvPr/>
        </p:nvSpPr>
        <p:spPr bwMode="auto">
          <a:xfrm>
            <a:off x="2035175" y="12922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8" name="Oval 312"/>
          <p:cNvSpPr>
            <a:spLocks noChangeArrowheads="1"/>
          </p:cNvSpPr>
          <p:nvPr/>
        </p:nvSpPr>
        <p:spPr bwMode="auto">
          <a:xfrm>
            <a:off x="3254375" y="26638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9" name="Oval 313"/>
          <p:cNvSpPr>
            <a:spLocks noChangeArrowheads="1"/>
          </p:cNvSpPr>
          <p:nvPr/>
        </p:nvSpPr>
        <p:spPr bwMode="auto">
          <a:xfrm>
            <a:off x="2797175" y="22066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70" name="Oval 314"/>
          <p:cNvSpPr>
            <a:spLocks noChangeArrowheads="1"/>
          </p:cNvSpPr>
          <p:nvPr/>
        </p:nvSpPr>
        <p:spPr bwMode="auto">
          <a:xfrm>
            <a:off x="2416175" y="12922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71" name="Oval 315"/>
          <p:cNvSpPr>
            <a:spLocks noChangeArrowheads="1"/>
          </p:cNvSpPr>
          <p:nvPr/>
        </p:nvSpPr>
        <p:spPr bwMode="auto">
          <a:xfrm>
            <a:off x="2416175" y="12922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pic>
        <p:nvPicPr>
          <p:cNvPr id="50380" name="Picture 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1563" y="4159250"/>
            <a:ext cx="2514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381" name="AutoShape 221"/>
          <p:cNvSpPr>
            <a:spLocks noChangeArrowheads="1"/>
          </p:cNvSpPr>
          <p:nvPr/>
        </p:nvSpPr>
        <p:spPr bwMode="auto">
          <a:xfrm>
            <a:off x="0" y="4057650"/>
            <a:ext cx="990600" cy="457200"/>
          </a:xfrm>
          <a:prstGeom prst="wedgeEllipseCallout">
            <a:avLst>
              <a:gd name="adj1" fmla="val 77245"/>
              <a:gd name="adj2" fmla="val 169792"/>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8574" name="Text Box 222"/>
          <p:cNvSpPr txBox="1">
            <a:spLocks noChangeArrowheads="1"/>
          </p:cNvSpPr>
          <p:nvPr/>
        </p:nvSpPr>
        <p:spPr bwMode="auto">
          <a:xfrm>
            <a:off x="4343400" y="4953000"/>
            <a:ext cx="812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b="1">
                <a:ea typeface="黑体" pitchFamily="2" charset="-122"/>
              </a:rPr>
              <a:t>v2</a:t>
            </a:r>
            <a:endParaRPr lang="en-US" altLang="zh-CN" b="1">
              <a:ea typeface="黑体" pitchFamily="2" charset="-122"/>
            </a:endParaRPr>
          </a:p>
        </p:txBody>
      </p:sp>
      <p:sp>
        <p:nvSpPr>
          <p:cNvPr id="58575" name="Text Box 222"/>
          <p:cNvSpPr txBox="1">
            <a:spLocks noChangeArrowheads="1"/>
          </p:cNvSpPr>
          <p:nvPr/>
        </p:nvSpPr>
        <p:spPr bwMode="auto">
          <a:xfrm>
            <a:off x="4973638" y="4948238"/>
            <a:ext cx="120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b="1">
                <a:ea typeface="黑体" pitchFamily="2" charset="-122"/>
              </a:rPr>
              <a:t>→v1</a:t>
            </a:r>
            <a:endParaRPr lang="en-US" altLang="zh-CN" b="1">
              <a:ea typeface="黑体" pitchFamily="2" charset="-122"/>
            </a:endParaRPr>
          </a:p>
        </p:txBody>
      </p:sp>
      <p:sp>
        <p:nvSpPr>
          <p:cNvPr id="58576" name="Text Box 222"/>
          <p:cNvSpPr txBox="1">
            <a:spLocks noChangeArrowheads="1"/>
          </p:cNvSpPr>
          <p:nvPr/>
        </p:nvSpPr>
        <p:spPr bwMode="auto">
          <a:xfrm>
            <a:off x="5922963" y="4962525"/>
            <a:ext cx="1314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b="1">
                <a:ea typeface="黑体" pitchFamily="2" charset="-122"/>
              </a:rPr>
              <a:t>→v3</a:t>
            </a:r>
            <a:endParaRPr lang="en-US" altLang="zh-CN" b="1">
              <a:ea typeface="黑体" pitchFamily="2" charset="-122"/>
            </a:endParaRPr>
          </a:p>
        </p:txBody>
      </p:sp>
      <p:sp>
        <p:nvSpPr>
          <p:cNvPr id="58577" name="Text Box 222"/>
          <p:cNvSpPr txBox="1">
            <a:spLocks noChangeArrowheads="1"/>
          </p:cNvSpPr>
          <p:nvPr/>
        </p:nvSpPr>
        <p:spPr bwMode="auto">
          <a:xfrm>
            <a:off x="6945313" y="4962525"/>
            <a:ext cx="1314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b="1">
                <a:ea typeface="黑体" pitchFamily="2" charset="-122"/>
              </a:rPr>
              <a:t>→v5</a:t>
            </a:r>
            <a:endParaRPr lang="en-US" altLang="zh-CN" b="1">
              <a:ea typeface="黑体" pitchFamily="2" charset="-122"/>
            </a:endParaRPr>
          </a:p>
        </p:txBody>
      </p:sp>
      <p:sp>
        <p:nvSpPr>
          <p:cNvPr id="58578" name="Text Box 222"/>
          <p:cNvSpPr txBox="1">
            <a:spLocks noChangeArrowheads="1"/>
          </p:cNvSpPr>
          <p:nvPr/>
        </p:nvSpPr>
        <p:spPr bwMode="auto">
          <a:xfrm>
            <a:off x="4425950" y="5546725"/>
            <a:ext cx="120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b="1">
                <a:solidFill>
                  <a:srgbClr val="FF0000"/>
                </a:solidFill>
                <a:ea typeface="黑体" pitchFamily="2" charset="-122"/>
              </a:rPr>
              <a:t>→v4</a:t>
            </a:r>
            <a:endParaRPr lang="en-US" altLang="zh-CN" b="1">
              <a:solidFill>
                <a:srgbClr val="FF0000"/>
              </a:solidFill>
              <a:ea typeface="黑体" pitchFamily="2" charset="-122"/>
            </a:endParaRPr>
          </a:p>
        </p:txBody>
      </p:sp>
      <p:sp>
        <p:nvSpPr>
          <p:cNvPr id="58579" name="Text Box 222"/>
          <p:cNvSpPr txBox="1">
            <a:spLocks noChangeArrowheads="1"/>
          </p:cNvSpPr>
          <p:nvPr/>
        </p:nvSpPr>
        <p:spPr bwMode="auto">
          <a:xfrm>
            <a:off x="5557838" y="5546725"/>
            <a:ext cx="1241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b="1">
                <a:ea typeface="黑体" pitchFamily="2" charset="-122"/>
              </a:rPr>
              <a:t>→v6</a:t>
            </a:r>
            <a:endParaRPr lang="en-US" altLang="zh-CN" b="1">
              <a:ea typeface="黑体"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492"/>
                                        </p:tgtEl>
                                        <p:attrNameLst>
                                          <p:attrName>style.visibility</p:attrName>
                                        </p:attrNameLst>
                                      </p:cBhvr>
                                      <p:to>
                                        <p:strVal val="visible"/>
                                      </p:to>
                                    </p:set>
                                    <p:animEffect transition="in" filter="wipe(up)">
                                      <p:cBhvr>
                                        <p:cTn id="7" dur="500"/>
                                        <p:tgtEl>
                                          <p:spTgt spid="58492"/>
                                        </p:tgtEl>
                                      </p:cBhvr>
                                    </p:animEffect>
                                  </p:childTnLst>
                                </p:cTn>
                              </p:par>
                              <p:par>
                                <p:cTn id="8" presetID="22" presetClass="entr" presetSubtype="1" fill="hold" nodeType="withEffect">
                                  <p:stCondLst>
                                    <p:cond delay="0"/>
                                  </p:stCondLst>
                                  <p:childTnLst>
                                    <p:set>
                                      <p:cBhvr>
                                        <p:cTn id="9" dur="1" fill="hold">
                                          <p:stCondLst>
                                            <p:cond delay="0"/>
                                          </p:stCondLst>
                                        </p:cTn>
                                        <p:tgtEl>
                                          <p:spTgt spid="58497"/>
                                        </p:tgtEl>
                                        <p:attrNameLst>
                                          <p:attrName>style.visibility</p:attrName>
                                        </p:attrNameLst>
                                      </p:cBhvr>
                                      <p:to>
                                        <p:strVal val="visible"/>
                                      </p:to>
                                    </p:set>
                                    <p:animEffect transition="in" filter="wipe(up)">
                                      <p:cBhvr>
                                        <p:cTn id="10" dur="500"/>
                                        <p:tgtEl>
                                          <p:spTgt spid="584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8493"/>
                                        </p:tgtEl>
                                        <p:attrNameLst>
                                          <p:attrName>style.visibility</p:attrName>
                                        </p:attrNameLst>
                                      </p:cBhvr>
                                      <p:to>
                                        <p:strVal val="visible"/>
                                      </p:to>
                                    </p:set>
                                    <p:animEffect transition="in" filter="wipe(up)">
                                      <p:cBhvr>
                                        <p:cTn id="15" dur="500"/>
                                        <p:tgtEl>
                                          <p:spTgt spid="58493"/>
                                        </p:tgtEl>
                                      </p:cBhvr>
                                    </p:animEffect>
                                  </p:childTnLst>
                                </p:cTn>
                              </p:par>
                              <p:par>
                                <p:cTn id="16" presetID="1" presetClass="entr" presetSubtype="0" fill="hold" nodeType="withEffect">
                                  <p:stCondLst>
                                    <p:cond delay="0"/>
                                  </p:stCondLst>
                                  <p:childTnLst>
                                    <p:set>
                                      <p:cBhvr>
                                        <p:cTn id="17" dur="1" fill="hold">
                                          <p:stCondLst>
                                            <p:cond delay="499"/>
                                          </p:stCondLst>
                                        </p:cTn>
                                        <p:tgtEl>
                                          <p:spTgt spid="5838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499"/>
                                          </p:stCondLst>
                                        </p:cTn>
                                        <p:tgtEl>
                                          <p:spTgt spid="583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856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74"/>
                                          </p:stCondLst>
                                        </p:cTn>
                                        <p:tgtEl>
                                          <p:spTgt spid="585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83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563"/>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5856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58411"/>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74"/>
                                          </p:stCondLst>
                                        </p:cTn>
                                        <p:tgtEl>
                                          <p:spTgt spid="585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8564"/>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5856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499"/>
                                          </p:stCondLst>
                                        </p:cTn>
                                        <p:tgtEl>
                                          <p:spTgt spid="58427"/>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74"/>
                                          </p:stCondLst>
                                        </p:cTn>
                                        <p:tgtEl>
                                          <p:spTgt spid="5857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8567"/>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5856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58443"/>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74"/>
                                          </p:stCondLst>
                                        </p:cTn>
                                        <p:tgtEl>
                                          <p:spTgt spid="585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8569"/>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5857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499"/>
                                          </p:stCondLst>
                                        </p:cTn>
                                        <p:tgtEl>
                                          <p:spTgt spid="58459"/>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74"/>
                                          </p:stCondLst>
                                        </p:cTn>
                                        <p:tgtEl>
                                          <p:spTgt spid="5857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58571"/>
                                        </p:tgtEl>
                                        <p:attrNameLst>
                                          <p:attrName>style.visibility</p:attrName>
                                        </p:attrNameLst>
                                      </p:cBhvr>
                                      <p:to>
                                        <p:strVal val="visible"/>
                                      </p:to>
                                    </p:set>
                                  </p:childTnLst>
                                </p:cTn>
                              </p:par>
                            </p:childTnLst>
                          </p:cTn>
                        </p:par>
                        <p:par>
                          <p:cTn id="91" fill="hold">
                            <p:stCondLst>
                              <p:cond delay="500"/>
                            </p:stCondLst>
                            <p:childTnLst>
                              <p:par>
                                <p:cTn id="92" presetID="1" presetClass="entr" presetSubtype="0" fill="hold" grpId="0" nodeType="afterEffect">
                                  <p:stCondLst>
                                    <p:cond delay="0"/>
                                  </p:stCondLst>
                                  <p:childTnLst>
                                    <p:set>
                                      <p:cBhvr>
                                        <p:cTn id="93" dur="1" fill="hold">
                                          <p:stCondLst>
                                            <p:cond delay="499"/>
                                          </p:stCondLst>
                                        </p:cTn>
                                        <p:tgtEl>
                                          <p:spTgt spid="5856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499"/>
                                          </p:stCondLst>
                                        </p:cTn>
                                        <p:tgtEl>
                                          <p:spTgt spid="58475"/>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74"/>
                                          </p:stCondLst>
                                        </p:cTn>
                                        <p:tgtEl>
                                          <p:spTgt spid="5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92" grpId="0" autoUpdateAnimBg="0"/>
      <p:bldP spid="58493" grpId="0" autoUpdateAnimBg="0"/>
      <p:bldP spid="58561" grpId="0" animBg="1" autoUpdateAnimBg="0"/>
      <p:bldP spid="58562" grpId="0" animBg="1" autoUpdateAnimBg="0"/>
      <p:bldP spid="58563" grpId="0" animBg="1" autoUpdateAnimBg="0"/>
      <p:bldP spid="58564" grpId="0" animBg="1" autoUpdateAnimBg="0"/>
      <p:bldP spid="58565" grpId="0" animBg="1" autoUpdateAnimBg="0"/>
      <p:bldP spid="58566" grpId="0" animBg="1" autoUpdateAnimBg="0"/>
      <p:bldP spid="58567" grpId="0" animBg="1" autoUpdateAnimBg="0"/>
      <p:bldP spid="58568" grpId="0" animBg="1" autoUpdateAnimBg="0"/>
      <p:bldP spid="58569" grpId="0" animBg="1" autoUpdateAnimBg="0"/>
      <p:bldP spid="58570" grpId="0" animBg="1" autoUpdateAnimBg="0"/>
      <p:bldP spid="58571" grpId="0" animBg="1" autoUpdateAnimBg="0"/>
      <p:bldP spid="58574" grpId="0" autoUpdateAnimBg="0"/>
      <p:bldP spid="58575" grpId="0" autoUpdateAnimBg="0"/>
      <p:bldP spid="58576" grpId="0" autoUpdateAnimBg="0"/>
      <p:bldP spid="58577" grpId="0" autoUpdateAnimBg="0"/>
      <p:bldP spid="58578" grpId="0" autoUpdateAnimBg="0"/>
      <p:bldP spid="5857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72A87F3D-F766-4B46-9EA1-ED11513F0E1D}"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51203" name="Rectangle 3"/>
          <p:cNvSpPr>
            <a:spLocks noGrp="1" noChangeArrowheads="1"/>
          </p:cNvSpPr>
          <p:nvPr>
            <p:ph type="title" idx="4294967295"/>
          </p:nvPr>
        </p:nvSpPr>
        <p:spPr>
          <a:xfrm>
            <a:off x="446088" y="0"/>
            <a:ext cx="8229600" cy="900113"/>
          </a:xfrm>
        </p:spPr>
        <p:txBody>
          <a:bodyPr/>
          <a:lstStyle/>
          <a:p>
            <a:pPr algn="ctr" eaLnBrk="1" hangingPunct="1"/>
            <a:r>
              <a:rPr lang="zh-CN" sz="4000" b="1">
                <a:solidFill>
                  <a:schemeClr val="tx2"/>
                </a:solidFill>
                <a:ea typeface="华文新魏" pitchFamily="2" charset="-122"/>
              </a:rPr>
              <a:t>图的深度优先搜索算法</a:t>
            </a:r>
            <a:endParaRPr lang="zh-CN" sz="4000" b="1">
              <a:solidFill>
                <a:schemeClr val="tx2"/>
              </a:solidFill>
              <a:ea typeface="华文新魏" pitchFamily="2" charset="-122"/>
            </a:endParaRPr>
          </a:p>
        </p:txBody>
      </p:sp>
      <p:sp>
        <p:nvSpPr>
          <p:cNvPr id="59396" name="Rectangle 4"/>
          <p:cNvSpPr>
            <a:spLocks noGrp="1" noChangeArrowheads="1"/>
          </p:cNvSpPr>
          <p:nvPr>
            <p:ph type="body" idx="4294967295"/>
          </p:nvPr>
        </p:nvSpPr>
        <p:spPr>
          <a:xfrm>
            <a:off x="539750" y="909638"/>
            <a:ext cx="8229600" cy="5472112"/>
          </a:xfrm>
        </p:spPr>
        <p:txBody>
          <a:bodyPr/>
          <a:lstStyle/>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DFS (Graph</a:t>
            </a:r>
            <a:r>
              <a:rPr lang="en-US" altLang="zh-CN" sz="2800" b="1">
                <a:latin typeface="Times New Roman" pitchFamily="18" charset="0"/>
                <a:ea typeface="隶书" pitchFamily="49" charset="-122"/>
              </a:rPr>
              <a:t>&amp; </a:t>
            </a:r>
            <a:r>
              <a:rPr lang="en-US" altLang="zh-CN" sz="2800">
                <a:latin typeface="Times New Roman" pitchFamily="18" charset="0"/>
                <a:ea typeface="隶书" pitchFamily="49" charset="-122"/>
              </a:rPr>
              <a:t>G</a:t>
            </a:r>
            <a:r>
              <a:rPr lang="en-US" altLang="zh-CN" sz="2800" b="1">
                <a:latin typeface="Times New Roman" pitchFamily="18" charset="0"/>
                <a:ea typeface="隶书" pitchFamily="49" charset="-122"/>
              </a:rPr>
              <a:t>, const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&amp; </a:t>
            </a:r>
            <a:r>
              <a:rPr lang="en-US" altLang="zh-CN" sz="2800">
                <a:latin typeface="Times New Roman" pitchFamily="18" charset="0"/>
                <a:ea typeface="隶书" pitchFamily="49" charset="-122"/>
              </a:rPr>
              <a:t>v)</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从顶点</a:t>
            </a:r>
            <a:r>
              <a:rPr lang="en-US" altLang="zh-CN" sz="2800">
                <a:solidFill>
                  <a:schemeClr val="tx2"/>
                </a:solidFill>
                <a:latin typeface="Times New Roman" pitchFamily="18" charset="0"/>
                <a:ea typeface="隶书" pitchFamily="49" charset="-122"/>
              </a:rPr>
              <a:t>v</a:t>
            </a:r>
            <a:r>
              <a:rPr lang="zh-CN" altLang="en-US" sz="2800">
                <a:solidFill>
                  <a:schemeClr val="tx2"/>
                </a:solidFill>
                <a:latin typeface="Times New Roman" pitchFamily="18" charset="0"/>
                <a:ea typeface="隶书" pitchFamily="49" charset="-122"/>
              </a:rPr>
              <a:t>出发对图</a:t>
            </a:r>
            <a:r>
              <a:rPr lang="en-US" altLang="zh-CN" sz="2800" b="1">
                <a:solidFill>
                  <a:schemeClr val="tx2"/>
                </a:solidFill>
                <a:latin typeface="Times New Roman" pitchFamily="18" charset="0"/>
                <a:ea typeface="隶书" pitchFamily="49" charset="-122"/>
              </a:rPr>
              <a:t>G</a:t>
            </a:r>
            <a:r>
              <a:rPr lang="zh-CN" altLang="en-US" sz="2800">
                <a:solidFill>
                  <a:schemeClr val="tx2"/>
                </a:solidFill>
                <a:latin typeface="Times New Roman" pitchFamily="18" charset="0"/>
                <a:ea typeface="隶书" pitchFamily="49" charset="-122"/>
              </a:rPr>
              <a:t>进行深度优先遍历的主过程</a:t>
            </a:r>
            <a:endParaRPr lang="zh-CN" altLang="en-US"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loc</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 = G.getNumVertices()</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顶点个数</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visited =</a:t>
            </a:r>
            <a:r>
              <a:rPr lang="en-US" altLang="zh-CN" sz="2800" b="1">
                <a:latin typeface="Times New Roman" pitchFamily="18" charset="0"/>
                <a:ea typeface="隶书" pitchFamily="49" charset="-122"/>
              </a:rPr>
              <a:t> new bool</a:t>
            </a:r>
            <a:r>
              <a:rPr lang="en-US" altLang="zh-CN" sz="2800">
                <a:latin typeface="Times New Roman" pitchFamily="18" charset="0"/>
                <a:ea typeface="隶书" pitchFamily="49" charset="-122"/>
              </a:rPr>
              <a:t>[n]</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创建辅助数组</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for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 </a:t>
            </a:r>
            <a:r>
              <a:rPr lang="en-US" altLang="zh-CN" sz="2800" b="1">
                <a:latin typeface="Times New Roman" pitchFamily="18" charset="0"/>
                <a:ea typeface="隶书" pitchFamily="49" charset="-122"/>
              </a:rPr>
              <a:t>&lt; </a:t>
            </a:r>
            <a:r>
              <a:rPr lang="en-US" altLang="zh-CN" sz="2800">
                <a:latin typeface="Times New Roman" pitchFamily="18" charset="0"/>
                <a:ea typeface="隶书" pitchFamily="49" charset="-122"/>
              </a:rPr>
              <a:t>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 visited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 = false</a:t>
            </a:r>
            <a:r>
              <a:rPr lang="en-US" altLang="zh-CN" sz="2800" b="1">
                <a:latin typeface="Times New Roman" pitchFamily="18" charset="0"/>
                <a:ea typeface="隶书" pitchFamily="49" charset="-122"/>
              </a:rPr>
              <a:t>;	</a:t>
            </a:r>
            <a:endParaRPr lang="en-US" altLang="zh-CN" sz="2800" b="1">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辅助数组</a:t>
            </a:r>
            <a:r>
              <a:rPr lang="en-US" altLang="zh-CN" sz="2800">
                <a:solidFill>
                  <a:schemeClr val="tx2"/>
                </a:solidFill>
                <a:latin typeface="Times New Roman" pitchFamily="18" charset="0"/>
                <a:ea typeface="隶书" pitchFamily="49" charset="-122"/>
              </a:rPr>
              <a:t>visited</a:t>
            </a:r>
            <a:r>
              <a:rPr lang="zh-CN" altLang="en-US" sz="2800">
                <a:solidFill>
                  <a:schemeClr val="tx2"/>
                </a:solidFill>
                <a:latin typeface="Times New Roman" pitchFamily="18" charset="0"/>
                <a:ea typeface="隶书" pitchFamily="49" charset="-122"/>
              </a:rPr>
              <a:t>初始化</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loc = G.getVertexPos(v);</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取得起始结点的下标</a:t>
            </a:r>
            <a:endParaRPr lang="en-US" altLang="zh-CN"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DFS (G</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loc</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visited)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从顶点</a:t>
            </a:r>
            <a:r>
              <a:rPr lang="en-US" altLang="zh-CN" sz="2800" b="1">
                <a:solidFill>
                  <a:schemeClr val="tx2"/>
                </a:solidFill>
                <a:latin typeface="Times New Roman" pitchFamily="18" charset="0"/>
                <a:ea typeface="隶书" pitchFamily="49" charset="-122"/>
              </a:rPr>
              <a:t>v</a:t>
            </a:r>
            <a:r>
              <a:rPr lang="zh-CN" altLang="en-US" sz="2800">
                <a:solidFill>
                  <a:schemeClr val="tx2"/>
                </a:solidFill>
                <a:latin typeface="Times New Roman" pitchFamily="18" charset="0"/>
                <a:ea typeface="隶书" pitchFamily="49" charset="-122"/>
              </a:rPr>
              <a:t>开始深度优先搜索</a:t>
            </a:r>
            <a:endParaRPr lang="zh-CN" altLang="en-US"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delete </a:t>
            </a:r>
            <a:r>
              <a:rPr lang="en-US" altLang="zh-CN" sz="2800">
                <a:latin typeface="Times New Roman" pitchFamily="18" charset="0"/>
                <a:ea typeface="隶书" pitchFamily="49" charset="-122"/>
              </a:rPr>
              <a:t>[] visited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释放</a:t>
            </a:r>
            <a:r>
              <a:rPr lang="en-US" altLang="zh-CN" sz="2800">
                <a:solidFill>
                  <a:schemeClr val="tx2"/>
                </a:solidFill>
                <a:latin typeface="Times New Roman" pitchFamily="18" charset="0"/>
                <a:ea typeface="隶书" pitchFamily="49" charset="-122"/>
              </a:rPr>
              <a:t>visited</a:t>
            </a:r>
            <a:endParaRPr lang="en-US" altLang="zh-CN" sz="2800">
              <a:solidFill>
                <a:schemeClr val="tx2"/>
              </a:solidFill>
              <a:latin typeface="Times New Roman" pitchFamily="18" charset="0"/>
              <a:ea typeface="隶书" pitchFamily="49" charset="-122"/>
            </a:endParaRPr>
          </a:p>
          <a:p>
            <a:pPr eaLnBrk="1" hangingPunct="1">
              <a:spcBef>
                <a:spcPct val="5000"/>
              </a:spcBef>
              <a:buFont typeface="Wingdings" panose="05000000000000000000" pitchFamily="2" charset="2"/>
              <a:buNone/>
            </a:pPr>
            <a:r>
              <a:rPr lang="en-US" altLang="zh-CN" sz="2800" b="1">
                <a:latin typeface="Times New Roman" pitchFamily="18" charset="0"/>
                <a:ea typeface="隶书" pitchFamily="49" charset="-122"/>
              </a:rPr>
              <a:t>};</a:t>
            </a:r>
            <a:endParaRPr lang="en-US" altLang="zh-CN" sz="2800" b="1">
              <a:latin typeface="Times New Roman" pitchFamily="18" charset="0"/>
              <a:ea typeface="隶书"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93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939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39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39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424C84E6-FF76-4F38-A7EE-C7C6AA69943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60419" name="Rectangle 3"/>
          <p:cNvSpPr>
            <a:spLocks noGrp="1" noChangeArrowheads="1"/>
          </p:cNvSpPr>
          <p:nvPr>
            <p:ph type="body" idx="4294967295"/>
          </p:nvPr>
        </p:nvSpPr>
        <p:spPr>
          <a:xfrm>
            <a:off x="539750" y="728663"/>
            <a:ext cx="8424863" cy="5688012"/>
          </a:xfrm>
        </p:spPr>
        <p:txBody>
          <a:bodyPr/>
          <a:lstStyle/>
          <a:p>
            <a:pPr eaLnBrk="1" hangingPunct="1">
              <a:lnSpc>
                <a:spcPct val="105000"/>
              </a:lnSpc>
              <a:spcBef>
                <a:spcPct val="5000"/>
              </a:spcBef>
              <a:buFont typeface="Wingdings" panose="05000000000000000000" pitchFamily="2" charset="2"/>
              <a:buNone/>
            </a:pPr>
            <a:r>
              <a:rPr lang="en-US" altLang="zh-CN" sz="2800" b="1" dirty="0">
                <a:latin typeface="Times New Roman" pitchFamily="18" charset="0"/>
                <a:ea typeface="隶书" pitchFamily="49" charset="-122"/>
              </a:rPr>
              <a:t>void </a:t>
            </a:r>
            <a:r>
              <a:rPr lang="en-US" altLang="zh-CN" sz="2800" dirty="0">
                <a:latin typeface="Times New Roman" pitchFamily="18" charset="0"/>
                <a:ea typeface="隶书" pitchFamily="49" charset="-122"/>
              </a:rPr>
              <a:t>DFS (Graph</a:t>
            </a:r>
            <a:r>
              <a:rPr lang="en-US" altLang="zh-CN" sz="2800" b="1" dirty="0">
                <a:latin typeface="Times New Roman" pitchFamily="18" charset="0"/>
                <a:ea typeface="隶书" pitchFamily="49" charset="-122"/>
              </a:rPr>
              <a:t>&amp; </a:t>
            </a:r>
            <a:r>
              <a:rPr lang="en-US" altLang="zh-CN" sz="2800" dirty="0">
                <a:latin typeface="Times New Roman" pitchFamily="18" charset="0"/>
                <a:ea typeface="隶书" pitchFamily="49" charset="-122"/>
              </a:rPr>
              <a:t>G</a:t>
            </a:r>
            <a:r>
              <a:rPr lang="en-US" altLang="zh-CN" sz="2800" b="1" dirty="0">
                <a:latin typeface="Times New Roman" pitchFamily="18" charset="0"/>
                <a:ea typeface="隶书" pitchFamily="49" charset="-122"/>
              </a:rPr>
              <a:t>, </a:t>
            </a:r>
            <a:r>
              <a:rPr lang="en-US" altLang="zh-CN" sz="2800" b="1" dirty="0" err="1">
                <a:latin typeface="Times New Roman" pitchFamily="18" charset="0"/>
                <a:ea typeface="隶书" pitchFamily="49" charset="-122"/>
              </a:rPr>
              <a:t>int</a:t>
            </a: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v</a:t>
            </a:r>
            <a:r>
              <a:rPr lang="en-US" altLang="zh-CN" sz="2800" b="1" dirty="0">
                <a:latin typeface="Times New Roman" pitchFamily="18" charset="0"/>
                <a:ea typeface="隶书" pitchFamily="49" charset="-122"/>
              </a:rPr>
              <a:t>, </a:t>
            </a:r>
            <a:r>
              <a:rPr lang="en-US" altLang="zh-CN" sz="2800" b="1" dirty="0" err="1">
                <a:latin typeface="Times New Roman" pitchFamily="18" charset="0"/>
                <a:ea typeface="隶书" pitchFamily="49" charset="-122"/>
              </a:rPr>
              <a:t>bool</a:t>
            </a:r>
            <a:r>
              <a:rPr lang="en-US" altLang="zh-CN" sz="2800" b="1" dirty="0">
                <a:latin typeface="Times New Roman" pitchFamily="18" charset="0"/>
                <a:ea typeface="隶书" pitchFamily="49" charset="-122"/>
              </a:rPr>
              <a:t> &amp;</a:t>
            </a:r>
            <a:r>
              <a:rPr lang="en-US" altLang="zh-CN" sz="2800" dirty="0">
                <a:latin typeface="Times New Roman" pitchFamily="18" charset="0"/>
                <a:ea typeface="隶书" pitchFamily="49" charset="-122"/>
              </a:rPr>
              <a:t>visited[])</a:t>
            </a:r>
            <a:r>
              <a:rPr lang="en-US" altLang="zh-CN" sz="2800" b="1" dirty="0">
                <a:latin typeface="Times New Roman" pitchFamily="18" charset="0"/>
                <a:ea typeface="隶书" pitchFamily="49" charset="-122"/>
              </a:rPr>
              <a:t> {</a:t>
            </a:r>
            <a:endParaRPr lang="en-US" altLang="zh-CN" sz="2800" b="1" dirty="0">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dirty="0">
                <a:latin typeface="Times New Roman" pitchFamily="18" charset="0"/>
                <a:ea typeface="隶书" pitchFamily="49" charset="-122"/>
              </a:rPr>
              <a:t>    </a:t>
            </a:r>
            <a:r>
              <a:rPr lang="en-US" altLang="zh-CN" sz="2800" b="1" dirty="0" err="1">
                <a:latin typeface="Times New Roman" pitchFamily="18" charset="0"/>
                <a:ea typeface="隶书" pitchFamily="49" charset="-122"/>
              </a:rPr>
              <a:t>cout</a:t>
            </a:r>
            <a:r>
              <a:rPr lang="en-US" altLang="zh-CN" sz="2800" b="1" dirty="0">
                <a:latin typeface="Times New Roman" pitchFamily="18" charset="0"/>
                <a:ea typeface="隶书" pitchFamily="49" charset="-122"/>
              </a:rPr>
              <a:t> &lt;&lt; </a:t>
            </a:r>
            <a:r>
              <a:rPr lang="en-US" altLang="zh-CN" sz="2800" dirty="0" err="1">
                <a:latin typeface="Times New Roman" pitchFamily="18" charset="0"/>
                <a:ea typeface="隶书" pitchFamily="49" charset="-122"/>
              </a:rPr>
              <a:t>G.getValue</a:t>
            </a:r>
            <a:r>
              <a:rPr lang="en-US" altLang="zh-CN" sz="2800" dirty="0">
                <a:latin typeface="Times New Roman" pitchFamily="18" charset="0"/>
                <a:ea typeface="隶书" pitchFamily="49" charset="-122"/>
              </a:rPr>
              <a:t>(v)</a:t>
            </a:r>
            <a:r>
              <a:rPr lang="en-US" altLang="zh-CN" sz="2800" b="1" dirty="0">
                <a:latin typeface="Times New Roman" pitchFamily="18" charset="0"/>
                <a:ea typeface="隶书" pitchFamily="49" charset="-122"/>
              </a:rPr>
              <a:t> &lt;&lt; ' ';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访问顶点</a:t>
            </a:r>
            <a:r>
              <a:rPr lang="en-US" altLang="zh-CN" sz="2800" b="1" dirty="0">
                <a:solidFill>
                  <a:schemeClr val="tx2"/>
                </a:solidFill>
                <a:latin typeface="Times New Roman" pitchFamily="18" charset="0"/>
                <a:ea typeface="隶书" pitchFamily="49" charset="-122"/>
              </a:rPr>
              <a:t>v</a:t>
            </a:r>
            <a:endParaRPr lang="en-US" altLang="zh-CN" sz="2800" b="1" dirty="0">
              <a:solidFill>
                <a:schemeClr val="tx2"/>
              </a:solidFill>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sz="2800" b="1" dirty="0">
                <a:latin typeface="Times New Roman" pitchFamily="18" charset="0"/>
                <a:ea typeface="隶书" pitchFamily="49" charset="-122"/>
              </a:rPr>
              <a:t>    </a:t>
            </a:r>
            <a:r>
              <a:rPr lang="en-US" altLang="zh-CN" sz="2800" dirty="0">
                <a:latin typeface="Times New Roman" pitchFamily="18" charset="0"/>
                <a:ea typeface="隶书" pitchFamily="49" charset="-122"/>
              </a:rPr>
              <a:t>visited[v] = true</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作访问标记</a:t>
            </a:r>
            <a:endParaRPr lang="zh-CN" altLang="en-US" sz="2800" dirty="0">
              <a:solidFill>
                <a:schemeClr val="tx2"/>
              </a:solidFill>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zh-CN" altLang="en-US" sz="2800" b="1" dirty="0">
                <a:latin typeface="Times New Roman" pitchFamily="18" charset="0"/>
                <a:ea typeface="隶书" pitchFamily="49" charset="-122"/>
              </a:rPr>
              <a:t>    </a:t>
            </a:r>
            <a:r>
              <a:rPr lang="en-US" altLang="zh-CN" sz="2800" b="1" dirty="0" err="1">
                <a:latin typeface="Times New Roman" pitchFamily="18" charset="0"/>
                <a:ea typeface="隶书" pitchFamily="49" charset="-122"/>
              </a:rPr>
              <a:t>int</a:t>
            </a: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w = </a:t>
            </a:r>
            <a:r>
              <a:rPr lang="en-US" altLang="zh-CN" sz="2800" dirty="0" err="1">
                <a:latin typeface="Times New Roman" pitchFamily="18" charset="0"/>
                <a:ea typeface="隶书" pitchFamily="49" charset="-122"/>
              </a:rPr>
              <a:t>G.getFirstNeighbor</a:t>
            </a:r>
            <a:r>
              <a:rPr lang="en-US" altLang="zh-CN" sz="2800" dirty="0">
                <a:latin typeface="Times New Roman" pitchFamily="18" charset="0"/>
                <a:ea typeface="隶书" pitchFamily="49" charset="-122"/>
              </a:rPr>
              <a:t> (v)</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hlinkClick r:id="rId1" action="ppaction://hlinksldjump"/>
              </a:rPr>
              <a:t>//</a:t>
            </a:r>
            <a:r>
              <a:rPr lang="zh-CN" altLang="en-US" sz="2800" dirty="0">
                <a:solidFill>
                  <a:schemeClr val="tx2"/>
                </a:solidFill>
                <a:latin typeface="Times New Roman" pitchFamily="18" charset="0"/>
                <a:ea typeface="隶书" pitchFamily="49" charset="-122"/>
              </a:rPr>
              <a:t>第一个邻接顶点</a:t>
            </a:r>
            <a:endParaRPr lang="zh-CN" altLang="en-US" sz="2800" b="1" dirty="0">
              <a:solidFill>
                <a:schemeClr val="tx2"/>
              </a:solidFill>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zh-CN" altLang="en-US" sz="2800" b="1" dirty="0">
                <a:latin typeface="Times New Roman" pitchFamily="18" charset="0"/>
                <a:ea typeface="隶书" pitchFamily="49" charset="-122"/>
              </a:rPr>
              <a:t>   	</a:t>
            </a:r>
            <a:r>
              <a:rPr lang="en-US" altLang="zh-CN" sz="2800" b="1" dirty="0">
                <a:latin typeface="Times New Roman" pitchFamily="18" charset="0"/>
                <a:ea typeface="隶书" pitchFamily="49" charset="-122"/>
              </a:rPr>
              <a:t>while </a:t>
            </a:r>
            <a:r>
              <a:rPr lang="en-US" altLang="zh-CN" sz="2800" dirty="0">
                <a:latin typeface="Times New Roman" pitchFamily="18" charset="0"/>
                <a:ea typeface="隶书" pitchFamily="49" charset="-122"/>
              </a:rPr>
              <a:t>(w</a:t>
            </a:r>
            <a:r>
              <a:rPr lang="en-US" altLang="zh-CN" sz="2800" b="1" dirty="0">
                <a:latin typeface="Times New Roman" pitchFamily="18" charset="0"/>
                <a:ea typeface="隶书" pitchFamily="49" charset="-122"/>
              </a:rPr>
              <a:t> != </a:t>
            </a:r>
            <a:r>
              <a:rPr lang="en-US" altLang="zh-CN" sz="2800" dirty="0">
                <a:latin typeface="Courier New" pitchFamily="49" charset="0"/>
                <a:ea typeface="隶书" pitchFamily="49" charset="-122"/>
              </a:rPr>
              <a:t>-</a:t>
            </a:r>
            <a:r>
              <a:rPr lang="en-US" altLang="zh-CN" sz="2800" dirty="0">
                <a:latin typeface="Times New Roman" pitchFamily="18" charset="0"/>
                <a:ea typeface="隶书" pitchFamily="49" charset="-122"/>
              </a:rPr>
              <a:t>1)</a:t>
            </a:r>
            <a:r>
              <a:rPr lang="en-US" altLang="zh-CN" sz="2800" b="1" dirty="0">
                <a:latin typeface="Times New Roman" pitchFamily="18" charset="0"/>
                <a:ea typeface="隶书" pitchFamily="49" charset="-122"/>
              </a:rPr>
              <a:t> {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若邻接顶点</a:t>
            </a:r>
            <a:r>
              <a:rPr lang="en-US" altLang="zh-CN" sz="2800" b="1" dirty="0">
                <a:solidFill>
                  <a:schemeClr val="tx2"/>
                </a:solidFill>
                <a:latin typeface="Times New Roman" pitchFamily="18" charset="0"/>
                <a:ea typeface="隶书" pitchFamily="49" charset="-122"/>
              </a:rPr>
              <a:t>w</a:t>
            </a:r>
            <a:r>
              <a:rPr lang="zh-CN" altLang="en-US" sz="2800" dirty="0">
                <a:solidFill>
                  <a:schemeClr val="tx2"/>
                </a:solidFill>
                <a:latin typeface="Times New Roman" pitchFamily="18" charset="0"/>
                <a:ea typeface="隶书" pitchFamily="49" charset="-122"/>
              </a:rPr>
              <a:t>存在</a:t>
            </a:r>
            <a:endParaRPr lang="zh-CN" altLang="en-US" sz="2800" dirty="0">
              <a:solidFill>
                <a:schemeClr val="tx2"/>
              </a:solidFill>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zh-CN" altLang="en-US" sz="2800" b="1" dirty="0">
                <a:latin typeface="Times New Roman" pitchFamily="18" charset="0"/>
                <a:ea typeface="隶书" pitchFamily="49" charset="-122"/>
              </a:rPr>
              <a:t> 	    </a:t>
            </a:r>
            <a:r>
              <a:rPr lang="en-US" altLang="zh-CN" sz="2800" b="1" dirty="0">
                <a:latin typeface="Times New Roman" pitchFamily="18" charset="0"/>
                <a:ea typeface="隶书" pitchFamily="49" charset="-122"/>
              </a:rPr>
              <a:t>if </a:t>
            </a:r>
            <a:r>
              <a:rPr lang="en-US" altLang="zh-CN" sz="2800" dirty="0">
                <a:latin typeface="Times New Roman" pitchFamily="18" charset="0"/>
                <a:ea typeface="隶书" pitchFamily="49" charset="-122"/>
              </a:rPr>
              <a:t>( </a:t>
            </a:r>
            <a:r>
              <a:rPr lang="en-US" altLang="zh-CN" sz="2800" b="1" dirty="0">
                <a:latin typeface="Times New Roman" pitchFamily="18" charset="0"/>
                <a:ea typeface="隶书" pitchFamily="49" charset="-122"/>
              </a:rPr>
              <a:t>!</a:t>
            </a:r>
            <a:r>
              <a:rPr lang="en-US" altLang="zh-CN" sz="2800" dirty="0">
                <a:latin typeface="Times New Roman" pitchFamily="18" charset="0"/>
                <a:ea typeface="隶书" pitchFamily="49" charset="-122"/>
              </a:rPr>
              <a:t>visited[w] ) DFS(G</a:t>
            </a: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w</a:t>
            </a: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visited)</a:t>
            </a:r>
            <a:r>
              <a:rPr lang="en-US" altLang="zh-CN" sz="2800" b="1" dirty="0">
                <a:latin typeface="Times New Roman" pitchFamily="18" charset="0"/>
                <a:ea typeface="隶书" pitchFamily="49" charset="-122"/>
              </a:rPr>
              <a:t>;</a:t>
            </a:r>
            <a:endParaRPr lang="en-US" altLang="zh-CN" sz="2800" b="1" dirty="0">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w</a:t>
            </a:r>
            <a:r>
              <a:rPr lang="en-US" altLang="zh-CN" sz="2800" b="1" dirty="0">
                <a:latin typeface="Times New Roman" pitchFamily="18" charset="0"/>
                <a:ea typeface="隶书" pitchFamily="49" charset="-122"/>
              </a:rPr>
              <a:t> = </a:t>
            </a:r>
            <a:r>
              <a:rPr lang="en-US" altLang="zh-CN" sz="2800" dirty="0" err="1">
                <a:latin typeface="Times New Roman" pitchFamily="18" charset="0"/>
                <a:ea typeface="隶书" pitchFamily="49" charset="-122"/>
              </a:rPr>
              <a:t>G.getNextNeighbor</a:t>
            </a:r>
            <a:r>
              <a:rPr lang="en-US" altLang="zh-CN" sz="2800" dirty="0">
                <a:latin typeface="Times New Roman" pitchFamily="18" charset="0"/>
                <a:ea typeface="隶书" pitchFamily="49" charset="-122"/>
              </a:rPr>
              <a:t> (v</a:t>
            </a: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w)</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下一个邻接顶点</a:t>
            </a:r>
            <a:endParaRPr lang="zh-CN" altLang="en-US" sz="2800" dirty="0">
              <a:solidFill>
                <a:schemeClr val="tx2"/>
              </a:solidFill>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zh-CN" altLang="en-US" sz="2800" b="1" dirty="0">
                <a:latin typeface="Times New Roman" pitchFamily="18" charset="0"/>
                <a:ea typeface="隶书" pitchFamily="49" charset="-122"/>
              </a:rPr>
              <a:t>    </a:t>
            </a:r>
            <a:r>
              <a:rPr lang="en-US" altLang="zh-CN" sz="2800" b="1" dirty="0">
                <a:latin typeface="Times New Roman" pitchFamily="18" charset="0"/>
                <a:ea typeface="隶书" pitchFamily="49" charset="-122"/>
              </a:rPr>
              <a:t>}</a:t>
            </a:r>
            <a:endParaRPr lang="en-US" altLang="zh-CN" sz="2800" b="1" dirty="0">
              <a:latin typeface="Times New Roman" pitchFamily="18" charset="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dirty="0">
                <a:latin typeface="Times New Roman" pitchFamily="18" charset="0"/>
                <a:ea typeface="隶书" pitchFamily="49" charset="-122"/>
              </a:rPr>
              <a:t>};</a:t>
            </a:r>
            <a:endParaRPr lang="en-US" altLang="zh-CN" sz="2800" b="1" dirty="0">
              <a:latin typeface="Times New Roman" pitchFamily="18" charset="0"/>
              <a:ea typeface="隶书"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41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4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41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4238DAFE-911D-4A3C-9BD7-568203A1C67B}"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5325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8A630538-C854-4D75-9361-B302949FEC0B}"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pic>
        <p:nvPicPr>
          <p:cNvPr id="61444" name="Picture 2" descr="自测图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838200"/>
            <a:ext cx="64008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3"/>
          <p:cNvSpPr>
            <a:spLocks noChangeArrowheads="1"/>
          </p:cNvSpPr>
          <p:nvPr/>
        </p:nvSpPr>
        <p:spPr bwMode="auto">
          <a:xfrm>
            <a:off x="1447800" y="22860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446" name="Rectangle 4"/>
          <p:cNvSpPr>
            <a:spLocks noGrp="1" noChangeArrowheads="1"/>
          </p:cNvSpPr>
          <p:nvPr>
            <p:ph type="title" idx="4294967295"/>
          </p:nvPr>
        </p:nvSpPr>
        <p:spPr>
          <a:xfrm>
            <a:off x="142875" y="0"/>
            <a:ext cx="6408738" cy="609600"/>
          </a:xfrm>
        </p:spPr>
        <p:txBody>
          <a:bodyPr/>
          <a:lstStyle/>
          <a:p>
            <a:pPr eaLnBrk="1" hangingPunct="1">
              <a:defRPr/>
            </a:pPr>
            <a:r>
              <a:rPr lang="zh-CN" altLang="en-US" sz="2600" b="1">
                <a:effectLst>
                  <a:outerShdw blurRad="38100" dist="38100" dir="2700000" algn="tl">
                    <a:srgbClr val="C0C0C0"/>
                  </a:outerShdw>
                </a:effectLst>
              </a:rPr>
              <a:t>讨论</a:t>
            </a:r>
            <a:r>
              <a:rPr lang="en-US" sz="2600" b="1">
                <a:effectLst>
                  <a:outerShdw blurRad="38100" dist="38100" dir="2700000" algn="tl">
                    <a:srgbClr val="C0C0C0"/>
                  </a:outerShdw>
                </a:effectLst>
              </a:rPr>
              <a:t>3</a:t>
            </a:r>
            <a:r>
              <a:rPr lang="zh-CN" altLang="en-US" sz="2600" b="1">
                <a:effectLst>
                  <a:outerShdw blurRad="38100" dist="38100" dir="2700000" algn="tl">
                    <a:srgbClr val="C0C0C0"/>
                  </a:outerShdw>
                </a:effectLst>
              </a:rPr>
              <a:t>：在图的邻接表中如何进行</a:t>
            </a:r>
            <a:r>
              <a:rPr lang="en-US" sz="2600" b="1">
                <a:effectLst>
                  <a:outerShdw blurRad="38100" dist="38100" dir="2700000" algn="tl">
                    <a:srgbClr val="C0C0C0"/>
                  </a:outerShdw>
                </a:effectLst>
              </a:rPr>
              <a:t>DFS</a:t>
            </a:r>
            <a:r>
              <a:rPr lang="zh-CN" altLang="en-US" sz="2600" b="1">
                <a:effectLst>
                  <a:outerShdw blurRad="38100" dist="38100" dir="2700000" algn="tl">
                    <a:srgbClr val="C0C0C0"/>
                  </a:outerShdw>
                </a:effectLst>
              </a:rPr>
              <a:t>？</a:t>
            </a:r>
            <a:endParaRPr lang="zh-CN" altLang="en-US" sz="2800" b="1">
              <a:effectLst>
                <a:outerShdw blurRad="38100" dist="38100" dir="2700000" algn="tl">
                  <a:srgbClr val="C0C0C0"/>
                </a:outerShdw>
              </a:effectLst>
            </a:endParaRPr>
          </a:p>
        </p:txBody>
      </p:sp>
      <p:sp>
        <p:nvSpPr>
          <p:cNvPr id="61447" name="Text Box 6"/>
          <p:cNvSpPr txBox="1">
            <a:spLocks noChangeArrowheads="1"/>
          </p:cNvSpPr>
          <p:nvPr/>
        </p:nvSpPr>
        <p:spPr bwMode="auto">
          <a:xfrm>
            <a:off x="4495800" y="43434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b="1">
                <a:solidFill>
                  <a:srgbClr val="FF0000"/>
                </a:solidFill>
                <a:ea typeface="黑体" pitchFamily="2" charset="-122"/>
              </a:rPr>
              <a:t>v0 → v1 → v2 → v3</a:t>
            </a:r>
            <a:endParaRPr lang="en-US" altLang="zh-CN" sz="2800" b="1">
              <a:solidFill>
                <a:srgbClr val="FF0000"/>
              </a:solidFill>
              <a:ea typeface="黑体" pitchFamily="2" charset="-122"/>
            </a:endParaRPr>
          </a:p>
        </p:txBody>
      </p:sp>
      <p:sp>
        <p:nvSpPr>
          <p:cNvPr id="61448" name="Rectangle 7"/>
          <p:cNvSpPr>
            <a:spLocks noChangeArrowheads="1"/>
          </p:cNvSpPr>
          <p:nvPr/>
        </p:nvSpPr>
        <p:spPr bwMode="auto">
          <a:xfrm>
            <a:off x="5048250" y="3886200"/>
            <a:ext cx="167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a:solidFill>
                  <a:srgbClr val="FF0000"/>
                </a:solidFill>
                <a:ea typeface="楷体_GB2312" pitchFamily="49" charset="-122"/>
              </a:rPr>
              <a:t>DFS </a:t>
            </a:r>
            <a:r>
              <a:rPr lang="zh-CN" altLang="en-US" sz="2800" b="1">
                <a:solidFill>
                  <a:srgbClr val="FF0000"/>
                </a:solidFill>
                <a:latin typeface="楷体_GB2312" pitchFamily="49" charset="-122"/>
                <a:ea typeface="楷体_GB2312" pitchFamily="49" charset="-122"/>
              </a:rPr>
              <a:t>结果</a:t>
            </a:r>
            <a:endParaRPr lang="zh-CN" altLang="en-US" sz="2800" b="1">
              <a:solidFill>
                <a:srgbClr val="FF0000"/>
              </a:solidFill>
              <a:latin typeface="楷体_GB2312" pitchFamily="49" charset="-122"/>
              <a:ea typeface="楷体_GB2312" pitchFamily="49" charset="-122"/>
            </a:endParaRPr>
          </a:p>
        </p:txBody>
      </p:sp>
      <p:graphicFrame>
        <p:nvGraphicFramePr>
          <p:cNvPr id="61449" name="Group 9"/>
          <p:cNvGraphicFramePr>
            <a:graphicFrameLocks noGrp="1"/>
          </p:cNvGraphicFramePr>
          <p:nvPr/>
        </p:nvGraphicFramePr>
        <p:xfrm>
          <a:off x="750888" y="4419600"/>
          <a:ext cx="392112" cy="18288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1" name="Group 21"/>
          <p:cNvGraphicFramePr>
            <a:graphicFrameLocks noGrp="1"/>
          </p:cNvGraphicFramePr>
          <p:nvPr/>
        </p:nvGraphicFramePr>
        <p:xfrm>
          <a:off x="369888" y="4419600"/>
          <a:ext cx="457200" cy="1828800"/>
        </p:xfrm>
        <a:graphic>
          <a:graphicData uri="http://schemas.openxmlformats.org/drawingml/2006/table">
            <a:tbl>
              <a:tblPr/>
              <a:tblGrid>
                <a:gridCol w="457200"/>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chemeClr val="hlink"/>
                          </a:solidFill>
                          <a:effectLst/>
                          <a:latin typeface="Times New Roman" pitchFamily="18" charset="0"/>
                          <a:ea typeface="SimSun" pitchFamily="2" charset="-122"/>
                        </a:rPr>
                        <a:t>0</a:t>
                      </a:r>
                      <a:endParaRPr kumimoji="0" lang="en-US" sz="2400" b="0" i="0" u="none" strike="noStrike" cap="none" normalizeH="0" baseline="0">
                        <a:ln>
                          <a:noFill/>
                        </a:ln>
                        <a:solidFill>
                          <a:schemeClr val="hlink"/>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0000E5"/>
                          </a:solidFill>
                          <a:effectLst/>
                          <a:latin typeface="Times New Roman" pitchFamily="18" charset="0"/>
                          <a:ea typeface="SimSun" pitchFamily="2" charset="-122"/>
                        </a:rPr>
                        <a:t>1</a:t>
                      </a:r>
                      <a:endParaRPr kumimoji="0" lang="en-US" sz="2400" b="0"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0000E5"/>
                          </a:solidFill>
                          <a:effectLst/>
                          <a:latin typeface="Times New Roman" pitchFamily="18" charset="0"/>
                          <a:ea typeface="SimSun" pitchFamily="2" charset="-122"/>
                        </a:rPr>
                        <a:t>2</a:t>
                      </a:r>
                      <a:endParaRPr kumimoji="0" lang="en-US" sz="2400" b="0"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0000E5"/>
                          </a:solidFill>
                          <a:effectLst/>
                          <a:latin typeface="Times New Roman" pitchFamily="18" charset="0"/>
                          <a:ea typeface="SimSun" pitchFamily="2" charset="-122"/>
                        </a:rPr>
                        <a:t>3</a:t>
                      </a:r>
                      <a:endParaRPr kumimoji="0" lang="en-US" sz="2400" b="0"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61466" name="Text Box 35"/>
          <p:cNvSpPr txBox="1">
            <a:spLocks noChangeArrowheads="1"/>
          </p:cNvSpPr>
          <p:nvPr/>
        </p:nvSpPr>
        <p:spPr bwMode="auto">
          <a:xfrm>
            <a:off x="685800" y="3810000"/>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zh-CN" altLang="en-US" sz="2800" b="1">
                <a:solidFill>
                  <a:srgbClr val="0000E5"/>
                </a:solidFill>
                <a:latin typeface="楷体_GB2312" pitchFamily="49" charset="-122"/>
                <a:ea typeface="楷体_GB2312" pitchFamily="49" charset="-122"/>
              </a:rPr>
              <a:t>辅助数组 </a:t>
            </a:r>
            <a:r>
              <a:rPr lang="en-US" altLang="zh-CN" sz="2800" b="1" i="1">
                <a:solidFill>
                  <a:srgbClr val="0000E5"/>
                </a:solidFill>
                <a:ea typeface="楷体_GB2312" pitchFamily="49" charset="-122"/>
              </a:rPr>
              <a:t>visited</a:t>
            </a:r>
            <a:r>
              <a:rPr lang="en-US" altLang="zh-CN" sz="2800" b="1">
                <a:solidFill>
                  <a:srgbClr val="0000E5"/>
                </a:solidFill>
                <a:ea typeface="楷体_GB2312" pitchFamily="49" charset="-122"/>
              </a:rPr>
              <a:t> [n ]</a:t>
            </a:r>
            <a:endParaRPr lang="en-US" altLang="zh-CN" sz="2800" b="1">
              <a:solidFill>
                <a:srgbClr val="0000E5"/>
              </a:solidFill>
              <a:ea typeface="楷体_GB2312" pitchFamily="49" charset="-122"/>
            </a:endParaRPr>
          </a:p>
        </p:txBody>
      </p:sp>
      <p:graphicFrame>
        <p:nvGraphicFramePr>
          <p:cNvPr id="61467" name="Group 27"/>
          <p:cNvGraphicFramePr>
            <a:graphicFrameLocks noGrp="1"/>
          </p:cNvGraphicFramePr>
          <p:nvPr/>
        </p:nvGraphicFramePr>
        <p:xfrm>
          <a:off x="13716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chemeClr val="tx2"/>
                          </a:solidFill>
                          <a:effectLst/>
                          <a:latin typeface="Times New Roman" pitchFamily="18" charset="0"/>
                          <a:ea typeface="SimSun" pitchFamily="2" charset="-122"/>
                        </a:rPr>
                        <a:t>1</a:t>
                      </a:r>
                      <a:endParaRPr kumimoji="0" lang="en-US" sz="2400" b="0" i="0" u="none" strike="noStrike" cap="none" normalizeH="0" baseline="0">
                        <a:ln>
                          <a:noFill/>
                        </a:ln>
                        <a:solidFill>
                          <a:schemeClr val="tx2"/>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0000E5"/>
                          </a:solidFill>
                          <a:effectLst/>
                          <a:latin typeface="Times New Roman" pitchFamily="18" charset="0"/>
                          <a:ea typeface="SimSun" pitchFamily="2" charset="-122"/>
                        </a:rPr>
                        <a:t>0</a:t>
                      </a:r>
                      <a:endParaRPr kumimoji="0" lang="en-US" sz="2400" b="0"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0000E5"/>
                          </a:solidFill>
                          <a:effectLst/>
                          <a:latin typeface="Times New Roman" pitchFamily="18" charset="0"/>
                          <a:ea typeface="SimSun" pitchFamily="2" charset="-122"/>
                        </a:rPr>
                        <a:t>0</a:t>
                      </a:r>
                      <a:endParaRPr kumimoji="0" lang="en-US" sz="2400" b="0"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0000E5"/>
                          </a:solidFill>
                          <a:effectLst/>
                          <a:latin typeface="Times New Roman" pitchFamily="18" charset="0"/>
                          <a:ea typeface="SimSun" pitchFamily="2" charset="-122"/>
                        </a:rPr>
                        <a:t>0</a:t>
                      </a:r>
                      <a:endParaRPr kumimoji="0" lang="en-US" sz="2400" b="0"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79" name="Group 39"/>
          <p:cNvGraphicFramePr>
            <a:graphicFrameLocks noGrp="1"/>
          </p:cNvGraphicFramePr>
          <p:nvPr/>
        </p:nvGraphicFramePr>
        <p:xfrm>
          <a:off x="1981200" y="4419600"/>
          <a:ext cx="392113" cy="1831976"/>
        </p:xfrm>
        <a:graphic>
          <a:graphicData uri="http://schemas.openxmlformats.org/drawingml/2006/table">
            <a:tbl>
              <a:tblPr/>
              <a:tblGrid>
                <a:gridCol w="392113"/>
              </a:tblGrid>
              <a:tr h="458788">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rgbClr val="0000E5"/>
                          </a:solidFill>
                          <a:effectLst/>
                          <a:latin typeface="Times New Roman" pitchFamily="18" charset="0"/>
                          <a:ea typeface="SimSun" pitchFamily="2" charset="-122"/>
                        </a:rPr>
                        <a:t>1</a:t>
                      </a:r>
                      <a:endParaRPr kumimoji="0" lang="en-US" sz="2400" b="0"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chemeClr val="tx2"/>
                          </a:solidFill>
                          <a:effectLst/>
                          <a:latin typeface="Times New Roman" pitchFamily="18" charset="0"/>
                          <a:ea typeface="SimSun" pitchFamily="2" charset="-122"/>
                        </a:rPr>
                        <a:t>1</a:t>
                      </a:r>
                      <a:endParaRPr kumimoji="0" lang="en-US" sz="2400" b="0" i="0" u="none" strike="noStrike" cap="none" normalizeH="0" baseline="0">
                        <a:ln>
                          <a:noFill/>
                        </a:ln>
                        <a:solidFill>
                          <a:schemeClr val="tx2"/>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0</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1" name="Group 51"/>
          <p:cNvGraphicFramePr>
            <a:graphicFrameLocks noGrp="1"/>
          </p:cNvGraphicFramePr>
          <p:nvPr/>
        </p:nvGraphicFramePr>
        <p:xfrm>
          <a:off x="25908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chemeClr val="tx2"/>
                          </a:solidFill>
                          <a:effectLst/>
                          <a:latin typeface="Times New Roman" pitchFamily="18" charset="0"/>
                          <a:ea typeface="SimSun" pitchFamily="2" charset="-122"/>
                        </a:rPr>
                        <a:t>1</a:t>
                      </a:r>
                      <a:endParaRPr kumimoji="0" lang="en-US" sz="2400" b="0" i="0" u="none" strike="noStrike" cap="none" normalizeH="0" baseline="0">
                        <a:ln>
                          <a:noFill/>
                        </a:ln>
                        <a:solidFill>
                          <a:schemeClr val="tx2"/>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chemeClr val="tx1"/>
                          </a:solidFill>
                          <a:effectLst/>
                          <a:latin typeface="Times New Roman" pitchFamily="18" charset="0"/>
                          <a:ea typeface="SimSun" pitchFamily="2" charset="-122"/>
                        </a:rPr>
                        <a:t>0</a:t>
                      </a:r>
                      <a:endParaRPr kumimoji="0" lang="en-US" sz="2400" b="1"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03" name="Group 63"/>
          <p:cNvGraphicFramePr>
            <a:graphicFrameLocks noGrp="1"/>
          </p:cNvGraphicFramePr>
          <p:nvPr/>
        </p:nvGraphicFramePr>
        <p:xfrm>
          <a:off x="32004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1" i="0" u="none" strike="noStrike" cap="none" normalizeH="0" baseline="0">
                          <a:ln>
                            <a:noFill/>
                          </a:ln>
                          <a:solidFill>
                            <a:srgbClr val="0000E5"/>
                          </a:solidFill>
                          <a:effectLst/>
                          <a:latin typeface="Times New Roman" pitchFamily="18" charset="0"/>
                          <a:ea typeface="SimSun" pitchFamily="2" charset="-122"/>
                        </a:rPr>
                        <a:t>1</a:t>
                      </a:r>
                      <a:endParaRPr kumimoji="0" lang="en-US" sz="2400" b="1" i="0" u="none" strike="noStrike" cap="none" normalizeH="0" baseline="0">
                        <a:ln>
                          <a:noFill/>
                        </a:ln>
                        <a:solidFill>
                          <a:srgbClr val="0000E5"/>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400" b="0" i="0" u="none" strike="noStrike" cap="none" normalizeH="0" baseline="0">
                          <a:ln>
                            <a:noFill/>
                          </a:ln>
                          <a:solidFill>
                            <a:schemeClr val="tx2"/>
                          </a:solidFill>
                          <a:effectLst/>
                          <a:latin typeface="Times New Roman" pitchFamily="18" charset="0"/>
                          <a:ea typeface="SimSun" pitchFamily="2" charset="-122"/>
                        </a:rPr>
                        <a:t>1</a:t>
                      </a:r>
                      <a:endParaRPr kumimoji="0" lang="en-US" sz="2400" b="0" i="0" u="none" strike="noStrike" cap="none" normalizeH="0" baseline="0">
                        <a:ln>
                          <a:noFill/>
                        </a:ln>
                        <a:solidFill>
                          <a:schemeClr val="tx2"/>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15" name="Rectangle 84"/>
          <p:cNvSpPr>
            <a:spLocks noChangeArrowheads="1"/>
          </p:cNvSpPr>
          <p:nvPr/>
        </p:nvSpPr>
        <p:spPr bwMode="auto">
          <a:xfrm>
            <a:off x="304800" y="990600"/>
            <a:ext cx="854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a:solidFill>
                  <a:srgbClr val="0000E5"/>
                </a:solidFill>
              </a:rPr>
              <a:t>例：</a:t>
            </a:r>
            <a:endParaRPr lang="zh-CN" altLang="en-US" sz="2600" b="1">
              <a:solidFill>
                <a:srgbClr val="0000E5"/>
              </a:solidFill>
            </a:endParaRPr>
          </a:p>
        </p:txBody>
      </p:sp>
      <p:sp>
        <p:nvSpPr>
          <p:cNvPr id="61516" name="Rectangle 85"/>
          <p:cNvSpPr>
            <a:spLocks noChangeArrowheads="1"/>
          </p:cNvSpPr>
          <p:nvPr/>
        </p:nvSpPr>
        <p:spPr bwMode="auto">
          <a:xfrm>
            <a:off x="5791200" y="142875"/>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rgbClr val="FF0000"/>
                </a:solidFill>
              </a:rPr>
              <a:t>—</a:t>
            </a:r>
            <a:r>
              <a:rPr lang="zh-CN" altLang="en-US" sz="2400" b="1">
                <a:solidFill>
                  <a:srgbClr val="FF0000"/>
                </a:solidFill>
                <a:latin typeface="楷体_GB2312" pitchFamily="49" charset="-122"/>
                <a:ea typeface="楷体_GB2312" pitchFamily="49" charset="-122"/>
              </a:rPr>
              <a:t>照样借用</a:t>
            </a:r>
            <a:r>
              <a:rPr lang="en-US" altLang="zh-CN" sz="2400" b="1" i="1">
                <a:solidFill>
                  <a:srgbClr val="FF0000"/>
                </a:solidFill>
                <a:ea typeface="楷体_GB2312" pitchFamily="49" charset="-122"/>
              </a:rPr>
              <a:t>visited</a:t>
            </a:r>
            <a:r>
              <a:rPr lang="en-US" altLang="zh-CN" sz="2400" b="1">
                <a:solidFill>
                  <a:srgbClr val="FF0000"/>
                </a:solidFill>
                <a:ea typeface="楷体_GB2312" pitchFamily="49" charset="-122"/>
              </a:rPr>
              <a:t> [n ]</a:t>
            </a:r>
            <a:r>
              <a:rPr lang="zh-CN" altLang="en-US" sz="2400" b="1">
                <a:solidFill>
                  <a:srgbClr val="FF0000"/>
                </a:solidFill>
                <a:ea typeface="楷体_GB2312" pitchFamily="49" charset="-122"/>
              </a:rPr>
              <a:t>！</a:t>
            </a:r>
            <a:endParaRPr lang="zh-CN" altLang="en-US" sz="2400" b="1">
              <a:solidFill>
                <a:srgbClr val="FF0000"/>
              </a:solidFill>
              <a:ea typeface="楷体_GB2312" pitchFamily="49" charset="-122"/>
            </a:endParaRPr>
          </a:p>
        </p:txBody>
      </p:sp>
      <p:sp>
        <p:nvSpPr>
          <p:cNvPr id="61517" name="AutoShape 86"/>
          <p:cNvSpPr>
            <a:spLocks noChangeArrowheads="1"/>
          </p:cNvSpPr>
          <p:nvPr/>
        </p:nvSpPr>
        <p:spPr bwMode="auto">
          <a:xfrm>
            <a:off x="76200" y="1676400"/>
            <a:ext cx="990600" cy="457200"/>
          </a:xfrm>
          <a:prstGeom prst="wedgeEllipseCallout">
            <a:avLst>
              <a:gd name="adj1" fmla="val 108972"/>
              <a:gd name="adj2" fmla="val -122569"/>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1518" name="Text Box 87"/>
          <p:cNvSpPr txBox="1">
            <a:spLocks noChangeArrowheads="1"/>
          </p:cNvSpPr>
          <p:nvPr/>
        </p:nvSpPr>
        <p:spPr bwMode="auto">
          <a:xfrm>
            <a:off x="1066800" y="1143000"/>
            <a:ext cx="304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60000"/>
              </a:spcBef>
            </a:pPr>
            <a:r>
              <a:rPr lang="en-US" altLang="zh-CN" sz="2400" b="1">
                <a:solidFill>
                  <a:srgbClr val="FF0000"/>
                </a:solidFill>
              </a:rPr>
              <a:t>0</a:t>
            </a:r>
            <a:endParaRPr lang="en-US" altLang="zh-CN" sz="2400" b="1">
              <a:solidFill>
                <a:srgbClr val="FF0000"/>
              </a:solidFill>
            </a:endParaRPr>
          </a:p>
          <a:p>
            <a:pPr algn="ctr" eaLnBrk="1" hangingPunct="1">
              <a:spcBef>
                <a:spcPct val="60000"/>
              </a:spcBef>
            </a:pPr>
            <a:r>
              <a:rPr lang="en-US" altLang="zh-CN" sz="2400" b="1">
                <a:solidFill>
                  <a:srgbClr val="FF0000"/>
                </a:solidFill>
              </a:rPr>
              <a:t>1</a:t>
            </a:r>
            <a:endParaRPr lang="en-US" altLang="zh-CN" sz="2400" b="1">
              <a:solidFill>
                <a:srgbClr val="FF0000"/>
              </a:solidFill>
            </a:endParaRPr>
          </a:p>
          <a:p>
            <a:pPr algn="ctr" eaLnBrk="1" hangingPunct="1">
              <a:spcBef>
                <a:spcPct val="60000"/>
              </a:spcBef>
            </a:pPr>
            <a:r>
              <a:rPr lang="en-US" altLang="zh-CN" sz="2400" b="1">
                <a:solidFill>
                  <a:srgbClr val="FF0000"/>
                </a:solidFill>
              </a:rPr>
              <a:t>2</a:t>
            </a:r>
            <a:endParaRPr lang="en-US" altLang="zh-CN" sz="2400" b="1">
              <a:solidFill>
                <a:srgbClr val="FF0000"/>
              </a:solidFill>
            </a:endParaRPr>
          </a:p>
          <a:p>
            <a:pPr algn="ctr" eaLnBrk="1" hangingPunct="1">
              <a:spcBef>
                <a:spcPct val="60000"/>
              </a:spcBef>
            </a:pPr>
            <a:r>
              <a:rPr lang="en-US" altLang="zh-CN" sz="2400" b="1">
                <a:solidFill>
                  <a:srgbClr val="FF0000"/>
                </a:solidFill>
              </a:rPr>
              <a:t>3</a:t>
            </a:r>
            <a:endParaRPr lang="en-US" altLang="zh-CN" sz="2400" b="1">
              <a:solidFill>
                <a:srgbClr val="FF0000"/>
              </a:solidFill>
            </a:endParaRPr>
          </a:p>
        </p:txBody>
      </p:sp>
      <p:sp>
        <p:nvSpPr>
          <p:cNvPr id="61520" name="Rectangle 89"/>
          <p:cNvSpPr>
            <a:spLocks noChangeArrowheads="1"/>
          </p:cNvSpPr>
          <p:nvPr/>
        </p:nvSpPr>
        <p:spPr bwMode="auto">
          <a:xfrm>
            <a:off x="2971800" y="1066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1" name="Rectangle 90"/>
          <p:cNvSpPr>
            <a:spLocks noChangeArrowheads="1"/>
          </p:cNvSpPr>
          <p:nvPr/>
        </p:nvSpPr>
        <p:spPr bwMode="auto">
          <a:xfrm>
            <a:off x="1447800" y="16764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2" name="Rectangle 91"/>
          <p:cNvSpPr>
            <a:spLocks noChangeArrowheads="1"/>
          </p:cNvSpPr>
          <p:nvPr/>
        </p:nvSpPr>
        <p:spPr bwMode="auto">
          <a:xfrm>
            <a:off x="2971800" y="1066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3" name="Rectangle 92"/>
          <p:cNvSpPr>
            <a:spLocks noChangeArrowheads="1"/>
          </p:cNvSpPr>
          <p:nvPr/>
        </p:nvSpPr>
        <p:spPr bwMode="auto">
          <a:xfrm>
            <a:off x="1447800" y="1066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4" name="Rectangle 93"/>
          <p:cNvSpPr>
            <a:spLocks noChangeArrowheads="1"/>
          </p:cNvSpPr>
          <p:nvPr/>
        </p:nvSpPr>
        <p:spPr bwMode="auto">
          <a:xfrm>
            <a:off x="1447800" y="1066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5" name="Rectangle 94"/>
          <p:cNvSpPr>
            <a:spLocks noChangeArrowheads="1"/>
          </p:cNvSpPr>
          <p:nvPr/>
        </p:nvSpPr>
        <p:spPr bwMode="auto">
          <a:xfrm>
            <a:off x="1447800" y="16764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6" name="Rectangle 95"/>
          <p:cNvSpPr>
            <a:spLocks noChangeArrowheads="1"/>
          </p:cNvSpPr>
          <p:nvPr/>
        </p:nvSpPr>
        <p:spPr bwMode="auto">
          <a:xfrm>
            <a:off x="5791200" y="2209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7" name="Rectangle 96"/>
          <p:cNvSpPr>
            <a:spLocks noChangeArrowheads="1"/>
          </p:cNvSpPr>
          <p:nvPr/>
        </p:nvSpPr>
        <p:spPr bwMode="auto">
          <a:xfrm>
            <a:off x="1524000" y="28956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8" name="Rectangle 97"/>
          <p:cNvSpPr>
            <a:spLocks noChangeArrowheads="1"/>
          </p:cNvSpPr>
          <p:nvPr/>
        </p:nvSpPr>
        <p:spPr bwMode="auto">
          <a:xfrm>
            <a:off x="1447800" y="22860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9" name="Rectangle 98"/>
          <p:cNvSpPr>
            <a:spLocks noChangeArrowheads="1"/>
          </p:cNvSpPr>
          <p:nvPr/>
        </p:nvSpPr>
        <p:spPr bwMode="auto">
          <a:xfrm>
            <a:off x="4419600" y="1676400"/>
            <a:ext cx="533400" cy="4572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30" name="Rectangle 99"/>
          <p:cNvSpPr>
            <a:spLocks noChangeArrowheads="1"/>
          </p:cNvSpPr>
          <p:nvPr/>
        </p:nvSpPr>
        <p:spPr bwMode="auto">
          <a:xfrm>
            <a:off x="4419600" y="16764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31" name="Rectangle 100"/>
          <p:cNvSpPr>
            <a:spLocks noChangeArrowheads="1"/>
          </p:cNvSpPr>
          <p:nvPr/>
        </p:nvSpPr>
        <p:spPr bwMode="auto">
          <a:xfrm>
            <a:off x="5791200" y="2209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516"/>
                                        </p:tgtEl>
                                        <p:attrNameLst>
                                          <p:attrName>style.visibility</p:attrName>
                                        </p:attrNameLst>
                                      </p:cBhvr>
                                      <p:to>
                                        <p:strVal val="visible"/>
                                      </p:to>
                                    </p:set>
                                    <p:anim calcmode="lin" valueType="num">
                                      <p:cBhvr additive="base">
                                        <p:cTn id="7" dur="500" fill="hold"/>
                                        <p:tgtEl>
                                          <p:spTgt spid="61516"/>
                                        </p:tgtEl>
                                        <p:attrNameLst>
                                          <p:attrName>ppt_x</p:attrName>
                                        </p:attrNameLst>
                                      </p:cBhvr>
                                      <p:tavLst>
                                        <p:tav tm="0">
                                          <p:val>
                                            <p:strVal val="1+#ppt_w/2"/>
                                          </p:val>
                                        </p:tav>
                                        <p:tav tm="100000">
                                          <p:val>
                                            <p:strVal val="#ppt_x"/>
                                          </p:val>
                                        </p:tav>
                                      </p:tavLst>
                                    </p:anim>
                                    <p:anim calcmode="lin" valueType="num">
                                      <p:cBhvr additive="base">
                                        <p:cTn id="8" dur="500" fill="hold"/>
                                        <p:tgtEl>
                                          <p:spTgt spid="615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61515"/>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61444"/>
                                        </p:tgtEl>
                                        <p:attrNameLst>
                                          <p:attrName>style.visibility</p:attrName>
                                        </p:attrNameLst>
                                      </p:cBhvr>
                                      <p:to>
                                        <p:strVal val="visible"/>
                                      </p:to>
                                    </p:set>
                                    <p:animEffect transition="in" filter="wipe(left)">
                                      <p:cBhvr>
                                        <p:cTn id="14" dur="500"/>
                                        <p:tgtEl>
                                          <p:spTgt spid="6144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61518"/>
                                        </p:tgtEl>
                                        <p:attrNameLst>
                                          <p:attrName>style.visibility</p:attrName>
                                        </p:attrNameLst>
                                      </p:cBhvr>
                                      <p:to>
                                        <p:strVal val="visible"/>
                                      </p:to>
                                    </p:set>
                                    <p:animEffect transition="in" filter="wipe(up)">
                                      <p:cBhvr>
                                        <p:cTn id="17" dur="500"/>
                                        <p:tgtEl>
                                          <p:spTgt spid="615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146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499"/>
                                          </p:stCondLst>
                                        </p:cTn>
                                        <p:tgtEl>
                                          <p:spTgt spid="6146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614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517"/>
                                        </p:tgtEl>
                                        <p:attrNameLst>
                                          <p:attrName>style.visibility</p:attrName>
                                        </p:attrNameLst>
                                      </p:cBhvr>
                                      <p:to>
                                        <p:strVal val="visible"/>
                                      </p:to>
                                    </p:set>
                                    <p:anim calcmode="lin" valueType="num">
                                      <p:cBhvr additive="base">
                                        <p:cTn id="31" dur="500" fill="hold"/>
                                        <p:tgtEl>
                                          <p:spTgt spid="61517"/>
                                        </p:tgtEl>
                                        <p:attrNameLst>
                                          <p:attrName>ppt_x</p:attrName>
                                        </p:attrNameLst>
                                      </p:cBhvr>
                                      <p:tavLst>
                                        <p:tav tm="0">
                                          <p:val>
                                            <p:strVal val="0-#ppt_w/2"/>
                                          </p:val>
                                        </p:tav>
                                        <p:tav tm="100000">
                                          <p:val>
                                            <p:strVal val="#ppt_x"/>
                                          </p:val>
                                        </p:tav>
                                      </p:tavLst>
                                    </p:anim>
                                    <p:anim calcmode="lin" valueType="num">
                                      <p:cBhvr additive="base">
                                        <p:cTn id="32" dur="500" fill="hold"/>
                                        <p:tgtEl>
                                          <p:spTgt spid="615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15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614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61524"/>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61520"/>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6152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499"/>
                                          </p:stCondLst>
                                        </p:cTn>
                                        <p:tgtEl>
                                          <p:spTgt spid="615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6147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61525"/>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61529"/>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499"/>
                                          </p:stCondLst>
                                        </p:cTn>
                                        <p:tgtEl>
                                          <p:spTgt spid="61530"/>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499"/>
                                          </p:stCondLst>
                                        </p:cTn>
                                        <p:tgtEl>
                                          <p:spTgt spid="614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6149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528"/>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6152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61531"/>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6152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6150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6144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299"/>
                                          </p:stCondLst>
                                        </p:cTn>
                                        <p:tgtEl>
                                          <p:spTgt spid="61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autoUpdateAnimBg="0"/>
      <p:bldP spid="61447" grpId="0" autoUpdateAnimBg="0"/>
      <p:bldP spid="61448" grpId="0" autoUpdateAnimBg="0"/>
      <p:bldP spid="61466" grpId="0" autoUpdateAnimBg="0"/>
      <p:bldP spid="61515" grpId="0" autoUpdateAnimBg="0"/>
      <p:bldP spid="61516" grpId="0" autoUpdateAnimBg="0"/>
      <p:bldP spid="61517" grpId="0" animBg="1" autoUpdateAnimBg="0"/>
      <p:bldP spid="61518" grpId="0" autoUpdateAnimBg="0"/>
      <p:bldP spid="61520" grpId="0" animBg="1" autoUpdateAnimBg="0"/>
      <p:bldP spid="61521" grpId="0" animBg="1" autoUpdateAnimBg="0"/>
      <p:bldP spid="61522" grpId="0" animBg="1" autoUpdateAnimBg="0"/>
      <p:bldP spid="61523" grpId="0" animBg="1" autoUpdateAnimBg="0"/>
      <p:bldP spid="61524" grpId="0" animBg="1" autoUpdateAnimBg="0"/>
      <p:bldP spid="61525" grpId="0" animBg="1" autoUpdateAnimBg="0"/>
      <p:bldP spid="61526" grpId="0" animBg="1" autoUpdateAnimBg="0"/>
      <p:bldP spid="61527" grpId="0" animBg="1" autoUpdateAnimBg="0"/>
      <p:bldP spid="61528" grpId="0" animBg="1" autoUpdateAnimBg="0"/>
      <p:bldP spid="61529" grpId="0" animBg="1" autoUpdateAnimBg="0"/>
      <p:bldP spid="61530" grpId="0" animBg="1" autoUpdateAnimBg="0"/>
      <p:bldP spid="61531"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57580F19-B22E-4078-A0B2-E0CDBC488DD5}" type="slidenum">
              <a:rPr lang="en-US" altLang="zh-CN" sz="1400"/>
            </a:fld>
            <a:endParaRPr lang="en-US" altLang="zh-CN" sz="1400"/>
          </a:p>
        </p:txBody>
      </p:sp>
      <p:sp>
        <p:nvSpPr>
          <p:cNvPr id="54275"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FD0B163B-B2F5-4D7F-987A-AB4F576CDB7B}" type="slidenum">
              <a:rPr lang="en-US" altLang="zh-CN" sz="1400"/>
            </a:fld>
            <a:endParaRPr lang="en-US" altLang="zh-CN" sz="1400"/>
          </a:p>
        </p:txBody>
      </p:sp>
      <p:graphicFrame>
        <p:nvGraphicFramePr>
          <p:cNvPr id="62468" name="Object 2"/>
          <p:cNvGraphicFramePr>
            <a:graphicFrameLocks noChangeAspect="1"/>
          </p:cNvGraphicFramePr>
          <p:nvPr/>
        </p:nvGraphicFramePr>
        <p:xfrm>
          <a:off x="228600" y="3505200"/>
          <a:ext cx="4343400" cy="2906713"/>
        </p:xfrm>
        <a:graphic>
          <a:graphicData uri="http://schemas.openxmlformats.org/presentationml/2006/ole">
            <mc:AlternateContent xmlns:mc="http://schemas.openxmlformats.org/markup-compatibility/2006">
              <mc:Choice xmlns:v="urn:schemas-microsoft-com:vml" Requires="v">
                <p:oleObj spid="_x0000_s5130" name="" r:id="rId1" imgW="2244725" imgH="1504315" progId="">
                  <p:embed/>
                </p:oleObj>
              </mc:Choice>
              <mc:Fallback>
                <p:oleObj name="" r:id="rId1" imgW="2244725" imgH="1504315"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05200"/>
                        <a:ext cx="4343400" cy="290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9" name="Rectangle 3"/>
          <p:cNvSpPr>
            <a:spLocks noGrp="1" noChangeArrowheads="1"/>
          </p:cNvSpPr>
          <p:nvPr>
            <p:ph type="title" idx="4294967295"/>
          </p:nvPr>
        </p:nvSpPr>
        <p:spPr>
          <a:xfrm>
            <a:off x="228600" y="0"/>
            <a:ext cx="5562600" cy="685800"/>
          </a:xfrm>
        </p:spPr>
        <p:txBody>
          <a:bodyPr/>
          <a:lstStyle/>
          <a:p>
            <a:pPr eaLnBrk="1" hangingPunct="1">
              <a:defRPr/>
            </a:pPr>
            <a:r>
              <a:rPr lang="zh-CN" altLang="en-US" sz="2800" b="1">
                <a:effectLst>
                  <a:outerShdw blurRad="38100" dist="38100" dir="2700000" algn="tl">
                    <a:srgbClr val="000000"/>
                  </a:outerShdw>
                </a:effectLst>
                <a:latin typeface="黑体" pitchFamily="2" charset="-122"/>
                <a:ea typeface="黑体" pitchFamily="2" charset="-122"/>
              </a:rPr>
              <a:t>二、广度优先搜索</a:t>
            </a:r>
            <a:r>
              <a:rPr lang="en-US" sz="2800" b="1">
                <a:effectLst>
                  <a:outerShdw blurRad="38100" dist="38100" dir="2700000" algn="tl">
                    <a:srgbClr val="000000"/>
                  </a:outerShdw>
                </a:effectLst>
                <a:latin typeface="黑体" pitchFamily="2" charset="-122"/>
                <a:ea typeface="黑体" pitchFamily="2" charset="-122"/>
              </a:rPr>
              <a:t>( </a:t>
            </a:r>
            <a:r>
              <a:rPr lang="en-US" sz="2800" b="1">
                <a:solidFill>
                  <a:srgbClr val="FF0000"/>
                </a:solidFill>
                <a:effectLst>
                  <a:outerShdw blurRad="38100" dist="38100" dir="2700000" algn="tl">
                    <a:srgbClr val="000000"/>
                  </a:outerShdw>
                </a:effectLst>
                <a:latin typeface="黑体" pitchFamily="2" charset="-122"/>
                <a:ea typeface="黑体" pitchFamily="2" charset="-122"/>
              </a:rPr>
              <a:t>BFS</a:t>
            </a:r>
            <a:r>
              <a:rPr lang="en-US" sz="2800" b="1">
                <a:effectLst>
                  <a:outerShdw blurRad="38100" dist="38100" dir="2700000" algn="tl">
                    <a:srgbClr val="000000"/>
                  </a:outerShdw>
                </a:effectLst>
                <a:latin typeface="黑体" pitchFamily="2" charset="-122"/>
                <a:ea typeface="黑体" pitchFamily="2" charset="-122"/>
              </a:rPr>
              <a:t> )</a:t>
            </a:r>
            <a:endParaRPr lang="en-US" sz="2800" b="1">
              <a:effectLst>
                <a:outerShdw blurRad="38100" dist="38100" dir="2700000" algn="tl">
                  <a:srgbClr val="000000"/>
                </a:outerShdw>
              </a:effectLst>
              <a:latin typeface="黑体" pitchFamily="2" charset="-122"/>
              <a:ea typeface="黑体" pitchFamily="2" charset="-122"/>
            </a:endParaRPr>
          </a:p>
        </p:txBody>
      </p:sp>
      <p:sp>
        <p:nvSpPr>
          <p:cNvPr id="54278" name="Rectangle 4"/>
          <p:cNvSpPr>
            <a:spLocks noChangeArrowheads="1"/>
          </p:cNvSpPr>
          <p:nvPr/>
        </p:nvSpPr>
        <p:spPr bwMode="auto">
          <a:xfrm>
            <a:off x="228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r>
              <a:rPr lang="zh-CN" altLang="en-US" sz="2800">
                <a:solidFill>
                  <a:srgbClr val="333300"/>
                </a:solidFill>
                <a:latin typeface="黑体" pitchFamily="2" charset="-122"/>
                <a:ea typeface="黑体" pitchFamily="2" charset="-122"/>
              </a:rPr>
              <a:t>基本思想：</a:t>
            </a:r>
            <a:r>
              <a:rPr lang="en-US" altLang="zh-CN" sz="2800">
                <a:solidFill>
                  <a:schemeClr val="tx2"/>
                </a:solidFill>
                <a:ea typeface="黑体" pitchFamily="2" charset="-122"/>
              </a:rPr>
              <a:t>——</a:t>
            </a:r>
            <a:r>
              <a:rPr lang="zh-CN" altLang="en-US" sz="2800" b="1">
                <a:solidFill>
                  <a:schemeClr val="tx2"/>
                </a:solidFill>
                <a:ea typeface="楷体_GB2312" pitchFamily="49" charset="-122"/>
              </a:rPr>
              <a:t>仿树的层次遍历过程。</a:t>
            </a:r>
            <a:endParaRPr lang="zh-CN" altLang="en-US" sz="2800" b="1">
              <a:solidFill>
                <a:schemeClr val="tx2"/>
              </a:solidFill>
              <a:ea typeface="楷体_GB2312" pitchFamily="49" charset="-122"/>
            </a:endParaRPr>
          </a:p>
        </p:txBody>
      </p:sp>
      <p:sp>
        <p:nvSpPr>
          <p:cNvPr id="62471" name="AutoShape 5">
            <a:hlinkClick r:id="rId3"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4280" name="AutoShape 6"/>
          <p:cNvSpPr>
            <a:spLocks noChangeArrowheads="1"/>
          </p:cNvSpPr>
          <p:nvPr/>
        </p:nvSpPr>
        <p:spPr bwMode="auto">
          <a:xfrm>
            <a:off x="5943600" y="0"/>
            <a:ext cx="2743200" cy="533400"/>
          </a:xfrm>
          <a:prstGeom prst="wedgeRoundRectCallout">
            <a:avLst>
              <a:gd name="adj1" fmla="val -85361"/>
              <a:gd name="adj2" fmla="val 11310"/>
              <a:gd name="adj3" fmla="val 16667"/>
            </a:avLst>
          </a:prstGeom>
          <a:solidFill>
            <a:srgbClr val="33CCCC"/>
          </a:solidFill>
          <a:ln w="9525">
            <a:solidFill>
              <a:schemeClr val="tx1"/>
            </a:solidFill>
            <a:miter lim="800000"/>
          </a:ln>
        </p:spPr>
        <p:txBody>
          <a:bodyPr anchor="ctr"/>
          <a:lstStyle/>
          <a:p>
            <a:pPr algn="ctr"/>
            <a:r>
              <a:rPr lang="en-US" altLang="zh-CN" sz="2000">
                <a:solidFill>
                  <a:srgbClr val="333300"/>
                </a:solidFill>
                <a:ea typeface="楷体_GB2312" pitchFamily="49" charset="-122"/>
              </a:rPr>
              <a:t>Breadth_First Search</a:t>
            </a:r>
            <a:endParaRPr lang="en-US" altLang="zh-CN" sz="2000">
              <a:solidFill>
                <a:srgbClr val="333300"/>
              </a:solidFill>
              <a:ea typeface="楷体_GB2312" pitchFamily="49" charset="-122"/>
            </a:endParaRPr>
          </a:p>
        </p:txBody>
      </p:sp>
      <p:sp>
        <p:nvSpPr>
          <p:cNvPr id="62473" name="Text Box 7"/>
          <p:cNvSpPr txBox="1">
            <a:spLocks noChangeArrowheads="1"/>
          </p:cNvSpPr>
          <p:nvPr/>
        </p:nvSpPr>
        <p:spPr bwMode="auto">
          <a:xfrm>
            <a:off x="4665663" y="19351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defRPr/>
            </a:pPr>
            <a:r>
              <a:rPr lang="en-US" sz="3200">
                <a:solidFill>
                  <a:schemeClr val="tx2"/>
                </a:solidFill>
                <a:effectLst>
                  <a:outerShdw blurRad="38100" dist="38100" dir="2700000" algn="tl">
                    <a:srgbClr val="000000"/>
                  </a:outerShdw>
                </a:effectLst>
                <a:ea typeface="黑体" pitchFamily="2" charset="-122"/>
              </a:rPr>
              <a:t>v1</a:t>
            </a:r>
            <a:endParaRPr lang="en-US" sz="3200">
              <a:solidFill>
                <a:schemeClr val="tx2"/>
              </a:solidFill>
              <a:effectLst>
                <a:outerShdw blurRad="38100" dist="38100" dir="2700000" algn="tl">
                  <a:srgbClr val="000000"/>
                </a:outerShdw>
              </a:effectLst>
              <a:ea typeface="黑体" pitchFamily="2" charset="-122"/>
            </a:endParaRPr>
          </a:p>
        </p:txBody>
      </p:sp>
      <p:grpSp>
        <p:nvGrpSpPr>
          <p:cNvPr id="62474" name="Group 10"/>
          <p:cNvGrpSpPr/>
          <p:nvPr/>
        </p:nvGrpSpPr>
        <p:grpSpPr bwMode="auto">
          <a:xfrm>
            <a:off x="838200" y="1295400"/>
            <a:ext cx="3505200" cy="2057400"/>
            <a:chOff x="0" y="0"/>
            <a:chExt cx="2304" cy="1520"/>
          </a:xfrm>
        </p:grpSpPr>
        <p:sp>
          <p:nvSpPr>
            <p:cNvPr id="54312" name="Oval 9"/>
            <p:cNvSpPr>
              <a:spLocks noChangeArrowheads="1"/>
            </p:cNvSpPr>
            <p:nvPr/>
          </p:nvSpPr>
          <p:spPr bwMode="auto">
            <a:xfrm>
              <a:off x="736" y="0"/>
              <a:ext cx="234"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v1</a:t>
              </a:r>
              <a:endParaRPr lang="en-US" altLang="zh-CN" sz="2400">
                <a:solidFill>
                  <a:schemeClr val="hlink"/>
                </a:solidFill>
                <a:ea typeface="黑体" pitchFamily="2" charset="-122"/>
              </a:endParaRPr>
            </a:p>
          </p:txBody>
        </p:sp>
        <p:sp>
          <p:nvSpPr>
            <p:cNvPr id="54313" name="Oval 10"/>
            <p:cNvSpPr>
              <a:spLocks noChangeArrowheads="1"/>
            </p:cNvSpPr>
            <p:nvPr/>
          </p:nvSpPr>
          <p:spPr bwMode="auto">
            <a:xfrm>
              <a:off x="348" y="402"/>
              <a:ext cx="234" cy="269"/>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v2</a:t>
              </a:r>
              <a:endParaRPr lang="en-US" altLang="zh-CN" sz="2400">
                <a:solidFill>
                  <a:schemeClr val="hlink"/>
                </a:solidFill>
                <a:ea typeface="黑体" pitchFamily="2" charset="-122"/>
              </a:endParaRPr>
            </a:p>
          </p:txBody>
        </p:sp>
        <p:sp>
          <p:nvSpPr>
            <p:cNvPr id="54314" name="Oval 11"/>
            <p:cNvSpPr>
              <a:spLocks noChangeArrowheads="1"/>
            </p:cNvSpPr>
            <p:nvPr/>
          </p:nvSpPr>
          <p:spPr bwMode="auto">
            <a:xfrm>
              <a:off x="1661" y="360"/>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v3</a:t>
              </a:r>
              <a:endParaRPr lang="en-US" altLang="zh-CN" sz="2400">
                <a:solidFill>
                  <a:schemeClr val="hlink"/>
                </a:solidFill>
                <a:ea typeface="黑体" pitchFamily="2" charset="-122"/>
              </a:endParaRPr>
            </a:p>
          </p:txBody>
        </p:sp>
        <p:sp>
          <p:nvSpPr>
            <p:cNvPr id="54315" name="Oval 12"/>
            <p:cNvSpPr>
              <a:spLocks noChangeArrowheads="1"/>
            </p:cNvSpPr>
            <p:nvPr/>
          </p:nvSpPr>
          <p:spPr bwMode="auto">
            <a:xfrm>
              <a:off x="426" y="125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v8</a:t>
              </a:r>
              <a:endParaRPr lang="en-US" altLang="zh-CN" sz="2400">
                <a:solidFill>
                  <a:schemeClr val="hlink"/>
                </a:solidFill>
                <a:ea typeface="黑体" pitchFamily="2" charset="-122"/>
              </a:endParaRPr>
            </a:p>
          </p:txBody>
        </p:sp>
        <p:sp>
          <p:nvSpPr>
            <p:cNvPr id="54316" name="Line 13"/>
            <p:cNvSpPr>
              <a:spLocks noChangeShapeType="1"/>
            </p:cNvSpPr>
            <p:nvPr/>
          </p:nvSpPr>
          <p:spPr bwMode="auto">
            <a:xfrm>
              <a:off x="970" y="116"/>
              <a:ext cx="735" cy="28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7" name="Line 14"/>
            <p:cNvSpPr>
              <a:spLocks noChangeShapeType="1"/>
            </p:cNvSpPr>
            <p:nvPr/>
          </p:nvSpPr>
          <p:spPr bwMode="auto">
            <a:xfrm flipH="1">
              <a:off x="504" y="192"/>
              <a:ext cx="272"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8" name="Line 15"/>
            <p:cNvSpPr>
              <a:spLocks noChangeShapeType="1"/>
            </p:cNvSpPr>
            <p:nvPr/>
          </p:nvSpPr>
          <p:spPr bwMode="auto">
            <a:xfrm>
              <a:off x="542" y="633"/>
              <a:ext cx="156"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9" name="Line 16"/>
            <p:cNvSpPr>
              <a:spLocks noChangeShapeType="1"/>
            </p:cNvSpPr>
            <p:nvPr/>
          </p:nvSpPr>
          <p:spPr bwMode="auto">
            <a:xfrm>
              <a:off x="1855" y="592"/>
              <a:ext cx="311" cy="31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0" name="Line 17"/>
            <p:cNvSpPr>
              <a:spLocks noChangeShapeType="1"/>
            </p:cNvSpPr>
            <p:nvPr/>
          </p:nvSpPr>
          <p:spPr bwMode="auto">
            <a:xfrm flipH="1">
              <a:off x="1583" y="630"/>
              <a:ext cx="156" cy="3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1" name="Oval 18"/>
            <p:cNvSpPr>
              <a:spLocks noChangeArrowheads="1"/>
            </p:cNvSpPr>
            <p:nvPr/>
          </p:nvSpPr>
          <p:spPr bwMode="auto">
            <a:xfrm>
              <a:off x="2072" y="887"/>
              <a:ext cx="232" cy="271"/>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v7</a:t>
              </a:r>
              <a:endParaRPr lang="en-US" altLang="zh-CN" sz="2400">
                <a:solidFill>
                  <a:schemeClr val="hlink"/>
                </a:solidFill>
                <a:ea typeface="黑体" pitchFamily="2" charset="-122"/>
              </a:endParaRPr>
            </a:p>
          </p:txBody>
        </p:sp>
        <p:sp>
          <p:nvSpPr>
            <p:cNvPr id="54322" name="Oval 19"/>
            <p:cNvSpPr>
              <a:spLocks noChangeArrowheads="1"/>
            </p:cNvSpPr>
            <p:nvPr/>
          </p:nvSpPr>
          <p:spPr bwMode="auto">
            <a:xfrm>
              <a:off x="1428" y="90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v6</a:t>
              </a:r>
              <a:endParaRPr lang="en-US" altLang="zh-CN" sz="2400">
                <a:solidFill>
                  <a:schemeClr val="hlink"/>
                </a:solidFill>
                <a:ea typeface="黑体" pitchFamily="2" charset="-122"/>
              </a:endParaRPr>
            </a:p>
          </p:txBody>
        </p:sp>
        <p:sp>
          <p:nvSpPr>
            <p:cNvPr id="54323" name="Oval 20"/>
            <p:cNvSpPr>
              <a:spLocks noChangeArrowheads="1"/>
            </p:cNvSpPr>
            <p:nvPr/>
          </p:nvSpPr>
          <p:spPr bwMode="auto">
            <a:xfrm>
              <a:off x="0" y="826"/>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v4</a:t>
              </a:r>
              <a:endParaRPr lang="en-US" altLang="zh-CN" sz="2400">
                <a:solidFill>
                  <a:schemeClr val="hlink"/>
                </a:solidFill>
                <a:ea typeface="黑体" pitchFamily="2" charset="-122"/>
              </a:endParaRPr>
            </a:p>
          </p:txBody>
        </p:sp>
        <p:sp>
          <p:nvSpPr>
            <p:cNvPr id="54324" name="Oval 21"/>
            <p:cNvSpPr>
              <a:spLocks noChangeArrowheads="1"/>
            </p:cNvSpPr>
            <p:nvPr/>
          </p:nvSpPr>
          <p:spPr bwMode="auto">
            <a:xfrm>
              <a:off x="698" y="787"/>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itchFamily="2" charset="-122"/>
                </a:rPr>
                <a:t>v5</a:t>
              </a:r>
              <a:endParaRPr lang="en-US" altLang="zh-CN" sz="2400">
                <a:solidFill>
                  <a:schemeClr val="hlink"/>
                </a:solidFill>
                <a:ea typeface="黑体" pitchFamily="2" charset="-122"/>
              </a:endParaRPr>
            </a:p>
          </p:txBody>
        </p:sp>
        <p:sp>
          <p:nvSpPr>
            <p:cNvPr id="54325" name="Line 22"/>
            <p:cNvSpPr>
              <a:spLocks noChangeShapeType="1"/>
            </p:cNvSpPr>
            <p:nvPr/>
          </p:nvSpPr>
          <p:spPr bwMode="auto">
            <a:xfrm flipH="1">
              <a:off x="194" y="594"/>
              <a:ext cx="154"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6" name="Line 23"/>
            <p:cNvSpPr>
              <a:spLocks noChangeShapeType="1"/>
            </p:cNvSpPr>
            <p:nvPr/>
          </p:nvSpPr>
          <p:spPr bwMode="auto">
            <a:xfrm>
              <a:off x="194" y="1096"/>
              <a:ext cx="272"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7" name="Line 24"/>
            <p:cNvSpPr>
              <a:spLocks noChangeShapeType="1"/>
            </p:cNvSpPr>
            <p:nvPr/>
          </p:nvSpPr>
          <p:spPr bwMode="auto">
            <a:xfrm flipH="1">
              <a:off x="659" y="1057"/>
              <a:ext cx="117" cy="2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2491" name="Rectangle 25"/>
          <p:cNvSpPr>
            <a:spLocks noChangeArrowheads="1"/>
          </p:cNvSpPr>
          <p:nvPr/>
        </p:nvSpPr>
        <p:spPr bwMode="auto">
          <a:xfrm>
            <a:off x="5449888" y="1385888"/>
            <a:ext cx="1636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dirty="0">
                <a:solidFill>
                  <a:srgbClr val="333300"/>
                </a:solidFill>
                <a:effectLst>
                  <a:outerShdw blurRad="38100" dist="38100" dir="2700000" algn="tl">
                    <a:srgbClr val="000000"/>
                  </a:outerShdw>
                </a:effectLst>
                <a:ea typeface="楷体_GB2312" pitchFamily="49" charset="-122"/>
              </a:rPr>
              <a:t>BFS </a:t>
            </a:r>
            <a:r>
              <a:rPr lang="zh-CN" altLang="en-US" sz="2800" dirty="0">
                <a:solidFill>
                  <a:srgbClr val="333300"/>
                </a:solidFill>
                <a:effectLst>
                  <a:outerShdw blurRad="38100" dist="38100" dir="2700000" algn="tl">
                    <a:srgbClr val="000000"/>
                  </a:outerShdw>
                </a:effectLst>
                <a:latin typeface="楷体_GB2312" pitchFamily="49" charset="-122"/>
                <a:ea typeface="楷体_GB2312" pitchFamily="49" charset="-122"/>
              </a:rPr>
              <a:t>结果</a:t>
            </a:r>
            <a:endParaRPr lang="zh-CN" altLang="en-US" sz="2800" dirty="0">
              <a:solidFill>
                <a:srgbClr val="333300"/>
              </a:solidFill>
              <a:effectLst>
                <a:outerShdw blurRad="38100" dist="38100" dir="2700000" algn="tl">
                  <a:srgbClr val="000000"/>
                </a:outerShdw>
              </a:effectLst>
              <a:latin typeface="楷体_GB2312" pitchFamily="49" charset="-122"/>
              <a:ea typeface="楷体_GB2312" pitchFamily="49" charset="-122"/>
            </a:endParaRPr>
          </a:p>
        </p:txBody>
      </p:sp>
      <p:sp>
        <p:nvSpPr>
          <p:cNvPr id="62492" name="Rectangle 26"/>
          <p:cNvSpPr>
            <a:spLocks noChangeArrowheads="1"/>
          </p:cNvSpPr>
          <p:nvPr/>
        </p:nvSpPr>
        <p:spPr bwMode="auto">
          <a:xfrm>
            <a:off x="323850" y="134143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a:solidFill>
                  <a:srgbClr val="333300"/>
                </a:solidFill>
                <a:effectLst>
                  <a:outerShdw blurRad="38100" dist="38100" dir="2700000" algn="tl">
                    <a:srgbClr val="000000"/>
                  </a:outerShdw>
                </a:effectLst>
                <a:latin typeface="黑体" pitchFamily="2" charset="-122"/>
                <a:ea typeface="黑体" pitchFamily="2" charset="-122"/>
              </a:rPr>
              <a:t>例</a:t>
            </a:r>
            <a:r>
              <a:rPr lang="en-US" sz="2800">
                <a:solidFill>
                  <a:srgbClr val="333300"/>
                </a:solidFill>
                <a:effectLst>
                  <a:outerShdw blurRad="38100" dist="38100" dir="2700000" algn="tl">
                    <a:srgbClr val="000000"/>
                  </a:outerShdw>
                </a:effectLst>
                <a:latin typeface="黑体" pitchFamily="2" charset="-122"/>
                <a:ea typeface="黑体" pitchFamily="2" charset="-122"/>
              </a:rPr>
              <a:t>1</a:t>
            </a:r>
            <a:r>
              <a:rPr lang="zh-CN" altLang="en-US" sz="2800">
                <a:solidFill>
                  <a:srgbClr val="333300"/>
                </a:solidFill>
                <a:effectLst>
                  <a:outerShdw blurRad="38100" dist="38100" dir="2700000" algn="tl">
                    <a:srgbClr val="000000"/>
                  </a:outerShdw>
                </a:effectLst>
                <a:latin typeface="黑体" pitchFamily="2" charset="-122"/>
                <a:ea typeface="黑体" pitchFamily="2" charset="-122"/>
              </a:rPr>
              <a:t>：</a:t>
            </a:r>
            <a:endParaRPr lang="zh-CN" altLang="en-US" sz="2800">
              <a:solidFill>
                <a:srgbClr val="333300"/>
              </a:solidFill>
              <a:effectLst>
                <a:outerShdw blurRad="38100" dist="38100" dir="2700000" algn="tl">
                  <a:srgbClr val="000000"/>
                </a:outerShdw>
              </a:effectLst>
              <a:latin typeface="黑体" pitchFamily="2" charset="-122"/>
              <a:ea typeface="黑体" pitchFamily="2" charset="-122"/>
            </a:endParaRPr>
          </a:p>
        </p:txBody>
      </p:sp>
      <p:sp>
        <p:nvSpPr>
          <p:cNvPr id="62493" name="Rectangle 27"/>
          <p:cNvSpPr>
            <a:spLocks noChangeArrowheads="1"/>
          </p:cNvSpPr>
          <p:nvPr/>
        </p:nvSpPr>
        <p:spPr bwMode="auto">
          <a:xfrm>
            <a:off x="5046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itchFamily="2" charset="-122"/>
              </a:rPr>
              <a:t>→</a:t>
            </a:r>
            <a:endParaRPr lang="en-US" sz="3200">
              <a:solidFill>
                <a:schemeClr val="tx2"/>
              </a:solidFill>
              <a:effectLst>
                <a:outerShdw blurRad="38100" dist="38100" dir="2700000" algn="tl">
                  <a:srgbClr val="000000"/>
                </a:outerShdw>
              </a:effectLst>
              <a:ea typeface="黑体" pitchFamily="2" charset="-122"/>
            </a:endParaRPr>
          </a:p>
        </p:txBody>
      </p:sp>
      <p:sp>
        <p:nvSpPr>
          <p:cNvPr id="62494" name="Rectangle 28"/>
          <p:cNvSpPr>
            <a:spLocks noChangeArrowheads="1"/>
          </p:cNvSpPr>
          <p:nvPr/>
        </p:nvSpPr>
        <p:spPr bwMode="auto">
          <a:xfrm>
            <a:off x="67992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itchFamily="2" charset="-122"/>
              </a:rPr>
              <a:t>→</a:t>
            </a:r>
            <a:endParaRPr lang="en-US" sz="3200">
              <a:solidFill>
                <a:schemeClr val="tx2"/>
              </a:solidFill>
              <a:effectLst>
                <a:outerShdw blurRad="38100" dist="38100" dir="2700000" algn="tl">
                  <a:srgbClr val="000000"/>
                </a:outerShdw>
              </a:effectLst>
              <a:ea typeface="黑体" pitchFamily="2" charset="-122"/>
            </a:endParaRPr>
          </a:p>
        </p:txBody>
      </p:sp>
      <p:sp>
        <p:nvSpPr>
          <p:cNvPr id="62495" name="Rectangle 29"/>
          <p:cNvSpPr>
            <a:spLocks noChangeArrowheads="1"/>
          </p:cNvSpPr>
          <p:nvPr/>
        </p:nvSpPr>
        <p:spPr bwMode="auto">
          <a:xfrm>
            <a:off x="5961063" y="2514600"/>
            <a:ext cx="5921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itchFamily="2" charset="-122"/>
              </a:rPr>
              <a:t>→</a:t>
            </a:r>
            <a:endParaRPr lang="en-US" sz="3200">
              <a:solidFill>
                <a:schemeClr val="tx2"/>
              </a:solidFill>
              <a:effectLst>
                <a:outerShdw blurRad="38100" dist="38100" dir="2700000" algn="tl">
                  <a:srgbClr val="000000"/>
                </a:outerShdw>
              </a:effectLst>
              <a:ea typeface="黑体" pitchFamily="2" charset="-122"/>
            </a:endParaRPr>
          </a:p>
        </p:txBody>
      </p:sp>
      <p:grpSp>
        <p:nvGrpSpPr>
          <p:cNvPr id="62496" name="Group 32"/>
          <p:cNvGrpSpPr/>
          <p:nvPr/>
        </p:nvGrpSpPr>
        <p:grpSpPr bwMode="auto">
          <a:xfrm>
            <a:off x="5503863" y="1935163"/>
            <a:ext cx="1428750" cy="579437"/>
            <a:chOff x="0" y="0"/>
            <a:chExt cx="900" cy="365"/>
          </a:xfrm>
        </p:grpSpPr>
        <p:sp>
          <p:nvSpPr>
            <p:cNvPr id="62497" name="Rectangle 31"/>
            <p:cNvSpPr>
              <a:spLocks noChangeArrowheads="1"/>
            </p:cNvSpPr>
            <p:nvPr/>
          </p:nvSpPr>
          <p:spPr bwMode="auto">
            <a:xfrm>
              <a:off x="251"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itchFamily="2" charset="-122"/>
                </a:rPr>
                <a:t>→</a:t>
              </a:r>
              <a:endParaRPr lang="en-US" sz="3200">
                <a:solidFill>
                  <a:schemeClr val="tx2"/>
                </a:solidFill>
                <a:effectLst>
                  <a:outerShdw blurRad="38100" dist="38100" dir="2700000" algn="tl">
                    <a:srgbClr val="000000"/>
                  </a:outerShdw>
                </a:effectLst>
                <a:ea typeface="黑体" pitchFamily="2" charset="-122"/>
              </a:endParaRPr>
            </a:p>
          </p:txBody>
        </p:sp>
        <p:sp>
          <p:nvSpPr>
            <p:cNvPr id="62498" name="Rectangle 32"/>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itchFamily="2" charset="-122"/>
                </a:rPr>
                <a:t>v2</a:t>
              </a:r>
              <a:endParaRPr lang="en-US" sz="3200">
                <a:solidFill>
                  <a:schemeClr val="tx2"/>
                </a:solidFill>
                <a:effectLst>
                  <a:outerShdw blurRad="38100" dist="38100" dir="2700000" algn="tl">
                    <a:srgbClr val="000000"/>
                  </a:outerShdw>
                </a:effectLst>
                <a:ea typeface="黑体" pitchFamily="2" charset="-122"/>
              </a:endParaRPr>
            </a:p>
          </p:txBody>
        </p:sp>
        <p:sp>
          <p:nvSpPr>
            <p:cNvPr id="62499" name="Rectangle 33"/>
            <p:cNvSpPr>
              <a:spLocks noChangeArrowheads="1"/>
            </p:cNvSpPr>
            <p:nvPr/>
          </p:nvSpPr>
          <p:spPr bwMode="auto">
            <a:xfrm>
              <a:off x="528"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itchFamily="2" charset="-122"/>
                </a:rPr>
                <a:t>v3</a:t>
              </a:r>
              <a:endParaRPr lang="en-US" sz="3200">
                <a:solidFill>
                  <a:schemeClr val="tx2"/>
                </a:solidFill>
                <a:effectLst>
                  <a:outerShdw blurRad="38100" dist="38100" dir="2700000" algn="tl">
                    <a:srgbClr val="000000"/>
                  </a:outerShdw>
                </a:effectLst>
                <a:ea typeface="黑体" pitchFamily="2" charset="-122"/>
              </a:endParaRPr>
            </a:p>
          </p:txBody>
        </p:sp>
      </p:grpSp>
      <p:grpSp>
        <p:nvGrpSpPr>
          <p:cNvPr id="62500" name="Group 36"/>
          <p:cNvGrpSpPr/>
          <p:nvPr/>
        </p:nvGrpSpPr>
        <p:grpSpPr bwMode="auto">
          <a:xfrm>
            <a:off x="4800600" y="2514600"/>
            <a:ext cx="1371600" cy="579438"/>
            <a:chOff x="0" y="0"/>
            <a:chExt cx="864" cy="365"/>
          </a:xfrm>
        </p:grpSpPr>
        <p:sp>
          <p:nvSpPr>
            <p:cNvPr id="62501" name="Rectangle 35"/>
            <p:cNvSpPr>
              <a:spLocks noChangeArrowheads="1"/>
            </p:cNvSpPr>
            <p:nvPr/>
          </p:nvSpPr>
          <p:spPr bwMode="auto">
            <a:xfrm>
              <a:off x="251"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itchFamily="2" charset="-122"/>
                </a:rPr>
                <a:t>→</a:t>
              </a:r>
              <a:endParaRPr lang="en-US" sz="3200">
                <a:solidFill>
                  <a:schemeClr val="tx2"/>
                </a:solidFill>
                <a:effectLst>
                  <a:outerShdw blurRad="38100" dist="38100" dir="2700000" algn="tl">
                    <a:srgbClr val="000000"/>
                  </a:outerShdw>
                </a:effectLst>
                <a:ea typeface="黑体" pitchFamily="2" charset="-122"/>
              </a:endParaRPr>
            </a:p>
          </p:txBody>
        </p:sp>
        <p:sp>
          <p:nvSpPr>
            <p:cNvPr id="62502" name="Rectangle 36"/>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itchFamily="2" charset="-122"/>
                </a:rPr>
                <a:t>v4</a:t>
              </a:r>
              <a:endParaRPr lang="en-US" sz="3200">
                <a:solidFill>
                  <a:schemeClr val="tx2"/>
                </a:solidFill>
                <a:effectLst>
                  <a:outerShdw blurRad="38100" dist="38100" dir="2700000" algn="tl">
                    <a:srgbClr val="000000"/>
                  </a:outerShdw>
                </a:effectLst>
                <a:ea typeface="黑体" pitchFamily="2" charset="-122"/>
              </a:endParaRPr>
            </a:p>
          </p:txBody>
        </p:sp>
        <p:sp>
          <p:nvSpPr>
            <p:cNvPr id="62503" name="Rectangle 37"/>
            <p:cNvSpPr>
              <a:spLocks noChangeArrowheads="1"/>
            </p:cNvSpPr>
            <p:nvPr/>
          </p:nvSpPr>
          <p:spPr bwMode="auto">
            <a:xfrm>
              <a:off x="49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chemeClr val="tx2"/>
                  </a:solidFill>
                  <a:effectLst>
                    <a:outerShdw blurRad="38100" dist="38100" dir="2700000" algn="tl">
                      <a:srgbClr val="000000"/>
                    </a:outerShdw>
                  </a:effectLst>
                  <a:ea typeface="黑体" pitchFamily="2" charset="-122"/>
                </a:rPr>
                <a:t>v5</a:t>
              </a:r>
              <a:endParaRPr lang="en-US" sz="3200" dirty="0">
                <a:solidFill>
                  <a:schemeClr val="tx2"/>
                </a:solidFill>
                <a:effectLst>
                  <a:outerShdw blurRad="38100" dist="38100" dir="2700000" algn="tl">
                    <a:srgbClr val="000000"/>
                  </a:outerShdw>
                </a:effectLst>
                <a:ea typeface="黑体" pitchFamily="2" charset="-122"/>
              </a:endParaRPr>
            </a:p>
          </p:txBody>
        </p:sp>
      </p:grpSp>
      <p:grpSp>
        <p:nvGrpSpPr>
          <p:cNvPr id="62504" name="Group 40"/>
          <p:cNvGrpSpPr/>
          <p:nvPr/>
        </p:nvGrpSpPr>
        <p:grpSpPr bwMode="auto">
          <a:xfrm>
            <a:off x="6324600" y="2514600"/>
            <a:ext cx="1428750" cy="579438"/>
            <a:chOff x="0" y="0"/>
            <a:chExt cx="900" cy="365"/>
          </a:xfrm>
        </p:grpSpPr>
        <p:sp>
          <p:nvSpPr>
            <p:cNvPr id="62505" name="Rectangle 39"/>
            <p:cNvSpPr>
              <a:spLocks noChangeArrowheads="1"/>
            </p:cNvSpPr>
            <p:nvPr/>
          </p:nvSpPr>
          <p:spPr bwMode="auto">
            <a:xfrm>
              <a:off x="276"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itchFamily="2" charset="-122"/>
                </a:rPr>
                <a:t>→</a:t>
              </a:r>
              <a:endParaRPr lang="en-US" sz="3200">
                <a:solidFill>
                  <a:schemeClr val="tx2"/>
                </a:solidFill>
                <a:effectLst>
                  <a:outerShdw blurRad="38100" dist="38100" dir="2700000" algn="tl">
                    <a:srgbClr val="000000"/>
                  </a:outerShdw>
                </a:effectLst>
                <a:ea typeface="黑体" pitchFamily="2" charset="-122"/>
              </a:endParaRPr>
            </a:p>
          </p:txBody>
        </p:sp>
        <p:sp>
          <p:nvSpPr>
            <p:cNvPr id="62506" name="Rectangle 40"/>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itchFamily="2" charset="-122"/>
                </a:rPr>
                <a:t>v6</a:t>
              </a:r>
              <a:endParaRPr lang="en-US" sz="3200">
                <a:solidFill>
                  <a:schemeClr val="tx2"/>
                </a:solidFill>
                <a:effectLst>
                  <a:outerShdw blurRad="38100" dist="38100" dir="2700000" algn="tl">
                    <a:srgbClr val="000000"/>
                  </a:outerShdw>
                </a:effectLst>
                <a:ea typeface="黑体" pitchFamily="2" charset="-122"/>
              </a:endParaRPr>
            </a:p>
          </p:txBody>
        </p:sp>
        <p:sp>
          <p:nvSpPr>
            <p:cNvPr id="62507" name="Rectangle 41"/>
            <p:cNvSpPr>
              <a:spLocks noChangeArrowheads="1"/>
            </p:cNvSpPr>
            <p:nvPr/>
          </p:nvSpPr>
          <p:spPr bwMode="auto">
            <a:xfrm>
              <a:off x="528"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chemeClr val="tx2"/>
                  </a:solidFill>
                  <a:effectLst>
                    <a:outerShdw blurRad="38100" dist="38100" dir="2700000" algn="tl">
                      <a:srgbClr val="000000"/>
                    </a:outerShdw>
                  </a:effectLst>
                  <a:ea typeface="黑体" pitchFamily="2" charset="-122"/>
                </a:rPr>
                <a:t>v7</a:t>
              </a:r>
              <a:endParaRPr lang="en-US" sz="3200" dirty="0">
                <a:solidFill>
                  <a:schemeClr val="tx2"/>
                </a:solidFill>
                <a:effectLst>
                  <a:outerShdw blurRad="38100" dist="38100" dir="2700000" algn="tl">
                    <a:srgbClr val="000000"/>
                  </a:outerShdw>
                </a:effectLst>
                <a:ea typeface="黑体" pitchFamily="2" charset="-122"/>
              </a:endParaRPr>
            </a:p>
          </p:txBody>
        </p:sp>
      </p:grpSp>
      <p:grpSp>
        <p:nvGrpSpPr>
          <p:cNvPr id="62508" name="Group 44"/>
          <p:cNvGrpSpPr/>
          <p:nvPr/>
        </p:nvGrpSpPr>
        <p:grpSpPr bwMode="auto">
          <a:xfrm>
            <a:off x="7543800" y="2514600"/>
            <a:ext cx="990600" cy="579438"/>
            <a:chOff x="0" y="0"/>
            <a:chExt cx="624" cy="365"/>
          </a:xfrm>
        </p:grpSpPr>
        <p:sp>
          <p:nvSpPr>
            <p:cNvPr id="62509" name="Rectangle 43"/>
            <p:cNvSpPr>
              <a:spLocks noChangeArrowheads="1"/>
            </p:cNvSpPr>
            <p:nvPr/>
          </p:nvSpPr>
          <p:spPr bwMode="auto">
            <a:xfrm>
              <a:off x="0"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hlink"/>
                  </a:solidFill>
                  <a:effectLst>
                    <a:outerShdw blurRad="38100" dist="38100" dir="2700000" algn="tl">
                      <a:srgbClr val="000000"/>
                    </a:outerShdw>
                  </a:effectLst>
                  <a:ea typeface="黑体" pitchFamily="2" charset="-122"/>
                </a:rPr>
                <a:t>→</a:t>
              </a:r>
              <a:endParaRPr lang="en-US" sz="3200">
                <a:solidFill>
                  <a:schemeClr val="hlink"/>
                </a:solidFill>
                <a:effectLst>
                  <a:outerShdw blurRad="38100" dist="38100" dir="2700000" algn="tl">
                    <a:srgbClr val="000000"/>
                  </a:outerShdw>
                </a:effectLst>
                <a:ea typeface="黑体" pitchFamily="2" charset="-122"/>
              </a:endParaRPr>
            </a:p>
          </p:txBody>
        </p:sp>
        <p:sp>
          <p:nvSpPr>
            <p:cNvPr id="62510" name="Rectangle 44"/>
            <p:cNvSpPr>
              <a:spLocks noChangeArrowheads="1"/>
            </p:cNvSpPr>
            <p:nvPr/>
          </p:nvSpPr>
          <p:spPr bwMode="auto">
            <a:xfrm>
              <a:off x="25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hlink"/>
                  </a:solidFill>
                  <a:effectLst>
                    <a:outerShdw blurRad="38100" dist="38100" dir="2700000" algn="tl">
                      <a:srgbClr val="000000"/>
                    </a:outerShdw>
                  </a:effectLst>
                  <a:ea typeface="黑体" pitchFamily="2" charset="-122"/>
                </a:rPr>
                <a:t>v8</a:t>
              </a:r>
              <a:endParaRPr lang="en-US" sz="3200">
                <a:solidFill>
                  <a:schemeClr val="hlink"/>
                </a:solidFill>
                <a:effectLst>
                  <a:outerShdw blurRad="38100" dist="38100" dir="2700000" algn="tl">
                    <a:srgbClr val="000000"/>
                  </a:outerShdw>
                </a:effectLst>
                <a:ea typeface="黑体" pitchFamily="2" charset="-122"/>
              </a:endParaRPr>
            </a:p>
          </p:txBody>
        </p:sp>
      </p:grpSp>
      <p:sp>
        <p:nvSpPr>
          <p:cNvPr id="62511" name="Rectangle 45"/>
          <p:cNvSpPr>
            <a:spLocks noChangeArrowheads="1"/>
          </p:cNvSpPr>
          <p:nvPr/>
        </p:nvSpPr>
        <p:spPr bwMode="auto">
          <a:xfrm>
            <a:off x="0" y="3200400"/>
            <a:ext cx="147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a:solidFill>
                  <a:srgbClr val="333300"/>
                </a:solidFill>
                <a:effectLst>
                  <a:outerShdw blurRad="38100" dist="38100" dir="2700000" algn="tl">
                    <a:srgbClr val="000000"/>
                  </a:outerShdw>
                </a:effectLst>
                <a:latin typeface="黑体" pitchFamily="2" charset="-122"/>
                <a:ea typeface="黑体" pitchFamily="2" charset="-122"/>
              </a:rPr>
              <a:t>例</a:t>
            </a:r>
            <a:r>
              <a:rPr lang="en-US" sz="2800">
                <a:solidFill>
                  <a:srgbClr val="333300"/>
                </a:solidFill>
                <a:effectLst>
                  <a:outerShdw blurRad="38100" dist="38100" dir="2700000" algn="tl">
                    <a:srgbClr val="000000"/>
                  </a:outerShdw>
                </a:effectLst>
                <a:latin typeface="黑体" pitchFamily="2" charset="-122"/>
                <a:ea typeface="黑体" pitchFamily="2" charset="-122"/>
              </a:rPr>
              <a:t>2</a:t>
            </a:r>
            <a:r>
              <a:rPr lang="zh-CN" altLang="en-US" sz="2800">
                <a:solidFill>
                  <a:srgbClr val="333300"/>
                </a:solidFill>
                <a:effectLst>
                  <a:outerShdw blurRad="38100" dist="38100" dir="2700000" algn="tl">
                    <a:srgbClr val="000000"/>
                  </a:outerShdw>
                </a:effectLst>
                <a:latin typeface="黑体" pitchFamily="2" charset="-122"/>
                <a:ea typeface="黑体" pitchFamily="2" charset="-122"/>
              </a:rPr>
              <a:t>：</a:t>
            </a:r>
            <a:endParaRPr lang="zh-CN" altLang="en-US" sz="2800">
              <a:solidFill>
                <a:srgbClr val="333300"/>
              </a:solidFill>
              <a:effectLst>
                <a:outerShdw blurRad="38100" dist="38100" dir="2700000" algn="tl">
                  <a:srgbClr val="000000"/>
                </a:outerShdw>
              </a:effectLst>
              <a:latin typeface="黑体" pitchFamily="2" charset="-122"/>
              <a:ea typeface="黑体" pitchFamily="2" charset="-122"/>
            </a:endParaRPr>
          </a:p>
        </p:txBody>
      </p:sp>
      <p:sp>
        <p:nvSpPr>
          <p:cNvPr id="62512" name="Text Box 46"/>
          <p:cNvSpPr txBox="1">
            <a:spLocks noChangeArrowheads="1"/>
          </p:cNvSpPr>
          <p:nvPr/>
        </p:nvSpPr>
        <p:spPr bwMode="auto">
          <a:xfrm>
            <a:off x="4953000" y="3900488"/>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defRPr/>
            </a:pPr>
            <a:r>
              <a:rPr lang="en-US" sz="2800">
                <a:solidFill>
                  <a:schemeClr val="tx2"/>
                </a:solidFill>
                <a:effectLst>
                  <a:outerShdw blurRad="38100" dist="38100" dir="2700000" algn="tl">
                    <a:srgbClr val="000000"/>
                  </a:outerShdw>
                </a:effectLst>
                <a:ea typeface="黑体" pitchFamily="2" charset="-122"/>
              </a:rPr>
              <a:t>v3 →</a:t>
            </a:r>
            <a:endParaRPr lang="en-US" sz="2800">
              <a:solidFill>
                <a:schemeClr val="tx2"/>
              </a:solidFill>
              <a:effectLst>
                <a:outerShdw blurRad="38100" dist="38100" dir="2700000" algn="tl">
                  <a:srgbClr val="000000"/>
                </a:outerShdw>
              </a:effectLst>
              <a:ea typeface="黑体" pitchFamily="2" charset="-122"/>
            </a:endParaRPr>
          </a:p>
        </p:txBody>
      </p:sp>
      <p:sp>
        <p:nvSpPr>
          <p:cNvPr id="62513" name="Rectangle 47"/>
          <p:cNvSpPr>
            <a:spLocks noChangeArrowheads="1"/>
          </p:cNvSpPr>
          <p:nvPr/>
        </p:nvSpPr>
        <p:spPr bwMode="auto">
          <a:xfrm>
            <a:off x="5526088" y="3352800"/>
            <a:ext cx="1636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rgbClr val="333300"/>
                </a:solidFill>
                <a:effectLst>
                  <a:outerShdw blurRad="38100" dist="38100" dir="2700000" algn="tl">
                    <a:srgbClr val="000000"/>
                  </a:outerShdw>
                </a:effectLst>
                <a:ea typeface="楷体_GB2312" pitchFamily="49" charset="-122"/>
              </a:rPr>
              <a:t>BFS </a:t>
            </a:r>
            <a:r>
              <a:rPr lang="zh-CN" altLang="en-US" sz="2800">
                <a:solidFill>
                  <a:srgbClr val="333300"/>
                </a:solidFill>
                <a:effectLst>
                  <a:outerShdw blurRad="38100" dist="38100" dir="2700000" algn="tl">
                    <a:srgbClr val="000000"/>
                  </a:outerShdw>
                </a:effectLst>
                <a:latin typeface="楷体_GB2312" pitchFamily="49" charset="-122"/>
                <a:ea typeface="楷体_GB2312" pitchFamily="49" charset="-122"/>
              </a:rPr>
              <a:t>结果</a:t>
            </a:r>
            <a:endParaRPr lang="zh-CN" altLang="en-US" sz="2800">
              <a:solidFill>
                <a:srgbClr val="333300"/>
              </a:solidFill>
              <a:effectLst>
                <a:outerShdw blurRad="38100" dist="38100" dir="2700000" algn="tl">
                  <a:srgbClr val="000000"/>
                </a:outerShdw>
              </a:effectLst>
              <a:latin typeface="楷体_GB2312" pitchFamily="49" charset="-122"/>
              <a:ea typeface="楷体_GB2312" pitchFamily="49" charset="-122"/>
            </a:endParaRPr>
          </a:p>
        </p:txBody>
      </p:sp>
      <p:sp>
        <p:nvSpPr>
          <p:cNvPr id="62514" name="Rectangle 48"/>
          <p:cNvSpPr>
            <a:spLocks noChangeArrowheads="1"/>
          </p:cNvSpPr>
          <p:nvPr/>
        </p:nvSpPr>
        <p:spPr bwMode="auto">
          <a:xfrm>
            <a:off x="4724400" y="44196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800">
                <a:solidFill>
                  <a:schemeClr val="tx2"/>
                </a:solidFill>
                <a:effectLst>
                  <a:outerShdw blurRad="38100" dist="38100" dir="2700000" algn="tl">
                    <a:srgbClr val="000000"/>
                  </a:outerShdw>
                </a:effectLst>
                <a:ea typeface="黑体" pitchFamily="2" charset="-122"/>
              </a:rPr>
              <a:t>v4</a:t>
            </a:r>
            <a:r>
              <a:rPr lang="en-US" sz="2800">
                <a:solidFill>
                  <a:srgbClr val="006600"/>
                </a:solidFill>
                <a:effectLst>
                  <a:outerShdw blurRad="38100" dist="38100" dir="2700000" algn="tl">
                    <a:srgbClr val="000000"/>
                  </a:outerShdw>
                </a:effectLst>
                <a:ea typeface="黑体" pitchFamily="2" charset="-122"/>
              </a:rPr>
              <a:t> </a:t>
            </a:r>
            <a:r>
              <a:rPr lang="en-US" sz="2800">
                <a:solidFill>
                  <a:schemeClr val="tx2"/>
                </a:solidFill>
                <a:effectLst>
                  <a:outerShdw blurRad="38100" dist="38100" dir="2700000" algn="tl">
                    <a:srgbClr val="000000"/>
                  </a:outerShdw>
                </a:effectLst>
                <a:ea typeface="黑体" pitchFamily="2" charset="-122"/>
              </a:rPr>
              <a:t>→ v5 →</a:t>
            </a:r>
            <a:endParaRPr lang="en-US" sz="2800">
              <a:solidFill>
                <a:schemeClr val="hlink"/>
              </a:solidFill>
              <a:effectLst>
                <a:outerShdw blurRad="38100" dist="38100" dir="2700000" algn="tl">
                  <a:srgbClr val="000000"/>
                </a:outerShdw>
              </a:effectLst>
              <a:ea typeface="黑体" pitchFamily="2" charset="-122"/>
            </a:endParaRPr>
          </a:p>
        </p:txBody>
      </p:sp>
      <p:sp>
        <p:nvSpPr>
          <p:cNvPr id="62515" name="AutoShape 49"/>
          <p:cNvSpPr>
            <a:spLocks noChangeArrowheads="1"/>
          </p:cNvSpPr>
          <p:nvPr/>
        </p:nvSpPr>
        <p:spPr bwMode="auto">
          <a:xfrm>
            <a:off x="2895600" y="1143000"/>
            <a:ext cx="990600" cy="457200"/>
          </a:xfrm>
          <a:prstGeom prst="wedgeEllipseCallout">
            <a:avLst>
              <a:gd name="adj1" fmla="val -104806"/>
              <a:gd name="adj2" fmla="val 6944"/>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2517" name="AutoShape 51"/>
          <p:cNvSpPr>
            <a:spLocks noChangeArrowheads="1"/>
          </p:cNvSpPr>
          <p:nvPr/>
        </p:nvSpPr>
        <p:spPr bwMode="auto">
          <a:xfrm>
            <a:off x="2743200" y="3124200"/>
            <a:ext cx="990600" cy="457200"/>
          </a:xfrm>
          <a:prstGeom prst="wedgeEllipseCallout">
            <a:avLst>
              <a:gd name="adj1" fmla="val -125481"/>
              <a:gd name="adj2" fmla="val 89583"/>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2518" name="Rectangle 52"/>
          <p:cNvSpPr>
            <a:spLocks noChangeArrowheads="1"/>
          </p:cNvSpPr>
          <p:nvPr/>
        </p:nvSpPr>
        <p:spPr bwMode="auto">
          <a:xfrm>
            <a:off x="5838825" y="3900488"/>
            <a:ext cx="2771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chemeClr val="tx2"/>
                </a:solidFill>
                <a:effectLst>
                  <a:outerShdw blurRad="38100" dist="38100" dir="2700000" algn="tl">
                    <a:srgbClr val="000000"/>
                  </a:outerShdw>
                </a:effectLst>
                <a:ea typeface="黑体" pitchFamily="2" charset="-122"/>
              </a:rPr>
              <a:t>v2 → v1 → v6 →</a:t>
            </a:r>
            <a:endParaRPr lang="en-US" sz="2800">
              <a:solidFill>
                <a:schemeClr val="tx2"/>
              </a:solidFill>
              <a:effectLst>
                <a:outerShdw blurRad="38100" dist="38100" dir="2700000" algn="tl">
                  <a:srgbClr val="000000"/>
                </a:outerShdw>
              </a:effectLst>
              <a:ea typeface="黑体" pitchFamily="2" charset="-122"/>
            </a:endParaRPr>
          </a:p>
        </p:txBody>
      </p:sp>
      <p:sp>
        <p:nvSpPr>
          <p:cNvPr id="62519" name="Rectangle 53"/>
          <p:cNvSpPr>
            <a:spLocks noChangeArrowheads="1"/>
          </p:cNvSpPr>
          <p:nvPr/>
        </p:nvSpPr>
        <p:spPr bwMode="auto">
          <a:xfrm>
            <a:off x="6400800" y="4433888"/>
            <a:ext cx="2324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chemeClr val="hlink"/>
                </a:solidFill>
                <a:effectLst>
                  <a:outerShdw blurRad="38100" dist="38100" dir="2700000" algn="tl">
                    <a:srgbClr val="000000"/>
                  </a:outerShdw>
                </a:effectLst>
                <a:ea typeface="黑体" pitchFamily="2" charset="-122"/>
              </a:rPr>
              <a:t>v9 → v8 → v7</a:t>
            </a:r>
            <a:endParaRPr lang="en-US" sz="2800">
              <a:solidFill>
                <a:schemeClr val="hlink"/>
              </a:solidFill>
              <a:effectLst>
                <a:outerShdw blurRad="38100" dist="38100" dir="2700000" algn="tl">
                  <a:srgbClr val="000000"/>
                </a:outerShdw>
              </a:effectLst>
              <a:ea typeface="黑体" pitchFamily="2" charset="-122"/>
            </a:endParaRPr>
          </a:p>
        </p:txBody>
      </p:sp>
      <p:cxnSp>
        <p:nvCxnSpPr>
          <p:cNvPr id="54300" name="直接连接符 56"/>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2474"/>
                                        </p:tgtEl>
                                        <p:attrNameLst>
                                          <p:attrName>style.visibility</p:attrName>
                                        </p:attrNameLst>
                                      </p:cBhvr>
                                      <p:to>
                                        <p:strVal val="visible"/>
                                      </p:to>
                                    </p:set>
                                  </p:childTnLst>
                                </p:cTn>
                              </p:par>
                              <p:par>
                                <p:cTn id="9" presetID="12" presetClass="entr" presetSubtype="2" fill="hold" grpId="0" nodeType="withEffect">
                                  <p:stCondLst>
                                    <p:cond delay="0"/>
                                  </p:stCondLst>
                                  <p:childTnLst>
                                    <p:set>
                                      <p:cBhvr>
                                        <p:cTn id="10" dur="1" fill="hold">
                                          <p:stCondLst>
                                            <p:cond delay="0"/>
                                          </p:stCondLst>
                                        </p:cTn>
                                        <p:tgtEl>
                                          <p:spTgt spid="62515"/>
                                        </p:tgtEl>
                                        <p:attrNameLst>
                                          <p:attrName>style.visibility</p:attrName>
                                        </p:attrNameLst>
                                      </p:cBhvr>
                                      <p:to>
                                        <p:strVal val="visible"/>
                                      </p:to>
                                    </p:set>
                                    <p:animEffect transition="in" filter="slide(fromRight)">
                                      <p:cBhvr>
                                        <p:cTn id="11" dur="500"/>
                                        <p:tgtEl>
                                          <p:spTgt spid="62515"/>
                                        </p:tgtEl>
                                      </p:cBhvr>
                                    </p:animEffect>
                                  </p:childTnLst>
                                </p:cTn>
                              </p:par>
                              <p:par>
                                <p:cTn id="12" presetID="1" presetClass="entr" presetSubtype="0" fill="hold" grpId="0" nodeType="withEffect">
                                  <p:stCondLst>
                                    <p:cond delay="0"/>
                                  </p:stCondLst>
                                  <p:iterate type="lt">
                                    <p:tmAbs val="75"/>
                                  </p:iterate>
                                  <p:childTnLst>
                                    <p:set>
                                      <p:cBhvr>
                                        <p:cTn id="13" dur="1" fill="hold">
                                          <p:stCondLst>
                                            <p:cond delay="74"/>
                                          </p:stCondLst>
                                        </p:cTn>
                                        <p:tgtEl>
                                          <p:spTgt spid="6249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247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49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624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249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6250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249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6250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6250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62511"/>
                                        </p:tgtEl>
                                        <p:attrNameLst>
                                          <p:attrName>style.visibility</p:attrName>
                                        </p:attrNameLst>
                                      </p:cBhvr>
                                      <p:to>
                                        <p:strVal val="visible"/>
                                      </p:to>
                                    </p:set>
                                    <p:anim calcmode="lin" valueType="num">
                                      <p:cBhvr additive="base">
                                        <p:cTn id="50" dur="500" fill="hold"/>
                                        <p:tgtEl>
                                          <p:spTgt spid="62511"/>
                                        </p:tgtEl>
                                        <p:attrNameLst>
                                          <p:attrName>ppt_x</p:attrName>
                                        </p:attrNameLst>
                                      </p:cBhvr>
                                      <p:tavLst>
                                        <p:tav tm="0">
                                          <p:val>
                                            <p:strVal val="0-#ppt_w/2"/>
                                          </p:val>
                                        </p:tav>
                                        <p:tav tm="100000">
                                          <p:val>
                                            <p:strVal val="#ppt_x"/>
                                          </p:val>
                                        </p:tav>
                                      </p:tavLst>
                                    </p:anim>
                                    <p:anim calcmode="lin" valueType="num">
                                      <p:cBhvr additive="base">
                                        <p:cTn id="51" dur="500" fill="hold"/>
                                        <p:tgtEl>
                                          <p:spTgt spid="62511"/>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2468"/>
                                        </p:tgtEl>
                                        <p:attrNameLst>
                                          <p:attrName>style.visibility</p:attrName>
                                        </p:attrNameLst>
                                      </p:cBhvr>
                                      <p:to>
                                        <p:strVal val="visible"/>
                                      </p:to>
                                    </p:set>
                                    <p:animEffect transition="in" filter="wipe(left)">
                                      <p:cBhvr>
                                        <p:cTn id="56" dur="500"/>
                                        <p:tgtEl>
                                          <p:spTgt spid="6246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625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625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iterate type="lt">
                                    <p:tmAbs val="75"/>
                                  </p:iterate>
                                  <p:childTnLst>
                                    <p:set>
                                      <p:cBhvr>
                                        <p:cTn id="68" dur="1" fill="hold">
                                          <p:stCondLst>
                                            <p:cond delay="74"/>
                                          </p:stCondLst>
                                        </p:cTn>
                                        <p:tgtEl>
                                          <p:spTgt spid="625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2518"/>
                                        </p:tgtEl>
                                        <p:attrNameLst>
                                          <p:attrName>style.visibility</p:attrName>
                                        </p:attrNameLst>
                                      </p:cBhvr>
                                      <p:to>
                                        <p:strVal val="visible"/>
                                      </p:to>
                                    </p:set>
                                    <p:animEffect transition="in" filter="wipe(left)">
                                      <p:cBhvr>
                                        <p:cTn id="73" dur="500"/>
                                        <p:tgtEl>
                                          <p:spTgt spid="6251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iterate type="wd">
                                    <p:tmAbs val="300"/>
                                  </p:iterate>
                                  <p:childTnLst>
                                    <p:set>
                                      <p:cBhvr>
                                        <p:cTn id="77" dur="1" fill="hold">
                                          <p:stCondLst>
                                            <p:cond delay="299"/>
                                          </p:stCondLst>
                                        </p:cTn>
                                        <p:tgtEl>
                                          <p:spTgt spid="6251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2519"/>
                                        </p:tgtEl>
                                        <p:attrNameLst>
                                          <p:attrName>style.visibility</p:attrName>
                                        </p:attrNameLst>
                                      </p:cBhvr>
                                      <p:to>
                                        <p:strVal val="visible"/>
                                      </p:to>
                                    </p:set>
                                    <p:animEffect transition="in" filter="wipe(left)">
                                      <p:cBhvr>
                                        <p:cTn id="82" dur="500"/>
                                        <p:tgtEl>
                                          <p:spTgt spid="62519"/>
                                        </p:tgtEl>
                                      </p:cBhvr>
                                    </p:animEffec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6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nimBg="1" autoUpdateAnimBg="0"/>
      <p:bldP spid="62473" grpId="0" autoUpdateAnimBg="0"/>
      <p:bldP spid="62491" grpId="0" autoUpdateAnimBg="0"/>
      <p:bldP spid="62492" grpId="0" autoUpdateAnimBg="0"/>
      <p:bldP spid="62493" grpId="0" autoUpdateAnimBg="0"/>
      <p:bldP spid="62494" grpId="0" autoUpdateAnimBg="0"/>
      <p:bldP spid="62495" grpId="0" autoUpdateAnimBg="0"/>
      <p:bldP spid="62511" grpId="0" autoUpdateAnimBg="0"/>
      <p:bldP spid="62512" grpId="0" autoUpdateAnimBg="0"/>
      <p:bldP spid="62513" grpId="0" autoUpdateAnimBg="0"/>
      <p:bldP spid="62514" grpId="0" autoUpdateAnimBg="0"/>
      <p:bldP spid="62515" grpId="0" animBg="1" autoUpdateAnimBg="0"/>
      <p:bldP spid="62517" grpId="0" animBg="1" autoUpdateAnimBg="0"/>
      <p:bldP spid="62518" grpId="0" autoUpdateAnimBg="0"/>
      <p:bldP spid="6251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B80ACE22-BB7E-43AE-9D4A-855181BF69AE}" type="slidenum">
              <a:rPr lang="en-US" altLang="zh-CN" sz="1400"/>
            </a:fld>
            <a:endParaRPr lang="en-US" altLang="zh-CN" sz="1400"/>
          </a:p>
        </p:txBody>
      </p:sp>
      <p:sp>
        <p:nvSpPr>
          <p:cNvPr id="55299"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689BD8C0-0DF9-4161-8746-5F97BEA679CD}" type="slidenum">
              <a:rPr lang="en-US" altLang="zh-CN" sz="1400"/>
            </a:fld>
            <a:endParaRPr lang="en-US" altLang="zh-CN" sz="1400"/>
          </a:p>
        </p:txBody>
      </p:sp>
      <p:sp>
        <p:nvSpPr>
          <p:cNvPr id="55300" name="Rectangle 2"/>
          <p:cNvSpPr>
            <a:spLocks noGrp="1" noChangeArrowheads="1"/>
          </p:cNvSpPr>
          <p:nvPr>
            <p:ph type="title" idx="4294967295"/>
          </p:nvPr>
        </p:nvSpPr>
        <p:spPr>
          <a:xfrm>
            <a:off x="214313" y="142875"/>
            <a:ext cx="7772400" cy="457200"/>
          </a:xfrm>
        </p:spPr>
        <p:txBody>
          <a:bodyPr/>
          <a:lstStyle/>
          <a:p>
            <a:pPr algn="l" eaLnBrk="1" hangingPunct="1"/>
            <a:r>
              <a:rPr lang="zh-CN" sz="2800" b="1"/>
              <a:t>广度优先搜索（遍历）步骤：</a:t>
            </a:r>
            <a:endParaRPr lang="zh-CN" sz="2800" b="1"/>
          </a:p>
        </p:txBody>
      </p:sp>
      <p:sp>
        <p:nvSpPr>
          <p:cNvPr id="64517" name="AutoShape 3">
            <a:hlinkClick r:id="" action="ppaction://hlinkshowjump?jump=previousslide" highlightClick="1"/>
          </p:cNvPr>
          <p:cNvSpPr>
            <a:spLocks noChangeArrowheads="1"/>
          </p:cNvSpPr>
          <p:nvPr/>
        </p:nvSpPr>
        <p:spPr bwMode="auto">
          <a:xfrm flipH="1">
            <a:off x="8077200" y="58674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4518" name="Text Box 4"/>
          <p:cNvSpPr txBox="1">
            <a:spLocks noChangeArrowheads="1"/>
          </p:cNvSpPr>
          <p:nvPr/>
        </p:nvSpPr>
        <p:spPr bwMode="auto">
          <a:xfrm>
            <a:off x="611188" y="1071563"/>
            <a:ext cx="79248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spcBef>
                <a:spcPct val="20000"/>
              </a:spcBef>
            </a:pPr>
            <a:r>
              <a:rPr lang="zh-CN" altLang="en-US" sz="3200" dirty="0">
                <a:solidFill>
                  <a:schemeClr val="tx2"/>
                </a:solidFill>
                <a:ea typeface="黑体" pitchFamily="2" charset="-122"/>
              </a:rPr>
              <a:t>简单归纳：</a:t>
            </a:r>
            <a:endParaRPr lang="zh-CN" altLang="en-US" sz="3200" dirty="0">
              <a:solidFill>
                <a:schemeClr val="tx2"/>
              </a:solidFill>
              <a:ea typeface="黑体" pitchFamily="2" charset="-122"/>
            </a:endParaRPr>
          </a:p>
          <a:p>
            <a:pPr eaLnBrk="1" hangingPunct="1">
              <a:spcBef>
                <a:spcPct val="20000"/>
              </a:spcBef>
              <a:buFontTx/>
              <a:buChar char="•"/>
            </a:pPr>
            <a:r>
              <a:rPr lang="zh-CN" altLang="en-US" sz="2600" dirty="0">
                <a:solidFill>
                  <a:srgbClr val="333300"/>
                </a:solidFill>
                <a:ea typeface="黑体" pitchFamily="2" charset="-122"/>
              </a:rPr>
              <a:t>在访问了起始点</a:t>
            </a:r>
            <a:r>
              <a:rPr lang="en-US" altLang="zh-CN" sz="2600" dirty="0">
                <a:solidFill>
                  <a:srgbClr val="333300"/>
                </a:solidFill>
                <a:ea typeface="黑体" pitchFamily="2" charset="-122"/>
              </a:rPr>
              <a:t>v</a:t>
            </a:r>
            <a:r>
              <a:rPr lang="zh-CN" altLang="en-US" sz="2600" dirty="0">
                <a:solidFill>
                  <a:srgbClr val="333300"/>
                </a:solidFill>
                <a:ea typeface="黑体" pitchFamily="2" charset="-122"/>
              </a:rPr>
              <a:t>之后，依次访问 </a:t>
            </a:r>
            <a:r>
              <a:rPr lang="en-US" altLang="zh-CN" sz="2600" dirty="0">
                <a:solidFill>
                  <a:srgbClr val="333300"/>
                </a:solidFill>
                <a:ea typeface="黑体" pitchFamily="2" charset="-122"/>
              </a:rPr>
              <a:t>v</a:t>
            </a:r>
            <a:r>
              <a:rPr lang="zh-CN" altLang="en-US" sz="2600" dirty="0">
                <a:solidFill>
                  <a:srgbClr val="333300"/>
                </a:solidFill>
                <a:ea typeface="黑体" pitchFamily="2" charset="-122"/>
              </a:rPr>
              <a:t>的邻接点；</a:t>
            </a:r>
            <a:endParaRPr lang="zh-CN" altLang="en-US" sz="2600" dirty="0">
              <a:solidFill>
                <a:srgbClr val="333300"/>
              </a:solidFill>
              <a:ea typeface="黑体" pitchFamily="2" charset="-122"/>
            </a:endParaRPr>
          </a:p>
          <a:p>
            <a:pPr eaLnBrk="1" hangingPunct="1">
              <a:spcBef>
                <a:spcPct val="20000"/>
              </a:spcBef>
              <a:buFontTx/>
              <a:buChar char="•"/>
            </a:pPr>
            <a:r>
              <a:rPr lang="zh-CN" altLang="en-US" sz="2600" dirty="0">
                <a:solidFill>
                  <a:srgbClr val="333300"/>
                </a:solidFill>
                <a:ea typeface="黑体" pitchFamily="2" charset="-122"/>
              </a:rPr>
              <a:t>然后再依次访问这些顶点中未被访问过的邻接点；</a:t>
            </a:r>
            <a:endParaRPr lang="zh-CN" altLang="en-US" sz="2600" dirty="0">
              <a:solidFill>
                <a:srgbClr val="333300"/>
              </a:solidFill>
              <a:ea typeface="黑体" pitchFamily="2" charset="-122"/>
            </a:endParaRPr>
          </a:p>
          <a:p>
            <a:pPr eaLnBrk="1" hangingPunct="1">
              <a:spcBef>
                <a:spcPct val="20000"/>
              </a:spcBef>
              <a:buFontTx/>
              <a:buChar char="•"/>
            </a:pPr>
            <a:r>
              <a:rPr lang="zh-CN" altLang="en-US" sz="2600" dirty="0">
                <a:solidFill>
                  <a:srgbClr val="333300"/>
                </a:solidFill>
                <a:ea typeface="黑体" pitchFamily="2" charset="-122"/>
              </a:rPr>
              <a:t>直到所有顶点都被访问过为止。</a:t>
            </a:r>
            <a:endParaRPr lang="zh-CN" altLang="en-US" sz="2600" dirty="0">
              <a:solidFill>
                <a:srgbClr val="333300"/>
              </a:solidFill>
              <a:ea typeface="黑体" pitchFamily="2" charset="-122"/>
            </a:endParaRPr>
          </a:p>
        </p:txBody>
      </p:sp>
      <p:sp>
        <p:nvSpPr>
          <p:cNvPr id="64519" name="Rectangle 5"/>
          <p:cNvSpPr>
            <a:spLocks noChangeArrowheads="1"/>
          </p:cNvSpPr>
          <p:nvPr/>
        </p:nvSpPr>
        <p:spPr bwMode="auto">
          <a:xfrm>
            <a:off x="611188" y="3573463"/>
            <a:ext cx="76200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pPr>
            <a:r>
              <a:rPr lang="zh-CN" altLang="en-US" sz="2600">
                <a:solidFill>
                  <a:srgbClr val="333300"/>
                </a:solidFill>
                <a:latin typeface="楷体_GB2312" pitchFamily="49" charset="-122"/>
                <a:ea typeface="楷体_GB2312" pitchFamily="49" charset="-122"/>
              </a:rPr>
              <a:t>    广度优先搜索是一种分层的搜索过程，每向前走一步可能访问一批顶点，不像深度优先搜索那样有回退的情况。因此，广度优先搜索不是一个递归的过程，其算法也不是递归的。</a:t>
            </a:r>
            <a:endParaRPr lang="zh-CN" altLang="en-US" sz="2600">
              <a:solidFill>
                <a:srgbClr val="333300"/>
              </a:solidFill>
              <a:latin typeface="楷体_GB2312" pitchFamily="49" charset="-122"/>
              <a:ea typeface="楷体_GB2312" pitchFamily="49" charset="-122"/>
            </a:endParaRPr>
          </a:p>
        </p:txBody>
      </p:sp>
      <p:cxnSp>
        <p:nvCxnSpPr>
          <p:cNvPr id="55304" name="直接连接符 7"/>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8">
                                            <p:txEl>
                                              <p:pRg st="1" end="1"/>
                                            </p:txEl>
                                          </p:spTgt>
                                        </p:tgtEl>
                                        <p:attrNameLst>
                                          <p:attrName>style.visibility</p:attrName>
                                        </p:attrNameLst>
                                      </p:cBhvr>
                                      <p:to>
                                        <p:strVal val="visible"/>
                                      </p:to>
                                    </p:set>
                                    <p:animEffect transition="in" filter="wipe(left)">
                                      <p:cBhvr>
                                        <p:cTn id="7" dur="75"/>
                                        <p:tgtEl>
                                          <p:spTgt spid="645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8">
                                            <p:txEl>
                                              <p:pRg st="2" end="2"/>
                                            </p:txEl>
                                          </p:spTgt>
                                        </p:tgtEl>
                                        <p:attrNameLst>
                                          <p:attrName>style.visibility</p:attrName>
                                        </p:attrNameLst>
                                      </p:cBhvr>
                                      <p:to>
                                        <p:strVal val="visible"/>
                                      </p:to>
                                    </p:set>
                                    <p:animEffect transition="in" filter="wipe(left)">
                                      <p:cBhvr>
                                        <p:cTn id="12" dur="75"/>
                                        <p:tgtEl>
                                          <p:spTgt spid="645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8">
                                            <p:txEl>
                                              <p:pRg st="3" end="3"/>
                                            </p:txEl>
                                          </p:spTgt>
                                        </p:tgtEl>
                                        <p:attrNameLst>
                                          <p:attrName>style.visibility</p:attrName>
                                        </p:attrNameLst>
                                      </p:cBhvr>
                                      <p:to>
                                        <p:strVal val="visible"/>
                                      </p:to>
                                    </p:set>
                                    <p:animEffect transition="in" filter="wipe(left)">
                                      <p:cBhvr>
                                        <p:cTn id="17" dur="75"/>
                                        <p:tgtEl>
                                          <p:spTgt spid="645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64519"/>
                                        </p:tgtEl>
                                        <p:attrNameLst>
                                          <p:attrName>style.visibility</p:attrName>
                                        </p:attrNameLst>
                                      </p:cBhvr>
                                      <p:to>
                                        <p:strVal val="visible"/>
                                      </p:to>
                                    </p:set>
                                    <p:anim calcmode="lin" valueType="num">
                                      <p:cBhvr>
                                        <p:cTn id="22" dur="500" fill="hold"/>
                                        <p:tgtEl>
                                          <p:spTgt spid="64519"/>
                                        </p:tgtEl>
                                        <p:attrNameLst>
                                          <p:attrName>ppt_w</p:attrName>
                                        </p:attrNameLst>
                                      </p:cBhvr>
                                      <p:tavLst>
                                        <p:tav tm="0">
                                          <p:val>
                                            <p:fltVal val="0"/>
                                          </p:val>
                                        </p:tav>
                                        <p:tav tm="100000">
                                          <p:val>
                                            <p:strVal val="#ppt_w"/>
                                          </p:val>
                                        </p:tav>
                                      </p:tavLst>
                                    </p:anim>
                                    <p:anim calcmode="lin" valueType="num">
                                      <p:cBhvr>
                                        <p:cTn id="23" dur="500" fill="hold"/>
                                        <p:tgtEl>
                                          <p:spTgt spid="64519"/>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animBg="1" autoUpdateAnimBg="0"/>
      <p:bldP spid="64518" grpId="0" advAuto="0" autoUpdateAnimBg="0" build="p"/>
      <p:bldP spid="6451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80B28F48-0B9B-4902-A22E-469A00357CFB}" type="slidenum">
              <a:rPr lang="en-US" altLang="zh-CN" sz="1400"/>
            </a:fld>
            <a:endParaRPr lang="en-US" altLang="zh-CN" sz="1400"/>
          </a:p>
        </p:txBody>
      </p:sp>
      <p:pic>
        <p:nvPicPr>
          <p:cNvPr id="65539" name="Picture 24"/>
          <p:cNvPicPr>
            <a:picLocks noChangeAspect="1" noChangeArrowheads="1"/>
          </p:cNvPicPr>
          <p:nvPr/>
        </p:nvPicPr>
        <p:blipFill rotWithShape="1">
          <a:blip r:embed="rId1">
            <a:extLst>
              <a:ext uri="{28A0092B-C50C-407E-A947-70E740481C1C}">
                <a14:useLocalDpi xmlns:a14="http://schemas.microsoft.com/office/drawing/2010/main" val="0"/>
              </a:ext>
            </a:extLst>
          </a:blip>
          <a:srcRect r="34078"/>
          <a:stretch>
            <a:fillRect/>
          </a:stretch>
        </p:blipFill>
        <p:spPr bwMode="auto">
          <a:xfrm>
            <a:off x="4937125" y="1420813"/>
            <a:ext cx="25304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CC456151-10EF-4617-93D9-7E04096E32C6}" type="slidenum">
              <a:rPr lang="en-US" altLang="zh-CN" sz="1400"/>
            </a:fld>
            <a:endParaRPr lang="en-US" altLang="zh-CN" sz="1400"/>
          </a:p>
        </p:txBody>
      </p:sp>
      <p:graphicFrame>
        <p:nvGraphicFramePr>
          <p:cNvPr id="65541" name="Object 5"/>
          <p:cNvGraphicFramePr>
            <a:graphicFrameLocks noChangeAspect="1"/>
          </p:cNvGraphicFramePr>
          <p:nvPr/>
        </p:nvGraphicFramePr>
        <p:xfrm>
          <a:off x="304800" y="3049588"/>
          <a:ext cx="3581400" cy="3046412"/>
        </p:xfrm>
        <a:graphic>
          <a:graphicData uri="http://schemas.openxmlformats.org/presentationml/2006/ole">
            <mc:AlternateContent xmlns:mc="http://schemas.openxmlformats.org/markup-compatibility/2006">
              <mc:Choice xmlns:v="urn:schemas-microsoft-com:vml" Requires="v">
                <p:oleObj spid="_x0000_s6161" name="" r:id="rId2" imgW="1870075" imgH="1668780" progId="">
                  <p:embed/>
                </p:oleObj>
              </mc:Choice>
              <mc:Fallback>
                <p:oleObj name="" r:id="rId2" imgW="1870075" imgH="1668780"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9588"/>
                        <a:ext cx="3581400"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6" name="Rectangle 6"/>
          <p:cNvSpPr>
            <a:spLocks noGrp="1" noChangeArrowheads="1"/>
          </p:cNvSpPr>
          <p:nvPr>
            <p:ph type="title" idx="4294967295"/>
          </p:nvPr>
        </p:nvSpPr>
        <p:spPr>
          <a:xfrm>
            <a:off x="152400" y="228600"/>
            <a:ext cx="4876800" cy="381000"/>
          </a:xfrm>
        </p:spPr>
        <p:txBody>
          <a:bodyPr/>
          <a:lstStyle/>
          <a:p>
            <a:pPr algn="l" eaLnBrk="1" hangingPunct="1"/>
            <a:r>
              <a:rPr lang="zh-CN" altLang="en-US" sz="2600" b="1"/>
              <a:t>讨论</a:t>
            </a:r>
            <a:r>
              <a:rPr lang="en-US" altLang="zh-CN" sz="2600" b="1"/>
              <a:t>1</a:t>
            </a:r>
            <a:r>
              <a:rPr lang="zh-CN" altLang="en-US" sz="2600" b="1"/>
              <a:t>：</a:t>
            </a:r>
            <a:r>
              <a:rPr lang="zh-CN" altLang="en-US" sz="2600" b="1">
                <a:solidFill>
                  <a:srgbClr val="333300"/>
                </a:solidFill>
              </a:rPr>
              <a:t>计算机如何实现</a:t>
            </a:r>
            <a:r>
              <a:rPr lang="en-US" altLang="zh-CN" sz="2600" b="1">
                <a:solidFill>
                  <a:srgbClr val="333300"/>
                </a:solidFill>
              </a:rPr>
              <a:t>BFS</a:t>
            </a:r>
            <a:r>
              <a:rPr lang="zh-CN" altLang="en-US" sz="2600" b="1">
                <a:solidFill>
                  <a:srgbClr val="333300"/>
                </a:solidFill>
              </a:rPr>
              <a:t>？</a:t>
            </a:r>
            <a:endParaRPr lang="zh-CN" altLang="en-US" sz="2600" b="1">
              <a:solidFill>
                <a:srgbClr val="333300"/>
              </a:solidFill>
            </a:endParaRPr>
          </a:p>
        </p:txBody>
      </p:sp>
      <p:sp>
        <p:nvSpPr>
          <p:cNvPr id="65543" name="Text Box 7"/>
          <p:cNvSpPr txBox="1">
            <a:spLocks noChangeArrowheads="1"/>
          </p:cNvSpPr>
          <p:nvPr/>
        </p:nvSpPr>
        <p:spPr bwMode="auto">
          <a:xfrm>
            <a:off x="762000" y="2819400"/>
            <a:ext cx="2514600" cy="466725"/>
          </a:xfrm>
          <a:prstGeom prst="rect">
            <a:avLst/>
          </a:prstGeom>
          <a:solidFill>
            <a:srgbClr val="CCFFFF"/>
          </a:solidFill>
          <a:ln w="9525">
            <a:solidFill>
              <a:schemeClr val="tx1"/>
            </a:solidFill>
            <a:miter lim="800000"/>
          </a:ln>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zh-CN" altLang="en-US" sz="2400" b="1">
                <a:solidFill>
                  <a:schemeClr val="tx2"/>
                </a:solidFill>
              </a:rPr>
              <a:t>邻接表</a:t>
            </a:r>
            <a:endParaRPr lang="zh-CN" altLang="en-US" sz="2400" b="1">
              <a:solidFill>
                <a:schemeClr val="tx2"/>
              </a:solidFill>
            </a:endParaRPr>
          </a:p>
        </p:txBody>
      </p:sp>
      <p:sp>
        <p:nvSpPr>
          <p:cNvPr id="65544" name="AutoShape 8">
            <a:hlinkClick r:id="" action="ppaction://hlinkshowjump?jump=nextslide" highlightClick="1"/>
          </p:cNvPr>
          <p:cNvSpPr>
            <a:spLocks noChangeArrowheads="1"/>
          </p:cNvSpPr>
          <p:nvPr/>
        </p:nvSpPr>
        <p:spPr bwMode="auto">
          <a:xfrm>
            <a:off x="8229600" y="60960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5545" name="Rectangle 9"/>
          <p:cNvSpPr>
            <a:spLocks noChangeArrowheads="1"/>
          </p:cNvSpPr>
          <p:nvPr/>
        </p:nvSpPr>
        <p:spPr bwMode="auto">
          <a:xfrm>
            <a:off x="4802188" y="15875"/>
            <a:ext cx="43418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71500" indent="-571500" algn="ctr"/>
            <a:r>
              <a:rPr lang="en-US" altLang="zh-CN" sz="2400">
                <a:solidFill>
                  <a:schemeClr val="tx2"/>
                </a:solidFill>
              </a:rPr>
              <a:t>——</a:t>
            </a:r>
            <a:r>
              <a:rPr lang="zh-CN" altLang="en-US" sz="2400" b="1">
                <a:solidFill>
                  <a:schemeClr val="tx2"/>
                </a:solidFill>
                <a:latin typeface="楷体_GB2312" pitchFamily="49" charset="-122"/>
                <a:ea typeface="楷体_GB2312" pitchFamily="49" charset="-122"/>
              </a:rPr>
              <a:t>除辅助数组</a:t>
            </a:r>
            <a:r>
              <a:rPr lang="en-US" altLang="zh-CN" sz="2400" b="1" i="1">
                <a:solidFill>
                  <a:schemeClr val="tx2"/>
                </a:solidFill>
                <a:ea typeface="楷体_GB2312" pitchFamily="49" charset="-122"/>
              </a:rPr>
              <a:t>visited</a:t>
            </a:r>
            <a:r>
              <a:rPr lang="en-US" altLang="zh-CN" sz="2400" b="1">
                <a:solidFill>
                  <a:schemeClr val="tx2"/>
                </a:solidFill>
                <a:ea typeface="楷体_GB2312" pitchFamily="49" charset="-122"/>
              </a:rPr>
              <a:t> [n ]</a:t>
            </a:r>
            <a:r>
              <a:rPr lang="zh-CN" altLang="en-US" sz="2400" b="1">
                <a:solidFill>
                  <a:schemeClr val="tx2"/>
                </a:solidFill>
                <a:ea typeface="楷体_GB2312" pitchFamily="49" charset="-122"/>
              </a:rPr>
              <a:t>外，还需再开一辅助队列！</a:t>
            </a:r>
            <a:endParaRPr lang="zh-CN" altLang="en-US" sz="2400" b="1">
              <a:solidFill>
                <a:schemeClr val="tx2"/>
              </a:solidFill>
              <a:ea typeface="楷体_GB2312" pitchFamily="49" charset="-122"/>
            </a:endParaRPr>
          </a:p>
        </p:txBody>
      </p:sp>
      <p:sp>
        <p:nvSpPr>
          <p:cNvPr id="65546" name="Rectangle 10"/>
          <p:cNvSpPr>
            <a:spLocks noChangeArrowheads="1"/>
          </p:cNvSpPr>
          <p:nvPr/>
        </p:nvSpPr>
        <p:spPr bwMode="auto">
          <a:xfrm>
            <a:off x="0" y="685800"/>
            <a:ext cx="104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a:solidFill>
                  <a:schemeClr val="hlink"/>
                </a:solidFill>
                <a:latin typeface="黑体" pitchFamily="2" charset="-122"/>
                <a:ea typeface="黑体" pitchFamily="2" charset="-122"/>
              </a:rPr>
              <a:t>例：</a:t>
            </a:r>
            <a:endParaRPr lang="zh-CN" altLang="en-US" sz="2400">
              <a:solidFill>
                <a:schemeClr val="hlink"/>
              </a:solidFill>
              <a:latin typeface="黑体" pitchFamily="2" charset="-122"/>
              <a:ea typeface="黑体" pitchFamily="2" charset="-122"/>
            </a:endParaRPr>
          </a:p>
        </p:txBody>
      </p:sp>
      <p:graphicFrame>
        <p:nvGraphicFramePr>
          <p:cNvPr id="65547" name="Object 11"/>
          <p:cNvGraphicFramePr>
            <a:graphicFrameLocks noChangeAspect="1"/>
          </p:cNvGraphicFramePr>
          <p:nvPr/>
        </p:nvGraphicFramePr>
        <p:xfrm>
          <a:off x="990600" y="838200"/>
          <a:ext cx="2286000" cy="1905000"/>
        </p:xfrm>
        <a:graphic>
          <a:graphicData uri="http://schemas.openxmlformats.org/presentationml/2006/ole">
            <mc:AlternateContent xmlns:mc="http://schemas.openxmlformats.org/markup-compatibility/2006">
              <mc:Choice xmlns:v="urn:schemas-microsoft-com:vml" Requires="v">
                <p:oleObj spid="_x0000_s6162" name="" r:id="rId4" imgW="1307465" imgH="1271270" progId="">
                  <p:embed/>
                </p:oleObj>
              </mc:Choice>
              <mc:Fallback>
                <p:oleObj name="" r:id="rId4" imgW="1307465" imgH="1271270"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t="6862" b="7362"/>
                      <a:stretch>
                        <a:fillRect/>
                      </a:stretch>
                    </p:blipFill>
                    <p:spPr bwMode="auto">
                      <a:xfrm>
                        <a:off x="990600" y="838200"/>
                        <a:ext cx="2286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8" name="AutoShape 12"/>
          <p:cNvSpPr>
            <a:spLocks noChangeArrowheads="1"/>
          </p:cNvSpPr>
          <p:nvPr/>
        </p:nvSpPr>
        <p:spPr bwMode="auto">
          <a:xfrm>
            <a:off x="0" y="1143000"/>
            <a:ext cx="990600" cy="457200"/>
          </a:xfrm>
          <a:prstGeom prst="wedgeEllipseCallout">
            <a:avLst>
              <a:gd name="adj1" fmla="val 50319"/>
              <a:gd name="adj2" fmla="val 80556"/>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5549" name="Text Box 13"/>
          <p:cNvSpPr txBox="1">
            <a:spLocks noChangeArrowheads="1"/>
          </p:cNvSpPr>
          <p:nvPr/>
        </p:nvSpPr>
        <p:spPr bwMode="auto">
          <a:xfrm>
            <a:off x="4953000" y="838200"/>
            <a:ext cx="2514600" cy="466725"/>
          </a:xfrm>
          <a:prstGeom prst="rect">
            <a:avLst/>
          </a:prstGeom>
          <a:solidFill>
            <a:srgbClr val="CCFFFF"/>
          </a:solidFill>
          <a:ln w="9525">
            <a:solidFill>
              <a:schemeClr val="tx1"/>
            </a:solidFill>
            <a:miter lim="800000"/>
          </a:ln>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zh-CN" altLang="en-US" sz="2400">
                <a:solidFill>
                  <a:schemeClr val="tx2"/>
                </a:solidFill>
                <a:ea typeface="楷体_GB2312" pitchFamily="49" charset="-122"/>
              </a:rPr>
              <a:t>辅助队列</a:t>
            </a:r>
            <a:endParaRPr lang="zh-CN" altLang="en-US" sz="2400">
              <a:solidFill>
                <a:schemeClr val="tx2"/>
              </a:solidFill>
              <a:ea typeface="楷体_GB2312" pitchFamily="49" charset="-122"/>
            </a:endParaRPr>
          </a:p>
        </p:txBody>
      </p:sp>
      <p:sp>
        <p:nvSpPr>
          <p:cNvPr id="65554" name="AutoShape 18"/>
          <p:cNvSpPr>
            <a:spLocks noChangeArrowheads="1"/>
          </p:cNvSpPr>
          <p:nvPr/>
        </p:nvSpPr>
        <p:spPr bwMode="auto">
          <a:xfrm>
            <a:off x="7620000" y="914400"/>
            <a:ext cx="1600200" cy="304800"/>
          </a:xfrm>
          <a:prstGeom prst="wedgeRectCallout">
            <a:avLst>
              <a:gd name="adj1" fmla="val -82042"/>
              <a:gd name="adj2" fmla="val 176565"/>
            </a:avLst>
          </a:prstGeom>
          <a:solidFill>
            <a:srgbClr val="00FFFF"/>
          </a:solidFill>
          <a:ln w="9525">
            <a:solidFill>
              <a:schemeClr val="tx1"/>
            </a:solidFill>
            <a:miter lim="800000"/>
          </a:ln>
        </p:spPr>
        <p:txBody>
          <a:bodyPr/>
          <a:lstStyle/>
          <a:p>
            <a:pPr algn="ctr"/>
            <a:r>
              <a:rPr lang="zh-CN" altLang="en-US" sz="1800" b="1">
                <a:solidFill>
                  <a:schemeClr val="tx2"/>
                </a:solidFill>
              </a:rPr>
              <a:t>初始</a:t>
            </a:r>
            <a:r>
              <a:rPr lang="en-US" altLang="zh-CN" sz="1800" b="1">
                <a:solidFill>
                  <a:schemeClr val="tx2"/>
                </a:solidFill>
              </a:rPr>
              <a:t>f=0,r=0</a:t>
            </a:r>
            <a:endParaRPr lang="en-US" altLang="zh-CN" sz="1800" b="1">
              <a:solidFill>
                <a:schemeClr val="tx2"/>
              </a:solidFill>
            </a:endParaRPr>
          </a:p>
        </p:txBody>
      </p:sp>
      <p:sp>
        <p:nvSpPr>
          <p:cNvPr id="65555" name="Oval 19"/>
          <p:cNvSpPr>
            <a:spLocks noChangeArrowheads="1"/>
          </p:cNvSpPr>
          <p:nvPr/>
        </p:nvSpPr>
        <p:spPr bwMode="auto">
          <a:xfrm>
            <a:off x="609600" y="3810000"/>
            <a:ext cx="304800" cy="3810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5557" name="Oval 21"/>
          <p:cNvSpPr>
            <a:spLocks noChangeArrowheads="1"/>
          </p:cNvSpPr>
          <p:nvPr/>
        </p:nvSpPr>
        <p:spPr bwMode="auto">
          <a:xfrm>
            <a:off x="533400" y="3429000"/>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cxnSp>
        <p:nvCxnSpPr>
          <p:cNvPr id="56342" name="直接连接符 23"/>
          <p:cNvCxnSpPr>
            <a:cxnSpLocks noChangeShapeType="1"/>
          </p:cNvCxnSpPr>
          <p:nvPr/>
        </p:nvCxnSpPr>
        <p:spPr bwMode="auto">
          <a:xfrm flipV="1">
            <a:off x="0" y="72707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5545"/>
                                        </p:tgtEl>
                                        <p:attrNameLst>
                                          <p:attrName>style.visibility</p:attrName>
                                        </p:attrNameLst>
                                      </p:cBhvr>
                                      <p:to>
                                        <p:strVal val="visible"/>
                                      </p:to>
                                    </p:set>
                                    <p:anim calcmode="lin" valueType="num">
                                      <p:cBhvr>
                                        <p:cTn id="7" dur="500" fill="hold"/>
                                        <p:tgtEl>
                                          <p:spTgt spid="65545"/>
                                        </p:tgtEl>
                                        <p:attrNameLst>
                                          <p:attrName>ppt_w</p:attrName>
                                        </p:attrNameLst>
                                      </p:cBhvr>
                                      <p:tavLst>
                                        <p:tav tm="0">
                                          <p:val>
                                            <p:fltVal val="0"/>
                                          </p:val>
                                        </p:tav>
                                        <p:tav tm="100000">
                                          <p:val>
                                            <p:strVal val="#ppt_w"/>
                                          </p:val>
                                        </p:tav>
                                      </p:tavLst>
                                    </p:anim>
                                    <p:anim calcmode="lin" valueType="num">
                                      <p:cBhvr>
                                        <p:cTn id="8" dur="500" fill="hold"/>
                                        <p:tgtEl>
                                          <p:spTgt spid="6554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6"/>
                                        </p:tgtEl>
                                        <p:attrNameLst>
                                          <p:attrName>style.visibility</p:attrName>
                                        </p:attrNameLst>
                                      </p:cBhvr>
                                      <p:to>
                                        <p:strVal val="visible"/>
                                      </p:to>
                                    </p:set>
                                    <p:anim calcmode="lin" valueType="num">
                                      <p:cBhvr additive="base">
                                        <p:cTn id="13" dur="500" fill="hold"/>
                                        <p:tgtEl>
                                          <p:spTgt spid="65546"/>
                                        </p:tgtEl>
                                        <p:attrNameLst>
                                          <p:attrName>ppt_x</p:attrName>
                                        </p:attrNameLst>
                                      </p:cBhvr>
                                      <p:tavLst>
                                        <p:tav tm="0">
                                          <p:val>
                                            <p:strVal val="0-#ppt_w/2"/>
                                          </p:val>
                                        </p:tav>
                                        <p:tav tm="100000">
                                          <p:val>
                                            <p:strVal val="#ppt_x"/>
                                          </p:val>
                                        </p:tav>
                                      </p:tavLst>
                                    </p:anim>
                                    <p:anim calcmode="lin" valueType="num">
                                      <p:cBhvr additive="base">
                                        <p:cTn id="14" dur="500" fill="hold"/>
                                        <p:tgtEl>
                                          <p:spTgt spid="65546"/>
                                        </p:tgtEl>
                                        <p:attrNameLst>
                                          <p:attrName>ppt_y</p:attrName>
                                        </p:attrNameLst>
                                      </p:cBhvr>
                                      <p:tavLst>
                                        <p:tav tm="0">
                                          <p:val>
                                            <p:strVal val="#ppt_y"/>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499"/>
                                          </p:stCondLst>
                                        </p:cTn>
                                        <p:tgtEl>
                                          <p:spTgt spid="65547"/>
                                        </p:tgtEl>
                                        <p:attrNameLst>
                                          <p:attrName>style.visibility</p:attrName>
                                        </p:attrNameLst>
                                      </p:cBhvr>
                                      <p:to>
                                        <p:strVal val="visible"/>
                                      </p:to>
                                    </p:set>
                                  </p:childTnLst>
                                </p:cTn>
                              </p:par>
                              <p:par>
                                <p:cTn id="17" presetID="2" presetClass="entr" presetSubtype="8" fill="hold" grpId="0" nodeType="withEffect">
                                  <p:stCondLst>
                                    <p:cond delay="0"/>
                                  </p:stCondLst>
                                  <p:childTnLst>
                                    <p:set>
                                      <p:cBhvr>
                                        <p:cTn id="18" dur="1" fill="hold">
                                          <p:stCondLst>
                                            <p:cond delay="0"/>
                                          </p:stCondLst>
                                        </p:cTn>
                                        <p:tgtEl>
                                          <p:spTgt spid="65548"/>
                                        </p:tgtEl>
                                        <p:attrNameLst>
                                          <p:attrName>style.visibility</p:attrName>
                                        </p:attrNameLst>
                                      </p:cBhvr>
                                      <p:to>
                                        <p:strVal val="visible"/>
                                      </p:to>
                                    </p:set>
                                    <p:anim calcmode="lin" valueType="num">
                                      <p:cBhvr additive="base">
                                        <p:cTn id="19" dur="500" fill="hold"/>
                                        <p:tgtEl>
                                          <p:spTgt spid="65548"/>
                                        </p:tgtEl>
                                        <p:attrNameLst>
                                          <p:attrName>ppt_x</p:attrName>
                                        </p:attrNameLst>
                                      </p:cBhvr>
                                      <p:tavLst>
                                        <p:tav tm="0">
                                          <p:val>
                                            <p:strVal val="0-#ppt_w/2"/>
                                          </p:val>
                                        </p:tav>
                                        <p:tav tm="100000">
                                          <p:val>
                                            <p:strVal val="#ppt_x"/>
                                          </p:val>
                                        </p:tav>
                                      </p:tavLst>
                                    </p:anim>
                                    <p:anim calcmode="lin" valueType="num">
                                      <p:cBhvr additive="base">
                                        <p:cTn id="20"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5543"/>
                                        </p:tgtEl>
                                        <p:attrNameLst>
                                          <p:attrName>style.visibility</p:attrName>
                                        </p:attrNameLst>
                                      </p:cBhvr>
                                      <p:to>
                                        <p:strVal val="visible"/>
                                      </p:to>
                                    </p:set>
                                    <p:animEffect transition="in" filter="wipe(left)">
                                      <p:cBhvr>
                                        <p:cTn id="25" dur="500"/>
                                        <p:tgtEl>
                                          <p:spTgt spid="65543"/>
                                        </p:tgtEl>
                                      </p:cBhvr>
                                    </p:animEffect>
                                  </p:childTnLst>
                                </p:cTn>
                              </p:par>
                              <p:par>
                                <p:cTn id="26" presetID="22" presetClass="entr" presetSubtype="1" fill="hold" nodeType="withEffect">
                                  <p:stCondLst>
                                    <p:cond delay="0"/>
                                  </p:stCondLst>
                                  <p:childTnLst>
                                    <p:set>
                                      <p:cBhvr>
                                        <p:cTn id="27" dur="1" fill="hold">
                                          <p:stCondLst>
                                            <p:cond delay="0"/>
                                          </p:stCondLst>
                                        </p:cTn>
                                        <p:tgtEl>
                                          <p:spTgt spid="65541"/>
                                        </p:tgtEl>
                                        <p:attrNameLst>
                                          <p:attrName>style.visibility</p:attrName>
                                        </p:attrNameLst>
                                      </p:cBhvr>
                                      <p:to>
                                        <p:strVal val="visible"/>
                                      </p:to>
                                    </p:set>
                                    <p:animEffect transition="in" filter="wipe(up)">
                                      <p:cBhvr>
                                        <p:cTn id="28" dur="500"/>
                                        <p:tgtEl>
                                          <p:spTgt spid="65541"/>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65549"/>
                                        </p:tgtEl>
                                        <p:attrNameLst>
                                          <p:attrName>style.visibility</p:attrName>
                                        </p:attrNameLst>
                                      </p:cBhvr>
                                      <p:to>
                                        <p:strVal val="visible"/>
                                      </p:to>
                                    </p:set>
                                    <p:anim calcmode="lin" valueType="num">
                                      <p:cBhvr>
                                        <p:cTn id="33" dur="500" fill="hold"/>
                                        <p:tgtEl>
                                          <p:spTgt spid="65549"/>
                                        </p:tgtEl>
                                        <p:attrNameLst>
                                          <p:attrName>ppt_w</p:attrName>
                                        </p:attrNameLst>
                                      </p:cBhvr>
                                      <p:tavLst>
                                        <p:tav tm="0">
                                          <p:val>
                                            <p:fltVal val="0"/>
                                          </p:val>
                                        </p:tav>
                                        <p:tav tm="100000">
                                          <p:val>
                                            <p:strVal val="#ppt_w"/>
                                          </p:val>
                                        </p:tav>
                                      </p:tavLst>
                                    </p:anim>
                                    <p:anim calcmode="lin" valueType="num">
                                      <p:cBhvr>
                                        <p:cTn id="34" dur="500" fill="hold"/>
                                        <p:tgtEl>
                                          <p:spTgt spid="65549"/>
                                        </p:tgtEl>
                                        <p:attrNameLst>
                                          <p:attrName>ppt_h</p:attrName>
                                        </p:attrNameLst>
                                      </p:cBhvr>
                                      <p:tavLst>
                                        <p:tav tm="0">
                                          <p:val>
                                            <p:fltVal val="0"/>
                                          </p:val>
                                        </p:tav>
                                        <p:tav tm="100000">
                                          <p:val>
                                            <p:strVal val="#ppt_h"/>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5554"/>
                                        </p:tgtEl>
                                        <p:attrNameLst>
                                          <p:attrName>style.visibility</p:attrName>
                                        </p:attrNameLst>
                                      </p:cBhvr>
                                      <p:to>
                                        <p:strVal val="visible"/>
                                      </p:to>
                                    </p:set>
                                    <p:anim calcmode="lin" valueType="num">
                                      <p:cBhvr additive="base">
                                        <p:cTn id="37" dur="500" fill="hold"/>
                                        <p:tgtEl>
                                          <p:spTgt spid="65554"/>
                                        </p:tgtEl>
                                        <p:attrNameLst>
                                          <p:attrName>ppt_x</p:attrName>
                                        </p:attrNameLst>
                                      </p:cBhvr>
                                      <p:tavLst>
                                        <p:tav tm="0">
                                          <p:val>
                                            <p:strVal val="1+#ppt_w/2"/>
                                          </p:val>
                                        </p:tav>
                                        <p:tav tm="100000">
                                          <p:val>
                                            <p:strVal val="#ppt_x"/>
                                          </p:val>
                                        </p:tav>
                                      </p:tavLst>
                                    </p:anim>
                                    <p:anim calcmode="lin" valueType="num">
                                      <p:cBhvr additive="base">
                                        <p:cTn id="38" dur="500" fill="hold"/>
                                        <p:tgtEl>
                                          <p:spTgt spid="65554"/>
                                        </p:tgtEl>
                                        <p:attrNameLst>
                                          <p:attrName>ppt_y</p:attrName>
                                        </p:attrNameLst>
                                      </p:cBhvr>
                                      <p:tavLst>
                                        <p:tav tm="0">
                                          <p:val>
                                            <p:strVal val="#ppt_y"/>
                                          </p:val>
                                        </p:tav>
                                        <p:tav tm="100000">
                                          <p:val>
                                            <p:strVal val="#ppt_y"/>
                                          </p:val>
                                        </p:tav>
                                      </p:tavLst>
                                    </p:anim>
                                  </p:childTnLst>
                                </p:cTn>
                              </p:par>
                              <p:par>
                                <p:cTn id="39" presetID="1" presetClass="entr" presetSubtype="0" fill="hold" nodeType="withEffect">
                                  <p:stCondLst>
                                    <p:cond delay="0"/>
                                  </p:stCondLst>
                                  <p:childTnLst>
                                    <p:set>
                                      <p:cBhvr>
                                        <p:cTn id="40" dur="1" fill="hold">
                                          <p:stCondLst>
                                            <p:cond delay="0"/>
                                          </p:stCondLst>
                                        </p:cTn>
                                        <p:tgtEl>
                                          <p:spTgt spid="65539"/>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65555"/>
                                        </p:tgtEl>
                                        <p:attrNameLst>
                                          <p:attrName>style.visibility</p:attrName>
                                        </p:attrNameLst>
                                      </p:cBhvr>
                                      <p:to>
                                        <p:strVal val="visible"/>
                                      </p:to>
                                    </p:set>
                                  </p:childTnLst>
                                </p:cTn>
                              </p:par>
                            </p:childTnLst>
                          </p:cTn>
                        </p:par>
                        <p:par>
                          <p:cTn id="44" fill="hold">
                            <p:stCondLst>
                              <p:cond delay="1000"/>
                            </p:stCondLst>
                            <p:childTnLst>
                              <p:par>
                                <p:cTn id="45" presetID="2" presetClass="entr" presetSubtype="8" fill="hold" grpId="0" nodeType="afterEffect">
                                  <p:stCondLst>
                                    <p:cond delay="0"/>
                                  </p:stCondLst>
                                  <p:childTnLst>
                                    <p:set>
                                      <p:cBhvr>
                                        <p:cTn id="46" dur="1" fill="hold">
                                          <p:stCondLst>
                                            <p:cond delay="0"/>
                                          </p:stCondLst>
                                        </p:cTn>
                                        <p:tgtEl>
                                          <p:spTgt spid="65557"/>
                                        </p:tgtEl>
                                        <p:attrNameLst>
                                          <p:attrName>style.visibility</p:attrName>
                                        </p:attrNameLst>
                                      </p:cBhvr>
                                      <p:to>
                                        <p:strVal val="visible"/>
                                      </p:to>
                                    </p:set>
                                    <p:anim calcmode="lin" valueType="num">
                                      <p:cBhvr additive="base">
                                        <p:cTn id="47" dur="500" fill="hold"/>
                                        <p:tgtEl>
                                          <p:spTgt spid="65557"/>
                                        </p:tgtEl>
                                        <p:attrNameLst>
                                          <p:attrName>ppt_x</p:attrName>
                                        </p:attrNameLst>
                                      </p:cBhvr>
                                      <p:tavLst>
                                        <p:tav tm="0">
                                          <p:val>
                                            <p:strVal val="0-#ppt_w/2"/>
                                          </p:val>
                                        </p:tav>
                                        <p:tav tm="100000">
                                          <p:val>
                                            <p:strVal val="#ppt_x"/>
                                          </p:val>
                                        </p:tav>
                                      </p:tavLst>
                                    </p:anim>
                                    <p:anim calcmode="lin" valueType="num">
                                      <p:cBhvr additive="base">
                                        <p:cTn id="48" dur="500" fill="hold"/>
                                        <p:tgtEl>
                                          <p:spTgt spid="65557"/>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22" presetClass="entr" presetSubtype="1" fill="hold" grpId="0" nodeType="afterEffect">
                                  <p:stCondLst>
                                    <p:cond delay="0"/>
                                  </p:stCondLst>
                                  <p:childTnLst>
                                    <p:set>
                                      <p:cBhvr>
                                        <p:cTn id="51" dur="1" fill="hold">
                                          <p:stCondLst>
                                            <p:cond delay="0"/>
                                          </p:stCondLst>
                                        </p:cTn>
                                        <p:tgtEl>
                                          <p:spTgt spid="65544"/>
                                        </p:tgtEl>
                                        <p:attrNameLst>
                                          <p:attrName>style.visibility</p:attrName>
                                        </p:attrNameLst>
                                      </p:cBhvr>
                                      <p:to>
                                        <p:strVal val="visible"/>
                                      </p:to>
                                    </p:set>
                                    <p:animEffect transition="in" filter="wipe(up)">
                                      <p:cBhvr>
                                        <p:cTn id="52"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animBg="1" autoUpdateAnimBg="0"/>
      <p:bldP spid="65544" grpId="0" animBg="1" autoUpdateAnimBg="0"/>
      <p:bldP spid="65545" grpId="0" autoUpdateAnimBg="0"/>
      <p:bldP spid="65546" grpId="0" autoUpdateAnimBg="0"/>
      <p:bldP spid="65548" grpId="0" animBg="1" autoUpdateAnimBg="0"/>
      <p:bldP spid="65549" grpId="0" animBg="1" autoUpdateAnimBg="0"/>
      <p:bldP spid="65554" grpId="0" animBg="1" autoUpdateAnimBg="0"/>
      <p:bldP spid="65555" grpId="0" animBg="1" autoUpdateAnimBg="0"/>
      <p:bldP spid="65557"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D4F971E6-DDA5-44BC-8199-771F8A948D6F}" type="slidenum">
              <a:rPr lang="en-US" altLang="zh-CN" sz="1400"/>
            </a:fld>
            <a:endParaRPr lang="en-US" altLang="zh-CN" sz="1400"/>
          </a:p>
        </p:txBody>
      </p:sp>
      <p:sp>
        <p:nvSpPr>
          <p:cNvPr id="57347"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1400"/>
              <a:t>146-</a:t>
            </a:r>
            <a:fld id="{26B84F13-8BA6-498A-9B18-0DCF95CB3DEC}" type="slidenum">
              <a:rPr lang="en-US" altLang="zh-CN" sz="1400"/>
            </a:fld>
            <a:endParaRPr lang="en-US" altLang="zh-CN" sz="1400"/>
          </a:p>
        </p:txBody>
      </p:sp>
      <p:sp>
        <p:nvSpPr>
          <p:cNvPr id="66564" name="Rectangle 2"/>
          <p:cNvSpPr>
            <a:spLocks noGrp="1" noChangeArrowheads="1"/>
          </p:cNvSpPr>
          <p:nvPr>
            <p:ph type="body" idx="4294967295"/>
          </p:nvPr>
        </p:nvSpPr>
        <p:spPr>
          <a:xfrm>
            <a:off x="482600" y="708025"/>
            <a:ext cx="8229600" cy="5924550"/>
          </a:xfrm>
        </p:spPr>
        <p:txBody>
          <a:bodyPr/>
          <a:lstStyle/>
          <a:p>
            <a:pPr eaLnBrk="1" hangingPunct="1">
              <a:lnSpc>
                <a:spcPct val="105000"/>
              </a:lnSpc>
              <a:spcBef>
                <a:spcPct val="5000"/>
              </a:spcBef>
              <a:buFont typeface="Wingdings" panose="05000000000000000000" pitchFamily="2" charset="2"/>
              <a:buNone/>
            </a:pPr>
            <a:r>
              <a:rPr lang="en-US" altLang="zh-CN" sz="2800" b="1" dirty="0">
                <a:ea typeface="隶书" pitchFamily="49" charset="-122"/>
              </a:rPr>
              <a:t>void </a:t>
            </a:r>
            <a:r>
              <a:rPr lang="en-US" altLang="zh-CN" sz="2800" dirty="0">
                <a:ea typeface="隶书" pitchFamily="49" charset="-122"/>
              </a:rPr>
              <a:t>BFS (Graph</a:t>
            </a:r>
            <a:r>
              <a:rPr lang="en-US" altLang="zh-CN" sz="2800" b="1" dirty="0">
                <a:ea typeface="隶书" pitchFamily="49" charset="-122"/>
              </a:rPr>
              <a:t>&amp;</a:t>
            </a:r>
            <a:r>
              <a:rPr lang="en-US" altLang="zh-CN" sz="2800" dirty="0">
                <a:ea typeface="隶书" pitchFamily="49" charset="-122"/>
              </a:rPr>
              <a:t> G</a:t>
            </a:r>
            <a:r>
              <a:rPr lang="en-US" altLang="zh-CN" sz="2800" b="1" dirty="0">
                <a:ea typeface="隶书" pitchFamily="49" charset="-122"/>
              </a:rPr>
              <a:t>, </a:t>
            </a:r>
            <a:r>
              <a:rPr lang="en-US" altLang="zh-CN" sz="2800" b="1" dirty="0" err="1">
                <a:ea typeface="隶书" pitchFamily="49" charset="-122"/>
              </a:rPr>
              <a:t>const</a:t>
            </a:r>
            <a:r>
              <a:rPr lang="en-US" altLang="zh-CN" sz="2800" b="1" dirty="0">
                <a:ea typeface="隶书" pitchFamily="49" charset="-122"/>
              </a:rPr>
              <a:t> </a:t>
            </a:r>
            <a:r>
              <a:rPr lang="en-US" altLang="zh-CN" sz="2800" dirty="0">
                <a:ea typeface="隶书" pitchFamily="49" charset="-122"/>
              </a:rPr>
              <a:t>T</a:t>
            </a:r>
            <a:r>
              <a:rPr lang="en-US" altLang="zh-CN" sz="2800" b="1" dirty="0">
                <a:ea typeface="隶书" pitchFamily="49" charset="-122"/>
              </a:rPr>
              <a:t>&amp; </a:t>
            </a:r>
            <a:r>
              <a:rPr lang="en-US" altLang="zh-CN" sz="2800" dirty="0">
                <a:ea typeface="隶书" pitchFamily="49" charset="-122"/>
              </a:rPr>
              <a:t>v)</a:t>
            </a:r>
            <a:r>
              <a:rPr lang="en-US" altLang="zh-CN" sz="2800" b="1" dirty="0">
                <a:ea typeface="隶书" pitchFamily="49" charset="-122"/>
              </a:rPr>
              <a:t> {</a:t>
            </a:r>
            <a:endParaRPr lang="en-US" altLang="zh-CN" sz="2800" b="1" dirty="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dirty="0">
                <a:ea typeface="隶书" pitchFamily="49" charset="-122"/>
              </a:rPr>
              <a:t>    </a:t>
            </a:r>
            <a:r>
              <a:rPr lang="en-US" altLang="zh-CN" sz="2800" b="1" dirty="0" err="1">
                <a:ea typeface="隶书" pitchFamily="49" charset="-122"/>
              </a:rPr>
              <a:t>int</a:t>
            </a:r>
            <a:r>
              <a:rPr lang="en-US" altLang="zh-CN" sz="2800" b="1" dirty="0">
                <a:ea typeface="隶书" pitchFamily="49" charset="-122"/>
              </a:rPr>
              <a:t> </a:t>
            </a:r>
            <a:r>
              <a:rPr lang="en-US" altLang="zh-CN" sz="2800" dirty="0" err="1">
                <a:ea typeface="隶书" pitchFamily="49" charset="-122"/>
              </a:rPr>
              <a:t>i</a:t>
            </a:r>
            <a:r>
              <a:rPr lang="en-US" altLang="zh-CN" sz="2800" b="1" dirty="0">
                <a:ea typeface="隶书" pitchFamily="49" charset="-122"/>
              </a:rPr>
              <a:t>, </a:t>
            </a:r>
            <a:r>
              <a:rPr lang="en-US" altLang="zh-CN" sz="2800" dirty="0">
                <a:ea typeface="隶书" pitchFamily="49" charset="-122"/>
              </a:rPr>
              <a:t>w</a:t>
            </a:r>
            <a:r>
              <a:rPr lang="en-US" altLang="zh-CN" sz="2800" b="1" dirty="0">
                <a:ea typeface="隶书" pitchFamily="49" charset="-122"/>
              </a:rPr>
              <a:t>, </a:t>
            </a:r>
            <a:r>
              <a:rPr lang="en-US" altLang="zh-CN" sz="2800" dirty="0">
                <a:ea typeface="隶书" pitchFamily="49" charset="-122"/>
              </a:rPr>
              <a:t>n = </a:t>
            </a:r>
            <a:r>
              <a:rPr lang="en-US" altLang="zh-CN" sz="2800" dirty="0" err="1">
                <a:ea typeface="隶书" pitchFamily="49" charset="-122"/>
              </a:rPr>
              <a:t>G.NumVertices</a:t>
            </a:r>
            <a:r>
              <a:rPr lang="en-US" altLang="zh-CN" sz="2800" dirty="0">
                <a:ea typeface="隶书" pitchFamily="49" charset="-122"/>
              </a:rPr>
              <a:t>()</a:t>
            </a:r>
            <a:r>
              <a:rPr lang="en-US" altLang="zh-CN" sz="2800" b="1" dirty="0">
                <a:ea typeface="隶书" pitchFamily="49" charset="-122"/>
              </a:rPr>
              <a:t>; 	</a:t>
            </a:r>
            <a:endParaRPr lang="en-US" altLang="zh-CN" sz="2800" b="1" dirty="0">
              <a:ea typeface="隶书" pitchFamily="49" charset="-122"/>
            </a:endParaRPr>
          </a:p>
          <a:p>
            <a:pPr eaLnBrk="1" hangingPunct="1">
              <a:lnSpc>
                <a:spcPct val="105000"/>
              </a:lnSpc>
              <a:spcBef>
                <a:spcPct val="5000"/>
              </a:spcBef>
              <a:buFont typeface="Wingdings" panose="05000000000000000000" pitchFamily="2" charset="2"/>
              <a:buNone/>
            </a:pPr>
            <a:r>
              <a:rPr lang="en-US" altLang="zh-CN" sz="2800" b="1" dirty="0">
                <a:ea typeface="隶书" pitchFamily="49" charset="-122"/>
              </a:rPr>
              <a:t>                                                              </a:t>
            </a:r>
            <a:r>
              <a:rPr lang="en-US" altLang="zh-CN" sz="2800" b="1" dirty="0">
                <a:solidFill>
                  <a:schemeClr val="tx2"/>
                </a:solidFill>
                <a:ea typeface="隶书" pitchFamily="49" charset="-122"/>
              </a:rPr>
              <a:t>//</a:t>
            </a:r>
            <a:r>
              <a:rPr lang="zh-CN" altLang="en-US" sz="2800" dirty="0">
                <a:solidFill>
                  <a:schemeClr val="tx2"/>
                </a:solidFill>
                <a:ea typeface="隶书" pitchFamily="49" charset="-122"/>
              </a:rPr>
              <a:t>图中顶点个数</a:t>
            </a:r>
            <a:endParaRPr lang="en-US" sz="2800" dirty="0">
              <a:solidFill>
                <a:schemeClr val="tx2"/>
              </a:solidFill>
              <a:ea typeface="隶书" pitchFamily="49" charset="-122"/>
            </a:endParaRPr>
          </a:p>
          <a:p>
            <a:pPr>
              <a:lnSpc>
                <a:spcPct val="105000"/>
              </a:lnSpc>
              <a:spcBef>
                <a:spcPct val="5000"/>
              </a:spcBef>
              <a:buFontTx/>
              <a:buNone/>
            </a:pPr>
            <a:r>
              <a:rPr lang="en-US" sz="2800" b="1" dirty="0">
                <a:ea typeface="隶书" pitchFamily="49" charset="-122"/>
              </a:rPr>
              <a:t>    </a:t>
            </a:r>
            <a:r>
              <a:rPr lang="en-US" altLang="zh-CN" sz="2800" b="1" dirty="0" err="1">
                <a:ea typeface="隶书" pitchFamily="49" charset="-122"/>
              </a:rPr>
              <a:t>bool</a:t>
            </a:r>
            <a:r>
              <a:rPr lang="en-US" altLang="zh-CN" sz="2800" b="1" dirty="0">
                <a:ea typeface="隶书" pitchFamily="49" charset="-122"/>
              </a:rPr>
              <a:t> *</a:t>
            </a:r>
            <a:r>
              <a:rPr lang="en-US" altLang="zh-CN" sz="2800" dirty="0">
                <a:ea typeface="隶书" pitchFamily="49" charset="-122"/>
              </a:rPr>
              <a:t>visited =</a:t>
            </a:r>
            <a:r>
              <a:rPr lang="en-US" altLang="zh-CN" sz="2800" b="1" dirty="0">
                <a:ea typeface="隶书" pitchFamily="49" charset="-122"/>
              </a:rPr>
              <a:t> new </a:t>
            </a:r>
            <a:r>
              <a:rPr lang="en-US" altLang="zh-CN" sz="2800" b="1" dirty="0" err="1">
                <a:ea typeface="隶书" pitchFamily="49" charset="-122"/>
              </a:rPr>
              <a:t>bool</a:t>
            </a:r>
            <a:r>
              <a:rPr lang="en-US" altLang="zh-CN" sz="2800" dirty="0">
                <a:ea typeface="隶书" pitchFamily="49" charset="-122"/>
              </a:rPr>
              <a:t>[n]</a:t>
            </a:r>
            <a:r>
              <a:rPr lang="en-US" altLang="zh-CN" sz="2800" b="1" dirty="0">
                <a:ea typeface="隶书" pitchFamily="49" charset="-122"/>
              </a:rPr>
              <a:t>;	</a:t>
            </a:r>
            <a:endParaRPr lang="en-US" altLang="zh-CN" sz="2800" b="1" dirty="0">
              <a:ea typeface="隶书" pitchFamily="49" charset="-122"/>
            </a:endParaRPr>
          </a:p>
          <a:p>
            <a:pPr>
              <a:lnSpc>
                <a:spcPct val="105000"/>
              </a:lnSpc>
              <a:spcBef>
                <a:spcPct val="5000"/>
              </a:spcBef>
              <a:buFontTx/>
              <a:buNone/>
            </a:pPr>
            <a:r>
              <a:rPr lang="en-US" altLang="zh-CN" sz="2800" dirty="0">
                <a:ea typeface="隶书" pitchFamily="49" charset="-122"/>
              </a:rPr>
              <a:t>    </a:t>
            </a:r>
            <a:r>
              <a:rPr lang="en-US" altLang="zh-CN" sz="2800" b="1" dirty="0">
                <a:ea typeface="隶书" pitchFamily="49" charset="-122"/>
              </a:rPr>
              <a:t>for </a:t>
            </a:r>
            <a:r>
              <a:rPr lang="en-US" altLang="zh-CN" sz="2800" dirty="0">
                <a:ea typeface="隶书" pitchFamily="49" charset="-122"/>
              </a:rPr>
              <a:t>(</a:t>
            </a:r>
            <a:r>
              <a:rPr lang="en-US" altLang="zh-CN" sz="2800" dirty="0" err="1">
                <a:ea typeface="隶书" pitchFamily="49" charset="-122"/>
              </a:rPr>
              <a:t>i</a:t>
            </a:r>
            <a:r>
              <a:rPr lang="en-US" altLang="zh-CN" sz="2800" b="1" dirty="0">
                <a:ea typeface="隶书" pitchFamily="49" charset="-122"/>
              </a:rPr>
              <a:t> =</a:t>
            </a:r>
            <a:r>
              <a:rPr lang="en-US" altLang="zh-CN" sz="2800" dirty="0">
                <a:ea typeface="隶书" pitchFamily="49" charset="-122"/>
              </a:rPr>
              <a:t> 0</a:t>
            </a:r>
            <a:r>
              <a:rPr lang="en-US" altLang="zh-CN" sz="2800" b="1" dirty="0">
                <a:ea typeface="隶书" pitchFamily="49" charset="-122"/>
              </a:rPr>
              <a:t>; </a:t>
            </a:r>
            <a:r>
              <a:rPr lang="en-US" altLang="zh-CN" sz="2800" dirty="0" err="1">
                <a:ea typeface="隶书" pitchFamily="49" charset="-122"/>
              </a:rPr>
              <a:t>i</a:t>
            </a:r>
            <a:r>
              <a:rPr lang="en-US" altLang="zh-CN" sz="2800" b="1" dirty="0">
                <a:ea typeface="隶书" pitchFamily="49" charset="-122"/>
              </a:rPr>
              <a:t> &lt; </a:t>
            </a:r>
            <a:r>
              <a:rPr lang="en-US" altLang="zh-CN" sz="2800" dirty="0">
                <a:ea typeface="隶书" pitchFamily="49" charset="-122"/>
              </a:rPr>
              <a:t>n</a:t>
            </a:r>
            <a:r>
              <a:rPr lang="en-US" altLang="zh-CN" sz="2800" b="1" dirty="0">
                <a:ea typeface="隶书" pitchFamily="49" charset="-122"/>
              </a:rPr>
              <a:t>; </a:t>
            </a:r>
            <a:r>
              <a:rPr lang="en-US" altLang="zh-CN" sz="2800" dirty="0" err="1">
                <a:ea typeface="隶书" pitchFamily="49" charset="-122"/>
              </a:rPr>
              <a:t>i</a:t>
            </a:r>
            <a:r>
              <a:rPr lang="en-US" altLang="zh-CN" sz="2800" dirty="0">
                <a:ea typeface="隶书" pitchFamily="49" charset="-122"/>
              </a:rPr>
              <a:t>++) visited[</a:t>
            </a:r>
            <a:r>
              <a:rPr lang="en-US" altLang="zh-CN" sz="2800" dirty="0" err="1">
                <a:ea typeface="隶书" pitchFamily="49" charset="-122"/>
              </a:rPr>
              <a:t>i</a:t>
            </a:r>
            <a:r>
              <a:rPr lang="en-US" altLang="zh-CN" sz="2800" dirty="0">
                <a:ea typeface="隶书" pitchFamily="49" charset="-122"/>
              </a:rPr>
              <a:t>]</a:t>
            </a:r>
            <a:r>
              <a:rPr lang="en-US" altLang="zh-CN" sz="2800" b="1" dirty="0">
                <a:ea typeface="隶书" pitchFamily="49" charset="-122"/>
              </a:rPr>
              <a:t> = </a:t>
            </a:r>
            <a:r>
              <a:rPr lang="en-US" altLang="zh-CN" sz="2800" dirty="0">
                <a:ea typeface="隶书" pitchFamily="49" charset="-122"/>
              </a:rPr>
              <a:t>false</a:t>
            </a:r>
            <a:r>
              <a:rPr lang="en-US" altLang="zh-CN" sz="2800" b="1" dirty="0">
                <a:ea typeface="隶书" pitchFamily="49" charset="-122"/>
              </a:rPr>
              <a:t>;</a:t>
            </a:r>
            <a:endParaRPr lang="en-US" altLang="zh-CN" sz="2800" dirty="0">
              <a:ea typeface="隶书" pitchFamily="49" charset="-122"/>
            </a:endParaRPr>
          </a:p>
          <a:p>
            <a:pPr>
              <a:lnSpc>
                <a:spcPct val="105000"/>
              </a:lnSpc>
              <a:spcBef>
                <a:spcPct val="5000"/>
              </a:spcBef>
              <a:buFontTx/>
              <a:buNone/>
            </a:pPr>
            <a:r>
              <a:rPr lang="en-US" altLang="zh-CN" sz="2800" b="1" dirty="0">
                <a:ea typeface="隶书" pitchFamily="49" charset="-122"/>
              </a:rPr>
              <a:t>    </a:t>
            </a:r>
            <a:r>
              <a:rPr lang="en-US" altLang="zh-CN" sz="2800" b="1" dirty="0" err="1">
                <a:ea typeface="隶书" pitchFamily="49" charset="-122"/>
              </a:rPr>
              <a:t>int</a:t>
            </a:r>
            <a:r>
              <a:rPr lang="en-US" altLang="zh-CN" sz="2800" b="1" dirty="0">
                <a:ea typeface="隶书" pitchFamily="49" charset="-122"/>
              </a:rPr>
              <a:t> </a:t>
            </a:r>
            <a:r>
              <a:rPr lang="en-US" altLang="zh-CN" sz="2800" dirty="0" err="1">
                <a:ea typeface="隶书" pitchFamily="49" charset="-122"/>
              </a:rPr>
              <a:t>loc</a:t>
            </a:r>
            <a:r>
              <a:rPr lang="en-US" altLang="zh-CN" sz="2800" dirty="0">
                <a:ea typeface="隶书" pitchFamily="49" charset="-122"/>
              </a:rPr>
              <a:t> = </a:t>
            </a:r>
            <a:r>
              <a:rPr lang="en-US" altLang="zh-CN" sz="2800" dirty="0" err="1">
                <a:ea typeface="隶书" pitchFamily="49" charset="-122"/>
              </a:rPr>
              <a:t>G.getVertexPos</a:t>
            </a:r>
            <a:r>
              <a:rPr lang="en-US" altLang="zh-CN" sz="2800" dirty="0">
                <a:ea typeface="隶书" pitchFamily="49" charset="-122"/>
              </a:rPr>
              <a:t> (v)</a:t>
            </a:r>
            <a:r>
              <a:rPr lang="en-US" altLang="zh-CN" sz="2800" b="1" dirty="0">
                <a:ea typeface="隶书" pitchFamily="49" charset="-122"/>
              </a:rPr>
              <a:t>;		</a:t>
            </a:r>
            <a:r>
              <a:rPr lang="en-US" altLang="zh-CN" sz="2800" b="1" dirty="0">
                <a:solidFill>
                  <a:schemeClr val="tx2"/>
                </a:solidFill>
                <a:ea typeface="隶书" pitchFamily="49" charset="-122"/>
              </a:rPr>
              <a:t>//</a:t>
            </a:r>
            <a:r>
              <a:rPr lang="zh-CN" altLang="en-US" sz="2800" dirty="0">
                <a:solidFill>
                  <a:schemeClr val="tx2"/>
                </a:solidFill>
                <a:ea typeface="隶书" pitchFamily="49" charset="-122"/>
              </a:rPr>
              <a:t>取顶点号</a:t>
            </a:r>
            <a:endParaRPr lang="zh-CN" altLang="en-US" sz="2800" dirty="0">
              <a:solidFill>
                <a:schemeClr val="tx2"/>
              </a:solidFill>
              <a:ea typeface="隶书" pitchFamily="49" charset="-122"/>
            </a:endParaRPr>
          </a:p>
          <a:p>
            <a:pPr>
              <a:lnSpc>
                <a:spcPct val="105000"/>
              </a:lnSpc>
              <a:spcBef>
                <a:spcPct val="5000"/>
              </a:spcBef>
              <a:buFontTx/>
              <a:buNone/>
            </a:pPr>
            <a:r>
              <a:rPr lang="en-US" altLang="zh-CN" sz="2800" b="1" dirty="0">
                <a:ea typeface="隶书" pitchFamily="49" charset="-122"/>
              </a:rPr>
              <a:t>    Queue  </a:t>
            </a:r>
            <a:r>
              <a:rPr lang="en-US" altLang="zh-CN" sz="2800" dirty="0">
                <a:ea typeface="隶书" pitchFamily="49" charset="-122"/>
              </a:rPr>
              <a:t>Q</a:t>
            </a:r>
            <a:r>
              <a:rPr lang="en-US" altLang="zh-CN" sz="2800" b="1" dirty="0">
                <a:ea typeface="隶书" pitchFamily="49" charset="-122"/>
              </a:rPr>
              <a:t>;  </a:t>
            </a:r>
            <a:r>
              <a:rPr lang="en-US" altLang="zh-CN" sz="2800" dirty="0" err="1">
                <a:ea typeface="隶书" pitchFamily="49" charset="-122"/>
              </a:rPr>
              <a:t>Q.EnQueue</a:t>
            </a:r>
            <a:r>
              <a:rPr lang="en-US" altLang="zh-CN" sz="2800" dirty="0">
                <a:ea typeface="隶书" pitchFamily="49" charset="-122"/>
              </a:rPr>
              <a:t> (</a:t>
            </a:r>
            <a:r>
              <a:rPr lang="en-US" altLang="zh-CN" sz="2800" dirty="0" err="1">
                <a:ea typeface="隶书" pitchFamily="49" charset="-122"/>
              </a:rPr>
              <a:t>loc</a:t>
            </a:r>
            <a:r>
              <a:rPr lang="en-US" altLang="zh-CN" sz="2800" dirty="0">
                <a:ea typeface="隶书" pitchFamily="49" charset="-122"/>
              </a:rPr>
              <a:t>)</a:t>
            </a:r>
            <a:r>
              <a:rPr lang="en-US" altLang="zh-CN" sz="2800" b="1" dirty="0">
                <a:ea typeface="隶书" pitchFamily="49" charset="-122"/>
              </a:rPr>
              <a:t>; 					                 </a:t>
            </a:r>
            <a:r>
              <a:rPr lang="en-US" altLang="zh-CN" sz="2800" b="1" dirty="0">
                <a:solidFill>
                  <a:schemeClr val="tx2"/>
                </a:solidFill>
                <a:ea typeface="隶书" pitchFamily="49" charset="-122"/>
              </a:rPr>
              <a:t>//</a:t>
            </a:r>
            <a:r>
              <a:rPr lang="zh-CN" altLang="en-US" sz="2800" dirty="0">
                <a:solidFill>
                  <a:schemeClr val="tx2"/>
                </a:solidFill>
                <a:ea typeface="隶书" pitchFamily="49" charset="-122"/>
              </a:rPr>
              <a:t>顶点进队列</a:t>
            </a:r>
            <a:r>
              <a:rPr lang="en-US" altLang="zh-CN" sz="2800" dirty="0">
                <a:solidFill>
                  <a:schemeClr val="tx2"/>
                </a:solidFill>
                <a:ea typeface="隶书" pitchFamily="49" charset="-122"/>
              </a:rPr>
              <a:t>, </a:t>
            </a:r>
            <a:r>
              <a:rPr lang="zh-CN" altLang="en-US" sz="2800" dirty="0">
                <a:solidFill>
                  <a:schemeClr val="tx2"/>
                </a:solidFill>
                <a:ea typeface="隶书" pitchFamily="49" charset="-122"/>
              </a:rPr>
              <a:t>实现分层访问</a:t>
            </a:r>
            <a:r>
              <a:rPr lang="zh-CN" altLang="en-US" sz="2800" dirty="0">
                <a:solidFill>
                  <a:schemeClr val="tx2"/>
                </a:solidFill>
                <a:latin typeface="隶书" pitchFamily="49" charset="-122"/>
                <a:ea typeface="隶书" pitchFamily="49" charset="-122"/>
              </a:rPr>
              <a:t>  </a:t>
            </a:r>
            <a:r>
              <a:rPr lang="zh-CN" altLang="en-US" sz="2800" b="1" dirty="0">
                <a:ea typeface="隶书" pitchFamily="49" charset="-122"/>
              </a:rPr>
              <a:t>     </a:t>
            </a:r>
            <a:endParaRPr lang="zh-CN" altLang="en-US" sz="2800" b="1" dirty="0">
              <a:ea typeface="隶书" pitchFamily="49" charset="-122"/>
            </a:endParaRPr>
          </a:p>
          <a:p>
            <a:pPr>
              <a:lnSpc>
                <a:spcPct val="105000"/>
              </a:lnSpc>
              <a:spcBef>
                <a:spcPct val="5000"/>
              </a:spcBef>
              <a:buFontTx/>
              <a:buNone/>
            </a:pPr>
            <a:r>
              <a:rPr lang="zh-CN" altLang="en-US" sz="2800" b="1" dirty="0">
                <a:ea typeface="隶书" pitchFamily="49" charset="-122"/>
              </a:rPr>
              <a:t>   </a:t>
            </a:r>
            <a:endParaRPr lang="zh-CN" altLang="en-US" sz="2800" dirty="0">
              <a:solidFill>
                <a:schemeClr val="tx2"/>
              </a:solidFill>
              <a:ea typeface="隶书" pitchFamily="49" charset="-122"/>
            </a:endParaRPr>
          </a:p>
          <a:p>
            <a:pPr eaLnBrk="1" hangingPunct="1">
              <a:lnSpc>
                <a:spcPct val="105000"/>
              </a:lnSpc>
              <a:spcBef>
                <a:spcPct val="5000"/>
              </a:spcBef>
              <a:buFont typeface="Wingdings" panose="05000000000000000000" pitchFamily="2" charset="2"/>
              <a:buNone/>
            </a:pPr>
            <a:endParaRPr lang="zh-CN" altLang="en-US" sz="2800" b="1" dirty="0">
              <a:ea typeface="隶书" pitchFamily="49" charset="-122"/>
            </a:endParaRPr>
          </a:p>
        </p:txBody>
      </p:sp>
      <p:sp>
        <p:nvSpPr>
          <p:cNvPr id="57349" name="Rectangle 4"/>
          <p:cNvSpPr>
            <a:spLocks noGrp="1" noChangeArrowheads="1"/>
          </p:cNvSpPr>
          <p:nvPr>
            <p:ph type="title" idx="4294967295"/>
          </p:nvPr>
        </p:nvSpPr>
        <p:spPr>
          <a:xfrm>
            <a:off x="409575" y="0"/>
            <a:ext cx="8229600" cy="763588"/>
          </a:xfrm>
        </p:spPr>
        <p:txBody>
          <a:bodyPr/>
          <a:lstStyle/>
          <a:p>
            <a:pPr eaLnBrk="1" hangingPunct="1"/>
            <a:r>
              <a:rPr lang="zh-CN" sz="4000" b="1">
                <a:ea typeface="华文新魏" pitchFamily="2" charset="-122"/>
              </a:rPr>
              <a:t>图的广度优先搜索算法</a:t>
            </a:r>
            <a:endParaRPr lang="zh-CN" sz="4000" b="1">
              <a:ea typeface="华文新魏" pitchFamily="2" charset="-122"/>
            </a:endParaRPr>
          </a:p>
        </p:txBody>
      </p:sp>
      <p:cxnSp>
        <p:nvCxnSpPr>
          <p:cNvPr id="57350" name="直接连接符 5"/>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56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56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5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A7A06255-1535-41F0-85BE-017FE80355FD}"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229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96CF750E-FB01-480B-9F0F-455932963392}"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2292" name="Rectangle 4"/>
          <p:cNvSpPr>
            <a:spLocks noGrp="1" noChangeArrowheads="1"/>
          </p:cNvSpPr>
          <p:nvPr>
            <p:ph type="title" idx="4294967295"/>
          </p:nvPr>
        </p:nvSpPr>
        <p:spPr/>
        <p:txBody>
          <a:bodyPr/>
          <a:lstStyle/>
          <a:p>
            <a:pPr algn="just" eaLnBrk="1" hangingPunct="1"/>
            <a:r>
              <a:rPr lang="en-US" altLang="zh-CN">
                <a:ea typeface="仿宋_GB2312" pitchFamily="49" charset="-122"/>
              </a:rPr>
              <a:t>   </a:t>
            </a:r>
            <a:endParaRPr lang="en-US" altLang="zh-CN">
              <a:ea typeface="仿宋_GB2312" pitchFamily="49" charset="-122"/>
            </a:endParaRPr>
          </a:p>
        </p:txBody>
      </p:sp>
      <p:sp>
        <p:nvSpPr>
          <p:cNvPr id="14341" name="Rectangle 5"/>
          <p:cNvSpPr>
            <a:spLocks noGrp="1" noChangeArrowheads="1"/>
          </p:cNvSpPr>
          <p:nvPr>
            <p:ph type="body" idx="4294967295"/>
          </p:nvPr>
        </p:nvSpPr>
        <p:spPr>
          <a:xfrm>
            <a:off x="263525" y="717550"/>
            <a:ext cx="8689975" cy="6096000"/>
          </a:xfrm>
        </p:spPr>
        <p:txBody>
          <a:bodyPr/>
          <a:lstStyle/>
          <a:p>
            <a:pPr eaLnBrk="1" hangingPunct="1">
              <a:lnSpc>
                <a:spcPct val="105000"/>
              </a:lnSpc>
              <a:buClr>
                <a:srgbClr val="800080"/>
              </a:buClr>
              <a:buSzPct val="50000"/>
              <a:buFont typeface="Wingdings" panose="05000000000000000000" pitchFamily="2" charset="2"/>
              <a:buNone/>
            </a:pPr>
            <a:r>
              <a:rPr lang="en-US" altLang="zh-CN" sz="3000" b="1">
                <a:latin typeface="Times New Roman" pitchFamily="18" charset="0"/>
                <a:ea typeface="仿宋_GB2312" pitchFamily="49" charset="-122"/>
              </a:rPr>
              <a:t>4.</a:t>
            </a:r>
            <a:r>
              <a:rPr lang="en-US" altLang="zh-CN" sz="3000" b="1">
                <a:solidFill>
                  <a:schemeClr val="tx2"/>
                </a:solidFill>
                <a:latin typeface="Times New Roman" pitchFamily="18" charset="0"/>
                <a:ea typeface="仿宋_GB2312" pitchFamily="49" charset="-122"/>
              </a:rPr>
              <a:t> </a:t>
            </a:r>
            <a:r>
              <a:rPr lang="zh-CN" altLang="en-US" sz="3000" b="1">
                <a:solidFill>
                  <a:schemeClr val="tx2"/>
                </a:solidFill>
                <a:latin typeface="Times New Roman" pitchFamily="18" charset="0"/>
                <a:ea typeface="仿宋_GB2312" pitchFamily="49" charset="-122"/>
              </a:rPr>
              <a:t>邻接顶点</a:t>
            </a:r>
            <a:r>
              <a:rPr lang="zh-CN" altLang="en-US" sz="3000" b="1">
                <a:latin typeface="Times New Roman" pitchFamily="18" charset="0"/>
                <a:ea typeface="仿宋_GB2312" pitchFamily="49" charset="-122"/>
              </a:rPr>
              <a:t>   如果</a:t>
            </a:r>
            <a:r>
              <a:rPr lang="zh-CN" altLang="en-US" sz="3000" b="1">
                <a:solidFill>
                  <a:srgbClr val="008080"/>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u</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a:solidFill>
                  <a:schemeClr val="tx2"/>
                </a:solidFill>
                <a:latin typeface="Times New Roman" pitchFamily="18" charset="0"/>
                <a:ea typeface="仿宋_GB2312" pitchFamily="49" charset="-122"/>
              </a:rPr>
              <a:t>) </a:t>
            </a:r>
            <a:r>
              <a:rPr lang="zh-CN" altLang="en-US" sz="3000" b="1">
                <a:latin typeface="Times New Roman" pitchFamily="18" charset="0"/>
                <a:ea typeface="仿宋_GB2312" pitchFamily="49" charset="-122"/>
              </a:rPr>
              <a:t>是 </a:t>
            </a:r>
            <a:r>
              <a:rPr lang="en-US" altLang="zh-CN" sz="3000" b="1" i="1">
                <a:latin typeface="Times New Roman" pitchFamily="18" charset="0"/>
                <a:ea typeface="仿宋_GB2312" pitchFamily="49" charset="-122"/>
              </a:rPr>
              <a:t>E</a:t>
            </a:r>
            <a:r>
              <a:rPr lang="en-US" altLang="zh-CN" sz="3000" b="1">
                <a:latin typeface="Times New Roman" pitchFamily="18" charset="0"/>
                <a:ea typeface="仿宋_GB2312" pitchFamily="49" charset="-122"/>
              </a:rPr>
              <a:t>(G) </a:t>
            </a:r>
            <a:r>
              <a:rPr lang="zh-CN" altLang="en-US" sz="3000" b="1">
                <a:latin typeface="Times New Roman" pitchFamily="18" charset="0"/>
                <a:ea typeface="仿宋_GB2312" pitchFamily="49" charset="-122"/>
              </a:rPr>
              <a:t>中的一条边，则称 </a:t>
            </a:r>
            <a:r>
              <a:rPr lang="en-US" altLang="zh-CN" sz="3000" b="1" i="1">
                <a:latin typeface="Times New Roman" pitchFamily="18" charset="0"/>
                <a:ea typeface="仿宋_GB2312" pitchFamily="49" charset="-122"/>
              </a:rPr>
              <a:t>u </a:t>
            </a:r>
            <a:r>
              <a:rPr lang="zh-CN" altLang="en-US" sz="3000" b="1">
                <a:latin typeface="Times New Roman" pitchFamily="18" charset="0"/>
                <a:ea typeface="仿宋_GB2312" pitchFamily="49" charset="-122"/>
              </a:rPr>
              <a:t>与 </a:t>
            </a:r>
            <a:r>
              <a:rPr lang="en-US" altLang="zh-CN" sz="3000" b="1" i="1">
                <a:latin typeface="Times New Roman" pitchFamily="18" charset="0"/>
                <a:ea typeface="仿宋_GB2312" pitchFamily="49" charset="-122"/>
              </a:rPr>
              <a:t>v </a:t>
            </a:r>
            <a:r>
              <a:rPr lang="zh-CN" altLang="en-US" sz="3000" b="1">
                <a:latin typeface="Times New Roman" pitchFamily="18" charset="0"/>
                <a:ea typeface="仿宋_GB2312" pitchFamily="49" charset="-122"/>
              </a:rPr>
              <a:t>互为邻接顶点</a:t>
            </a:r>
            <a:r>
              <a:rPr lang="zh-CN" altLang="en-US" sz="3000">
                <a:latin typeface="Times New Roman" pitchFamily="18" charset="0"/>
                <a:ea typeface="仿宋_GB2312" pitchFamily="49" charset="-122"/>
              </a:rPr>
              <a:t>。</a:t>
            </a:r>
            <a:endParaRPr lang="zh-CN" altLang="en-US" sz="3000">
              <a:latin typeface="Times New Roman"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itchFamily="18" charset="0"/>
                <a:ea typeface="仿宋_GB2312" pitchFamily="49" charset="-122"/>
              </a:rPr>
              <a:t>5.</a:t>
            </a:r>
            <a:r>
              <a:rPr lang="en-US" altLang="zh-CN" sz="3000" b="1">
                <a:solidFill>
                  <a:schemeClr val="tx2"/>
                </a:solidFill>
                <a:latin typeface="Times New Roman" pitchFamily="18" charset="0"/>
                <a:ea typeface="仿宋_GB2312" pitchFamily="49" charset="-122"/>
              </a:rPr>
              <a:t> </a:t>
            </a:r>
            <a:r>
              <a:rPr lang="zh-CN" altLang="en-US" sz="3000" b="1">
                <a:solidFill>
                  <a:schemeClr val="tx2"/>
                </a:solidFill>
                <a:latin typeface="Times New Roman" pitchFamily="18" charset="0"/>
                <a:ea typeface="仿宋_GB2312" pitchFamily="49" charset="-122"/>
              </a:rPr>
              <a:t>子图</a:t>
            </a:r>
            <a:r>
              <a:rPr lang="zh-CN" altLang="en-US" sz="3000" b="1">
                <a:latin typeface="Times New Roman" pitchFamily="18" charset="0"/>
                <a:ea typeface="仿宋_GB2312" pitchFamily="49" charset="-122"/>
              </a:rPr>
              <a:t>  设有两个图</a:t>
            </a:r>
            <a:r>
              <a:rPr lang="en-US" altLang="zh-CN" sz="3000" b="1">
                <a:latin typeface="Times New Roman" pitchFamily="18" charset="0"/>
                <a:ea typeface="仿宋_GB2312" pitchFamily="49" charset="-122"/>
              </a:rPr>
              <a:t>G</a:t>
            </a:r>
            <a:r>
              <a:rPr lang="zh-CN" altLang="en-US" sz="3000" b="1">
                <a:latin typeface="Times New Roman" pitchFamily="18" charset="0"/>
                <a:ea typeface="仿宋_GB2312" pitchFamily="49" charset="-122"/>
              </a:rPr>
              <a:t>＝</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V</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E</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和</a:t>
            </a:r>
            <a:r>
              <a:rPr lang="en-US" altLang="zh-CN" sz="3000" b="1">
                <a:latin typeface="Times New Roman" pitchFamily="18" charset="0"/>
                <a:ea typeface="仿宋_GB2312" pitchFamily="49" charset="-122"/>
              </a:rPr>
              <a:t>G'</a:t>
            </a:r>
            <a:r>
              <a:rPr lang="zh-CN" altLang="en-US" sz="3000" b="1">
                <a:latin typeface="Times New Roman" pitchFamily="18" charset="0"/>
                <a:ea typeface="仿宋_GB2312" pitchFamily="49" charset="-122"/>
              </a:rPr>
              <a:t>＝</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V</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E</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a:t>
            </a:r>
            <a:endParaRPr lang="en-US" sz="3000" b="1">
              <a:latin typeface="Times New Roman"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若</a:t>
            </a:r>
            <a:r>
              <a:rPr lang="en-US" altLang="zh-CN" sz="3000" b="1" i="1">
                <a:latin typeface="Times New Roman" pitchFamily="18" charset="0"/>
                <a:ea typeface="仿宋_GB2312" pitchFamily="49" charset="-122"/>
              </a:rPr>
              <a:t>V </a:t>
            </a:r>
            <a:r>
              <a:rPr lang="en-US" altLang="zh-CN" sz="3000" b="1">
                <a:latin typeface="Times New Roman" pitchFamily="18" charset="0"/>
                <a:ea typeface="仿宋_GB2312" pitchFamily="49" charset="-122"/>
              </a:rPr>
              <a:t>'</a:t>
            </a:r>
            <a:r>
              <a:rPr lang="en-US" altLang="zh-CN" sz="3000" b="1">
                <a:latin typeface="Times New Roman" pitchFamily="18" charset="0"/>
                <a:ea typeface="仿宋_GB2312" pitchFamily="49" charset="-122"/>
                <a:sym typeface="Symbol" panose="05050102010706020507" pitchFamily="18" charset="2"/>
              </a:rPr>
              <a:t></a:t>
            </a:r>
            <a:r>
              <a:rPr lang="en-US" altLang="zh-CN" sz="3000" b="1" i="1">
                <a:latin typeface="Times New Roman" pitchFamily="18" charset="0"/>
                <a:ea typeface="仿宋_GB2312" pitchFamily="49" charset="-122"/>
              </a:rPr>
              <a:t> V </a:t>
            </a:r>
            <a:r>
              <a:rPr lang="zh-CN" altLang="en-US" sz="3000" b="1">
                <a:latin typeface="Times New Roman" pitchFamily="18" charset="0"/>
                <a:ea typeface="仿宋_GB2312" pitchFamily="49" charset="-122"/>
              </a:rPr>
              <a:t>且</a:t>
            </a:r>
            <a:r>
              <a:rPr lang="en-US" altLang="zh-CN" sz="3000" b="1" i="1">
                <a:latin typeface="Times New Roman" pitchFamily="18" charset="0"/>
                <a:ea typeface="仿宋_GB2312" pitchFamily="49" charset="-122"/>
              </a:rPr>
              <a:t>E</a:t>
            </a:r>
            <a:r>
              <a:rPr lang="en-US" altLang="zh-CN" sz="3000" b="1">
                <a:latin typeface="Times New Roman" pitchFamily="18" charset="0"/>
                <a:ea typeface="仿宋_GB2312" pitchFamily="49" charset="-122"/>
              </a:rPr>
              <a:t>'</a:t>
            </a:r>
            <a:r>
              <a:rPr lang="en-US" altLang="zh-CN" sz="3000" b="1">
                <a:latin typeface="Times New Roman" pitchFamily="18" charset="0"/>
                <a:ea typeface="仿宋_GB2312" pitchFamily="49" charset="-122"/>
                <a:sym typeface="Symbol" panose="05050102010706020507" pitchFamily="18" charset="2"/>
              </a:rPr>
              <a:t></a:t>
            </a:r>
            <a:r>
              <a:rPr lang="en-US" altLang="zh-CN" sz="3000" b="1" i="1">
                <a:latin typeface="Times New Roman" pitchFamily="18" charset="0"/>
                <a:ea typeface="仿宋_GB2312" pitchFamily="49" charset="-122"/>
              </a:rPr>
              <a:t>E</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则称图</a:t>
            </a:r>
            <a:r>
              <a:rPr lang="en-US" altLang="zh-CN" sz="3000" b="1">
                <a:latin typeface="Times New Roman" pitchFamily="18" charset="0"/>
                <a:ea typeface="仿宋_GB2312" pitchFamily="49" charset="-122"/>
              </a:rPr>
              <a:t>G'</a:t>
            </a:r>
            <a:r>
              <a:rPr lang="zh-CN" altLang="en-US" sz="3000" b="1">
                <a:latin typeface="Times New Roman" pitchFamily="18" charset="0"/>
                <a:ea typeface="仿宋_GB2312" pitchFamily="49" charset="-122"/>
              </a:rPr>
              <a:t>是图</a:t>
            </a:r>
            <a:r>
              <a:rPr lang="en-US" altLang="zh-CN" sz="3000" b="1">
                <a:latin typeface="Times New Roman" pitchFamily="18" charset="0"/>
                <a:ea typeface="仿宋_GB2312" pitchFamily="49" charset="-122"/>
              </a:rPr>
              <a:t>G</a:t>
            </a:r>
            <a:r>
              <a:rPr lang="zh-CN" altLang="en-US" sz="3000" b="1">
                <a:latin typeface="Times New Roman" pitchFamily="18" charset="0"/>
                <a:ea typeface="仿宋_GB2312" pitchFamily="49" charset="-122"/>
              </a:rPr>
              <a:t>的子图。</a:t>
            </a:r>
            <a:endParaRPr lang="zh-CN" altLang="en-US" sz="3000" b="1">
              <a:latin typeface="Times New Roman" pitchFamily="18" charset="0"/>
              <a:ea typeface="仿宋_GB2312" pitchFamily="49" charset="-122"/>
            </a:endParaRPr>
          </a:p>
          <a:p>
            <a:pPr eaLnBrk="1" hangingPunct="1">
              <a:lnSpc>
                <a:spcPct val="105000"/>
              </a:lnSpc>
              <a:buClr>
                <a:srgbClr val="800080"/>
              </a:buClr>
              <a:buSzPct val="50000"/>
            </a:pPr>
            <a:endParaRPr lang="zh-CN" altLang="en-US" sz="3000" b="1">
              <a:latin typeface="Times New Roman"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itchFamily="18" charset="0"/>
                <a:ea typeface="仿宋_GB2312" pitchFamily="49" charset="-122"/>
              </a:rPr>
              <a:t>6. </a:t>
            </a:r>
            <a:r>
              <a:rPr lang="zh-CN" altLang="en-US" sz="3000" b="1">
                <a:solidFill>
                  <a:schemeClr val="tx2"/>
                </a:solidFill>
                <a:latin typeface="Times New Roman" pitchFamily="18" charset="0"/>
                <a:ea typeface="仿宋_GB2312" pitchFamily="49" charset="-122"/>
              </a:rPr>
              <a:t>权 </a:t>
            </a:r>
            <a:r>
              <a:rPr lang="zh-CN" altLang="en-US" sz="3000" b="1">
                <a:latin typeface="Times New Roman" pitchFamily="18" charset="0"/>
                <a:ea typeface="仿宋_GB2312" pitchFamily="49" charset="-122"/>
              </a:rPr>
              <a:t> 某些图的边具有与它相关的数</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称之为权。这种带权图叫做网络。</a:t>
            </a:r>
            <a:endParaRPr lang="zh-CN" altLang="en-US" sz="3000" b="1">
              <a:latin typeface="Times New Roman" pitchFamily="18" charset="0"/>
              <a:ea typeface="仿宋_GB2312" pitchFamily="49" charset="-122"/>
            </a:endParaRPr>
          </a:p>
        </p:txBody>
      </p:sp>
      <p:sp>
        <p:nvSpPr>
          <p:cNvPr id="12294" name="AutoShape 18"/>
          <p:cNvSpPr>
            <a:spLocks noChangeArrowheads="1"/>
          </p:cNvSpPr>
          <p:nvPr/>
        </p:nvSpPr>
        <p:spPr bwMode="auto">
          <a:xfrm>
            <a:off x="2622550" y="3968750"/>
            <a:ext cx="762000" cy="533400"/>
          </a:xfrm>
          <a:prstGeom prst="rightArrow">
            <a:avLst>
              <a:gd name="adj1" fmla="val 50000"/>
              <a:gd name="adj2" fmla="val 35714"/>
            </a:avLst>
          </a:prstGeom>
          <a:gradFill rotWithShape="0">
            <a:gsLst>
              <a:gs pos="0">
                <a:srgbClr val="FFFFCC"/>
              </a:gs>
              <a:gs pos="100000">
                <a:srgbClr val="76765E"/>
              </a:gs>
            </a:gsLst>
            <a:lin ang="5400000" scaled="1"/>
          </a:gradFill>
          <a:ln w="9525">
            <a:solidFill>
              <a:srgbClr val="FFFFCC"/>
            </a:solidFill>
            <a:miter lim="800000"/>
          </a:ln>
        </p:spPr>
        <p:txBody>
          <a:bodyPr wrap="none" anchor="ctr"/>
          <a:lstStyle/>
          <a:p>
            <a:pPr algn="ctr"/>
            <a:endParaRPr lang="zh-CN" altLang="en-US"/>
          </a:p>
        </p:txBody>
      </p:sp>
      <p:sp>
        <p:nvSpPr>
          <p:cNvPr id="12295" name="Text Box 19"/>
          <p:cNvSpPr txBox="1">
            <a:spLocks noChangeArrowheads="1"/>
          </p:cNvSpPr>
          <p:nvPr/>
        </p:nvSpPr>
        <p:spPr bwMode="auto">
          <a:xfrm>
            <a:off x="2498725" y="3429000"/>
            <a:ext cx="110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800" b="1"/>
              <a:t>子图</a:t>
            </a:r>
            <a:endParaRPr lang="zh-CN" altLang="en-US" sz="2400">
              <a:ea typeface="SimSun" pitchFamily="2" charset="-122"/>
            </a:endParaRPr>
          </a:p>
        </p:txBody>
      </p:sp>
      <p:grpSp>
        <p:nvGrpSpPr>
          <p:cNvPr id="12296" name="Group 8"/>
          <p:cNvGrpSpPr/>
          <p:nvPr/>
        </p:nvGrpSpPr>
        <p:grpSpPr bwMode="auto">
          <a:xfrm>
            <a:off x="900113" y="2900363"/>
            <a:ext cx="6719887" cy="2043112"/>
            <a:chOff x="0" y="0"/>
            <a:chExt cx="4233" cy="1287"/>
          </a:xfrm>
        </p:grpSpPr>
        <p:sp>
          <p:nvSpPr>
            <p:cNvPr id="12298" name="Line 2"/>
            <p:cNvSpPr>
              <a:spLocks noChangeShapeType="1"/>
            </p:cNvSpPr>
            <p:nvPr/>
          </p:nvSpPr>
          <p:spPr bwMode="auto">
            <a:xfrm flipH="1">
              <a:off x="506" y="67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9" name="Line 3"/>
            <p:cNvSpPr>
              <a:spLocks noChangeShapeType="1"/>
            </p:cNvSpPr>
            <p:nvPr/>
          </p:nvSpPr>
          <p:spPr bwMode="auto">
            <a:xfrm flipH="1">
              <a:off x="184" y="19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Line 6"/>
            <p:cNvSpPr>
              <a:spLocks noChangeShapeType="1"/>
            </p:cNvSpPr>
            <p:nvPr/>
          </p:nvSpPr>
          <p:spPr bwMode="auto">
            <a:xfrm>
              <a:off x="184"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1" name="Line 7"/>
            <p:cNvSpPr>
              <a:spLocks noChangeShapeType="1"/>
            </p:cNvSpPr>
            <p:nvPr/>
          </p:nvSpPr>
          <p:spPr bwMode="auto">
            <a:xfrm>
              <a:off x="506" y="21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2" name="Line 8"/>
            <p:cNvSpPr>
              <a:spLocks noChangeShapeType="1"/>
            </p:cNvSpPr>
            <p:nvPr/>
          </p:nvSpPr>
          <p:spPr bwMode="auto">
            <a:xfrm>
              <a:off x="230" y="642"/>
              <a:ext cx="506"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Line 9"/>
            <p:cNvSpPr>
              <a:spLocks noChangeShapeType="1"/>
            </p:cNvSpPr>
            <p:nvPr/>
          </p:nvSpPr>
          <p:spPr bwMode="auto">
            <a:xfrm>
              <a:off x="460" y="258"/>
              <a:ext cx="0" cy="845"/>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Oval 10"/>
            <p:cNvSpPr>
              <a:spLocks noChangeArrowheads="1"/>
            </p:cNvSpPr>
            <p:nvPr/>
          </p:nvSpPr>
          <p:spPr bwMode="auto">
            <a:xfrm>
              <a:off x="0"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5" name="Oval 11"/>
            <p:cNvSpPr>
              <a:spLocks noChangeArrowheads="1"/>
            </p:cNvSpPr>
            <p:nvPr/>
          </p:nvSpPr>
          <p:spPr bwMode="auto">
            <a:xfrm>
              <a:off x="644"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6" name="Oval 12"/>
            <p:cNvSpPr>
              <a:spLocks noChangeArrowheads="1"/>
            </p:cNvSpPr>
            <p:nvPr/>
          </p:nvSpPr>
          <p:spPr bwMode="auto">
            <a:xfrm>
              <a:off x="322"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7" name="Oval 13"/>
            <p:cNvSpPr>
              <a:spLocks noChangeArrowheads="1"/>
            </p:cNvSpPr>
            <p:nvPr/>
          </p:nvSpPr>
          <p:spPr bwMode="auto">
            <a:xfrm>
              <a:off x="322"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8" name="Text Box 14"/>
            <p:cNvSpPr txBox="1">
              <a:spLocks noChangeArrowheads="1"/>
            </p:cNvSpPr>
            <p:nvPr/>
          </p:nvSpPr>
          <p:spPr bwMode="auto">
            <a:xfrm>
              <a:off x="363"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0</a:t>
              </a:r>
              <a:endParaRPr lang="en-US" altLang="zh-CN" sz="2800">
                <a:ea typeface="SimSun" pitchFamily="2" charset="-122"/>
              </a:endParaRPr>
            </a:p>
          </p:txBody>
        </p:sp>
        <p:sp>
          <p:nvSpPr>
            <p:cNvPr id="12309" name="Text Box 15"/>
            <p:cNvSpPr txBox="1">
              <a:spLocks noChangeArrowheads="1"/>
            </p:cNvSpPr>
            <p:nvPr/>
          </p:nvSpPr>
          <p:spPr bwMode="auto">
            <a:xfrm>
              <a:off x="22"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1</a:t>
              </a:r>
              <a:endParaRPr lang="en-US" altLang="zh-CN" sz="2800">
                <a:ea typeface="SimSun" pitchFamily="2" charset="-122"/>
              </a:endParaRPr>
            </a:p>
          </p:txBody>
        </p:sp>
        <p:sp>
          <p:nvSpPr>
            <p:cNvPr id="12310" name="Text Box 16"/>
            <p:cNvSpPr txBox="1">
              <a:spLocks noChangeArrowheads="1"/>
            </p:cNvSpPr>
            <p:nvPr/>
          </p:nvSpPr>
          <p:spPr bwMode="auto">
            <a:xfrm>
              <a:off x="666"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2</a:t>
              </a:r>
              <a:endParaRPr lang="en-US" altLang="zh-CN" sz="2800">
                <a:ea typeface="SimSun" pitchFamily="2" charset="-122"/>
              </a:endParaRPr>
            </a:p>
          </p:txBody>
        </p:sp>
        <p:sp>
          <p:nvSpPr>
            <p:cNvPr id="12311" name="Text Box 17"/>
            <p:cNvSpPr txBox="1">
              <a:spLocks noChangeArrowheads="1"/>
            </p:cNvSpPr>
            <p:nvPr/>
          </p:nvSpPr>
          <p:spPr bwMode="auto">
            <a:xfrm>
              <a:off x="344"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3</a:t>
              </a:r>
              <a:endParaRPr lang="en-US" altLang="zh-CN" sz="2800">
                <a:ea typeface="SimSun" pitchFamily="2" charset="-122"/>
              </a:endParaRPr>
            </a:p>
          </p:txBody>
        </p:sp>
        <p:sp>
          <p:nvSpPr>
            <p:cNvPr id="12312" name="Line 20"/>
            <p:cNvSpPr>
              <a:spLocks noChangeShapeType="1"/>
            </p:cNvSpPr>
            <p:nvPr/>
          </p:nvSpPr>
          <p:spPr bwMode="auto">
            <a:xfrm flipH="1">
              <a:off x="1841" y="19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21"/>
            <p:cNvSpPr>
              <a:spLocks noChangeShapeType="1"/>
            </p:cNvSpPr>
            <p:nvPr/>
          </p:nvSpPr>
          <p:spPr bwMode="auto">
            <a:xfrm>
              <a:off x="1841"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Oval 22"/>
            <p:cNvSpPr>
              <a:spLocks noChangeArrowheads="1"/>
            </p:cNvSpPr>
            <p:nvPr/>
          </p:nvSpPr>
          <p:spPr bwMode="auto">
            <a:xfrm>
              <a:off x="1657"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5" name="Oval 23"/>
            <p:cNvSpPr>
              <a:spLocks noChangeArrowheads="1"/>
            </p:cNvSpPr>
            <p:nvPr/>
          </p:nvSpPr>
          <p:spPr bwMode="auto">
            <a:xfrm>
              <a:off x="1979"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6" name="Oval 24"/>
            <p:cNvSpPr>
              <a:spLocks noChangeArrowheads="1"/>
            </p:cNvSpPr>
            <p:nvPr/>
          </p:nvSpPr>
          <p:spPr bwMode="auto">
            <a:xfrm>
              <a:off x="1979"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7" name="Text Box 25"/>
            <p:cNvSpPr txBox="1">
              <a:spLocks noChangeArrowheads="1"/>
            </p:cNvSpPr>
            <p:nvPr/>
          </p:nvSpPr>
          <p:spPr bwMode="auto">
            <a:xfrm>
              <a:off x="202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0</a:t>
              </a:r>
              <a:endParaRPr lang="en-US" altLang="zh-CN" sz="2800">
                <a:ea typeface="SimSun" pitchFamily="2" charset="-122"/>
              </a:endParaRPr>
            </a:p>
          </p:txBody>
        </p:sp>
        <p:sp>
          <p:nvSpPr>
            <p:cNvPr id="12318" name="Text Box 26"/>
            <p:cNvSpPr txBox="1">
              <a:spLocks noChangeArrowheads="1"/>
            </p:cNvSpPr>
            <p:nvPr/>
          </p:nvSpPr>
          <p:spPr bwMode="auto">
            <a:xfrm>
              <a:off x="1679"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1</a:t>
              </a:r>
              <a:endParaRPr lang="en-US" altLang="zh-CN" sz="2800">
                <a:ea typeface="SimSun" pitchFamily="2" charset="-122"/>
              </a:endParaRPr>
            </a:p>
          </p:txBody>
        </p:sp>
        <p:sp>
          <p:nvSpPr>
            <p:cNvPr id="12319" name="Text Box 27"/>
            <p:cNvSpPr txBox="1">
              <a:spLocks noChangeArrowheads="1"/>
            </p:cNvSpPr>
            <p:nvPr/>
          </p:nvSpPr>
          <p:spPr bwMode="auto">
            <a:xfrm>
              <a:off x="2001"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3</a:t>
              </a:r>
              <a:endParaRPr lang="en-US" altLang="zh-CN" sz="2800">
                <a:ea typeface="SimSun" pitchFamily="2" charset="-122"/>
              </a:endParaRPr>
            </a:p>
          </p:txBody>
        </p:sp>
        <p:sp>
          <p:nvSpPr>
            <p:cNvPr id="12320" name="Line 28"/>
            <p:cNvSpPr>
              <a:spLocks noChangeShapeType="1"/>
            </p:cNvSpPr>
            <p:nvPr/>
          </p:nvSpPr>
          <p:spPr bwMode="auto">
            <a:xfrm>
              <a:off x="2669"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1" name="Line 29"/>
            <p:cNvSpPr>
              <a:spLocks noChangeShapeType="1"/>
            </p:cNvSpPr>
            <p:nvPr/>
          </p:nvSpPr>
          <p:spPr bwMode="auto">
            <a:xfrm>
              <a:off x="2991" y="21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Oval 30"/>
            <p:cNvSpPr>
              <a:spLocks noChangeArrowheads="1"/>
            </p:cNvSpPr>
            <p:nvPr/>
          </p:nvSpPr>
          <p:spPr bwMode="auto">
            <a:xfrm>
              <a:off x="2485"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3" name="Oval 31"/>
            <p:cNvSpPr>
              <a:spLocks noChangeArrowheads="1"/>
            </p:cNvSpPr>
            <p:nvPr/>
          </p:nvSpPr>
          <p:spPr bwMode="auto">
            <a:xfrm>
              <a:off x="3129"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4" name="Oval 32"/>
            <p:cNvSpPr>
              <a:spLocks noChangeArrowheads="1"/>
            </p:cNvSpPr>
            <p:nvPr/>
          </p:nvSpPr>
          <p:spPr bwMode="auto">
            <a:xfrm>
              <a:off x="2807"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5" name="Oval 33"/>
            <p:cNvSpPr>
              <a:spLocks noChangeArrowheads="1"/>
            </p:cNvSpPr>
            <p:nvPr/>
          </p:nvSpPr>
          <p:spPr bwMode="auto">
            <a:xfrm>
              <a:off x="2807"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6" name="Text Box 34"/>
            <p:cNvSpPr txBox="1">
              <a:spLocks noChangeArrowheads="1"/>
            </p:cNvSpPr>
            <p:nvPr/>
          </p:nvSpPr>
          <p:spPr bwMode="auto">
            <a:xfrm>
              <a:off x="2835"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0</a:t>
              </a:r>
              <a:endParaRPr lang="en-US" altLang="zh-CN" sz="2800">
                <a:ea typeface="SimSun" pitchFamily="2" charset="-122"/>
              </a:endParaRPr>
            </a:p>
          </p:txBody>
        </p:sp>
        <p:sp>
          <p:nvSpPr>
            <p:cNvPr id="12327" name="Text Box 35"/>
            <p:cNvSpPr txBox="1">
              <a:spLocks noChangeArrowheads="1"/>
            </p:cNvSpPr>
            <p:nvPr/>
          </p:nvSpPr>
          <p:spPr bwMode="auto">
            <a:xfrm>
              <a:off x="2507"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1</a:t>
              </a:r>
              <a:endParaRPr lang="en-US" altLang="zh-CN" sz="2800">
                <a:ea typeface="SimSun" pitchFamily="2" charset="-122"/>
              </a:endParaRPr>
            </a:p>
          </p:txBody>
        </p:sp>
        <p:sp>
          <p:nvSpPr>
            <p:cNvPr id="12328" name="Text Box 36"/>
            <p:cNvSpPr txBox="1">
              <a:spLocks noChangeArrowheads="1"/>
            </p:cNvSpPr>
            <p:nvPr/>
          </p:nvSpPr>
          <p:spPr bwMode="auto">
            <a:xfrm>
              <a:off x="3151"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2</a:t>
              </a:r>
              <a:endParaRPr lang="en-US" altLang="zh-CN" sz="2800">
                <a:ea typeface="SimSun" pitchFamily="2" charset="-122"/>
              </a:endParaRPr>
            </a:p>
          </p:txBody>
        </p:sp>
        <p:sp>
          <p:nvSpPr>
            <p:cNvPr id="12329" name="Text Box 37"/>
            <p:cNvSpPr txBox="1">
              <a:spLocks noChangeArrowheads="1"/>
            </p:cNvSpPr>
            <p:nvPr/>
          </p:nvSpPr>
          <p:spPr bwMode="auto">
            <a:xfrm>
              <a:off x="2829"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3</a:t>
              </a:r>
              <a:endParaRPr lang="en-US" altLang="zh-CN" sz="2800">
                <a:ea typeface="SimSun" pitchFamily="2" charset="-122"/>
              </a:endParaRPr>
            </a:p>
          </p:txBody>
        </p:sp>
        <p:sp>
          <p:nvSpPr>
            <p:cNvPr id="12330" name="Line 38"/>
            <p:cNvSpPr>
              <a:spLocks noChangeShapeType="1"/>
            </p:cNvSpPr>
            <p:nvPr/>
          </p:nvSpPr>
          <p:spPr bwMode="auto">
            <a:xfrm>
              <a:off x="3773" y="258"/>
              <a:ext cx="0" cy="845"/>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1" name="Oval 39"/>
            <p:cNvSpPr>
              <a:spLocks noChangeArrowheads="1"/>
            </p:cNvSpPr>
            <p:nvPr/>
          </p:nvSpPr>
          <p:spPr bwMode="auto">
            <a:xfrm>
              <a:off x="3957"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2" name="Oval 40"/>
            <p:cNvSpPr>
              <a:spLocks noChangeArrowheads="1"/>
            </p:cNvSpPr>
            <p:nvPr/>
          </p:nvSpPr>
          <p:spPr bwMode="auto">
            <a:xfrm>
              <a:off x="3635"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3" name="Oval 41"/>
            <p:cNvSpPr>
              <a:spLocks noChangeArrowheads="1"/>
            </p:cNvSpPr>
            <p:nvPr/>
          </p:nvSpPr>
          <p:spPr bwMode="auto">
            <a:xfrm>
              <a:off x="3635"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4" name="Text Box 42"/>
            <p:cNvSpPr txBox="1">
              <a:spLocks noChangeArrowheads="1"/>
            </p:cNvSpPr>
            <p:nvPr/>
          </p:nvSpPr>
          <p:spPr bwMode="auto">
            <a:xfrm>
              <a:off x="3663"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0</a:t>
              </a:r>
              <a:endParaRPr lang="en-US" altLang="zh-CN" sz="2800">
                <a:ea typeface="SimSun" pitchFamily="2" charset="-122"/>
              </a:endParaRPr>
            </a:p>
          </p:txBody>
        </p:sp>
        <p:sp>
          <p:nvSpPr>
            <p:cNvPr id="12335" name="Text Box 43"/>
            <p:cNvSpPr txBox="1">
              <a:spLocks noChangeArrowheads="1"/>
            </p:cNvSpPr>
            <p:nvPr/>
          </p:nvSpPr>
          <p:spPr bwMode="auto">
            <a:xfrm>
              <a:off x="3980"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2</a:t>
              </a:r>
              <a:endParaRPr lang="en-US" altLang="zh-CN" sz="2800">
                <a:ea typeface="SimSun" pitchFamily="2" charset="-122"/>
              </a:endParaRPr>
            </a:p>
          </p:txBody>
        </p:sp>
        <p:sp>
          <p:nvSpPr>
            <p:cNvPr id="12336" name="Text Box 44"/>
            <p:cNvSpPr txBox="1">
              <a:spLocks noChangeArrowheads="1"/>
            </p:cNvSpPr>
            <p:nvPr/>
          </p:nvSpPr>
          <p:spPr bwMode="auto">
            <a:xfrm>
              <a:off x="3657"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3</a:t>
              </a:r>
              <a:endParaRPr lang="en-US" altLang="zh-CN" sz="2800">
                <a:ea typeface="SimSun" pitchFamily="2" charset="-122"/>
              </a:endParaRPr>
            </a:p>
          </p:txBody>
        </p:sp>
      </p:grpSp>
      <p:sp>
        <p:nvSpPr>
          <p:cNvPr id="12297" name="Rectangle 2"/>
          <p:cNvSpPr txBox="1">
            <a:spLocks noChangeArrowheads="1"/>
          </p:cNvSpPr>
          <p:nvPr/>
        </p:nvSpPr>
        <p:spPr bwMode="auto">
          <a:xfrm>
            <a:off x="2271713" y="0"/>
            <a:ext cx="4610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b="1">
                <a:solidFill>
                  <a:srgbClr val="CC0000"/>
                </a:solidFill>
                <a:ea typeface="华文新魏" pitchFamily="2" charset="-122"/>
              </a:rPr>
              <a:t>8.1.1</a:t>
            </a:r>
            <a:r>
              <a:rPr lang="zh-CN" altLang="en-US" b="1">
                <a:solidFill>
                  <a:srgbClr val="CC0000"/>
                </a:solidFill>
                <a:ea typeface="华文新魏" pitchFamily="2" charset="-122"/>
              </a:rPr>
              <a:t>  图的有关概念</a:t>
            </a:r>
            <a:endParaRPr lang="zh-CN" altLang="en-US">
              <a:solidFill>
                <a:srgbClr val="CC0000"/>
              </a:solidFill>
              <a:latin typeface="Arial" panose="02080604020202020204" pitchFamily="34" charset="0"/>
              <a:ea typeface="华文新魏"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0" y="0"/>
            <a:ext cx="8839200" cy="528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lnSpc>
                <a:spcPct val="105000"/>
              </a:lnSpc>
              <a:spcBef>
                <a:spcPct val="5000"/>
              </a:spcBef>
            </a:pPr>
            <a:r>
              <a:rPr lang="en-US" altLang="zh-CN" sz="2800" b="1" dirty="0">
                <a:ea typeface="隶书" pitchFamily="49" charset="-122"/>
              </a:rPr>
              <a:t>    while </a:t>
            </a:r>
            <a:r>
              <a:rPr lang="en-US" altLang="zh-CN" sz="2800" dirty="0">
                <a:ea typeface="隶书" pitchFamily="49" charset="-122"/>
              </a:rPr>
              <a:t>(</a:t>
            </a:r>
            <a:r>
              <a:rPr lang="en-US" altLang="zh-CN" sz="2800" b="1" dirty="0">
                <a:ea typeface="隶书" pitchFamily="49" charset="-122"/>
              </a:rPr>
              <a:t>!</a:t>
            </a:r>
            <a:r>
              <a:rPr lang="en-US" altLang="zh-CN" sz="2800" dirty="0" err="1">
                <a:ea typeface="隶书" pitchFamily="49" charset="-122"/>
              </a:rPr>
              <a:t>Q.IsEmpty</a:t>
            </a:r>
            <a:r>
              <a:rPr lang="en-US" altLang="zh-CN" sz="2800" dirty="0">
                <a:ea typeface="隶书" pitchFamily="49" charset="-122"/>
              </a:rPr>
              <a:t>() )</a:t>
            </a:r>
            <a:r>
              <a:rPr lang="en-US" altLang="zh-CN" sz="2800" b="1" dirty="0">
                <a:ea typeface="隶书" pitchFamily="49" charset="-122"/>
              </a:rPr>
              <a:t> </a:t>
            </a:r>
            <a:r>
              <a:rPr lang="en-US" altLang="zh-CN" sz="2800" b="1" dirty="0">
                <a:solidFill>
                  <a:srgbClr val="0000BF"/>
                </a:solidFill>
                <a:ea typeface="隶书" pitchFamily="49" charset="-122"/>
              </a:rPr>
              <a:t>{</a:t>
            </a:r>
            <a:r>
              <a:rPr lang="en-US" altLang="zh-CN" sz="2800" b="1" dirty="0">
                <a:ea typeface="隶书" pitchFamily="49" charset="-122"/>
              </a:rPr>
              <a:t>	</a:t>
            </a:r>
            <a:r>
              <a:rPr lang="zh-CN" altLang="en-US" sz="2800" b="1" dirty="0">
                <a:ea typeface="隶书" pitchFamily="49" charset="-122"/>
              </a:rPr>
              <a:t>         </a:t>
            </a:r>
            <a:r>
              <a:rPr lang="en-US" altLang="zh-CN" sz="2800" b="1" dirty="0">
                <a:solidFill>
                  <a:schemeClr val="tx2"/>
                </a:solidFill>
                <a:ea typeface="隶书" pitchFamily="49" charset="-122"/>
              </a:rPr>
              <a:t>//</a:t>
            </a:r>
            <a:r>
              <a:rPr lang="zh-CN" altLang="en-US" sz="2800" dirty="0">
                <a:solidFill>
                  <a:schemeClr val="tx2"/>
                </a:solidFill>
                <a:ea typeface="隶书" pitchFamily="49" charset="-122"/>
              </a:rPr>
              <a:t>循环</a:t>
            </a:r>
            <a:r>
              <a:rPr lang="en-US" altLang="zh-CN" sz="2800" dirty="0">
                <a:solidFill>
                  <a:schemeClr val="tx2"/>
                </a:solidFill>
                <a:ea typeface="隶书" pitchFamily="49" charset="-122"/>
              </a:rPr>
              <a:t>, </a:t>
            </a:r>
            <a:r>
              <a:rPr lang="zh-CN" altLang="en-US" sz="2800" dirty="0">
                <a:solidFill>
                  <a:schemeClr val="tx2"/>
                </a:solidFill>
                <a:ea typeface="隶书" pitchFamily="49" charset="-122"/>
              </a:rPr>
              <a:t>访问所有结点</a:t>
            </a:r>
            <a:r>
              <a:rPr lang="zh-CN" altLang="en-US" sz="2800" b="1" dirty="0">
                <a:ea typeface="隶书" pitchFamily="49" charset="-122"/>
              </a:rPr>
              <a:t>            </a:t>
            </a:r>
            <a:endParaRPr lang="en-US" sz="2800" b="1" dirty="0">
              <a:ea typeface="隶书" pitchFamily="49" charset="-122"/>
            </a:endParaRPr>
          </a:p>
          <a:p>
            <a:pPr eaLnBrk="1" hangingPunct="1">
              <a:lnSpc>
                <a:spcPct val="105000"/>
              </a:lnSpc>
              <a:spcBef>
                <a:spcPct val="5000"/>
              </a:spcBef>
            </a:pPr>
            <a:r>
              <a:rPr lang="en-US" sz="2800" dirty="0">
                <a:ea typeface="隶书" pitchFamily="49" charset="-122"/>
              </a:rPr>
              <a:t>            </a:t>
            </a:r>
            <a:r>
              <a:rPr lang="en-US" altLang="zh-CN" sz="2800" dirty="0" err="1">
                <a:ea typeface="隶书" pitchFamily="49" charset="-122"/>
              </a:rPr>
              <a:t>Q.DeQueue</a:t>
            </a:r>
            <a:r>
              <a:rPr lang="en-US" altLang="zh-CN" sz="2800" dirty="0">
                <a:ea typeface="隶书" pitchFamily="49" charset="-122"/>
              </a:rPr>
              <a:t> (</a:t>
            </a:r>
            <a:r>
              <a:rPr lang="en-US" altLang="zh-CN" sz="2800" dirty="0" err="1">
                <a:ea typeface="隶书" pitchFamily="49" charset="-122"/>
              </a:rPr>
              <a:t>loc</a:t>
            </a:r>
            <a:r>
              <a:rPr lang="en-US" altLang="zh-CN" sz="2800" dirty="0">
                <a:ea typeface="隶书" pitchFamily="49" charset="-122"/>
              </a:rPr>
              <a:t>)</a:t>
            </a:r>
            <a:r>
              <a:rPr lang="en-US" altLang="zh-CN" sz="2800" b="1" dirty="0">
                <a:ea typeface="隶书" pitchFamily="49" charset="-122"/>
              </a:rPr>
              <a:t>;</a:t>
            </a:r>
            <a:endParaRPr lang="en-US" altLang="zh-CN" sz="2800" b="1" dirty="0">
              <a:ea typeface="隶书" pitchFamily="49" charset="-122"/>
            </a:endParaRPr>
          </a:p>
          <a:p>
            <a:pPr>
              <a:lnSpc>
                <a:spcPct val="105000"/>
              </a:lnSpc>
              <a:spcBef>
                <a:spcPct val="5000"/>
              </a:spcBef>
              <a:buFontTx/>
              <a:buNone/>
            </a:pPr>
            <a:r>
              <a:rPr lang="zh-CN" altLang="en-US" sz="2800" b="1" dirty="0">
                <a:ea typeface="隶书" pitchFamily="49" charset="-122"/>
              </a:rPr>
              <a:t>            </a:t>
            </a:r>
            <a:r>
              <a:rPr lang="en-US" altLang="zh-CN" sz="2800" b="1" dirty="0" err="1">
                <a:ea typeface="隶书" pitchFamily="49" charset="-122"/>
              </a:rPr>
              <a:t>cout</a:t>
            </a:r>
            <a:r>
              <a:rPr lang="en-US" altLang="zh-CN" sz="2800" b="1" dirty="0">
                <a:ea typeface="隶书" pitchFamily="49" charset="-122"/>
              </a:rPr>
              <a:t> &lt;&lt; </a:t>
            </a:r>
            <a:r>
              <a:rPr lang="en-US" altLang="zh-CN" sz="2800" dirty="0" err="1">
                <a:ea typeface="隶书" pitchFamily="49" charset="-122"/>
              </a:rPr>
              <a:t>G.getValue</a:t>
            </a:r>
            <a:r>
              <a:rPr lang="en-US" altLang="zh-CN" sz="2800" dirty="0">
                <a:ea typeface="隶书" pitchFamily="49" charset="-122"/>
              </a:rPr>
              <a:t> (</a:t>
            </a:r>
            <a:r>
              <a:rPr lang="en-US" altLang="zh-CN" sz="2800" dirty="0" err="1">
                <a:ea typeface="隶书" pitchFamily="49" charset="-122"/>
              </a:rPr>
              <a:t>loc</a:t>
            </a:r>
            <a:r>
              <a:rPr lang="en-US" altLang="zh-CN" sz="2800" dirty="0">
                <a:ea typeface="隶书" pitchFamily="49" charset="-122"/>
              </a:rPr>
              <a:t>)</a:t>
            </a:r>
            <a:r>
              <a:rPr lang="en-US" altLang="zh-CN" sz="2800" b="1" dirty="0">
                <a:ea typeface="隶书" pitchFamily="49" charset="-122"/>
              </a:rPr>
              <a:t> &lt;&lt; ' '; 	</a:t>
            </a:r>
            <a:r>
              <a:rPr lang="en-US" altLang="zh-CN" sz="2800" b="1" dirty="0">
                <a:solidFill>
                  <a:schemeClr val="tx2"/>
                </a:solidFill>
                <a:ea typeface="隶书" pitchFamily="49" charset="-122"/>
              </a:rPr>
              <a:t>//</a:t>
            </a:r>
            <a:r>
              <a:rPr lang="zh-CN" altLang="en-US" sz="2800" dirty="0">
                <a:solidFill>
                  <a:schemeClr val="tx2"/>
                </a:solidFill>
                <a:ea typeface="隶书" pitchFamily="49" charset="-122"/>
              </a:rPr>
              <a:t>访问顶点</a:t>
            </a:r>
            <a:r>
              <a:rPr lang="en-US" altLang="zh-CN" sz="2800" b="1" dirty="0">
                <a:solidFill>
                  <a:schemeClr val="tx2"/>
                </a:solidFill>
                <a:ea typeface="隶书" pitchFamily="49" charset="-122"/>
              </a:rPr>
              <a:t>v</a:t>
            </a:r>
            <a:endParaRPr lang="en-US" altLang="zh-CN" sz="2800" b="1" dirty="0">
              <a:solidFill>
                <a:schemeClr val="tx2"/>
              </a:solidFill>
              <a:ea typeface="隶书" pitchFamily="49" charset="-122"/>
            </a:endParaRPr>
          </a:p>
          <a:p>
            <a:pPr>
              <a:lnSpc>
                <a:spcPct val="105000"/>
              </a:lnSpc>
              <a:spcBef>
                <a:spcPct val="5000"/>
              </a:spcBef>
              <a:buFontTx/>
              <a:buNone/>
            </a:pPr>
            <a:r>
              <a:rPr lang="en-US" altLang="zh-CN" sz="2800" b="1" dirty="0">
                <a:ea typeface="隶书" pitchFamily="49" charset="-122"/>
              </a:rPr>
              <a:t>            visited[</a:t>
            </a:r>
            <a:r>
              <a:rPr lang="en-US" altLang="zh-CN" sz="2800" b="1" dirty="0" err="1">
                <a:ea typeface="隶书" pitchFamily="49" charset="-122"/>
              </a:rPr>
              <a:t>loc</a:t>
            </a:r>
            <a:r>
              <a:rPr lang="en-US" altLang="zh-CN" sz="2800" b="1" dirty="0">
                <a:ea typeface="隶书" pitchFamily="49" charset="-122"/>
              </a:rPr>
              <a:t>] = true; 	                  </a:t>
            </a:r>
            <a:r>
              <a:rPr lang="en-US" altLang="zh-CN" sz="2800" b="1" dirty="0">
                <a:solidFill>
                  <a:schemeClr val="tx2"/>
                </a:solidFill>
                <a:ea typeface="隶书" pitchFamily="49" charset="-122"/>
              </a:rPr>
              <a:t>//</a:t>
            </a:r>
            <a:r>
              <a:rPr lang="zh-CN" altLang="en-US" sz="2800" dirty="0">
                <a:solidFill>
                  <a:schemeClr val="tx2"/>
                </a:solidFill>
                <a:latin typeface="隶书" pitchFamily="49" charset="-122"/>
                <a:ea typeface="隶书" pitchFamily="49" charset="-122"/>
              </a:rPr>
              <a:t>做已访问标记</a:t>
            </a:r>
            <a:endParaRPr lang="en-US" altLang="zh-CN" sz="2800" b="1" dirty="0">
              <a:ea typeface="隶书" pitchFamily="49" charset="-122"/>
            </a:endParaRPr>
          </a:p>
          <a:p>
            <a:pPr eaLnBrk="1" hangingPunct="1">
              <a:lnSpc>
                <a:spcPct val="105000"/>
              </a:lnSpc>
              <a:spcBef>
                <a:spcPct val="5000"/>
              </a:spcBef>
            </a:pPr>
            <a:r>
              <a:rPr lang="en-US" altLang="zh-CN" sz="2800" b="1" dirty="0">
                <a:ea typeface="隶书" pitchFamily="49" charset="-122"/>
              </a:rPr>
              <a:t>            </a:t>
            </a:r>
            <a:r>
              <a:rPr lang="en-US" altLang="zh-CN" sz="2800" dirty="0">
                <a:ea typeface="隶书" pitchFamily="49" charset="-122"/>
              </a:rPr>
              <a:t>w = </a:t>
            </a:r>
            <a:r>
              <a:rPr lang="en-US" altLang="zh-CN" sz="2800" dirty="0" err="1">
                <a:ea typeface="隶书" pitchFamily="49" charset="-122"/>
              </a:rPr>
              <a:t>G.getFirstNeighbor</a:t>
            </a:r>
            <a:r>
              <a:rPr lang="en-US" altLang="zh-CN" sz="2800" dirty="0">
                <a:ea typeface="隶书" pitchFamily="49" charset="-122"/>
              </a:rPr>
              <a:t> (</a:t>
            </a:r>
            <a:r>
              <a:rPr lang="en-US" altLang="zh-CN" sz="2800" dirty="0" err="1">
                <a:ea typeface="隶书" pitchFamily="49" charset="-122"/>
              </a:rPr>
              <a:t>loc</a:t>
            </a:r>
            <a:r>
              <a:rPr lang="en-US" altLang="zh-CN" sz="2800" dirty="0">
                <a:ea typeface="隶书" pitchFamily="49" charset="-122"/>
              </a:rPr>
              <a:t>)</a:t>
            </a:r>
            <a:r>
              <a:rPr lang="en-US" altLang="zh-CN" sz="2800" b="1" dirty="0">
                <a:ea typeface="隶书" pitchFamily="49" charset="-122"/>
              </a:rPr>
              <a:t>;      </a:t>
            </a:r>
            <a:r>
              <a:rPr lang="en-US" altLang="zh-CN" sz="2800" b="1" dirty="0">
                <a:solidFill>
                  <a:schemeClr val="tx2"/>
                </a:solidFill>
                <a:ea typeface="隶书" pitchFamily="49" charset="-122"/>
              </a:rPr>
              <a:t>//</a:t>
            </a:r>
            <a:r>
              <a:rPr lang="zh-CN" altLang="en-US" sz="2800" dirty="0">
                <a:solidFill>
                  <a:schemeClr val="tx2"/>
                </a:solidFill>
                <a:ea typeface="隶书" pitchFamily="49" charset="-122"/>
              </a:rPr>
              <a:t>第一个邻接顶点</a:t>
            </a:r>
            <a:endParaRPr lang="zh-CN" altLang="en-US" sz="2800" dirty="0">
              <a:solidFill>
                <a:schemeClr val="tx2"/>
              </a:solidFill>
              <a:ea typeface="隶书" pitchFamily="49" charset="-122"/>
            </a:endParaRPr>
          </a:p>
          <a:p>
            <a:pPr eaLnBrk="1" hangingPunct="1">
              <a:lnSpc>
                <a:spcPct val="105000"/>
              </a:lnSpc>
              <a:spcBef>
                <a:spcPct val="5000"/>
              </a:spcBef>
            </a:pPr>
            <a:r>
              <a:rPr lang="zh-CN" altLang="en-US" sz="2800" b="1" dirty="0">
                <a:ea typeface="隶书" pitchFamily="49" charset="-122"/>
              </a:rPr>
              <a:t>            </a:t>
            </a:r>
            <a:r>
              <a:rPr lang="en-US" altLang="zh-CN" sz="2800" b="1" dirty="0">
                <a:ea typeface="隶书" pitchFamily="49" charset="-122"/>
              </a:rPr>
              <a:t>while </a:t>
            </a:r>
            <a:r>
              <a:rPr lang="en-US" altLang="zh-CN" sz="2800" dirty="0">
                <a:ea typeface="隶书" pitchFamily="49" charset="-122"/>
              </a:rPr>
              <a:t>(w</a:t>
            </a:r>
            <a:r>
              <a:rPr lang="en-US" altLang="zh-CN" sz="2800" b="1" dirty="0">
                <a:ea typeface="隶书" pitchFamily="49" charset="-122"/>
              </a:rPr>
              <a:t> != </a:t>
            </a:r>
            <a:r>
              <a:rPr lang="en-US" altLang="zh-CN" sz="2800" dirty="0">
                <a:latin typeface="Courier New" pitchFamily="49" charset="0"/>
                <a:ea typeface="隶书" pitchFamily="49" charset="-122"/>
              </a:rPr>
              <a:t>-</a:t>
            </a:r>
            <a:r>
              <a:rPr lang="en-US" altLang="zh-CN" sz="2800" dirty="0">
                <a:ea typeface="隶书" pitchFamily="49" charset="-122"/>
              </a:rPr>
              <a:t>1)</a:t>
            </a:r>
            <a:r>
              <a:rPr lang="en-US" altLang="zh-CN" sz="2800" b="1" dirty="0">
                <a:ea typeface="隶书" pitchFamily="49" charset="-122"/>
              </a:rPr>
              <a:t> </a:t>
            </a:r>
            <a:r>
              <a:rPr lang="en-US" altLang="zh-CN" sz="2800" b="1" dirty="0">
                <a:solidFill>
                  <a:srgbClr val="FF0000"/>
                </a:solidFill>
                <a:ea typeface="隶书" pitchFamily="49" charset="-122"/>
              </a:rPr>
              <a:t>{	</a:t>
            </a:r>
            <a:r>
              <a:rPr lang="en-US" altLang="zh-CN" sz="2800" b="1" dirty="0">
                <a:ea typeface="隶书" pitchFamily="49" charset="-122"/>
              </a:rPr>
              <a:t>	            </a:t>
            </a:r>
            <a:r>
              <a:rPr lang="en-US" altLang="zh-CN" sz="2800" b="1" dirty="0">
                <a:solidFill>
                  <a:schemeClr val="tx2"/>
                </a:solidFill>
                <a:ea typeface="隶书" pitchFamily="49" charset="-122"/>
              </a:rPr>
              <a:t>//</a:t>
            </a:r>
            <a:r>
              <a:rPr lang="zh-CN" altLang="en-US" sz="2800" dirty="0">
                <a:solidFill>
                  <a:schemeClr val="tx2"/>
                </a:solidFill>
                <a:ea typeface="隶书" pitchFamily="49" charset="-122"/>
              </a:rPr>
              <a:t>若邻接顶点</a:t>
            </a:r>
            <a:r>
              <a:rPr lang="en-US" altLang="zh-CN" sz="2800" b="1" dirty="0">
                <a:solidFill>
                  <a:schemeClr val="tx2"/>
                </a:solidFill>
                <a:ea typeface="隶书" pitchFamily="49" charset="-122"/>
              </a:rPr>
              <a:t>w</a:t>
            </a:r>
            <a:r>
              <a:rPr lang="zh-CN" altLang="en-US" sz="2800" dirty="0">
                <a:solidFill>
                  <a:schemeClr val="tx2"/>
                </a:solidFill>
                <a:ea typeface="隶书" pitchFamily="49" charset="-122"/>
              </a:rPr>
              <a:t>存在</a:t>
            </a:r>
            <a:endParaRPr lang="zh-CN" altLang="en-US" sz="2800" dirty="0">
              <a:solidFill>
                <a:schemeClr val="tx2"/>
              </a:solidFill>
              <a:ea typeface="隶书" pitchFamily="49" charset="-122"/>
            </a:endParaRPr>
          </a:p>
          <a:p>
            <a:pPr eaLnBrk="1" hangingPunct="1">
              <a:lnSpc>
                <a:spcPct val="105000"/>
              </a:lnSpc>
              <a:spcBef>
                <a:spcPct val="5000"/>
              </a:spcBef>
            </a:pPr>
            <a:r>
              <a:rPr lang="zh-CN" altLang="en-US" sz="2800" b="1" dirty="0">
                <a:ea typeface="隶书" pitchFamily="49" charset="-122"/>
              </a:rPr>
              <a:t>                </a:t>
            </a:r>
            <a:r>
              <a:rPr lang="en-US" altLang="zh-CN" sz="2800" b="1" dirty="0">
                <a:ea typeface="隶书" pitchFamily="49" charset="-122"/>
              </a:rPr>
              <a:t>if </a:t>
            </a:r>
            <a:r>
              <a:rPr lang="en-US" altLang="zh-CN" sz="2800" dirty="0">
                <a:ea typeface="隶书" pitchFamily="49" charset="-122"/>
              </a:rPr>
              <a:t>(</a:t>
            </a:r>
            <a:r>
              <a:rPr lang="en-US" altLang="zh-CN" sz="2800" b="1" dirty="0">
                <a:ea typeface="隶书" pitchFamily="49" charset="-122"/>
              </a:rPr>
              <a:t>!</a:t>
            </a:r>
            <a:r>
              <a:rPr lang="en-US" altLang="zh-CN" sz="2800" dirty="0">
                <a:ea typeface="隶书" pitchFamily="49" charset="-122"/>
              </a:rPr>
              <a:t>visited[w]) </a:t>
            </a:r>
            <a:r>
              <a:rPr lang="en-US" altLang="zh-CN" sz="2800" b="1" dirty="0">
                <a:ea typeface="隶书" pitchFamily="49" charset="-122"/>
              </a:rPr>
              <a:t> 		            </a:t>
            </a:r>
            <a:r>
              <a:rPr lang="en-US" altLang="zh-CN" sz="2800" b="1" dirty="0">
                <a:solidFill>
                  <a:schemeClr val="tx2"/>
                </a:solidFill>
                <a:ea typeface="隶书" pitchFamily="49" charset="-122"/>
              </a:rPr>
              <a:t>//</a:t>
            </a:r>
            <a:r>
              <a:rPr lang="zh-CN" altLang="en-US" sz="2800" dirty="0">
                <a:solidFill>
                  <a:schemeClr val="tx2"/>
                </a:solidFill>
                <a:ea typeface="隶书" pitchFamily="49" charset="-122"/>
              </a:rPr>
              <a:t>若未访问过</a:t>
            </a:r>
            <a:endParaRPr lang="en-US" sz="2800" dirty="0">
              <a:solidFill>
                <a:schemeClr val="tx2"/>
              </a:solidFill>
              <a:ea typeface="隶书" pitchFamily="49" charset="-122"/>
            </a:endParaRPr>
          </a:p>
          <a:p>
            <a:pPr eaLnBrk="1" hangingPunct="1">
              <a:lnSpc>
                <a:spcPct val="105000"/>
              </a:lnSpc>
              <a:spcBef>
                <a:spcPct val="5000"/>
              </a:spcBef>
            </a:pPr>
            <a:r>
              <a:rPr lang="en-US" altLang="zh-CN" sz="2800" dirty="0">
                <a:ea typeface="隶书" pitchFamily="49" charset="-122"/>
              </a:rPr>
              <a:t>                    </a:t>
            </a:r>
            <a:r>
              <a:rPr lang="en-US" altLang="zh-CN" sz="2800" dirty="0" err="1">
                <a:ea typeface="隶书" pitchFamily="49" charset="-122"/>
              </a:rPr>
              <a:t>Q.EnQueue</a:t>
            </a:r>
            <a:r>
              <a:rPr lang="en-US" altLang="zh-CN" sz="2800" dirty="0">
                <a:ea typeface="隶书" pitchFamily="49" charset="-122"/>
              </a:rPr>
              <a:t> (w)</a:t>
            </a:r>
            <a:r>
              <a:rPr lang="en-US" altLang="zh-CN" sz="2800" b="1" dirty="0">
                <a:ea typeface="隶书" pitchFamily="49" charset="-122"/>
              </a:rPr>
              <a:t>; 	            </a:t>
            </a:r>
            <a:r>
              <a:rPr lang="en-US" altLang="zh-CN" sz="2800" b="1" dirty="0">
                <a:solidFill>
                  <a:schemeClr val="tx2"/>
                </a:solidFill>
                <a:ea typeface="隶书" pitchFamily="49" charset="-122"/>
              </a:rPr>
              <a:t>//</a:t>
            </a:r>
            <a:r>
              <a:rPr lang="zh-CN" altLang="en-US" sz="2800" dirty="0">
                <a:solidFill>
                  <a:schemeClr val="tx2"/>
                </a:solidFill>
                <a:ea typeface="隶书" pitchFamily="49" charset="-122"/>
              </a:rPr>
              <a:t>顶点</a:t>
            </a:r>
            <a:r>
              <a:rPr lang="en-US" altLang="zh-CN" sz="2800" b="1" dirty="0">
                <a:solidFill>
                  <a:schemeClr val="tx2"/>
                </a:solidFill>
                <a:ea typeface="隶书" pitchFamily="49" charset="-122"/>
              </a:rPr>
              <a:t>w</a:t>
            </a:r>
            <a:r>
              <a:rPr lang="zh-CN" altLang="en-US" sz="2800" dirty="0">
                <a:solidFill>
                  <a:schemeClr val="tx2"/>
                </a:solidFill>
                <a:ea typeface="隶书" pitchFamily="49" charset="-122"/>
              </a:rPr>
              <a:t>进队列</a:t>
            </a:r>
            <a:r>
              <a:rPr lang="en-US" altLang="zh-CN" sz="2800" b="1" dirty="0">
                <a:ea typeface="隶书" pitchFamily="49" charset="-122"/>
              </a:rPr>
              <a:t> </a:t>
            </a:r>
            <a:endParaRPr lang="en-US" altLang="zh-CN" sz="2800" b="1" dirty="0">
              <a:ea typeface="隶书" pitchFamily="49" charset="-122"/>
            </a:endParaRPr>
          </a:p>
          <a:p>
            <a:pPr eaLnBrk="1" hangingPunct="1">
              <a:lnSpc>
                <a:spcPct val="105000"/>
              </a:lnSpc>
              <a:spcBef>
                <a:spcPct val="5000"/>
              </a:spcBef>
            </a:pPr>
            <a:r>
              <a:rPr lang="en-US" altLang="zh-CN" sz="2800" b="1" dirty="0">
                <a:ea typeface="隶书" pitchFamily="49" charset="-122"/>
              </a:rPr>
              <a:t>                </a:t>
            </a:r>
            <a:r>
              <a:rPr lang="en-US" altLang="zh-CN" sz="2800" dirty="0">
                <a:ea typeface="隶书" pitchFamily="49" charset="-122"/>
              </a:rPr>
              <a:t>w = </a:t>
            </a:r>
            <a:r>
              <a:rPr lang="en-US" altLang="zh-CN" sz="2800" dirty="0" err="1">
                <a:ea typeface="隶书" pitchFamily="49" charset="-122"/>
              </a:rPr>
              <a:t>G.getNextNeighbor</a:t>
            </a:r>
            <a:r>
              <a:rPr lang="en-US" altLang="zh-CN" sz="2800" dirty="0">
                <a:ea typeface="隶书" pitchFamily="49" charset="-122"/>
              </a:rPr>
              <a:t> (</a:t>
            </a:r>
            <a:r>
              <a:rPr lang="en-US" altLang="zh-CN" sz="2800" dirty="0" err="1">
                <a:ea typeface="隶书" pitchFamily="49" charset="-122"/>
              </a:rPr>
              <a:t>loc</a:t>
            </a:r>
            <a:r>
              <a:rPr lang="en-US" altLang="zh-CN" sz="2800" b="1" dirty="0">
                <a:ea typeface="隶书" pitchFamily="49" charset="-122"/>
              </a:rPr>
              <a:t>, </a:t>
            </a:r>
            <a:r>
              <a:rPr lang="en-US" altLang="zh-CN" sz="2800" dirty="0">
                <a:ea typeface="隶书" pitchFamily="49" charset="-122"/>
              </a:rPr>
              <a:t>w)</a:t>
            </a:r>
            <a:r>
              <a:rPr lang="en-US" altLang="zh-CN" sz="2800" b="1" dirty="0">
                <a:ea typeface="隶书" pitchFamily="49" charset="-122"/>
              </a:rPr>
              <a:t>; </a:t>
            </a:r>
            <a:endParaRPr lang="en-US" altLang="zh-CN" sz="2800" b="1" dirty="0">
              <a:ea typeface="隶书" pitchFamily="49" charset="-122"/>
            </a:endParaRPr>
          </a:p>
          <a:p>
            <a:pPr eaLnBrk="1" hangingPunct="1">
              <a:lnSpc>
                <a:spcPct val="105000"/>
              </a:lnSpc>
              <a:spcBef>
                <a:spcPct val="5000"/>
              </a:spcBef>
            </a:pPr>
            <a:r>
              <a:rPr lang="en-US" altLang="zh-CN" sz="2800" b="1" dirty="0">
                <a:ea typeface="隶书" pitchFamily="49" charset="-122"/>
              </a:rPr>
              <a:t>             </a:t>
            </a:r>
            <a:r>
              <a:rPr lang="en-US" altLang="zh-CN" sz="2800" b="1" dirty="0">
                <a:solidFill>
                  <a:srgbClr val="FF0000"/>
                </a:solidFill>
                <a:ea typeface="隶书" pitchFamily="49" charset="-122"/>
              </a:rPr>
              <a:t>} </a:t>
            </a:r>
            <a:r>
              <a:rPr lang="en-US" altLang="zh-CN" sz="2800" b="1" dirty="0">
                <a:ea typeface="隶书" pitchFamily="49" charset="-122"/>
              </a:rPr>
              <a:t>                              </a:t>
            </a:r>
            <a:r>
              <a:rPr lang="en-US" altLang="zh-CN" sz="2800" b="1" dirty="0">
                <a:solidFill>
                  <a:schemeClr val="tx2"/>
                </a:solidFill>
                <a:ea typeface="隶书" pitchFamily="49" charset="-122"/>
              </a:rPr>
              <a:t>//</a:t>
            </a:r>
            <a:r>
              <a:rPr lang="zh-CN" altLang="en-US" sz="2800" dirty="0">
                <a:solidFill>
                  <a:schemeClr val="tx2"/>
                </a:solidFill>
                <a:ea typeface="隶书" pitchFamily="49" charset="-122"/>
              </a:rPr>
              <a:t>找顶点</a:t>
            </a:r>
            <a:r>
              <a:rPr lang="en-US" altLang="zh-CN" sz="2800" b="1" dirty="0" err="1">
                <a:solidFill>
                  <a:schemeClr val="tx2"/>
                </a:solidFill>
                <a:ea typeface="隶书" pitchFamily="49" charset="-122"/>
              </a:rPr>
              <a:t>loc</a:t>
            </a:r>
            <a:r>
              <a:rPr lang="zh-CN" altLang="en-US" sz="2800" dirty="0">
                <a:solidFill>
                  <a:schemeClr val="tx2"/>
                </a:solidFill>
                <a:ea typeface="隶书" pitchFamily="49" charset="-122"/>
              </a:rPr>
              <a:t>的下一个邻接顶点</a:t>
            </a:r>
            <a:endParaRPr lang="en-US" sz="2800" dirty="0">
              <a:solidFill>
                <a:schemeClr val="tx2"/>
              </a:solidFill>
              <a:ea typeface="隶书" pitchFamily="49" charset="-122"/>
            </a:endParaRPr>
          </a:p>
          <a:p>
            <a:pPr eaLnBrk="1" hangingPunct="1">
              <a:lnSpc>
                <a:spcPct val="105000"/>
              </a:lnSpc>
              <a:spcBef>
                <a:spcPct val="5000"/>
              </a:spcBef>
            </a:pPr>
            <a:r>
              <a:rPr lang="zh-CN" altLang="en-US" sz="2800" b="1" dirty="0">
                <a:solidFill>
                  <a:srgbClr val="0000BF"/>
                </a:solidFill>
                <a:ea typeface="隶书" pitchFamily="49" charset="-122"/>
              </a:rPr>
              <a:t>      </a:t>
            </a:r>
            <a:r>
              <a:rPr lang="en-US" altLang="zh-CN" sz="2800" b="1" dirty="0">
                <a:solidFill>
                  <a:srgbClr val="0000BF"/>
                </a:solidFill>
                <a:ea typeface="隶书" pitchFamily="49" charset="-122"/>
              </a:rPr>
              <a:t>}</a:t>
            </a:r>
            <a:r>
              <a:rPr lang="en-US" altLang="zh-CN" sz="2800" b="1" dirty="0">
                <a:ea typeface="隶书" pitchFamily="49" charset="-122"/>
              </a:rPr>
              <a:t>		                        </a:t>
            </a:r>
            <a:r>
              <a:rPr lang="en-US" altLang="zh-CN" sz="2800" b="1" dirty="0">
                <a:solidFill>
                  <a:schemeClr val="tx2"/>
                </a:solidFill>
                <a:ea typeface="隶书" pitchFamily="49" charset="-122"/>
              </a:rPr>
              <a:t>//</a:t>
            </a:r>
            <a:r>
              <a:rPr lang="zh-CN" altLang="en-US" sz="2800" dirty="0">
                <a:solidFill>
                  <a:schemeClr val="tx2"/>
                </a:solidFill>
                <a:ea typeface="隶书" pitchFamily="49" charset="-122"/>
              </a:rPr>
              <a:t>外层循环，判队列空否</a:t>
            </a:r>
            <a:r>
              <a:rPr lang="zh-CN" altLang="en-US" sz="2800" b="1" dirty="0">
                <a:ea typeface="隶书" pitchFamily="49" charset="-122"/>
              </a:rPr>
              <a:t>         </a:t>
            </a:r>
            <a:endParaRPr lang="zh-CN" altLang="en-US" sz="2800" dirty="0">
              <a:ea typeface="隶书" pitchFamily="49" charset="-122"/>
            </a:endParaRPr>
          </a:p>
        </p:txBody>
      </p:sp>
      <p:sp>
        <p:nvSpPr>
          <p:cNvPr id="58371" name="矩形 1"/>
          <p:cNvSpPr>
            <a:spLocks noChangeArrowheads="1"/>
          </p:cNvSpPr>
          <p:nvPr/>
        </p:nvSpPr>
        <p:spPr bwMode="auto">
          <a:xfrm>
            <a:off x="358775" y="5301208"/>
            <a:ext cx="76692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spcBef>
                <a:spcPct val="5000"/>
              </a:spcBef>
            </a:pPr>
            <a:r>
              <a:rPr lang="en-US" altLang="zh-CN" sz="2800" b="1">
                <a:ea typeface="隶书" pitchFamily="49" charset="-122"/>
              </a:rPr>
              <a:t> delete </a:t>
            </a:r>
            <a:r>
              <a:rPr lang="en-US" altLang="zh-CN" sz="2800">
                <a:ea typeface="隶书" pitchFamily="49" charset="-122"/>
              </a:rPr>
              <a:t>[] visited</a:t>
            </a:r>
            <a:r>
              <a:rPr lang="en-US" altLang="zh-CN" sz="2800" b="1">
                <a:ea typeface="隶书" pitchFamily="49" charset="-122"/>
              </a:rPr>
              <a:t>;</a:t>
            </a:r>
            <a:endParaRPr lang="en-US" altLang="zh-CN" sz="2800" b="1">
              <a:ea typeface="隶书" pitchFamily="49" charset="-122"/>
            </a:endParaRPr>
          </a:p>
          <a:p>
            <a:pPr>
              <a:lnSpc>
                <a:spcPct val="105000"/>
              </a:lnSpc>
              <a:spcBef>
                <a:spcPct val="5000"/>
              </a:spcBef>
            </a:pPr>
            <a:r>
              <a:rPr lang="en-US" altLang="zh-CN" sz="2800" b="1">
                <a:ea typeface="隶书" pitchFamily="49" charset="-122"/>
              </a:rPr>
              <a:t>};</a:t>
            </a:r>
            <a:endParaRPr lang="zh-CN" altLang="en-US" sz="28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5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5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58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586">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586">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75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481CE645-6F6B-443A-800B-B15B1E331FF3}"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6963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D2411874-647F-498D-A834-87C104CBA64D}"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83972" name="AutoShape 2"/>
          <p:cNvSpPr>
            <a:spLocks noChangeArrowheads="1"/>
          </p:cNvSpPr>
          <p:nvPr/>
        </p:nvSpPr>
        <p:spPr bwMode="auto">
          <a:xfrm>
            <a:off x="315913" y="5400675"/>
            <a:ext cx="2357437" cy="915988"/>
          </a:xfrm>
          <a:prstGeom prst="wedgeRectCallout">
            <a:avLst>
              <a:gd name="adj1" fmla="val 4880"/>
              <a:gd name="adj2" fmla="val -159171"/>
            </a:avLst>
          </a:prstGeom>
          <a:solidFill>
            <a:schemeClr val="accent1"/>
          </a:solidFill>
          <a:ln w="9525">
            <a:solidFill>
              <a:schemeClr val="tx1"/>
            </a:solidFill>
            <a:miter lim="800000"/>
          </a:ln>
        </p:spPr>
        <p:txBody>
          <a:bodyPr/>
          <a:lstStyle/>
          <a:p>
            <a:pPr algn="ctr"/>
            <a:r>
              <a:rPr lang="zh-CN" altLang="en-US" sz="2800">
                <a:solidFill>
                  <a:srgbClr val="333300"/>
                </a:solidFill>
                <a:ea typeface="楷体_GB2312" pitchFamily="49" charset="-122"/>
              </a:rPr>
              <a:t>一顶点到其余各顶点</a:t>
            </a:r>
            <a:endParaRPr lang="zh-CN" altLang="en-US" sz="2800">
              <a:solidFill>
                <a:srgbClr val="333300"/>
              </a:solidFill>
              <a:ea typeface="楷体_GB2312" pitchFamily="49" charset="-122"/>
            </a:endParaRPr>
          </a:p>
        </p:txBody>
      </p:sp>
      <p:sp>
        <p:nvSpPr>
          <p:cNvPr id="69637" name="Rectangle 3"/>
          <p:cNvSpPr>
            <a:spLocks noGrp="1" noChangeArrowheads="1"/>
          </p:cNvSpPr>
          <p:nvPr>
            <p:ph type="title" idx="4294967295"/>
          </p:nvPr>
        </p:nvSpPr>
        <p:spPr>
          <a:xfrm>
            <a:off x="2052638" y="0"/>
            <a:ext cx="4770437" cy="685800"/>
          </a:xfrm>
        </p:spPr>
        <p:txBody>
          <a:bodyPr/>
          <a:lstStyle/>
          <a:p>
            <a:pPr algn="ctr" eaLnBrk="1" hangingPunct="1"/>
            <a:r>
              <a:rPr lang="en-US" altLang="zh-CN" sz="2800" b="1">
                <a:solidFill>
                  <a:srgbClr val="333300"/>
                </a:solidFill>
                <a:latin typeface="黑体" pitchFamily="2" charset="-122"/>
                <a:ea typeface="黑体" pitchFamily="2" charset="-122"/>
              </a:rPr>
              <a:t>8.5</a:t>
            </a:r>
            <a:r>
              <a:rPr lang="zh-CN" altLang="en-US" sz="2800" b="1">
                <a:solidFill>
                  <a:srgbClr val="333300"/>
                </a:solidFill>
                <a:latin typeface="黑体" pitchFamily="2" charset="-122"/>
                <a:ea typeface="黑体" pitchFamily="2" charset="-122"/>
              </a:rPr>
              <a:t>  最短路径</a:t>
            </a:r>
            <a:endParaRPr lang="zh-CN" altLang="en-US" sz="2800" b="1">
              <a:solidFill>
                <a:srgbClr val="333300"/>
              </a:solidFill>
              <a:latin typeface="黑体" pitchFamily="2" charset="-122"/>
              <a:ea typeface="黑体" pitchFamily="2" charset="-122"/>
            </a:endParaRPr>
          </a:p>
        </p:txBody>
      </p:sp>
      <p:sp>
        <p:nvSpPr>
          <p:cNvPr id="83974" name="Rectangle 5"/>
          <p:cNvSpPr>
            <a:spLocks noChangeArrowheads="1"/>
          </p:cNvSpPr>
          <p:nvPr/>
        </p:nvSpPr>
        <p:spPr bwMode="auto">
          <a:xfrm>
            <a:off x="482600" y="3575050"/>
            <a:ext cx="81534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5000"/>
              </a:lnSpc>
              <a:spcBef>
                <a:spcPct val="50000"/>
              </a:spcBef>
            </a:pPr>
            <a:r>
              <a:rPr lang="zh-CN" altLang="en-US" sz="2400">
                <a:solidFill>
                  <a:srgbClr val="333300"/>
                </a:solidFill>
                <a:ea typeface="黑体" pitchFamily="2" charset="-122"/>
              </a:rPr>
              <a:t>两种常见的最短路径问题：</a:t>
            </a:r>
            <a:endParaRPr lang="zh-CN" altLang="en-US" sz="2400">
              <a:solidFill>
                <a:srgbClr val="333300"/>
              </a:solidFill>
              <a:ea typeface="黑体" pitchFamily="2" charset="-122"/>
            </a:endParaRPr>
          </a:p>
          <a:p>
            <a:pPr>
              <a:lnSpc>
                <a:spcPct val="105000"/>
              </a:lnSpc>
              <a:spcBef>
                <a:spcPct val="50000"/>
              </a:spcBef>
            </a:pPr>
            <a:r>
              <a:rPr lang="zh-CN" altLang="en-US" sz="2400">
                <a:solidFill>
                  <a:schemeClr val="tx2"/>
                </a:solidFill>
                <a:ea typeface="黑体" pitchFamily="2" charset="-122"/>
              </a:rPr>
              <a:t>一、 </a:t>
            </a:r>
            <a:r>
              <a:rPr lang="zh-CN" altLang="en-US" sz="2400">
                <a:solidFill>
                  <a:schemeClr val="tx2"/>
                </a:solidFill>
                <a:latin typeface="楷体_GB2312" pitchFamily="49" charset="-122"/>
                <a:ea typeface="楷体_GB2312" pitchFamily="49" charset="-122"/>
              </a:rPr>
              <a:t>单源最短路径</a:t>
            </a:r>
            <a:r>
              <a:rPr lang="en-US" altLang="zh-CN" sz="2400">
                <a:solidFill>
                  <a:srgbClr val="333300"/>
                </a:solidFill>
                <a:ea typeface="楷体_GB2312" pitchFamily="49" charset="-122"/>
              </a:rPr>
              <a:t>—</a:t>
            </a:r>
            <a:r>
              <a:rPr lang="zh-CN" altLang="en-US" sz="2400">
                <a:solidFill>
                  <a:srgbClr val="333300"/>
                </a:solidFill>
                <a:ea typeface="楷体_GB2312" pitchFamily="49" charset="-122"/>
              </a:rPr>
              <a:t>用</a:t>
            </a:r>
            <a:r>
              <a:rPr lang="en-US" altLang="zh-CN" sz="2400">
                <a:ea typeface="楷体_GB2312" pitchFamily="49" charset="-122"/>
                <a:hlinkClick r:id="" action="ppaction://hlinkshowjump?jump=nextslide"/>
              </a:rPr>
              <a:t>Dijkstra</a:t>
            </a:r>
            <a:r>
              <a:rPr lang="zh-CN" altLang="en-US" sz="2400">
                <a:ea typeface="楷体_GB2312" pitchFamily="49" charset="-122"/>
                <a:hlinkClick r:id="" action="ppaction://hlinkshowjump?jump=nextslide"/>
              </a:rPr>
              <a:t>（迪杰斯特拉）</a:t>
            </a:r>
            <a:r>
              <a:rPr lang="zh-CN" altLang="en-US" sz="2400">
                <a:solidFill>
                  <a:srgbClr val="333300"/>
                </a:solidFill>
                <a:latin typeface="楷体_GB2312" pitchFamily="49" charset="-122"/>
                <a:ea typeface="楷体_GB2312" pitchFamily="49" charset="-122"/>
              </a:rPr>
              <a:t>算法</a:t>
            </a:r>
            <a:endParaRPr lang="zh-CN" altLang="en-US" sz="2400">
              <a:solidFill>
                <a:srgbClr val="333300"/>
              </a:solidFill>
              <a:latin typeface="楷体_GB2312" pitchFamily="49" charset="-122"/>
              <a:ea typeface="楷体_GB2312" pitchFamily="49" charset="-122"/>
            </a:endParaRPr>
          </a:p>
          <a:p>
            <a:pPr>
              <a:lnSpc>
                <a:spcPct val="105000"/>
              </a:lnSpc>
              <a:spcBef>
                <a:spcPct val="50000"/>
              </a:spcBef>
            </a:pPr>
            <a:r>
              <a:rPr lang="zh-CN" altLang="en-US" sz="2400">
                <a:solidFill>
                  <a:schemeClr val="tx2"/>
                </a:solidFill>
                <a:latin typeface="楷体_GB2312" pitchFamily="49" charset="-122"/>
                <a:ea typeface="楷体_GB2312" pitchFamily="49" charset="-122"/>
              </a:rPr>
              <a:t>二、所有顶点间的最短路径</a:t>
            </a:r>
            <a:r>
              <a:rPr lang="en-US" altLang="zh-CN" sz="2400">
                <a:solidFill>
                  <a:srgbClr val="333300"/>
                </a:solidFill>
                <a:ea typeface="楷体_GB2312" pitchFamily="49" charset="-122"/>
              </a:rPr>
              <a:t>—</a:t>
            </a:r>
            <a:r>
              <a:rPr lang="zh-CN" altLang="en-US" sz="2400">
                <a:solidFill>
                  <a:srgbClr val="333300"/>
                </a:solidFill>
                <a:ea typeface="楷体_GB2312" pitchFamily="49" charset="-122"/>
              </a:rPr>
              <a:t>用</a:t>
            </a:r>
            <a:r>
              <a:rPr lang="en-US" altLang="zh-CN" sz="2400">
                <a:ea typeface="楷体_GB2312" pitchFamily="49" charset="-122"/>
                <a:hlinkClick r:id="rId1" action="ppaction://hlinksldjump"/>
              </a:rPr>
              <a:t>Floyd</a:t>
            </a:r>
            <a:r>
              <a:rPr lang="zh-CN" altLang="en-US" sz="2400">
                <a:ea typeface="楷体_GB2312" pitchFamily="49" charset="-122"/>
                <a:hlinkClick r:id="rId1" action="ppaction://hlinksldjump"/>
              </a:rPr>
              <a:t>（弗洛伊德）</a:t>
            </a:r>
            <a:r>
              <a:rPr lang="zh-CN" altLang="en-US" sz="2400">
                <a:solidFill>
                  <a:srgbClr val="333300"/>
                </a:solidFill>
                <a:ea typeface="楷体_GB2312" pitchFamily="49" charset="-122"/>
              </a:rPr>
              <a:t>算法</a:t>
            </a:r>
            <a:endParaRPr lang="zh-CN" altLang="en-US" sz="2400">
              <a:solidFill>
                <a:srgbClr val="333300"/>
              </a:solidFill>
              <a:ea typeface="楷体_GB2312" pitchFamily="49" charset="-122"/>
            </a:endParaRPr>
          </a:p>
        </p:txBody>
      </p:sp>
      <p:sp>
        <p:nvSpPr>
          <p:cNvPr id="83975" name="Rectangle 6"/>
          <p:cNvSpPr>
            <a:spLocks noChangeArrowheads="1"/>
          </p:cNvSpPr>
          <p:nvPr/>
        </p:nvSpPr>
        <p:spPr bwMode="auto">
          <a:xfrm>
            <a:off x="227013" y="1019175"/>
            <a:ext cx="8458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333300"/>
                </a:solidFill>
                <a:latin typeface="SimSun" pitchFamily="2" charset="-122"/>
                <a:ea typeface="SimSun" pitchFamily="2" charset="-122"/>
              </a:rPr>
              <a:t>典型用途：交通问题。如：城市</a:t>
            </a:r>
            <a:r>
              <a:rPr lang="en-US" altLang="zh-CN" sz="2400" b="1">
                <a:solidFill>
                  <a:srgbClr val="333300"/>
                </a:solidFill>
                <a:latin typeface="SimSun" pitchFamily="2" charset="-122"/>
                <a:ea typeface="SimSun" pitchFamily="2" charset="-122"/>
              </a:rPr>
              <a:t>A</a:t>
            </a:r>
            <a:r>
              <a:rPr lang="zh-CN" altLang="en-US" sz="2400" b="1">
                <a:solidFill>
                  <a:srgbClr val="333300"/>
                </a:solidFill>
                <a:latin typeface="SimSun" pitchFamily="2" charset="-122"/>
                <a:ea typeface="SimSun" pitchFamily="2" charset="-122"/>
              </a:rPr>
              <a:t>到城市</a:t>
            </a:r>
            <a:r>
              <a:rPr lang="en-US" altLang="zh-CN" sz="2400" b="1">
                <a:solidFill>
                  <a:srgbClr val="333300"/>
                </a:solidFill>
                <a:latin typeface="SimSun" pitchFamily="2" charset="-122"/>
                <a:ea typeface="SimSun" pitchFamily="2" charset="-122"/>
              </a:rPr>
              <a:t>B</a:t>
            </a:r>
            <a:r>
              <a:rPr lang="zh-CN" altLang="en-US" sz="2400" b="1">
                <a:solidFill>
                  <a:srgbClr val="333300"/>
                </a:solidFill>
                <a:latin typeface="SimSun" pitchFamily="2" charset="-122"/>
                <a:ea typeface="SimSun" pitchFamily="2" charset="-122"/>
              </a:rPr>
              <a:t>有多条线路，但每条线路的交通费（或所需时间）不同，那么，</a:t>
            </a:r>
            <a:r>
              <a:rPr lang="zh-CN" altLang="en-US" sz="2400" b="1">
                <a:solidFill>
                  <a:schemeClr val="tx2"/>
                </a:solidFill>
                <a:latin typeface="SimSun" pitchFamily="2" charset="-122"/>
                <a:ea typeface="SimSun" pitchFamily="2" charset="-122"/>
              </a:rPr>
              <a:t>如何选择一条线路，使总费用（或总时间）最少？</a:t>
            </a:r>
            <a:endParaRPr lang="zh-CN" altLang="en-US" sz="2400" b="1">
              <a:solidFill>
                <a:schemeClr val="tx2"/>
              </a:solidFill>
              <a:latin typeface="SimSun" pitchFamily="2" charset="-122"/>
              <a:ea typeface="SimSun" pitchFamily="2" charset="-122"/>
            </a:endParaRPr>
          </a:p>
          <a:p>
            <a:pPr>
              <a:spcBef>
                <a:spcPct val="50000"/>
              </a:spcBef>
            </a:pPr>
            <a:r>
              <a:rPr lang="zh-CN" altLang="en-US" sz="2400" b="1">
                <a:solidFill>
                  <a:srgbClr val="333300"/>
                </a:solidFill>
                <a:latin typeface="SimSun" pitchFamily="2" charset="-122"/>
                <a:ea typeface="SimSun" pitchFamily="2" charset="-122"/>
              </a:rPr>
              <a:t>问题抽象：在</a:t>
            </a:r>
            <a:r>
              <a:rPr lang="zh-CN" altLang="en-US" sz="2400" b="1">
                <a:solidFill>
                  <a:schemeClr val="tx2"/>
                </a:solidFill>
                <a:latin typeface="SimSun" pitchFamily="2" charset="-122"/>
                <a:ea typeface="SimSun" pitchFamily="2" charset="-122"/>
              </a:rPr>
              <a:t>带权有向图</a:t>
            </a:r>
            <a:r>
              <a:rPr lang="zh-CN" altLang="en-US" sz="2400" b="1">
                <a:solidFill>
                  <a:srgbClr val="333300"/>
                </a:solidFill>
                <a:latin typeface="SimSun" pitchFamily="2" charset="-122"/>
                <a:ea typeface="SimSun" pitchFamily="2" charset="-122"/>
              </a:rPr>
              <a:t>中</a:t>
            </a:r>
            <a:r>
              <a:rPr lang="en-US" altLang="zh-CN" sz="2400" b="1">
                <a:solidFill>
                  <a:srgbClr val="333300"/>
                </a:solidFill>
                <a:latin typeface="SimSun" pitchFamily="2" charset="-122"/>
                <a:ea typeface="SimSun" pitchFamily="2" charset="-122"/>
              </a:rPr>
              <a:t>A</a:t>
            </a:r>
            <a:r>
              <a:rPr lang="zh-CN" altLang="en-US" sz="2400" b="1">
                <a:solidFill>
                  <a:srgbClr val="333300"/>
                </a:solidFill>
                <a:latin typeface="SimSun" pitchFamily="2" charset="-122"/>
                <a:ea typeface="SimSun" pitchFamily="2" charset="-122"/>
              </a:rPr>
              <a:t>点（源点）到达</a:t>
            </a:r>
            <a:r>
              <a:rPr lang="en-US" altLang="zh-CN" sz="2400" b="1">
                <a:solidFill>
                  <a:srgbClr val="333300"/>
                </a:solidFill>
                <a:latin typeface="SimSun" pitchFamily="2" charset="-122"/>
                <a:ea typeface="SimSun" pitchFamily="2" charset="-122"/>
              </a:rPr>
              <a:t>B</a:t>
            </a:r>
            <a:r>
              <a:rPr lang="zh-CN" altLang="en-US" sz="2400" b="1">
                <a:solidFill>
                  <a:srgbClr val="333300"/>
                </a:solidFill>
                <a:latin typeface="SimSun" pitchFamily="2" charset="-122"/>
                <a:ea typeface="SimSun" pitchFamily="2" charset="-122"/>
              </a:rPr>
              <a:t>点（终点）的多条路径中，寻找一条</a:t>
            </a:r>
            <a:r>
              <a:rPr lang="zh-CN" altLang="en-US" sz="2400" b="1">
                <a:solidFill>
                  <a:schemeClr val="tx2"/>
                </a:solidFill>
                <a:latin typeface="SimSun" pitchFamily="2" charset="-122"/>
                <a:ea typeface="SimSun" pitchFamily="2" charset="-122"/>
              </a:rPr>
              <a:t>各边权值之和最小</a:t>
            </a:r>
            <a:r>
              <a:rPr lang="zh-CN" altLang="en-US" sz="2400" b="1">
                <a:solidFill>
                  <a:srgbClr val="333300"/>
                </a:solidFill>
                <a:latin typeface="SimSun" pitchFamily="2" charset="-122"/>
                <a:ea typeface="SimSun" pitchFamily="2" charset="-122"/>
              </a:rPr>
              <a:t>的路径，即最短路径。</a:t>
            </a:r>
            <a:endParaRPr lang="zh-CN" altLang="en-US" sz="2400" b="1">
              <a:solidFill>
                <a:srgbClr val="333300"/>
              </a:solidFill>
              <a:latin typeface="SimSun" pitchFamily="2" charset="-122"/>
              <a:ea typeface="SimSun" pitchFamily="2" charset="-122"/>
            </a:endParaRPr>
          </a:p>
        </p:txBody>
      </p:sp>
      <p:sp>
        <p:nvSpPr>
          <p:cNvPr id="83976" name="AutoShape 8"/>
          <p:cNvSpPr>
            <a:spLocks noChangeArrowheads="1"/>
          </p:cNvSpPr>
          <p:nvPr/>
        </p:nvSpPr>
        <p:spPr bwMode="auto">
          <a:xfrm>
            <a:off x="6069013" y="5546725"/>
            <a:ext cx="2628900" cy="831850"/>
          </a:xfrm>
          <a:prstGeom prst="wedgeRectCallout">
            <a:avLst>
              <a:gd name="adj1" fmla="val -38310"/>
              <a:gd name="adj2" fmla="val -106741"/>
            </a:avLst>
          </a:prstGeom>
          <a:solidFill>
            <a:schemeClr val="accent1"/>
          </a:solidFill>
          <a:ln w="9525">
            <a:solidFill>
              <a:schemeClr val="tx1"/>
            </a:solidFill>
            <a:miter lim="800000"/>
          </a:ln>
        </p:spPr>
        <p:txBody>
          <a:bodyPr/>
          <a:lstStyle/>
          <a:p>
            <a:pPr algn="ctr"/>
            <a:r>
              <a:rPr lang="zh-CN" altLang="en-US" sz="2800">
                <a:solidFill>
                  <a:srgbClr val="333300"/>
                </a:solidFill>
                <a:ea typeface="楷体_GB2312" pitchFamily="49" charset="-122"/>
              </a:rPr>
              <a:t>任意两顶点</a:t>
            </a:r>
            <a:endParaRPr lang="en-US" sz="2800">
              <a:solidFill>
                <a:srgbClr val="333300"/>
              </a:solidFill>
              <a:ea typeface="楷体_GB2312" pitchFamily="49" charset="-122"/>
            </a:endParaRPr>
          </a:p>
          <a:p>
            <a:pPr algn="ctr"/>
            <a:r>
              <a:rPr lang="zh-CN" altLang="en-US" sz="2800">
                <a:solidFill>
                  <a:srgbClr val="333300"/>
                </a:solidFill>
                <a:ea typeface="楷体_GB2312" pitchFamily="49" charset="-122"/>
              </a:rPr>
              <a:t>之间</a:t>
            </a:r>
            <a:endParaRPr lang="zh-CN" altLang="en-US" sz="2800">
              <a:solidFill>
                <a:srgbClr val="333300"/>
              </a:solidFill>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39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wipe(down)">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8397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3976"/>
                                        </p:tgtEl>
                                        <p:attrNameLst>
                                          <p:attrName>style.visibility</p:attrName>
                                        </p:attrNameLst>
                                      </p:cBhvr>
                                      <p:to>
                                        <p:strVal val="visible"/>
                                      </p:to>
                                    </p:set>
                                    <p:animEffect transition="in" filter="wipe(down)">
                                      <p:cBhvr>
                                        <p:cTn id="26"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ldLvl="0" animBg="1" autoUpdateAnimBg="0"/>
      <p:bldP spid="83974" grpId="0" autoUpdateAnimBg="0" build="p"/>
      <p:bldP spid="83976" grpId="0" bldLvl="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EBC031D5-D478-4A28-95C5-EB859B1CA08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7065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7BF14416-C26B-4EAE-9588-61507F60C1C4}"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70660" name="Rectangle 2"/>
          <p:cNvSpPr>
            <a:spLocks noGrp="1" noChangeArrowheads="1"/>
          </p:cNvSpPr>
          <p:nvPr>
            <p:ph type="title" idx="4294967295"/>
          </p:nvPr>
        </p:nvSpPr>
        <p:spPr>
          <a:xfrm>
            <a:off x="533400" y="215900"/>
            <a:ext cx="8610600" cy="457200"/>
          </a:xfrm>
        </p:spPr>
        <p:txBody>
          <a:bodyPr/>
          <a:lstStyle/>
          <a:p>
            <a:pPr eaLnBrk="1" hangingPunct="1"/>
            <a:r>
              <a:rPr lang="en-US" altLang="zh-CN" sz="3200" b="1">
                <a:solidFill>
                  <a:srgbClr val="333300"/>
                </a:solidFill>
                <a:latin typeface="黑体" pitchFamily="2" charset="-122"/>
                <a:ea typeface="黑体" pitchFamily="2" charset="-122"/>
              </a:rPr>
              <a:t>8.5.1</a:t>
            </a:r>
            <a:r>
              <a:rPr lang="zh-CN" altLang="en-US" sz="3200" b="1">
                <a:solidFill>
                  <a:srgbClr val="333300"/>
                </a:solidFill>
                <a:latin typeface="黑体" pitchFamily="2" charset="-122"/>
                <a:ea typeface="黑体" pitchFamily="2" charset="-122"/>
              </a:rPr>
              <a:t>  单源最短路径 </a:t>
            </a:r>
            <a:r>
              <a:rPr lang="en-US" altLang="zh-CN" sz="2400" b="1">
                <a:solidFill>
                  <a:srgbClr val="333300"/>
                </a:solidFill>
                <a:latin typeface="楷体_GB2312" pitchFamily="49" charset="-122"/>
                <a:ea typeface="楷体_GB2312" pitchFamily="49" charset="-122"/>
              </a:rPr>
              <a:t>(</a:t>
            </a:r>
            <a:r>
              <a:rPr lang="en-US" altLang="zh-CN" sz="2400" b="1">
                <a:solidFill>
                  <a:srgbClr val="333300"/>
                </a:solidFill>
                <a:ea typeface="楷体_GB2312" pitchFamily="49" charset="-122"/>
              </a:rPr>
              <a:t>Dijkstra</a:t>
            </a:r>
            <a:r>
              <a:rPr lang="zh-CN" altLang="en-US" sz="2400" b="1">
                <a:solidFill>
                  <a:srgbClr val="333300"/>
                </a:solidFill>
                <a:latin typeface="楷体_GB2312" pitchFamily="49" charset="-122"/>
                <a:ea typeface="楷体_GB2312" pitchFamily="49" charset="-122"/>
              </a:rPr>
              <a:t>算法</a:t>
            </a:r>
            <a:r>
              <a:rPr lang="en-US" altLang="zh-CN" sz="2400" b="1">
                <a:solidFill>
                  <a:srgbClr val="333300"/>
                </a:solidFill>
                <a:latin typeface="楷体_GB2312" pitchFamily="49" charset="-122"/>
                <a:ea typeface="楷体_GB2312" pitchFamily="49" charset="-122"/>
              </a:rPr>
              <a:t>)(</a:t>
            </a:r>
            <a:r>
              <a:rPr lang="zh-CN" altLang="en-US" sz="2400" b="1">
                <a:solidFill>
                  <a:srgbClr val="333300"/>
                </a:solidFill>
                <a:latin typeface="楷体_GB2312" pitchFamily="49" charset="-122"/>
                <a:ea typeface="楷体_GB2312" pitchFamily="49" charset="-122"/>
              </a:rPr>
              <a:t>复杂度</a:t>
            </a:r>
            <a:r>
              <a:rPr lang="en-US" altLang="zh-CN" sz="2400" b="1">
                <a:solidFill>
                  <a:srgbClr val="333300"/>
                </a:solidFill>
                <a:latin typeface="楷体_GB2312" pitchFamily="49" charset="-122"/>
                <a:ea typeface="楷体_GB2312" pitchFamily="49" charset="-122"/>
              </a:rPr>
              <a:t>N^2)</a:t>
            </a:r>
            <a:endParaRPr lang="en-US" altLang="zh-CN" sz="2400" b="1">
              <a:solidFill>
                <a:srgbClr val="333300"/>
              </a:solidFill>
              <a:latin typeface="楷体_GB2312" pitchFamily="49" charset="-122"/>
              <a:ea typeface="楷体_GB2312" pitchFamily="49" charset="-122"/>
            </a:endParaRPr>
          </a:p>
        </p:txBody>
      </p:sp>
      <p:sp>
        <p:nvSpPr>
          <p:cNvPr id="70661" name="Text Box 3"/>
          <p:cNvSpPr txBox="1">
            <a:spLocks noChangeArrowheads="1"/>
          </p:cNvSpPr>
          <p:nvPr/>
        </p:nvSpPr>
        <p:spPr bwMode="auto">
          <a:xfrm>
            <a:off x="304800" y="990600"/>
            <a:ext cx="85391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400" b="1">
                <a:solidFill>
                  <a:srgbClr val="FF3300"/>
                </a:solidFill>
                <a:latin typeface="SimSun" pitchFamily="2" charset="-122"/>
                <a:ea typeface="SimSun" pitchFamily="2" charset="-122"/>
              </a:rPr>
              <a:t>目的： </a:t>
            </a:r>
            <a:r>
              <a:rPr lang="zh-CN" altLang="en-US" sz="2400" b="1">
                <a:solidFill>
                  <a:srgbClr val="333300"/>
                </a:solidFill>
                <a:latin typeface="SimSun" pitchFamily="2" charset="-122"/>
                <a:ea typeface="SimSun" pitchFamily="2" charset="-122"/>
              </a:rPr>
              <a:t>设一</a:t>
            </a:r>
            <a:r>
              <a:rPr lang="zh-CN" altLang="en-US" sz="2400" b="1">
                <a:solidFill>
                  <a:schemeClr val="tx2"/>
                </a:solidFill>
                <a:latin typeface="SimSun" pitchFamily="2" charset="-122"/>
                <a:ea typeface="SimSun" pitchFamily="2" charset="-122"/>
              </a:rPr>
              <a:t>有向图</a:t>
            </a:r>
            <a:r>
              <a:rPr lang="en-US" altLang="zh-CN" sz="2400" b="1">
                <a:solidFill>
                  <a:srgbClr val="333300"/>
                </a:solidFill>
                <a:latin typeface="SimSun" pitchFamily="2" charset="-122"/>
                <a:ea typeface="SimSun" pitchFamily="2" charset="-122"/>
              </a:rPr>
              <a:t>G=</a:t>
            </a:r>
            <a:r>
              <a:rPr lang="zh-CN" altLang="en-US" sz="2400" b="1">
                <a:solidFill>
                  <a:srgbClr val="333300"/>
                </a:solidFill>
                <a:latin typeface="SimSun" pitchFamily="2" charset="-122"/>
                <a:ea typeface="SimSun" pitchFamily="2" charset="-122"/>
              </a:rPr>
              <a:t>（</a:t>
            </a:r>
            <a:r>
              <a:rPr lang="en-US" altLang="zh-CN" sz="2400" b="1">
                <a:solidFill>
                  <a:srgbClr val="333300"/>
                </a:solidFill>
                <a:latin typeface="SimSun" pitchFamily="2" charset="-122"/>
                <a:ea typeface="SimSun" pitchFamily="2" charset="-122"/>
              </a:rPr>
              <a:t>V, E</a:t>
            </a:r>
            <a:r>
              <a:rPr lang="zh-CN" altLang="en-US" sz="2400" b="1">
                <a:solidFill>
                  <a:srgbClr val="333300"/>
                </a:solidFill>
                <a:latin typeface="SimSun" pitchFamily="2" charset="-122"/>
                <a:ea typeface="SimSun" pitchFamily="2" charset="-122"/>
              </a:rPr>
              <a:t>），已知各边的权值，以某指定点</a:t>
            </a:r>
            <a:r>
              <a:rPr lang="en-US" altLang="zh-CN" sz="2400" b="1">
                <a:solidFill>
                  <a:srgbClr val="333300"/>
                </a:solidFill>
                <a:latin typeface="SimSun" pitchFamily="2" charset="-122"/>
                <a:ea typeface="SimSun" pitchFamily="2" charset="-122"/>
              </a:rPr>
              <a:t>v</a:t>
            </a:r>
            <a:r>
              <a:rPr lang="en-US" altLang="zh-CN" sz="2400" b="1" baseline="-25000">
                <a:solidFill>
                  <a:srgbClr val="333300"/>
                </a:solidFill>
                <a:latin typeface="SimSun" pitchFamily="2" charset="-122"/>
                <a:ea typeface="SimSun" pitchFamily="2" charset="-122"/>
              </a:rPr>
              <a:t>0</a:t>
            </a:r>
            <a:r>
              <a:rPr lang="zh-CN" altLang="en-US" sz="2400" b="1">
                <a:solidFill>
                  <a:srgbClr val="333300"/>
                </a:solidFill>
                <a:latin typeface="SimSun" pitchFamily="2" charset="-122"/>
                <a:ea typeface="SimSun" pitchFamily="2" charset="-122"/>
              </a:rPr>
              <a:t>为源点，求从</a:t>
            </a:r>
            <a:r>
              <a:rPr lang="en-US" altLang="zh-CN" sz="2400" b="1">
                <a:solidFill>
                  <a:srgbClr val="333300"/>
                </a:solidFill>
                <a:latin typeface="SimSun" pitchFamily="2" charset="-122"/>
                <a:ea typeface="SimSun" pitchFamily="2" charset="-122"/>
              </a:rPr>
              <a:t>v</a:t>
            </a:r>
            <a:r>
              <a:rPr lang="en-US" altLang="zh-CN" sz="2400" b="1" baseline="-25000">
                <a:solidFill>
                  <a:srgbClr val="333300"/>
                </a:solidFill>
                <a:latin typeface="SimSun" pitchFamily="2" charset="-122"/>
                <a:ea typeface="SimSun" pitchFamily="2" charset="-122"/>
              </a:rPr>
              <a:t>0</a:t>
            </a:r>
            <a:r>
              <a:rPr lang="zh-CN" altLang="en-US" sz="2400" b="1">
                <a:solidFill>
                  <a:srgbClr val="333300"/>
                </a:solidFill>
                <a:latin typeface="SimSun" pitchFamily="2" charset="-122"/>
                <a:ea typeface="SimSun" pitchFamily="2" charset="-122"/>
              </a:rPr>
              <a:t>到图的其余各点的最短路径。</a:t>
            </a:r>
            <a:endParaRPr lang="zh-CN" altLang="en-US" sz="2400" b="1">
              <a:solidFill>
                <a:schemeClr val="tx2"/>
              </a:solidFill>
              <a:latin typeface="SimSun" pitchFamily="2" charset="-122"/>
              <a:ea typeface="SimSun" pitchFamily="2" charset="-122"/>
            </a:endParaRPr>
          </a:p>
        </p:txBody>
      </p:sp>
      <p:sp>
        <p:nvSpPr>
          <p:cNvPr id="84998" name="Rectangle 5"/>
          <p:cNvSpPr>
            <a:spLocks noChangeArrowheads="1"/>
          </p:cNvSpPr>
          <p:nvPr/>
        </p:nvSpPr>
        <p:spPr bwMode="auto">
          <a:xfrm>
            <a:off x="457200" y="2286000"/>
            <a:ext cx="95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rgbClr val="FF3300"/>
                </a:solidFill>
                <a:latin typeface="黑体" pitchFamily="2" charset="-122"/>
                <a:ea typeface="黑体" pitchFamily="2" charset="-122"/>
              </a:rPr>
              <a:t>例</a:t>
            </a:r>
            <a:r>
              <a:rPr lang="en-US" altLang="zh-CN" sz="2400">
                <a:solidFill>
                  <a:srgbClr val="FF3300"/>
                </a:solidFill>
                <a:latin typeface="黑体" pitchFamily="2" charset="-122"/>
                <a:ea typeface="黑体" pitchFamily="2" charset="-122"/>
              </a:rPr>
              <a:t>1</a:t>
            </a:r>
            <a:r>
              <a:rPr lang="zh-CN" altLang="en-US" sz="2400">
                <a:solidFill>
                  <a:srgbClr val="FF3300"/>
                </a:solidFill>
                <a:latin typeface="黑体" pitchFamily="2" charset="-122"/>
                <a:ea typeface="黑体" pitchFamily="2" charset="-122"/>
              </a:rPr>
              <a:t>：</a:t>
            </a:r>
            <a:endParaRPr lang="zh-CN" altLang="en-US" sz="2400">
              <a:solidFill>
                <a:srgbClr val="FF3300"/>
              </a:solidFill>
              <a:latin typeface="黑体" pitchFamily="2" charset="-122"/>
              <a:ea typeface="黑体" pitchFamily="2" charset="-122"/>
            </a:endParaRPr>
          </a:p>
        </p:txBody>
      </p:sp>
      <p:graphicFrame>
        <p:nvGraphicFramePr>
          <p:cNvPr id="84999" name="Object 6"/>
          <p:cNvGraphicFramePr>
            <a:graphicFrameLocks noChangeAspect="1"/>
          </p:cNvGraphicFramePr>
          <p:nvPr/>
        </p:nvGraphicFramePr>
        <p:xfrm>
          <a:off x="228600" y="2743200"/>
          <a:ext cx="4495800" cy="3286125"/>
        </p:xfrm>
        <a:graphic>
          <a:graphicData uri="http://schemas.openxmlformats.org/presentationml/2006/ole">
            <mc:AlternateContent xmlns:mc="http://schemas.openxmlformats.org/markup-compatibility/2006">
              <mc:Choice xmlns:v="urn:schemas-microsoft-com:vml" Requires="v">
                <p:oleObj spid="_x0000_s7178" name="" r:id="rId1" imgW="2194560" imgH="1604645" progId="">
                  <p:embed/>
                </p:oleObj>
              </mc:Choice>
              <mc:Fallback>
                <p:oleObj name="" r:id="rId1" imgW="2194560" imgH="1604645" progId="">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43200"/>
                        <a:ext cx="44958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000" name="AutoShape 7"/>
          <p:cNvSpPr>
            <a:spLocks noChangeArrowheads="1"/>
          </p:cNvSpPr>
          <p:nvPr/>
        </p:nvSpPr>
        <p:spPr bwMode="auto">
          <a:xfrm>
            <a:off x="0" y="3352800"/>
            <a:ext cx="990600" cy="609600"/>
          </a:xfrm>
          <a:prstGeom prst="wedgeEllipseCallout">
            <a:avLst>
              <a:gd name="adj1" fmla="val 26282"/>
              <a:gd name="adj2" fmla="val 216148"/>
            </a:avLst>
          </a:prstGeom>
          <a:solidFill>
            <a:schemeClr val="accent1"/>
          </a:solidFill>
          <a:ln w="9525">
            <a:solidFill>
              <a:schemeClr val="tx1"/>
            </a:solidFill>
            <a:miter lim="800000"/>
          </a:ln>
        </p:spPr>
        <p:txBody>
          <a:bodyPr/>
          <a:lstStyle/>
          <a:p>
            <a:pPr algn="ctr"/>
            <a:r>
              <a:rPr lang="zh-CN" altLang="en-US" sz="2000">
                <a:latin typeface="楷体_GB2312" pitchFamily="49" charset="-122"/>
                <a:ea typeface="楷体_GB2312" pitchFamily="49" charset="-122"/>
              </a:rPr>
              <a:t>源点</a:t>
            </a:r>
            <a:endParaRPr lang="zh-CN" altLang="en-US" sz="2000">
              <a:latin typeface="楷体_GB2312" pitchFamily="49" charset="-122"/>
              <a:ea typeface="楷体_GB2312" pitchFamily="49" charset="-122"/>
            </a:endParaRPr>
          </a:p>
        </p:txBody>
      </p:sp>
      <p:sp>
        <p:nvSpPr>
          <p:cNvPr id="85001" name="Rectangle 8"/>
          <p:cNvSpPr>
            <a:spLocks noChangeArrowheads="1"/>
          </p:cNvSpPr>
          <p:nvPr/>
        </p:nvSpPr>
        <p:spPr bwMode="auto">
          <a:xfrm>
            <a:off x="4800600" y="2438400"/>
            <a:ext cx="4114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F→A</a:t>
            </a:r>
            <a:r>
              <a:rPr lang="zh-CN" altLang="en-US" sz="2400" b="1">
                <a:solidFill>
                  <a:srgbClr val="333300"/>
                </a:solidFill>
                <a:latin typeface="楷体_GB2312" pitchFamily="49" charset="-122"/>
                <a:ea typeface="楷体_GB2312" pitchFamily="49" charset="-122"/>
              </a:rPr>
              <a:t>的路径有</a:t>
            </a:r>
            <a:r>
              <a:rPr lang="en-US" altLang="zh-CN" sz="2400" b="1">
                <a:solidFill>
                  <a:srgbClr val="333300"/>
                </a:solidFill>
                <a:latin typeface="楷体_GB2312" pitchFamily="49" charset="-122"/>
                <a:ea typeface="楷体_GB2312" pitchFamily="49" charset="-122"/>
              </a:rPr>
              <a:t>4</a:t>
            </a:r>
            <a:r>
              <a:rPr lang="zh-CN" altLang="en-US" sz="2400" b="1">
                <a:solidFill>
                  <a:srgbClr val="333300"/>
                </a:solidFill>
                <a:latin typeface="楷体_GB2312" pitchFamily="49" charset="-122"/>
                <a:ea typeface="楷体_GB2312" pitchFamily="49" charset="-122"/>
              </a:rPr>
              <a:t>条：</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① </a:t>
            </a:r>
            <a:r>
              <a:rPr lang="en-US" altLang="zh-CN" sz="2400" b="1">
                <a:solidFill>
                  <a:srgbClr val="333300"/>
                </a:solidFill>
                <a:latin typeface="楷体_GB2312" pitchFamily="49" charset="-122"/>
                <a:ea typeface="楷体_GB2312" pitchFamily="49" charset="-122"/>
              </a:rPr>
              <a:t>F→A</a:t>
            </a:r>
            <a:r>
              <a:rPr lang="zh-CN" altLang="en-US" sz="2400" b="1">
                <a:solidFill>
                  <a:srgbClr val="333300"/>
                </a:solidFill>
                <a:latin typeface="楷体_GB2312" pitchFamily="49" charset="-122"/>
                <a:ea typeface="楷体_GB2312" pitchFamily="49" charset="-122"/>
              </a:rPr>
              <a:t>：      </a:t>
            </a:r>
            <a:r>
              <a:rPr lang="en-US" altLang="zh-CN" sz="2400" b="1">
                <a:solidFill>
                  <a:srgbClr val="333300"/>
                </a:solidFill>
                <a:latin typeface="楷体_GB2312" pitchFamily="49" charset="-122"/>
                <a:ea typeface="楷体_GB2312" pitchFamily="49" charset="-122"/>
              </a:rPr>
              <a:t>24</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② </a:t>
            </a:r>
            <a:r>
              <a:rPr lang="en-US" altLang="zh-CN" sz="2400" b="1">
                <a:solidFill>
                  <a:srgbClr val="333300"/>
                </a:solidFill>
                <a:latin typeface="楷体_GB2312" pitchFamily="49" charset="-122"/>
                <a:ea typeface="楷体_GB2312" pitchFamily="49" charset="-122"/>
              </a:rPr>
              <a:t>F→B→A</a:t>
            </a:r>
            <a:r>
              <a:rPr lang="zh-CN" altLang="en-US" sz="2400" b="1">
                <a:solidFill>
                  <a:srgbClr val="333300"/>
                </a:solidFill>
                <a:latin typeface="楷体_GB2312" pitchFamily="49" charset="-122"/>
                <a:ea typeface="楷体_GB2312" pitchFamily="49" charset="-122"/>
              </a:rPr>
              <a:t>：   </a:t>
            </a:r>
            <a:r>
              <a:rPr lang="en-US" altLang="zh-CN" sz="2400" b="1">
                <a:solidFill>
                  <a:srgbClr val="333300"/>
                </a:solidFill>
                <a:latin typeface="楷体_GB2312" pitchFamily="49" charset="-122"/>
                <a:ea typeface="楷体_GB2312" pitchFamily="49" charset="-122"/>
              </a:rPr>
              <a:t>5</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18=23</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③ </a:t>
            </a:r>
            <a:r>
              <a:rPr lang="en-US" altLang="zh-CN" sz="2400" b="1">
                <a:solidFill>
                  <a:srgbClr val="333300"/>
                </a:solidFill>
                <a:latin typeface="楷体_GB2312" pitchFamily="49" charset="-122"/>
                <a:ea typeface="楷体_GB2312" pitchFamily="49" charset="-122"/>
              </a:rPr>
              <a:t>F→B→C→A</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5+7+9=21</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④ </a:t>
            </a:r>
            <a:r>
              <a:rPr lang="en-US" altLang="zh-CN" sz="2400" b="1">
                <a:solidFill>
                  <a:srgbClr val="333300"/>
                </a:solidFill>
                <a:latin typeface="楷体_GB2312" pitchFamily="49" charset="-122"/>
                <a:ea typeface="楷体_GB2312" pitchFamily="49" charset="-122"/>
              </a:rPr>
              <a:t>F→D→C→A</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25+12+9=36</a:t>
            </a:r>
            <a:endParaRPr lang="en-US" altLang="zh-CN" sz="2400" b="1">
              <a:solidFill>
                <a:srgbClr val="333300"/>
              </a:solidFill>
              <a:latin typeface="楷体_GB2312" pitchFamily="49" charset="-122"/>
              <a:ea typeface="楷体_GB2312" pitchFamily="49" charset="-122"/>
            </a:endParaRPr>
          </a:p>
        </p:txBody>
      </p:sp>
      <p:sp>
        <p:nvSpPr>
          <p:cNvPr id="85002" name="Rectangle 9"/>
          <p:cNvSpPr>
            <a:spLocks noChangeArrowheads="1"/>
          </p:cNvSpPr>
          <p:nvPr/>
        </p:nvSpPr>
        <p:spPr bwMode="auto">
          <a:xfrm>
            <a:off x="4876800" y="4495800"/>
            <a:ext cx="3878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333300"/>
                </a:solidFill>
                <a:latin typeface="楷体_GB2312" pitchFamily="49" charset="-122"/>
                <a:ea typeface="楷体_GB2312" pitchFamily="49" charset="-122"/>
              </a:rPr>
              <a:t>又：</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F→B</a:t>
            </a:r>
            <a:r>
              <a:rPr lang="zh-CN" altLang="en-US" sz="2400" b="1">
                <a:solidFill>
                  <a:srgbClr val="333300"/>
                </a:solidFill>
                <a:latin typeface="楷体_GB2312" pitchFamily="49" charset="-122"/>
                <a:ea typeface="楷体_GB2312" pitchFamily="49" charset="-122"/>
              </a:rPr>
              <a:t>的最短路径是哪条？</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F→C</a:t>
            </a:r>
            <a:r>
              <a:rPr lang="zh-CN" altLang="en-US" sz="2400" b="1">
                <a:solidFill>
                  <a:srgbClr val="333300"/>
                </a:solidFill>
                <a:latin typeface="楷体_GB2312" pitchFamily="49" charset="-122"/>
                <a:ea typeface="楷体_GB2312" pitchFamily="49" charset="-122"/>
              </a:rPr>
              <a:t>的最短路径是哪条？</a:t>
            </a:r>
            <a:endParaRPr lang="zh-CN" altLang="en-US" sz="2400" b="1">
              <a:solidFill>
                <a:srgbClr val="333300"/>
              </a:solidFill>
              <a:latin typeface="楷体_GB2312" pitchFamily="49" charset="-122"/>
              <a:ea typeface="楷体_GB2312" pitchFamily="49" charset="-122"/>
            </a:endParaRPr>
          </a:p>
        </p:txBody>
      </p:sp>
      <p:sp>
        <p:nvSpPr>
          <p:cNvPr id="85003" name="Oval 10"/>
          <p:cNvSpPr>
            <a:spLocks noChangeArrowheads="1"/>
          </p:cNvSpPr>
          <p:nvPr/>
        </p:nvSpPr>
        <p:spPr bwMode="auto">
          <a:xfrm>
            <a:off x="8077200" y="3505200"/>
            <a:ext cx="457200" cy="457200"/>
          </a:xfrm>
          <a:prstGeom prst="ellipse">
            <a:avLst/>
          </a:pr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84999"/>
                                        </p:tgtEl>
                                        <p:attrNameLst>
                                          <p:attrName>style.visibility</p:attrName>
                                        </p:attrNameLst>
                                      </p:cBhvr>
                                      <p:to>
                                        <p:strVal val="visible"/>
                                      </p:to>
                                    </p:set>
                                  </p:childTnLst>
                                </p:cTn>
                              </p:par>
                              <p:par>
                                <p:cTn id="9" presetID="2" presetClass="entr" presetSubtype="8" fill="hold" grpId="0" nodeType="withEffect">
                                  <p:stCondLst>
                                    <p:cond delay="0"/>
                                  </p:stCondLst>
                                  <p:childTnLst>
                                    <p:set>
                                      <p:cBhvr>
                                        <p:cTn id="10" dur="1" fill="hold">
                                          <p:stCondLst>
                                            <p:cond delay="0"/>
                                          </p:stCondLst>
                                        </p:cTn>
                                        <p:tgtEl>
                                          <p:spTgt spid="85000"/>
                                        </p:tgtEl>
                                        <p:attrNameLst>
                                          <p:attrName>style.visibility</p:attrName>
                                        </p:attrNameLst>
                                      </p:cBhvr>
                                      <p:to>
                                        <p:strVal val="visible"/>
                                      </p:to>
                                    </p:set>
                                    <p:anim calcmode="lin" valueType="num">
                                      <p:cBhvr additive="base">
                                        <p:cTn id="11" dur="500" fill="hold"/>
                                        <p:tgtEl>
                                          <p:spTgt spid="85000"/>
                                        </p:tgtEl>
                                        <p:attrNameLst>
                                          <p:attrName>ppt_x</p:attrName>
                                        </p:attrNameLst>
                                      </p:cBhvr>
                                      <p:tavLst>
                                        <p:tav tm="0">
                                          <p:val>
                                            <p:strVal val="0-#ppt_w/2"/>
                                          </p:val>
                                        </p:tav>
                                        <p:tav tm="100000">
                                          <p:val>
                                            <p:strVal val="#ppt_x"/>
                                          </p:val>
                                        </p:tav>
                                      </p:tavLst>
                                    </p:anim>
                                    <p:anim calcmode="lin" valueType="num">
                                      <p:cBhvr additive="base">
                                        <p:cTn id="12" dur="500" fill="hold"/>
                                        <p:tgtEl>
                                          <p:spTgt spid="8500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500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500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500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5001">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5001">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85003"/>
                                        </p:tgtEl>
                                        <p:attrNameLst>
                                          <p:attrName>style.visibility</p:attrName>
                                        </p:attrNameLst>
                                      </p:cBhvr>
                                      <p:to>
                                        <p:strVal val="visible"/>
                                      </p:to>
                                    </p:set>
                                    <p:anim calcmode="lin" valueType="num">
                                      <p:cBhvr>
                                        <p:cTn id="37" dur="500" fill="hold"/>
                                        <p:tgtEl>
                                          <p:spTgt spid="85003"/>
                                        </p:tgtEl>
                                        <p:attrNameLst>
                                          <p:attrName>ppt_w</p:attrName>
                                        </p:attrNameLst>
                                      </p:cBhvr>
                                      <p:tavLst>
                                        <p:tav tm="0">
                                          <p:val>
                                            <p:fltVal val="0"/>
                                          </p:val>
                                        </p:tav>
                                        <p:tav tm="100000">
                                          <p:val>
                                            <p:strVal val="#ppt_w"/>
                                          </p:val>
                                        </p:tav>
                                      </p:tavLst>
                                    </p:anim>
                                    <p:anim calcmode="lin" valueType="num">
                                      <p:cBhvr>
                                        <p:cTn id="38" dur="500" fill="hold"/>
                                        <p:tgtEl>
                                          <p:spTgt spid="8500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5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utoUpdateAnimBg="0"/>
      <p:bldP spid="85000" grpId="0" bldLvl="0" animBg="1" autoUpdateAnimBg="0"/>
      <p:bldP spid="85001" grpId="0" autoUpdateAnimBg="0" build="p"/>
      <p:bldP spid="85002" grpId="0" autoUpdateAnimBg="0"/>
      <p:bldP spid="85003" grpId="0" bldLvl="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C3BEE66E-4C4C-4BBD-8FB4-0086FB97FC3F}"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7168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37A0DF32-B23F-4891-9871-6EEFA269D60C}"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71684" name="Rectangle 2"/>
          <p:cNvSpPr>
            <a:spLocks noGrp="1" noChangeArrowheads="1"/>
          </p:cNvSpPr>
          <p:nvPr>
            <p:ph type="title" idx="4294967295"/>
          </p:nvPr>
        </p:nvSpPr>
        <p:spPr>
          <a:xfrm>
            <a:off x="457200" y="152400"/>
            <a:ext cx="5638800" cy="381000"/>
          </a:xfrm>
        </p:spPr>
        <p:txBody>
          <a:bodyPr/>
          <a:lstStyle/>
          <a:p>
            <a:pPr eaLnBrk="1" hangingPunct="1"/>
            <a:r>
              <a:rPr lang="en-US" altLang="zh-CN" sz="2800" b="1" dirty="0" err="1">
                <a:ea typeface="楷体_GB2312" pitchFamily="49" charset="-122"/>
              </a:rPr>
              <a:t>Dijkstra</a:t>
            </a:r>
            <a:r>
              <a:rPr lang="zh-CN" altLang="en-US" sz="2800" b="1" dirty="0">
                <a:ea typeface="楷体_GB2312" pitchFamily="49" charset="-122"/>
              </a:rPr>
              <a:t>（迪杰斯特拉）算法</a:t>
            </a:r>
            <a:endParaRPr lang="zh-CN" altLang="en-US" sz="2800" b="1" dirty="0">
              <a:ea typeface="楷体_GB2312" pitchFamily="49" charset="-122"/>
            </a:endParaRPr>
          </a:p>
        </p:txBody>
      </p:sp>
      <p:sp>
        <p:nvSpPr>
          <p:cNvPr id="87045" name="Text Box 4"/>
          <p:cNvSpPr txBox="1">
            <a:spLocks noChangeArrowheads="1"/>
          </p:cNvSpPr>
          <p:nvPr/>
        </p:nvSpPr>
        <p:spPr bwMode="auto">
          <a:xfrm>
            <a:off x="228600" y="685800"/>
            <a:ext cx="8534400"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spcBef>
                <a:spcPct val="30000"/>
              </a:spcBef>
            </a:pPr>
            <a:r>
              <a:rPr lang="zh-CN" altLang="en-US" sz="3200" b="1">
                <a:solidFill>
                  <a:schemeClr val="tx2"/>
                </a:solidFill>
                <a:latin typeface="SimSun" pitchFamily="2" charset="-122"/>
                <a:ea typeface="SimSun" pitchFamily="2" charset="-122"/>
              </a:rPr>
              <a:t>算法思想：</a:t>
            </a:r>
            <a:endParaRPr lang="en-US" altLang="zh-CN" sz="3200" b="1">
              <a:solidFill>
                <a:schemeClr val="tx2"/>
              </a:solidFill>
              <a:latin typeface="SimSun" pitchFamily="2" charset="-122"/>
              <a:ea typeface="SimSun" pitchFamily="2" charset="-122"/>
            </a:endParaRPr>
          </a:p>
          <a:p>
            <a:pPr eaLnBrk="1" hangingPunct="1">
              <a:spcBef>
                <a:spcPct val="30000"/>
              </a:spcBef>
            </a:pPr>
            <a:r>
              <a:rPr lang="zh-CN" altLang="en-US" sz="3200" b="1">
                <a:solidFill>
                  <a:srgbClr val="080808"/>
                </a:solidFill>
                <a:latin typeface="SimSun" pitchFamily="2" charset="-122"/>
                <a:ea typeface="SimSun" pitchFamily="2" charset="-122"/>
              </a:rPr>
              <a:t>设集合</a:t>
            </a:r>
            <a:r>
              <a:rPr lang="en-US" altLang="zh-CN" sz="3200" b="1">
                <a:solidFill>
                  <a:srgbClr val="080808"/>
                </a:solidFill>
                <a:latin typeface="SimSun" pitchFamily="2" charset="-122"/>
                <a:ea typeface="SimSun" pitchFamily="2" charset="-122"/>
              </a:rPr>
              <a:t>S</a:t>
            </a:r>
            <a:r>
              <a:rPr lang="zh-CN" altLang="en-US" sz="3200" b="1">
                <a:solidFill>
                  <a:srgbClr val="080808"/>
                </a:solidFill>
                <a:latin typeface="SimSun" pitchFamily="2" charset="-122"/>
                <a:ea typeface="SimSun" pitchFamily="2" charset="-122"/>
              </a:rPr>
              <a:t>中存放已找到最短路径的顶点。</a:t>
            </a:r>
            <a:endParaRPr lang="en-US" sz="3200" b="1">
              <a:solidFill>
                <a:schemeClr val="tx2"/>
              </a:solidFill>
              <a:latin typeface="SimSun" pitchFamily="2" charset="-122"/>
              <a:ea typeface="SimSun" pitchFamily="2" charset="-122"/>
            </a:endParaRPr>
          </a:p>
          <a:p>
            <a:pPr eaLnBrk="1" hangingPunct="1">
              <a:spcBef>
                <a:spcPct val="30000"/>
              </a:spcBef>
            </a:pPr>
            <a:r>
              <a:rPr lang="en-US" sz="2400" b="1">
                <a:solidFill>
                  <a:srgbClr val="080808"/>
                </a:solidFill>
                <a:latin typeface="SimSun" pitchFamily="2" charset="-122"/>
                <a:ea typeface="SimSun" pitchFamily="2" charset="-122"/>
              </a:rPr>
              <a:t>①</a:t>
            </a:r>
            <a:r>
              <a:rPr lang="zh-CN" altLang="en-US" sz="2400" b="1">
                <a:solidFill>
                  <a:srgbClr val="080808"/>
                </a:solidFill>
                <a:latin typeface="SimSun" pitchFamily="2" charset="-122"/>
                <a:ea typeface="SimSun" pitchFamily="2" charset="-122"/>
              </a:rPr>
              <a:t>初始：初始状态时，集合</a:t>
            </a:r>
            <a:r>
              <a:rPr lang="en-US" altLang="zh-CN" sz="2400" b="1">
                <a:solidFill>
                  <a:srgbClr val="080808"/>
                </a:solidFill>
                <a:latin typeface="SimSun" pitchFamily="2" charset="-122"/>
                <a:ea typeface="SimSun" pitchFamily="2" charset="-122"/>
              </a:rPr>
              <a:t>S</a:t>
            </a:r>
            <a:r>
              <a:rPr lang="zh-CN" altLang="en-US" sz="2400" b="1">
                <a:solidFill>
                  <a:srgbClr val="080808"/>
                </a:solidFill>
                <a:latin typeface="SimSun" pitchFamily="2" charset="-122"/>
                <a:ea typeface="SimSun" pitchFamily="2" charset="-122"/>
              </a:rPr>
              <a:t>中只包含源点，设为</a:t>
            </a:r>
            <a:r>
              <a:rPr lang="en-US" altLang="zh-CN" sz="2400" b="1">
                <a:solidFill>
                  <a:srgbClr val="080808"/>
                </a:solidFill>
                <a:latin typeface="SimSun" pitchFamily="2" charset="-122"/>
                <a:ea typeface="SimSun" pitchFamily="2" charset="-122"/>
              </a:rPr>
              <a:t>v</a:t>
            </a:r>
            <a:r>
              <a:rPr lang="en-US" altLang="zh-CN" sz="2400" b="1" baseline="-30000">
                <a:solidFill>
                  <a:srgbClr val="080808"/>
                </a:solidFill>
                <a:latin typeface="SimSun" pitchFamily="2" charset="-122"/>
                <a:ea typeface="SimSun" pitchFamily="2" charset="-122"/>
              </a:rPr>
              <a:t>0</a:t>
            </a:r>
            <a:r>
              <a:rPr lang="en-US" altLang="zh-CN" sz="2400" b="1">
                <a:solidFill>
                  <a:srgbClr val="333300"/>
                </a:solidFill>
                <a:latin typeface="SimSun" pitchFamily="2" charset="-122"/>
                <a:ea typeface="SimSun" pitchFamily="2" charset="-122"/>
              </a:rPr>
              <a:t> </a:t>
            </a:r>
            <a:r>
              <a:rPr lang="zh-CN" altLang="en-US" sz="2400" b="1">
                <a:solidFill>
                  <a:srgbClr val="333300"/>
                </a:solidFill>
                <a:latin typeface="SimSun" pitchFamily="2" charset="-122"/>
                <a:ea typeface="SimSun" pitchFamily="2" charset="-122"/>
              </a:rPr>
              <a:t>；与</a:t>
            </a:r>
            <a:r>
              <a:rPr lang="en-US" altLang="zh-CN" sz="2400" b="1">
                <a:solidFill>
                  <a:srgbClr val="080808"/>
                </a:solidFill>
                <a:latin typeface="SimSun" pitchFamily="2" charset="-122"/>
                <a:ea typeface="SimSun" pitchFamily="2" charset="-122"/>
              </a:rPr>
              <a:t>v</a:t>
            </a:r>
            <a:r>
              <a:rPr lang="en-US" altLang="zh-CN" sz="2400" b="1" baseline="-30000">
                <a:solidFill>
                  <a:srgbClr val="080808"/>
                </a:solidFill>
                <a:latin typeface="SimSun" pitchFamily="2" charset="-122"/>
                <a:ea typeface="SimSun" pitchFamily="2" charset="-122"/>
              </a:rPr>
              <a:t>0 </a:t>
            </a:r>
            <a:r>
              <a:rPr lang="zh-CN" altLang="en-US" sz="2400" b="1">
                <a:solidFill>
                  <a:srgbClr val="080808"/>
                </a:solidFill>
                <a:latin typeface="SimSun" pitchFamily="2" charset="-122"/>
                <a:ea typeface="SimSun" pitchFamily="2" charset="-122"/>
              </a:rPr>
              <a:t>不直接相连的距离为</a:t>
            </a:r>
            <a:r>
              <a:rPr lang="en-US" altLang="zh-CN" sz="2800" b="1">
                <a:latin typeface="Arial" panose="02080604020202020204" pitchFamily="34" charset="0"/>
              </a:rPr>
              <a:t>∞</a:t>
            </a:r>
            <a:r>
              <a:rPr lang="zh-CN" altLang="en-US" sz="2800" b="1">
                <a:latin typeface="Arial" panose="02080604020202020204" pitchFamily="34" charset="0"/>
              </a:rPr>
              <a:t>，直接相连则距离为其权值</a:t>
            </a:r>
            <a:endParaRPr lang="zh-CN" altLang="en-US" sz="2400" b="1">
              <a:solidFill>
                <a:schemeClr val="tx2"/>
              </a:solidFill>
              <a:latin typeface="SimSun" pitchFamily="2" charset="-122"/>
              <a:ea typeface="SimSun" pitchFamily="2" charset="-122"/>
            </a:endParaRPr>
          </a:p>
          <a:p>
            <a:pPr eaLnBrk="1" hangingPunct="1">
              <a:spcBef>
                <a:spcPct val="30000"/>
              </a:spcBef>
            </a:pPr>
            <a:r>
              <a:rPr lang="en-US" sz="2400" b="1">
                <a:solidFill>
                  <a:srgbClr val="333300"/>
                </a:solidFill>
                <a:latin typeface="SimSun" pitchFamily="2" charset="-122"/>
                <a:ea typeface="SimSun" pitchFamily="2" charset="-122"/>
              </a:rPr>
              <a:t>②</a:t>
            </a:r>
            <a:r>
              <a:rPr lang="zh-CN" altLang="en-US" sz="2400" b="1">
                <a:solidFill>
                  <a:srgbClr val="333300"/>
                </a:solidFill>
                <a:latin typeface="SimSun" pitchFamily="2" charset="-122"/>
                <a:ea typeface="SimSun" pitchFamily="2" charset="-122"/>
              </a:rPr>
              <a:t>先找出与</a:t>
            </a:r>
            <a:r>
              <a:rPr lang="en-US" altLang="zh-CN" sz="2400" b="1">
                <a:solidFill>
                  <a:srgbClr val="333300"/>
                </a:solidFill>
                <a:latin typeface="SimSun" pitchFamily="2" charset="-122"/>
                <a:ea typeface="SimSun" pitchFamily="2" charset="-122"/>
              </a:rPr>
              <a:t>v</a:t>
            </a:r>
            <a:r>
              <a:rPr lang="en-US" altLang="zh-CN" sz="2400" b="1" baseline="-25000">
                <a:solidFill>
                  <a:srgbClr val="333300"/>
                </a:solidFill>
                <a:latin typeface="SimSun" pitchFamily="2" charset="-122"/>
                <a:ea typeface="SimSun" pitchFamily="2" charset="-122"/>
              </a:rPr>
              <a:t>0</a:t>
            </a:r>
            <a:r>
              <a:rPr lang="zh-CN" altLang="en-US" sz="2400" b="1">
                <a:solidFill>
                  <a:srgbClr val="333300"/>
                </a:solidFill>
                <a:latin typeface="SimSun" pitchFamily="2" charset="-122"/>
                <a:ea typeface="SimSun" pitchFamily="2" charset="-122"/>
              </a:rPr>
              <a:t>直接相连的最短路径（</a:t>
            </a:r>
            <a:r>
              <a:rPr lang="en-US" altLang="zh-CN" sz="2400" b="1">
                <a:solidFill>
                  <a:srgbClr val="333300"/>
                </a:solidFill>
                <a:latin typeface="SimSun" pitchFamily="2" charset="-122"/>
                <a:ea typeface="SimSun" pitchFamily="2" charset="-122"/>
              </a:rPr>
              <a:t>v</a:t>
            </a:r>
            <a:r>
              <a:rPr lang="en-US" altLang="zh-CN" sz="2400" b="1" baseline="-25000">
                <a:solidFill>
                  <a:srgbClr val="333300"/>
                </a:solidFill>
                <a:latin typeface="SimSun" pitchFamily="2" charset="-122"/>
                <a:ea typeface="SimSun" pitchFamily="2" charset="-122"/>
              </a:rPr>
              <a:t>0</a:t>
            </a:r>
            <a:r>
              <a:rPr lang="en-US" altLang="zh-CN" sz="2400" b="1">
                <a:solidFill>
                  <a:srgbClr val="333300"/>
                </a:solidFill>
                <a:latin typeface="SimSun" pitchFamily="2" charset="-122"/>
                <a:ea typeface="SimSun" pitchFamily="2" charset="-122"/>
              </a:rPr>
              <a:t>,v</a:t>
            </a:r>
            <a:r>
              <a:rPr lang="en-US" altLang="zh-CN" sz="2400" b="1" baseline="-25000">
                <a:solidFill>
                  <a:srgbClr val="333300"/>
                </a:solidFill>
                <a:latin typeface="SimSun" pitchFamily="2" charset="-122"/>
                <a:ea typeface="SimSun" pitchFamily="2" charset="-122"/>
              </a:rPr>
              <a:t>j</a:t>
            </a:r>
            <a:r>
              <a:rPr lang="zh-CN" altLang="en-US" sz="2400" b="1">
                <a:solidFill>
                  <a:srgbClr val="333300"/>
                </a:solidFill>
                <a:latin typeface="SimSun" pitchFamily="2" charset="-122"/>
                <a:ea typeface="SimSun" pitchFamily="2" charset="-122"/>
              </a:rPr>
              <a:t>）；将</a:t>
            </a:r>
            <a:r>
              <a:rPr lang="en-US" altLang="zh-CN" sz="2400" b="1">
                <a:solidFill>
                  <a:srgbClr val="333300"/>
                </a:solidFill>
                <a:latin typeface="SimSun" pitchFamily="2" charset="-122"/>
                <a:ea typeface="SimSun" pitchFamily="2" charset="-122"/>
              </a:rPr>
              <a:t>v</a:t>
            </a:r>
            <a:r>
              <a:rPr lang="en-US" altLang="zh-CN" sz="2400" b="1" baseline="-25000">
                <a:solidFill>
                  <a:srgbClr val="333300"/>
                </a:solidFill>
                <a:latin typeface="SimSun" pitchFamily="2" charset="-122"/>
                <a:ea typeface="SimSun" pitchFamily="2" charset="-122"/>
              </a:rPr>
              <a:t>j</a:t>
            </a:r>
            <a:r>
              <a:rPr lang="zh-CN" altLang="en-US" sz="2400" b="1">
                <a:solidFill>
                  <a:srgbClr val="333300"/>
                </a:solidFill>
                <a:latin typeface="SimSun" pitchFamily="2" charset="-122"/>
                <a:ea typeface="SimSun" pitchFamily="2" charset="-122"/>
              </a:rPr>
              <a:t>加入到</a:t>
            </a:r>
            <a:r>
              <a:rPr lang="en-US" altLang="zh-CN" sz="2400" b="1">
                <a:solidFill>
                  <a:srgbClr val="333300"/>
                </a:solidFill>
                <a:latin typeface="SimSun" pitchFamily="2" charset="-122"/>
                <a:ea typeface="SimSun" pitchFamily="2" charset="-122"/>
              </a:rPr>
              <a:t>S</a:t>
            </a:r>
            <a:r>
              <a:rPr lang="zh-CN" altLang="en-US" sz="2400" b="1">
                <a:solidFill>
                  <a:srgbClr val="333300"/>
                </a:solidFill>
                <a:latin typeface="SimSun" pitchFamily="2" charset="-122"/>
                <a:ea typeface="SimSun" pitchFamily="2" charset="-122"/>
              </a:rPr>
              <a:t>中，然后对其余与</a:t>
            </a:r>
            <a:r>
              <a:rPr lang="en-US" altLang="zh-CN" sz="2400" b="1">
                <a:solidFill>
                  <a:srgbClr val="333300"/>
                </a:solidFill>
                <a:latin typeface="SimSun" pitchFamily="2" charset="-122"/>
                <a:ea typeface="SimSun" pitchFamily="2" charset="-122"/>
              </a:rPr>
              <a:t>v</a:t>
            </a:r>
            <a:r>
              <a:rPr lang="en-US" altLang="zh-CN" sz="2400" b="1" baseline="-25000">
                <a:solidFill>
                  <a:srgbClr val="333300"/>
                </a:solidFill>
                <a:latin typeface="SimSun" pitchFamily="2" charset="-122"/>
                <a:ea typeface="SimSun" pitchFamily="2" charset="-122"/>
              </a:rPr>
              <a:t>j</a:t>
            </a:r>
            <a:r>
              <a:rPr lang="zh-CN" altLang="en-US" sz="2400" b="1">
                <a:solidFill>
                  <a:srgbClr val="333300"/>
                </a:solidFill>
                <a:latin typeface="SimSun" pitchFamily="2" charset="-122"/>
                <a:ea typeface="SimSun" pitchFamily="2" charset="-122"/>
              </a:rPr>
              <a:t>直接相连的路径进行适当调整：</a:t>
            </a:r>
            <a:endParaRPr lang="zh-CN" altLang="en-US" sz="2400" b="1">
              <a:solidFill>
                <a:srgbClr val="333300"/>
              </a:solidFill>
              <a:latin typeface="SimSun" pitchFamily="2" charset="-122"/>
              <a:ea typeface="SimSun" pitchFamily="2" charset="-122"/>
            </a:endParaRPr>
          </a:p>
          <a:p>
            <a:pPr eaLnBrk="1" hangingPunct="1">
              <a:spcBef>
                <a:spcPct val="30000"/>
              </a:spcBef>
            </a:pPr>
            <a:r>
              <a:rPr lang="zh-CN" altLang="en-US" sz="2400" b="1">
                <a:solidFill>
                  <a:schemeClr val="tx2"/>
                </a:solidFill>
                <a:latin typeface="SimSun" pitchFamily="2" charset="-122"/>
                <a:ea typeface="SimSun" pitchFamily="2" charset="-122"/>
              </a:rPr>
              <a:t>若在图中存在弧（</a:t>
            </a:r>
            <a:r>
              <a:rPr lang="en-US" altLang="zh-CN" sz="2400" b="1">
                <a:solidFill>
                  <a:srgbClr val="333300"/>
                </a:solidFill>
                <a:latin typeface="SimSun" pitchFamily="2" charset="-122"/>
                <a:ea typeface="SimSun" pitchFamily="2" charset="-122"/>
              </a:rPr>
              <a:t>v</a:t>
            </a:r>
            <a:r>
              <a:rPr lang="en-US" altLang="zh-CN" sz="2400" b="1" baseline="-25000">
                <a:solidFill>
                  <a:srgbClr val="333300"/>
                </a:solidFill>
                <a:latin typeface="SimSun" pitchFamily="2" charset="-122"/>
                <a:ea typeface="SimSun" pitchFamily="2" charset="-122"/>
              </a:rPr>
              <a:t>j</a:t>
            </a:r>
            <a:r>
              <a:rPr lang="en-US" altLang="zh-CN" sz="2400" b="1">
                <a:solidFill>
                  <a:schemeClr val="tx2"/>
                </a:solidFill>
                <a:latin typeface="SimSun" pitchFamily="2" charset="-122"/>
                <a:ea typeface="SimSun" pitchFamily="2" charset="-122"/>
              </a:rPr>
              <a:t>,v</a:t>
            </a:r>
            <a:r>
              <a:rPr lang="en-US" altLang="zh-CN" sz="2400" b="1" baseline="-25000">
                <a:solidFill>
                  <a:schemeClr val="tx2"/>
                </a:solidFill>
                <a:latin typeface="SimSun" pitchFamily="2" charset="-122"/>
                <a:ea typeface="SimSun" pitchFamily="2" charset="-122"/>
              </a:rPr>
              <a:t>k</a:t>
            </a:r>
            <a:r>
              <a:rPr lang="zh-CN" altLang="en-US" sz="2400" b="1">
                <a:solidFill>
                  <a:schemeClr val="tx2"/>
                </a:solidFill>
                <a:latin typeface="SimSun" pitchFamily="2" charset="-122"/>
                <a:ea typeface="SimSun" pitchFamily="2" charset="-122"/>
              </a:rPr>
              <a:t>），且（</a:t>
            </a:r>
            <a:r>
              <a:rPr lang="en-US" altLang="zh-CN" sz="2400" b="1">
                <a:solidFill>
                  <a:schemeClr val="tx2"/>
                </a:solidFill>
                <a:latin typeface="SimSun" pitchFamily="2" charset="-122"/>
                <a:ea typeface="SimSun" pitchFamily="2" charset="-122"/>
              </a:rPr>
              <a:t>v</a:t>
            </a:r>
            <a:r>
              <a:rPr lang="en-US" altLang="zh-CN" sz="2400" b="1" baseline="-25000">
                <a:solidFill>
                  <a:schemeClr val="tx2"/>
                </a:solidFill>
                <a:latin typeface="SimSun" pitchFamily="2" charset="-122"/>
                <a:ea typeface="SimSun" pitchFamily="2" charset="-122"/>
              </a:rPr>
              <a:t>0</a:t>
            </a:r>
            <a:r>
              <a:rPr lang="en-US" altLang="zh-CN" sz="2400" b="1">
                <a:solidFill>
                  <a:schemeClr val="tx2"/>
                </a:solidFill>
                <a:latin typeface="SimSun" pitchFamily="2" charset="-122"/>
                <a:ea typeface="SimSun" pitchFamily="2" charset="-122"/>
              </a:rPr>
              <a:t>,</a:t>
            </a:r>
            <a:r>
              <a:rPr lang="en-US" altLang="zh-CN" sz="2400" b="1">
                <a:solidFill>
                  <a:srgbClr val="333300"/>
                </a:solidFill>
                <a:latin typeface="SimSun" pitchFamily="2" charset="-122"/>
                <a:ea typeface="SimSun" pitchFamily="2" charset="-122"/>
              </a:rPr>
              <a:t> v</a:t>
            </a:r>
            <a:r>
              <a:rPr lang="en-US" altLang="zh-CN" sz="2400" b="1" baseline="-25000">
                <a:solidFill>
                  <a:srgbClr val="333300"/>
                </a:solidFill>
                <a:latin typeface="SimSun" pitchFamily="2" charset="-122"/>
                <a:ea typeface="SimSun" pitchFamily="2" charset="-122"/>
              </a:rPr>
              <a:t>j</a:t>
            </a:r>
            <a:r>
              <a:rPr lang="zh-CN" altLang="en-US" sz="2400" b="1">
                <a:solidFill>
                  <a:schemeClr val="tx2"/>
                </a:solidFill>
                <a:latin typeface="SimSun" pitchFamily="2" charset="-122"/>
                <a:ea typeface="SimSun" pitchFamily="2" charset="-122"/>
              </a:rPr>
              <a:t>）</a:t>
            </a:r>
            <a:r>
              <a:rPr lang="en-US" altLang="zh-CN" sz="2400" b="1">
                <a:solidFill>
                  <a:schemeClr val="tx2"/>
                </a:solidFill>
                <a:latin typeface="SimSun" pitchFamily="2" charset="-122"/>
                <a:ea typeface="SimSun" pitchFamily="2" charset="-122"/>
              </a:rPr>
              <a:t>+</a:t>
            </a:r>
            <a:r>
              <a:rPr lang="zh-CN" altLang="en-US" sz="2400" b="1">
                <a:solidFill>
                  <a:schemeClr val="tx2"/>
                </a:solidFill>
                <a:latin typeface="SimSun" pitchFamily="2" charset="-122"/>
                <a:ea typeface="SimSun" pitchFamily="2" charset="-122"/>
              </a:rPr>
              <a:t>（</a:t>
            </a:r>
            <a:r>
              <a:rPr lang="en-US" altLang="zh-CN" sz="2400" b="1">
                <a:solidFill>
                  <a:srgbClr val="333300"/>
                </a:solidFill>
                <a:latin typeface="SimSun" pitchFamily="2" charset="-122"/>
                <a:ea typeface="SimSun" pitchFamily="2" charset="-122"/>
              </a:rPr>
              <a:t>v</a:t>
            </a:r>
            <a:r>
              <a:rPr lang="en-US" altLang="zh-CN" sz="2400" b="1" baseline="-25000">
                <a:solidFill>
                  <a:srgbClr val="333300"/>
                </a:solidFill>
                <a:latin typeface="SimSun" pitchFamily="2" charset="-122"/>
                <a:ea typeface="SimSun" pitchFamily="2" charset="-122"/>
              </a:rPr>
              <a:t>j</a:t>
            </a:r>
            <a:r>
              <a:rPr lang="en-US" altLang="zh-CN" sz="2400" b="1">
                <a:solidFill>
                  <a:schemeClr val="tx2"/>
                </a:solidFill>
                <a:latin typeface="SimSun" pitchFamily="2" charset="-122"/>
                <a:ea typeface="SimSun" pitchFamily="2" charset="-122"/>
              </a:rPr>
              <a:t>,v</a:t>
            </a:r>
            <a:r>
              <a:rPr lang="en-US" altLang="zh-CN" sz="2400" b="1" baseline="-25000">
                <a:solidFill>
                  <a:schemeClr val="tx2"/>
                </a:solidFill>
                <a:latin typeface="SimSun" pitchFamily="2" charset="-122"/>
                <a:ea typeface="SimSun" pitchFamily="2" charset="-122"/>
              </a:rPr>
              <a:t>k</a:t>
            </a:r>
            <a:r>
              <a:rPr lang="zh-CN" altLang="en-US" sz="2400" b="1">
                <a:solidFill>
                  <a:schemeClr val="tx2"/>
                </a:solidFill>
                <a:latin typeface="SimSun" pitchFamily="2" charset="-122"/>
                <a:ea typeface="SimSun" pitchFamily="2" charset="-122"/>
              </a:rPr>
              <a:t>）</a:t>
            </a:r>
            <a:r>
              <a:rPr lang="en-US" altLang="zh-CN" sz="2400" b="1">
                <a:solidFill>
                  <a:schemeClr val="tx2"/>
                </a:solidFill>
                <a:latin typeface="SimSun" pitchFamily="2" charset="-122"/>
                <a:ea typeface="SimSun" pitchFamily="2" charset="-122"/>
              </a:rPr>
              <a:t>&lt;</a:t>
            </a:r>
            <a:r>
              <a:rPr lang="zh-CN" altLang="en-US" sz="2400" b="1">
                <a:solidFill>
                  <a:schemeClr val="tx2"/>
                </a:solidFill>
                <a:latin typeface="SimSun" pitchFamily="2" charset="-122"/>
                <a:ea typeface="SimSun" pitchFamily="2" charset="-122"/>
              </a:rPr>
              <a:t>（</a:t>
            </a:r>
            <a:r>
              <a:rPr lang="en-US" altLang="zh-CN" sz="2400" b="1">
                <a:solidFill>
                  <a:schemeClr val="tx2"/>
                </a:solidFill>
                <a:latin typeface="SimSun" pitchFamily="2" charset="-122"/>
                <a:ea typeface="SimSun" pitchFamily="2" charset="-122"/>
              </a:rPr>
              <a:t>v</a:t>
            </a:r>
            <a:r>
              <a:rPr lang="en-US" altLang="zh-CN" sz="2400" b="1" baseline="-25000">
                <a:solidFill>
                  <a:schemeClr val="tx2"/>
                </a:solidFill>
                <a:latin typeface="SimSun" pitchFamily="2" charset="-122"/>
                <a:ea typeface="SimSun" pitchFamily="2" charset="-122"/>
              </a:rPr>
              <a:t>0</a:t>
            </a:r>
            <a:r>
              <a:rPr lang="en-US" altLang="zh-CN" sz="2400" b="1">
                <a:solidFill>
                  <a:schemeClr val="tx2"/>
                </a:solidFill>
                <a:latin typeface="SimSun" pitchFamily="2" charset="-122"/>
                <a:ea typeface="SimSun" pitchFamily="2" charset="-122"/>
              </a:rPr>
              <a:t>,v</a:t>
            </a:r>
            <a:r>
              <a:rPr lang="en-US" altLang="zh-CN" sz="2400" b="1" baseline="-25000">
                <a:solidFill>
                  <a:schemeClr val="tx2"/>
                </a:solidFill>
                <a:latin typeface="SimSun" pitchFamily="2" charset="-122"/>
                <a:ea typeface="SimSun" pitchFamily="2" charset="-122"/>
              </a:rPr>
              <a:t>k</a:t>
            </a:r>
            <a:r>
              <a:rPr lang="zh-CN" altLang="en-US" sz="2400" b="1">
                <a:solidFill>
                  <a:schemeClr val="tx2"/>
                </a:solidFill>
                <a:latin typeface="SimSun" pitchFamily="2" charset="-122"/>
                <a:ea typeface="SimSun" pitchFamily="2" charset="-122"/>
              </a:rPr>
              <a:t>）</a:t>
            </a:r>
            <a:r>
              <a:rPr lang="en-US" altLang="zh-CN" sz="2400" b="1">
                <a:solidFill>
                  <a:schemeClr val="tx2"/>
                </a:solidFill>
                <a:latin typeface="SimSun" pitchFamily="2" charset="-122"/>
                <a:ea typeface="SimSun" pitchFamily="2" charset="-122"/>
              </a:rPr>
              <a:t>,</a:t>
            </a:r>
            <a:endParaRPr lang="en-US" altLang="zh-CN" sz="2400" b="1">
              <a:solidFill>
                <a:schemeClr val="tx2"/>
              </a:solidFill>
              <a:latin typeface="SimSun" pitchFamily="2" charset="-122"/>
              <a:ea typeface="SimSun" pitchFamily="2" charset="-122"/>
            </a:endParaRPr>
          </a:p>
          <a:p>
            <a:pPr eaLnBrk="1" hangingPunct="1">
              <a:spcBef>
                <a:spcPct val="30000"/>
              </a:spcBef>
            </a:pPr>
            <a:r>
              <a:rPr lang="zh-CN" altLang="en-US" sz="2400" b="1">
                <a:solidFill>
                  <a:schemeClr val="tx2"/>
                </a:solidFill>
                <a:latin typeface="SimSun" pitchFamily="2" charset="-122"/>
                <a:ea typeface="SimSun" pitchFamily="2" charset="-122"/>
              </a:rPr>
              <a:t>则以路径（</a:t>
            </a:r>
            <a:r>
              <a:rPr lang="en-US" altLang="zh-CN" sz="2400" b="1">
                <a:solidFill>
                  <a:schemeClr val="tx2"/>
                </a:solidFill>
                <a:latin typeface="SimSun" pitchFamily="2" charset="-122"/>
                <a:ea typeface="SimSun" pitchFamily="2" charset="-122"/>
              </a:rPr>
              <a:t>v</a:t>
            </a:r>
            <a:r>
              <a:rPr lang="en-US" altLang="zh-CN" sz="2400" b="1" baseline="-25000">
                <a:solidFill>
                  <a:schemeClr val="tx2"/>
                </a:solidFill>
                <a:latin typeface="SimSun" pitchFamily="2" charset="-122"/>
                <a:ea typeface="SimSun" pitchFamily="2" charset="-122"/>
              </a:rPr>
              <a:t>0</a:t>
            </a:r>
            <a:r>
              <a:rPr lang="en-US" altLang="zh-CN" sz="2400" b="1">
                <a:solidFill>
                  <a:schemeClr val="tx2"/>
                </a:solidFill>
                <a:latin typeface="SimSun" pitchFamily="2" charset="-122"/>
                <a:ea typeface="SimSun" pitchFamily="2" charset="-122"/>
              </a:rPr>
              <a:t>,</a:t>
            </a:r>
            <a:r>
              <a:rPr lang="en-US" altLang="zh-CN" sz="2400" b="1">
                <a:solidFill>
                  <a:srgbClr val="333300"/>
                </a:solidFill>
                <a:latin typeface="SimSun" pitchFamily="2" charset="-122"/>
                <a:ea typeface="SimSun" pitchFamily="2" charset="-122"/>
              </a:rPr>
              <a:t> v</a:t>
            </a:r>
            <a:r>
              <a:rPr lang="en-US" altLang="zh-CN" sz="2400" b="1" baseline="-25000">
                <a:solidFill>
                  <a:srgbClr val="333300"/>
                </a:solidFill>
                <a:latin typeface="SimSun" pitchFamily="2" charset="-122"/>
                <a:ea typeface="SimSun" pitchFamily="2" charset="-122"/>
              </a:rPr>
              <a:t>j</a:t>
            </a:r>
            <a:r>
              <a:rPr lang="en-US" altLang="zh-CN" sz="2400" b="1">
                <a:solidFill>
                  <a:schemeClr val="tx2"/>
                </a:solidFill>
                <a:latin typeface="SimSun" pitchFamily="2" charset="-122"/>
                <a:ea typeface="SimSun" pitchFamily="2" charset="-122"/>
              </a:rPr>
              <a:t>,v</a:t>
            </a:r>
            <a:r>
              <a:rPr lang="en-US" altLang="zh-CN" sz="2400" b="1" baseline="-25000">
                <a:solidFill>
                  <a:schemeClr val="tx2"/>
                </a:solidFill>
                <a:latin typeface="SimSun" pitchFamily="2" charset="-122"/>
                <a:ea typeface="SimSun" pitchFamily="2" charset="-122"/>
              </a:rPr>
              <a:t>k</a:t>
            </a:r>
            <a:r>
              <a:rPr lang="zh-CN" altLang="en-US" sz="2400" b="1">
                <a:solidFill>
                  <a:schemeClr val="tx2"/>
                </a:solidFill>
                <a:latin typeface="SimSun" pitchFamily="2" charset="-122"/>
                <a:ea typeface="SimSun" pitchFamily="2" charset="-122"/>
              </a:rPr>
              <a:t>）代替（</a:t>
            </a:r>
            <a:r>
              <a:rPr lang="en-US" altLang="zh-CN" sz="2400" b="1">
                <a:solidFill>
                  <a:schemeClr val="tx2"/>
                </a:solidFill>
                <a:latin typeface="SimSun" pitchFamily="2" charset="-122"/>
                <a:ea typeface="SimSun" pitchFamily="2" charset="-122"/>
              </a:rPr>
              <a:t>v</a:t>
            </a:r>
            <a:r>
              <a:rPr lang="en-US" altLang="zh-CN" sz="2400" b="1" baseline="-25000">
                <a:solidFill>
                  <a:schemeClr val="tx2"/>
                </a:solidFill>
                <a:latin typeface="SimSun" pitchFamily="2" charset="-122"/>
                <a:ea typeface="SimSun" pitchFamily="2" charset="-122"/>
              </a:rPr>
              <a:t>0</a:t>
            </a:r>
            <a:r>
              <a:rPr lang="en-US" altLang="zh-CN" sz="2400" b="1">
                <a:solidFill>
                  <a:schemeClr val="tx2"/>
                </a:solidFill>
                <a:latin typeface="SimSun" pitchFamily="2" charset="-122"/>
                <a:ea typeface="SimSun" pitchFamily="2" charset="-122"/>
              </a:rPr>
              <a:t>,v</a:t>
            </a:r>
            <a:r>
              <a:rPr lang="en-US" altLang="zh-CN" sz="2400" b="1" baseline="-25000">
                <a:solidFill>
                  <a:schemeClr val="tx2"/>
                </a:solidFill>
                <a:latin typeface="SimSun" pitchFamily="2" charset="-122"/>
                <a:ea typeface="SimSun" pitchFamily="2" charset="-122"/>
              </a:rPr>
              <a:t>k</a:t>
            </a:r>
            <a:r>
              <a:rPr lang="zh-CN" altLang="en-US" sz="2400" b="1">
                <a:solidFill>
                  <a:schemeClr val="tx2"/>
                </a:solidFill>
                <a:latin typeface="SimSun" pitchFamily="2" charset="-122"/>
                <a:ea typeface="SimSun" pitchFamily="2" charset="-122"/>
              </a:rPr>
              <a:t>）；否则原来的路径不变</a:t>
            </a:r>
            <a:endParaRPr lang="en-US" altLang="zh-CN" sz="2400" b="1">
              <a:solidFill>
                <a:schemeClr val="tx2"/>
              </a:solidFill>
              <a:latin typeface="SimSun" pitchFamily="2" charset="-122"/>
              <a:ea typeface="SimSun" pitchFamily="2" charset="-122"/>
            </a:endParaRPr>
          </a:p>
          <a:p>
            <a:pPr eaLnBrk="1" hangingPunct="1">
              <a:spcBef>
                <a:spcPct val="30000"/>
              </a:spcBef>
            </a:pPr>
            <a:r>
              <a:rPr lang="en-US" altLang="zh-CN" sz="2400" b="1">
                <a:solidFill>
                  <a:srgbClr val="333300"/>
                </a:solidFill>
                <a:latin typeface="SimSun" pitchFamily="2" charset="-122"/>
                <a:ea typeface="SimSun" pitchFamily="2" charset="-122"/>
              </a:rPr>
              <a:t>③</a:t>
            </a:r>
            <a:r>
              <a:rPr lang="zh-CN" altLang="en-US" sz="2400" b="1">
                <a:solidFill>
                  <a:srgbClr val="333300"/>
                </a:solidFill>
                <a:latin typeface="SimSun" pitchFamily="2" charset="-122"/>
                <a:ea typeface="SimSun" pitchFamily="2" charset="-122"/>
              </a:rPr>
              <a:t>从未在</a:t>
            </a:r>
            <a:r>
              <a:rPr lang="en-US" altLang="zh-CN" sz="2400" b="1">
                <a:solidFill>
                  <a:srgbClr val="080808"/>
                </a:solidFill>
                <a:latin typeface="SimSun" pitchFamily="2" charset="-122"/>
                <a:ea typeface="SimSun" pitchFamily="2" charset="-122"/>
              </a:rPr>
              <a:t>S </a:t>
            </a:r>
            <a:r>
              <a:rPr lang="zh-CN" altLang="en-US" sz="2400" b="1">
                <a:solidFill>
                  <a:srgbClr val="080808"/>
                </a:solidFill>
                <a:latin typeface="SimSun" pitchFamily="2" charset="-122"/>
                <a:ea typeface="SimSun" pitchFamily="2" charset="-122"/>
              </a:rPr>
              <a:t>中的</a:t>
            </a:r>
            <a:r>
              <a:rPr lang="zh-CN" altLang="en-US" sz="2400" b="1">
                <a:solidFill>
                  <a:srgbClr val="333300"/>
                </a:solidFill>
                <a:latin typeface="SimSun" pitchFamily="2" charset="-122"/>
                <a:ea typeface="SimSun" pitchFamily="2" charset="-122"/>
              </a:rPr>
              <a:t>顶点</a:t>
            </a:r>
            <a:r>
              <a:rPr lang="zh-CN" altLang="en-US" sz="2400" b="1">
                <a:solidFill>
                  <a:srgbClr val="080808"/>
                </a:solidFill>
                <a:latin typeface="SimSun" pitchFamily="2" charset="-122"/>
                <a:ea typeface="SimSun" pitchFamily="2" charset="-122"/>
              </a:rPr>
              <a:t>中</a:t>
            </a:r>
            <a:r>
              <a:rPr lang="zh-CN" altLang="en-US" sz="2400" b="1">
                <a:solidFill>
                  <a:srgbClr val="333300"/>
                </a:solidFill>
                <a:latin typeface="SimSun" pitchFamily="2" charset="-122"/>
                <a:ea typeface="SimSun" pitchFamily="2" charset="-122"/>
              </a:rPr>
              <a:t>，再找长度最短的路径，依此类推。直到所有的顶点全部加入到</a:t>
            </a:r>
            <a:r>
              <a:rPr lang="en-US" altLang="zh-CN" sz="2400" b="1">
                <a:solidFill>
                  <a:srgbClr val="333300"/>
                </a:solidFill>
                <a:latin typeface="SimSun" pitchFamily="2" charset="-122"/>
                <a:ea typeface="SimSun" pitchFamily="2" charset="-122"/>
              </a:rPr>
              <a:t>S</a:t>
            </a:r>
            <a:r>
              <a:rPr lang="en-US" sz="2400" b="1">
                <a:solidFill>
                  <a:srgbClr val="333300"/>
                </a:solidFill>
                <a:latin typeface="SimSun" pitchFamily="2" charset="-122"/>
                <a:ea typeface="SimSun" pitchFamily="2" charset="-122"/>
              </a:rPr>
              <a:t>中为止。</a:t>
            </a:r>
            <a:endParaRPr lang="zh-CN" altLang="en-US" sz="2400" b="1">
              <a:solidFill>
                <a:srgbClr val="333300"/>
              </a:solidFill>
              <a:latin typeface="SimSun" pitchFamily="2" charset="-122"/>
              <a:ea typeface="SimSun"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74"/>
                                          </p:stCondLst>
                                        </p:cTn>
                                        <p:tgtEl>
                                          <p:spTgt spid="870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74"/>
                                          </p:stCondLst>
                                        </p:cTn>
                                        <p:tgtEl>
                                          <p:spTgt spid="8704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74"/>
                                          </p:stCondLst>
                                        </p:cTn>
                                        <p:tgtEl>
                                          <p:spTgt spid="870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74"/>
                                          </p:stCondLst>
                                        </p:cTn>
                                        <p:tgtEl>
                                          <p:spTgt spid="8704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74"/>
                                          </p:stCondLst>
                                        </p:cTn>
                                        <p:tgtEl>
                                          <p:spTgt spid="870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utoUpdateAnimBg="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59A16BDC-1E8E-4EDE-87B0-79375D8ED22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7270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1A968134-D334-44DC-8EEA-B0290E1E062C}"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88068" name="AutoShape 2"/>
          <p:cNvSpPr>
            <a:spLocks noChangeArrowheads="1"/>
          </p:cNvSpPr>
          <p:nvPr/>
        </p:nvSpPr>
        <p:spPr bwMode="auto">
          <a:xfrm>
            <a:off x="5562600" y="5257800"/>
            <a:ext cx="2438400" cy="381000"/>
          </a:xfrm>
          <a:prstGeom prst="wedgeRoundRectCallout">
            <a:avLst>
              <a:gd name="adj1" fmla="val -34894"/>
              <a:gd name="adj2" fmla="val -733750"/>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2000"/>
              <a:t>(</a:t>
            </a:r>
            <a:r>
              <a:rPr lang="en-US" altLang="zh-CN" sz="1800"/>
              <a:t>v</a:t>
            </a:r>
            <a:r>
              <a:rPr lang="en-US" altLang="zh-CN" sz="1800" baseline="-25000"/>
              <a:t>0</a:t>
            </a:r>
            <a:r>
              <a:rPr lang="en-US" altLang="zh-CN" sz="1800"/>
              <a:t>,v</a:t>
            </a:r>
            <a:r>
              <a:rPr lang="en-US" altLang="zh-CN" sz="1800" baseline="-25000"/>
              <a:t>2</a:t>
            </a:r>
            <a:r>
              <a:rPr lang="en-US" altLang="zh-CN" sz="1800"/>
              <a:t>)+ (v</a:t>
            </a:r>
            <a:r>
              <a:rPr lang="en-US" altLang="zh-CN" sz="1800" baseline="-25000"/>
              <a:t>2</a:t>
            </a:r>
            <a:r>
              <a:rPr lang="en-US" altLang="zh-CN" sz="1800"/>
              <a:t>,v</a:t>
            </a:r>
            <a:r>
              <a:rPr lang="en-US" altLang="zh-CN" sz="1800" baseline="-25000"/>
              <a:t>3</a:t>
            </a:r>
            <a:r>
              <a:rPr lang="en-US" altLang="zh-CN" sz="1800"/>
              <a:t>)&lt;</a:t>
            </a:r>
            <a:r>
              <a:rPr lang="en-US" altLang="zh-CN" sz="2000">
                <a:solidFill>
                  <a:schemeClr val="tx2"/>
                </a:solidFill>
              </a:rPr>
              <a:t>(v</a:t>
            </a:r>
            <a:r>
              <a:rPr lang="en-US" altLang="zh-CN" sz="2000" baseline="-25000">
                <a:solidFill>
                  <a:schemeClr val="tx2"/>
                </a:solidFill>
              </a:rPr>
              <a:t>0</a:t>
            </a:r>
            <a:r>
              <a:rPr lang="en-US" altLang="zh-CN" sz="2000">
                <a:solidFill>
                  <a:schemeClr val="tx2"/>
                </a:solidFill>
              </a:rPr>
              <a:t>,v</a:t>
            </a:r>
            <a:r>
              <a:rPr lang="en-US" altLang="zh-CN" sz="2000" baseline="-25000">
                <a:solidFill>
                  <a:schemeClr val="tx2"/>
                </a:solidFill>
              </a:rPr>
              <a:t>3</a:t>
            </a:r>
            <a:r>
              <a:rPr lang="en-US" altLang="zh-CN" sz="2000">
                <a:solidFill>
                  <a:schemeClr val="tx2"/>
                </a:solidFill>
              </a:rPr>
              <a:t>)</a:t>
            </a:r>
            <a:endParaRPr lang="en-US" altLang="zh-CN" sz="2000">
              <a:solidFill>
                <a:schemeClr val="tx2"/>
              </a:solidFill>
            </a:endParaRPr>
          </a:p>
        </p:txBody>
      </p:sp>
      <p:graphicFrame>
        <p:nvGraphicFramePr>
          <p:cNvPr id="88069" name="Group 5"/>
          <p:cNvGraphicFramePr>
            <a:graphicFrameLocks noGrp="1"/>
          </p:cNvGraphicFramePr>
          <p:nvPr/>
        </p:nvGraphicFramePr>
        <p:xfrm>
          <a:off x="2971800" y="228600"/>
          <a:ext cx="6019800" cy="4287838"/>
        </p:xfrm>
        <a:graphic>
          <a:graphicData uri="http://schemas.openxmlformats.org/drawingml/2006/table">
            <a:tbl>
              <a:tblPr/>
              <a:tblGrid>
                <a:gridCol w="685800"/>
                <a:gridCol w="1249363"/>
                <a:gridCol w="1265237"/>
                <a:gridCol w="1301750"/>
                <a:gridCol w="1517650"/>
              </a:tblGrid>
              <a:tr h="70167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zh-CN" sz="2000" b="1" i="0" u="none" strike="noStrike" cap="none" normalizeH="0" baseline="0">
                          <a:ln>
                            <a:noFill/>
                          </a:ln>
                          <a:effectLst/>
                          <a:latin typeface="Times New Roman" pitchFamily="18" charset="0"/>
                          <a:ea typeface="SimSun" pitchFamily="2" charset="-122"/>
                        </a:rPr>
                        <a:t>终点</a:t>
                      </a:r>
                      <a:endParaRPr kumimoji="0" lang="zh-CN" sz="2000" b="1" i="0" u="none" strike="noStrike" cap="none" normalizeH="0" baseline="0">
                        <a:ln>
                          <a:noFill/>
                        </a:ln>
                        <a:effectLst/>
                        <a:latin typeface="Arial" panose="02080604020202020204" pitchFamily="34" charset="0"/>
                        <a:ea typeface="SimSun" pitchFamily="2" charset="-122"/>
                      </a:endParaRPr>
                    </a:p>
                  </a:txBody>
                  <a:tcPr anchor="ct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gridSpan="4">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000" b="1" i="0" u="none" strike="noStrike" cap="none" normalizeH="0" baseline="0">
                          <a:ln>
                            <a:noFill/>
                          </a:ln>
                          <a:solidFill>
                            <a:schemeClr val="folHlink"/>
                          </a:solidFill>
                          <a:effectLst/>
                          <a:latin typeface="Times New Roman" pitchFamily="18" charset="0"/>
                          <a:ea typeface="SimSun" pitchFamily="2" charset="-122"/>
                        </a:rPr>
                        <a:t>             </a:t>
                      </a:r>
                      <a:r>
                        <a:rPr kumimoji="0" lang="zh-CN" altLang="en-US" sz="2000" b="1" i="0" u="none" strike="noStrike" cap="none" normalizeH="0" baseline="0">
                          <a:ln>
                            <a:noFill/>
                          </a:ln>
                          <a:effectLst/>
                          <a:latin typeface="Times New Roman" pitchFamily="18" charset="0"/>
                          <a:ea typeface="SimSun" pitchFamily="2" charset="-122"/>
                        </a:rPr>
                        <a:t>从</a:t>
                      </a:r>
                      <a:r>
                        <a:rPr kumimoji="0" lang="en-US" sz="2000" b="1" i="0" u="none" strike="noStrike" cap="none" normalizeH="0" baseline="0">
                          <a:ln>
                            <a:noFill/>
                          </a:ln>
                          <a:effectLst/>
                          <a:latin typeface="Times New Roman" pitchFamily="18" charset="0"/>
                          <a:ea typeface="SimSun" pitchFamily="2" charset="-122"/>
                        </a:rPr>
                        <a:t>v</a:t>
                      </a:r>
                      <a:r>
                        <a:rPr kumimoji="0" lang="en-US" sz="2000" b="1" i="0" u="none" strike="noStrike" cap="none" normalizeH="0" baseline="-25000">
                          <a:ln>
                            <a:noFill/>
                          </a:ln>
                          <a:effectLst/>
                          <a:latin typeface="Times New Roman" pitchFamily="18" charset="0"/>
                          <a:ea typeface="SimSun" pitchFamily="2" charset="-122"/>
                        </a:rPr>
                        <a:t>0</a:t>
                      </a:r>
                      <a:r>
                        <a:rPr kumimoji="0" lang="zh-CN" altLang="en-US" sz="2000" b="1" i="0" u="none" strike="noStrike" cap="none" normalizeH="0" baseline="0">
                          <a:ln>
                            <a:noFill/>
                          </a:ln>
                          <a:effectLst/>
                          <a:latin typeface="Times New Roman" pitchFamily="18" charset="0"/>
                          <a:ea typeface="SimSun" pitchFamily="2" charset="-122"/>
                        </a:rPr>
                        <a:t>到各终点的</a:t>
                      </a:r>
                      <a:r>
                        <a:rPr kumimoji="0" lang="en-US" sz="2000" b="1" i="0" u="none" strike="noStrike" cap="none" normalizeH="0" baseline="0">
                          <a:ln>
                            <a:noFill/>
                          </a:ln>
                          <a:solidFill>
                            <a:schemeClr val="tx2"/>
                          </a:solidFill>
                          <a:effectLst/>
                          <a:latin typeface="Times New Roman" pitchFamily="18" charset="0"/>
                          <a:ea typeface="SimSun" pitchFamily="2" charset="-122"/>
                        </a:rPr>
                        <a:t>dist</a:t>
                      </a:r>
                      <a:r>
                        <a:rPr kumimoji="0" lang="zh-CN" altLang="en-US" sz="2000" b="1" i="0" u="none" strike="noStrike" cap="none" normalizeH="0" baseline="0">
                          <a:ln>
                            <a:noFill/>
                          </a:ln>
                          <a:effectLst/>
                          <a:latin typeface="Times New Roman" pitchFamily="18" charset="0"/>
                          <a:ea typeface="SimSun" pitchFamily="2" charset="-122"/>
                        </a:rPr>
                        <a:t>值和最短路径</a:t>
                      </a:r>
                      <a:endParaRPr kumimoji="0" lang="zh-CN" altLang="en-US" sz="2000" b="1" i="0" u="none" strike="noStrike" cap="none" normalizeH="0" baseline="0">
                        <a:ln>
                          <a:noFill/>
                        </a:ln>
                        <a:effectLst/>
                        <a:latin typeface="Arial" panose="02080604020202020204" pitchFamily="34" charset="0"/>
                        <a:ea typeface="SimSun" pitchFamily="2" charset="-122"/>
                      </a:endParaRPr>
                    </a:p>
                  </a:txBody>
                  <a:tcPr anchor="ct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hMerge="1">
                  <a:tcPr/>
                </a:tc>
                <a:tc hMerge="1">
                  <a:tcPr/>
                </a:tc>
                <a:tc hMerge="1">
                  <a:tcPr/>
                </a:tc>
              </a:tr>
              <a:tr h="7620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000" b="1" i="0" u="none" strike="noStrike" cap="none" normalizeH="0" baseline="0">
                          <a:ln>
                            <a:noFill/>
                          </a:ln>
                          <a:effectLst/>
                          <a:latin typeface="Times New Roman" pitchFamily="18" charset="0"/>
                          <a:ea typeface="SimSun" pitchFamily="2" charset="-122"/>
                        </a:rPr>
                        <a:t>v</a:t>
                      </a:r>
                      <a:r>
                        <a:rPr kumimoji="0" lang="en-US" sz="2000" b="1" i="0" u="none" strike="noStrike" cap="none" normalizeH="0" baseline="-25000">
                          <a:ln>
                            <a:noFill/>
                          </a:ln>
                          <a:effectLst/>
                          <a:latin typeface="Times New Roman" pitchFamily="18" charset="0"/>
                          <a:ea typeface="SimSun" pitchFamily="2" charset="-122"/>
                        </a:rPr>
                        <a:t>1</a:t>
                      </a:r>
                      <a:endParaRPr kumimoji="0" lang="en-US" sz="2000" b="1" i="0" u="none" strike="noStrike" cap="none" normalizeH="0" baseline="-25000">
                        <a:ln>
                          <a:noFill/>
                        </a:ln>
                        <a:effectLst/>
                        <a:latin typeface="Arial" panose="02080604020202020204" pitchFamily="34" charset="0"/>
                        <a:ea typeface="SimSun"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en-US" sz="2000" b="0" i="0" u="none" strike="noStrike" cap="none" normalizeH="0" baseline="0">
                        <a:ln>
                          <a:noFill/>
                        </a:ln>
                        <a:solidFill>
                          <a:schemeClr val="tx1"/>
                        </a:solidFill>
                        <a:effectLst/>
                        <a:latin typeface="Times New Roman" pitchFamily="18" charset="0"/>
                        <a:ea typeface="SimSun" pitchFamily="2" charset="-122"/>
                      </a:endParaRPr>
                    </a:p>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en-US"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000" b="1" i="0" u="none" strike="noStrike" cap="none" normalizeH="0" baseline="0">
                          <a:ln>
                            <a:noFill/>
                          </a:ln>
                          <a:effectLst/>
                          <a:latin typeface="Times New Roman" pitchFamily="18" charset="0"/>
                          <a:ea typeface="SimSun" pitchFamily="2" charset="-122"/>
                        </a:rPr>
                        <a:t>v</a:t>
                      </a:r>
                      <a:r>
                        <a:rPr kumimoji="0" lang="en-US" sz="2000" b="1" i="0" u="none" strike="noStrike" cap="none" normalizeH="0" baseline="-25000">
                          <a:ln>
                            <a:noFill/>
                          </a:ln>
                          <a:effectLst/>
                          <a:latin typeface="Times New Roman" pitchFamily="18" charset="0"/>
                          <a:ea typeface="SimSun" pitchFamily="2" charset="-122"/>
                        </a:rPr>
                        <a:t>2</a:t>
                      </a:r>
                      <a:endParaRPr kumimoji="0" lang="en-US" sz="2000" b="1" i="0" u="none" strike="noStrike" cap="none" normalizeH="0" baseline="-25000">
                        <a:ln>
                          <a:noFill/>
                        </a:ln>
                        <a:effectLst/>
                        <a:latin typeface="Arial" panose="02080604020202020204" pitchFamily="34" charset="0"/>
                        <a:ea typeface="SimSun"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000" b="1" i="0" u="none" strike="noStrike" cap="none" normalizeH="0" baseline="0">
                          <a:ln>
                            <a:noFill/>
                          </a:ln>
                          <a:effectLst/>
                          <a:latin typeface="Times New Roman" pitchFamily="18" charset="0"/>
                          <a:ea typeface="SimSun" pitchFamily="2" charset="-122"/>
                        </a:rPr>
                        <a:t>v</a:t>
                      </a:r>
                      <a:r>
                        <a:rPr kumimoji="0" lang="en-US" sz="2000" b="1" i="0" u="none" strike="noStrike" cap="none" normalizeH="0" baseline="-25000">
                          <a:ln>
                            <a:noFill/>
                          </a:ln>
                          <a:effectLst/>
                          <a:latin typeface="Times New Roman" pitchFamily="18" charset="0"/>
                          <a:ea typeface="SimSun" pitchFamily="2" charset="-122"/>
                        </a:rPr>
                        <a:t>3</a:t>
                      </a:r>
                      <a:endParaRPr kumimoji="0" lang="en-US" sz="2000" b="1" i="0" u="none" strike="noStrike" cap="none" normalizeH="0" baseline="-25000">
                        <a:ln>
                          <a:noFill/>
                        </a:ln>
                        <a:effectLst/>
                        <a:latin typeface="Arial" panose="02080604020202020204" pitchFamily="34" charset="0"/>
                        <a:ea typeface="SimSun"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000" b="1" i="0" u="none" strike="noStrike" cap="none" normalizeH="0" baseline="0">
                          <a:ln>
                            <a:noFill/>
                          </a:ln>
                          <a:effectLst/>
                          <a:latin typeface="Times New Roman" pitchFamily="18" charset="0"/>
                          <a:ea typeface="SimSun" pitchFamily="2" charset="-122"/>
                        </a:rPr>
                        <a:t>v</a:t>
                      </a:r>
                      <a:r>
                        <a:rPr kumimoji="0" lang="en-US" sz="2000" b="1" i="0" u="none" strike="noStrike" cap="none" normalizeH="0" baseline="-25000">
                          <a:ln>
                            <a:noFill/>
                          </a:ln>
                          <a:effectLst/>
                          <a:latin typeface="Times New Roman" pitchFamily="18" charset="0"/>
                          <a:ea typeface="SimSun" pitchFamily="2" charset="-122"/>
                        </a:rPr>
                        <a:t>4</a:t>
                      </a:r>
                      <a:endParaRPr kumimoji="0" lang="en-US" sz="2000" b="1" i="0" u="none" strike="noStrike" cap="none" normalizeH="0" baseline="-25000">
                        <a:ln>
                          <a:noFill/>
                        </a:ln>
                        <a:effectLst/>
                        <a:latin typeface="Arial" panose="02080604020202020204" pitchFamily="34" charset="0"/>
                        <a:ea typeface="SimSun"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2000" b="1" i="0" u="none" strike="noStrike" cap="none" normalizeH="0" baseline="0">
                          <a:ln>
                            <a:noFill/>
                          </a:ln>
                          <a:effectLst/>
                          <a:latin typeface="Times New Roman" pitchFamily="18" charset="0"/>
                          <a:ea typeface="SimSun" pitchFamily="2" charset="-122"/>
                        </a:rPr>
                        <a:t>v</a:t>
                      </a:r>
                      <a:r>
                        <a:rPr kumimoji="0" lang="en-US" sz="2000" b="1" i="0" u="none" strike="noStrike" cap="none" normalizeH="0" baseline="-25000">
                          <a:ln>
                            <a:noFill/>
                          </a:ln>
                          <a:effectLst/>
                          <a:latin typeface="Times New Roman" pitchFamily="18" charset="0"/>
                          <a:ea typeface="SimSun" pitchFamily="2" charset="-122"/>
                        </a:rPr>
                        <a:t>5</a:t>
                      </a:r>
                      <a:endParaRPr kumimoji="0" lang="en-US" sz="2000" b="1" i="0" u="none" strike="noStrike" cap="none" normalizeH="0" baseline="-25000">
                        <a:ln>
                          <a:noFill/>
                        </a:ln>
                        <a:effectLst/>
                        <a:latin typeface="Arial" panose="02080604020202020204" pitchFamily="34" charset="0"/>
                        <a:ea typeface="SimSun"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1800" b="1" i="0" u="none" strike="noStrike" cap="none" normalizeH="0" baseline="0">
                          <a:ln>
                            <a:noFill/>
                          </a:ln>
                          <a:solidFill>
                            <a:schemeClr val="tx2"/>
                          </a:solidFill>
                          <a:effectLst/>
                          <a:latin typeface="Times New Roman" pitchFamily="18" charset="0"/>
                          <a:ea typeface="SimSun" pitchFamily="2" charset="-122"/>
                        </a:rPr>
                        <a:t>v</a:t>
                      </a:r>
                      <a:r>
                        <a:rPr kumimoji="0" lang="en-US" sz="1800" b="1" i="0" u="none" strike="noStrike" cap="none" normalizeH="0" baseline="-25000">
                          <a:ln>
                            <a:noFill/>
                          </a:ln>
                          <a:solidFill>
                            <a:schemeClr val="tx2"/>
                          </a:solidFill>
                          <a:effectLst/>
                          <a:latin typeface="Times New Roman" pitchFamily="18" charset="0"/>
                          <a:ea typeface="SimSun" pitchFamily="2" charset="-122"/>
                        </a:rPr>
                        <a:t>j</a:t>
                      </a:r>
                      <a:endParaRPr kumimoji="0" lang="en-US" sz="1800" b="1" i="0" u="none" strike="noStrike" cap="none" normalizeH="0" baseline="-25000">
                        <a:ln>
                          <a:noFill/>
                        </a:ln>
                        <a:solidFill>
                          <a:schemeClr val="tx2"/>
                        </a:solidFill>
                        <a:effectLst/>
                        <a:latin typeface="Arial" panose="02080604020202020204" pitchFamily="34" charset="0"/>
                        <a:ea typeface="SimSun"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1800" b="1" i="0" u="none" strike="noStrike" cap="none" normalizeH="0" baseline="-2500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1800" b="0" i="0" u="none" strike="noStrike" cap="none" normalizeH="0" baseline="-2500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1800" b="0" i="0" u="none" strike="noStrike" cap="none" normalizeH="0" baseline="-2500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20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88116" name="AutoShape 51"/>
          <p:cNvSpPr>
            <a:spLocks noChangeArrowheads="1"/>
          </p:cNvSpPr>
          <p:nvPr/>
        </p:nvSpPr>
        <p:spPr bwMode="auto">
          <a:xfrm>
            <a:off x="3276600" y="5105400"/>
            <a:ext cx="2133600" cy="685800"/>
          </a:xfrm>
          <a:prstGeom prst="wedgeRoundRectCallout">
            <a:avLst>
              <a:gd name="adj1" fmla="val -40847"/>
              <a:gd name="adj2" fmla="val -158333"/>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2000">
                <a:solidFill>
                  <a:srgbClr val="FF0000"/>
                </a:solidFill>
                <a:latin typeface="楷体_GB2312" pitchFamily="49" charset="-122"/>
                <a:ea typeface="楷体_GB2312" pitchFamily="49" charset="-122"/>
              </a:rPr>
              <a:t>S</a:t>
            </a:r>
            <a:r>
              <a:rPr lang="zh-CN" altLang="en-US" sz="2000">
                <a:solidFill>
                  <a:srgbClr val="FF0000"/>
                </a:solidFill>
                <a:latin typeface="楷体_GB2312" pitchFamily="49" charset="-122"/>
                <a:ea typeface="楷体_GB2312" pitchFamily="49" charset="-122"/>
              </a:rPr>
              <a:t>之外的当前最短路径之顶点</a:t>
            </a:r>
            <a:endParaRPr lang="zh-CN" altLang="en-US" sz="2000">
              <a:solidFill>
                <a:srgbClr val="FF0000"/>
              </a:solidFill>
              <a:latin typeface="楷体_GB2312" pitchFamily="49" charset="-122"/>
              <a:ea typeface="楷体_GB2312" pitchFamily="49" charset="-122"/>
            </a:endParaRPr>
          </a:p>
        </p:txBody>
      </p:sp>
      <p:grpSp>
        <p:nvGrpSpPr>
          <p:cNvPr id="88117" name="Group 53"/>
          <p:cNvGrpSpPr/>
          <p:nvPr/>
        </p:nvGrpSpPr>
        <p:grpSpPr bwMode="auto">
          <a:xfrm>
            <a:off x="4876800" y="2300288"/>
            <a:ext cx="1266825" cy="595312"/>
            <a:chOff x="0" y="0"/>
            <a:chExt cx="798" cy="375"/>
          </a:xfrm>
        </p:grpSpPr>
        <p:sp>
          <p:nvSpPr>
            <p:cNvPr id="72856" name="Text Box 53"/>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60</a:t>
              </a:r>
              <a:endParaRPr lang="en-US" altLang="zh-CN" sz="1800" b="1"/>
            </a:p>
          </p:txBody>
        </p:sp>
        <p:sp>
          <p:nvSpPr>
            <p:cNvPr id="72857" name="Text Box 54"/>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2</a:t>
              </a:r>
              <a:r>
                <a:rPr lang="en-US" altLang="zh-CN" sz="1800" b="1"/>
                <a:t>,v</a:t>
              </a:r>
              <a:r>
                <a:rPr lang="en-US" altLang="zh-CN" sz="1800" b="1" baseline="-25000"/>
                <a:t>3</a:t>
              </a:r>
              <a:r>
                <a:rPr lang="en-US" altLang="zh-CN" sz="1800" b="1"/>
                <a:t>}</a:t>
              </a:r>
              <a:endParaRPr lang="en-US" altLang="zh-CN" sz="1800" b="1"/>
            </a:p>
          </p:txBody>
        </p:sp>
      </p:grpSp>
      <p:grpSp>
        <p:nvGrpSpPr>
          <p:cNvPr id="88120" name="Group 56"/>
          <p:cNvGrpSpPr/>
          <p:nvPr/>
        </p:nvGrpSpPr>
        <p:grpSpPr bwMode="auto">
          <a:xfrm>
            <a:off x="6200775" y="2300288"/>
            <a:ext cx="1266825" cy="595312"/>
            <a:chOff x="0" y="0"/>
            <a:chExt cx="798" cy="375"/>
          </a:xfrm>
        </p:grpSpPr>
        <p:sp>
          <p:nvSpPr>
            <p:cNvPr id="72854" name="Text Box 56"/>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50</a:t>
              </a:r>
              <a:endParaRPr lang="en-US" altLang="zh-CN" sz="1800" b="1"/>
            </a:p>
          </p:txBody>
        </p:sp>
        <p:sp>
          <p:nvSpPr>
            <p:cNvPr id="72855" name="Text Box 57"/>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a:t>
              </a:r>
              <a:endParaRPr lang="en-US" altLang="zh-CN" sz="1800" b="1"/>
            </a:p>
          </p:txBody>
        </p:sp>
      </p:grpSp>
      <p:grpSp>
        <p:nvGrpSpPr>
          <p:cNvPr id="88123" name="Group 59"/>
          <p:cNvGrpSpPr/>
          <p:nvPr/>
        </p:nvGrpSpPr>
        <p:grpSpPr bwMode="auto">
          <a:xfrm>
            <a:off x="4876800" y="2909888"/>
            <a:ext cx="1266825" cy="595312"/>
            <a:chOff x="0" y="0"/>
            <a:chExt cx="798" cy="375"/>
          </a:xfrm>
        </p:grpSpPr>
        <p:sp>
          <p:nvSpPr>
            <p:cNvPr id="72852" name="Text Box 59"/>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30</a:t>
              </a:r>
              <a:endParaRPr lang="en-US" altLang="zh-CN" sz="1800" b="1"/>
            </a:p>
          </p:txBody>
        </p:sp>
        <p:sp>
          <p:nvSpPr>
            <p:cNvPr id="72853" name="Text Box 60"/>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grpSp>
      <p:grpSp>
        <p:nvGrpSpPr>
          <p:cNvPr id="88126" name="Group 62"/>
          <p:cNvGrpSpPr/>
          <p:nvPr/>
        </p:nvGrpSpPr>
        <p:grpSpPr bwMode="auto">
          <a:xfrm>
            <a:off x="6200775" y="3519488"/>
            <a:ext cx="1266825" cy="595312"/>
            <a:chOff x="0" y="0"/>
            <a:chExt cx="798" cy="375"/>
          </a:xfrm>
        </p:grpSpPr>
        <p:sp>
          <p:nvSpPr>
            <p:cNvPr id="72850" name="Text Box 62"/>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90</a:t>
              </a:r>
              <a:endParaRPr lang="en-US" altLang="zh-CN" sz="1800" b="1"/>
            </a:p>
          </p:txBody>
        </p:sp>
        <p:sp>
          <p:nvSpPr>
            <p:cNvPr id="72851" name="Text Box 63"/>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 v</a:t>
              </a:r>
              <a:r>
                <a:rPr lang="en-US" altLang="zh-CN" sz="1800" b="1" baseline="-25000"/>
                <a:t>5</a:t>
              </a:r>
              <a:r>
                <a:rPr lang="en-US" altLang="zh-CN" sz="1800" b="1"/>
                <a:t>}</a:t>
              </a:r>
              <a:endParaRPr lang="en-US" altLang="zh-CN" sz="1800" b="1"/>
            </a:p>
          </p:txBody>
        </p:sp>
      </p:grpSp>
      <p:grpSp>
        <p:nvGrpSpPr>
          <p:cNvPr id="88129" name="Group 65"/>
          <p:cNvGrpSpPr/>
          <p:nvPr/>
        </p:nvGrpSpPr>
        <p:grpSpPr bwMode="auto">
          <a:xfrm>
            <a:off x="7543800" y="3505200"/>
            <a:ext cx="1266825" cy="595313"/>
            <a:chOff x="0" y="0"/>
            <a:chExt cx="798" cy="375"/>
          </a:xfrm>
        </p:grpSpPr>
        <p:sp>
          <p:nvSpPr>
            <p:cNvPr id="72848" name="Text Box 65"/>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60</a:t>
              </a:r>
              <a:endParaRPr lang="en-US" altLang="zh-CN" sz="1800" b="1"/>
            </a:p>
          </p:txBody>
        </p:sp>
        <p:sp>
          <p:nvSpPr>
            <p:cNvPr id="72849" name="Text Box 66"/>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,v</a:t>
              </a:r>
              <a:r>
                <a:rPr lang="en-US" altLang="zh-CN" sz="1800" b="1" baseline="-25000"/>
                <a:t>5</a:t>
              </a:r>
              <a:r>
                <a:rPr lang="en-US" altLang="zh-CN" sz="1800" b="1"/>
                <a:t>}</a:t>
              </a:r>
              <a:endParaRPr lang="en-US" altLang="zh-CN" sz="1800" b="1"/>
            </a:p>
          </p:txBody>
        </p:sp>
      </p:grpSp>
      <p:grpSp>
        <p:nvGrpSpPr>
          <p:cNvPr id="72762" name="Group 68"/>
          <p:cNvGrpSpPr/>
          <p:nvPr/>
        </p:nvGrpSpPr>
        <p:grpSpPr bwMode="auto">
          <a:xfrm>
            <a:off x="228600" y="609600"/>
            <a:ext cx="2590800" cy="2590800"/>
            <a:chOff x="0" y="0"/>
            <a:chExt cx="1632" cy="1632"/>
          </a:xfrm>
        </p:grpSpPr>
        <p:sp>
          <p:nvSpPr>
            <p:cNvPr id="72826" name="Text Box 68"/>
            <p:cNvSpPr txBox="1">
              <a:spLocks noChangeArrowheads="1"/>
            </p:cNvSpPr>
            <p:nvPr/>
          </p:nvSpPr>
          <p:spPr bwMode="auto">
            <a:xfrm>
              <a:off x="336" y="1296"/>
              <a:ext cx="19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000"/>
                <a:t>5</a:t>
              </a:r>
              <a:endParaRPr lang="en-US" altLang="zh-CN" sz="2000"/>
            </a:p>
          </p:txBody>
        </p:sp>
        <p:sp>
          <p:nvSpPr>
            <p:cNvPr id="72827" name="Oval 69"/>
            <p:cNvSpPr>
              <a:spLocks noChangeArrowheads="1"/>
            </p:cNvSpPr>
            <p:nvPr/>
          </p:nvSpPr>
          <p:spPr bwMode="auto">
            <a:xfrm>
              <a:off x="606" y="0"/>
              <a:ext cx="233"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itchFamily="2" charset="-122"/>
                </a:rPr>
                <a:t>5</a:t>
              </a:r>
              <a:endParaRPr lang="en-US" altLang="zh-CN" sz="2000">
                <a:ea typeface="黑体" pitchFamily="2" charset="-122"/>
              </a:endParaRPr>
            </a:p>
          </p:txBody>
        </p:sp>
        <p:sp>
          <p:nvSpPr>
            <p:cNvPr id="72828" name="Oval 70"/>
            <p:cNvSpPr>
              <a:spLocks noChangeArrowheads="1"/>
            </p:cNvSpPr>
            <p:nvPr/>
          </p:nvSpPr>
          <p:spPr bwMode="auto">
            <a:xfrm>
              <a:off x="1400" y="540"/>
              <a:ext cx="232" cy="18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itchFamily="2" charset="-122"/>
                </a:rPr>
                <a:t>4</a:t>
              </a:r>
              <a:endParaRPr lang="en-US" altLang="zh-CN" sz="2000">
                <a:ea typeface="黑体" pitchFamily="2" charset="-122"/>
              </a:endParaRPr>
            </a:p>
          </p:txBody>
        </p:sp>
        <p:sp>
          <p:nvSpPr>
            <p:cNvPr id="72829" name="Oval 71"/>
            <p:cNvSpPr>
              <a:spLocks noChangeArrowheads="1"/>
            </p:cNvSpPr>
            <p:nvPr/>
          </p:nvSpPr>
          <p:spPr bwMode="auto">
            <a:xfrm>
              <a:off x="0" y="540"/>
              <a:ext cx="232"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itchFamily="2" charset="-122"/>
                </a:rPr>
                <a:t>0</a:t>
              </a:r>
              <a:endParaRPr lang="en-US" altLang="zh-CN" sz="2000">
                <a:ea typeface="黑体" pitchFamily="2" charset="-122"/>
              </a:endParaRPr>
            </a:p>
          </p:txBody>
        </p:sp>
        <p:sp>
          <p:nvSpPr>
            <p:cNvPr id="72830" name="Oval 72"/>
            <p:cNvSpPr>
              <a:spLocks noChangeArrowheads="1"/>
            </p:cNvSpPr>
            <p:nvPr/>
          </p:nvSpPr>
          <p:spPr bwMode="auto">
            <a:xfrm>
              <a:off x="970" y="1044"/>
              <a:ext cx="233" cy="167"/>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itchFamily="2" charset="-122"/>
                </a:rPr>
                <a:t>3</a:t>
              </a:r>
              <a:endParaRPr lang="en-US" altLang="zh-CN" sz="2000">
                <a:ea typeface="黑体" pitchFamily="2" charset="-122"/>
              </a:endParaRPr>
            </a:p>
          </p:txBody>
        </p:sp>
        <p:sp>
          <p:nvSpPr>
            <p:cNvPr id="72831" name="Oval 73"/>
            <p:cNvSpPr>
              <a:spLocks noChangeArrowheads="1"/>
            </p:cNvSpPr>
            <p:nvPr/>
          </p:nvSpPr>
          <p:spPr bwMode="auto">
            <a:xfrm>
              <a:off x="0" y="1464"/>
              <a:ext cx="232"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itchFamily="2" charset="-122"/>
                </a:rPr>
                <a:t>1</a:t>
              </a:r>
              <a:endParaRPr lang="en-US" altLang="zh-CN" sz="2000">
                <a:ea typeface="黑体" pitchFamily="2" charset="-122"/>
              </a:endParaRPr>
            </a:p>
          </p:txBody>
        </p:sp>
        <p:sp>
          <p:nvSpPr>
            <p:cNvPr id="72832" name="Oval 74"/>
            <p:cNvSpPr>
              <a:spLocks noChangeArrowheads="1"/>
            </p:cNvSpPr>
            <p:nvPr/>
          </p:nvSpPr>
          <p:spPr bwMode="auto">
            <a:xfrm>
              <a:off x="635" y="1407"/>
              <a:ext cx="232" cy="21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itchFamily="2" charset="-122"/>
                </a:rPr>
                <a:t>2</a:t>
              </a:r>
              <a:endParaRPr lang="en-US" altLang="zh-CN" sz="2000">
                <a:ea typeface="黑体" pitchFamily="2" charset="-122"/>
              </a:endParaRPr>
            </a:p>
          </p:txBody>
        </p:sp>
        <p:sp>
          <p:nvSpPr>
            <p:cNvPr id="72833" name="Line 75"/>
            <p:cNvSpPr>
              <a:spLocks noChangeShapeType="1"/>
            </p:cNvSpPr>
            <p:nvPr/>
          </p:nvSpPr>
          <p:spPr bwMode="auto">
            <a:xfrm flipH="1">
              <a:off x="121" y="162"/>
              <a:ext cx="557" cy="378"/>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4" name="Text Box 76"/>
            <p:cNvSpPr txBox="1">
              <a:spLocks noChangeArrowheads="1"/>
            </p:cNvSpPr>
            <p:nvPr/>
          </p:nvSpPr>
          <p:spPr bwMode="auto">
            <a:xfrm>
              <a:off x="60" y="217"/>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000"/>
                <a:t>100</a:t>
              </a:r>
              <a:endParaRPr lang="en-US" altLang="zh-CN" sz="2000"/>
            </a:p>
          </p:txBody>
        </p:sp>
        <p:sp>
          <p:nvSpPr>
            <p:cNvPr id="72835" name="Line 77"/>
            <p:cNvSpPr>
              <a:spLocks noChangeShapeType="1"/>
            </p:cNvSpPr>
            <p:nvPr/>
          </p:nvSpPr>
          <p:spPr bwMode="auto">
            <a:xfrm>
              <a:off x="808" y="162"/>
              <a:ext cx="605" cy="378"/>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6" name="Text Box 78"/>
            <p:cNvSpPr txBox="1">
              <a:spLocks noChangeArrowheads="1"/>
            </p:cNvSpPr>
            <p:nvPr/>
          </p:nvSpPr>
          <p:spPr bwMode="auto">
            <a:xfrm>
              <a:off x="1064" y="204"/>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000"/>
                <a:t>60</a:t>
              </a:r>
              <a:endParaRPr lang="en-US" altLang="zh-CN" sz="2000"/>
            </a:p>
          </p:txBody>
        </p:sp>
        <p:sp>
          <p:nvSpPr>
            <p:cNvPr id="72837" name="Line 79"/>
            <p:cNvSpPr>
              <a:spLocks noChangeShapeType="1"/>
            </p:cNvSpPr>
            <p:nvPr/>
          </p:nvSpPr>
          <p:spPr bwMode="auto">
            <a:xfrm>
              <a:off x="202" y="624"/>
              <a:ext cx="1207" cy="1"/>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8" name="Text Box 80"/>
            <p:cNvSpPr txBox="1">
              <a:spLocks noChangeArrowheads="1"/>
            </p:cNvSpPr>
            <p:nvPr/>
          </p:nvSpPr>
          <p:spPr bwMode="auto">
            <a:xfrm>
              <a:off x="337" y="414"/>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000"/>
                <a:t>30</a:t>
              </a:r>
              <a:endParaRPr lang="en-US" altLang="zh-CN" sz="2000"/>
            </a:p>
          </p:txBody>
        </p:sp>
        <p:sp>
          <p:nvSpPr>
            <p:cNvPr id="72839" name="Line 81"/>
            <p:cNvSpPr>
              <a:spLocks noChangeShapeType="1"/>
            </p:cNvSpPr>
            <p:nvPr/>
          </p:nvSpPr>
          <p:spPr bwMode="auto">
            <a:xfrm>
              <a:off x="136" y="726"/>
              <a:ext cx="544" cy="726"/>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0" name="Text Box 82"/>
            <p:cNvSpPr txBox="1">
              <a:spLocks noChangeArrowheads="1"/>
            </p:cNvSpPr>
            <p:nvPr/>
          </p:nvSpPr>
          <p:spPr bwMode="auto">
            <a:xfrm>
              <a:off x="136" y="96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000"/>
                <a:t>10</a:t>
              </a:r>
              <a:endParaRPr lang="en-US" altLang="zh-CN" sz="2000"/>
            </a:p>
          </p:txBody>
        </p:sp>
        <p:sp>
          <p:nvSpPr>
            <p:cNvPr id="72841" name="Line 83"/>
            <p:cNvSpPr>
              <a:spLocks noChangeShapeType="1"/>
            </p:cNvSpPr>
            <p:nvPr/>
          </p:nvSpPr>
          <p:spPr bwMode="auto">
            <a:xfrm>
              <a:off x="728" y="204"/>
              <a:ext cx="371" cy="840"/>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2" name="Text Box 84"/>
            <p:cNvSpPr txBox="1">
              <a:spLocks noChangeArrowheads="1"/>
            </p:cNvSpPr>
            <p:nvPr/>
          </p:nvSpPr>
          <p:spPr bwMode="auto">
            <a:xfrm>
              <a:off x="728" y="75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000"/>
                <a:t>10</a:t>
              </a:r>
              <a:endParaRPr lang="en-US" altLang="zh-CN" sz="2000"/>
            </a:p>
          </p:txBody>
        </p:sp>
        <p:sp>
          <p:nvSpPr>
            <p:cNvPr id="72843" name="Line 85"/>
            <p:cNvSpPr>
              <a:spLocks noChangeShapeType="1"/>
            </p:cNvSpPr>
            <p:nvPr/>
          </p:nvSpPr>
          <p:spPr bwMode="auto">
            <a:xfrm flipH="1">
              <a:off x="1133" y="708"/>
              <a:ext cx="285" cy="381"/>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4" name="Text Box 86"/>
            <p:cNvSpPr txBox="1">
              <a:spLocks noChangeArrowheads="1"/>
            </p:cNvSpPr>
            <p:nvPr/>
          </p:nvSpPr>
          <p:spPr bwMode="auto">
            <a:xfrm>
              <a:off x="1261" y="807"/>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000"/>
                <a:t>20</a:t>
              </a:r>
              <a:endParaRPr lang="en-US" altLang="zh-CN" sz="2000"/>
            </a:p>
          </p:txBody>
        </p:sp>
        <p:sp>
          <p:nvSpPr>
            <p:cNvPr id="72845" name="Line 87"/>
            <p:cNvSpPr>
              <a:spLocks noChangeShapeType="1"/>
            </p:cNvSpPr>
            <p:nvPr/>
          </p:nvSpPr>
          <p:spPr bwMode="auto">
            <a:xfrm flipV="1">
              <a:off x="808" y="1180"/>
              <a:ext cx="235" cy="284"/>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6" name="Text Box 88"/>
            <p:cNvSpPr txBox="1">
              <a:spLocks noChangeArrowheads="1"/>
            </p:cNvSpPr>
            <p:nvPr/>
          </p:nvSpPr>
          <p:spPr bwMode="auto">
            <a:xfrm>
              <a:off x="849" y="1295"/>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000"/>
                <a:t>50</a:t>
              </a:r>
              <a:endParaRPr lang="en-US" altLang="zh-CN" sz="2000"/>
            </a:p>
          </p:txBody>
        </p:sp>
        <p:sp>
          <p:nvSpPr>
            <p:cNvPr id="72847" name="Line 89"/>
            <p:cNvSpPr>
              <a:spLocks noChangeShapeType="1"/>
            </p:cNvSpPr>
            <p:nvPr/>
          </p:nvSpPr>
          <p:spPr bwMode="auto">
            <a:xfrm>
              <a:off x="227" y="1543"/>
              <a:ext cx="453"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8155" name="Group 91"/>
          <p:cNvGraphicFramePr>
            <a:graphicFrameLocks noGrp="1"/>
          </p:cNvGraphicFramePr>
          <p:nvPr/>
        </p:nvGraphicFramePr>
        <p:xfrm>
          <a:off x="2971800" y="4495800"/>
          <a:ext cx="6019800" cy="411163"/>
        </p:xfrm>
        <a:graphic>
          <a:graphicData uri="http://schemas.openxmlformats.org/drawingml/2006/table">
            <a:tbl>
              <a:tblPr/>
              <a:tblGrid>
                <a:gridCol w="685800"/>
                <a:gridCol w="1219200"/>
                <a:gridCol w="1295400"/>
                <a:gridCol w="1295400"/>
                <a:gridCol w="1524000"/>
              </a:tblGrid>
              <a:tr h="41116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r>
                        <a:rPr kumimoji="0" lang="en-US" sz="1800" b="1" i="0" u="none" strike="noStrike" cap="none" normalizeH="0" baseline="0">
                          <a:ln>
                            <a:noFill/>
                          </a:ln>
                          <a:solidFill>
                            <a:schemeClr val="tx2"/>
                          </a:solidFill>
                          <a:effectLst/>
                          <a:latin typeface="Times New Roman" pitchFamily="18" charset="0"/>
                          <a:ea typeface="SimSun" pitchFamily="2" charset="-122"/>
                        </a:rPr>
                        <a:t>s</a:t>
                      </a:r>
                      <a:endParaRPr kumimoji="0" lang="en-US" sz="1800" b="1" i="0" u="none" strike="noStrike" cap="none" normalizeH="0" baseline="-25000">
                        <a:ln>
                          <a:noFill/>
                        </a:ln>
                        <a:solidFill>
                          <a:schemeClr val="tx2"/>
                        </a:solidFill>
                        <a:effectLst/>
                        <a:latin typeface="Arial" panose="020806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18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18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1600" b="0" i="0" u="none" strike="noStrike" cap="none" normalizeH="0" baseline="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80604020202020204" pitchFamily="34" charset="0"/>
                        <a:buNone/>
                      </a:pPr>
                      <a:endParaRPr kumimoji="0" lang="zh-CN" altLang="zh-CN" sz="1400" b="0" i="0" u="none" strike="noStrike" cap="none" normalizeH="0" baseline="0" dirty="0">
                        <a:ln>
                          <a:noFill/>
                        </a:ln>
                        <a:solidFill>
                          <a:schemeClr val="tx1"/>
                        </a:solidFill>
                        <a:effectLst/>
                        <a:latin typeface="Arial" panose="020806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169" name="Rectangle 104"/>
          <p:cNvSpPr>
            <a:spLocks noChangeArrowheads="1"/>
          </p:cNvSpPr>
          <p:nvPr/>
        </p:nvSpPr>
        <p:spPr bwMode="auto">
          <a:xfrm>
            <a:off x="3886200" y="4495800"/>
            <a:ext cx="803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b="1"/>
              <a:t>{v</a:t>
            </a:r>
            <a:r>
              <a:rPr lang="en-US" altLang="zh-CN" sz="1800" b="1" baseline="-25000"/>
              <a:t>0</a:t>
            </a:r>
            <a:r>
              <a:rPr lang="en-US" altLang="zh-CN" sz="1800" b="1"/>
              <a:t>,</a:t>
            </a:r>
            <a:r>
              <a:rPr lang="en-US" altLang="zh-CN" sz="1800" b="1">
                <a:solidFill>
                  <a:schemeClr val="tx2"/>
                </a:solidFill>
              </a:rPr>
              <a:t>v</a:t>
            </a:r>
            <a:r>
              <a:rPr lang="en-US" altLang="zh-CN" sz="1800" b="1" baseline="-25000">
                <a:solidFill>
                  <a:schemeClr val="tx2"/>
                </a:solidFill>
              </a:rPr>
              <a:t>2</a:t>
            </a:r>
            <a:r>
              <a:rPr lang="en-US" altLang="zh-CN" sz="1800" b="1"/>
              <a:t>}</a:t>
            </a:r>
            <a:endParaRPr lang="en-US" altLang="zh-CN" sz="1800" b="1"/>
          </a:p>
        </p:txBody>
      </p:sp>
      <p:sp>
        <p:nvSpPr>
          <p:cNvPr id="88170" name="Rectangle 105"/>
          <p:cNvSpPr>
            <a:spLocks noChangeArrowheads="1"/>
          </p:cNvSpPr>
          <p:nvPr/>
        </p:nvSpPr>
        <p:spPr bwMode="auto">
          <a:xfrm>
            <a:off x="4953000" y="4495800"/>
            <a:ext cx="1127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b="1"/>
              <a:t>{v</a:t>
            </a:r>
            <a:r>
              <a:rPr lang="en-US" altLang="zh-CN" sz="1800" b="1" baseline="-25000"/>
              <a:t>0 </a:t>
            </a:r>
            <a:r>
              <a:rPr lang="en-US" altLang="zh-CN" sz="1800" b="1"/>
              <a:t>,v</a:t>
            </a:r>
            <a:r>
              <a:rPr lang="en-US" altLang="zh-CN" sz="1800" b="1" baseline="-25000"/>
              <a:t>2 </a:t>
            </a:r>
            <a:r>
              <a:rPr lang="en-US" altLang="zh-CN" sz="1800" b="1"/>
              <a:t>,</a:t>
            </a:r>
            <a:r>
              <a:rPr lang="en-US" altLang="zh-CN" sz="1800" b="1">
                <a:solidFill>
                  <a:schemeClr val="tx2"/>
                </a:solidFill>
              </a:rPr>
              <a:t>v</a:t>
            </a:r>
            <a:r>
              <a:rPr lang="en-US" altLang="zh-CN" sz="1800" b="1" baseline="-25000">
                <a:solidFill>
                  <a:schemeClr val="tx2"/>
                </a:solidFill>
              </a:rPr>
              <a:t>4</a:t>
            </a:r>
            <a:r>
              <a:rPr lang="en-US" altLang="zh-CN" sz="1800" b="1"/>
              <a:t>}</a:t>
            </a:r>
            <a:endParaRPr lang="en-US" altLang="zh-CN" sz="1800" b="1"/>
          </a:p>
        </p:txBody>
      </p:sp>
      <p:sp>
        <p:nvSpPr>
          <p:cNvPr id="88171" name="Rectangle 106"/>
          <p:cNvSpPr>
            <a:spLocks noChangeArrowheads="1"/>
          </p:cNvSpPr>
          <p:nvPr/>
        </p:nvSpPr>
        <p:spPr bwMode="auto">
          <a:xfrm>
            <a:off x="6172200" y="4495800"/>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t>{v</a:t>
            </a:r>
            <a:r>
              <a:rPr lang="en-US" altLang="zh-CN" sz="1600" b="1" baseline="-25000"/>
              <a:t>0 </a:t>
            </a:r>
            <a:r>
              <a:rPr lang="en-US" altLang="zh-CN" sz="1600" b="1"/>
              <a:t>,v</a:t>
            </a:r>
            <a:r>
              <a:rPr lang="en-US" altLang="zh-CN" sz="1600" b="1" baseline="-25000"/>
              <a:t>2 </a:t>
            </a:r>
            <a:r>
              <a:rPr lang="en-US" altLang="zh-CN" sz="1600" b="1"/>
              <a:t>,v</a:t>
            </a:r>
            <a:r>
              <a:rPr lang="en-US" altLang="zh-CN" sz="1600" b="1" baseline="-25000"/>
              <a:t>4 </a:t>
            </a:r>
            <a:r>
              <a:rPr lang="en-US" altLang="zh-CN" sz="1600" b="1">
                <a:solidFill>
                  <a:schemeClr val="tx2"/>
                </a:solidFill>
              </a:rPr>
              <a:t>,v</a:t>
            </a:r>
            <a:r>
              <a:rPr lang="en-US" altLang="zh-CN" sz="1600" b="1" baseline="-25000">
                <a:solidFill>
                  <a:schemeClr val="tx2"/>
                </a:solidFill>
              </a:rPr>
              <a:t>3</a:t>
            </a:r>
            <a:r>
              <a:rPr lang="en-US" altLang="zh-CN" sz="1600" b="1"/>
              <a:t>}</a:t>
            </a:r>
            <a:endParaRPr lang="en-US" altLang="zh-CN" sz="1600" b="1"/>
          </a:p>
        </p:txBody>
      </p:sp>
      <p:sp>
        <p:nvSpPr>
          <p:cNvPr id="88172" name="Rectangle 107"/>
          <p:cNvSpPr>
            <a:spLocks noChangeArrowheads="1"/>
          </p:cNvSpPr>
          <p:nvPr/>
        </p:nvSpPr>
        <p:spPr bwMode="auto">
          <a:xfrm>
            <a:off x="7413625" y="4495800"/>
            <a:ext cx="1543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t>{v</a:t>
            </a:r>
            <a:r>
              <a:rPr lang="en-US" altLang="zh-CN" sz="1600" b="1" baseline="-25000"/>
              <a:t>0 </a:t>
            </a:r>
            <a:r>
              <a:rPr lang="en-US" altLang="zh-CN" sz="1600" b="1"/>
              <a:t>,v</a:t>
            </a:r>
            <a:r>
              <a:rPr lang="en-US" altLang="zh-CN" sz="1600" b="1" baseline="-25000"/>
              <a:t>2 </a:t>
            </a:r>
            <a:r>
              <a:rPr lang="en-US" altLang="zh-CN" sz="1600" b="1"/>
              <a:t>,v</a:t>
            </a:r>
            <a:r>
              <a:rPr lang="en-US" altLang="zh-CN" sz="1600" b="1" baseline="-25000"/>
              <a:t>4 </a:t>
            </a:r>
            <a:r>
              <a:rPr lang="en-US" altLang="zh-CN" sz="1600" b="1"/>
              <a:t>,v</a:t>
            </a:r>
            <a:r>
              <a:rPr lang="en-US" altLang="zh-CN" sz="1600" b="1" baseline="-25000"/>
              <a:t>3 </a:t>
            </a:r>
            <a:r>
              <a:rPr lang="en-US" altLang="zh-CN" sz="1600" b="1"/>
              <a:t>,</a:t>
            </a:r>
            <a:r>
              <a:rPr lang="en-US" altLang="zh-CN" sz="1600" b="1">
                <a:solidFill>
                  <a:schemeClr val="tx2"/>
                </a:solidFill>
              </a:rPr>
              <a:t>v</a:t>
            </a:r>
            <a:r>
              <a:rPr lang="en-US" altLang="zh-CN" sz="1600" b="1" baseline="-25000">
                <a:solidFill>
                  <a:schemeClr val="tx2"/>
                </a:solidFill>
              </a:rPr>
              <a:t>5</a:t>
            </a:r>
            <a:r>
              <a:rPr lang="en-US" altLang="zh-CN" sz="1600" b="1"/>
              <a:t>}</a:t>
            </a:r>
            <a:endParaRPr lang="en-US" altLang="zh-CN" sz="1600" b="1"/>
          </a:p>
        </p:txBody>
      </p:sp>
      <p:grpSp>
        <p:nvGrpSpPr>
          <p:cNvPr id="88173" name="Group 109"/>
          <p:cNvGrpSpPr/>
          <p:nvPr/>
        </p:nvGrpSpPr>
        <p:grpSpPr bwMode="auto">
          <a:xfrm>
            <a:off x="3581400" y="1050925"/>
            <a:ext cx="1371600" cy="3063875"/>
            <a:chOff x="0" y="0"/>
            <a:chExt cx="864" cy="1930"/>
          </a:xfrm>
        </p:grpSpPr>
        <p:grpSp>
          <p:nvGrpSpPr>
            <p:cNvPr id="72813" name="Group 110"/>
            <p:cNvGrpSpPr/>
            <p:nvPr/>
          </p:nvGrpSpPr>
          <p:grpSpPr bwMode="auto">
            <a:xfrm>
              <a:off x="66" y="403"/>
              <a:ext cx="798" cy="375"/>
              <a:chOff x="0" y="0"/>
              <a:chExt cx="798" cy="375"/>
            </a:xfrm>
          </p:grpSpPr>
          <p:sp>
            <p:nvSpPr>
              <p:cNvPr id="72824" name="Text Box 110"/>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10</a:t>
                </a:r>
                <a:endParaRPr lang="en-US" altLang="zh-CN" sz="1800" b="1"/>
              </a:p>
            </p:txBody>
          </p:sp>
          <p:sp>
            <p:nvSpPr>
              <p:cNvPr id="72825" name="Text Box 111"/>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2</a:t>
                </a:r>
                <a:r>
                  <a:rPr lang="en-US" altLang="zh-CN" sz="1800" b="1"/>
                  <a:t>}</a:t>
                </a:r>
                <a:endParaRPr lang="en-US" altLang="zh-CN" sz="1800" b="1"/>
              </a:p>
            </p:txBody>
          </p:sp>
        </p:grpSp>
        <p:grpSp>
          <p:nvGrpSpPr>
            <p:cNvPr id="72814" name="Group 113"/>
            <p:cNvGrpSpPr/>
            <p:nvPr/>
          </p:nvGrpSpPr>
          <p:grpSpPr bwMode="auto">
            <a:xfrm>
              <a:off x="0" y="826"/>
              <a:ext cx="798" cy="394"/>
              <a:chOff x="0" y="0"/>
              <a:chExt cx="798" cy="394"/>
            </a:xfrm>
          </p:grpSpPr>
          <p:sp>
            <p:nvSpPr>
              <p:cNvPr id="72822" name="Text Box 113"/>
              <p:cNvSpPr txBox="1">
                <a:spLocks noChangeArrowheads="1"/>
              </p:cNvSpPr>
              <p:nvPr/>
            </p:nvSpPr>
            <p:spPr bwMode="auto">
              <a:xfrm>
                <a:off x="162" y="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000" b="1"/>
                  <a:t>∞</a:t>
                </a:r>
                <a:endParaRPr lang="en-US" altLang="zh-CN" sz="2000" b="1"/>
              </a:p>
            </p:txBody>
          </p:sp>
          <p:sp>
            <p:nvSpPr>
              <p:cNvPr id="72823" name="Text Box 114"/>
              <p:cNvSpPr txBox="1">
                <a:spLocks noChangeArrowheads="1"/>
              </p:cNvSpPr>
              <p:nvPr/>
            </p:nvSpPr>
            <p:spPr bwMode="auto">
              <a:xfrm>
                <a:off x="0" y="144"/>
                <a:ext cx="7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000" b="1"/>
                  <a:t>	</a:t>
                </a:r>
                <a:endParaRPr lang="en-US" altLang="zh-CN" sz="2000" b="1"/>
              </a:p>
            </p:txBody>
          </p:sp>
        </p:grpSp>
        <p:grpSp>
          <p:nvGrpSpPr>
            <p:cNvPr id="72815" name="Group 116"/>
            <p:cNvGrpSpPr/>
            <p:nvPr/>
          </p:nvGrpSpPr>
          <p:grpSpPr bwMode="auto">
            <a:xfrm>
              <a:off x="18" y="1168"/>
              <a:ext cx="798" cy="378"/>
              <a:chOff x="0" y="0"/>
              <a:chExt cx="798" cy="369"/>
            </a:xfrm>
          </p:grpSpPr>
          <p:sp>
            <p:nvSpPr>
              <p:cNvPr id="72820" name="Text Box 116"/>
              <p:cNvSpPr txBox="1">
                <a:spLocks noChangeArrowheads="1"/>
              </p:cNvSpPr>
              <p:nvPr/>
            </p:nvSpPr>
            <p:spPr bwMode="auto">
              <a:xfrm>
                <a:off x="162" y="0"/>
                <a:ext cx="52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30</a:t>
                </a:r>
                <a:endParaRPr lang="en-US" altLang="zh-CN" sz="1800" b="1"/>
              </a:p>
            </p:txBody>
          </p:sp>
          <p:sp>
            <p:nvSpPr>
              <p:cNvPr id="72821" name="Text Box 117"/>
              <p:cNvSpPr txBox="1">
                <a:spLocks noChangeArrowheads="1"/>
              </p:cNvSpPr>
              <p:nvPr/>
            </p:nvSpPr>
            <p:spPr bwMode="auto">
              <a:xfrm>
                <a:off x="0" y="144"/>
                <a:ext cx="79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grpSp>
        <p:grpSp>
          <p:nvGrpSpPr>
            <p:cNvPr id="72816" name="Group 119"/>
            <p:cNvGrpSpPr/>
            <p:nvPr/>
          </p:nvGrpSpPr>
          <p:grpSpPr bwMode="auto">
            <a:xfrm>
              <a:off x="48" y="1555"/>
              <a:ext cx="798" cy="375"/>
              <a:chOff x="0" y="0"/>
              <a:chExt cx="798" cy="375"/>
            </a:xfrm>
          </p:grpSpPr>
          <p:sp>
            <p:nvSpPr>
              <p:cNvPr id="72818" name="Text Box 119"/>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100</a:t>
                </a:r>
                <a:endParaRPr lang="en-US" altLang="zh-CN" sz="1800" b="1"/>
              </a:p>
            </p:txBody>
          </p:sp>
          <p:sp>
            <p:nvSpPr>
              <p:cNvPr id="72819" name="Text Box 120"/>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 v</a:t>
                </a:r>
                <a:r>
                  <a:rPr lang="en-US" altLang="zh-CN" sz="1800" b="1" baseline="-25000"/>
                  <a:t>5</a:t>
                </a:r>
                <a:r>
                  <a:rPr lang="en-US" altLang="zh-CN" sz="1800" b="1"/>
                  <a:t>}</a:t>
                </a:r>
                <a:endParaRPr lang="en-US" altLang="zh-CN" sz="1800" b="1"/>
              </a:p>
            </p:txBody>
          </p:sp>
        </p:grpSp>
        <p:sp>
          <p:nvSpPr>
            <p:cNvPr id="72817" name="Rectangle 121"/>
            <p:cNvSpPr>
              <a:spLocks noChangeArrowheads="1"/>
            </p:cNvSpPr>
            <p:nvPr/>
          </p:nvSpPr>
          <p:spPr bwMode="auto">
            <a:xfrm>
              <a:off x="288" y="0"/>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latin typeface="Arial" panose="02080604020202020204" pitchFamily="34" charset="0"/>
                </a:rPr>
                <a:t>∞</a:t>
              </a:r>
              <a:endParaRPr lang="en-US" altLang="zh-CN" sz="2000" b="1">
                <a:latin typeface="Arial" panose="02080604020202020204" pitchFamily="34" charset="0"/>
              </a:endParaRPr>
            </a:p>
          </p:txBody>
        </p:sp>
      </p:grpSp>
      <p:sp>
        <p:nvSpPr>
          <p:cNvPr id="88187" name="Rectangle 122"/>
          <p:cNvSpPr>
            <a:spLocks noChangeArrowheads="1"/>
          </p:cNvSpPr>
          <p:nvPr/>
        </p:nvSpPr>
        <p:spPr bwMode="auto">
          <a:xfrm>
            <a:off x="535305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latin typeface="Arial" panose="02080604020202020204" pitchFamily="34" charset="0"/>
              </a:rPr>
              <a:t>∞</a:t>
            </a:r>
            <a:endParaRPr lang="en-US" altLang="zh-CN" sz="2000">
              <a:latin typeface="Arial" panose="02080604020202020204" pitchFamily="34" charset="0"/>
            </a:endParaRPr>
          </a:p>
        </p:txBody>
      </p:sp>
      <p:sp>
        <p:nvSpPr>
          <p:cNvPr id="88188" name="Rectangle 123"/>
          <p:cNvSpPr>
            <a:spLocks noChangeArrowheads="1"/>
          </p:cNvSpPr>
          <p:nvPr/>
        </p:nvSpPr>
        <p:spPr bwMode="auto">
          <a:xfrm>
            <a:off x="655320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latin typeface="Arial" panose="02080604020202020204" pitchFamily="34" charset="0"/>
              </a:rPr>
              <a:t>∞</a:t>
            </a:r>
            <a:endParaRPr lang="en-US" altLang="zh-CN" sz="2000">
              <a:latin typeface="Arial" panose="02080604020202020204" pitchFamily="34" charset="0"/>
            </a:endParaRPr>
          </a:p>
        </p:txBody>
      </p:sp>
      <p:sp>
        <p:nvSpPr>
          <p:cNvPr id="88189" name="Rectangle 124"/>
          <p:cNvSpPr>
            <a:spLocks noChangeArrowheads="1"/>
          </p:cNvSpPr>
          <p:nvPr/>
        </p:nvSpPr>
        <p:spPr bwMode="auto">
          <a:xfrm>
            <a:off x="802005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latin typeface="Arial" panose="02080604020202020204" pitchFamily="34" charset="0"/>
              </a:rPr>
              <a:t>∞</a:t>
            </a:r>
            <a:endParaRPr lang="en-US" altLang="zh-CN" sz="2000">
              <a:latin typeface="Arial" panose="02080604020202020204" pitchFamily="34" charset="0"/>
            </a:endParaRPr>
          </a:p>
        </p:txBody>
      </p:sp>
      <p:sp>
        <p:nvSpPr>
          <p:cNvPr id="88190" name="Line 125"/>
          <p:cNvSpPr>
            <a:spLocks noChangeShapeType="1"/>
          </p:cNvSpPr>
          <p:nvPr/>
        </p:nvSpPr>
        <p:spPr bwMode="auto">
          <a:xfrm>
            <a:off x="457200" y="1752600"/>
            <a:ext cx="838200" cy="1143000"/>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1" name="Line 126"/>
          <p:cNvSpPr>
            <a:spLocks noChangeShapeType="1"/>
          </p:cNvSpPr>
          <p:nvPr/>
        </p:nvSpPr>
        <p:spPr bwMode="auto">
          <a:xfrm>
            <a:off x="533400" y="1600200"/>
            <a:ext cx="1916113" cy="1588"/>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2" name="Line 127"/>
          <p:cNvSpPr>
            <a:spLocks noChangeShapeType="1"/>
          </p:cNvSpPr>
          <p:nvPr/>
        </p:nvSpPr>
        <p:spPr bwMode="auto">
          <a:xfrm flipH="1">
            <a:off x="2062163" y="1676400"/>
            <a:ext cx="452437" cy="604838"/>
          </a:xfrm>
          <a:prstGeom prst="line">
            <a:avLst/>
          </a:prstGeom>
          <a:noFill/>
          <a:ln w="38100">
            <a:solidFill>
              <a:srgbClr val="00CC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3" name="Line 128"/>
          <p:cNvSpPr>
            <a:spLocks noChangeShapeType="1"/>
          </p:cNvSpPr>
          <p:nvPr/>
        </p:nvSpPr>
        <p:spPr bwMode="auto">
          <a:xfrm>
            <a:off x="598488" y="1604963"/>
            <a:ext cx="1916112" cy="1587"/>
          </a:xfrm>
          <a:prstGeom prst="line">
            <a:avLst/>
          </a:prstGeom>
          <a:noFill/>
          <a:ln w="38100">
            <a:solidFill>
              <a:srgbClr val="00CC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4" name="Line 129"/>
          <p:cNvSpPr>
            <a:spLocks noChangeShapeType="1"/>
          </p:cNvSpPr>
          <p:nvPr/>
        </p:nvSpPr>
        <p:spPr bwMode="auto">
          <a:xfrm>
            <a:off x="1392238" y="952500"/>
            <a:ext cx="588962" cy="1333500"/>
          </a:xfrm>
          <a:prstGeom prst="line">
            <a:avLst/>
          </a:prstGeom>
          <a:noFill/>
          <a:ln w="38100">
            <a:solidFill>
              <a:schemeClr val="hlink"/>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5" name="Line 130"/>
          <p:cNvSpPr>
            <a:spLocks noChangeShapeType="1"/>
          </p:cNvSpPr>
          <p:nvPr/>
        </p:nvSpPr>
        <p:spPr bwMode="auto">
          <a:xfrm flipH="1">
            <a:off x="2062163" y="1676400"/>
            <a:ext cx="452437" cy="604838"/>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6" name="Line 131"/>
          <p:cNvSpPr>
            <a:spLocks noChangeShapeType="1"/>
          </p:cNvSpPr>
          <p:nvPr/>
        </p:nvSpPr>
        <p:spPr bwMode="auto">
          <a:xfrm>
            <a:off x="609600" y="1600200"/>
            <a:ext cx="1916113" cy="6350"/>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792" name="Rectangle 132"/>
          <p:cNvSpPr>
            <a:spLocks noGrp="1" noChangeArrowheads="1"/>
          </p:cNvSpPr>
          <p:nvPr>
            <p:ph type="title" idx="4294967295"/>
          </p:nvPr>
        </p:nvSpPr>
        <p:spPr>
          <a:xfrm>
            <a:off x="304800" y="228600"/>
            <a:ext cx="1295400" cy="381000"/>
          </a:xfrm>
        </p:spPr>
        <p:txBody>
          <a:bodyPr/>
          <a:lstStyle/>
          <a:p>
            <a:pPr eaLnBrk="1" hangingPunct="1"/>
            <a:r>
              <a:rPr lang="zh-CN" altLang="en-US" sz="2800" b="1"/>
              <a:t>例</a:t>
            </a:r>
            <a:r>
              <a:rPr lang="en-US" altLang="zh-CN" sz="2800" b="1"/>
              <a:t>3</a:t>
            </a:r>
            <a:r>
              <a:rPr lang="zh-CN" altLang="en-US" sz="2800" b="1"/>
              <a:t>：</a:t>
            </a:r>
            <a:endParaRPr lang="zh-CN" altLang="en-US" sz="2800" b="1"/>
          </a:p>
        </p:txBody>
      </p:sp>
      <p:graphicFrame>
        <p:nvGraphicFramePr>
          <p:cNvPr id="88198" name="Object 134"/>
          <p:cNvGraphicFramePr>
            <a:graphicFrameLocks noChangeAspect="1"/>
          </p:cNvGraphicFramePr>
          <p:nvPr/>
        </p:nvGraphicFramePr>
        <p:xfrm>
          <a:off x="0" y="3352800"/>
          <a:ext cx="2971800" cy="2362200"/>
        </p:xfrm>
        <a:graphic>
          <a:graphicData uri="http://schemas.openxmlformats.org/presentationml/2006/ole">
            <mc:AlternateContent xmlns:mc="http://schemas.openxmlformats.org/markup-compatibility/2006">
              <mc:Choice xmlns:v="urn:schemas-microsoft-com:vml" Requires="v">
                <p:oleObj spid="_x0000_s8202" name="" r:id="rId1" imgW="1335405" imgH="775970" progId="Equation.3">
                  <p:embed/>
                </p:oleObj>
              </mc:Choice>
              <mc:Fallback>
                <p:oleObj name="" r:id="rId1" imgW="1335405" imgH="775970" progId="Equation.3">
                  <p:embed/>
                  <p:pic>
                    <p:nvPicPr>
                      <p:cNvPr id="0" name="Object 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2971800" cy="2362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199" name="Oval 134"/>
          <p:cNvSpPr>
            <a:spLocks noChangeArrowheads="1"/>
          </p:cNvSpPr>
          <p:nvPr/>
        </p:nvSpPr>
        <p:spPr bwMode="auto">
          <a:xfrm>
            <a:off x="228600" y="1447800"/>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0" name="Rectangle 135"/>
          <p:cNvSpPr>
            <a:spLocks noChangeArrowheads="1"/>
          </p:cNvSpPr>
          <p:nvPr/>
        </p:nvSpPr>
        <p:spPr bwMode="auto">
          <a:xfrm>
            <a:off x="411480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2</a:t>
            </a:r>
            <a:endParaRPr lang="en-US" altLang="zh-CN" sz="2000" b="1" baseline="-25000">
              <a:solidFill>
                <a:schemeClr val="tx2"/>
              </a:solidFill>
            </a:endParaRPr>
          </a:p>
        </p:txBody>
      </p:sp>
      <p:sp>
        <p:nvSpPr>
          <p:cNvPr id="88201" name="Rectangle 136"/>
          <p:cNvSpPr>
            <a:spLocks noChangeArrowheads="1"/>
          </p:cNvSpPr>
          <p:nvPr/>
        </p:nvSpPr>
        <p:spPr bwMode="auto">
          <a:xfrm>
            <a:off x="3733800" y="16764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2" name="Rectangle 137"/>
          <p:cNvSpPr>
            <a:spLocks noChangeArrowheads="1"/>
          </p:cNvSpPr>
          <p:nvPr/>
        </p:nvSpPr>
        <p:spPr bwMode="auto">
          <a:xfrm>
            <a:off x="53403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4</a:t>
            </a:r>
            <a:endParaRPr lang="en-US" altLang="zh-CN" sz="2000" b="1" baseline="-25000">
              <a:solidFill>
                <a:schemeClr val="tx2"/>
              </a:solidFill>
            </a:endParaRPr>
          </a:p>
        </p:txBody>
      </p:sp>
      <p:sp>
        <p:nvSpPr>
          <p:cNvPr id="88203" name="Rectangle 138"/>
          <p:cNvSpPr>
            <a:spLocks noChangeArrowheads="1"/>
          </p:cNvSpPr>
          <p:nvPr/>
        </p:nvSpPr>
        <p:spPr bwMode="auto">
          <a:xfrm>
            <a:off x="4953000" y="28956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4" name="Rectangle 139"/>
          <p:cNvSpPr>
            <a:spLocks noChangeArrowheads="1"/>
          </p:cNvSpPr>
          <p:nvPr/>
        </p:nvSpPr>
        <p:spPr bwMode="auto">
          <a:xfrm>
            <a:off x="6248400" y="22860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5" name="Rectangle 140"/>
          <p:cNvSpPr>
            <a:spLocks noChangeArrowheads="1"/>
          </p:cNvSpPr>
          <p:nvPr/>
        </p:nvSpPr>
        <p:spPr bwMode="auto">
          <a:xfrm>
            <a:off x="66357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b="1">
                <a:solidFill>
                  <a:schemeClr val="tx2"/>
                </a:solidFill>
              </a:rPr>
              <a:t>v</a:t>
            </a:r>
            <a:r>
              <a:rPr lang="en-US" altLang="zh-CN" sz="2000" b="1" baseline="-25000">
                <a:solidFill>
                  <a:schemeClr val="tx2"/>
                </a:solidFill>
              </a:rPr>
              <a:t>3</a:t>
            </a:r>
            <a:endParaRPr lang="en-US" altLang="zh-CN" sz="2000" b="1" baseline="-25000">
              <a:solidFill>
                <a:schemeClr val="tx2"/>
              </a:solidFill>
            </a:endParaRPr>
          </a:p>
        </p:txBody>
      </p:sp>
      <p:sp>
        <p:nvSpPr>
          <p:cNvPr id="88206" name="Rectangle 141"/>
          <p:cNvSpPr>
            <a:spLocks noChangeArrowheads="1"/>
          </p:cNvSpPr>
          <p:nvPr/>
        </p:nvSpPr>
        <p:spPr bwMode="auto">
          <a:xfrm>
            <a:off x="7632700" y="3500438"/>
            <a:ext cx="1295400" cy="609600"/>
          </a:xfrm>
          <a:prstGeom prst="rect">
            <a:avLst/>
          </a:prstGeom>
          <a:noFill/>
          <a:ln w="25400">
            <a:solidFill>
              <a:schemeClr val="bg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7" name="Rectangle 142"/>
          <p:cNvSpPr>
            <a:spLocks noChangeArrowheads="1"/>
          </p:cNvSpPr>
          <p:nvPr/>
        </p:nvSpPr>
        <p:spPr bwMode="auto">
          <a:xfrm>
            <a:off x="80835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5</a:t>
            </a:r>
            <a:endParaRPr lang="en-US" altLang="zh-CN" sz="2000" b="1" baseline="-25000">
              <a:solidFill>
                <a:schemeClr val="tx2"/>
              </a:solidFill>
            </a:endParaRPr>
          </a:p>
        </p:txBody>
      </p:sp>
      <p:grpSp>
        <p:nvGrpSpPr>
          <p:cNvPr id="88208" name="Group 144"/>
          <p:cNvGrpSpPr/>
          <p:nvPr/>
        </p:nvGrpSpPr>
        <p:grpSpPr bwMode="auto">
          <a:xfrm>
            <a:off x="4876800" y="3519488"/>
            <a:ext cx="1266825" cy="595312"/>
            <a:chOff x="0" y="0"/>
            <a:chExt cx="798" cy="375"/>
          </a:xfrm>
        </p:grpSpPr>
        <p:sp>
          <p:nvSpPr>
            <p:cNvPr id="72811" name="Text Box 144"/>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100</a:t>
              </a:r>
              <a:endParaRPr lang="en-US" altLang="zh-CN" sz="1800" b="1"/>
            </a:p>
          </p:txBody>
        </p:sp>
        <p:sp>
          <p:nvSpPr>
            <p:cNvPr id="72812" name="Text Box 145"/>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 v</a:t>
              </a:r>
              <a:r>
                <a:rPr lang="en-US" altLang="zh-CN" sz="1800" b="1" baseline="-25000"/>
                <a:t>5</a:t>
              </a:r>
              <a:r>
                <a:rPr lang="en-US" altLang="zh-CN" sz="1800" b="1"/>
                <a:t>}</a:t>
              </a:r>
              <a:endParaRPr lang="en-US" altLang="zh-CN" sz="1800" b="1"/>
            </a:p>
          </p:txBody>
        </p:sp>
      </p:grpSp>
      <p:sp>
        <p:nvSpPr>
          <p:cNvPr id="88211" name="Text Box 147"/>
          <p:cNvSpPr txBox="1">
            <a:spLocks noChangeArrowheads="1"/>
          </p:cNvSpPr>
          <p:nvPr/>
        </p:nvSpPr>
        <p:spPr bwMode="auto">
          <a:xfrm>
            <a:off x="304800" y="3505200"/>
            <a:ext cx="381000"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25000"/>
              </a:spcBef>
            </a:pPr>
            <a:r>
              <a:rPr lang="en-US" altLang="zh-CN" sz="1800">
                <a:solidFill>
                  <a:schemeClr val="tx2"/>
                </a:solidFill>
              </a:rPr>
              <a:t>0</a:t>
            </a:r>
            <a:endParaRPr lang="en-US" altLang="zh-CN" sz="1800">
              <a:solidFill>
                <a:schemeClr val="tx2"/>
              </a:solidFill>
            </a:endParaRPr>
          </a:p>
          <a:p>
            <a:pPr algn="ctr" eaLnBrk="1" hangingPunct="1">
              <a:spcBef>
                <a:spcPct val="25000"/>
              </a:spcBef>
            </a:pPr>
            <a:r>
              <a:rPr lang="en-US" altLang="zh-CN" sz="1800"/>
              <a:t>1</a:t>
            </a:r>
            <a:endParaRPr lang="en-US" altLang="zh-CN" sz="1800"/>
          </a:p>
          <a:p>
            <a:pPr algn="ctr" eaLnBrk="1" hangingPunct="1">
              <a:spcBef>
                <a:spcPct val="25000"/>
              </a:spcBef>
            </a:pPr>
            <a:r>
              <a:rPr lang="en-US" altLang="zh-CN" sz="1800"/>
              <a:t>2</a:t>
            </a:r>
            <a:endParaRPr lang="en-US" altLang="zh-CN" sz="1800"/>
          </a:p>
          <a:p>
            <a:pPr algn="ctr" eaLnBrk="1" hangingPunct="1">
              <a:spcBef>
                <a:spcPct val="25000"/>
              </a:spcBef>
            </a:pPr>
            <a:r>
              <a:rPr lang="en-US" altLang="zh-CN" sz="1800"/>
              <a:t>3</a:t>
            </a:r>
            <a:endParaRPr lang="en-US" altLang="zh-CN" sz="1800"/>
          </a:p>
          <a:p>
            <a:pPr algn="ctr" eaLnBrk="1" hangingPunct="1">
              <a:spcBef>
                <a:spcPct val="25000"/>
              </a:spcBef>
            </a:pPr>
            <a:r>
              <a:rPr lang="en-US" altLang="zh-CN" sz="1800"/>
              <a:t>4</a:t>
            </a:r>
            <a:endParaRPr lang="en-US" altLang="zh-CN" sz="1800"/>
          </a:p>
          <a:p>
            <a:pPr algn="ctr" eaLnBrk="1" hangingPunct="1">
              <a:spcBef>
                <a:spcPct val="25000"/>
              </a:spcBef>
            </a:pPr>
            <a:r>
              <a:rPr lang="en-US" altLang="zh-CN" sz="1800"/>
              <a:t>5</a:t>
            </a:r>
            <a:endParaRPr lang="en-US" altLang="zh-CN" sz="1800"/>
          </a:p>
        </p:txBody>
      </p:sp>
      <p:sp>
        <p:nvSpPr>
          <p:cNvPr id="88212" name="Rectangle 148"/>
          <p:cNvSpPr>
            <a:spLocks noChangeArrowheads="1"/>
          </p:cNvSpPr>
          <p:nvPr/>
        </p:nvSpPr>
        <p:spPr bwMode="auto">
          <a:xfrm>
            <a:off x="3810000" y="4572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a:solidFill>
                  <a:schemeClr val="tx2"/>
                </a:solidFill>
                <a:effectLst>
                  <a:outerShdw blurRad="38100" dist="38100" dir="2700000" algn="tl">
                    <a:srgbClr val="C0C0C0"/>
                  </a:outerShdw>
                </a:effectLst>
              </a:rPr>
              <a:t>dist[w]</a:t>
            </a:r>
            <a:endParaRPr lang="en-US" sz="2000">
              <a:solidFill>
                <a:schemeClr val="tx2"/>
              </a:solidFill>
              <a:effectLst>
                <a:outerShdw blurRad="38100" dist="38100" dir="2700000" algn="tl">
                  <a:srgbClr val="C0C0C0"/>
                </a:outerShdw>
              </a:effectLst>
            </a:endParaRPr>
          </a:p>
        </p:txBody>
      </p:sp>
      <p:sp>
        <p:nvSpPr>
          <p:cNvPr id="88213" name="Text Box 149"/>
          <p:cNvSpPr txBox="1">
            <a:spLocks noChangeArrowheads="1"/>
          </p:cNvSpPr>
          <p:nvPr/>
        </p:nvSpPr>
        <p:spPr bwMode="auto">
          <a:xfrm>
            <a:off x="152400" y="3200400"/>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000"/>
              <a:t>0    1     2      3      4      5</a:t>
            </a:r>
            <a:endParaRPr lang="en-US" altLang="zh-CN" sz="2000"/>
          </a:p>
        </p:txBody>
      </p:sp>
      <p:sp>
        <p:nvSpPr>
          <p:cNvPr id="88215" name="Text Box 151"/>
          <p:cNvSpPr txBox="1">
            <a:spLocks noChangeArrowheads="1"/>
          </p:cNvSpPr>
          <p:nvPr/>
        </p:nvSpPr>
        <p:spPr bwMode="auto">
          <a:xfrm>
            <a:off x="7704138" y="1773238"/>
            <a:ext cx="1143000" cy="5556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lnSpc>
                <a:spcPct val="80000"/>
              </a:lnSpc>
            </a:pPr>
            <a:r>
              <a:rPr lang="en-US" altLang="zh-CN" sz="1800" b="1"/>
              <a:t>10</a:t>
            </a:r>
            <a:endParaRPr lang="en-US" altLang="zh-CN" sz="1800" b="1"/>
          </a:p>
          <a:p>
            <a:pPr algn="ctr" eaLnBrk="1" hangingPunct="1">
              <a:lnSpc>
                <a:spcPct val="80000"/>
              </a:lnSpc>
            </a:pPr>
            <a:r>
              <a:rPr lang="en-US" altLang="zh-CN" sz="1800" b="1"/>
              <a:t>{v</a:t>
            </a:r>
            <a:r>
              <a:rPr lang="en-US" altLang="zh-CN" sz="1800" b="1" baseline="-25000"/>
              <a:t>0</a:t>
            </a:r>
            <a:r>
              <a:rPr lang="en-US" altLang="zh-CN" sz="1800" b="1"/>
              <a:t>,v</a:t>
            </a:r>
            <a:r>
              <a:rPr lang="en-US" altLang="zh-CN" sz="1800" b="1" baseline="-25000"/>
              <a:t>2</a:t>
            </a:r>
            <a:r>
              <a:rPr lang="en-US" altLang="zh-CN" sz="1800" b="1"/>
              <a:t>}</a:t>
            </a:r>
            <a:endParaRPr lang="en-US" altLang="zh-CN" sz="1800" b="1"/>
          </a:p>
        </p:txBody>
      </p:sp>
      <p:sp>
        <p:nvSpPr>
          <p:cNvPr id="88216" name="Text Box 152"/>
          <p:cNvSpPr txBox="1">
            <a:spLocks noChangeArrowheads="1"/>
          </p:cNvSpPr>
          <p:nvPr/>
        </p:nvSpPr>
        <p:spPr bwMode="auto">
          <a:xfrm>
            <a:off x="7704138" y="2349500"/>
            <a:ext cx="1143000" cy="555625"/>
          </a:xfrm>
          <a:prstGeom prst="rect">
            <a:avLst/>
          </a:prstGeom>
          <a:noFill/>
          <a:ln w="25400">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lnSpc>
                <a:spcPct val="80000"/>
              </a:lnSpc>
            </a:pPr>
            <a:r>
              <a:rPr lang="en-US" altLang="zh-CN" sz="1800" b="1"/>
              <a:t>50</a:t>
            </a:r>
            <a:endParaRPr lang="en-US" altLang="zh-CN" sz="1800" b="1"/>
          </a:p>
          <a:p>
            <a:pPr algn="ctr" eaLnBrk="1" hangingPunct="1">
              <a:lnSpc>
                <a:spcPct val="80000"/>
              </a:lnSpc>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a:t>
            </a:r>
            <a:endParaRPr lang="en-US" altLang="zh-CN" sz="1800" b="1"/>
          </a:p>
        </p:txBody>
      </p:sp>
      <p:sp>
        <p:nvSpPr>
          <p:cNvPr id="88217" name="Text Box 153"/>
          <p:cNvSpPr txBox="1">
            <a:spLocks noChangeArrowheads="1"/>
          </p:cNvSpPr>
          <p:nvPr/>
        </p:nvSpPr>
        <p:spPr bwMode="auto">
          <a:xfrm>
            <a:off x="7704138" y="2960688"/>
            <a:ext cx="1143000" cy="5302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lnSpc>
                <a:spcPct val="75000"/>
              </a:lnSpc>
            </a:pPr>
            <a:r>
              <a:rPr lang="en-US" altLang="zh-CN" sz="1800" b="1"/>
              <a:t>30</a:t>
            </a:r>
            <a:endParaRPr lang="en-US" altLang="zh-CN" sz="1800" b="1"/>
          </a:p>
          <a:p>
            <a:pPr algn="ctr" eaLnBrk="1" hangingPunct="1">
              <a:lnSpc>
                <a:spcPct val="75000"/>
              </a:lnSpc>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sp>
        <p:nvSpPr>
          <p:cNvPr id="72810" name="右箭头 93">
            <a:hlinkClick r:id="" action="ppaction://noaction"/>
          </p:cNvPr>
          <p:cNvSpPr>
            <a:spLocks noChangeArrowheads="1"/>
          </p:cNvSpPr>
          <p:nvPr/>
        </p:nvSpPr>
        <p:spPr bwMode="auto">
          <a:xfrm>
            <a:off x="7975600" y="5765800"/>
            <a:ext cx="1168400" cy="693738"/>
          </a:xfrm>
          <a:prstGeom prst="rightArrow">
            <a:avLst>
              <a:gd name="adj1" fmla="val 50000"/>
              <a:gd name="adj2" fmla="val 50004"/>
            </a:avLst>
          </a:prstGeom>
          <a:solidFill>
            <a:schemeClr val="accent1"/>
          </a:solidFill>
          <a:ln w="9525">
            <a:solidFill>
              <a:schemeClr val="tx1"/>
            </a:solidFill>
            <a:miter lim="800000"/>
          </a:ln>
        </p:spPr>
        <p:txBody>
          <a:bodyP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99"/>
                                        </p:tgtEl>
                                        <p:attrNameLst>
                                          <p:attrName>style.visibility</p:attrName>
                                        </p:attrNameLst>
                                      </p:cBhvr>
                                      <p:to>
                                        <p:strVal val="visible"/>
                                      </p:to>
                                    </p:set>
                                    <p:anim calcmode="lin" valueType="num">
                                      <p:cBhvr additive="base">
                                        <p:cTn id="7" dur="500" fill="hold"/>
                                        <p:tgtEl>
                                          <p:spTgt spid="88199"/>
                                        </p:tgtEl>
                                        <p:attrNameLst>
                                          <p:attrName>ppt_x</p:attrName>
                                        </p:attrNameLst>
                                      </p:cBhvr>
                                      <p:tavLst>
                                        <p:tav tm="0">
                                          <p:val>
                                            <p:strVal val="0-#ppt_w/2"/>
                                          </p:val>
                                        </p:tav>
                                        <p:tav tm="100000">
                                          <p:val>
                                            <p:strVal val="#ppt_x"/>
                                          </p:val>
                                        </p:tav>
                                      </p:tavLst>
                                    </p:anim>
                                    <p:anim calcmode="lin" valueType="num">
                                      <p:cBhvr additive="base">
                                        <p:cTn id="8" dur="500" fill="hold"/>
                                        <p:tgtEl>
                                          <p:spTgt spid="8819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88198"/>
                                        </p:tgtEl>
                                        <p:attrNameLst>
                                          <p:attrName>style.visibility</p:attrName>
                                        </p:attrNameLst>
                                      </p:cBhvr>
                                      <p:to>
                                        <p:strVal val="visible"/>
                                      </p:to>
                                    </p:set>
                                    <p:animEffect transition="in" filter="wipe(up)">
                                      <p:cBhvr>
                                        <p:cTn id="11" dur="500"/>
                                        <p:tgtEl>
                                          <p:spTgt spid="8819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88211"/>
                                        </p:tgtEl>
                                        <p:attrNameLst>
                                          <p:attrName>style.visibility</p:attrName>
                                        </p:attrNameLst>
                                      </p:cBhvr>
                                      <p:to>
                                        <p:strVal val="visible"/>
                                      </p:to>
                                    </p:set>
                                    <p:animEffect transition="in" filter="wipe(up)">
                                      <p:cBhvr>
                                        <p:cTn id="14" dur="500"/>
                                        <p:tgtEl>
                                          <p:spTgt spid="8821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8213"/>
                                        </p:tgtEl>
                                        <p:attrNameLst>
                                          <p:attrName>style.visibility</p:attrName>
                                        </p:attrNameLst>
                                      </p:cBhvr>
                                      <p:to>
                                        <p:strVal val="visible"/>
                                      </p:to>
                                    </p:set>
                                    <p:animEffect transition="in" filter="wipe(left)">
                                      <p:cBhvr>
                                        <p:cTn id="17" dur="500"/>
                                        <p:tgtEl>
                                          <p:spTgt spid="882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8069"/>
                                        </p:tgtEl>
                                        <p:attrNameLst>
                                          <p:attrName>style.visibility</p:attrName>
                                        </p:attrNameLst>
                                      </p:cBhvr>
                                      <p:to>
                                        <p:strVal val="visible"/>
                                      </p:to>
                                    </p:set>
                                    <p:anim calcmode="lin" valueType="num">
                                      <p:cBhvr additive="base">
                                        <p:cTn id="22" dur="500" fill="hold"/>
                                        <p:tgtEl>
                                          <p:spTgt spid="88069"/>
                                        </p:tgtEl>
                                        <p:attrNameLst>
                                          <p:attrName>ppt_x</p:attrName>
                                        </p:attrNameLst>
                                      </p:cBhvr>
                                      <p:tavLst>
                                        <p:tav tm="0">
                                          <p:val>
                                            <p:strVal val="1+#ppt_w/2"/>
                                          </p:val>
                                        </p:tav>
                                        <p:tav tm="100000">
                                          <p:val>
                                            <p:strVal val="#ppt_x"/>
                                          </p:val>
                                        </p:tav>
                                      </p:tavLst>
                                    </p:anim>
                                    <p:anim calcmode="lin" valueType="num">
                                      <p:cBhvr additive="base">
                                        <p:cTn id="23" dur="500" fill="hold"/>
                                        <p:tgtEl>
                                          <p:spTgt spid="88069"/>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88212"/>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499"/>
                                          </p:stCondLst>
                                        </p:cTn>
                                        <p:tgtEl>
                                          <p:spTgt spid="8815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8173"/>
                                        </p:tgtEl>
                                        <p:attrNameLst>
                                          <p:attrName>style.visibility</p:attrName>
                                        </p:attrNameLst>
                                      </p:cBhvr>
                                      <p:to>
                                        <p:strVal val="visible"/>
                                      </p:to>
                                    </p:set>
                                    <p:animEffect transition="in" filter="wipe(up)">
                                      <p:cBhvr>
                                        <p:cTn id="34" dur="500"/>
                                        <p:tgtEl>
                                          <p:spTgt spid="8817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82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88190"/>
                                        </p:tgtEl>
                                        <p:attrNameLst>
                                          <p:attrName>style.visibility</p:attrName>
                                        </p:attrNameLst>
                                      </p:cBhvr>
                                      <p:to>
                                        <p:strVal val="visible"/>
                                      </p:to>
                                    </p:set>
                                    <p:animEffect transition="in" filter="wipe(up)">
                                      <p:cBhvr>
                                        <p:cTn id="43" dur="500"/>
                                        <p:tgtEl>
                                          <p:spTgt spid="8819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8820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8116"/>
                                        </p:tgtEl>
                                        <p:attrNameLst>
                                          <p:attrName>style.visibility</p:attrName>
                                        </p:attrNameLst>
                                      </p:cBhvr>
                                      <p:to>
                                        <p:strVal val="visible"/>
                                      </p:to>
                                    </p:set>
                                    <p:animEffect transition="in" filter="wipe(down)">
                                      <p:cBhvr>
                                        <p:cTn id="52" dur="500"/>
                                        <p:tgtEl>
                                          <p:spTgt spid="881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8169"/>
                                        </p:tgtEl>
                                        <p:attrNameLst>
                                          <p:attrName>style.visibility</p:attrName>
                                        </p:attrNameLst>
                                      </p:cBhvr>
                                      <p:to>
                                        <p:strVal val="visible"/>
                                      </p:to>
                                    </p:set>
                                    <p:animEffect transition="in" filter="wipe(left)">
                                      <p:cBhvr>
                                        <p:cTn id="57" dur="500"/>
                                        <p:tgtEl>
                                          <p:spTgt spid="88169"/>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8818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881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88068"/>
                                        </p:tgtEl>
                                        <p:attrNameLst>
                                          <p:attrName>style.visibility</p:attrName>
                                        </p:attrNameLst>
                                      </p:cBhvr>
                                      <p:to>
                                        <p:strVal val="visible"/>
                                      </p:to>
                                    </p:set>
                                    <p:animEffect transition="in" filter="wipe(down)">
                                      <p:cBhvr>
                                        <p:cTn id="70" dur="500"/>
                                        <p:tgtEl>
                                          <p:spTgt spid="88068"/>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881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882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820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88191"/>
                                        </p:tgtEl>
                                        <p:attrNameLst>
                                          <p:attrName>style.visibility</p:attrName>
                                        </p:attrNameLst>
                                      </p:cBhvr>
                                      <p:to>
                                        <p:strVal val="visible"/>
                                      </p:to>
                                    </p:set>
                                    <p:animEffect transition="in" filter="wipe(left)">
                                      <p:cBhvr>
                                        <p:cTn id="87" dur="500"/>
                                        <p:tgtEl>
                                          <p:spTgt spid="8819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8820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8817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8818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499"/>
                                          </p:stCondLst>
                                        </p:cTn>
                                        <p:tgtEl>
                                          <p:spTgt spid="881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499"/>
                                          </p:stCondLst>
                                        </p:cTn>
                                        <p:tgtEl>
                                          <p:spTgt spid="881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8820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88193"/>
                                        </p:tgtEl>
                                        <p:attrNameLst>
                                          <p:attrName>style.visibility</p:attrName>
                                        </p:attrNameLst>
                                      </p:cBhvr>
                                      <p:to>
                                        <p:strVal val="visible"/>
                                      </p:to>
                                    </p:set>
                                    <p:animEffect transition="in" filter="wipe(left)">
                                      <p:cBhvr>
                                        <p:cTn id="116" dur="500"/>
                                        <p:tgtEl>
                                          <p:spTgt spid="88193"/>
                                        </p:tgtEl>
                                      </p:cBhvr>
                                    </p:animEffec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88192"/>
                                        </p:tgtEl>
                                        <p:attrNameLst>
                                          <p:attrName>style.visibility</p:attrName>
                                        </p:attrNameLst>
                                      </p:cBhvr>
                                      <p:to>
                                        <p:strVal val="visible"/>
                                      </p:to>
                                    </p:set>
                                    <p:animEffect transition="in" filter="wipe(up)">
                                      <p:cBhvr>
                                        <p:cTn id="120" dur="500"/>
                                        <p:tgtEl>
                                          <p:spTgt spid="8819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499"/>
                                          </p:stCondLst>
                                        </p:cTn>
                                        <p:tgtEl>
                                          <p:spTgt spid="8820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8817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499"/>
                                          </p:stCondLst>
                                        </p:cTn>
                                        <p:tgtEl>
                                          <p:spTgt spid="881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499"/>
                                          </p:stCondLst>
                                        </p:cTn>
                                        <p:tgtEl>
                                          <p:spTgt spid="8812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499"/>
                                          </p:stCondLst>
                                        </p:cTn>
                                        <p:tgtEl>
                                          <p:spTgt spid="8820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88196"/>
                                        </p:tgtEl>
                                        <p:attrNameLst>
                                          <p:attrName>style.visibility</p:attrName>
                                        </p:attrNameLst>
                                      </p:cBhvr>
                                      <p:to>
                                        <p:strVal val="visible"/>
                                      </p:to>
                                    </p:set>
                                    <p:animEffect transition="in" filter="wipe(left)">
                                      <p:cBhvr>
                                        <p:cTn id="145" dur="500"/>
                                        <p:tgtEl>
                                          <p:spTgt spid="88196"/>
                                        </p:tgtEl>
                                      </p:cBhvr>
                                    </p:animEffect>
                                  </p:childTnLst>
                                </p:cTn>
                              </p:par>
                            </p:childTnLst>
                          </p:cTn>
                        </p:par>
                        <p:par>
                          <p:cTn id="146" fill="hold">
                            <p:stCondLst>
                              <p:cond delay="500"/>
                            </p:stCondLst>
                            <p:childTnLst>
                              <p:par>
                                <p:cTn id="147" presetID="22" presetClass="entr" presetSubtype="1" fill="hold" grpId="0" nodeType="afterEffect">
                                  <p:stCondLst>
                                    <p:cond delay="0"/>
                                  </p:stCondLst>
                                  <p:childTnLst>
                                    <p:set>
                                      <p:cBhvr>
                                        <p:cTn id="148" dur="1" fill="hold">
                                          <p:stCondLst>
                                            <p:cond delay="0"/>
                                          </p:stCondLst>
                                        </p:cTn>
                                        <p:tgtEl>
                                          <p:spTgt spid="88195"/>
                                        </p:tgtEl>
                                        <p:attrNameLst>
                                          <p:attrName>style.visibility</p:attrName>
                                        </p:attrNameLst>
                                      </p:cBhvr>
                                      <p:to>
                                        <p:strVal val="visible"/>
                                      </p:to>
                                    </p:set>
                                    <p:animEffect transition="in" filter="wipe(up)">
                                      <p:cBhvr>
                                        <p:cTn id="149" dur="500"/>
                                        <p:tgtEl>
                                          <p:spTgt spid="88195"/>
                                        </p:tgtEl>
                                      </p:cBhvr>
                                    </p:animEffect>
                                  </p:childTnLst>
                                </p:cTn>
                              </p:par>
                            </p:childTnLst>
                          </p:cTn>
                        </p:par>
                        <p:par>
                          <p:cTn id="150" fill="hold">
                            <p:stCondLst>
                              <p:cond delay="1000"/>
                            </p:stCondLst>
                            <p:childTnLst>
                              <p:par>
                                <p:cTn id="151" presetID="22" presetClass="entr" presetSubtype="4" fill="hold" grpId="0" nodeType="afterEffect">
                                  <p:stCondLst>
                                    <p:cond delay="0"/>
                                  </p:stCondLst>
                                  <p:childTnLst>
                                    <p:set>
                                      <p:cBhvr>
                                        <p:cTn id="152" dur="1" fill="hold">
                                          <p:stCondLst>
                                            <p:cond delay="0"/>
                                          </p:stCondLst>
                                        </p:cTn>
                                        <p:tgtEl>
                                          <p:spTgt spid="88194"/>
                                        </p:tgtEl>
                                        <p:attrNameLst>
                                          <p:attrName>style.visibility</p:attrName>
                                        </p:attrNameLst>
                                      </p:cBhvr>
                                      <p:to>
                                        <p:strVal val="visible"/>
                                      </p:to>
                                    </p:set>
                                    <p:animEffect transition="in" filter="wipe(down)">
                                      <p:cBhvr>
                                        <p:cTn id="153" dur="500"/>
                                        <p:tgtEl>
                                          <p:spTgt spid="8819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8820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88172"/>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2" presetClass="entr" presetSubtype="8" fill="hold" grpId="0" nodeType="clickEffect">
                                  <p:stCondLst>
                                    <p:cond delay="0"/>
                                  </p:stCondLst>
                                  <p:childTnLst>
                                    <p:set>
                                      <p:cBhvr>
                                        <p:cTn id="165" dur="1" fill="hold">
                                          <p:stCondLst>
                                            <p:cond delay="0"/>
                                          </p:stCondLst>
                                        </p:cTn>
                                        <p:tgtEl>
                                          <p:spTgt spid="88215"/>
                                        </p:tgtEl>
                                        <p:attrNameLst>
                                          <p:attrName>style.visibility</p:attrName>
                                        </p:attrNameLst>
                                      </p:cBhvr>
                                      <p:to>
                                        <p:strVal val="visible"/>
                                      </p:to>
                                    </p:set>
                                    <p:anim calcmode="lin" valueType="num">
                                      <p:cBhvr additive="base">
                                        <p:cTn id="166" dur="500" fill="hold"/>
                                        <p:tgtEl>
                                          <p:spTgt spid="88215"/>
                                        </p:tgtEl>
                                        <p:attrNameLst>
                                          <p:attrName>ppt_x</p:attrName>
                                        </p:attrNameLst>
                                      </p:cBhvr>
                                      <p:tavLst>
                                        <p:tav tm="0">
                                          <p:val>
                                            <p:strVal val="0-#ppt_w/2"/>
                                          </p:val>
                                        </p:tav>
                                        <p:tav tm="100000">
                                          <p:val>
                                            <p:strVal val="#ppt_x"/>
                                          </p:val>
                                        </p:tav>
                                      </p:tavLst>
                                    </p:anim>
                                    <p:anim calcmode="lin" valueType="num">
                                      <p:cBhvr additive="base">
                                        <p:cTn id="167" dur="500" fill="hold"/>
                                        <p:tgtEl>
                                          <p:spTgt spid="88215"/>
                                        </p:tgtEl>
                                        <p:attrNameLst>
                                          <p:attrName>ppt_y</p:attrName>
                                        </p:attrNameLst>
                                      </p:cBhvr>
                                      <p:tavLst>
                                        <p:tav tm="0">
                                          <p:val>
                                            <p:strVal val="#ppt_y"/>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8" fill="hold" grpId="0" nodeType="clickEffect">
                                  <p:stCondLst>
                                    <p:cond delay="0"/>
                                  </p:stCondLst>
                                  <p:childTnLst>
                                    <p:set>
                                      <p:cBhvr>
                                        <p:cTn id="171" dur="1" fill="hold">
                                          <p:stCondLst>
                                            <p:cond delay="0"/>
                                          </p:stCondLst>
                                        </p:cTn>
                                        <p:tgtEl>
                                          <p:spTgt spid="88216"/>
                                        </p:tgtEl>
                                        <p:attrNameLst>
                                          <p:attrName>style.visibility</p:attrName>
                                        </p:attrNameLst>
                                      </p:cBhvr>
                                      <p:to>
                                        <p:strVal val="visible"/>
                                      </p:to>
                                    </p:set>
                                    <p:anim calcmode="lin" valueType="num">
                                      <p:cBhvr additive="base">
                                        <p:cTn id="172" dur="500" fill="hold"/>
                                        <p:tgtEl>
                                          <p:spTgt spid="88216"/>
                                        </p:tgtEl>
                                        <p:attrNameLst>
                                          <p:attrName>ppt_x</p:attrName>
                                        </p:attrNameLst>
                                      </p:cBhvr>
                                      <p:tavLst>
                                        <p:tav tm="0">
                                          <p:val>
                                            <p:strVal val="0-#ppt_w/2"/>
                                          </p:val>
                                        </p:tav>
                                        <p:tav tm="100000">
                                          <p:val>
                                            <p:strVal val="#ppt_x"/>
                                          </p:val>
                                        </p:tav>
                                      </p:tavLst>
                                    </p:anim>
                                    <p:anim calcmode="lin" valueType="num">
                                      <p:cBhvr additive="base">
                                        <p:cTn id="173" dur="500" fill="hold"/>
                                        <p:tgtEl>
                                          <p:spTgt spid="88216"/>
                                        </p:tgtEl>
                                        <p:attrNameLst>
                                          <p:attrName>ppt_y</p:attrName>
                                        </p:attrNameLst>
                                      </p:cBhvr>
                                      <p:tavLst>
                                        <p:tav tm="0">
                                          <p:val>
                                            <p:strVal val="#ppt_y"/>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8" fill="hold" grpId="0" nodeType="clickEffect">
                                  <p:stCondLst>
                                    <p:cond delay="0"/>
                                  </p:stCondLst>
                                  <p:childTnLst>
                                    <p:set>
                                      <p:cBhvr>
                                        <p:cTn id="177" dur="1" fill="hold">
                                          <p:stCondLst>
                                            <p:cond delay="0"/>
                                          </p:stCondLst>
                                        </p:cTn>
                                        <p:tgtEl>
                                          <p:spTgt spid="88217"/>
                                        </p:tgtEl>
                                        <p:attrNameLst>
                                          <p:attrName>style.visibility</p:attrName>
                                        </p:attrNameLst>
                                      </p:cBhvr>
                                      <p:to>
                                        <p:strVal val="visible"/>
                                      </p:to>
                                    </p:set>
                                    <p:anim calcmode="lin" valueType="num">
                                      <p:cBhvr additive="base">
                                        <p:cTn id="178" dur="500" fill="hold"/>
                                        <p:tgtEl>
                                          <p:spTgt spid="88217"/>
                                        </p:tgtEl>
                                        <p:attrNameLst>
                                          <p:attrName>ppt_x</p:attrName>
                                        </p:attrNameLst>
                                      </p:cBhvr>
                                      <p:tavLst>
                                        <p:tav tm="0">
                                          <p:val>
                                            <p:strVal val="0-#ppt_w/2"/>
                                          </p:val>
                                        </p:tav>
                                        <p:tav tm="100000">
                                          <p:val>
                                            <p:strVal val="#ppt_x"/>
                                          </p:val>
                                        </p:tav>
                                      </p:tavLst>
                                    </p:anim>
                                    <p:anim calcmode="lin" valueType="num">
                                      <p:cBhvr additive="base">
                                        <p:cTn id="179" dur="500" fill="hold"/>
                                        <p:tgtEl>
                                          <p:spTgt spid="88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ldLvl="0" animBg="1" autoUpdateAnimBg="0"/>
      <p:bldP spid="88116" grpId="0" bldLvl="0" animBg="1" autoUpdateAnimBg="0"/>
      <p:bldP spid="88169" grpId="0" autoUpdateAnimBg="0"/>
      <p:bldP spid="88170" grpId="0" autoUpdateAnimBg="0"/>
      <p:bldP spid="88171" grpId="0" autoUpdateAnimBg="0"/>
      <p:bldP spid="88172" grpId="0" autoUpdateAnimBg="0"/>
      <p:bldP spid="88187" grpId="0" autoUpdateAnimBg="0"/>
      <p:bldP spid="88188" grpId="0" autoUpdateAnimBg="0"/>
      <p:bldP spid="88189" grpId="0" autoUpdateAnimBg="0"/>
      <p:bldP spid="88190" grpId="0" bldLvl="0" animBg="1"/>
      <p:bldP spid="88191" grpId="0" bldLvl="0" animBg="1"/>
      <p:bldP spid="88192" grpId="0" bldLvl="0" animBg="1"/>
      <p:bldP spid="88193" grpId="0" bldLvl="0" animBg="1"/>
      <p:bldP spid="88194" grpId="0" bldLvl="0" animBg="1"/>
      <p:bldP spid="88195" grpId="0" bldLvl="0" animBg="1"/>
      <p:bldP spid="88196" grpId="0" bldLvl="0" animBg="1"/>
      <p:bldP spid="88199" grpId="0" bldLvl="0" animBg="1" autoUpdateAnimBg="0"/>
      <p:bldP spid="88200" grpId="0" autoUpdateAnimBg="0"/>
      <p:bldP spid="88201" grpId="0" bldLvl="0" animBg="1" autoUpdateAnimBg="0"/>
      <p:bldP spid="88202" grpId="0" autoUpdateAnimBg="0"/>
      <p:bldP spid="88203" grpId="0" bldLvl="0" animBg="1" autoUpdateAnimBg="0"/>
      <p:bldP spid="88204" grpId="0" bldLvl="0" animBg="1" autoUpdateAnimBg="0"/>
      <p:bldP spid="88205" grpId="0" autoUpdateAnimBg="0"/>
      <p:bldP spid="88206" grpId="0" bldLvl="0" animBg="1" autoUpdateAnimBg="0"/>
      <p:bldP spid="88207" grpId="0" autoUpdateAnimBg="0"/>
      <p:bldP spid="88211" grpId="0" autoUpdateAnimBg="0"/>
      <p:bldP spid="88212" grpId="0" autoUpdateAnimBg="0"/>
      <p:bldP spid="88213" grpId="0" autoUpdateAnimBg="0"/>
      <p:bldP spid="88215" grpId="0" bldLvl="0" animBg="1" autoUpdateAnimBg="0"/>
      <p:bldP spid="88216" grpId="0" bldLvl="0" animBg="1" autoUpdateAnimBg="0"/>
      <p:bldP spid="88217" grpId="0" bldLvl="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CF9CC534-CF39-4A5C-9272-DD8C7F508230}"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737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188470B5-4CDA-47E6-982A-AF339B522121}"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96260" name="Rectangle 2"/>
          <p:cNvSpPr>
            <a:spLocks noGrp="1" noChangeArrowheads="1"/>
          </p:cNvSpPr>
          <p:nvPr>
            <p:ph type="title" idx="4294967295"/>
          </p:nvPr>
        </p:nvSpPr>
        <p:spPr>
          <a:xfrm>
            <a:off x="555625" y="0"/>
            <a:ext cx="7772400" cy="609600"/>
          </a:xfrm>
        </p:spPr>
        <p:txBody>
          <a:bodyPr/>
          <a:lstStyle/>
          <a:p>
            <a:pPr eaLnBrk="1" hangingPunct="1">
              <a:defRPr/>
            </a:pPr>
            <a:r>
              <a:rPr lang="en-US" sz="3200" b="1" dirty="0">
                <a:solidFill>
                  <a:srgbClr val="333300"/>
                </a:solidFill>
                <a:effectLst>
                  <a:outerShdw blurRad="38100" dist="38100" dir="2700000" algn="tl">
                    <a:srgbClr val="C0C0C0"/>
                  </a:outerShdw>
                </a:effectLst>
                <a:latin typeface="黑体" pitchFamily="2" charset="-122"/>
                <a:ea typeface="黑体" pitchFamily="2" charset="-122"/>
              </a:rPr>
              <a:t>8.5.3</a:t>
            </a:r>
            <a:r>
              <a:rPr lang="zh-CN" altLang="en-US" sz="3200" b="1" dirty="0">
                <a:solidFill>
                  <a:srgbClr val="333300"/>
                </a:solidFill>
                <a:effectLst>
                  <a:outerShdw blurRad="38100" dist="38100" dir="2700000" algn="tl">
                    <a:srgbClr val="C0C0C0"/>
                  </a:outerShdw>
                </a:effectLst>
                <a:latin typeface="黑体" pitchFamily="2" charset="-122"/>
                <a:ea typeface="黑体" pitchFamily="2" charset="-122"/>
              </a:rPr>
              <a:t> </a:t>
            </a:r>
            <a:r>
              <a:rPr lang="zh-CN" altLang="en-US" sz="3200" b="1" dirty="0">
                <a:solidFill>
                  <a:srgbClr val="333300"/>
                </a:solidFill>
                <a:effectLst>
                  <a:outerShdw blurRad="38100" dist="38100" dir="2700000" algn="tl">
                    <a:srgbClr val="C0C0C0"/>
                  </a:outerShdw>
                </a:effectLst>
                <a:latin typeface="楷体_GB2312" pitchFamily="49" charset="-122"/>
                <a:ea typeface="黑体" pitchFamily="2" charset="-122"/>
              </a:rPr>
              <a:t>所有顶点之间的</a:t>
            </a:r>
            <a:r>
              <a:rPr lang="zh-CN" altLang="en-US" sz="3200" b="1" dirty="0">
                <a:solidFill>
                  <a:srgbClr val="333300"/>
                </a:solidFill>
                <a:effectLst>
                  <a:outerShdw blurRad="38100" dist="38100" dir="2700000" algn="tl">
                    <a:srgbClr val="C0C0C0"/>
                  </a:outerShdw>
                </a:effectLst>
                <a:latin typeface="黑体" pitchFamily="2" charset="-122"/>
                <a:ea typeface="黑体" pitchFamily="2" charset="-122"/>
              </a:rPr>
              <a:t>最短路径</a:t>
            </a:r>
            <a:endParaRPr lang="zh-CN" altLang="en-US" sz="3200" b="1" dirty="0">
              <a:solidFill>
                <a:srgbClr val="333300"/>
              </a:solidFill>
              <a:effectLst>
                <a:outerShdw blurRad="38100" dist="38100" dir="2700000" algn="tl">
                  <a:srgbClr val="C0C0C0"/>
                </a:outerShdw>
              </a:effectLst>
              <a:latin typeface="黑体" pitchFamily="2" charset="-122"/>
              <a:ea typeface="黑体" pitchFamily="2" charset="-122"/>
            </a:endParaRPr>
          </a:p>
        </p:txBody>
      </p:sp>
      <p:sp>
        <p:nvSpPr>
          <p:cNvPr id="96261" name="Rectangle 3"/>
          <p:cNvSpPr>
            <a:spLocks noGrp="1" noChangeArrowheads="1"/>
          </p:cNvSpPr>
          <p:nvPr>
            <p:ph type="body" idx="4294967295"/>
          </p:nvPr>
        </p:nvSpPr>
        <p:spPr>
          <a:xfrm>
            <a:off x="533400" y="990600"/>
            <a:ext cx="8077200" cy="4419600"/>
          </a:xfrm>
        </p:spPr>
        <p:txBody>
          <a:bodyPr lIns="92075" tIns="46038" rIns="92075" bIns="46038"/>
          <a:lstStyle/>
          <a:p>
            <a:pPr eaLnBrk="1" hangingPunct="1">
              <a:lnSpc>
                <a:spcPct val="110000"/>
              </a:lnSpc>
              <a:buFontTx/>
              <a:buNone/>
            </a:pPr>
            <a:r>
              <a:rPr lang="zh-CN" altLang="en-US" sz="2800" b="1" dirty="0">
                <a:solidFill>
                  <a:srgbClr val="FF3300"/>
                </a:solidFill>
                <a:latin typeface="楷体_GB2312" pitchFamily="49" charset="-122"/>
                <a:ea typeface="楷体_GB2312" pitchFamily="49" charset="-122"/>
              </a:rPr>
              <a:t>问题的提出：</a:t>
            </a:r>
            <a:r>
              <a:rPr lang="zh-CN" altLang="en-US" sz="2800" b="1" dirty="0">
                <a:solidFill>
                  <a:srgbClr val="333300"/>
                </a:solidFill>
                <a:latin typeface="楷体_GB2312" pitchFamily="49" charset="-122"/>
                <a:ea typeface="楷体_GB2312" pitchFamily="49" charset="-122"/>
              </a:rPr>
              <a:t>已知一个各边权值均大于</a:t>
            </a:r>
            <a:r>
              <a:rPr lang="en-US" altLang="zh-CN" sz="2800" b="1" dirty="0">
                <a:solidFill>
                  <a:srgbClr val="333300"/>
                </a:solidFill>
                <a:latin typeface="楷体_GB2312" pitchFamily="49" charset="-122"/>
                <a:ea typeface="楷体_GB2312" pitchFamily="49" charset="-122"/>
              </a:rPr>
              <a:t>0</a:t>
            </a:r>
            <a:r>
              <a:rPr lang="zh-CN" altLang="en-US" sz="2800" b="1" dirty="0">
                <a:solidFill>
                  <a:srgbClr val="333300"/>
                </a:solidFill>
                <a:latin typeface="楷体_GB2312" pitchFamily="49" charset="-122"/>
                <a:ea typeface="楷体_GB2312" pitchFamily="49" charset="-122"/>
              </a:rPr>
              <a:t>的带权有向图，对每一对顶点</a:t>
            </a:r>
            <a:r>
              <a:rPr lang="zh-CN" altLang="en-US" sz="2800" b="1" dirty="0">
                <a:solidFill>
                  <a:srgbClr val="333300"/>
                </a:solidFill>
                <a:ea typeface="仿宋_GB2312" pitchFamily="49" charset="-122"/>
              </a:rPr>
              <a:t> </a:t>
            </a:r>
            <a:r>
              <a:rPr lang="en-US" altLang="zh-CN" sz="2800" b="1" i="1" dirty="0">
                <a:solidFill>
                  <a:srgbClr val="333300"/>
                </a:solidFill>
                <a:ea typeface="仿宋_GB2312" pitchFamily="49" charset="-122"/>
              </a:rPr>
              <a:t>v</a:t>
            </a:r>
            <a:r>
              <a:rPr lang="en-US" altLang="zh-CN" sz="2800" b="1" i="1" baseline="-25000" dirty="0">
                <a:solidFill>
                  <a:srgbClr val="333300"/>
                </a:solidFill>
                <a:ea typeface="仿宋_GB2312" pitchFamily="49" charset="-122"/>
              </a:rPr>
              <a:t>i</a:t>
            </a:r>
            <a:r>
              <a:rPr lang="en-US" altLang="zh-CN" sz="2800" b="1" baseline="-25000" dirty="0">
                <a:solidFill>
                  <a:srgbClr val="333300"/>
                </a:solidFill>
                <a:ea typeface="仿宋_GB2312" pitchFamily="49" charset="-122"/>
              </a:rPr>
              <a:t> </a:t>
            </a:r>
            <a:r>
              <a:rPr lang="en-US" altLang="zh-CN" sz="2800" b="1" dirty="0">
                <a:solidFill>
                  <a:srgbClr val="333300"/>
                </a:solidFill>
                <a:ea typeface="仿宋_GB2312" pitchFamily="49" charset="-122"/>
                <a:sym typeface="Symbol" panose="05050102010706020507" pitchFamily="18" charset="2"/>
              </a:rPr>
              <a:t></a:t>
            </a:r>
            <a:r>
              <a:rPr lang="en-US" altLang="zh-CN" sz="2800" b="1" dirty="0">
                <a:solidFill>
                  <a:srgbClr val="333300"/>
                </a:solidFill>
                <a:ea typeface="仿宋_GB2312" pitchFamily="49" charset="-122"/>
              </a:rPr>
              <a:t> </a:t>
            </a:r>
            <a:r>
              <a:rPr lang="en-US" altLang="zh-CN" sz="2800" b="1" i="1" dirty="0" err="1">
                <a:solidFill>
                  <a:srgbClr val="333300"/>
                </a:solidFill>
                <a:ea typeface="仿宋_GB2312" pitchFamily="49" charset="-122"/>
              </a:rPr>
              <a:t>v</a:t>
            </a:r>
            <a:r>
              <a:rPr lang="en-US" altLang="zh-CN" sz="2800" b="1" i="1" baseline="-25000" dirty="0" err="1">
                <a:solidFill>
                  <a:srgbClr val="333300"/>
                </a:solidFill>
                <a:ea typeface="仿宋_GB2312" pitchFamily="49" charset="-122"/>
              </a:rPr>
              <a:t>j</a:t>
            </a:r>
            <a:r>
              <a:rPr lang="zh-CN" altLang="en-US" sz="2800" b="1" dirty="0">
                <a:solidFill>
                  <a:srgbClr val="333300"/>
                </a:solidFill>
                <a:ea typeface="仿宋_GB2312" pitchFamily="49" charset="-122"/>
              </a:rPr>
              <a:t>，</a:t>
            </a:r>
            <a:r>
              <a:rPr lang="zh-CN" altLang="en-US" sz="2800" b="1" dirty="0">
                <a:solidFill>
                  <a:srgbClr val="333300"/>
                </a:solidFill>
                <a:ea typeface="楷体_GB2312" pitchFamily="49" charset="-122"/>
              </a:rPr>
              <a:t>希望求出</a:t>
            </a:r>
            <a:r>
              <a:rPr lang="en-US" altLang="zh-CN" sz="2800" b="1" i="1" dirty="0">
                <a:solidFill>
                  <a:srgbClr val="333300"/>
                </a:solidFill>
                <a:ea typeface="仿宋_GB2312" pitchFamily="49" charset="-122"/>
              </a:rPr>
              <a:t>v</a:t>
            </a:r>
            <a:r>
              <a:rPr lang="en-US" altLang="zh-CN" sz="2800" b="1" i="1" baseline="-25000" dirty="0">
                <a:solidFill>
                  <a:srgbClr val="333300"/>
                </a:solidFill>
                <a:ea typeface="仿宋_GB2312" pitchFamily="49" charset="-122"/>
              </a:rPr>
              <a:t>i</a:t>
            </a:r>
            <a:r>
              <a:rPr lang="en-US" altLang="zh-CN" sz="2800" b="1" baseline="-25000" dirty="0">
                <a:solidFill>
                  <a:srgbClr val="333300"/>
                </a:solidFill>
                <a:ea typeface="仿宋_GB2312" pitchFamily="49" charset="-122"/>
              </a:rPr>
              <a:t> </a:t>
            </a:r>
            <a:r>
              <a:rPr lang="zh-CN" altLang="en-US" sz="2800" b="1" dirty="0">
                <a:solidFill>
                  <a:srgbClr val="333300"/>
                </a:solidFill>
                <a:ea typeface="楷体_GB2312" pitchFamily="49" charset="-122"/>
              </a:rPr>
              <a:t>与</a:t>
            </a:r>
            <a:r>
              <a:rPr lang="en-US" altLang="zh-CN" sz="2800" b="1" i="1" dirty="0" err="1">
                <a:solidFill>
                  <a:srgbClr val="333300"/>
                </a:solidFill>
                <a:ea typeface="仿宋_GB2312" pitchFamily="49" charset="-122"/>
              </a:rPr>
              <a:t>v</a:t>
            </a:r>
            <a:r>
              <a:rPr lang="en-US" altLang="zh-CN" sz="2800" b="1" i="1" baseline="-25000" dirty="0" err="1">
                <a:solidFill>
                  <a:srgbClr val="333300"/>
                </a:solidFill>
                <a:ea typeface="仿宋_GB2312" pitchFamily="49" charset="-122"/>
              </a:rPr>
              <a:t>j</a:t>
            </a:r>
            <a:r>
              <a:rPr lang="zh-CN" altLang="en-US" sz="2800" b="1" dirty="0">
                <a:solidFill>
                  <a:srgbClr val="333300"/>
                </a:solidFill>
                <a:latin typeface="楷体_GB2312" pitchFamily="49" charset="-122"/>
                <a:ea typeface="楷体_GB2312" pitchFamily="49" charset="-122"/>
              </a:rPr>
              <a:t>之间的最短路径和最短路径长度。</a:t>
            </a:r>
            <a:endParaRPr lang="zh-CN" altLang="en-US" sz="2800" b="1" dirty="0">
              <a:solidFill>
                <a:srgbClr val="333300"/>
              </a:solidFill>
              <a:latin typeface="楷体_GB2312" pitchFamily="49" charset="-122"/>
              <a:ea typeface="楷体_GB2312" pitchFamily="49" charset="-122"/>
            </a:endParaRPr>
          </a:p>
          <a:p>
            <a:pPr eaLnBrk="1" hangingPunct="1">
              <a:lnSpc>
                <a:spcPct val="110000"/>
              </a:lnSpc>
              <a:buFontTx/>
              <a:buNone/>
            </a:pPr>
            <a:r>
              <a:rPr lang="zh-CN" altLang="en-US" sz="2800" b="1" dirty="0">
                <a:solidFill>
                  <a:srgbClr val="FF3300"/>
                </a:solidFill>
                <a:latin typeface="楷体_GB2312" pitchFamily="49" charset="-122"/>
                <a:ea typeface="楷体_GB2312" pitchFamily="49" charset="-122"/>
              </a:rPr>
              <a:t>解决思路：</a:t>
            </a:r>
            <a:endParaRPr lang="zh-CN" altLang="en-US" sz="2800" b="1" dirty="0">
              <a:solidFill>
                <a:srgbClr val="FF3300"/>
              </a:solidFill>
              <a:latin typeface="楷体_GB2312" pitchFamily="49" charset="-122"/>
              <a:ea typeface="楷体_GB2312" pitchFamily="49" charset="-122"/>
            </a:endParaRPr>
          </a:p>
          <a:p>
            <a:pPr eaLnBrk="1" hangingPunct="1">
              <a:lnSpc>
                <a:spcPct val="110000"/>
              </a:lnSpc>
              <a:buFontTx/>
              <a:buNone/>
            </a:pPr>
            <a:r>
              <a:rPr lang="zh-CN" altLang="en-US" sz="2800" b="1" dirty="0">
                <a:solidFill>
                  <a:srgbClr val="333300"/>
                </a:solidFill>
                <a:latin typeface="楷体_GB2312" pitchFamily="49" charset="-122"/>
                <a:ea typeface="楷体_GB2312" pitchFamily="49" charset="-122"/>
              </a:rPr>
              <a:t>可以通过</a:t>
            </a:r>
            <a:r>
              <a:rPr lang="zh-CN" altLang="en-US" sz="2800" b="1" dirty="0">
                <a:solidFill>
                  <a:schemeClr val="tx2"/>
                </a:solidFill>
                <a:latin typeface="楷体_GB2312" pitchFamily="49" charset="-122"/>
                <a:ea typeface="楷体_GB2312" pitchFamily="49" charset="-122"/>
              </a:rPr>
              <a:t>调用</a:t>
            </a:r>
            <a:r>
              <a:rPr lang="en-US" altLang="zh-CN" sz="2800" b="1" dirty="0">
                <a:solidFill>
                  <a:schemeClr val="tx2"/>
                </a:solidFill>
                <a:latin typeface="楷体_GB2312" pitchFamily="49" charset="-122"/>
                <a:ea typeface="楷体_GB2312" pitchFamily="49" charset="-122"/>
              </a:rPr>
              <a:t>n</a:t>
            </a:r>
            <a:r>
              <a:rPr lang="zh-CN" altLang="en-US" sz="2800" b="1" dirty="0">
                <a:solidFill>
                  <a:schemeClr val="tx2"/>
                </a:solidFill>
                <a:latin typeface="楷体_GB2312" pitchFamily="49" charset="-122"/>
                <a:ea typeface="楷体_GB2312" pitchFamily="49" charset="-122"/>
              </a:rPr>
              <a:t>次</a:t>
            </a:r>
            <a:r>
              <a:rPr lang="en-US" altLang="zh-CN" sz="2800" b="1" dirty="0" err="1">
                <a:solidFill>
                  <a:schemeClr val="tx2"/>
                </a:solidFill>
                <a:ea typeface="仿宋_GB2312" pitchFamily="49" charset="-122"/>
              </a:rPr>
              <a:t>Dijkstra</a:t>
            </a:r>
            <a:r>
              <a:rPr lang="zh-CN" altLang="en-US" sz="2800" b="1" dirty="0">
                <a:solidFill>
                  <a:schemeClr val="tx2"/>
                </a:solidFill>
                <a:ea typeface="楷体_GB2312" pitchFamily="49" charset="-122"/>
              </a:rPr>
              <a:t>算法</a:t>
            </a:r>
            <a:r>
              <a:rPr lang="zh-CN" altLang="en-US" sz="2800" b="1" dirty="0">
                <a:solidFill>
                  <a:srgbClr val="333300"/>
                </a:solidFill>
                <a:ea typeface="楷体_GB2312" pitchFamily="49" charset="-122"/>
              </a:rPr>
              <a:t>来完成，</a:t>
            </a:r>
            <a:r>
              <a:rPr lang="zh-CN" altLang="en-US" sz="2800" dirty="0">
                <a:solidFill>
                  <a:srgbClr val="080808"/>
                </a:solidFill>
                <a:latin typeface="楷体_GB2312" pitchFamily="49" charset="-122"/>
              </a:rPr>
              <a:t>具体方法是：每次以不同的顶点作为源点，调用狄克斯特拉算法求出从该源点到其余顶点的最短路径。</a:t>
            </a:r>
            <a:r>
              <a:rPr lang="zh-CN" altLang="en-US" sz="2800" dirty="0">
                <a:solidFill>
                  <a:srgbClr val="0000FF"/>
                </a:solidFill>
                <a:latin typeface="楷体_GB2312" pitchFamily="49" charset="-122"/>
              </a:rPr>
              <a:t>重复</a:t>
            </a:r>
            <a:r>
              <a:rPr lang="en-US" altLang="zh-CN" sz="2800" dirty="0">
                <a:solidFill>
                  <a:srgbClr val="0000FF"/>
                </a:solidFill>
                <a:latin typeface="楷体_GB2312" pitchFamily="49" charset="-122"/>
              </a:rPr>
              <a:t>n</a:t>
            </a:r>
            <a:r>
              <a:rPr lang="zh-CN" altLang="en-US" sz="2800" dirty="0">
                <a:solidFill>
                  <a:srgbClr val="0000FF"/>
                </a:solidFill>
                <a:latin typeface="楷体_GB2312" pitchFamily="49" charset="-122"/>
              </a:rPr>
              <a:t>次</a:t>
            </a:r>
            <a:r>
              <a:rPr lang="zh-CN" altLang="en-US" sz="2800" dirty="0">
                <a:solidFill>
                  <a:srgbClr val="080808"/>
                </a:solidFill>
                <a:latin typeface="楷体_GB2312" pitchFamily="49" charset="-122"/>
              </a:rPr>
              <a:t>就可求出每对顶点之间的最短路径。由于狄克斯特拉算法的时间复杂度为</a:t>
            </a:r>
            <a:r>
              <a:rPr lang="en-US" altLang="zh-CN" sz="2800" i="1" dirty="0">
                <a:solidFill>
                  <a:srgbClr val="080808"/>
                </a:solidFill>
              </a:rPr>
              <a:t>O</a:t>
            </a:r>
            <a:r>
              <a:rPr lang="en-US" altLang="zh-CN" sz="2800" dirty="0">
                <a:solidFill>
                  <a:srgbClr val="080808"/>
                </a:solidFill>
              </a:rPr>
              <a:t>(</a:t>
            </a:r>
            <a:r>
              <a:rPr lang="en-US" altLang="zh-CN" sz="2800" i="1" dirty="0">
                <a:solidFill>
                  <a:srgbClr val="080808"/>
                </a:solidFill>
              </a:rPr>
              <a:t>n</a:t>
            </a:r>
            <a:r>
              <a:rPr lang="en-US" altLang="zh-CN" sz="2800" baseline="30000" dirty="0">
                <a:solidFill>
                  <a:srgbClr val="080808"/>
                </a:solidFill>
              </a:rPr>
              <a:t>3</a:t>
            </a:r>
            <a:r>
              <a:rPr lang="en-US" altLang="zh-CN" sz="2800" dirty="0">
                <a:solidFill>
                  <a:srgbClr val="080808"/>
                </a:solidFill>
              </a:rPr>
              <a:t>)</a:t>
            </a:r>
            <a:r>
              <a:rPr lang="en-US" sz="2800" dirty="0">
                <a:solidFill>
                  <a:srgbClr val="080808"/>
                </a:solidFill>
                <a:latin typeface="楷体_GB2312" pitchFamily="49" charset="-122"/>
              </a:rPr>
              <a:t>，</a:t>
            </a:r>
            <a:r>
              <a:rPr lang="zh-CN" altLang="en-US" sz="2800" dirty="0">
                <a:solidFill>
                  <a:srgbClr val="080808"/>
                </a:solidFill>
                <a:latin typeface="楷体_GB2312" pitchFamily="49" charset="-122"/>
              </a:rPr>
              <a:t>所以这种</a:t>
            </a:r>
            <a:r>
              <a:rPr lang="zh-CN" altLang="en-US" sz="2800" dirty="0">
                <a:solidFill>
                  <a:srgbClr val="0000FF"/>
                </a:solidFill>
                <a:latin typeface="楷体_GB2312" pitchFamily="49" charset="-122"/>
              </a:rPr>
              <a:t>算法的时间复杂度为</a:t>
            </a:r>
            <a:r>
              <a:rPr lang="en-US" altLang="zh-CN" sz="2800" i="1" dirty="0">
                <a:solidFill>
                  <a:srgbClr val="0000FF"/>
                </a:solidFill>
              </a:rPr>
              <a:t>O</a:t>
            </a:r>
            <a:r>
              <a:rPr lang="en-US" altLang="zh-CN" sz="2800" dirty="0">
                <a:solidFill>
                  <a:srgbClr val="0000FF"/>
                </a:solidFill>
              </a:rPr>
              <a:t>(</a:t>
            </a:r>
            <a:r>
              <a:rPr lang="en-US" altLang="zh-CN" sz="2800" i="1" dirty="0">
                <a:solidFill>
                  <a:srgbClr val="0000FF"/>
                </a:solidFill>
              </a:rPr>
              <a:t>n</a:t>
            </a:r>
            <a:r>
              <a:rPr lang="en-US" altLang="zh-CN" sz="2800" baseline="30000" dirty="0">
                <a:solidFill>
                  <a:srgbClr val="0000FF"/>
                </a:solidFill>
              </a:rPr>
              <a:t>4</a:t>
            </a:r>
            <a:r>
              <a:rPr lang="en-US" altLang="zh-CN" sz="2800" dirty="0" smtClean="0">
                <a:solidFill>
                  <a:srgbClr val="0000FF"/>
                </a:solidFill>
              </a:rPr>
              <a:t>)</a:t>
            </a:r>
            <a:r>
              <a:rPr lang="en-US" sz="2800" dirty="0" smtClean="0">
                <a:solidFill>
                  <a:srgbClr val="0000FF"/>
                </a:solidFill>
                <a:latin typeface="楷体_GB2312" pitchFamily="49" charset="-122"/>
              </a:rPr>
              <a:t>。</a:t>
            </a:r>
            <a:endParaRPr lang="zh-CN" altLang="en-US" sz="2800" b="1" dirty="0" smtClean="0">
              <a:solidFill>
                <a:srgbClr val="333300"/>
              </a:solidFill>
              <a:latin typeface="楷体_GB2312" pitchFamily="49" charset="-122"/>
              <a:ea typeface="楷体_GB2312" pitchFamily="49" charset="-122"/>
            </a:endParaRPr>
          </a:p>
          <a:p>
            <a:pPr eaLnBrk="1" hangingPunct="1">
              <a:lnSpc>
                <a:spcPct val="110000"/>
              </a:lnSpc>
              <a:buFontTx/>
              <a:buNone/>
            </a:pPr>
            <a:r>
              <a:rPr lang="zh-CN" altLang="en-US" sz="2800" b="1" dirty="0" smtClean="0">
                <a:solidFill>
                  <a:srgbClr val="FF3300"/>
                </a:solidFill>
                <a:ea typeface="仿宋_GB2312" pitchFamily="49" charset="-122"/>
              </a:rPr>
              <a:t>改进：</a:t>
            </a:r>
            <a:r>
              <a:rPr lang="en-US" altLang="zh-CN" sz="2800" b="1" dirty="0" smtClean="0">
                <a:solidFill>
                  <a:srgbClr val="333300"/>
                </a:solidFill>
                <a:ea typeface="仿宋_GB2312" pitchFamily="49" charset="-122"/>
              </a:rPr>
              <a:t>Floyd</a:t>
            </a:r>
            <a:r>
              <a:rPr lang="zh-CN" altLang="en-US" sz="2800" b="1" dirty="0" smtClean="0">
                <a:solidFill>
                  <a:srgbClr val="333300"/>
                </a:solidFill>
                <a:ea typeface="楷体_GB2312" pitchFamily="49" charset="-122"/>
              </a:rPr>
              <a:t>算法</a:t>
            </a:r>
            <a:endParaRPr lang="zh-CN" altLang="en-US" sz="2800" b="1" dirty="0" smtClean="0">
              <a:solidFill>
                <a:srgbClr val="333300"/>
              </a:solidFill>
              <a:ea typeface="楷体_GB2312" pitchFamily="49" charset="-122"/>
            </a:endParaRPr>
          </a:p>
          <a:p>
            <a:pPr eaLnBrk="1" hangingPunct="1">
              <a:lnSpc>
                <a:spcPct val="110000"/>
              </a:lnSpc>
              <a:buFontTx/>
              <a:buNone/>
            </a:pPr>
            <a:r>
              <a:rPr lang="zh-CN" altLang="en-US" sz="2800" b="1" dirty="0" smtClean="0">
                <a:ea typeface="仿宋_GB2312" pitchFamily="49" charset="-122"/>
              </a:rPr>
              <a:t>   </a:t>
            </a:r>
            <a:endParaRPr lang="zh-CN" altLang="en-US" sz="2800" b="1" dirty="0">
              <a:ea typeface="仿宋_GB2312" pitchFamily="49" charset="-122"/>
            </a:endParaRPr>
          </a:p>
        </p:txBody>
      </p:sp>
      <p:sp>
        <p:nvSpPr>
          <p:cNvPr id="73734" name="AutoShape 4">
            <a:hlinkClick r:id="rId1" action="ppaction://hlinksldjump" highlightClick="1"/>
          </p:cNvPr>
          <p:cNvSpPr>
            <a:spLocks noChangeArrowheads="1"/>
          </p:cNvSpPr>
          <p:nvPr/>
        </p:nvSpPr>
        <p:spPr bwMode="auto">
          <a:xfrm flipH="1">
            <a:off x="8001000" y="5867400"/>
            <a:ext cx="4572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6261">
                                            <p:txEl>
                                              <p:pRg st="1" end="1"/>
                                            </p:txEl>
                                          </p:spTgt>
                                        </p:tgtEl>
                                        <p:attrNameLst>
                                          <p:attrName>style.visibility</p:attrName>
                                        </p:attrNameLst>
                                      </p:cBhvr>
                                      <p:to>
                                        <p:strVal val="visible"/>
                                      </p:to>
                                    </p:set>
                                    <p:animEffect transition="in" filter="strips(downRight)">
                                      <p:cBhvr>
                                        <p:cTn id="7" dur="500"/>
                                        <p:tgtEl>
                                          <p:spTgt spid="96261">
                                            <p:txEl>
                                              <p:pRg st="1" end="1"/>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6261">
                                            <p:txEl>
                                              <p:pRg st="2" end="2"/>
                                            </p:txEl>
                                          </p:spTgt>
                                        </p:tgtEl>
                                        <p:attrNameLst>
                                          <p:attrName>style.visibility</p:attrName>
                                        </p:attrNameLst>
                                      </p:cBhvr>
                                      <p:to>
                                        <p:strVal val="visible"/>
                                      </p:to>
                                    </p:set>
                                    <p:animEffect transition="in" filter="strips(downRight)">
                                      <p:cBhvr>
                                        <p:cTn id="10" dur="500"/>
                                        <p:tgtEl>
                                          <p:spTgt spid="9626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96261">
                                            <p:txEl>
                                              <p:pRg st="3" end="3"/>
                                            </p:txEl>
                                          </p:spTgt>
                                        </p:tgtEl>
                                        <p:attrNameLst>
                                          <p:attrName>style.visibility</p:attrName>
                                        </p:attrNameLst>
                                      </p:cBhvr>
                                      <p:to>
                                        <p:strVal val="visible"/>
                                      </p:to>
                                    </p:set>
                                    <p:animEffect transition="in" filter="strips(downRight)">
                                      <p:cBhvr>
                                        <p:cTn id="15" dur="500"/>
                                        <p:tgtEl>
                                          <p:spTgt spid="962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utoUpdateAnimBg="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3969385"/>
          </a:xfrm>
          <a:prstGeom prst="rect">
            <a:avLst/>
          </a:prstGeom>
          <a:noFill/>
        </p:spPr>
        <p:txBody>
          <a:bodyPr wrap="square" rtlCol="0" anchor="t">
            <a:spAutoFit/>
          </a:bodyPr>
          <a:lstStyle/>
          <a:p>
            <a:r>
              <a:rPr lang="zh-CN" altLang="en-US" sz="3600"/>
              <a:t>优点：</a:t>
            </a:r>
            <a:endParaRPr lang="zh-CN" altLang="en-US" sz="3600"/>
          </a:p>
          <a:p>
            <a:r>
              <a:rPr lang="zh-CN" altLang="en-US" sz="3600"/>
              <a:t>1.时间复杂度比普通的Dijkstra和Ford低。</a:t>
            </a:r>
            <a:endParaRPr lang="zh-CN" altLang="en-US" sz="3600"/>
          </a:p>
          <a:p>
            <a:endParaRPr lang="zh-CN" altLang="en-US" sz="3600"/>
          </a:p>
          <a:p>
            <a:r>
              <a:rPr lang="zh-CN" altLang="en-US" sz="3600"/>
              <a:t>2.能够计算负权图问题。</a:t>
            </a:r>
            <a:endParaRPr lang="zh-CN" altLang="en-US" sz="3600"/>
          </a:p>
          <a:p>
            <a:endParaRPr lang="zh-CN" altLang="en-US" sz="3600"/>
          </a:p>
          <a:p>
            <a:r>
              <a:rPr lang="zh-CN" altLang="en-US" sz="3600"/>
              <a:t>3.能够判断是否有负环 (即：每跑一圈，路径会减小，所以会一直循环跑下去)。</a:t>
            </a:r>
            <a:endParaRPr lang="zh-CN" altLang="en-US" sz="3600"/>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3969385"/>
          </a:xfrm>
          <a:prstGeom prst="rect">
            <a:avLst/>
          </a:prstGeom>
          <a:noFill/>
        </p:spPr>
        <p:txBody>
          <a:bodyPr wrap="square" rtlCol="0" anchor="t">
            <a:spAutoFit/>
          </a:bodyPr>
          <a:lstStyle/>
          <a:p>
            <a:r>
              <a:rPr lang="zh-CN" altLang="en-US" sz="3600"/>
              <a:t>思想：</a:t>
            </a:r>
            <a:endParaRPr lang="zh-CN" altLang="en-US" sz="3600"/>
          </a:p>
          <a:p>
            <a:r>
              <a:rPr lang="zh-CN" altLang="en-US" sz="3600"/>
              <a:t>用数组记录每个结点的最短路径估计值，用邻接表来存储图G</a:t>
            </a:r>
            <a:endParaRPr lang="zh-CN" altLang="en-US" sz="3600"/>
          </a:p>
          <a:p>
            <a:endParaRPr lang="zh-CN" altLang="en-US" sz="3600"/>
          </a:p>
          <a:p>
            <a:r>
              <a:rPr lang="zh-CN" altLang="en-US" sz="3600"/>
              <a:t>建立一个先进先出的队列来保存待优化的结点</a:t>
            </a:r>
            <a:endParaRPr lang="zh-CN" altLang="en-US" sz="3600"/>
          </a:p>
          <a:p>
            <a:endParaRPr lang="zh-CN" altLang="en-US" sz="3600"/>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5631180"/>
          </a:xfrm>
          <a:prstGeom prst="rect">
            <a:avLst/>
          </a:prstGeom>
          <a:noFill/>
        </p:spPr>
        <p:txBody>
          <a:bodyPr wrap="square" rtlCol="0" anchor="t">
            <a:spAutoFit/>
          </a:bodyPr>
          <a:lstStyle/>
          <a:p>
            <a:r>
              <a:rPr lang="zh-CN" altLang="en-US" sz="2400"/>
              <a:t>实现方法：</a:t>
            </a:r>
            <a:endParaRPr lang="zh-CN" altLang="en-US" sz="2400"/>
          </a:p>
          <a:p>
            <a:r>
              <a:rPr lang="zh-CN" altLang="en-US" sz="2400"/>
              <a:t>　　1.存入图。</a:t>
            </a:r>
            <a:endParaRPr lang="zh-CN" altLang="en-US" sz="2400"/>
          </a:p>
          <a:p>
            <a:r>
              <a:rPr lang="zh-CN" altLang="en-US" sz="2400"/>
              <a:t>       2.开一个队列，先将开始的节点放入。</a:t>
            </a:r>
            <a:endParaRPr lang="zh-CN" altLang="en-US" sz="2400"/>
          </a:p>
          <a:p>
            <a:r>
              <a:rPr lang="zh-CN" altLang="en-US" sz="2400"/>
              <a:t>       3.每次从队列中取出一个节点X，遍历与X相通的Y节点，查询比对  Y的长度 和 X的长度+ X与Y的长度</a:t>
            </a:r>
            <a:endParaRPr lang="zh-CN" altLang="en-US" sz="2400"/>
          </a:p>
          <a:p>
            <a:r>
              <a:rPr lang="zh-CN" altLang="en-US" sz="2400"/>
              <a:t>         如果X的长度+ X与Y的长度 &gt; Y的长度,说明需要更新操作。</a:t>
            </a:r>
            <a:endParaRPr lang="zh-CN" altLang="en-US" sz="2400"/>
          </a:p>
          <a:p>
            <a:r>
              <a:rPr lang="zh-CN" altLang="en-US" sz="2400"/>
              <a:t>                    1）.存入最短路。</a:t>
            </a:r>
            <a:endParaRPr lang="zh-CN" altLang="en-US" sz="2400"/>
          </a:p>
          <a:p>
            <a:r>
              <a:rPr lang="zh-CN" altLang="en-US" sz="2400"/>
              <a:t>                    2）.由于改变了原有的长度，所以需要往后更新，与这个节点相连的最短路。(即：判断下是否在队列，在就不用重复，不在就加入队列，等待更新)。</a:t>
            </a:r>
            <a:endParaRPr lang="zh-CN" altLang="en-US" sz="2400"/>
          </a:p>
          <a:p>
            <a:r>
              <a:rPr lang="zh-CN" altLang="en-US" sz="2400"/>
              <a:t>                    3）.在这期间可以记录这个节点的进队次数，判断是否存在负环。</a:t>
            </a:r>
            <a:endParaRPr lang="zh-CN" altLang="en-US" sz="2400"/>
          </a:p>
          <a:p>
            <a:r>
              <a:rPr lang="zh-CN" altLang="en-US" sz="2400"/>
              <a:t>        4.直到队空。</a:t>
            </a:r>
            <a:endParaRPr lang="zh-CN" altLang="en-US" sz="2400"/>
          </a:p>
          <a:p>
            <a:r>
              <a:rPr lang="zh-CN" altLang="en-US" sz="2400"/>
              <a:t>判断有无负环：如果某个点进入队列的次数超过N次则存在负环</a:t>
            </a:r>
            <a:endParaRPr lang="zh-CN" altLang="en-US" sz="2400"/>
          </a:p>
          <a:p>
            <a:endParaRPr lang="zh-CN" altLang="en-US" sz="2400"/>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90224"/>
            <a:ext cx="9144000" cy="3046988"/>
          </a:xfrm>
          <a:prstGeom prst="rect">
            <a:avLst/>
          </a:prstGeom>
        </p:spPr>
        <p:txBody>
          <a:bodyPr wrap="square">
            <a:spAutoFit/>
          </a:bodyPr>
          <a:lstStyle/>
          <a:p>
            <a:r>
              <a:rPr lang="en-US" altLang="zh-CN" sz="3200" dirty="0"/>
              <a:t>Floyd</a:t>
            </a:r>
            <a:r>
              <a:rPr lang="zh-CN" altLang="en-US" sz="3200" dirty="0"/>
              <a:t>是一种经典的多源最短路径算法，它通过动态规划的思想来寻找给定加权图中的多源点之间的最短路径，算法时间复杂度是</a:t>
            </a:r>
            <a:r>
              <a:rPr lang="en-US" altLang="zh-CN" sz="3200" dirty="0"/>
              <a:t>O(n3)</a:t>
            </a:r>
            <a:r>
              <a:rPr lang="zh-CN" altLang="en-US" sz="3200" dirty="0"/>
              <a:t>。之所以叫</a:t>
            </a:r>
            <a:r>
              <a:rPr lang="en-US" altLang="zh-CN" sz="3200" dirty="0"/>
              <a:t>Floyd</a:t>
            </a:r>
            <a:r>
              <a:rPr lang="zh-CN" altLang="en-US" sz="3200" dirty="0"/>
              <a:t>是因为该算法发明人之一是</a:t>
            </a:r>
            <a:r>
              <a:rPr lang="en-US" altLang="zh-CN" sz="3200" dirty="0"/>
              <a:t>Robert Floyd</a:t>
            </a:r>
            <a:r>
              <a:rPr lang="zh-CN" altLang="en-US" sz="3200" dirty="0"/>
              <a:t>，他是</a:t>
            </a:r>
            <a:r>
              <a:rPr lang="en-US" altLang="zh-CN" sz="3200" dirty="0"/>
              <a:t>1978</a:t>
            </a:r>
            <a:r>
              <a:rPr lang="zh-CN" altLang="en-US" sz="3200" dirty="0"/>
              <a:t>年图灵奖获得者，同时也是斯坦福大学计算机科学系教授。</a:t>
            </a:r>
            <a:endParaRPr lang="zh-CN" altLang="en-US"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2pPr>
            <a:lvl3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3pPr>
            <a:lvl4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4pPr>
            <a:lvl5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5pPr>
            <a:lvl6pPr marL="4572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6pPr>
            <a:lvl7pPr marL="9144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7pPr>
            <a:lvl8pPr marL="13716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8pPr>
            <a:lvl9pPr marL="18288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41671F4D-E7F2-4882-95F9-9EB8038BBA82}"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331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41CA37A6-1387-4A27-81E6-DDABB2236033}"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5364" name="Rectangle 2"/>
          <p:cNvSpPr>
            <a:spLocks noGrp="1" noChangeArrowheads="1"/>
          </p:cNvSpPr>
          <p:nvPr>
            <p:ph type="body" idx="4294967295"/>
          </p:nvPr>
        </p:nvSpPr>
        <p:spPr>
          <a:xfrm>
            <a:off x="190500" y="725488"/>
            <a:ext cx="8763000" cy="5943600"/>
          </a:xfrm>
        </p:spPr>
        <p:txBody>
          <a:bodyPr/>
          <a:lstStyle/>
          <a:p>
            <a:pPr eaLnBrk="1" hangingPunct="1">
              <a:lnSpc>
                <a:spcPct val="105000"/>
              </a:lnSpc>
              <a:buClr>
                <a:srgbClr val="800080"/>
              </a:buClr>
              <a:buSzPct val="50000"/>
              <a:buFont typeface="Wingdings" panose="05000000000000000000" pitchFamily="2" charset="2"/>
              <a:buNone/>
            </a:pPr>
            <a:r>
              <a:rPr lang="en-US" altLang="zh-CN" sz="3000" b="1">
                <a:latin typeface="Times New Roman" pitchFamily="18" charset="0"/>
                <a:ea typeface="仿宋_GB2312" pitchFamily="49" charset="-122"/>
              </a:rPr>
              <a:t>7. </a:t>
            </a:r>
            <a:r>
              <a:rPr lang="zh-CN" altLang="en-US" sz="3000" b="1">
                <a:solidFill>
                  <a:schemeClr val="tx2"/>
                </a:solidFill>
                <a:latin typeface="Times New Roman" pitchFamily="18" charset="0"/>
                <a:ea typeface="仿宋_GB2312" pitchFamily="49" charset="-122"/>
              </a:rPr>
              <a:t>顶点的度</a:t>
            </a:r>
            <a:r>
              <a:rPr lang="zh-CN" altLang="en-US" sz="3000" b="1">
                <a:latin typeface="Times New Roman" pitchFamily="18" charset="0"/>
                <a:ea typeface="仿宋_GB2312" pitchFamily="49" charset="-122"/>
              </a:rPr>
              <a:t>  一个顶点</a:t>
            </a:r>
            <a:r>
              <a:rPr lang="en-US" altLang="zh-CN" sz="3000" b="1" i="1">
                <a:latin typeface="Times New Roman" pitchFamily="18" charset="0"/>
                <a:ea typeface="仿宋_GB2312" pitchFamily="49" charset="-122"/>
              </a:rPr>
              <a:t>v</a:t>
            </a:r>
            <a:r>
              <a:rPr lang="zh-CN" altLang="en-US" sz="3000" b="1">
                <a:latin typeface="Times New Roman" pitchFamily="18" charset="0"/>
                <a:ea typeface="仿宋_GB2312" pitchFamily="49" charset="-122"/>
              </a:rPr>
              <a:t>的度是与它相关联的边的条数。记作</a:t>
            </a:r>
            <a:r>
              <a:rPr lang="en-US" altLang="zh-CN" sz="3000" b="1">
                <a:solidFill>
                  <a:schemeClr val="tx2"/>
                </a:solidFill>
                <a:latin typeface="Times New Roman" pitchFamily="18" charset="0"/>
                <a:ea typeface="仿宋_GB2312" pitchFamily="49" charset="-122"/>
              </a:rPr>
              <a:t>TD(</a:t>
            </a:r>
            <a:r>
              <a:rPr lang="en-US" altLang="zh-CN" sz="3000" b="1" i="1">
                <a:solidFill>
                  <a:schemeClr val="tx2"/>
                </a:solidFill>
                <a:latin typeface="Times New Roman" pitchFamily="18" charset="0"/>
                <a:ea typeface="仿宋_GB2312" pitchFamily="49" charset="-122"/>
              </a:rPr>
              <a:t>v</a:t>
            </a:r>
            <a:r>
              <a:rPr lang="en-US" altLang="zh-CN" sz="3000" b="1">
                <a:solidFill>
                  <a:schemeClr val="tx2"/>
                </a:solidFill>
                <a:latin typeface="Times New Roman" pitchFamily="18" charset="0"/>
                <a:ea typeface="仿宋_GB2312" pitchFamily="49" charset="-122"/>
              </a:rPr>
              <a:t>)</a:t>
            </a:r>
            <a:r>
              <a:rPr lang="zh-CN" altLang="en-US" sz="3000" b="1">
                <a:latin typeface="Times New Roman" pitchFamily="18" charset="0"/>
                <a:ea typeface="仿宋_GB2312" pitchFamily="49" charset="-122"/>
              </a:rPr>
              <a:t>。在有向图中</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顶点的度等于该顶点的入度与出度之和。</a:t>
            </a:r>
            <a:endParaRPr lang="zh-CN" altLang="en-US" sz="3000" b="1">
              <a:latin typeface="Times New Roman"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zh-CN" altLang="en-US" sz="3000" b="1">
                <a:solidFill>
                  <a:schemeClr val="tx2"/>
                </a:solidFill>
                <a:latin typeface="Times New Roman" pitchFamily="18" charset="0"/>
                <a:ea typeface="仿宋_GB2312" pitchFamily="49" charset="-122"/>
              </a:rPr>
              <a:t>           顶点 </a:t>
            </a:r>
            <a:r>
              <a:rPr lang="en-US" altLang="zh-CN" sz="3000" b="1" i="1">
                <a:solidFill>
                  <a:schemeClr val="tx2"/>
                </a:solidFill>
                <a:latin typeface="Times New Roman" pitchFamily="18" charset="0"/>
                <a:ea typeface="仿宋_GB2312" pitchFamily="49" charset="-122"/>
              </a:rPr>
              <a:t>v </a:t>
            </a:r>
            <a:r>
              <a:rPr lang="zh-CN" altLang="en-US" sz="3000" b="1">
                <a:solidFill>
                  <a:schemeClr val="tx2"/>
                </a:solidFill>
                <a:latin typeface="Times New Roman" pitchFamily="18" charset="0"/>
                <a:ea typeface="仿宋_GB2312" pitchFamily="49" charset="-122"/>
              </a:rPr>
              <a:t>的入度</a:t>
            </a:r>
            <a:r>
              <a:rPr lang="zh-CN" altLang="en-US" sz="3000" b="1">
                <a:latin typeface="Times New Roman" pitchFamily="18" charset="0"/>
                <a:ea typeface="仿宋_GB2312" pitchFamily="49" charset="-122"/>
              </a:rPr>
              <a:t>是以 </a:t>
            </a:r>
            <a:r>
              <a:rPr lang="en-US" altLang="zh-CN" sz="3000" b="1" i="1">
                <a:latin typeface="Times New Roman" pitchFamily="18" charset="0"/>
                <a:ea typeface="仿宋_GB2312" pitchFamily="49" charset="-122"/>
              </a:rPr>
              <a:t>v </a:t>
            </a:r>
            <a:r>
              <a:rPr lang="zh-CN" altLang="en-US" sz="3000" b="1">
                <a:latin typeface="Times New Roman" pitchFamily="18" charset="0"/>
                <a:ea typeface="仿宋_GB2312" pitchFamily="49" charset="-122"/>
              </a:rPr>
              <a:t>为终点的有向边的条数</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记作</a:t>
            </a:r>
            <a:r>
              <a:rPr lang="zh-CN" altLang="en-US" sz="3000" b="1">
                <a:solidFill>
                  <a:srgbClr val="008080"/>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ID(</a:t>
            </a:r>
            <a:r>
              <a:rPr lang="en-US" altLang="zh-CN" sz="3000" b="1" i="1">
                <a:solidFill>
                  <a:schemeClr val="tx2"/>
                </a:solidFill>
                <a:latin typeface="Times New Roman" pitchFamily="18" charset="0"/>
                <a:ea typeface="仿宋_GB2312" pitchFamily="49" charset="-122"/>
              </a:rPr>
              <a:t>v</a:t>
            </a:r>
            <a:r>
              <a:rPr lang="en-US" altLang="zh-CN" sz="3000" b="1">
                <a:solidFill>
                  <a:schemeClr val="tx2"/>
                </a:solidFill>
                <a:latin typeface="Times New Roman" pitchFamily="18" charset="0"/>
                <a:ea typeface="仿宋_GB2312" pitchFamily="49" charset="-122"/>
              </a:rPr>
              <a:t>)</a:t>
            </a:r>
            <a:r>
              <a:rPr lang="en-US" altLang="zh-CN" sz="3000" b="1">
                <a:latin typeface="Times New Roman" pitchFamily="18" charset="0"/>
                <a:ea typeface="仿宋_GB2312" pitchFamily="49" charset="-122"/>
              </a:rPr>
              <a:t>; </a:t>
            </a:r>
            <a:r>
              <a:rPr lang="zh-CN" altLang="en-US" sz="3000" b="1">
                <a:solidFill>
                  <a:schemeClr val="tx2"/>
                </a:solidFill>
                <a:latin typeface="Times New Roman" pitchFamily="18" charset="0"/>
                <a:ea typeface="仿宋_GB2312" pitchFamily="49" charset="-122"/>
              </a:rPr>
              <a:t>顶点 </a:t>
            </a:r>
            <a:r>
              <a:rPr lang="en-US" altLang="zh-CN" sz="3000" b="1" i="1">
                <a:solidFill>
                  <a:schemeClr val="tx2"/>
                </a:solidFill>
                <a:latin typeface="Times New Roman" pitchFamily="18" charset="0"/>
                <a:ea typeface="仿宋_GB2312" pitchFamily="49" charset="-122"/>
              </a:rPr>
              <a:t>v </a:t>
            </a:r>
            <a:r>
              <a:rPr lang="zh-CN" altLang="en-US" sz="3000" b="1">
                <a:solidFill>
                  <a:schemeClr val="tx2"/>
                </a:solidFill>
                <a:latin typeface="Times New Roman" pitchFamily="18" charset="0"/>
                <a:ea typeface="仿宋_GB2312" pitchFamily="49" charset="-122"/>
              </a:rPr>
              <a:t>的出度</a:t>
            </a:r>
            <a:r>
              <a:rPr lang="zh-CN" altLang="en-US" sz="3000" b="1">
                <a:latin typeface="Times New Roman" pitchFamily="18" charset="0"/>
                <a:ea typeface="仿宋_GB2312" pitchFamily="49" charset="-122"/>
              </a:rPr>
              <a:t>是以 </a:t>
            </a:r>
            <a:r>
              <a:rPr lang="en-US" altLang="zh-CN" sz="3000" b="1" i="1">
                <a:latin typeface="Times New Roman" pitchFamily="18" charset="0"/>
                <a:ea typeface="仿宋_GB2312" pitchFamily="49" charset="-122"/>
              </a:rPr>
              <a:t>v </a:t>
            </a:r>
            <a:r>
              <a:rPr lang="zh-CN" altLang="en-US" sz="3000" b="1">
                <a:latin typeface="Times New Roman" pitchFamily="18" charset="0"/>
                <a:ea typeface="仿宋_GB2312" pitchFamily="49" charset="-122"/>
              </a:rPr>
              <a:t>为始点的有向边的条数</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记作</a:t>
            </a:r>
            <a:r>
              <a:rPr lang="zh-CN" altLang="en-US" sz="3000" b="1">
                <a:solidFill>
                  <a:srgbClr val="008080"/>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OD(</a:t>
            </a:r>
            <a:r>
              <a:rPr lang="en-US" altLang="zh-CN" sz="3000" b="1" i="1">
                <a:solidFill>
                  <a:schemeClr val="tx2"/>
                </a:solidFill>
                <a:latin typeface="Times New Roman" pitchFamily="18" charset="0"/>
                <a:ea typeface="仿宋_GB2312" pitchFamily="49" charset="-122"/>
              </a:rPr>
              <a:t>v</a:t>
            </a:r>
            <a:r>
              <a:rPr lang="en-US" altLang="zh-CN" sz="3000" b="1">
                <a:solidFill>
                  <a:schemeClr val="tx2"/>
                </a:solidFill>
                <a:latin typeface="Times New Roman" pitchFamily="18" charset="0"/>
                <a:ea typeface="仿宋_GB2312" pitchFamily="49" charset="-122"/>
              </a:rPr>
              <a:t>)</a:t>
            </a:r>
            <a:r>
              <a:rPr lang="zh-CN" altLang="en-US" sz="3000" b="1">
                <a:latin typeface="Times New Roman" pitchFamily="18" charset="0"/>
                <a:ea typeface="仿宋_GB2312" pitchFamily="49" charset="-122"/>
              </a:rPr>
              <a:t>。</a:t>
            </a:r>
            <a:endParaRPr lang="zh-CN" altLang="en-US" sz="3000" b="1">
              <a:latin typeface="Times New Roman"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itchFamily="18" charset="0"/>
                <a:ea typeface="仿宋_GB2312" pitchFamily="49" charset="-122"/>
              </a:rPr>
              <a:t>8.</a:t>
            </a:r>
            <a:r>
              <a:rPr lang="en-US" altLang="zh-CN" sz="3000" b="1">
                <a:solidFill>
                  <a:schemeClr val="tx2"/>
                </a:solidFill>
                <a:latin typeface="Times New Roman" pitchFamily="18" charset="0"/>
                <a:ea typeface="仿宋_GB2312" pitchFamily="49" charset="-122"/>
              </a:rPr>
              <a:t> </a:t>
            </a:r>
            <a:r>
              <a:rPr lang="zh-CN" altLang="en-US" sz="3000" b="1">
                <a:solidFill>
                  <a:schemeClr val="tx2"/>
                </a:solidFill>
                <a:latin typeface="Times New Roman" pitchFamily="18" charset="0"/>
                <a:ea typeface="仿宋_GB2312" pitchFamily="49" charset="-122"/>
              </a:rPr>
              <a:t>路径</a:t>
            </a:r>
            <a:r>
              <a:rPr lang="zh-CN" altLang="en-US" sz="3000" b="1">
                <a:latin typeface="Times New Roman" pitchFamily="18" charset="0"/>
                <a:ea typeface="仿宋_GB2312" pitchFamily="49" charset="-122"/>
              </a:rPr>
              <a:t>    在图 </a:t>
            </a:r>
            <a:r>
              <a:rPr lang="en-US" altLang="zh-CN" sz="3000" b="1">
                <a:latin typeface="Times New Roman" pitchFamily="18" charset="0"/>
                <a:ea typeface="仿宋_GB2312" pitchFamily="49" charset="-122"/>
              </a:rPr>
              <a:t>G</a:t>
            </a:r>
            <a:r>
              <a:rPr lang="zh-CN" altLang="en-US" sz="3000" b="1">
                <a:latin typeface="Times New Roman" pitchFamily="18" charset="0"/>
                <a:ea typeface="仿宋_GB2312" pitchFamily="49" charset="-122"/>
              </a:rPr>
              <a:t>＝</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V</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E</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中</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若从顶点</a:t>
            </a:r>
            <a:r>
              <a:rPr lang="zh-CN" altLang="en-US" sz="3000" b="1">
                <a:solidFill>
                  <a:srgbClr val="FF3300"/>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i</a:t>
            </a:r>
            <a:r>
              <a:rPr lang="en-US" altLang="zh-CN" sz="3000" b="1" i="1" baseline="-25000">
                <a:solidFill>
                  <a:srgbClr val="FF3300"/>
                </a:solidFill>
                <a:latin typeface="Times New Roman" pitchFamily="18" charset="0"/>
                <a:ea typeface="仿宋_GB2312" pitchFamily="49" charset="-122"/>
              </a:rPr>
              <a:t> </a:t>
            </a:r>
            <a:r>
              <a:rPr lang="zh-CN" altLang="en-US" sz="3000" b="1">
                <a:latin typeface="Times New Roman" pitchFamily="18" charset="0"/>
                <a:ea typeface="仿宋_GB2312" pitchFamily="49" charset="-122"/>
              </a:rPr>
              <a:t>出发</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沿一些边经过一些顶点</a:t>
            </a:r>
            <a:r>
              <a:rPr lang="zh-CN" altLang="en-US" sz="3000" b="1">
                <a:solidFill>
                  <a:srgbClr val="FF3300"/>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p</a:t>
            </a:r>
            <a:r>
              <a:rPr lang="en-US" altLang="zh-CN" sz="3000" b="1" baseline="-25000">
                <a:solidFill>
                  <a:schemeClr val="tx2"/>
                </a:solidFill>
                <a:latin typeface="Times New Roman" pitchFamily="18" charset="0"/>
                <a:ea typeface="仿宋_GB2312" pitchFamily="49" charset="-122"/>
              </a:rPr>
              <a:t>1</a:t>
            </a:r>
            <a:r>
              <a:rPr lang="en-US" altLang="zh-CN" sz="3000" b="1">
                <a:latin typeface="Times New Roman" pitchFamily="18" charset="0"/>
                <a:ea typeface="仿宋_GB2312" pitchFamily="49" charset="-122"/>
              </a:rPr>
              <a:t>,</a:t>
            </a:r>
            <a:r>
              <a:rPr lang="en-US" altLang="zh-CN" sz="3000" b="1">
                <a:solidFill>
                  <a:srgbClr val="008080"/>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p</a:t>
            </a:r>
            <a:r>
              <a:rPr lang="en-US" altLang="zh-CN" sz="3000" b="1" baseline="-25000">
                <a:solidFill>
                  <a:schemeClr val="tx2"/>
                </a:solidFill>
                <a:latin typeface="Times New Roman" pitchFamily="18" charset="0"/>
                <a:ea typeface="仿宋_GB2312" pitchFamily="49" charset="-122"/>
              </a:rPr>
              <a:t>2</a:t>
            </a:r>
            <a:r>
              <a:rPr lang="en-US" altLang="zh-CN" sz="3000" b="1">
                <a:latin typeface="Times New Roman" pitchFamily="18" charset="0"/>
                <a:ea typeface="仿宋_GB2312" pitchFamily="49" charset="-122"/>
              </a:rPr>
              <a:t>, …,</a:t>
            </a:r>
            <a:r>
              <a:rPr lang="en-US" altLang="zh-CN" sz="3000" b="1">
                <a:solidFill>
                  <a:srgbClr val="008080"/>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pm</a:t>
            </a:r>
            <a:r>
              <a:rPr lang="zh-CN" altLang="en-US" sz="3000" b="1">
                <a:latin typeface="Times New Roman" pitchFamily="18" charset="0"/>
                <a:ea typeface="仿宋_GB2312" pitchFamily="49" charset="-122"/>
              </a:rPr>
              <a:t>，到达顶点</a:t>
            </a:r>
            <a:r>
              <a:rPr lang="en-US" altLang="zh-CN" sz="3000" b="1" i="1">
                <a:solidFill>
                  <a:srgbClr val="FF3300"/>
                </a:solidFill>
                <a:latin typeface="Times New Roman" pitchFamily="18" charset="0"/>
                <a:ea typeface="仿宋_GB2312" pitchFamily="49" charset="-122"/>
              </a:rPr>
              <a:t>v</a:t>
            </a:r>
            <a:r>
              <a:rPr lang="en-US" altLang="zh-CN" sz="3000" b="1" i="1" baseline="-25000">
                <a:solidFill>
                  <a:srgbClr val="FF3300"/>
                </a:solidFill>
                <a:latin typeface="Times New Roman" pitchFamily="18" charset="0"/>
                <a:ea typeface="仿宋_GB2312" pitchFamily="49" charset="-122"/>
              </a:rPr>
              <a:t>j</a:t>
            </a:r>
            <a:r>
              <a:rPr lang="zh-CN" altLang="en-US" sz="3000" b="1">
                <a:latin typeface="Times New Roman" pitchFamily="18" charset="0"/>
                <a:ea typeface="仿宋_GB2312" pitchFamily="49" charset="-122"/>
              </a:rPr>
              <a:t>。则称顶点序列</a:t>
            </a:r>
            <a:r>
              <a:rPr lang="zh-CN" altLang="en-US" sz="3000" b="1">
                <a:solidFill>
                  <a:srgbClr val="008080"/>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i </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p</a:t>
            </a:r>
            <a:r>
              <a:rPr lang="en-US" altLang="zh-CN" sz="3000" b="1" baseline="-25000">
                <a:solidFill>
                  <a:schemeClr val="tx2"/>
                </a:solidFill>
                <a:latin typeface="Times New Roman" pitchFamily="18" charset="0"/>
                <a:ea typeface="仿宋_GB2312" pitchFamily="49" charset="-122"/>
              </a:rPr>
              <a:t>1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p</a:t>
            </a:r>
            <a:r>
              <a:rPr lang="en-US" altLang="zh-CN" sz="3000" b="1" baseline="-25000">
                <a:solidFill>
                  <a:schemeClr val="tx2"/>
                </a:solidFill>
                <a:latin typeface="Times New Roman" pitchFamily="18" charset="0"/>
                <a:ea typeface="仿宋_GB2312" pitchFamily="49" charset="-122"/>
              </a:rPr>
              <a:t>2 </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pm </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j</a:t>
            </a:r>
            <a:r>
              <a:rPr lang="en-US" altLang="zh-CN" sz="3000" b="1">
                <a:solidFill>
                  <a:schemeClr val="tx2"/>
                </a:solidFill>
                <a:latin typeface="Times New Roman" pitchFamily="18" charset="0"/>
                <a:ea typeface="仿宋_GB2312" pitchFamily="49" charset="-122"/>
              </a:rPr>
              <a:t>)</a:t>
            </a:r>
            <a:r>
              <a:rPr lang="en-US" altLang="zh-CN" sz="3000" b="1">
                <a:solidFill>
                  <a:srgbClr val="008080"/>
                </a:solidFill>
                <a:latin typeface="Times New Roman" pitchFamily="18" charset="0"/>
                <a:ea typeface="仿宋_GB2312" pitchFamily="49" charset="-122"/>
              </a:rPr>
              <a:t> </a:t>
            </a:r>
            <a:r>
              <a:rPr lang="zh-CN" altLang="en-US" sz="3000" b="1">
                <a:latin typeface="Times New Roman" pitchFamily="18" charset="0"/>
                <a:ea typeface="仿宋_GB2312" pitchFamily="49" charset="-122"/>
              </a:rPr>
              <a:t>为从顶点</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i </a:t>
            </a:r>
            <a:r>
              <a:rPr lang="zh-CN" altLang="en-US" sz="3000" b="1">
                <a:latin typeface="Times New Roman" pitchFamily="18" charset="0"/>
                <a:ea typeface="仿宋_GB2312" pitchFamily="49" charset="-122"/>
              </a:rPr>
              <a:t>到顶点</a:t>
            </a:r>
            <a:r>
              <a:rPr lang="zh-CN" altLang="en-US"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j </a:t>
            </a:r>
            <a:r>
              <a:rPr lang="zh-CN" altLang="en-US" sz="3000" b="1">
                <a:latin typeface="Times New Roman" pitchFamily="18" charset="0"/>
                <a:ea typeface="仿宋_GB2312" pitchFamily="49" charset="-122"/>
              </a:rPr>
              <a:t>的路径。它经过的边</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p</a:t>
            </a:r>
            <a:r>
              <a:rPr lang="en-US" altLang="zh-CN" sz="3000" b="1" baseline="-25000">
                <a:solidFill>
                  <a:schemeClr val="tx2"/>
                </a:solidFill>
                <a:latin typeface="Times New Roman" pitchFamily="18" charset="0"/>
                <a:ea typeface="仿宋_GB2312" pitchFamily="49" charset="-122"/>
              </a:rPr>
              <a:t>1</a:t>
            </a:r>
            <a:r>
              <a:rPr lang="en-US" altLang="zh-CN" sz="3000" b="1">
                <a:solidFill>
                  <a:schemeClr val="tx2"/>
                </a:solidFill>
                <a:latin typeface="Times New Roman" pitchFamily="18" charset="0"/>
                <a:ea typeface="仿宋_GB2312" pitchFamily="49" charset="-122"/>
              </a:rPr>
              <a:t>)</a:t>
            </a:r>
            <a:r>
              <a:rPr lang="zh-CN" altLang="en-US" sz="3000" b="1">
                <a:latin typeface="Times New Roman" pitchFamily="18" charset="0"/>
                <a:ea typeface="仿宋_GB2312" pitchFamily="49" charset="-122"/>
              </a:rPr>
              <a:t>、</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p</a:t>
            </a:r>
            <a:r>
              <a:rPr lang="en-US" altLang="zh-CN" sz="3000" b="1" baseline="-25000">
                <a:solidFill>
                  <a:schemeClr val="tx2"/>
                </a:solidFill>
                <a:latin typeface="Times New Roman" pitchFamily="18" charset="0"/>
                <a:ea typeface="仿宋_GB2312" pitchFamily="49" charset="-122"/>
              </a:rPr>
              <a:t>1</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p</a:t>
            </a:r>
            <a:r>
              <a:rPr lang="en-US" altLang="zh-CN" sz="3000" b="1" baseline="-25000">
                <a:solidFill>
                  <a:schemeClr val="tx2"/>
                </a:solidFill>
                <a:latin typeface="Times New Roman" pitchFamily="18" charset="0"/>
                <a:ea typeface="仿宋_GB2312" pitchFamily="49" charset="-122"/>
              </a:rPr>
              <a:t>2</a:t>
            </a:r>
            <a:r>
              <a:rPr lang="en-US" altLang="zh-CN" sz="3000" b="1">
                <a:solidFill>
                  <a:schemeClr val="tx2"/>
                </a:solidFill>
                <a:latin typeface="Times New Roman" pitchFamily="18" charset="0"/>
                <a:ea typeface="仿宋_GB2312" pitchFamily="49" charset="-122"/>
              </a:rPr>
              <a:t>)</a:t>
            </a:r>
            <a:r>
              <a:rPr lang="zh-CN" altLang="en-US" sz="3000" b="1">
                <a:latin typeface="Times New Roman" pitchFamily="18" charset="0"/>
                <a:ea typeface="仿宋_GB2312" pitchFamily="49" charset="-122"/>
              </a:rPr>
              <a:t>、</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pm</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 v</a:t>
            </a:r>
            <a:r>
              <a:rPr lang="en-US" altLang="zh-CN" sz="3000" b="1" i="1" baseline="-25000">
                <a:solidFill>
                  <a:schemeClr val="tx2"/>
                </a:solidFill>
                <a:latin typeface="Times New Roman" pitchFamily="18" charset="0"/>
                <a:ea typeface="仿宋_GB2312" pitchFamily="49" charset="-122"/>
              </a:rPr>
              <a:t>j</a:t>
            </a:r>
            <a:r>
              <a:rPr lang="en-US" altLang="zh-CN" sz="3000" b="1">
                <a:solidFill>
                  <a:schemeClr val="tx2"/>
                </a:solidFill>
                <a:latin typeface="Times New Roman" pitchFamily="18" charset="0"/>
                <a:ea typeface="仿宋_GB2312" pitchFamily="49" charset="-122"/>
              </a:rPr>
              <a:t>) </a:t>
            </a:r>
            <a:r>
              <a:rPr lang="zh-CN" altLang="en-US" sz="3000" b="1">
                <a:latin typeface="Times New Roman" pitchFamily="18" charset="0"/>
                <a:ea typeface="仿宋_GB2312" pitchFamily="49" charset="-122"/>
              </a:rPr>
              <a:t>应是属于</a:t>
            </a:r>
            <a:r>
              <a:rPr lang="en-US" altLang="zh-CN" sz="3000" b="1" i="1">
                <a:latin typeface="Times New Roman" pitchFamily="18" charset="0"/>
                <a:ea typeface="仿宋_GB2312" pitchFamily="49" charset="-122"/>
              </a:rPr>
              <a:t>E</a:t>
            </a:r>
            <a:r>
              <a:rPr lang="zh-CN" altLang="en-US" sz="3000" b="1">
                <a:latin typeface="Times New Roman" pitchFamily="18" charset="0"/>
                <a:ea typeface="仿宋_GB2312" pitchFamily="49" charset="-122"/>
              </a:rPr>
              <a:t>的边。</a:t>
            </a:r>
            <a:endParaRPr lang="zh-CN" altLang="en-US" sz="3000" b="1">
              <a:latin typeface="Times New Roman" pitchFamily="18" charset="0"/>
              <a:ea typeface="仿宋_GB2312" pitchFamily="49" charset="-122"/>
            </a:endParaRPr>
          </a:p>
        </p:txBody>
      </p:sp>
      <p:sp>
        <p:nvSpPr>
          <p:cNvPr id="13317" name="Rectangle 2"/>
          <p:cNvSpPr>
            <a:spLocks noGrp="1" noChangeArrowheads="1"/>
          </p:cNvSpPr>
          <p:nvPr>
            <p:ph type="title" idx="4294967295"/>
          </p:nvPr>
        </p:nvSpPr>
        <p:spPr>
          <a:xfrm>
            <a:off x="2344738" y="0"/>
            <a:ext cx="5184775" cy="704850"/>
          </a:xfrm>
        </p:spPr>
        <p:txBody>
          <a:bodyPr/>
          <a:lstStyle/>
          <a:p>
            <a:pPr eaLnBrk="1" hangingPunct="1"/>
            <a:r>
              <a:rPr lang="en-US" altLang="zh-CN" sz="4000" b="1">
                <a:solidFill>
                  <a:srgbClr val="CC0000"/>
                </a:solidFill>
                <a:ea typeface="华文新魏" pitchFamily="2" charset="-122"/>
              </a:rPr>
              <a:t>8.1.1</a:t>
            </a:r>
            <a:r>
              <a:rPr lang="zh-CN" altLang="en-US" sz="4000" b="1">
                <a:solidFill>
                  <a:srgbClr val="CC0000"/>
                </a:solidFill>
                <a:ea typeface="华文新魏" pitchFamily="2" charset="-122"/>
              </a:rPr>
              <a:t>  图的有关概念</a:t>
            </a:r>
            <a:endParaRPr lang="zh-CN" altLang="en-US" sz="4000">
              <a:solidFill>
                <a:srgbClr val="CC0000"/>
              </a:solidFill>
              <a:ea typeface="华文新魏"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0164"/>
            <a:ext cx="9144000" cy="3046988"/>
          </a:xfrm>
          <a:prstGeom prst="rect">
            <a:avLst/>
          </a:prstGeom>
        </p:spPr>
        <p:txBody>
          <a:bodyPr wrap="square">
            <a:spAutoFit/>
          </a:bodyPr>
          <a:lstStyle/>
          <a:p>
            <a:r>
              <a:rPr lang="zh-CN" altLang="en-US" sz="3200" dirty="0"/>
              <a:t>可以理解为逐一选择中转点，然后针对该中转点，所有以此为中转点的其它点都要根据规定进行更新，这个规定就是原来两点之间的距离如果通过该中转点变小了则更新距离矩阵</a:t>
            </a:r>
            <a:r>
              <a:rPr lang="zh-CN" altLang="en-US" sz="3200" dirty="0" smtClean="0"/>
              <a:t>。当</a:t>
            </a:r>
            <a:r>
              <a:rPr lang="zh-CN" altLang="en-US" sz="3200" dirty="0"/>
              <a:t>图中所有顶点都被作为中转点处理以后，那么得到的最后距离矩阵就是多源最短距离矩阵了。</a:t>
            </a:r>
            <a:endParaRPr lang="zh-CN" altLang="en-US"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2pPr>
            <a:lvl3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3pPr>
            <a:lvl4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4pPr>
            <a:lvl5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5pPr>
            <a:lvl6pPr marL="4572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6pPr>
            <a:lvl7pPr marL="9144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7pPr>
            <a:lvl8pPr marL="13716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8pPr>
            <a:lvl9pPr marL="18288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0164"/>
            <a:ext cx="9144000" cy="3046988"/>
          </a:xfrm>
          <a:prstGeom prst="rect">
            <a:avLst/>
          </a:prstGeom>
        </p:spPr>
        <p:txBody>
          <a:bodyPr wrap="square">
            <a:spAutoFit/>
          </a:bodyPr>
          <a:lstStyle/>
          <a:p>
            <a:r>
              <a:rPr lang="zh-CN" altLang="en-US" sz="3200" dirty="0" smtClean="0"/>
              <a:t>神奇的五行代码</a:t>
            </a:r>
            <a:endParaRPr lang="en-US" altLang="zh-CN" sz="3200" dirty="0"/>
          </a:p>
          <a:p>
            <a:r>
              <a:rPr lang="en-US" altLang="zh-CN" sz="3200" dirty="0"/>
              <a:t>for(k=1;k&lt;=</a:t>
            </a:r>
            <a:r>
              <a:rPr lang="en-US" altLang="zh-CN" sz="3200" dirty="0" err="1"/>
              <a:t>n;k</a:t>
            </a:r>
            <a:r>
              <a:rPr lang="en-US" altLang="zh-CN" sz="3200" dirty="0" smtClean="0"/>
              <a:t>++)</a:t>
            </a:r>
            <a:endParaRPr lang="en-US" altLang="zh-CN" sz="3200" dirty="0"/>
          </a:p>
          <a:p>
            <a:r>
              <a:rPr lang="en-US" altLang="zh-CN" sz="3200" dirty="0"/>
              <a:t>    for(</a:t>
            </a:r>
            <a:r>
              <a:rPr lang="en-US" altLang="zh-CN" sz="3200" dirty="0" err="1"/>
              <a:t>i</a:t>
            </a:r>
            <a:r>
              <a:rPr lang="en-US" altLang="zh-CN" sz="3200" dirty="0"/>
              <a:t>=1;i&lt;=</a:t>
            </a:r>
            <a:r>
              <a:rPr lang="en-US" altLang="zh-CN" sz="3200" dirty="0" err="1"/>
              <a:t>n;i</a:t>
            </a:r>
            <a:r>
              <a:rPr lang="en-US" altLang="zh-CN" sz="3200" dirty="0" smtClean="0"/>
              <a:t>++)</a:t>
            </a:r>
            <a:endParaRPr lang="en-US" altLang="zh-CN" sz="3200" dirty="0"/>
          </a:p>
          <a:p>
            <a:r>
              <a:rPr lang="en-US" altLang="zh-CN" sz="3200" dirty="0"/>
              <a:t>        for(j=1;j&lt;=</a:t>
            </a:r>
            <a:r>
              <a:rPr lang="en-US" altLang="zh-CN" sz="3200" dirty="0" err="1"/>
              <a:t>n;j</a:t>
            </a:r>
            <a:r>
              <a:rPr lang="en-US" altLang="zh-CN" sz="3200" dirty="0"/>
              <a:t>++) </a:t>
            </a:r>
            <a:endParaRPr lang="en-US" altLang="zh-CN" sz="3200" dirty="0"/>
          </a:p>
          <a:p>
            <a:r>
              <a:rPr lang="en-US" altLang="zh-CN" sz="3200" dirty="0"/>
              <a:t>            if(d[</a:t>
            </a:r>
            <a:r>
              <a:rPr lang="en-US" altLang="zh-CN" sz="3200" dirty="0" err="1"/>
              <a:t>i</a:t>
            </a:r>
            <a:r>
              <a:rPr lang="en-US" altLang="zh-CN" sz="3200" dirty="0"/>
              <a:t>][k]+d[k][j]&lt;d[</a:t>
            </a:r>
            <a:r>
              <a:rPr lang="en-US" altLang="zh-CN" sz="3200" dirty="0" err="1"/>
              <a:t>i</a:t>
            </a:r>
            <a:r>
              <a:rPr lang="en-US" altLang="zh-CN" sz="3200" dirty="0"/>
              <a:t>][j]) </a:t>
            </a:r>
            <a:endParaRPr lang="en-US" altLang="zh-CN" sz="3200" dirty="0"/>
          </a:p>
          <a:p>
            <a:r>
              <a:rPr lang="en-US" altLang="zh-CN" sz="3200" dirty="0"/>
              <a:t>                    d[</a:t>
            </a:r>
            <a:r>
              <a:rPr lang="en-US" altLang="zh-CN" sz="3200" dirty="0" err="1"/>
              <a:t>i</a:t>
            </a:r>
            <a:r>
              <a:rPr lang="en-US" altLang="zh-CN" sz="3200" dirty="0"/>
              <a:t>][j]=d[</a:t>
            </a:r>
            <a:r>
              <a:rPr lang="en-US" altLang="zh-CN" sz="3200" dirty="0" err="1"/>
              <a:t>i</a:t>
            </a:r>
            <a:r>
              <a:rPr lang="en-US" altLang="zh-CN" sz="3200" dirty="0"/>
              <a:t>][k]+d[k][j</a:t>
            </a:r>
            <a:r>
              <a:rPr lang="en-US" altLang="zh-CN" sz="3200" dirty="0" smtClean="0"/>
              <a:t>]</a:t>
            </a:r>
            <a:endParaRPr lang="en-US" altLang="zh-CN"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2pPr>
            <a:lvl3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3pPr>
            <a:lvl4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4pPr>
            <a:lvl5pPr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5pPr>
            <a:lvl6pPr marL="4572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6pPr>
            <a:lvl7pPr marL="9144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7pPr>
            <a:lvl8pPr marL="13716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8pPr>
            <a:lvl9pPr marL="1828800" algn="l" rtl="0" eaLnBrk="0" fontAlgn="base" hangingPunct="0">
              <a:spcBef>
                <a:spcPct val="0"/>
              </a:spcBef>
              <a:spcAft>
                <a:spcPct val="0"/>
              </a:spcAft>
              <a:defRPr sz="4400">
                <a:solidFill>
                  <a:schemeClr val="tx1"/>
                </a:solidFill>
                <a:latin typeface="Arial" panose="02080604020202020204" pitchFamily="34" charset="0"/>
                <a:ea typeface="SimSun"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28D257AD-64D5-4C14-82DF-D6D1AEB564CE}"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614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E619AC91-9B94-470D-AF68-7F1EE4EB20FD}"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61444" name="Rectangle 2"/>
          <p:cNvSpPr>
            <a:spLocks noGrp="1" noChangeArrowheads="1"/>
          </p:cNvSpPr>
          <p:nvPr>
            <p:ph type="title" idx="4294967295"/>
          </p:nvPr>
        </p:nvSpPr>
        <p:spPr>
          <a:xfrm>
            <a:off x="774700" y="179388"/>
            <a:ext cx="8018463" cy="1219200"/>
          </a:xfrm>
        </p:spPr>
        <p:txBody>
          <a:bodyPr/>
          <a:lstStyle/>
          <a:p>
            <a:pPr algn="ctr" eaLnBrk="1" hangingPunct="1">
              <a:lnSpc>
                <a:spcPct val="85000"/>
              </a:lnSpc>
            </a:pPr>
            <a:r>
              <a:rPr lang="en-US" altLang="zh-CN" sz="4000" b="1">
                <a:solidFill>
                  <a:schemeClr val="tx2"/>
                </a:solidFill>
                <a:latin typeface="华文新魏" pitchFamily="2" charset="-122"/>
                <a:ea typeface="华文新魏" pitchFamily="2" charset="-122"/>
              </a:rPr>
              <a:t>8.4</a:t>
            </a:r>
            <a:r>
              <a:rPr lang="zh-CN" altLang="en-US" sz="4000" b="1">
                <a:solidFill>
                  <a:schemeClr val="tx2"/>
                </a:solidFill>
                <a:latin typeface="华文新魏" pitchFamily="2" charset="-122"/>
                <a:ea typeface="华文新魏" pitchFamily="2" charset="-122"/>
              </a:rPr>
              <a:t> 最小生成树 </a:t>
            </a:r>
            <a:br>
              <a:rPr lang="zh-CN" altLang="en-US" sz="4000" b="1">
                <a:solidFill>
                  <a:schemeClr val="tx2"/>
                </a:solidFill>
                <a:latin typeface="华文新魏" pitchFamily="2" charset="-122"/>
                <a:ea typeface="华文新魏" pitchFamily="2" charset="-122"/>
              </a:rPr>
            </a:br>
            <a:r>
              <a:rPr lang="en-US" altLang="zh-CN" sz="4000" b="1">
                <a:solidFill>
                  <a:schemeClr val="tx2"/>
                </a:solidFill>
                <a:latin typeface="华文新魏" pitchFamily="2" charset="-122"/>
                <a:ea typeface="华文新魏" pitchFamily="2" charset="-122"/>
              </a:rPr>
              <a:t>( minimum cost spanning tree )</a:t>
            </a:r>
            <a:endParaRPr lang="en-US" altLang="zh-CN" sz="4000">
              <a:solidFill>
                <a:schemeClr val="tx2"/>
              </a:solidFill>
              <a:latin typeface="华文新魏" pitchFamily="2" charset="-122"/>
              <a:ea typeface="华文新魏" pitchFamily="2" charset="-122"/>
            </a:endParaRPr>
          </a:p>
        </p:txBody>
      </p:sp>
      <p:sp>
        <p:nvSpPr>
          <p:cNvPr id="61445" name="Rectangle 3"/>
          <p:cNvSpPr>
            <a:spLocks noGrp="1" noChangeArrowheads="1"/>
          </p:cNvSpPr>
          <p:nvPr>
            <p:ph type="body" idx="4294967295"/>
          </p:nvPr>
        </p:nvSpPr>
        <p:spPr>
          <a:xfrm>
            <a:off x="215900" y="1457325"/>
            <a:ext cx="8712200" cy="5103813"/>
          </a:xfrm>
        </p:spPr>
        <p:txBody>
          <a:bodyPr/>
          <a:lstStyle/>
          <a:p>
            <a:pPr>
              <a:buFont typeface="Wingdings" panose="05000000000000000000" pitchFamily="2" charset="2"/>
              <a:buNone/>
            </a:pPr>
            <a:r>
              <a:rPr lang="zh-CN" altLang="en-US" sz="2800" dirty="0"/>
              <a:t>        </a:t>
            </a:r>
            <a:r>
              <a:rPr lang="zh-CN" altLang="en-US" sz="2800" b="1" dirty="0"/>
              <a:t>设图</a:t>
            </a:r>
            <a:r>
              <a:rPr lang="en-US" altLang="zh-CN" sz="2800" b="1" dirty="0"/>
              <a:t>G</a:t>
            </a:r>
            <a:r>
              <a:rPr lang="zh-CN" altLang="en-US" sz="2800" b="1" dirty="0"/>
              <a:t>是一个具有</a:t>
            </a:r>
            <a:r>
              <a:rPr lang="en-US" altLang="zh-CN" sz="2800" b="1" dirty="0"/>
              <a:t>n</a:t>
            </a:r>
            <a:r>
              <a:rPr lang="zh-CN" altLang="en-US" sz="2800" b="1" dirty="0"/>
              <a:t>个顶点的连通图。则从</a:t>
            </a:r>
            <a:r>
              <a:rPr lang="en-US" altLang="zh-CN" sz="2800" b="1" dirty="0"/>
              <a:t>G</a:t>
            </a:r>
            <a:r>
              <a:rPr lang="zh-CN" altLang="en-US" sz="2800" b="1" dirty="0"/>
              <a:t>的任一顶点（源点）出发，作一次深度优先搜索（广度优先搜索），搜索到的</a:t>
            </a:r>
            <a:r>
              <a:rPr lang="en-US" altLang="zh-CN" sz="2800" b="1" dirty="0"/>
              <a:t>n</a:t>
            </a:r>
            <a:r>
              <a:rPr lang="zh-CN" altLang="en-US" sz="2800" b="1" dirty="0"/>
              <a:t>个顶点和搜索过程中从一个已访问过的顶点</a:t>
            </a:r>
            <a:r>
              <a:rPr lang="en-US" altLang="zh-CN" sz="2800" b="1" dirty="0"/>
              <a:t>v </a:t>
            </a:r>
            <a:r>
              <a:rPr lang="en-US" altLang="zh-CN" sz="2800" b="1" baseline="-25000" dirty="0" err="1"/>
              <a:t>i</a:t>
            </a:r>
            <a:r>
              <a:rPr lang="en-US" altLang="zh-CN" sz="2800" b="1" baseline="-25000" dirty="0"/>
              <a:t> </a:t>
            </a:r>
            <a:r>
              <a:rPr lang="zh-CN" altLang="en-US" sz="2800" b="1" dirty="0"/>
              <a:t>搜索到一个未曾访问过的邻接点</a:t>
            </a:r>
            <a:r>
              <a:rPr lang="en-US" altLang="zh-CN" sz="2800" b="1" dirty="0"/>
              <a:t>v </a:t>
            </a:r>
            <a:r>
              <a:rPr lang="en-US" altLang="zh-CN" sz="2800" b="1" baseline="-25000" dirty="0"/>
              <a:t>j </a:t>
            </a:r>
            <a:r>
              <a:rPr lang="zh-CN" altLang="en-US" sz="2800" b="1" dirty="0"/>
              <a:t>，所经过的边（共</a:t>
            </a:r>
            <a:r>
              <a:rPr lang="en-US" altLang="zh-CN" sz="2800" b="1" dirty="0"/>
              <a:t>n-1</a:t>
            </a:r>
            <a:r>
              <a:rPr lang="zh-CN" altLang="en-US" sz="2800" b="1" dirty="0"/>
              <a:t>条）组成的极小连通子图就是生成树。（源点是生成树的根</a:t>
            </a:r>
            <a:r>
              <a:rPr lang="en-US" altLang="zh-CN" sz="2800" b="1" dirty="0"/>
              <a:t>)</a:t>
            </a:r>
            <a:endParaRPr lang="en-US" altLang="zh-CN" sz="2800" b="1" dirty="0"/>
          </a:p>
          <a:p>
            <a:pPr eaLnBrk="1" hangingPunct="1">
              <a:buClr>
                <a:srgbClr val="800080"/>
              </a:buClr>
              <a:buSzPct val="50000"/>
            </a:pPr>
            <a:endParaRPr lang="zh-CN" altLang="en-US" sz="3000" b="1" dirty="0">
              <a:latin typeface="Times New Roman" pitchFamily="18" charset="0"/>
              <a:ea typeface="仿宋_GB2312" pitchFamily="49" charset="-122"/>
            </a:endParaRPr>
          </a:p>
        </p:txBody>
      </p:sp>
      <p:sp>
        <p:nvSpPr>
          <p:cNvPr id="61446" name="Rectangle 18"/>
          <p:cNvSpPr>
            <a:spLocks noChangeArrowheads="1"/>
          </p:cNvSpPr>
          <p:nvPr/>
        </p:nvSpPr>
        <p:spPr bwMode="auto">
          <a:xfrm>
            <a:off x="320675" y="1219200"/>
            <a:ext cx="88233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grpSp>
        <p:nvGrpSpPr>
          <p:cNvPr id="61447" name="Group 7"/>
          <p:cNvGrpSpPr/>
          <p:nvPr/>
        </p:nvGrpSpPr>
        <p:grpSpPr bwMode="auto">
          <a:xfrm>
            <a:off x="1979613" y="4149725"/>
            <a:ext cx="2743200" cy="2073275"/>
            <a:chOff x="0" y="0"/>
            <a:chExt cx="1728" cy="1306"/>
          </a:xfrm>
        </p:grpSpPr>
        <p:sp>
          <p:nvSpPr>
            <p:cNvPr id="61475" name="Line 13"/>
            <p:cNvSpPr>
              <a:spLocks noChangeShapeType="1"/>
            </p:cNvSpPr>
            <p:nvPr/>
          </p:nvSpPr>
          <p:spPr bwMode="auto">
            <a:xfrm flipH="1">
              <a:off x="1309" y="771"/>
              <a:ext cx="24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1476" name="Group 9"/>
            <p:cNvGrpSpPr/>
            <p:nvPr/>
          </p:nvGrpSpPr>
          <p:grpSpPr bwMode="auto">
            <a:xfrm>
              <a:off x="0" y="0"/>
              <a:ext cx="1728" cy="1306"/>
              <a:chOff x="0" y="0"/>
              <a:chExt cx="1728" cy="1306"/>
            </a:xfrm>
          </p:grpSpPr>
          <p:sp>
            <p:nvSpPr>
              <p:cNvPr id="61477" name="Line 10"/>
              <p:cNvSpPr>
                <a:spLocks noChangeShapeType="1"/>
              </p:cNvSpPr>
              <p:nvPr/>
            </p:nvSpPr>
            <p:spPr bwMode="auto">
              <a:xfrm flipH="1">
                <a:off x="576" y="663"/>
                <a:ext cx="960" cy="4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8" name="Line 11"/>
              <p:cNvSpPr>
                <a:spLocks noChangeShapeType="1"/>
              </p:cNvSpPr>
              <p:nvPr/>
            </p:nvSpPr>
            <p:spPr bwMode="auto">
              <a:xfrm>
                <a:off x="576" y="1143"/>
                <a:ext cx="62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9" name="Line 12"/>
              <p:cNvSpPr>
                <a:spLocks noChangeShapeType="1"/>
              </p:cNvSpPr>
              <p:nvPr/>
            </p:nvSpPr>
            <p:spPr bwMode="auto">
              <a:xfrm>
                <a:off x="192" y="711"/>
                <a:ext cx="24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0" name="Line 14"/>
              <p:cNvSpPr>
                <a:spLocks noChangeShapeType="1"/>
              </p:cNvSpPr>
              <p:nvPr/>
            </p:nvSpPr>
            <p:spPr bwMode="auto">
              <a:xfrm>
                <a:off x="960" y="231"/>
                <a:ext cx="576"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1" name="Line 15"/>
              <p:cNvSpPr>
                <a:spLocks noChangeShapeType="1"/>
              </p:cNvSpPr>
              <p:nvPr/>
            </p:nvSpPr>
            <p:spPr bwMode="auto">
              <a:xfrm>
                <a:off x="912" y="279"/>
                <a:ext cx="144"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2" name="Line 16"/>
              <p:cNvSpPr>
                <a:spLocks noChangeShapeType="1"/>
              </p:cNvSpPr>
              <p:nvPr/>
            </p:nvSpPr>
            <p:spPr bwMode="auto">
              <a:xfrm flipH="1">
                <a:off x="672" y="279"/>
                <a:ext cx="144"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3" name="Line 17"/>
              <p:cNvSpPr>
                <a:spLocks noChangeShapeType="1"/>
              </p:cNvSpPr>
              <p:nvPr/>
            </p:nvSpPr>
            <p:spPr bwMode="auto">
              <a:xfrm flipH="1">
                <a:off x="240" y="231"/>
                <a:ext cx="528"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4" name="Oval 19" descr="羊皮纸"/>
              <p:cNvSpPr>
                <a:spLocks noChangeArrowheads="1"/>
              </p:cNvSpPr>
              <p:nvPr/>
            </p:nvSpPr>
            <p:spPr bwMode="auto">
              <a:xfrm>
                <a:off x="720" y="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5" name="Oval 20" descr="羊皮纸"/>
              <p:cNvSpPr>
                <a:spLocks noChangeArrowheads="1"/>
              </p:cNvSpPr>
              <p:nvPr/>
            </p:nvSpPr>
            <p:spPr bwMode="auto">
              <a:xfrm>
                <a:off x="1440" y="489"/>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6" name="Oval 21" descr="羊皮纸"/>
              <p:cNvSpPr>
                <a:spLocks noChangeArrowheads="1"/>
              </p:cNvSpPr>
              <p:nvPr/>
            </p:nvSpPr>
            <p:spPr bwMode="auto">
              <a:xfrm>
                <a:off x="960" y="497"/>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7" name="Oval 22" descr="羊皮纸"/>
              <p:cNvSpPr>
                <a:spLocks noChangeArrowheads="1"/>
              </p:cNvSpPr>
              <p:nvPr/>
            </p:nvSpPr>
            <p:spPr bwMode="auto">
              <a:xfrm>
                <a:off x="336" y="100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8" name="Oval 23" descr="羊皮纸"/>
              <p:cNvSpPr>
                <a:spLocks noChangeArrowheads="1"/>
              </p:cNvSpPr>
              <p:nvPr/>
            </p:nvSpPr>
            <p:spPr bwMode="auto">
              <a:xfrm>
                <a:off x="480" y="48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9" name="Text Box 24"/>
              <p:cNvSpPr txBox="1">
                <a:spLocks noChangeArrowheads="1"/>
              </p:cNvSpPr>
              <p:nvPr/>
            </p:nvSpPr>
            <p:spPr bwMode="auto">
              <a:xfrm>
                <a:off x="735" y="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latin typeface="Arial" panose="02080604020202020204" pitchFamily="34" charset="0"/>
                    <a:ea typeface="SimSun" pitchFamily="2" charset="-122"/>
                  </a:rPr>
                  <a:t>A</a:t>
                </a:r>
                <a:endParaRPr lang="en-US" altLang="zh-CN" sz="2600">
                  <a:ea typeface="SimSun" pitchFamily="2" charset="-122"/>
                </a:endParaRPr>
              </a:p>
            </p:txBody>
          </p:sp>
          <p:sp>
            <p:nvSpPr>
              <p:cNvPr id="61490" name="Text Box 25"/>
              <p:cNvSpPr txBox="1">
                <a:spLocks noChangeArrowheads="1"/>
              </p:cNvSpPr>
              <p:nvPr/>
            </p:nvSpPr>
            <p:spPr bwMode="auto">
              <a:xfrm>
                <a:off x="492" y="47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latin typeface="Arial" panose="02080604020202020204" pitchFamily="34" charset="0"/>
                    <a:ea typeface="SimSun" pitchFamily="2" charset="-122"/>
                  </a:rPr>
                  <a:t>C</a:t>
                </a:r>
                <a:endParaRPr lang="en-US" altLang="zh-CN" sz="2600">
                  <a:ea typeface="SimSun" pitchFamily="2" charset="-122"/>
                </a:endParaRPr>
              </a:p>
            </p:txBody>
          </p:sp>
          <p:sp>
            <p:nvSpPr>
              <p:cNvPr id="61491" name="Text Box 26"/>
              <p:cNvSpPr txBox="1">
                <a:spLocks noChangeArrowheads="1"/>
              </p:cNvSpPr>
              <p:nvPr/>
            </p:nvSpPr>
            <p:spPr bwMode="auto">
              <a:xfrm>
                <a:off x="975"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latin typeface="Arial" panose="02080604020202020204" pitchFamily="34" charset="0"/>
                    <a:ea typeface="SimSun" pitchFamily="2" charset="-122"/>
                  </a:rPr>
                  <a:t>D</a:t>
                </a:r>
                <a:endParaRPr lang="en-US" altLang="zh-CN" sz="2600">
                  <a:ea typeface="SimSun" pitchFamily="2" charset="-122"/>
                </a:endParaRPr>
              </a:p>
            </p:txBody>
          </p:sp>
          <p:sp>
            <p:nvSpPr>
              <p:cNvPr id="61492" name="Text Box 27"/>
              <p:cNvSpPr txBox="1">
                <a:spLocks noChangeArrowheads="1"/>
              </p:cNvSpPr>
              <p:nvPr/>
            </p:nvSpPr>
            <p:spPr bwMode="auto">
              <a:xfrm>
                <a:off x="1463" y="480"/>
                <a:ext cx="2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latin typeface="Arial" panose="02080604020202020204" pitchFamily="34" charset="0"/>
                    <a:ea typeface="SimSun" pitchFamily="2" charset="-122"/>
                  </a:rPr>
                  <a:t>E</a:t>
                </a:r>
                <a:endParaRPr lang="en-US" altLang="zh-CN" sz="2600">
                  <a:ea typeface="SimSun" pitchFamily="2" charset="-122"/>
                </a:endParaRPr>
              </a:p>
            </p:txBody>
          </p:sp>
          <p:sp>
            <p:nvSpPr>
              <p:cNvPr id="61493" name="Oval 28" descr="羊皮纸"/>
              <p:cNvSpPr>
                <a:spLocks noChangeArrowheads="1"/>
              </p:cNvSpPr>
              <p:nvPr/>
            </p:nvSpPr>
            <p:spPr bwMode="auto">
              <a:xfrm>
                <a:off x="0" y="48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94" name="Text Box 32"/>
              <p:cNvSpPr txBox="1">
                <a:spLocks noChangeArrowheads="1"/>
              </p:cNvSpPr>
              <p:nvPr/>
            </p:nvSpPr>
            <p:spPr bwMode="auto">
              <a:xfrm>
                <a:off x="16" y="47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latin typeface="Arial" panose="02080604020202020204" pitchFamily="34" charset="0"/>
                    <a:ea typeface="SimSun" pitchFamily="2" charset="-122"/>
                  </a:rPr>
                  <a:t>B</a:t>
                </a:r>
                <a:endParaRPr lang="en-US" altLang="zh-CN" sz="2600">
                  <a:ea typeface="SimSun" pitchFamily="2" charset="-122"/>
                </a:endParaRPr>
              </a:p>
            </p:txBody>
          </p:sp>
          <p:sp>
            <p:nvSpPr>
              <p:cNvPr id="61495" name="Text Box 33"/>
              <p:cNvSpPr txBox="1">
                <a:spLocks noChangeArrowheads="1"/>
              </p:cNvSpPr>
              <p:nvPr/>
            </p:nvSpPr>
            <p:spPr bwMode="auto">
              <a:xfrm>
                <a:off x="354" y="998"/>
                <a:ext cx="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latin typeface="Arial" panose="02080604020202020204" pitchFamily="34" charset="0"/>
                    <a:ea typeface="SimSun" pitchFamily="2" charset="-122"/>
                  </a:rPr>
                  <a:t>F</a:t>
                </a:r>
                <a:endParaRPr lang="en-US" altLang="zh-CN" sz="2600">
                  <a:ea typeface="SimSun" pitchFamily="2" charset="-122"/>
                </a:endParaRPr>
              </a:p>
            </p:txBody>
          </p:sp>
          <p:sp>
            <p:nvSpPr>
              <p:cNvPr id="61496" name="Oval 35" descr="羊皮纸"/>
              <p:cNvSpPr>
                <a:spLocks noChangeArrowheads="1"/>
              </p:cNvSpPr>
              <p:nvPr/>
            </p:nvSpPr>
            <p:spPr bwMode="auto">
              <a:xfrm>
                <a:off x="1092" y="100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97" name="Text Box 36"/>
              <p:cNvSpPr txBox="1">
                <a:spLocks noChangeArrowheads="1"/>
              </p:cNvSpPr>
              <p:nvPr/>
            </p:nvSpPr>
            <p:spPr bwMode="auto">
              <a:xfrm>
                <a:off x="1085" y="998"/>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latin typeface="Arial" panose="02080604020202020204" pitchFamily="34" charset="0"/>
                    <a:ea typeface="SimSun" pitchFamily="2" charset="-122"/>
                  </a:rPr>
                  <a:t>G</a:t>
                </a:r>
                <a:endParaRPr lang="en-US" altLang="zh-CN" sz="2600">
                  <a:ea typeface="SimSun" pitchFamily="2" charset="-122"/>
                </a:endParaRPr>
              </a:p>
            </p:txBody>
          </p:sp>
        </p:grpSp>
      </p:grpSp>
      <p:grpSp>
        <p:nvGrpSpPr>
          <p:cNvPr id="61448" name="Group 31"/>
          <p:cNvGrpSpPr/>
          <p:nvPr/>
        </p:nvGrpSpPr>
        <p:grpSpPr bwMode="auto">
          <a:xfrm>
            <a:off x="5003800" y="4221163"/>
            <a:ext cx="2743200" cy="2103437"/>
            <a:chOff x="0" y="0"/>
            <a:chExt cx="1728" cy="1325"/>
          </a:xfrm>
        </p:grpSpPr>
        <p:sp>
          <p:nvSpPr>
            <p:cNvPr id="61449" name="Line 56"/>
            <p:cNvSpPr>
              <a:spLocks noChangeShapeType="1"/>
            </p:cNvSpPr>
            <p:nvPr/>
          </p:nvSpPr>
          <p:spPr bwMode="auto">
            <a:xfrm>
              <a:off x="576" y="1155"/>
              <a:ext cx="62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57"/>
            <p:cNvSpPr>
              <a:spLocks noChangeShapeType="1"/>
            </p:cNvSpPr>
            <p:nvPr/>
          </p:nvSpPr>
          <p:spPr bwMode="auto">
            <a:xfrm>
              <a:off x="192" y="723"/>
              <a:ext cx="240" cy="33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Line 58"/>
            <p:cNvSpPr>
              <a:spLocks noChangeShapeType="1"/>
            </p:cNvSpPr>
            <p:nvPr/>
          </p:nvSpPr>
          <p:spPr bwMode="auto">
            <a:xfrm flipH="1">
              <a:off x="1296" y="771"/>
              <a:ext cx="240" cy="288"/>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59"/>
            <p:cNvSpPr>
              <a:spLocks noChangeShapeType="1"/>
            </p:cNvSpPr>
            <p:nvPr/>
          </p:nvSpPr>
          <p:spPr bwMode="auto">
            <a:xfrm>
              <a:off x="979" y="250"/>
              <a:ext cx="576" cy="33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60"/>
            <p:cNvSpPr>
              <a:spLocks noChangeShapeType="1"/>
            </p:cNvSpPr>
            <p:nvPr/>
          </p:nvSpPr>
          <p:spPr bwMode="auto">
            <a:xfrm>
              <a:off x="912" y="291"/>
              <a:ext cx="144" cy="24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61"/>
            <p:cNvSpPr>
              <a:spLocks noChangeShapeType="1"/>
            </p:cNvSpPr>
            <p:nvPr/>
          </p:nvSpPr>
          <p:spPr bwMode="auto">
            <a:xfrm flipH="1">
              <a:off x="672" y="291"/>
              <a:ext cx="144" cy="24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Oval 62" descr="羊皮纸"/>
            <p:cNvSpPr>
              <a:spLocks noChangeArrowheads="1"/>
            </p:cNvSpPr>
            <p:nvPr/>
          </p:nvSpPr>
          <p:spPr bwMode="auto">
            <a:xfrm>
              <a:off x="720" y="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6" name="Text Box 63"/>
            <p:cNvSpPr txBox="1">
              <a:spLocks noChangeArrowheads="1"/>
            </p:cNvSpPr>
            <p:nvPr/>
          </p:nvSpPr>
          <p:spPr bwMode="auto">
            <a:xfrm>
              <a:off x="730" y="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latin typeface="Arial" panose="02080604020202020204" pitchFamily="34" charset="0"/>
                  <a:ea typeface="SimSun" pitchFamily="2" charset="-122"/>
                </a:rPr>
                <a:t>A</a:t>
              </a:r>
              <a:endParaRPr lang="en-US" altLang="zh-CN" sz="2600">
                <a:ea typeface="SimSun" pitchFamily="2" charset="-122"/>
              </a:endParaRPr>
            </a:p>
          </p:txBody>
        </p:sp>
        <p:sp>
          <p:nvSpPr>
            <p:cNvPr id="61457" name="Oval 68" descr="羊皮纸"/>
            <p:cNvSpPr>
              <a:spLocks noChangeArrowheads="1"/>
            </p:cNvSpPr>
            <p:nvPr/>
          </p:nvSpPr>
          <p:spPr bwMode="auto">
            <a:xfrm>
              <a:off x="1440" y="501"/>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8" name="Oval 69" descr="羊皮纸"/>
            <p:cNvSpPr>
              <a:spLocks noChangeArrowheads="1"/>
            </p:cNvSpPr>
            <p:nvPr/>
          </p:nvSpPr>
          <p:spPr bwMode="auto">
            <a:xfrm>
              <a:off x="960" y="509"/>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9" name="Oval 70" descr="羊皮纸"/>
            <p:cNvSpPr>
              <a:spLocks noChangeArrowheads="1"/>
            </p:cNvSpPr>
            <p:nvPr/>
          </p:nvSpPr>
          <p:spPr bwMode="auto">
            <a:xfrm>
              <a:off x="336" y="10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0" name="Oval 71" descr="羊皮纸"/>
            <p:cNvSpPr>
              <a:spLocks noChangeArrowheads="1"/>
            </p:cNvSpPr>
            <p:nvPr/>
          </p:nvSpPr>
          <p:spPr bwMode="auto">
            <a:xfrm>
              <a:off x="480" y="492"/>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1" name="Text Box 72"/>
            <p:cNvSpPr txBox="1">
              <a:spLocks noChangeArrowheads="1"/>
            </p:cNvSpPr>
            <p:nvPr/>
          </p:nvSpPr>
          <p:spPr bwMode="auto">
            <a:xfrm>
              <a:off x="490"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latin typeface="Arial" panose="02080604020202020204" pitchFamily="34" charset="0"/>
                  <a:ea typeface="SimSun" pitchFamily="2" charset="-122"/>
                </a:rPr>
                <a:t>C</a:t>
              </a:r>
              <a:endParaRPr lang="en-US" altLang="zh-CN" sz="2600">
                <a:ea typeface="SimSun" pitchFamily="2" charset="-122"/>
              </a:endParaRPr>
            </a:p>
          </p:txBody>
        </p:sp>
        <p:sp>
          <p:nvSpPr>
            <p:cNvPr id="61462" name="Text Box 73"/>
            <p:cNvSpPr txBox="1">
              <a:spLocks noChangeArrowheads="1"/>
            </p:cNvSpPr>
            <p:nvPr/>
          </p:nvSpPr>
          <p:spPr bwMode="auto">
            <a:xfrm>
              <a:off x="970" y="50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latin typeface="Arial" panose="02080604020202020204" pitchFamily="34" charset="0"/>
                  <a:ea typeface="SimSun" pitchFamily="2" charset="-122"/>
                </a:rPr>
                <a:t>D</a:t>
              </a:r>
              <a:endParaRPr lang="en-US" altLang="zh-CN" sz="2600">
                <a:ea typeface="SimSun" pitchFamily="2" charset="-122"/>
              </a:endParaRPr>
            </a:p>
          </p:txBody>
        </p:sp>
        <p:sp>
          <p:nvSpPr>
            <p:cNvPr id="61463" name="Text Box 74"/>
            <p:cNvSpPr txBox="1">
              <a:spLocks noChangeArrowheads="1"/>
            </p:cNvSpPr>
            <p:nvPr/>
          </p:nvSpPr>
          <p:spPr bwMode="auto">
            <a:xfrm>
              <a:off x="1463" y="498"/>
              <a:ext cx="2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latin typeface="Arial" panose="02080604020202020204" pitchFamily="34" charset="0"/>
                  <a:ea typeface="SimSun" pitchFamily="2" charset="-122"/>
                </a:rPr>
                <a:t>E</a:t>
              </a:r>
              <a:endParaRPr lang="en-US" altLang="zh-CN" sz="2600">
                <a:ea typeface="SimSun" pitchFamily="2" charset="-122"/>
              </a:endParaRPr>
            </a:p>
          </p:txBody>
        </p:sp>
        <p:sp>
          <p:nvSpPr>
            <p:cNvPr id="61464" name="Oval 75" descr="羊皮纸"/>
            <p:cNvSpPr>
              <a:spLocks noChangeArrowheads="1"/>
            </p:cNvSpPr>
            <p:nvPr/>
          </p:nvSpPr>
          <p:spPr bwMode="auto">
            <a:xfrm>
              <a:off x="0" y="492"/>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5" name="Text Box 79"/>
            <p:cNvSpPr txBox="1">
              <a:spLocks noChangeArrowheads="1"/>
            </p:cNvSpPr>
            <p:nvPr/>
          </p:nvSpPr>
          <p:spPr bwMode="auto">
            <a:xfrm>
              <a:off x="10"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latin typeface="Arial" panose="02080604020202020204" pitchFamily="34" charset="0"/>
                  <a:ea typeface="SimSun" pitchFamily="2" charset="-122"/>
                </a:rPr>
                <a:t>B</a:t>
              </a:r>
              <a:endParaRPr lang="en-US" altLang="zh-CN" sz="2600">
                <a:ea typeface="SimSun" pitchFamily="2" charset="-122"/>
              </a:endParaRPr>
            </a:p>
          </p:txBody>
        </p:sp>
        <p:sp>
          <p:nvSpPr>
            <p:cNvPr id="61466" name="Text Box 80"/>
            <p:cNvSpPr txBox="1">
              <a:spLocks noChangeArrowheads="1"/>
            </p:cNvSpPr>
            <p:nvPr/>
          </p:nvSpPr>
          <p:spPr bwMode="auto">
            <a:xfrm>
              <a:off x="356" y="1017"/>
              <a:ext cx="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latin typeface="Arial" panose="02080604020202020204" pitchFamily="34" charset="0"/>
                  <a:ea typeface="SimSun" pitchFamily="2" charset="-122"/>
                </a:rPr>
                <a:t>F</a:t>
              </a:r>
              <a:endParaRPr lang="en-US" altLang="zh-CN" sz="2600">
                <a:ea typeface="SimSun" pitchFamily="2" charset="-122"/>
              </a:endParaRPr>
            </a:p>
          </p:txBody>
        </p:sp>
        <p:sp>
          <p:nvSpPr>
            <p:cNvPr id="61467" name="Oval 82" descr="羊皮纸"/>
            <p:cNvSpPr>
              <a:spLocks noChangeArrowheads="1"/>
            </p:cNvSpPr>
            <p:nvPr/>
          </p:nvSpPr>
          <p:spPr bwMode="auto">
            <a:xfrm>
              <a:off x="1092" y="10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8" name="Text Box 83"/>
            <p:cNvSpPr txBox="1">
              <a:spLocks noChangeArrowheads="1"/>
            </p:cNvSpPr>
            <p:nvPr/>
          </p:nvSpPr>
          <p:spPr bwMode="auto">
            <a:xfrm>
              <a:off x="1102" y="1017"/>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600" b="1">
                  <a:latin typeface="Arial" panose="02080604020202020204" pitchFamily="34" charset="0"/>
                  <a:ea typeface="SimSun" pitchFamily="2" charset="-122"/>
                </a:rPr>
                <a:t>G</a:t>
              </a:r>
              <a:endParaRPr lang="en-US" altLang="zh-CN" sz="2600">
                <a:ea typeface="SimSun" pitchFamily="2" charset="-122"/>
              </a:endParaRPr>
            </a:p>
          </p:txBody>
        </p:sp>
        <p:sp>
          <p:nvSpPr>
            <p:cNvPr id="61469" name="Line 92"/>
            <p:cNvSpPr>
              <a:spLocks noChangeShapeType="1"/>
            </p:cNvSpPr>
            <p:nvPr/>
          </p:nvSpPr>
          <p:spPr bwMode="auto">
            <a:xfrm>
              <a:off x="1104" y="195"/>
              <a:ext cx="432"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0" name="Line 93"/>
            <p:cNvSpPr>
              <a:spLocks noChangeShapeType="1"/>
            </p:cNvSpPr>
            <p:nvPr/>
          </p:nvSpPr>
          <p:spPr bwMode="auto">
            <a:xfrm flipH="1">
              <a:off x="1440" y="867"/>
              <a:ext cx="192"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1" name="Line 94"/>
            <p:cNvSpPr>
              <a:spLocks noChangeShapeType="1"/>
            </p:cNvSpPr>
            <p:nvPr/>
          </p:nvSpPr>
          <p:spPr bwMode="auto">
            <a:xfrm flipH="1">
              <a:off x="672" y="1251"/>
              <a:ext cx="384" cy="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Line 95"/>
            <p:cNvSpPr>
              <a:spLocks noChangeShapeType="1"/>
            </p:cNvSpPr>
            <p:nvPr/>
          </p:nvSpPr>
          <p:spPr bwMode="auto">
            <a:xfrm flipH="1" flipV="1">
              <a:off x="96" y="819"/>
              <a:ext cx="192" cy="288"/>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3" name="Line 96"/>
            <p:cNvSpPr>
              <a:spLocks noChangeShapeType="1"/>
            </p:cNvSpPr>
            <p:nvPr/>
          </p:nvSpPr>
          <p:spPr bwMode="auto">
            <a:xfrm>
              <a:off x="864" y="339"/>
              <a:ext cx="144"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4" name="Line 97"/>
            <p:cNvSpPr>
              <a:spLocks noChangeShapeType="1"/>
            </p:cNvSpPr>
            <p:nvPr/>
          </p:nvSpPr>
          <p:spPr bwMode="auto">
            <a:xfrm flipH="1">
              <a:off x="576" y="291"/>
              <a:ext cx="144" cy="192"/>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3C3BA1A4-2194-4D9A-9BBF-0ED1492F69B4}"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6246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197B9267-B2AF-43F6-BFA3-FA04D1C7231D}"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75780" name="Rectangle 2"/>
          <p:cNvSpPr>
            <a:spLocks noGrp="1" noChangeArrowheads="1"/>
          </p:cNvSpPr>
          <p:nvPr>
            <p:ph type="body" idx="4294967295"/>
          </p:nvPr>
        </p:nvSpPr>
        <p:spPr>
          <a:xfrm>
            <a:off x="576263" y="3784600"/>
            <a:ext cx="8077200" cy="2779713"/>
          </a:xfrm>
        </p:spPr>
        <p:txBody>
          <a:bodyPr/>
          <a:lstStyle/>
          <a:p>
            <a:pPr marL="609600" indent="-609600" eaLnBrk="1" hangingPunct="1">
              <a:buClr>
                <a:srgbClr val="800080"/>
              </a:buClr>
              <a:buSzPct val="50000"/>
            </a:pPr>
            <a:r>
              <a:rPr lang="zh-CN" altLang="en-US" sz="3000" b="1" dirty="0">
                <a:ea typeface="仿宋_GB2312" pitchFamily="49" charset="-122"/>
              </a:rPr>
              <a:t>构造最小生成树的准则</a:t>
            </a:r>
            <a:endParaRPr lang="zh-CN" altLang="en-US" sz="3000" b="1" dirty="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itchFamily="18" charset="0"/>
                <a:ea typeface="仿宋_GB2312" pitchFamily="49" charset="-122"/>
              </a:rPr>
              <a:t>必须使用且仅使用该网络中的 </a:t>
            </a:r>
            <a:r>
              <a:rPr lang="en-US" altLang="zh-CN" sz="3000" b="1" i="1" dirty="0">
                <a:solidFill>
                  <a:srgbClr val="FF0000"/>
                </a:solidFill>
                <a:latin typeface="Times New Roman" pitchFamily="18" charset="0"/>
                <a:ea typeface="仿宋_GB2312" pitchFamily="49" charset="-122"/>
              </a:rPr>
              <a:t>n</a:t>
            </a:r>
            <a:r>
              <a:rPr lang="en-US" altLang="zh-CN" sz="3000" b="1" dirty="0">
                <a:solidFill>
                  <a:srgbClr val="FF0000"/>
                </a:solidFill>
                <a:latin typeface="Courier New" pitchFamily="49" charset="0"/>
                <a:ea typeface="仿宋_GB2312" pitchFamily="49" charset="-122"/>
              </a:rPr>
              <a:t>-</a:t>
            </a:r>
            <a:r>
              <a:rPr lang="en-US" altLang="zh-CN" sz="3000" b="1" dirty="0">
                <a:solidFill>
                  <a:srgbClr val="FF0000"/>
                </a:solidFill>
                <a:latin typeface="Times New Roman" pitchFamily="18" charset="0"/>
                <a:ea typeface="仿宋_GB2312" pitchFamily="49" charset="-122"/>
              </a:rPr>
              <a:t>1 </a:t>
            </a:r>
            <a:r>
              <a:rPr lang="zh-CN" altLang="en-US" sz="3000" b="1" dirty="0">
                <a:latin typeface="Times New Roman" pitchFamily="18" charset="0"/>
                <a:ea typeface="仿宋_GB2312" pitchFamily="49" charset="-122"/>
              </a:rPr>
              <a:t>条边来联结网络中的 </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个顶点；</a:t>
            </a:r>
            <a:endParaRPr lang="zh-CN" altLang="en-US" sz="3000" b="1" dirty="0">
              <a:latin typeface="Times New Roman" pitchFamily="18" charset="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itchFamily="18" charset="0"/>
                <a:ea typeface="仿宋_GB2312" pitchFamily="49" charset="-122"/>
              </a:rPr>
              <a:t>不能使用产生回路的边；</a:t>
            </a:r>
            <a:endParaRPr lang="zh-CN" altLang="en-US" sz="3000" b="1" dirty="0">
              <a:latin typeface="Times New Roman" pitchFamily="18" charset="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itchFamily="18" charset="0"/>
                <a:ea typeface="仿宋_GB2312" pitchFamily="49" charset="-122"/>
              </a:rPr>
              <a:t>各边上的权值的总和达到</a:t>
            </a:r>
            <a:r>
              <a:rPr lang="zh-CN" altLang="en-US" sz="3000" b="1" dirty="0">
                <a:solidFill>
                  <a:srgbClr val="FF0000"/>
                </a:solidFill>
                <a:latin typeface="Times New Roman" pitchFamily="18" charset="0"/>
                <a:ea typeface="仿宋_GB2312" pitchFamily="49" charset="-122"/>
              </a:rPr>
              <a:t>最小</a:t>
            </a:r>
            <a:r>
              <a:rPr lang="zh-CN" altLang="en-US" sz="3000" b="1" dirty="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grpSp>
        <p:nvGrpSpPr>
          <p:cNvPr id="62469" name="Group 5"/>
          <p:cNvGrpSpPr/>
          <p:nvPr/>
        </p:nvGrpSpPr>
        <p:grpSpPr bwMode="auto">
          <a:xfrm>
            <a:off x="863600" y="444500"/>
            <a:ext cx="6529388" cy="3416300"/>
            <a:chOff x="0" y="0"/>
            <a:chExt cx="4113" cy="2152"/>
          </a:xfrm>
        </p:grpSpPr>
        <p:sp>
          <p:nvSpPr>
            <p:cNvPr id="62470" name="Line 4"/>
            <p:cNvSpPr>
              <a:spLocks noChangeShapeType="1"/>
            </p:cNvSpPr>
            <p:nvPr/>
          </p:nvSpPr>
          <p:spPr bwMode="auto">
            <a:xfrm>
              <a:off x="1841" y="1232"/>
              <a:ext cx="313" cy="65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1" name="Line 5"/>
            <p:cNvSpPr>
              <a:spLocks noChangeShapeType="1"/>
            </p:cNvSpPr>
            <p:nvPr/>
          </p:nvSpPr>
          <p:spPr bwMode="auto">
            <a:xfrm flipV="1">
              <a:off x="612" y="844"/>
              <a:ext cx="531" cy="347"/>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2" name="Line 6"/>
            <p:cNvSpPr>
              <a:spLocks noChangeShapeType="1"/>
            </p:cNvSpPr>
            <p:nvPr/>
          </p:nvSpPr>
          <p:spPr bwMode="auto">
            <a:xfrm flipV="1">
              <a:off x="1211" y="383"/>
              <a:ext cx="540" cy="411"/>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3" name="Line 7"/>
            <p:cNvSpPr>
              <a:spLocks noChangeShapeType="1"/>
            </p:cNvSpPr>
            <p:nvPr/>
          </p:nvSpPr>
          <p:spPr bwMode="auto">
            <a:xfrm flipH="1" flipV="1">
              <a:off x="563" y="1232"/>
              <a:ext cx="145" cy="57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4" name="Line 8"/>
            <p:cNvSpPr>
              <a:spLocks noChangeShapeType="1"/>
            </p:cNvSpPr>
            <p:nvPr/>
          </p:nvSpPr>
          <p:spPr bwMode="auto">
            <a:xfrm flipV="1">
              <a:off x="772" y="1241"/>
              <a:ext cx="1025" cy="57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5" name="Line 9"/>
            <p:cNvSpPr>
              <a:spLocks noChangeShapeType="1"/>
            </p:cNvSpPr>
            <p:nvPr/>
          </p:nvSpPr>
          <p:spPr bwMode="auto">
            <a:xfrm>
              <a:off x="1796" y="391"/>
              <a:ext cx="28" cy="778"/>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6" name="Line 10"/>
            <p:cNvSpPr>
              <a:spLocks noChangeShapeType="1"/>
            </p:cNvSpPr>
            <p:nvPr/>
          </p:nvSpPr>
          <p:spPr bwMode="auto">
            <a:xfrm flipV="1">
              <a:off x="1869" y="950"/>
              <a:ext cx="1299" cy="26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7" name="Line 11"/>
            <p:cNvSpPr>
              <a:spLocks noChangeShapeType="1"/>
            </p:cNvSpPr>
            <p:nvPr/>
          </p:nvSpPr>
          <p:spPr bwMode="auto">
            <a:xfrm flipV="1">
              <a:off x="2172" y="976"/>
              <a:ext cx="1024" cy="89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8" name="Line 12"/>
            <p:cNvSpPr>
              <a:spLocks noChangeShapeType="1"/>
            </p:cNvSpPr>
            <p:nvPr/>
          </p:nvSpPr>
          <p:spPr bwMode="auto">
            <a:xfrm>
              <a:off x="3232" y="968"/>
              <a:ext cx="284" cy="439"/>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9" name="Line 13"/>
            <p:cNvSpPr>
              <a:spLocks noChangeShapeType="1"/>
            </p:cNvSpPr>
            <p:nvPr/>
          </p:nvSpPr>
          <p:spPr bwMode="auto">
            <a:xfrm flipV="1">
              <a:off x="2199" y="1461"/>
              <a:ext cx="1326" cy="438"/>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0" name="Line 14"/>
            <p:cNvSpPr>
              <a:spLocks noChangeShapeType="1"/>
            </p:cNvSpPr>
            <p:nvPr/>
          </p:nvSpPr>
          <p:spPr bwMode="auto">
            <a:xfrm>
              <a:off x="772" y="1845"/>
              <a:ext cx="1336" cy="37"/>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1" name="Line 15"/>
            <p:cNvSpPr>
              <a:spLocks noChangeShapeType="1"/>
            </p:cNvSpPr>
            <p:nvPr/>
          </p:nvSpPr>
          <p:spPr bwMode="auto">
            <a:xfrm flipV="1">
              <a:off x="616" y="1196"/>
              <a:ext cx="1189" cy="3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2" name="Line 16"/>
            <p:cNvSpPr>
              <a:spLocks noChangeShapeType="1"/>
            </p:cNvSpPr>
            <p:nvPr/>
          </p:nvSpPr>
          <p:spPr bwMode="auto">
            <a:xfrm>
              <a:off x="1211" y="857"/>
              <a:ext cx="622" cy="339"/>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3" name="Line 17"/>
            <p:cNvSpPr>
              <a:spLocks noChangeShapeType="1"/>
            </p:cNvSpPr>
            <p:nvPr/>
          </p:nvSpPr>
          <p:spPr bwMode="auto">
            <a:xfrm>
              <a:off x="599" y="1268"/>
              <a:ext cx="1536" cy="595"/>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4" name="Line 18"/>
            <p:cNvSpPr>
              <a:spLocks noChangeShapeType="1"/>
            </p:cNvSpPr>
            <p:nvPr/>
          </p:nvSpPr>
          <p:spPr bwMode="auto">
            <a:xfrm>
              <a:off x="1860" y="1241"/>
              <a:ext cx="1645" cy="18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5" name="Line 19"/>
            <p:cNvSpPr>
              <a:spLocks noChangeShapeType="1"/>
            </p:cNvSpPr>
            <p:nvPr/>
          </p:nvSpPr>
          <p:spPr bwMode="auto">
            <a:xfrm flipV="1">
              <a:off x="1837" y="360"/>
              <a:ext cx="34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6" name="Line 20"/>
            <p:cNvSpPr>
              <a:spLocks noChangeShapeType="1"/>
            </p:cNvSpPr>
            <p:nvPr/>
          </p:nvSpPr>
          <p:spPr bwMode="auto">
            <a:xfrm>
              <a:off x="2285" y="388"/>
              <a:ext cx="896" cy="513"/>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7" name="Oval 21"/>
            <p:cNvSpPr>
              <a:spLocks noChangeArrowheads="1"/>
            </p:cNvSpPr>
            <p:nvPr/>
          </p:nvSpPr>
          <p:spPr bwMode="auto">
            <a:xfrm>
              <a:off x="1764" y="1145"/>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88" name="Oval 22"/>
            <p:cNvSpPr>
              <a:spLocks noChangeArrowheads="1"/>
            </p:cNvSpPr>
            <p:nvPr/>
          </p:nvSpPr>
          <p:spPr bwMode="auto">
            <a:xfrm>
              <a:off x="653" y="1773"/>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89" name="Oval 23"/>
            <p:cNvSpPr>
              <a:spLocks noChangeArrowheads="1"/>
            </p:cNvSpPr>
            <p:nvPr/>
          </p:nvSpPr>
          <p:spPr bwMode="auto">
            <a:xfrm>
              <a:off x="3145" y="87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0" name="Oval 24"/>
            <p:cNvSpPr>
              <a:spLocks noChangeArrowheads="1"/>
            </p:cNvSpPr>
            <p:nvPr/>
          </p:nvSpPr>
          <p:spPr bwMode="auto">
            <a:xfrm>
              <a:off x="1714" y="29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1" name="Oval 25"/>
            <p:cNvSpPr>
              <a:spLocks noChangeArrowheads="1"/>
            </p:cNvSpPr>
            <p:nvPr/>
          </p:nvSpPr>
          <p:spPr bwMode="auto">
            <a:xfrm>
              <a:off x="3474" y="1383"/>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2" name="Oval 26"/>
            <p:cNvSpPr>
              <a:spLocks noChangeArrowheads="1"/>
            </p:cNvSpPr>
            <p:nvPr/>
          </p:nvSpPr>
          <p:spPr bwMode="auto">
            <a:xfrm>
              <a:off x="507" y="1159"/>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3" name="Oval 27"/>
            <p:cNvSpPr>
              <a:spLocks noChangeArrowheads="1"/>
            </p:cNvSpPr>
            <p:nvPr/>
          </p:nvSpPr>
          <p:spPr bwMode="auto">
            <a:xfrm>
              <a:off x="1106" y="77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4" name="Oval 28"/>
            <p:cNvSpPr>
              <a:spLocks noChangeArrowheads="1"/>
            </p:cNvSpPr>
            <p:nvPr/>
          </p:nvSpPr>
          <p:spPr bwMode="auto">
            <a:xfrm>
              <a:off x="2089" y="1827"/>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5" name="Oval 29"/>
            <p:cNvSpPr>
              <a:spLocks noChangeArrowheads="1"/>
            </p:cNvSpPr>
            <p:nvPr/>
          </p:nvSpPr>
          <p:spPr bwMode="auto">
            <a:xfrm>
              <a:off x="2185" y="294"/>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6" name="Text Box 30"/>
            <p:cNvSpPr txBox="1">
              <a:spLocks noChangeArrowheads="1"/>
            </p:cNvSpPr>
            <p:nvPr/>
          </p:nvSpPr>
          <p:spPr bwMode="auto">
            <a:xfrm>
              <a:off x="1504" y="1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400" b="1">
                  <a:solidFill>
                    <a:srgbClr val="006600"/>
                  </a:solidFill>
                </a:rPr>
                <a:t>北京</a:t>
              </a:r>
              <a:endParaRPr lang="zh-CN" altLang="en-US" sz="2400" b="1">
                <a:solidFill>
                  <a:srgbClr val="006600"/>
                </a:solidFill>
              </a:endParaRPr>
            </a:p>
          </p:txBody>
        </p:sp>
        <p:sp>
          <p:nvSpPr>
            <p:cNvPr id="62497" name="Text Box 31"/>
            <p:cNvSpPr txBox="1">
              <a:spLocks noChangeArrowheads="1"/>
            </p:cNvSpPr>
            <p:nvPr/>
          </p:nvSpPr>
          <p:spPr bwMode="auto">
            <a:xfrm>
              <a:off x="2002" y="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400" b="1">
                  <a:solidFill>
                    <a:srgbClr val="006600"/>
                  </a:solidFill>
                </a:rPr>
                <a:t>天津</a:t>
              </a:r>
              <a:endParaRPr lang="zh-CN" altLang="en-US" sz="2400" b="1">
                <a:solidFill>
                  <a:srgbClr val="006600"/>
                </a:solidFill>
              </a:endParaRPr>
            </a:p>
          </p:txBody>
        </p:sp>
        <p:sp>
          <p:nvSpPr>
            <p:cNvPr id="62498" name="Text Box 32"/>
            <p:cNvSpPr txBox="1">
              <a:spLocks noChangeArrowheads="1"/>
            </p:cNvSpPr>
            <p:nvPr/>
          </p:nvSpPr>
          <p:spPr bwMode="auto">
            <a:xfrm>
              <a:off x="3274" y="66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400" b="1">
                  <a:solidFill>
                    <a:srgbClr val="006600"/>
                  </a:solidFill>
                </a:rPr>
                <a:t>南京</a:t>
              </a:r>
              <a:endParaRPr lang="zh-CN" altLang="en-US" sz="2400" b="1">
                <a:solidFill>
                  <a:srgbClr val="006600"/>
                </a:solidFill>
              </a:endParaRPr>
            </a:p>
          </p:txBody>
        </p:sp>
        <p:sp>
          <p:nvSpPr>
            <p:cNvPr id="62499" name="Text Box 33"/>
            <p:cNvSpPr txBox="1">
              <a:spLocks noChangeArrowheads="1"/>
            </p:cNvSpPr>
            <p:nvPr/>
          </p:nvSpPr>
          <p:spPr bwMode="auto">
            <a:xfrm>
              <a:off x="3611" y="129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400" b="1">
                  <a:solidFill>
                    <a:srgbClr val="006600"/>
                  </a:solidFill>
                </a:rPr>
                <a:t>上海</a:t>
              </a:r>
              <a:endParaRPr lang="zh-CN" altLang="en-US" sz="2400" b="1">
                <a:solidFill>
                  <a:srgbClr val="006600"/>
                </a:solidFill>
              </a:endParaRPr>
            </a:p>
          </p:txBody>
        </p:sp>
        <p:sp>
          <p:nvSpPr>
            <p:cNvPr id="62500" name="Text Box 34"/>
            <p:cNvSpPr txBox="1">
              <a:spLocks noChangeArrowheads="1"/>
            </p:cNvSpPr>
            <p:nvPr/>
          </p:nvSpPr>
          <p:spPr bwMode="auto">
            <a:xfrm>
              <a:off x="2222" y="1864"/>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400" b="1">
                  <a:solidFill>
                    <a:srgbClr val="006600"/>
                  </a:solidFill>
                </a:rPr>
                <a:t>广州</a:t>
              </a:r>
              <a:endParaRPr lang="zh-CN" altLang="en-US" sz="2400" b="1">
                <a:solidFill>
                  <a:srgbClr val="006600"/>
                </a:solidFill>
              </a:endParaRPr>
            </a:p>
          </p:txBody>
        </p:sp>
        <p:sp>
          <p:nvSpPr>
            <p:cNvPr id="62501" name="Text Box 35"/>
            <p:cNvSpPr txBox="1">
              <a:spLocks noChangeArrowheads="1"/>
            </p:cNvSpPr>
            <p:nvPr/>
          </p:nvSpPr>
          <p:spPr bwMode="auto">
            <a:xfrm>
              <a:off x="621" y="55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400" b="1">
                  <a:solidFill>
                    <a:srgbClr val="006600"/>
                  </a:solidFill>
                </a:rPr>
                <a:t>西安</a:t>
              </a:r>
              <a:endParaRPr lang="zh-CN" altLang="en-US" sz="2400" b="1">
                <a:solidFill>
                  <a:srgbClr val="006600"/>
                </a:solidFill>
              </a:endParaRPr>
            </a:p>
          </p:txBody>
        </p:sp>
        <p:sp>
          <p:nvSpPr>
            <p:cNvPr id="62502" name="Text Box 36"/>
            <p:cNvSpPr txBox="1">
              <a:spLocks noChangeArrowheads="1"/>
            </p:cNvSpPr>
            <p:nvPr/>
          </p:nvSpPr>
          <p:spPr bwMode="auto">
            <a:xfrm>
              <a:off x="0" y="1042"/>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400" b="1">
                  <a:solidFill>
                    <a:srgbClr val="006600"/>
                  </a:solidFill>
                </a:rPr>
                <a:t>成都</a:t>
              </a:r>
              <a:endParaRPr lang="zh-CN" altLang="en-US" sz="2400" b="1">
                <a:solidFill>
                  <a:srgbClr val="006600"/>
                </a:solidFill>
              </a:endParaRPr>
            </a:p>
          </p:txBody>
        </p:sp>
        <p:sp>
          <p:nvSpPr>
            <p:cNvPr id="62503" name="Text Box 37"/>
            <p:cNvSpPr txBox="1">
              <a:spLocks noChangeArrowheads="1"/>
            </p:cNvSpPr>
            <p:nvPr/>
          </p:nvSpPr>
          <p:spPr bwMode="auto">
            <a:xfrm>
              <a:off x="165" y="170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400" b="1">
                  <a:solidFill>
                    <a:srgbClr val="006600"/>
                  </a:solidFill>
                </a:rPr>
                <a:t>昆明</a:t>
              </a:r>
              <a:endParaRPr lang="zh-CN" altLang="en-US" sz="2400" b="1">
                <a:solidFill>
                  <a:srgbClr val="006600"/>
                </a:solidFill>
              </a:endParaRPr>
            </a:p>
          </p:txBody>
        </p:sp>
        <p:sp>
          <p:nvSpPr>
            <p:cNvPr id="62504" name="Text Box 38"/>
            <p:cNvSpPr txBox="1">
              <a:spLocks noChangeArrowheads="1"/>
            </p:cNvSpPr>
            <p:nvPr/>
          </p:nvSpPr>
          <p:spPr bwMode="auto">
            <a:xfrm>
              <a:off x="1810" y="868"/>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400" b="1">
                  <a:solidFill>
                    <a:srgbClr val="006600"/>
                  </a:solidFill>
                </a:rPr>
                <a:t>武汉</a:t>
              </a:r>
              <a:endParaRPr lang="zh-CN" altLang="en-US" sz="2400" b="1">
                <a:solidFill>
                  <a:srgbClr val="006600"/>
                </a:solidFill>
              </a:endParaRPr>
            </a:p>
          </p:txBody>
        </p:sp>
        <p:sp>
          <p:nvSpPr>
            <p:cNvPr id="62505" name="Text Box 39"/>
            <p:cNvSpPr txBox="1">
              <a:spLocks noChangeArrowheads="1"/>
            </p:cNvSpPr>
            <p:nvPr/>
          </p:nvSpPr>
          <p:spPr bwMode="auto">
            <a:xfrm>
              <a:off x="2651" y="36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34</a:t>
              </a:r>
              <a:endParaRPr lang="en-US" altLang="zh-CN" sz="2400" b="1">
                <a:solidFill>
                  <a:schemeClr val="tx2"/>
                </a:solidFill>
              </a:endParaRPr>
            </a:p>
          </p:txBody>
        </p:sp>
        <p:sp>
          <p:nvSpPr>
            <p:cNvPr id="62506" name="Text Box 40"/>
            <p:cNvSpPr txBox="1">
              <a:spLocks noChangeArrowheads="1"/>
            </p:cNvSpPr>
            <p:nvPr/>
          </p:nvSpPr>
          <p:spPr bwMode="auto">
            <a:xfrm>
              <a:off x="1897" y="3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7</a:t>
              </a:r>
              <a:endParaRPr lang="en-US" altLang="zh-CN" sz="2400" b="1">
                <a:solidFill>
                  <a:schemeClr val="tx2"/>
                </a:solidFill>
              </a:endParaRPr>
            </a:p>
          </p:txBody>
        </p:sp>
        <p:sp>
          <p:nvSpPr>
            <p:cNvPr id="62507" name="Text Box 41"/>
            <p:cNvSpPr txBox="1">
              <a:spLocks noChangeArrowheads="1"/>
            </p:cNvSpPr>
            <p:nvPr/>
          </p:nvSpPr>
          <p:spPr bwMode="auto">
            <a:xfrm>
              <a:off x="3369" y="9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6</a:t>
              </a:r>
              <a:endParaRPr lang="en-US" altLang="zh-CN" sz="2400" b="1">
                <a:solidFill>
                  <a:schemeClr val="tx2"/>
                </a:solidFill>
              </a:endParaRPr>
            </a:p>
          </p:txBody>
        </p:sp>
        <p:sp>
          <p:nvSpPr>
            <p:cNvPr id="62508" name="Text Box 42"/>
            <p:cNvSpPr txBox="1">
              <a:spLocks noChangeArrowheads="1"/>
            </p:cNvSpPr>
            <p:nvPr/>
          </p:nvSpPr>
          <p:spPr bwMode="auto">
            <a:xfrm>
              <a:off x="2939" y="161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41</a:t>
              </a:r>
              <a:endParaRPr lang="en-US" altLang="zh-CN" sz="2400" b="1">
                <a:solidFill>
                  <a:schemeClr val="tx2"/>
                </a:solidFill>
              </a:endParaRPr>
            </a:p>
          </p:txBody>
        </p:sp>
        <p:sp>
          <p:nvSpPr>
            <p:cNvPr id="62509" name="Text Box 43"/>
            <p:cNvSpPr txBox="1">
              <a:spLocks noChangeArrowheads="1"/>
            </p:cNvSpPr>
            <p:nvPr/>
          </p:nvSpPr>
          <p:spPr bwMode="auto">
            <a:xfrm>
              <a:off x="1257" y="185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58</a:t>
              </a:r>
              <a:endParaRPr lang="en-US" altLang="zh-CN" sz="2400" b="1">
                <a:solidFill>
                  <a:schemeClr val="tx2"/>
                </a:solidFill>
              </a:endParaRPr>
            </a:p>
          </p:txBody>
        </p:sp>
        <p:sp>
          <p:nvSpPr>
            <p:cNvPr id="62510" name="Text Box 44"/>
            <p:cNvSpPr txBox="1">
              <a:spLocks noChangeArrowheads="1"/>
            </p:cNvSpPr>
            <p:nvPr/>
          </p:nvSpPr>
          <p:spPr bwMode="auto">
            <a:xfrm>
              <a:off x="1175" y="3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31</a:t>
              </a:r>
              <a:endParaRPr lang="en-US" altLang="zh-CN" sz="2400" b="1">
                <a:solidFill>
                  <a:schemeClr val="tx2"/>
                </a:solidFill>
              </a:endParaRPr>
            </a:p>
          </p:txBody>
        </p:sp>
        <p:sp>
          <p:nvSpPr>
            <p:cNvPr id="62511" name="Text Box 45"/>
            <p:cNvSpPr txBox="1">
              <a:spLocks noChangeArrowheads="1"/>
            </p:cNvSpPr>
            <p:nvPr/>
          </p:nvSpPr>
          <p:spPr bwMode="auto">
            <a:xfrm>
              <a:off x="1814" y="56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24</a:t>
              </a:r>
              <a:endParaRPr lang="en-US" altLang="zh-CN" sz="2400" b="1">
                <a:solidFill>
                  <a:schemeClr val="tx2"/>
                </a:solidFill>
              </a:endParaRPr>
            </a:p>
          </p:txBody>
        </p:sp>
        <p:sp>
          <p:nvSpPr>
            <p:cNvPr id="62512" name="Text Box 46"/>
            <p:cNvSpPr txBox="1">
              <a:spLocks noChangeArrowheads="1"/>
            </p:cNvSpPr>
            <p:nvPr/>
          </p:nvSpPr>
          <p:spPr bwMode="auto">
            <a:xfrm>
              <a:off x="2409" y="78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19</a:t>
              </a:r>
              <a:endParaRPr lang="en-US" altLang="zh-CN" sz="2400" b="1">
                <a:solidFill>
                  <a:schemeClr val="tx2"/>
                </a:solidFill>
              </a:endParaRPr>
            </a:p>
          </p:txBody>
        </p:sp>
        <p:sp>
          <p:nvSpPr>
            <p:cNvPr id="62513" name="Text Box 47"/>
            <p:cNvSpPr txBox="1">
              <a:spLocks noChangeArrowheads="1"/>
            </p:cNvSpPr>
            <p:nvPr/>
          </p:nvSpPr>
          <p:spPr bwMode="auto">
            <a:xfrm>
              <a:off x="2499" y="107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25</a:t>
              </a:r>
              <a:endParaRPr lang="en-US" altLang="zh-CN" sz="2400" b="1">
                <a:solidFill>
                  <a:schemeClr val="tx2"/>
                </a:solidFill>
              </a:endParaRPr>
            </a:p>
          </p:txBody>
        </p:sp>
        <p:sp>
          <p:nvSpPr>
            <p:cNvPr id="62514" name="Text Box 48"/>
            <p:cNvSpPr txBox="1">
              <a:spLocks noChangeArrowheads="1"/>
            </p:cNvSpPr>
            <p:nvPr/>
          </p:nvSpPr>
          <p:spPr bwMode="auto">
            <a:xfrm>
              <a:off x="2592" y="1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38</a:t>
              </a:r>
              <a:endParaRPr lang="en-US" altLang="zh-CN" sz="2400" b="1">
                <a:solidFill>
                  <a:schemeClr val="tx2"/>
                </a:solidFill>
              </a:endParaRPr>
            </a:p>
          </p:txBody>
        </p:sp>
        <p:sp>
          <p:nvSpPr>
            <p:cNvPr id="62515" name="Text Box 49"/>
            <p:cNvSpPr txBox="1">
              <a:spLocks noChangeArrowheads="1"/>
            </p:cNvSpPr>
            <p:nvPr/>
          </p:nvSpPr>
          <p:spPr bwMode="auto">
            <a:xfrm>
              <a:off x="2007" y="1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22</a:t>
              </a:r>
              <a:endParaRPr lang="en-US" altLang="zh-CN" sz="2400" b="1">
                <a:solidFill>
                  <a:schemeClr val="tx2"/>
                </a:solidFill>
              </a:endParaRPr>
            </a:p>
          </p:txBody>
        </p:sp>
        <p:sp>
          <p:nvSpPr>
            <p:cNvPr id="62516" name="Text Box 50"/>
            <p:cNvSpPr txBox="1">
              <a:spLocks noChangeArrowheads="1"/>
            </p:cNvSpPr>
            <p:nvPr/>
          </p:nvSpPr>
          <p:spPr bwMode="auto">
            <a:xfrm>
              <a:off x="1403" y="72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22</a:t>
              </a:r>
              <a:endParaRPr lang="en-US" altLang="zh-CN" sz="2400" b="1">
                <a:solidFill>
                  <a:schemeClr val="tx2"/>
                </a:solidFill>
              </a:endParaRPr>
            </a:p>
          </p:txBody>
        </p:sp>
        <p:sp>
          <p:nvSpPr>
            <p:cNvPr id="62517" name="Text Box 51"/>
            <p:cNvSpPr txBox="1">
              <a:spLocks noChangeArrowheads="1"/>
            </p:cNvSpPr>
            <p:nvPr/>
          </p:nvSpPr>
          <p:spPr bwMode="auto">
            <a:xfrm>
              <a:off x="580" y="79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19</a:t>
              </a:r>
              <a:endParaRPr lang="en-US" altLang="zh-CN" sz="2400" b="1">
                <a:solidFill>
                  <a:schemeClr val="tx2"/>
                </a:solidFill>
              </a:endParaRPr>
            </a:p>
          </p:txBody>
        </p:sp>
        <p:sp>
          <p:nvSpPr>
            <p:cNvPr id="62518" name="Text Box 52"/>
            <p:cNvSpPr txBox="1">
              <a:spLocks noChangeArrowheads="1"/>
            </p:cNvSpPr>
            <p:nvPr/>
          </p:nvSpPr>
          <p:spPr bwMode="auto">
            <a:xfrm>
              <a:off x="333" y="141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31</a:t>
              </a:r>
              <a:endParaRPr lang="en-US" altLang="zh-CN" sz="2400" b="1">
                <a:solidFill>
                  <a:schemeClr val="tx2"/>
                </a:solidFill>
              </a:endParaRPr>
            </a:p>
          </p:txBody>
        </p:sp>
        <p:sp>
          <p:nvSpPr>
            <p:cNvPr id="62519" name="Text Box 53"/>
            <p:cNvSpPr txBox="1">
              <a:spLocks noChangeArrowheads="1"/>
            </p:cNvSpPr>
            <p:nvPr/>
          </p:nvSpPr>
          <p:spPr bwMode="auto">
            <a:xfrm>
              <a:off x="1029" y="95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39</a:t>
              </a:r>
              <a:endParaRPr lang="en-US" altLang="zh-CN" sz="2400" b="1">
                <a:solidFill>
                  <a:schemeClr val="tx2"/>
                </a:solidFill>
              </a:endParaRPr>
            </a:p>
          </p:txBody>
        </p:sp>
        <p:sp>
          <p:nvSpPr>
            <p:cNvPr id="62520" name="Text Box 54"/>
            <p:cNvSpPr txBox="1">
              <a:spLocks noChangeArrowheads="1"/>
            </p:cNvSpPr>
            <p:nvPr/>
          </p:nvSpPr>
          <p:spPr bwMode="auto">
            <a:xfrm>
              <a:off x="1065" y="15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44</a:t>
              </a:r>
              <a:endParaRPr lang="en-US" altLang="zh-CN" sz="2400" b="1">
                <a:solidFill>
                  <a:schemeClr val="tx2"/>
                </a:solidFill>
              </a:endParaRPr>
            </a:p>
          </p:txBody>
        </p:sp>
        <p:sp>
          <p:nvSpPr>
            <p:cNvPr id="62521" name="Text Box 55"/>
            <p:cNvSpPr txBox="1">
              <a:spLocks noChangeArrowheads="1"/>
            </p:cNvSpPr>
            <p:nvPr/>
          </p:nvSpPr>
          <p:spPr bwMode="auto">
            <a:xfrm>
              <a:off x="1595" y="14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400" b="1">
                  <a:solidFill>
                    <a:schemeClr val="tx2"/>
                  </a:solidFill>
                </a:rPr>
                <a:t>50</a:t>
              </a:r>
              <a:endParaRPr lang="en-US" altLang="zh-CN" sz="2400" b="1">
                <a:solidFill>
                  <a:schemeClr val="tx2"/>
                </a:solidFill>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92F3F705-E747-4C22-AE27-AA6730E5DC60}"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6349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5E0DD150-80E8-42B5-B409-BFBCD2EC3106}"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63492" name="Rectangle 2"/>
          <p:cNvSpPr>
            <a:spLocks noGrp="1" noChangeArrowheads="1"/>
          </p:cNvSpPr>
          <p:nvPr>
            <p:ph type="title" idx="4294967295"/>
          </p:nvPr>
        </p:nvSpPr>
        <p:spPr>
          <a:xfrm>
            <a:off x="214313" y="142875"/>
            <a:ext cx="4953000" cy="533400"/>
          </a:xfrm>
        </p:spPr>
        <p:txBody>
          <a:bodyPr/>
          <a:lstStyle/>
          <a:p>
            <a:pPr eaLnBrk="1" hangingPunct="1"/>
            <a:r>
              <a:rPr lang="zh-CN" sz="2800" b="1">
                <a:ea typeface="黑体" pitchFamily="2" charset="-122"/>
              </a:rPr>
              <a:t>讨论：如何求得最小生成树？</a:t>
            </a:r>
            <a:endParaRPr lang="zh-CN" sz="2800" b="1">
              <a:ea typeface="黑体" pitchFamily="2" charset="-122"/>
            </a:endParaRPr>
          </a:p>
        </p:txBody>
      </p:sp>
      <p:sp>
        <p:nvSpPr>
          <p:cNvPr id="63493" name="Text Box 3"/>
          <p:cNvSpPr txBox="1">
            <a:spLocks noChangeArrowheads="1"/>
          </p:cNvSpPr>
          <p:nvPr/>
        </p:nvSpPr>
        <p:spPr bwMode="auto">
          <a:xfrm>
            <a:off x="228600" y="762000"/>
            <a:ext cx="657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rgbClr val="333300"/>
                </a:solidFill>
                <a:ea typeface="黑体" pitchFamily="2" charset="-122"/>
              </a:rPr>
              <a:t>——</a:t>
            </a:r>
            <a:r>
              <a:rPr lang="zh-CN" altLang="en-US" sz="2400">
                <a:solidFill>
                  <a:srgbClr val="333300"/>
                </a:solidFill>
                <a:ea typeface="黑体" pitchFamily="2" charset="-122"/>
              </a:rPr>
              <a:t>有多种算法，但最常用的是以下两种：</a:t>
            </a:r>
            <a:endParaRPr lang="zh-CN" altLang="en-US" sz="2400">
              <a:solidFill>
                <a:srgbClr val="333300"/>
              </a:solidFill>
              <a:ea typeface="黑体" pitchFamily="2" charset="-122"/>
            </a:endParaRPr>
          </a:p>
        </p:txBody>
      </p:sp>
      <p:sp>
        <p:nvSpPr>
          <p:cNvPr id="77831" name="Rectangle 5"/>
          <p:cNvSpPr>
            <a:spLocks noChangeArrowheads="1"/>
          </p:cNvSpPr>
          <p:nvPr/>
        </p:nvSpPr>
        <p:spPr bwMode="auto">
          <a:xfrm>
            <a:off x="762000" y="1371600"/>
            <a:ext cx="6019800" cy="955675"/>
          </a:xfrm>
          <a:prstGeom prst="rect">
            <a:avLst/>
          </a:prstGeom>
          <a:noFill/>
          <a:ln w="9525">
            <a:solidFill>
              <a:srgbClr val="FF99CC"/>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571500" indent="-571500">
              <a:buFont typeface="Wingdings" panose="05000000000000000000" pitchFamily="2" charset="2"/>
              <a:buChar char="v"/>
            </a:pPr>
            <a:r>
              <a:rPr lang="en-US" altLang="zh-CN" sz="2800">
                <a:solidFill>
                  <a:srgbClr val="333300"/>
                </a:solidFill>
                <a:ea typeface="黑体" pitchFamily="2" charset="-122"/>
              </a:rPr>
              <a:t>Kruskal</a:t>
            </a:r>
            <a:r>
              <a:rPr lang="zh-CN" altLang="en-US" sz="2800">
                <a:solidFill>
                  <a:srgbClr val="333300"/>
                </a:solidFill>
                <a:ea typeface="黑体" pitchFamily="2" charset="-122"/>
              </a:rPr>
              <a:t>（</a:t>
            </a:r>
            <a:r>
              <a:rPr lang="zh-CN" altLang="en-US" sz="2800">
                <a:solidFill>
                  <a:srgbClr val="333300"/>
                </a:solidFill>
                <a:ea typeface="黑体" pitchFamily="2" charset="-122"/>
                <a:hlinkClick r:id="" action="ppaction://hlinkshowjump?jump=nextslide"/>
              </a:rPr>
              <a:t>克鲁斯卡尔</a:t>
            </a:r>
            <a:r>
              <a:rPr lang="zh-CN" altLang="en-US" sz="2800">
                <a:solidFill>
                  <a:srgbClr val="333300"/>
                </a:solidFill>
                <a:ea typeface="黑体" pitchFamily="2" charset="-122"/>
              </a:rPr>
              <a:t>）算法</a:t>
            </a:r>
            <a:endParaRPr lang="zh-CN" altLang="en-US" sz="2800">
              <a:solidFill>
                <a:srgbClr val="333300"/>
              </a:solidFill>
              <a:ea typeface="黑体" pitchFamily="2" charset="-122"/>
            </a:endParaRPr>
          </a:p>
          <a:p>
            <a:pPr marL="571500" indent="-571500">
              <a:buFont typeface="Wingdings" panose="05000000000000000000" pitchFamily="2" charset="2"/>
              <a:buChar char="v"/>
            </a:pPr>
            <a:r>
              <a:rPr lang="en-US" altLang="zh-CN" sz="2800">
                <a:solidFill>
                  <a:srgbClr val="333300"/>
                </a:solidFill>
                <a:ea typeface="黑体" pitchFamily="2" charset="-122"/>
              </a:rPr>
              <a:t>Prim</a:t>
            </a:r>
            <a:r>
              <a:rPr lang="zh-CN" altLang="en-US" sz="2800">
                <a:solidFill>
                  <a:srgbClr val="333300"/>
                </a:solidFill>
                <a:ea typeface="黑体" pitchFamily="2" charset="-122"/>
              </a:rPr>
              <a:t>（</a:t>
            </a:r>
            <a:r>
              <a:rPr lang="zh-CN" altLang="en-US" sz="2800">
                <a:solidFill>
                  <a:srgbClr val="333300"/>
                </a:solidFill>
                <a:ea typeface="黑体" pitchFamily="2" charset="-122"/>
                <a:hlinkClick r:id="rId1" action="ppaction://hlinksldjump"/>
              </a:rPr>
              <a:t>普里姆</a:t>
            </a:r>
            <a:r>
              <a:rPr lang="zh-CN" altLang="en-US" sz="2800">
                <a:solidFill>
                  <a:srgbClr val="333300"/>
                </a:solidFill>
                <a:ea typeface="黑体" pitchFamily="2" charset="-122"/>
              </a:rPr>
              <a:t>）算法 </a:t>
            </a:r>
            <a:endParaRPr lang="zh-CN" altLang="en-US" sz="2800">
              <a:solidFill>
                <a:srgbClr val="333300"/>
              </a:solidFill>
              <a:ea typeface="黑体"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7831">
                                            <p:bg/>
                                          </p:spTgt>
                                        </p:tgtEl>
                                        <p:attrNameLst>
                                          <p:attrName>style.visibility</p:attrName>
                                        </p:attrNameLst>
                                      </p:cBhvr>
                                      <p:to>
                                        <p:strVal val="visible"/>
                                      </p:to>
                                    </p:set>
                                    <p:animEffect transition="in" filter="wipe(up)">
                                      <p:cBhvr>
                                        <p:cTn id="7" dur="500"/>
                                        <p:tgtEl>
                                          <p:spTgt spid="77831">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7831">
                                            <p:txEl>
                                              <p:pRg st="0" end="0"/>
                                            </p:txEl>
                                          </p:spTgt>
                                        </p:tgtEl>
                                        <p:attrNameLst>
                                          <p:attrName>style.visibility</p:attrName>
                                        </p:attrNameLst>
                                      </p:cBhvr>
                                      <p:to>
                                        <p:strVal val="visible"/>
                                      </p:to>
                                    </p:set>
                                    <p:animEffect transition="in" filter="wipe(up)">
                                      <p:cBhvr>
                                        <p:cTn id="11" dur="500"/>
                                        <p:tgtEl>
                                          <p:spTgt spid="7783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7831">
                                            <p:txEl>
                                              <p:pRg st="1" end="1"/>
                                            </p:txEl>
                                          </p:spTgt>
                                        </p:tgtEl>
                                        <p:attrNameLst>
                                          <p:attrName>style.visibility</p:attrName>
                                        </p:attrNameLst>
                                      </p:cBhvr>
                                      <p:to>
                                        <p:strVal val="visible"/>
                                      </p:to>
                                    </p:set>
                                    <p:animEffect transition="in" filter="wipe(up)">
                                      <p:cBhvr>
                                        <p:cTn id="15" dur="500"/>
                                        <p:tgtEl>
                                          <p:spTgt spid="778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animBg="1" advAuto="0" autoUpdateAnimBg="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CA3C3709-84C2-4EE9-BC16-E5684C16B737}"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6451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F93B5521-4DCC-4C2D-94C4-3B1CA363F808}"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pic>
        <p:nvPicPr>
          <p:cNvPr id="6451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28663"/>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3"/>
          <p:cNvSpPr>
            <a:spLocks noGrp="1" noChangeArrowheads="1"/>
          </p:cNvSpPr>
          <p:nvPr>
            <p:ph type="title" idx="4294967295"/>
          </p:nvPr>
        </p:nvSpPr>
        <p:spPr>
          <a:xfrm>
            <a:off x="228600" y="76200"/>
            <a:ext cx="8432800" cy="457200"/>
          </a:xfrm>
        </p:spPr>
        <p:txBody>
          <a:bodyPr/>
          <a:lstStyle/>
          <a:p>
            <a:pPr eaLnBrk="1" hangingPunct="1"/>
            <a:r>
              <a:rPr lang="zh-CN" sz="2800" b="1">
                <a:solidFill>
                  <a:srgbClr val="333300"/>
                </a:solidFill>
                <a:ea typeface="仿宋_GB2312" pitchFamily="49" charset="-122"/>
              </a:rPr>
              <a:t>例：应用克鲁斯卡尔算法构造最小生成树的过程</a:t>
            </a:r>
            <a:endParaRPr lang="zh-CN" sz="2800" b="1">
              <a:solidFill>
                <a:srgbClr val="333300"/>
              </a:solidFill>
            </a:endParaRPr>
          </a:p>
        </p:txBody>
      </p:sp>
      <p:sp>
        <p:nvSpPr>
          <p:cNvPr id="78854" name="AutoShape 4">
            <a:hlinkClick r:id="" action="ppaction://hlinkshowjump?jump=nextslide" highlightClick="1"/>
          </p:cNvPr>
          <p:cNvSpPr>
            <a:spLocks noChangeArrowheads="1"/>
          </p:cNvSpPr>
          <p:nvPr/>
        </p:nvSpPr>
        <p:spPr bwMode="auto">
          <a:xfrm>
            <a:off x="8305800" y="6172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5" name="Oval 5"/>
          <p:cNvSpPr>
            <a:spLocks noChangeArrowheads="1"/>
          </p:cNvSpPr>
          <p:nvPr/>
        </p:nvSpPr>
        <p:spPr bwMode="auto">
          <a:xfrm>
            <a:off x="4643438" y="114300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6" name="Oval 6"/>
          <p:cNvSpPr>
            <a:spLocks noChangeArrowheads="1"/>
          </p:cNvSpPr>
          <p:nvPr/>
        </p:nvSpPr>
        <p:spPr bwMode="auto">
          <a:xfrm>
            <a:off x="2286000" y="785813"/>
            <a:ext cx="2209800" cy="2057400"/>
          </a:xfrm>
          <a:prstGeom prst="ellipse">
            <a:avLst/>
          </a:prstGeom>
          <a:noFill/>
          <a:ln w="25400">
            <a:solidFill>
              <a:schemeClr val="tx2"/>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7" name="Oval 7"/>
          <p:cNvSpPr>
            <a:spLocks noChangeArrowheads="1"/>
          </p:cNvSpPr>
          <p:nvPr/>
        </p:nvSpPr>
        <p:spPr bwMode="auto">
          <a:xfrm>
            <a:off x="8429625" y="200025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8" name="Oval 8"/>
          <p:cNvSpPr>
            <a:spLocks noChangeArrowheads="1"/>
          </p:cNvSpPr>
          <p:nvPr/>
        </p:nvSpPr>
        <p:spPr bwMode="auto">
          <a:xfrm>
            <a:off x="928688" y="3929063"/>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9" name="Oval 9"/>
          <p:cNvSpPr>
            <a:spLocks noChangeArrowheads="1"/>
          </p:cNvSpPr>
          <p:nvPr/>
        </p:nvSpPr>
        <p:spPr bwMode="auto">
          <a:xfrm>
            <a:off x="3929063" y="3929063"/>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60" name="Oval 10"/>
          <p:cNvSpPr>
            <a:spLocks noChangeArrowheads="1"/>
          </p:cNvSpPr>
          <p:nvPr/>
        </p:nvSpPr>
        <p:spPr bwMode="auto">
          <a:xfrm>
            <a:off x="5435600" y="5229225"/>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61" name="Rectangle 11"/>
          <p:cNvSpPr>
            <a:spLocks noChangeArrowheads="1"/>
          </p:cNvSpPr>
          <p:nvPr/>
        </p:nvSpPr>
        <p:spPr bwMode="auto">
          <a:xfrm>
            <a:off x="214313" y="11430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2" name="Rectangle 12"/>
          <p:cNvSpPr>
            <a:spLocks noChangeArrowheads="1"/>
          </p:cNvSpPr>
          <p:nvPr/>
        </p:nvSpPr>
        <p:spPr bwMode="auto">
          <a:xfrm>
            <a:off x="1714500" y="21431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3" name="Rectangle 13"/>
          <p:cNvSpPr>
            <a:spLocks noChangeArrowheads="1"/>
          </p:cNvSpPr>
          <p:nvPr/>
        </p:nvSpPr>
        <p:spPr bwMode="auto">
          <a:xfrm>
            <a:off x="1000125" y="1214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4" name="Rectangle 14"/>
          <p:cNvSpPr>
            <a:spLocks noChangeArrowheads="1"/>
          </p:cNvSpPr>
          <p:nvPr/>
        </p:nvSpPr>
        <p:spPr bwMode="auto">
          <a:xfrm>
            <a:off x="1714500" y="1214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5" name="Rectangle 15"/>
          <p:cNvSpPr>
            <a:spLocks noChangeArrowheads="1"/>
          </p:cNvSpPr>
          <p:nvPr/>
        </p:nvSpPr>
        <p:spPr bwMode="auto">
          <a:xfrm>
            <a:off x="1295400" y="17526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6" name="Rectangle 16"/>
          <p:cNvSpPr>
            <a:spLocks noChangeArrowheads="1"/>
          </p:cNvSpPr>
          <p:nvPr/>
        </p:nvSpPr>
        <p:spPr bwMode="auto">
          <a:xfrm>
            <a:off x="1000125" y="25003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7" name="Rectangle 17"/>
          <p:cNvSpPr>
            <a:spLocks noChangeArrowheads="1"/>
          </p:cNvSpPr>
          <p:nvPr/>
        </p:nvSpPr>
        <p:spPr bwMode="auto">
          <a:xfrm>
            <a:off x="500063" y="19288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8" name="Rectangle 18"/>
          <p:cNvSpPr>
            <a:spLocks noChangeArrowheads="1"/>
          </p:cNvSpPr>
          <p:nvPr/>
        </p:nvSpPr>
        <p:spPr bwMode="auto">
          <a:xfrm>
            <a:off x="142875" y="21431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9" name="Oval 19"/>
          <p:cNvSpPr>
            <a:spLocks noChangeArrowheads="1"/>
          </p:cNvSpPr>
          <p:nvPr/>
        </p:nvSpPr>
        <p:spPr bwMode="auto">
          <a:xfrm>
            <a:off x="6858000" y="485775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cxnSp>
        <p:nvCxnSpPr>
          <p:cNvPr id="64534" name="直接连接符 21"/>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8861"/>
                                        </p:tgtEl>
                                        <p:attrNameLst>
                                          <p:attrName>style.visibility</p:attrName>
                                        </p:attrNameLst>
                                      </p:cBhvr>
                                      <p:to>
                                        <p:strVal val="visible"/>
                                      </p:to>
                                    </p:set>
                                    <p:anim calcmode="lin" valueType="num">
                                      <p:cBhvr additive="base">
                                        <p:cTn id="11" dur="500" fill="hold"/>
                                        <p:tgtEl>
                                          <p:spTgt spid="78861"/>
                                        </p:tgtEl>
                                        <p:attrNameLst>
                                          <p:attrName>ppt_x</p:attrName>
                                        </p:attrNameLst>
                                      </p:cBhvr>
                                      <p:tavLst>
                                        <p:tav tm="0">
                                          <p:val>
                                            <p:strVal val="0-#ppt_w/2"/>
                                          </p:val>
                                        </p:tav>
                                        <p:tav tm="100000">
                                          <p:val>
                                            <p:strVal val="#ppt_x"/>
                                          </p:val>
                                        </p:tav>
                                      </p:tavLst>
                                    </p:anim>
                                    <p:anim calcmode="lin" valueType="num">
                                      <p:cBhvr additive="base">
                                        <p:cTn id="12" dur="500" fill="hold"/>
                                        <p:tgtEl>
                                          <p:spTgt spid="7886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88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8862"/>
                                        </p:tgtEl>
                                        <p:attrNameLst>
                                          <p:attrName>style.visibility</p:attrName>
                                        </p:attrNameLst>
                                      </p:cBhvr>
                                      <p:to>
                                        <p:strVal val="visible"/>
                                      </p:to>
                                    </p:set>
                                    <p:anim calcmode="lin" valueType="num">
                                      <p:cBhvr additive="base">
                                        <p:cTn id="21" dur="500" fill="hold"/>
                                        <p:tgtEl>
                                          <p:spTgt spid="78862"/>
                                        </p:tgtEl>
                                        <p:attrNameLst>
                                          <p:attrName>ppt_x</p:attrName>
                                        </p:attrNameLst>
                                      </p:cBhvr>
                                      <p:tavLst>
                                        <p:tav tm="0">
                                          <p:val>
                                            <p:strVal val="0-#ppt_w/2"/>
                                          </p:val>
                                        </p:tav>
                                        <p:tav tm="100000">
                                          <p:val>
                                            <p:strVal val="#ppt_x"/>
                                          </p:val>
                                        </p:tav>
                                      </p:tavLst>
                                    </p:anim>
                                    <p:anim calcmode="lin" valueType="num">
                                      <p:cBhvr additive="base">
                                        <p:cTn id="22" dur="500" fill="hold"/>
                                        <p:tgtEl>
                                          <p:spTgt spid="7886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8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863"/>
                                        </p:tgtEl>
                                        <p:attrNameLst>
                                          <p:attrName>style.visibility</p:attrName>
                                        </p:attrNameLst>
                                      </p:cBhvr>
                                      <p:to>
                                        <p:strVal val="visible"/>
                                      </p:to>
                                    </p:set>
                                    <p:anim calcmode="lin" valueType="num">
                                      <p:cBhvr additive="base">
                                        <p:cTn id="31" dur="500" fill="hold"/>
                                        <p:tgtEl>
                                          <p:spTgt spid="78863"/>
                                        </p:tgtEl>
                                        <p:attrNameLst>
                                          <p:attrName>ppt_x</p:attrName>
                                        </p:attrNameLst>
                                      </p:cBhvr>
                                      <p:tavLst>
                                        <p:tav tm="0">
                                          <p:val>
                                            <p:strVal val="0-#ppt_w/2"/>
                                          </p:val>
                                        </p:tav>
                                        <p:tav tm="100000">
                                          <p:val>
                                            <p:strVal val="#ppt_x"/>
                                          </p:val>
                                        </p:tav>
                                      </p:tavLst>
                                    </p:anim>
                                    <p:anim calcmode="lin" valueType="num">
                                      <p:cBhvr additive="base">
                                        <p:cTn id="32" dur="500" fill="hold"/>
                                        <p:tgtEl>
                                          <p:spTgt spid="7886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88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78864"/>
                                        </p:tgtEl>
                                        <p:attrNameLst>
                                          <p:attrName>style.visibility</p:attrName>
                                        </p:attrNameLst>
                                      </p:cBhvr>
                                      <p:to>
                                        <p:strVal val="visible"/>
                                      </p:to>
                                    </p:set>
                                    <p:anim calcmode="lin" valueType="num">
                                      <p:cBhvr additive="base">
                                        <p:cTn id="41" dur="500" fill="hold"/>
                                        <p:tgtEl>
                                          <p:spTgt spid="78864"/>
                                        </p:tgtEl>
                                        <p:attrNameLst>
                                          <p:attrName>ppt_x</p:attrName>
                                        </p:attrNameLst>
                                      </p:cBhvr>
                                      <p:tavLst>
                                        <p:tav tm="0">
                                          <p:val>
                                            <p:strVal val="0-#ppt_w/2"/>
                                          </p:val>
                                        </p:tav>
                                        <p:tav tm="100000">
                                          <p:val>
                                            <p:strVal val="#ppt_x"/>
                                          </p:val>
                                        </p:tav>
                                      </p:tavLst>
                                    </p:anim>
                                    <p:anim calcmode="lin" valueType="num">
                                      <p:cBhvr additive="base">
                                        <p:cTn id="42" dur="500" fill="hold"/>
                                        <p:tgtEl>
                                          <p:spTgt spid="7886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8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8865"/>
                                        </p:tgtEl>
                                        <p:attrNameLst>
                                          <p:attrName>style.visibility</p:attrName>
                                        </p:attrNameLst>
                                      </p:cBhvr>
                                      <p:to>
                                        <p:strVal val="visible"/>
                                      </p:to>
                                    </p:set>
                                    <p:anim calcmode="lin" valueType="num">
                                      <p:cBhvr additive="base">
                                        <p:cTn id="51" dur="500" fill="hold"/>
                                        <p:tgtEl>
                                          <p:spTgt spid="78865"/>
                                        </p:tgtEl>
                                        <p:attrNameLst>
                                          <p:attrName>ppt_x</p:attrName>
                                        </p:attrNameLst>
                                      </p:cBhvr>
                                      <p:tavLst>
                                        <p:tav tm="0">
                                          <p:val>
                                            <p:strVal val="0-#ppt_w/2"/>
                                          </p:val>
                                        </p:tav>
                                        <p:tav tm="100000">
                                          <p:val>
                                            <p:strVal val="#ppt_x"/>
                                          </p:val>
                                        </p:tav>
                                      </p:tavLst>
                                    </p:anim>
                                    <p:anim calcmode="lin" valueType="num">
                                      <p:cBhvr additive="base">
                                        <p:cTn id="52" dur="500" fill="hold"/>
                                        <p:tgtEl>
                                          <p:spTgt spid="78865"/>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78866"/>
                                        </p:tgtEl>
                                        <p:attrNameLst>
                                          <p:attrName>style.visibility</p:attrName>
                                        </p:attrNameLst>
                                      </p:cBhvr>
                                      <p:to>
                                        <p:strVal val="visible"/>
                                      </p:to>
                                    </p:set>
                                    <p:anim calcmode="lin" valueType="num">
                                      <p:cBhvr additive="base">
                                        <p:cTn id="57" dur="500" fill="hold"/>
                                        <p:tgtEl>
                                          <p:spTgt spid="78866"/>
                                        </p:tgtEl>
                                        <p:attrNameLst>
                                          <p:attrName>ppt_x</p:attrName>
                                        </p:attrNameLst>
                                      </p:cBhvr>
                                      <p:tavLst>
                                        <p:tav tm="0">
                                          <p:val>
                                            <p:strVal val="0-#ppt_w/2"/>
                                          </p:val>
                                        </p:tav>
                                        <p:tav tm="100000">
                                          <p:val>
                                            <p:strVal val="#ppt_x"/>
                                          </p:val>
                                        </p:tav>
                                      </p:tavLst>
                                    </p:anim>
                                    <p:anim calcmode="lin" valueType="num">
                                      <p:cBhvr additive="base">
                                        <p:cTn id="58" dur="500" fill="hold"/>
                                        <p:tgtEl>
                                          <p:spTgt spid="78866"/>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88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8867"/>
                                        </p:tgtEl>
                                        <p:attrNameLst>
                                          <p:attrName>style.visibility</p:attrName>
                                        </p:attrNameLst>
                                      </p:cBhvr>
                                      <p:to>
                                        <p:strVal val="visible"/>
                                      </p:to>
                                    </p:set>
                                    <p:anim calcmode="lin" valueType="num">
                                      <p:cBhvr additive="base">
                                        <p:cTn id="67" dur="500" fill="hold"/>
                                        <p:tgtEl>
                                          <p:spTgt spid="78867"/>
                                        </p:tgtEl>
                                        <p:attrNameLst>
                                          <p:attrName>ppt_x</p:attrName>
                                        </p:attrNameLst>
                                      </p:cBhvr>
                                      <p:tavLst>
                                        <p:tav tm="0">
                                          <p:val>
                                            <p:strVal val="0-#ppt_w/2"/>
                                          </p:val>
                                        </p:tav>
                                        <p:tav tm="100000">
                                          <p:val>
                                            <p:strVal val="#ppt_x"/>
                                          </p:val>
                                        </p:tav>
                                      </p:tavLst>
                                    </p:anim>
                                    <p:anim calcmode="lin" valueType="num">
                                      <p:cBhvr additive="base">
                                        <p:cTn id="68" dur="500" fill="hold"/>
                                        <p:tgtEl>
                                          <p:spTgt spid="7886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8868"/>
                                        </p:tgtEl>
                                        <p:attrNameLst>
                                          <p:attrName>style.visibility</p:attrName>
                                        </p:attrNameLst>
                                      </p:cBhvr>
                                      <p:to>
                                        <p:strVal val="visible"/>
                                      </p:to>
                                    </p:set>
                                    <p:anim calcmode="lin" valueType="num">
                                      <p:cBhvr additive="base">
                                        <p:cTn id="73" dur="500" fill="hold"/>
                                        <p:tgtEl>
                                          <p:spTgt spid="78868"/>
                                        </p:tgtEl>
                                        <p:attrNameLst>
                                          <p:attrName>ppt_x</p:attrName>
                                        </p:attrNameLst>
                                      </p:cBhvr>
                                      <p:tavLst>
                                        <p:tav tm="0">
                                          <p:val>
                                            <p:strVal val="0-#ppt_w/2"/>
                                          </p:val>
                                        </p:tav>
                                        <p:tav tm="100000">
                                          <p:val>
                                            <p:strVal val="#ppt_x"/>
                                          </p:val>
                                        </p:tav>
                                      </p:tavLst>
                                    </p:anim>
                                    <p:anim calcmode="lin" valueType="num">
                                      <p:cBhvr additive="base">
                                        <p:cTn id="74" dur="500" fill="hold"/>
                                        <p:tgtEl>
                                          <p:spTgt spid="7886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8869"/>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78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autoUpdateAnimBg="0"/>
      <p:bldP spid="78855" grpId="0" animBg="1" autoUpdateAnimBg="0"/>
      <p:bldP spid="78856" grpId="0" animBg="1" autoUpdateAnimBg="0"/>
      <p:bldP spid="78857" grpId="0" animBg="1" autoUpdateAnimBg="0"/>
      <p:bldP spid="78858" grpId="0" animBg="1" autoUpdateAnimBg="0"/>
      <p:bldP spid="78859" grpId="0" animBg="1" autoUpdateAnimBg="0"/>
      <p:bldP spid="78860" grpId="0" animBg="1" autoUpdateAnimBg="0"/>
      <p:bldP spid="78861" grpId="0" autoUpdateAnimBg="0"/>
      <p:bldP spid="78862" grpId="0" autoUpdateAnimBg="0"/>
      <p:bldP spid="78863" grpId="0" autoUpdateAnimBg="0"/>
      <p:bldP spid="78864" grpId="0" autoUpdateAnimBg="0"/>
      <p:bldP spid="78865" grpId="0" autoUpdateAnimBg="0"/>
      <p:bldP spid="78866" grpId="0" autoUpdateAnimBg="0"/>
      <p:bldP spid="78867" grpId="0" autoUpdateAnimBg="0"/>
      <p:bldP spid="78868" grpId="0" autoUpdateAnimBg="0"/>
      <p:bldP spid="78869"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DDD9D3BB-4F71-477B-AABC-F387FD90802E}"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6553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59EC7C42-E2A3-4AB9-9982-062B2B3E9F37}"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79876" name="Text Box 2"/>
          <p:cNvSpPr txBox="1">
            <a:spLocks noChangeArrowheads="1"/>
          </p:cNvSpPr>
          <p:nvPr/>
        </p:nvSpPr>
        <p:spPr bwMode="auto">
          <a:xfrm>
            <a:off x="190500" y="1584325"/>
            <a:ext cx="87630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spcBef>
                <a:spcPct val="30000"/>
              </a:spcBef>
              <a:defRPr/>
            </a:pPr>
            <a:r>
              <a:rPr lang="zh-CN" altLang="en-US" sz="2600" b="1" dirty="0">
                <a:solidFill>
                  <a:schemeClr val="tx2"/>
                </a:solidFill>
                <a:effectLst>
                  <a:outerShdw blurRad="38100" dist="38100" dir="2700000" algn="tl">
                    <a:srgbClr val="C0C0C0"/>
                  </a:outerShdw>
                </a:effectLst>
                <a:ea typeface="黑体" pitchFamily="2" charset="-122"/>
              </a:rPr>
              <a:t>步骤</a:t>
            </a:r>
            <a:r>
              <a:rPr lang="zh-CN" altLang="en-US" sz="2600" b="1" dirty="0">
                <a:solidFill>
                  <a:schemeClr val="tx2"/>
                </a:solidFill>
                <a:effectLst>
                  <a:outerShdw blurRad="38100" dist="38100" dir="2700000" algn="tl">
                    <a:srgbClr val="C0C0C0"/>
                  </a:outerShdw>
                </a:effectLst>
                <a:ea typeface="黑体" pitchFamily="2" charset="-122"/>
                <a:sym typeface="Wingdings" panose="05000000000000000000" pitchFamily="2" charset="2"/>
              </a:rPr>
              <a:t>：</a:t>
            </a:r>
            <a:endParaRPr lang="zh-CN" altLang="en-US" sz="2600" b="1" dirty="0">
              <a:solidFill>
                <a:schemeClr val="tx2"/>
              </a:solidFill>
              <a:effectLst>
                <a:outerShdw blurRad="38100" dist="38100" dir="2700000" algn="tl">
                  <a:srgbClr val="C0C0C0"/>
                </a:outerShdw>
              </a:effectLst>
              <a:ea typeface="黑体" pitchFamily="2" charset="-122"/>
              <a:sym typeface="Wingdings" panose="05000000000000000000" pitchFamily="2" charset="2"/>
            </a:endParaRPr>
          </a:p>
          <a:p>
            <a:pPr eaLnBrk="1" hangingPunct="1">
              <a:spcBef>
                <a:spcPct val="30000"/>
              </a:spcBef>
              <a:defRPr/>
            </a:pPr>
            <a:r>
              <a:rPr lang="en-US" sz="2600" b="1" dirty="0">
                <a:solidFill>
                  <a:srgbClr val="333300"/>
                </a:solidFill>
                <a:latin typeface="楷体_GB2312" pitchFamily="49" charset="-122"/>
                <a:ea typeface="楷体_GB2312" pitchFamily="49" charset="-122"/>
                <a:sym typeface="Wingdings" panose="05000000000000000000" pitchFamily="2" charset="2"/>
              </a:rPr>
              <a:t>(1) </a:t>
            </a:r>
            <a:r>
              <a:rPr lang="zh-CN" altLang="en-US" sz="2600" b="1" dirty="0">
                <a:solidFill>
                  <a:srgbClr val="333300"/>
                </a:solidFill>
                <a:latin typeface="楷体_GB2312" pitchFamily="49" charset="-122"/>
                <a:ea typeface="楷体_GB2312" pitchFamily="49" charset="-122"/>
                <a:sym typeface="Wingdings" panose="05000000000000000000" pitchFamily="2" charset="2"/>
              </a:rPr>
              <a:t>首</a:t>
            </a:r>
            <a:r>
              <a:rPr lang="zh-CN" altLang="en-US" sz="2600" b="1" dirty="0">
                <a:solidFill>
                  <a:srgbClr val="333300"/>
                </a:solidFill>
                <a:latin typeface="楷体_GB2312" pitchFamily="49" charset="-122"/>
                <a:ea typeface="楷体_GB2312" pitchFamily="49" charset="-122"/>
              </a:rPr>
              <a:t>先构造一个只有 </a:t>
            </a:r>
            <a:r>
              <a:rPr lang="en-US" sz="2600" b="1" i="1" dirty="0">
                <a:solidFill>
                  <a:srgbClr val="333300"/>
                </a:solidFill>
                <a:latin typeface="楷体_GB2312" pitchFamily="49" charset="-122"/>
                <a:ea typeface="楷体_GB2312" pitchFamily="49" charset="-122"/>
              </a:rPr>
              <a:t>n </a:t>
            </a:r>
            <a:r>
              <a:rPr lang="zh-CN" altLang="en-US" sz="2600" b="1" dirty="0">
                <a:solidFill>
                  <a:srgbClr val="333300"/>
                </a:solidFill>
                <a:latin typeface="楷体_GB2312" pitchFamily="49" charset="-122"/>
                <a:ea typeface="楷体_GB2312" pitchFamily="49" charset="-122"/>
              </a:rPr>
              <a:t>个顶点但没有边的非连通图</a:t>
            </a:r>
            <a:r>
              <a:rPr lang="zh-CN" altLang="en-US" sz="2600" b="1" dirty="0">
                <a:latin typeface="楷体_GB2312" pitchFamily="49" charset="-122"/>
                <a:ea typeface="楷体_GB2312" pitchFamily="49" charset="-122"/>
              </a:rPr>
              <a:t> </a:t>
            </a:r>
            <a:r>
              <a:rPr lang="en-US" sz="2600" b="1" i="1" dirty="0">
                <a:solidFill>
                  <a:schemeClr val="tx2"/>
                </a:solidFill>
                <a:latin typeface="楷体_GB2312" pitchFamily="49" charset="-122"/>
                <a:ea typeface="楷体_GB2312" pitchFamily="49" charset="-122"/>
              </a:rPr>
              <a:t>T</a:t>
            </a:r>
            <a:r>
              <a:rPr lang="en-US" sz="2600" b="1" dirty="0">
                <a:solidFill>
                  <a:schemeClr val="tx2"/>
                </a:solidFill>
                <a:latin typeface="楷体_GB2312" pitchFamily="49" charset="-122"/>
                <a:ea typeface="楷体_GB2312" pitchFamily="49" charset="-122"/>
              </a:rPr>
              <a:t> = { </a:t>
            </a:r>
            <a:r>
              <a:rPr lang="en-US" sz="2600" b="1" i="1" dirty="0">
                <a:solidFill>
                  <a:schemeClr val="tx2"/>
                </a:solidFill>
                <a:latin typeface="楷体_GB2312" pitchFamily="49" charset="-122"/>
                <a:ea typeface="楷体_GB2312" pitchFamily="49" charset="-122"/>
              </a:rPr>
              <a:t>V</a:t>
            </a:r>
            <a:r>
              <a:rPr lang="en-US" sz="2600" b="1" dirty="0">
                <a:solidFill>
                  <a:schemeClr val="tx2"/>
                </a:solidFill>
                <a:latin typeface="楷体_GB2312" pitchFamily="49" charset="-122"/>
                <a:ea typeface="楷体_GB2312" pitchFamily="49" charset="-122"/>
              </a:rPr>
              <a:t>, </a:t>
            </a:r>
            <a:r>
              <a:rPr lang="en-US" sz="2600" b="1" dirty="0">
                <a:solidFill>
                  <a:schemeClr val="tx2"/>
                </a:solidFill>
                <a:latin typeface="楷体_GB2312" pitchFamily="49" charset="-122"/>
                <a:ea typeface="楷体_GB2312" pitchFamily="49" charset="-122"/>
                <a:sym typeface="Symbol" panose="05050102010706020507" pitchFamily="18" charset="2"/>
              </a:rPr>
              <a:t></a:t>
            </a:r>
            <a:r>
              <a:rPr lang="en-US" sz="2600" b="1" dirty="0">
                <a:solidFill>
                  <a:schemeClr val="tx2"/>
                </a:solidFill>
                <a:latin typeface="楷体_GB2312" pitchFamily="49" charset="-122"/>
                <a:ea typeface="楷体_GB2312" pitchFamily="49" charset="-122"/>
              </a:rPr>
              <a:t> </a:t>
            </a:r>
            <a:r>
              <a:rPr lang="en-US" sz="2600" b="1" dirty="0">
                <a:solidFill>
                  <a:srgbClr val="333300"/>
                </a:solidFill>
                <a:latin typeface="楷体_GB2312" pitchFamily="49" charset="-122"/>
                <a:ea typeface="楷体_GB2312" pitchFamily="49" charset="-122"/>
              </a:rPr>
              <a:t>}, </a:t>
            </a:r>
            <a:r>
              <a:rPr lang="zh-CN" altLang="en-US" sz="2600" b="1" dirty="0">
                <a:solidFill>
                  <a:srgbClr val="333300"/>
                </a:solidFill>
                <a:latin typeface="楷体_GB2312" pitchFamily="49" charset="-122"/>
                <a:ea typeface="楷体_GB2312" pitchFamily="49" charset="-122"/>
              </a:rPr>
              <a:t>图中每个顶点自成一个连通分量。</a:t>
            </a:r>
            <a:endParaRPr lang="zh-CN" altLang="en-US" sz="2600" b="1" dirty="0">
              <a:solidFill>
                <a:srgbClr val="333300"/>
              </a:solidFill>
              <a:latin typeface="楷体_GB2312" pitchFamily="49" charset="-122"/>
              <a:ea typeface="楷体_GB2312" pitchFamily="49" charset="-122"/>
              <a:sym typeface="Wingdings" panose="05000000000000000000" pitchFamily="2" charset="2"/>
            </a:endParaRPr>
          </a:p>
          <a:p>
            <a:pPr eaLnBrk="1" hangingPunct="1">
              <a:spcBef>
                <a:spcPct val="30000"/>
              </a:spcBef>
              <a:defRPr/>
            </a:pPr>
            <a:r>
              <a:rPr lang="en-US" sz="2600" b="1" dirty="0">
                <a:solidFill>
                  <a:srgbClr val="333300"/>
                </a:solidFill>
                <a:latin typeface="楷体_GB2312" pitchFamily="49" charset="-122"/>
                <a:ea typeface="楷体_GB2312" pitchFamily="49" charset="-122"/>
              </a:rPr>
              <a:t>(2) </a:t>
            </a:r>
            <a:r>
              <a:rPr lang="zh-CN" altLang="en-US" sz="2600" b="1" dirty="0">
                <a:solidFill>
                  <a:srgbClr val="333300"/>
                </a:solidFill>
                <a:latin typeface="楷体_GB2312" pitchFamily="49" charset="-122"/>
                <a:ea typeface="楷体_GB2312" pitchFamily="49" charset="-122"/>
              </a:rPr>
              <a:t>当在边集</a:t>
            </a:r>
            <a:r>
              <a:rPr lang="zh-CN" altLang="en-US" sz="2600" b="1" dirty="0">
                <a:solidFill>
                  <a:schemeClr val="tx2"/>
                </a:solidFill>
                <a:latin typeface="楷体_GB2312" pitchFamily="49" charset="-122"/>
                <a:ea typeface="楷体_GB2312" pitchFamily="49" charset="-122"/>
              </a:rPr>
              <a:t> </a:t>
            </a:r>
            <a:r>
              <a:rPr lang="en-US" sz="2600" b="1" dirty="0">
                <a:solidFill>
                  <a:schemeClr val="tx2"/>
                </a:solidFill>
                <a:latin typeface="楷体_GB2312" pitchFamily="49" charset="-122"/>
                <a:ea typeface="楷体_GB2312" pitchFamily="49" charset="-122"/>
              </a:rPr>
              <a:t>E </a:t>
            </a:r>
            <a:r>
              <a:rPr lang="zh-CN" altLang="en-US" sz="2600" b="1" dirty="0">
                <a:solidFill>
                  <a:srgbClr val="333300"/>
                </a:solidFill>
                <a:latin typeface="楷体_GB2312" pitchFamily="49" charset="-122"/>
                <a:ea typeface="楷体_GB2312" pitchFamily="49" charset="-122"/>
              </a:rPr>
              <a:t>中选到一条具有最小权值的边时</a:t>
            </a:r>
            <a:r>
              <a:rPr lang="en-US" sz="2600" b="1" dirty="0">
                <a:solidFill>
                  <a:srgbClr val="333300"/>
                </a:solidFill>
                <a:latin typeface="楷体_GB2312" pitchFamily="49" charset="-122"/>
                <a:ea typeface="楷体_GB2312" pitchFamily="49" charset="-122"/>
              </a:rPr>
              <a:t>,</a:t>
            </a:r>
            <a:r>
              <a:rPr lang="zh-CN" altLang="en-US" sz="2600" b="1" dirty="0">
                <a:solidFill>
                  <a:srgbClr val="333300"/>
                </a:solidFill>
                <a:latin typeface="楷体_GB2312" pitchFamily="49" charset="-122"/>
                <a:ea typeface="楷体_GB2312" pitchFamily="49" charset="-122"/>
              </a:rPr>
              <a:t>若该边的两个顶点落在</a:t>
            </a:r>
            <a:r>
              <a:rPr lang="en-US" sz="2600" b="1" dirty="0">
                <a:solidFill>
                  <a:schemeClr val="tx2"/>
                </a:solidFill>
                <a:latin typeface="楷体_GB2312" pitchFamily="49" charset="-122"/>
                <a:ea typeface="楷体_GB2312" pitchFamily="49" charset="-122"/>
              </a:rPr>
              <a:t>T</a:t>
            </a:r>
            <a:r>
              <a:rPr lang="zh-CN" altLang="en-US" sz="2600" b="1" dirty="0">
                <a:solidFill>
                  <a:srgbClr val="333300"/>
                </a:solidFill>
                <a:latin typeface="楷体_GB2312" pitchFamily="49" charset="-122"/>
                <a:ea typeface="楷体_GB2312" pitchFamily="49" charset="-122"/>
              </a:rPr>
              <a:t>中不同的连通分量上，则将此边加入到生成树的</a:t>
            </a:r>
            <a:r>
              <a:rPr lang="zh-CN" altLang="en-US" sz="2600" b="1" dirty="0">
                <a:solidFill>
                  <a:schemeClr val="tx2"/>
                </a:solidFill>
                <a:latin typeface="楷体_GB2312" pitchFamily="49" charset="-122"/>
                <a:ea typeface="楷体_GB2312" pitchFamily="49" charset="-122"/>
              </a:rPr>
              <a:t>边集合</a:t>
            </a:r>
            <a:r>
              <a:rPr lang="en-US" sz="2600" b="1" dirty="0">
                <a:solidFill>
                  <a:schemeClr val="tx2"/>
                </a:solidFill>
                <a:latin typeface="楷体_GB2312" pitchFamily="49" charset="-122"/>
                <a:ea typeface="楷体_GB2312" pitchFamily="49" charset="-122"/>
              </a:rPr>
              <a:t>T</a:t>
            </a:r>
            <a:r>
              <a:rPr lang="en-US" sz="2600" b="1" dirty="0">
                <a:latin typeface="楷体_GB2312" pitchFamily="49" charset="-122"/>
                <a:ea typeface="楷体_GB2312" pitchFamily="49" charset="-122"/>
              </a:rPr>
              <a:t> </a:t>
            </a:r>
            <a:r>
              <a:rPr lang="zh-CN" altLang="en-US" sz="2600" b="1" dirty="0">
                <a:solidFill>
                  <a:srgbClr val="333300"/>
                </a:solidFill>
                <a:latin typeface="楷体_GB2312" pitchFamily="49" charset="-122"/>
                <a:ea typeface="楷体_GB2312" pitchFamily="49" charset="-122"/>
              </a:rPr>
              <a:t>中；否则将此边舍去，重新选择一条权值最小的边。</a:t>
            </a:r>
            <a:endParaRPr lang="zh-CN" altLang="en-US" sz="2600" b="1" dirty="0">
              <a:solidFill>
                <a:srgbClr val="333300"/>
              </a:solidFill>
              <a:latin typeface="楷体_GB2312" pitchFamily="49" charset="-122"/>
              <a:ea typeface="楷体_GB2312" pitchFamily="49" charset="-122"/>
            </a:endParaRPr>
          </a:p>
          <a:p>
            <a:pPr eaLnBrk="1" hangingPunct="1">
              <a:spcBef>
                <a:spcPct val="30000"/>
              </a:spcBef>
              <a:defRPr/>
            </a:pPr>
            <a:r>
              <a:rPr lang="en-US" sz="2600" b="1" dirty="0">
                <a:solidFill>
                  <a:srgbClr val="333300"/>
                </a:solidFill>
                <a:latin typeface="楷体_GB2312" pitchFamily="49" charset="-122"/>
                <a:ea typeface="楷体_GB2312" pitchFamily="49" charset="-122"/>
              </a:rPr>
              <a:t>(3) </a:t>
            </a:r>
            <a:r>
              <a:rPr lang="zh-CN" altLang="en-US" sz="2600" b="1" dirty="0">
                <a:solidFill>
                  <a:srgbClr val="333300"/>
                </a:solidFill>
                <a:latin typeface="楷体_GB2312" pitchFamily="49" charset="-122"/>
                <a:ea typeface="楷体_GB2312" pitchFamily="49" charset="-122"/>
              </a:rPr>
              <a:t>如此重复下去，直到所有顶点在同一个连通分量上为止。此时的</a:t>
            </a:r>
            <a:r>
              <a:rPr lang="en-US" sz="2600" b="1" dirty="0">
                <a:solidFill>
                  <a:srgbClr val="FF3300"/>
                </a:solidFill>
                <a:latin typeface="楷体_GB2312" pitchFamily="49" charset="-122"/>
                <a:ea typeface="楷体_GB2312" pitchFamily="49" charset="-122"/>
              </a:rPr>
              <a:t>T</a:t>
            </a:r>
            <a:r>
              <a:rPr lang="zh-CN" altLang="en-US" sz="2600" b="1" dirty="0">
                <a:solidFill>
                  <a:srgbClr val="333300"/>
                </a:solidFill>
                <a:latin typeface="楷体_GB2312" pitchFamily="49" charset="-122"/>
                <a:ea typeface="楷体_GB2312" pitchFamily="49" charset="-122"/>
              </a:rPr>
              <a:t>即为所求（最小生成树）。</a:t>
            </a:r>
            <a:endParaRPr lang="zh-CN" altLang="en-US" sz="2600" b="1" dirty="0">
              <a:solidFill>
                <a:srgbClr val="333300"/>
              </a:solidFill>
              <a:latin typeface="楷体_GB2312" pitchFamily="49" charset="-122"/>
              <a:ea typeface="楷体_GB2312" pitchFamily="49" charset="-122"/>
            </a:endParaRPr>
          </a:p>
        </p:txBody>
      </p:sp>
      <p:sp>
        <p:nvSpPr>
          <p:cNvPr id="65541" name="Rectangle 4"/>
          <p:cNvSpPr>
            <a:spLocks noGrp="1" noChangeArrowheads="1"/>
          </p:cNvSpPr>
          <p:nvPr>
            <p:ph type="title" idx="4294967295"/>
          </p:nvPr>
        </p:nvSpPr>
        <p:spPr>
          <a:xfrm>
            <a:off x="357188" y="0"/>
            <a:ext cx="5334000" cy="609600"/>
          </a:xfrm>
        </p:spPr>
        <p:txBody>
          <a:bodyPr/>
          <a:lstStyle/>
          <a:p>
            <a:pPr eaLnBrk="1" hangingPunct="1"/>
            <a:r>
              <a:rPr lang="zh-CN" altLang="en-US" sz="2800" b="1">
                <a:solidFill>
                  <a:srgbClr val="333300"/>
                </a:solidFill>
                <a:ea typeface="黑体" pitchFamily="2" charset="-122"/>
              </a:rPr>
              <a:t>克鲁斯卡尔（</a:t>
            </a:r>
            <a:r>
              <a:rPr lang="en-US" altLang="zh-CN" sz="2800" b="1">
                <a:solidFill>
                  <a:srgbClr val="333300"/>
                </a:solidFill>
                <a:ea typeface="黑体" pitchFamily="2" charset="-122"/>
              </a:rPr>
              <a:t>Kruskal</a:t>
            </a:r>
            <a:r>
              <a:rPr lang="zh-CN" altLang="en-US" sz="2800" b="1">
                <a:solidFill>
                  <a:srgbClr val="333300"/>
                </a:solidFill>
                <a:ea typeface="黑体" pitchFamily="2" charset="-122"/>
              </a:rPr>
              <a:t>）算法</a:t>
            </a:r>
            <a:r>
              <a:rPr lang="en-US" altLang="zh-CN" sz="2800" b="1">
                <a:solidFill>
                  <a:srgbClr val="333300"/>
                </a:solidFill>
                <a:ea typeface="黑体" pitchFamily="2" charset="-122"/>
              </a:rPr>
              <a:t>:</a:t>
            </a:r>
            <a:endParaRPr lang="en-US" altLang="zh-CN" sz="2800" b="1">
              <a:solidFill>
                <a:srgbClr val="333300"/>
              </a:solidFill>
              <a:ea typeface="黑体" pitchFamily="2" charset="-122"/>
            </a:endParaRPr>
          </a:p>
        </p:txBody>
      </p:sp>
      <p:sp>
        <p:nvSpPr>
          <p:cNvPr id="65542" name="Rectangle 5"/>
          <p:cNvSpPr>
            <a:spLocks noChangeArrowheads="1"/>
          </p:cNvSpPr>
          <p:nvPr/>
        </p:nvSpPr>
        <p:spPr bwMode="auto">
          <a:xfrm>
            <a:off x="357188" y="857250"/>
            <a:ext cx="7191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333300"/>
                </a:solidFill>
                <a:latin typeface="SimSun" pitchFamily="2" charset="-122"/>
              </a:rPr>
              <a:t>设</a:t>
            </a:r>
            <a:r>
              <a:rPr lang="en-US" altLang="zh-CN" sz="2800" b="1" i="1">
                <a:solidFill>
                  <a:schemeClr val="tx2"/>
                </a:solidFill>
                <a:latin typeface="SimSun" pitchFamily="2" charset="-122"/>
              </a:rPr>
              <a:t>N</a:t>
            </a:r>
            <a:r>
              <a:rPr lang="en-US" altLang="zh-CN" sz="2800" b="1">
                <a:solidFill>
                  <a:schemeClr val="tx2"/>
                </a:solidFill>
                <a:latin typeface="SimSun" pitchFamily="2" charset="-122"/>
              </a:rPr>
              <a:t> = { </a:t>
            </a:r>
            <a:r>
              <a:rPr lang="en-US" altLang="zh-CN" sz="2800" b="1" i="1">
                <a:solidFill>
                  <a:schemeClr val="tx2"/>
                </a:solidFill>
                <a:latin typeface="SimSun" pitchFamily="2" charset="-122"/>
              </a:rPr>
              <a:t>V</a:t>
            </a:r>
            <a:r>
              <a:rPr lang="en-US" altLang="zh-CN" sz="2800" b="1">
                <a:solidFill>
                  <a:schemeClr val="tx2"/>
                </a:solidFill>
                <a:latin typeface="SimSun" pitchFamily="2" charset="-122"/>
              </a:rPr>
              <a:t>, </a:t>
            </a:r>
            <a:r>
              <a:rPr lang="en-US" altLang="zh-CN" sz="2800" b="1" i="1">
                <a:solidFill>
                  <a:schemeClr val="tx2"/>
                </a:solidFill>
                <a:latin typeface="SimSun" pitchFamily="2" charset="-122"/>
              </a:rPr>
              <a:t>E</a:t>
            </a:r>
            <a:r>
              <a:rPr lang="en-US" altLang="zh-CN" sz="2800" b="1">
                <a:solidFill>
                  <a:schemeClr val="tx2"/>
                </a:solidFill>
                <a:latin typeface="SimSun" pitchFamily="2" charset="-122"/>
              </a:rPr>
              <a:t> }</a:t>
            </a:r>
            <a:r>
              <a:rPr lang="zh-CN" altLang="en-US" sz="2800" b="1">
                <a:solidFill>
                  <a:srgbClr val="333300"/>
                </a:solidFill>
                <a:latin typeface="SimSun" pitchFamily="2" charset="-122"/>
              </a:rPr>
              <a:t>是有 </a:t>
            </a:r>
            <a:r>
              <a:rPr lang="en-US" altLang="zh-CN" sz="2800" b="1" i="1">
                <a:solidFill>
                  <a:srgbClr val="333300"/>
                </a:solidFill>
                <a:latin typeface="SimSun" pitchFamily="2" charset="-122"/>
              </a:rPr>
              <a:t>n </a:t>
            </a:r>
            <a:r>
              <a:rPr lang="zh-CN" altLang="en-US" sz="2800" b="1">
                <a:solidFill>
                  <a:srgbClr val="333300"/>
                </a:solidFill>
                <a:latin typeface="SimSun" pitchFamily="2" charset="-122"/>
              </a:rPr>
              <a:t>个顶点的</a:t>
            </a:r>
            <a:r>
              <a:rPr lang="zh-CN" altLang="en-US" sz="2800" b="1">
                <a:solidFill>
                  <a:schemeClr val="tx2"/>
                </a:solidFill>
                <a:latin typeface="SimSun" pitchFamily="2" charset="-122"/>
              </a:rPr>
              <a:t>连通网</a:t>
            </a:r>
            <a:r>
              <a:rPr lang="zh-CN" altLang="en-US" sz="2800" b="1">
                <a:solidFill>
                  <a:srgbClr val="333300"/>
                </a:solidFill>
                <a:latin typeface="SimSun" pitchFamily="2" charset="-122"/>
              </a:rPr>
              <a:t>，</a:t>
            </a:r>
            <a:endParaRPr lang="zh-CN" altLang="en-US" sz="2800" b="1">
              <a:solidFill>
                <a:srgbClr val="333300"/>
              </a:solidFill>
              <a:latin typeface="SimSun" pitchFamily="2" charset="-122"/>
            </a:endParaRPr>
          </a:p>
        </p:txBody>
      </p:sp>
      <p:sp>
        <p:nvSpPr>
          <p:cNvPr id="65543" name="矩形 1"/>
          <p:cNvSpPr>
            <a:spLocks noChangeArrowheads="1"/>
          </p:cNvSpPr>
          <p:nvPr/>
        </p:nvSpPr>
        <p:spPr bwMode="auto">
          <a:xfrm>
            <a:off x="7938" y="5753100"/>
            <a:ext cx="8953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30000"/>
              </a:spcBef>
            </a:pPr>
            <a:r>
              <a:rPr lang="en-US" altLang="zh-CN" sz="2600" b="1">
                <a:solidFill>
                  <a:schemeClr val="tx2"/>
                </a:solidFill>
                <a:latin typeface="楷体_GB2312" pitchFamily="49" charset="-122"/>
                <a:ea typeface="楷体_GB2312" pitchFamily="49" charset="-122"/>
              </a:rPr>
              <a:t>Kruskal</a:t>
            </a:r>
            <a:r>
              <a:rPr lang="zh-CN" altLang="en-US" sz="2600" b="1">
                <a:solidFill>
                  <a:schemeClr val="tx2"/>
                </a:solidFill>
                <a:latin typeface="楷体_GB2312" pitchFamily="49" charset="-122"/>
                <a:ea typeface="楷体_GB2312" pitchFamily="49" charset="-122"/>
              </a:rPr>
              <a:t>算法特点：</a:t>
            </a:r>
            <a:r>
              <a:rPr lang="zh-CN" altLang="en-US" sz="2600" b="1">
                <a:solidFill>
                  <a:srgbClr val="333300"/>
                </a:solidFill>
                <a:latin typeface="楷体_GB2312" pitchFamily="49" charset="-122"/>
                <a:ea typeface="楷体_GB2312" pitchFamily="49" charset="-122"/>
              </a:rPr>
              <a:t>将边归并，适于求</a:t>
            </a:r>
            <a:r>
              <a:rPr lang="zh-CN" altLang="en-US" sz="2600" b="1">
                <a:solidFill>
                  <a:schemeClr val="tx2"/>
                </a:solidFill>
                <a:latin typeface="楷体_GB2312" pitchFamily="49" charset="-122"/>
                <a:ea typeface="楷体_GB2312" pitchFamily="49" charset="-122"/>
              </a:rPr>
              <a:t>稀疏网</a:t>
            </a:r>
            <a:r>
              <a:rPr lang="zh-CN" altLang="en-US" sz="2600" b="1">
                <a:solidFill>
                  <a:srgbClr val="333300"/>
                </a:solidFill>
                <a:latin typeface="楷体_GB2312" pitchFamily="49" charset="-122"/>
                <a:ea typeface="楷体_GB2312" pitchFamily="49" charset="-122"/>
              </a:rPr>
              <a:t>的最小生成树。</a:t>
            </a:r>
            <a:endParaRPr lang="zh-CN" altLang="en-US" sz="2600" b="1">
              <a:solidFill>
                <a:srgbClr val="333300"/>
              </a:solidFill>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Effect transition="in" filter="strips(downRight)">
                                      <p:cBhvr>
                                        <p:cTn id="7" dur="500"/>
                                        <p:tgtEl>
                                          <p:spTgt spid="798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9876">
                                            <p:txEl>
                                              <p:pRg st="1" end="1"/>
                                            </p:txEl>
                                          </p:spTgt>
                                        </p:tgtEl>
                                        <p:attrNameLst>
                                          <p:attrName>style.visibility</p:attrName>
                                        </p:attrNameLst>
                                      </p:cBhvr>
                                      <p:to>
                                        <p:strVal val="visible"/>
                                      </p:to>
                                    </p:set>
                                    <p:animEffect transition="in" filter="strips(downRight)">
                                      <p:cBhvr>
                                        <p:cTn id="12" dur="500"/>
                                        <p:tgtEl>
                                          <p:spTgt spid="798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9876">
                                            <p:txEl>
                                              <p:pRg st="2" end="2"/>
                                            </p:txEl>
                                          </p:spTgt>
                                        </p:tgtEl>
                                        <p:attrNameLst>
                                          <p:attrName>style.visibility</p:attrName>
                                        </p:attrNameLst>
                                      </p:cBhvr>
                                      <p:to>
                                        <p:strVal val="visible"/>
                                      </p:to>
                                    </p:set>
                                    <p:animEffect transition="in" filter="strips(downRight)">
                                      <p:cBhvr>
                                        <p:cTn id="17" dur="500"/>
                                        <p:tgtEl>
                                          <p:spTgt spid="798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9876">
                                            <p:txEl>
                                              <p:pRg st="3" end="3"/>
                                            </p:txEl>
                                          </p:spTgt>
                                        </p:tgtEl>
                                        <p:attrNameLst>
                                          <p:attrName>style.visibility</p:attrName>
                                        </p:attrNameLst>
                                      </p:cBhvr>
                                      <p:to>
                                        <p:strVal val="visible"/>
                                      </p:to>
                                    </p:set>
                                    <p:animEffect transition="in" filter="strips(downRight)">
                                      <p:cBhvr>
                                        <p:cTn id="22" dur="500"/>
                                        <p:tgtEl>
                                          <p:spTgt spid="798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B84E144C-ABBF-4283-8C58-23DD862C8FC6}"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6656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B2A649EB-D401-497F-85CE-5D4BBAAF1A40}"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80900" name="Rectangle 2"/>
          <p:cNvSpPr>
            <a:spLocks noGrp="1" noChangeArrowheads="1"/>
          </p:cNvSpPr>
          <p:nvPr>
            <p:ph type="title" idx="4294967295"/>
          </p:nvPr>
        </p:nvSpPr>
        <p:spPr>
          <a:xfrm>
            <a:off x="1143000" y="0"/>
            <a:ext cx="6019800" cy="595313"/>
          </a:xfrm>
        </p:spPr>
        <p:txBody>
          <a:bodyPr/>
          <a:lstStyle/>
          <a:p>
            <a:pPr eaLnBrk="1" hangingPunct="1">
              <a:defRPr/>
            </a:pPr>
            <a:r>
              <a:rPr lang="en-US" sz="3200" b="1">
                <a:effectLst>
                  <a:outerShdw blurRad="38100" dist="38100" dir="2700000" algn="tl">
                    <a:srgbClr val="C0C0C0"/>
                  </a:outerShdw>
                </a:effectLst>
                <a:latin typeface="楷体_GB2312" pitchFamily="49" charset="-122"/>
                <a:ea typeface="楷体_GB2312" pitchFamily="49" charset="-122"/>
              </a:rPr>
              <a:t>Kruskal</a:t>
            </a:r>
            <a:r>
              <a:rPr lang="zh-CN" altLang="en-US" sz="3200" b="1">
                <a:effectLst>
                  <a:outerShdw blurRad="38100" dist="38100" dir="2700000" algn="tl">
                    <a:srgbClr val="C0C0C0"/>
                  </a:outerShdw>
                </a:effectLst>
                <a:latin typeface="楷体_GB2312" pitchFamily="49" charset="-122"/>
                <a:ea typeface="楷体_GB2312" pitchFamily="49" charset="-122"/>
              </a:rPr>
              <a:t>（克鲁斯卡尔）算法</a:t>
            </a:r>
            <a:endParaRPr lang="zh-CN" altLang="en-US" sz="3200" b="1">
              <a:effectLst>
                <a:outerShdw blurRad="38100" dist="38100" dir="2700000" algn="tl">
                  <a:srgbClr val="C0C0C0"/>
                </a:outerShdw>
              </a:effectLst>
              <a:latin typeface="楷体_GB2312" pitchFamily="49" charset="-122"/>
              <a:ea typeface="楷体_GB2312" pitchFamily="49" charset="-122"/>
            </a:endParaRPr>
          </a:p>
        </p:txBody>
      </p:sp>
      <p:sp>
        <p:nvSpPr>
          <p:cNvPr id="66565" name="Rectangle 3"/>
          <p:cNvSpPr>
            <a:spLocks noChangeArrowheads="1"/>
          </p:cNvSpPr>
          <p:nvPr/>
        </p:nvSpPr>
        <p:spPr bwMode="auto">
          <a:xfrm>
            <a:off x="457200" y="990600"/>
            <a:ext cx="1666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a:solidFill>
                  <a:srgbClr val="FF3300"/>
                </a:solidFill>
              </a:rPr>
              <a:t>练习 ：</a:t>
            </a:r>
            <a:endParaRPr lang="zh-CN" altLang="en-US">
              <a:solidFill>
                <a:srgbClr val="FF3300"/>
              </a:solidFill>
            </a:endParaRPr>
          </a:p>
        </p:txBody>
      </p:sp>
      <p:grpSp>
        <p:nvGrpSpPr>
          <p:cNvPr id="66566" name="Group 6"/>
          <p:cNvGrpSpPr/>
          <p:nvPr/>
        </p:nvGrpSpPr>
        <p:grpSpPr bwMode="auto">
          <a:xfrm>
            <a:off x="685800" y="1524000"/>
            <a:ext cx="3048000" cy="2895600"/>
            <a:chOff x="0" y="0"/>
            <a:chExt cx="1584" cy="1392"/>
          </a:xfrm>
        </p:grpSpPr>
        <p:sp>
          <p:nvSpPr>
            <p:cNvPr id="80903" name="Oval 5"/>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04" name="Oval 6"/>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05" name="Oval 7"/>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06" name="Oval 8"/>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07" name="Oval 9"/>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0908" name="Oval 10"/>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66598" name="Line 11"/>
            <p:cNvSpPr>
              <a:spLocks noChangeShapeType="1"/>
            </p:cNvSpPr>
            <p:nvPr/>
          </p:nvSpPr>
          <p:spPr bwMode="auto">
            <a:xfrm flipH="1">
              <a:off x="240" y="192"/>
              <a:ext cx="38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599" name="Line 12"/>
            <p:cNvSpPr>
              <a:spLocks noChangeShapeType="1"/>
            </p:cNvSpPr>
            <p:nvPr/>
          </p:nvSpPr>
          <p:spPr bwMode="auto">
            <a:xfrm>
              <a:off x="192" y="768"/>
              <a:ext cx="192"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0" name="Line 13"/>
            <p:cNvSpPr>
              <a:spLocks noChangeShapeType="1"/>
            </p:cNvSpPr>
            <p:nvPr/>
          </p:nvSpPr>
          <p:spPr bwMode="auto">
            <a:xfrm flipV="1">
              <a:off x="576" y="1248"/>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1" name="Line 14"/>
            <p:cNvSpPr>
              <a:spLocks noChangeShapeType="1"/>
            </p:cNvSpPr>
            <p:nvPr/>
          </p:nvSpPr>
          <p:spPr bwMode="auto">
            <a:xfrm flipH="1">
              <a:off x="1248" y="720"/>
              <a:ext cx="14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2" name="Line 15"/>
            <p:cNvSpPr>
              <a:spLocks noChangeShapeType="1"/>
            </p:cNvSpPr>
            <p:nvPr/>
          </p:nvSpPr>
          <p:spPr bwMode="auto">
            <a:xfrm>
              <a:off x="912" y="192"/>
              <a:ext cx="43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3" name="Line 16"/>
            <p:cNvSpPr>
              <a:spLocks noChangeShapeType="1"/>
            </p:cNvSpPr>
            <p:nvPr/>
          </p:nvSpPr>
          <p:spPr bwMode="auto">
            <a:xfrm>
              <a:off x="768" y="288"/>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4" name="Line 17"/>
            <p:cNvSpPr>
              <a:spLocks noChangeShapeType="1"/>
            </p:cNvSpPr>
            <p:nvPr/>
          </p:nvSpPr>
          <p:spPr bwMode="auto">
            <a:xfrm flipH="1">
              <a:off x="480" y="816"/>
              <a:ext cx="19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5" name="Line 18"/>
            <p:cNvSpPr>
              <a:spLocks noChangeShapeType="1"/>
            </p:cNvSpPr>
            <p:nvPr/>
          </p:nvSpPr>
          <p:spPr bwMode="auto">
            <a:xfrm>
              <a:off x="864" y="816"/>
              <a:ext cx="24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6" name="Line 19"/>
            <p:cNvSpPr>
              <a:spLocks noChangeShapeType="1"/>
            </p:cNvSpPr>
            <p:nvPr/>
          </p:nvSpPr>
          <p:spPr bwMode="auto">
            <a:xfrm flipV="1">
              <a:off x="912" y="576"/>
              <a:ext cx="384"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7" name="Line 20"/>
            <p:cNvSpPr>
              <a:spLocks noChangeShapeType="1"/>
            </p:cNvSpPr>
            <p:nvPr/>
          </p:nvSpPr>
          <p:spPr bwMode="auto">
            <a:xfrm>
              <a:off x="288" y="624"/>
              <a:ext cx="336"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19" name="Rectangle 21"/>
            <p:cNvSpPr>
              <a:spLocks noChangeArrowheads="1"/>
            </p:cNvSpPr>
            <p:nvPr/>
          </p:nvSpPr>
          <p:spPr bwMode="auto">
            <a:xfrm>
              <a:off x="768" y="28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20" name="Rectangle 22"/>
            <p:cNvSpPr>
              <a:spLocks noChangeArrowheads="1"/>
            </p:cNvSpPr>
            <p:nvPr/>
          </p:nvSpPr>
          <p:spPr bwMode="auto">
            <a:xfrm>
              <a:off x="1036" y="48"/>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1" name="Rectangle 23"/>
            <p:cNvSpPr>
              <a:spLocks noChangeArrowheads="1"/>
            </p:cNvSpPr>
            <p:nvPr/>
          </p:nvSpPr>
          <p:spPr bwMode="auto">
            <a:xfrm>
              <a:off x="268" y="96"/>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2" name="Rectangle 24"/>
            <p:cNvSpPr>
              <a:spLocks noChangeArrowheads="1"/>
            </p:cNvSpPr>
            <p:nvPr/>
          </p:nvSpPr>
          <p:spPr bwMode="auto">
            <a:xfrm>
              <a:off x="960" y="384"/>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3" name="Rectangle 25"/>
            <p:cNvSpPr>
              <a:spLocks noChangeArrowheads="1"/>
            </p:cNvSpPr>
            <p:nvPr/>
          </p:nvSpPr>
          <p:spPr bwMode="auto">
            <a:xfrm>
              <a:off x="384" y="384"/>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4" name="Rectangle 26"/>
            <p:cNvSpPr>
              <a:spLocks noChangeArrowheads="1"/>
            </p:cNvSpPr>
            <p:nvPr/>
          </p:nvSpPr>
          <p:spPr bwMode="auto">
            <a:xfrm>
              <a:off x="960" y="76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25" name="Rectangle 27"/>
            <p:cNvSpPr>
              <a:spLocks noChangeArrowheads="1"/>
            </p:cNvSpPr>
            <p:nvPr/>
          </p:nvSpPr>
          <p:spPr bwMode="auto">
            <a:xfrm>
              <a:off x="412" y="768"/>
              <a:ext cx="17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6" name="Rectangle 28"/>
            <p:cNvSpPr>
              <a:spLocks noChangeArrowheads="1"/>
            </p:cNvSpPr>
            <p:nvPr/>
          </p:nvSpPr>
          <p:spPr bwMode="auto">
            <a:xfrm>
              <a:off x="124" y="816"/>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0927" name="Rectangle 29"/>
            <p:cNvSpPr>
              <a:spLocks noChangeArrowheads="1"/>
            </p:cNvSpPr>
            <p:nvPr/>
          </p:nvSpPr>
          <p:spPr bwMode="auto">
            <a:xfrm>
              <a:off x="700" y="1008"/>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8" name="Rectangle 30"/>
            <p:cNvSpPr>
              <a:spLocks noChangeArrowheads="1"/>
            </p:cNvSpPr>
            <p:nvPr/>
          </p:nvSpPr>
          <p:spPr bwMode="auto">
            <a:xfrm>
              <a:off x="1296" y="76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0929" name="Group 33"/>
          <p:cNvGrpSpPr/>
          <p:nvPr/>
        </p:nvGrpSpPr>
        <p:grpSpPr bwMode="auto">
          <a:xfrm>
            <a:off x="6553200" y="2286000"/>
            <a:ext cx="336550" cy="457200"/>
            <a:chOff x="0" y="0"/>
            <a:chExt cx="212" cy="288"/>
          </a:xfrm>
        </p:grpSpPr>
        <p:sp>
          <p:nvSpPr>
            <p:cNvPr id="66590" name="Line 32"/>
            <p:cNvSpPr>
              <a:spLocks noChangeShapeType="1"/>
            </p:cNvSpPr>
            <p:nvPr/>
          </p:nvSpPr>
          <p:spPr bwMode="auto">
            <a:xfrm>
              <a:off x="0" y="0"/>
              <a:ext cx="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1" name="Rectangle 33"/>
            <p:cNvSpPr>
              <a:spLocks noChangeArrowheads="1"/>
            </p:cNvSpPr>
            <p:nvPr/>
          </p:nvSpPr>
          <p:spPr bwMode="auto">
            <a:xfrm>
              <a:off x="0"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1</a:t>
              </a:r>
              <a:endParaRPr lang="en-US" sz="2400">
                <a:solidFill>
                  <a:srgbClr val="CC0099"/>
                </a:solidFill>
                <a:effectLst>
                  <a:outerShdw blurRad="38100" dist="38100" dir="2700000" algn="tl">
                    <a:srgbClr val="C0C0C0"/>
                  </a:outerShdw>
                </a:effectLst>
              </a:endParaRPr>
            </a:p>
          </p:txBody>
        </p:sp>
      </p:grpSp>
      <p:grpSp>
        <p:nvGrpSpPr>
          <p:cNvPr id="80932" name="Group 36"/>
          <p:cNvGrpSpPr/>
          <p:nvPr/>
        </p:nvGrpSpPr>
        <p:grpSpPr bwMode="auto">
          <a:xfrm>
            <a:off x="5791200" y="2438400"/>
            <a:ext cx="533400" cy="457200"/>
            <a:chOff x="0" y="0"/>
            <a:chExt cx="336" cy="288"/>
          </a:xfrm>
        </p:grpSpPr>
        <p:sp>
          <p:nvSpPr>
            <p:cNvPr id="66588" name="Line 35"/>
            <p:cNvSpPr>
              <a:spLocks noChangeShapeType="1"/>
            </p:cNvSpPr>
            <p:nvPr/>
          </p:nvSpPr>
          <p:spPr bwMode="auto">
            <a:xfrm>
              <a:off x="0" y="240"/>
              <a:ext cx="336" cy="4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4" name="Rectangle 36"/>
            <p:cNvSpPr>
              <a:spLocks noChangeArrowheads="1"/>
            </p:cNvSpPr>
            <p:nvPr/>
          </p:nvSpPr>
          <p:spPr bwMode="auto">
            <a:xfrm>
              <a:off x="96"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5</a:t>
              </a:r>
              <a:endParaRPr lang="en-US" sz="2400">
                <a:solidFill>
                  <a:srgbClr val="CC0099"/>
                </a:solidFill>
                <a:effectLst>
                  <a:outerShdw blurRad="38100" dist="38100" dir="2700000" algn="tl">
                    <a:srgbClr val="C0C0C0"/>
                  </a:outerShdw>
                </a:effectLst>
              </a:endParaRPr>
            </a:p>
          </p:txBody>
        </p:sp>
      </p:grpSp>
      <p:grpSp>
        <p:nvGrpSpPr>
          <p:cNvPr id="80935" name="Group 39"/>
          <p:cNvGrpSpPr/>
          <p:nvPr/>
        </p:nvGrpSpPr>
        <p:grpSpPr bwMode="auto">
          <a:xfrm>
            <a:off x="6705600" y="3048000"/>
            <a:ext cx="488950" cy="533400"/>
            <a:chOff x="0" y="0"/>
            <a:chExt cx="308" cy="336"/>
          </a:xfrm>
        </p:grpSpPr>
        <p:sp>
          <p:nvSpPr>
            <p:cNvPr id="66586" name="Line 38"/>
            <p:cNvSpPr>
              <a:spLocks noChangeShapeType="1"/>
            </p:cNvSpPr>
            <p:nvPr/>
          </p:nvSpPr>
          <p:spPr bwMode="auto">
            <a:xfrm>
              <a:off x="0" y="48"/>
              <a:ext cx="24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7" name="Rectangle 39"/>
            <p:cNvSpPr>
              <a:spLocks noChangeArrowheads="1"/>
            </p:cNvSpPr>
            <p:nvPr/>
          </p:nvSpPr>
          <p:spPr bwMode="auto">
            <a:xfrm>
              <a:off x="96"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4</a:t>
              </a:r>
              <a:endParaRPr lang="en-US" sz="2400">
                <a:solidFill>
                  <a:srgbClr val="CC0099"/>
                </a:solidFill>
                <a:effectLst>
                  <a:outerShdw blurRad="38100" dist="38100" dir="2700000" algn="tl">
                    <a:srgbClr val="C0C0C0"/>
                  </a:outerShdw>
                </a:effectLst>
              </a:endParaRPr>
            </a:p>
          </p:txBody>
        </p:sp>
      </p:grpSp>
      <p:grpSp>
        <p:nvGrpSpPr>
          <p:cNvPr id="80938" name="Group 42"/>
          <p:cNvGrpSpPr/>
          <p:nvPr/>
        </p:nvGrpSpPr>
        <p:grpSpPr bwMode="auto">
          <a:xfrm>
            <a:off x="5410200" y="3048000"/>
            <a:ext cx="488950" cy="533400"/>
            <a:chOff x="0" y="0"/>
            <a:chExt cx="308" cy="336"/>
          </a:xfrm>
        </p:grpSpPr>
        <p:sp>
          <p:nvSpPr>
            <p:cNvPr id="66584" name="Line 41"/>
            <p:cNvSpPr>
              <a:spLocks noChangeShapeType="1"/>
            </p:cNvSpPr>
            <p:nvPr/>
          </p:nvSpPr>
          <p:spPr bwMode="auto">
            <a:xfrm>
              <a:off x="116" y="0"/>
              <a:ext cx="192"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40" name="Rectangle 42"/>
            <p:cNvSpPr>
              <a:spLocks noChangeArrowheads="1"/>
            </p:cNvSpPr>
            <p:nvPr/>
          </p:nvSpPr>
          <p:spPr bwMode="auto">
            <a:xfrm>
              <a:off x="0"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3</a:t>
              </a:r>
              <a:endParaRPr lang="en-US" sz="2400">
                <a:solidFill>
                  <a:srgbClr val="CC0099"/>
                </a:solidFill>
                <a:effectLst>
                  <a:outerShdw blurRad="38100" dist="38100" dir="2700000" algn="tl">
                    <a:srgbClr val="C0C0C0"/>
                  </a:outerShdw>
                </a:effectLst>
              </a:endParaRPr>
            </a:p>
          </p:txBody>
        </p:sp>
      </p:grpSp>
      <p:grpSp>
        <p:nvGrpSpPr>
          <p:cNvPr id="80941" name="Group 45"/>
          <p:cNvGrpSpPr/>
          <p:nvPr/>
        </p:nvGrpSpPr>
        <p:grpSpPr bwMode="auto">
          <a:xfrm>
            <a:off x="7315200" y="2971800"/>
            <a:ext cx="412750" cy="533400"/>
            <a:chOff x="0" y="0"/>
            <a:chExt cx="260" cy="336"/>
          </a:xfrm>
        </p:grpSpPr>
        <p:sp>
          <p:nvSpPr>
            <p:cNvPr id="66582" name="Line 44"/>
            <p:cNvSpPr>
              <a:spLocks noChangeShapeType="1"/>
            </p:cNvSpPr>
            <p:nvPr/>
          </p:nvSpPr>
          <p:spPr bwMode="auto">
            <a:xfrm flipH="1">
              <a:off x="0" y="0"/>
              <a:ext cx="144"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43" name="Rectangle 45"/>
            <p:cNvSpPr>
              <a:spLocks noChangeArrowheads="1"/>
            </p:cNvSpPr>
            <p:nvPr/>
          </p:nvSpPr>
          <p:spPr bwMode="auto">
            <a:xfrm>
              <a:off x="48"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2</a:t>
              </a:r>
              <a:endParaRPr lang="en-US" sz="2400">
                <a:solidFill>
                  <a:srgbClr val="CC0099"/>
                </a:solidFill>
                <a:effectLst>
                  <a:outerShdw blurRad="38100" dist="38100" dir="2700000" algn="tl">
                    <a:srgbClr val="C0C0C0"/>
                  </a:outerShdw>
                </a:effectLst>
              </a:endParaRPr>
            </a:p>
          </p:txBody>
        </p:sp>
      </p:grpSp>
      <p:grpSp>
        <p:nvGrpSpPr>
          <p:cNvPr id="80944" name="Group 48"/>
          <p:cNvGrpSpPr/>
          <p:nvPr/>
        </p:nvGrpSpPr>
        <p:grpSpPr bwMode="auto">
          <a:xfrm>
            <a:off x="4419600" y="1828800"/>
            <a:ext cx="3429000" cy="2209800"/>
            <a:chOff x="0" y="0"/>
            <a:chExt cx="2160" cy="1392"/>
          </a:xfrm>
        </p:grpSpPr>
        <p:grpSp>
          <p:nvGrpSpPr>
            <p:cNvPr id="66574" name="Group 49"/>
            <p:cNvGrpSpPr/>
            <p:nvPr/>
          </p:nvGrpSpPr>
          <p:grpSpPr bwMode="auto">
            <a:xfrm>
              <a:off x="576" y="0"/>
              <a:ext cx="1584" cy="1392"/>
              <a:chOff x="0" y="0"/>
              <a:chExt cx="1584" cy="1392"/>
            </a:xfrm>
          </p:grpSpPr>
          <p:sp>
            <p:nvSpPr>
              <p:cNvPr id="80946" name="Oval 48"/>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47" name="Oval 49"/>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0948" name="Oval 50"/>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49" name="Oval 51"/>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0950" name="Oval 52"/>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51" name="Oval 53"/>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grpSp>
        <p:sp>
          <p:nvSpPr>
            <p:cNvPr id="66575" name="AutoShape 54"/>
            <p:cNvSpPr>
              <a:spLocks noChangeArrowheads="1"/>
            </p:cNvSpPr>
            <p:nvPr/>
          </p:nvSpPr>
          <p:spPr bwMode="auto">
            <a:xfrm>
              <a:off x="0" y="480"/>
              <a:ext cx="336" cy="624"/>
            </a:xfrm>
            <a:prstGeom prst="rightArrow">
              <a:avLst>
                <a:gd name="adj1" fmla="val 50000"/>
                <a:gd name="adj2" fmla="val 25000"/>
              </a:avLst>
            </a:prstGeom>
            <a:solidFill>
              <a:schemeClr val="accent1"/>
            </a:solidFill>
            <a:ln w="38100">
              <a:solidFill>
                <a:schemeClr val="tx1"/>
              </a:solidFill>
              <a:miter lim="800000"/>
            </a:ln>
          </p:spPr>
          <p:txBody>
            <a:bodyPr wrap="none" anchor="ctr"/>
            <a:lstStyle/>
            <a:p>
              <a:pPr algn="ctr"/>
              <a:endParaRPr lang="zh-CN" altLang="en-US"/>
            </a:p>
          </p:txBody>
        </p:sp>
      </p:grpSp>
      <p:sp>
        <p:nvSpPr>
          <p:cNvPr id="80953" name="AutoShape 55">
            <a:hlinkClick r:id="" action="ppaction://hlinkshowjump?jump=nextslide" highlightClick="1"/>
          </p:cNvPr>
          <p:cNvSpPr>
            <a:spLocks noChangeArrowheads="1"/>
          </p:cNvSpPr>
          <p:nvPr/>
        </p:nvSpPr>
        <p:spPr bwMode="auto">
          <a:xfrm>
            <a:off x="80772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44"/>
                                        </p:tgtEl>
                                        <p:attrNameLst>
                                          <p:attrName>style.visibility</p:attrName>
                                        </p:attrNameLst>
                                      </p:cBhvr>
                                      <p:to>
                                        <p:strVal val="visible"/>
                                      </p:to>
                                    </p:set>
                                    <p:animEffect transition="in" filter="wipe(left)">
                                      <p:cBhvr>
                                        <p:cTn id="7" dur="500"/>
                                        <p:tgtEl>
                                          <p:spTgt spid="809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0929"/>
                                        </p:tgtEl>
                                        <p:attrNameLst>
                                          <p:attrName>style.visibility</p:attrName>
                                        </p:attrNameLst>
                                      </p:cBhvr>
                                      <p:to>
                                        <p:strVal val="visible"/>
                                      </p:to>
                                    </p:set>
                                    <p:animEffect transition="in" filter="wipe(up)">
                                      <p:cBhvr>
                                        <p:cTn id="12" dur="500"/>
                                        <p:tgtEl>
                                          <p:spTgt spid="809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0941"/>
                                        </p:tgtEl>
                                        <p:attrNameLst>
                                          <p:attrName>style.visibility</p:attrName>
                                        </p:attrNameLst>
                                      </p:cBhvr>
                                      <p:to>
                                        <p:strVal val="visible"/>
                                      </p:to>
                                    </p:set>
                                    <p:animEffect transition="in" filter="wipe(up)">
                                      <p:cBhvr>
                                        <p:cTn id="17" dur="500"/>
                                        <p:tgtEl>
                                          <p:spTgt spid="809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0938"/>
                                        </p:tgtEl>
                                        <p:attrNameLst>
                                          <p:attrName>style.visibility</p:attrName>
                                        </p:attrNameLst>
                                      </p:cBhvr>
                                      <p:to>
                                        <p:strVal val="visible"/>
                                      </p:to>
                                    </p:set>
                                    <p:animEffect transition="in" filter="wipe(up)">
                                      <p:cBhvr>
                                        <p:cTn id="22" dur="500"/>
                                        <p:tgtEl>
                                          <p:spTgt spid="809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0935"/>
                                        </p:tgtEl>
                                        <p:attrNameLst>
                                          <p:attrName>style.visibility</p:attrName>
                                        </p:attrNameLst>
                                      </p:cBhvr>
                                      <p:to>
                                        <p:strVal val="visible"/>
                                      </p:to>
                                    </p:set>
                                    <p:animEffect transition="in" filter="wipe(up)">
                                      <p:cBhvr>
                                        <p:cTn id="27" dur="500"/>
                                        <p:tgtEl>
                                          <p:spTgt spid="809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0932"/>
                                        </p:tgtEl>
                                        <p:attrNameLst>
                                          <p:attrName>style.visibility</p:attrName>
                                        </p:attrNameLst>
                                      </p:cBhvr>
                                      <p:to>
                                        <p:strVal val="visible"/>
                                      </p:to>
                                    </p:set>
                                    <p:animEffect transition="in" filter="wipe(right)">
                                      <p:cBhvr>
                                        <p:cTn id="32" dur="500"/>
                                        <p:tgtEl>
                                          <p:spTgt spid="80932"/>
                                        </p:tgtEl>
                                      </p:cBhvr>
                                    </p:animEffect>
                                  </p:childTnLst>
                                </p:cTn>
                              </p:par>
                            </p:childTnLst>
                          </p:cTn>
                        </p:par>
                        <p:par>
                          <p:cTn id="33" fill="hold">
                            <p:stCondLst>
                              <p:cond delay="500"/>
                            </p:stCondLst>
                            <p:childTnLst>
                              <p:par>
                                <p:cTn id="34" presetID="18" presetClass="entr" presetSubtype="6" fill="hold" grpId="0" nodeType="afterEffect">
                                  <p:stCondLst>
                                    <p:cond delay="0"/>
                                  </p:stCondLst>
                                  <p:childTnLst>
                                    <p:set>
                                      <p:cBhvr>
                                        <p:cTn id="35" dur="1" fill="hold">
                                          <p:stCondLst>
                                            <p:cond delay="0"/>
                                          </p:stCondLst>
                                        </p:cTn>
                                        <p:tgtEl>
                                          <p:spTgt spid="80953"/>
                                        </p:tgtEl>
                                        <p:attrNameLst>
                                          <p:attrName>style.visibility</p:attrName>
                                        </p:attrNameLst>
                                      </p:cBhvr>
                                      <p:to>
                                        <p:strVal val="visible"/>
                                      </p:to>
                                    </p:set>
                                    <p:animEffect transition="in" filter="strips(downRight)">
                                      <p:cBhvr>
                                        <p:cTn id="36" dur="500"/>
                                        <p:tgtEl>
                                          <p:spTgt spid="80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53"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091B83DF-1159-4943-900A-2E0057B61866}"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6758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2D52EED8-B951-4CC1-B1DA-AB22077DE290}"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81924" name="Text Box 2"/>
          <p:cNvSpPr txBox="1">
            <a:spLocks noChangeArrowheads="1"/>
          </p:cNvSpPr>
          <p:nvPr/>
        </p:nvSpPr>
        <p:spPr bwMode="auto">
          <a:xfrm>
            <a:off x="304800" y="2540000"/>
            <a:ext cx="8382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2000" indent="-762000"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1</a:t>
            </a:r>
            <a:r>
              <a:rPr lang="zh-CN" altLang="en-US" sz="2800" b="1">
                <a:solidFill>
                  <a:srgbClr val="333300"/>
                </a:solidFill>
                <a:latin typeface="楷体_GB2312" pitchFamily="49" charset="-122"/>
                <a:ea typeface="楷体_GB2312" pitchFamily="49" charset="-122"/>
                <a:sym typeface="Wingdings" panose="05000000000000000000" pitchFamily="2" charset="2"/>
              </a:rPr>
              <a:t>）初始状态： </a:t>
            </a:r>
            <a:r>
              <a:rPr lang="en-US" altLang="zh-CN" sz="2800" b="1">
                <a:solidFill>
                  <a:srgbClr val="333300"/>
                </a:solidFill>
                <a:ea typeface="楷体_GB2312" pitchFamily="49" charset="-122"/>
                <a:sym typeface="Wingdings" panose="05000000000000000000" pitchFamily="2" charset="2"/>
              </a:rPr>
              <a:t>U ={u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∈V </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TE={  },</a:t>
            </a:r>
            <a:endParaRPr lang="en-US" altLang="zh-CN" sz="2800" b="1">
              <a:solidFill>
                <a:srgbClr val="333300"/>
              </a:solidFill>
              <a:ea typeface="楷体_GB2312" pitchFamily="49" charset="-122"/>
              <a:sym typeface="Wingdings" panose="05000000000000000000" pitchFamily="2" charset="2"/>
            </a:endParaRPr>
          </a:p>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2</a:t>
            </a:r>
            <a:r>
              <a:rPr lang="zh-CN" altLang="en-US" sz="2800" b="1">
                <a:solidFill>
                  <a:srgbClr val="333300"/>
                </a:solidFill>
                <a:latin typeface="楷体_GB2312" pitchFamily="49" charset="-122"/>
                <a:ea typeface="楷体_GB2312" pitchFamily="49" charset="-122"/>
                <a:sym typeface="Wingdings" panose="05000000000000000000" pitchFamily="2" charset="2"/>
              </a:rPr>
              <a:t>）从</a:t>
            </a:r>
            <a:r>
              <a:rPr lang="en-US" altLang="zh-CN" sz="2800" b="1">
                <a:solidFill>
                  <a:schemeClr val="tx2"/>
                </a:solidFill>
                <a:ea typeface="楷体_GB2312" pitchFamily="49" charset="-122"/>
                <a:sym typeface="Wingdings" panose="05000000000000000000" pitchFamily="2" charset="2"/>
              </a:rPr>
              <a:t>E</a:t>
            </a:r>
            <a:r>
              <a:rPr lang="zh-CN" altLang="en-US" sz="2800" b="1">
                <a:solidFill>
                  <a:srgbClr val="333300"/>
                </a:solidFill>
                <a:latin typeface="楷体_GB2312" pitchFamily="49" charset="-122"/>
                <a:ea typeface="楷体_GB2312" pitchFamily="49" charset="-122"/>
                <a:sym typeface="Wingdings" panose="05000000000000000000" pitchFamily="2" charset="2"/>
              </a:rPr>
              <a:t>中选择顶点分别属于</a:t>
            </a:r>
            <a:r>
              <a:rPr lang="en-US" altLang="zh-CN" sz="2800" b="1">
                <a:solidFill>
                  <a:srgbClr val="333300"/>
                </a:solidFill>
                <a:ea typeface="楷体_GB2312" pitchFamily="49" charset="-122"/>
                <a:sym typeface="Wingdings" panose="05000000000000000000" pitchFamily="2" charset="2"/>
              </a:rPr>
              <a:t>U</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V-U</a:t>
            </a:r>
            <a:r>
              <a:rPr lang="zh-CN" altLang="en-US" sz="2800" b="1">
                <a:solidFill>
                  <a:srgbClr val="333300"/>
                </a:solidFill>
                <a:latin typeface="楷体_GB2312" pitchFamily="49" charset="-122"/>
                <a:ea typeface="楷体_GB2312" pitchFamily="49" charset="-122"/>
                <a:sym typeface="Wingdings" panose="05000000000000000000" pitchFamily="2" charset="2"/>
              </a:rPr>
              <a:t>两个集合、且权值最小的边</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v</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a:t>
            </a: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将顶点</a:t>
            </a:r>
            <a:r>
              <a:rPr lang="en-US" altLang="zh-CN" sz="2800" b="1">
                <a:solidFill>
                  <a:schemeClr val="tx2"/>
                </a:solidFill>
                <a:ea typeface="楷体_GB2312" pitchFamily="49" charset="-122"/>
                <a:sym typeface="Wingdings" panose="05000000000000000000" pitchFamily="2" charset="2"/>
              </a:rPr>
              <a:t>v</a:t>
            </a:r>
            <a:r>
              <a:rPr lang="en-US" altLang="zh-CN" sz="2800" b="1" baseline="-25000">
                <a:solidFill>
                  <a:schemeClr val="tx2"/>
                </a:solidFill>
                <a:ea typeface="楷体_GB2312" pitchFamily="49" charset="-122"/>
                <a:sym typeface="Wingdings" panose="05000000000000000000" pitchFamily="2" charset="2"/>
              </a:rPr>
              <a:t>0</a:t>
            </a:r>
            <a:r>
              <a:rPr lang="zh-CN" altLang="en-US" sz="2800" b="1">
                <a:solidFill>
                  <a:schemeClr val="tx2"/>
                </a:solidFill>
                <a:latin typeface="楷体_GB2312" pitchFamily="49" charset="-122"/>
                <a:ea typeface="楷体_GB2312" pitchFamily="49" charset="-122"/>
                <a:sym typeface="Wingdings" panose="05000000000000000000" pitchFamily="2" charset="2"/>
              </a:rPr>
              <a:t>归并到集合</a:t>
            </a:r>
            <a:r>
              <a:rPr lang="en-US" altLang="zh-CN" sz="2800" b="1">
                <a:solidFill>
                  <a:schemeClr val="tx2"/>
                </a:solidFill>
                <a:ea typeface="楷体_GB2312" pitchFamily="49" charset="-122"/>
                <a:sym typeface="Wingdings" panose="05000000000000000000" pitchFamily="2" charset="2"/>
              </a:rPr>
              <a:t>U</a:t>
            </a:r>
            <a:r>
              <a:rPr lang="zh-CN" altLang="en-US" sz="2800" b="1">
                <a:solidFill>
                  <a:schemeClr val="tx2"/>
                </a:solidFill>
                <a:latin typeface="楷体_GB2312" pitchFamily="49" charset="-122"/>
                <a:ea typeface="楷体_GB2312" pitchFamily="49" charset="-122"/>
                <a:sym typeface="Wingdings" panose="05000000000000000000" pitchFamily="2" charset="2"/>
              </a:rPr>
              <a:t>中</a:t>
            </a: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边</a:t>
            </a:r>
            <a:r>
              <a:rPr lang="zh-CN" altLang="en-US" sz="2800" b="1">
                <a:solidFill>
                  <a:schemeClr val="tx2"/>
                </a:solidFill>
                <a:ea typeface="楷体_GB2312" pitchFamily="49" charset="-122"/>
                <a:sym typeface="Wingdings" panose="05000000000000000000" pitchFamily="2" charset="2"/>
              </a:rPr>
              <a:t>（</a:t>
            </a:r>
            <a:r>
              <a:rPr lang="en-US" altLang="zh-CN" sz="2800" b="1">
                <a:solidFill>
                  <a:schemeClr val="tx2"/>
                </a:solidFill>
                <a:ea typeface="楷体_GB2312" pitchFamily="49" charset="-122"/>
                <a:sym typeface="Wingdings" panose="05000000000000000000" pitchFamily="2" charset="2"/>
              </a:rPr>
              <a:t>u</a:t>
            </a:r>
            <a:r>
              <a:rPr lang="en-US" altLang="zh-CN" sz="2800" b="1" baseline="-25000">
                <a:solidFill>
                  <a:schemeClr val="tx2"/>
                </a:solidFill>
                <a:ea typeface="楷体_GB2312" pitchFamily="49" charset="-122"/>
                <a:sym typeface="Wingdings" panose="05000000000000000000" pitchFamily="2" charset="2"/>
              </a:rPr>
              <a:t>0</a:t>
            </a:r>
            <a:r>
              <a:rPr lang="en-US" altLang="zh-CN" sz="2800" b="1">
                <a:solidFill>
                  <a:schemeClr val="tx2"/>
                </a:solidFill>
                <a:ea typeface="楷体_GB2312" pitchFamily="49" charset="-122"/>
                <a:sym typeface="Wingdings" panose="05000000000000000000" pitchFamily="2" charset="2"/>
              </a:rPr>
              <a:t>, v</a:t>
            </a:r>
            <a:r>
              <a:rPr lang="en-US" altLang="zh-CN" sz="2800" b="1" baseline="-25000">
                <a:solidFill>
                  <a:schemeClr val="tx2"/>
                </a:solidFill>
                <a:ea typeface="楷体_GB2312" pitchFamily="49" charset="-122"/>
                <a:sym typeface="Wingdings" panose="05000000000000000000" pitchFamily="2" charset="2"/>
              </a:rPr>
              <a:t>0</a:t>
            </a:r>
            <a:r>
              <a:rPr lang="en-US" altLang="zh-CN" sz="2800" b="1">
                <a:solidFill>
                  <a:schemeClr val="tx2"/>
                </a:solidFill>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归并到</a:t>
            </a:r>
            <a:r>
              <a:rPr lang="en-US" altLang="zh-CN" sz="2800" b="1">
                <a:solidFill>
                  <a:schemeClr val="tx2"/>
                </a:solidFill>
                <a:ea typeface="楷体_GB2312" pitchFamily="49" charset="-122"/>
                <a:sym typeface="Wingdings" panose="05000000000000000000" pitchFamily="2" charset="2"/>
              </a:rPr>
              <a:t>TE</a:t>
            </a:r>
            <a:r>
              <a:rPr lang="zh-CN" altLang="en-US" sz="2800" b="1">
                <a:solidFill>
                  <a:schemeClr val="tx2"/>
                </a:solidFill>
                <a:latin typeface="楷体_GB2312" pitchFamily="49" charset="-122"/>
                <a:ea typeface="楷体_GB2312" pitchFamily="49" charset="-122"/>
                <a:sym typeface="Wingdings" panose="05000000000000000000" pitchFamily="2" charset="2"/>
              </a:rPr>
              <a:t>中</a:t>
            </a:r>
            <a:r>
              <a:rPr lang="zh-CN" altLang="en-US" sz="2800" b="1">
                <a:solidFill>
                  <a:srgbClr val="333300"/>
                </a:solidFill>
                <a:latin typeface="楷体_GB2312" pitchFamily="49" charset="-122"/>
                <a:ea typeface="楷体_GB2312" pitchFamily="49" charset="-122"/>
                <a:sym typeface="Wingdings" panose="05000000000000000000" pitchFamily="2" charset="2"/>
              </a:rPr>
              <a:t>；</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3</a:t>
            </a:r>
            <a:r>
              <a:rPr lang="zh-CN" altLang="en-US" sz="2800" b="1">
                <a:solidFill>
                  <a:srgbClr val="333300"/>
                </a:solidFill>
                <a:latin typeface="楷体_GB2312" pitchFamily="49" charset="-122"/>
                <a:ea typeface="楷体_GB2312" pitchFamily="49" charset="-122"/>
                <a:sym typeface="Wingdings" panose="05000000000000000000" pitchFamily="2" charset="2"/>
              </a:rPr>
              <a:t>）直到</a:t>
            </a:r>
            <a:r>
              <a:rPr lang="en-US" altLang="zh-CN" sz="2800" b="1">
                <a:solidFill>
                  <a:srgbClr val="333300"/>
                </a:solidFill>
                <a:ea typeface="楷体_GB2312" pitchFamily="49" charset="-122"/>
                <a:sym typeface="Wingdings" panose="05000000000000000000" pitchFamily="2" charset="2"/>
              </a:rPr>
              <a:t>U=V</a:t>
            </a:r>
            <a:r>
              <a:rPr lang="zh-CN" altLang="en-US" sz="2800" b="1">
                <a:solidFill>
                  <a:srgbClr val="333300"/>
                </a:solidFill>
                <a:latin typeface="楷体_GB2312" pitchFamily="49" charset="-122"/>
                <a:ea typeface="楷体_GB2312" pitchFamily="49" charset="-122"/>
                <a:sym typeface="Wingdings" panose="05000000000000000000" pitchFamily="2" charset="2"/>
              </a:rPr>
              <a:t>为止。此时</a:t>
            </a:r>
            <a:r>
              <a:rPr lang="en-US" altLang="zh-CN" sz="2800" b="1">
                <a:solidFill>
                  <a:srgbClr val="333300"/>
                </a:solidFill>
                <a:latin typeface="楷体_GB2312" pitchFamily="49" charset="-122"/>
                <a:ea typeface="楷体_GB2312" pitchFamily="49" charset="-122"/>
                <a:sym typeface="Wingdings" panose="05000000000000000000" pitchFamily="2" charset="2"/>
              </a:rPr>
              <a:t>TE</a:t>
            </a:r>
            <a:r>
              <a:rPr lang="zh-CN" altLang="en-US" sz="2800" b="1">
                <a:solidFill>
                  <a:srgbClr val="333300"/>
                </a:solidFill>
                <a:latin typeface="楷体_GB2312" pitchFamily="49" charset="-122"/>
                <a:ea typeface="楷体_GB2312" pitchFamily="49" charset="-122"/>
                <a:sym typeface="Wingdings" panose="05000000000000000000" pitchFamily="2" charset="2"/>
              </a:rPr>
              <a:t>中必有</a:t>
            </a:r>
            <a:r>
              <a:rPr lang="en-US" altLang="zh-CN" sz="2800" b="1">
                <a:solidFill>
                  <a:srgbClr val="333300"/>
                </a:solidFill>
                <a:latin typeface="楷体_GB2312" pitchFamily="49" charset="-122"/>
                <a:ea typeface="楷体_GB2312" pitchFamily="49" charset="-122"/>
                <a:sym typeface="Wingdings" panose="05000000000000000000" pitchFamily="2" charset="2"/>
              </a:rPr>
              <a:t>n-1</a:t>
            </a:r>
            <a:r>
              <a:rPr lang="zh-CN" altLang="en-US" sz="2800" b="1">
                <a:solidFill>
                  <a:srgbClr val="333300"/>
                </a:solidFill>
                <a:latin typeface="楷体_GB2312" pitchFamily="49" charset="-122"/>
                <a:ea typeface="楷体_GB2312" pitchFamily="49" charset="-122"/>
                <a:sym typeface="Wingdings" panose="05000000000000000000" pitchFamily="2" charset="2"/>
              </a:rPr>
              <a:t>条边，</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a:p>
            <a:pPr eaLnBrk="1" hangingPunct="1"/>
            <a:r>
              <a:rPr lang="zh-CN" altLang="en-US" sz="2800" b="1">
                <a:solidFill>
                  <a:srgbClr val="333300"/>
                </a:solidFill>
                <a:latin typeface="楷体_GB2312" pitchFamily="49" charset="-122"/>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T</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V</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{TE}</a:t>
            </a:r>
            <a:r>
              <a:rPr lang="zh-CN" altLang="en-US" sz="2800" b="1">
                <a:solidFill>
                  <a:srgbClr val="333300"/>
                </a:solidFill>
                <a:ea typeface="楷体_GB2312" pitchFamily="49" charset="-122"/>
                <a:sym typeface="Wingdings" panose="05000000000000000000" pitchFamily="2" charset="2"/>
              </a:rPr>
              <a:t>）</a:t>
            </a:r>
            <a:r>
              <a:rPr lang="zh-CN" altLang="en-US" sz="2800" b="1">
                <a:solidFill>
                  <a:srgbClr val="333300"/>
                </a:solidFill>
                <a:latin typeface="楷体_GB2312" pitchFamily="49" charset="-122"/>
                <a:ea typeface="楷体_GB2312" pitchFamily="49" charset="-122"/>
                <a:sym typeface="Wingdings" panose="05000000000000000000" pitchFamily="2" charset="2"/>
              </a:rPr>
              <a:t>就是最小生成树。</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p:txBody>
      </p:sp>
      <p:sp>
        <p:nvSpPr>
          <p:cNvPr id="81925" name="Rectangle 3"/>
          <p:cNvSpPr>
            <a:spLocks noChangeArrowheads="1"/>
          </p:cNvSpPr>
          <p:nvPr/>
        </p:nvSpPr>
        <p:spPr bwMode="auto">
          <a:xfrm>
            <a:off x="381000" y="933450"/>
            <a:ext cx="8367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SimSun" pitchFamily="2" charset="-122"/>
              </a:rPr>
              <a:t>设：</a:t>
            </a:r>
            <a:r>
              <a:rPr lang="en-US" altLang="zh-CN" sz="2400" b="1">
                <a:latin typeface="SimSun" pitchFamily="2" charset="-122"/>
              </a:rPr>
              <a:t>N =</a:t>
            </a:r>
            <a:r>
              <a:rPr lang="zh-CN" altLang="en-US" sz="2400" b="1">
                <a:latin typeface="SimSun" pitchFamily="2" charset="-122"/>
              </a:rPr>
              <a:t>（</a:t>
            </a:r>
            <a:r>
              <a:rPr lang="en-US" altLang="zh-CN" sz="2400" b="1">
                <a:latin typeface="SimSun" pitchFamily="2" charset="-122"/>
              </a:rPr>
              <a:t>V , E</a:t>
            </a:r>
            <a:r>
              <a:rPr lang="zh-CN" altLang="en-US" sz="2400" b="1">
                <a:latin typeface="SimSun" pitchFamily="2" charset="-122"/>
              </a:rPr>
              <a:t>）是个连通网，</a:t>
            </a:r>
            <a:endParaRPr lang="zh-CN" altLang="en-US" sz="2400" b="1">
              <a:latin typeface="SimSun" pitchFamily="2" charset="-122"/>
            </a:endParaRPr>
          </a:p>
          <a:p>
            <a:r>
              <a:rPr lang="zh-CN" altLang="en-US" sz="2400" b="1">
                <a:latin typeface="SimSun" pitchFamily="2" charset="-122"/>
              </a:rPr>
              <a:t>另设</a:t>
            </a:r>
            <a:r>
              <a:rPr lang="en-US" altLang="zh-CN" sz="2400" b="1">
                <a:latin typeface="SimSun" pitchFamily="2" charset="-122"/>
              </a:rPr>
              <a:t>U</a:t>
            </a:r>
            <a:r>
              <a:rPr lang="zh-CN" altLang="en-US" sz="2400" b="1">
                <a:latin typeface="SimSun" pitchFamily="2" charset="-122"/>
              </a:rPr>
              <a:t>为最小生成树的顶点集，</a:t>
            </a:r>
            <a:r>
              <a:rPr lang="en-US" altLang="zh-CN" sz="2400" b="1">
                <a:latin typeface="SimSun" pitchFamily="2" charset="-122"/>
              </a:rPr>
              <a:t>TE</a:t>
            </a:r>
            <a:r>
              <a:rPr lang="zh-CN" altLang="en-US" sz="2400" b="1">
                <a:latin typeface="SimSun" pitchFamily="2" charset="-122"/>
              </a:rPr>
              <a:t>为最小生成树的边集。</a:t>
            </a:r>
            <a:endParaRPr lang="zh-CN" altLang="en-US" sz="2400" b="1">
              <a:latin typeface="SimSun" pitchFamily="2" charset="-122"/>
            </a:endParaRPr>
          </a:p>
        </p:txBody>
      </p:sp>
      <p:sp>
        <p:nvSpPr>
          <p:cNvPr id="81926" name="Rectangle 4"/>
          <p:cNvSpPr>
            <a:spLocks noChangeArrowheads="1"/>
          </p:cNvSpPr>
          <p:nvPr/>
        </p:nvSpPr>
        <p:spPr bwMode="auto">
          <a:xfrm>
            <a:off x="304800" y="1930400"/>
            <a:ext cx="1797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a:solidFill>
                  <a:schemeClr val="tx2"/>
                </a:solidFill>
                <a:latin typeface="楷体_GB2312" pitchFamily="49" charset="-122"/>
                <a:ea typeface="楷体_GB2312" pitchFamily="49" charset="-122"/>
              </a:rPr>
              <a:t>构造步骤</a:t>
            </a:r>
            <a:r>
              <a:rPr lang="en-US" altLang="zh-CN" sz="2800" b="1">
                <a:solidFill>
                  <a:schemeClr val="tx2"/>
                </a:solidFill>
                <a:latin typeface="楷体_GB2312" pitchFamily="49" charset="-122"/>
                <a:ea typeface="楷体_GB2312" pitchFamily="49" charset="-122"/>
                <a:sym typeface="Wingdings" panose="05000000000000000000" pitchFamily="2" charset="2"/>
              </a:rPr>
              <a:t>:</a:t>
            </a:r>
            <a:endParaRPr lang="en-US" altLang="zh-CN" sz="2800" b="1">
              <a:solidFill>
                <a:schemeClr val="tx2"/>
              </a:solidFill>
              <a:latin typeface="楷体_GB2312" pitchFamily="49" charset="-122"/>
              <a:ea typeface="楷体_GB2312" pitchFamily="49" charset="-122"/>
              <a:sym typeface="Wingdings" panose="05000000000000000000" pitchFamily="2" charset="2"/>
            </a:endParaRPr>
          </a:p>
        </p:txBody>
      </p:sp>
      <p:sp>
        <p:nvSpPr>
          <p:cNvPr id="81927" name="Rectangle 5"/>
          <p:cNvSpPr>
            <a:spLocks noGrp="1" noChangeArrowheads="1"/>
          </p:cNvSpPr>
          <p:nvPr>
            <p:ph type="title" idx="4294967295"/>
          </p:nvPr>
        </p:nvSpPr>
        <p:spPr>
          <a:xfrm>
            <a:off x="1500188" y="142875"/>
            <a:ext cx="5410200" cy="533400"/>
          </a:xfrm>
        </p:spPr>
        <p:txBody>
          <a:bodyPr/>
          <a:lstStyle/>
          <a:p>
            <a:pPr eaLnBrk="1" hangingPunct="1">
              <a:defRPr/>
            </a:pPr>
            <a:r>
              <a:rPr lang="zh-CN" altLang="en-US" sz="3200" b="1" dirty="0">
                <a:effectLst>
                  <a:outerShdw blurRad="38100" dist="38100" dir="2700000" algn="tl">
                    <a:srgbClr val="C0C0C0"/>
                  </a:outerShdw>
                </a:effectLst>
                <a:latin typeface="楷体_GB2312" pitchFamily="49" charset="-122"/>
                <a:ea typeface="楷体_GB2312" pitchFamily="49" charset="-122"/>
              </a:rPr>
              <a:t>普利姆（</a:t>
            </a:r>
            <a:r>
              <a:rPr lang="en-US" sz="3200" b="1" dirty="0">
                <a:effectLst>
                  <a:outerShdw blurRad="38100" dist="38100" dir="2700000" algn="tl">
                    <a:srgbClr val="C0C0C0"/>
                  </a:outerShdw>
                </a:effectLst>
                <a:latin typeface="楷体_GB2312" pitchFamily="49" charset="-122"/>
                <a:ea typeface="楷体_GB2312" pitchFamily="49" charset="-122"/>
              </a:rPr>
              <a:t>Prim</a:t>
            </a:r>
            <a:r>
              <a:rPr lang="zh-CN" altLang="en-US" sz="3200" b="1" dirty="0">
                <a:effectLst>
                  <a:outerShdw blurRad="38100" dist="38100" dir="2700000" algn="tl">
                    <a:srgbClr val="C0C0C0"/>
                  </a:outerShdw>
                </a:effectLst>
                <a:latin typeface="楷体_GB2312" pitchFamily="49" charset="-122"/>
                <a:ea typeface="楷体_GB2312" pitchFamily="49" charset="-122"/>
              </a:rPr>
              <a:t>）算法</a:t>
            </a:r>
            <a:endParaRPr lang="zh-CN" altLang="en-US" sz="3200" b="1" dirty="0">
              <a:effectLst>
                <a:outerShdw blurRad="38100" dist="38100" dir="2700000" algn="tl">
                  <a:srgbClr val="C0C0C0"/>
                </a:outerShdw>
              </a:effectLst>
              <a:latin typeface="楷体_GB2312" pitchFamily="49" charset="-122"/>
              <a:ea typeface="楷体_GB2312" pitchFamily="49" charset="-122"/>
            </a:endParaRPr>
          </a:p>
        </p:txBody>
      </p:sp>
      <p:sp>
        <p:nvSpPr>
          <p:cNvPr id="81928" name="AutoShape 6">
            <a:hlinkClick r:id="" action="ppaction://hlinkshowjump?jump=nextslide" highlightClick="1"/>
          </p:cNvPr>
          <p:cNvSpPr>
            <a:spLocks noChangeArrowheads="1"/>
          </p:cNvSpPr>
          <p:nvPr/>
        </p:nvSpPr>
        <p:spPr bwMode="auto">
          <a:xfrm>
            <a:off x="8077200" y="58674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74"/>
                                          </p:stCondLst>
                                        </p:cTn>
                                        <p:tgtEl>
                                          <p:spTgt spid="819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74"/>
                                          </p:stCondLst>
                                        </p:cTn>
                                        <p:tgtEl>
                                          <p:spTgt spid="8192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74"/>
                                          </p:stCondLst>
                                        </p:cTn>
                                        <p:tgtEl>
                                          <p:spTgt spid="8192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74"/>
                                          </p:stCondLst>
                                        </p:cTn>
                                        <p:tgtEl>
                                          <p:spTgt spid="81924">
                                            <p:txEl>
                                              <p:pRg st="3" end="3"/>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81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utoUpdateAnimBg="0" build="p"/>
      <p:bldP spid="81925" grpId="0" autoUpdateAnimBg="0" build="p"/>
      <p:bldP spid="81926" grpId="0" autoUpdateAnimBg="0"/>
      <p:bldP spid="81928"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6A2A51D8-65C6-4A81-9C4A-F604A1E697B3}"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6861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0EDCDD04-9F94-48CA-B3EA-1DFFADAEEA99}"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68612" name="Rectangle 2"/>
          <p:cNvSpPr>
            <a:spLocks noGrp="1" noChangeArrowheads="1"/>
          </p:cNvSpPr>
          <p:nvPr>
            <p:ph type="title" idx="4294967295"/>
          </p:nvPr>
        </p:nvSpPr>
        <p:spPr>
          <a:xfrm>
            <a:off x="533400" y="304800"/>
            <a:ext cx="1158875" cy="609600"/>
          </a:xfrm>
        </p:spPr>
        <p:txBody>
          <a:bodyPr/>
          <a:lstStyle/>
          <a:p>
            <a:pPr eaLnBrk="1" hangingPunct="1"/>
            <a:r>
              <a:rPr lang="zh-CN" sz="2800" b="1"/>
              <a:t>例：</a:t>
            </a:r>
            <a:endParaRPr lang="zh-CN" sz="2800" b="1"/>
          </a:p>
        </p:txBody>
      </p:sp>
      <p:grpSp>
        <p:nvGrpSpPr>
          <p:cNvPr id="82949" name="Group 5"/>
          <p:cNvGrpSpPr/>
          <p:nvPr/>
        </p:nvGrpSpPr>
        <p:grpSpPr bwMode="auto">
          <a:xfrm>
            <a:off x="838200" y="1295400"/>
            <a:ext cx="2514600" cy="2209800"/>
            <a:chOff x="0" y="0"/>
            <a:chExt cx="1584" cy="1392"/>
          </a:xfrm>
        </p:grpSpPr>
        <p:sp>
          <p:nvSpPr>
            <p:cNvPr id="82950" name="Oval 4"/>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51" name="Oval 5"/>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2952" name="Oval 6"/>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53" name="Oval 7"/>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54" name="Oval 8"/>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2955" name="Oval 9"/>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68640" name="Line 10"/>
            <p:cNvSpPr>
              <a:spLocks noChangeShapeType="1"/>
            </p:cNvSpPr>
            <p:nvPr/>
          </p:nvSpPr>
          <p:spPr bwMode="auto">
            <a:xfrm flipH="1">
              <a:off x="240" y="192"/>
              <a:ext cx="38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1" name="Line 11"/>
            <p:cNvSpPr>
              <a:spLocks noChangeShapeType="1"/>
            </p:cNvSpPr>
            <p:nvPr/>
          </p:nvSpPr>
          <p:spPr bwMode="auto">
            <a:xfrm>
              <a:off x="192" y="768"/>
              <a:ext cx="192"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2" name="Line 12"/>
            <p:cNvSpPr>
              <a:spLocks noChangeShapeType="1"/>
            </p:cNvSpPr>
            <p:nvPr/>
          </p:nvSpPr>
          <p:spPr bwMode="auto">
            <a:xfrm flipV="1">
              <a:off x="576" y="1248"/>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3" name="Line 13"/>
            <p:cNvSpPr>
              <a:spLocks noChangeShapeType="1"/>
            </p:cNvSpPr>
            <p:nvPr/>
          </p:nvSpPr>
          <p:spPr bwMode="auto">
            <a:xfrm flipH="1">
              <a:off x="1248" y="720"/>
              <a:ext cx="14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4" name="Line 14"/>
            <p:cNvSpPr>
              <a:spLocks noChangeShapeType="1"/>
            </p:cNvSpPr>
            <p:nvPr/>
          </p:nvSpPr>
          <p:spPr bwMode="auto">
            <a:xfrm>
              <a:off x="912" y="192"/>
              <a:ext cx="43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5" name="Line 15"/>
            <p:cNvSpPr>
              <a:spLocks noChangeShapeType="1"/>
            </p:cNvSpPr>
            <p:nvPr/>
          </p:nvSpPr>
          <p:spPr bwMode="auto">
            <a:xfrm>
              <a:off x="768" y="288"/>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6" name="Line 16"/>
            <p:cNvSpPr>
              <a:spLocks noChangeShapeType="1"/>
            </p:cNvSpPr>
            <p:nvPr/>
          </p:nvSpPr>
          <p:spPr bwMode="auto">
            <a:xfrm flipH="1">
              <a:off x="480" y="816"/>
              <a:ext cx="19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7" name="Line 17"/>
            <p:cNvSpPr>
              <a:spLocks noChangeShapeType="1"/>
            </p:cNvSpPr>
            <p:nvPr/>
          </p:nvSpPr>
          <p:spPr bwMode="auto">
            <a:xfrm>
              <a:off x="864" y="816"/>
              <a:ext cx="24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8" name="Line 18"/>
            <p:cNvSpPr>
              <a:spLocks noChangeShapeType="1"/>
            </p:cNvSpPr>
            <p:nvPr/>
          </p:nvSpPr>
          <p:spPr bwMode="auto">
            <a:xfrm flipV="1">
              <a:off x="912" y="576"/>
              <a:ext cx="384"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9" name="Line 19"/>
            <p:cNvSpPr>
              <a:spLocks noChangeShapeType="1"/>
            </p:cNvSpPr>
            <p:nvPr/>
          </p:nvSpPr>
          <p:spPr bwMode="auto">
            <a:xfrm>
              <a:off x="288" y="624"/>
              <a:ext cx="336"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66" name="Rectangle 20"/>
            <p:cNvSpPr>
              <a:spLocks noChangeArrowheads="1"/>
            </p:cNvSpPr>
            <p:nvPr/>
          </p:nvSpPr>
          <p:spPr bwMode="auto">
            <a:xfrm>
              <a:off x="768" y="2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67" name="Rectangle 21"/>
            <p:cNvSpPr>
              <a:spLocks noChangeArrowheads="1"/>
            </p:cNvSpPr>
            <p:nvPr/>
          </p:nvSpPr>
          <p:spPr bwMode="auto">
            <a:xfrm>
              <a:off x="1036"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68" name="Rectangle 22"/>
            <p:cNvSpPr>
              <a:spLocks noChangeArrowheads="1"/>
            </p:cNvSpPr>
            <p:nvPr/>
          </p:nvSpPr>
          <p:spPr bwMode="auto">
            <a:xfrm>
              <a:off x="268" y="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69" name="Rectangle 23"/>
            <p:cNvSpPr>
              <a:spLocks noChangeArrowheads="1"/>
            </p:cNvSpPr>
            <p:nvPr/>
          </p:nvSpPr>
          <p:spPr bwMode="auto">
            <a:xfrm>
              <a:off x="960"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70" name="Rectangle 24"/>
            <p:cNvSpPr>
              <a:spLocks noChangeArrowheads="1"/>
            </p:cNvSpPr>
            <p:nvPr/>
          </p:nvSpPr>
          <p:spPr bwMode="auto">
            <a:xfrm>
              <a:off x="384"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71" name="Rectangle 25"/>
            <p:cNvSpPr>
              <a:spLocks noChangeArrowheads="1"/>
            </p:cNvSpPr>
            <p:nvPr/>
          </p:nvSpPr>
          <p:spPr bwMode="auto">
            <a:xfrm>
              <a:off x="960"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2972" name="Rectangle 26"/>
            <p:cNvSpPr>
              <a:spLocks noChangeArrowheads="1"/>
            </p:cNvSpPr>
            <p:nvPr/>
          </p:nvSpPr>
          <p:spPr bwMode="auto">
            <a:xfrm>
              <a:off x="412"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73" name="Rectangle 27"/>
            <p:cNvSpPr>
              <a:spLocks noChangeArrowheads="1"/>
            </p:cNvSpPr>
            <p:nvPr/>
          </p:nvSpPr>
          <p:spPr bwMode="auto">
            <a:xfrm>
              <a:off x="12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2974" name="Rectangle 28"/>
            <p:cNvSpPr>
              <a:spLocks noChangeArrowheads="1"/>
            </p:cNvSpPr>
            <p:nvPr/>
          </p:nvSpPr>
          <p:spPr bwMode="auto">
            <a:xfrm>
              <a:off x="700" y="1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75" name="Rectangle 29"/>
            <p:cNvSpPr>
              <a:spLocks noChangeArrowheads="1"/>
            </p:cNvSpPr>
            <p:nvPr/>
          </p:nvSpPr>
          <p:spPr bwMode="auto">
            <a:xfrm>
              <a:off x="1296"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2976" name="Group 32"/>
          <p:cNvGrpSpPr/>
          <p:nvPr/>
        </p:nvGrpSpPr>
        <p:grpSpPr bwMode="auto">
          <a:xfrm>
            <a:off x="6324600" y="1905000"/>
            <a:ext cx="457200" cy="914400"/>
            <a:chOff x="0" y="0"/>
            <a:chExt cx="288" cy="576"/>
          </a:xfrm>
        </p:grpSpPr>
        <p:sp>
          <p:nvSpPr>
            <p:cNvPr id="68632" name="Line 31"/>
            <p:cNvSpPr>
              <a:spLocks noChangeShapeType="1"/>
            </p:cNvSpPr>
            <p:nvPr/>
          </p:nvSpPr>
          <p:spPr bwMode="auto">
            <a:xfrm>
              <a:off x="144" y="0"/>
              <a:ext cx="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78" name="Oval 32"/>
            <p:cNvSpPr>
              <a:spLocks noChangeArrowheads="1"/>
            </p:cNvSpPr>
            <p:nvPr/>
          </p:nvSpPr>
          <p:spPr bwMode="auto">
            <a:xfrm>
              <a:off x="0" y="288"/>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grpSp>
      <p:grpSp>
        <p:nvGrpSpPr>
          <p:cNvPr id="82979" name="Group 35"/>
          <p:cNvGrpSpPr/>
          <p:nvPr/>
        </p:nvGrpSpPr>
        <p:grpSpPr bwMode="auto">
          <a:xfrm>
            <a:off x="6705600" y="2743200"/>
            <a:ext cx="762000" cy="838200"/>
            <a:chOff x="0" y="0"/>
            <a:chExt cx="480" cy="528"/>
          </a:xfrm>
        </p:grpSpPr>
        <p:sp>
          <p:nvSpPr>
            <p:cNvPr id="68630" name="Line 34"/>
            <p:cNvSpPr>
              <a:spLocks noChangeShapeType="1"/>
            </p:cNvSpPr>
            <p:nvPr/>
          </p:nvSpPr>
          <p:spPr bwMode="auto">
            <a:xfrm>
              <a:off x="0" y="0"/>
              <a:ext cx="24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1" name="Oval 35"/>
            <p:cNvSpPr>
              <a:spLocks noChangeArrowheads="1"/>
            </p:cNvSpPr>
            <p:nvPr/>
          </p:nvSpPr>
          <p:spPr bwMode="auto">
            <a:xfrm>
              <a:off x="192" y="24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grpSp>
      <p:grpSp>
        <p:nvGrpSpPr>
          <p:cNvPr id="82982" name="Group 38"/>
          <p:cNvGrpSpPr/>
          <p:nvPr/>
        </p:nvGrpSpPr>
        <p:grpSpPr bwMode="auto">
          <a:xfrm>
            <a:off x="7315200" y="2133600"/>
            <a:ext cx="533400" cy="990600"/>
            <a:chOff x="0" y="0"/>
            <a:chExt cx="336" cy="624"/>
          </a:xfrm>
        </p:grpSpPr>
        <p:sp>
          <p:nvSpPr>
            <p:cNvPr id="68628" name="Line 37"/>
            <p:cNvSpPr>
              <a:spLocks noChangeShapeType="1"/>
            </p:cNvSpPr>
            <p:nvPr/>
          </p:nvSpPr>
          <p:spPr bwMode="auto">
            <a:xfrm flipH="1">
              <a:off x="0" y="288"/>
              <a:ext cx="144"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4" name="Oval 38"/>
            <p:cNvSpPr>
              <a:spLocks noChangeArrowheads="1"/>
            </p:cNvSpPr>
            <p:nvPr/>
          </p:nvSpPr>
          <p:spPr bwMode="auto">
            <a:xfrm>
              <a:off x="48" y="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grpSp>
      <p:grpSp>
        <p:nvGrpSpPr>
          <p:cNvPr id="82985" name="Group 41"/>
          <p:cNvGrpSpPr/>
          <p:nvPr/>
        </p:nvGrpSpPr>
        <p:grpSpPr bwMode="auto">
          <a:xfrm>
            <a:off x="5334000" y="2209800"/>
            <a:ext cx="990600" cy="457200"/>
            <a:chOff x="0" y="0"/>
            <a:chExt cx="624" cy="288"/>
          </a:xfrm>
        </p:grpSpPr>
        <p:sp>
          <p:nvSpPr>
            <p:cNvPr id="68626" name="Line 40"/>
            <p:cNvSpPr>
              <a:spLocks noChangeShapeType="1"/>
            </p:cNvSpPr>
            <p:nvPr/>
          </p:nvSpPr>
          <p:spPr bwMode="auto">
            <a:xfrm>
              <a:off x="288" y="144"/>
              <a:ext cx="336" cy="4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7" name="Oval 41"/>
            <p:cNvSpPr>
              <a:spLocks noChangeArrowheads="1"/>
            </p:cNvSpPr>
            <p:nvPr/>
          </p:nvSpPr>
          <p:spPr bwMode="auto">
            <a:xfrm>
              <a:off x="0" y="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2988" name="Group 44"/>
          <p:cNvGrpSpPr/>
          <p:nvPr/>
        </p:nvGrpSpPr>
        <p:grpSpPr bwMode="auto">
          <a:xfrm>
            <a:off x="5638800" y="2667000"/>
            <a:ext cx="609600" cy="990600"/>
            <a:chOff x="0" y="0"/>
            <a:chExt cx="384" cy="624"/>
          </a:xfrm>
        </p:grpSpPr>
        <p:sp>
          <p:nvSpPr>
            <p:cNvPr id="68624" name="Line 43"/>
            <p:cNvSpPr>
              <a:spLocks noChangeShapeType="1"/>
            </p:cNvSpPr>
            <p:nvPr/>
          </p:nvSpPr>
          <p:spPr bwMode="auto">
            <a:xfrm>
              <a:off x="0" y="0"/>
              <a:ext cx="192"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90" name="Oval 44"/>
            <p:cNvSpPr>
              <a:spLocks noChangeArrowheads="1"/>
            </p:cNvSpPr>
            <p:nvPr/>
          </p:nvSpPr>
          <p:spPr bwMode="auto">
            <a:xfrm>
              <a:off x="96" y="336"/>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grpSp>
      <p:sp>
        <p:nvSpPr>
          <p:cNvPr id="82991" name="Oval 45"/>
          <p:cNvSpPr>
            <a:spLocks noChangeArrowheads="1"/>
          </p:cNvSpPr>
          <p:nvPr/>
        </p:nvSpPr>
        <p:spPr bwMode="auto">
          <a:xfrm>
            <a:off x="6324600" y="1447800"/>
            <a:ext cx="457200" cy="457200"/>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92" name="AutoShape 46"/>
          <p:cNvSpPr>
            <a:spLocks noChangeArrowheads="1"/>
          </p:cNvSpPr>
          <p:nvPr/>
        </p:nvSpPr>
        <p:spPr bwMode="auto">
          <a:xfrm>
            <a:off x="3886200" y="1905000"/>
            <a:ext cx="1066800" cy="1066800"/>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pPr algn="ctr"/>
            <a:endParaRPr lang="zh-CN" altLang="en-US"/>
          </a:p>
        </p:txBody>
      </p:sp>
      <p:sp>
        <p:nvSpPr>
          <p:cNvPr id="82993" name="AutoShape 47">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2994" name="Rectangle 48"/>
          <p:cNvSpPr>
            <a:spLocks noChangeArrowheads="1"/>
          </p:cNvSpPr>
          <p:nvPr/>
        </p:nvSpPr>
        <p:spPr bwMode="auto">
          <a:xfrm>
            <a:off x="517525" y="3881438"/>
            <a:ext cx="7935913" cy="990600"/>
          </a:xfrm>
          <a:prstGeom prst="rect">
            <a:avLst/>
          </a:prstGeom>
          <a:solidFill>
            <a:srgbClr val="CCFFFF"/>
          </a:solidFill>
          <a:ln w="38100">
            <a:solidFill>
              <a:srgbClr val="FF0000"/>
            </a:solidFill>
            <a:miter lim="800000"/>
          </a:ln>
        </p:spPr>
        <p:txBody>
          <a:bodyPr wrap="none" anchor="ctr"/>
          <a:lstStyle/>
          <a:p>
            <a:r>
              <a:rPr lang="en-US" altLang="zh-CN" sz="2800">
                <a:solidFill>
                  <a:srgbClr val="333300"/>
                </a:solidFill>
                <a:latin typeface="仿宋_GB2312" pitchFamily="49" charset="-122"/>
              </a:rPr>
              <a:t>[</a:t>
            </a:r>
            <a:r>
              <a:rPr lang="zh-CN" altLang="en-US" sz="2800">
                <a:solidFill>
                  <a:srgbClr val="333300"/>
                </a:solidFill>
                <a:latin typeface="仿宋_GB2312" pitchFamily="49" charset="-122"/>
              </a:rPr>
              <a:t>注</a:t>
            </a:r>
            <a:r>
              <a:rPr lang="en-US" altLang="zh-CN" sz="2800">
                <a:solidFill>
                  <a:srgbClr val="333300"/>
                </a:solidFill>
                <a:latin typeface="仿宋_GB2312" pitchFamily="49" charset="-122"/>
              </a:rPr>
              <a:t>]</a:t>
            </a:r>
            <a:r>
              <a:rPr lang="zh-CN" altLang="en-US" sz="2800">
                <a:solidFill>
                  <a:srgbClr val="333300"/>
                </a:solidFill>
                <a:latin typeface="仿宋_GB2312" pitchFamily="49" charset="-122"/>
              </a:rPr>
              <a:t>：在最小生成树的生成过程中，所选的边都是</a:t>
            </a:r>
            <a:endParaRPr lang="zh-CN" altLang="en-US" sz="2800">
              <a:solidFill>
                <a:srgbClr val="333300"/>
              </a:solidFill>
              <a:latin typeface="仿宋_GB2312" pitchFamily="49" charset="-122"/>
            </a:endParaRPr>
          </a:p>
          <a:p>
            <a:r>
              <a:rPr lang="zh-CN" altLang="en-US" sz="2800">
                <a:solidFill>
                  <a:srgbClr val="333300"/>
                </a:solidFill>
                <a:latin typeface="仿宋_GB2312" pitchFamily="49" charset="-122"/>
              </a:rPr>
              <a:t>      一端在</a:t>
            </a:r>
            <a:r>
              <a:rPr lang="en-US" altLang="zh-CN" sz="2800">
                <a:solidFill>
                  <a:srgbClr val="333300"/>
                </a:solidFill>
              </a:rPr>
              <a:t>V-U</a:t>
            </a:r>
            <a:r>
              <a:rPr lang="zh-CN" altLang="en-US" sz="2800">
                <a:solidFill>
                  <a:srgbClr val="333300"/>
                </a:solidFill>
                <a:latin typeface="仿宋_GB2312" pitchFamily="49" charset="-122"/>
              </a:rPr>
              <a:t>中，另一端在</a:t>
            </a:r>
            <a:r>
              <a:rPr lang="en-US" altLang="zh-CN" sz="2800">
                <a:solidFill>
                  <a:srgbClr val="333300"/>
                </a:solidFill>
              </a:rPr>
              <a:t>U</a:t>
            </a:r>
            <a:r>
              <a:rPr lang="zh-CN" altLang="en-US" sz="2800">
                <a:solidFill>
                  <a:srgbClr val="333300"/>
                </a:solidFill>
                <a:latin typeface="仿宋_GB2312" pitchFamily="49" charset="-122"/>
              </a:rPr>
              <a:t>中。</a:t>
            </a:r>
            <a:endParaRPr lang="zh-CN" altLang="en-US" sz="2800">
              <a:solidFill>
                <a:srgbClr val="333300"/>
              </a:solidFill>
              <a:latin typeface="仿宋_GB2312" pitchFamily="49" charset="-122"/>
            </a:endParaRPr>
          </a:p>
        </p:txBody>
      </p:sp>
      <p:sp>
        <p:nvSpPr>
          <p:cNvPr id="51" name="Rectangle 6"/>
          <p:cNvSpPr>
            <a:spLocks noChangeArrowheads="1"/>
          </p:cNvSpPr>
          <p:nvPr/>
        </p:nvSpPr>
        <p:spPr bwMode="auto">
          <a:xfrm>
            <a:off x="517525" y="5249863"/>
            <a:ext cx="793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800">
                <a:solidFill>
                  <a:srgbClr val="333300"/>
                </a:solidFill>
                <a:latin typeface="仿宋_GB2312" pitchFamily="49" charset="-122"/>
              </a:rPr>
              <a:t>Prime</a:t>
            </a:r>
            <a:r>
              <a:rPr lang="zh-CN" altLang="en-US" sz="2800">
                <a:solidFill>
                  <a:srgbClr val="333300"/>
                </a:solidFill>
                <a:latin typeface="仿宋_GB2312" pitchFamily="49" charset="-122"/>
              </a:rPr>
              <a:t>算法特点</a:t>
            </a:r>
            <a:r>
              <a:rPr lang="en-US" altLang="zh-CN" sz="2800">
                <a:solidFill>
                  <a:srgbClr val="333300"/>
                </a:solidFill>
                <a:latin typeface="仿宋_GB2312" pitchFamily="49" charset="-122"/>
              </a:rPr>
              <a:t>: </a:t>
            </a:r>
            <a:r>
              <a:rPr lang="zh-CN" altLang="en-US" sz="2800">
                <a:solidFill>
                  <a:srgbClr val="333300"/>
                </a:solidFill>
                <a:latin typeface="仿宋_GB2312" pitchFamily="49" charset="-122"/>
              </a:rPr>
              <a:t>将顶点归并，适于稠密网。</a:t>
            </a:r>
            <a:endParaRPr lang="zh-CN" altLang="en-US" sz="2800">
              <a:solidFill>
                <a:srgbClr val="333300"/>
              </a:solidFill>
              <a:latin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box(in)">
                                      <p:cBhvr>
                                        <p:cTn id="7" dur="500"/>
                                        <p:tgtEl>
                                          <p:spTgt spid="829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92"/>
                                        </p:tgtEl>
                                        <p:attrNameLst>
                                          <p:attrName>style.visibility</p:attrName>
                                        </p:attrNameLst>
                                      </p:cBhvr>
                                      <p:to>
                                        <p:strVal val="visible"/>
                                      </p:to>
                                    </p:set>
                                    <p:animEffect transition="in" filter="wipe(left)">
                                      <p:cBhvr>
                                        <p:cTn id="12" dur="500"/>
                                        <p:tgtEl>
                                          <p:spTgt spid="8299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29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2976"/>
                                        </p:tgtEl>
                                        <p:attrNameLst>
                                          <p:attrName>style.visibility</p:attrName>
                                        </p:attrNameLst>
                                      </p:cBhvr>
                                      <p:to>
                                        <p:strVal val="visible"/>
                                      </p:to>
                                    </p:set>
                                    <p:animEffect transition="in" filter="wipe(up)">
                                      <p:cBhvr>
                                        <p:cTn id="21" dur="500"/>
                                        <p:tgtEl>
                                          <p:spTgt spid="82976"/>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82994"/>
                                        </p:tgtEl>
                                        <p:attrNameLst>
                                          <p:attrName>style.visibility</p:attrName>
                                        </p:attrNameLst>
                                      </p:cBhvr>
                                      <p:to>
                                        <p:strVal val="visible"/>
                                      </p:to>
                                    </p:set>
                                    <p:anim calcmode="lin" valueType="num">
                                      <p:cBhvr>
                                        <p:cTn id="26" dur="500" fill="hold"/>
                                        <p:tgtEl>
                                          <p:spTgt spid="82994"/>
                                        </p:tgtEl>
                                        <p:attrNameLst>
                                          <p:attrName>ppt_w</p:attrName>
                                        </p:attrNameLst>
                                      </p:cBhvr>
                                      <p:tavLst>
                                        <p:tav tm="0">
                                          <p:val>
                                            <p:fltVal val="0"/>
                                          </p:val>
                                        </p:tav>
                                        <p:tav tm="100000">
                                          <p:val>
                                            <p:strVal val="#ppt_w"/>
                                          </p:val>
                                        </p:tav>
                                      </p:tavLst>
                                    </p:anim>
                                    <p:anim calcmode="lin" valueType="num">
                                      <p:cBhvr>
                                        <p:cTn id="27" dur="500" fill="hold"/>
                                        <p:tgtEl>
                                          <p:spTgt spid="8299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2979"/>
                                        </p:tgtEl>
                                        <p:attrNameLst>
                                          <p:attrName>style.visibility</p:attrName>
                                        </p:attrNameLst>
                                      </p:cBhvr>
                                      <p:to>
                                        <p:strVal val="visible"/>
                                      </p:to>
                                    </p:set>
                                    <p:animEffect transition="in" filter="wipe(up)">
                                      <p:cBhvr>
                                        <p:cTn id="32" dur="500"/>
                                        <p:tgtEl>
                                          <p:spTgt spid="829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2982"/>
                                        </p:tgtEl>
                                        <p:attrNameLst>
                                          <p:attrName>style.visibility</p:attrName>
                                        </p:attrNameLst>
                                      </p:cBhvr>
                                      <p:to>
                                        <p:strVal val="visible"/>
                                      </p:to>
                                    </p:set>
                                    <p:animEffect transition="in" filter="wipe(down)">
                                      <p:cBhvr>
                                        <p:cTn id="37" dur="500"/>
                                        <p:tgtEl>
                                          <p:spTgt spid="829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82985"/>
                                        </p:tgtEl>
                                        <p:attrNameLst>
                                          <p:attrName>style.visibility</p:attrName>
                                        </p:attrNameLst>
                                      </p:cBhvr>
                                      <p:to>
                                        <p:strVal val="visible"/>
                                      </p:to>
                                    </p:set>
                                    <p:animEffect transition="in" filter="wipe(right)">
                                      <p:cBhvr>
                                        <p:cTn id="42" dur="500"/>
                                        <p:tgtEl>
                                          <p:spTgt spid="829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82988"/>
                                        </p:tgtEl>
                                        <p:attrNameLst>
                                          <p:attrName>style.visibility</p:attrName>
                                        </p:attrNameLst>
                                      </p:cBhvr>
                                      <p:to>
                                        <p:strVal val="visible"/>
                                      </p:to>
                                    </p:set>
                                    <p:animEffect transition="in" filter="wipe(up)">
                                      <p:cBhvr>
                                        <p:cTn id="47" dur="500"/>
                                        <p:tgtEl>
                                          <p:spTgt spid="82988"/>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499"/>
                                          </p:stCondLst>
                                        </p:cTn>
                                        <p:tgtEl>
                                          <p:spTgt spid="829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1" grpId="0" animBg="1" autoUpdateAnimBg="0"/>
      <p:bldP spid="82992" grpId="0" animBg="1" autoUpdateAnimBg="0"/>
      <p:bldP spid="82993" grpId="0" animBg="1" autoUpdateAnimBg="0"/>
      <p:bldP spid="82994" grpId="0" animBg="1" autoUpdateAnimBg="0"/>
      <p:bldP spid="51" grpId="0"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963D9D58-9121-4A3A-882C-C3CA81B7D0C1}"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433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5C316674-FA09-467E-A9A7-B970A4F05568}"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6388" name="Rectangle 2"/>
          <p:cNvSpPr>
            <a:spLocks noGrp="1" noChangeArrowheads="1"/>
          </p:cNvSpPr>
          <p:nvPr>
            <p:ph type="body" idx="4294967295"/>
          </p:nvPr>
        </p:nvSpPr>
        <p:spPr>
          <a:xfrm>
            <a:off x="539750" y="747713"/>
            <a:ext cx="8153400" cy="3581400"/>
          </a:xfrm>
        </p:spPr>
        <p:txBody>
          <a:bodyPr/>
          <a:lstStyle/>
          <a:p>
            <a:pPr eaLnBrk="1" hangingPunct="1">
              <a:spcBef>
                <a:spcPct val="5000"/>
              </a:spcBef>
              <a:buClr>
                <a:srgbClr val="800080"/>
              </a:buClr>
              <a:buSzPct val="50000"/>
            </a:pPr>
            <a:r>
              <a:rPr lang="zh-CN" altLang="en-US" sz="3000" b="1">
                <a:solidFill>
                  <a:schemeClr val="tx2"/>
                </a:solidFill>
                <a:latin typeface="Times New Roman" pitchFamily="18" charset="0"/>
                <a:ea typeface="仿宋_GB2312" pitchFamily="49" charset="-122"/>
              </a:rPr>
              <a:t>路径长度</a:t>
            </a:r>
            <a:r>
              <a:rPr lang="zh-CN" altLang="en-US" sz="3000" b="1">
                <a:latin typeface="Times New Roman" pitchFamily="18" charset="0"/>
                <a:ea typeface="仿宋_GB2312" pitchFamily="49" charset="-122"/>
              </a:rPr>
              <a:t>  非带权图的路径长度是指此路径上边的条数。带权图的路径长度是指路径上各边的权之和。</a:t>
            </a:r>
            <a:endParaRPr lang="zh-CN" altLang="en-US" sz="3000" b="1">
              <a:latin typeface="Times New Roman" pitchFamily="18" charset="0"/>
              <a:ea typeface="仿宋_GB2312" pitchFamily="49" charset="-122"/>
            </a:endParaRPr>
          </a:p>
          <a:p>
            <a:pPr eaLnBrk="1" hangingPunct="1">
              <a:spcBef>
                <a:spcPct val="5000"/>
              </a:spcBef>
              <a:buClr>
                <a:srgbClr val="800080"/>
              </a:buClr>
              <a:buSzPct val="50000"/>
            </a:pPr>
            <a:r>
              <a:rPr lang="zh-CN" altLang="en-US" sz="3000" b="1">
                <a:solidFill>
                  <a:schemeClr val="tx2"/>
                </a:solidFill>
                <a:latin typeface="Times New Roman" pitchFamily="18" charset="0"/>
                <a:ea typeface="仿宋_GB2312" pitchFamily="49" charset="-122"/>
              </a:rPr>
              <a:t>简单路径</a:t>
            </a:r>
            <a:r>
              <a:rPr lang="zh-CN" altLang="en-US" sz="3000" b="1">
                <a:latin typeface="Times New Roman" pitchFamily="18" charset="0"/>
                <a:ea typeface="仿宋_GB2312" pitchFamily="49" charset="-122"/>
              </a:rPr>
              <a:t>   若路径上各顶点 </a:t>
            </a:r>
            <a:r>
              <a:rPr lang="en-US" altLang="zh-CN" sz="3000" b="1" i="1">
                <a:solidFill>
                  <a:schemeClr val="tx2"/>
                </a:solidFill>
                <a:latin typeface="Times New Roman" pitchFamily="18" charset="0"/>
                <a:ea typeface="仿宋_GB2312" pitchFamily="49" charset="-122"/>
              </a:rPr>
              <a:t>v</a:t>
            </a:r>
            <a:r>
              <a:rPr lang="en-US" altLang="zh-CN" sz="3000" b="1" baseline="-25000">
                <a:solidFill>
                  <a:schemeClr val="tx2"/>
                </a:solidFill>
                <a:latin typeface="Times New Roman" pitchFamily="18" charset="0"/>
                <a:ea typeface="仿宋_GB2312" pitchFamily="49" charset="-122"/>
              </a:rPr>
              <a:t>1</a:t>
            </a:r>
            <a:r>
              <a:rPr lang="en-US" altLang="zh-CN" sz="3000" b="1">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baseline="-25000">
                <a:solidFill>
                  <a:schemeClr val="tx2"/>
                </a:solidFill>
                <a:latin typeface="Times New Roman" pitchFamily="18" charset="0"/>
                <a:ea typeface="仿宋_GB2312" pitchFamily="49" charset="-122"/>
              </a:rPr>
              <a:t>2</a:t>
            </a:r>
            <a:r>
              <a:rPr lang="en-US" altLang="zh-CN" sz="3000" b="1">
                <a:latin typeface="Times New Roman" pitchFamily="18" charset="0"/>
                <a:ea typeface="仿宋_GB2312" pitchFamily="49" charset="-122"/>
              </a:rPr>
              <a:t>, ...,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m</a:t>
            </a:r>
            <a:r>
              <a:rPr lang="en-US" altLang="zh-CN" sz="3000" b="1" i="1" baseline="-25000">
                <a:latin typeface="Times New Roman" pitchFamily="18" charset="0"/>
                <a:ea typeface="仿宋_GB2312" pitchFamily="49" charset="-122"/>
              </a:rPr>
              <a:t> </a:t>
            </a:r>
            <a:r>
              <a:rPr lang="zh-CN" altLang="en-US" sz="3000" b="1">
                <a:latin typeface="Times New Roman" pitchFamily="18" charset="0"/>
                <a:ea typeface="仿宋_GB2312" pitchFamily="49" charset="-122"/>
              </a:rPr>
              <a:t>均不 互相重复</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则称这样的路径为简单路径。</a:t>
            </a:r>
            <a:endParaRPr lang="zh-CN" altLang="en-US" sz="3000" b="1">
              <a:latin typeface="Times New Roman" pitchFamily="18" charset="0"/>
              <a:ea typeface="仿宋_GB2312" pitchFamily="49" charset="-122"/>
            </a:endParaRPr>
          </a:p>
          <a:p>
            <a:pPr eaLnBrk="1" hangingPunct="1">
              <a:spcBef>
                <a:spcPct val="5000"/>
              </a:spcBef>
              <a:buClr>
                <a:srgbClr val="800080"/>
              </a:buClr>
              <a:buSzPct val="50000"/>
            </a:pPr>
            <a:r>
              <a:rPr lang="zh-CN" altLang="en-US" sz="3000" b="1">
                <a:solidFill>
                  <a:schemeClr val="tx2"/>
                </a:solidFill>
                <a:latin typeface="Times New Roman" pitchFamily="18" charset="0"/>
                <a:ea typeface="仿宋_GB2312" pitchFamily="49" charset="-122"/>
              </a:rPr>
              <a:t>回路</a:t>
            </a:r>
            <a:r>
              <a:rPr lang="zh-CN" altLang="en-US" sz="3000" b="1">
                <a:latin typeface="Times New Roman" pitchFamily="18" charset="0"/>
                <a:ea typeface="仿宋_GB2312" pitchFamily="49" charset="-122"/>
              </a:rPr>
              <a:t>    若路径上第一个顶点 </a:t>
            </a:r>
            <a:r>
              <a:rPr lang="en-US" altLang="zh-CN" sz="3000" b="1" i="1">
                <a:solidFill>
                  <a:schemeClr val="tx2"/>
                </a:solidFill>
                <a:latin typeface="Times New Roman" pitchFamily="18" charset="0"/>
                <a:ea typeface="仿宋_GB2312" pitchFamily="49" charset="-122"/>
              </a:rPr>
              <a:t>v</a:t>
            </a:r>
            <a:r>
              <a:rPr lang="en-US" altLang="zh-CN" sz="3000" b="1" baseline="-25000">
                <a:solidFill>
                  <a:schemeClr val="tx2"/>
                </a:solidFill>
                <a:latin typeface="Times New Roman" pitchFamily="18" charset="0"/>
                <a:ea typeface="仿宋_GB2312" pitchFamily="49" charset="-122"/>
              </a:rPr>
              <a:t>1 </a:t>
            </a:r>
            <a:r>
              <a:rPr lang="zh-CN" altLang="en-US" sz="3000" b="1">
                <a:latin typeface="Times New Roman" pitchFamily="18" charset="0"/>
                <a:ea typeface="仿宋_GB2312" pitchFamily="49" charset="-122"/>
              </a:rPr>
              <a:t>与最后一个顶点</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m </a:t>
            </a:r>
            <a:r>
              <a:rPr lang="zh-CN" altLang="en-US" sz="3000" b="1">
                <a:latin typeface="Times New Roman" pitchFamily="18" charset="0"/>
                <a:ea typeface="仿宋_GB2312" pitchFamily="49" charset="-122"/>
              </a:rPr>
              <a:t>重合</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则称这样的路径为回路或环。</a:t>
            </a:r>
            <a:endParaRPr lang="zh-CN" altLang="en-US" sz="3000" b="1">
              <a:latin typeface="Times New Roman" pitchFamily="18" charset="0"/>
              <a:ea typeface="仿宋_GB2312" pitchFamily="49" charset="-122"/>
            </a:endParaRPr>
          </a:p>
        </p:txBody>
      </p:sp>
      <p:sp>
        <p:nvSpPr>
          <p:cNvPr id="14341" name="Line 3"/>
          <p:cNvSpPr>
            <a:spLocks noChangeShapeType="1"/>
          </p:cNvSpPr>
          <p:nvPr/>
        </p:nvSpPr>
        <p:spPr bwMode="auto">
          <a:xfrm>
            <a:off x="1262063" y="5322888"/>
            <a:ext cx="725487"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Line 4"/>
          <p:cNvSpPr>
            <a:spLocks noChangeShapeType="1"/>
          </p:cNvSpPr>
          <p:nvPr/>
        </p:nvSpPr>
        <p:spPr bwMode="auto">
          <a:xfrm>
            <a:off x="2060575" y="4637088"/>
            <a:ext cx="652463"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5"/>
          <p:cNvSpPr>
            <a:spLocks noChangeShapeType="1"/>
          </p:cNvSpPr>
          <p:nvPr/>
        </p:nvSpPr>
        <p:spPr bwMode="auto">
          <a:xfrm flipH="1">
            <a:off x="2132013" y="5399088"/>
            <a:ext cx="5080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Line 6"/>
          <p:cNvSpPr>
            <a:spLocks noChangeShapeType="1"/>
          </p:cNvSpPr>
          <p:nvPr/>
        </p:nvSpPr>
        <p:spPr bwMode="auto">
          <a:xfrm flipH="1">
            <a:off x="126206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5" name="Line 7"/>
          <p:cNvSpPr>
            <a:spLocks noChangeShapeType="1"/>
          </p:cNvSpPr>
          <p:nvPr/>
        </p:nvSpPr>
        <p:spPr bwMode="auto">
          <a:xfrm>
            <a:off x="1335088" y="5246688"/>
            <a:ext cx="130492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Line 8"/>
          <p:cNvSpPr>
            <a:spLocks noChangeShapeType="1"/>
          </p:cNvSpPr>
          <p:nvPr/>
        </p:nvSpPr>
        <p:spPr bwMode="auto">
          <a:xfrm>
            <a:off x="1987550"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Oval 9"/>
          <p:cNvSpPr>
            <a:spLocks noChangeArrowheads="1"/>
          </p:cNvSpPr>
          <p:nvPr/>
        </p:nvSpPr>
        <p:spPr bwMode="auto">
          <a:xfrm>
            <a:off x="971550"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48" name="Oval 10"/>
          <p:cNvSpPr>
            <a:spLocks noChangeArrowheads="1"/>
          </p:cNvSpPr>
          <p:nvPr/>
        </p:nvSpPr>
        <p:spPr bwMode="auto">
          <a:xfrm>
            <a:off x="2568575"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49" name="Oval 11"/>
          <p:cNvSpPr>
            <a:spLocks noChangeArrowheads="1"/>
          </p:cNvSpPr>
          <p:nvPr/>
        </p:nvSpPr>
        <p:spPr bwMode="auto">
          <a:xfrm>
            <a:off x="1770063"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50" name="Oval 12"/>
          <p:cNvSpPr>
            <a:spLocks noChangeArrowheads="1"/>
          </p:cNvSpPr>
          <p:nvPr/>
        </p:nvSpPr>
        <p:spPr bwMode="auto">
          <a:xfrm>
            <a:off x="1770063"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51" name="Text Box 13"/>
          <p:cNvSpPr txBox="1">
            <a:spLocks noChangeArrowheads="1"/>
          </p:cNvSpPr>
          <p:nvPr/>
        </p:nvSpPr>
        <p:spPr bwMode="auto">
          <a:xfrm>
            <a:off x="1806575"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0</a:t>
            </a:r>
            <a:endParaRPr lang="en-US" altLang="zh-CN" sz="2800">
              <a:ea typeface="SimSun" pitchFamily="2" charset="-122"/>
            </a:endParaRPr>
          </a:p>
        </p:txBody>
      </p:sp>
      <p:sp>
        <p:nvSpPr>
          <p:cNvPr id="14352" name="Text Box 14"/>
          <p:cNvSpPr txBox="1">
            <a:spLocks noChangeArrowheads="1"/>
          </p:cNvSpPr>
          <p:nvPr/>
        </p:nvSpPr>
        <p:spPr bwMode="auto">
          <a:xfrm>
            <a:off x="1008063"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1</a:t>
            </a:r>
            <a:endParaRPr lang="en-US" altLang="zh-CN" sz="2800">
              <a:ea typeface="SimSun" pitchFamily="2" charset="-122"/>
            </a:endParaRPr>
          </a:p>
        </p:txBody>
      </p:sp>
      <p:sp>
        <p:nvSpPr>
          <p:cNvPr id="14353" name="Text Box 15"/>
          <p:cNvSpPr txBox="1">
            <a:spLocks noChangeArrowheads="1"/>
          </p:cNvSpPr>
          <p:nvPr/>
        </p:nvSpPr>
        <p:spPr bwMode="auto">
          <a:xfrm>
            <a:off x="2603500"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2</a:t>
            </a:r>
            <a:endParaRPr lang="en-US" altLang="zh-CN" sz="2800">
              <a:ea typeface="SimSun" pitchFamily="2" charset="-122"/>
            </a:endParaRPr>
          </a:p>
        </p:txBody>
      </p:sp>
      <p:sp>
        <p:nvSpPr>
          <p:cNvPr id="14354" name="Text Box 16"/>
          <p:cNvSpPr txBox="1">
            <a:spLocks noChangeArrowheads="1"/>
          </p:cNvSpPr>
          <p:nvPr/>
        </p:nvSpPr>
        <p:spPr bwMode="auto">
          <a:xfrm>
            <a:off x="1806575"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3</a:t>
            </a:r>
            <a:endParaRPr lang="en-US" altLang="zh-CN" sz="2800">
              <a:ea typeface="SimSun" pitchFamily="2" charset="-122"/>
            </a:endParaRPr>
          </a:p>
        </p:txBody>
      </p:sp>
      <p:sp>
        <p:nvSpPr>
          <p:cNvPr id="14355" name="Line 17"/>
          <p:cNvSpPr>
            <a:spLocks noChangeShapeType="1"/>
          </p:cNvSpPr>
          <p:nvPr/>
        </p:nvSpPr>
        <p:spPr bwMode="auto">
          <a:xfrm>
            <a:off x="3802063" y="5322888"/>
            <a:ext cx="725487"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18"/>
          <p:cNvSpPr>
            <a:spLocks noChangeShapeType="1"/>
          </p:cNvSpPr>
          <p:nvPr/>
        </p:nvSpPr>
        <p:spPr bwMode="auto">
          <a:xfrm>
            <a:off x="4598988" y="4637088"/>
            <a:ext cx="65405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Line 19"/>
          <p:cNvSpPr>
            <a:spLocks noChangeShapeType="1"/>
          </p:cNvSpPr>
          <p:nvPr/>
        </p:nvSpPr>
        <p:spPr bwMode="auto">
          <a:xfrm flipH="1">
            <a:off x="4672013" y="5399088"/>
            <a:ext cx="5080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Line 20"/>
          <p:cNvSpPr>
            <a:spLocks noChangeShapeType="1"/>
          </p:cNvSpPr>
          <p:nvPr/>
        </p:nvSpPr>
        <p:spPr bwMode="auto">
          <a:xfrm flipH="1">
            <a:off x="380206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Line 21"/>
          <p:cNvSpPr>
            <a:spLocks noChangeShapeType="1"/>
          </p:cNvSpPr>
          <p:nvPr/>
        </p:nvSpPr>
        <p:spPr bwMode="auto">
          <a:xfrm>
            <a:off x="3873500" y="5246688"/>
            <a:ext cx="1306513"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22"/>
          <p:cNvSpPr>
            <a:spLocks noChangeShapeType="1"/>
          </p:cNvSpPr>
          <p:nvPr/>
        </p:nvSpPr>
        <p:spPr bwMode="auto">
          <a:xfrm>
            <a:off x="4527550"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Oval 23"/>
          <p:cNvSpPr>
            <a:spLocks noChangeArrowheads="1"/>
          </p:cNvSpPr>
          <p:nvPr/>
        </p:nvSpPr>
        <p:spPr bwMode="auto">
          <a:xfrm>
            <a:off x="3511550"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2" name="Oval 24"/>
          <p:cNvSpPr>
            <a:spLocks noChangeArrowheads="1"/>
          </p:cNvSpPr>
          <p:nvPr/>
        </p:nvSpPr>
        <p:spPr bwMode="auto">
          <a:xfrm>
            <a:off x="5106988" y="5048250"/>
            <a:ext cx="436562"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3" name="Oval 25"/>
          <p:cNvSpPr>
            <a:spLocks noChangeArrowheads="1"/>
          </p:cNvSpPr>
          <p:nvPr/>
        </p:nvSpPr>
        <p:spPr bwMode="auto">
          <a:xfrm>
            <a:off x="4310063"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4" name="Oval 26"/>
          <p:cNvSpPr>
            <a:spLocks noChangeArrowheads="1"/>
          </p:cNvSpPr>
          <p:nvPr/>
        </p:nvSpPr>
        <p:spPr bwMode="auto">
          <a:xfrm>
            <a:off x="4310063"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5" name="Text Box 27"/>
          <p:cNvSpPr txBox="1">
            <a:spLocks noChangeArrowheads="1"/>
          </p:cNvSpPr>
          <p:nvPr/>
        </p:nvSpPr>
        <p:spPr bwMode="auto">
          <a:xfrm>
            <a:off x="4344988"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0</a:t>
            </a:r>
            <a:endParaRPr lang="en-US" altLang="zh-CN" sz="2800">
              <a:ea typeface="SimSun" pitchFamily="2" charset="-122"/>
            </a:endParaRPr>
          </a:p>
        </p:txBody>
      </p:sp>
      <p:sp>
        <p:nvSpPr>
          <p:cNvPr id="14366" name="Text Box 28"/>
          <p:cNvSpPr txBox="1">
            <a:spLocks noChangeArrowheads="1"/>
          </p:cNvSpPr>
          <p:nvPr/>
        </p:nvSpPr>
        <p:spPr bwMode="auto">
          <a:xfrm>
            <a:off x="3546475"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1</a:t>
            </a:r>
            <a:endParaRPr lang="en-US" altLang="zh-CN" sz="2800">
              <a:ea typeface="SimSun" pitchFamily="2" charset="-122"/>
            </a:endParaRPr>
          </a:p>
        </p:txBody>
      </p:sp>
      <p:sp>
        <p:nvSpPr>
          <p:cNvPr id="14367" name="Text Box 29"/>
          <p:cNvSpPr txBox="1">
            <a:spLocks noChangeArrowheads="1"/>
          </p:cNvSpPr>
          <p:nvPr/>
        </p:nvSpPr>
        <p:spPr bwMode="auto">
          <a:xfrm>
            <a:off x="5143500" y="5019675"/>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2</a:t>
            </a:r>
            <a:endParaRPr lang="en-US" altLang="zh-CN" sz="2800">
              <a:ea typeface="SimSun" pitchFamily="2" charset="-122"/>
            </a:endParaRPr>
          </a:p>
        </p:txBody>
      </p:sp>
      <p:sp>
        <p:nvSpPr>
          <p:cNvPr id="14368" name="Text Box 30"/>
          <p:cNvSpPr txBox="1">
            <a:spLocks noChangeArrowheads="1"/>
          </p:cNvSpPr>
          <p:nvPr/>
        </p:nvSpPr>
        <p:spPr bwMode="auto">
          <a:xfrm>
            <a:off x="4344988"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3</a:t>
            </a:r>
            <a:endParaRPr lang="en-US" altLang="zh-CN" sz="2800">
              <a:ea typeface="SimSun" pitchFamily="2" charset="-122"/>
            </a:endParaRPr>
          </a:p>
        </p:txBody>
      </p:sp>
      <p:sp>
        <p:nvSpPr>
          <p:cNvPr id="14369" name="Line 31"/>
          <p:cNvSpPr>
            <a:spLocks noChangeShapeType="1"/>
          </p:cNvSpPr>
          <p:nvPr/>
        </p:nvSpPr>
        <p:spPr bwMode="auto">
          <a:xfrm>
            <a:off x="6413500" y="5322888"/>
            <a:ext cx="725488"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32"/>
          <p:cNvSpPr>
            <a:spLocks noChangeShapeType="1"/>
          </p:cNvSpPr>
          <p:nvPr/>
        </p:nvSpPr>
        <p:spPr bwMode="auto">
          <a:xfrm>
            <a:off x="721201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33"/>
          <p:cNvSpPr>
            <a:spLocks noChangeShapeType="1"/>
          </p:cNvSpPr>
          <p:nvPr/>
        </p:nvSpPr>
        <p:spPr bwMode="auto">
          <a:xfrm flipH="1">
            <a:off x="7285038" y="5399088"/>
            <a:ext cx="506412"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34"/>
          <p:cNvSpPr>
            <a:spLocks noChangeShapeType="1"/>
          </p:cNvSpPr>
          <p:nvPr/>
        </p:nvSpPr>
        <p:spPr bwMode="auto">
          <a:xfrm flipH="1">
            <a:off x="6413500" y="4637088"/>
            <a:ext cx="652463"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35"/>
          <p:cNvSpPr>
            <a:spLocks noChangeShapeType="1"/>
          </p:cNvSpPr>
          <p:nvPr/>
        </p:nvSpPr>
        <p:spPr bwMode="auto">
          <a:xfrm>
            <a:off x="6486525" y="5246688"/>
            <a:ext cx="130492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36"/>
          <p:cNvSpPr>
            <a:spLocks noChangeShapeType="1"/>
          </p:cNvSpPr>
          <p:nvPr/>
        </p:nvSpPr>
        <p:spPr bwMode="auto">
          <a:xfrm>
            <a:off x="7138988"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5" name="Oval 37"/>
          <p:cNvSpPr>
            <a:spLocks noChangeArrowheads="1"/>
          </p:cNvSpPr>
          <p:nvPr/>
        </p:nvSpPr>
        <p:spPr bwMode="auto">
          <a:xfrm>
            <a:off x="6122988"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6" name="Oval 38"/>
          <p:cNvSpPr>
            <a:spLocks noChangeArrowheads="1"/>
          </p:cNvSpPr>
          <p:nvPr/>
        </p:nvSpPr>
        <p:spPr bwMode="auto">
          <a:xfrm>
            <a:off x="7720013"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7" name="Oval 39"/>
          <p:cNvSpPr>
            <a:spLocks noChangeArrowheads="1"/>
          </p:cNvSpPr>
          <p:nvPr/>
        </p:nvSpPr>
        <p:spPr bwMode="auto">
          <a:xfrm>
            <a:off x="6921500"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8" name="Oval 40"/>
          <p:cNvSpPr>
            <a:spLocks noChangeArrowheads="1"/>
          </p:cNvSpPr>
          <p:nvPr/>
        </p:nvSpPr>
        <p:spPr bwMode="auto">
          <a:xfrm>
            <a:off x="6921500"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9" name="Text Box 41"/>
          <p:cNvSpPr txBox="1">
            <a:spLocks noChangeArrowheads="1"/>
          </p:cNvSpPr>
          <p:nvPr/>
        </p:nvSpPr>
        <p:spPr bwMode="auto">
          <a:xfrm>
            <a:off x="6958013"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0</a:t>
            </a:r>
            <a:endParaRPr lang="en-US" altLang="zh-CN" sz="2800">
              <a:ea typeface="SimSun" pitchFamily="2" charset="-122"/>
            </a:endParaRPr>
          </a:p>
        </p:txBody>
      </p:sp>
      <p:sp>
        <p:nvSpPr>
          <p:cNvPr id="14380" name="Text Box 42"/>
          <p:cNvSpPr txBox="1">
            <a:spLocks noChangeArrowheads="1"/>
          </p:cNvSpPr>
          <p:nvPr/>
        </p:nvSpPr>
        <p:spPr bwMode="auto">
          <a:xfrm>
            <a:off x="6159500" y="5019675"/>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1</a:t>
            </a:r>
            <a:endParaRPr lang="en-US" altLang="zh-CN" sz="2800">
              <a:ea typeface="SimSun" pitchFamily="2" charset="-122"/>
            </a:endParaRPr>
          </a:p>
        </p:txBody>
      </p:sp>
      <p:sp>
        <p:nvSpPr>
          <p:cNvPr id="14381" name="Text Box 43"/>
          <p:cNvSpPr txBox="1">
            <a:spLocks noChangeArrowheads="1"/>
          </p:cNvSpPr>
          <p:nvPr/>
        </p:nvSpPr>
        <p:spPr bwMode="auto">
          <a:xfrm>
            <a:off x="7756525" y="5019675"/>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2</a:t>
            </a:r>
            <a:endParaRPr lang="en-US" altLang="zh-CN" sz="2800">
              <a:ea typeface="SimSun" pitchFamily="2" charset="-122"/>
            </a:endParaRPr>
          </a:p>
        </p:txBody>
      </p:sp>
      <p:sp>
        <p:nvSpPr>
          <p:cNvPr id="14382" name="Text Box 44"/>
          <p:cNvSpPr txBox="1">
            <a:spLocks noChangeArrowheads="1"/>
          </p:cNvSpPr>
          <p:nvPr/>
        </p:nvSpPr>
        <p:spPr bwMode="auto">
          <a:xfrm>
            <a:off x="6958013"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3</a:t>
            </a:r>
            <a:endParaRPr lang="en-US" altLang="zh-CN" sz="2800">
              <a:ea typeface="SimSun" pitchFamily="2" charset="-122"/>
            </a:endParaRPr>
          </a:p>
        </p:txBody>
      </p:sp>
      <p:sp>
        <p:nvSpPr>
          <p:cNvPr id="14383" name="Line 45"/>
          <p:cNvSpPr>
            <a:spLocks noChangeShapeType="1"/>
          </p:cNvSpPr>
          <p:nvPr/>
        </p:nvSpPr>
        <p:spPr bwMode="auto">
          <a:xfrm flipH="1">
            <a:off x="1479550"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4" name="Line 46"/>
          <p:cNvSpPr>
            <a:spLocks noChangeShapeType="1"/>
          </p:cNvSpPr>
          <p:nvPr/>
        </p:nvSpPr>
        <p:spPr bwMode="auto">
          <a:xfrm>
            <a:off x="1552575" y="5399088"/>
            <a:ext cx="942975"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Line 47"/>
          <p:cNvSpPr>
            <a:spLocks noChangeShapeType="1"/>
          </p:cNvSpPr>
          <p:nvPr/>
        </p:nvSpPr>
        <p:spPr bwMode="auto">
          <a:xfrm flipH="1">
            <a:off x="2278063" y="5551488"/>
            <a:ext cx="361950" cy="3048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6" name="Line 48"/>
          <p:cNvSpPr>
            <a:spLocks noChangeShapeType="1"/>
          </p:cNvSpPr>
          <p:nvPr/>
        </p:nvSpPr>
        <p:spPr bwMode="auto">
          <a:xfrm flipH="1">
            <a:off x="6630988"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7" name="Line 49"/>
          <p:cNvSpPr>
            <a:spLocks noChangeShapeType="1"/>
          </p:cNvSpPr>
          <p:nvPr/>
        </p:nvSpPr>
        <p:spPr bwMode="auto">
          <a:xfrm>
            <a:off x="6704013" y="5399088"/>
            <a:ext cx="942975"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8" name="Line 50"/>
          <p:cNvSpPr>
            <a:spLocks noChangeShapeType="1"/>
          </p:cNvSpPr>
          <p:nvPr/>
        </p:nvSpPr>
        <p:spPr bwMode="auto">
          <a:xfrm flipH="1" flipV="1">
            <a:off x="7212013"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9" name="Line 51"/>
          <p:cNvSpPr>
            <a:spLocks noChangeShapeType="1"/>
          </p:cNvSpPr>
          <p:nvPr/>
        </p:nvSpPr>
        <p:spPr bwMode="auto">
          <a:xfrm flipH="1">
            <a:off x="4019550"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0" name="Line 52"/>
          <p:cNvSpPr>
            <a:spLocks noChangeShapeType="1"/>
          </p:cNvSpPr>
          <p:nvPr/>
        </p:nvSpPr>
        <p:spPr bwMode="auto">
          <a:xfrm>
            <a:off x="4090988" y="5399088"/>
            <a:ext cx="944562"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1" name="Line 53"/>
          <p:cNvSpPr>
            <a:spLocks noChangeShapeType="1"/>
          </p:cNvSpPr>
          <p:nvPr/>
        </p:nvSpPr>
        <p:spPr bwMode="auto">
          <a:xfrm flipH="1">
            <a:off x="3802063" y="46370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2" name="Line 54"/>
          <p:cNvSpPr>
            <a:spLocks noChangeShapeType="1"/>
          </p:cNvSpPr>
          <p:nvPr/>
        </p:nvSpPr>
        <p:spPr bwMode="auto">
          <a:xfrm flipH="1" flipV="1">
            <a:off x="4598988" y="4789488"/>
            <a:ext cx="436562"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3" name="Line 55"/>
          <p:cNvSpPr>
            <a:spLocks noChangeShapeType="1"/>
          </p:cNvSpPr>
          <p:nvPr/>
        </p:nvSpPr>
        <p:spPr bwMode="auto">
          <a:xfrm>
            <a:off x="3873500" y="5551488"/>
            <a:ext cx="436563"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4" name="Rectangle 2"/>
          <p:cNvSpPr>
            <a:spLocks noGrp="1" noChangeArrowheads="1"/>
          </p:cNvSpPr>
          <p:nvPr>
            <p:ph type="title" idx="4294967295"/>
          </p:nvPr>
        </p:nvSpPr>
        <p:spPr>
          <a:xfrm>
            <a:off x="2271713" y="0"/>
            <a:ext cx="5002212" cy="704850"/>
          </a:xfrm>
        </p:spPr>
        <p:txBody>
          <a:bodyPr/>
          <a:lstStyle/>
          <a:p>
            <a:pPr eaLnBrk="1" hangingPunct="1"/>
            <a:r>
              <a:rPr lang="en-US" altLang="zh-CN" sz="4000" b="1">
                <a:solidFill>
                  <a:srgbClr val="CC0000"/>
                </a:solidFill>
                <a:ea typeface="华文新魏" pitchFamily="2" charset="-122"/>
              </a:rPr>
              <a:t>8.1.1</a:t>
            </a:r>
            <a:r>
              <a:rPr lang="zh-CN" altLang="en-US" sz="4000" b="1">
                <a:solidFill>
                  <a:srgbClr val="CC0000"/>
                </a:solidFill>
                <a:ea typeface="华文新魏" pitchFamily="2" charset="-122"/>
              </a:rPr>
              <a:t>  图的有关概念</a:t>
            </a:r>
            <a:endParaRPr lang="zh-CN" altLang="en-US" sz="4000">
              <a:solidFill>
                <a:srgbClr val="CC0000"/>
              </a:solidFill>
              <a:ea typeface="华文新魏"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B8BCD7EF-555D-4B21-8933-1D6AA918E5D6}"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02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011557CE-E8AF-449C-A292-4B3662858A32}"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0244" name="Rectangle 2"/>
          <p:cNvSpPr>
            <a:spLocks noGrp="1" noChangeArrowheads="1"/>
          </p:cNvSpPr>
          <p:nvPr>
            <p:ph type="title" idx="4294967295"/>
          </p:nvPr>
        </p:nvSpPr>
        <p:spPr>
          <a:xfrm>
            <a:off x="1833563" y="0"/>
            <a:ext cx="5048250" cy="704850"/>
          </a:xfrm>
        </p:spPr>
        <p:txBody>
          <a:bodyPr/>
          <a:lstStyle/>
          <a:p>
            <a:pPr eaLnBrk="1" hangingPunct="1"/>
            <a:r>
              <a:rPr lang="zh-CN" altLang="en-US" sz="4000" b="1" dirty="0" smtClean="0">
                <a:solidFill>
                  <a:srgbClr val="CC0000"/>
                </a:solidFill>
                <a:ea typeface="华文新魏" pitchFamily="2" charset="-122"/>
              </a:rPr>
              <a:t>并查集 </a:t>
            </a:r>
            <a:r>
              <a:rPr lang="en-US" altLang="zh-CN" sz="4000" b="1" smtClean="0">
                <a:solidFill>
                  <a:srgbClr val="CC0000"/>
                </a:solidFill>
                <a:ea typeface="华文新魏" pitchFamily="2" charset="-122"/>
              </a:rPr>
              <a:t>disjointSet</a:t>
            </a:r>
            <a:endParaRPr lang="zh-CN" altLang="en-US" sz="4000" dirty="0">
              <a:solidFill>
                <a:srgbClr val="CC0000"/>
              </a:solidFill>
              <a:ea typeface="华文新魏" pitchFamily="2" charset="-122"/>
            </a:endParaRPr>
          </a:p>
        </p:txBody>
      </p:sp>
      <p:sp>
        <p:nvSpPr>
          <p:cNvPr id="12293" name="Rectangle 3"/>
          <p:cNvSpPr>
            <a:spLocks noGrp="1" noChangeArrowheads="1"/>
          </p:cNvSpPr>
          <p:nvPr>
            <p:ph type="body" idx="4294967295"/>
          </p:nvPr>
        </p:nvSpPr>
        <p:spPr>
          <a:xfrm>
            <a:off x="227013" y="909638"/>
            <a:ext cx="8916987" cy="5610225"/>
          </a:xfrm>
        </p:spPr>
        <p:txBody>
          <a:bodyPr/>
          <a:lstStyle/>
          <a:p>
            <a:pPr eaLnBrk="1" hangingPunct="1">
              <a:spcBef>
                <a:spcPct val="5000"/>
              </a:spcBef>
              <a:buClr>
                <a:srgbClr val="800080"/>
              </a:buClr>
              <a:buSzPct val="50000"/>
              <a:buFont typeface="Wingdings" panose="05000000000000000000" pitchFamily="2" charset="2"/>
              <a:buNone/>
            </a:pPr>
            <a:r>
              <a:rPr lang="en-US" altLang="zh-CN" sz="2800" b="1" dirty="0" smtClean="0">
                <a:latin typeface="Times New Roman" pitchFamily="18" charset="0"/>
                <a:ea typeface="仿宋_GB2312" pitchFamily="49" charset="-122"/>
              </a:rPr>
              <a:t>1</a:t>
            </a:r>
            <a:r>
              <a:rPr lang="zh-CN" altLang="en-US" sz="2800" b="1" dirty="0" smtClean="0">
                <a:latin typeface="Times New Roman" pitchFamily="18" charset="0"/>
                <a:ea typeface="仿宋_GB2312" pitchFamily="49" charset="-122"/>
              </a:rPr>
              <a:t>、将集合用树的形式展示出来</a:t>
            </a:r>
            <a:endParaRPr lang="en-US" altLang="zh-CN" sz="2800" b="1" dirty="0" smtClean="0">
              <a:latin typeface="Times New Roman" pitchFamily="18" charset="0"/>
              <a:ea typeface="仿宋_GB2312" pitchFamily="49" charset="-122"/>
            </a:endParaRPr>
          </a:p>
          <a:p>
            <a:pPr eaLnBrk="1" hangingPunct="1">
              <a:spcBef>
                <a:spcPct val="5000"/>
              </a:spcBef>
              <a:buClr>
                <a:srgbClr val="800080"/>
              </a:buClr>
              <a:buSzPct val="50000"/>
              <a:buFont typeface="Wingdings" panose="05000000000000000000" pitchFamily="2" charset="2"/>
              <a:buNone/>
            </a:pPr>
            <a:r>
              <a:rPr lang="en-US" altLang="en-US" sz="2800" b="1" dirty="0" smtClean="0">
                <a:latin typeface="Times New Roman" pitchFamily="18" charset="0"/>
                <a:ea typeface="仿宋_GB2312" pitchFamily="49" charset="-122"/>
              </a:rPr>
              <a:t>		</a:t>
            </a:r>
            <a:r>
              <a:rPr lang="en-US" altLang="zh-CN" sz="2800" b="1" dirty="0" smtClean="0">
                <a:latin typeface="Times New Roman" pitchFamily="18" charset="0"/>
                <a:ea typeface="仿宋_GB2312" pitchFamily="49" charset="-122"/>
              </a:rPr>
              <a:t>Parent</a:t>
            </a:r>
            <a:r>
              <a:rPr lang="zh-CN" altLang="en-US" sz="2800" b="1" dirty="0" smtClean="0">
                <a:latin typeface="Times New Roman" pitchFamily="18" charset="0"/>
                <a:ea typeface="仿宋_GB2312" pitchFamily="49" charset="-122"/>
              </a:rPr>
              <a:t>数组</a:t>
            </a:r>
            <a:endParaRPr lang="en-US" altLang="zh-CN" sz="2800" b="1" dirty="0" smtClean="0">
              <a:latin typeface="Times New Roman" pitchFamily="18" charset="0"/>
              <a:ea typeface="仿宋_GB2312" pitchFamily="49" charset="-122"/>
            </a:endParaRPr>
          </a:p>
          <a:p>
            <a:pPr eaLnBrk="1" hangingPunct="1">
              <a:spcBef>
                <a:spcPct val="5000"/>
              </a:spcBef>
              <a:buClr>
                <a:srgbClr val="800080"/>
              </a:buClr>
              <a:buSzPct val="50000"/>
              <a:buFont typeface="Wingdings" panose="05000000000000000000" pitchFamily="2" charset="2"/>
              <a:buNone/>
            </a:pPr>
            <a:endParaRPr lang="en-US" altLang="zh-CN" sz="2800" b="1" dirty="0" smtClean="0">
              <a:latin typeface="Times New Roman" pitchFamily="18" charset="0"/>
              <a:ea typeface="仿宋_GB2312" pitchFamily="49" charset="-122"/>
            </a:endParaRPr>
          </a:p>
          <a:p>
            <a:pPr eaLnBrk="1" hangingPunct="1">
              <a:spcBef>
                <a:spcPct val="5000"/>
              </a:spcBef>
              <a:buClr>
                <a:srgbClr val="800080"/>
              </a:buClr>
              <a:buSzPct val="50000"/>
              <a:buFont typeface="Wingdings" panose="05000000000000000000" pitchFamily="2" charset="2"/>
              <a:buNone/>
            </a:pPr>
            <a:r>
              <a:rPr lang="en-US" altLang="zh-CN" sz="2800" b="1" dirty="0" smtClean="0">
                <a:latin typeface="Times New Roman" pitchFamily="18" charset="0"/>
                <a:ea typeface="仿宋_GB2312" pitchFamily="49" charset="-122"/>
              </a:rPr>
              <a:t>2</a:t>
            </a:r>
            <a:r>
              <a:rPr lang="zh-CN" altLang="en-US" sz="2800" b="1" dirty="0" smtClean="0">
                <a:latin typeface="Times New Roman" pitchFamily="18" charset="0"/>
                <a:ea typeface="仿宋_GB2312" pitchFamily="49" charset="-122"/>
              </a:rPr>
              <a:t>、如何进行拼接</a:t>
            </a:r>
            <a:endParaRPr lang="zh-CN" altLang="en-US" sz="2800" b="1" dirty="0" smtClean="0">
              <a:latin typeface="Times New Roman" pitchFamily="18" charset="0"/>
              <a:ea typeface="仿宋_GB2312" pitchFamily="49" charset="-122"/>
            </a:endParaRPr>
          </a:p>
          <a:p>
            <a:pPr eaLnBrk="1" hangingPunct="1">
              <a:spcBef>
                <a:spcPct val="5000"/>
              </a:spcBef>
              <a:buClr>
                <a:srgbClr val="800080"/>
              </a:buClr>
              <a:buSzPct val="50000"/>
              <a:buFont typeface="Wingdings" panose="05000000000000000000" pitchFamily="2" charset="2"/>
              <a:buNone/>
            </a:pPr>
            <a:r>
              <a:rPr lang="en-US" altLang="zh-CN" sz="2800" b="1" dirty="0" smtClean="0">
                <a:latin typeface="Times New Roman" pitchFamily="18" charset="0"/>
                <a:ea typeface="仿宋_GB2312" pitchFamily="49" charset="-122"/>
              </a:rPr>
              <a:t>		union（）</a:t>
            </a:r>
            <a:endParaRPr lang="en-US" altLang="zh-CN" sz="2800" b="1" dirty="0" smtClean="0">
              <a:latin typeface="Times New Roman" pitchFamily="18" charset="0"/>
              <a:ea typeface="仿宋_GB2312" pitchFamily="49" charset="-122"/>
            </a:endParaRPr>
          </a:p>
          <a:p>
            <a:pPr eaLnBrk="1" hangingPunct="1">
              <a:spcBef>
                <a:spcPct val="5000"/>
              </a:spcBef>
              <a:buClr>
                <a:srgbClr val="800080"/>
              </a:buClr>
              <a:buSzPct val="50000"/>
              <a:buFont typeface="Wingdings" panose="05000000000000000000" pitchFamily="2" charset="2"/>
              <a:buNone/>
            </a:pPr>
            <a:endParaRPr lang="en-US" altLang="zh-CN" sz="2800" b="1" dirty="0">
              <a:latin typeface="Times New Roman" pitchFamily="18" charset="0"/>
              <a:ea typeface="仿宋_GB2312" pitchFamily="49" charset="-122"/>
            </a:endParaRPr>
          </a:p>
          <a:p>
            <a:pPr eaLnBrk="1" hangingPunct="1">
              <a:spcBef>
                <a:spcPct val="5000"/>
              </a:spcBef>
              <a:buClr>
                <a:srgbClr val="800080"/>
              </a:buClr>
              <a:buSzPct val="50000"/>
              <a:buFont typeface="Wingdings" panose="05000000000000000000" pitchFamily="2" charset="2"/>
              <a:buNone/>
            </a:pPr>
            <a:r>
              <a:rPr lang="en-US" altLang="zh-CN" sz="2800" b="1" dirty="0" smtClean="0">
                <a:latin typeface="Times New Roman" pitchFamily="18" charset="0"/>
                <a:ea typeface="仿宋_GB2312" pitchFamily="49" charset="-122"/>
              </a:rPr>
              <a:t>3</a:t>
            </a:r>
            <a:r>
              <a:rPr lang="zh-CN" altLang="en-US" sz="2800" b="1" dirty="0" smtClean="0">
                <a:latin typeface="Times New Roman" pitchFamily="18" charset="0"/>
                <a:ea typeface="仿宋_GB2312" pitchFamily="49" charset="-122"/>
              </a:rPr>
              <a:t>、如何找到当前结点的根</a:t>
            </a:r>
            <a:endParaRPr lang="en-US" altLang="zh-CN" sz="2800" b="1" dirty="0">
              <a:latin typeface="Times New Roman" pitchFamily="18" charset="0"/>
              <a:ea typeface="仿宋_GB2312" pitchFamily="49" charset="-122"/>
            </a:endParaRPr>
          </a:p>
          <a:p>
            <a:pPr eaLnBrk="1" hangingPunct="1">
              <a:spcBef>
                <a:spcPct val="5000"/>
              </a:spcBef>
              <a:buClr>
                <a:srgbClr val="800080"/>
              </a:buClr>
              <a:buSzPct val="50000"/>
              <a:buFont typeface="Wingdings" panose="05000000000000000000" pitchFamily="2" charset="2"/>
              <a:buNone/>
            </a:pPr>
            <a:r>
              <a:rPr lang="en-US" altLang="en-US" sz="2800" b="1" dirty="0">
                <a:latin typeface="Times New Roman" pitchFamily="18" charset="0"/>
                <a:ea typeface="仿宋_GB2312" pitchFamily="49" charset="-122"/>
              </a:rPr>
              <a:t>		find_root</a:t>
            </a:r>
            <a:endParaRPr lang="en-US" altLang="en-US" sz="2800" b="1" dirty="0">
              <a:latin typeface="Times New Roman" pitchFamily="18" charset="0"/>
              <a:ea typeface="仿宋_GB2312" pitchFamily="49"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88261" y="1039669"/>
            <a:ext cx="2504762" cy="3352381"/>
          </a:xfrm>
          <a:prstGeom prst="rect">
            <a:avLst/>
          </a:prstGeom>
        </p:spPr>
      </p:pic>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C5656B3C-75C9-42BC-ACA0-C8E8155B2759}"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7475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48CA04F1-9DC6-46A3-8A73-C46B44E9561C}"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74756" name="Rectangle 2"/>
          <p:cNvSpPr>
            <a:spLocks noGrp="1" noChangeArrowheads="1"/>
          </p:cNvSpPr>
          <p:nvPr>
            <p:ph type="title" idx="4294967295"/>
          </p:nvPr>
        </p:nvSpPr>
        <p:spPr>
          <a:xfrm>
            <a:off x="1431925" y="0"/>
            <a:ext cx="6402388" cy="685800"/>
          </a:xfrm>
        </p:spPr>
        <p:txBody>
          <a:bodyPr/>
          <a:lstStyle/>
          <a:p>
            <a:pPr eaLnBrk="1" hangingPunct="1"/>
            <a:r>
              <a:rPr lang="en-US" altLang="zh-CN" sz="3200" b="1">
                <a:solidFill>
                  <a:srgbClr val="333300"/>
                </a:solidFill>
                <a:ea typeface="黑体" pitchFamily="2" charset="-122"/>
              </a:rPr>
              <a:t>8.6   </a:t>
            </a:r>
            <a:r>
              <a:rPr lang="zh-CN" altLang="en-US" sz="3200" b="1">
                <a:solidFill>
                  <a:srgbClr val="333300"/>
                </a:solidFill>
                <a:ea typeface="黑体" pitchFamily="2" charset="-122"/>
              </a:rPr>
              <a:t>用顶点表示活动的网络</a:t>
            </a:r>
            <a:endParaRPr lang="zh-CN" altLang="en-US" sz="3200" b="1">
              <a:solidFill>
                <a:srgbClr val="333300"/>
              </a:solidFill>
              <a:ea typeface="黑体" pitchFamily="2" charset="-122"/>
            </a:endParaRPr>
          </a:p>
        </p:txBody>
      </p:sp>
      <p:sp>
        <p:nvSpPr>
          <p:cNvPr id="97285" name="Rectangle 3"/>
          <p:cNvSpPr>
            <a:spLocks noChangeArrowheads="1"/>
          </p:cNvSpPr>
          <p:nvPr/>
        </p:nvSpPr>
        <p:spPr bwMode="auto">
          <a:xfrm>
            <a:off x="0" y="1420813"/>
            <a:ext cx="91440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tx2"/>
                </a:solidFill>
                <a:latin typeface="SimSun" pitchFamily="2" charset="-122"/>
                <a:ea typeface="SimSun" pitchFamily="2" charset="-122"/>
              </a:rPr>
              <a:t>① AOV</a:t>
            </a:r>
            <a:r>
              <a:rPr lang="zh-CN" altLang="en-US" sz="2800" b="1">
                <a:solidFill>
                  <a:schemeClr val="tx2"/>
                </a:solidFill>
                <a:latin typeface="SimSun" pitchFamily="2" charset="-122"/>
                <a:ea typeface="SimSun" pitchFamily="2" charset="-122"/>
              </a:rPr>
              <a:t>网</a:t>
            </a:r>
            <a:r>
              <a:rPr lang="en-US" altLang="zh-CN" sz="2800" b="1">
                <a:solidFill>
                  <a:srgbClr val="333300"/>
                </a:solidFill>
                <a:latin typeface="SimSun" pitchFamily="2" charset="-122"/>
                <a:ea typeface="SimSun" pitchFamily="2" charset="-122"/>
              </a:rPr>
              <a:t>(Activity On Vertices)</a:t>
            </a:r>
            <a:r>
              <a:rPr lang="zh-CN" altLang="en-US" sz="2800" b="1">
                <a:solidFill>
                  <a:srgbClr val="333300"/>
                </a:solidFill>
                <a:latin typeface="SimSun" pitchFamily="2" charset="-122"/>
                <a:ea typeface="SimSun" pitchFamily="2" charset="-122"/>
              </a:rPr>
              <a:t>用</a:t>
            </a:r>
            <a:r>
              <a:rPr lang="zh-CN" altLang="en-US" sz="2800" b="1">
                <a:solidFill>
                  <a:schemeClr val="tx2"/>
                </a:solidFill>
                <a:latin typeface="SimSun" pitchFamily="2" charset="-122"/>
                <a:ea typeface="SimSun" pitchFamily="2" charset="-122"/>
              </a:rPr>
              <a:t>顶点</a:t>
            </a:r>
            <a:r>
              <a:rPr lang="zh-CN" altLang="en-US" sz="2800" b="1">
                <a:solidFill>
                  <a:srgbClr val="333300"/>
                </a:solidFill>
                <a:latin typeface="SimSun" pitchFamily="2" charset="-122"/>
                <a:ea typeface="SimSun" pitchFamily="2" charset="-122"/>
              </a:rPr>
              <a:t>表示活动的网络</a:t>
            </a:r>
            <a:endParaRPr lang="zh-CN" altLang="en-US" sz="2800" b="1">
              <a:solidFill>
                <a:srgbClr val="333300"/>
              </a:solidFill>
              <a:latin typeface="SimSun" pitchFamily="2" charset="-122"/>
              <a:ea typeface="SimSun" pitchFamily="2" charset="-122"/>
            </a:endParaRPr>
          </a:p>
          <a:p>
            <a:pPr>
              <a:spcBef>
                <a:spcPct val="30000"/>
              </a:spcBef>
            </a:pPr>
            <a:r>
              <a:rPr lang="en-US" altLang="zh-CN" sz="2800" b="1">
                <a:solidFill>
                  <a:srgbClr val="333300"/>
                </a:solidFill>
                <a:latin typeface="SimSun" pitchFamily="2" charset="-122"/>
                <a:ea typeface="SimSun" pitchFamily="2" charset="-122"/>
              </a:rPr>
              <a:t>AOV</a:t>
            </a:r>
            <a:r>
              <a:rPr lang="zh-CN" altLang="en-US" sz="2800" b="1">
                <a:solidFill>
                  <a:srgbClr val="333300"/>
                </a:solidFill>
                <a:latin typeface="SimSun" pitchFamily="2" charset="-122"/>
                <a:ea typeface="SimSun" pitchFamily="2" charset="-122"/>
              </a:rPr>
              <a:t>网定义：若用有向图表示一个工程，在图中用顶点表示活动，用弧表示活动间的</a:t>
            </a:r>
            <a:r>
              <a:rPr lang="zh-CN" altLang="en-US" sz="2800" b="1">
                <a:solidFill>
                  <a:schemeClr val="tx2"/>
                </a:solidFill>
                <a:latin typeface="SimSun" pitchFamily="2" charset="-122"/>
                <a:ea typeface="SimSun" pitchFamily="2" charset="-122"/>
              </a:rPr>
              <a:t>优先关系</a:t>
            </a:r>
            <a:r>
              <a:rPr lang="zh-CN" altLang="en-US" sz="2800" b="1">
                <a:solidFill>
                  <a:srgbClr val="333300"/>
                </a:solidFill>
                <a:latin typeface="SimSun" pitchFamily="2" charset="-122"/>
                <a:ea typeface="SimSun" pitchFamily="2" charset="-122"/>
              </a:rPr>
              <a:t>。</a:t>
            </a:r>
            <a:r>
              <a:rPr lang="en-US" altLang="zh-CN" sz="2800" b="1">
                <a:solidFill>
                  <a:srgbClr val="333300"/>
                </a:solidFill>
                <a:latin typeface="SimSun" pitchFamily="2" charset="-122"/>
                <a:ea typeface="SimSun" pitchFamily="2" charset="-122"/>
              </a:rPr>
              <a:t>Vi </a:t>
            </a:r>
            <a:r>
              <a:rPr lang="zh-CN" altLang="en-US" sz="2800" b="1">
                <a:solidFill>
                  <a:srgbClr val="333300"/>
                </a:solidFill>
                <a:latin typeface="SimSun" pitchFamily="2" charset="-122"/>
                <a:ea typeface="SimSun" pitchFamily="2" charset="-122"/>
              </a:rPr>
              <a:t>必须先于活动</a:t>
            </a:r>
            <a:r>
              <a:rPr lang="en-US" altLang="zh-CN" sz="2800" b="1">
                <a:solidFill>
                  <a:srgbClr val="333300"/>
                </a:solidFill>
                <a:latin typeface="SimSun" pitchFamily="2" charset="-122"/>
                <a:ea typeface="SimSun" pitchFamily="2" charset="-122"/>
              </a:rPr>
              <a:t>Vj </a:t>
            </a:r>
            <a:r>
              <a:rPr lang="zh-CN" altLang="en-US" sz="2800" b="1">
                <a:solidFill>
                  <a:srgbClr val="333300"/>
                </a:solidFill>
                <a:latin typeface="SimSun" pitchFamily="2" charset="-122"/>
                <a:ea typeface="SimSun" pitchFamily="2" charset="-122"/>
              </a:rPr>
              <a:t>进行。则这样的有向图叫做</a:t>
            </a:r>
            <a:r>
              <a:rPr lang="zh-CN" altLang="en-US" sz="2800" b="1">
                <a:solidFill>
                  <a:schemeClr val="tx2"/>
                </a:solidFill>
                <a:latin typeface="SimSun" pitchFamily="2" charset="-122"/>
                <a:ea typeface="SimSun" pitchFamily="2" charset="-122"/>
              </a:rPr>
              <a:t>用顶点表示活动的网络</a:t>
            </a:r>
            <a:r>
              <a:rPr lang="zh-CN" altLang="en-US" sz="2800" b="1">
                <a:solidFill>
                  <a:srgbClr val="333300"/>
                </a:solidFill>
                <a:latin typeface="SimSun" pitchFamily="2" charset="-122"/>
                <a:ea typeface="SimSun" pitchFamily="2" charset="-122"/>
              </a:rPr>
              <a:t>，简称 </a:t>
            </a:r>
            <a:r>
              <a:rPr lang="en-US" altLang="zh-CN" sz="2800" b="1">
                <a:solidFill>
                  <a:srgbClr val="333300"/>
                </a:solidFill>
                <a:latin typeface="SimSun" pitchFamily="2" charset="-122"/>
                <a:ea typeface="SimSun" pitchFamily="2" charset="-122"/>
              </a:rPr>
              <a:t>AOV</a:t>
            </a:r>
            <a:r>
              <a:rPr lang="zh-CN" altLang="en-US" sz="2800" b="1">
                <a:solidFill>
                  <a:srgbClr val="333300"/>
                </a:solidFill>
                <a:latin typeface="SimSun" pitchFamily="2" charset="-122"/>
                <a:ea typeface="SimSun" pitchFamily="2" charset="-122"/>
              </a:rPr>
              <a:t>。</a:t>
            </a:r>
            <a:endParaRPr lang="zh-CN" altLang="en-US" sz="2800" b="1">
              <a:solidFill>
                <a:srgbClr val="333300"/>
              </a:solidFill>
              <a:latin typeface="SimSun" pitchFamily="2" charset="-122"/>
              <a:ea typeface="SimSun" pitchFamily="2" charset="-122"/>
            </a:endParaRPr>
          </a:p>
          <a:p>
            <a:r>
              <a:rPr lang="zh-CN" altLang="en-US" sz="2800" b="1">
                <a:solidFill>
                  <a:schemeClr val="tx2"/>
                </a:solidFill>
                <a:latin typeface="SimSun" pitchFamily="2" charset="-122"/>
                <a:ea typeface="SimSun" pitchFamily="2" charset="-122"/>
              </a:rPr>
              <a:t>② </a:t>
            </a:r>
            <a:r>
              <a:rPr lang="en-US" altLang="zh-CN" sz="2800" b="1">
                <a:solidFill>
                  <a:schemeClr val="tx2"/>
                </a:solidFill>
                <a:latin typeface="SimSun" pitchFamily="2" charset="-122"/>
                <a:ea typeface="SimSun" pitchFamily="2" charset="-122"/>
              </a:rPr>
              <a:t>AOE</a:t>
            </a:r>
            <a:r>
              <a:rPr lang="zh-CN" altLang="en-US" sz="2800" b="1">
                <a:solidFill>
                  <a:schemeClr val="tx2"/>
                </a:solidFill>
                <a:latin typeface="SimSun" pitchFamily="2" charset="-122"/>
                <a:ea typeface="SimSun" pitchFamily="2" charset="-122"/>
              </a:rPr>
              <a:t>网</a:t>
            </a:r>
            <a:r>
              <a:rPr lang="en-US" altLang="zh-CN" sz="2800" b="1">
                <a:solidFill>
                  <a:srgbClr val="333300"/>
                </a:solidFill>
                <a:latin typeface="SimSun" pitchFamily="2" charset="-122"/>
                <a:ea typeface="SimSun" pitchFamily="2" charset="-122"/>
              </a:rPr>
              <a:t>(Activity On Edges)</a:t>
            </a:r>
            <a:r>
              <a:rPr lang="zh-CN" altLang="en-US" sz="2800" b="1">
                <a:solidFill>
                  <a:srgbClr val="333300"/>
                </a:solidFill>
                <a:latin typeface="SimSun" pitchFamily="2" charset="-122"/>
                <a:ea typeface="SimSun" pitchFamily="2" charset="-122"/>
              </a:rPr>
              <a:t>用</a:t>
            </a:r>
            <a:r>
              <a:rPr lang="zh-CN" altLang="en-US" sz="2800" b="1">
                <a:solidFill>
                  <a:schemeClr val="tx2"/>
                </a:solidFill>
                <a:latin typeface="SimSun" pitchFamily="2" charset="-122"/>
                <a:ea typeface="SimSun" pitchFamily="2" charset="-122"/>
              </a:rPr>
              <a:t>边</a:t>
            </a:r>
            <a:r>
              <a:rPr lang="zh-CN" altLang="en-US" sz="2800" b="1">
                <a:solidFill>
                  <a:srgbClr val="333300"/>
                </a:solidFill>
                <a:latin typeface="SimSun" pitchFamily="2" charset="-122"/>
                <a:ea typeface="SimSun" pitchFamily="2" charset="-122"/>
              </a:rPr>
              <a:t>表示活动的网络</a:t>
            </a:r>
            <a:endParaRPr lang="zh-CN" altLang="en-US" sz="2800" b="1">
              <a:solidFill>
                <a:srgbClr val="333300"/>
              </a:solidFill>
              <a:latin typeface="SimSun" pitchFamily="2" charset="-122"/>
              <a:ea typeface="SimSun" pitchFamily="2" charset="-122"/>
            </a:endParaRPr>
          </a:p>
          <a:p>
            <a:pPr>
              <a:spcBef>
                <a:spcPct val="30000"/>
              </a:spcBef>
            </a:pPr>
            <a:r>
              <a:rPr lang="en-US" altLang="zh-CN" sz="2800" b="1">
                <a:solidFill>
                  <a:srgbClr val="333300"/>
                </a:solidFill>
                <a:latin typeface="SimSun" pitchFamily="2" charset="-122"/>
                <a:ea typeface="SimSun" pitchFamily="2" charset="-122"/>
              </a:rPr>
              <a:t>AOE</a:t>
            </a:r>
            <a:r>
              <a:rPr lang="zh-CN" altLang="en-US" sz="2800" b="1">
                <a:solidFill>
                  <a:srgbClr val="333300"/>
                </a:solidFill>
                <a:latin typeface="SimSun" pitchFamily="2" charset="-122"/>
                <a:ea typeface="SimSun" pitchFamily="2" charset="-122"/>
              </a:rPr>
              <a:t>网定义：如果在</a:t>
            </a:r>
            <a:r>
              <a:rPr lang="zh-CN" altLang="en-US" sz="2800" b="1">
                <a:solidFill>
                  <a:srgbClr val="FF0000"/>
                </a:solidFill>
                <a:latin typeface="SimSun" pitchFamily="2" charset="-122"/>
                <a:ea typeface="SimSun" pitchFamily="2" charset="-122"/>
              </a:rPr>
              <a:t>无环的</a:t>
            </a:r>
            <a:r>
              <a:rPr lang="zh-CN" altLang="en-US" sz="2800" b="1">
                <a:solidFill>
                  <a:srgbClr val="333300"/>
                </a:solidFill>
                <a:latin typeface="SimSun" pitchFamily="2" charset="-122"/>
                <a:ea typeface="SimSun" pitchFamily="2" charset="-122"/>
              </a:rPr>
              <a:t>带权有向图中， 用有向边表示一个工程中的活动，用边上权值表示活动持续时间，用顶点表示事件，则这样的有向图叫做</a:t>
            </a:r>
            <a:r>
              <a:rPr lang="zh-CN" altLang="en-US" sz="2800" b="1">
                <a:solidFill>
                  <a:schemeClr val="tx2"/>
                </a:solidFill>
                <a:latin typeface="SimSun" pitchFamily="2" charset="-122"/>
                <a:ea typeface="SimSun" pitchFamily="2" charset="-122"/>
              </a:rPr>
              <a:t>用边表示活动的网络</a:t>
            </a:r>
            <a:r>
              <a:rPr lang="zh-CN" altLang="en-US" sz="2800" b="1">
                <a:solidFill>
                  <a:srgbClr val="333300"/>
                </a:solidFill>
                <a:latin typeface="SimSun" pitchFamily="2" charset="-122"/>
                <a:ea typeface="SimSun" pitchFamily="2" charset="-122"/>
              </a:rPr>
              <a:t>，简称 </a:t>
            </a:r>
            <a:r>
              <a:rPr lang="en-US" altLang="zh-CN" sz="2800" b="1">
                <a:solidFill>
                  <a:srgbClr val="333300"/>
                </a:solidFill>
                <a:latin typeface="SimSun" pitchFamily="2" charset="-122"/>
                <a:ea typeface="SimSun" pitchFamily="2" charset="-122"/>
              </a:rPr>
              <a:t>AOE</a:t>
            </a:r>
            <a:r>
              <a:rPr lang="zh-CN" altLang="en-US" sz="2800" b="1">
                <a:solidFill>
                  <a:srgbClr val="333300"/>
                </a:solidFill>
                <a:latin typeface="SimSun" pitchFamily="2" charset="-122"/>
                <a:ea typeface="SimSun" pitchFamily="2" charset="-122"/>
              </a:rPr>
              <a:t>。</a:t>
            </a:r>
            <a:endParaRPr lang="zh-CN" altLang="en-US" sz="2800" b="1">
              <a:solidFill>
                <a:srgbClr val="333300"/>
              </a:solidFill>
              <a:latin typeface="SimSun" pitchFamily="2" charset="-122"/>
              <a:ea typeface="SimSun" pitchFamily="2" charset="-122"/>
            </a:endParaRPr>
          </a:p>
        </p:txBody>
      </p:sp>
      <p:sp>
        <p:nvSpPr>
          <p:cNvPr id="97286" name="AutoShape 4">
            <a:hlinkClick r:id="" action="ppaction://hlinkshowjump?jump=nextslide" highlightClick="1"/>
          </p:cNvPr>
          <p:cNvSpPr>
            <a:spLocks noChangeArrowheads="1"/>
          </p:cNvSpPr>
          <p:nvPr/>
        </p:nvSpPr>
        <p:spPr bwMode="auto">
          <a:xfrm>
            <a:off x="8001000" y="5791200"/>
            <a:ext cx="4572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4759" name="Text Box 5"/>
          <p:cNvSpPr txBox="1">
            <a:spLocks noChangeArrowheads="1"/>
          </p:cNvSpPr>
          <p:nvPr/>
        </p:nvSpPr>
        <p:spPr bwMode="auto">
          <a:xfrm>
            <a:off x="409575" y="800100"/>
            <a:ext cx="8288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zh-CN" altLang="en-US" sz="2800" b="1">
                <a:solidFill>
                  <a:srgbClr val="333300"/>
                </a:solidFill>
              </a:rPr>
              <a:t>有两种常用的活动网络（ </a:t>
            </a:r>
            <a:r>
              <a:rPr lang="en-US" altLang="zh-CN" sz="2800" b="1">
                <a:solidFill>
                  <a:srgbClr val="333300"/>
                </a:solidFill>
              </a:rPr>
              <a:t>Activity  Network</a:t>
            </a:r>
            <a:r>
              <a:rPr lang="zh-CN" altLang="en-US" sz="2800" b="1">
                <a:solidFill>
                  <a:srgbClr val="333300"/>
                </a:solidFill>
              </a:rPr>
              <a:t>）：</a:t>
            </a:r>
            <a:endParaRPr lang="zh-CN" altLang="en-US" sz="2800" b="1">
              <a:solidFill>
                <a:srgbClr val="3333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728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728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7285">
                                            <p:txEl>
                                              <p:pRg st="3" end="3"/>
                                            </p:txEl>
                                          </p:spTgt>
                                        </p:tgtEl>
                                        <p:attrNameLst>
                                          <p:attrName>style.visibility</p:attrName>
                                        </p:attrNameLst>
                                      </p:cBhvr>
                                      <p:to>
                                        <p:strVal val="visible"/>
                                      </p:to>
                                    </p:set>
                                  </p:childTnLst>
                                </p:cTn>
                              </p:par>
                            </p:childTnLst>
                          </p:cTn>
                        </p:par>
                        <p:par>
                          <p:cTn id="15" fill="hold">
                            <p:stCondLst>
                              <p:cond delay="500"/>
                            </p:stCondLst>
                            <p:childTnLst>
                              <p:par>
                                <p:cTn id="16" presetID="18" presetClass="entr" presetSubtype="6" fill="hold" grpId="0" nodeType="afterEffect">
                                  <p:stCondLst>
                                    <p:cond delay="0"/>
                                  </p:stCondLst>
                                  <p:childTnLst>
                                    <p:set>
                                      <p:cBhvr>
                                        <p:cTn id="17" dur="1" fill="hold">
                                          <p:stCondLst>
                                            <p:cond delay="0"/>
                                          </p:stCondLst>
                                        </p:cTn>
                                        <p:tgtEl>
                                          <p:spTgt spid="97286"/>
                                        </p:tgtEl>
                                        <p:attrNameLst>
                                          <p:attrName>style.visibility</p:attrName>
                                        </p:attrNameLst>
                                      </p:cBhvr>
                                      <p:to>
                                        <p:strVal val="visible"/>
                                      </p:to>
                                    </p:set>
                                    <p:animEffect transition="in" filter="strips(downRight)">
                                      <p:cBhvr>
                                        <p:cTn id="18"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utoUpdateAnimBg="0" build="p"/>
      <p:bldP spid="97286"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9E856A13-78AB-40F7-AB09-00540D2B9E0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75779" name="灯片编号占位符 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1C539868-5950-4EA9-9476-5503429939A1}"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9332" name="Text Box 2"/>
          <p:cNvSpPr txBox="1">
            <a:spLocks noChangeArrowheads="1"/>
          </p:cNvSpPr>
          <p:nvPr/>
        </p:nvSpPr>
        <p:spPr bwMode="auto">
          <a:xfrm>
            <a:off x="488950" y="1244600"/>
            <a:ext cx="8278813"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lnSpc>
                <a:spcPct val="110000"/>
              </a:lnSpc>
              <a:defRPr/>
            </a:pPr>
            <a:r>
              <a:rPr lang="en-US" sz="3200" b="1" dirty="0">
                <a:effectLst>
                  <a:outerShdw blurRad="38100" dist="38100" dir="2700000" algn="tl">
                    <a:srgbClr val="C0C0C0"/>
                  </a:outerShdw>
                </a:effectLst>
                <a:ea typeface="楷体_GB2312" pitchFamily="49" charset="-122"/>
              </a:rPr>
              <a:t>    </a:t>
            </a:r>
            <a:r>
              <a:rPr lang="en-US" sz="3200" b="1" dirty="0">
                <a:ea typeface="楷体_GB2312" pitchFamily="49" charset="-122"/>
              </a:rPr>
              <a:t>C</a:t>
            </a:r>
            <a:r>
              <a:rPr lang="en-US" sz="3200" b="1" baseline="-25000" dirty="0">
                <a:ea typeface="楷体_GB2312" pitchFamily="49" charset="-122"/>
              </a:rPr>
              <a:t>1</a:t>
            </a:r>
            <a:r>
              <a:rPr lang="en-US" sz="3200" b="1" dirty="0">
                <a:effectLst>
                  <a:outerShdw blurRad="38100" dist="38100" dir="2700000" algn="tl">
                    <a:srgbClr val="C0C0C0"/>
                  </a:outerShdw>
                </a:effectLst>
                <a:ea typeface="楷体_GB2312" pitchFamily="49" charset="-122"/>
              </a:rPr>
              <a:t>                       </a:t>
            </a:r>
            <a:r>
              <a:rPr lang="zh-CN" altLang="en-US" sz="3200" b="1" dirty="0"/>
              <a:t>高等数学</a:t>
            </a:r>
            <a:endParaRPr lang="zh-CN" altLang="en-US" sz="3200" b="1" dirty="0"/>
          </a:p>
          <a:p>
            <a:pPr eaLnBrk="1" hangingPunct="1">
              <a:lnSpc>
                <a:spcPct val="110000"/>
              </a:lnSpc>
              <a:defRPr/>
            </a:pPr>
            <a:r>
              <a:rPr lang="zh-CN" altLang="en-US" sz="3200" b="1" dirty="0"/>
              <a:t>    </a:t>
            </a:r>
            <a:r>
              <a:rPr lang="en-US" sz="3200" b="1" dirty="0"/>
              <a:t>C</a:t>
            </a:r>
            <a:r>
              <a:rPr lang="en-US" sz="3200" b="1" baseline="-25000" dirty="0"/>
              <a:t>2</a:t>
            </a:r>
            <a:r>
              <a:rPr lang="en-US" sz="3200" b="1" dirty="0"/>
              <a:t>                   </a:t>
            </a:r>
            <a:r>
              <a:rPr lang="zh-CN" altLang="en-US" sz="3200" b="1" dirty="0"/>
              <a:t>程序设计基础</a:t>
            </a:r>
            <a:endParaRPr lang="zh-CN" altLang="en-US" sz="3200" b="1" dirty="0"/>
          </a:p>
          <a:p>
            <a:pPr eaLnBrk="1" hangingPunct="1">
              <a:lnSpc>
                <a:spcPct val="110000"/>
              </a:lnSpc>
              <a:defRPr/>
            </a:pPr>
            <a:r>
              <a:rPr lang="zh-CN" altLang="en-US" sz="3200" b="1" dirty="0"/>
              <a:t>    </a:t>
            </a:r>
            <a:r>
              <a:rPr lang="en-US" sz="3200" b="1" dirty="0"/>
              <a:t>C</a:t>
            </a:r>
            <a:r>
              <a:rPr lang="en-US" sz="3200" b="1" baseline="-25000" dirty="0"/>
              <a:t>3</a:t>
            </a:r>
            <a:r>
              <a:rPr lang="en-US" sz="3200" b="1" dirty="0"/>
              <a:t>                       </a:t>
            </a:r>
            <a:r>
              <a:rPr lang="zh-CN" altLang="en-US" sz="3200" b="1" dirty="0"/>
              <a:t>离散数学                   </a:t>
            </a:r>
            <a:r>
              <a:rPr lang="en-US" sz="3200" b="1" dirty="0"/>
              <a:t>C</a:t>
            </a:r>
            <a:r>
              <a:rPr lang="en-US" sz="3200" b="1" baseline="-25000" dirty="0"/>
              <a:t>1</a:t>
            </a:r>
            <a:r>
              <a:rPr lang="en-US" sz="3200" b="1" dirty="0"/>
              <a:t>,  C</a:t>
            </a:r>
            <a:r>
              <a:rPr lang="en-US" sz="3200" b="1" baseline="-25000" dirty="0"/>
              <a:t>2</a:t>
            </a:r>
            <a:r>
              <a:rPr lang="en-US" sz="3200" b="1" dirty="0"/>
              <a:t>  </a:t>
            </a:r>
            <a:endParaRPr lang="en-US" sz="3200" b="1" dirty="0"/>
          </a:p>
          <a:p>
            <a:pPr eaLnBrk="1" hangingPunct="1">
              <a:lnSpc>
                <a:spcPct val="110000"/>
              </a:lnSpc>
              <a:defRPr/>
            </a:pPr>
            <a:r>
              <a:rPr lang="en-US" sz="3200" b="1" dirty="0"/>
              <a:t>    C</a:t>
            </a:r>
            <a:r>
              <a:rPr lang="en-US" sz="3200" b="1" baseline="-25000" dirty="0"/>
              <a:t>4</a:t>
            </a:r>
            <a:r>
              <a:rPr lang="en-US" sz="3200" b="1" dirty="0"/>
              <a:t>                       </a:t>
            </a:r>
            <a:r>
              <a:rPr lang="zh-CN" altLang="en-US" sz="3200" b="1" dirty="0"/>
              <a:t>数据结构                   </a:t>
            </a:r>
            <a:r>
              <a:rPr lang="en-US" sz="3200" b="1" dirty="0"/>
              <a:t>C</a:t>
            </a:r>
            <a:r>
              <a:rPr lang="en-US" sz="3200" b="1" baseline="-25000" dirty="0"/>
              <a:t>3</a:t>
            </a:r>
            <a:r>
              <a:rPr lang="en-US" sz="3200" b="1" dirty="0"/>
              <a:t>,  C</a:t>
            </a:r>
            <a:r>
              <a:rPr lang="en-US" sz="3200" b="1" baseline="-25000" dirty="0"/>
              <a:t>2</a:t>
            </a:r>
            <a:endParaRPr lang="en-US" sz="3200" b="1" dirty="0"/>
          </a:p>
          <a:p>
            <a:pPr eaLnBrk="1" hangingPunct="1">
              <a:lnSpc>
                <a:spcPct val="110000"/>
              </a:lnSpc>
              <a:defRPr/>
            </a:pPr>
            <a:r>
              <a:rPr lang="en-US" sz="3200" b="1" dirty="0"/>
              <a:t>    C</a:t>
            </a:r>
            <a:r>
              <a:rPr lang="en-US" sz="3200" b="1" baseline="-25000" dirty="0"/>
              <a:t>5</a:t>
            </a:r>
            <a:r>
              <a:rPr lang="en-US" sz="3200" b="1" dirty="0"/>
              <a:t>               </a:t>
            </a:r>
            <a:r>
              <a:rPr lang="zh-CN" altLang="en-US" sz="3200" b="1" dirty="0"/>
              <a:t>高级语言程序设计           </a:t>
            </a:r>
            <a:r>
              <a:rPr lang="en-US" sz="3200" b="1" dirty="0"/>
              <a:t>C</a:t>
            </a:r>
            <a:r>
              <a:rPr lang="en-US" sz="3200" b="1" baseline="-25000" dirty="0"/>
              <a:t>2</a:t>
            </a:r>
            <a:endParaRPr lang="en-US" sz="3200" b="1" dirty="0"/>
          </a:p>
          <a:p>
            <a:pPr eaLnBrk="1" hangingPunct="1">
              <a:lnSpc>
                <a:spcPct val="110000"/>
              </a:lnSpc>
              <a:defRPr/>
            </a:pPr>
            <a:r>
              <a:rPr lang="en-US" sz="3200" b="1" dirty="0"/>
              <a:t>    C</a:t>
            </a:r>
            <a:r>
              <a:rPr lang="en-US" sz="3200" b="1" baseline="-25000" dirty="0"/>
              <a:t>6</a:t>
            </a:r>
            <a:r>
              <a:rPr lang="en-US" sz="3200" b="1" dirty="0"/>
              <a:t>                       </a:t>
            </a:r>
            <a:r>
              <a:rPr lang="zh-CN" altLang="en-US" sz="3200" b="1" dirty="0"/>
              <a:t>编译方法                   </a:t>
            </a:r>
            <a:r>
              <a:rPr lang="en-US" sz="3200" b="1" dirty="0"/>
              <a:t>C</a:t>
            </a:r>
            <a:r>
              <a:rPr lang="en-US" sz="3200" b="1" baseline="-25000" dirty="0"/>
              <a:t>5</a:t>
            </a:r>
            <a:r>
              <a:rPr lang="en-US" sz="3200" b="1" dirty="0"/>
              <a:t>,  C</a:t>
            </a:r>
            <a:r>
              <a:rPr lang="en-US" sz="3200" b="1" baseline="-25000" dirty="0"/>
              <a:t>4</a:t>
            </a:r>
            <a:endParaRPr lang="en-US" sz="3200" b="1" dirty="0"/>
          </a:p>
          <a:p>
            <a:pPr eaLnBrk="1" hangingPunct="1">
              <a:lnSpc>
                <a:spcPct val="110000"/>
              </a:lnSpc>
              <a:defRPr/>
            </a:pPr>
            <a:r>
              <a:rPr lang="en-US" sz="3200" b="1" dirty="0"/>
              <a:t>    C</a:t>
            </a:r>
            <a:r>
              <a:rPr lang="en-US" sz="3200" b="1" baseline="-25000" dirty="0"/>
              <a:t>7</a:t>
            </a:r>
            <a:r>
              <a:rPr lang="en-US" sz="3200" b="1" dirty="0"/>
              <a:t>                       </a:t>
            </a:r>
            <a:r>
              <a:rPr lang="zh-CN" altLang="en-US" sz="3200" b="1" dirty="0"/>
              <a:t>操作系统                   </a:t>
            </a:r>
            <a:r>
              <a:rPr lang="en-US" sz="3200" b="1" dirty="0"/>
              <a:t>C</a:t>
            </a:r>
            <a:r>
              <a:rPr lang="en-US" sz="3200" b="1" baseline="-25000" dirty="0"/>
              <a:t>4</a:t>
            </a:r>
            <a:r>
              <a:rPr lang="en-US" sz="3200" b="1" dirty="0"/>
              <a:t>,  C</a:t>
            </a:r>
            <a:r>
              <a:rPr lang="en-US" sz="3200" b="1" baseline="-25000" dirty="0"/>
              <a:t>9</a:t>
            </a:r>
            <a:endParaRPr lang="en-US" sz="3200" b="1" dirty="0"/>
          </a:p>
          <a:p>
            <a:pPr eaLnBrk="1" hangingPunct="1">
              <a:lnSpc>
                <a:spcPct val="110000"/>
              </a:lnSpc>
              <a:defRPr/>
            </a:pPr>
            <a:r>
              <a:rPr lang="en-US" sz="3200" b="1" dirty="0"/>
              <a:t>    C</a:t>
            </a:r>
            <a:r>
              <a:rPr lang="en-US" sz="3200" b="1" baseline="-25000" dirty="0"/>
              <a:t>8</a:t>
            </a:r>
            <a:r>
              <a:rPr lang="en-US" sz="3200" b="1" dirty="0"/>
              <a:t>                       </a:t>
            </a:r>
            <a:r>
              <a:rPr lang="zh-CN" altLang="en-US" sz="3200" b="1" dirty="0"/>
              <a:t>普通物理                   </a:t>
            </a:r>
            <a:r>
              <a:rPr lang="en-US" sz="3200" b="1" dirty="0"/>
              <a:t>C</a:t>
            </a:r>
            <a:r>
              <a:rPr lang="en-US" sz="3200" b="1" baseline="-25000" dirty="0"/>
              <a:t>1</a:t>
            </a:r>
            <a:endParaRPr lang="en-US" sz="3200" b="1" dirty="0"/>
          </a:p>
          <a:p>
            <a:pPr eaLnBrk="1" hangingPunct="1">
              <a:lnSpc>
                <a:spcPct val="110000"/>
              </a:lnSpc>
              <a:defRPr/>
            </a:pPr>
            <a:r>
              <a:rPr lang="en-US" sz="3200" b="1" dirty="0"/>
              <a:t>    C</a:t>
            </a:r>
            <a:r>
              <a:rPr lang="en-US" sz="3200" b="1" baseline="-25000" dirty="0"/>
              <a:t>9</a:t>
            </a:r>
            <a:r>
              <a:rPr lang="en-US" sz="3200" b="1" dirty="0"/>
              <a:t>                      </a:t>
            </a:r>
            <a:r>
              <a:rPr lang="zh-CN" altLang="en-US" sz="3200" b="1" dirty="0"/>
              <a:t>计算机原理</a:t>
            </a:r>
            <a:r>
              <a:rPr lang="zh-CN" altLang="en-US" sz="3200" b="1" dirty="0">
                <a:effectLst>
                  <a:outerShdw blurRad="38100" dist="38100" dir="2700000" algn="tl">
                    <a:srgbClr val="C0C0C0"/>
                  </a:outerShdw>
                </a:effectLst>
                <a:ea typeface="楷体_GB2312" pitchFamily="49" charset="-122"/>
              </a:rPr>
              <a:t>                </a:t>
            </a:r>
            <a:r>
              <a:rPr lang="en-US" sz="3200" b="1" dirty="0">
                <a:effectLst>
                  <a:outerShdw blurRad="38100" dist="38100" dir="2700000" algn="tl">
                    <a:srgbClr val="C0C0C0"/>
                  </a:outerShdw>
                </a:effectLst>
                <a:ea typeface="楷体_GB2312" pitchFamily="49" charset="-122"/>
              </a:rPr>
              <a:t>C</a:t>
            </a:r>
            <a:r>
              <a:rPr lang="en-US" sz="3200" b="1" baseline="-25000" dirty="0">
                <a:effectLst>
                  <a:outerShdw blurRad="38100" dist="38100" dir="2700000" algn="tl">
                    <a:srgbClr val="C0C0C0"/>
                  </a:outerShdw>
                </a:effectLst>
                <a:ea typeface="楷体_GB2312" pitchFamily="49" charset="-122"/>
              </a:rPr>
              <a:t>8</a:t>
            </a:r>
            <a:r>
              <a:rPr lang="en-US" sz="3200" b="1" dirty="0">
                <a:effectLst>
                  <a:outerShdw blurRad="38100" dist="38100" dir="2700000" algn="tl">
                    <a:srgbClr val="C0C0C0"/>
                  </a:outerShdw>
                </a:effectLst>
                <a:ea typeface="楷体_GB2312" pitchFamily="49" charset="-122"/>
              </a:rPr>
              <a:t>     </a:t>
            </a:r>
            <a:endParaRPr lang="en-US" sz="3200" b="1" dirty="0">
              <a:effectLst>
                <a:outerShdw blurRad="38100" dist="38100" dir="2700000" algn="tl">
                  <a:srgbClr val="C0C0C0"/>
                </a:outerShdw>
              </a:effectLst>
              <a:ea typeface="楷体_GB2312" pitchFamily="49" charset="-122"/>
            </a:endParaRPr>
          </a:p>
        </p:txBody>
      </p:sp>
      <p:grpSp>
        <p:nvGrpSpPr>
          <p:cNvPr id="75781" name="Group 5"/>
          <p:cNvGrpSpPr/>
          <p:nvPr/>
        </p:nvGrpSpPr>
        <p:grpSpPr bwMode="auto">
          <a:xfrm>
            <a:off x="609600" y="657225"/>
            <a:ext cx="8201025" cy="485775"/>
            <a:chOff x="0" y="0"/>
            <a:chExt cx="5166" cy="306"/>
          </a:xfrm>
        </p:grpSpPr>
        <p:sp>
          <p:nvSpPr>
            <p:cNvPr id="75782" name="WordArt 3"/>
            <p:cNvSpPr>
              <a:spLocks noChangeArrowheads="1" noChangeShapeType="1" noTextEdit="1"/>
            </p:cNvSpPr>
            <p:nvPr/>
          </p:nvSpPr>
          <p:spPr bwMode="auto">
            <a:xfrm>
              <a:off x="0" y="18"/>
              <a:ext cx="1152" cy="240"/>
            </a:xfrm>
            <a:prstGeom prst="rect">
              <a:avLst/>
            </a:prstGeom>
          </p:spPr>
          <p:txBody>
            <a:bodyPr wrap="none" fromWordArt="1">
              <a:prstTxWarp prst="textPlain">
                <a:avLst>
                  <a:gd name="adj" fmla="val 50000"/>
                </a:avLst>
              </a:prstTxWarp>
            </a:bodyPr>
            <a:lstStyle/>
            <a:p>
              <a:pPr algn="ctr"/>
              <a:r>
                <a:rPr lang="zh-CN" altLang="en-US" sz="3200" b="1" kern="10">
                  <a:ln w="19050">
                    <a:solidFill>
                      <a:srgbClr val="99CCFF"/>
                    </a:solidFill>
                    <a:round/>
                  </a:ln>
                  <a:solidFill>
                    <a:srgbClr val="0066CC"/>
                  </a:solidFill>
                  <a:effectLst>
                    <a:outerShdw dist="35921" dir="2700000" algn="ctr" rotWithShape="0">
                      <a:srgbClr val="990000"/>
                    </a:outerShdw>
                  </a:effectLst>
                  <a:latin typeface="仿宋_GB2312"/>
                </a:rPr>
                <a:t>课程代号</a:t>
              </a:r>
              <a:endParaRPr lang="zh-CN" altLang="en-US" sz="3200" b="1" kern="10">
                <a:ln w="19050">
                  <a:solidFill>
                    <a:srgbClr val="99CCFF"/>
                  </a:solidFill>
                  <a:round/>
                </a:ln>
                <a:solidFill>
                  <a:srgbClr val="0066CC"/>
                </a:solidFill>
                <a:effectLst>
                  <a:outerShdw dist="35921" dir="2700000" algn="ctr" rotWithShape="0">
                    <a:srgbClr val="990000"/>
                  </a:outerShdw>
                </a:effectLst>
                <a:latin typeface="仿宋_GB2312"/>
              </a:endParaRPr>
            </a:p>
          </p:txBody>
        </p:sp>
        <p:sp>
          <p:nvSpPr>
            <p:cNvPr id="75783" name="WordArt 4"/>
            <p:cNvSpPr>
              <a:spLocks noChangeArrowheads="1" noChangeShapeType="1" noTextEdit="1"/>
            </p:cNvSpPr>
            <p:nvPr/>
          </p:nvSpPr>
          <p:spPr bwMode="auto">
            <a:xfrm>
              <a:off x="1953" y="0"/>
              <a:ext cx="1086" cy="258"/>
            </a:xfrm>
            <a:prstGeom prst="rect">
              <a:avLst/>
            </a:prstGeom>
          </p:spPr>
          <p:txBody>
            <a:bodyPr wrap="none" fromWordArt="1">
              <a:prstTxWarp prst="textPlain">
                <a:avLst>
                  <a:gd name="adj" fmla="val 50000"/>
                </a:avLst>
              </a:prstTxWarp>
            </a:bodyPr>
            <a:lstStyle/>
            <a:p>
              <a:pPr algn="ctr"/>
              <a:r>
                <a:rPr lang="zh-CN" altLang="en-US" sz="3200" b="1" kern="10">
                  <a:ln w="19050">
                    <a:solidFill>
                      <a:srgbClr val="99CCFF"/>
                    </a:solidFill>
                    <a:round/>
                  </a:ln>
                  <a:solidFill>
                    <a:srgbClr val="0066CC"/>
                  </a:solidFill>
                  <a:effectLst>
                    <a:outerShdw dist="35921" dir="2700000" algn="ctr" rotWithShape="0">
                      <a:srgbClr val="990000"/>
                    </a:outerShdw>
                  </a:effectLst>
                  <a:latin typeface="仿宋_GB2312"/>
                </a:rPr>
                <a:t>课程名称</a:t>
              </a:r>
              <a:endParaRPr lang="zh-CN" altLang="en-US" sz="3200" b="1" kern="10">
                <a:ln w="19050">
                  <a:solidFill>
                    <a:srgbClr val="99CCFF"/>
                  </a:solidFill>
                  <a:round/>
                </a:ln>
                <a:solidFill>
                  <a:srgbClr val="0066CC"/>
                </a:solidFill>
                <a:effectLst>
                  <a:outerShdw dist="35921" dir="2700000" algn="ctr" rotWithShape="0">
                    <a:srgbClr val="990000"/>
                  </a:outerShdw>
                </a:effectLst>
                <a:latin typeface="仿宋_GB2312"/>
              </a:endParaRPr>
            </a:p>
          </p:txBody>
        </p:sp>
        <p:sp>
          <p:nvSpPr>
            <p:cNvPr id="75784" name="WordArt 5"/>
            <p:cNvSpPr>
              <a:spLocks noChangeArrowheads="1" noChangeShapeType="1" noTextEdit="1"/>
            </p:cNvSpPr>
            <p:nvPr/>
          </p:nvSpPr>
          <p:spPr bwMode="auto">
            <a:xfrm>
              <a:off x="4080" y="0"/>
              <a:ext cx="1086" cy="258"/>
            </a:xfrm>
            <a:prstGeom prst="rect">
              <a:avLst/>
            </a:prstGeom>
          </p:spPr>
          <p:txBody>
            <a:bodyPr wrap="none" fromWordArt="1">
              <a:prstTxWarp prst="textPlain">
                <a:avLst>
                  <a:gd name="adj" fmla="val 50000"/>
                </a:avLst>
              </a:prstTxWarp>
            </a:bodyPr>
            <a:lstStyle/>
            <a:p>
              <a:pPr algn="ctr"/>
              <a:r>
                <a:rPr lang="zh-CN" altLang="en-US" sz="3200" b="1" kern="10">
                  <a:ln w="19050">
                    <a:solidFill>
                      <a:srgbClr val="99CCFF"/>
                    </a:solidFill>
                    <a:round/>
                  </a:ln>
                  <a:solidFill>
                    <a:srgbClr val="0066CC"/>
                  </a:solidFill>
                  <a:effectLst>
                    <a:outerShdw dist="35921" dir="2700000" algn="ctr" rotWithShape="0">
                      <a:srgbClr val="990000"/>
                    </a:outerShdw>
                  </a:effectLst>
                  <a:latin typeface="仿宋_GB2312"/>
                </a:rPr>
                <a:t>先修课程</a:t>
              </a:r>
              <a:endParaRPr lang="zh-CN" altLang="en-US" sz="3200" b="1" kern="10">
                <a:ln w="19050">
                  <a:solidFill>
                    <a:srgbClr val="99CCFF"/>
                  </a:solidFill>
                  <a:round/>
                </a:ln>
                <a:solidFill>
                  <a:srgbClr val="0066CC"/>
                </a:solidFill>
                <a:effectLst>
                  <a:outerShdw dist="35921" dir="2700000" algn="ctr" rotWithShape="0">
                    <a:srgbClr val="990000"/>
                  </a:outerShdw>
                </a:effectLst>
                <a:latin typeface="仿宋_GB2312"/>
              </a:endParaRPr>
            </a:p>
          </p:txBody>
        </p:sp>
        <p:sp>
          <p:nvSpPr>
            <p:cNvPr id="75785" name="Line 6"/>
            <p:cNvSpPr>
              <a:spLocks noChangeShapeType="1"/>
            </p:cNvSpPr>
            <p:nvPr/>
          </p:nvSpPr>
          <p:spPr bwMode="auto">
            <a:xfrm>
              <a:off x="1968" y="306"/>
              <a:ext cx="1056" cy="0"/>
            </a:xfrm>
            <a:prstGeom prst="line">
              <a:avLst/>
            </a:prstGeom>
            <a:noFill/>
            <a:ln w="57150" cmpd="thinThick">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6" name="Line 7"/>
            <p:cNvSpPr>
              <a:spLocks noChangeShapeType="1"/>
            </p:cNvSpPr>
            <p:nvPr/>
          </p:nvSpPr>
          <p:spPr bwMode="auto">
            <a:xfrm>
              <a:off x="48" y="306"/>
              <a:ext cx="1056" cy="0"/>
            </a:xfrm>
            <a:prstGeom prst="line">
              <a:avLst/>
            </a:prstGeom>
            <a:noFill/>
            <a:ln w="57150" cmpd="thinThick">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7" name="Line 8"/>
            <p:cNvSpPr>
              <a:spLocks noChangeShapeType="1"/>
            </p:cNvSpPr>
            <p:nvPr/>
          </p:nvSpPr>
          <p:spPr bwMode="auto">
            <a:xfrm>
              <a:off x="4080" y="306"/>
              <a:ext cx="1056" cy="0"/>
            </a:xfrm>
            <a:prstGeom prst="line">
              <a:avLst/>
            </a:prstGeom>
            <a:noFill/>
            <a:ln w="57150" cmpd="thinThick">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C2F94B86-1D6F-4E19-92C6-8F88E1E03260}"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76803" name="灯片编号占位符 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3EE5E577-B82F-469E-B76A-329235F6ABC0}"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76804" name="Line 2"/>
          <p:cNvSpPr>
            <a:spLocks noChangeShapeType="1"/>
          </p:cNvSpPr>
          <p:nvPr/>
        </p:nvSpPr>
        <p:spPr bwMode="auto">
          <a:xfrm>
            <a:off x="5867400" y="3124200"/>
            <a:ext cx="1371600" cy="762000"/>
          </a:xfrm>
          <a:prstGeom prst="line">
            <a:avLst/>
          </a:prstGeom>
          <a:noFill/>
          <a:ln w="3492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5" name="Line 3"/>
          <p:cNvSpPr>
            <a:spLocks noChangeShapeType="1"/>
          </p:cNvSpPr>
          <p:nvPr/>
        </p:nvSpPr>
        <p:spPr bwMode="auto">
          <a:xfrm>
            <a:off x="1447800" y="3810000"/>
            <a:ext cx="2971800" cy="8382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6" name="Line 4"/>
          <p:cNvSpPr>
            <a:spLocks noChangeShapeType="1"/>
          </p:cNvSpPr>
          <p:nvPr/>
        </p:nvSpPr>
        <p:spPr bwMode="auto">
          <a:xfrm flipV="1">
            <a:off x="1600200" y="2590800"/>
            <a:ext cx="1676400" cy="9906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7" name="Line 5"/>
          <p:cNvSpPr>
            <a:spLocks noChangeShapeType="1"/>
          </p:cNvSpPr>
          <p:nvPr/>
        </p:nvSpPr>
        <p:spPr bwMode="auto">
          <a:xfrm>
            <a:off x="1524000" y="2057400"/>
            <a:ext cx="1752600" cy="3048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8" name="Line 6"/>
          <p:cNvSpPr>
            <a:spLocks noChangeShapeType="1"/>
          </p:cNvSpPr>
          <p:nvPr/>
        </p:nvSpPr>
        <p:spPr bwMode="auto">
          <a:xfrm flipV="1">
            <a:off x="1524000" y="1295400"/>
            <a:ext cx="1600200" cy="685800"/>
          </a:xfrm>
          <a:prstGeom prst="line">
            <a:avLst/>
          </a:prstGeom>
          <a:noFill/>
          <a:ln w="28575">
            <a:solidFill>
              <a:srgbClr val="3333CC"/>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9" name="Rectangle 7"/>
          <p:cNvSpPr>
            <a:spLocks noChangeArrowheads="1"/>
          </p:cNvSpPr>
          <p:nvPr/>
        </p:nvSpPr>
        <p:spPr bwMode="auto">
          <a:xfrm>
            <a:off x="2514600" y="5181600"/>
            <a:ext cx="43132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a:ea typeface="隶书" pitchFamily="49" charset="-122"/>
              </a:rPr>
              <a:t>学生课程学习工程图</a:t>
            </a:r>
            <a:endParaRPr lang="zh-CN" altLang="en-US" sz="2400">
              <a:ea typeface="SimSun" pitchFamily="2" charset="-122"/>
            </a:endParaRPr>
          </a:p>
        </p:txBody>
      </p:sp>
      <p:sp>
        <p:nvSpPr>
          <p:cNvPr id="76810" name="Oval 8"/>
          <p:cNvSpPr>
            <a:spLocks noChangeArrowheads="1"/>
          </p:cNvSpPr>
          <p:nvPr/>
        </p:nvSpPr>
        <p:spPr bwMode="auto">
          <a:xfrm>
            <a:off x="3048000" y="9906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C</a:t>
            </a:r>
            <a:r>
              <a:rPr lang="en-US" altLang="zh-CN" sz="2400" b="1">
                <a:ea typeface="SimSun" pitchFamily="2" charset="-122"/>
              </a:rPr>
              <a:t>8</a:t>
            </a:r>
            <a:endParaRPr lang="en-US" altLang="zh-CN" sz="2400">
              <a:ea typeface="SimSun" pitchFamily="2" charset="-122"/>
            </a:endParaRPr>
          </a:p>
        </p:txBody>
      </p:sp>
      <p:sp>
        <p:nvSpPr>
          <p:cNvPr id="76811" name="Oval 9"/>
          <p:cNvSpPr>
            <a:spLocks noChangeArrowheads="1"/>
          </p:cNvSpPr>
          <p:nvPr/>
        </p:nvSpPr>
        <p:spPr bwMode="auto">
          <a:xfrm>
            <a:off x="3276600" y="22098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C</a:t>
            </a:r>
            <a:r>
              <a:rPr lang="en-US" altLang="zh-CN" sz="2400" b="1">
                <a:ea typeface="SimSun" pitchFamily="2" charset="-122"/>
              </a:rPr>
              <a:t>3</a:t>
            </a:r>
            <a:endParaRPr lang="en-US" altLang="zh-CN" sz="2400">
              <a:ea typeface="SimSun" pitchFamily="2" charset="-122"/>
            </a:endParaRPr>
          </a:p>
        </p:txBody>
      </p:sp>
      <p:sp>
        <p:nvSpPr>
          <p:cNvPr id="76812" name="Oval 10"/>
          <p:cNvSpPr>
            <a:spLocks noChangeArrowheads="1"/>
          </p:cNvSpPr>
          <p:nvPr/>
        </p:nvSpPr>
        <p:spPr bwMode="auto">
          <a:xfrm>
            <a:off x="4419600" y="44196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C</a:t>
            </a:r>
            <a:r>
              <a:rPr lang="en-US" altLang="zh-CN" sz="2400" b="1">
                <a:ea typeface="SimSun" pitchFamily="2" charset="-122"/>
              </a:rPr>
              <a:t>5</a:t>
            </a:r>
            <a:endParaRPr lang="en-US" altLang="zh-CN" sz="2400">
              <a:ea typeface="SimSun" pitchFamily="2" charset="-122"/>
            </a:endParaRPr>
          </a:p>
        </p:txBody>
      </p:sp>
      <p:sp>
        <p:nvSpPr>
          <p:cNvPr id="76813" name="Oval 11"/>
          <p:cNvSpPr>
            <a:spLocks noChangeArrowheads="1"/>
          </p:cNvSpPr>
          <p:nvPr/>
        </p:nvSpPr>
        <p:spPr bwMode="auto">
          <a:xfrm>
            <a:off x="5410200" y="27432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C</a:t>
            </a:r>
            <a:r>
              <a:rPr lang="en-US" altLang="zh-CN" sz="2400" b="1">
                <a:ea typeface="SimSun" pitchFamily="2" charset="-122"/>
              </a:rPr>
              <a:t>4</a:t>
            </a:r>
            <a:endParaRPr lang="en-US" altLang="zh-CN" sz="2400">
              <a:ea typeface="SimSun" pitchFamily="2" charset="-122"/>
            </a:endParaRPr>
          </a:p>
        </p:txBody>
      </p:sp>
      <p:sp>
        <p:nvSpPr>
          <p:cNvPr id="76814" name="Oval 12"/>
          <p:cNvSpPr>
            <a:spLocks noChangeArrowheads="1"/>
          </p:cNvSpPr>
          <p:nvPr/>
        </p:nvSpPr>
        <p:spPr bwMode="auto">
          <a:xfrm>
            <a:off x="5181600" y="9906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C</a:t>
            </a:r>
            <a:r>
              <a:rPr lang="en-US" altLang="zh-CN" sz="2400" b="1">
                <a:ea typeface="SimSun" pitchFamily="2" charset="-122"/>
              </a:rPr>
              <a:t>9</a:t>
            </a:r>
            <a:endParaRPr lang="en-US" altLang="zh-CN" sz="2400">
              <a:ea typeface="SimSun" pitchFamily="2" charset="-122"/>
            </a:endParaRPr>
          </a:p>
        </p:txBody>
      </p:sp>
      <p:sp>
        <p:nvSpPr>
          <p:cNvPr id="76815" name="Oval 13"/>
          <p:cNvSpPr>
            <a:spLocks noChangeArrowheads="1"/>
          </p:cNvSpPr>
          <p:nvPr/>
        </p:nvSpPr>
        <p:spPr bwMode="auto">
          <a:xfrm>
            <a:off x="7162800" y="37338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C</a:t>
            </a:r>
            <a:r>
              <a:rPr lang="en-US" altLang="zh-CN" sz="2400" b="1">
                <a:ea typeface="SimSun" pitchFamily="2" charset="-122"/>
              </a:rPr>
              <a:t>6</a:t>
            </a:r>
            <a:endParaRPr lang="en-US" altLang="zh-CN" sz="2400">
              <a:ea typeface="SimSun" pitchFamily="2" charset="-122"/>
            </a:endParaRPr>
          </a:p>
        </p:txBody>
      </p:sp>
      <p:sp>
        <p:nvSpPr>
          <p:cNvPr id="76816" name="Oval 14"/>
          <p:cNvSpPr>
            <a:spLocks noChangeArrowheads="1"/>
          </p:cNvSpPr>
          <p:nvPr/>
        </p:nvSpPr>
        <p:spPr bwMode="auto">
          <a:xfrm>
            <a:off x="7315200" y="18288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C</a:t>
            </a:r>
            <a:r>
              <a:rPr lang="en-US" altLang="zh-CN" sz="2400" b="1">
                <a:ea typeface="SimSun" pitchFamily="2" charset="-122"/>
              </a:rPr>
              <a:t>7</a:t>
            </a:r>
            <a:endParaRPr lang="en-US" altLang="zh-CN" sz="2400">
              <a:ea typeface="SimSun" pitchFamily="2" charset="-122"/>
            </a:endParaRPr>
          </a:p>
        </p:txBody>
      </p:sp>
      <p:sp>
        <p:nvSpPr>
          <p:cNvPr id="76817" name="Oval 15"/>
          <p:cNvSpPr>
            <a:spLocks noChangeArrowheads="1"/>
          </p:cNvSpPr>
          <p:nvPr/>
        </p:nvSpPr>
        <p:spPr bwMode="auto">
          <a:xfrm>
            <a:off x="1066800" y="17526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C</a:t>
            </a:r>
            <a:r>
              <a:rPr lang="en-US" altLang="zh-CN" sz="2400" b="1">
                <a:ea typeface="SimSun" pitchFamily="2" charset="-122"/>
              </a:rPr>
              <a:t>1</a:t>
            </a:r>
            <a:endParaRPr lang="en-US" altLang="zh-CN" sz="2400">
              <a:ea typeface="SimSun" pitchFamily="2" charset="-122"/>
            </a:endParaRPr>
          </a:p>
        </p:txBody>
      </p:sp>
      <p:sp>
        <p:nvSpPr>
          <p:cNvPr id="76818" name="Oval 16"/>
          <p:cNvSpPr>
            <a:spLocks noChangeArrowheads="1"/>
          </p:cNvSpPr>
          <p:nvPr/>
        </p:nvSpPr>
        <p:spPr bwMode="auto">
          <a:xfrm>
            <a:off x="1066800" y="34290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itchFamily="2" charset="-122"/>
              </a:rPr>
              <a:t>C</a:t>
            </a:r>
            <a:r>
              <a:rPr lang="en-US" altLang="zh-CN" sz="2400" b="1">
                <a:ea typeface="SimSun" pitchFamily="2" charset="-122"/>
              </a:rPr>
              <a:t>2</a:t>
            </a:r>
            <a:endParaRPr lang="en-US" altLang="zh-CN" sz="2400">
              <a:ea typeface="SimSun" pitchFamily="2" charset="-122"/>
            </a:endParaRPr>
          </a:p>
        </p:txBody>
      </p:sp>
      <p:sp>
        <p:nvSpPr>
          <p:cNvPr id="76819" name="Line 17"/>
          <p:cNvSpPr>
            <a:spLocks noChangeShapeType="1"/>
          </p:cNvSpPr>
          <p:nvPr/>
        </p:nvSpPr>
        <p:spPr bwMode="auto">
          <a:xfrm>
            <a:off x="3581400" y="1219200"/>
            <a:ext cx="1600200" cy="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0" name="Line 18"/>
          <p:cNvSpPr>
            <a:spLocks noChangeShapeType="1"/>
          </p:cNvSpPr>
          <p:nvPr/>
        </p:nvSpPr>
        <p:spPr bwMode="auto">
          <a:xfrm>
            <a:off x="3810000" y="2514600"/>
            <a:ext cx="1676400" cy="3810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1" name="Line 19"/>
          <p:cNvSpPr>
            <a:spLocks noChangeShapeType="1"/>
          </p:cNvSpPr>
          <p:nvPr/>
        </p:nvSpPr>
        <p:spPr bwMode="auto">
          <a:xfrm flipV="1">
            <a:off x="1600200" y="3124200"/>
            <a:ext cx="3810000" cy="6096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2" name="Line 20"/>
          <p:cNvSpPr>
            <a:spLocks noChangeShapeType="1"/>
          </p:cNvSpPr>
          <p:nvPr/>
        </p:nvSpPr>
        <p:spPr bwMode="auto">
          <a:xfrm>
            <a:off x="5715000" y="1295400"/>
            <a:ext cx="1676400" cy="6858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3" name="Line 21"/>
          <p:cNvSpPr>
            <a:spLocks noChangeShapeType="1"/>
          </p:cNvSpPr>
          <p:nvPr/>
        </p:nvSpPr>
        <p:spPr bwMode="auto">
          <a:xfrm flipV="1">
            <a:off x="5943600" y="2209800"/>
            <a:ext cx="1447800" cy="7620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4" name="Line 22"/>
          <p:cNvSpPr>
            <a:spLocks noChangeShapeType="1"/>
          </p:cNvSpPr>
          <p:nvPr/>
        </p:nvSpPr>
        <p:spPr bwMode="auto">
          <a:xfrm flipV="1">
            <a:off x="4953000" y="4114800"/>
            <a:ext cx="2286000" cy="6096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7DCE1B0D-A24E-4107-A9A4-671279B31E99}"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7782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1F766B69-92CD-4DCF-A924-2B9AC02BFB5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01380" name="Rectangle 2"/>
          <p:cNvSpPr>
            <a:spLocks noGrp="1" noChangeArrowheads="1"/>
          </p:cNvSpPr>
          <p:nvPr>
            <p:ph type="body" idx="4294967295"/>
          </p:nvPr>
        </p:nvSpPr>
        <p:spPr>
          <a:xfrm>
            <a:off x="190500" y="836613"/>
            <a:ext cx="8726488" cy="5545137"/>
          </a:xfrm>
        </p:spPr>
        <p:txBody>
          <a:bodyPr/>
          <a:lstStyle/>
          <a:p>
            <a:pPr marL="0" indent="800100" eaLnBrk="1" hangingPunct="1">
              <a:lnSpc>
                <a:spcPct val="110000"/>
              </a:lnSpc>
              <a:buClr>
                <a:srgbClr val="800080"/>
              </a:buClr>
              <a:buSzPct val="50000"/>
              <a:buFont typeface="Wingdings" panose="05000000000000000000" pitchFamily="2" charset="2"/>
              <a:buNone/>
            </a:pPr>
            <a:r>
              <a:rPr lang="zh-CN" altLang="en-US" sz="3000" b="1">
                <a:latin typeface="Times New Roman" pitchFamily="18" charset="0"/>
                <a:ea typeface="仿宋_GB2312" pitchFamily="49" charset="-122"/>
              </a:rPr>
              <a:t>在</a:t>
            </a:r>
            <a:r>
              <a:rPr lang="en-US" altLang="zh-CN" sz="3000" b="1">
                <a:latin typeface="Times New Roman" pitchFamily="18" charset="0"/>
                <a:ea typeface="仿宋_GB2312" pitchFamily="49" charset="-122"/>
              </a:rPr>
              <a:t>AOV</a:t>
            </a:r>
            <a:r>
              <a:rPr lang="zh-CN" altLang="en-US" sz="3000" b="1">
                <a:latin typeface="Times New Roman" pitchFamily="18" charset="0"/>
                <a:ea typeface="仿宋_GB2312" pitchFamily="49" charset="-122"/>
              </a:rPr>
              <a:t>网络中不能出现</a:t>
            </a:r>
            <a:r>
              <a:rPr lang="zh-CN" altLang="en-US" sz="4000" b="1">
                <a:solidFill>
                  <a:srgbClr val="FF0000"/>
                </a:solidFill>
                <a:latin typeface="Times New Roman" pitchFamily="18" charset="0"/>
                <a:ea typeface="仿宋_GB2312" pitchFamily="49" charset="-122"/>
              </a:rPr>
              <a:t>有向回路</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即有向环。如果出现了有向环，则意味着某项活动应以自己作为先决条件。</a:t>
            </a:r>
            <a:endParaRPr lang="zh-CN" altLang="en-US" sz="3000" b="1">
              <a:latin typeface="Times New Roman" pitchFamily="18" charset="0"/>
              <a:ea typeface="仿宋_GB2312" pitchFamily="49" charset="-122"/>
            </a:endParaRPr>
          </a:p>
          <a:p>
            <a:pPr marL="0" indent="800100" eaLnBrk="1" hangingPunct="1">
              <a:lnSpc>
                <a:spcPct val="110000"/>
              </a:lnSpc>
              <a:buClr>
                <a:srgbClr val="800080"/>
              </a:buClr>
              <a:buSzPct val="50000"/>
              <a:buFont typeface="Wingdings" panose="05000000000000000000" pitchFamily="2" charset="2"/>
              <a:buNone/>
            </a:pPr>
            <a:r>
              <a:rPr lang="zh-CN" altLang="en-US" sz="3000" b="1">
                <a:latin typeface="Times New Roman" pitchFamily="18" charset="0"/>
                <a:ea typeface="仿宋_GB2312" pitchFamily="49" charset="-122"/>
              </a:rPr>
              <a:t>因此，对给定的</a:t>
            </a:r>
            <a:r>
              <a:rPr lang="en-US" altLang="zh-CN" sz="3000" b="1">
                <a:latin typeface="Times New Roman" pitchFamily="18" charset="0"/>
                <a:ea typeface="仿宋_GB2312" pitchFamily="49" charset="-122"/>
              </a:rPr>
              <a:t>AOV</a:t>
            </a:r>
            <a:r>
              <a:rPr lang="zh-CN" altLang="en-US" sz="3000" b="1">
                <a:latin typeface="Times New Roman" pitchFamily="18" charset="0"/>
                <a:ea typeface="仿宋_GB2312" pitchFamily="49" charset="-122"/>
              </a:rPr>
              <a:t>网络，必须先判断它是否存在有向环。</a:t>
            </a:r>
            <a:endParaRPr lang="en-US" altLang="zh-CN" sz="3000" b="1">
              <a:latin typeface="Times New Roman" pitchFamily="18" charset="0"/>
              <a:ea typeface="仿宋_GB2312" pitchFamily="49" charset="-122"/>
            </a:endParaRPr>
          </a:p>
          <a:p>
            <a:pPr marL="0" indent="800100" eaLnBrk="1" hangingPunct="1">
              <a:lnSpc>
                <a:spcPct val="110000"/>
              </a:lnSpc>
              <a:buClr>
                <a:srgbClr val="800080"/>
              </a:buClr>
              <a:buSzPct val="50000"/>
              <a:buFont typeface="Wingdings" panose="05000000000000000000" pitchFamily="2" charset="2"/>
              <a:buNone/>
            </a:pPr>
            <a:r>
              <a:rPr lang="zh-CN" altLang="en-US" sz="3000" b="1">
                <a:latin typeface="Times New Roman" pitchFamily="18" charset="0"/>
                <a:ea typeface="仿宋_GB2312" pitchFamily="49" charset="-122"/>
              </a:rPr>
              <a:t>方法：进行</a:t>
            </a:r>
            <a:r>
              <a:rPr lang="zh-CN" altLang="en-US" sz="3000" b="1">
                <a:solidFill>
                  <a:srgbClr val="FF0000"/>
                </a:solidFill>
                <a:latin typeface="Times New Roman" pitchFamily="18" charset="0"/>
                <a:ea typeface="仿宋_GB2312" pitchFamily="49" charset="-122"/>
              </a:rPr>
              <a:t>拓扑排序</a:t>
            </a:r>
            <a:r>
              <a:rPr lang="zh-CN" altLang="en-US" sz="3000" b="1">
                <a:latin typeface="Times New Roman" pitchFamily="18" charset="0"/>
                <a:ea typeface="仿宋_GB2312" pitchFamily="49" charset="-122"/>
              </a:rPr>
              <a:t>：依次删除图中的入度为</a:t>
            </a:r>
            <a:r>
              <a:rPr lang="en-US" altLang="zh-CN" sz="3000" b="1">
                <a:latin typeface="Times New Roman" pitchFamily="18" charset="0"/>
                <a:ea typeface="仿宋_GB2312" pitchFamily="49" charset="-122"/>
              </a:rPr>
              <a:t>0</a:t>
            </a:r>
            <a:r>
              <a:rPr lang="zh-CN" altLang="en-US" sz="3000" b="1">
                <a:latin typeface="Times New Roman" pitchFamily="18" charset="0"/>
                <a:ea typeface="仿宋_GB2312" pitchFamily="49" charset="-122"/>
              </a:rPr>
              <a:t>的顶点及其弧。</a:t>
            </a:r>
            <a:endParaRPr lang="en-US" altLang="zh-CN" sz="3000" b="1">
              <a:latin typeface="Times New Roman" pitchFamily="18" charset="0"/>
              <a:ea typeface="仿宋_GB2312" pitchFamily="49" charset="-122"/>
            </a:endParaRPr>
          </a:p>
          <a:p>
            <a:pPr marL="0" indent="800100" eaLnBrk="1" hangingPunct="1">
              <a:lnSpc>
                <a:spcPct val="110000"/>
              </a:lnSpc>
              <a:buClr>
                <a:srgbClr val="800080"/>
              </a:buClr>
              <a:buSzPct val="50000"/>
              <a:buFont typeface="Wingdings" panose="05000000000000000000" pitchFamily="2" charset="2"/>
              <a:buNone/>
            </a:pPr>
            <a:r>
              <a:rPr lang="zh-CN" altLang="en-US" sz="3000" b="1">
                <a:latin typeface="Times New Roman" pitchFamily="18" charset="0"/>
                <a:ea typeface="仿宋_GB2312" pitchFamily="49" charset="-122"/>
              </a:rPr>
              <a:t>若最后还有未删除的顶点则存在回路，否则无回路。</a:t>
            </a:r>
            <a:endParaRPr lang="zh-CN" altLang="en-US" sz="3000" b="1">
              <a:latin typeface="Times New Roman" pitchFamily="18" charset="0"/>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8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8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8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6B234834-D85D-4FDC-91F0-3F6E8FA63253}" type="slidenum">
              <a:rPr lang="zh-CN" altLang="en-US"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78851" name="Text Box 2"/>
          <p:cNvSpPr txBox="1">
            <a:spLocks noChangeArrowheads="1"/>
          </p:cNvSpPr>
          <p:nvPr/>
        </p:nvSpPr>
        <p:spPr bwMode="auto">
          <a:xfrm>
            <a:off x="344488" y="127000"/>
            <a:ext cx="62118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r>
              <a:rPr lang="zh-CN" altLang="en-US" sz="3200" b="1">
                <a:solidFill>
                  <a:schemeClr val="tx2"/>
                </a:solidFill>
              </a:rPr>
              <a:t>拓扑排序的方法</a:t>
            </a:r>
            <a:endParaRPr lang="zh-CN" altLang="en-US" sz="3200" b="1">
              <a:solidFill>
                <a:schemeClr val="tx2"/>
              </a:solidFill>
            </a:endParaRPr>
          </a:p>
        </p:txBody>
      </p:sp>
      <p:sp>
        <p:nvSpPr>
          <p:cNvPr id="104452" name="Oval 3"/>
          <p:cNvSpPr>
            <a:spLocks noChangeArrowheads="1"/>
          </p:cNvSpPr>
          <p:nvPr/>
        </p:nvSpPr>
        <p:spPr bwMode="auto">
          <a:xfrm>
            <a:off x="879475" y="1255713"/>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1</a:t>
            </a:r>
            <a:endParaRPr lang="en-US" altLang="zh-CN" sz="2000">
              <a:ea typeface="楷体_GB2312" pitchFamily="49" charset="-122"/>
            </a:endParaRPr>
          </a:p>
        </p:txBody>
      </p:sp>
      <p:sp>
        <p:nvSpPr>
          <p:cNvPr id="104453" name="Oval 4"/>
          <p:cNvSpPr>
            <a:spLocks noChangeArrowheads="1"/>
          </p:cNvSpPr>
          <p:nvPr/>
        </p:nvSpPr>
        <p:spPr bwMode="auto">
          <a:xfrm>
            <a:off x="2057400" y="1295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2</a:t>
            </a:r>
            <a:endParaRPr lang="en-US" altLang="zh-CN" sz="2000">
              <a:ea typeface="楷体_GB2312" pitchFamily="49" charset="-122"/>
            </a:endParaRPr>
          </a:p>
        </p:txBody>
      </p:sp>
      <p:sp>
        <p:nvSpPr>
          <p:cNvPr id="104454" name="Oval 5"/>
          <p:cNvSpPr>
            <a:spLocks noChangeArrowheads="1"/>
          </p:cNvSpPr>
          <p:nvPr/>
        </p:nvSpPr>
        <p:spPr bwMode="auto">
          <a:xfrm>
            <a:off x="2057400" y="2438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3</a:t>
            </a:r>
            <a:endParaRPr lang="en-US" altLang="zh-CN" sz="2000">
              <a:ea typeface="楷体_GB2312" pitchFamily="49" charset="-122"/>
            </a:endParaRPr>
          </a:p>
        </p:txBody>
      </p:sp>
      <p:sp>
        <p:nvSpPr>
          <p:cNvPr id="104455" name="Oval 6"/>
          <p:cNvSpPr>
            <a:spLocks noChangeArrowheads="1"/>
          </p:cNvSpPr>
          <p:nvPr/>
        </p:nvSpPr>
        <p:spPr bwMode="auto">
          <a:xfrm>
            <a:off x="914400" y="2438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4</a:t>
            </a:r>
            <a:endParaRPr lang="en-US" altLang="zh-CN" sz="2000">
              <a:ea typeface="楷体_GB2312" pitchFamily="49" charset="-122"/>
            </a:endParaRPr>
          </a:p>
        </p:txBody>
      </p:sp>
      <p:sp>
        <p:nvSpPr>
          <p:cNvPr id="104456" name="Oval 7"/>
          <p:cNvSpPr>
            <a:spLocks noChangeArrowheads="1"/>
          </p:cNvSpPr>
          <p:nvPr/>
        </p:nvSpPr>
        <p:spPr bwMode="auto">
          <a:xfrm>
            <a:off x="2057400" y="35052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5</a:t>
            </a:r>
            <a:endParaRPr lang="en-US" altLang="zh-CN" sz="2000">
              <a:ea typeface="楷体_GB2312" pitchFamily="49" charset="-122"/>
            </a:endParaRPr>
          </a:p>
        </p:txBody>
      </p:sp>
      <p:sp>
        <p:nvSpPr>
          <p:cNvPr id="104457" name="Oval 8"/>
          <p:cNvSpPr>
            <a:spLocks noChangeArrowheads="1"/>
          </p:cNvSpPr>
          <p:nvPr/>
        </p:nvSpPr>
        <p:spPr bwMode="auto">
          <a:xfrm>
            <a:off x="914400" y="35052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6</a:t>
            </a:r>
            <a:endParaRPr lang="en-US" altLang="zh-CN" sz="2000">
              <a:ea typeface="楷体_GB2312" pitchFamily="49" charset="-122"/>
            </a:endParaRPr>
          </a:p>
        </p:txBody>
      </p:sp>
      <p:sp>
        <p:nvSpPr>
          <p:cNvPr id="104458" name="Line 9"/>
          <p:cNvSpPr>
            <a:spLocks noChangeShapeType="1"/>
          </p:cNvSpPr>
          <p:nvPr/>
        </p:nvSpPr>
        <p:spPr bwMode="auto">
          <a:xfrm>
            <a:off x="1295400" y="1524000"/>
            <a:ext cx="7620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59" name="Line 10"/>
          <p:cNvSpPr>
            <a:spLocks noChangeShapeType="1"/>
          </p:cNvSpPr>
          <p:nvPr/>
        </p:nvSpPr>
        <p:spPr bwMode="auto">
          <a:xfrm flipV="1">
            <a:off x="2209800" y="1828800"/>
            <a:ext cx="0" cy="6096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0" name="Line 11"/>
          <p:cNvSpPr>
            <a:spLocks noChangeShapeType="1"/>
          </p:cNvSpPr>
          <p:nvPr/>
        </p:nvSpPr>
        <p:spPr bwMode="auto">
          <a:xfrm>
            <a:off x="1219200" y="1752600"/>
            <a:ext cx="838200" cy="914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1" name="Line 12"/>
          <p:cNvSpPr>
            <a:spLocks noChangeShapeType="1"/>
          </p:cNvSpPr>
          <p:nvPr/>
        </p:nvSpPr>
        <p:spPr bwMode="auto">
          <a:xfrm>
            <a:off x="1066800" y="1828800"/>
            <a:ext cx="0" cy="6096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2" name="Line 13"/>
          <p:cNvSpPr>
            <a:spLocks noChangeShapeType="1"/>
          </p:cNvSpPr>
          <p:nvPr/>
        </p:nvSpPr>
        <p:spPr bwMode="auto">
          <a:xfrm>
            <a:off x="1219200" y="2895600"/>
            <a:ext cx="838200" cy="6858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3" name="Line 14"/>
          <p:cNvSpPr>
            <a:spLocks noChangeShapeType="1"/>
          </p:cNvSpPr>
          <p:nvPr/>
        </p:nvSpPr>
        <p:spPr bwMode="auto">
          <a:xfrm flipV="1">
            <a:off x="1066800" y="2971800"/>
            <a:ext cx="0" cy="533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4" name="Line 15"/>
          <p:cNvSpPr>
            <a:spLocks noChangeShapeType="1"/>
          </p:cNvSpPr>
          <p:nvPr/>
        </p:nvSpPr>
        <p:spPr bwMode="auto">
          <a:xfrm flipH="1">
            <a:off x="2209800" y="2971800"/>
            <a:ext cx="0" cy="533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5" name="Line 16"/>
          <p:cNvSpPr>
            <a:spLocks noChangeShapeType="1"/>
          </p:cNvSpPr>
          <p:nvPr/>
        </p:nvSpPr>
        <p:spPr bwMode="auto">
          <a:xfrm>
            <a:off x="1295400" y="3886200"/>
            <a:ext cx="7620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6" name="Text Box 17"/>
          <p:cNvSpPr txBox="1">
            <a:spLocks noChangeArrowheads="1"/>
          </p:cNvSpPr>
          <p:nvPr/>
        </p:nvSpPr>
        <p:spPr bwMode="auto">
          <a:xfrm>
            <a:off x="823913" y="803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67" name="Text Box 18"/>
          <p:cNvSpPr txBox="1">
            <a:spLocks noChangeArrowheads="1"/>
          </p:cNvSpPr>
          <p:nvPr/>
        </p:nvSpPr>
        <p:spPr bwMode="auto">
          <a:xfrm>
            <a:off x="2133600" y="8382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468" name="Text Box 19"/>
          <p:cNvSpPr txBox="1">
            <a:spLocks noChangeArrowheads="1"/>
          </p:cNvSpPr>
          <p:nvPr/>
        </p:nvSpPr>
        <p:spPr bwMode="auto">
          <a:xfrm>
            <a:off x="609600" y="2514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469" name="Text Box 20"/>
          <p:cNvSpPr txBox="1">
            <a:spLocks noChangeArrowheads="1"/>
          </p:cNvSpPr>
          <p:nvPr/>
        </p:nvSpPr>
        <p:spPr bwMode="auto">
          <a:xfrm>
            <a:off x="2438400" y="2514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470" name="Text Box 21"/>
          <p:cNvSpPr txBox="1">
            <a:spLocks noChangeArrowheads="1"/>
          </p:cNvSpPr>
          <p:nvPr/>
        </p:nvSpPr>
        <p:spPr bwMode="auto">
          <a:xfrm>
            <a:off x="914400" y="4038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71" name="Text Box 22"/>
          <p:cNvSpPr txBox="1">
            <a:spLocks noChangeArrowheads="1"/>
          </p:cNvSpPr>
          <p:nvPr/>
        </p:nvSpPr>
        <p:spPr bwMode="auto">
          <a:xfrm>
            <a:off x="2057400" y="4038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3</a:t>
            </a:r>
            <a:endParaRPr lang="en-US" altLang="zh-CN" sz="2000">
              <a:ea typeface="楷体_GB2312" pitchFamily="49" charset="-122"/>
            </a:endParaRPr>
          </a:p>
        </p:txBody>
      </p:sp>
      <p:sp>
        <p:nvSpPr>
          <p:cNvPr id="104472" name="Text Box 23"/>
          <p:cNvSpPr txBox="1">
            <a:spLocks noChangeArrowheads="1"/>
          </p:cNvSpPr>
          <p:nvPr/>
        </p:nvSpPr>
        <p:spPr bwMode="auto">
          <a:xfrm>
            <a:off x="32004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104473" name="Text Box 24"/>
          <p:cNvSpPr txBox="1">
            <a:spLocks noChangeArrowheads="1"/>
          </p:cNvSpPr>
          <p:nvPr/>
        </p:nvSpPr>
        <p:spPr bwMode="auto">
          <a:xfrm>
            <a:off x="2957513" y="782638"/>
            <a:ext cx="17287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2400" b="1">
                <a:solidFill>
                  <a:srgbClr val="333300"/>
                </a:solidFill>
              </a:rPr>
              <a:t>拓扑序列：</a:t>
            </a:r>
            <a:endParaRPr lang="zh-CN" altLang="en-US" sz="2000" b="1">
              <a:solidFill>
                <a:srgbClr val="333300"/>
              </a:solidFill>
              <a:ea typeface="楷体_GB2312" pitchFamily="49" charset="-122"/>
            </a:endParaRPr>
          </a:p>
        </p:txBody>
      </p:sp>
      <p:sp>
        <p:nvSpPr>
          <p:cNvPr id="104474" name="Text Box 25"/>
          <p:cNvSpPr txBox="1">
            <a:spLocks noChangeArrowheads="1"/>
          </p:cNvSpPr>
          <p:nvPr/>
        </p:nvSpPr>
        <p:spPr bwMode="auto">
          <a:xfrm>
            <a:off x="37338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104475" name="Text Box 26"/>
          <p:cNvSpPr txBox="1">
            <a:spLocks noChangeArrowheads="1"/>
          </p:cNvSpPr>
          <p:nvPr/>
        </p:nvSpPr>
        <p:spPr bwMode="auto">
          <a:xfrm>
            <a:off x="42672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104476" name="Text Box 27"/>
          <p:cNvSpPr txBox="1">
            <a:spLocks noChangeArrowheads="1"/>
          </p:cNvSpPr>
          <p:nvPr/>
        </p:nvSpPr>
        <p:spPr bwMode="auto">
          <a:xfrm>
            <a:off x="48006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104477" name="Text Box 28"/>
          <p:cNvSpPr txBox="1">
            <a:spLocks noChangeArrowheads="1"/>
          </p:cNvSpPr>
          <p:nvPr/>
        </p:nvSpPr>
        <p:spPr bwMode="auto">
          <a:xfrm>
            <a:off x="52578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p:txBody>
      </p:sp>
      <p:sp>
        <p:nvSpPr>
          <p:cNvPr id="104478" name="Text Box 29"/>
          <p:cNvSpPr txBox="1">
            <a:spLocks noChangeArrowheads="1"/>
          </p:cNvSpPr>
          <p:nvPr/>
        </p:nvSpPr>
        <p:spPr bwMode="auto">
          <a:xfrm>
            <a:off x="5776913" y="14890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104482" name="Rectangle 33"/>
          <p:cNvSpPr>
            <a:spLocks noChangeArrowheads="1"/>
          </p:cNvSpPr>
          <p:nvPr/>
        </p:nvSpPr>
        <p:spPr bwMode="auto">
          <a:xfrm>
            <a:off x="838200" y="1219200"/>
            <a:ext cx="4572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3" name="Line 34"/>
          <p:cNvSpPr>
            <a:spLocks noChangeShapeType="1"/>
          </p:cNvSpPr>
          <p:nvPr/>
        </p:nvSpPr>
        <p:spPr bwMode="auto">
          <a:xfrm>
            <a:off x="1219200" y="1524000"/>
            <a:ext cx="838200" cy="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4" name="Rectangle 35"/>
          <p:cNvSpPr>
            <a:spLocks noChangeArrowheads="1"/>
          </p:cNvSpPr>
          <p:nvPr/>
        </p:nvSpPr>
        <p:spPr bwMode="auto">
          <a:xfrm>
            <a:off x="2209800" y="9144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5" name="Text Box 36"/>
          <p:cNvSpPr txBox="1">
            <a:spLocks noChangeArrowheads="1"/>
          </p:cNvSpPr>
          <p:nvPr/>
        </p:nvSpPr>
        <p:spPr bwMode="auto">
          <a:xfrm>
            <a:off x="2424113" y="803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486" name="Line 37"/>
          <p:cNvSpPr>
            <a:spLocks noChangeShapeType="1"/>
          </p:cNvSpPr>
          <p:nvPr/>
        </p:nvSpPr>
        <p:spPr bwMode="auto">
          <a:xfrm>
            <a:off x="1219200" y="1752600"/>
            <a:ext cx="838200" cy="914400"/>
          </a:xfrm>
          <a:prstGeom prst="line">
            <a:avLst/>
          </a:prstGeom>
          <a:noFill/>
          <a:ln w="25400" cap="sq">
            <a:solidFill>
              <a:schemeClr val="bg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7" name="Rectangle 38"/>
          <p:cNvSpPr>
            <a:spLocks noChangeArrowheads="1"/>
          </p:cNvSpPr>
          <p:nvPr/>
        </p:nvSpPr>
        <p:spPr bwMode="auto">
          <a:xfrm>
            <a:off x="2514600" y="2590800"/>
            <a:ext cx="2286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8" name="Line 39"/>
          <p:cNvSpPr>
            <a:spLocks noChangeShapeType="1"/>
          </p:cNvSpPr>
          <p:nvPr/>
        </p:nvSpPr>
        <p:spPr bwMode="auto">
          <a:xfrm>
            <a:off x="1066800" y="1828800"/>
            <a:ext cx="0" cy="6096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9" name="Rectangle 40"/>
          <p:cNvSpPr>
            <a:spLocks noChangeArrowheads="1"/>
          </p:cNvSpPr>
          <p:nvPr/>
        </p:nvSpPr>
        <p:spPr bwMode="auto">
          <a:xfrm>
            <a:off x="685800" y="2590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0" name="Text Box 41"/>
          <p:cNvSpPr txBox="1">
            <a:spLocks noChangeArrowheads="1"/>
          </p:cNvSpPr>
          <p:nvPr/>
        </p:nvSpPr>
        <p:spPr bwMode="auto">
          <a:xfrm>
            <a:off x="2424113" y="2174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91" name="Text Box 42"/>
          <p:cNvSpPr txBox="1">
            <a:spLocks noChangeArrowheads="1"/>
          </p:cNvSpPr>
          <p:nvPr/>
        </p:nvSpPr>
        <p:spPr bwMode="auto">
          <a:xfrm>
            <a:off x="671513" y="2174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78889" name="Rectangle 43"/>
          <p:cNvSpPr>
            <a:spLocks noChangeArrowheads="1"/>
          </p:cNvSpPr>
          <p:nvPr/>
        </p:nvSpPr>
        <p:spPr bwMode="auto">
          <a:xfrm>
            <a:off x="1878013" y="1951038"/>
            <a:ext cx="180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3" name="Rectangle 44"/>
          <p:cNvSpPr>
            <a:spLocks noChangeArrowheads="1"/>
          </p:cNvSpPr>
          <p:nvPr/>
        </p:nvSpPr>
        <p:spPr bwMode="auto">
          <a:xfrm>
            <a:off x="838200" y="762000"/>
            <a:ext cx="304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4" name="Rectangle 45"/>
          <p:cNvSpPr>
            <a:spLocks noChangeArrowheads="1"/>
          </p:cNvSpPr>
          <p:nvPr/>
        </p:nvSpPr>
        <p:spPr bwMode="auto">
          <a:xfrm>
            <a:off x="2057400" y="2438400"/>
            <a:ext cx="4572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495" name="Rectangle 46"/>
          <p:cNvSpPr>
            <a:spLocks noChangeArrowheads="1"/>
          </p:cNvSpPr>
          <p:nvPr/>
        </p:nvSpPr>
        <p:spPr bwMode="auto">
          <a:xfrm>
            <a:off x="2514600" y="2286000"/>
            <a:ext cx="2286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6" name="Line 47"/>
          <p:cNvSpPr>
            <a:spLocks noChangeShapeType="1"/>
          </p:cNvSpPr>
          <p:nvPr/>
        </p:nvSpPr>
        <p:spPr bwMode="auto">
          <a:xfrm flipV="1">
            <a:off x="2209800" y="1828800"/>
            <a:ext cx="0" cy="6096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97" name="Rectangle 48"/>
          <p:cNvSpPr>
            <a:spLocks noChangeArrowheads="1"/>
          </p:cNvSpPr>
          <p:nvPr/>
        </p:nvSpPr>
        <p:spPr bwMode="auto">
          <a:xfrm>
            <a:off x="2514600" y="9144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8" name="Text Box 49"/>
          <p:cNvSpPr txBox="1">
            <a:spLocks noChangeArrowheads="1"/>
          </p:cNvSpPr>
          <p:nvPr/>
        </p:nvSpPr>
        <p:spPr bwMode="auto">
          <a:xfrm>
            <a:off x="2500313" y="13366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99" name="Line 50"/>
          <p:cNvSpPr>
            <a:spLocks noChangeShapeType="1"/>
          </p:cNvSpPr>
          <p:nvPr/>
        </p:nvSpPr>
        <p:spPr bwMode="auto">
          <a:xfrm>
            <a:off x="2209800" y="3048000"/>
            <a:ext cx="0" cy="4572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500" name="Rectangle 51"/>
          <p:cNvSpPr>
            <a:spLocks noChangeArrowheads="1"/>
          </p:cNvSpPr>
          <p:nvPr/>
        </p:nvSpPr>
        <p:spPr bwMode="auto">
          <a:xfrm>
            <a:off x="2133600" y="4114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1" name="Text Box 52"/>
          <p:cNvSpPr txBox="1">
            <a:spLocks noChangeArrowheads="1"/>
          </p:cNvSpPr>
          <p:nvPr/>
        </p:nvSpPr>
        <p:spPr bwMode="auto">
          <a:xfrm>
            <a:off x="2500313" y="36226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502" name="Rectangle 53"/>
          <p:cNvSpPr>
            <a:spLocks noChangeArrowheads="1"/>
          </p:cNvSpPr>
          <p:nvPr/>
        </p:nvSpPr>
        <p:spPr bwMode="auto">
          <a:xfrm>
            <a:off x="2057400" y="1219200"/>
            <a:ext cx="381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3" name="Rectangle 54"/>
          <p:cNvSpPr>
            <a:spLocks noChangeArrowheads="1"/>
          </p:cNvSpPr>
          <p:nvPr/>
        </p:nvSpPr>
        <p:spPr bwMode="auto">
          <a:xfrm>
            <a:off x="2438400" y="1447800"/>
            <a:ext cx="3048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4" name="Rectangle 55"/>
          <p:cNvSpPr>
            <a:spLocks noChangeArrowheads="1"/>
          </p:cNvSpPr>
          <p:nvPr/>
        </p:nvSpPr>
        <p:spPr bwMode="auto">
          <a:xfrm>
            <a:off x="838200" y="3505200"/>
            <a:ext cx="5334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5" name="Rectangle 56"/>
          <p:cNvSpPr>
            <a:spLocks noChangeArrowheads="1"/>
          </p:cNvSpPr>
          <p:nvPr/>
        </p:nvSpPr>
        <p:spPr bwMode="auto">
          <a:xfrm>
            <a:off x="990600" y="4114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6" name="Line 57"/>
          <p:cNvSpPr>
            <a:spLocks noChangeShapeType="1"/>
          </p:cNvSpPr>
          <p:nvPr/>
        </p:nvSpPr>
        <p:spPr bwMode="auto">
          <a:xfrm>
            <a:off x="1371600" y="3886200"/>
            <a:ext cx="685800" cy="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8904" name="Rectangle 58"/>
          <p:cNvSpPr>
            <a:spLocks noChangeArrowheads="1"/>
          </p:cNvSpPr>
          <p:nvPr/>
        </p:nvSpPr>
        <p:spPr bwMode="auto">
          <a:xfrm>
            <a:off x="2514600" y="3733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78905" name="Rectangle 59"/>
          <p:cNvSpPr>
            <a:spLocks noChangeArrowheads="1"/>
          </p:cNvSpPr>
          <p:nvPr/>
        </p:nvSpPr>
        <p:spPr bwMode="auto">
          <a:xfrm>
            <a:off x="5029200" y="3810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9" name="Rectangle 60"/>
          <p:cNvSpPr>
            <a:spLocks noChangeArrowheads="1"/>
          </p:cNvSpPr>
          <p:nvPr/>
        </p:nvSpPr>
        <p:spPr bwMode="auto">
          <a:xfrm>
            <a:off x="2590800" y="3733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0" name="Text Box 61"/>
          <p:cNvSpPr txBox="1">
            <a:spLocks noChangeArrowheads="1"/>
          </p:cNvSpPr>
          <p:nvPr/>
        </p:nvSpPr>
        <p:spPr bwMode="auto">
          <a:xfrm>
            <a:off x="2424113" y="3089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511" name="Line 62"/>
          <p:cNvSpPr>
            <a:spLocks noChangeShapeType="1"/>
          </p:cNvSpPr>
          <p:nvPr/>
        </p:nvSpPr>
        <p:spPr bwMode="auto">
          <a:xfrm flipV="1">
            <a:off x="1066800" y="2971800"/>
            <a:ext cx="0" cy="5334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512" name="Rectangle 63"/>
          <p:cNvSpPr>
            <a:spLocks noChangeArrowheads="1"/>
          </p:cNvSpPr>
          <p:nvPr/>
        </p:nvSpPr>
        <p:spPr bwMode="auto">
          <a:xfrm>
            <a:off x="685800" y="2286000"/>
            <a:ext cx="2286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3" name="Text Box 64"/>
          <p:cNvSpPr txBox="1">
            <a:spLocks noChangeArrowheads="1"/>
          </p:cNvSpPr>
          <p:nvPr/>
        </p:nvSpPr>
        <p:spPr bwMode="auto">
          <a:xfrm>
            <a:off x="747713" y="2936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514" name="Rectangle 65"/>
          <p:cNvSpPr>
            <a:spLocks noChangeArrowheads="1"/>
          </p:cNvSpPr>
          <p:nvPr/>
        </p:nvSpPr>
        <p:spPr bwMode="auto">
          <a:xfrm>
            <a:off x="914400" y="2362200"/>
            <a:ext cx="4572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15" name="Rectangle 66"/>
          <p:cNvSpPr>
            <a:spLocks noChangeArrowheads="1"/>
          </p:cNvSpPr>
          <p:nvPr/>
        </p:nvSpPr>
        <p:spPr bwMode="auto">
          <a:xfrm>
            <a:off x="838200" y="3048000"/>
            <a:ext cx="1524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6" name="Line 67"/>
          <p:cNvSpPr>
            <a:spLocks noChangeShapeType="1"/>
          </p:cNvSpPr>
          <p:nvPr/>
        </p:nvSpPr>
        <p:spPr bwMode="auto">
          <a:xfrm>
            <a:off x="1295400" y="2971800"/>
            <a:ext cx="762000" cy="609600"/>
          </a:xfrm>
          <a:prstGeom prst="line">
            <a:avLst/>
          </a:prstGeom>
          <a:noFill/>
          <a:ln w="25400" cap="sq">
            <a:solidFill>
              <a:schemeClr val="bg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517" name="Rectangle 68"/>
          <p:cNvSpPr>
            <a:spLocks noChangeArrowheads="1"/>
          </p:cNvSpPr>
          <p:nvPr/>
        </p:nvSpPr>
        <p:spPr bwMode="auto">
          <a:xfrm>
            <a:off x="2438400" y="3124200"/>
            <a:ext cx="3048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8" name="Text Box 69"/>
          <p:cNvSpPr txBox="1">
            <a:spLocks noChangeArrowheads="1"/>
          </p:cNvSpPr>
          <p:nvPr/>
        </p:nvSpPr>
        <p:spPr bwMode="auto">
          <a:xfrm>
            <a:off x="2652713" y="3546475"/>
            <a:ext cx="333375" cy="457200"/>
          </a:xfrm>
          <a:prstGeom prst="rect">
            <a:avLst/>
          </a:prstGeom>
          <a:solidFill>
            <a:srgbClr val="99CCFF"/>
          </a:solidFill>
          <a:ln w="12700" cap="sq">
            <a:solidFill>
              <a:srgbClr val="FFFFFF"/>
            </a:solidFill>
            <a:miter lim="800000"/>
          </a:ln>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519" name="Rectangle 70"/>
          <p:cNvSpPr>
            <a:spLocks noChangeArrowheads="1"/>
          </p:cNvSpPr>
          <p:nvPr/>
        </p:nvSpPr>
        <p:spPr bwMode="auto">
          <a:xfrm>
            <a:off x="1905000" y="3429000"/>
            <a:ext cx="6096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20" name="Rectangle 71"/>
          <p:cNvSpPr>
            <a:spLocks noChangeArrowheads="1"/>
          </p:cNvSpPr>
          <p:nvPr/>
        </p:nvSpPr>
        <p:spPr bwMode="auto">
          <a:xfrm>
            <a:off x="2643188" y="3500438"/>
            <a:ext cx="642937" cy="525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checkerboard(across)">
                                      <p:cBhvr>
                                        <p:cTn id="7" dur="500"/>
                                        <p:tgtEl>
                                          <p:spTgt spid="10445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4453"/>
                                        </p:tgtEl>
                                        <p:attrNameLst>
                                          <p:attrName>style.visibility</p:attrName>
                                        </p:attrNameLst>
                                      </p:cBhvr>
                                      <p:to>
                                        <p:strVal val="visible"/>
                                      </p:to>
                                    </p:set>
                                    <p:animEffect transition="in" filter="checkerboard(across)">
                                      <p:cBhvr>
                                        <p:cTn id="10" dur="500"/>
                                        <p:tgtEl>
                                          <p:spTgt spid="10445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4454"/>
                                        </p:tgtEl>
                                        <p:attrNameLst>
                                          <p:attrName>style.visibility</p:attrName>
                                        </p:attrNameLst>
                                      </p:cBhvr>
                                      <p:to>
                                        <p:strVal val="visible"/>
                                      </p:to>
                                    </p:set>
                                    <p:animEffect transition="in" filter="checkerboard(across)">
                                      <p:cBhvr>
                                        <p:cTn id="13" dur="500"/>
                                        <p:tgtEl>
                                          <p:spTgt spid="10445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4455"/>
                                        </p:tgtEl>
                                        <p:attrNameLst>
                                          <p:attrName>style.visibility</p:attrName>
                                        </p:attrNameLst>
                                      </p:cBhvr>
                                      <p:to>
                                        <p:strVal val="visible"/>
                                      </p:to>
                                    </p:set>
                                    <p:animEffect transition="in" filter="checkerboard(across)">
                                      <p:cBhvr>
                                        <p:cTn id="16" dur="500"/>
                                        <p:tgtEl>
                                          <p:spTgt spid="104455"/>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4456"/>
                                        </p:tgtEl>
                                        <p:attrNameLst>
                                          <p:attrName>style.visibility</p:attrName>
                                        </p:attrNameLst>
                                      </p:cBhvr>
                                      <p:to>
                                        <p:strVal val="visible"/>
                                      </p:to>
                                    </p:set>
                                    <p:animEffect transition="in" filter="checkerboard(across)">
                                      <p:cBhvr>
                                        <p:cTn id="19" dur="500"/>
                                        <p:tgtEl>
                                          <p:spTgt spid="10445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04457"/>
                                        </p:tgtEl>
                                        <p:attrNameLst>
                                          <p:attrName>style.visibility</p:attrName>
                                        </p:attrNameLst>
                                      </p:cBhvr>
                                      <p:to>
                                        <p:strVal val="visible"/>
                                      </p:to>
                                    </p:set>
                                    <p:animEffect transition="in" filter="checkerboard(across)">
                                      <p:cBhvr>
                                        <p:cTn id="22" dur="500"/>
                                        <p:tgtEl>
                                          <p:spTgt spid="104457"/>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04458"/>
                                        </p:tgtEl>
                                        <p:attrNameLst>
                                          <p:attrName>style.visibility</p:attrName>
                                        </p:attrNameLst>
                                      </p:cBhvr>
                                      <p:to>
                                        <p:strVal val="visible"/>
                                      </p:to>
                                    </p:set>
                                    <p:animEffect transition="in" filter="checkerboard(across)">
                                      <p:cBhvr>
                                        <p:cTn id="25" dur="500"/>
                                        <p:tgtEl>
                                          <p:spTgt spid="10445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4459"/>
                                        </p:tgtEl>
                                        <p:attrNameLst>
                                          <p:attrName>style.visibility</p:attrName>
                                        </p:attrNameLst>
                                      </p:cBhvr>
                                      <p:to>
                                        <p:strVal val="visible"/>
                                      </p:to>
                                    </p:set>
                                    <p:animEffect transition="in" filter="checkerboard(across)">
                                      <p:cBhvr>
                                        <p:cTn id="28" dur="500"/>
                                        <p:tgtEl>
                                          <p:spTgt spid="104459"/>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04460"/>
                                        </p:tgtEl>
                                        <p:attrNameLst>
                                          <p:attrName>style.visibility</p:attrName>
                                        </p:attrNameLst>
                                      </p:cBhvr>
                                      <p:to>
                                        <p:strVal val="visible"/>
                                      </p:to>
                                    </p:set>
                                    <p:animEffect transition="in" filter="checkerboard(across)">
                                      <p:cBhvr>
                                        <p:cTn id="31" dur="500"/>
                                        <p:tgtEl>
                                          <p:spTgt spid="10446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04461"/>
                                        </p:tgtEl>
                                        <p:attrNameLst>
                                          <p:attrName>style.visibility</p:attrName>
                                        </p:attrNameLst>
                                      </p:cBhvr>
                                      <p:to>
                                        <p:strVal val="visible"/>
                                      </p:to>
                                    </p:set>
                                    <p:animEffect transition="in" filter="checkerboard(across)">
                                      <p:cBhvr>
                                        <p:cTn id="34" dur="500"/>
                                        <p:tgtEl>
                                          <p:spTgt spid="10446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04462"/>
                                        </p:tgtEl>
                                        <p:attrNameLst>
                                          <p:attrName>style.visibility</p:attrName>
                                        </p:attrNameLst>
                                      </p:cBhvr>
                                      <p:to>
                                        <p:strVal val="visible"/>
                                      </p:to>
                                    </p:set>
                                    <p:animEffect transition="in" filter="checkerboard(across)">
                                      <p:cBhvr>
                                        <p:cTn id="37" dur="500"/>
                                        <p:tgtEl>
                                          <p:spTgt spid="104462"/>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04463"/>
                                        </p:tgtEl>
                                        <p:attrNameLst>
                                          <p:attrName>style.visibility</p:attrName>
                                        </p:attrNameLst>
                                      </p:cBhvr>
                                      <p:to>
                                        <p:strVal val="visible"/>
                                      </p:to>
                                    </p:set>
                                    <p:animEffect transition="in" filter="checkerboard(across)">
                                      <p:cBhvr>
                                        <p:cTn id="40" dur="500"/>
                                        <p:tgtEl>
                                          <p:spTgt spid="104463"/>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04464"/>
                                        </p:tgtEl>
                                        <p:attrNameLst>
                                          <p:attrName>style.visibility</p:attrName>
                                        </p:attrNameLst>
                                      </p:cBhvr>
                                      <p:to>
                                        <p:strVal val="visible"/>
                                      </p:to>
                                    </p:set>
                                    <p:animEffect transition="in" filter="checkerboard(across)">
                                      <p:cBhvr>
                                        <p:cTn id="43" dur="500"/>
                                        <p:tgtEl>
                                          <p:spTgt spid="104464"/>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04465"/>
                                        </p:tgtEl>
                                        <p:attrNameLst>
                                          <p:attrName>style.visibility</p:attrName>
                                        </p:attrNameLst>
                                      </p:cBhvr>
                                      <p:to>
                                        <p:strVal val="visible"/>
                                      </p:to>
                                    </p:set>
                                    <p:animEffect transition="in" filter="checkerboard(across)">
                                      <p:cBhvr>
                                        <p:cTn id="46" dur="500"/>
                                        <p:tgtEl>
                                          <p:spTgt spid="104465"/>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04473"/>
                                        </p:tgtEl>
                                        <p:attrNameLst>
                                          <p:attrName>style.visibility</p:attrName>
                                        </p:attrNameLst>
                                      </p:cBhvr>
                                      <p:to>
                                        <p:strVal val="visible"/>
                                      </p:to>
                                    </p:set>
                                    <p:animEffect transition="in" filter="checkerboard(across)">
                                      <p:cBhvr>
                                        <p:cTn id="51" dur="500"/>
                                        <p:tgtEl>
                                          <p:spTgt spid="10447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04466"/>
                                        </p:tgtEl>
                                        <p:attrNameLst>
                                          <p:attrName>style.visibility</p:attrName>
                                        </p:attrNameLst>
                                      </p:cBhvr>
                                      <p:to>
                                        <p:strVal val="visible"/>
                                      </p:to>
                                    </p:set>
                                    <p:animEffect transition="in" filter="dissolve">
                                      <p:cBhvr>
                                        <p:cTn id="56" dur="500"/>
                                        <p:tgtEl>
                                          <p:spTgt spid="104466"/>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04467"/>
                                        </p:tgtEl>
                                        <p:attrNameLst>
                                          <p:attrName>style.visibility</p:attrName>
                                        </p:attrNameLst>
                                      </p:cBhvr>
                                      <p:to>
                                        <p:strVal val="visible"/>
                                      </p:to>
                                    </p:set>
                                    <p:animEffect transition="in" filter="dissolve">
                                      <p:cBhvr>
                                        <p:cTn id="60" dur="500"/>
                                        <p:tgtEl>
                                          <p:spTgt spid="104467"/>
                                        </p:tgtEl>
                                      </p:cBhvr>
                                    </p:animEffect>
                                  </p:childTnLst>
                                </p:cTn>
                              </p:par>
                            </p:childTnLst>
                          </p:cTn>
                        </p:par>
                        <p:par>
                          <p:cTn id="61" fill="hold">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104468"/>
                                        </p:tgtEl>
                                        <p:attrNameLst>
                                          <p:attrName>style.visibility</p:attrName>
                                        </p:attrNameLst>
                                      </p:cBhvr>
                                      <p:to>
                                        <p:strVal val="visible"/>
                                      </p:to>
                                    </p:set>
                                    <p:animEffect transition="in" filter="dissolve">
                                      <p:cBhvr>
                                        <p:cTn id="64" dur="500"/>
                                        <p:tgtEl>
                                          <p:spTgt spid="104468"/>
                                        </p:tgtEl>
                                      </p:cBhvr>
                                    </p:animEffect>
                                  </p:childTnLst>
                                </p:cTn>
                              </p:par>
                            </p:childTnLst>
                          </p:cTn>
                        </p:par>
                        <p:par>
                          <p:cTn id="65" fill="hold">
                            <p:stCondLst>
                              <p:cond delay="1500"/>
                            </p:stCondLst>
                            <p:childTnLst>
                              <p:par>
                                <p:cTn id="66" presetID="9" presetClass="entr" presetSubtype="0" fill="hold" grpId="0" nodeType="afterEffect">
                                  <p:stCondLst>
                                    <p:cond delay="0"/>
                                  </p:stCondLst>
                                  <p:childTnLst>
                                    <p:set>
                                      <p:cBhvr>
                                        <p:cTn id="67" dur="1" fill="hold">
                                          <p:stCondLst>
                                            <p:cond delay="0"/>
                                          </p:stCondLst>
                                        </p:cTn>
                                        <p:tgtEl>
                                          <p:spTgt spid="104469"/>
                                        </p:tgtEl>
                                        <p:attrNameLst>
                                          <p:attrName>style.visibility</p:attrName>
                                        </p:attrNameLst>
                                      </p:cBhvr>
                                      <p:to>
                                        <p:strVal val="visible"/>
                                      </p:to>
                                    </p:set>
                                    <p:animEffect transition="in" filter="dissolve">
                                      <p:cBhvr>
                                        <p:cTn id="68" dur="500"/>
                                        <p:tgtEl>
                                          <p:spTgt spid="104469"/>
                                        </p:tgtEl>
                                      </p:cBhvr>
                                    </p:animEffect>
                                  </p:childTnLst>
                                </p:cTn>
                              </p:par>
                            </p:childTnLst>
                          </p:cTn>
                        </p:par>
                        <p:par>
                          <p:cTn id="69" fill="hold">
                            <p:stCondLst>
                              <p:cond delay="2000"/>
                            </p:stCondLst>
                            <p:childTnLst>
                              <p:par>
                                <p:cTn id="70" presetID="9" presetClass="entr" presetSubtype="0" fill="hold" grpId="0" nodeType="afterEffect">
                                  <p:stCondLst>
                                    <p:cond delay="0"/>
                                  </p:stCondLst>
                                  <p:childTnLst>
                                    <p:set>
                                      <p:cBhvr>
                                        <p:cTn id="71" dur="1" fill="hold">
                                          <p:stCondLst>
                                            <p:cond delay="0"/>
                                          </p:stCondLst>
                                        </p:cTn>
                                        <p:tgtEl>
                                          <p:spTgt spid="104470"/>
                                        </p:tgtEl>
                                        <p:attrNameLst>
                                          <p:attrName>style.visibility</p:attrName>
                                        </p:attrNameLst>
                                      </p:cBhvr>
                                      <p:to>
                                        <p:strVal val="visible"/>
                                      </p:to>
                                    </p:set>
                                    <p:animEffect transition="in" filter="dissolve">
                                      <p:cBhvr>
                                        <p:cTn id="72" dur="500"/>
                                        <p:tgtEl>
                                          <p:spTgt spid="104470"/>
                                        </p:tgtEl>
                                      </p:cBhvr>
                                    </p:animEffect>
                                  </p:childTnLst>
                                </p:cTn>
                              </p:par>
                            </p:childTnLst>
                          </p:cTn>
                        </p:par>
                        <p:par>
                          <p:cTn id="73" fill="hold">
                            <p:stCondLst>
                              <p:cond delay="2500"/>
                            </p:stCondLst>
                            <p:childTnLst>
                              <p:par>
                                <p:cTn id="74" presetID="9" presetClass="entr" presetSubtype="0" fill="hold" grpId="0" nodeType="afterEffect">
                                  <p:stCondLst>
                                    <p:cond delay="0"/>
                                  </p:stCondLst>
                                  <p:childTnLst>
                                    <p:set>
                                      <p:cBhvr>
                                        <p:cTn id="75" dur="1" fill="hold">
                                          <p:stCondLst>
                                            <p:cond delay="0"/>
                                          </p:stCondLst>
                                        </p:cTn>
                                        <p:tgtEl>
                                          <p:spTgt spid="104471"/>
                                        </p:tgtEl>
                                        <p:attrNameLst>
                                          <p:attrName>style.visibility</p:attrName>
                                        </p:attrNameLst>
                                      </p:cBhvr>
                                      <p:to>
                                        <p:strVal val="visible"/>
                                      </p:to>
                                    </p:set>
                                    <p:animEffect transition="in" filter="dissolve">
                                      <p:cBhvr>
                                        <p:cTn id="76" dur="500"/>
                                        <p:tgtEl>
                                          <p:spTgt spid="104471"/>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104472"/>
                                        </p:tgtEl>
                                        <p:attrNameLst>
                                          <p:attrName>style.visibility</p:attrName>
                                        </p:attrNameLst>
                                      </p:cBhvr>
                                      <p:to>
                                        <p:strVal val="visible"/>
                                      </p:to>
                                    </p:set>
                                    <p:anim calcmode="lin" valueType="num">
                                      <p:cBhvr additive="base">
                                        <p:cTn id="81" dur="500" fill="hold"/>
                                        <p:tgtEl>
                                          <p:spTgt spid="104472"/>
                                        </p:tgtEl>
                                        <p:attrNameLst>
                                          <p:attrName>ppt_x</p:attrName>
                                        </p:attrNameLst>
                                      </p:cBhvr>
                                      <p:tavLst>
                                        <p:tav tm="0">
                                          <p:val>
                                            <p:strVal val="1+#ppt_w/2"/>
                                          </p:val>
                                        </p:tav>
                                        <p:tav tm="100000">
                                          <p:val>
                                            <p:strVal val="#ppt_x"/>
                                          </p:val>
                                        </p:tav>
                                      </p:tavLst>
                                    </p:anim>
                                    <p:anim calcmode="lin" valueType="num">
                                      <p:cBhvr additive="base">
                                        <p:cTn id="82" dur="500" fill="hold"/>
                                        <p:tgtEl>
                                          <p:spTgt spid="104472"/>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04482"/>
                                        </p:tgtEl>
                                        <p:attrNameLst>
                                          <p:attrName>style.visibility</p:attrName>
                                        </p:attrNameLst>
                                      </p:cBhvr>
                                      <p:to>
                                        <p:strVal val="visible"/>
                                      </p:to>
                                    </p:set>
                                    <p:animEffect transition="in" filter="dissolve">
                                      <p:cBhvr>
                                        <p:cTn id="87" dur="500"/>
                                        <p:tgtEl>
                                          <p:spTgt spid="104482"/>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104493"/>
                                        </p:tgtEl>
                                        <p:attrNameLst>
                                          <p:attrName>style.visibility</p:attrName>
                                        </p:attrNameLst>
                                      </p:cBhvr>
                                      <p:to>
                                        <p:strVal val="visible"/>
                                      </p:to>
                                    </p:set>
                                    <p:animEffect transition="in" filter="dissolve">
                                      <p:cBhvr>
                                        <p:cTn id="91" dur="500"/>
                                        <p:tgtEl>
                                          <p:spTgt spid="104493"/>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8" fill="hold" grpId="0" nodeType="clickEffect">
                                  <p:stCondLst>
                                    <p:cond delay="0"/>
                                  </p:stCondLst>
                                  <p:childTnLst>
                                    <p:set>
                                      <p:cBhvr>
                                        <p:cTn id="95" dur="1" fill="hold">
                                          <p:stCondLst>
                                            <p:cond delay="0"/>
                                          </p:stCondLst>
                                        </p:cTn>
                                        <p:tgtEl>
                                          <p:spTgt spid="104483"/>
                                        </p:tgtEl>
                                        <p:attrNameLst>
                                          <p:attrName>style.visibility</p:attrName>
                                        </p:attrNameLst>
                                      </p:cBhvr>
                                      <p:to>
                                        <p:strVal val="visible"/>
                                      </p:to>
                                    </p:set>
                                    <p:animEffect transition="in" filter="slide(fromLeft)">
                                      <p:cBhvr>
                                        <p:cTn id="96" dur="500"/>
                                        <p:tgtEl>
                                          <p:spTgt spid="104483"/>
                                        </p:tgtEl>
                                      </p:cBhvr>
                                    </p:animEffect>
                                  </p:childTnLst>
                                </p:cTn>
                              </p:par>
                            </p:childTnLst>
                          </p:cTn>
                        </p:par>
                        <p:par>
                          <p:cTn id="97" fill="hold">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104484"/>
                                        </p:tgtEl>
                                        <p:attrNameLst>
                                          <p:attrName>style.visibility</p:attrName>
                                        </p:attrNameLst>
                                      </p:cBhvr>
                                      <p:to>
                                        <p:strVal val="visible"/>
                                      </p:to>
                                    </p:set>
                                    <p:animEffect transition="in" filter="dissolve">
                                      <p:cBhvr>
                                        <p:cTn id="100" dur="500"/>
                                        <p:tgtEl>
                                          <p:spTgt spid="104484"/>
                                        </p:tgtEl>
                                      </p:cBhvr>
                                    </p:animEffect>
                                  </p:childTnLst>
                                </p:cTn>
                              </p:par>
                            </p:childTnLst>
                          </p:cTn>
                        </p:par>
                        <p:par>
                          <p:cTn id="101" fill="hold">
                            <p:stCondLst>
                              <p:cond delay="1000"/>
                            </p:stCondLst>
                            <p:childTnLst>
                              <p:par>
                                <p:cTn id="102" presetID="9" presetClass="entr" presetSubtype="0" fill="hold" grpId="0" nodeType="afterEffect">
                                  <p:stCondLst>
                                    <p:cond delay="0"/>
                                  </p:stCondLst>
                                  <p:childTnLst>
                                    <p:set>
                                      <p:cBhvr>
                                        <p:cTn id="103" dur="1" fill="hold">
                                          <p:stCondLst>
                                            <p:cond delay="0"/>
                                          </p:stCondLst>
                                        </p:cTn>
                                        <p:tgtEl>
                                          <p:spTgt spid="104485"/>
                                        </p:tgtEl>
                                        <p:attrNameLst>
                                          <p:attrName>style.visibility</p:attrName>
                                        </p:attrNameLst>
                                      </p:cBhvr>
                                      <p:to>
                                        <p:strVal val="visible"/>
                                      </p:to>
                                    </p:set>
                                    <p:animEffect transition="in" filter="dissolve">
                                      <p:cBhvr>
                                        <p:cTn id="104" dur="500"/>
                                        <p:tgtEl>
                                          <p:spTgt spid="10448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1" fill="hold" grpId="0" nodeType="clickEffect">
                                  <p:stCondLst>
                                    <p:cond delay="0"/>
                                  </p:stCondLst>
                                  <p:childTnLst>
                                    <p:set>
                                      <p:cBhvr>
                                        <p:cTn id="108" dur="1" fill="hold">
                                          <p:stCondLst>
                                            <p:cond delay="0"/>
                                          </p:stCondLst>
                                        </p:cTn>
                                        <p:tgtEl>
                                          <p:spTgt spid="104486"/>
                                        </p:tgtEl>
                                        <p:attrNameLst>
                                          <p:attrName>style.visibility</p:attrName>
                                        </p:attrNameLst>
                                      </p:cBhvr>
                                      <p:to>
                                        <p:strVal val="visible"/>
                                      </p:to>
                                    </p:set>
                                    <p:animEffect transition="in" filter="slide(fromTop)">
                                      <p:cBhvr>
                                        <p:cTn id="109" dur="500"/>
                                        <p:tgtEl>
                                          <p:spTgt spid="104486"/>
                                        </p:tgtEl>
                                      </p:cBhvr>
                                    </p:animEffect>
                                  </p:childTnLst>
                                </p:cTn>
                              </p:par>
                            </p:childTnLst>
                          </p:cTn>
                        </p:par>
                        <p:par>
                          <p:cTn id="110" fill="hold">
                            <p:stCondLst>
                              <p:cond delay="500"/>
                            </p:stCondLst>
                            <p:childTnLst>
                              <p:par>
                                <p:cTn id="111" presetID="9" presetClass="entr" presetSubtype="0" fill="hold" grpId="0" nodeType="afterEffect">
                                  <p:stCondLst>
                                    <p:cond delay="0"/>
                                  </p:stCondLst>
                                  <p:childTnLst>
                                    <p:set>
                                      <p:cBhvr>
                                        <p:cTn id="112" dur="1" fill="hold">
                                          <p:stCondLst>
                                            <p:cond delay="0"/>
                                          </p:stCondLst>
                                        </p:cTn>
                                        <p:tgtEl>
                                          <p:spTgt spid="104487"/>
                                        </p:tgtEl>
                                        <p:attrNameLst>
                                          <p:attrName>style.visibility</p:attrName>
                                        </p:attrNameLst>
                                      </p:cBhvr>
                                      <p:to>
                                        <p:strVal val="visible"/>
                                      </p:to>
                                    </p:set>
                                    <p:animEffect transition="in" filter="dissolve">
                                      <p:cBhvr>
                                        <p:cTn id="113" dur="500"/>
                                        <p:tgtEl>
                                          <p:spTgt spid="104487"/>
                                        </p:tgtEl>
                                      </p:cBhvr>
                                    </p:animEffect>
                                  </p:childTnLst>
                                </p:cTn>
                              </p:par>
                            </p:childTnLst>
                          </p:cTn>
                        </p:par>
                        <p:par>
                          <p:cTn id="114" fill="hold">
                            <p:stCondLst>
                              <p:cond delay="1000"/>
                            </p:stCondLst>
                            <p:childTnLst>
                              <p:par>
                                <p:cTn id="115" presetID="9" presetClass="entr" presetSubtype="0" fill="hold" grpId="0" nodeType="afterEffect">
                                  <p:stCondLst>
                                    <p:cond delay="0"/>
                                  </p:stCondLst>
                                  <p:childTnLst>
                                    <p:set>
                                      <p:cBhvr>
                                        <p:cTn id="116" dur="1" fill="hold">
                                          <p:stCondLst>
                                            <p:cond delay="0"/>
                                          </p:stCondLst>
                                        </p:cTn>
                                        <p:tgtEl>
                                          <p:spTgt spid="104490"/>
                                        </p:tgtEl>
                                        <p:attrNameLst>
                                          <p:attrName>style.visibility</p:attrName>
                                        </p:attrNameLst>
                                      </p:cBhvr>
                                      <p:to>
                                        <p:strVal val="visible"/>
                                      </p:to>
                                    </p:set>
                                    <p:animEffect transition="in" filter="dissolve">
                                      <p:cBhvr>
                                        <p:cTn id="117" dur="500"/>
                                        <p:tgtEl>
                                          <p:spTgt spid="104490"/>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1" fill="hold" grpId="0" nodeType="clickEffect">
                                  <p:stCondLst>
                                    <p:cond delay="0"/>
                                  </p:stCondLst>
                                  <p:childTnLst>
                                    <p:set>
                                      <p:cBhvr>
                                        <p:cTn id="121" dur="1" fill="hold">
                                          <p:stCondLst>
                                            <p:cond delay="0"/>
                                          </p:stCondLst>
                                        </p:cTn>
                                        <p:tgtEl>
                                          <p:spTgt spid="104488"/>
                                        </p:tgtEl>
                                        <p:attrNameLst>
                                          <p:attrName>style.visibility</p:attrName>
                                        </p:attrNameLst>
                                      </p:cBhvr>
                                      <p:to>
                                        <p:strVal val="visible"/>
                                      </p:to>
                                    </p:set>
                                    <p:animEffect transition="in" filter="slide(fromTop)">
                                      <p:cBhvr>
                                        <p:cTn id="122" dur="500"/>
                                        <p:tgtEl>
                                          <p:spTgt spid="104488"/>
                                        </p:tgtEl>
                                      </p:cBhvr>
                                    </p:animEffect>
                                  </p:childTnLst>
                                </p:cTn>
                              </p:par>
                            </p:childTnLst>
                          </p:cTn>
                        </p:par>
                        <p:par>
                          <p:cTn id="123" fill="hold">
                            <p:stCondLst>
                              <p:cond delay="500"/>
                            </p:stCondLst>
                            <p:childTnLst>
                              <p:par>
                                <p:cTn id="124" presetID="9" presetClass="entr" presetSubtype="0" fill="hold" grpId="0" nodeType="afterEffect">
                                  <p:stCondLst>
                                    <p:cond delay="0"/>
                                  </p:stCondLst>
                                  <p:childTnLst>
                                    <p:set>
                                      <p:cBhvr>
                                        <p:cTn id="125" dur="1" fill="hold">
                                          <p:stCondLst>
                                            <p:cond delay="0"/>
                                          </p:stCondLst>
                                        </p:cTn>
                                        <p:tgtEl>
                                          <p:spTgt spid="104489"/>
                                        </p:tgtEl>
                                        <p:attrNameLst>
                                          <p:attrName>style.visibility</p:attrName>
                                        </p:attrNameLst>
                                      </p:cBhvr>
                                      <p:to>
                                        <p:strVal val="visible"/>
                                      </p:to>
                                    </p:set>
                                    <p:animEffect transition="in" filter="dissolve">
                                      <p:cBhvr>
                                        <p:cTn id="126" dur="500"/>
                                        <p:tgtEl>
                                          <p:spTgt spid="104489"/>
                                        </p:tgtEl>
                                      </p:cBhvr>
                                    </p:animEffect>
                                  </p:childTnLst>
                                </p:cTn>
                              </p:par>
                            </p:childTnLst>
                          </p:cTn>
                        </p:par>
                        <p:par>
                          <p:cTn id="127" fill="hold">
                            <p:stCondLst>
                              <p:cond delay="1000"/>
                            </p:stCondLst>
                            <p:childTnLst>
                              <p:par>
                                <p:cTn id="128" presetID="9" presetClass="entr" presetSubtype="0" fill="hold" grpId="0" nodeType="afterEffect">
                                  <p:stCondLst>
                                    <p:cond delay="0"/>
                                  </p:stCondLst>
                                  <p:childTnLst>
                                    <p:set>
                                      <p:cBhvr>
                                        <p:cTn id="129" dur="1" fill="hold">
                                          <p:stCondLst>
                                            <p:cond delay="0"/>
                                          </p:stCondLst>
                                        </p:cTn>
                                        <p:tgtEl>
                                          <p:spTgt spid="104491"/>
                                        </p:tgtEl>
                                        <p:attrNameLst>
                                          <p:attrName>style.visibility</p:attrName>
                                        </p:attrNameLst>
                                      </p:cBhvr>
                                      <p:to>
                                        <p:strVal val="visible"/>
                                      </p:to>
                                    </p:set>
                                    <p:animEffect transition="in" filter="dissolve">
                                      <p:cBhvr>
                                        <p:cTn id="130" dur="500"/>
                                        <p:tgtEl>
                                          <p:spTgt spid="104491"/>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grpId="0" nodeType="clickEffect">
                                  <p:stCondLst>
                                    <p:cond delay="0"/>
                                  </p:stCondLst>
                                  <p:childTnLst>
                                    <p:set>
                                      <p:cBhvr>
                                        <p:cTn id="134" dur="1" fill="hold">
                                          <p:stCondLst>
                                            <p:cond delay="0"/>
                                          </p:stCondLst>
                                        </p:cTn>
                                        <p:tgtEl>
                                          <p:spTgt spid="104474"/>
                                        </p:tgtEl>
                                        <p:attrNameLst>
                                          <p:attrName>style.visibility</p:attrName>
                                        </p:attrNameLst>
                                      </p:cBhvr>
                                      <p:to>
                                        <p:strVal val="visible"/>
                                      </p:to>
                                    </p:set>
                                    <p:anim calcmode="lin" valueType="num">
                                      <p:cBhvr additive="base">
                                        <p:cTn id="135" dur="500" fill="hold"/>
                                        <p:tgtEl>
                                          <p:spTgt spid="104474"/>
                                        </p:tgtEl>
                                        <p:attrNameLst>
                                          <p:attrName>ppt_x</p:attrName>
                                        </p:attrNameLst>
                                      </p:cBhvr>
                                      <p:tavLst>
                                        <p:tav tm="0">
                                          <p:val>
                                            <p:strVal val="1+#ppt_w/2"/>
                                          </p:val>
                                        </p:tav>
                                        <p:tav tm="100000">
                                          <p:val>
                                            <p:strVal val="#ppt_x"/>
                                          </p:val>
                                        </p:tav>
                                      </p:tavLst>
                                    </p:anim>
                                    <p:anim calcmode="lin" valueType="num">
                                      <p:cBhvr additive="base">
                                        <p:cTn id="136" dur="500" fill="hold"/>
                                        <p:tgtEl>
                                          <p:spTgt spid="104474"/>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104494"/>
                                        </p:tgtEl>
                                        <p:attrNameLst>
                                          <p:attrName>style.visibility</p:attrName>
                                        </p:attrNameLst>
                                      </p:cBhvr>
                                      <p:to>
                                        <p:strVal val="visible"/>
                                      </p:to>
                                    </p:set>
                                    <p:animEffect transition="in" filter="dissolve">
                                      <p:cBhvr>
                                        <p:cTn id="141" dur="500"/>
                                        <p:tgtEl>
                                          <p:spTgt spid="104494"/>
                                        </p:tgtEl>
                                      </p:cBhvr>
                                    </p:animEffect>
                                  </p:childTnLst>
                                </p:cTn>
                              </p:par>
                            </p:childTnLst>
                          </p:cTn>
                        </p:par>
                        <p:par>
                          <p:cTn id="142" fill="hold">
                            <p:stCondLst>
                              <p:cond delay="500"/>
                            </p:stCondLst>
                            <p:childTnLst>
                              <p:par>
                                <p:cTn id="143" presetID="9" presetClass="entr" presetSubtype="0" fill="hold" grpId="0" nodeType="afterEffect">
                                  <p:stCondLst>
                                    <p:cond delay="0"/>
                                  </p:stCondLst>
                                  <p:childTnLst>
                                    <p:set>
                                      <p:cBhvr>
                                        <p:cTn id="144" dur="1" fill="hold">
                                          <p:stCondLst>
                                            <p:cond delay="0"/>
                                          </p:stCondLst>
                                        </p:cTn>
                                        <p:tgtEl>
                                          <p:spTgt spid="104495"/>
                                        </p:tgtEl>
                                        <p:attrNameLst>
                                          <p:attrName>style.visibility</p:attrName>
                                        </p:attrNameLst>
                                      </p:cBhvr>
                                      <p:to>
                                        <p:strVal val="visible"/>
                                      </p:to>
                                    </p:set>
                                    <p:animEffect transition="in" filter="dissolve">
                                      <p:cBhvr>
                                        <p:cTn id="145" dur="500"/>
                                        <p:tgtEl>
                                          <p:spTgt spid="104495"/>
                                        </p:tgtEl>
                                      </p:cBhvr>
                                    </p:animEffect>
                                  </p:childTnLst>
                                </p:cTn>
                              </p:par>
                            </p:childTnLst>
                          </p:cTn>
                        </p:par>
                      </p:childTnLst>
                    </p:cTn>
                  </p:par>
                  <p:par>
                    <p:cTn id="146" fill="hold">
                      <p:stCondLst>
                        <p:cond delay="indefinite"/>
                      </p:stCondLst>
                      <p:childTnLst>
                        <p:par>
                          <p:cTn id="147" fill="hold">
                            <p:stCondLst>
                              <p:cond delay="0"/>
                            </p:stCondLst>
                            <p:childTnLst>
                              <p:par>
                                <p:cTn id="148" presetID="12" presetClass="entr" presetSubtype="4" fill="hold" grpId="0" nodeType="clickEffect">
                                  <p:stCondLst>
                                    <p:cond delay="0"/>
                                  </p:stCondLst>
                                  <p:childTnLst>
                                    <p:set>
                                      <p:cBhvr>
                                        <p:cTn id="149" dur="1" fill="hold">
                                          <p:stCondLst>
                                            <p:cond delay="0"/>
                                          </p:stCondLst>
                                        </p:cTn>
                                        <p:tgtEl>
                                          <p:spTgt spid="104496"/>
                                        </p:tgtEl>
                                        <p:attrNameLst>
                                          <p:attrName>style.visibility</p:attrName>
                                        </p:attrNameLst>
                                      </p:cBhvr>
                                      <p:to>
                                        <p:strVal val="visible"/>
                                      </p:to>
                                    </p:set>
                                    <p:animEffect transition="in" filter="slide(fromBottom)">
                                      <p:cBhvr>
                                        <p:cTn id="150" dur="500"/>
                                        <p:tgtEl>
                                          <p:spTgt spid="104496"/>
                                        </p:tgtEl>
                                      </p:cBhvr>
                                    </p:animEffect>
                                  </p:childTnLst>
                                </p:cTn>
                              </p:par>
                            </p:childTnLst>
                          </p:cTn>
                        </p:par>
                        <p:par>
                          <p:cTn id="151" fill="hold">
                            <p:stCondLst>
                              <p:cond delay="500"/>
                            </p:stCondLst>
                            <p:childTnLst>
                              <p:par>
                                <p:cTn id="152" presetID="9" presetClass="entr" presetSubtype="0" fill="hold" grpId="0" nodeType="afterEffect">
                                  <p:stCondLst>
                                    <p:cond delay="0"/>
                                  </p:stCondLst>
                                  <p:childTnLst>
                                    <p:set>
                                      <p:cBhvr>
                                        <p:cTn id="153" dur="1" fill="hold">
                                          <p:stCondLst>
                                            <p:cond delay="0"/>
                                          </p:stCondLst>
                                        </p:cTn>
                                        <p:tgtEl>
                                          <p:spTgt spid="104497"/>
                                        </p:tgtEl>
                                        <p:attrNameLst>
                                          <p:attrName>style.visibility</p:attrName>
                                        </p:attrNameLst>
                                      </p:cBhvr>
                                      <p:to>
                                        <p:strVal val="visible"/>
                                      </p:to>
                                    </p:set>
                                    <p:animEffect transition="in" filter="dissolve">
                                      <p:cBhvr>
                                        <p:cTn id="154" dur="500"/>
                                        <p:tgtEl>
                                          <p:spTgt spid="104497"/>
                                        </p:tgtEl>
                                      </p:cBhvr>
                                    </p:animEffect>
                                  </p:childTnLst>
                                </p:cTn>
                              </p:par>
                            </p:childTnLst>
                          </p:cTn>
                        </p:par>
                        <p:par>
                          <p:cTn id="155" fill="hold">
                            <p:stCondLst>
                              <p:cond delay="1000"/>
                            </p:stCondLst>
                            <p:childTnLst>
                              <p:par>
                                <p:cTn id="156" presetID="9" presetClass="entr" presetSubtype="0" fill="hold" grpId="0" nodeType="afterEffect">
                                  <p:stCondLst>
                                    <p:cond delay="0"/>
                                  </p:stCondLst>
                                  <p:childTnLst>
                                    <p:set>
                                      <p:cBhvr>
                                        <p:cTn id="157" dur="1" fill="hold">
                                          <p:stCondLst>
                                            <p:cond delay="0"/>
                                          </p:stCondLst>
                                        </p:cTn>
                                        <p:tgtEl>
                                          <p:spTgt spid="104498"/>
                                        </p:tgtEl>
                                        <p:attrNameLst>
                                          <p:attrName>style.visibility</p:attrName>
                                        </p:attrNameLst>
                                      </p:cBhvr>
                                      <p:to>
                                        <p:strVal val="visible"/>
                                      </p:to>
                                    </p:set>
                                    <p:animEffect transition="in" filter="dissolve">
                                      <p:cBhvr>
                                        <p:cTn id="158" dur="500"/>
                                        <p:tgtEl>
                                          <p:spTgt spid="104498"/>
                                        </p:tgtEl>
                                      </p:cBhvr>
                                    </p:animEffect>
                                  </p:childTnLst>
                                </p:cTn>
                              </p:par>
                            </p:childTnLst>
                          </p:cTn>
                        </p:par>
                      </p:childTnLst>
                    </p:cTn>
                  </p:par>
                  <p:par>
                    <p:cTn id="159" fill="hold">
                      <p:stCondLst>
                        <p:cond delay="indefinite"/>
                      </p:stCondLst>
                      <p:childTnLst>
                        <p:par>
                          <p:cTn id="160" fill="hold">
                            <p:stCondLst>
                              <p:cond delay="0"/>
                            </p:stCondLst>
                            <p:childTnLst>
                              <p:par>
                                <p:cTn id="161" presetID="12" presetClass="entr" presetSubtype="1" fill="hold" grpId="0" nodeType="clickEffect">
                                  <p:stCondLst>
                                    <p:cond delay="0"/>
                                  </p:stCondLst>
                                  <p:childTnLst>
                                    <p:set>
                                      <p:cBhvr>
                                        <p:cTn id="162" dur="1" fill="hold">
                                          <p:stCondLst>
                                            <p:cond delay="0"/>
                                          </p:stCondLst>
                                        </p:cTn>
                                        <p:tgtEl>
                                          <p:spTgt spid="104499"/>
                                        </p:tgtEl>
                                        <p:attrNameLst>
                                          <p:attrName>style.visibility</p:attrName>
                                        </p:attrNameLst>
                                      </p:cBhvr>
                                      <p:to>
                                        <p:strVal val="visible"/>
                                      </p:to>
                                    </p:set>
                                    <p:animEffect transition="in" filter="slide(fromTop)">
                                      <p:cBhvr>
                                        <p:cTn id="163" dur="500"/>
                                        <p:tgtEl>
                                          <p:spTgt spid="104499"/>
                                        </p:tgtEl>
                                      </p:cBhvr>
                                    </p:animEffect>
                                  </p:childTnLst>
                                </p:cTn>
                              </p:par>
                            </p:childTnLst>
                          </p:cTn>
                        </p:par>
                        <p:par>
                          <p:cTn id="164" fill="hold">
                            <p:stCondLst>
                              <p:cond delay="500"/>
                            </p:stCondLst>
                            <p:childTnLst>
                              <p:par>
                                <p:cTn id="165" presetID="9" presetClass="entr" presetSubtype="0" fill="hold" grpId="0" nodeType="afterEffect">
                                  <p:stCondLst>
                                    <p:cond delay="0"/>
                                  </p:stCondLst>
                                  <p:childTnLst>
                                    <p:set>
                                      <p:cBhvr>
                                        <p:cTn id="166" dur="1" fill="hold">
                                          <p:stCondLst>
                                            <p:cond delay="0"/>
                                          </p:stCondLst>
                                        </p:cTn>
                                        <p:tgtEl>
                                          <p:spTgt spid="104500"/>
                                        </p:tgtEl>
                                        <p:attrNameLst>
                                          <p:attrName>style.visibility</p:attrName>
                                        </p:attrNameLst>
                                      </p:cBhvr>
                                      <p:to>
                                        <p:strVal val="visible"/>
                                      </p:to>
                                    </p:set>
                                    <p:animEffect transition="in" filter="dissolve">
                                      <p:cBhvr>
                                        <p:cTn id="167" dur="500"/>
                                        <p:tgtEl>
                                          <p:spTgt spid="104500"/>
                                        </p:tgtEl>
                                      </p:cBhvr>
                                    </p:animEffect>
                                  </p:childTnLst>
                                </p:cTn>
                              </p:par>
                            </p:childTnLst>
                          </p:cTn>
                        </p:par>
                        <p:par>
                          <p:cTn id="168" fill="hold">
                            <p:stCondLst>
                              <p:cond delay="1000"/>
                            </p:stCondLst>
                            <p:childTnLst>
                              <p:par>
                                <p:cTn id="169" presetID="9" presetClass="entr" presetSubtype="0" fill="hold" grpId="0" nodeType="afterEffect">
                                  <p:stCondLst>
                                    <p:cond delay="0"/>
                                  </p:stCondLst>
                                  <p:childTnLst>
                                    <p:set>
                                      <p:cBhvr>
                                        <p:cTn id="170" dur="1" fill="hold">
                                          <p:stCondLst>
                                            <p:cond delay="0"/>
                                          </p:stCondLst>
                                        </p:cTn>
                                        <p:tgtEl>
                                          <p:spTgt spid="104501"/>
                                        </p:tgtEl>
                                        <p:attrNameLst>
                                          <p:attrName>style.visibility</p:attrName>
                                        </p:attrNameLst>
                                      </p:cBhvr>
                                      <p:to>
                                        <p:strVal val="visible"/>
                                      </p:to>
                                    </p:set>
                                    <p:animEffect transition="in" filter="dissolve">
                                      <p:cBhvr>
                                        <p:cTn id="171" dur="500"/>
                                        <p:tgtEl>
                                          <p:spTgt spid="104501"/>
                                        </p:tgtEl>
                                      </p:cBhvr>
                                    </p:animEffect>
                                  </p:childTnLst>
                                </p:cTn>
                              </p:par>
                            </p:childTnLst>
                          </p:cTn>
                        </p:par>
                      </p:childTnLst>
                    </p:cTn>
                  </p:par>
                  <p:par>
                    <p:cTn id="172" fill="hold">
                      <p:stCondLst>
                        <p:cond delay="indefinite"/>
                      </p:stCondLst>
                      <p:childTnLst>
                        <p:par>
                          <p:cTn id="173" fill="hold">
                            <p:stCondLst>
                              <p:cond delay="0"/>
                            </p:stCondLst>
                            <p:childTnLst>
                              <p:par>
                                <p:cTn id="174" presetID="2" presetClass="entr" presetSubtype="2" fill="hold" grpId="0" nodeType="clickEffect">
                                  <p:stCondLst>
                                    <p:cond delay="0"/>
                                  </p:stCondLst>
                                  <p:childTnLst>
                                    <p:set>
                                      <p:cBhvr>
                                        <p:cTn id="175" dur="1" fill="hold">
                                          <p:stCondLst>
                                            <p:cond delay="0"/>
                                          </p:stCondLst>
                                        </p:cTn>
                                        <p:tgtEl>
                                          <p:spTgt spid="104475"/>
                                        </p:tgtEl>
                                        <p:attrNameLst>
                                          <p:attrName>style.visibility</p:attrName>
                                        </p:attrNameLst>
                                      </p:cBhvr>
                                      <p:to>
                                        <p:strVal val="visible"/>
                                      </p:to>
                                    </p:set>
                                    <p:anim calcmode="lin" valueType="num">
                                      <p:cBhvr additive="base">
                                        <p:cTn id="176" dur="500" fill="hold"/>
                                        <p:tgtEl>
                                          <p:spTgt spid="104475"/>
                                        </p:tgtEl>
                                        <p:attrNameLst>
                                          <p:attrName>ppt_x</p:attrName>
                                        </p:attrNameLst>
                                      </p:cBhvr>
                                      <p:tavLst>
                                        <p:tav tm="0">
                                          <p:val>
                                            <p:strVal val="1+#ppt_w/2"/>
                                          </p:val>
                                        </p:tav>
                                        <p:tav tm="100000">
                                          <p:val>
                                            <p:strVal val="#ppt_x"/>
                                          </p:val>
                                        </p:tav>
                                      </p:tavLst>
                                    </p:anim>
                                    <p:anim calcmode="lin" valueType="num">
                                      <p:cBhvr additive="base">
                                        <p:cTn id="177" dur="500" fill="hold"/>
                                        <p:tgtEl>
                                          <p:spTgt spid="104475"/>
                                        </p:tgtEl>
                                        <p:attrNameLst>
                                          <p:attrName>ppt_y</p:attrName>
                                        </p:attrNameLst>
                                      </p:cBhvr>
                                      <p:tavLst>
                                        <p:tav tm="0">
                                          <p:val>
                                            <p:strVal val="#ppt_y"/>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04502"/>
                                        </p:tgtEl>
                                        <p:attrNameLst>
                                          <p:attrName>style.visibility</p:attrName>
                                        </p:attrNameLst>
                                      </p:cBhvr>
                                      <p:to>
                                        <p:strVal val="visible"/>
                                      </p:to>
                                    </p:set>
                                    <p:animEffect transition="in" filter="dissolve">
                                      <p:cBhvr>
                                        <p:cTn id="182" dur="500"/>
                                        <p:tgtEl>
                                          <p:spTgt spid="104502"/>
                                        </p:tgtEl>
                                      </p:cBhvr>
                                    </p:animEffect>
                                  </p:childTnLst>
                                </p:cTn>
                              </p:par>
                            </p:childTnLst>
                          </p:cTn>
                        </p:par>
                        <p:par>
                          <p:cTn id="183" fill="hold">
                            <p:stCondLst>
                              <p:cond delay="500"/>
                            </p:stCondLst>
                            <p:childTnLst>
                              <p:par>
                                <p:cTn id="184" presetID="9" presetClass="entr" presetSubtype="0" fill="hold" grpId="0" nodeType="afterEffect">
                                  <p:stCondLst>
                                    <p:cond delay="0"/>
                                  </p:stCondLst>
                                  <p:childTnLst>
                                    <p:set>
                                      <p:cBhvr>
                                        <p:cTn id="185" dur="1" fill="hold">
                                          <p:stCondLst>
                                            <p:cond delay="0"/>
                                          </p:stCondLst>
                                        </p:cTn>
                                        <p:tgtEl>
                                          <p:spTgt spid="104503"/>
                                        </p:tgtEl>
                                        <p:attrNameLst>
                                          <p:attrName>style.visibility</p:attrName>
                                        </p:attrNameLst>
                                      </p:cBhvr>
                                      <p:to>
                                        <p:strVal val="visible"/>
                                      </p:to>
                                    </p:set>
                                    <p:animEffect transition="in" filter="dissolve">
                                      <p:cBhvr>
                                        <p:cTn id="186" dur="500"/>
                                        <p:tgtEl>
                                          <p:spTgt spid="104503"/>
                                        </p:tgtEl>
                                      </p:cBhvr>
                                    </p:animEffect>
                                  </p:childTnLst>
                                </p:cTn>
                              </p:par>
                            </p:childTnLst>
                          </p:cTn>
                        </p:par>
                      </p:childTnLst>
                    </p:cTn>
                  </p:par>
                  <p:par>
                    <p:cTn id="187" fill="hold">
                      <p:stCondLst>
                        <p:cond delay="indefinite"/>
                      </p:stCondLst>
                      <p:childTnLst>
                        <p:par>
                          <p:cTn id="188" fill="hold">
                            <p:stCondLst>
                              <p:cond delay="0"/>
                            </p:stCondLst>
                            <p:childTnLst>
                              <p:par>
                                <p:cTn id="189" presetID="2" presetClass="entr" presetSubtype="2" fill="hold" grpId="0" nodeType="clickEffect">
                                  <p:stCondLst>
                                    <p:cond delay="0"/>
                                  </p:stCondLst>
                                  <p:childTnLst>
                                    <p:set>
                                      <p:cBhvr>
                                        <p:cTn id="190" dur="1" fill="hold">
                                          <p:stCondLst>
                                            <p:cond delay="0"/>
                                          </p:stCondLst>
                                        </p:cTn>
                                        <p:tgtEl>
                                          <p:spTgt spid="104476"/>
                                        </p:tgtEl>
                                        <p:attrNameLst>
                                          <p:attrName>style.visibility</p:attrName>
                                        </p:attrNameLst>
                                      </p:cBhvr>
                                      <p:to>
                                        <p:strVal val="visible"/>
                                      </p:to>
                                    </p:set>
                                    <p:anim calcmode="lin" valueType="num">
                                      <p:cBhvr additive="base">
                                        <p:cTn id="191" dur="500" fill="hold"/>
                                        <p:tgtEl>
                                          <p:spTgt spid="104476"/>
                                        </p:tgtEl>
                                        <p:attrNameLst>
                                          <p:attrName>ppt_x</p:attrName>
                                        </p:attrNameLst>
                                      </p:cBhvr>
                                      <p:tavLst>
                                        <p:tav tm="0">
                                          <p:val>
                                            <p:strVal val="1+#ppt_w/2"/>
                                          </p:val>
                                        </p:tav>
                                        <p:tav tm="100000">
                                          <p:val>
                                            <p:strVal val="#ppt_x"/>
                                          </p:val>
                                        </p:tav>
                                      </p:tavLst>
                                    </p:anim>
                                    <p:anim calcmode="lin" valueType="num">
                                      <p:cBhvr additive="base">
                                        <p:cTn id="192" dur="500" fill="hold"/>
                                        <p:tgtEl>
                                          <p:spTgt spid="104476"/>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104504"/>
                                        </p:tgtEl>
                                        <p:attrNameLst>
                                          <p:attrName>style.visibility</p:attrName>
                                        </p:attrNameLst>
                                      </p:cBhvr>
                                      <p:to>
                                        <p:strVal val="visible"/>
                                      </p:to>
                                    </p:set>
                                    <p:animEffect transition="in" filter="dissolve">
                                      <p:cBhvr>
                                        <p:cTn id="197" dur="500"/>
                                        <p:tgtEl>
                                          <p:spTgt spid="104504"/>
                                        </p:tgtEl>
                                      </p:cBhvr>
                                    </p:animEffect>
                                  </p:childTnLst>
                                </p:cTn>
                              </p:par>
                            </p:childTnLst>
                          </p:cTn>
                        </p:par>
                        <p:par>
                          <p:cTn id="198" fill="hold">
                            <p:stCondLst>
                              <p:cond delay="500"/>
                            </p:stCondLst>
                            <p:childTnLst>
                              <p:par>
                                <p:cTn id="199" presetID="9" presetClass="entr" presetSubtype="0" fill="hold" grpId="0" nodeType="afterEffect">
                                  <p:stCondLst>
                                    <p:cond delay="0"/>
                                  </p:stCondLst>
                                  <p:childTnLst>
                                    <p:set>
                                      <p:cBhvr>
                                        <p:cTn id="200" dur="1" fill="hold">
                                          <p:stCondLst>
                                            <p:cond delay="0"/>
                                          </p:stCondLst>
                                        </p:cTn>
                                        <p:tgtEl>
                                          <p:spTgt spid="104505"/>
                                        </p:tgtEl>
                                        <p:attrNameLst>
                                          <p:attrName>style.visibility</p:attrName>
                                        </p:attrNameLst>
                                      </p:cBhvr>
                                      <p:to>
                                        <p:strVal val="visible"/>
                                      </p:to>
                                    </p:set>
                                    <p:animEffect transition="in" filter="dissolve">
                                      <p:cBhvr>
                                        <p:cTn id="201" dur="500"/>
                                        <p:tgtEl>
                                          <p:spTgt spid="104505"/>
                                        </p:tgtEl>
                                      </p:cBhvr>
                                    </p:animEffect>
                                  </p:childTnLst>
                                </p:cTn>
                              </p:par>
                            </p:childTnLst>
                          </p:cTn>
                        </p:par>
                      </p:childTnLst>
                    </p:cTn>
                  </p:par>
                  <p:par>
                    <p:cTn id="202" fill="hold">
                      <p:stCondLst>
                        <p:cond delay="indefinite"/>
                      </p:stCondLst>
                      <p:childTnLst>
                        <p:par>
                          <p:cTn id="203" fill="hold">
                            <p:stCondLst>
                              <p:cond delay="0"/>
                            </p:stCondLst>
                            <p:childTnLst>
                              <p:par>
                                <p:cTn id="204" presetID="12" presetClass="entr" presetSubtype="8" fill="hold" grpId="0" nodeType="clickEffect">
                                  <p:stCondLst>
                                    <p:cond delay="0"/>
                                  </p:stCondLst>
                                  <p:childTnLst>
                                    <p:set>
                                      <p:cBhvr>
                                        <p:cTn id="205" dur="1" fill="hold">
                                          <p:stCondLst>
                                            <p:cond delay="0"/>
                                          </p:stCondLst>
                                        </p:cTn>
                                        <p:tgtEl>
                                          <p:spTgt spid="104506"/>
                                        </p:tgtEl>
                                        <p:attrNameLst>
                                          <p:attrName>style.visibility</p:attrName>
                                        </p:attrNameLst>
                                      </p:cBhvr>
                                      <p:to>
                                        <p:strVal val="visible"/>
                                      </p:to>
                                    </p:set>
                                    <p:animEffect transition="in" filter="slide(fromLeft)">
                                      <p:cBhvr>
                                        <p:cTn id="206" dur="500"/>
                                        <p:tgtEl>
                                          <p:spTgt spid="104506"/>
                                        </p:tgtEl>
                                      </p:cBhvr>
                                    </p:animEffect>
                                  </p:childTnLst>
                                </p:cTn>
                              </p:par>
                            </p:childTnLst>
                          </p:cTn>
                        </p:par>
                        <p:par>
                          <p:cTn id="207" fill="hold">
                            <p:stCondLst>
                              <p:cond delay="500"/>
                            </p:stCondLst>
                            <p:childTnLst>
                              <p:par>
                                <p:cTn id="208" presetID="9" presetClass="entr" presetSubtype="0" fill="hold" grpId="0" nodeType="afterEffect">
                                  <p:stCondLst>
                                    <p:cond delay="0"/>
                                  </p:stCondLst>
                                  <p:childTnLst>
                                    <p:set>
                                      <p:cBhvr>
                                        <p:cTn id="209" dur="1" fill="hold">
                                          <p:stCondLst>
                                            <p:cond delay="0"/>
                                          </p:stCondLst>
                                        </p:cTn>
                                        <p:tgtEl>
                                          <p:spTgt spid="104509"/>
                                        </p:tgtEl>
                                        <p:attrNameLst>
                                          <p:attrName>style.visibility</p:attrName>
                                        </p:attrNameLst>
                                      </p:cBhvr>
                                      <p:to>
                                        <p:strVal val="visible"/>
                                      </p:to>
                                    </p:set>
                                    <p:animEffect transition="in" filter="dissolve">
                                      <p:cBhvr>
                                        <p:cTn id="210" dur="500"/>
                                        <p:tgtEl>
                                          <p:spTgt spid="104509"/>
                                        </p:tgtEl>
                                      </p:cBhvr>
                                    </p:animEffect>
                                  </p:childTnLst>
                                </p:cTn>
                              </p:par>
                            </p:childTnLst>
                          </p:cTn>
                        </p:par>
                        <p:par>
                          <p:cTn id="211" fill="hold">
                            <p:stCondLst>
                              <p:cond delay="1000"/>
                            </p:stCondLst>
                            <p:childTnLst>
                              <p:par>
                                <p:cTn id="212" presetID="9" presetClass="entr" presetSubtype="0" fill="hold" grpId="0" nodeType="afterEffect">
                                  <p:stCondLst>
                                    <p:cond delay="0"/>
                                  </p:stCondLst>
                                  <p:childTnLst>
                                    <p:set>
                                      <p:cBhvr>
                                        <p:cTn id="213" dur="1" fill="hold">
                                          <p:stCondLst>
                                            <p:cond delay="0"/>
                                          </p:stCondLst>
                                        </p:cTn>
                                        <p:tgtEl>
                                          <p:spTgt spid="104510"/>
                                        </p:tgtEl>
                                        <p:attrNameLst>
                                          <p:attrName>style.visibility</p:attrName>
                                        </p:attrNameLst>
                                      </p:cBhvr>
                                      <p:to>
                                        <p:strVal val="visible"/>
                                      </p:to>
                                    </p:set>
                                    <p:animEffect transition="in" filter="dissolve">
                                      <p:cBhvr>
                                        <p:cTn id="214" dur="500"/>
                                        <p:tgtEl>
                                          <p:spTgt spid="104510"/>
                                        </p:tgtEl>
                                      </p:cBhvr>
                                    </p:animEffect>
                                  </p:childTnLst>
                                </p:cTn>
                              </p:par>
                            </p:childTnLst>
                          </p:cTn>
                        </p:par>
                      </p:childTnLst>
                    </p:cTn>
                  </p:par>
                  <p:par>
                    <p:cTn id="215" fill="hold">
                      <p:stCondLst>
                        <p:cond delay="indefinite"/>
                      </p:stCondLst>
                      <p:childTnLst>
                        <p:par>
                          <p:cTn id="216" fill="hold">
                            <p:stCondLst>
                              <p:cond delay="0"/>
                            </p:stCondLst>
                            <p:childTnLst>
                              <p:par>
                                <p:cTn id="217" presetID="12" presetClass="entr" presetSubtype="4" fill="hold" grpId="0" nodeType="clickEffect">
                                  <p:stCondLst>
                                    <p:cond delay="0"/>
                                  </p:stCondLst>
                                  <p:childTnLst>
                                    <p:set>
                                      <p:cBhvr>
                                        <p:cTn id="218" dur="1" fill="hold">
                                          <p:stCondLst>
                                            <p:cond delay="0"/>
                                          </p:stCondLst>
                                        </p:cTn>
                                        <p:tgtEl>
                                          <p:spTgt spid="104511"/>
                                        </p:tgtEl>
                                        <p:attrNameLst>
                                          <p:attrName>style.visibility</p:attrName>
                                        </p:attrNameLst>
                                      </p:cBhvr>
                                      <p:to>
                                        <p:strVal val="visible"/>
                                      </p:to>
                                    </p:set>
                                    <p:animEffect transition="in" filter="slide(fromBottom)">
                                      <p:cBhvr>
                                        <p:cTn id="219" dur="500"/>
                                        <p:tgtEl>
                                          <p:spTgt spid="104511"/>
                                        </p:tgtEl>
                                      </p:cBhvr>
                                    </p:animEffect>
                                  </p:childTnLst>
                                </p:cTn>
                              </p:par>
                            </p:childTnLst>
                          </p:cTn>
                        </p:par>
                        <p:par>
                          <p:cTn id="220" fill="hold">
                            <p:stCondLst>
                              <p:cond delay="500"/>
                            </p:stCondLst>
                            <p:childTnLst>
                              <p:par>
                                <p:cTn id="221" presetID="9" presetClass="entr" presetSubtype="0" fill="hold" grpId="0" nodeType="afterEffect">
                                  <p:stCondLst>
                                    <p:cond delay="0"/>
                                  </p:stCondLst>
                                  <p:childTnLst>
                                    <p:set>
                                      <p:cBhvr>
                                        <p:cTn id="222" dur="1" fill="hold">
                                          <p:stCondLst>
                                            <p:cond delay="0"/>
                                          </p:stCondLst>
                                        </p:cTn>
                                        <p:tgtEl>
                                          <p:spTgt spid="104512"/>
                                        </p:tgtEl>
                                        <p:attrNameLst>
                                          <p:attrName>style.visibility</p:attrName>
                                        </p:attrNameLst>
                                      </p:cBhvr>
                                      <p:to>
                                        <p:strVal val="visible"/>
                                      </p:to>
                                    </p:set>
                                    <p:animEffect transition="in" filter="dissolve">
                                      <p:cBhvr>
                                        <p:cTn id="223" dur="500"/>
                                        <p:tgtEl>
                                          <p:spTgt spid="104512"/>
                                        </p:tgtEl>
                                      </p:cBhvr>
                                    </p:animEffect>
                                  </p:childTnLst>
                                </p:cTn>
                              </p:par>
                            </p:childTnLst>
                          </p:cTn>
                        </p:par>
                        <p:par>
                          <p:cTn id="224" fill="hold">
                            <p:stCondLst>
                              <p:cond delay="1000"/>
                            </p:stCondLst>
                            <p:childTnLst>
                              <p:par>
                                <p:cTn id="225" presetID="9" presetClass="entr" presetSubtype="0" fill="hold" grpId="0" nodeType="afterEffect">
                                  <p:stCondLst>
                                    <p:cond delay="0"/>
                                  </p:stCondLst>
                                  <p:childTnLst>
                                    <p:set>
                                      <p:cBhvr>
                                        <p:cTn id="226" dur="1" fill="hold">
                                          <p:stCondLst>
                                            <p:cond delay="0"/>
                                          </p:stCondLst>
                                        </p:cTn>
                                        <p:tgtEl>
                                          <p:spTgt spid="104513"/>
                                        </p:tgtEl>
                                        <p:attrNameLst>
                                          <p:attrName>style.visibility</p:attrName>
                                        </p:attrNameLst>
                                      </p:cBhvr>
                                      <p:to>
                                        <p:strVal val="visible"/>
                                      </p:to>
                                    </p:set>
                                    <p:animEffect transition="in" filter="dissolve">
                                      <p:cBhvr>
                                        <p:cTn id="227" dur="500"/>
                                        <p:tgtEl>
                                          <p:spTgt spid="104513"/>
                                        </p:tgtEl>
                                      </p:cBhvr>
                                    </p:animEffect>
                                  </p:childTnLst>
                                </p:cTn>
                              </p:par>
                            </p:childTnLst>
                          </p:cTn>
                        </p:par>
                      </p:childTnLst>
                    </p:cTn>
                  </p:par>
                  <p:par>
                    <p:cTn id="228" fill="hold">
                      <p:stCondLst>
                        <p:cond delay="indefinite"/>
                      </p:stCondLst>
                      <p:childTnLst>
                        <p:par>
                          <p:cTn id="229" fill="hold">
                            <p:stCondLst>
                              <p:cond delay="0"/>
                            </p:stCondLst>
                            <p:childTnLst>
                              <p:par>
                                <p:cTn id="230" presetID="2" presetClass="entr" presetSubtype="2" fill="hold" grpId="0" nodeType="clickEffect">
                                  <p:stCondLst>
                                    <p:cond delay="0"/>
                                  </p:stCondLst>
                                  <p:childTnLst>
                                    <p:set>
                                      <p:cBhvr>
                                        <p:cTn id="231" dur="1" fill="hold">
                                          <p:stCondLst>
                                            <p:cond delay="0"/>
                                          </p:stCondLst>
                                        </p:cTn>
                                        <p:tgtEl>
                                          <p:spTgt spid="104477"/>
                                        </p:tgtEl>
                                        <p:attrNameLst>
                                          <p:attrName>style.visibility</p:attrName>
                                        </p:attrNameLst>
                                      </p:cBhvr>
                                      <p:to>
                                        <p:strVal val="visible"/>
                                      </p:to>
                                    </p:set>
                                    <p:anim calcmode="lin" valueType="num">
                                      <p:cBhvr additive="base">
                                        <p:cTn id="232" dur="500" fill="hold"/>
                                        <p:tgtEl>
                                          <p:spTgt spid="104477"/>
                                        </p:tgtEl>
                                        <p:attrNameLst>
                                          <p:attrName>ppt_x</p:attrName>
                                        </p:attrNameLst>
                                      </p:cBhvr>
                                      <p:tavLst>
                                        <p:tav tm="0">
                                          <p:val>
                                            <p:strVal val="1+#ppt_w/2"/>
                                          </p:val>
                                        </p:tav>
                                        <p:tav tm="100000">
                                          <p:val>
                                            <p:strVal val="#ppt_x"/>
                                          </p:val>
                                        </p:tav>
                                      </p:tavLst>
                                    </p:anim>
                                    <p:anim calcmode="lin" valueType="num">
                                      <p:cBhvr additive="base">
                                        <p:cTn id="233" dur="500" fill="hold"/>
                                        <p:tgtEl>
                                          <p:spTgt spid="104477"/>
                                        </p:tgtEl>
                                        <p:attrNameLst>
                                          <p:attrName>ppt_y</p:attrName>
                                        </p:attrNameLst>
                                      </p:cBhvr>
                                      <p:tavLst>
                                        <p:tav tm="0">
                                          <p:val>
                                            <p:strVal val="#ppt_y"/>
                                          </p:val>
                                        </p:tav>
                                        <p:tav tm="100000">
                                          <p:val>
                                            <p:strVal val="#ppt_y"/>
                                          </p:val>
                                        </p:tav>
                                      </p:tavLst>
                                    </p:anim>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104514"/>
                                        </p:tgtEl>
                                        <p:attrNameLst>
                                          <p:attrName>style.visibility</p:attrName>
                                        </p:attrNameLst>
                                      </p:cBhvr>
                                      <p:to>
                                        <p:strVal val="visible"/>
                                      </p:to>
                                    </p:set>
                                    <p:animEffect transition="in" filter="dissolve">
                                      <p:cBhvr>
                                        <p:cTn id="238" dur="500"/>
                                        <p:tgtEl>
                                          <p:spTgt spid="104514"/>
                                        </p:tgtEl>
                                      </p:cBhvr>
                                    </p:animEffect>
                                  </p:childTnLst>
                                </p:cTn>
                              </p:par>
                            </p:childTnLst>
                          </p:cTn>
                        </p:par>
                        <p:par>
                          <p:cTn id="239" fill="hold">
                            <p:stCondLst>
                              <p:cond delay="500"/>
                            </p:stCondLst>
                            <p:childTnLst>
                              <p:par>
                                <p:cTn id="240" presetID="9" presetClass="entr" presetSubtype="0" fill="hold" grpId="0" nodeType="afterEffect">
                                  <p:stCondLst>
                                    <p:cond delay="0"/>
                                  </p:stCondLst>
                                  <p:childTnLst>
                                    <p:set>
                                      <p:cBhvr>
                                        <p:cTn id="241" dur="1" fill="hold">
                                          <p:stCondLst>
                                            <p:cond delay="0"/>
                                          </p:stCondLst>
                                        </p:cTn>
                                        <p:tgtEl>
                                          <p:spTgt spid="104515"/>
                                        </p:tgtEl>
                                        <p:attrNameLst>
                                          <p:attrName>style.visibility</p:attrName>
                                        </p:attrNameLst>
                                      </p:cBhvr>
                                      <p:to>
                                        <p:strVal val="visible"/>
                                      </p:to>
                                    </p:set>
                                    <p:animEffect transition="in" filter="dissolve">
                                      <p:cBhvr>
                                        <p:cTn id="242" dur="500"/>
                                        <p:tgtEl>
                                          <p:spTgt spid="104515"/>
                                        </p:tgtEl>
                                      </p:cBhvr>
                                    </p:animEffect>
                                  </p:childTnLst>
                                </p:cTn>
                              </p:par>
                            </p:childTnLst>
                          </p:cTn>
                        </p:par>
                      </p:childTnLst>
                    </p:cTn>
                  </p:par>
                  <p:par>
                    <p:cTn id="243" fill="hold">
                      <p:stCondLst>
                        <p:cond delay="indefinite"/>
                      </p:stCondLst>
                      <p:childTnLst>
                        <p:par>
                          <p:cTn id="244" fill="hold">
                            <p:stCondLst>
                              <p:cond delay="0"/>
                            </p:stCondLst>
                            <p:childTnLst>
                              <p:par>
                                <p:cTn id="245" presetID="12" presetClass="entr" presetSubtype="1" fill="hold" grpId="0" nodeType="clickEffect">
                                  <p:stCondLst>
                                    <p:cond delay="0"/>
                                  </p:stCondLst>
                                  <p:childTnLst>
                                    <p:set>
                                      <p:cBhvr>
                                        <p:cTn id="246" dur="1" fill="hold">
                                          <p:stCondLst>
                                            <p:cond delay="0"/>
                                          </p:stCondLst>
                                        </p:cTn>
                                        <p:tgtEl>
                                          <p:spTgt spid="104516"/>
                                        </p:tgtEl>
                                        <p:attrNameLst>
                                          <p:attrName>style.visibility</p:attrName>
                                        </p:attrNameLst>
                                      </p:cBhvr>
                                      <p:to>
                                        <p:strVal val="visible"/>
                                      </p:to>
                                    </p:set>
                                    <p:animEffect transition="in" filter="slide(fromTop)">
                                      <p:cBhvr>
                                        <p:cTn id="247" dur="500"/>
                                        <p:tgtEl>
                                          <p:spTgt spid="104516"/>
                                        </p:tgtEl>
                                      </p:cBhvr>
                                    </p:animEffect>
                                  </p:childTnLst>
                                </p:cTn>
                              </p:par>
                            </p:childTnLst>
                          </p:cTn>
                        </p:par>
                        <p:par>
                          <p:cTn id="248" fill="hold">
                            <p:stCondLst>
                              <p:cond delay="500"/>
                            </p:stCondLst>
                            <p:childTnLst>
                              <p:par>
                                <p:cTn id="249" presetID="9" presetClass="entr" presetSubtype="0" fill="hold" grpId="0" nodeType="afterEffect">
                                  <p:stCondLst>
                                    <p:cond delay="0"/>
                                  </p:stCondLst>
                                  <p:childTnLst>
                                    <p:set>
                                      <p:cBhvr>
                                        <p:cTn id="250" dur="1" fill="hold">
                                          <p:stCondLst>
                                            <p:cond delay="0"/>
                                          </p:stCondLst>
                                        </p:cTn>
                                        <p:tgtEl>
                                          <p:spTgt spid="104517"/>
                                        </p:tgtEl>
                                        <p:attrNameLst>
                                          <p:attrName>style.visibility</p:attrName>
                                        </p:attrNameLst>
                                      </p:cBhvr>
                                      <p:to>
                                        <p:strVal val="visible"/>
                                      </p:to>
                                    </p:set>
                                    <p:animEffect transition="in" filter="dissolve">
                                      <p:cBhvr>
                                        <p:cTn id="251" dur="500"/>
                                        <p:tgtEl>
                                          <p:spTgt spid="104517"/>
                                        </p:tgtEl>
                                      </p:cBhvr>
                                    </p:animEffect>
                                  </p:childTnLst>
                                </p:cTn>
                              </p:par>
                            </p:childTnLst>
                          </p:cTn>
                        </p:par>
                        <p:par>
                          <p:cTn id="252" fill="hold">
                            <p:stCondLst>
                              <p:cond delay="1000"/>
                            </p:stCondLst>
                            <p:childTnLst>
                              <p:par>
                                <p:cTn id="253" presetID="9" presetClass="entr" presetSubtype="0" fill="hold" grpId="0" nodeType="afterEffect">
                                  <p:stCondLst>
                                    <p:cond delay="0"/>
                                  </p:stCondLst>
                                  <p:childTnLst>
                                    <p:set>
                                      <p:cBhvr>
                                        <p:cTn id="254" dur="1" fill="hold">
                                          <p:stCondLst>
                                            <p:cond delay="0"/>
                                          </p:stCondLst>
                                        </p:cTn>
                                        <p:tgtEl>
                                          <p:spTgt spid="104518"/>
                                        </p:tgtEl>
                                        <p:attrNameLst>
                                          <p:attrName>style.visibility</p:attrName>
                                        </p:attrNameLst>
                                      </p:cBhvr>
                                      <p:to>
                                        <p:strVal val="visible"/>
                                      </p:to>
                                    </p:set>
                                    <p:animEffect transition="in" filter="dissolve">
                                      <p:cBhvr>
                                        <p:cTn id="255" dur="500"/>
                                        <p:tgtEl>
                                          <p:spTgt spid="104518"/>
                                        </p:tgtEl>
                                      </p:cBhvr>
                                    </p:animEffect>
                                  </p:childTnLst>
                                </p:cTn>
                              </p:par>
                            </p:childTnLst>
                          </p:cTn>
                        </p:par>
                      </p:childTnLst>
                    </p:cTn>
                  </p:par>
                  <p:par>
                    <p:cTn id="256" fill="hold">
                      <p:stCondLst>
                        <p:cond delay="indefinite"/>
                      </p:stCondLst>
                      <p:childTnLst>
                        <p:par>
                          <p:cTn id="257" fill="hold">
                            <p:stCondLst>
                              <p:cond delay="0"/>
                            </p:stCondLst>
                            <p:childTnLst>
                              <p:par>
                                <p:cTn id="258" presetID="2" presetClass="entr" presetSubtype="2" fill="hold" grpId="0" nodeType="clickEffect">
                                  <p:stCondLst>
                                    <p:cond delay="0"/>
                                  </p:stCondLst>
                                  <p:childTnLst>
                                    <p:set>
                                      <p:cBhvr>
                                        <p:cTn id="259" dur="1" fill="hold">
                                          <p:stCondLst>
                                            <p:cond delay="0"/>
                                          </p:stCondLst>
                                        </p:cTn>
                                        <p:tgtEl>
                                          <p:spTgt spid="104478"/>
                                        </p:tgtEl>
                                        <p:attrNameLst>
                                          <p:attrName>style.visibility</p:attrName>
                                        </p:attrNameLst>
                                      </p:cBhvr>
                                      <p:to>
                                        <p:strVal val="visible"/>
                                      </p:to>
                                    </p:set>
                                    <p:anim calcmode="lin" valueType="num">
                                      <p:cBhvr additive="base">
                                        <p:cTn id="260" dur="500" fill="hold"/>
                                        <p:tgtEl>
                                          <p:spTgt spid="104478"/>
                                        </p:tgtEl>
                                        <p:attrNameLst>
                                          <p:attrName>ppt_x</p:attrName>
                                        </p:attrNameLst>
                                      </p:cBhvr>
                                      <p:tavLst>
                                        <p:tav tm="0">
                                          <p:val>
                                            <p:strVal val="1+#ppt_w/2"/>
                                          </p:val>
                                        </p:tav>
                                        <p:tav tm="100000">
                                          <p:val>
                                            <p:strVal val="#ppt_x"/>
                                          </p:val>
                                        </p:tav>
                                      </p:tavLst>
                                    </p:anim>
                                    <p:anim calcmode="lin" valueType="num">
                                      <p:cBhvr additive="base">
                                        <p:cTn id="261" dur="500" fill="hold"/>
                                        <p:tgtEl>
                                          <p:spTgt spid="104478"/>
                                        </p:tgtEl>
                                        <p:attrNameLst>
                                          <p:attrName>ppt_y</p:attrName>
                                        </p:attrNameLst>
                                      </p:cBhvr>
                                      <p:tavLst>
                                        <p:tav tm="0">
                                          <p:val>
                                            <p:strVal val="#ppt_y"/>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104519"/>
                                        </p:tgtEl>
                                        <p:attrNameLst>
                                          <p:attrName>style.visibility</p:attrName>
                                        </p:attrNameLst>
                                      </p:cBhvr>
                                      <p:to>
                                        <p:strVal val="visible"/>
                                      </p:to>
                                    </p:set>
                                    <p:animEffect transition="in" filter="dissolve">
                                      <p:cBhvr>
                                        <p:cTn id="266" dur="500"/>
                                        <p:tgtEl>
                                          <p:spTgt spid="104519"/>
                                        </p:tgtEl>
                                      </p:cBhvr>
                                    </p:animEffect>
                                  </p:childTnLst>
                                </p:cTn>
                              </p:par>
                            </p:childTnLst>
                          </p:cTn>
                        </p:par>
                        <p:par>
                          <p:cTn id="267" fill="hold">
                            <p:stCondLst>
                              <p:cond delay="500"/>
                            </p:stCondLst>
                            <p:childTnLst>
                              <p:par>
                                <p:cTn id="268" presetID="9" presetClass="entr" presetSubtype="0" fill="hold" grpId="0" nodeType="afterEffect">
                                  <p:stCondLst>
                                    <p:cond delay="0"/>
                                  </p:stCondLst>
                                  <p:childTnLst>
                                    <p:set>
                                      <p:cBhvr>
                                        <p:cTn id="269" dur="1" fill="hold">
                                          <p:stCondLst>
                                            <p:cond delay="0"/>
                                          </p:stCondLst>
                                        </p:cTn>
                                        <p:tgtEl>
                                          <p:spTgt spid="104520"/>
                                        </p:tgtEl>
                                        <p:attrNameLst>
                                          <p:attrName>style.visibility</p:attrName>
                                        </p:attrNameLst>
                                      </p:cBhvr>
                                      <p:to>
                                        <p:strVal val="visible"/>
                                      </p:to>
                                    </p:set>
                                    <p:animEffect transition="in" filter="dissolve">
                                      <p:cBhvr>
                                        <p:cTn id="270" dur="500"/>
                                        <p:tgtEl>
                                          <p:spTgt spid="10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nimBg="1" autoUpdateAnimBg="0"/>
      <p:bldP spid="104453" grpId="0" animBg="1" autoUpdateAnimBg="0"/>
      <p:bldP spid="104454" grpId="0" animBg="1" autoUpdateAnimBg="0"/>
      <p:bldP spid="104455" grpId="0" animBg="1" autoUpdateAnimBg="0"/>
      <p:bldP spid="104456" grpId="0" animBg="1" autoUpdateAnimBg="0"/>
      <p:bldP spid="104457" grpId="0" animBg="1" autoUpdateAnimBg="0"/>
      <p:bldP spid="104458" grpId="0" animBg="1"/>
      <p:bldP spid="104459" grpId="0" animBg="1"/>
      <p:bldP spid="104460" grpId="0" animBg="1"/>
      <p:bldP spid="104461" grpId="0" animBg="1"/>
      <p:bldP spid="104462" grpId="0" animBg="1"/>
      <p:bldP spid="104463" grpId="0" animBg="1"/>
      <p:bldP spid="104464" grpId="0" animBg="1"/>
      <p:bldP spid="104465" grpId="0" animBg="1"/>
      <p:bldP spid="104466" grpId="0" autoUpdateAnimBg="0"/>
      <p:bldP spid="104467" grpId="0" autoUpdateAnimBg="0"/>
      <p:bldP spid="104468" grpId="0" autoUpdateAnimBg="0"/>
      <p:bldP spid="104469" grpId="0" autoUpdateAnimBg="0"/>
      <p:bldP spid="104470" grpId="0" autoUpdateAnimBg="0"/>
      <p:bldP spid="104471" grpId="0" autoUpdateAnimBg="0"/>
      <p:bldP spid="104472" grpId="0" autoUpdateAnimBg="0"/>
      <p:bldP spid="104473" grpId="0" autoUpdateAnimBg="0"/>
      <p:bldP spid="104474" grpId="0" autoUpdateAnimBg="0"/>
      <p:bldP spid="104475" grpId="0" autoUpdateAnimBg="0"/>
      <p:bldP spid="104476" grpId="0" autoUpdateAnimBg="0"/>
      <p:bldP spid="104477" grpId="0" autoUpdateAnimBg="0"/>
      <p:bldP spid="104478" grpId="0" autoUpdateAnimBg="0"/>
      <p:bldP spid="104482" grpId="0" animBg="1" autoUpdateAnimBg="0"/>
      <p:bldP spid="104483" grpId="0" animBg="1"/>
      <p:bldP spid="104484" grpId="0" animBg="1" autoUpdateAnimBg="0"/>
      <p:bldP spid="104485" grpId="0" autoUpdateAnimBg="0"/>
      <p:bldP spid="104486" grpId="0" animBg="1"/>
      <p:bldP spid="104487" grpId="0" animBg="1" autoUpdateAnimBg="0"/>
      <p:bldP spid="104488" grpId="0" animBg="1"/>
      <p:bldP spid="104489" grpId="0" animBg="1" autoUpdateAnimBg="0"/>
      <p:bldP spid="104490" grpId="0" autoUpdateAnimBg="0"/>
      <p:bldP spid="104491" grpId="0" autoUpdateAnimBg="0"/>
      <p:bldP spid="104493" grpId="0" animBg="1" autoUpdateAnimBg="0"/>
      <p:bldP spid="104494" grpId="0" animBg="1" autoUpdateAnimBg="0"/>
      <p:bldP spid="104495" grpId="0" animBg="1" autoUpdateAnimBg="0"/>
      <p:bldP spid="104496" grpId="0" animBg="1"/>
      <p:bldP spid="104497" grpId="0" animBg="1" autoUpdateAnimBg="0"/>
      <p:bldP spid="104498" grpId="0" autoUpdateAnimBg="0"/>
      <p:bldP spid="104499" grpId="0" animBg="1"/>
      <p:bldP spid="104500" grpId="0" animBg="1" autoUpdateAnimBg="0"/>
      <p:bldP spid="104501" grpId="0" autoUpdateAnimBg="0"/>
      <p:bldP spid="104502" grpId="0" animBg="1" autoUpdateAnimBg="0"/>
      <p:bldP spid="104503" grpId="0" animBg="1" autoUpdateAnimBg="0"/>
      <p:bldP spid="104504" grpId="0" animBg="1" autoUpdateAnimBg="0"/>
      <p:bldP spid="104505" grpId="0" animBg="1" autoUpdateAnimBg="0"/>
      <p:bldP spid="104506" grpId="0" animBg="1"/>
      <p:bldP spid="104509" grpId="0" animBg="1" autoUpdateAnimBg="0"/>
      <p:bldP spid="104510" grpId="0" autoUpdateAnimBg="0"/>
      <p:bldP spid="104511" grpId="0" animBg="1"/>
      <p:bldP spid="104512" grpId="0" animBg="1" autoUpdateAnimBg="0"/>
      <p:bldP spid="104513" grpId="0" autoUpdateAnimBg="0"/>
      <p:bldP spid="104514" grpId="0" animBg="1" autoUpdateAnimBg="0"/>
      <p:bldP spid="104515" grpId="0" animBg="1" autoUpdateAnimBg="0"/>
      <p:bldP spid="104516" grpId="0" animBg="1"/>
      <p:bldP spid="104517" grpId="0" animBg="1" autoUpdateAnimBg="0"/>
      <p:bldP spid="104518" grpId="0" animBg="1" autoUpdateAnimBg="0"/>
      <p:bldP spid="104519" grpId="0" animBg="1" autoUpdateAnimBg="0"/>
      <p:bldP spid="104520"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702FA5D9-FDFC-4F2D-96B5-2442C617A629}"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7987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D1BDD2F7-C71A-4227-BE66-56EAFC98ED57}"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79876" name="Rectangle 2"/>
          <p:cNvSpPr>
            <a:spLocks noGrp="1" noChangeArrowheads="1"/>
          </p:cNvSpPr>
          <p:nvPr>
            <p:ph type="title" idx="4294967295"/>
          </p:nvPr>
        </p:nvSpPr>
        <p:spPr>
          <a:xfrm>
            <a:off x="336550" y="0"/>
            <a:ext cx="8580438" cy="946150"/>
          </a:xfrm>
        </p:spPr>
        <p:txBody>
          <a:bodyPr/>
          <a:lstStyle/>
          <a:p>
            <a:pPr algn="ctr" eaLnBrk="1" hangingPunct="1"/>
            <a:r>
              <a:rPr lang="en-US" altLang="zh-CN" sz="4000" b="1">
                <a:solidFill>
                  <a:schemeClr val="tx2"/>
                </a:solidFill>
                <a:latin typeface="华文新魏" pitchFamily="2" charset="-122"/>
                <a:ea typeface="华文新魏" pitchFamily="2" charset="-122"/>
              </a:rPr>
              <a:t>8.7</a:t>
            </a:r>
            <a:r>
              <a:rPr lang="zh-CN" altLang="en-US" sz="4000" b="1">
                <a:solidFill>
                  <a:schemeClr val="tx2"/>
                </a:solidFill>
                <a:latin typeface="华文新魏" pitchFamily="2" charset="-122"/>
                <a:ea typeface="华文新魏" pitchFamily="2" charset="-122"/>
              </a:rPr>
              <a:t>用边表示活动的网络</a:t>
            </a:r>
            <a:r>
              <a:rPr lang="en-US" altLang="zh-CN" sz="4000" b="1">
                <a:solidFill>
                  <a:schemeClr val="tx2"/>
                </a:solidFill>
                <a:latin typeface="华文新魏" pitchFamily="2" charset="-122"/>
                <a:ea typeface="华文新魏" pitchFamily="2" charset="-122"/>
              </a:rPr>
              <a:t>(AOE</a:t>
            </a:r>
            <a:r>
              <a:rPr lang="zh-CN" altLang="en-US" sz="4000" b="1">
                <a:solidFill>
                  <a:schemeClr val="tx2"/>
                </a:solidFill>
                <a:latin typeface="华文新魏" pitchFamily="2" charset="-122"/>
                <a:ea typeface="华文新魏" pitchFamily="2" charset="-122"/>
              </a:rPr>
              <a:t>网络</a:t>
            </a:r>
            <a:r>
              <a:rPr lang="en-US" altLang="zh-CN" sz="4000" b="1">
                <a:solidFill>
                  <a:schemeClr val="tx2"/>
                </a:solidFill>
                <a:latin typeface="华文新魏" pitchFamily="2" charset="-122"/>
                <a:ea typeface="华文新魏" pitchFamily="2" charset="-122"/>
              </a:rPr>
              <a:t>)</a:t>
            </a:r>
            <a:endParaRPr lang="en-US" altLang="zh-CN" sz="4000">
              <a:solidFill>
                <a:schemeClr val="tx2"/>
              </a:solidFill>
              <a:latin typeface="华文新魏" pitchFamily="2" charset="-122"/>
              <a:ea typeface="华文新魏" pitchFamily="2" charset="-122"/>
            </a:endParaRPr>
          </a:p>
        </p:txBody>
      </p:sp>
      <p:sp>
        <p:nvSpPr>
          <p:cNvPr id="107525" name="Rectangle 3"/>
          <p:cNvSpPr>
            <a:spLocks noGrp="1" noChangeArrowheads="1"/>
          </p:cNvSpPr>
          <p:nvPr>
            <p:ph type="body" idx="4294967295"/>
          </p:nvPr>
        </p:nvSpPr>
        <p:spPr>
          <a:xfrm>
            <a:off x="482600" y="728663"/>
            <a:ext cx="8229600" cy="5805487"/>
          </a:xfrm>
        </p:spPr>
        <p:txBody>
          <a:bodyPr/>
          <a:lstStyle/>
          <a:p>
            <a:pPr eaLnBrk="1" hangingPunct="1">
              <a:lnSpc>
                <a:spcPct val="110000"/>
              </a:lnSpc>
              <a:buClr>
                <a:srgbClr val="800080"/>
              </a:buClr>
              <a:buSzPct val="50000"/>
            </a:pPr>
            <a:r>
              <a:rPr lang="zh-CN" altLang="en-US" sz="3000" b="1">
                <a:latin typeface="Times New Roman" pitchFamily="18" charset="0"/>
                <a:ea typeface="仿宋_GB2312" pitchFamily="49" charset="-122"/>
              </a:rPr>
              <a:t>如果在</a:t>
            </a:r>
            <a:r>
              <a:rPr lang="zh-CN" altLang="en-US" sz="3000" b="1">
                <a:solidFill>
                  <a:schemeClr val="tx2"/>
                </a:solidFill>
                <a:latin typeface="Times New Roman" pitchFamily="18" charset="0"/>
                <a:ea typeface="仿宋_GB2312" pitchFamily="49" charset="-122"/>
              </a:rPr>
              <a:t>无有向环的带权有向图</a:t>
            </a:r>
            <a:r>
              <a:rPr lang="zh-CN" altLang="en-US" sz="3000" b="1">
                <a:latin typeface="Times New Roman" pitchFamily="18" charset="0"/>
                <a:ea typeface="仿宋_GB2312" pitchFamily="49" charset="-122"/>
              </a:rPr>
              <a:t>中</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用有向边表示一个工程中的</a:t>
            </a:r>
            <a:r>
              <a:rPr lang="zh-CN" altLang="en-US" sz="3000" b="1">
                <a:solidFill>
                  <a:schemeClr val="tx2"/>
                </a:solidFill>
                <a:latin typeface="Times New Roman" pitchFamily="18" charset="0"/>
                <a:ea typeface="仿宋_GB2312" pitchFamily="49" charset="-122"/>
              </a:rPr>
              <a:t>活动</a:t>
            </a:r>
            <a:r>
              <a:rPr lang="zh-CN" altLang="en-US" sz="3000" b="1">
                <a:latin typeface="Times New Roman" pitchFamily="18" charset="0"/>
                <a:ea typeface="仿宋_GB2312" pitchFamily="49" charset="-122"/>
              </a:rPr>
              <a:t> </a:t>
            </a:r>
            <a:r>
              <a:rPr lang="en-US" altLang="zh-CN" sz="3000" b="1">
                <a:latin typeface="Times New Roman" pitchFamily="18" charset="0"/>
                <a:ea typeface="仿宋_GB2312" pitchFamily="49" charset="-122"/>
              </a:rPr>
              <a:t>(Activity), </a:t>
            </a:r>
            <a:r>
              <a:rPr lang="zh-CN" altLang="en-US" sz="3000" b="1">
                <a:latin typeface="Times New Roman" pitchFamily="18" charset="0"/>
                <a:ea typeface="仿宋_GB2312" pitchFamily="49" charset="-122"/>
              </a:rPr>
              <a:t>用边上权值表示</a:t>
            </a:r>
            <a:r>
              <a:rPr lang="zh-CN" altLang="en-US" sz="3000" b="1">
                <a:solidFill>
                  <a:schemeClr val="tx2"/>
                </a:solidFill>
                <a:latin typeface="Times New Roman" pitchFamily="18" charset="0"/>
                <a:ea typeface="仿宋_GB2312" pitchFamily="49" charset="-122"/>
              </a:rPr>
              <a:t>活动持续时间</a:t>
            </a:r>
            <a:r>
              <a:rPr lang="zh-CN" altLang="en-US" sz="3000" b="1">
                <a:latin typeface="Times New Roman" pitchFamily="18" charset="0"/>
                <a:ea typeface="仿宋_GB2312" pitchFamily="49" charset="-122"/>
              </a:rPr>
              <a:t> </a:t>
            </a:r>
            <a:r>
              <a:rPr lang="en-US" altLang="zh-CN" sz="3000" b="1">
                <a:latin typeface="Times New Roman" pitchFamily="18" charset="0"/>
                <a:ea typeface="仿宋_GB2312" pitchFamily="49" charset="-122"/>
              </a:rPr>
              <a:t>(Duration),  </a:t>
            </a:r>
            <a:r>
              <a:rPr lang="zh-CN" altLang="en-US" sz="3000" b="1">
                <a:latin typeface="Times New Roman" pitchFamily="18" charset="0"/>
                <a:ea typeface="仿宋_GB2312" pitchFamily="49" charset="-122"/>
              </a:rPr>
              <a:t>用顶点表示</a:t>
            </a:r>
            <a:r>
              <a:rPr lang="zh-CN" altLang="en-US" sz="3000" b="1">
                <a:solidFill>
                  <a:schemeClr val="tx2"/>
                </a:solidFill>
                <a:latin typeface="Times New Roman" pitchFamily="18" charset="0"/>
                <a:ea typeface="仿宋_GB2312" pitchFamily="49" charset="-122"/>
              </a:rPr>
              <a:t>事件</a:t>
            </a:r>
            <a:r>
              <a:rPr lang="zh-CN" altLang="en-US" sz="3000" b="1">
                <a:latin typeface="Times New Roman" pitchFamily="18" charset="0"/>
                <a:ea typeface="仿宋_GB2312" pitchFamily="49" charset="-122"/>
              </a:rPr>
              <a:t> </a:t>
            </a:r>
            <a:r>
              <a:rPr lang="en-US" altLang="zh-CN" sz="3000" b="1">
                <a:latin typeface="Times New Roman" pitchFamily="18" charset="0"/>
                <a:ea typeface="仿宋_GB2312" pitchFamily="49" charset="-122"/>
              </a:rPr>
              <a:t>(Event),  </a:t>
            </a:r>
            <a:r>
              <a:rPr lang="zh-CN" altLang="en-US" sz="3000" b="1">
                <a:latin typeface="Times New Roman" pitchFamily="18" charset="0"/>
                <a:ea typeface="仿宋_GB2312" pitchFamily="49" charset="-122"/>
              </a:rPr>
              <a:t>则这样的有向图叫做用边表示活动的网络</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简称 </a:t>
            </a:r>
            <a:r>
              <a:rPr lang="en-US" altLang="zh-CN" sz="3000" b="1">
                <a:latin typeface="Times New Roman" pitchFamily="18" charset="0"/>
                <a:ea typeface="仿宋_GB2312" pitchFamily="49" charset="-122"/>
              </a:rPr>
              <a:t>AOE ( Activity On Edges ) </a:t>
            </a:r>
            <a:r>
              <a:rPr lang="zh-CN" altLang="en-US" sz="3000" b="1">
                <a:latin typeface="Times New Roman" pitchFamily="18" charset="0"/>
                <a:ea typeface="仿宋_GB2312" pitchFamily="49" charset="-122"/>
              </a:rPr>
              <a:t>网络。</a:t>
            </a:r>
            <a:endParaRPr lang="zh-CN" altLang="en-US" sz="3000" b="1">
              <a:latin typeface="Times New Roman" pitchFamily="18" charset="0"/>
              <a:ea typeface="仿宋_GB2312" pitchFamily="49" charset="-122"/>
            </a:endParaRPr>
          </a:p>
          <a:p>
            <a:pPr eaLnBrk="1" hangingPunct="1">
              <a:lnSpc>
                <a:spcPct val="110000"/>
              </a:lnSpc>
              <a:buClr>
                <a:srgbClr val="800080"/>
              </a:buClr>
              <a:buSzPct val="50000"/>
            </a:pPr>
            <a:r>
              <a:rPr lang="en-US" altLang="zh-CN" sz="3000" b="1">
                <a:latin typeface="Times New Roman" pitchFamily="18" charset="0"/>
                <a:ea typeface="仿宋_GB2312" pitchFamily="49" charset="-122"/>
              </a:rPr>
              <a:t>AOE</a:t>
            </a:r>
            <a:r>
              <a:rPr lang="zh-CN" altLang="en-US" sz="3000" b="1">
                <a:latin typeface="Times New Roman" pitchFamily="18" charset="0"/>
                <a:ea typeface="仿宋_GB2312" pitchFamily="49" charset="-122"/>
              </a:rPr>
              <a:t>网络在某些工程估算方面非常有用。例如，可以使人们了解：</a:t>
            </a:r>
            <a:endParaRPr lang="zh-CN" altLang="en-US" sz="3000" b="1">
              <a:latin typeface="Times New Roman" pitchFamily="18" charset="0"/>
              <a:ea typeface="仿宋_GB2312" pitchFamily="49" charset="-122"/>
            </a:endParaRPr>
          </a:p>
          <a:p>
            <a:pPr lvl="1" eaLnBrk="1" hangingPunct="1">
              <a:lnSpc>
                <a:spcPct val="110000"/>
              </a:lnSpc>
              <a:buClr>
                <a:srgbClr val="008000"/>
              </a:buClr>
              <a:buSzPct val="50000"/>
              <a:buFont typeface="Wingdings" panose="05000000000000000000" pitchFamily="2" charset="2"/>
              <a:buChar char="u"/>
            </a:pPr>
            <a:r>
              <a:rPr lang="zh-CN" altLang="en-US" sz="3000" b="1">
                <a:latin typeface="Times New Roman" pitchFamily="18" charset="0"/>
                <a:ea typeface="仿宋_GB2312" pitchFamily="49" charset="-122"/>
              </a:rPr>
              <a:t>完成整个工程至少需要多少时间</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假设网络中没有环</a:t>
            </a:r>
            <a:r>
              <a:rPr lang="en-US" altLang="zh-CN" sz="3000" b="1">
                <a:latin typeface="Times New Roman" pitchFamily="18" charset="0"/>
                <a:ea typeface="仿宋_GB2312" pitchFamily="49" charset="-122"/>
              </a:rPr>
              <a:t>)? </a:t>
            </a:r>
            <a:endParaRPr lang="en-US" altLang="zh-CN" sz="3000" b="1">
              <a:latin typeface="Times New Roman" pitchFamily="18" charset="0"/>
              <a:ea typeface="仿宋_GB2312" pitchFamily="49" charset="-122"/>
            </a:endParaRPr>
          </a:p>
          <a:p>
            <a:pPr lvl="1" eaLnBrk="1" hangingPunct="1">
              <a:lnSpc>
                <a:spcPct val="110000"/>
              </a:lnSpc>
              <a:buClr>
                <a:srgbClr val="008000"/>
              </a:buClr>
              <a:buSzPct val="50000"/>
              <a:buFont typeface="Wingdings" panose="05000000000000000000" pitchFamily="2" charset="2"/>
              <a:buChar char="u"/>
            </a:pPr>
            <a:r>
              <a:rPr lang="zh-CN" altLang="en-US" sz="3000" b="1">
                <a:latin typeface="Times New Roman" pitchFamily="18" charset="0"/>
                <a:ea typeface="仿宋_GB2312" pitchFamily="49" charset="-122"/>
              </a:rPr>
              <a:t>为缩短完成工程所需的时间</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应当加快哪些活动</a:t>
            </a:r>
            <a:r>
              <a:rPr lang="en-US" altLang="zh-CN" sz="3000" b="1">
                <a:latin typeface="Times New Roman" pitchFamily="18" charset="0"/>
                <a:ea typeface="仿宋_GB2312" pitchFamily="49" charset="-122"/>
              </a:rPr>
              <a:t>?  </a:t>
            </a:r>
            <a:endParaRPr lang="en-US" altLang="zh-CN" sz="3000" b="1">
              <a:latin typeface="Times New Roman" pitchFamily="18" charset="0"/>
              <a:ea typeface="仿宋_GB2312" pitchFamily="49" charset="-122"/>
            </a:endParaRPr>
          </a:p>
          <a:p>
            <a:pPr lvl="1" eaLnBrk="1" hangingPunct="1">
              <a:lnSpc>
                <a:spcPct val="110000"/>
              </a:lnSpc>
              <a:buClr>
                <a:srgbClr val="008000"/>
              </a:buClr>
              <a:buSzPct val="50000"/>
              <a:buFont typeface="Wingdings" panose="05000000000000000000" pitchFamily="2" charset="2"/>
              <a:buChar char="u"/>
            </a:pPr>
            <a:endParaRPr lang="en-US" altLang="zh-CN" sz="3000">
              <a:latin typeface="Times New Roman" pitchFamily="18" charset="0"/>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F17A001D-F0EC-4098-BD4B-4220F70299B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8089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B2FF567F-AAA6-4E73-8ACC-C2F1957CC2D7}"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11620" name="Rectangle 2"/>
          <p:cNvSpPr>
            <a:spLocks noGrp="1" noChangeArrowheads="1"/>
          </p:cNvSpPr>
          <p:nvPr>
            <p:ph type="body" idx="4294967295"/>
          </p:nvPr>
        </p:nvSpPr>
        <p:spPr>
          <a:xfrm>
            <a:off x="0" y="738188"/>
            <a:ext cx="9144000" cy="5715000"/>
          </a:xfrm>
        </p:spPr>
        <p:txBody>
          <a:bodyPr/>
          <a:lstStyle/>
          <a:p>
            <a:pPr eaLnBrk="1" hangingPunct="1">
              <a:lnSpc>
                <a:spcPct val="105000"/>
              </a:lnSpc>
              <a:spcBef>
                <a:spcPct val="0"/>
              </a:spcBef>
              <a:buClr>
                <a:srgbClr val="800080"/>
              </a:buClr>
              <a:buSzPct val="50000"/>
              <a:buFont typeface="Wingdings" panose="05000000000000000000" pitchFamily="2" charset="2"/>
              <a:buNone/>
            </a:pPr>
            <a:r>
              <a:rPr lang="zh-CN" altLang="en-US" sz="3000" b="1">
                <a:solidFill>
                  <a:srgbClr val="FF0000"/>
                </a:solidFill>
                <a:latin typeface="Times New Roman" pitchFamily="18" charset="0"/>
                <a:ea typeface="仿宋_GB2312" pitchFamily="49" charset="-122"/>
              </a:rPr>
              <a:t>关键路径：</a:t>
            </a:r>
            <a:endParaRPr lang="en-US" sz="3000" b="1">
              <a:latin typeface="Times New Roman" pitchFamily="18" charset="0"/>
              <a:ea typeface="仿宋_GB2312" pitchFamily="49" charset="-122"/>
            </a:endParaRPr>
          </a:p>
          <a:p>
            <a:pPr eaLnBrk="1" hangingPunct="1">
              <a:lnSpc>
                <a:spcPct val="105000"/>
              </a:lnSpc>
              <a:spcBef>
                <a:spcPct val="0"/>
              </a:spcBef>
              <a:buClr>
                <a:srgbClr val="800080"/>
              </a:buClr>
              <a:buSzPct val="50000"/>
              <a:buFont typeface="Wingdings" panose="05000000000000000000" pitchFamily="2" charset="2"/>
              <a:buNone/>
            </a:pPr>
            <a:r>
              <a:rPr lang="zh-CN" altLang="en-US" sz="3000" b="1">
                <a:solidFill>
                  <a:srgbClr val="FF0000"/>
                </a:solidFill>
                <a:latin typeface="Times New Roman" pitchFamily="18" charset="0"/>
                <a:ea typeface="仿宋_GB2312" pitchFamily="49" charset="-122"/>
              </a:rPr>
              <a:t>            完成整个工程所需的时间取决于从源点到汇点的最长路径长度</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即在这条路径上所有活动的持续时间之和。</a:t>
            </a:r>
            <a:r>
              <a:rPr lang="zh-CN" altLang="en-US" sz="3000" b="1">
                <a:solidFill>
                  <a:srgbClr val="FF0000"/>
                </a:solidFill>
                <a:latin typeface="Times New Roman" pitchFamily="18" charset="0"/>
                <a:ea typeface="仿宋_GB2312" pitchFamily="49" charset="-122"/>
              </a:rPr>
              <a:t>这条路径长度最长的路径就叫做关键路径</a:t>
            </a:r>
            <a:r>
              <a:rPr lang="en-US" altLang="zh-CN" sz="3000" b="1">
                <a:latin typeface="Times New Roman" pitchFamily="18" charset="0"/>
                <a:ea typeface="仿宋_GB2312" pitchFamily="49" charset="-122"/>
              </a:rPr>
              <a:t>(Critical Path)</a:t>
            </a:r>
            <a:r>
              <a:rPr lang="zh-CN" altLang="en-US" sz="3000" b="1">
                <a:latin typeface="Times New Roman" pitchFamily="18" charset="0"/>
                <a:ea typeface="仿宋_GB2312" pitchFamily="49" charset="-122"/>
              </a:rPr>
              <a:t>。</a:t>
            </a:r>
            <a:endParaRPr lang="en-US" sz="3000" b="1">
              <a:latin typeface="Times New Roman" pitchFamily="18" charset="0"/>
              <a:ea typeface="仿宋_GB2312" pitchFamily="49" charset="-122"/>
            </a:endParaRPr>
          </a:p>
          <a:p>
            <a:pPr eaLnBrk="1" hangingPunct="1">
              <a:lnSpc>
                <a:spcPct val="105000"/>
              </a:lnSpc>
              <a:spcBef>
                <a:spcPct val="0"/>
              </a:spcBef>
              <a:buClr>
                <a:srgbClr val="800080"/>
              </a:buClr>
              <a:buSzPct val="50000"/>
              <a:buFont typeface="Wingdings" panose="05000000000000000000" pitchFamily="2" charset="2"/>
              <a:buNone/>
            </a:pPr>
            <a:endParaRPr lang="en-US" sz="3000" b="1">
              <a:latin typeface="Times New Roman" pitchFamily="18" charset="0"/>
              <a:ea typeface="仿宋_GB2312" pitchFamily="49" charset="-122"/>
            </a:endParaRPr>
          </a:p>
          <a:p>
            <a:pPr eaLnBrk="1" hangingPunct="1">
              <a:lnSpc>
                <a:spcPct val="105000"/>
              </a:lnSpc>
              <a:spcBef>
                <a:spcPct val="0"/>
              </a:spcBef>
              <a:buClr>
                <a:srgbClr val="800080"/>
              </a:buClr>
              <a:buSzPct val="50000"/>
              <a:buFont typeface="Wingdings" panose="05000000000000000000" pitchFamily="2" charset="2"/>
              <a:buNone/>
            </a:pPr>
            <a:r>
              <a:rPr lang="zh-CN" altLang="en-US" sz="3000" b="1">
                <a:solidFill>
                  <a:srgbClr val="FF0000"/>
                </a:solidFill>
              </a:rPr>
              <a:t>关键活动：</a:t>
            </a:r>
            <a:r>
              <a:rPr lang="zh-CN" altLang="en-US" sz="3000" b="1"/>
              <a:t>要找出关键路径，必须找出关键活动</a:t>
            </a:r>
            <a:r>
              <a:rPr lang="en-US" altLang="zh-CN" sz="3000" b="1"/>
              <a:t>, </a:t>
            </a:r>
            <a:r>
              <a:rPr lang="zh-CN" altLang="en-US" sz="3000" b="1"/>
              <a:t>即不按期完成就会影响整个工程完成的活动。</a:t>
            </a:r>
            <a:endParaRPr lang="zh-CN" altLang="en-US" sz="3000" b="1"/>
          </a:p>
          <a:p>
            <a:pPr eaLnBrk="1" hangingPunct="1">
              <a:lnSpc>
                <a:spcPct val="105000"/>
              </a:lnSpc>
              <a:spcBef>
                <a:spcPct val="0"/>
              </a:spcBef>
              <a:buClr>
                <a:srgbClr val="800080"/>
              </a:buClr>
              <a:buSzPct val="50000"/>
              <a:buFont typeface="Wingdings" panose="05000000000000000000" pitchFamily="2" charset="2"/>
              <a:buNone/>
            </a:pPr>
            <a:endParaRPr lang="zh-CN" altLang="en-US" sz="3000" b="1">
              <a:latin typeface="Times New Roman" pitchFamily="18" charset="0"/>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6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6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4E312B44-16EB-4FCC-931D-FE94AF9DC224}"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8192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4E1FABFC-EE4B-4CC4-B387-93DABEFB42B1}"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12644" name="Rectangle 30"/>
          <p:cNvSpPr>
            <a:spLocks noChangeArrowheads="1"/>
          </p:cNvSpPr>
          <p:nvPr/>
        </p:nvSpPr>
        <p:spPr bwMode="auto">
          <a:xfrm>
            <a:off x="0" y="800100"/>
            <a:ext cx="8953500"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10000"/>
              </a:lnSpc>
              <a:buClr>
                <a:srgbClr val="800080"/>
              </a:buClr>
              <a:buSzPct val="50000"/>
            </a:pPr>
            <a:r>
              <a:rPr lang="zh-CN" altLang="en-US" sz="3000" b="1">
                <a:solidFill>
                  <a:srgbClr val="FF0000"/>
                </a:solidFill>
              </a:rPr>
              <a:t>关键路径上的所有活动都是关键活动。</a:t>
            </a:r>
            <a:r>
              <a:rPr lang="zh-CN" altLang="en-US" sz="3000" b="1"/>
              <a:t>因此</a:t>
            </a:r>
            <a:r>
              <a:rPr lang="en-US" altLang="zh-CN" sz="3000" b="1"/>
              <a:t>, </a:t>
            </a:r>
            <a:r>
              <a:rPr lang="zh-CN" altLang="en-US" sz="3000" b="1"/>
              <a:t>只要找到了关键活动</a:t>
            </a:r>
            <a:r>
              <a:rPr lang="en-US" altLang="zh-CN" sz="3000" b="1"/>
              <a:t>, </a:t>
            </a:r>
            <a:r>
              <a:rPr lang="zh-CN" altLang="en-US" sz="3000" b="1"/>
              <a:t>就可以找到</a:t>
            </a:r>
            <a:r>
              <a:rPr lang="zh-CN" altLang="en-US" sz="3000" b="1">
                <a:solidFill>
                  <a:srgbClr val="FF0000"/>
                </a:solidFill>
              </a:rPr>
              <a:t>关键路径</a:t>
            </a:r>
            <a:r>
              <a:rPr lang="zh-CN" altLang="en-US" sz="3000" b="1"/>
              <a:t>。例如</a:t>
            </a:r>
            <a:r>
              <a:rPr lang="en-US" altLang="zh-CN" sz="3000" b="1"/>
              <a:t>, </a:t>
            </a:r>
            <a:r>
              <a:rPr lang="zh-CN" altLang="en-US" sz="3000" b="1"/>
              <a:t>下图就是一个</a:t>
            </a:r>
            <a:r>
              <a:rPr lang="en-US" altLang="zh-CN" sz="3000" b="1"/>
              <a:t>AOE</a:t>
            </a:r>
            <a:r>
              <a:rPr lang="zh-CN" altLang="en-US" sz="3000" b="1"/>
              <a:t>网。</a:t>
            </a:r>
            <a:endParaRPr lang="zh-CN" altLang="en-US" sz="3000" b="1"/>
          </a:p>
        </p:txBody>
      </p:sp>
      <p:grpSp>
        <p:nvGrpSpPr>
          <p:cNvPr id="81925" name="Group 5"/>
          <p:cNvGrpSpPr/>
          <p:nvPr/>
        </p:nvGrpSpPr>
        <p:grpSpPr bwMode="auto">
          <a:xfrm>
            <a:off x="2016125" y="2881313"/>
            <a:ext cx="6696075" cy="3684587"/>
            <a:chOff x="0" y="0"/>
            <a:chExt cx="6696571" cy="3611066"/>
          </a:xfrm>
        </p:grpSpPr>
        <p:sp>
          <p:nvSpPr>
            <p:cNvPr id="81926" name="Oval 4"/>
            <p:cNvSpPr>
              <a:spLocks noChangeArrowheads="1"/>
            </p:cNvSpPr>
            <p:nvPr/>
          </p:nvSpPr>
          <p:spPr bwMode="auto">
            <a:xfrm>
              <a:off x="0" y="98425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1</a:t>
              </a:r>
              <a:endParaRPr lang="en-US" altLang="zh-CN" sz="2000" b="1">
                <a:ea typeface="楷体_GB2312" pitchFamily="49" charset="-122"/>
              </a:endParaRPr>
            </a:p>
          </p:txBody>
        </p:sp>
        <p:sp>
          <p:nvSpPr>
            <p:cNvPr id="81927" name="Oval 5"/>
            <p:cNvSpPr>
              <a:spLocks noChangeArrowheads="1"/>
            </p:cNvSpPr>
            <p:nvPr/>
          </p:nvSpPr>
          <p:spPr bwMode="auto">
            <a:xfrm>
              <a:off x="1423988" y="7620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2</a:t>
              </a:r>
              <a:endParaRPr lang="en-US" altLang="zh-CN" sz="2000" b="1">
                <a:ea typeface="楷体_GB2312" pitchFamily="49" charset="-122"/>
              </a:endParaRPr>
            </a:p>
          </p:txBody>
        </p:sp>
        <p:sp>
          <p:nvSpPr>
            <p:cNvPr id="81928" name="Oval 6"/>
            <p:cNvSpPr>
              <a:spLocks noChangeArrowheads="1"/>
            </p:cNvSpPr>
            <p:nvPr/>
          </p:nvSpPr>
          <p:spPr bwMode="auto">
            <a:xfrm>
              <a:off x="1423988" y="160020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3</a:t>
              </a:r>
              <a:endParaRPr lang="en-US" altLang="zh-CN" sz="2000" b="1">
                <a:ea typeface="楷体_GB2312" pitchFamily="49" charset="-122"/>
              </a:endParaRPr>
            </a:p>
          </p:txBody>
        </p:sp>
        <p:sp>
          <p:nvSpPr>
            <p:cNvPr id="81929" name="Oval 7"/>
            <p:cNvSpPr>
              <a:spLocks noChangeArrowheads="1"/>
            </p:cNvSpPr>
            <p:nvPr/>
          </p:nvSpPr>
          <p:spPr bwMode="auto">
            <a:xfrm>
              <a:off x="1423988" y="289560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4</a:t>
              </a:r>
              <a:endParaRPr lang="en-US" altLang="zh-CN" sz="2000" b="1">
                <a:ea typeface="楷体_GB2312" pitchFamily="49" charset="-122"/>
              </a:endParaRPr>
            </a:p>
          </p:txBody>
        </p:sp>
        <p:sp>
          <p:nvSpPr>
            <p:cNvPr id="81930" name="Oval 8"/>
            <p:cNvSpPr>
              <a:spLocks noChangeArrowheads="1"/>
            </p:cNvSpPr>
            <p:nvPr/>
          </p:nvSpPr>
          <p:spPr bwMode="auto">
            <a:xfrm>
              <a:off x="2947988" y="91440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5</a:t>
              </a:r>
              <a:endParaRPr lang="en-US" altLang="zh-CN" sz="2000" b="1">
                <a:ea typeface="楷体_GB2312" pitchFamily="49" charset="-122"/>
              </a:endParaRPr>
            </a:p>
          </p:txBody>
        </p:sp>
        <p:sp>
          <p:nvSpPr>
            <p:cNvPr id="81931" name="Oval 9"/>
            <p:cNvSpPr>
              <a:spLocks noChangeArrowheads="1"/>
            </p:cNvSpPr>
            <p:nvPr/>
          </p:nvSpPr>
          <p:spPr bwMode="auto">
            <a:xfrm>
              <a:off x="3024188" y="297180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6</a:t>
              </a:r>
              <a:endParaRPr lang="en-US" altLang="zh-CN" sz="2000" b="1">
                <a:ea typeface="楷体_GB2312" pitchFamily="49" charset="-122"/>
              </a:endParaRPr>
            </a:p>
          </p:txBody>
        </p:sp>
        <p:sp>
          <p:nvSpPr>
            <p:cNvPr id="81932" name="Oval 10"/>
            <p:cNvSpPr>
              <a:spLocks noChangeArrowheads="1"/>
            </p:cNvSpPr>
            <p:nvPr/>
          </p:nvSpPr>
          <p:spPr bwMode="auto">
            <a:xfrm>
              <a:off x="4471988" y="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7</a:t>
              </a:r>
              <a:endParaRPr lang="en-US" altLang="zh-CN" sz="2000" b="1">
                <a:ea typeface="楷体_GB2312" pitchFamily="49" charset="-122"/>
              </a:endParaRPr>
            </a:p>
          </p:txBody>
        </p:sp>
        <p:sp>
          <p:nvSpPr>
            <p:cNvPr id="81933" name="Oval 11"/>
            <p:cNvSpPr>
              <a:spLocks noChangeArrowheads="1"/>
            </p:cNvSpPr>
            <p:nvPr/>
          </p:nvSpPr>
          <p:spPr bwMode="auto">
            <a:xfrm>
              <a:off x="4471988" y="190500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8</a:t>
              </a:r>
              <a:endParaRPr lang="en-US" altLang="zh-CN" sz="2000" b="1">
                <a:ea typeface="楷体_GB2312" pitchFamily="49" charset="-122"/>
              </a:endParaRPr>
            </a:p>
          </p:txBody>
        </p:sp>
        <p:sp>
          <p:nvSpPr>
            <p:cNvPr id="81934" name="Oval 12"/>
            <p:cNvSpPr>
              <a:spLocks noChangeArrowheads="1"/>
            </p:cNvSpPr>
            <p:nvPr/>
          </p:nvSpPr>
          <p:spPr bwMode="auto">
            <a:xfrm>
              <a:off x="6224588" y="99060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9</a:t>
              </a:r>
              <a:endParaRPr lang="en-US" altLang="zh-CN" sz="2000" b="1">
                <a:ea typeface="楷体_GB2312" pitchFamily="49" charset="-122"/>
              </a:endParaRPr>
            </a:p>
          </p:txBody>
        </p:sp>
        <p:sp>
          <p:nvSpPr>
            <p:cNvPr id="81935" name="Line 13"/>
            <p:cNvSpPr>
              <a:spLocks noChangeShapeType="1"/>
            </p:cNvSpPr>
            <p:nvPr/>
          </p:nvSpPr>
          <p:spPr bwMode="auto">
            <a:xfrm flipV="1">
              <a:off x="357188" y="381000"/>
              <a:ext cx="1066800" cy="6096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36" name="Line 14"/>
            <p:cNvSpPr>
              <a:spLocks noChangeShapeType="1"/>
            </p:cNvSpPr>
            <p:nvPr/>
          </p:nvSpPr>
          <p:spPr bwMode="auto">
            <a:xfrm>
              <a:off x="433388" y="1371600"/>
              <a:ext cx="990600" cy="5334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37" name="Line 15"/>
            <p:cNvSpPr>
              <a:spLocks noChangeShapeType="1"/>
            </p:cNvSpPr>
            <p:nvPr/>
          </p:nvSpPr>
          <p:spPr bwMode="auto">
            <a:xfrm>
              <a:off x="280988" y="1600200"/>
              <a:ext cx="1143000" cy="15240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38" name="Line 16"/>
            <p:cNvSpPr>
              <a:spLocks noChangeShapeType="1"/>
            </p:cNvSpPr>
            <p:nvPr/>
          </p:nvSpPr>
          <p:spPr bwMode="auto">
            <a:xfrm>
              <a:off x="1804988" y="381000"/>
              <a:ext cx="1143000" cy="6858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39" name="Line 17"/>
            <p:cNvSpPr>
              <a:spLocks noChangeShapeType="1"/>
            </p:cNvSpPr>
            <p:nvPr/>
          </p:nvSpPr>
          <p:spPr bwMode="auto">
            <a:xfrm flipV="1">
              <a:off x="1804988" y="1371600"/>
              <a:ext cx="1143000" cy="5334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40" name="Line 18"/>
            <p:cNvSpPr>
              <a:spLocks noChangeShapeType="1"/>
            </p:cNvSpPr>
            <p:nvPr/>
          </p:nvSpPr>
          <p:spPr bwMode="auto">
            <a:xfrm>
              <a:off x="1804988" y="3276600"/>
              <a:ext cx="1219200" cy="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41" name="Line 19"/>
            <p:cNvSpPr>
              <a:spLocks noChangeShapeType="1"/>
            </p:cNvSpPr>
            <p:nvPr/>
          </p:nvSpPr>
          <p:spPr bwMode="auto">
            <a:xfrm flipV="1">
              <a:off x="3328988" y="381000"/>
              <a:ext cx="1143000" cy="6858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42" name="Line 20"/>
            <p:cNvSpPr>
              <a:spLocks noChangeShapeType="1"/>
            </p:cNvSpPr>
            <p:nvPr/>
          </p:nvSpPr>
          <p:spPr bwMode="auto">
            <a:xfrm>
              <a:off x="3328988" y="1371600"/>
              <a:ext cx="1143000" cy="7620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43" name="Line 21"/>
            <p:cNvSpPr>
              <a:spLocks noChangeShapeType="1"/>
            </p:cNvSpPr>
            <p:nvPr/>
          </p:nvSpPr>
          <p:spPr bwMode="auto">
            <a:xfrm flipV="1">
              <a:off x="3405188" y="2438400"/>
              <a:ext cx="1066800" cy="8382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44" name="Line 22"/>
            <p:cNvSpPr>
              <a:spLocks noChangeShapeType="1"/>
            </p:cNvSpPr>
            <p:nvPr/>
          </p:nvSpPr>
          <p:spPr bwMode="auto">
            <a:xfrm>
              <a:off x="4852988" y="381000"/>
              <a:ext cx="1371600" cy="7620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45" name="Line 23"/>
            <p:cNvSpPr>
              <a:spLocks noChangeShapeType="1"/>
            </p:cNvSpPr>
            <p:nvPr/>
          </p:nvSpPr>
          <p:spPr bwMode="auto">
            <a:xfrm flipV="1">
              <a:off x="4929188" y="1447800"/>
              <a:ext cx="1295400" cy="7620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46" name="Text Box 24"/>
            <p:cNvSpPr txBox="1">
              <a:spLocks noChangeArrowheads="1"/>
            </p:cNvSpPr>
            <p:nvPr/>
          </p:nvSpPr>
          <p:spPr bwMode="auto">
            <a:xfrm>
              <a:off x="190500" y="3952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b="1">
                  <a:ea typeface="楷体_GB2312" pitchFamily="49" charset="-122"/>
                </a:rPr>
                <a:t>a1=6</a:t>
              </a:r>
              <a:endParaRPr lang="en-US" altLang="zh-CN" sz="2000" b="1">
                <a:ea typeface="楷体_GB2312" pitchFamily="49" charset="-122"/>
              </a:endParaRPr>
            </a:p>
          </p:txBody>
        </p:sp>
        <p:sp>
          <p:nvSpPr>
            <p:cNvPr id="81947" name="Text Box 25"/>
            <p:cNvSpPr txBox="1">
              <a:spLocks noChangeArrowheads="1"/>
            </p:cNvSpPr>
            <p:nvPr/>
          </p:nvSpPr>
          <p:spPr bwMode="auto">
            <a:xfrm>
              <a:off x="585788" y="12192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b="1">
                  <a:ea typeface="楷体_GB2312" pitchFamily="49" charset="-122"/>
                </a:rPr>
                <a:t>a2=4</a:t>
              </a:r>
              <a:endParaRPr lang="en-US" altLang="zh-CN" sz="2000" b="1">
                <a:ea typeface="楷体_GB2312" pitchFamily="49" charset="-122"/>
              </a:endParaRPr>
            </a:p>
          </p:txBody>
        </p:sp>
        <p:sp>
          <p:nvSpPr>
            <p:cNvPr id="81948" name="Text Box 26"/>
            <p:cNvSpPr txBox="1">
              <a:spLocks noChangeArrowheads="1"/>
            </p:cNvSpPr>
            <p:nvPr/>
          </p:nvSpPr>
          <p:spPr bwMode="auto">
            <a:xfrm>
              <a:off x="266700" y="23002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b="1">
                  <a:ea typeface="楷体_GB2312" pitchFamily="49" charset="-122"/>
                </a:rPr>
                <a:t>a3=5</a:t>
              </a:r>
              <a:endParaRPr lang="en-US" altLang="zh-CN" sz="2000" b="1">
                <a:ea typeface="楷体_GB2312" pitchFamily="49" charset="-122"/>
              </a:endParaRPr>
            </a:p>
          </p:txBody>
        </p:sp>
        <p:sp>
          <p:nvSpPr>
            <p:cNvPr id="81949" name="Text Box 27"/>
            <p:cNvSpPr txBox="1">
              <a:spLocks noChangeArrowheads="1"/>
            </p:cNvSpPr>
            <p:nvPr/>
          </p:nvSpPr>
          <p:spPr bwMode="auto">
            <a:xfrm>
              <a:off x="2095500" y="2428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b="1">
                  <a:ea typeface="楷体_GB2312" pitchFamily="49" charset="-122"/>
                </a:rPr>
                <a:t>a4=1</a:t>
              </a:r>
              <a:endParaRPr lang="en-US" altLang="zh-CN" sz="2000" b="1">
                <a:ea typeface="楷体_GB2312" pitchFamily="49" charset="-122"/>
              </a:endParaRPr>
            </a:p>
          </p:txBody>
        </p:sp>
        <p:sp>
          <p:nvSpPr>
            <p:cNvPr id="81950" name="Text Box 28"/>
            <p:cNvSpPr txBox="1">
              <a:spLocks noChangeArrowheads="1"/>
            </p:cNvSpPr>
            <p:nvPr/>
          </p:nvSpPr>
          <p:spPr bwMode="auto">
            <a:xfrm>
              <a:off x="1943100" y="13096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b="1">
                  <a:ea typeface="楷体_GB2312" pitchFamily="49" charset="-122"/>
                </a:rPr>
                <a:t>a5=1</a:t>
              </a:r>
              <a:endParaRPr lang="en-US" altLang="zh-CN" sz="2000" b="1">
                <a:ea typeface="楷体_GB2312" pitchFamily="49" charset="-122"/>
              </a:endParaRPr>
            </a:p>
          </p:txBody>
        </p:sp>
        <p:sp>
          <p:nvSpPr>
            <p:cNvPr id="81951" name="Text Box 29"/>
            <p:cNvSpPr txBox="1">
              <a:spLocks noChangeArrowheads="1"/>
            </p:cNvSpPr>
            <p:nvPr/>
          </p:nvSpPr>
          <p:spPr bwMode="auto">
            <a:xfrm>
              <a:off x="1943100" y="29098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b="1">
                  <a:ea typeface="楷体_GB2312" pitchFamily="49" charset="-122"/>
                </a:rPr>
                <a:t>a6=2</a:t>
              </a:r>
              <a:endParaRPr lang="en-US" altLang="zh-CN" sz="2000" b="1">
                <a:ea typeface="楷体_GB2312" pitchFamily="49" charset="-122"/>
              </a:endParaRPr>
            </a:p>
          </p:txBody>
        </p:sp>
        <p:sp>
          <p:nvSpPr>
            <p:cNvPr id="81952" name="Text Box 30"/>
            <p:cNvSpPr txBox="1">
              <a:spLocks noChangeArrowheads="1"/>
            </p:cNvSpPr>
            <p:nvPr/>
          </p:nvSpPr>
          <p:spPr bwMode="auto">
            <a:xfrm>
              <a:off x="3390900" y="3952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b="1">
                  <a:ea typeface="楷体_GB2312" pitchFamily="49" charset="-122"/>
                </a:rPr>
                <a:t>a7=9</a:t>
              </a:r>
              <a:endParaRPr lang="en-US" altLang="zh-CN" sz="2000" b="1">
                <a:ea typeface="楷体_GB2312" pitchFamily="49" charset="-122"/>
              </a:endParaRPr>
            </a:p>
          </p:txBody>
        </p:sp>
        <p:sp>
          <p:nvSpPr>
            <p:cNvPr id="81953" name="Text Box 31"/>
            <p:cNvSpPr txBox="1">
              <a:spLocks noChangeArrowheads="1"/>
            </p:cNvSpPr>
            <p:nvPr/>
          </p:nvSpPr>
          <p:spPr bwMode="auto">
            <a:xfrm>
              <a:off x="3619500" y="13096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b="1">
                  <a:ea typeface="楷体_GB2312" pitchFamily="49" charset="-122"/>
                </a:rPr>
                <a:t>a8=7</a:t>
              </a:r>
              <a:endParaRPr lang="en-US" altLang="zh-CN" sz="2000" b="1">
                <a:ea typeface="楷体_GB2312" pitchFamily="49" charset="-122"/>
              </a:endParaRPr>
            </a:p>
          </p:txBody>
        </p:sp>
        <p:sp>
          <p:nvSpPr>
            <p:cNvPr id="81954" name="Text Box 32"/>
            <p:cNvSpPr txBox="1">
              <a:spLocks noChangeArrowheads="1"/>
            </p:cNvSpPr>
            <p:nvPr/>
          </p:nvSpPr>
          <p:spPr bwMode="auto">
            <a:xfrm>
              <a:off x="3328988" y="2514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b="1">
                  <a:ea typeface="楷体_GB2312" pitchFamily="49" charset="-122"/>
                </a:rPr>
                <a:t>a9=4</a:t>
              </a:r>
              <a:endParaRPr lang="en-US" altLang="zh-CN" sz="2000" b="1">
                <a:ea typeface="楷体_GB2312" pitchFamily="49" charset="-122"/>
              </a:endParaRPr>
            </a:p>
          </p:txBody>
        </p:sp>
        <p:sp>
          <p:nvSpPr>
            <p:cNvPr id="81955" name="Text Box 33"/>
            <p:cNvSpPr txBox="1">
              <a:spLocks noChangeArrowheads="1"/>
            </p:cNvSpPr>
            <p:nvPr/>
          </p:nvSpPr>
          <p:spPr bwMode="auto">
            <a:xfrm>
              <a:off x="5295900" y="319087"/>
              <a:ext cx="833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b="1">
                  <a:ea typeface="楷体_GB2312" pitchFamily="49" charset="-122"/>
                </a:rPr>
                <a:t>a10=2</a:t>
              </a:r>
              <a:endParaRPr lang="en-US" altLang="zh-CN" sz="2000" b="1">
                <a:ea typeface="楷体_GB2312" pitchFamily="49" charset="-122"/>
              </a:endParaRPr>
            </a:p>
          </p:txBody>
        </p:sp>
        <p:sp>
          <p:nvSpPr>
            <p:cNvPr id="81956" name="Text Box 34"/>
            <p:cNvSpPr txBox="1">
              <a:spLocks noChangeArrowheads="1"/>
            </p:cNvSpPr>
            <p:nvPr/>
          </p:nvSpPr>
          <p:spPr bwMode="auto">
            <a:xfrm>
              <a:off x="5219700" y="1843087"/>
              <a:ext cx="833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b="1">
                  <a:ea typeface="楷体_GB2312" pitchFamily="49" charset="-122"/>
                </a:rPr>
                <a:t>a11=4</a:t>
              </a:r>
              <a:endParaRPr lang="en-US" altLang="zh-CN" sz="2000" b="1">
                <a:ea typeface="楷体_GB2312" pitchFamily="49" charset="-122"/>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1325C134-6543-42E8-88B4-8A2ED4DB7A90}"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8294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C833D12F-81DB-4EF6-902B-EB72352471F1}"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82948" name="Rectangle 2"/>
          <p:cNvSpPr>
            <a:spLocks noGrp="1" noChangeArrowheads="1"/>
          </p:cNvSpPr>
          <p:nvPr>
            <p:ph type="title" idx="4294967295"/>
          </p:nvPr>
        </p:nvSpPr>
        <p:spPr>
          <a:xfrm>
            <a:off x="555625" y="215900"/>
            <a:ext cx="7761288" cy="533400"/>
          </a:xfrm>
        </p:spPr>
        <p:txBody>
          <a:bodyPr/>
          <a:lstStyle/>
          <a:p>
            <a:pPr eaLnBrk="1" hangingPunct="1"/>
            <a:r>
              <a:rPr lang="zh-CN" sz="3600" b="1">
                <a:solidFill>
                  <a:schemeClr val="tx2"/>
                </a:solidFill>
                <a:ea typeface="华文新魏" pitchFamily="2" charset="-122"/>
              </a:rPr>
              <a:t>几个与计算关键活动有关的量：</a:t>
            </a:r>
            <a:endParaRPr lang="zh-CN">
              <a:solidFill>
                <a:schemeClr val="tx2"/>
              </a:solidFill>
              <a:ea typeface="华文新魏" pitchFamily="2" charset="-122"/>
            </a:endParaRPr>
          </a:p>
        </p:txBody>
      </p:sp>
      <p:sp>
        <p:nvSpPr>
          <p:cNvPr id="113669" name="Rectangle 3"/>
          <p:cNvSpPr>
            <a:spLocks noGrp="1" noChangeArrowheads="1"/>
          </p:cNvSpPr>
          <p:nvPr>
            <p:ph type="body" idx="4294967295"/>
          </p:nvPr>
        </p:nvSpPr>
        <p:spPr>
          <a:xfrm>
            <a:off x="503238" y="873125"/>
            <a:ext cx="8153400" cy="5724525"/>
          </a:xfrm>
        </p:spPr>
        <p:txBody>
          <a:bodyPr/>
          <a:lstStyle/>
          <a:p>
            <a:pPr marL="609600" indent="-609600" algn="just" eaLnBrk="1" hangingPunct="1">
              <a:spcBef>
                <a:spcPct val="10000"/>
              </a:spcBef>
              <a:buClr>
                <a:srgbClr val="008000"/>
              </a:buClr>
              <a:buSzTx/>
              <a:buFont typeface="Monotype Sorts" pitchFamily="2" charset="2"/>
              <a:buAutoNum type="arabicPeriod"/>
            </a:pPr>
            <a:r>
              <a:rPr lang="zh-CN" altLang="en-US" sz="3000" b="1">
                <a:latin typeface="Times New Roman" pitchFamily="18" charset="0"/>
                <a:ea typeface="仿宋_GB2312" pitchFamily="49" charset="-122"/>
              </a:rPr>
              <a:t>事件</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i</a:t>
            </a:r>
            <a:r>
              <a:rPr lang="en-US" altLang="zh-CN" sz="3000" b="1">
                <a:solidFill>
                  <a:srgbClr val="3333CC"/>
                </a:solidFill>
                <a:latin typeface="Times New Roman" pitchFamily="18" charset="0"/>
                <a:ea typeface="仿宋_GB2312" pitchFamily="49" charset="-122"/>
              </a:rPr>
              <a:t> </a:t>
            </a:r>
            <a:r>
              <a:rPr lang="zh-CN" altLang="en-US" sz="3000" b="1">
                <a:latin typeface="Times New Roman" pitchFamily="18" charset="0"/>
                <a:ea typeface="仿宋_GB2312" pitchFamily="49" charset="-122"/>
              </a:rPr>
              <a:t>的最早可能开始时间</a:t>
            </a:r>
            <a:r>
              <a:rPr lang="en-US" altLang="zh-CN" sz="3000" b="1" i="1">
                <a:solidFill>
                  <a:schemeClr val="tx2"/>
                </a:solidFill>
                <a:latin typeface="Times New Roman" pitchFamily="18" charset="0"/>
                <a:ea typeface="仿宋_GB2312" pitchFamily="49" charset="-122"/>
              </a:rPr>
              <a:t>Ve</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a:t>
            </a:r>
            <a:r>
              <a:rPr lang="en-US" altLang="zh-CN" sz="3000" b="1">
                <a:latin typeface="Times New Roman" pitchFamily="18" charset="0"/>
                <a:ea typeface="仿宋_GB2312" pitchFamily="49" charset="-122"/>
              </a:rPr>
              <a:t>  </a:t>
            </a:r>
            <a:endParaRPr lang="en-US" altLang="zh-CN" sz="3000" b="1">
              <a:latin typeface="Times New Roman" pitchFamily="18" charset="0"/>
              <a:ea typeface="仿宋_GB2312" pitchFamily="49" charset="-122"/>
            </a:endParaRPr>
          </a:p>
          <a:p>
            <a:pPr marL="609600" indent="-609600" algn="just" eaLnBrk="1" hangingPunct="1">
              <a:spcBef>
                <a:spcPct val="10000"/>
              </a:spcBef>
              <a:buClr>
                <a:srgbClr val="008000"/>
              </a:buClr>
              <a:buSzTx/>
              <a:buFont typeface="Monotype Sorts" pitchFamily="2" charset="2"/>
              <a:buNone/>
            </a:pP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是从</a:t>
            </a:r>
            <a:r>
              <a:rPr lang="zh-CN" altLang="en-US" sz="3000" b="1">
                <a:solidFill>
                  <a:schemeClr val="tx2"/>
                </a:solidFill>
                <a:latin typeface="Times New Roman" pitchFamily="18" charset="0"/>
                <a:ea typeface="仿宋_GB2312" pitchFamily="49" charset="-122"/>
              </a:rPr>
              <a:t>源点</a:t>
            </a:r>
            <a:r>
              <a:rPr lang="en-US" altLang="zh-CN" sz="3000" b="1" i="1">
                <a:solidFill>
                  <a:schemeClr val="tx2"/>
                </a:solidFill>
                <a:latin typeface="Times New Roman" pitchFamily="18" charset="0"/>
                <a:ea typeface="仿宋_GB2312" pitchFamily="49" charset="-122"/>
              </a:rPr>
              <a:t>V</a:t>
            </a:r>
            <a:r>
              <a:rPr lang="en-US" altLang="zh-CN" sz="3000" b="1" baseline="-25000">
                <a:solidFill>
                  <a:schemeClr val="tx2"/>
                </a:solidFill>
                <a:latin typeface="Times New Roman" pitchFamily="18" charset="0"/>
                <a:ea typeface="仿宋_GB2312" pitchFamily="49" charset="-122"/>
              </a:rPr>
              <a:t>0</a:t>
            </a:r>
            <a:r>
              <a:rPr lang="en-US" altLang="zh-CN" sz="3000" b="1" baseline="-25000">
                <a:latin typeface="Times New Roman" pitchFamily="18" charset="0"/>
                <a:ea typeface="仿宋_GB2312" pitchFamily="49" charset="-122"/>
              </a:rPr>
              <a:t> </a:t>
            </a:r>
            <a:r>
              <a:rPr lang="zh-CN" altLang="en-US" sz="3000" b="1">
                <a:latin typeface="Times New Roman" pitchFamily="18" charset="0"/>
                <a:ea typeface="仿宋_GB2312" pitchFamily="49" charset="-122"/>
              </a:rPr>
              <a:t>到</a:t>
            </a:r>
            <a:r>
              <a:rPr lang="zh-CN" altLang="en-US" sz="3000" b="1">
                <a:solidFill>
                  <a:schemeClr val="tx2"/>
                </a:solidFill>
                <a:latin typeface="Times New Roman" pitchFamily="18" charset="0"/>
                <a:ea typeface="仿宋_GB2312" pitchFamily="49" charset="-122"/>
              </a:rPr>
              <a:t>顶点</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i</a:t>
            </a:r>
            <a:r>
              <a:rPr lang="en-US" altLang="zh-CN" sz="3000" b="1" i="1" baseline="-25000">
                <a:solidFill>
                  <a:srgbClr val="FF3300"/>
                </a:solidFill>
                <a:latin typeface="Times New Roman" pitchFamily="18" charset="0"/>
                <a:ea typeface="仿宋_GB2312" pitchFamily="49" charset="-122"/>
              </a:rPr>
              <a:t> </a:t>
            </a:r>
            <a:r>
              <a:rPr lang="zh-CN" altLang="en-US" sz="3000" b="1">
                <a:latin typeface="Times New Roman" pitchFamily="18" charset="0"/>
                <a:ea typeface="仿宋_GB2312" pitchFamily="49" charset="-122"/>
              </a:rPr>
              <a:t>的</a:t>
            </a:r>
            <a:r>
              <a:rPr lang="zh-CN" altLang="en-US" sz="4000" b="1">
                <a:solidFill>
                  <a:srgbClr val="FF0000"/>
                </a:solidFill>
                <a:latin typeface="方正舒体" pitchFamily="2" charset="-122"/>
                <a:ea typeface="方正舒体" pitchFamily="2" charset="-122"/>
              </a:rPr>
              <a:t>最长</a:t>
            </a:r>
            <a:r>
              <a:rPr lang="zh-CN" altLang="en-US" sz="3000" b="1">
                <a:latin typeface="Times New Roman" pitchFamily="18" charset="0"/>
                <a:ea typeface="仿宋_GB2312" pitchFamily="49" charset="-122"/>
              </a:rPr>
              <a:t>路径长度。</a:t>
            </a:r>
            <a:endParaRPr lang="zh-CN" altLang="en-US" sz="3000" b="1">
              <a:latin typeface="Times New Roman" pitchFamily="18" charset="0"/>
              <a:ea typeface="仿宋_GB2312" pitchFamily="49" charset="-122"/>
            </a:endParaRPr>
          </a:p>
          <a:p>
            <a:pPr marL="609600" indent="-609600" algn="just" eaLnBrk="1" hangingPunct="1">
              <a:spcBef>
                <a:spcPct val="10000"/>
              </a:spcBef>
              <a:buClr>
                <a:srgbClr val="008000"/>
              </a:buClr>
              <a:buSzTx/>
              <a:buFont typeface="Monotype Sorts" pitchFamily="2" charset="2"/>
              <a:buAutoNum type="arabicPeriod" startAt="2"/>
            </a:pPr>
            <a:r>
              <a:rPr lang="zh-CN" altLang="en-US" sz="3000" b="1">
                <a:latin typeface="Times New Roman" pitchFamily="18" charset="0"/>
                <a:ea typeface="仿宋_GB2312" pitchFamily="49" charset="-122"/>
              </a:rPr>
              <a:t>事件</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i </a:t>
            </a:r>
            <a:r>
              <a:rPr lang="zh-CN" altLang="en-US" sz="3000" b="1">
                <a:latin typeface="Times New Roman" pitchFamily="18" charset="0"/>
                <a:ea typeface="仿宋_GB2312" pitchFamily="49" charset="-122"/>
              </a:rPr>
              <a:t>的最迟允许开始时间</a:t>
            </a:r>
            <a:r>
              <a:rPr lang="en-US" altLang="zh-CN" sz="3000" b="1" i="1">
                <a:solidFill>
                  <a:schemeClr val="tx2"/>
                </a:solidFill>
                <a:latin typeface="Times New Roman" pitchFamily="18" charset="0"/>
                <a:ea typeface="仿宋_GB2312" pitchFamily="49" charset="-122"/>
              </a:rPr>
              <a:t>Vl</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a:t>
            </a:r>
            <a:endParaRPr lang="en-US" altLang="zh-CN" sz="3000" b="1">
              <a:latin typeface="Times New Roman" pitchFamily="18" charset="0"/>
              <a:ea typeface="仿宋_GB2312" pitchFamily="49" charset="-122"/>
            </a:endParaRPr>
          </a:p>
          <a:p>
            <a:pPr marL="609600" indent="-609600" algn="just" eaLnBrk="1" hangingPunct="1">
              <a:spcBef>
                <a:spcPct val="10000"/>
              </a:spcBef>
              <a:buClr>
                <a:srgbClr val="008000"/>
              </a:buClr>
              <a:buSzTx/>
              <a:buFont typeface="Monotype Sorts" pitchFamily="2" charset="2"/>
              <a:buNone/>
            </a:pP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是在保证汇点</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n</a:t>
            </a:r>
            <a:r>
              <a:rPr lang="en-US" altLang="zh-CN" sz="3000" b="1" baseline="-25000">
                <a:solidFill>
                  <a:schemeClr val="tx2"/>
                </a:solidFill>
                <a:latin typeface="Times New Roman" pitchFamily="18" charset="0"/>
                <a:ea typeface="仿宋_GB2312" pitchFamily="49" charset="-122"/>
              </a:rPr>
              <a:t>-1</a:t>
            </a:r>
            <a:r>
              <a:rPr lang="en-US" altLang="zh-CN" sz="3000" b="1" baseline="-25000">
                <a:latin typeface="Times New Roman" pitchFamily="18" charset="0"/>
                <a:ea typeface="仿宋_GB2312" pitchFamily="49" charset="-122"/>
              </a:rPr>
              <a:t> </a:t>
            </a:r>
            <a:r>
              <a:rPr lang="zh-CN" altLang="en-US" sz="3000" b="1">
                <a:latin typeface="Times New Roman" pitchFamily="18" charset="0"/>
                <a:ea typeface="仿宋_GB2312" pitchFamily="49" charset="-122"/>
              </a:rPr>
              <a:t>在</a:t>
            </a:r>
            <a:r>
              <a:rPr lang="en-US" altLang="zh-CN" sz="3000" b="1" i="1">
                <a:solidFill>
                  <a:schemeClr val="tx2"/>
                </a:solidFill>
                <a:latin typeface="Times New Roman" pitchFamily="18" charset="0"/>
                <a:ea typeface="仿宋_GB2312" pitchFamily="49" charset="-122"/>
              </a:rPr>
              <a:t>Ve</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n</a:t>
            </a:r>
            <a:r>
              <a:rPr lang="en-US" altLang="zh-CN" sz="3000" b="1">
                <a:solidFill>
                  <a:schemeClr val="tx2"/>
                </a:solidFill>
                <a:latin typeface="Times New Roman" pitchFamily="18" charset="0"/>
                <a:ea typeface="仿宋_GB2312" pitchFamily="49" charset="-122"/>
              </a:rPr>
              <a:t>-1]</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时刻完成的前提 下，事件</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 </a:t>
            </a:r>
            <a:r>
              <a:rPr lang="zh-CN" altLang="en-US" sz="3000" b="1">
                <a:latin typeface="Times New Roman" pitchFamily="18" charset="0"/>
                <a:ea typeface="仿宋_GB2312" pitchFamily="49" charset="-122"/>
              </a:rPr>
              <a:t>的允许的最迟开始时间。</a:t>
            </a:r>
            <a:endParaRPr lang="zh-CN" altLang="en-US" sz="3000" b="1">
              <a:latin typeface="Times New Roman" pitchFamily="18" charset="0"/>
              <a:ea typeface="仿宋_GB2312" pitchFamily="49" charset="-122"/>
            </a:endParaRPr>
          </a:p>
        </p:txBody>
      </p:sp>
      <p:grpSp>
        <p:nvGrpSpPr>
          <p:cNvPr id="82950" name="Group 6"/>
          <p:cNvGrpSpPr/>
          <p:nvPr/>
        </p:nvGrpSpPr>
        <p:grpSpPr bwMode="auto">
          <a:xfrm>
            <a:off x="2065338" y="3532188"/>
            <a:ext cx="4829175" cy="2741612"/>
            <a:chOff x="0" y="0"/>
            <a:chExt cx="4829175" cy="2741612"/>
          </a:xfrm>
        </p:grpSpPr>
        <p:sp>
          <p:nvSpPr>
            <p:cNvPr id="82951" name="Oval 4"/>
            <p:cNvSpPr>
              <a:spLocks noChangeArrowheads="1"/>
            </p:cNvSpPr>
            <p:nvPr/>
          </p:nvSpPr>
          <p:spPr bwMode="auto">
            <a:xfrm>
              <a:off x="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82952" name="Oval 5"/>
            <p:cNvSpPr>
              <a:spLocks noChangeArrowheads="1"/>
            </p:cNvSpPr>
            <p:nvPr/>
          </p:nvSpPr>
          <p:spPr bwMode="auto">
            <a:xfrm>
              <a:off x="10668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82953" name="Oval 6"/>
            <p:cNvSpPr>
              <a:spLocks noChangeArrowheads="1"/>
            </p:cNvSpPr>
            <p:nvPr/>
          </p:nvSpPr>
          <p:spPr bwMode="auto">
            <a:xfrm>
              <a:off x="1066800" y="21193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82954" name="Oval 7"/>
            <p:cNvSpPr>
              <a:spLocks noChangeArrowheads="1"/>
            </p:cNvSpPr>
            <p:nvPr/>
          </p:nvSpPr>
          <p:spPr bwMode="auto">
            <a:xfrm>
              <a:off x="2438400" y="11287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4</a:t>
              </a:r>
              <a:endParaRPr lang="en-US" altLang="zh-CN" sz="2000">
                <a:solidFill>
                  <a:srgbClr val="333300"/>
                </a:solidFill>
                <a:ea typeface="楷体_GB2312" pitchFamily="49" charset="-122"/>
              </a:endParaRPr>
            </a:p>
          </p:txBody>
        </p:sp>
        <p:sp>
          <p:nvSpPr>
            <p:cNvPr id="82955" name="Oval 8"/>
            <p:cNvSpPr>
              <a:spLocks noChangeArrowheads="1"/>
            </p:cNvSpPr>
            <p:nvPr/>
          </p:nvSpPr>
          <p:spPr bwMode="auto">
            <a:xfrm>
              <a:off x="32004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82956" name="Oval 9"/>
            <p:cNvSpPr>
              <a:spLocks noChangeArrowheads="1"/>
            </p:cNvSpPr>
            <p:nvPr/>
          </p:nvSpPr>
          <p:spPr bwMode="auto">
            <a:xfrm>
              <a:off x="441960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82957" name="Line 10"/>
            <p:cNvSpPr>
              <a:spLocks noChangeShapeType="1"/>
            </p:cNvSpPr>
            <p:nvPr/>
          </p:nvSpPr>
          <p:spPr bwMode="auto">
            <a:xfrm flipV="1">
              <a:off x="381000" y="519112"/>
              <a:ext cx="685800" cy="5334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2958" name="Line 11"/>
            <p:cNvSpPr>
              <a:spLocks noChangeShapeType="1"/>
            </p:cNvSpPr>
            <p:nvPr/>
          </p:nvSpPr>
          <p:spPr bwMode="auto">
            <a:xfrm>
              <a:off x="381000" y="1433512"/>
              <a:ext cx="685800" cy="838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2959" name="Line 12"/>
            <p:cNvSpPr>
              <a:spLocks noChangeShapeType="1"/>
            </p:cNvSpPr>
            <p:nvPr/>
          </p:nvSpPr>
          <p:spPr bwMode="auto">
            <a:xfrm>
              <a:off x="1447800" y="366712"/>
              <a:ext cx="16764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2960" name="Line 13"/>
            <p:cNvSpPr>
              <a:spLocks noChangeShapeType="1"/>
            </p:cNvSpPr>
            <p:nvPr/>
          </p:nvSpPr>
          <p:spPr bwMode="auto">
            <a:xfrm>
              <a:off x="1447800" y="5191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2961" name="Line 14"/>
            <p:cNvSpPr>
              <a:spLocks noChangeShapeType="1"/>
            </p:cNvSpPr>
            <p:nvPr/>
          </p:nvSpPr>
          <p:spPr bwMode="auto">
            <a:xfrm flipV="1">
              <a:off x="1447800" y="15859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2962" name="Line 15"/>
            <p:cNvSpPr>
              <a:spLocks noChangeShapeType="1"/>
            </p:cNvSpPr>
            <p:nvPr/>
          </p:nvSpPr>
          <p:spPr bwMode="auto">
            <a:xfrm flipV="1">
              <a:off x="1447800" y="1357312"/>
              <a:ext cx="2971800" cy="1219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2963" name="Line 16"/>
            <p:cNvSpPr>
              <a:spLocks noChangeShapeType="1"/>
            </p:cNvSpPr>
            <p:nvPr/>
          </p:nvSpPr>
          <p:spPr bwMode="auto">
            <a:xfrm flipV="1">
              <a:off x="2819400" y="1281112"/>
              <a:ext cx="16002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82964" name="Line 17"/>
            <p:cNvSpPr>
              <a:spLocks noChangeShapeType="1"/>
            </p:cNvSpPr>
            <p:nvPr/>
          </p:nvSpPr>
          <p:spPr bwMode="auto">
            <a:xfrm>
              <a:off x="3581400" y="442912"/>
              <a:ext cx="914400" cy="6096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2965" name="Text Box 18"/>
            <p:cNvSpPr txBox="1">
              <a:spLocks noChangeArrowheads="1"/>
            </p:cNvSpPr>
            <p:nvPr/>
          </p:nvSpPr>
          <p:spPr bwMode="auto">
            <a:xfrm>
              <a:off x="152400" y="366712"/>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a1=3</a:t>
              </a:r>
              <a:endParaRPr lang="en-US" altLang="zh-CN" sz="2000">
                <a:solidFill>
                  <a:srgbClr val="333300"/>
                </a:solidFill>
                <a:ea typeface="楷体_GB2312" pitchFamily="49" charset="-122"/>
              </a:endParaRPr>
            </a:p>
          </p:txBody>
        </p:sp>
        <p:sp>
          <p:nvSpPr>
            <p:cNvPr id="82966" name="Text Box 19"/>
            <p:cNvSpPr txBox="1">
              <a:spLocks noChangeArrowheads="1"/>
            </p:cNvSpPr>
            <p:nvPr/>
          </p:nvSpPr>
          <p:spPr bwMode="auto">
            <a:xfrm>
              <a:off x="138113" y="1752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a2=2</a:t>
              </a:r>
              <a:endParaRPr lang="en-US" altLang="zh-CN" sz="2000">
                <a:solidFill>
                  <a:srgbClr val="333300"/>
                </a:solidFill>
                <a:ea typeface="楷体_GB2312" pitchFamily="49" charset="-122"/>
              </a:endParaRPr>
            </a:p>
          </p:txBody>
        </p:sp>
        <p:sp>
          <p:nvSpPr>
            <p:cNvPr id="82967" name="Text Box 20"/>
            <p:cNvSpPr txBox="1">
              <a:spLocks noChangeArrowheads="1"/>
            </p:cNvSpPr>
            <p:nvPr/>
          </p:nvSpPr>
          <p:spPr bwMode="auto">
            <a:xfrm>
              <a:off x="1281113" y="8382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a3=2</a:t>
              </a:r>
              <a:endParaRPr lang="en-US" altLang="zh-CN" sz="2000">
                <a:solidFill>
                  <a:srgbClr val="333300"/>
                </a:solidFill>
                <a:ea typeface="楷体_GB2312" pitchFamily="49" charset="-122"/>
              </a:endParaRPr>
            </a:p>
          </p:txBody>
        </p:sp>
        <p:sp>
          <p:nvSpPr>
            <p:cNvPr id="82968" name="Text Box 21"/>
            <p:cNvSpPr txBox="1">
              <a:spLocks noChangeArrowheads="1"/>
            </p:cNvSpPr>
            <p:nvPr/>
          </p:nvSpPr>
          <p:spPr bwMode="auto">
            <a:xfrm>
              <a:off x="1814513" y="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a4=3</a:t>
              </a:r>
              <a:endParaRPr lang="en-US" altLang="zh-CN" sz="2000">
                <a:solidFill>
                  <a:srgbClr val="333300"/>
                </a:solidFill>
                <a:ea typeface="楷体_GB2312" pitchFamily="49" charset="-122"/>
              </a:endParaRPr>
            </a:p>
          </p:txBody>
        </p:sp>
        <p:sp>
          <p:nvSpPr>
            <p:cNvPr id="82969" name="Text Box 22"/>
            <p:cNvSpPr txBox="1">
              <a:spLocks noChangeArrowheads="1"/>
            </p:cNvSpPr>
            <p:nvPr/>
          </p:nvSpPr>
          <p:spPr bwMode="auto">
            <a:xfrm>
              <a:off x="1433513" y="1676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a5=4</a:t>
              </a:r>
              <a:endParaRPr lang="en-US" altLang="zh-CN" sz="2000">
                <a:solidFill>
                  <a:srgbClr val="333300"/>
                </a:solidFill>
                <a:ea typeface="楷体_GB2312" pitchFamily="49" charset="-122"/>
              </a:endParaRPr>
            </a:p>
          </p:txBody>
        </p:sp>
        <p:sp>
          <p:nvSpPr>
            <p:cNvPr id="82970" name="Text Box 23"/>
            <p:cNvSpPr txBox="1">
              <a:spLocks noChangeArrowheads="1"/>
            </p:cNvSpPr>
            <p:nvPr/>
          </p:nvSpPr>
          <p:spPr bwMode="auto">
            <a:xfrm>
              <a:off x="2500313" y="2133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a6=3</a:t>
              </a:r>
              <a:endParaRPr lang="en-US" altLang="zh-CN" sz="2000">
                <a:solidFill>
                  <a:srgbClr val="333300"/>
                </a:solidFill>
                <a:ea typeface="楷体_GB2312" pitchFamily="49" charset="-122"/>
              </a:endParaRPr>
            </a:p>
          </p:txBody>
        </p:sp>
        <p:sp>
          <p:nvSpPr>
            <p:cNvPr id="82971" name="Text Box 24"/>
            <p:cNvSpPr txBox="1">
              <a:spLocks noChangeArrowheads="1"/>
            </p:cNvSpPr>
            <p:nvPr/>
          </p:nvSpPr>
          <p:spPr bwMode="auto">
            <a:xfrm>
              <a:off x="3033713" y="914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a7=2</a:t>
              </a:r>
              <a:endParaRPr lang="en-US" altLang="zh-CN" sz="2000">
                <a:solidFill>
                  <a:srgbClr val="333300"/>
                </a:solidFill>
                <a:ea typeface="楷体_GB2312" pitchFamily="49" charset="-122"/>
              </a:endParaRPr>
            </a:p>
          </p:txBody>
        </p:sp>
        <p:sp>
          <p:nvSpPr>
            <p:cNvPr id="82972" name="Text Box 25"/>
            <p:cNvSpPr txBox="1">
              <a:spLocks noChangeArrowheads="1"/>
            </p:cNvSpPr>
            <p:nvPr/>
          </p:nvSpPr>
          <p:spPr bwMode="auto">
            <a:xfrm>
              <a:off x="3871913" y="228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a8=1</a:t>
              </a:r>
              <a:endParaRPr lang="en-US" altLang="zh-CN" sz="2000">
                <a:solidFill>
                  <a:srgbClr val="333300"/>
                </a:solidFill>
                <a:ea typeface="楷体_GB2312" pitchFamily="49" charset="-122"/>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4DEDE18E-C8FE-4918-9831-458D0808FDED}"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7411" name="Rectangle 2"/>
          <p:cNvSpPr>
            <a:spLocks noGrp="1" noChangeArrowheads="1"/>
          </p:cNvSpPr>
          <p:nvPr>
            <p:ph type="body" idx="4294967295"/>
          </p:nvPr>
        </p:nvSpPr>
        <p:spPr>
          <a:xfrm>
            <a:off x="539750" y="657225"/>
            <a:ext cx="8077200" cy="5745163"/>
          </a:xfrm>
        </p:spPr>
        <p:txBody>
          <a:bodyPr/>
          <a:lstStyle/>
          <a:p>
            <a:pPr eaLnBrk="1" hangingPunct="1">
              <a:lnSpc>
                <a:spcPct val="105000"/>
              </a:lnSpc>
              <a:buClr>
                <a:srgbClr val="800080"/>
              </a:buClr>
              <a:buSzPct val="50000"/>
              <a:defRPr/>
            </a:pPr>
            <a:r>
              <a:rPr lang="zh-CN" altLang="en-US" sz="3000" b="1" dirty="0">
                <a:solidFill>
                  <a:schemeClr val="tx2"/>
                </a:solidFill>
                <a:latin typeface="Times New Roman" pitchFamily="18" charset="0"/>
                <a:ea typeface="仿宋_GB2312" pitchFamily="49" charset="-122"/>
              </a:rPr>
              <a:t>连通图与连通分量</a:t>
            </a:r>
            <a:r>
              <a:rPr lang="zh-CN" altLang="en-US" sz="3000" b="1" dirty="0">
                <a:latin typeface="Times New Roman" pitchFamily="18" charset="0"/>
                <a:ea typeface="仿宋_GB2312" pitchFamily="49" charset="-122"/>
              </a:rPr>
              <a:t>   在</a:t>
            </a:r>
            <a:r>
              <a:rPr lang="zh-CN" altLang="en-US" sz="3000" b="1" dirty="0">
                <a:solidFill>
                  <a:srgbClr val="0000FF"/>
                </a:solidFill>
                <a:latin typeface="Times New Roman" pitchFamily="18" charset="0"/>
                <a:ea typeface="仿宋_GB2312" pitchFamily="49" charset="-122"/>
              </a:rPr>
              <a:t>无向</a:t>
            </a:r>
            <a:r>
              <a:rPr lang="zh-CN" altLang="en-US" sz="3000" b="1" dirty="0">
                <a:latin typeface="Times New Roman" pitchFamily="18" charset="0"/>
                <a:ea typeface="仿宋_GB2312" pitchFamily="49" charset="-122"/>
              </a:rPr>
              <a:t>图中</a:t>
            </a:r>
            <a:r>
              <a:rPr 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若从顶点</a:t>
            </a:r>
            <a:r>
              <a:rPr lang="en-US" sz="3000" b="1" i="1" dirty="0">
                <a:solidFill>
                  <a:schemeClr val="tx2"/>
                </a:solidFill>
                <a:latin typeface="Times New Roman" pitchFamily="18" charset="0"/>
                <a:ea typeface="仿宋_GB2312" pitchFamily="49" charset="-122"/>
              </a:rPr>
              <a:t>v</a:t>
            </a:r>
            <a:r>
              <a:rPr lang="en-US" sz="3000" b="1" baseline="-25000" dirty="0">
                <a:solidFill>
                  <a:schemeClr val="tx2"/>
                </a:solidFill>
                <a:latin typeface="Times New Roman" pitchFamily="18" charset="0"/>
                <a:ea typeface="仿宋_GB2312" pitchFamily="49" charset="-122"/>
              </a:rPr>
              <a:t>1</a:t>
            </a:r>
            <a:r>
              <a:rPr lang="zh-CN" altLang="en-US" sz="3000" b="1" dirty="0">
                <a:latin typeface="Times New Roman" pitchFamily="18" charset="0"/>
                <a:ea typeface="仿宋_GB2312" pitchFamily="49" charset="-122"/>
              </a:rPr>
              <a:t>到顶点</a:t>
            </a:r>
            <a:r>
              <a:rPr lang="en-US" sz="3000" b="1" i="1" dirty="0">
                <a:solidFill>
                  <a:schemeClr val="tx2"/>
                </a:solidFill>
                <a:latin typeface="Times New Roman" pitchFamily="18" charset="0"/>
                <a:ea typeface="仿宋_GB2312" pitchFamily="49" charset="-122"/>
              </a:rPr>
              <a:t>v</a:t>
            </a:r>
            <a:r>
              <a:rPr lang="en-US" sz="3000" b="1" baseline="-25000" dirty="0">
                <a:solidFill>
                  <a:schemeClr val="tx2"/>
                </a:solidFill>
                <a:latin typeface="Times New Roman" pitchFamily="18" charset="0"/>
                <a:ea typeface="仿宋_GB2312" pitchFamily="49" charset="-122"/>
              </a:rPr>
              <a:t>2</a:t>
            </a:r>
            <a:r>
              <a:rPr lang="zh-CN" altLang="en-US" sz="3000" b="1" dirty="0">
                <a:latin typeface="Times New Roman" pitchFamily="18" charset="0"/>
                <a:ea typeface="仿宋_GB2312" pitchFamily="49" charset="-122"/>
              </a:rPr>
              <a:t>有路径</a:t>
            </a:r>
            <a:r>
              <a:rPr 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则称顶点</a:t>
            </a:r>
            <a:r>
              <a:rPr lang="en-US" sz="3000" b="1" i="1" dirty="0">
                <a:solidFill>
                  <a:schemeClr val="tx2"/>
                </a:solidFill>
                <a:latin typeface="Times New Roman" pitchFamily="18" charset="0"/>
                <a:ea typeface="仿宋_GB2312" pitchFamily="49" charset="-122"/>
              </a:rPr>
              <a:t>v</a:t>
            </a:r>
            <a:r>
              <a:rPr lang="en-US" sz="3000" b="1" baseline="-25000" dirty="0">
                <a:solidFill>
                  <a:schemeClr val="tx2"/>
                </a:solidFill>
                <a:latin typeface="Times New Roman" pitchFamily="18" charset="0"/>
                <a:ea typeface="仿宋_GB2312" pitchFamily="49" charset="-122"/>
              </a:rPr>
              <a:t>1</a:t>
            </a:r>
            <a:r>
              <a:rPr lang="zh-CN" altLang="en-US" sz="3000" b="1" dirty="0">
                <a:latin typeface="Times New Roman" pitchFamily="18" charset="0"/>
                <a:ea typeface="仿宋_GB2312" pitchFamily="49" charset="-122"/>
              </a:rPr>
              <a:t>与</a:t>
            </a:r>
            <a:r>
              <a:rPr lang="en-US" sz="3000" b="1" i="1" dirty="0">
                <a:solidFill>
                  <a:schemeClr val="tx2"/>
                </a:solidFill>
                <a:latin typeface="Times New Roman" pitchFamily="18" charset="0"/>
                <a:ea typeface="仿宋_GB2312" pitchFamily="49" charset="-122"/>
              </a:rPr>
              <a:t>v</a:t>
            </a:r>
            <a:r>
              <a:rPr lang="en-US" sz="3000" b="1" baseline="-25000" dirty="0">
                <a:solidFill>
                  <a:schemeClr val="tx2"/>
                </a:solidFill>
                <a:latin typeface="Times New Roman" pitchFamily="18" charset="0"/>
                <a:ea typeface="仿宋_GB2312" pitchFamily="49" charset="-122"/>
              </a:rPr>
              <a:t>2</a:t>
            </a:r>
            <a:r>
              <a:rPr lang="zh-CN" altLang="en-US" sz="3000" b="1" dirty="0">
                <a:latin typeface="Times New Roman" pitchFamily="18" charset="0"/>
                <a:ea typeface="仿宋_GB2312" pitchFamily="49" charset="-122"/>
              </a:rPr>
              <a:t>是连通的。如果图中</a:t>
            </a:r>
            <a:r>
              <a:rPr lang="zh-CN" altLang="en-US" sz="3000" b="1" dirty="0">
                <a:solidFill>
                  <a:srgbClr val="0A0AFF"/>
                </a:solidFill>
                <a:latin typeface="Times New Roman" pitchFamily="18" charset="0"/>
                <a:ea typeface="仿宋_GB2312" pitchFamily="49" charset="-122"/>
              </a:rPr>
              <a:t>任意一对顶点</a:t>
            </a:r>
            <a:r>
              <a:rPr lang="zh-CN" altLang="en-US" sz="3000" b="1" dirty="0">
                <a:latin typeface="Times New Roman" pitchFamily="18" charset="0"/>
                <a:ea typeface="仿宋_GB2312" pitchFamily="49" charset="-122"/>
              </a:rPr>
              <a:t>都是连通的</a:t>
            </a:r>
            <a:r>
              <a:rPr 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则称此图是连通图。非连通图的极大连通子图叫做连通分量。</a:t>
            </a:r>
            <a:endParaRPr lang="zh-CN" altLang="en-US" sz="3000" b="1" dirty="0">
              <a:latin typeface="Times New Roman" pitchFamily="18" charset="0"/>
              <a:ea typeface="仿宋_GB2312" pitchFamily="49" charset="-122"/>
            </a:endParaRPr>
          </a:p>
          <a:p>
            <a:pPr eaLnBrk="1" hangingPunct="1">
              <a:lnSpc>
                <a:spcPct val="105000"/>
              </a:lnSpc>
              <a:buClr>
                <a:srgbClr val="800080"/>
              </a:buClr>
              <a:buSzPct val="50000"/>
              <a:defRPr/>
            </a:pPr>
            <a:r>
              <a:rPr lang="zh-CN" altLang="en-US" sz="3000" b="1" dirty="0">
                <a:solidFill>
                  <a:schemeClr val="tx2"/>
                </a:solidFill>
                <a:latin typeface="Times New Roman" pitchFamily="18" charset="0"/>
                <a:ea typeface="仿宋_GB2312" pitchFamily="49" charset="-122"/>
              </a:rPr>
              <a:t>强连通图与强连通分量</a:t>
            </a:r>
            <a:r>
              <a:rPr lang="zh-CN" altLang="en-US" sz="3000" b="1" dirty="0">
                <a:latin typeface="Times New Roman" pitchFamily="18" charset="0"/>
                <a:ea typeface="仿宋_GB2312" pitchFamily="49" charset="-122"/>
              </a:rPr>
              <a:t>    在</a:t>
            </a:r>
            <a:r>
              <a:rPr lang="zh-CN" altLang="en-US" sz="3000" b="1" dirty="0">
                <a:solidFill>
                  <a:srgbClr val="0000FF"/>
                </a:solidFill>
                <a:latin typeface="Times New Roman" pitchFamily="18" charset="0"/>
                <a:ea typeface="仿宋_GB2312" pitchFamily="49" charset="-122"/>
              </a:rPr>
              <a:t>有向</a:t>
            </a:r>
            <a:r>
              <a:rPr lang="zh-CN" altLang="en-US" sz="3000" b="1" dirty="0">
                <a:latin typeface="Times New Roman" pitchFamily="18" charset="0"/>
                <a:ea typeface="仿宋_GB2312" pitchFamily="49" charset="-122"/>
              </a:rPr>
              <a:t>图中</a:t>
            </a:r>
            <a:r>
              <a:rPr 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若对于</a:t>
            </a:r>
            <a:r>
              <a:rPr lang="zh-CN" altLang="en-US" sz="3000" b="1" dirty="0">
                <a:solidFill>
                  <a:srgbClr val="0A0AFF"/>
                </a:solidFill>
                <a:effectLst>
                  <a:outerShdw blurRad="38100" dist="38100" dir="2700000" algn="tl">
                    <a:srgbClr val="C0C0C0"/>
                  </a:outerShdw>
                </a:effectLst>
                <a:latin typeface="Times New Roman" pitchFamily="18" charset="0"/>
                <a:ea typeface="仿宋_GB2312" pitchFamily="49" charset="-122"/>
              </a:rPr>
              <a:t>每一对</a:t>
            </a:r>
            <a:r>
              <a:rPr lang="zh-CN" altLang="en-US" sz="3000" b="1" dirty="0">
                <a:latin typeface="Times New Roman" pitchFamily="18" charset="0"/>
                <a:ea typeface="仿宋_GB2312" pitchFamily="49" charset="-122"/>
              </a:rPr>
              <a:t>顶点</a:t>
            </a:r>
            <a:r>
              <a:rPr lang="en-US" sz="3000" b="1" i="1" dirty="0">
                <a:solidFill>
                  <a:schemeClr val="tx2"/>
                </a:solidFill>
                <a:latin typeface="Times New Roman" pitchFamily="18" charset="0"/>
                <a:ea typeface="仿宋_GB2312" pitchFamily="49" charset="-122"/>
              </a:rPr>
              <a:t>v</a:t>
            </a:r>
            <a:r>
              <a:rPr lang="en-US" sz="3000" b="1" baseline="-25000" dirty="0">
                <a:solidFill>
                  <a:schemeClr val="tx2"/>
                </a:solidFill>
                <a:latin typeface="Times New Roman" pitchFamily="18" charset="0"/>
                <a:ea typeface="仿宋_GB2312" pitchFamily="49" charset="-122"/>
              </a:rPr>
              <a:t>i</a:t>
            </a:r>
            <a:r>
              <a:rPr lang="zh-CN" altLang="en-US" sz="3000" b="1" dirty="0">
                <a:latin typeface="Times New Roman" pitchFamily="18" charset="0"/>
                <a:ea typeface="仿宋_GB2312" pitchFamily="49" charset="-122"/>
              </a:rPr>
              <a:t>和</a:t>
            </a:r>
            <a:r>
              <a:rPr lang="en-US" sz="3000" b="1" i="1" dirty="0" err="1">
                <a:solidFill>
                  <a:schemeClr val="tx2"/>
                </a:solidFill>
                <a:latin typeface="Times New Roman" pitchFamily="18" charset="0"/>
                <a:ea typeface="仿宋_GB2312" pitchFamily="49" charset="-122"/>
              </a:rPr>
              <a:t>v</a:t>
            </a:r>
            <a:r>
              <a:rPr lang="en-US" sz="3000" b="1" baseline="-25000" dirty="0" err="1">
                <a:solidFill>
                  <a:schemeClr val="tx2"/>
                </a:solidFill>
                <a:latin typeface="Times New Roman" pitchFamily="18" charset="0"/>
                <a:ea typeface="仿宋_GB2312" pitchFamily="49" charset="-122"/>
              </a:rPr>
              <a:t>j</a:t>
            </a:r>
            <a:r>
              <a:rPr 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都存在一条从</a:t>
            </a:r>
            <a:r>
              <a:rPr lang="en-US" sz="3000" b="1" i="1" dirty="0">
                <a:solidFill>
                  <a:schemeClr val="tx2"/>
                </a:solidFill>
                <a:latin typeface="Times New Roman" pitchFamily="18" charset="0"/>
                <a:ea typeface="仿宋_GB2312" pitchFamily="49" charset="-122"/>
              </a:rPr>
              <a:t>v</a:t>
            </a:r>
            <a:r>
              <a:rPr lang="en-US" sz="3000" b="1" baseline="-25000" dirty="0">
                <a:solidFill>
                  <a:schemeClr val="tx2"/>
                </a:solidFill>
                <a:latin typeface="Times New Roman" pitchFamily="18" charset="0"/>
                <a:ea typeface="仿宋_GB2312" pitchFamily="49" charset="-122"/>
              </a:rPr>
              <a:t>i</a:t>
            </a:r>
            <a:r>
              <a:rPr lang="zh-CN" altLang="en-US" sz="3000" b="1" dirty="0">
                <a:latin typeface="Times New Roman" pitchFamily="18" charset="0"/>
                <a:ea typeface="仿宋_GB2312" pitchFamily="49" charset="-122"/>
              </a:rPr>
              <a:t>到</a:t>
            </a:r>
            <a:r>
              <a:rPr lang="en-US" sz="3000" b="1" i="1" dirty="0" err="1">
                <a:solidFill>
                  <a:schemeClr val="tx2"/>
                </a:solidFill>
                <a:latin typeface="Times New Roman" pitchFamily="18" charset="0"/>
                <a:ea typeface="仿宋_GB2312" pitchFamily="49" charset="-122"/>
              </a:rPr>
              <a:t>v</a:t>
            </a:r>
            <a:r>
              <a:rPr lang="en-US" sz="3000" b="1" baseline="-25000" dirty="0" err="1">
                <a:solidFill>
                  <a:schemeClr val="tx2"/>
                </a:solidFill>
                <a:latin typeface="Times New Roman" pitchFamily="18" charset="0"/>
                <a:ea typeface="仿宋_GB2312" pitchFamily="49" charset="-122"/>
              </a:rPr>
              <a:t>j</a:t>
            </a:r>
            <a:r>
              <a:rPr lang="zh-CN" altLang="en-US" sz="3000" b="1" dirty="0">
                <a:latin typeface="Times New Roman" pitchFamily="18" charset="0"/>
                <a:ea typeface="仿宋_GB2312" pitchFamily="49" charset="-122"/>
              </a:rPr>
              <a:t>和从</a:t>
            </a:r>
            <a:r>
              <a:rPr lang="en-US" sz="3000" b="1" i="1" dirty="0" err="1">
                <a:solidFill>
                  <a:schemeClr val="tx2"/>
                </a:solidFill>
                <a:latin typeface="Times New Roman" pitchFamily="18" charset="0"/>
                <a:ea typeface="仿宋_GB2312" pitchFamily="49" charset="-122"/>
              </a:rPr>
              <a:t>v</a:t>
            </a:r>
            <a:r>
              <a:rPr lang="en-US" sz="3000" b="1" baseline="-25000" dirty="0" err="1">
                <a:solidFill>
                  <a:schemeClr val="tx2"/>
                </a:solidFill>
                <a:latin typeface="Times New Roman" pitchFamily="18" charset="0"/>
                <a:ea typeface="仿宋_GB2312" pitchFamily="49" charset="-122"/>
              </a:rPr>
              <a:t>j</a:t>
            </a:r>
            <a:r>
              <a:rPr lang="zh-CN" altLang="en-US" sz="3000" b="1" dirty="0">
                <a:latin typeface="Times New Roman" pitchFamily="18" charset="0"/>
                <a:ea typeface="仿宋_GB2312" pitchFamily="49" charset="-122"/>
              </a:rPr>
              <a:t>到</a:t>
            </a:r>
            <a:r>
              <a:rPr lang="en-US" sz="3000" b="1" i="1" dirty="0">
                <a:solidFill>
                  <a:schemeClr val="tx2"/>
                </a:solidFill>
                <a:latin typeface="Times New Roman" pitchFamily="18" charset="0"/>
                <a:ea typeface="仿宋_GB2312" pitchFamily="49" charset="-122"/>
              </a:rPr>
              <a:t>v</a:t>
            </a:r>
            <a:r>
              <a:rPr lang="en-US" sz="3000" b="1" baseline="-25000" dirty="0">
                <a:solidFill>
                  <a:schemeClr val="tx2"/>
                </a:solidFill>
                <a:latin typeface="Times New Roman" pitchFamily="18" charset="0"/>
                <a:ea typeface="仿宋_GB2312" pitchFamily="49" charset="-122"/>
              </a:rPr>
              <a:t>i</a:t>
            </a:r>
            <a:r>
              <a:rPr lang="zh-CN" altLang="en-US" sz="3000" b="1" dirty="0">
                <a:latin typeface="Times New Roman" pitchFamily="18" charset="0"/>
                <a:ea typeface="仿宋_GB2312" pitchFamily="49" charset="-122"/>
              </a:rPr>
              <a:t>的路径</a:t>
            </a:r>
            <a:r>
              <a:rPr 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则称此图是强连通图。非强连通图的极大强连通子图叫做强连通分量。</a:t>
            </a:r>
            <a:endParaRPr lang="zh-CN" altLang="en-US" sz="3000" b="1" dirty="0">
              <a:latin typeface="Times New Roman" pitchFamily="18" charset="0"/>
              <a:ea typeface="仿宋_GB2312" pitchFamily="49" charset="-122"/>
            </a:endParaRPr>
          </a:p>
          <a:p>
            <a:pPr eaLnBrk="1" hangingPunct="1">
              <a:lnSpc>
                <a:spcPct val="105000"/>
              </a:lnSpc>
              <a:buClr>
                <a:srgbClr val="800080"/>
              </a:buClr>
              <a:buSzPct val="50000"/>
              <a:defRPr/>
            </a:pPr>
            <a:r>
              <a:rPr lang="zh-CN" altLang="en-US" sz="3000" b="1" dirty="0">
                <a:solidFill>
                  <a:schemeClr val="tx2"/>
                </a:solidFill>
                <a:latin typeface="Times New Roman" pitchFamily="18" charset="0"/>
                <a:ea typeface="仿宋_GB2312" pitchFamily="49" charset="-122"/>
              </a:rPr>
              <a:t>生成树</a:t>
            </a:r>
            <a:r>
              <a:rPr lang="zh-CN" altLang="en-US" sz="3000" b="1" dirty="0">
                <a:latin typeface="Times New Roman" pitchFamily="18" charset="0"/>
                <a:ea typeface="仿宋_GB2312" pitchFamily="49" charset="-122"/>
              </a:rPr>
              <a:t>   一个连通图的生成树是其极小连通子图，在 </a:t>
            </a:r>
            <a:r>
              <a:rPr lang="en-US" sz="3000" b="1" i="1" dirty="0">
                <a:solidFill>
                  <a:schemeClr val="tx2"/>
                </a:solidFill>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个顶点的情形下，有</a:t>
            </a:r>
            <a:r>
              <a:rPr lang="zh-CN" altLang="en-US" sz="3000" b="1" dirty="0">
                <a:solidFill>
                  <a:schemeClr val="tx2"/>
                </a:solidFill>
                <a:latin typeface="Times New Roman" pitchFamily="18" charset="0"/>
                <a:ea typeface="仿宋_GB2312" pitchFamily="49" charset="-122"/>
              </a:rPr>
              <a:t> </a:t>
            </a:r>
            <a:r>
              <a:rPr lang="en-US" sz="3000" b="1" i="1" dirty="0">
                <a:solidFill>
                  <a:schemeClr val="tx2"/>
                </a:solidFill>
                <a:latin typeface="Times New Roman" pitchFamily="18" charset="0"/>
                <a:ea typeface="仿宋_GB2312" pitchFamily="49" charset="-122"/>
              </a:rPr>
              <a:t>n</a:t>
            </a:r>
            <a:r>
              <a:rPr lang="en-US" sz="3000" b="1" dirty="0">
                <a:solidFill>
                  <a:schemeClr val="tx2"/>
                </a:solidFill>
                <a:latin typeface="Courier New" pitchFamily="49" charset="0"/>
                <a:ea typeface="仿宋_GB2312" pitchFamily="49" charset="-122"/>
              </a:rPr>
              <a:t>-</a:t>
            </a:r>
            <a:r>
              <a:rPr lang="en-US" sz="3000" b="1" dirty="0">
                <a:solidFill>
                  <a:schemeClr val="tx2"/>
                </a:solidFill>
                <a:latin typeface="Times New Roman" pitchFamily="18" charset="0"/>
                <a:ea typeface="仿宋_GB2312" pitchFamily="49" charset="-122"/>
              </a:rPr>
              <a:t>1</a:t>
            </a:r>
            <a:r>
              <a:rPr 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条边。</a:t>
            </a:r>
            <a:endParaRPr lang="zh-CN" altLang="en-US" sz="3000" b="1" dirty="0">
              <a:latin typeface="Times New Roman" pitchFamily="18" charset="0"/>
              <a:ea typeface="仿宋_GB2312" pitchFamily="49" charset="-122"/>
            </a:endParaRPr>
          </a:p>
        </p:txBody>
      </p:sp>
      <p:sp>
        <p:nvSpPr>
          <p:cNvPr id="15364" name="Rectangle 2"/>
          <p:cNvSpPr>
            <a:spLocks noGrp="1" noChangeArrowheads="1"/>
          </p:cNvSpPr>
          <p:nvPr>
            <p:ph type="title" idx="4294967295"/>
          </p:nvPr>
        </p:nvSpPr>
        <p:spPr>
          <a:xfrm>
            <a:off x="2235200" y="0"/>
            <a:ext cx="5002213" cy="704850"/>
          </a:xfrm>
        </p:spPr>
        <p:txBody>
          <a:bodyPr/>
          <a:lstStyle/>
          <a:p>
            <a:pPr eaLnBrk="1" hangingPunct="1"/>
            <a:r>
              <a:rPr lang="en-US" altLang="zh-CN" sz="4000" b="1">
                <a:solidFill>
                  <a:srgbClr val="CC0000"/>
                </a:solidFill>
                <a:ea typeface="华文新魏" pitchFamily="2" charset="-122"/>
              </a:rPr>
              <a:t>8.1.1</a:t>
            </a:r>
            <a:r>
              <a:rPr lang="zh-CN" altLang="en-US" sz="4000" b="1">
                <a:solidFill>
                  <a:srgbClr val="CC0000"/>
                </a:solidFill>
                <a:ea typeface="华文新魏" pitchFamily="2" charset="-122"/>
              </a:rPr>
              <a:t>  图的有关概念</a:t>
            </a:r>
            <a:endParaRPr lang="zh-CN" altLang="en-US" sz="4000">
              <a:solidFill>
                <a:srgbClr val="CC0000"/>
              </a:solidFill>
              <a:ea typeface="华文新魏"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26F5100F-8F5E-4D3C-BB8D-DB00B483E187}"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8397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F7592AFF-BDEC-42D7-BB93-772D14ECC882}"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83972" name="Rectangle 2"/>
          <p:cNvSpPr>
            <a:spLocks noGrp="1" noChangeArrowheads="1"/>
          </p:cNvSpPr>
          <p:nvPr>
            <p:ph type="title" idx="4294967295"/>
          </p:nvPr>
        </p:nvSpPr>
        <p:spPr>
          <a:xfrm>
            <a:off x="555625" y="215900"/>
            <a:ext cx="7761288" cy="533400"/>
          </a:xfrm>
        </p:spPr>
        <p:txBody>
          <a:bodyPr/>
          <a:lstStyle/>
          <a:p>
            <a:pPr eaLnBrk="1" hangingPunct="1"/>
            <a:r>
              <a:rPr lang="zh-CN" sz="3600" b="1">
                <a:solidFill>
                  <a:schemeClr val="tx2"/>
                </a:solidFill>
                <a:ea typeface="华文新魏" pitchFamily="2" charset="-122"/>
              </a:rPr>
              <a:t>几个与计算关键活动有关的量：</a:t>
            </a:r>
            <a:endParaRPr lang="zh-CN">
              <a:solidFill>
                <a:schemeClr val="tx2"/>
              </a:solidFill>
              <a:ea typeface="华文新魏" pitchFamily="2" charset="-122"/>
            </a:endParaRPr>
          </a:p>
        </p:txBody>
      </p:sp>
      <p:sp>
        <p:nvSpPr>
          <p:cNvPr id="114693" name="Rectangle 3"/>
          <p:cNvSpPr>
            <a:spLocks noGrp="1" noChangeArrowheads="1"/>
          </p:cNvSpPr>
          <p:nvPr>
            <p:ph type="body" idx="4294967295"/>
          </p:nvPr>
        </p:nvSpPr>
        <p:spPr>
          <a:xfrm>
            <a:off x="503238" y="873125"/>
            <a:ext cx="8153400" cy="5724525"/>
          </a:xfrm>
        </p:spPr>
        <p:txBody>
          <a:bodyPr/>
          <a:lstStyle/>
          <a:p>
            <a:pPr marL="609600" indent="-609600" algn="just" eaLnBrk="1" hangingPunct="1">
              <a:spcBef>
                <a:spcPct val="10000"/>
              </a:spcBef>
              <a:buClr>
                <a:srgbClr val="008000"/>
              </a:buClr>
              <a:buSzTx/>
              <a:buFont typeface="Monotype Sorts" pitchFamily="2" charset="2"/>
              <a:buAutoNum type="arabicPeriod" startAt="3"/>
              <a:defRPr/>
            </a:pPr>
            <a:r>
              <a:rPr lang="zh-CN" altLang="en-US" sz="3000" b="1">
                <a:latin typeface="Times New Roman" pitchFamily="18" charset="0"/>
                <a:ea typeface="仿宋_GB2312" pitchFamily="49" charset="-122"/>
              </a:rPr>
              <a:t>活动</a:t>
            </a:r>
            <a:r>
              <a:rPr lang="en-US" sz="3000" b="1" i="1">
                <a:solidFill>
                  <a:schemeClr val="tx2"/>
                </a:solidFill>
                <a:latin typeface="Times New Roman" pitchFamily="18" charset="0"/>
                <a:ea typeface="仿宋_GB2312" pitchFamily="49" charset="-122"/>
              </a:rPr>
              <a:t>a</a:t>
            </a:r>
            <a:r>
              <a:rPr lang="en-US" sz="3000" b="1" i="1" baseline="-25000">
                <a:solidFill>
                  <a:schemeClr val="tx2"/>
                </a:solidFill>
                <a:latin typeface="Times New Roman" pitchFamily="18" charset="0"/>
                <a:ea typeface="仿宋_GB2312" pitchFamily="49" charset="-122"/>
              </a:rPr>
              <a:t>k </a:t>
            </a:r>
            <a:r>
              <a:rPr lang="zh-CN" altLang="en-US" sz="3000" b="1">
                <a:latin typeface="Times New Roman" pitchFamily="18" charset="0"/>
                <a:ea typeface="仿宋_GB2312" pitchFamily="49" charset="-122"/>
              </a:rPr>
              <a:t>的最早可能开始时间 </a:t>
            </a:r>
            <a:r>
              <a:rPr lang="en-US" sz="3000" b="1" i="1">
                <a:solidFill>
                  <a:schemeClr val="tx2"/>
                </a:solidFill>
                <a:latin typeface="Times New Roman" pitchFamily="18" charset="0"/>
                <a:ea typeface="仿宋_GB2312" pitchFamily="49" charset="-122"/>
              </a:rPr>
              <a:t>e</a:t>
            </a:r>
            <a:r>
              <a:rPr lang="en-US" sz="3000" b="1">
                <a:solidFill>
                  <a:schemeClr val="tx2"/>
                </a:solidFill>
                <a:latin typeface="Times New Roman" pitchFamily="18" charset="0"/>
                <a:ea typeface="仿宋_GB2312" pitchFamily="49" charset="-122"/>
              </a:rPr>
              <a:t>[</a:t>
            </a:r>
            <a:r>
              <a:rPr lang="en-US" sz="3000" b="1" i="1">
                <a:solidFill>
                  <a:schemeClr val="tx2"/>
                </a:solidFill>
                <a:latin typeface="Times New Roman" pitchFamily="18" charset="0"/>
                <a:ea typeface="仿宋_GB2312" pitchFamily="49" charset="-122"/>
              </a:rPr>
              <a:t>k</a:t>
            </a:r>
            <a:r>
              <a:rPr lang="en-US" sz="3000" b="1">
                <a:solidFill>
                  <a:schemeClr val="tx2"/>
                </a:solidFill>
                <a:latin typeface="Times New Roman" pitchFamily="18" charset="0"/>
                <a:ea typeface="仿宋_GB2312" pitchFamily="49" charset="-122"/>
              </a:rPr>
              <a:t>]</a:t>
            </a:r>
            <a:endParaRPr lang="en-US" sz="3000" b="1">
              <a:solidFill>
                <a:schemeClr val="tx2"/>
              </a:solidFill>
              <a:latin typeface="Times New Roman" pitchFamily="18" charset="0"/>
              <a:ea typeface="仿宋_GB2312" pitchFamily="49" charset="-122"/>
            </a:endParaRPr>
          </a:p>
          <a:p>
            <a:pPr marL="609600" indent="-609600" algn="just" eaLnBrk="1" hangingPunct="1">
              <a:spcBef>
                <a:spcPct val="10000"/>
              </a:spcBef>
              <a:buClr>
                <a:srgbClr val="008000"/>
              </a:buClr>
              <a:buSzTx/>
              <a:buFont typeface="Monotype Sorts" pitchFamily="2" charset="2"/>
              <a:buNone/>
              <a:defRPr/>
            </a:pPr>
            <a:r>
              <a:rPr lang="en-US"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设活动</a:t>
            </a:r>
            <a:r>
              <a:rPr lang="en-US" sz="3000" b="1" i="1">
                <a:solidFill>
                  <a:srgbClr val="FF3300"/>
                </a:solidFill>
                <a:latin typeface="Times New Roman" pitchFamily="18" charset="0"/>
                <a:ea typeface="仿宋_GB2312" pitchFamily="49" charset="-122"/>
              </a:rPr>
              <a:t>a</a:t>
            </a:r>
            <a:r>
              <a:rPr lang="en-US" sz="3000" b="1" i="1" baseline="-25000">
                <a:solidFill>
                  <a:srgbClr val="FF3300"/>
                </a:solidFill>
                <a:latin typeface="Times New Roman" pitchFamily="18" charset="0"/>
                <a:ea typeface="仿宋_GB2312" pitchFamily="49" charset="-122"/>
              </a:rPr>
              <a:t>k </a:t>
            </a:r>
            <a:r>
              <a:rPr lang="zh-CN" altLang="en-US" sz="3000" b="1">
                <a:latin typeface="Times New Roman" pitchFamily="18" charset="0"/>
                <a:ea typeface="仿宋_GB2312" pitchFamily="49" charset="-122"/>
              </a:rPr>
              <a:t>在边</a:t>
            </a:r>
            <a:r>
              <a:rPr lang="en-US" sz="3000" b="1">
                <a:solidFill>
                  <a:schemeClr val="tx2"/>
                </a:solidFill>
                <a:latin typeface="Times New Roman" pitchFamily="18" charset="0"/>
                <a:ea typeface="仿宋_GB2312" pitchFamily="49" charset="-122"/>
              </a:rPr>
              <a:t>&lt;</a:t>
            </a:r>
            <a:r>
              <a:rPr lang="en-US" sz="3000" b="1" i="1">
                <a:solidFill>
                  <a:schemeClr val="tx2"/>
                </a:solidFill>
                <a:latin typeface="Times New Roman" pitchFamily="18" charset="0"/>
                <a:ea typeface="仿宋_GB2312" pitchFamily="49" charset="-122"/>
              </a:rPr>
              <a:t>V</a:t>
            </a:r>
            <a:r>
              <a:rPr lang="en-US" sz="3000" b="1" i="1" baseline="-25000">
                <a:solidFill>
                  <a:schemeClr val="tx2"/>
                </a:solidFill>
                <a:latin typeface="Times New Roman" pitchFamily="18" charset="0"/>
                <a:ea typeface="仿宋_GB2312" pitchFamily="49" charset="-122"/>
              </a:rPr>
              <a:t>i</a:t>
            </a:r>
            <a:r>
              <a:rPr lang="en-US" sz="3000" b="1">
                <a:solidFill>
                  <a:schemeClr val="tx2"/>
                </a:solidFill>
                <a:latin typeface="Times New Roman" pitchFamily="18" charset="0"/>
                <a:ea typeface="仿宋_GB2312" pitchFamily="49" charset="-122"/>
              </a:rPr>
              <a:t>, </a:t>
            </a:r>
            <a:r>
              <a:rPr lang="en-US" sz="3000" b="1" i="1">
                <a:solidFill>
                  <a:schemeClr val="tx2"/>
                </a:solidFill>
                <a:latin typeface="Times New Roman" pitchFamily="18" charset="0"/>
                <a:ea typeface="仿宋_GB2312" pitchFamily="49" charset="-122"/>
              </a:rPr>
              <a:t>V</a:t>
            </a:r>
            <a:r>
              <a:rPr lang="en-US" sz="3000" b="1" i="1" baseline="-25000">
                <a:solidFill>
                  <a:schemeClr val="tx2"/>
                </a:solidFill>
                <a:latin typeface="Times New Roman" pitchFamily="18" charset="0"/>
                <a:ea typeface="仿宋_GB2312" pitchFamily="49" charset="-122"/>
              </a:rPr>
              <a:t>j</a:t>
            </a:r>
            <a:r>
              <a:rPr lang="en-US" sz="3000" b="1">
                <a:solidFill>
                  <a:schemeClr val="tx2"/>
                </a:solidFill>
                <a:latin typeface="Times New Roman" pitchFamily="18" charset="0"/>
                <a:ea typeface="仿宋_GB2312" pitchFamily="49" charset="-122"/>
              </a:rPr>
              <a:t>&gt;</a:t>
            </a:r>
            <a:r>
              <a:rPr lang="zh-CN" altLang="en-US" sz="3000" b="1">
                <a:latin typeface="Times New Roman" pitchFamily="18" charset="0"/>
                <a:ea typeface="仿宋_GB2312" pitchFamily="49" charset="-122"/>
              </a:rPr>
              <a:t>上</a:t>
            </a:r>
            <a:r>
              <a:rPr lang="en-US"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则</a:t>
            </a:r>
            <a:r>
              <a:rPr lang="en-US" sz="3000" b="1" i="1">
                <a:solidFill>
                  <a:schemeClr val="tx2"/>
                </a:solidFill>
                <a:latin typeface="Times New Roman" pitchFamily="18" charset="0"/>
                <a:ea typeface="仿宋_GB2312" pitchFamily="49" charset="-122"/>
              </a:rPr>
              <a:t>e</a:t>
            </a:r>
            <a:r>
              <a:rPr lang="en-US" sz="3000" b="1">
                <a:solidFill>
                  <a:schemeClr val="tx2"/>
                </a:solidFill>
                <a:latin typeface="Times New Roman" pitchFamily="18" charset="0"/>
                <a:ea typeface="仿宋_GB2312" pitchFamily="49" charset="-122"/>
              </a:rPr>
              <a:t>[</a:t>
            </a:r>
            <a:r>
              <a:rPr lang="en-US" sz="3000" b="1" i="1">
                <a:solidFill>
                  <a:schemeClr val="tx2"/>
                </a:solidFill>
                <a:latin typeface="Times New Roman" pitchFamily="18" charset="0"/>
                <a:ea typeface="仿宋_GB2312" pitchFamily="49" charset="-122"/>
              </a:rPr>
              <a:t>k</a:t>
            </a:r>
            <a:r>
              <a:rPr lang="en-US" sz="3000" b="1">
                <a:solidFill>
                  <a:schemeClr val="tx2"/>
                </a:solidFill>
                <a:latin typeface="Times New Roman" pitchFamily="18" charset="0"/>
                <a:ea typeface="仿宋_GB2312" pitchFamily="49" charset="-122"/>
              </a:rPr>
              <a:t>]</a:t>
            </a:r>
            <a:r>
              <a:rPr lang="zh-CN" altLang="en-US" sz="3000" b="1">
                <a:latin typeface="Times New Roman" pitchFamily="18" charset="0"/>
                <a:ea typeface="仿宋_GB2312" pitchFamily="49" charset="-122"/>
              </a:rPr>
              <a:t>是从源点</a:t>
            </a:r>
            <a:r>
              <a:rPr lang="en-US" sz="3000" b="1" i="1">
                <a:solidFill>
                  <a:schemeClr val="tx2"/>
                </a:solidFill>
                <a:latin typeface="Times New Roman" pitchFamily="18" charset="0"/>
                <a:ea typeface="仿宋_GB2312" pitchFamily="49" charset="-122"/>
              </a:rPr>
              <a:t>V</a:t>
            </a:r>
            <a:r>
              <a:rPr lang="en-US" sz="3000" b="1" baseline="-25000">
                <a:solidFill>
                  <a:schemeClr val="tx2"/>
                </a:solidFill>
                <a:latin typeface="Times New Roman" pitchFamily="18" charset="0"/>
                <a:ea typeface="仿宋_GB2312" pitchFamily="49" charset="-122"/>
              </a:rPr>
              <a:t>0</a:t>
            </a:r>
            <a:r>
              <a:rPr lang="zh-CN" altLang="en-US" sz="3000" b="1">
                <a:latin typeface="Times New Roman" pitchFamily="18" charset="0"/>
                <a:ea typeface="仿宋_GB2312" pitchFamily="49" charset="-122"/>
              </a:rPr>
              <a:t>到顶点</a:t>
            </a:r>
            <a:r>
              <a:rPr lang="en-US" sz="3000" b="1" i="1">
                <a:solidFill>
                  <a:schemeClr val="tx2"/>
                </a:solidFill>
                <a:latin typeface="Times New Roman" pitchFamily="18" charset="0"/>
                <a:ea typeface="仿宋_GB2312" pitchFamily="49" charset="-122"/>
              </a:rPr>
              <a:t>V</a:t>
            </a:r>
            <a:r>
              <a:rPr lang="en-US" sz="3000" b="1" i="1" baseline="-25000">
                <a:solidFill>
                  <a:schemeClr val="tx2"/>
                </a:solidFill>
                <a:latin typeface="Times New Roman" pitchFamily="18" charset="0"/>
                <a:ea typeface="仿宋_GB2312" pitchFamily="49" charset="-122"/>
              </a:rPr>
              <a:t>i</a:t>
            </a:r>
            <a:r>
              <a:rPr lang="en-US"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的最长路径长度。因此</a:t>
            </a:r>
            <a:r>
              <a:rPr lang="en-US" sz="3000" b="1">
                <a:latin typeface="Times New Roman" pitchFamily="18" charset="0"/>
                <a:ea typeface="仿宋_GB2312" pitchFamily="49" charset="-122"/>
              </a:rPr>
              <a:t>, </a:t>
            </a:r>
            <a:endParaRPr lang="en-US" sz="3000" b="1">
              <a:latin typeface="Times New Roman" pitchFamily="18" charset="0"/>
              <a:ea typeface="仿宋_GB2312" pitchFamily="49" charset="-122"/>
            </a:endParaRPr>
          </a:p>
          <a:p>
            <a:pPr marL="609600" indent="-609600" algn="just" eaLnBrk="1" hangingPunct="1">
              <a:spcBef>
                <a:spcPct val="10000"/>
              </a:spcBef>
              <a:buClr>
                <a:srgbClr val="008000"/>
              </a:buClr>
              <a:buSzTx/>
              <a:buFont typeface="Monotype Sorts" pitchFamily="2" charset="2"/>
              <a:buNone/>
              <a:defRPr/>
            </a:pPr>
            <a:r>
              <a:rPr lang="en-US" sz="3000" b="1">
                <a:latin typeface="Times New Roman" pitchFamily="18" charset="0"/>
                <a:ea typeface="仿宋_GB2312" pitchFamily="49" charset="-122"/>
              </a:rPr>
              <a:t>              </a:t>
            </a:r>
            <a:r>
              <a:rPr lang="en-US" sz="3000" b="1" i="1">
                <a:solidFill>
                  <a:schemeClr val="tx2"/>
                </a:solidFill>
                <a:latin typeface="Times New Roman" pitchFamily="18" charset="0"/>
                <a:ea typeface="仿宋_GB2312" pitchFamily="49" charset="-122"/>
              </a:rPr>
              <a:t>e</a:t>
            </a:r>
            <a:r>
              <a:rPr lang="en-US" sz="3000" b="1">
                <a:solidFill>
                  <a:schemeClr val="tx2"/>
                </a:solidFill>
                <a:latin typeface="Times New Roman" pitchFamily="18" charset="0"/>
                <a:ea typeface="仿宋_GB2312" pitchFamily="49" charset="-122"/>
              </a:rPr>
              <a:t>[</a:t>
            </a:r>
            <a:r>
              <a:rPr lang="en-US" sz="3000" b="1" i="1">
                <a:solidFill>
                  <a:schemeClr val="tx2"/>
                </a:solidFill>
                <a:latin typeface="Times New Roman" pitchFamily="18" charset="0"/>
                <a:ea typeface="仿宋_GB2312" pitchFamily="49" charset="-122"/>
              </a:rPr>
              <a:t>k</a:t>
            </a:r>
            <a:r>
              <a:rPr lang="en-US" sz="3000" b="1">
                <a:solidFill>
                  <a:schemeClr val="tx2"/>
                </a:solidFill>
                <a:latin typeface="Times New Roman" pitchFamily="18" charset="0"/>
                <a:ea typeface="仿宋_GB2312" pitchFamily="49" charset="-122"/>
              </a:rPr>
              <a:t>] = </a:t>
            </a:r>
            <a:r>
              <a:rPr lang="en-US" sz="3000" b="1" i="1">
                <a:solidFill>
                  <a:schemeClr val="tx2"/>
                </a:solidFill>
                <a:latin typeface="Times New Roman" pitchFamily="18" charset="0"/>
                <a:ea typeface="仿宋_GB2312" pitchFamily="49" charset="-122"/>
              </a:rPr>
              <a:t>Ve</a:t>
            </a:r>
            <a:r>
              <a:rPr lang="en-US" sz="3000" b="1">
                <a:solidFill>
                  <a:schemeClr val="tx2"/>
                </a:solidFill>
                <a:latin typeface="Times New Roman" pitchFamily="18" charset="0"/>
                <a:ea typeface="仿宋_GB2312" pitchFamily="49" charset="-122"/>
              </a:rPr>
              <a:t>[</a:t>
            </a:r>
            <a:r>
              <a:rPr lang="en-US" sz="3000" b="1" i="1">
                <a:solidFill>
                  <a:schemeClr val="tx2"/>
                </a:solidFill>
                <a:latin typeface="Times New Roman" pitchFamily="18" charset="0"/>
                <a:ea typeface="仿宋_GB2312" pitchFamily="49" charset="-122"/>
              </a:rPr>
              <a:t>i</a:t>
            </a:r>
            <a:r>
              <a:rPr lang="en-US" sz="3000" b="1">
                <a:solidFill>
                  <a:schemeClr val="tx2"/>
                </a:solidFill>
                <a:latin typeface="Times New Roman" pitchFamily="18" charset="0"/>
                <a:ea typeface="仿宋_GB2312" pitchFamily="49" charset="-122"/>
              </a:rPr>
              <a:t>]</a:t>
            </a:r>
            <a:r>
              <a:rPr lang="zh-CN" altLang="en-US" sz="3000" b="1">
                <a:solidFill>
                  <a:srgbClr val="000066"/>
                </a:solidFill>
                <a:latin typeface="Times New Roman" pitchFamily="18" charset="0"/>
                <a:ea typeface="仿宋_GB2312" pitchFamily="49" charset="-122"/>
              </a:rPr>
              <a:t>。</a:t>
            </a:r>
            <a:endParaRPr lang="zh-CN" altLang="en-US" sz="3000" b="1">
              <a:solidFill>
                <a:srgbClr val="000066"/>
              </a:solidFill>
              <a:latin typeface="Times New Roman" pitchFamily="18" charset="0"/>
              <a:ea typeface="仿宋_GB2312" pitchFamily="49" charset="-122"/>
            </a:endParaRPr>
          </a:p>
          <a:p>
            <a:pPr marL="609600" indent="-609600" eaLnBrk="1" hangingPunct="1">
              <a:spcBef>
                <a:spcPct val="10000"/>
              </a:spcBef>
              <a:buClr>
                <a:srgbClr val="008000"/>
              </a:buClr>
              <a:buSzTx/>
              <a:buFont typeface="Monotype Sorts" pitchFamily="2" charset="2"/>
              <a:buAutoNum type="arabicPeriod" startAt="4"/>
              <a:defRPr/>
            </a:pPr>
            <a:r>
              <a:rPr lang="zh-CN" altLang="en-US" sz="3000" b="1">
                <a:latin typeface="Times New Roman" pitchFamily="18" charset="0"/>
                <a:ea typeface="仿宋_GB2312" pitchFamily="49" charset="-122"/>
              </a:rPr>
              <a:t>活动</a:t>
            </a:r>
            <a:r>
              <a:rPr lang="en-US" sz="3000" b="1" i="1">
                <a:solidFill>
                  <a:schemeClr val="tx2"/>
                </a:solidFill>
                <a:latin typeface="Times New Roman" pitchFamily="18" charset="0"/>
                <a:ea typeface="仿宋_GB2312" pitchFamily="49" charset="-122"/>
              </a:rPr>
              <a:t>a</a:t>
            </a:r>
            <a:r>
              <a:rPr lang="en-US" sz="3000" b="1" i="1" baseline="-25000">
                <a:solidFill>
                  <a:schemeClr val="tx2"/>
                </a:solidFill>
                <a:latin typeface="Times New Roman" pitchFamily="18" charset="0"/>
                <a:ea typeface="仿宋_GB2312" pitchFamily="49" charset="-122"/>
              </a:rPr>
              <a:t>k</a:t>
            </a:r>
            <a:r>
              <a:rPr lang="en-US" sz="3000" b="1" i="1" baseline="-25000">
                <a:solidFill>
                  <a:schemeClr val="accent2"/>
                </a:solidFill>
                <a:latin typeface="Times New Roman" pitchFamily="18" charset="0"/>
                <a:ea typeface="仿宋_GB2312" pitchFamily="49" charset="-122"/>
              </a:rPr>
              <a:t> </a:t>
            </a:r>
            <a:r>
              <a:rPr lang="zh-CN" altLang="en-US" sz="3000" b="1">
                <a:latin typeface="Times New Roman" pitchFamily="18" charset="0"/>
                <a:ea typeface="仿宋_GB2312" pitchFamily="49" charset="-122"/>
              </a:rPr>
              <a:t>的最迟允许开始时间 </a:t>
            </a:r>
            <a:r>
              <a:rPr lang="en-US" sz="3000" b="1" i="1">
                <a:solidFill>
                  <a:schemeClr val="tx2"/>
                </a:solidFill>
                <a:latin typeface="Times New Roman" pitchFamily="18" charset="0"/>
                <a:ea typeface="仿宋_GB2312" pitchFamily="49" charset="-122"/>
              </a:rPr>
              <a:t>l</a:t>
            </a:r>
            <a:r>
              <a:rPr lang="en-US" sz="3000" b="1">
                <a:solidFill>
                  <a:schemeClr val="tx2"/>
                </a:solidFill>
                <a:latin typeface="Times New Roman" pitchFamily="18" charset="0"/>
                <a:ea typeface="仿宋_GB2312" pitchFamily="49" charset="-122"/>
              </a:rPr>
              <a:t>[</a:t>
            </a:r>
            <a:r>
              <a:rPr lang="en-US" sz="3000" b="1" i="1">
                <a:solidFill>
                  <a:schemeClr val="tx2"/>
                </a:solidFill>
                <a:latin typeface="Times New Roman" pitchFamily="18" charset="0"/>
                <a:ea typeface="仿宋_GB2312" pitchFamily="49" charset="-122"/>
              </a:rPr>
              <a:t>k</a:t>
            </a:r>
            <a:r>
              <a:rPr lang="en-US" sz="3000" b="1">
                <a:solidFill>
                  <a:schemeClr val="tx2"/>
                </a:solidFill>
                <a:latin typeface="Times New Roman" pitchFamily="18" charset="0"/>
                <a:ea typeface="仿宋_GB2312" pitchFamily="49" charset="-122"/>
              </a:rPr>
              <a:t>]</a:t>
            </a:r>
            <a:r>
              <a:rPr lang="en-US" b="1" i="1">
                <a:effectLst>
                  <a:outerShdw blurRad="38100" dist="38100" dir="2700000" algn="tl">
                    <a:srgbClr val="C0C0C0"/>
                  </a:outerShdw>
                </a:effectLst>
                <a:ea typeface="仿宋_GB2312" pitchFamily="49" charset="-122"/>
              </a:rPr>
              <a:t> </a:t>
            </a:r>
            <a:endParaRPr lang="en-US" b="1" i="1">
              <a:effectLst>
                <a:outerShdw blurRad="38100" dist="38100" dir="2700000" algn="tl">
                  <a:srgbClr val="C0C0C0"/>
                </a:outerShdw>
              </a:effectLst>
              <a:ea typeface="仿宋_GB2312" pitchFamily="49" charset="-122"/>
            </a:endParaRPr>
          </a:p>
          <a:p>
            <a:pPr marL="609600" indent="-609600" eaLnBrk="1" hangingPunct="1">
              <a:spcBef>
                <a:spcPct val="10000"/>
              </a:spcBef>
              <a:buClr>
                <a:srgbClr val="008000"/>
              </a:buClr>
              <a:buSzTx/>
              <a:buFont typeface="Wingdings" panose="05000000000000000000" pitchFamily="2" charset="2"/>
              <a:buNone/>
              <a:defRPr/>
            </a:pPr>
            <a:r>
              <a:rPr lang="en-US" b="1" i="1">
                <a:effectLst>
                  <a:outerShdw blurRad="38100" dist="38100" dir="2700000" algn="tl">
                    <a:srgbClr val="C0C0C0"/>
                  </a:outerShdw>
                </a:effectLst>
                <a:ea typeface="仿宋_GB2312" pitchFamily="49" charset="-122"/>
              </a:rPr>
              <a:t>   </a:t>
            </a:r>
            <a:endParaRPr lang="en-US" b="1">
              <a:effectLst>
                <a:outerShdw blurRad="38100" dist="38100" dir="2700000" algn="tl">
                  <a:srgbClr val="C0C0C0"/>
                </a:outerShdw>
              </a:effectLst>
              <a:ea typeface="仿宋_GB2312" pitchFamily="49" charset="-122"/>
            </a:endParaRPr>
          </a:p>
        </p:txBody>
      </p:sp>
      <p:grpSp>
        <p:nvGrpSpPr>
          <p:cNvPr id="83974" name="Group 6"/>
          <p:cNvGrpSpPr/>
          <p:nvPr/>
        </p:nvGrpSpPr>
        <p:grpSpPr bwMode="auto">
          <a:xfrm>
            <a:off x="4314825" y="3684588"/>
            <a:ext cx="4829175" cy="2741612"/>
            <a:chOff x="0" y="0"/>
            <a:chExt cx="4829175" cy="2741612"/>
          </a:xfrm>
        </p:grpSpPr>
        <p:sp>
          <p:nvSpPr>
            <p:cNvPr id="83976" name="Oval 4"/>
            <p:cNvSpPr>
              <a:spLocks noChangeArrowheads="1"/>
            </p:cNvSpPr>
            <p:nvPr/>
          </p:nvSpPr>
          <p:spPr bwMode="auto">
            <a:xfrm>
              <a:off x="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83977" name="Oval 5"/>
            <p:cNvSpPr>
              <a:spLocks noChangeArrowheads="1"/>
            </p:cNvSpPr>
            <p:nvPr/>
          </p:nvSpPr>
          <p:spPr bwMode="auto">
            <a:xfrm>
              <a:off x="10668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83978" name="Oval 6"/>
            <p:cNvSpPr>
              <a:spLocks noChangeArrowheads="1"/>
            </p:cNvSpPr>
            <p:nvPr/>
          </p:nvSpPr>
          <p:spPr bwMode="auto">
            <a:xfrm>
              <a:off x="1066800" y="21193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83979" name="Oval 7"/>
            <p:cNvSpPr>
              <a:spLocks noChangeArrowheads="1"/>
            </p:cNvSpPr>
            <p:nvPr/>
          </p:nvSpPr>
          <p:spPr bwMode="auto">
            <a:xfrm>
              <a:off x="2438400" y="11287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4</a:t>
              </a:r>
              <a:endParaRPr lang="en-US" altLang="zh-CN" sz="2000">
                <a:solidFill>
                  <a:srgbClr val="333300"/>
                </a:solidFill>
                <a:ea typeface="楷体_GB2312" pitchFamily="49" charset="-122"/>
              </a:endParaRPr>
            </a:p>
          </p:txBody>
        </p:sp>
        <p:sp>
          <p:nvSpPr>
            <p:cNvPr id="83980" name="Oval 8"/>
            <p:cNvSpPr>
              <a:spLocks noChangeArrowheads="1"/>
            </p:cNvSpPr>
            <p:nvPr/>
          </p:nvSpPr>
          <p:spPr bwMode="auto">
            <a:xfrm>
              <a:off x="32004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83981" name="Oval 9"/>
            <p:cNvSpPr>
              <a:spLocks noChangeArrowheads="1"/>
            </p:cNvSpPr>
            <p:nvPr/>
          </p:nvSpPr>
          <p:spPr bwMode="auto">
            <a:xfrm>
              <a:off x="441960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83982" name="Line 10"/>
            <p:cNvSpPr>
              <a:spLocks noChangeShapeType="1"/>
            </p:cNvSpPr>
            <p:nvPr/>
          </p:nvSpPr>
          <p:spPr bwMode="auto">
            <a:xfrm flipV="1">
              <a:off x="381000" y="519112"/>
              <a:ext cx="685800" cy="5334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83" name="Line 11"/>
            <p:cNvSpPr>
              <a:spLocks noChangeShapeType="1"/>
            </p:cNvSpPr>
            <p:nvPr/>
          </p:nvSpPr>
          <p:spPr bwMode="auto">
            <a:xfrm>
              <a:off x="381000" y="1433512"/>
              <a:ext cx="685800" cy="838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84" name="Line 12"/>
            <p:cNvSpPr>
              <a:spLocks noChangeShapeType="1"/>
            </p:cNvSpPr>
            <p:nvPr/>
          </p:nvSpPr>
          <p:spPr bwMode="auto">
            <a:xfrm>
              <a:off x="1447800" y="366712"/>
              <a:ext cx="16764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85" name="Line 13"/>
            <p:cNvSpPr>
              <a:spLocks noChangeShapeType="1"/>
            </p:cNvSpPr>
            <p:nvPr/>
          </p:nvSpPr>
          <p:spPr bwMode="auto">
            <a:xfrm>
              <a:off x="1447800" y="5191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86" name="Line 14"/>
            <p:cNvSpPr>
              <a:spLocks noChangeShapeType="1"/>
            </p:cNvSpPr>
            <p:nvPr/>
          </p:nvSpPr>
          <p:spPr bwMode="auto">
            <a:xfrm flipV="1">
              <a:off x="1447800" y="15859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87" name="Line 15"/>
            <p:cNvSpPr>
              <a:spLocks noChangeShapeType="1"/>
            </p:cNvSpPr>
            <p:nvPr/>
          </p:nvSpPr>
          <p:spPr bwMode="auto">
            <a:xfrm flipV="1">
              <a:off x="1447800" y="1357312"/>
              <a:ext cx="2971800" cy="1219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88" name="Line 16"/>
            <p:cNvSpPr>
              <a:spLocks noChangeShapeType="1"/>
            </p:cNvSpPr>
            <p:nvPr/>
          </p:nvSpPr>
          <p:spPr bwMode="auto">
            <a:xfrm flipV="1">
              <a:off x="2819400" y="1281112"/>
              <a:ext cx="16002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83989" name="Line 17"/>
            <p:cNvSpPr>
              <a:spLocks noChangeShapeType="1"/>
            </p:cNvSpPr>
            <p:nvPr/>
          </p:nvSpPr>
          <p:spPr bwMode="auto">
            <a:xfrm>
              <a:off x="3581400" y="442912"/>
              <a:ext cx="914400" cy="6096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90" name="Text Box 18"/>
            <p:cNvSpPr txBox="1">
              <a:spLocks noChangeArrowheads="1"/>
            </p:cNvSpPr>
            <p:nvPr/>
          </p:nvSpPr>
          <p:spPr bwMode="auto">
            <a:xfrm>
              <a:off x="152400" y="366712"/>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a1=3</a:t>
              </a:r>
              <a:endParaRPr lang="en-US" altLang="zh-CN" sz="2000">
                <a:solidFill>
                  <a:srgbClr val="333300"/>
                </a:solidFill>
                <a:ea typeface="楷体_GB2312" pitchFamily="49" charset="-122"/>
              </a:endParaRPr>
            </a:p>
          </p:txBody>
        </p:sp>
        <p:sp>
          <p:nvSpPr>
            <p:cNvPr id="83991" name="Text Box 19"/>
            <p:cNvSpPr txBox="1">
              <a:spLocks noChangeArrowheads="1"/>
            </p:cNvSpPr>
            <p:nvPr/>
          </p:nvSpPr>
          <p:spPr bwMode="auto">
            <a:xfrm>
              <a:off x="138113" y="1752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a2=2</a:t>
              </a:r>
              <a:endParaRPr lang="en-US" altLang="zh-CN" sz="2000">
                <a:solidFill>
                  <a:srgbClr val="333300"/>
                </a:solidFill>
                <a:ea typeface="楷体_GB2312" pitchFamily="49" charset="-122"/>
              </a:endParaRPr>
            </a:p>
          </p:txBody>
        </p:sp>
        <p:sp>
          <p:nvSpPr>
            <p:cNvPr id="83992" name="Text Box 20"/>
            <p:cNvSpPr txBox="1">
              <a:spLocks noChangeArrowheads="1"/>
            </p:cNvSpPr>
            <p:nvPr/>
          </p:nvSpPr>
          <p:spPr bwMode="auto">
            <a:xfrm>
              <a:off x="1281113" y="8382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a3=2</a:t>
              </a:r>
              <a:endParaRPr lang="en-US" altLang="zh-CN" sz="2000">
                <a:solidFill>
                  <a:srgbClr val="333300"/>
                </a:solidFill>
                <a:ea typeface="楷体_GB2312" pitchFamily="49" charset="-122"/>
              </a:endParaRPr>
            </a:p>
          </p:txBody>
        </p:sp>
        <p:sp>
          <p:nvSpPr>
            <p:cNvPr id="83993" name="Text Box 21"/>
            <p:cNvSpPr txBox="1">
              <a:spLocks noChangeArrowheads="1"/>
            </p:cNvSpPr>
            <p:nvPr/>
          </p:nvSpPr>
          <p:spPr bwMode="auto">
            <a:xfrm>
              <a:off x="1814513" y="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a4=3</a:t>
              </a:r>
              <a:endParaRPr lang="en-US" altLang="zh-CN" sz="2000">
                <a:solidFill>
                  <a:srgbClr val="333300"/>
                </a:solidFill>
                <a:ea typeface="楷体_GB2312" pitchFamily="49" charset="-122"/>
              </a:endParaRPr>
            </a:p>
          </p:txBody>
        </p:sp>
        <p:sp>
          <p:nvSpPr>
            <p:cNvPr id="83994" name="Text Box 22"/>
            <p:cNvSpPr txBox="1">
              <a:spLocks noChangeArrowheads="1"/>
            </p:cNvSpPr>
            <p:nvPr/>
          </p:nvSpPr>
          <p:spPr bwMode="auto">
            <a:xfrm>
              <a:off x="1433513" y="1676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a5=4</a:t>
              </a:r>
              <a:endParaRPr lang="en-US" altLang="zh-CN" sz="2000">
                <a:solidFill>
                  <a:srgbClr val="333300"/>
                </a:solidFill>
                <a:ea typeface="楷体_GB2312" pitchFamily="49" charset="-122"/>
              </a:endParaRPr>
            </a:p>
          </p:txBody>
        </p:sp>
        <p:sp>
          <p:nvSpPr>
            <p:cNvPr id="83995" name="Text Box 23"/>
            <p:cNvSpPr txBox="1">
              <a:spLocks noChangeArrowheads="1"/>
            </p:cNvSpPr>
            <p:nvPr/>
          </p:nvSpPr>
          <p:spPr bwMode="auto">
            <a:xfrm>
              <a:off x="2500313" y="2133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a6=3</a:t>
              </a:r>
              <a:endParaRPr lang="en-US" altLang="zh-CN" sz="2000">
                <a:solidFill>
                  <a:srgbClr val="333300"/>
                </a:solidFill>
                <a:ea typeface="楷体_GB2312" pitchFamily="49" charset="-122"/>
              </a:endParaRPr>
            </a:p>
          </p:txBody>
        </p:sp>
        <p:sp>
          <p:nvSpPr>
            <p:cNvPr id="83996" name="Text Box 24"/>
            <p:cNvSpPr txBox="1">
              <a:spLocks noChangeArrowheads="1"/>
            </p:cNvSpPr>
            <p:nvPr/>
          </p:nvSpPr>
          <p:spPr bwMode="auto">
            <a:xfrm>
              <a:off x="3033713" y="914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a7=2</a:t>
              </a:r>
              <a:endParaRPr lang="en-US" altLang="zh-CN" sz="2000">
                <a:solidFill>
                  <a:srgbClr val="333300"/>
                </a:solidFill>
                <a:ea typeface="楷体_GB2312" pitchFamily="49" charset="-122"/>
              </a:endParaRPr>
            </a:p>
          </p:txBody>
        </p:sp>
        <p:sp>
          <p:nvSpPr>
            <p:cNvPr id="83997" name="Text Box 25"/>
            <p:cNvSpPr txBox="1">
              <a:spLocks noChangeArrowheads="1"/>
            </p:cNvSpPr>
            <p:nvPr/>
          </p:nvSpPr>
          <p:spPr bwMode="auto">
            <a:xfrm>
              <a:off x="3871913" y="228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a8=1</a:t>
              </a:r>
              <a:endParaRPr lang="en-US" altLang="zh-CN" sz="2000">
                <a:solidFill>
                  <a:srgbClr val="333300"/>
                </a:solidFill>
                <a:ea typeface="楷体_GB2312" pitchFamily="49" charset="-122"/>
              </a:endParaRPr>
            </a:p>
          </p:txBody>
        </p:sp>
      </p:grpSp>
      <p:sp>
        <p:nvSpPr>
          <p:cNvPr id="114717" name="TextBox 27"/>
          <p:cNvSpPr txBox="1">
            <a:spLocks noChangeArrowheads="1"/>
          </p:cNvSpPr>
          <p:nvPr/>
        </p:nvSpPr>
        <p:spPr bwMode="auto">
          <a:xfrm>
            <a:off x="190500" y="3502025"/>
            <a:ext cx="430847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buSzPct val="115000"/>
              <a:buFont typeface="Monotype Sorts" pitchFamily="2" charset="2"/>
              <a:buNone/>
            </a:pPr>
            <a:r>
              <a:rPr lang="en-US" altLang="zh-CN" sz="2800" b="1" i="1">
                <a:solidFill>
                  <a:schemeClr val="tx2"/>
                </a:solidFill>
              </a:rPr>
              <a:t>l</a:t>
            </a:r>
            <a:r>
              <a:rPr lang="en-US" altLang="zh-CN" sz="2800" b="1">
                <a:solidFill>
                  <a:schemeClr val="tx2"/>
                </a:solidFill>
              </a:rPr>
              <a:t>[</a:t>
            </a:r>
            <a:r>
              <a:rPr lang="en-US" altLang="zh-CN" sz="2800" b="1" i="1">
                <a:solidFill>
                  <a:schemeClr val="tx2"/>
                </a:solidFill>
              </a:rPr>
              <a:t>k</a:t>
            </a:r>
            <a:r>
              <a:rPr lang="en-US" altLang="zh-CN" sz="2800" b="1">
                <a:solidFill>
                  <a:schemeClr val="tx2"/>
                </a:solidFill>
              </a:rPr>
              <a:t>]</a:t>
            </a:r>
            <a:r>
              <a:rPr lang="zh-CN" altLang="en-US" sz="2800" b="1"/>
              <a:t>是在不会引起时间延误的前提下</a:t>
            </a:r>
            <a:r>
              <a:rPr lang="en-US" altLang="zh-CN" sz="2800" b="1"/>
              <a:t>, </a:t>
            </a:r>
            <a:r>
              <a:rPr lang="zh-CN" altLang="en-US" sz="2800" b="1"/>
              <a:t>该活动允许的最迟开始时间。</a:t>
            </a:r>
            <a:endParaRPr lang="zh-CN" altLang="en-US" sz="2800" b="1"/>
          </a:p>
          <a:p>
            <a:pPr eaLnBrk="1" hangingPunct="1">
              <a:buSzPct val="115000"/>
              <a:buFont typeface="Monotype Sorts" pitchFamily="2" charset="2"/>
              <a:buNone/>
            </a:pPr>
            <a:r>
              <a:rPr lang="en-US" altLang="zh-CN" sz="2800" b="1" i="1">
                <a:solidFill>
                  <a:schemeClr val="tx2"/>
                </a:solidFill>
              </a:rPr>
              <a:t>l</a:t>
            </a:r>
            <a:r>
              <a:rPr lang="en-US" altLang="zh-CN" sz="2800" b="1">
                <a:solidFill>
                  <a:schemeClr val="tx2"/>
                </a:solidFill>
              </a:rPr>
              <a:t>[</a:t>
            </a:r>
            <a:r>
              <a:rPr lang="en-US" altLang="zh-CN" sz="2800" b="1" i="1">
                <a:solidFill>
                  <a:schemeClr val="tx2"/>
                </a:solidFill>
              </a:rPr>
              <a:t>k</a:t>
            </a:r>
            <a:r>
              <a:rPr lang="en-US" altLang="zh-CN" sz="2800" b="1">
                <a:solidFill>
                  <a:schemeClr val="tx2"/>
                </a:solidFill>
              </a:rPr>
              <a:t>] =</a:t>
            </a:r>
            <a:r>
              <a:rPr lang="en-US" altLang="zh-CN" sz="2800" b="1" i="1">
                <a:solidFill>
                  <a:schemeClr val="tx2"/>
                </a:solidFill>
              </a:rPr>
              <a:t> Vl</a:t>
            </a:r>
            <a:r>
              <a:rPr lang="en-US" altLang="zh-CN" sz="2800" b="1">
                <a:solidFill>
                  <a:schemeClr val="tx2"/>
                </a:solidFill>
              </a:rPr>
              <a:t>[</a:t>
            </a:r>
            <a:r>
              <a:rPr lang="en-US" altLang="zh-CN" sz="2800" b="1" i="1">
                <a:solidFill>
                  <a:schemeClr val="tx2"/>
                </a:solidFill>
              </a:rPr>
              <a:t>j</a:t>
            </a:r>
            <a:r>
              <a:rPr lang="en-US" altLang="zh-CN" sz="2800" b="1">
                <a:solidFill>
                  <a:schemeClr val="tx2"/>
                </a:solidFill>
              </a:rPr>
              <a:t>]</a:t>
            </a:r>
            <a:r>
              <a:rPr lang="en-US" altLang="zh-CN" sz="2800">
                <a:solidFill>
                  <a:schemeClr val="tx2"/>
                </a:solidFill>
                <a:latin typeface="Courier New" pitchFamily="49" charset="0"/>
              </a:rPr>
              <a:t>-</a:t>
            </a:r>
            <a:r>
              <a:rPr lang="en-US" altLang="zh-CN" sz="2800" b="1" i="1">
                <a:solidFill>
                  <a:schemeClr val="tx2"/>
                </a:solidFill>
              </a:rPr>
              <a:t>dur</a:t>
            </a:r>
            <a:r>
              <a:rPr lang="en-US" altLang="zh-CN" sz="2800" b="1">
                <a:solidFill>
                  <a:schemeClr val="tx2"/>
                </a:solidFill>
              </a:rPr>
              <a:t>(&lt;</a:t>
            </a:r>
            <a:r>
              <a:rPr lang="en-US" altLang="zh-CN" sz="2800" b="1" i="1">
                <a:solidFill>
                  <a:schemeClr val="tx2"/>
                </a:solidFill>
              </a:rPr>
              <a:t>i</a:t>
            </a:r>
            <a:r>
              <a:rPr lang="en-US" altLang="zh-CN" sz="2800" b="1">
                <a:solidFill>
                  <a:schemeClr val="tx2"/>
                </a:solidFill>
              </a:rPr>
              <a:t>, </a:t>
            </a:r>
            <a:r>
              <a:rPr lang="en-US" altLang="zh-CN" sz="2800" b="1" i="1">
                <a:solidFill>
                  <a:schemeClr val="tx2"/>
                </a:solidFill>
              </a:rPr>
              <a:t>j</a:t>
            </a:r>
            <a:r>
              <a:rPr lang="en-US" altLang="zh-CN" sz="2800" b="1">
                <a:solidFill>
                  <a:schemeClr val="tx2"/>
                </a:solidFill>
              </a:rPr>
              <a:t>&gt;)</a:t>
            </a:r>
            <a:r>
              <a:rPr lang="zh-CN" altLang="en-US" sz="2800" b="1">
                <a:solidFill>
                  <a:schemeClr val="tx2"/>
                </a:solidFill>
              </a:rPr>
              <a:t>。</a:t>
            </a:r>
            <a:endParaRPr lang="zh-CN" altLang="en-US" sz="2800" b="1"/>
          </a:p>
          <a:p>
            <a:pPr eaLnBrk="1" hangingPunct="1">
              <a:buSzPct val="115000"/>
              <a:buFont typeface="Monotype Sorts" pitchFamily="2" charset="2"/>
              <a:buNone/>
            </a:pPr>
            <a:r>
              <a:rPr lang="zh-CN" altLang="en-US" sz="2800" b="1"/>
              <a:t>其中</a:t>
            </a:r>
            <a:r>
              <a:rPr lang="en-US" altLang="zh-CN" sz="2800" b="1"/>
              <a:t>, </a:t>
            </a:r>
            <a:r>
              <a:rPr lang="en-US" altLang="zh-CN" sz="2800" b="1" i="1">
                <a:solidFill>
                  <a:schemeClr val="tx2"/>
                </a:solidFill>
              </a:rPr>
              <a:t>dur</a:t>
            </a:r>
            <a:r>
              <a:rPr lang="en-US" altLang="zh-CN" sz="2800" b="1">
                <a:solidFill>
                  <a:schemeClr val="tx2"/>
                </a:solidFill>
              </a:rPr>
              <a:t>(&lt;</a:t>
            </a:r>
            <a:r>
              <a:rPr lang="en-US" altLang="zh-CN" sz="2800" b="1" i="1">
                <a:solidFill>
                  <a:schemeClr val="tx2"/>
                </a:solidFill>
              </a:rPr>
              <a:t>i</a:t>
            </a:r>
            <a:r>
              <a:rPr lang="en-US" altLang="zh-CN" sz="2800" b="1">
                <a:solidFill>
                  <a:schemeClr val="tx2"/>
                </a:solidFill>
              </a:rPr>
              <a:t>, </a:t>
            </a:r>
            <a:r>
              <a:rPr lang="en-US" altLang="zh-CN" sz="2800" b="1" i="1">
                <a:solidFill>
                  <a:schemeClr val="tx2"/>
                </a:solidFill>
              </a:rPr>
              <a:t>j</a:t>
            </a:r>
            <a:r>
              <a:rPr lang="en-US" altLang="zh-CN" sz="2800" b="1">
                <a:solidFill>
                  <a:schemeClr val="tx2"/>
                </a:solidFill>
              </a:rPr>
              <a:t>&gt;)</a:t>
            </a:r>
            <a:r>
              <a:rPr lang="zh-CN" altLang="en-US" sz="2800" b="1"/>
              <a:t>是完成 </a:t>
            </a:r>
            <a:r>
              <a:rPr lang="en-US" altLang="zh-CN" sz="2800" b="1" i="1">
                <a:solidFill>
                  <a:schemeClr val="tx2"/>
                </a:solidFill>
              </a:rPr>
              <a:t>a</a:t>
            </a:r>
            <a:r>
              <a:rPr lang="en-US" altLang="zh-CN" sz="2800" b="1" i="1" baseline="-25000">
                <a:solidFill>
                  <a:schemeClr val="tx2"/>
                </a:solidFill>
              </a:rPr>
              <a:t>k </a:t>
            </a:r>
            <a:r>
              <a:rPr lang="en-US" altLang="zh-CN" sz="2800" b="1" i="1" baseline="-25000"/>
              <a:t> </a:t>
            </a:r>
            <a:r>
              <a:rPr lang="zh-CN" altLang="en-US" sz="2800" b="1"/>
              <a:t>所需的时间。</a:t>
            </a:r>
            <a:endParaRPr lang="zh-CN" altLang="en-US" sz="2800" b="1"/>
          </a:p>
          <a:p>
            <a:pPr eaLnBrk="1" hangingPunct="1"/>
            <a:endParaRPr lang="zh-CN" altLang="en-US" sz="28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6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69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71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4717">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7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47F7C39A-1B00-4F9E-8AF1-F7690CBFEC6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8499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59885B7A-D186-44CD-ACEC-B6E7EE32AC6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15716" name="Rectangle 2"/>
          <p:cNvSpPr>
            <a:spLocks noGrp="1" noChangeArrowheads="1"/>
          </p:cNvSpPr>
          <p:nvPr>
            <p:ph type="body" idx="4294967295"/>
          </p:nvPr>
        </p:nvSpPr>
        <p:spPr>
          <a:xfrm>
            <a:off x="381000" y="215900"/>
            <a:ext cx="8305800" cy="5915025"/>
          </a:xfrm>
        </p:spPr>
        <p:txBody>
          <a:bodyPr/>
          <a:lstStyle/>
          <a:p>
            <a:pPr marL="609600" indent="-609600" eaLnBrk="1" hangingPunct="1">
              <a:buSzPct val="115000"/>
              <a:buFont typeface="Monotype Sorts" pitchFamily="2" charset="2"/>
              <a:buNone/>
              <a:defRPr/>
            </a:pPr>
            <a:r>
              <a:rPr lang="en-US" b="1" i="1">
                <a:effectLst>
                  <a:outerShdw blurRad="38100" dist="38100" dir="2700000" algn="tl">
                    <a:srgbClr val="C0C0C0"/>
                  </a:outerShdw>
                </a:effectLst>
                <a:ea typeface="仿宋_GB2312" pitchFamily="49" charset="-122"/>
              </a:rPr>
              <a:t>     5. </a:t>
            </a:r>
            <a:r>
              <a:rPr lang="zh-CN" altLang="en-US" sz="3000" b="1">
                <a:latin typeface="Times New Roman" pitchFamily="18" charset="0"/>
                <a:ea typeface="仿宋_GB2312" pitchFamily="49" charset="-122"/>
              </a:rPr>
              <a:t>时间余量 </a:t>
            </a:r>
            <a:r>
              <a:rPr lang="en-US" sz="3000" b="1" i="1">
                <a:solidFill>
                  <a:schemeClr val="tx2"/>
                </a:solidFill>
                <a:latin typeface="Times New Roman" pitchFamily="18" charset="0"/>
                <a:ea typeface="仿宋_GB2312" pitchFamily="49" charset="-122"/>
              </a:rPr>
              <a:t>l</a:t>
            </a:r>
            <a:r>
              <a:rPr lang="en-US" sz="3000" b="1">
                <a:solidFill>
                  <a:schemeClr val="tx2"/>
                </a:solidFill>
                <a:latin typeface="Times New Roman" pitchFamily="18" charset="0"/>
                <a:ea typeface="仿宋_GB2312" pitchFamily="49" charset="-122"/>
              </a:rPr>
              <a:t>[</a:t>
            </a:r>
            <a:r>
              <a:rPr lang="en-US" sz="3000" b="1" i="1">
                <a:solidFill>
                  <a:schemeClr val="tx2"/>
                </a:solidFill>
                <a:latin typeface="Times New Roman" pitchFamily="18" charset="0"/>
                <a:ea typeface="仿宋_GB2312" pitchFamily="49" charset="-122"/>
              </a:rPr>
              <a:t>k</a:t>
            </a:r>
            <a:r>
              <a:rPr lang="en-US" sz="3000" b="1">
                <a:solidFill>
                  <a:schemeClr val="tx2"/>
                </a:solidFill>
                <a:latin typeface="Times New Roman" pitchFamily="18" charset="0"/>
                <a:ea typeface="仿宋_GB2312" pitchFamily="49" charset="-122"/>
              </a:rPr>
              <a:t>]</a:t>
            </a:r>
            <a:r>
              <a:rPr lang="en-US" sz="3000" b="1">
                <a:solidFill>
                  <a:schemeClr val="tx2"/>
                </a:solidFill>
                <a:latin typeface="Courier New" pitchFamily="49" charset="0"/>
                <a:ea typeface="仿宋_GB2312" pitchFamily="49" charset="-122"/>
              </a:rPr>
              <a:t>-</a:t>
            </a:r>
            <a:r>
              <a:rPr lang="en-US" sz="3000" b="1" i="1">
                <a:solidFill>
                  <a:schemeClr val="tx2"/>
                </a:solidFill>
                <a:latin typeface="Times New Roman" pitchFamily="18" charset="0"/>
                <a:ea typeface="仿宋_GB2312" pitchFamily="49" charset="-122"/>
              </a:rPr>
              <a:t>e</a:t>
            </a:r>
            <a:r>
              <a:rPr lang="en-US" sz="3000" b="1">
                <a:solidFill>
                  <a:schemeClr val="tx2"/>
                </a:solidFill>
                <a:latin typeface="Times New Roman" pitchFamily="18" charset="0"/>
                <a:ea typeface="仿宋_GB2312" pitchFamily="49" charset="-122"/>
              </a:rPr>
              <a:t>[</a:t>
            </a:r>
            <a:r>
              <a:rPr lang="en-US" sz="3000" b="1" i="1">
                <a:solidFill>
                  <a:schemeClr val="tx2"/>
                </a:solidFill>
                <a:latin typeface="Times New Roman" pitchFamily="18" charset="0"/>
                <a:ea typeface="仿宋_GB2312" pitchFamily="49" charset="-122"/>
              </a:rPr>
              <a:t>k</a:t>
            </a:r>
            <a:r>
              <a:rPr lang="en-US" sz="3000" b="1">
                <a:solidFill>
                  <a:schemeClr val="tx2"/>
                </a:solidFill>
                <a:latin typeface="Times New Roman" pitchFamily="18" charset="0"/>
                <a:ea typeface="仿宋_GB2312" pitchFamily="49" charset="-122"/>
              </a:rPr>
              <a:t>]</a:t>
            </a:r>
            <a:endParaRPr lang="en-US" sz="3000" b="1">
              <a:latin typeface="Times New Roman" pitchFamily="18" charset="0"/>
              <a:ea typeface="仿宋_GB2312" pitchFamily="49" charset="-122"/>
            </a:endParaRPr>
          </a:p>
          <a:p>
            <a:pPr marL="609600" indent="-609600" eaLnBrk="1" hangingPunct="1">
              <a:buSzPct val="115000"/>
              <a:buFont typeface="Monotype Sorts" pitchFamily="2" charset="2"/>
              <a:buNone/>
              <a:defRPr/>
            </a:pPr>
            <a:r>
              <a:rPr lang="zh-CN" altLang="en-US" sz="3000" b="1">
                <a:latin typeface="Times New Roman" pitchFamily="18" charset="0"/>
                <a:ea typeface="仿宋_GB2312" pitchFamily="49" charset="-122"/>
              </a:rPr>
              <a:t>表示活动</a:t>
            </a:r>
            <a:r>
              <a:rPr lang="en-US" sz="3000" b="1" i="1">
                <a:solidFill>
                  <a:schemeClr val="tx2"/>
                </a:solidFill>
                <a:latin typeface="Times New Roman" pitchFamily="18" charset="0"/>
                <a:ea typeface="仿宋_GB2312" pitchFamily="49" charset="-122"/>
              </a:rPr>
              <a:t>a</a:t>
            </a:r>
            <a:r>
              <a:rPr lang="en-US" sz="3000" b="1" i="1" baseline="-25000">
                <a:solidFill>
                  <a:schemeClr val="tx2"/>
                </a:solidFill>
                <a:latin typeface="Times New Roman" pitchFamily="18" charset="0"/>
                <a:ea typeface="仿宋_GB2312" pitchFamily="49" charset="-122"/>
              </a:rPr>
              <a:t>k</a:t>
            </a:r>
            <a:r>
              <a:rPr lang="zh-CN" altLang="en-US" sz="3000" b="1">
                <a:latin typeface="Times New Roman" pitchFamily="18" charset="0"/>
                <a:ea typeface="仿宋_GB2312" pitchFamily="49" charset="-122"/>
              </a:rPr>
              <a:t>的最早可能开始时间和最迟允许开始时间的时间余量。</a:t>
            </a:r>
            <a:r>
              <a:rPr lang="en-US" sz="3000" b="1" i="1">
                <a:solidFill>
                  <a:schemeClr val="tx2"/>
                </a:solidFill>
                <a:latin typeface="Times New Roman" pitchFamily="18" charset="0"/>
                <a:ea typeface="仿宋_GB2312" pitchFamily="49" charset="-122"/>
              </a:rPr>
              <a:t>l</a:t>
            </a:r>
            <a:r>
              <a:rPr lang="en-US" sz="3000" b="1">
                <a:solidFill>
                  <a:schemeClr val="tx2"/>
                </a:solidFill>
                <a:latin typeface="Times New Roman" pitchFamily="18" charset="0"/>
                <a:ea typeface="仿宋_GB2312" pitchFamily="49" charset="-122"/>
              </a:rPr>
              <a:t>[</a:t>
            </a:r>
            <a:r>
              <a:rPr lang="en-US" sz="3000" b="1" i="1">
                <a:solidFill>
                  <a:schemeClr val="tx2"/>
                </a:solidFill>
                <a:latin typeface="Times New Roman" pitchFamily="18" charset="0"/>
                <a:ea typeface="仿宋_GB2312" pitchFamily="49" charset="-122"/>
              </a:rPr>
              <a:t>k</a:t>
            </a:r>
            <a:r>
              <a:rPr lang="en-US" sz="3000" b="1">
                <a:solidFill>
                  <a:schemeClr val="tx2"/>
                </a:solidFill>
                <a:latin typeface="Times New Roman" pitchFamily="18" charset="0"/>
                <a:ea typeface="仿宋_GB2312" pitchFamily="49" charset="-122"/>
              </a:rPr>
              <a:t>] </a:t>
            </a:r>
            <a:r>
              <a:rPr lang="en-US" sz="3000" b="1" i="1">
                <a:solidFill>
                  <a:schemeClr val="tx2"/>
                </a:solidFill>
                <a:latin typeface="Times New Roman" pitchFamily="18" charset="0"/>
                <a:ea typeface="仿宋_GB2312" pitchFamily="49" charset="-122"/>
              </a:rPr>
              <a:t>== e</a:t>
            </a:r>
            <a:r>
              <a:rPr lang="en-US" sz="3000" b="1">
                <a:solidFill>
                  <a:schemeClr val="tx2"/>
                </a:solidFill>
                <a:latin typeface="Times New Roman" pitchFamily="18" charset="0"/>
                <a:ea typeface="仿宋_GB2312" pitchFamily="49" charset="-122"/>
              </a:rPr>
              <a:t>[</a:t>
            </a:r>
            <a:r>
              <a:rPr lang="en-US" sz="3000" b="1" i="1">
                <a:solidFill>
                  <a:schemeClr val="tx2"/>
                </a:solidFill>
                <a:latin typeface="Times New Roman" pitchFamily="18" charset="0"/>
                <a:ea typeface="仿宋_GB2312" pitchFamily="49" charset="-122"/>
              </a:rPr>
              <a:t>k</a:t>
            </a:r>
            <a:r>
              <a:rPr lang="en-US" sz="3000" b="1">
                <a:solidFill>
                  <a:schemeClr val="tx2"/>
                </a:solidFill>
                <a:latin typeface="Times New Roman" pitchFamily="18" charset="0"/>
                <a:ea typeface="仿宋_GB2312" pitchFamily="49" charset="-122"/>
              </a:rPr>
              <a:t>]</a:t>
            </a:r>
            <a:r>
              <a:rPr lang="zh-CN" altLang="en-US" sz="3000" b="1">
                <a:latin typeface="Times New Roman" pitchFamily="18" charset="0"/>
                <a:ea typeface="仿宋_GB2312" pitchFamily="49" charset="-122"/>
              </a:rPr>
              <a:t>表示活动 </a:t>
            </a:r>
            <a:r>
              <a:rPr lang="en-US" sz="3000" b="1" i="1">
                <a:latin typeface="Times New Roman" pitchFamily="18" charset="0"/>
                <a:ea typeface="仿宋_GB2312" pitchFamily="49" charset="-122"/>
              </a:rPr>
              <a:t>a</a:t>
            </a:r>
            <a:r>
              <a:rPr lang="en-US" sz="3000" b="1" i="1" baseline="-25000">
                <a:latin typeface="Times New Roman" pitchFamily="18" charset="0"/>
                <a:ea typeface="仿宋_GB2312" pitchFamily="49" charset="-122"/>
              </a:rPr>
              <a:t>k </a:t>
            </a:r>
            <a:r>
              <a:rPr lang="zh-CN" altLang="en-US" sz="3000" b="1">
                <a:latin typeface="Times New Roman" pitchFamily="18" charset="0"/>
                <a:ea typeface="仿宋_GB2312" pitchFamily="49" charset="-122"/>
              </a:rPr>
              <a:t>是没有时间余量的关键活动。</a:t>
            </a:r>
            <a:endParaRPr lang="zh-CN" altLang="en-US" sz="3000" b="1">
              <a:latin typeface="Times New Roman" pitchFamily="18" charset="0"/>
              <a:ea typeface="仿宋_GB2312" pitchFamily="49" charset="-122"/>
            </a:endParaRPr>
          </a:p>
          <a:p>
            <a:pPr marL="609600" indent="-609600" eaLnBrk="1" hangingPunct="1">
              <a:buClr>
                <a:srgbClr val="800080"/>
              </a:buClr>
              <a:buSzPct val="50000"/>
              <a:buFont typeface="Wingdings" panose="05000000000000000000" pitchFamily="2" charset="2"/>
              <a:buNone/>
              <a:defRPr/>
            </a:pPr>
            <a:r>
              <a:rPr lang="zh-CN" altLang="en-US" sz="3000" b="1">
                <a:latin typeface="Times New Roman" pitchFamily="18" charset="0"/>
                <a:ea typeface="仿宋_GB2312" pitchFamily="49" charset="-122"/>
              </a:rPr>
              <a:t>为找出关键活动</a:t>
            </a:r>
            <a:r>
              <a:rPr lang="en-US"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需要求各个活动的 </a:t>
            </a:r>
            <a:r>
              <a:rPr lang="en-US" sz="3000" b="1" i="1">
                <a:solidFill>
                  <a:schemeClr val="tx2"/>
                </a:solidFill>
                <a:latin typeface="Times New Roman" pitchFamily="18" charset="0"/>
                <a:ea typeface="仿宋_GB2312" pitchFamily="49" charset="-122"/>
              </a:rPr>
              <a:t>e</a:t>
            </a:r>
            <a:r>
              <a:rPr lang="en-US" sz="3000" b="1">
                <a:solidFill>
                  <a:schemeClr val="tx2"/>
                </a:solidFill>
                <a:latin typeface="Times New Roman" pitchFamily="18" charset="0"/>
                <a:ea typeface="仿宋_GB2312" pitchFamily="49" charset="-122"/>
              </a:rPr>
              <a:t>[</a:t>
            </a:r>
            <a:r>
              <a:rPr lang="en-US" sz="3000" b="1" i="1">
                <a:solidFill>
                  <a:schemeClr val="tx2"/>
                </a:solidFill>
                <a:latin typeface="Times New Roman" pitchFamily="18" charset="0"/>
                <a:ea typeface="仿宋_GB2312" pitchFamily="49" charset="-122"/>
              </a:rPr>
              <a:t>k</a:t>
            </a:r>
            <a:r>
              <a:rPr lang="en-US" sz="3000" b="1">
                <a:solidFill>
                  <a:schemeClr val="tx2"/>
                </a:solidFill>
                <a:latin typeface="Times New Roman" pitchFamily="18" charset="0"/>
                <a:ea typeface="仿宋_GB2312" pitchFamily="49" charset="-122"/>
              </a:rPr>
              <a:t>]</a:t>
            </a:r>
            <a:r>
              <a:rPr lang="en-US"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与 </a:t>
            </a:r>
            <a:r>
              <a:rPr lang="en-US" sz="3000" b="1" i="1">
                <a:solidFill>
                  <a:schemeClr val="tx2"/>
                </a:solidFill>
                <a:latin typeface="Times New Roman" pitchFamily="18" charset="0"/>
                <a:ea typeface="仿宋_GB2312" pitchFamily="49" charset="-122"/>
              </a:rPr>
              <a:t>l</a:t>
            </a:r>
            <a:r>
              <a:rPr lang="en-US" sz="3000" b="1">
                <a:solidFill>
                  <a:schemeClr val="tx2"/>
                </a:solidFill>
                <a:latin typeface="Times New Roman" pitchFamily="18" charset="0"/>
                <a:ea typeface="仿宋_GB2312" pitchFamily="49" charset="-122"/>
              </a:rPr>
              <a:t>[</a:t>
            </a:r>
            <a:r>
              <a:rPr lang="en-US" sz="3000" b="1" i="1">
                <a:solidFill>
                  <a:schemeClr val="tx2"/>
                </a:solidFill>
                <a:latin typeface="Times New Roman" pitchFamily="18" charset="0"/>
                <a:ea typeface="仿宋_GB2312" pitchFamily="49" charset="-122"/>
              </a:rPr>
              <a:t>k</a:t>
            </a:r>
            <a:r>
              <a:rPr lang="en-US" sz="3000" b="1">
                <a:solidFill>
                  <a:schemeClr val="tx2"/>
                </a:solidFill>
                <a:latin typeface="Times New Roman" pitchFamily="18" charset="0"/>
                <a:ea typeface="仿宋_GB2312" pitchFamily="49" charset="-122"/>
              </a:rPr>
              <a:t>]</a:t>
            </a:r>
            <a:r>
              <a:rPr lang="zh-CN" altLang="en-US" sz="3000" b="1">
                <a:latin typeface="Times New Roman" pitchFamily="18" charset="0"/>
                <a:ea typeface="仿宋_GB2312" pitchFamily="49" charset="-122"/>
              </a:rPr>
              <a:t>，以判别是否 </a:t>
            </a:r>
            <a:r>
              <a:rPr lang="en-US" sz="3000" b="1" i="1">
                <a:solidFill>
                  <a:schemeClr val="tx2"/>
                </a:solidFill>
                <a:latin typeface="Times New Roman" pitchFamily="18" charset="0"/>
                <a:ea typeface="仿宋_GB2312" pitchFamily="49" charset="-122"/>
              </a:rPr>
              <a:t>l</a:t>
            </a:r>
            <a:r>
              <a:rPr lang="en-US" sz="3000" b="1">
                <a:solidFill>
                  <a:schemeClr val="tx2"/>
                </a:solidFill>
                <a:latin typeface="Times New Roman" pitchFamily="18" charset="0"/>
                <a:ea typeface="仿宋_GB2312" pitchFamily="49" charset="-122"/>
              </a:rPr>
              <a:t>[</a:t>
            </a:r>
            <a:r>
              <a:rPr lang="en-US" sz="3000" b="1" i="1">
                <a:solidFill>
                  <a:schemeClr val="tx2"/>
                </a:solidFill>
                <a:latin typeface="Times New Roman" pitchFamily="18" charset="0"/>
                <a:ea typeface="仿宋_GB2312" pitchFamily="49" charset="-122"/>
              </a:rPr>
              <a:t>k</a:t>
            </a:r>
            <a:r>
              <a:rPr lang="en-US" sz="3000" b="1">
                <a:solidFill>
                  <a:schemeClr val="tx2"/>
                </a:solidFill>
                <a:latin typeface="Times New Roman" pitchFamily="18" charset="0"/>
                <a:ea typeface="仿宋_GB2312" pitchFamily="49" charset="-122"/>
              </a:rPr>
              <a:t>] </a:t>
            </a:r>
            <a:r>
              <a:rPr lang="en-US" sz="3000" b="1" i="1">
                <a:solidFill>
                  <a:schemeClr val="tx2"/>
                </a:solidFill>
                <a:latin typeface="Times New Roman" pitchFamily="18" charset="0"/>
                <a:ea typeface="仿宋_GB2312" pitchFamily="49" charset="-122"/>
              </a:rPr>
              <a:t>== e</a:t>
            </a:r>
            <a:r>
              <a:rPr lang="en-US" sz="3000" b="1">
                <a:solidFill>
                  <a:schemeClr val="tx2"/>
                </a:solidFill>
                <a:latin typeface="Times New Roman" pitchFamily="18" charset="0"/>
                <a:ea typeface="仿宋_GB2312" pitchFamily="49" charset="-122"/>
              </a:rPr>
              <a:t>[</a:t>
            </a:r>
            <a:r>
              <a:rPr lang="en-US" sz="3000" b="1" i="1">
                <a:solidFill>
                  <a:schemeClr val="tx2"/>
                </a:solidFill>
                <a:latin typeface="Times New Roman" pitchFamily="18" charset="0"/>
                <a:ea typeface="仿宋_GB2312" pitchFamily="49" charset="-122"/>
              </a:rPr>
              <a:t>k</a:t>
            </a:r>
            <a:r>
              <a:rPr lang="en-US" sz="3000" b="1">
                <a:solidFill>
                  <a:schemeClr val="tx2"/>
                </a:solidFill>
                <a:latin typeface="Times New Roman" pitchFamily="18" charset="0"/>
                <a:ea typeface="仿宋_GB2312" pitchFamily="49" charset="-122"/>
              </a:rPr>
              <a:t>]</a:t>
            </a:r>
            <a:r>
              <a:rPr lang="zh-CN" altLang="en-US" sz="3000" b="1">
                <a:latin typeface="Times New Roman" pitchFamily="18" charset="0"/>
                <a:ea typeface="仿宋_GB2312" pitchFamily="49" charset="-122"/>
              </a:rPr>
              <a:t>。</a:t>
            </a:r>
            <a:endParaRPr lang="zh-CN" altLang="en-US" sz="3000" b="1">
              <a:latin typeface="Times New Roman" pitchFamily="18" charset="0"/>
              <a:ea typeface="仿宋_GB2312" pitchFamily="49" charset="-122"/>
            </a:endParaRPr>
          </a:p>
        </p:txBody>
      </p:sp>
      <p:grpSp>
        <p:nvGrpSpPr>
          <p:cNvPr id="84997" name="Group 5"/>
          <p:cNvGrpSpPr/>
          <p:nvPr/>
        </p:nvGrpSpPr>
        <p:grpSpPr bwMode="auto">
          <a:xfrm>
            <a:off x="2466975" y="3608388"/>
            <a:ext cx="4829175" cy="2741612"/>
            <a:chOff x="0" y="0"/>
            <a:chExt cx="4829175" cy="2741612"/>
          </a:xfrm>
        </p:grpSpPr>
        <p:sp>
          <p:nvSpPr>
            <p:cNvPr id="84998" name="Oval 4"/>
            <p:cNvSpPr>
              <a:spLocks noChangeArrowheads="1"/>
            </p:cNvSpPr>
            <p:nvPr/>
          </p:nvSpPr>
          <p:spPr bwMode="auto">
            <a:xfrm>
              <a:off x="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84999" name="Oval 5"/>
            <p:cNvSpPr>
              <a:spLocks noChangeArrowheads="1"/>
            </p:cNvSpPr>
            <p:nvPr/>
          </p:nvSpPr>
          <p:spPr bwMode="auto">
            <a:xfrm>
              <a:off x="10668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85000" name="Oval 6"/>
            <p:cNvSpPr>
              <a:spLocks noChangeArrowheads="1"/>
            </p:cNvSpPr>
            <p:nvPr/>
          </p:nvSpPr>
          <p:spPr bwMode="auto">
            <a:xfrm>
              <a:off x="1066800" y="21193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85001" name="Oval 7"/>
            <p:cNvSpPr>
              <a:spLocks noChangeArrowheads="1"/>
            </p:cNvSpPr>
            <p:nvPr/>
          </p:nvSpPr>
          <p:spPr bwMode="auto">
            <a:xfrm>
              <a:off x="2438400" y="11287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4</a:t>
              </a:r>
              <a:endParaRPr lang="en-US" altLang="zh-CN" sz="2000">
                <a:solidFill>
                  <a:srgbClr val="333300"/>
                </a:solidFill>
                <a:ea typeface="楷体_GB2312" pitchFamily="49" charset="-122"/>
              </a:endParaRPr>
            </a:p>
          </p:txBody>
        </p:sp>
        <p:sp>
          <p:nvSpPr>
            <p:cNvPr id="85002" name="Oval 8"/>
            <p:cNvSpPr>
              <a:spLocks noChangeArrowheads="1"/>
            </p:cNvSpPr>
            <p:nvPr/>
          </p:nvSpPr>
          <p:spPr bwMode="auto">
            <a:xfrm>
              <a:off x="32004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85003" name="Oval 9"/>
            <p:cNvSpPr>
              <a:spLocks noChangeArrowheads="1"/>
            </p:cNvSpPr>
            <p:nvPr/>
          </p:nvSpPr>
          <p:spPr bwMode="auto">
            <a:xfrm>
              <a:off x="441960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85004" name="Line 10"/>
            <p:cNvSpPr>
              <a:spLocks noChangeShapeType="1"/>
            </p:cNvSpPr>
            <p:nvPr/>
          </p:nvSpPr>
          <p:spPr bwMode="auto">
            <a:xfrm flipV="1">
              <a:off x="381000" y="519112"/>
              <a:ext cx="685800" cy="5334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5005" name="Line 11"/>
            <p:cNvSpPr>
              <a:spLocks noChangeShapeType="1"/>
            </p:cNvSpPr>
            <p:nvPr/>
          </p:nvSpPr>
          <p:spPr bwMode="auto">
            <a:xfrm>
              <a:off x="381000" y="1433512"/>
              <a:ext cx="685800" cy="838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5006" name="Line 12"/>
            <p:cNvSpPr>
              <a:spLocks noChangeShapeType="1"/>
            </p:cNvSpPr>
            <p:nvPr/>
          </p:nvSpPr>
          <p:spPr bwMode="auto">
            <a:xfrm>
              <a:off x="1447800" y="366712"/>
              <a:ext cx="16764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5007" name="Line 13"/>
            <p:cNvSpPr>
              <a:spLocks noChangeShapeType="1"/>
            </p:cNvSpPr>
            <p:nvPr/>
          </p:nvSpPr>
          <p:spPr bwMode="auto">
            <a:xfrm>
              <a:off x="1447800" y="5191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5008" name="Line 14"/>
            <p:cNvSpPr>
              <a:spLocks noChangeShapeType="1"/>
            </p:cNvSpPr>
            <p:nvPr/>
          </p:nvSpPr>
          <p:spPr bwMode="auto">
            <a:xfrm flipV="1">
              <a:off x="1447800" y="15859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5009" name="Line 15"/>
            <p:cNvSpPr>
              <a:spLocks noChangeShapeType="1"/>
            </p:cNvSpPr>
            <p:nvPr/>
          </p:nvSpPr>
          <p:spPr bwMode="auto">
            <a:xfrm flipV="1">
              <a:off x="1447800" y="1357312"/>
              <a:ext cx="2971800" cy="1219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5010" name="Line 16"/>
            <p:cNvSpPr>
              <a:spLocks noChangeShapeType="1"/>
            </p:cNvSpPr>
            <p:nvPr/>
          </p:nvSpPr>
          <p:spPr bwMode="auto">
            <a:xfrm flipV="1">
              <a:off x="2819400" y="1281112"/>
              <a:ext cx="16002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85011" name="Line 17"/>
            <p:cNvSpPr>
              <a:spLocks noChangeShapeType="1"/>
            </p:cNvSpPr>
            <p:nvPr/>
          </p:nvSpPr>
          <p:spPr bwMode="auto">
            <a:xfrm>
              <a:off x="3581400" y="442912"/>
              <a:ext cx="914400" cy="6096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5012" name="Text Box 18"/>
            <p:cNvSpPr txBox="1">
              <a:spLocks noChangeArrowheads="1"/>
            </p:cNvSpPr>
            <p:nvPr/>
          </p:nvSpPr>
          <p:spPr bwMode="auto">
            <a:xfrm>
              <a:off x="152400" y="366712"/>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a1=3</a:t>
              </a:r>
              <a:endParaRPr lang="en-US" altLang="zh-CN" sz="2000">
                <a:solidFill>
                  <a:srgbClr val="333300"/>
                </a:solidFill>
                <a:ea typeface="楷体_GB2312" pitchFamily="49" charset="-122"/>
              </a:endParaRPr>
            </a:p>
          </p:txBody>
        </p:sp>
        <p:sp>
          <p:nvSpPr>
            <p:cNvPr id="85013" name="Text Box 19"/>
            <p:cNvSpPr txBox="1">
              <a:spLocks noChangeArrowheads="1"/>
            </p:cNvSpPr>
            <p:nvPr/>
          </p:nvSpPr>
          <p:spPr bwMode="auto">
            <a:xfrm>
              <a:off x="138113" y="1752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a2=2</a:t>
              </a:r>
              <a:endParaRPr lang="en-US" altLang="zh-CN" sz="2000">
                <a:solidFill>
                  <a:srgbClr val="333300"/>
                </a:solidFill>
                <a:ea typeface="楷体_GB2312" pitchFamily="49" charset="-122"/>
              </a:endParaRPr>
            </a:p>
          </p:txBody>
        </p:sp>
        <p:sp>
          <p:nvSpPr>
            <p:cNvPr id="85014" name="Text Box 20"/>
            <p:cNvSpPr txBox="1">
              <a:spLocks noChangeArrowheads="1"/>
            </p:cNvSpPr>
            <p:nvPr/>
          </p:nvSpPr>
          <p:spPr bwMode="auto">
            <a:xfrm>
              <a:off x="1281113" y="8382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a3=2</a:t>
              </a:r>
              <a:endParaRPr lang="en-US" altLang="zh-CN" sz="2000">
                <a:solidFill>
                  <a:srgbClr val="333300"/>
                </a:solidFill>
                <a:ea typeface="楷体_GB2312" pitchFamily="49" charset="-122"/>
              </a:endParaRPr>
            </a:p>
          </p:txBody>
        </p:sp>
        <p:sp>
          <p:nvSpPr>
            <p:cNvPr id="85015" name="Text Box 21"/>
            <p:cNvSpPr txBox="1">
              <a:spLocks noChangeArrowheads="1"/>
            </p:cNvSpPr>
            <p:nvPr/>
          </p:nvSpPr>
          <p:spPr bwMode="auto">
            <a:xfrm>
              <a:off x="1814513" y="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a4=3</a:t>
              </a:r>
              <a:endParaRPr lang="en-US" altLang="zh-CN" sz="2000">
                <a:solidFill>
                  <a:srgbClr val="333300"/>
                </a:solidFill>
                <a:ea typeface="楷体_GB2312" pitchFamily="49" charset="-122"/>
              </a:endParaRPr>
            </a:p>
          </p:txBody>
        </p:sp>
        <p:sp>
          <p:nvSpPr>
            <p:cNvPr id="85016" name="Text Box 22"/>
            <p:cNvSpPr txBox="1">
              <a:spLocks noChangeArrowheads="1"/>
            </p:cNvSpPr>
            <p:nvPr/>
          </p:nvSpPr>
          <p:spPr bwMode="auto">
            <a:xfrm>
              <a:off x="1433513" y="1676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a5=4</a:t>
              </a:r>
              <a:endParaRPr lang="en-US" altLang="zh-CN" sz="2000">
                <a:solidFill>
                  <a:srgbClr val="333300"/>
                </a:solidFill>
                <a:ea typeface="楷体_GB2312" pitchFamily="49" charset="-122"/>
              </a:endParaRPr>
            </a:p>
          </p:txBody>
        </p:sp>
        <p:sp>
          <p:nvSpPr>
            <p:cNvPr id="85017" name="Text Box 23"/>
            <p:cNvSpPr txBox="1">
              <a:spLocks noChangeArrowheads="1"/>
            </p:cNvSpPr>
            <p:nvPr/>
          </p:nvSpPr>
          <p:spPr bwMode="auto">
            <a:xfrm>
              <a:off x="2500313" y="2133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a6=3</a:t>
              </a:r>
              <a:endParaRPr lang="en-US" altLang="zh-CN" sz="2000">
                <a:solidFill>
                  <a:srgbClr val="333300"/>
                </a:solidFill>
                <a:ea typeface="楷体_GB2312" pitchFamily="49" charset="-122"/>
              </a:endParaRPr>
            </a:p>
          </p:txBody>
        </p:sp>
        <p:sp>
          <p:nvSpPr>
            <p:cNvPr id="85018" name="Text Box 24"/>
            <p:cNvSpPr txBox="1">
              <a:spLocks noChangeArrowheads="1"/>
            </p:cNvSpPr>
            <p:nvPr/>
          </p:nvSpPr>
          <p:spPr bwMode="auto">
            <a:xfrm>
              <a:off x="3033713" y="914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a7=2</a:t>
              </a:r>
              <a:endParaRPr lang="en-US" altLang="zh-CN" sz="2000">
                <a:solidFill>
                  <a:srgbClr val="333300"/>
                </a:solidFill>
                <a:ea typeface="楷体_GB2312" pitchFamily="49" charset="-122"/>
              </a:endParaRPr>
            </a:p>
          </p:txBody>
        </p:sp>
        <p:sp>
          <p:nvSpPr>
            <p:cNvPr id="85019" name="Text Box 25"/>
            <p:cNvSpPr txBox="1">
              <a:spLocks noChangeArrowheads="1"/>
            </p:cNvSpPr>
            <p:nvPr/>
          </p:nvSpPr>
          <p:spPr bwMode="auto">
            <a:xfrm>
              <a:off x="3871913" y="228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a8=1</a:t>
              </a:r>
              <a:endParaRPr lang="en-US" altLang="zh-CN" sz="2000">
                <a:solidFill>
                  <a:srgbClr val="333300"/>
                </a:solidFill>
                <a:ea typeface="楷体_GB2312" pitchFamily="49" charset="-122"/>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5866104B-0DA9-45E8-B948-69E9E79BC104}" type="slidenum">
              <a:rPr lang="zh-CN" altLang="en-US"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86019" name="Text Box 3"/>
          <p:cNvSpPr txBox="1">
            <a:spLocks noChangeArrowheads="1"/>
          </p:cNvSpPr>
          <p:nvPr/>
        </p:nvSpPr>
        <p:spPr bwMode="auto">
          <a:xfrm>
            <a:off x="173038" y="42863"/>
            <a:ext cx="13096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3200">
                <a:solidFill>
                  <a:srgbClr val="333300"/>
                </a:solidFill>
                <a:ea typeface="黑体" pitchFamily="2" charset="-122"/>
              </a:rPr>
              <a:t>例</a:t>
            </a:r>
            <a:r>
              <a:rPr lang="en-US" sz="3200">
                <a:solidFill>
                  <a:srgbClr val="333300"/>
                </a:solidFill>
                <a:ea typeface="黑体" pitchFamily="2" charset="-122"/>
              </a:rPr>
              <a:t> </a:t>
            </a:r>
            <a:r>
              <a:rPr lang="en-US" altLang="zh-CN" sz="3200">
                <a:solidFill>
                  <a:srgbClr val="333300"/>
                </a:solidFill>
                <a:ea typeface="黑体" pitchFamily="2" charset="-122"/>
              </a:rPr>
              <a:t>1</a:t>
            </a:r>
            <a:r>
              <a:rPr lang="zh-CN" altLang="en-US" sz="3200">
                <a:solidFill>
                  <a:srgbClr val="333300"/>
                </a:solidFill>
                <a:ea typeface="黑体" pitchFamily="2" charset="-122"/>
              </a:rPr>
              <a:t>：</a:t>
            </a:r>
            <a:endParaRPr lang="zh-CN" altLang="en-US" sz="3200">
              <a:solidFill>
                <a:srgbClr val="333300"/>
              </a:solidFill>
              <a:ea typeface="楷体_GB2312" pitchFamily="49" charset="-122"/>
            </a:endParaRPr>
          </a:p>
        </p:txBody>
      </p:sp>
      <p:grpSp>
        <p:nvGrpSpPr>
          <p:cNvPr id="86020" name="Group 4"/>
          <p:cNvGrpSpPr/>
          <p:nvPr/>
        </p:nvGrpSpPr>
        <p:grpSpPr bwMode="auto">
          <a:xfrm>
            <a:off x="2247900" y="823913"/>
            <a:ext cx="6634163" cy="3594100"/>
            <a:chOff x="0" y="0"/>
            <a:chExt cx="6634163" cy="3594100"/>
          </a:xfrm>
        </p:grpSpPr>
        <p:sp>
          <p:nvSpPr>
            <p:cNvPr id="86068" name="Oval 4"/>
            <p:cNvSpPr>
              <a:spLocks noChangeArrowheads="1"/>
            </p:cNvSpPr>
            <p:nvPr/>
          </p:nvSpPr>
          <p:spPr bwMode="auto">
            <a:xfrm>
              <a:off x="0" y="98425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86069" name="Oval 5"/>
            <p:cNvSpPr>
              <a:spLocks noChangeArrowheads="1"/>
            </p:cNvSpPr>
            <p:nvPr/>
          </p:nvSpPr>
          <p:spPr bwMode="auto">
            <a:xfrm>
              <a:off x="1423988" y="7620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86070" name="Oval 6"/>
            <p:cNvSpPr>
              <a:spLocks noChangeArrowheads="1"/>
            </p:cNvSpPr>
            <p:nvPr/>
          </p:nvSpPr>
          <p:spPr bwMode="auto">
            <a:xfrm>
              <a:off x="1423988" y="160020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86071" name="Oval 7"/>
            <p:cNvSpPr>
              <a:spLocks noChangeArrowheads="1"/>
            </p:cNvSpPr>
            <p:nvPr/>
          </p:nvSpPr>
          <p:spPr bwMode="auto">
            <a:xfrm>
              <a:off x="1423988" y="289560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4</a:t>
              </a:r>
              <a:endParaRPr lang="en-US" altLang="zh-CN" sz="2000">
                <a:solidFill>
                  <a:srgbClr val="333300"/>
                </a:solidFill>
                <a:ea typeface="楷体_GB2312" pitchFamily="49" charset="-122"/>
              </a:endParaRPr>
            </a:p>
          </p:txBody>
        </p:sp>
        <p:sp>
          <p:nvSpPr>
            <p:cNvPr id="86072" name="Oval 8"/>
            <p:cNvSpPr>
              <a:spLocks noChangeArrowheads="1"/>
            </p:cNvSpPr>
            <p:nvPr/>
          </p:nvSpPr>
          <p:spPr bwMode="auto">
            <a:xfrm>
              <a:off x="2947988" y="91440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86073" name="Oval 9"/>
            <p:cNvSpPr>
              <a:spLocks noChangeArrowheads="1"/>
            </p:cNvSpPr>
            <p:nvPr/>
          </p:nvSpPr>
          <p:spPr bwMode="auto">
            <a:xfrm>
              <a:off x="3024188" y="297180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86074" name="Oval 10"/>
            <p:cNvSpPr>
              <a:spLocks noChangeArrowheads="1"/>
            </p:cNvSpPr>
            <p:nvPr/>
          </p:nvSpPr>
          <p:spPr bwMode="auto">
            <a:xfrm>
              <a:off x="4471988" y="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7</a:t>
              </a:r>
              <a:endParaRPr lang="en-US" altLang="zh-CN" sz="2000">
                <a:solidFill>
                  <a:srgbClr val="333300"/>
                </a:solidFill>
                <a:ea typeface="楷体_GB2312" pitchFamily="49" charset="-122"/>
              </a:endParaRPr>
            </a:p>
          </p:txBody>
        </p:sp>
        <p:sp>
          <p:nvSpPr>
            <p:cNvPr id="86075" name="Oval 11"/>
            <p:cNvSpPr>
              <a:spLocks noChangeArrowheads="1"/>
            </p:cNvSpPr>
            <p:nvPr/>
          </p:nvSpPr>
          <p:spPr bwMode="auto">
            <a:xfrm>
              <a:off x="4471988" y="190500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8</a:t>
              </a:r>
              <a:endParaRPr lang="en-US" altLang="zh-CN" sz="2000">
                <a:solidFill>
                  <a:srgbClr val="333300"/>
                </a:solidFill>
                <a:ea typeface="楷体_GB2312" pitchFamily="49" charset="-122"/>
              </a:endParaRPr>
            </a:p>
          </p:txBody>
        </p:sp>
        <p:sp>
          <p:nvSpPr>
            <p:cNvPr id="86076" name="Oval 12"/>
            <p:cNvSpPr>
              <a:spLocks noChangeArrowheads="1"/>
            </p:cNvSpPr>
            <p:nvPr/>
          </p:nvSpPr>
          <p:spPr bwMode="auto">
            <a:xfrm>
              <a:off x="6224588" y="99060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9</a:t>
              </a:r>
              <a:endParaRPr lang="en-US" altLang="zh-CN" sz="2000">
                <a:solidFill>
                  <a:srgbClr val="333300"/>
                </a:solidFill>
                <a:ea typeface="楷体_GB2312" pitchFamily="49" charset="-122"/>
              </a:endParaRPr>
            </a:p>
          </p:txBody>
        </p:sp>
        <p:sp>
          <p:nvSpPr>
            <p:cNvPr id="86077" name="Line 13"/>
            <p:cNvSpPr>
              <a:spLocks noChangeShapeType="1"/>
            </p:cNvSpPr>
            <p:nvPr/>
          </p:nvSpPr>
          <p:spPr bwMode="auto">
            <a:xfrm flipV="1">
              <a:off x="357188" y="381000"/>
              <a:ext cx="1066800" cy="6096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78" name="Line 14"/>
            <p:cNvSpPr>
              <a:spLocks noChangeShapeType="1"/>
            </p:cNvSpPr>
            <p:nvPr/>
          </p:nvSpPr>
          <p:spPr bwMode="auto">
            <a:xfrm>
              <a:off x="433388" y="1371600"/>
              <a:ext cx="990600" cy="5334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79" name="Line 15"/>
            <p:cNvSpPr>
              <a:spLocks noChangeShapeType="1"/>
            </p:cNvSpPr>
            <p:nvPr/>
          </p:nvSpPr>
          <p:spPr bwMode="auto">
            <a:xfrm>
              <a:off x="280988" y="1600200"/>
              <a:ext cx="1143000" cy="15240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0" name="Line 16"/>
            <p:cNvSpPr>
              <a:spLocks noChangeShapeType="1"/>
            </p:cNvSpPr>
            <p:nvPr/>
          </p:nvSpPr>
          <p:spPr bwMode="auto">
            <a:xfrm>
              <a:off x="1804988" y="381000"/>
              <a:ext cx="1143000" cy="6858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1" name="Line 17"/>
            <p:cNvSpPr>
              <a:spLocks noChangeShapeType="1"/>
            </p:cNvSpPr>
            <p:nvPr/>
          </p:nvSpPr>
          <p:spPr bwMode="auto">
            <a:xfrm flipV="1">
              <a:off x="1804988" y="1371600"/>
              <a:ext cx="1143000" cy="5334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2" name="Line 18"/>
            <p:cNvSpPr>
              <a:spLocks noChangeShapeType="1"/>
            </p:cNvSpPr>
            <p:nvPr/>
          </p:nvSpPr>
          <p:spPr bwMode="auto">
            <a:xfrm>
              <a:off x="1804988" y="3276600"/>
              <a:ext cx="1219200" cy="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3" name="Line 19"/>
            <p:cNvSpPr>
              <a:spLocks noChangeShapeType="1"/>
            </p:cNvSpPr>
            <p:nvPr/>
          </p:nvSpPr>
          <p:spPr bwMode="auto">
            <a:xfrm flipV="1">
              <a:off x="3328988" y="381000"/>
              <a:ext cx="1143000" cy="6858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4" name="Line 20"/>
            <p:cNvSpPr>
              <a:spLocks noChangeShapeType="1"/>
            </p:cNvSpPr>
            <p:nvPr/>
          </p:nvSpPr>
          <p:spPr bwMode="auto">
            <a:xfrm>
              <a:off x="3328988" y="1371600"/>
              <a:ext cx="1143000" cy="7620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5" name="Line 21"/>
            <p:cNvSpPr>
              <a:spLocks noChangeShapeType="1"/>
            </p:cNvSpPr>
            <p:nvPr/>
          </p:nvSpPr>
          <p:spPr bwMode="auto">
            <a:xfrm flipV="1">
              <a:off x="3405188" y="2438400"/>
              <a:ext cx="1066800" cy="8382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6" name="Line 22"/>
            <p:cNvSpPr>
              <a:spLocks noChangeShapeType="1"/>
            </p:cNvSpPr>
            <p:nvPr/>
          </p:nvSpPr>
          <p:spPr bwMode="auto">
            <a:xfrm>
              <a:off x="4852988" y="381000"/>
              <a:ext cx="1371600" cy="7620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7" name="Line 23"/>
            <p:cNvSpPr>
              <a:spLocks noChangeShapeType="1"/>
            </p:cNvSpPr>
            <p:nvPr/>
          </p:nvSpPr>
          <p:spPr bwMode="auto">
            <a:xfrm flipV="1">
              <a:off x="4929188" y="1447800"/>
              <a:ext cx="1295400" cy="7620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8" name="Text Box 24"/>
            <p:cNvSpPr txBox="1">
              <a:spLocks noChangeArrowheads="1"/>
            </p:cNvSpPr>
            <p:nvPr/>
          </p:nvSpPr>
          <p:spPr bwMode="auto">
            <a:xfrm>
              <a:off x="190500" y="3952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a1=6</a:t>
              </a:r>
              <a:endParaRPr lang="en-US" altLang="zh-CN" sz="2000">
                <a:solidFill>
                  <a:srgbClr val="333300"/>
                </a:solidFill>
                <a:ea typeface="楷体_GB2312" pitchFamily="49" charset="-122"/>
              </a:endParaRPr>
            </a:p>
          </p:txBody>
        </p:sp>
        <p:sp>
          <p:nvSpPr>
            <p:cNvPr id="86089" name="Text Box 25"/>
            <p:cNvSpPr txBox="1">
              <a:spLocks noChangeArrowheads="1"/>
            </p:cNvSpPr>
            <p:nvPr/>
          </p:nvSpPr>
          <p:spPr bwMode="auto">
            <a:xfrm>
              <a:off x="585788" y="12192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a2=4</a:t>
              </a:r>
              <a:endParaRPr lang="en-US" altLang="zh-CN" sz="2000">
                <a:solidFill>
                  <a:srgbClr val="333300"/>
                </a:solidFill>
                <a:ea typeface="楷体_GB2312" pitchFamily="49" charset="-122"/>
              </a:endParaRPr>
            </a:p>
          </p:txBody>
        </p:sp>
        <p:sp>
          <p:nvSpPr>
            <p:cNvPr id="86090" name="Text Box 26"/>
            <p:cNvSpPr txBox="1">
              <a:spLocks noChangeArrowheads="1"/>
            </p:cNvSpPr>
            <p:nvPr/>
          </p:nvSpPr>
          <p:spPr bwMode="auto">
            <a:xfrm>
              <a:off x="266700" y="23002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a3=5</a:t>
              </a:r>
              <a:endParaRPr lang="en-US" altLang="zh-CN" sz="2000">
                <a:solidFill>
                  <a:srgbClr val="333300"/>
                </a:solidFill>
                <a:ea typeface="楷体_GB2312" pitchFamily="49" charset="-122"/>
              </a:endParaRPr>
            </a:p>
          </p:txBody>
        </p:sp>
        <p:sp>
          <p:nvSpPr>
            <p:cNvPr id="86091" name="Text Box 27"/>
            <p:cNvSpPr txBox="1">
              <a:spLocks noChangeArrowheads="1"/>
            </p:cNvSpPr>
            <p:nvPr/>
          </p:nvSpPr>
          <p:spPr bwMode="auto">
            <a:xfrm>
              <a:off x="2095500" y="2428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a4=1</a:t>
              </a:r>
              <a:endParaRPr lang="en-US" altLang="zh-CN" sz="2000">
                <a:solidFill>
                  <a:srgbClr val="333300"/>
                </a:solidFill>
                <a:ea typeface="楷体_GB2312" pitchFamily="49" charset="-122"/>
              </a:endParaRPr>
            </a:p>
          </p:txBody>
        </p:sp>
        <p:sp>
          <p:nvSpPr>
            <p:cNvPr id="86092" name="Text Box 28"/>
            <p:cNvSpPr txBox="1">
              <a:spLocks noChangeArrowheads="1"/>
            </p:cNvSpPr>
            <p:nvPr/>
          </p:nvSpPr>
          <p:spPr bwMode="auto">
            <a:xfrm>
              <a:off x="1943100" y="13096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a5=1</a:t>
              </a:r>
              <a:endParaRPr lang="en-US" altLang="zh-CN" sz="2000">
                <a:solidFill>
                  <a:srgbClr val="333300"/>
                </a:solidFill>
                <a:ea typeface="楷体_GB2312" pitchFamily="49" charset="-122"/>
              </a:endParaRPr>
            </a:p>
          </p:txBody>
        </p:sp>
        <p:sp>
          <p:nvSpPr>
            <p:cNvPr id="86093" name="Text Box 29"/>
            <p:cNvSpPr txBox="1">
              <a:spLocks noChangeArrowheads="1"/>
            </p:cNvSpPr>
            <p:nvPr/>
          </p:nvSpPr>
          <p:spPr bwMode="auto">
            <a:xfrm>
              <a:off x="1943100" y="29098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a6=2</a:t>
              </a:r>
              <a:endParaRPr lang="en-US" altLang="zh-CN" sz="2000">
                <a:solidFill>
                  <a:srgbClr val="333300"/>
                </a:solidFill>
                <a:ea typeface="楷体_GB2312" pitchFamily="49" charset="-122"/>
              </a:endParaRPr>
            </a:p>
          </p:txBody>
        </p:sp>
        <p:sp>
          <p:nvSpPr>
            <p:cNvPr id="86094" name="Text Box 30"/>
            <p:cNvSpPr txBox="1">
              <a:spLocks noChangeArrowheads="1"/>
            </p:cNvSpPr>
            <p:nvPr/>
          </p:nvSpPr>
          <p:spPr bwMode="auto">
            <a:xfrm>
              <a:off x="3390900" y="3952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a7=9</a:t>
              </a:r>
              <a:endParaRPr lang="en-US" altLang="zh-CN" sz="2000">
                <a:solidFill>
                  <a:srgbClr val="333300"/>
                </a:solidFill>
                <a:ea typeface="楷体_GB2312" pitchFamily="49" charset="-122"/>
              </a:endParaRPr>
            </a:p>
          </p:txBody>
        </p:sp>
        <p:sp>
          <p:nvSpPr>
            <p:cNvPr id="86095" name="Text Box 31"/>
            <p:cNvSpPr txBox="1">
              <a:spLocks noChangeArrowheads="1"/>
            </p:cNvSpPr>
            <p:nvPr/>
          </p:nvSpPr>
          <p:spPr bwMode="auto">
            <a:xfrm>
              <a:off x="3619500" y="13096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a8=7</a:t>
              </a:r>
              <a:endParaRPr lang="en-US" altLang="zh-CN" sz="2000">
                <a:solidFill>
                  <a:srgbClr val="333300"/>
                </a:solidFill>
                <a:ea typeface="楷体_GB2312" pitchFamily="49" charset="-122"/>
              </a:endParaRPr>
            </a:p>
          </p:txBody>
        </p:sp>
        <p:sp>
          <p:nvSpPr>
            <p:cNvPr id="86096" name="Text Box 32"/>
            <p:cNvSpPr txBox="1">
              <a:spLocks noChangeArrowheads="1"/>
            </p:cNvSpPr>
            <p:nvPr/>
          </p:nvSpPr>
          <p:spPr bwMode="auto">
            <a:xfrm>
              <a:off x="3328988" y="2514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a9=4</a:t>
              </a:r>
              <a:endParaRPr lang="en-US" altLang="zh-CN" sz="2000">
                <a:solidFill>
                  <a:srgbClr val="333300"/>
                </a:solidFill>
                <a:ea typeface="楷体_GB2312" pitchFamily="49" charset="-122"/>
              </a:endParaRPr>
            </a:p>
          </p:txBody>
        </p:sp>
        <p:sp>
          <p:nvSpPr>
            <p:cNvPr id="86097" name="Text Box 33"/>
            <p:cNvSpPr txBox="1">
              <a:spLocks noChangeArrowheads="1"/>
            </p:cNvSpPr>
            <p:nvPr/>
          </p:nvSpPr>
          <p:spPr bwMode="auto">
            <a:xfrm>
              <a:off x="5295900" y="319087"/>
              <a:ext cx="833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a10=2</a:t>
              </a:r>
              <a:endParaRPr lang="en-US" altLang="zh-CN" sz="2000">
                <a:solidFill>
                  <a:srgbClr val="333300"/>
                </a:solidFill>
                <a:ea typeface="楷体_GB2312" pitchFamily="49" charset="-122"/>
              </a:endParaRPr>
            </a:p>
          </p:txBody>
        </p:sp>
        <p:sp>
          <p:nvSpPr>
            <p:cNvPr id="86098" name="Text Box 34"/>
            <p:cNvSpPr txBox="1">
              <a:spLocks noChangeArrowheads="1"/>
            </p:cNvSpPr>
            <p:nvPr/>
          </p:nvSpPr>
          <p:spPr bwMode="auto">
            <a:xfrm>
              <a:off x="5219700" y="1843087"/>
              <a:ext cx="833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a11=4</a:t>
              </a:r>
              <a:endParaRPr lang="en-US" altLang="zh-CN" sz="2000">
                <a:solidFill>
                  <a:srgbClr val="333300"/>
                </a:solidFill>
                <a:ea typeface="楷体_GB2312" pitchFamily="49" charset="-122"/>
              </a:endParaRPr>
            </a:p>
          </p:txBody>
        </p:sp>
      </p:grpSp>
      <p:sp>
        <p:nvSpPr>
          <p:cNvPr id="116772" name="Text Box 35"/>
          <p:cNvSpPr txBox="1">
            <a:spLocks noChangeArrowheads="1"/>
          </p:cNvSpPr>
          <p:nvPr/>
        </p:nvSpPr>
        <p:spPr bwMode="auto">
          <a:xfrm>
            <a:off x="0" y="2717800"/>
            <a:ext cx="471488"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rgbClr val="333300"/>
                </a:solidFill>
                <a:ea typeface="楷体_GB2312" pitchFamily="49" charset="-122"/>
              </a:rPr>
              <a:t>Vi</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1</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2</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3</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5</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6</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7</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8</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9</a:t>
            </a:r>
            <a:endParaRPr lang="en-US" altLang="zh-CN" sz="2400">
              <a:solidFill>
                <a:srgbClr val="333300"/>
              </a:solidFill>
              <a:ea typeface="楷体_GB2312" pitchFamily="49" charset="-122"/>
            </a:endParaRPr>
          </a:p>
        </p:txBody>
      </p:sp>
      <p:sp>
        <p:nvSpPr>
          <p:cNvPr id="116773" name="Text Box 36"/>
          <p:cNvSpPr txBox="1">
            <a:spLocks noChangeArrowheads="1"/>
          </p:cNvSpPr>
          <p:nvPr/>
        </p:nvSpPr>
        <p:spPr bwMode="auto">
          <a:xfrm>
            <a:off x="609600" y="2717800"/>
            <a:ext cx="660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chemeClr val="tx2"/>
                </a:solidFill>
                <a:ea typeface="楷体_GB2312" pitchFamily="49" charset="-122"/>
              </a:rPr>
              <a:t>VE</a:t>
            </a:r>
            <a:endParaRPr lang="en-US" altLang="zh-CN" sz="2800">
              <a:solidFill>
                <a:schemeClr val="tx2"/>
              </a:solidFill>
              <a:ea typeface="楷体_GB2312" pitchFamily="49" charset="-122"/>
            </a:endParaRPr>
          </a:p>
        </p:txBody>
      </p:sp>
      <p:sp>
        <p:nvSpPr>
          <p:cNvPr id="116774" name="Text Box 37"/>
          <p:cNvSpPr txBox="1">
            <a:spLocks noChangeArrowheads="1"/>
          </p:cNvSpPr>
          <p:nvPr/>
        </p:nvSpPr>
        <p:spPr bwMode="auto">
          <a:xfrm>
            <a:off x="685800" y="30988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333300"/>
                </a:solidFill>
                <a:ea typeface="楷体_GB2312" pitchFamily="49" charset="-122"/>
              </a:rPr>
              <a:t>0</a:t>
            </a:r>
            <a:endParaRPr lang="en-US" altLang="zh-CN" sz="2800">
              <a:solidFill>
                <a:srgbClr val="333300"/>
              </a:solidFill>
              <a:ea typeface="楷体_GB2312" pitchFamily="49" charset="-122"/>
            </a:endParaRPr>
          </a:p>
        </p:txBody>
      </p:sp>
      <p:sp>
        <p:nvSpPr>
          <p:cNvPr id="116775" name="Text Box 38"/>
          <p:cNvSpPr txBox="1">
            <a:spLocks noChangeArrowheads="1"/>
          </p:cNvSpPr>
          <p:nvPr/>
        </p:nvSpPr>
        <p:spPr bwMode="auto">
          <a:xfrm>
            <a:off x="685800" y="34036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333300"/>
                </a:solidFill>
                <a:ea typeface="楷体_GB2312" pitchFamily="49" charset="-122"/>
              </a:rPr>
              <a:t>6</a:t>
            </a:r>
            <a:endParaRPr lang="en-US" altLang="zh-CN" sz="2800">
              <a:solidFill>
                <a:srgbClr val="333300"/>
              </a:solidFill>
              <a:ea typeface="楷体_GB2312" pitchFamily="49" charset="-122"/>
            </a:endParaRPr>
          </a:p>
        </p:txBody>
      </p:sp>
      <p:sp>
        <p:nvSpPr>
          <p:cNvPr id="116776" name="Text Box 39"/>
          <p:cNvSpPr txBox="1">
            <a:spLocks noChangeArrowheads="1"/>
          </p:cNvSpPr>
          <p:nvPr/>
        </p:nvSpPr>
        <p:spPr bwMode="auto">
          <a:xfrm>
            <a:off x="685800" y="37846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333300"/>
                </a:solidFill>
                <a:ea typeface="楷体_GB2312" pitchFamily="49" charset="-122"/>
              </a:rPr>
              <a:t>4</a:t>
            </a:r>
            <a:endParaRPr lang="en-US" altLang="zh-CN" sz="2800">
              <a:solidFill>
                <a:srgbClr val="333300"/>
              </a:solidFill>
              <a:ea typeface="楷体_GB2312" pitchFamily="49" charset="-122"/>
            </a:endParaRPr>
          </a:p>
        </p:txBody>
      </p:sp>
      <p:sp>
        <p:nvSpPr>
          <p:cNvPr id="116777" name="Text Box 40"/>
          <p:cNvSpPr txBox="1">
            <a:spLocks noChangeArrowheads="1"/>
          </p:cNvSpPr>
          <p:nvPr/>
        </p:nvSpPr>
        <p:spPr bwMode="auto">
          <a:xfrm>
            <a:off x="685800" y="41656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333300"/>
                </a:solidFill>
                <a:ea typeface="楷体_GB2312" pitchFamily="49" charset="-122"/>
              </a:rPr>
              <a:t>5</a:t>
            </a:r>
            <a:endParaRPr lang="en-US" altLang="zh-CN" sz="2800">
              <a:solidFill>
                <a:srgbClr val="333300"/>
              </a:solidFill>
              <a:ea typeface="楷体_GB2312" pitchFamily="49" charset="-122"/>
            </a:endParaRPr>
          </a:p>
        </p:txBody>
      </p:sp>
      <p:sp>
        <p:nvSpPr>
          <p:cNvPr id="116778" name="Text Box 41"/>
          <p:cNvSpPr txBox="1">
            <a:spLocks noChangeArrowheads="1"/>
          </p:cNvSpPr>
          <p:nvPr/>
        </p:nvSpPr>
        <p:spPr bwMode="auto">
          <a:xfrm>
            <a:off x="685800" y="45466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333300"/>
                </a:solidFill>
                <a:ea typeface="楷体_GB2312" pitchFamily="49" charset="-122"/>
              </a:rPr>
              <a:t>7</a:t>
            </a:r>
            <a:endParaRPr lang="en-US" altLang="zh-CN" sz="2800">
              <a:solidFill>
                <a:srgbClr val="333300"/>
              </a:solidFill>
              <a:ea typeface="楷体_GB2312" pitchFamily="49" charset="-122"/>
            </a:endParaRPr>
          </a:p>
        </p:txBody>
      </p:sp>
      <p:sp>
        <p:nvSpPr>
          <p:cNvPr id="116779" name="Text Box 42"/>
          <p:cNvSpPr txBox="1">
            <a:spLocks noChangeArrowheads="1"/>
          </p:cNvSpPr>
          <p:nvPr/>
        </p:nvSpPr>
        <p:spPr bwMode="auto">
          <a:xfrm>
            <a:off x="685800" y="49276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333300"/>
                </a:solidFill>
                <a:ea typeface="楷体_GB2312" pitchFamily="49" charset="-122"/>
              </a:rPr>
              <a:t>7</a:t>
            </a:r>
            <a:endParaRPr lang="en-US" altLang="zh-CN" sz="2800">
              <a:solidFill>
                <a:srgbClr val="333300"/>
              </a:solidFill>
              <a:ea typeface="楷体_GB2312" pitchFamily="49" charset="-122"/>
            </a:endParaRPr>
          </a:p>
        </p:txBody>
      </p:sp>
      <p:sp>
        <p:nvSpPr>
          <p:cNvPr id="116780" name="Text Box 43"/>
          <p:cNvSpPr txBox="1">
            <a:spLocks noChangeArrowheads="1"/>
          </p:cNvSpPr>
          <p:nvPr/>
        </p:nvSpPr>
        <p:spPr bwMode="auto">
          <a:xfrm>
            <a:off x="609600" y="5308600"/>
            <a:ext cx="5413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333300"/>
                </a:solidFill>
                <a:ea typeface="楷体_GB2312" pitchFamily="49" charset="-122"/>
              </a:rPr>
              <a:t>16</a:t>
            </a:r>
            <a:endParaRPr lang="en-US" altLang="zh-CN" sz="2800">
              <a:solidFill>
                <a:srgbClr val="333300"/>
              </a:solidFill>
              <a:ea typeface="楷体_GB2312" pitchFamily="49" charset="-122"/>
            </a:endParaRPr>
          </a:p>
        </p:txBody>
      </p:sp>
      <p:sp>
        <p:nvSpPr>
          <p:cNvPr id="116781" name="Text Box 44"/>
          <p:cNvSpPr txBox="1">
            <a:spLocks noChangeArrowheads="1"/>
          </p:cNvSpPr>
          <p:nvPr/>
        </p:nvSpPr>
        <p:spPr bwMode="auto">
          <a:xfrm>
            <a:off x="609600" y="5613400"/>
            <a:ext cx="5413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333300"/>
                </a:solidFill>
                <a:ea typeface="楷体_GB2312" pitchFamily="49" charset="-122"/>
              </a:rPr>
              <a:t>14</a:t>
            </a:r>
            <a:endParaRPr lang="en-US" altLang="zh-CN" sz="2800">
              <a:solidFill>
                <a:srgbClr val="333300"/>
              </a:solidFill>
              <a:ea typeface="楷体_GB2312" pitchFamily="49" charset="-122"/>
            </a:endParaRPr>
          </a:p>
        </p:txBody>
      </p:sp>
      <p:sp>
        <p:nvSpPr>
          <p:cNvPr id="116782" name="Text Box 45"/>
          <p:cNvSpPr txBox="1">
            <a:spLocks noChangeArrowheads="1"/>
          </p:cNvSpPr>
          <p:nvPr/>
        </p:nvSpPr>
        <p:spPr bwMode="auto">
          <a:xfrm>
            <a:off x="609600" y="5994400"/>
            <a:ext cx="5413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333300"/>
                </a:solidFill>
                <a:ea typeface="楷体_GB2312" pitchFamily="49" charset="-122"/>
              </a:rPr>
              <a:t>18</a:t>
            </a:r>
            <a:endParaRPr lang="en-US" altLang="zh-CN" sz="2800">
              <a:solidFill>
                <a:srgbClr val="333300"/>
              </a:solidFill>
              <a:ea typeface="楷体_GB2312" pitchFamily="49" charset="-122"/>
            </a:endParaRPr>
          </a:p>
        </p:txBody>
      </p:sp>
      <p:sp>
        <p:nvSpPr>
          <p:cNvPr id="116783" name="Text Box 46"/>
          <p:cNvSpPr txBox="1">
            <a:spLocks noChangeArrowheads="1"/>
          </p:cNvSpPr>
          <p:nvPr/>
        </p:nvSpPr>
        <p:spPr bwMode="auto">
          <a:xfrm>
            <a:off x="1295400" y="2717800"/>
            <a:ext cx="660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chemeClr val="tx2"/>
                </a:solidFill>
                <a:ea typeface="楷体_GB2312" pitchFamily="49" charset="-122"/>
              </a:rPr>
              <a:t>VL</a:t>
            </a:r>
            <a:endParaRPr lang="en-US" altLang="zh-CN" sz="2800">
              <a:solidFill>
                <a:schemeClr val="tx2"/>
              </a:solidFill>
              <a:ea typeface="楷体_GB2312" pitchFamily="49" charset="-122"/>
            </a:endParaRPr>
          </a:p>
        </p:txBody>
      </p:sp>
      <p:sp>
        <p:nvSpPr>
          <p:cNvPr id="116784" name="Text Box 47"/>
          <p:cNvSpPr txBox="1">
            <a:spLocks noChangeArrowheads="1"/>
          </p:cNvSpPr>
          <p:nvPr/>
        </p:nvSpPr>
        <p:spPr bwMode="auto">
          <a:xfrm>
            <a:off x="1447800" y="5994400"/>
            <a:ext cx="5413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FF3300"/>
                </a:solidFill>
                <a:ea typeface="楷体_GB2312" pitchFamily="49" charset="-122"/>
              </a:rPr>
              <a:t>18</a:t>
            </a:r>
            <a:endParaRPr lang="en-US" altLang="zh-CN" sz="2800">
              <a:solidFill>
                <a:srgbClr val="FF3300"/>
              </a:solidFill>
              <a:ea typeface="楷体_GB2312" pitchFamily="49" charset="-122"/>
            </a:endParaRPr>
          </a:p>
        </p:txBody>
      </p:sp>
      <p:sp>
        <p:nvSpPr>
          <p:cNvPr id="116785" name="Text Box 48"/>
          <p:cNvSpPr txBox="1">
            <a:spLocks noChangeArrowheads="1"/>
          </p:cNvSpPr>
          <p:nvPr/>
        </p:nvSpPr>
        <p:spPr bwMode="auto">
          <a:xfrm>
            <a:off x="1447800" y="5613400"/>
            <a:ext cx="5413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FF3300"/>
                </a:solidFill>
                <a:ea typeface="楷体_GB2312" pitchFamily="49" charset="-122"/>
              </a:rPr>
              <a:t>14</a:t>
            </a:r>
            <a:endParaRPr lang="en-US" altLang="zh-CN" sz="2800">
              <a:solidFill>
                <a:srgbClr val="FF3300"/>
              </a:solidFill>
              <a:ea typeface="楷体_GB2312" pitchFamily="49" charset="-122"/>
            </a:endParaRPr>
          </a:p>
        </p:txBody>
      </p:sp>
      <p:sp>
        <p:nvSpPr>
          <p:cNvPr id="116786" name="Text Box 49"/>
          <p:cNvSpPr txBox="1">
            <a:spLocks noChangeArrowheads="1"/>
          </p:cNvSpPr>
          <p:nvPr/>
        </p:nvSpPr>
        <p:spPr bwMode="auto">
          <a:xfrm>
            <a:off x="1447800" y="5308600"/>
            <a:ext cx="5413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FF3300"/>
                </a:solidFill>
                <a:ea typeface="楷体_GB2312" pitchFamily="49" charset="-122"/>
              </a:rPr>
              <a:t>16</a:t>
            </a:r>
            <a:endParaRPr lang="en-US" altLang="zh-CN" sz="2800">
              <a:solidFill>
                <a:srgbClr val="FF3300"/>
              </a:solidFill>
              <a:ea typeface="楷体_GB2312" pitchFamily="49" charset="-122"/>
            </a:endParaRPr>
          </a:p>
        </p:txBody>
      </p:sp>
      <p:sp>
        <p:nvSpPr>
          <p:cNvPr id="116787" name="Text Box 50"/>
          <p:cNvSpPr txBox="1">
            <a:spLocks noChangeArrowheads="1"/>
          </p:cNvSpPr>
          <p:nvPr/>
        </p:nvSpPr>
        <p:spPr bwMode="auto">
          <a:xfrm>
            <a:off x="1382713" y="4873625"/>
            <a:ext cx="54133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333300"/>
                </a:solidFill>
                <a:ea typeface="楷体_GB2312" pitchFamily="49" charset="-122"/>
              </a:rPr>
              <a:t>10</a:t>
            </a:r>
            <a:endParaRPr lang="en-US" altLang="zh-CN" sz="2800">
              <a:solidFill>
                <a:srgbClr val="333300"/>
              </a:solidFill>
              <a:ea typeface="楷体_GB2312" pitchFamily="49" charset="-122"/>
            </a:endParaRPr>
          </a:p>
        </p:txBody>
      </p:sp>
      <p:sp>
        <p:nvSpPr>
          <p:cNvPr id="116788" name="Text Box 51"/>
          <p:cNvSpPr txBox="1">
            <a:spLocks noChangeArrowheads="1"/>
          </p:cNvSpPr>
          <p:nvPr/>
        </p:nvSpPr>
        <p:spPr bwMode="auto">
          <a:xfrm>
            <a:off x="1435100" y="4518025"/>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FF3300"/>
                </a:solidFill>
                <a:ea typeface="楷体_GB2312" pitchFamily="49" charset="-122"/>
              </a:rPr>
              <a:t>7</a:t>
            </a:r>
            <a:endParaRPr lang="en-US" altLang="zh-CN" sz="2800">
              <a:solidFill>
                <a:srgbClr val="FF3300"/>
              </a:solidFill>
              <a:ea typeface="楷体_GB2312" pitchFamily="49" charset="-122"/>
            </a:endParaRPr>
          </a:p>
        </p:txBody>
      </p:sp>
      <p:sp>
        <p:nvSpPr>
          <p:cNvPr id="116789" name="Text Box 52"/>
          <p:cNvSpPr txBox="1">
            <a:spLocks noChangeArrowheads="1"/>
          </p:cNvSpPr>
          <p:nvPr/>
        </p:nvSpPr>
        <p:spPr bwMode="auto">
          <a:xfrm>
            <a:off x="1420813" y="4137025"/>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333300"/>
                </a:solidFill>
                <a:ea typeface="楷体_GB2312" pitchFamily="49" charset="-122"/>
              </a:rPr>
              <a:t>8</a:t>
            </a:r>
            <a:endParaRPr lang="en-US" altLang="zh-CN" sz="2800">
              <a:solidFill>
                <a:srgbClr val="333300"/>
              </a:solidFill>
              <a:ea typeface="楷体_GB2312" pitchFamily="49" charset="-122"/>
            </a:endParaRPr>
          </a:p>
        </p:txBody>
      </p:sp>
      <p:sp>
        <p:nvSpPr>
          <p:cNvPr id="116790" name="Text Box 53"/>
          <p:cNvSpPr txBox="1">
            <a:spLocks noChangeArrowheads="1"/>
          </p:cNvSpPr>
          <p:nvPr/>
        </p:nvSpPr>
        <p:spPr bwMode="auto">
          <a:xfrm>
            <a:off x="1382713" y="3808413"/>
            <a:ext cx="3619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333300"/>
                </a:solidFill>
                <a:ea typeface="楷体_GB2312" pitchFamily="49" charset="-122"/>
              </a:rPr>
              <a:t>6</a:t>
            </a:r>
            <a:endParaRPr lang="en-US" altLang="zh-CN" sz="2800">
              <a:solidFill>
                <a:srgbClr val="333300"/>
              </a:solidFill>
              <a:ea typeface="楷体_GB2312" pitchFamily="49" charset="-122"/>
            </a:endParaRPr>
          </a:p>
        </p:txBody>
      </p:sp>
      <p:sp>
        <p:nvSpPr>
          <p:cNvPr id="116791" name="Text Box 54"/>
          <p:cNvSpPr txBox="1">
            <a:spLocks noChangeArrowheads="1"/>
          </p:cNvSpPr>
          <p:nvPr/>
        </p:nvSpPr>
        <p:spPr bwMode="auto">
          <a:xfrm>
            <a:off x="1403350" y="34290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FF3300"/>
                </a:solidFill>
                <a:ea typeface="楷体_GB2312" pitchFamily="49" charset="-122"/>
              </a:rPr>
              <a:t>6</a:t>
            </a:r>
            <a:endParaRPr lang="en-US" altLang="zh-CN" sz="2800">
              <a:solidFill>
                <a:srgbClr val="FF3300"/>
              </a:solidFill>
              <a:ea typeface="楷体_GB2312" pitchFamily="49" charset="-122"/>
            </a:endParaRPr>
          </a:p>
        </p:txBody>
      </p:sp>
      <p:sp>
        <p:nvSpPr>
          <p:cNvPr id="116792" name="Text Box 55"/>
          <p:cNvSpPr txBox="1">
            <a:spLocks noChangeArrowheads="1"/>
          </p:cNvSpPr>
          <p:nvPr/>
        </p:nvSpPr>
        <p:spPr bwMode="auto">
          <a:xfrm>
            <a:off x="1371600" y="30988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800">
                <a:solidFill>
                  <a:srgbClr val="FF3300"/>
                </a:solidFill>
                <a:ea typeface="楷体_GB2312" pitchFamily="49" charset="-122"/>
              </a:rPr>
              <a:t>0</a:t>
            </a:r>
            <a:endParaRPr lang="en-US" altLang="zh-CN" sz="2800">
              <a:solidFill>
                <a:srgbClr val="FF3300"/>
              </a:solidFill>
              <a:ea typeface="楷体_GB2312" pitchFamily="49" charset="-122"/>
            </a:endParaRPr>
          </a:p>
        </p:txBody>
      </p:sp>
      <p:sp>
        <p:nvSpPr>
          <p:cNvPr id="116793" name="Text Box 57"/>
          <p:cNvSpPr txBox="1">
            <a:spLocks noChangeArrowheads="1"/>
          </p:cNvSpPr>
          <p:nvPr/>
        </p:nvSpPr>
        <p:spPr bwMode="auto">
          <a:xfrm>
            <a:off x="2808288" y="4437063"/>
            <a:ext cx="633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a1  a2  a3  a4  a5  a6  a7  a8   a9  a10  a11</a:t>
            </a:r>
            <a:endParaRPr lang="en-US" altLang="zh-CN" sz="2800">
              <a:solidFill>
                <a:srgbClr val="333300"/>
              </a:solidFill>
            </a:endParaRPr>
          </a:p>
        </p:txBody>
      </p:sp>
      <p:sp>
        <p:nvSpPr>
          <p:cNvPr id="116794" name="Text Box 58"/>
          <p:cNvSpPr txBox="1">
            <a:spLocks noChangeArrowheads="1"/>
          </p:cNvSpPr>
          <p:nvPr/>
        </p:nvSpPr>
        <p:spPr bwMode="auto">
          <a:xfrm>
            <a:off x="1908175" y="4902200"/>
            <a:ext cx="86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AE</a:t>
            </a:r>
            <a:endParaRPr lang="en-US" altLang="zh-CN" sz="2800">
              <a:solidFill>
                <a:srgbClr val="333300"/>
              </a:solidFill>
            </a:endParaRPr>
          </a:p>
        </p:txBody>
      </p:sp>
      <p:sp>
        <p:nvSpPr>
          <p:cNvPr id="116795" name="Text Box 59"/>
          <p:cNvSpPr txBox="1">
            <a:spLocks noChangeArrowheads="1"/>
          </p:cNvSpPr>
          <p:nvPr/>
        </p:nvSpPr>
        <p:spPr bwMode="auto">
          <a:xfrm>
            <a:off x="2773363"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0</a:t>
            </a:r>
            <a:endParaRPr lang="en-US" altLang="zh-CN" sz="2800">
              <a:solidFill>
                <a:srgbClr val="333300"/>
              </a:solidFill>
            </a:endParaRPr>
          </a:p>
        </p:txBody>
      </p:sp>
      <p:sp>
        <p:nvSpPr>
          <p:cNvPr id="116796" name="Text Box 60"/>
          <p:cNvSpPr txBox="1">
            <a:spLocks noChangeArrowheads="1"/>
          </p:cNvSpPr>
          <p:nvPr/>
        </p:nvSpPr>
        <p:spPr bwMode="auto">
          <a:xfrm>
            <a:off x="3421063"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0</a:t>
            </a:r>
            <a:endParaRPr lang="en-US" altLang="zh-CN" sz="2800">
              <a:solidFill>
                <a:srgbClr val="333300"/>
              </a:solidFill>
            </a:endParaRPr>
          </a:p>
        </p:txBody>
      </p:sp>
      <p:sp>
        <p:nvSpPr>
          <p:cNvPr id="116797" name="Text Box 61"/>
          <p:cNvSpPr txBox="1">
            <a:spLocks noChangeArrowheads="1"/>
          </p:cNvSpPr>
          <p:nvPr/>
        </p:nvSpPr>
        <p:spPr bwMode="auto">
          <a:xfrm>
            <a:off x="3924300"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0</a:t>
            </a:r>
            <a:endParaRPr lang="en-US" altLang="zh-CN" sz="2800">
              <a:solidFill>
                <a:srgbClr val="333300"/>
              </a:solidFill>
            </a:endParaRPr>
          </a:p>
        </p:txBody>
      </p:sp>
      <p:sp>
        <p:nvSpPr>
          <p:cNvPr id="116798" name="Text Box 62"/>
          <p:cNvSpPr txBox="1">
            <a:spLocks noChangeArrowheads="1"/>
          </p:cNvSpPr>
          <p:nvPr/>
        </p:nvSpPr>
        <p:spPr bwMode="auto">
          <a:xfrm>
            <a:off x="4500563"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6</a:t>
            </a:r>
            <a:endParaRPr lang="en-US" altLang="zh-CN" sz="2800">
              <a:solidFill>
                <a:srgbClr val="333300"/>
              </a:solidFill>
            </a:endParaRPr>
          </a:p>
        </p:txBody>
      </p:sp>
      <p:sp>
        <p:nvSpPr>
          <p:cNvPr id="116799" name="Text Box 63"/>
          <p:cNvSpPr txBox="1">
            <a:spLocks noChangeArrowheads="1"/>
          </p:cNvSpPr>
          <p:nvPr/>
        </p:nvSpPr>
        <p:spPr bwMode="auto">
          <a:xfrm>
            <a:off x="5003800"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4</a:t>
            </a:r>
            <a:endParaRPr lang="en-US" altLang="zh-CN" sz="2800">
              <a:solidFill>
                <a:srgbClr val="333300"/>
              </a:solidFill>
            </a:endParaRPr>
          </a:p>
        </p:txBody>
      </p:sp>
      <p:sp>
        <p:nvSpPr>
          <p:cNvPr id="116800" name="Text Box 64"/>
          <p:cNvSpPr txBox="1">
            <a:spLocks noChangeArrowheads="1"/>
          </p:cNvSpPr>
          <p:nvPr/>
        </p:nvSpPr>
        <p:spPr bwMode="auto">
          <a:xfrm>
            <a:off x="5508625"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5</a:t>
            </a:r>
            <a:endParaRPr lang="en-US" altLang="zh-CN" sz="2800">
              <a:solidFill>
                <a:srgbClr val="333300"/>
              </a:solidFill>
            </a:endParaRPr>
          </a:p>
        </p:txBody>
      </p:sp>
      <p:sp>
        <p:nvSpPr>
          <p:cNvPr id="116801" name="Text Box 65"/>
          <p:cNvSpPr txBox="1">
            <a:spLocks noChangeArrowheads="1"/>
          </p:cNvSpPr>
          <p:nvPr/>
        </p:nvSpPr>
        <p:spPr bwMode="auto">
          <a:xfrm>
            <a:off x="6084888"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7</a:t>
            </a:r>
            <a:endParaRPr lang="en-US" altLang="zh-CN" sz="2800">
              <a:solidFill>
                <a:srgbClr val="333300"/>
              </a:solidFill>
            </a:endParaRPr>
          </a:p>
        </p:txBody>
      </p:sp>
      <p:sp>
        <p:nvSpPr>
          <p:cNvPr id="116802" name="Text Box 66"/>
          <p:cNvSpPr txBox="1">
            <a:spLocks noChangeArrowheads="1"/>
          </p:cNvSpPr>
          <p:nvPr/>
        </p:nvSpPr>
        <p:spPr bwMode="auto">
          <a:xfrm>
            <a:off x="6588125"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7</a:t>
            </a:r>
            <a:endParaRPr lang="en-US" altLang="zh-CN" sz="2800">
              <a:solidFill>
                <a:srgbClr val="333300"/>
              </a:solidFill>
            </a:endParaRPr>
          </a:p>
        </p:txBody>
      </p:sp>
      <p:sp>
        <p:nvSpPr>
          <p:cNvPr id="116803" name="Text Box 67"/>
          <p:cNvSpPr txBox="1">
            <a:spLocks noChangeArrowheads="1"/>
          </p:cNvSpPr>
          <p:nvPr/>
        </p:nvSpPr>
        <p:spPr bwMode="auto">
          <a:xfrm>
            <a:off x="7164388"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7</a:t>
            </a:r>
            <a:endParaRPr lang="en-US" altLang="zh-CN" sz="2800">
              <a:solidFill>
                <a:srgbClr val="333300"/>
              </a:solidFill>
            </a:endParaRPr>
          </a:p>
        </p:txBody>
      </p:sp>
      <p:sp>
        <p:nvSpPr>
          <p:cNvPr id="116804" name="Text Box 68"/>
          <p:cNvSpPr txBox="1">
            <a:spLocks noChangeArrowheads="1"/>
          </p:cNvSpPr>
          <p:nvPr/>
        </p:nvSpPr>
        <p:spPr bwMode="auto">
          <a:xfrm>
            <a:off x="7712075" y="4889500"/>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16</a:t>
            </a:r>
            <a:endParaRPr lang="en-US" altLang="zh-CN" sz="2800">
              <a:solidFill>
                <a:srgbClr val="333300"/>
              </a:solidFill>
            </a:endParaRPr>
          </a:p>
        </p:txBody>
      </p:sp>
      <p:sp>
        <p:nvSpPr>
          <p:cNvPr id="116805" name="Text Box 69"/>
          <p:cNvSpPr txBox="1">
            <a:spLocks noChangeArrowheads="1"/>
          </p:cNvSpPr>
          <p:nvPr/>
        </p:nvSpPr>
        <p:spPr bwMode="auto">
          <a:xfrm>
            <a:off x="8532813" y="4902200"/>
            <a:ext cx="611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14</a:t>
            </a:r>
            <a:endParaRPr lang="en-US" altLang="zh-CN" sz="2800">
              <a:solidFill>
                <a:srgbClr val="333300"/>
              </a:solidFill>
            </a:endParaRPr>
          </a:p>
        </p:txBody>
      </p:sp>
      <p:sp>
        <p:nvSpPr>
          <p:cNvPr id="116806" name="Text Box 70"/>
          <p:cNvSpPr txBox="1">
            <a:spLocks noChangeArrowheads="1"/>
          </p:cNvSpPr>
          <p:nvPr/>
        </p:nvSpPr>
        <p:spPr bwMode="auto">
          <a:xfrm>
            <a:off x="1908175" y="5295900"/>
            <a:ext cx="86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AL</a:t>
            </a:r>
            <a:endParaRPr lang="en-US" altLang="zh-CN" sz="2800">
              <a:solidFill>
                <a:srgbClr val="333300"/>
              </a:solidFill>
            </a:endParaRPr>
          </a:p>
        </p:txBody>
      </p:sp>
      <p:sp>
        <p:nvSpPr>
          <p:cNvPr id="116807" name="Text Box 71"/>
          <p:cNvSpPr txBox="1">
            <a:spLocks noChangeArrowheads="1"/>
          </p:cNvSpPr>
          <p:nvPr/>
        </p:nvSpPr>
        <p:spPr bwMode="auto">
          <a:xfrm>
            <a:off x="2773363"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chemeClr val="tx2"/>
                </a:solidFill>
              </a:rPr>
              <a:t>0</a:t>
            </a:r>
            <a:endParaRPr lang="en-US" altLang="zh-CN" sz="2800">
              <a:solidFill>
                <a:schemeClr val="tx2"/>
              </a:solidFill>
            </a:endParaRPr>
          </a:p>
        </p:txBody>
      </p:sp>
      <p:sp>
        <p:nvSpPr>
          <p:cNvPr id="116808" name="Text Box 72"/>
          <p:cNvSpPr txBox="1">
            <a:spLocks noChangeArrowheads="1"/>
          </p:cNvSpPr>
          <p:nvPr/>
        </p:nvSpPr>
        <p:spPr bwMode="auto">
          <a:xfrm>
            <a:off x="3421063"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2</a:t>
            </a:r>
            <a:endParaRPr lang="en-US" altLang="zh-CN" sz="2800">
              <a:solidFill>
                <a:srgbClr val="333300"/>
              </a:solidFill>
            </a:endParaRPr>
          </a:p>
        </p:txBody>
      </p:sp>
      <p:sp>
        <p:nvSpPr>
          <p:cNvPr id="116809" name="Text Box 73"/>
          <p:cNvSpPr txBox="1">
            <a:spLocks noChangeArrowheads="1"/>
          </p:cNvSpPr>
          <p:nvPr/>
        </p:nvSpPr>
        <p:spPr bwMode="auto">
          <a:xfrm>
            <a:off x="3924300"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3</a:t>
            </a:r>
            <a:endParaRPr lang="en-US" altLang="zh-CN" sz="2800">
              <a:solidFill>
                <a:srgbClr val="333300"/>
              </a:solidFill>
            </a:endParaRPr>
          </a:p>
        </p:txBody>
      </p:sp>
      <p:sp>
        <p:nvSpPr>
          <p:cNvPr id="116810" name="Text Box 74"/>
          <p:cNvSpPr txBox="1">
            <a:spLocks noChangeArrowheads="1"/>
          </p:cNvSpPr>
          <p:nvPr/>
        </p:nvSpPr>
        <p:spPr bwMode="auto">
          <a:xfrm>
            <a:off x="4500563"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chemeClr val="tx2"/>
                </a:solidFill>
              </a:rPr>
              <a:t>6</a:t>
            </a:r>
            <a:endParaRPr lang="en-US" altLang="zh-CN" sz="2800">
              <a:solidFill>
                <a:schemeClr val="tx2"/>
              </a:solidFill>
            </a:endParaRPr>
          </a:p>
        </p:txBody>
      </p:sp>
      <p:sp>
        <p:nvSpPr>
          <p:cNvPr id="116811" name="Text Box 75"/>
          <p:cNvSpPr txBox="1">
            <a:spLocks noChangeArrowheads="1"/>
          </p:cNvSpPr>
          <p:nvPr/>
        </p:nvSpPr>
        <p:spPr bwMode="auto">
          <a:xfrm>
            <a:off x="5003800"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6</a:t>
            </a:r>
            <a:endParaRPr lang="en-US" altLang="zh-CN" sz="2800">
              <a:solidFill>
                <a:srgbClr val="333300"/>
              </a:solidFill>
            </a:endParaRPr>
          </a:p>
        </p:txBody>
      </p:sp>
      <p:sp>
        <p:nvSpPr>
          <p:cNvPr id="116812" name="Text Box 76"/>
          <p:cNvSpPr txBox="1">
            <a:spLocks noChangeArrowheads="1"/>
          </p:cNvSpPr>
          <p:nvPr/>
        </p:nvSpPr>
        <p:spPr bwMode="auto">
          <a:xfrm>
            <a:off x="5508625"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8</a:t>
            </a:r>
            <a:endParaRPr lang="en-US" altLang="zh-CN" sz="2800">
              <a:solidFill>
                <a:srgbClr val="333300"/>
              </a:solidFill>
            </a:endParaRPr>
          </a:p>
        </p:txBody>
      </p:sp>
      <p:sp>
        <p:nvSpPr>
          <p:cNvPr id="116813" name="Text Box 77"/>
          <p:cNvSpPr txBox="1">
            <a:spLocks noChangeArrowheads="1"/>
          </p:cNvSpPr>
          <p:nvPr/>
        </p:nvSpPr>
        <p:spPr bwMode="auto">
          <a:xfrm>
            <a:off x="6084888"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chemeClr val="tx2"/>
                </a:solidFill>
              </a:rPr>
              <a:t>7</a:t>
            </a:r>
            <a:endParaRPr lang="en-US" altLang="zh-CN" sz="2800">
              <a:solidFill>
                <a:schemeClr val="tx2"/>
              </a:solidFill>
            </a:endParaRPr>
          </a:p>
        </p:txBody>
      </p:sp>
      <p:sp>
        <p:nvSpPr>
          <p:cNvPr id="116814" name="Text Box 78"/>
          <p:cNvSpPr txBox="1">
            <a:spLocks noChangeArrowheads="1"/>
          </p:cNvSpPr>
          <p:nvPr/>
        </p:nvSpPr>
        <p:spPr bwMode="auto">
          <a:xfrm>
            <a:off x="6588125"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chemeClr val="tx2"/>
                </a:solidFill>
              </a:rPr>
              <a:t>7</a:t>
            </a:r>
            <a:endParaRPr lang="en-US" altLang="zh-CN" sz="2800">
              <a:solidFill>
                <a:schemeClr val="tx2"/>
              </a:solidFill>
            </a:endParaRPr>
          </a:p>
        </p:txBody>
      </p:sp>
      <p:sp>
        <p:nvSpPr>
          <p:cNvPr id="116815" name="Text Box 79"/>
          <p:cNvSpPr txBox="1">
            <a:spLocks noChangeArrowheads="1"/>
          </p:cNvSpPr>
          <p:nvPr/>
        </p:nvSpPr>
        <p:spPr bwMode="auto">
          <a:xfrm>
            <a:off x="7164388" y="5295900"/>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333300"/>
                </a:solidFill>
              </a:rPr>
              <a:t>10</a:t>
            </a:r>
            <a:endParaRPr lang="en-US" altLang="zh-CN" sz="2800">
              <a:solidFill>
                <a:srgbClr val="333300"/>
              </a:solidFill>
            </a:endParaRPr>
          </a:p>
        </p:txBody>
      </p:sp>
      <p:sp>
        <p:nvSpPr>
          <p:cNvPr id="116816" name="Text Box 80"/>
          <p:cNvSpPr txBox="1">
            <a:spLocks noChangeArrowheads="1"/>
          </p:cNvSpPr>
          <p:nvPr/>
        </p:nvSpPr>
        <p:spPr bwMode="auto">
          <a:xfrm>
            <a:off x="7748588" y="5291138"/>
            <a:ext cx="64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chemeClr val="tx2"/>
                </a:solidFill>
              </a:rPr>
              <a:t>16</a:t>
            </a:r>
            <a:endParaRPr lang="en-US" altLang="zh-CN" sz="2800">
              <a:solidFill>
                <a:schemeClr val="tx2"/>
              </a:solidFill>
            </a:endParaRPr>
          </a:p>
        </p:txBody>
      </p:sp>
      <p:sp>
        <p:nvSpPr>
          <p:cNvPr id="116817" name="Text Box 81"/>
          <p:cNvSpPr txBox="1">
            <a:spLocks noChangeArrowheads="1"/>
          </p:cNvSpPr>
          <p:nvPr/>
        </p:nvSpPr>
        <p:spPr bwMode="auto">
          <a:xfrm>
            <a:off x="8532813" y="5295900"/>
            <a:ext cx="611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chemeClr val="tx2"/>
                </a:solidFill>
              </a:rPr>
              <a:t>14</a:t>
            </a:r>
            <a:endParaRPr lang="en-US" altLang="zh-CN" sz="2800">
              <a:solidFill>
                <a:schemeClr val="tx2"/>
              </a:solidFill>
            </a:endParaRPr>
          </a:p>
        </p:txBody>
      </p:sp>
      <p:sp>
        <p:nvSpPr>
          <p:cNvPr id="116818" name="Text Box 83"/>
          <p:cNvSpPr txBox="1">
            <a:spLocks noChangeArrowheads="1"/>
          </p:cNvSpPr>
          <p:nvPr/>
        </p:nvSpPr>
        <p:spPr bwMode="auto">
          <a:xfrm>
            <a:off x="1763713" y="5897563"/>
            <a:ext cx="7200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zh-CN" altLang="en-US" sz="2800"/>
              <a:t>关键路径</a:t>
            </a:r>
            <a:r>
              <a:rPr lang="en-US" altLang="zh-CN" sz="2800"/>
              <a:t>:</a:t>
            </a:r>
            <a:r>
              <a:rPr lang="en-US" altLang="zh-CN" sz="2800">
                <a:solidFill>
                  <a:schemeClr val="tx2"/>
                </a:solidFill>
              </a:rPr>
              <a:t>a1-a4-a7-a10, a1-a4-a8-a11</a:t>
            </a:r>
            <a:endParaRPr lang="en-US" altLang="zh-CN" sz="2800">
              <a:solidFill>
                <a:schemeClr val="tx2"/>
              </a:solidFill>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6772"/>
                                        </p:tgtEl>
                                        <p:attrNameLst>
                                          <p:attrName>style.visibility</p:attrName>
                                        </p:attrNameLst>
                                      </p:cBhvr>
                                      <p:to>
                                        <p:strVal val="visible"/>
                                      </p:to>
                                    </p:set>
                                    <p:animEffect transition="in" filter="slide(fromLeft)">
                                      <p:cBhvr>
                                        <p:cTn id="7" dur="500"/>
                                        <p:tgtEl>
                                          <p:spTgt spid="11677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16773"/>
                                        </p:tgtEl>
                                        <p:attrNameLst>
                                          <p:attrName>style.visibility</p:attrName>
                                        </p:attrNameLst>
                                      </p:cBhvr>
                                      <p:to>
                                        <p:strVal val="visible"/>
                                      </p:to>
                                    </p:set>
                                    <p:animEffect transition="in" filter="slide(fromTop)">
                                      <p:cBhvr>
                                        <p:cTn id="12" dur="500"/>
                                        <p:tgtEl>
                                          <p:spTgt spid="11677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116774"/>
                                        </p:tgtEl>
                                        <p:attrNameLst>
                                          <p:attrName>style.visibility</p:attrName>
                                        </p:attrNameLst>
                                      </p:cBhvr>
                                      <p:to>
                                        <p:strVal val="visible"/>
                                      </p:to>
                                    </p:set>
                                    <p:animEffect transition="in" filter="slide(fromRight)">
                                      <p:cBhvr>
                                        <p:cTn id="17" dur="500"/>
                                        <p:tgtEl>
                                          <p:spTgt spid="11677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116775"/>
                                        </p:tgtEl>
                                        <p:attrNameLst>
                                          <p:attrName>style.visibility</p:attrName>
                                        </p:attrNameLst>
                                      </p:cBhvr>
                                      <p:to>
                                        <p:strVal val="visible"/>
                                      </p:to>
                                    </p:set>
                                    <p:animEffect transition="in" filter="slide(fromRight)">
                                      <p:cBhvr>
                                        <p:cTn id="22" dur="500"/>
                                        <p:tgtEl>
                                          <p:spTgt spid="11677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116776"/>
                                        </p:tgtEl>
                                        <p:attrNameLst>
                                          <p:attrName>style.visibility</p:attrName>
                                        </p:attrNameLst>
                                      </p:cBhvr>
                                      <p:to>
                                        <p:strVal val="visible"/>
                                      </p:to>
                                    </p:set>
                                    <p:animEffect transition="in" filter="slide(fromRight)">
                                      <p:cBhvr>
                                        <p:cTn id="27" dur="500"/>
                                        <p:tgtEl>
                                          <p:spTgt spid="11677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116777"/>
                                        </p:tgtEl>
                                        <p:attrNameLst>
                                          <p:attrName>style.visibility</p:attrName>
                                        </p:attrNameLst>
                                      </p:cBhvr>
                                      <p:to>
                                        <p:strVal val="visible"/>
                                      </p:to>
                                    </p:set>
                                    <p:animEffect transition="in" filter="slide(fromRight)">
                                      <p:cBhvr>
                                        <p:cTn id="32" dur="500"/>
                                        <p:tgtEl>
                                          <p:spTgt spid="11677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116778"/>
                                        </p:tgtEl>
                                        <p:attrNameLst>
                                          <p:attrName>style.visibility</p:attrName>
                                        </p:attrNameLst>
                                      </p:cBhvr>
                                      <p:to>
                                        <p:strVal val="visible"/>
                                      </p:to>
                                    </p:set>
                                    <p:animEffect transition="in" filter="slide(fromRight)">
                                      <p:cBhvr>
                                        <p:cTn id="37" dur="500"/>
                                        <p:tgtEl>
                                          <p:spTgt spid="11677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116779"/>
                                        </p:tgtEl>
                                        <p:attrNameLst>
                                          <p:attrName>style.visibility</p:attrName>
                                        </p:attrNameLst>
                                      </p:cBhvr>
                                      <p:to>
                                        <p:strVal val="visible"/>
                                      </p:to>
                                    </p:set>
                                    <p:animEffect transition="in" filter="slide(fromRight)">
                                      <p:cBhvr>
                                        <p:cTn id="42" dur="500"/>
                                        <p:tgtEl>
                                          <p:spTgt spid="11677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116780"/>
                                        </p:tgtEl>
                                        <p:attrNameLst>
                                          <p:attrName>style.visibility</p:attrName>
                                        </p:attrNameLst>
                                      </p:cBhvr>
                                      <p:to>
                                        <p:strVal val="visible"/>
                                      </p:to>
                                    </p:set>
                                    <p:animEffect transition="in" filter="slide(fromRight)">
                                      <p:cBhvr>
                                        <p:cTn id="47" dur="500"/>
                                        <p:tgtEl>
                                          <p:spTgt spid="116780"/>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2" fill="hold" grpId="0" nodeType="clickEffect">
                                  <p:stCondLst>
                                    <p:cond delay="0"/>
                                  </p:stCondLst>
                                  <p:childTnLst>
                                    <p:set>
                                      <p:cBhvr>
                                        <p:cTn id="51" dur="1" fill="hold">
                                          <p:stCondLst>
                                            <p:cond delay="0"/>
                                          </p:stCondLst>
                                        </p:cTn>
                                        <p:tgtEl>
                                          <p:spTgt spid="116781"/>
                                        </p:tgtEl>
                                        <p:attrNameLst>
                                          <p:attrName>style.visibility</p:attrName>
                                        </p:attrNameLst>
                                      </p:cBhvr>
                                      <p:to>
                                        <p:strVal val="visible"/>
                                      </p:to>
                                    </p:set>
                                    <p:animEffect transition="in" filter="slide(fromRight)">
                                      <p:cBhvr>
                                        <p:cTn id="52" dur="500"/>
                                        <p:tgtEl>
                                          <p:spTgt spid="116781"/>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2" fill="hold" grpId="0" nodeType="clickEffect">
                                  <p:stCondLst>
                                    <p:cond delay="0"/>
                                  </p:stCondLst>
                                  <p:childTnLst>
                                    <p:set>
                                      <p:cBhvr>
                                        <p:cTn id="56" dur="1" fill="hold">
                                          <p:stCondLst>
                                            <p:cond delay="0"/>
                                          </p:stCondLst>
                                        </p:cTn>
                                        <p:tgtEl>
                                          <p:spTgt spid="116782"/>
                                        </p:tgtEl>
                                        <p:attrNameLst>
                                          <p:attrName>style.visibility</p:attrName>
                                        </p:attrNameLst>
                                      </p:cBhvr>
                                      <p:to>
                                        <p:strVal val="visible"/>
                                      </p:to>
                                    </p:set>
                                    <p:animEffect transition="in" filter="slide(fromRight)">
                                      <p:cBhvr>
                                        <p:cTn id="57" dur="500"/>
                                        <p:tgtEl>
                                          <p:spTgt spid="116782"/>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grpId="0" nodeType="clickEffect">
                                  <p:stCondLst>
                                    <p:cond delay="0"/>
                                  </p:stCondLst>
                                  <p:childTnLst>
                                    <p:set>
                                      <p:cBhvr>
                                        <p:cTn id="61" dur="1" fill="hold">
                                          <p:stCondLst>
                                            <p:cond delay="0"/>
                                          </p:stCondLst>
                                        </p:cTn>
                                        <p:tgtEl>
                                          <p:spTgt spid="116783"/>
                                        </p:tgtEl>
                                        <p:attrNameLst>
                                          <p:attrName>style.visibility</p:attrName>
                                        </p:attrNameLst>
                                      </p:cBhvr>
                                      <p:to>
                                        <p:strVal val="visible"/>
                                      </p:to>
                                    </p:set>
                                    <p:animEffect transition="in" filter="slide(fromTop)">
                                      <p:cBhvr>
                                        <p:cTn id="62" dur="500"/>
                                        <p:tgtEl>
                                          <p:spTgt spid="116783"/>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116784"/>
                                        </p:tgtEl>
                                        <p:attrNameLst>
                                          <p:attrName>style.visibility</p:attrName>
                                        </p:attrNameLst>
                                      </p:cBhvr>
                                      <p:to>
                                        <p:strVal val="visible"/>
                                      </p:to>
                                    </p:set>
                                    <p:animEffect transition="in" filter="slide(fromBottom)">
                                      <p:cBhvr>
                                        <p:cTn id="67" dur="500"/>
                                        <p:tgtEl>
                                          <p:spTgt spid="116784"/>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116785"/>
                                        </p:tgtEl>
                                        <p:attrNameLst>
                                          <p:attrName>style.visibility</p:attrName>
                                        </p:attrNameLst>
                                      </p:cBhvr>
                                      <p:to>
                                        <p:strVal val="visible"/>
                                      </p:to>
                                    </p:set>
                                    <p:animEffect transition="in" filter="slide(fromBottom)">
                                      <p:cBhvr>
                                        <p:cTn id="72" dur="500"/>
                                        <p:tgtEl>
                                          <p:spTgt spid="116785"/>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116786"/>
                                        </p:tgtEl>
                                        <p:attrNameLst>
                                          <p:attrName>style.visibility</p:attrName>
                                        </p:attrNameLst>
                                      </p:cBhvr>
                                      <p:to>
                                        <p:strVal val="visible"/>
                                      </p:to>
                                    </p:set>
                                    <p:animEffect transition="in" filter="slide(fromBottom)">
                                      <p:cBhvr>
                                        <p:cTn id="77" dur="500"/>
                                        <p:tgtEl>
                                          <p:spTgt spid="116786"/>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116787"/>
                                        </p:tgtEl>
                                        <p:attrNameLst>
                                          <p:attrName>style.visibility</p:attrName>
                                        </p:attrNameLst>
                                      </p:cBhvr>
                                      <p:to>
                                        <p:strVal val="visible"/>
                                      </p:to>
                                    </p:set>
                                    <p:animEffect transition="in" filter="slide(fromBottom)">
                                      <p:cBhvr>
                                        <p:cTn id="82" dur="500"/>
                                        <p:tgtEl>
                                          <p:spTgt spid="116787"/>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116788"/>
                                        </p:tgtEl>
                                        <p:attrNameLst>
                                          <p:attrName>style.visibility</p:attrName>
                                        </p:attrNameLst>
                                      </p:cBhvr>
                                      <p:to>
                                        <p:strVal val="visible"/>
                                      </p:to>
                                    </p:set>
                                    <p:animEffect transition="in" filter="slide(fromBottom)">
                                      <p:cBhvr>
                                        <p:cTn id="87" dur="500"/>
                                        <p:tgtEl>
                                          <p:spTgt spid="116788"/>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116789"/>
                                        </p:tgtEl>
                                        <p:attrNameLst>
                                          <p:attrName>style.visibility</p:attrName>
                                        </p:attrNameLst>
                                      </p:cBhvr>
                                      <p:to>
                                        <p:strVal val="visible"/>
                                      </p:to>
                                    </p:set>
                                    <p:animEffect transition="in" filter="slide(fromBottom)">
                                      <p:cBhvr>
                                        <p:cTn id="92" dur="500"/>
                                        <p:tgtEl>
                                          <p:spTgt spid="116789"/>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116790"/>
                                        </p:tgtEl>
                                        <p:attrNameLst>
                                          <p:attrName>style.visibility</p:attrName>
                                        </p:attrNameLst>
                                      </p:cBhvr>
                                      <p:to>
                                        <p:strVal val="visible"/>
                                      </p:to>
                                    </p:set>
                                    <p:animEffect transition="in" filter="slide(fromBottom)">
                                      <p:cBhvr>
                                        <p:cTn id="97" dur="500"/>
                                        <p:tgtEl>
                                          <p:spTgt spid="116790"/>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4" fill="hold" grpId="0" nodeType="clickEffect">
                                  <p:stCondLst>
                                    <p:cond delay="0"/>
                                  </p:stCondLst>
                                  <p:childTnLst>
                                    <p:set>
                                      <p:cBhvr>
                                        <p:cTn id="101" dur="1" fill="hold">
                                          <p:stCondLst>
                                            <p:cond delay="0"/>
                                          </p:stCondLst>
                                        </p:cTn>
                                        <p:tgtEl>
                                          <p:spTgt spid="116791"/>
                                        </p:tgtEl>
                                        <p:attrNameLst>
                                          <p:attrName>style.visibility</p:attrName>
                                        </p:attrNameLst>
                                      </p:cBhvr>
                                      <p:to>
                                        <p:strVal val="visible"/>
                                      </p:to>
                                    </p:set>
                                    <p:animEffect transition="in" filter="slide(fromBottom)">
                                      <p:cBhvr>
                                        <p:cTn id="102" dur="500"/>
                                        <p:tgtEl>
                                          <p:spTgt spid="116791"/>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116792"/>
                                        </p:tgtEl>
                                        <p:attrNameLst>
                                          <p:attrName>style.visibility</p:attrName>
                                        </p:attrNameLst>
                                      </p:cBhvr>
                                      <p:to>
                                        <p:strVal val="visible"/>
                                      </p:to>
                                    </p:set>
                                    <p:animEffect transition="in" filter="slide(fromBottom)">
                                      <p:cBhvr>
                                        <p:cTn id="107" dur="500"/>
                                        <p:tgtEl>
                                          <p:spTgt spid="116792"/>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116793"/>
                                        </p:tgtEl>
                                        <p:attrNameLst>
                                          <p:attrName>style.visibility</p:attrName>
                                        </p:attrNameLst>
                                      </p:cBhvr>
                                      <p:to>
                                        <p:strVal val="visible"/>
                                      </p:to>
                                    </p:set>
                                    <p:animEffect transition="in" filter="slide(fromBottom)">
                                      <p:cBhvr>
                                        <p:cTn id="112" dur="500"/>
                                        <p:tgtEl>
                                          <p:spTgt spid="116793"/>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4" fill="hold" grpId="0" nodeType="clickEffect">
                                  <p:stCondLst>
                                    <p:cond delay="0"/>
                                  </p:stCondLst>
                                  <p:childTnLst>
                                    <p:set>
                                      <p:cBhvr>
                                        <p:cTn id="116" dur="1" fill="hold">
                                          <p:stCondLst>
                                            <p:cond delay="0"/>
                                          </p:stCondLst>
                                        </p:cTn>
                                        <p:tgtEl>
                                          <p:spTgt spid="116794"/>
                                        </p:tgtEl>
                                        <p:attrNameLst>
                                          <p:attrName>style.visibility</p:attrName>
                                        </p:attrNameLst>
                                      </p:cBhvr>
                                      <p:to>
                                        <p:strVal val="visible"/>
                                      </p:to>
                                    </p:set>
                                    <p:animEffect transition="in" filter="slide(fromBottom)">
                                      <p:cBhvr>
                                        <p:cTn id="117" dur="500"/>
                                        <p:tgtEl>
                                          <p:spTgt spid="116794"/>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4" fill="hold" grpId="0" nodeType="clickEffect">
                                  <p:stCondLst>
                                    <p:cond delay="0"/>
                                  </p:stCondLst>
                                  <p:childTnLst>
                                    <p:set>
                                      <p:cBhvr>
                                        <p:cTn id="121" dur="1" fill="hold">
                                          <p:stCondLst>
                                            <p:cond delay="0"/>
                                          </p:stCondLst>
                                        </p:cTn>
                                        <p:tgtEl>
                                          <p:spTgt spid="116795"/>
                                        </p:tgtEl>
                                        <p:attrNameLst>
                                          <p:attrName>style.visibility</p:attrName>
                                        </p:attrNameLst>
                                      </p:cBhvr>
                                      <p:to>
                                        <p:strVal val="visible"/>
                                      </p:to>
                                    </p:set>
                                    <p:animEffect transition="in" filter="slide(fromBottom)">
                                      <p:cBhvr>
                                        <p:cTn id="122" dur="500"/>
                                        <p:tgtEl>
                                          <p:spTgt spid="116795"/>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4" fill="hold" grpId="0" nodeType="clickEffect">
                                  <p:stCondLst>
                                    <p:cond delay="0"/>
                                  </p:stCondLst>
                                  <p:childTnLst>
                                    <p:set>
                                      <p:cBhvr>
                                        <p:cTn id="126" dur="1" fill="hold">
                                          <p:stCondLst>
                                            <p:cond delay="0"/>
                                          </p:stCondLst>
                                        </p:cTn>
                                        <p:tgtEl>
                                          <p:spTgt spid="116796"/>
                                        </p:tgtEl>
                                        <p:attrNameLst>
                                          <p:attrName>style.visibility</p:attrName>
                                        </p:attrNameLst>
                                      </p:cBhvr>
                                      <p:to>
                                        <p:strVal val="visible"/>
                                      </p:to>
                                    </p:set>
                                    <p:animEffect transition="in" filter="slide(fromBottom)">
                                      <p:cBhvr>
                                        <p:cTn id="127" dur="500"/>
                                        <p:tgtEl>
                                          <p:spTgt spid="116796"/>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4" fill="hold" grpId="0" nodeType="clickEffect">
                                  <p:stCondLst>
                                    <p:cond delay="0"/>
                                  </p:stCondLst>
                                  <p:childTnLst>
                                    <p:set>
                                      <p:cBhvr>
                                        <p:cTn id="131" dur="1" fill="hold">
                                          <p:stCondLst>
                                            <p:cond delay="0"/>
                                          </p:stCondLst>
                                        </p:cTn>
                                        <p:tgtEl>
                                          <p:spTgt spid="116797"/>
                                        </p:tgtEl>
                                        <p:attrNameLst>
                                          <p:attrName>style.visibility</p:attrName>
                                        </p:attrNameLst>
                                      </p:cBhvr>
                                      <p:to>
                                        <p:strVal val="visible"/>
                                      </p:to>
                                    </p:set>
                                    <p:animEffect transition="in" filter="slide(fromBottom)">
                                      <p:cBhvr>
                                        <p:cTn id="132" dur="500"/>
                                        <p:tgtEl>
                                          <p:spTgt spid="116797"/>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116798"/>
                                        </p:tgtEl>
                                        <p:attrNameLst>
                                          <p:attrName>style.visibility</p:attrName>
                                        </p:attrNameLst>
                                      </p:cBhvr>
                                      <p:to>
                                        <p:strVal val="visible"/>
                                      </p:to>
                                    </p:set>
                                    <p:animEffect transition="in" filter="slide(fromBottom)">
                                      <p:cBhvr>
                                        <p:cTn id="137" dur="500"/>
                                        <p:tgtEl>
                                          <p:spTgt spid="116798"/>
                                        </p:tgtEl>
                                      </p:cBhvr>
                                    </p:animEffect>
                                  </p:childTnLst>
                                </p:cTn>
                              </p:par>
                            </p:childTnLst>
                          </p:cTn>
                        </p:par>
                      </p:childTnLst>
                    </p:cTn>
                  </p:par>
                  <p:par>
                    <p:cTn id="138" fill="hold">
                      <p:stCondLst>
                        <p:cond delay="indefinite"/>
                      </p:stCondLst>
                      <p:childTnLst>
                        <p:par>
                          <p:cTn id="139" fill="hold">
                            <p:stCondLst>
                              <p:cond delay="0"/>
                            </p:stCondLst>
                            <p:childTnLst>
                              <p:par>
                                <p:cTn id="140" presetID="12" presetClass="entr" presetSubtype="4" fill="hold" grpId="0" nodeType="clickEffect">
                                  <p:stCondLst>
                                    <p:cond delay="0"/>
                                  </p:stCondLst>
                                  <p:childTnLst>
                                    <p:set>
                                      <p:cBhvr>
                                        <p:cTn id="141" dur="1" fill="hold">
                                          <p:stCondLst>
                                            <p:cond delay="0"/>
                                          </p:stCondLst>
                                        </p:cTn>
                                        <p:tgtEl>
                                          <p:spTgt spid="116799"/>
                                        </p:tgtEl>
                                        <p:attrNameLst>
                                          <p:attrName>style.visibility</p:attrName>
                                        </p:attrNameLst>
                                      </p:cBhvr>
                                      <p:to>
                                        <p:strVal val="visible"/>
                                      </p:to>
                                    </p:set>
                                    <p:animEffect transition="in" filter="slide(fromBottom)">
                                      <p:cBhvr>
                                        <p:cTn id="142" dur="500"/>
                                        <p:tgtEl>
                                          <p:spTgt spid="116799"/>
                                        </p:tgtEl>
                                      </p:cBhvr>
                                    </p:animEffect>
                                  </p:childTnLst>
                                </p:cTn>
                              </p:par>
                            </p:childTnLst>
                          </p:cTn>
                        </p:par>
                      </p:childTnLst>
                    </p:cTn>
                  </p:par>
                  <p:par>
                    <p:cTn id="143" fill="hold">
                      <p:stCondLst>
                        <p:cond delay="indefinite"/>
                      </p:stCondLst>
                      <p:childTnLst>
                        <p:par>
                          <p:cTn id="144" fill="hold">
                            <p:stCondLst>
                              <p:cond delay="0"/>
                            </p:stCondLst>
                            <p:childTnLst>
                              <p:par>
                                <p:cTn id="145" presetID="12" presetClass="entr" presetSubtype="4" fill="hold" grpId="0" nodeType="clickEffect">
                                  <p:stCondLst>
                                    <p:cond delay="0"/>
                                  </p:stCondLst>
                                  <p:childTnLst>
                                    <p:set>
                                      <p:cBhvr>
                                        <p:cTn id="146" dur="1" fill="hold">
                                          <p:stCondLst>
                                            <p:cond delay="0"/>
                                          </p:stCondLst>
                                        </p:cTn>
                                        <p:tgtEl>
                                          <p:spTgt spid="116800"/>
                                        </p:tgtEl>
                                        <p:attrNameLst>
                                          <p:attrName>style.visibility</p:attrName>
                                        </p:attrNameLst>
                                      </p:cBhvr>
                                      <p:to>
                                        <p:strVal val="visible"/>
                                      </p:to>
                                    </p:set>
                                    <p:animEffect transition="in" filter="slide(fromBottom)">
                                      <p:cBhvr>
                                        <p:cTn id="147" dur="500"/>
                                        <p:tgtEl>
                                          <p:spTgt spid="116800"/>
                                        </p:tgtEl>
                                      </p:cBhvr>
                                    </p:animEffect>
                                  </p:childTnLst>
                                </p:cTn>
                              </p:par>
                            </p:childTnLst>
                          </p:cTn>
                        </p:par>
                      </p:childTnLst>
                    </p:cTn>
                  </p:par>
                  <p:par>
                    <p:cTn id="148" fill="hold">
                      <p:stCondLst>
                        <p:cond delay="indefinite"/>
                      </p:stCondLst>
                      <p:childTnLst>
                        <p:par>
                          <p:cTn id="149" fill="hold">
                            <p:stCondLst>
                              <p:cond delay="0"/>
                            </p:stCondLst>
                            <p:childTnLst>
                              <p:par>
                                <p:cTn id="150" presetID="12" presetClass="entr" presetSubtype="4" fill="hold" grpId="0" nodeType="clickEffect">
                                  <p:stCondLst>
                                    <p:cond delay="0"/>
                                  </p:stCondLst>
                                  <p:childTnLst>
                                    <p:set>
                                      <p:cBhvr>
                                        <p:cTn id="151" dur="1" fill="hold">
                                          <p:stCondLst>
                                            <p:cond delay="0"/>
                                          </p:stCondLst>
                                        </p:cTn>
                                        <p:tgtEl>
                                          <p:spTgt spid="116801"/>
                                        </p:tgtEl>
                                        <p:attrNameLst>
                                          <p:attrName>style.visibility</p:attrName>
                                        </p:attrNameLst>
                                      </p:cBhvr>
                                      <p:to>
                                        <p:strVal val="visible"/>
                                      </p:to>
                                    </p:set>
                                    <p:animEffect transition="in" filter="slide(fromBottom)">
                                      <p:cBhvr>
                                        <p:cTn id="152" dur="500"/>
                                        <p:tgtEl>
                                          <p:spTgt spid="116801"/>
                                        </p:tgtEl>
                                      </p:cBhvr>
                                    </p:animEffect>
                                  </p:childTnLst>
                                </p:cTn>
                              </p:par>
                            </p:childTnLst>
                          </p:cTn>
                        </p:par>
                      </p:childTnLst>
                    </p:cTn>
                  </p:par>
                  <p:par>
                    <p:cTn id="153" fill="hold">
                      <p:stCondLst>
                        <p:cond delay="indefinite"/>
                      </p:stCondLst>
                      <p:childTnLst>
                        <p:par>
                          <p:cTn id="154" fill="hold">
                            <p:stCondLst>
                              <p:cond delay="0"/>
                            </p:stCondLst>
                            <p:childTnLst>
                              <p:par>
                                <p:cTn id="155" presetID="12" presetClass="entr" presetSubtype="4" fill="hold" grpId="0" nodeType="clickEffect">
                                  <p:stCondLst>
                                    <p:cond delay="0"/>
                                  </p:stCondLst>
                                  <p:childTnLst>
                                    <p:set>
                                      <p:cBhvr>
                                        <p:cTn id="156" dur="1" fill="hold">
                                          <p:stCondLst>
                                            <p:cond delay="0"/>
                                          </p:stCondLst>
                                        </p:cTn>
                                        <p:tgtEl>
                                          <p:spTgt spid="116802"/>
                                        </p:tgtEl>
                                        <p:attrNameLst>
                                          <p:attrName>style.visibility</p:attrName>
                                        </p:attrNameLst>
                                      </p:cBhvr>
                                      <p:to>
                                        <p:strVal val="visible"/>
                                      </p:to>
                                    </p:set>
                                    <p:animEffect transition="in" filter="slide(fromBottom)">
                                      <p:cBhvr>
                                        <p:cTn id="157" dur="500"/>
                                        <p:tgtEl>
                                          <p:spTgt spid="116802"/>
                                        </p:tgtEl>
                                      </p:cBhvr>
                                    </p:animEffect>
                                  </p:childTnLst>
                                </p:cTn>
                              </p:par>
                            </p:childTnLst>
                          </p:cTn>
                        </p:par>
                      </p:childTnLst>
                    </p:cTn>
                  </p:par>
                  <p:par>
                    <p:cTn id="158" fill="hold">
                      <p:stCondLst>
                        <p:cond delay="indefinite"/>
                      </p:stCondLst>
                      <p:childTnLst>
                        <p:par>
                          <p:cTn id="159" fill="hold">
                            <p:stCondLst>
                              <p:cond delay="0"/>
                            </p:stCondLst>
                            <p:childTnLst>
                              <p:par>
                                <p:cTn id="160" presetID="12" presetClass="entr" presetSubtype="4" fill="hold" grpId="0" nodeType="clickEffect">
                                  <p:stCondLst>
                                    <p:cond delay="0"/>
                                  </p:stCondLst>
                                  <p:childTnLst>
                                    <p:set>
                                      <p:cBhvr>
                                        <p:cTn id="161" dur="1" fill="hold">
                                          <p:stCondLst>
                                            <p:cond delay="0"/>
                                          </p:stCondLst>
                                        </p:cTn>
                                        <p:tgtEl>
                                          <p:spTgt spid="116803"/>
                                        </p:tgtEl>
                                        <p:attrNameLst>
                                          <p:attrName>style.visibility</p:attrName>
                                        </p:attrNameLst>
                                      </p:cBhvr>
                                      <p:to>
                                        <p:strVal val="visible"/>
                                      </p:to>
                                    </p:set>
                                    <p:animEffect transition="in" filter="slide(fromBottom)">
                                      <p:cBhvr>
                                        <p:cTn id="162" dur="500"/>
                                        <p:tgtEl>
                                          <p:spTgt spid="116803"/>
                                        </p:tgtEl>
                                      </p:cBhvr>
                                    </p:animEffect>
                                  </p:childTnLst>
                                </p:cTn>
                              </p:par>
                            </p:childTnLst>
                          </p:cTn>
                        </p:par>
                      </p:childTnLst>
                    </p:cTn>
                  </p:par>
                  <p:par>
                    <p:cTn id="163" fill="hold">
                      <p:stCondLst>
                        <p:cond delay="indefinite"/>
                      </p:stCondLst>
                      <p:childTnLst>
                        <p:par>
                          <p:cTn id="164" fill="hold">
                            <p:stCondLst>
                              <p:cond delay="0"/>
                            </p:stCondLst>
                            <p:childTnLst>
                              <p:par>
                                <p:cTn id="165" presetID="12" presetClass="entr" presetSubtype="4" fill="hold" grpId="0" nodeType="clickEffect">
                                  <p:stCondLst>
                                    <p:cond delay="0"/>
                                  </p:stCondLst>
                                  <p:childTnLst>
                                    <p:set>
                                      <p:cBhvr>
                                        <p:cTn id="166" dur="1" fill="hold">
                                          <p:stCondLst>
                                            <p:cond delay="0"/>
                                          </p:stCondLst>
                                        </p:cTn>
                                        <p:tgtEl>
                                          <p:spTgt spid="116804"/>
                                        </p:tgtEl>
                                        <p:attrNameLst>
                                          <p:attrName>style.visibility</p:attrName>
                                        </p:attrNameLst>
                                      </p:cBhvr>
                                      <p:to>
                                        <p:strVal val="visible"/>
                                      </p:to>
                                    </p:set>
                                    <p:animEffect transition="in" filter="slide(fromBottom)">
                                      <p:cBhvr>
                                        <p:cTn id="167" dur="500"/>
                                        <p:tgtEl>
                                          <p:spTgt spid="116804"/>
                                        </p:tgtEl>
                                      </p:cBhvr>
                                    </p:animEffect>
                                  </p:childTnLst>
                                </p:cTn>
                              </p:par>
                            </p:childTnLst>
                          </p:cTn>
                        </p:par>
                      </p:childTnLst>
                    </p:cTn>
                  </p:par>
                  <p:par>
                    <p:cTn id="168" fill="hold">
                      <p:stCondLst>
                        <p:cond delay="indefinite"/>
                      </p:stCondLst>
                      <p:childTnLst>
                        <p:par>
                          <p:cTn id="169" fill="hold">
                            <p:stCondLst>
                              <p:cond delay="0"/>
                            </p:stCondLst>
                            <p:childTnLst>
                              <p:par>
                                <p:cTn id="170" presetID="12" presetClass="entr" presetSubtype="4" fill="hold" grpId="0" nodeType="clickEffect">
                                  <p:stCondLst>
                                    <p:cond delay="0"/>
                                  </p:stCondLst>
                                  <p:childTnLst>
                                    <p:set>
                                      <p:cBhvr>
                                        <p:cTn id="171" dur="1" fill="hold">
                                          <p:stCondLst>
                                            <p:cond delay="0"/>
                                          </p:stCondLst>
                                        </p:cTn>
                                        <p:tgtEl>
                                          <p:spTgt spid="116805"/>
                                        </p:tgtEl>
                                        <p:attrNameLst>
                                          <p:attrName>style.visibility</p:attrName>
                                        </p:attrNameLst>
                                      </p:cBhvr>
                                      <p:to>
                                        <p:strVal val="visible"/>
                                      </p:to>
                                    </p:set>
                                    <p:animEffect transition="in" filter="slide(fromBottom)">
                                      <p:cBhvr>
                                        <p:cTn id="172" dur="500"/>
                                        <p:tgtEl>
                                          <p:spTgt spid="116805"/>
                                        </p:tgtEl>
                                      </p:cBhvr>
                                    </p:animEffect>
                                  </p:childTnLst>
                                </p:cTn>
                              </p:par>
                            </p:childTnLst>
                          </p:cTn>
                        </p:par>
                      </p:childTnLst>
                    </p:cTn>
                  </p:par>
                  <p:par>
                    <p:cTn id="173" fill="hold">
                      <p:stCondLst>
                        <p:cond delay="indefinite"/>
                      </p:stCondLst>
                      <p:childTnLst>
                        <p:par>
                          <p:cTn id="174" fill="hold">
                            <p:stCondLst>
                              <p:cond delay="0"/>
                            </p:stCondLst>
                            <p:childTnLst>
                              <p:par>
                                <p:cTn id="175" presetID="12" presetClass="entr" presetSubtype="4" fill="hold" grpId="0" nodeType="clickEffect">
                                  <p:stCondLst>
                                    <p:cond delay="0"/>
                                  </p:stCondLst>
                                  <p:childTnLst>
                                    <p:set>
                                      <p:cBhvr>
                                        <p:cTn id="176" dur="1" fill="hold">
                                          <p:stCondLst>
                                            <p:cond delay="0"/>
                                          </p:stCondLst>
                                        </p:cTn>
                                        <p:tgtEl>
                                          <p:spTgt spid="116806"/>
                                        </p:tgtEl>
                                        <p:attrNameLst>
                                          <p:attrName>style.visibility</p:attrName>
                                        </p:attrNameLst>
                                      </p:cBhvr>
                                      <p:to>
                                        <p:strVal val="visible"/>
                                      </p:to>
                                    </p:set>
                                    <p:animEffect transition="in" filter="slide(fromBottom)">
                                      <p:cBhvr>
                                        <p:cTn id="177" dur="500"/>
                                        <p:tgtEl>
                                          <p:spTgt spid="116806"/>
                                        </p:tgtEl>
                                      </p:cBhvr>
                                    </p:animEffect>
                                  </p:childTnLst>
                                </p:cTn>
                              </p:par>
                            </p:childTnLst>
                          </p:cTn>
                        </p:par>
                      </p:childTnLst>
                    </p:cTn>
                  </p:par>
                  <p:par>
                    <p:cTn id="178" fill="hold">
                      <p:stCondLst>
                        <p:cond delay="indefinite"/>
                      </p:stCondLst>
                      <p:childTnLst>
                        <p:par>
                          <p:cTn id="179" fill="hold">
                            <p:stCondLst>
                              <p:cond delay="0"/>
                            </p:stCondLst>
                            <p:childTnLst>
                              <p:par>
                                <p:cTn id="180" presetID="12" presetClass="entr" presetSubtype="4" fill="hold" grpId="0" nodeType="clickEffect">
                                  <p:stCondLst>
                                    <p:cond delay="0"/>
                                  </p:stCondLst>
                                  <p:childTnLst>
                                    <p:set>
                                      <p:cBhvr>
                                        <p:cTn id="181" dur="1" fill="hold">
                                          <p:stCondLst>
                                            <p:cond delay="0"/>
                                          </p:stCondLst>
                                        </p:cTn>
                                        <p:tgtEl>
                                          <p:spTgt spid="116817"/>
                                        </p:tgtEl>
                                        <p:attrNameLst>
                                          <p:attrName>style.visibility</p:attrName>
                                        </p:attrNameLst>
                                      </p:cBhvr>
                                      <p:to>
                                        <p:strVal val="visible"/>
                                      </p:to>
                                    </p:set>
                                    <p:animEffect transition="in" filter="slide(fromBottom)">
                                      <p:cBhvr>
                                        <p:cTn id="182" dur="500"/>
                                        <p:tgtEl>
                                          <p:spTgt spid="116817"/>
                                        </p:tgtEl>
                                      </p:cBhvr>
                                    </p:animEffect>
                                  </p:childTnLst>
                                </p:cTn>
                              </p:par>
                            </p:childTnLst>
                          </p:cTn>
                        </p:par>
                      </p:childTnLst>
                    </p:cTn>
                  </p:par>
                  <p:par>
                    <p:cTn id="183" fill="hold">
                      <p:stCondLst>
                        <p:cond delay="indefinite"/>
                      </p:stCondLst>
                      <p:childTnLst>
                        <p:par>
                          <p:cTn id="184" fill="hold">
                            <p:stCondLst>
                              <p:cond delay="0"/>
                            </p:stCondLst>
                            <p:childTnLst>
                              <p:par>
                                <p:cTn id="185" presetID="12" presetClass="entr" presetSubtype="4" fill="hold" grpId="0" nodeType="clickEffect">
                                  <p:stCondLst>
                                    <p:cond delay="0"/>
                                  </p:stCondLst>
                                  <p:childTnLst>
                                    <p:set>
                                      <p:cBhvr>
                                        <p:cTn id="186" dur="1" fill="hold">
                                          <p:stCondLst>
                                            <p:cond delay="0"/>
                                          </p:stCondLst>
                                        </p:cTn>
                                        <p:tgtEl>
                                          <p:spTgt spid="116816"/>
                                        </p:tgtEl>
                                        <p:attrNameLst>
                                          <p:attrName>style.visibility</p:attrName>
                                        </p:attrNameLst>
                                      </p:cBhvr>
                                      <p:to>
                                        <p:strVal val="visible"/>
                                      </p:to>
                                    </p:set>
                                    <p:animEffect transition="in" filter="slide(fromBottom)">
                                      <p:cBhvr>
                                        <p:cTn id="187" dur="500"/>
                                        <p:tgtEl>
                                          <p:spTgt spid="116816"/>
                                        </p:tgtEl>
                                      </p:cBhvr>
                                    </p:animEffect>
                                  </p:childTnLst>
                                </p:cTn>
                              </p:par>
                            </p:childTnLst>
                          </p:cTn>
                        </p:par>
                      </p:childTnLst>
                    </p:cTn>
                  </p:par>
                  <p:par>
                    <p:cTn id="188" fill="hold">
                      <p:stCondLst>
                        <p:cond delay="indefinite"/>
                      </p:stCondLst>
                      <p:childTnLst>
                        <p:par>
                          <p:cTn id="189" fill="hold">
                            <p:stCondLst>
                              <p:cond delay="0"/>
                            </p:stCondLst>
                            <p:childTnLst>
                              <p:par>
                                <p:cTn id="190" presetID="12" presetClass="entr" presetSubtype="4" fill="hold" grpId="0" nodeType="clickEffect">
                                  <p:stCondLst>
                                    <p:cond delay="0"/>
                                  </p:stCondLst>
                                  <p:childTnLst>
                                    <p:set>
                                      <p:cBhvr>
                                        <p:cTn id="191" dur="1" fill="hold">
                                          <p:stCondLst>
                                            <p:cond delay="0"/>
                                          </p:stCondLst>
                                        </p:cTn>
                                        <p:tgtEl>
                                          <p:spTgt spid="116815"/>
                                        </p:tgtEl>
                                        <p:attrNameLst>
                                          <p:attrName>style.visibility</p:attrName>
                                        </p:attrNameLst>
                                      </p:cBhvr>
                                      <p:to>
                                        <p:strVal val="visible"/>
                                      </p:to>
                                    </p:set>
                                    <p:animEffect transition="in" filter="slide(fromBottom)">
                                      <p:cBhvr>
                                        <p:cTn id="192" dur="500"/>
                                        <p:tgtEl>
                                          <p:spTgt spid="116815"/>
                                        </p:tgtEl>
                                      </p:cBhvr>
                                    </p:animEffect>
                                  </p:childTnLst>
                                </p:cTn>
                              </p:par>
                            </p:childTnLst>
                          </p:cTn>
                        </p:par>
                      </p:childTnLst>
                    </p:cTn>
                  </p:par>
                  <p:par>
                    <p:cTn id="193" fill="hold">
                      <p:stCondLst>
                        <p:cond delay="indefinite"/>
                      </p:stCondLst>
                      <p:childTnLst>
                        <p:par>
                          <p:cTn id="194" fill="hold">
                            <p:stCondLst>
                              <p:cond delay="0"/>
                            </p:stCondLst>
                            <p:childTnLst>
                              <p:par>
                                <p:cTn id="195" presetID="12" presetClass="entr" presetSubtype="4" fill="hold" grpId="0" nodeType="clickEffect">
                                  <p:stCondLst>
                                    <p:cond delay="0"/>
                                  </p:stCondLst>
                                  <p:childTnLst>
                                    <p:set>
                                      <p:cBhvr>
                                        <p:cTn id="196" dur="1" fill="hold">
                                          <p:stCondLst>
                                            <p:cond delay="0"/>
                                          </p:stCondLst>
                                        </p:cTn>
                                        <p:tgtEl>
                                          <p:spTgt spid="116814"/>
                                        </p:tgtEl>
                                        <p:attrNameLst>
                                          <p:attrName>style.visibility</p:attrName>
                                        </p:attrNameLst>
                                      </p:cBhvr>
                                      <p:to>
                                        <p:strVal val="visible"/>
                                      </p:to>
                                    </p:set>
                                    <p:animEffect transition="in" filter="slide(fromBottom)">
                                      <p:cBhvr>
                                        <p:cTn id="197" dur="500"/>
                                        <p:tgtEl>
                                          <p:spTgt spid="116814"/>
                                        </p:tgtEl>
                                      </p:cBhvr>
                                    </p:animEffect>
                                  </p:childTnLst>
                                </p:cTn>
                              </p:par>
                            </p:childTnLst>
                          </p:cTn>
                        </p:par>
                      </p:childTnLst>
                    </p:cTn>
                  </p:par>
                  <p:par>
                    <p:cTn id="198" fill="hold">
                      <p:stCondLst>
                        <p:cond delay="indefinite"/>
                      </p:stCondLst>
                      <p:childTnLst>
                        <p:par>
                          <p:cTn id="199" fill="hold">
                            <p:stCondLst>
                              <p:cond delay="0"/>
                            </p:stCondLst>
                            <p:childTnLst>
                              <p:par>
                                <p:cTn id="200" presetID="12" presetClass="entr" presetSubtype="4" fill="hold" grpId="0" nodeType="clickEffect">
                                  <p:stCondLst>
                                    <p:cond delay="0"/>
                                  </p:stCondLst>
                                  <p:childTnLst>
                                    <p:set>
                                      <p:cBhvr>
                                        <p:cTn id="201" dur="1" fill="hold">
                                          <p:stCondLst>
                                            <p:cond delay="0"/>
                                          </p:stCondLst>
                                        </p:cTn>
                                        <p:tgtEl>
                                          <p:spTgt spid="116813"/>
                                        </p:tgtEl>
                                        <p:attrNameLst>
                                          <p:attrName>style.visibility</p:attrName>
                                        </p:attrNameLst>
                                      </p:cBhvr>
                                      <p:to>
                                        <p:strVal val="visible"/>
                                      </p:to>
                                    </p:set>
                                    <p:animEffect transition="in" filter="slide(fromBottom)">
                                      <p:cBhvr>
                                        <p:cTn id="202" dur="500"/>
                                        <p:tgtEl>
                                          <p:spTgt spid="116813"/>
                                        </p:tgtEl>
                                      </p:cBhvr>
                                    </p:animEffect>
                                  </p:childTnLst>
                                </p:cTn>
                              </p:par>
                            </p:childTnLst>
                          </p:cTn>
                        </p:par>
                      </p:childTnLst>
                    </p:cTn>
                  </p:par>
                  <p:par>
                    <p:cTn id="203" fill="hold">
                      <p:stCondLst>
                        <p:cond delay="indefinite"/>
                      </p:stCondLst>
                      <p:childTnLst>
                        <p:par>
                          <p:cTn id="204" fill="hold">
                            <p:stCondLst>
                              <p:cond delay="0"/>
                            </p:stCondLst>
                            <p:childTnLst>
                              <p:par>
                                <p:cTn id="205" presetID="12" presetClass="entr" presetSubtype="4" fill="hold" grpId="0" nodeType="clickEffect">
                                  <p:stCondLst>
                                    <p:cond delay="0"/>
                                  </p:stCondLst>
                                  <p:childTnLst>
                                    <p:set>
                                      <p:cBhvr>
                                        <p:cTn id="206" dur="1" fill="hold">
                                          <p:stCondLst>
                                            <p:cond delay="0"/>
                                          </p:stCondLst>
                                        </p:cTn>
                                        <p:tgtEl>
                                          <p:spTgt spid="116812"/>
                                        </p:tgtEl>
                                        <p:attrNameLst>
                                          <p:attrName>style.visibility</p:attrName>
                                        </p:attrNameLst>
                                      </p:cBhvr>
                                      <p:to>
                                        <p:strVal val="visible"/>
                                      </p:to>
                                    </p:set>
                                    <p:animEffect transition="in" filter="slide(fromBottom)">
                                      <p:cBhvr>
                                        <p:cTn id="207" dur="500"/>
                                        <p:tgtEl>
                                          <p:spTgt spid="116812"/>
                                        </p:tgtEl>
                                      </p:cBhvr>
                                    </p:animEffect>
                                  </p:childTnLst>
                                </p:cTn>
                              </p:par>
                            </p:childTnLst>
                          </p:cTn>
                        </p:par>
                      </p:childTnLst>
                    </p:cTn>
                  </p:par>
                  <p:par>
                    <p:cTn id="208" fill="hold">
                      <p:stCondLst>
                        <p:cond delay="indefinite"/>
                      </p:stCondLst>
                      <p:childTnLst>
                        <p:par>
                          <p:cTn id="209" fill="hold">
                            <p:stCondLst>
                              <p:cond delay="0"/>
                            </p:stCondLst>
                            <p:childTnLst>
                              <p:par>
                                <p:cTn id="210" presetID="12" presetClass="entr" presetSubtype="4" fill="hold" grpId="0" nodeType="clickEffect">
                                  <p:stCondLst>
                                    <p:cond delay="0"/>
                                  </p:stCondLst>
                                  <p:childTnLst>
                                    <p:set>
                                      <p:cBhvr>
                                        <p:cTn id="211" dur="1" fill="hold">
                                          <p:stCondLst>
                                            <p:cond delay="0"/>
                                          </p:stCondLst>
                                        </p:cTn>
                                        <p:tgtEl>
                                          <p:spTgt spid="116811"/>
                                        </p:tgtEl>
                                        <p:attrNameLst>
                                          <p:attrName>style.visibility</p:attrName>
                                        </p:attrNameLst>
                                      </p:cBhvr>
                                      <p:to>
                                        <p:strVal val="visible"/>
                                      </p:to>
                                    </p:set>
                                    <p:animEffect transition="in" filter="slide(fromBottom)">
                                      <p:cBhvr>
                                        <p:cTn id="212" dur="500"/>
                                        <p:tgtEl>
                                          <p:spTgt spid="116811"/>
                                        </p:tgtEl>
                                      </p:cBhvr>
                                    </p:animEffect>
                                  </p:childTnLst>
                                </p:cTn>
                              </p:par>
                            </p:childTnLst>
                          </p:cTn>
                        </p:par>
                      </p:childTnLst>
                    </p:cTn>
                  </p:par>
                  <p:par>
                    <p:cTn id="213" fill="hold">
                      <p:stCondLst>
                        <p:cond delay="indefinite"/>
                      </p:stCondLst>
                      <p:childTnLst>
                        <p:par>
                          <p:cTn id="214" fill="hold">
                            <p:stCondLst>
                              <p:cond delay="0"/>
                            </p:stCondLst>
                            <p:childTnLst>
                              <p:par>
                                <p:cTn id="215" presetID="12" presetClass="entr" presetSubtype="4" fill="hold" grpId="0" nodeType="clickEffect">
                                  <p:stCondLst>
                                    <p:cond delay="0"/>
                                  </p:stCondLst>
                                  <p:childTnLst>
                                    <p:set>
                                      <p:cBhvr>
                                        <p:cTn id="216" dur="1" fill="hold">
                                          <p:stCondLst>
                                            <p:cond delay="0"/>
                                          </p:stCondLst>
                                        </p:cTn>
                                        <p:tgtEl>
                                          <p:spTgt spid="116810"/>
                                        </p:tgtEl>
                                        <p:attrNameLst>
                                          <p:attrName>style.visibility</p:attrName>
                                        </p:attrNameLst>
                                      </p:cBhvr>
                                      <p:to>
                                        <p:strVal val="visible"/>
                                      </p:to>
                                    </p:set>
                                    <p:animEffect transition="in" filter="slide(fromBottom)">
                                      <p:cBhvr>
                                        <p:cTn id="217" dur="500"/>
                                        <p:tgtEl>
                                          <p:spTgt spid="116810"/>
                                        </p:tgtEl>
                                      </p:cBhvr>
                                    </p:animEffect>
                                  </p:childTnLst>
                                </p:cTn>
                              </p:par>
                            </p:childTnLst>
                          </p:cTn>
                        </p:par>
                      </p:childTnLst>
                    </p:cTn>
                  </p:par>
                  <p:par>
                    <p:cTn id="218" fill="hold">
                      <p:stCondLst>
                        <p:cond delay="indefinite"/>
                      </p:stCondLst>
                      <p:childTnLst>
                        <p:par>
                          <p:cTn id="219" fill="hold">
                            <p:stCondLst>
                              <p:cond delay="0"/>
                            </p:stCondLst>
                            <p:childTnLst>
                              <p:par>
                                <p:cTn id="220" presetID="12" presetClass="entr" presetSubtype="4" fill="hold" grpId="0" nodeType="clickEffect">
                                  <p:stCondLst>
                                    <p:cond delay="0"/>
                                  </p:stCondLst>
                                  <p:childTnLst>
                                    <p:set>
                                      <p:cBhvr>
                                        <p:cTn id="221" dur="1" fill="hold">
                                          <p:stCondLst>
                                            <p:cond delay="0"/>
                                          </p:stCondLst>
                                        </p:cTn>
                                        <p:tgtEl>
                                          <p:spTgt spid="116809"/>
                                        </p:tgtEl>
                                        <p:attrNameLst>
                                          <p:attrName>style.visibility</p:attrName>
                                        </p:attrNameLst>
                                      </p:cBhvr>
                                      <p:to>
                                        <p:strVal val="visible"/>
                                      </p:to>
                                    </p:set>
                                    <p:animEffect transition="in" filter="slide(fromBottom)">
                                      <p:cBhvr>
                                        <p:cTn id="222" dur="500"/>
                                        <p:tgtEl>
                                          <p:spTgt spid="116809"/>
                                        </p:tgtEl>
                                      </p:cBhvr>
                                    </p:animEffect>
                                  </p:childTnLst>
                                </p:cTn>
                              </p:par>
                            </p:childTnLst>
                          </p:cTn>
                        </p:par>
                      </p:childTnLst>
                    </p:cTn>
                  </p:par>
                  <p:par>
                    <p:cTn id="223" fill="hold">
                      <p:stCondLst>
                        <p:cond delay="indefinite"/>
                      </p:stCondLst>
                      <p:childTnLst>
                        <p:par>
                          <p:cTn id="224" fill="hold">
                            <p:stCondLst>
                              <p:cond delay="0"/>
                            </p:stCondLst>
                            <p:childTnLst>
                              <p:par>
                                <p:cTn id="225" presetID="12" presetClass="entr" presetSubtype="4" fill="hold" grpId="0" nodeType="clickEffect">
                                  <p:stCondLst>
                                    <p:cond delay="0"/>
                                  </p:stCondLst>
                                  <p:childTnLst>
                                    <p:set>
                                      <p:cBhvr>
                                        <p:cTn id="226" dur="1" fill="hold">
                                          <p:stCondLst>
                                            <p:cond delay="0"/>
                                          </p:stCondLst>
                                        </p:cTn>
                                        <p:tgtEl>
                                          <p:spTgt spid="116808"/>
                                        </p:tgtEl>
                                        <p:attrNameLst>
                                          <p:attrName>style.visibility</p:attrName>
                                        </p:attrNameLst>
                                      </p:cBhvr>
                                      <p:to>
                                        <p:strVal val="visible"/>
                                      </p:to>
                                    </p:set>
                                    <p:animEffect transition="in" filter="slide(fromBottom)">
                                      <p:cBhvr>
                                        <p:cTn id="227" dur="500"/>
                                        <p:tgtEl>
                                          <p:spTgt spid="116808"/>
                                        </p:tgtEl>
                                      </p:cBhvr>
                                    </p:animEffect>
                                  </p:childTnLst>
                                </p:cTn>
                              </p:par>
                            </p:childTnLst>
                          </p:cTn>
                        </p:par>
                      </p:childTnLst>
                    </p:cTn>
                  </p:par>
                  <p:par>
                    <p:cTn id="228" fill="hold">
                      <p:stCondLst>
                        <p:cond delay="indefinite"/>
                      </p:stCondLst>
                      <p:childTnLst>
                        <p:par>
                          <p:cTn id="229" fill="hold">
                            <p:stCondLst>
                              <p:cond delay="0"/>
                            </p:stCondLst>
                            <p:childTnLst>
                              <p:par>
                                <p:cTn id="230" presetID="12" presetClass="entr" presetSubtype="4" fill="hold" grpId="0" nodeType="clickEffect">
                                  <p:stCondLst>
                                    <p:cond delay="0"/>
                                  </p:stCondLst>
                                  <p:childTnLst>
                                    <p:set>
                                      <p:cBhvr>
                                        <p:cTn id="231" dur="1" fill="hold">
                                          <p:stCondLst>
                                            <p:cond delay="0"/>
                                          </p:stCondLst>
                                        </p:cTn>
                                        <p:tgtEl>
                                          <p:spTgt spid="116807"/>
                                        </p:tgtEl>
                                        <p:attrNameLst>
                                          <p:attrName>style.visibility</p:attrName>
                                        </p:attrNameLst>
                                      </p:cBhvr>
                                      <p:to>
                                        <p:strVal val="visible"/>
                                      </p:to>
                                    </p:set>
                                    <p:animEffect transition="in" filter="slide(fromBottom)">
                                      <p:cBhvr>
                                        <p:cTn id="232" dur="500"/>
                                        <p:tgtEl>
                                          <p:spTgt spid="116807"/>
                                        </p:tgtEl>
                                      </p:cBhvr>
                                    </p:animEffect>
                                  </p:childTnLst>
                                </p:cTn>
                              </p:par>
                            </p:childTnLst>
                          </p:cTn>
                        </p:par>
                      </p:childTnLst>
                    </p:cTn>
                  </p:par>
                  <p:par>
                    <p:cTn id="233" fill="hold">
                      <p:stCondLst>
                        <p:cond delay="indefinite"/>
                      </p:stCondLst>
                      <p:childTnLst>
                        <p:par>
                          <p:cTn id="234" fill="hold">
                            <p:stCondLst>
                              <p:cond delay="0"/>
                            </p:stCondLst>
                            <p:childTnLst>
                              <p:par>
                                <p:cTn id="235" presetID="8" presetClass="entr" presetSubtype="16" fill="hold" grpId="0" nodeType="clickEffect">
                                  <p:stCondLst>
                                    <p:cond delay="0"/>
                                  </p:stCondLst>
                                  <p:childTnLst>
                                    <p:set>
                                      <p:cBhvr>
                                        <p:cTn id="236" dur="1" fill="hold">
                                          <p:stCondLst>
                                            <p:cond delay="0"/>
                                          </p:stCondLst>
                                        </p:cTn>
                                        <p:tgtEl>
                                          <p:spTgt spid="116818"/>
                                        </p:tgtEl>
                                        <p:attrNameLst>
                                          <p:attrName>style.visibility</p:attrName>
                                        </p:attrNameLst>
                                      </p:cBhvr>
                                      <p:to>
                                        <p:strVal val="visible"/>
                                      </p:to>
                                    </p:set>
                                    <p:animEffect transition="in" filter="diamond(in)">
                                      <p:cBhvr>
                                        <p:cTn id="237" dur="500"/>
                                        <p:tgtEl>
                                          <p:spTgt spid="116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72" grpId="0" autoUpdateAnimBg="0"/>
      <p:bldP spid="116773" grpId="0" autoUpdateAnimBg="0"/>
      <p:bldP spid="116774" grpId="0" autoUpdateAnimBg="0"/>
      <p:bldP spid="116775" grpId="0" autoUpdateAnimBg="0"/>
      <p:bldP spid="116776" grpId="0" autoUpdateAnimBg="0"/>
      <p:bldP spid="116777" grpId="0" autoUpdateAnimBg="0"/>
      <p:bldP spid="116778" grpId="0" autoUpdateAnimBg="0"/>
      <p:bldP spid="116779" grpId="0" autoUpdateAnimBg="0"/>
      <p:bldP spid="116780" grpId="0" autoUpdateAnimBg="0"/>
      <p:bldP spid="116781" grpId="0" autoUpdateAnimBg="0"/>
      <p:bldP spid="116782" grpId="0" autoUpdateAnimBg="0"/>
      <p:bldP spid="116783" grpId="0" autoUpdateAnimBg="0"/>
      <p:bldP spid="116784" grpId="0" autoUpdateAnimBg="0"/>
      <p:bldP spid="116785" grpId="0" autoUpdateAnimBg="0"/>
      <p:bldP spid="116786" grpId="0" autoUpdateAnimBg="0"/>
      <p:bldP spid="116787" grpId="0" autoUpdateAnimBg="0"/>
      <p:bldP spid="116788" grpId="0" autoUpdateAnimBg="0"/>
      <p:bldP spid="116789" grpId="0" autoUpdateAnimBg="0"/>
      <p:bldP spid="116790" grpId="0" autoUpdateAnimBg="0"/>
      <p:bldP spid="116791" grpId="0" autoUpdateAnimBg="0"/>
      <p:bldP spid="116792" grpId="0" autoUpdateAnimBg="0"/>
      <p:bldP spid="116793" grpId="0" autoUpdateAnimBg="0"/>
      <p:bldP spid="116794" grpId="0" autoUpdateAnimBg="0"/>
      <p:bldP spid="116795" grpId="0" autoUpdateAnimBg="0"/>
      <p:bldP spid="116796" grpId="0" autoUpdateAnimBg="0"/>
      <p:bldP spid="116797" grpId="0" autoUpdateAnimBg="0"/>
      <p:bldP spid="116798" grpId="0" autoUpdateAnimBg="0"/>
      <p:bldP spid="116799" grpId="0" autoUpdateAnimBg="0"/>
      <p:bldP spid="116800" grpId="0" autoUpdateAnimBg="0"/>
      <p:bldP spid="116801" grpId="0" autoUpdateAnimBg="0"/>
      <p:bldP spid="116802" grpId="0" autoUpdateAnimBg="0"/>
      <p:bldP spid="116803" grpId="0" autoUpdateAnimBg="0"/>
      <p:bldP spid="116804" grpId="0" autoUpdateAnimBg="0"/>
      <p:bldP spid="116805" grpId="0" autoUpdateAnimBg="0"/>
      <p:bldP spid="116806" grpId="0" autoUpdateAnimBg="0"/>
      <p:bldP spid="116807" grpId="0" autoUpdateAnimBg="0"/>
      <p:bldP spid="116808" grpId="0" autoUpdateAnimBg="0"/>
      <p:bldP spid="116809" grpId="0" autoUpdateAnimBg="0"/>
      <p:bldP spid="116810" grpId="0" autoUpdateAnimBg="0"/>
      <p:bldP spid="116811" grpId="0" autoUpdateAnimBg="0"/>
      <p:bldP spid="116812" grpId="0" autoUpdateAnimBg="0"/>
      <p:bldP spid="116813" grpId="0" autoUpdateAnimBg="0"/>
      <p:bldP spid="116814" grpId="0" autoUpdateAnimBg="0"/>
      <p:bldP spid="116815" grpId="0" autoUpdateAnimBg="0"/>
      <p:bldP spid="116816" grpId="0" autoUpdateAnimBg="0"/>
      <p:bldP spid="116817" grpId="0" autoUpdateAnimBg="0"/>
      <p:bldP spid="116818"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D36627AC-3FD8-4B9D-A2F8-A52077AE4592}" type="slidenum">
              <a:rPr lang="zh-CN" altLang="en-US"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87043" name="Text Box 3"/>
          <p:cNvSpPr txBox="1">
            <a:spLocks noChangeArrowheads="1"/>
          </p:cNvSpPr>
          <p:nvPr/>
        </p:nvSpPr>
        <p:spPr bwMode="auto">
          <a:xfrm>
            <a:off x="227013" y="215900"/>
            <a:ext cx="12080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3200">
                <a:solidFill>
                  <a:srgbClr val="333300"/>
                </a:solidFill>
              </a:rPr>
              <a:t>例</a:t>
            </a:r>
            <a:r>
              <a:rPr lang="en-US" altLang="zh-CN" sz="3200">
                <a:solidFill>
                  <a:srgbClr val="333300"/>
                </a:solidFill>
              </a:rPr>
              <a:t>2</a:t>
            </a:r>
            <a:r>
              <a:rPr lang="zh-CN" altLang="en-US" sz="3200">
                <a:solidFill>
                  <a:srgbClr val="333300"/>
                </a:solidFill>
              </a:rPr>
              <a:t>：</a:t>
            </a:r>
            <a:endParaRPr lang="zh-CN" altLang="en-US" sz="3200">
              <a:solidFill>
                <a:srgbClr val="333300"/>
              </a:solidFill>
              <a:ea typeface="楷体_GB2312" pitchFamily="49" charset="-122"/>
            </a:endParaRPr>
          </a:p>
        </p:txBody>
      </p:sp>
      <p:grpSp>
        <p:nvGrpSpPr>
          <p:cNvPr id="87044" name="Group 4"/>
          <p:cNvGrpSpPr/>
          <p:nvPr/>
        </p:nvGrpSpPr>
        <p:grpSpPr bwMode="auto">
          <a:xfrm>
            <a:off x="914400" y="623888"/>
            <a:ext cx="4829175" cy="2741612"/>
            <a:chOff x="0" y="0"/>
            <a:chExt cx="4829175" cy="2741612"/>
          </a:xfrm>
        </p:grpSpPr>
        <p:sp>
          <p:nvSpPr>
            <p:cNvPr id="87051" name="Oval 4"/>
            <p:cNvSpPr>
              <a:spLocks noChangeArrowheads="1"/>
            </p:cNvSpPr>
            <p:nvPr/>
          </p:nvSpPr>
          <p:spPr bwMode="auto">
            <a:xfrm>
              <a:off x="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87052" name="Oval 5"/>
            <p:cNvSpPr>
              <a:spLocks noChangeArrowheads="1"/>
            </p:cNvSpPr>
            <p:nvPr/>
          </p:nvSpPr>
          <p:spPr bwMode="auto">
            <a:xfrm>
              <a:off x="10668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87053" name="Oval 6"/>
            <p:cNvSpPr>
              <a:spLocks noChangeArrowheads="1"/>
            </p:cNvSpPr>
            <p:nvPr/>
          </p:nvSpPr>
          <p:spPr bwMode="auto">
            <a:xfrm>
              <a:off x="1066800" y="21193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87054" name="Oval 7"/>
            <p:cNvSpPr>
              <a:spLocks noChangeArrowheads="1"/>
            </p:cNvSpPr>
            <p:nvPr/>
          </p:nvSpPr>
          <p:spPr bwMode="auto">
            <a:xfrm>
              <a:off x="2438400" y="11287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4</a:t>
              </a:r>
              <a:endParaRPr lang="en-US" altLang="zh-CN" sz="2000">
                <a:solidFill>
                  <a:srgbClr val="333300"/>
                </a:solidFill>
                <a:ea typeface="楷体_GB2312" pitchFamily="49" charset="-122"/>
              </a:endParaRPr>
            </a:p>
          </p:txBody>
        </p:sp>
        <p:sp>
          <p:nvSpPr>
            <p:cNvPr id="87055" name="Oval 8"/>
            <p:cNvSpPr>
              <a:spLocks noChangeArrowheads="1"/>
            </p:cNvSpPr>
            <p:nvPr/>
          </p:nvSpPr>
          <p:spPr bwMode="auto">
            <a:xfrm>
              <a:off x="32004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87056" name="Oval 9"/>
            <p:cNvSpPr>
              <a:spLocks noChangeArrowheads="1"/>
            </p:cNvSpPr>
            <p:nvPr/>
          </p:nvSpPr>
          <p:spPr bwMode="auto">
            <a:xfrm>
              <a:off x="441960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87057" name="Line 10"/>
            <p:cNvSpPr>
              <a:spLocks noChangeShapeType="1"/>
            </p:cNvSpPr>
            <p:nvPr/>
          </p:nvSpPr>
          <p:spPr bwMode="auto">
            <a:xfrm flipV="1">
              <a:off x="381000" y="519112"/>
              <a:ext cx="685800" cy="5334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7058" name="Line 11"/>
            <p:cNvSpPr>
              <a:spLocks noChangeShapeType="1"/>
            </p:cNvSpPr>
            <p:nvPr/>
          </p:nvSpPr>
          <p:spPr bwMode="auto">
            <a:xfrm>
              <a:off x="381000" y="1433512"/>
              <a:ext cx="685800" cy="838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7059" name="Line 12"/>
            <p:cNvSpPr>
              <a:spLocks noChangeShapeType="1"/>
            </p:cNvSpPr>
            <p:nvPr/>
          </p:nvSpPr>
          <p:spPr bwMode="auto">
            <a:xfrm>
              <a:off x="1447800" y="366712"/>
              <a:ext cx="16764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7060" name="Line 13"/>
            <p:cNvSpPr>
              <a:spLocks noChangeShapeType="1"/>
            </p:cNvSpPr>
            <p:nvPr/>
          </p:nvSpPr>
          <p:spPr bwMode="auto">
            <a:xfrm>
              <a:off x="1447800" y="5191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7061" name="Line 14"/>
            <p:cNvSpPr>
              <a:spLocks noChangeShapeType="1"/>
            </p:cNvSpPr>
            <p:nvPr/>
          </p:nvSpPr>
          <p:spPr bwMode="auto">
            <a:xfrm flipV="1">
              <a:off x="1447800" y="15859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7062" name="Line 15"/>
            <p:cNvSpPr>
              <a:spLocks noChangeShapeType="1"/>
            </p:cNvSpPr>
            <p:nvPr/>
          </p:nvSpPr>
          <p:spPr bwMode="auto">
            <a:xfrm flipV="1">
              <a:off x="1447800" y="1357312"/>
              <a:ext cx="2971800" cy="1219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7063" name="Line 16"/>
            <p:cNvSpPr>
              <a:spLocks noChangeShapeType="1"/>
            </p:cNvSpPr>
            <p:nvPr/>
          </p:nvSpPr>
          <p:spPr bwMode="auto">
            <a:xfrm flipV="1">
              <a:off x="2819400" y="1281112"/>
              <a:ext cx="16002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87064" name="Line 17"/>
            <p:cNvSpPr>
              <a:spLocks noChangeShapeType="1"/>
            </p:cNvSpPr>
            <p:nvPr/>
          </p:nvSpPr>
          <p:spPr bwMode="auto">
            <a:xfrm>
              <a:off x="3581400" y="442912"/>
              <a:ext cx="914400" cy="6096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7065" name="Text Box 18"/>
            <p:cNvSpPr txBox="1">
              <a:spLocks noChangeArrowheads="1"/>
            </p:cNvSpPr>
            <p:nvPr/>
          </p:nvSpPr>
          <p:spPr bwMode="auto">
            <a:xfrm>
              <a:off x="152400" y="366712"/>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a1=3</a:t>
              </a:r>
              <a:endParaRPr lang="en-US" altLang="zh-CN" sz="2000">
                <a:solidFill>
                  <a:srgbClr val="333300"/>
                </a:solidFill>
                <a:ea typeface="楷体_GB2312" pitchFamily="49" charset="-122"/>
              </a:endParaRPr>
            </a:p>
          </p:txBody>
        </p:sp>
        <p:sp>
          <p:nvSpPr>
            <p:cNvPr id="87066" name="Text Box 19"/>
            <p:cNvSpPr txBox="1">
              <a:spLocks noChangeArrowheads="1"/>
            </p:cNvSpPr>
            <p:nvPr/>
          </p:nvSpPr>
          <p:spPr bwMode="auto">
            <a:xfrm>
              <a:off x="138113" y="1752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a2=2</a:t>
              </a:r>
              <a:endParaRPr lang="en-US" altLang="zh-CN" sz="2000">
                <a:solidFill>
                  <a:srgbClr val="333300"/>
                </a:solidFill>
                <a:ea typeface="楷体_GB2312" pitchFamily="49" charset="-122"/>
              </a:endParaRPr>
            </a:p>
          </p:txBody>
        </p:sp>
        <p:sp>
          <p:nvSpPr>
            <p:cNvPr id="87067" name="Text Box 20"/>
            <p:cNvSpPr txBox="1">
              <a:spLocks noChangeArrowheads="1"/>
            </p:cNvSpPr>
            <p:nvPr/>
          </p:nvSpPr>
          <p:spPr bwMode="auto">
            <a:xfrm>
              <a:off x="1281113" y="8382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a3=2</a:t>
              </a:r>
              <a:endParaRPr lang="en-US" altLang="zh-CN" sz="2000">
                <a:solidFill>
                  <a:srgbClr val="333300"/>
                </a:solidFill>
                <a:ea typeface="楷体_GB2312" pitchFamily="49" charset="-122"/>
              </a:endParaRPr>
            </a:p>
          </p:txBody>
        </p:sp>
        <p:sp>
          <p:nvSpPr>
            <p:cNvPr id="87068" name="Text Box 21"/>
            <p:cNvSpPr txBox="1">
              <a:spLocks noChangeArrowheads="1"/>
            </p:cNvSpPr>
            <p:nvPr/>
          </p:nvSpPr>
          <p:spPr bwMode="auto">
            <a:xfrm>
              <a:off x="1814513" y="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a4=3</a:t>
              </a:r>
              <a:endParaRPr lang="en-US" altLang="zh-CN" sz="2000">
                <a:solidFill>
                  <a:srgbClr val="333300"/>
                </a:solidFill>
                <a:ea typeface="楷体_GB2312" pitchFamily="49" charset="-122"/>
              </a:endParaRPr>
            </a:p>
          </p:txBody>
        </p:sp>
        <p:sp>
          <p:nvSpPr>
            <p:cNvPr id="87069" name="Text Box 22"/>
            <p:cNvSpPr txBox="1">
              <a:spLocks noChangeArrowheads="1"/>
            </p:cNvSpPr>
            <p:nvPr/>
          </p:nvSpPr>
          <p:spPr bwMode="auto">
            <a:xfrm>
              <a:off x="1433513" y="1676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a5=4</a:t>
              </a:r>
              <a:endParaRPr lang="en-US" altLang="zh-CN" sz="2000">
                <a:solidFill>
                  <a:srgbClr val="333300"/>
                </a:solidFill>
                <a:ea typeface="楷体_GB2312" pitchFamily="49" charset="-122"/>
              </a:endParaRPr>
            </a:p>
          </p:txBody>
        </p:sp>
        <p:sp>
          <p:nvSpPr>
            <p:cNvPr id="87070" name="Text Box 23"/>
            <p:cNvSpPr txBox="1">
              <a:spLocks noChangeArrowheads="1"/>
            </p:cNvSpPr>
            <p:nvPr/>
          </p:nvSpPr>
          <p:spPr bwMode="auto">
            <a:xfrm>
              <a:off x="2500313" y="2133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a6=3</a:t>
              </a:r>
              <a:endParaRPr lang="en-US" altLang="zh-CN" sz="2000">
                <a:solidFill>
                  <a:srgbClr val="333300"/>
                </a:solidFill>
                <a:ea typeface="楷体_GB2312" pitchFamily="49" charset="-122"/>
              </a:endParaRPr>
            </a:p>
          </p:txBody>
        </p:sp>
        <p:sp>
          <p:nvSpPr>
            <p:cNvPr id="87071" name="Text Box 24"/>
            <p:cNvSpPr txBox="1">
              <a:spLocks noChangeArrowheads="1"/>
            </p:cNvSpPr>
            <p:nvPr/>
          </p:nvSpPr>
          <p:spPr bwMode="auto">
            <a:xfrm>
              <a:off x="3033713" y="914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a7=2</a:t>
              </a:r>
              <a:endParaRPr lang="en-US" altLang="zh-CN" sz="2000">
                <a:solidFill>
                  <a:srgbClr val="333300"/>
                </a:solidFill>
                <a:ea typeface="楷体_GB2312" pitchFamily="49" charset="-122"/>
              </a:endParaRPr>
            </a:p>
          </p:txBody>
        </p:sp>
        <p:sp>
          <p:nvSpPr>
            <p:cNvPr id="87072" name="Text Box 25"/>
            <p:cNvSpPr txBox="1">
              <a:spLocks noChangeArrowheads="1"/>
            </p:cNvSpPr>
            <p:nvPr/>
          </p:nvSpPr>
          <p:spPr bwMode="auto">
            <a:xfrm>
              <a:off x="3871913" y="228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000">
                  <a:solidFill>
                    <a:srgbClr val="333300"/>
                  </a:solidFill>
                  <a:ea typeface="楷体_GB2312" pitchFamily="49" charset="-122"/>
                </a:rPr>
                <a:t>a8=1</a:t>
              </a:r>
              <a:endParaRPr lang="en-US" altLang="zh-CN" sz="2000">
                <a:solidFill>
                  <a:srgbClr val="333300"/>
                </a:solidFill>
                <a:ea typeface="楷体_GB2312" pitchFamily="49" charset="-122"/>
              </a:endParaRPr>
            </a:p>
          </p:txBody>
        </p:sp>
      </p:grpSp>
      <p:sp>
        <p:nvSpPr>
          <p:cNvPr id="117787" name="Text Box 26"/>
          <p:cNvSpPr txBox="1">
            <a:spLocks noChangeArrowheads="1"/>
          </p:cNvSpPr>
          <p:nvPr/>
        </p:nvSpPr>
        <p:spPr bwMode="auto">
          <a:xfrm>
            <a:off x="976313" y="3470275"/>
            <a:ext cx="6381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rgbClr val="FF3300"/>
                </a:solidFill>
                <a:ea typeface="楷体_GB2312" pitchFamily="49" charset="-122"/>
              </a:rPr>
              <a:t>Vi</a:t>
            </a:r>
            <a:r>
              <a:rPr lang="en-US" altLang="zh-CN" sz="2400">
                <a:solidFill>
                  <a:srgbClr val="CC99FF"/>
                </a:solidFill>
                <a:ea typeface="楷体_GB2312" pitchFamily="49" charset="-122"/>
              </a:rPr>
              <a:t> </a:t>
            </a:r>
            <a:r>
              <a:rPr lang="en-US" altLang="zh-CN" sz="2400">
                <a:ea typeface="楷体_GB2312" pitchFamily="49" charset="-122"/>
              </a:rPr>
              <a:t> </a:t>
            </a:r>
            <a:endParaRPr lang="en-US" altLang="zh-CN" sz="2400">
              <a:ea typeface="楷体_GB2312" pitchFamily="49" charset="-122"/>
            </a:endParaRPr>
          </a:p>
          <a:p>
            <a:pPr algn="ctr" eaLnBrk="1" hangingPunct="1"/>
            <a:r>
              <a:rPr lang="en-US" altLang="zh-CN" sz="2400">
                <a:solidFill>
                  <a:srgbClr val="333300"/>
                </a:solidFill>
                <a:ea typeface="楷体_GB2312" pitchFamily="49" charset="-122"/>
              </a:rPr>
              <a:t>1</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2</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3</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5</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6</a:t>
            </a:r>
            <a:endParaRPr lang="en-US" altLang="zh-CN" sz="2400">
              <a:solidFill>
                <a:srgbClr val="333300"/>
              </a:solidFill>
              <a:ea typeface="楷体_GB2312" pitchFamily="49" charset="-122"/>
            </a:endParaRPr>
          </a:p>
        </p:txBody>
      </p:sp>
      <p:sp>
        <p:nvSpPr>
          <p:cNvPr id="117788" name="Text Box 27"/>
          <p:cNvSpPr txBox="1">
            <a:spLocks noChangeArrowheads="1"/>
          </p:cNvSpPr>
          <p:nvPr/>
        </p:nvSpPr>
        <p:spPr bwMode="auto">
          <a:xfrm>
            <a:off x="1600200" y="3505200"/>
            <a:ext cx="60483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rgbClr val="FF3300"/>
                </a:solidFill>
                <a:ea typeface="楷体_GB2312" pitchFamily="49" charset="-122"/>
              </a:rPr>
              <a:t>VE</a:t>
            </a:r>
            <a:endParaRPr lang="en-US" altLang="zh-CN" sz="2400">
              <a:solidFill>
                <a:srgbClr val="FF3300"/>
              </a:solidFill>
              <a:ea typeface="楷体_GB2312" pitchFamily="49" charset="-122"/>
            </a:endParaRPr>
          </a:p>
          <a:p>
            <a:pPr algn="ctr" eaLnBrk="1" hangingPunct="1"/>
            <a:r>
              <a:rPr lang="en-US" altLang="zh-CN" sz="2400">
                <a:solidFill>
                  <a:srgbClr val="333300"/>
                </a:solidFill>
                <a:ea typeface="楷体_GB2312" pitchFamily="49" charset="-122"/>
              </a:rPr>
              <a:t>0</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3</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2</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6</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6</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8</a:t>
            </a:r>
            <a:endParaRPr lang="en-US" altLang="zh-CN" sz="2400">
              <a:solidFill>
                <a:srgbClr val="333300"/>
              </a:solidFill>
              <a:ea typeface="楷体_GB2312" pitchFamily="49" charset="-122"/>
            </a:endParaRPr>
          </a:p>
        </p:txBody>
      </p:sp>
      <p:sp>
        <p:nvSpPr>
          <p:cNvPr id="117789" name="Text Box 28"/>
          <p:cNvSpPr txBox="1">
            <a:spLocks noChangeArrowheads="1"/>
          </p:cNvSpPr>
          <p:nvPr/>
        </p:nvSpPr>
        <p:spPr bwMode="auto">
          <a:xfrm>
            <a:off x="2286000" y="3505200"/>
            <a:ext cx="60483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rgbClr val="FF3300"/>
                </a:solidFill>
                <a:ea typeface="楷体_GB2312" pitchFamily="49" charset="-122"/>
              </a:rPr>
              <a:t>VL</a:t>
            </a:r>
            <a:endParaRPr lang="en-US" altLang="zh-CN" sz="2400">
              <a:solidFill>
                <a:srgbClr val="FF3300"/>
              </a:solidFill>
              <a:ea typeface="楷体_GB2312" pitchFamily="49" charset="-122"/>
            </a:endParaRPr>
          </a:p>
          <a:p>
            <a:pPr algn="ctr" eaLnBrk="1" hangingPunct="1"/>
            <a:r>
              <a:rPr lang="en-US" altLang="zh-CN" sz="2400">
                <a:solidFill>
                  <a:schemeClr val="tx2"/>
                </a:solidFill>
                <a:ea typeface="楷体_GB2312" pitchFamily="49" charset="-122"/>
              </a:rPr>
              <a:t>0</a:t>
            </a:r>
            <a:endParaRPr lang="en-US" altLang="zh-CN" sz="2400">
              <a:solidFill>
                <a:schemeClr val="tx2"/>
              </a:solidFill>
              <a:ea typeface="楷体_GB2312" pitchFamily="49" charset="-122"/>
            </a:endParaRPr>
          </a:p>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a:p>
            <a:pPr algn="ctr" eaLnBrk="1" hangingPunct="1"/>
            <a:r>
              <a:rPr lang="en-US" altLang="zh-CN" sz="2400">
                <a:solidFill>
                  <a:schemeClr val="tx2"/>
                </a:solidFill>
                <a:ea typeface="楷体_GB2312" pitchFamily="49" charset="-122"/>
              </a:rPr>
              <a:t>2</a:t>
            </a:r>
            <a:endParaRPr lang="en-US" altLang="zh-CN" sz="2400">
              <a:solidFill>
                <a:schemeClr val="tx2"/>
              </a:solidFill>
              <a:ea typeface="楷体_GB2312" pitchFamily="49" charset="-122"/>
            </a:endParaRPr>
          </a:p>
          <a:p>
            <a:pPr algn="ctr" eaLnBrk="1" hangingPunct="1"/>
            <a:r>
              <a:rPr lang="en-US" altLang="zh-CN" sz="2400">
                <a:solidFill>
                  <a:schemeClr val="tx2"/>
                </a:solidFill>
                <a:ea typeface="楷体_GB2312" pitchFamily="49" charset="-122"/>
              </a:rPr>
              <a:t>6</a:t>
            </a:r>
            <a:endParaRPr lang="en-US" altLang="zh-CN" sz="2400">
              <a:solidFill>
                <a:schemeClr val="tx2"/>
              </a:solidFill>
              <a:ea typeface="楷体_GB2312" pitchFamily="49" charset="-122"/>
            </a:endParaRPr>
          </a:p>
          <a:p>
            <a:pPr algn="ctr" eaLnBrk="1" hangingPunct="1"/>
            <a:r>
              <a:rPr lang="en-US" altLang="zh-CN" sz="2400">
                <a:solidFill>
                  <a:srgbClr val="333300"/>
                </a:solidFill>
                <a:ea typeface="楷体_GB2312" pitchFamily="49" charset="-122"/>
              </a:rPr>
              <a:t>7</a:t>
            </a:r>
            <a:endParaRPr lang="en-US" altLang="zh-CN" sz="2400">
              <a:solidFill>
                <a:srgbClr val="333300"/>
              </a:solidFill>
              <a:ea typeface="楷体_GB2312" pitchFamily="49" charset="-122"/>
            </a:endParaRPr>
          </a:p>
          <a:p>
            <a:pPr algn="ctr" eaLnBrk="1" hangingPunct="1"/>
            <a:r>
              <a:rPr lang="en-US" altLang="zh-CN" sz="2400">
                <a:solidFill>
                  <a:schemeClr val="tx2"/>
                </a:solidFill>
                <a:ea typeface="楷体_GB2312" pitchFamily="49" charset="-122"/>
              </a:rPr>
              <a:t>8</a:t>
            </a:r>
            <a:endParaRPr lang="en-US" altLang="zh-CN" sz="2400">
              <a:solidFill>
                <a:schemeClr val="tx2"/>
              </a:solidFill>
              <a:ea typeface="楷体_GB2312" pitchFamily="49" charset="-122"/>
            </a:endParaRPr>
          </a:p>
        </p:txBody>
      </p:sp>
      <p:sp>
        <p:nvSpPr>
          <p:cNvPr id="117790" name="Text Box 29"/>
          <p:cNvSpPr txBox="1">
            <a:spLocks noChangeArrowheads="1"/>
          </p:cNvSpPr>
          <p:nvPr/>
        </p:nvSpPr>
        <p:spPr bwMode="auto">
          <a:xfrm>
            <a:off x="4495800" y="3124200"/>
            <a:ext cx="58102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e</a:t>
            </a:r>
            <a:r>
              <a:rPr lang="en-US" altLang="zh-CN" sz="2400" baseline="-25000">
                <a:solidFill>
                  <a:schemeClr val="tx2"/>
                </a:solidFill>
                <a:ea typeface="楷体_GB2312" pitchFamily="49" charset="-122"/>
              </a:rPr>
              <a:t>k</a:t>
            </a:r>
            <a:r>
              <a:rPr lang="en-US" altLang="zh-CN" sz="2400">
                <a:ea typeface="楷体_GB2312" pitchFamily="49" charset="-122"/>
              </a:rPr>
              <a:t>  </a:t>
            </a:r>
            <a:endParaRPr lang="en-US" altLang="zh-CN" sz="2400">
              <a:ea typeface="楷体_GB2312" pitchFamily="49" charset="-122"/>
            </a:endParaRPr>
          </a:p>
          <a:p>
            <a:pPr algn="ctr" eaLnBrk="1" hangingPunct="1"/>
            <a:r>
              <a:rPr lang="en-US" altLang="zh-CN" sz="2400">
                <a:solidFill>
                  <a:srgbClr val="333300"/>
                </a:solidFill>
                <a:ea typeface="楷体_GB2312" pitchFamily="49" charset="-122"/>
              </a:rPr>
              <a:t>a1</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a2</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a3</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a4</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a5</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a6</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a7</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a8</a:t>
            </a:r>
            <a:endParaRPr lang="en-US" altLang="zh-CN" sz="2400">
              <a:solidFill>
                <a:srgbClr val="333300"/>
              </a:solidFill>
              <a:ea typeface="楷体_GB2312" pitchFamily="49" charset="-122"/>
            </a:endParaRPr>
          </a:p>
        </p:txBody>
      </p:sp>
      <p:sp>
        <p:nvSpPr>
          <p:cNvPr id="117791" name="Text Box 30"/>
          <p:cNvSpPr txBox="1">
            <a:spLocks noChangeArrowheads="1"/>
          </p:cNvSpPr>
          <p:nvPr/>
        </p:nvSpPr>
        <p:spPr bwMode="auto">
          <a:xfrm>
            <a:off x="5638800" y="3124200"/>
            <a:ext cx="604838"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AE</a:t>
            </a:r>
            <a:endParaRPr lang="en-US" altLang="zh-CN" sz="2400">
              <a:ea typeface="楷体_GB2312" pitchFamily="49" charset="-122"/>
            </a:endParaRPr>
          </a:p>
          <a:p>
            <a:pPr algn="ctr" eaLnBrk="1" hangingPunct="1"/>
            <a:r>
              <a:rPr lang="en-US" altLang="zh-CN" sz="2400">
                <a:solidFill>
                  <a:srgbClr val="333300"/>
                </a:solidFill>
                <a:ea typeface="楷体_GB2312" pitchFamily="49" charset="-122"/>
              </a:rPr>
              <a:t>0</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0</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3</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3</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2</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2</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6</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6</a:t>
            </a:r>
            <a:endParaRPr lang="en-US" altLang="zh-CN" sz="2400">
              <a:solidFill>
                <a:srgbClr val="333300"/>
              </a:solidFill>
              <a:ea typeface="楷体_GB2312" pitchFamily="49" charset="-122"/>
            </a:endParaRPr>
          </a:p>
        </p:txBody>
      </p:sp>
      <p:sp>
        <p:nvSpPr>
          <p:cNvPr id="117792" name="Text Box 31"/>
          <p:cNvSpPr txBox="1">
            <a:spLocks noChangeArrowheads="1"/>
          </p:cNvSpPr>
          <p:nvPr/>
        </p:nvSpPr>
        <p:spPr bwMode="auto">
          <a:xfrm>
            <a:off x="6477000" y="3124200"/>
            <a:ext cx="604838"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en-US" altLang="zh-CN" sz="2400">
                <a:solidFill>
                  <a:schemeClr val="tx2"/>
                </a:solidFill>
                <a:ea typeface="楷体_GB2312" pitchFamily="49" charset="-122"/>
              </a:rPr>
              <a:t>AL</a:t>
            </a:r>
            <a:endParaRPr lang="en-US" altLang="zh-CN" sz="2400">
              <a:ea typeface="楷体_GB2312" pitchFamily="49" charset="-122"/>
            </a:endParaRPr>
          </a:p>
          <a:p>
            <a:pPr algn="ctr" eaLnBrk="1" hangingPunct="1"/>
            <a:r>
              <a:rPr lang="en-US" altLang="zh-CN" sz="2400">
                <a:solidFill>
                  <a:srgbClr val="333300"/>
                </a:solidFill>
                <a:ea typeface="楷体_GB2312" pitchFamily="49" charset="-122"/>
              </a:rPr>
              <a:t>1</a:t>
            </a:r>
            <a:endParaRPr lang="en-US" altLang="zh-CN" sz="2400">
              <a:solidFill>
                <a:srgbClr val="333300"/>
              </a:solidFill>
              <a:ea typeface="楷体_GB2312" pitchFamily="49" charset="-122"/>
            </a:endParaRPr>
          </a:p>
          <a:p>
            <a:pPr algn="ctr" eaLnBrk="1" hangingPunct="1"/>
            <a:r>
              <a:rPr lang="en-US" altLang="zh-CN" sz="2400">
                <a:solidFill>
                  <a:schemeClr val="tx2"/>
                </a:solidFill>
                <a:ea typeface="楷体_GB2312" pitchFamily="49" charset="-122"/>
              </a:rPr>
              <a:t>0</a:t>
            </a:r>
            <a:endParaRPr lang="en-US" altLang="zh-CN" sz="2400">
              <a:solidFill>
                <a:schemeClr val="tx2"/>
              </a:solidFill>
              <a:ea typeface="楷体_GB2312" pitchFamily="49" charset="-122"/>
            </a:endParaRPr>
          </a:p>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a:p>
            <a:pPr algn="ctr" eaLnBrk="1" hangingPunct="1"/>
            <a:r>
              <a:rPr lang="en-US" altLang="zh-CN" sz="2400">
                <a:solidFill>
                  <a:schemeClr val="tx2"/>
                </a:solidFill>
                <a:ea typeface="楷体_GB2312" pitchFamily="49" charset="-122"/>
              </a:rPr>
              <a:t>2</a:t>
            </a:r>
            <a:endParaRPr lang="en-US" altLang="zh-CN" sz="2400">
              <a:solidFill>
                <a:schemeClr val="tx2"/>
              </a:solidFill>
              <a:ea typeface="楷体_GB2312" pitchFamily="49" charset="-122"/>
            </a:endParaRPr>
          </a:p>
          <a:p>
            <a:pPr algn="ctr" eaLnBrk="1" hangingPunct="1"/>
            <a:r>
              <a:rPr lang="en-US" altLang="zh-CN" sz="2400">
                <a:solidFill>
                  <a:srgbClr val="333300"/>
                </a:solidFill>
                <a:ea typeface="楷体_GB2312" pitchFamily="49" charset="-122"/>
              </a:rPr>
              <a:t>5</a:t>
            </a:r>
            <a:endParaRPr lang="en-US" altLang="zh-CN" sz="2400">
              <a:solidFill>
                <a:srgbClr val="333300"/>
              </a:solidFill>
              <a:ea typeface="楷体_GB2312" pitchFamily="49" charset="-122"/>
            </a:endParaRPr>
          </a:p>
          <a:p>
            <a:pPr algn="ctr" eaLnBrk="1" hangingPunct="1"/>
            <a:r>
              <a:rPr lang="en-US" altLang="zh-CN" sz="2400">
                <a:solidFill>
                  <a:schemeClr val="tx2"/>
                </a:solidFill>
                <a:ea typeface="楷体_GB2312" pitchFamily="49" charset="-122"/>
              </a:rPr>
              <a:t>6</a:t>
            </a:r>
            <a:endParaRPr lang="en-US" altLang="zh-CN" sz="2400">
              <a:solidFill>
                <a:schemeClr val="tx2"/>
              </a:solidFill>
              <a:ea typeface="楷体_GB2312" pitchFamily="49" charset="-122"/>
            </a:endParaRPr>
          </a:p>
          <a:p>
            <a:pPr algn="ctr" eaLnBrk="1" hangingPunct="1"/>
            <a:r>
              <a:rPr lang="en-US" altLang="zh-CN" sz="2400">
                <a:solidFill>
                  <a:srgbClr val="333300"/>
                </a:solidFill>
                <a:ea typeface="楷体_GB2312" pitchFamily="49" charset="-122"/>
              </a:rPr>
              <a:t>7</a:t>
            </a:r>
            <a:endParaRPr lang="en-US" altLang="zh-CN" sz="2400">
              <a:solidFill>
                <a:srgbClr val="333300"/>
              </a:solidFill>
              <a:ea typeface="楷体_GB2312"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7787"/>
                                        </p:tgtEl>
                                        <p:attrNameLst>
                                          <p:attrName>style.visibility</p:attrName>
                                        </p:attrNameLst>
                                      </p:cBhvr>
                                      <p:to>
                                        <p:strVal val="visible"/>
                                      </p:to>
                                    </p:set>
                                    <p:animEffect transition="in" filter="slide(fromLeft)">
                                      <p:cBhvr>
                                        <p:cTn id="7" dur="500"/>
                                        <p:tgtEl>
                                          <p:spTgt spid="1177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7788"/>
                                        </p:tgtEl>
                                        <p:attrNameLst>
                                          <p:attrName>style.visibility</p:attrName>
                                        </p:attrNameLst>
                                      </p:cBhvr>
                                      <p:to>
                                        <p:strVal val="visible"/>
                                      </p:to>
                                    </p:set>
                                    <p:animEffect transition="in" filter="dissolve">
                                      <p:cBhvr>
                                        <p:cTn id="12" dur="500"/>
                                        <p:tgtEl>
                                          <p:spTgt spid="11778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7789"/>
                                        </p:tgtEl>
                                        <p:attrNameLst>
                                          <p:attrName>style.visibility</p:attrName>
                                        </p:attrNameLst>
                                      </p:cBhvr>
                                      <p:to>
                                        <p:strVal val="visible"/>
                                      </p:to>
                                    </p:set>
                                    <p:animEffect transition="in" filter="dissolve">
                                      <p:cBhvr>
                                        <p:cTn id="17" dur="500"/>
                                        <p:tgtEl>
                                          <p:spTgt spid="11778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17790"/>
                                        </p:tgtEl>
                                        <p:attrNameLst>
                                          <p:attrName>style.visibility</p:attrName>
                                        </p:attrNameLst>
                                      </p:cBhvr>
                                      <p:to>
                                        <p:strVal val="visible"/>
                                      </p:to>
                                    </p:set>
                                    <p:animEffect transition="in" filter="slide(fromLeft)">
                                      <p:cBhvr>
                                        <p:cTn id="22" dur="500"/>
                                        <p:tgtEl>
                                          <p:spTgt spid="11779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17791"/>
                                        </p:tgtEl>
                                        <p:attrNameLst>
                                          <p:attrName>style.visibility</p:attrName>
                                        </p:attrNameLst>
                                      </p:cBhvr>
                                      <p:to>
                                        <p:strVal val="visible"/>
                                      </p:to>
                                    </p:set>
                                    <p:animEffect transition="in" filter="slide(fromLeft)">
                                      <p:cBhvr>
                                        <p:cTn id="27" dur="500"/>
                                        <p:tgtEl>
                                          <p:spTgt spid="11779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117792"/>
                                        </p:tgtEl>
                                        <p:attrNameLst>
                                          <p:attrName>style.visibility</p:attrName>
                                        </p:attrNameLst>
                                      </p:cBhvr>
                                      <p:to>
                                        <p:strVal val="visible"/>
                                      </p:to>
                                    </p:set>
                                    <p:animEffect transition="in" filter="slide(fromRight)">
                                      <p:cBhvr>
                                        <p:cTn id="32" dur="500"/>
                                        <p:tgtEl>
                                          <p:spTgt spid="117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7" grpId="0" autoUpdateAnimBg="0"/>
      <p:bldP spid="117788" grpId="0" autoUpdateAnimBg="0"/>
      <p:bldP spid="117789" grpId="0" autoUpdateAnimBg="0"/>
      <p:bldP spid="117790" grpId="0" autoUpdateAnimBg="0"/>
      <p:bldP spid="117791" grpId="0" autoUpdateAnimBg="0"/>
      <p:bldP spid="117792"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7608E18C-27D8-4228-BA36-5F0CC4D8C2D0}"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8806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D10AF3D6-F352-4401-9338-56B1B28FB678}"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18788" name="Rectangle 2"/>
          <p:cNvSpPr>
            <a:spLocks noGrp="1" noChangeArrowheads="1"/>
          </p:cNvSpPr>
          <p:nvPr>
            <p:ph type="body" idx="4294967295"/>
          </p:nvPr>
        </p:nvSpPr>
        <p:spPr>
          <a:xfrm>
            <a:off x="511175" y="800100"/>
            <a:ext cx="8382000" cy="3744913"/>
          </a:xfrm>
        </p:spPr>
        <p:txBody>
          <a:bodyPr/>
          <a:lstStyle/>
          <a:p>
            <a:pPr eaLnBrk="1" hangingPunct="1">
              <a:spcBef>
                <a:spcPct val="15000"/>
              </a:spcBef>
              <a:buClr>
                <a:srgbClr val="800080"/>
              </a:buClr>
              <a:buSzPct val="50000"/>
              <a:buFont typeface="Wingdings" panose="05000000000000000000" pitchFamily="2" charset="2"/>
              <a:buNone/>
            </a:pPr>
            <a:r>
              <a:rPr lang="en-US" altLang="zh-CN" sz="3000" b="1">
                <a:latin typeface="Times New Roman" pitchFamily="18" charset="0"/>
                <a:ea typeface="仿宋_GB2312" pitchFamily="49" charset="-122"/>
              </a:rPr>
              <a:t>①</a:t>
            </a:r>
            <a:r>
              <a:rPr lang="zh-CN" altLang="en-US" sz="3000" b="1">
                <a:latin typeface="Times New Roman" pitchFamily="18" charset="0"/>
                <a:ea typeface="仿宋_GB2312" pitchFamily="49" charset="-122"/>
              </a:rPr>
              <a:t>先求得从源点</a:t>
            </a:r>
            <a:r>
              <a:rPr lang="en-US" altLang="zh-CN" sz="3000" b="1" i="1">
                <a:solidFill>
                  <a:schemeClr val="tx2"/>
                </a:solidFill>
                <a:latin typeface="Times New Roman" pitchFamily="18" charset="0"/>
                <a:ea typeface="仿宋_GB2312" pitchFamily="49" charset="-122"/>
              </a:rPr>
              <a:t>V</a:t>
            </a:r>
            <a:r>
              <a:rPr lang="en-US" altLang="zh-CN" sz="3000" b="1" baseline="-25000">
                <a:solidFill>
                  <a:schemeClr val="tx2"/>
                </a:solidFill>
                <a:latin typeface="Times New Roman" pitchFamily="18" charset="0"/>
                <a:ea typeface="仿宋_GB2312" pitchFamily="49" charset="-122"/>
              </a:rPr>
              <a:t>0</a:t>
            </a:r>
            <a:r>
              <a:rPr lang="zh-CN" altLang="en-US" sz="3000" b="1">
                <a:latin typeface="Times New Roman" pitchFamily="18" charset="0"/>
                <a:ea typeface="仿宋_GB2312" pitchFamily="49" charset="-122"/>
              </a:rPr>
              <a:t>到各个顶点</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i </a:t>
            </a:r>
            <a:r>
              <a:rPr lang="zh-CN" altLang="en-US" sz="3000" b="1">
                <a:latin typeface="Times New Roman" pitchFamily="18" charset="0"/>
                <a:ea typeface="仿宋_GB2312" pitchFamily="49" charset="-122"/>
              </a:rPr>
              <a:t>的</a:t>
            </a:r>
            <a:r>
              <a:rPr lang="en-US" altLang="zh-CN" sz="3000" b="1" i="1">
                <a:solidFill>
                  <a:schemeClr val="tx2"/>
                </a:solidFill>
                <a:latin typeface="Times New Roman" pitchFamily="18" charset="0"/>
                <a:ea typeface="仿宋_GB2312" pitchFamily="49" charset="-122"/>
              </a:rPr>
              <a:t>Ve</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a:t>
            </a:r>
            <a:r>
              <a:rPr lang="zh-CN" altLang="en-US" sz="3000" b="1">
                <a:latin typeface="Times New Roman" pitchFamily="18" charset="0"/>
                <a:ea typeface="仿宋_GB2312" pitchFamily="49" charset="-122"/>
              </a:rPr>
              <a:t>和</a:t>
            </a:r>
            <a:r>
              <a:rPr lang="en-US" altLang="zh-CN" sz="3000" b="1" i="1">
                <a:solidFill>
                  <a:schemeClr val="tx2"/>
                </a:solidFill>
                <a:latin typeface="Times New Roman" pitchFamily="18" charset="0"/>
                <a:ea typeface="仿宋_GB2312" pitchFamily="49" charset="-122"/>
              </a:rPr>
              <a:t>Vl</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a:t>
            </a:r>
            <a:endParaRPr lang="zh-CN" altLang="en-US" sz="3000" b="1">
              <a:latin typeface="Times New Roman" pitchFamily="18" charset="0"/>
              <a:ea typeface="仿宋_GB2312" pitchFamily="49" charset="-122"/>
            </a:endParaRPr>
          </a:p>
          <a:p>
            <a:pPr eaLnBrk="1" hangingPunct="1">
              <a:spcBef>
                <a:spcPct val="15000"/>
              </a:spcBef>
              <a:buClr>
                <a:srgbClr val="800080"/>
              </a:buClr>
              <a:buSzPct val="50000"/>
            </a:pPr>
            <a:r>
              <a:rPr lang="zh-CN" altLang="en-US" sz="3000" b="1">
                <a:latin typeface="Times New Roman" pitchFamily="18" charset="0"/>
                <a:ea typeface="仿宋_GB2312" pitchFamily="49" charset="-122"/>
              </a:rPr>
              <a:t>求</a:t>
            </a:r>
            <a:r>
              <a:rPr lang="en-US" altLang="zh-CN" sz="3000" b="1" i="1">
                <a:solidFill>
                  <a:schemeClr val="tx2"/>
                </a:solidFill>
                <a:latin typeface="Times New Roman" pitchFamily="18" charset="0"/>
                <a:ea typeface="仿宋_GB2312" pitchFamily="49" charset="-122"/>
              </a:rPr>
              <a:t>Ve</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a:t>
            </a:r>
            <a:r>
              <a:rPr lang="zh-CN" altLang="en-US" sz="3000" b="1">
                <a:latin typeface="Times New Roman" pitchFamily="18" charset="0"/>
                <a:ea typeface="仿宋_GB2312" pitchFamily="49" charset="-122"/>
              </a:rPr>
              <a:t>的递推公式</a:t>
            </a:r>
            <a:endParaRPr lang="zh-CN" altLang="en-US" sz="3000" b="1">
              <a:latin typeface="Times New Roman" pitchFamily="18" charset="0"/>
              <a:ea typeface="仿宋_GB2312" pitchFamily="49" charset="-122"/>
            </a:endParaRPr>
          </a:p>
          <a:p>
            <a:pPr lvl="1" eaLnBrk="1" hangingPunct="1">
              <a:spcBef>
                <a:spcPct val="15000"/>
              </a:spcBef>
              <a:buClr>
                <a:srgbClr val="339966"/>
              </a:buClr>
              <a:buSzPct val="50000"/>
              <a:buFont typeface="Wingdings" panose="05000000000000000000" pitchFamily="2" charset="2"/>
              <a:buChar char="u"/>
            </a:pPr>
            <a:r>
              <a:rPr lang="zh-CN" altLang="en-US" sz="3000" b="1">
                <a:solidFill>
                  <a:srgbClr val="000066"/>
                </a:solidFill>
                <a:latin typeface="Times New Roman" pitchFamily="18" charset="0"/>
                <a:ea typeface="仿宋_GB2312" pitchFamily="49" charset="-122"/>
              </a:rPr>
              <a:t> </a:t>
            </a:r>
            <a:r>
              <a:rPr lang="zh-CN" altLang="en-US" sz="3000" b="1">
                <a:latin typeface="Times New Roman" pitchFamily="18" charset="0"/>
                <a:ea typeface="仿宋_GB2312" pitchFamily="49" charset="-122"/>
              </a:rPr>
              <a:t>从 </a:t>
            </a:r>
            <a:r>
              <a:rPr lang="en-US" altLang="zh-CN" sz="3000" b="1" i="1">
                <a:solidFill>
                  <a:schemeClr val="tx2"/>
                </a:solidFill>
                <a:latin typeface="Times New Roman" pitchFamily="18" charset="0"/>
                <a:ea typeface="仿宋_GB2312" pitchFamily="49" charset="-122"/>
              </a:rPr>
              <a:t>Ve</a:t>
            </a:r>
            <a:r>
              <a:rPr lang="en-US" altLang="zh-CN" sz="3000" b="1">
                <a:solidFill>
                  <a:schemeClr val="tx2"/>
                </a:solidFill>
                <a:latin typeface="Times New Roman" pitchFamily="18" charset="0"/>
                <a:ea typeface="仿宋_GB2312" pitchFamily="49" charset="-122"/>
              </a:rPr>
              <a:t>[0] = 0 </a:t>
            </a:r>
            <a:r>
              <a:rPr lang="zh-CN" altLang="en-US" sz="3000" b="1">
                <a:latin typeface="Times New Roman" pitchFamily="18" charset="0"/>
                <a:ea typeface="仿宋_GB2312" pitchFamily="49" charset="-122"/>
              </a:rPr>
              <a:t>开始，向前递推</a:t>
            </a:r>
            <a:endParaRPr lang="zh-CN" altLang="en-US" sz="3000" b="1">
              <a:latin typeface="Times New Roman" pitchFamily="18" charset="0"/>
              <a:ea typeface="仿宋_GB2312" pitchFamily="49" charset="-122"/>
            </a:endParaRPr>
          </a:p>
          <a:p>
            <a:pPr lvl="1" eaLnBrk="1" hangingPunct="1">
              <a:spcBef>
                <a:spcPct val="15000"/>
              </a:spcBef>
              <a:buClr>
                <a:srgbClr val="339966"/>
              </a:buClr>
              <a:buSzPct val="50000"/>
              <a:buFont typeface="Wingdings" panose="05000000000000000000" pitchFamily="2" charset="2"/>
              <a:buChar char="u"/>
            </a:pPr>
            <a:endParaRPr lang="zh-CN" altLang="en-US" sz="3000" b="1">
              <a:solidFill>
                <a:srgbClr val="000066"/>
              </a:solidFill>
              <a:latin typeface="Times New Roman" pitchFamily="18" charset="0"/>
              <a:ea typeface="仿宋_GB2312" pitchFamily="49" charset="-122"/>
            </a:endParaRPr>
          </a:p>
          <a:p>
            <a:pPr lvl="1" eaLnBrk="1" hangingPunct="1">
              <a:spcBef>
                <a:spcPct val="15000"/>
              </a:spcBef>
              <a:buClr>
                <a:srgbClr val="339966"/>
              </a:buClr>
              <a:buSzPct val="50000"/>
              <a:buFont typeface="Wingdings" panose="05000000000000000000" pitchFamily="2" charset="2"/>
              <a:buNone/>
            </a:pPr>
            <a:r>
              <a:rPr lang="zh-CN" altLang="en-US" sz="3000" b="1">
                <a:solidFill>
                  <a:srgbClr val="000066"/>
                </a:solidFill>
                <a:latin typeface="Times New Roman" pitchFamily="18" charset="0"/>
                <a:ea typeface="仿宋_GB2312" pitchFamily="49" charset="-122"/>
              </a:rPr>
              <a:t>               </a:t>
            </a:r>
            <a:r>
              <a:rPr lang="en-US" altLang="zh-CN" sz="3000" b="1">
                <a:latin typeface="Times New Roman" pitchFamily="18" charset="0"/>
                <a:ea typeface="仿宋_GB2312" pitchFamily="49" charset="-122"/>
              </a:rPr>
              <a:t>&lt; </a:t>
            </a:r>
            <a:r>
              <a:rPr lang="en-US" altLang="zh-CN" sz="3000" b="1" i="1">
                <a:latin typeface="Times New Roman" pitchFamily="18" charset="0"/>
                <a:ea typeface="仿宋_GB2312" pitchFamily="49" charset="-122"/>
              </a:rPr>
              <a:t>V</a:t>
            </a:r>
            <a:r>
              <a:rPr lang="en-US" altLang="zh-CN" sz="3000" b="1" i="1" baseline="-25000">
                <a:latin typeface="Times New Roman" pitchFamily="18" charset="0"/>
                <a:ea typeface="仿宋_GB2312" pitchFamily="49" charset="-122"/>
              </a:rPr>
              <a:t>i</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V</a:t>
            </a:r>
            <a:r>
              <a:rPr lang="en-US" altLang="zh-CN" sz="3000" b="1" i="1" baseline="-25000">
                <a:latin typeface="Times New Roman" pitchFamily="18" charset="0"/>
                <a:ea typeface="仿宋_GB2312" pitchFamily="49" charset="-122"/>
              </a:rPr>
              <a:t>j </a:t>
            </a:r>
            <a:r>
              <a:rPr lang="en-US" altLang="zh-CN" sz="3000" b="1">
                <a:latin typeface="Times New Roman" pitchFamily="18" charset="0"/>
                <a:ea typeface="仿宋_GB2312" pitchFamily="49" charset="-122"/>
              </a:rPr>
              <a:t>&gt; </a:t>
            </a:r>
            <a:r>
              <a:rPr lang="en-US" altLang="zh-CN" sz="3000" b="1">
                <a:latin typeface="Times New Roman" pitchFamily="18" charset="0"/>
                <a:ea typeface="仿宋_GB2312" pitchFamily="49" charset="-122"/>
                <a:sym typeface="Symbol" panose="05050102010706020507" pitchFamily="18" charset="2"/>
              </a:rPr>
              <a:t> </a:t>
            </a:r>
            <a:r>
              <a:rPr lang="en-US" altLang="zh-CN" sz="3000" b="1" i="1">
                <a:latin typeface="Times New Roman" pitchFamily="18" charset="0"/>
                <a:ea typeface="仿宋_GB2312" pitchFamily="49" charset="-122"/>
                <a:sym typeface="Symbol" panose="05050102010706020507" pitchFamily="18" charset="2"/>
              </a:rPr>
              <a:t>S</a:t>
            </a:r>
            <a:r>
              <a:rPr lang="en-US" altLang="zh-CN" sz="3000" b="1">
                <a:latin typeface="Times New Roman" pitchFamily="18" charset="0"/>
                <a:ea typeface="仿宋_GB2312" pitchFamily="49" charset="-122"/>
                <a:sym typeface="Symbol" panose="05050102010706020507" pitchFamily="18" charset="2"/>
              </a:rPr>
              <a:t>2,   </a:t>
            </a:r>
            <a:r>
              <a:rPr lang="en-US" altLang="zh-CN" sz="3000" b="1" i="1">
                <a:latin typeface="Times New Roman" pitchFamily="18" charset="0"/>
                <a:ea typeface="仿宋_GB2312" pitchFamily="49" charset="-122"/>
                <a:sym typeface="Symbol" panose="05050102010706020507" pitchFamily="18" charset="2"/>
              </a:rPr>
              <a:t>j</a:t>
            </a:r>
            <a:r>
              <a:rPr lang="en-US" altLang="zh-CN" sz="3000" b="1">
                <a:latin typeface="Times New Roman" pitchFamily="18" charset="0"/>
                <a:ea typeface="仿宋_GB2312" pitchFamily="49" charset="-122"/>
                <a:sym typeface="Symbol" panose="05050102010706020507" pitchFamily="18" charset="2"/>
              </a:rPr>
              <a:t> = 1, 2, , </a:t>
            </a:r>
            <a:r>
              <a:rPr lang="en-US" altLang="zh-CN" sz="3000" b="1" i="1">
                <a:latin typeface="Times New Roman" pitchFamily="18" charset="0"/>
                <a:ea typeface="仿宋_GB2312" pitchFamily="49" charset="-122"/>
                <a:sym typeface="Symbol" panose="05050102010706020507" pitchFamily="18" charset="2"/>
              </a:rPr>
              <a:t>n</a:t>
            </a:r>
            <a:r>
              <a:rPr lang="en-US" altLang="zh-CN" sz="3000" b="1">
                <a:latin typeface="Times New Roman" pitchFamily="18" charset="0"/>
                <a:ea typeface="仿宋_GB2312" pitchFamily="49" charset="-122"/>
                <a:sym typeface="Symbol" panose="05050102010706020507" pitchFamily="18" charset="2"/>
              </a:rPr>
              <a:t>-1</a:t>
            </a:r>
            <a:r>
              <a:rPr lang="en-US" altLang="zh-CN" sz="3000" b="1">
                <a:latin typeface="Times New Roman" pitchFamily="18" charset="0"/>
                <a:ea typeface="仿宋_GB2312" pitchFamily="49" charset="-122"/>
              </a:rPr>
              <a:t>           </a:t>
            </a:r>
            <a:endParaRPr lang="en-US" altLang="zh-CN" sz="3000" b="1">
              <a:latin typeface="Times New Roman" pitchFamily="18" charset="0"/>
              <a:ea typeface="仿宋_GB2312" pitchFamily="49" charset="-122"/>
            </a:endParaRPr>
          </a:p>
          <a:p>
            <a:pPr lvl="1" eaLnBrk="1" hangingPunct="1">
              <a:spcBef>
                <a:spcPct val="15000"/>
              </a:spcBef>
              <a:buClr>
                <a:srgbClr val="339966"/>
              </a:buClr>
              <a:buSzPct val="50000"/>
              <a:buFont typeface="Wingdings" panose="05000000000000000000" pitchFamily="2" charset="2"/>
              <a:buNone/>
            </a:pPr>
            <a:r>
              <a:rPr lang="en-US" altLang="zh-CN" sz="3000" b="1" i="1">
                <a:solidFill>
                  <a:schemeClr val="tx2"/>
                </a:solidFill>
                <a:latin typeface="Times New Roman" pitchFamily="18" charset="0"/>
                <a:ea typeface="仿宋_GB2312" pitchFamily="49" charset="-122"/>
              </a:rPr>
              <a:t>    S</a:t>
            </a:r>
            <a:r>
              <a:rPr lang="en-US" altLang="zh-CN" sz="3000" b="1">
                <a:solidFill>
                  <a:schemeClr val="tx2"/>
                </a:solidFill>
                <a:latin typeface="Times New Roman" pitchFamily="18" charset="0"/>
                <a:ea typeface="仿宋_GB2312" pitchFamily="49" charset="-122"/>
              </a:rPr>
              <a:t>2</a:t>
            </a:r>
            <a:r>
              <a:rPr lang="en-US" altLang="zh-CN" sz="3000" b="1">
                <a:solidFill>
                  <a:schemeClr val="accent2"/>
                </a:solidFill>
                <a:latin typeface="Times New Roman" pitchFamily="18" charset="0"/>
                <a:ea typeface="仿宋_GB2312" pitchFamily="49" charset="-122"/>
              </a:rPr>
              <a:t> </a:t>
            </a:r>
            <a:r>
              <a:rPr lang="zh-CN" altLang="en-US" sz="3000" b="1">
                <a:latin typeface="Times New Roman" pitchFamily="18" charset="0"/>
                <a:ea typeface="仿宋_GB2312" pitchFamily="49" charset="-122"/>
              </a:rPr>
              <a:t>是所有指向</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j </a:t>
            </a:r>
            <a:r>
              <a:rPr lang="zh-CN" altLang="en-US" sz="3000" b="1">
                <a:latin typeface="Times New Roman" pitchFamily="18" charset="0"/>
                <a:ea typeface="仿宋_GB2312" pitchFamily="49" charset="-122"/>
              </a:rPr>
              <a:t>的有向边</a:t>
            </a:r>
            <a:r>
              <a:rPr lang="en-US" altLang="zh-CN" sz="3000" b="1">
                <a:solidFill>
                  <a:schemeClr val="tx2"/>
                </a:solidFill>
                <a:latin typeface="Times New Roman" pitchFamily="18" charset="0"/>
                <a:ea typeface="仿宋_GB2312" pitchFamily="49" charset="-122"/>
              </a:rPr>
              <a:t>&lt;</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j</a:t>
            </a:r>
            <a:r>
              <a:rPr lang="en-US" altLang="zh-CN" sz="3000" b="1">
                <a:solidFill>
                  <a:schemeClr val="tx2"/>
                </a:solidFill>
                <a:latin typeface="Times New Roman" pitchFamily="18" charset="0"/>
                <a:ea typeface="仿宋_GB2312" pitchFamily="49" charset="-122"/>
              </a:rPr>
              <a:t>&gt;</a:t>
            </a:r>
            <a:r>
              <a:rPr lang="zh-CN" altLang="en-US" sz="3000" b="1">
                <a:latin typeface="Times New Roman" pitchFamily="18" charset="0"/>
                <a:ea typeface="仿宋_GB2312" pitchFamily="49" charset="-122"/>
              </a:rPr>
              <a:t>的集合。</a:t>
            </a:r>
            <a:endParaRPr lang="zh-CN" altLang="en-US" sz="3000" b="1">
              <a:latin typeface="Times New Roman" pitchFamily="18" charset="0"/>
              <a:ea typeface="仿宋_GB2312" pitchFamily="49" charset="-122"/>
            </a:endParaRPr>
          </a:p>
        </p:txBody>
      </p:sp>
      <p:graphicFrame>
        <p:nvGraphicFramePr>
          <p:cNvPr id="118789" name="Object 5"/>
          <p:cNvGraphicFramePr>
            <a:graphicFrameLocks noChangeAspect="1"/>
          </p:cNvGraphicFramePr>
          <p:nvPr/>
        </p:nvGraphicFramePr>
        <p:xfrm>
          <a:off x="1870075" y="2333625"/>
          <a:ext cx="6011863" cy="760413"/>
        </p:xfrm>
        <a:graphic>
          <a:graphicData uri="http://schemas.openxmlformats.org/presentationml/2006/ole">
            <mc:AlternateContent xmlns:mc="http://schemas.openxmlformats.org/markup-compatibility/2006">
              <mc:Choice xmlns:v="urn:schemas-microsoft-com:vml" Requires="v">
                <p:oleObj spid="_x0000_s9226" name="" r:id="rId1" imgW="2414270" imgH="279400" progId="Equation.3">
                  <p:embed/>
                </p:oleObj>
              </mc:Choice>
              <mc:Fallback>
                <p:oleObj name="" r:id="rId1" imgW="2414270" imgH="2794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075" y="2333625"/>
                        <a:ext cx="6011863"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790" name="Oval 4"/>
          <p:cNvSpPr>
            <a:spLocks noChangeArrowheads="1"/>
          </p:cNvSpPr>
          <p:nvPr/>
        </p:nvSpPr>
        <p:spPr bwMode="auto">
          <a:xfrm>
            <a:off x="5232400" y="5080000"/>
            <a:ext cx="241300" cy="241300"/>
          </a:xfrm>
          <a:prstGeom prst="ellipse">
            <a:avLst/>
          </a:prstGeom>
          <a:gradFill rotWithShape="0">
            <a:gsLst>
              <a:gs pos="0">
                <a:srgbClr val="3333CC"/>
              </a:gs>
              <a:gs pos="100000">
                <a:srgbClr val="18185E"/>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8791" name="Line 5"/>
          <p:cNvSpPr>
            <a:spLocks noChangeShapeType="1"/>
          </p:cNvSpPr>
          <p:nvPr/>
        </p:nvSpPr>
        <p:spPr bwMode="auto">
          <a:xfrm>
            <a:off x="3873500" y="4787900"/>
            <a:ext cx="1397000" cy="355600"/>
          </a:xfrm>
          <a:prstGeom prst="line">
            <a:avLst/>
          </a:prstGeom>
          <a:noFill/>
          <a:ln w="25400">
            <a:solidFill>
              <a:srgbClr val="CC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8792" name="Line 6"/>
          <p:cNvSpPr>
            <a:spLocks noChangeShapeType="1"/>
          </p:cNvSpPr>
          <p:nvPr/>
        </p:nvSpPr>
        <p:spPr bwMode="auto">
          <a:xfrm flipV="1">
            <a:off x="3848100" y="5207000"/>
            <a:ext cx="1409700" cy="139700"/>
          </a:xfrm>
          <a:prstGeom prst="line">
            <a:avLst/>
          </a:prstGeom>
          <a:noFill/>
          <a:ln w="25400">
            <a:solidFill>
              <a:srgbClr val="CC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8793" name="Line 7"/>
          <p:cNvSpPr>
            <a:spLocks noChangeShapeType="1"/>
          </p:cNvSpPr>
          <p:nvPr/>
        </p:nvSpPr>
        <p:spPr bwMode="auto">
          <a:xfrm flipV="1">
            <a:off x="3810000" y="5283200"/>
            <a:ext cx="1473200" cy="635000"/>
          </a:xfrm>
          <a:prstGeom prst="line">
            <a:avLst/>
          </a:prstGeom>
          <a:noFill/>
          <a:ln w="25400">
            <a:solidFill>
              <a:srgbClr val="CC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8794" name="Oval 8"/>
          <p:cNvSpPr>
            <a:spLocks noChangeArrowheads="1"/>
          </p:cNvSpPr>
          <p:nvPr/>
        </p:nvSpPr>
        <p:spPr bwMode="auto">
          <a:xfrm>
            <a:off x="3657600" y="4622800"/>
            <a:ext cx="241300" cy="241300"/>
          </a:xfrm>
          <a:prstGeom prst="ellipse">
            <a:avLst/>
          </a:prstGeom>
          <a:gradFill rotWithShape="0">
            <a:gsLst>
              <a:gs pos="0">
                <a:srgbClr val="339966"/>
              </a:gs>
              <a:gs pos="100000">
                <a:srgbClr val="18472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8795" name="Oval 9"/>
          <p:cNvSpPr>
            <a:spLocks noChangeArrowheads="1"/>
          </p:cNvSpPr>
          <p:nvPr/>
        </p:nvSpPr>
        <p:spPr bwMode="auto">
          <a:xfrm>
            <a:off x="3606800" y="5232400"/>
            <a:ext cx="241300" cy="241300"/>
          </a:xfrm>
          <a:prstGeom prst="ellipse">
            <a:avLst/>
          </a:prstGeom>
          <a:gradFill rotWithShape="0">
            <a:gsLst>
              <a:gs pos="0">
                <a:srgbClr val="339966"/>
              </a:gs>
              <a:gs pos="100000">
                <a:srgbClr val="18472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8796" name="Oval 10"/>
          <p:cNvSpPr>
            <a:spLocks noChangeArrowheads="1"/>
          </p:cNvSpPr>
          <p:nvPr/>
        </p:nvSpPr>
        <p:spPr bwMode="auto">
          <a:xfrm>
            <a:off x="3606800" y="5829300"/>
            <a:ext cx="241300" cy="241300"/>
          </a:xfrm>
          <a:prstGeom prst="ellipse">
            <a:avLst/>
          </a:prstGeom>
          <a:gradFill rotWithShape="0">
            <a:gsLst>
              <a:gs pos="0">
                <a:srgbClr val="339966"/>
              </a:gs>
              <a:gs pos="100000">
                <a:srgbClr val="18472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8797" name="Text Box 11"/>
          <p:cNvSpPr txBox="1">
            <a:spLocks noChangeArrowheads="1"/>
          </p:cNvSpPr>
          <p:nvPr/>
        </p:nvSpPr>
        <p:spPr bwMode="auto">
          <a:xfrm>
            <a:off x="2511425" y="4435475"/>
            <a:ext cx="1157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rgbClr val="CC0000"/>
                </a:solidFill>
                <a:ea typeface="SimSun" pitchFamily="2" charset="-122"/>
              </a:rPr>
              <a:t>Ve = 6</a:t>
            </a:r>
            <a:endParaRPr lang="en-US" altLang="zh-CN" sz="2800" b="1">
              <a:solidFill>
                <a:srgbClr val="CC0000"/>
              </a:solidFill>
              <a:ea typeface="SimSun" pitchFamily="2" charset="-122"/>
            </a:endParaRPr>
          </a:p>
        </p:txBody>
      </p:sp>
      <p:sp>
        <p:nvSpPr>
          <p:cNvPr id="118798" name="Text Box 12"/>
          <p:cNvSpPr txBox="1">
            <a:spLocks noChangeArrowheads="1"/>
          </p:cNvSpPr>
          <p:nvPr/>
        </p:nvSpPr>
        <p:spPr bwMode="auto">
          <a:xfrm>
            <a:off x="2320925" y="5057775"/>
            <a:ext cx="1335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rgbClr val="CC0000"/>
                </a:solidFill>
                <a:ea typeface="SimSun" pitchFamily="2" charset="-122"/>
              </a:rPr>
              <a:t>Ve = 12</a:t>
            </a:r>
            <a:endParaRPr lang="en-US" altLang="zh-CN" sz="2800" b="1">
              <a:solidFill>
                <a:srgbClr val="CC0000"/>
              </a:solidFill>
              <a:ea typeface="SimSun" pitchFamily="2" charset="-122"/>
            </a:endParaRPr>
          </a:p>
        </p:txBody>
      </p:sp>
      <p:sp>
        <p:nvSpPr>
          <p:cNvPr id="118799" name="Text Box 13"/>
          <p:cNvSpPr txBox="1">
            <a:spLocks noChangeArrowheads="1"/>
          </p:cNvSpPr>
          <p:nvPr/>
        </p:nvSpPr>
        <p:spPr bwMode="auto">
          <a:xfrm>
            <a:off x="2409825" y="5743575"/>
            <a:ext cx="1157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rgbClr val="CC0000"/>
                </a:solidFill>
                <a:ea typeface="SimSun" pitchFamily="2" charset="-122"/>
              </a:rPr>
              <a:t>Ve = 9</a:t>
            </a:r>
            <a:endParaRPr lang="en-US" altLang="zh-CN" sz="2800" b="1">
              <a:solidFill>
                <a:srgbClr val="CC0000"/>
              </a:solidFill>
              <a:ea typeface="SimSun" pitchFamily="2" charset="-122"/>
            </a:endParaRPr>
          </a:p>
        </p:txBody>
      </p:sp>
      <p:sp>
        <p:nvSpPr>
          <p:cNvPr id="118800" name="Text Box 14"/>
          <p:cNvSpPr txBox="1">
            <a:spLocks noChangeArrowheads="1"/>
          </p:cNvSpPr>
          <p:nvPr/>
        </p:nvSpPr>
        <p:spPr bwMode="auto">
          <a:xfrm>
            <a:off x="4314825" y="44481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5</a:t>
            </a:r>
            <a:endParaRPr lang="en-US" altLang="zh-CN" sz="2800" b="1">
              <a:ea typeface="SimSun" pitchFamily="2" charset="-122"/>
            </a:endParaRPr>
          </a:p>
        </p:txBody>
      </p:sp>
      <p:sp>
        <p:nvSpPr>
          <p:cNvPr id="118801" name="Text Box 15"/>
          <p:cNvSpPr txBox="1">
            <a:spLocks noChangeArrowheads="1"/>
          </p:cNvSpPr>
          <p:nvPr/>
        </p:nvSpPr>
        <p:spPr bwMode="auto">
          <a:xfrm>
            <a:off x="4048125" y="48545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2</a:t>
            </a:r>
            <a:endParaRPr lang="en-US" altLang="zh-CN" sz="2800" b="1">
              <a:ea typeface="SimSun" pitchFamily="2" charset="-122"/>
            </a:endParaRPr>
          </a:p>
        </p:txBody>
      </p:sp>
      <p:sp>
        <p:nvSpPr>
          <p:cNvPr id="118802" name="Text Box 16"/>
          <p:cNvSpPr txBox="1">
            <a:spLocks noChangeArrowheads="1"/>
          </p:cNvSpPr>
          <p:nvPr/>
        </p:nvSpPr>
        <p:spPr bwMode="auto">
          <a:xfrm>
            <a:off x="4505325" y="55022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ea typeface="SimSun" pitchFamily="2" charset="-122"/>
              </a:rPr>
              <a:t>4</a:t>
            </a:r>
            <a:endParaRPr lang="en-US" altLang="zh-CN" sz="2800" b="1">
              <a:ea typeface="SimSun" pitchFamily="2" charset="-122"/>
            </a:endParaRPr>
          </a:p>
        </p:txBody>
      </p:sp>
      <p:sp>
        <p:nvSpPr>
          <p:cNvPr id="118803" name="Text Box 17"/>
          <p:cNvSpPr txBox="1">
            <a:spLocks noChangeArrowheads="1"/>
          </p:cNvSpPr>
          <p:nvPr/>
        </p:nvSpPr>
        <p:spPr bwMode="auto">
          <a:xfrm>
            <a:off x="5445125" y="4918075"/>
            <a:ext cx="2757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rgbClr val="CC0000"/>
                </a:solidFill>
                <a:ea typeface="SimSun" pitchFamily="2" charset="-122"/>
              </a:rPr>
              <a:t>Ve = 11? 14? 13?</a:t>
            </a:r>
            <a:endParaRPr lang="en-US" altLang="zh-CN" sz="2800" b="1">
              <a:solidFill>
                <a:srgbClr val="CC0000"/>
              </a:solidFill>
              <a:ea typeface="SimSun" pitchFamily="2" charset="-122"/>
            </a:endParaRPr>
          </a:p>
        </p:txBody>
      </p:sp>
      <p:sp>
        <p:nvSpPr>
          <p:cNvPr id="118804" name="Text Box 18"/>
          <p:cNvSpPr txBox="1">
            <a:spLocks noChangeArrowheads="1"/>
          </p:cNvSpPr>
          <p:nvPr/>
        </p:nvSpPr>
        <p:spPr bwMode="auto">
          <a:xfrm>
            <a:off x="6956425" y="5368925"/>
            <a:ext cx="379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sym typeface="Symbol" panose="05050102010706020507" pitchFamily="18" charset="2"/>
              </a:rPr>
              <a:t></a:t>
            </a:r>
            <a:endParaRPr lang="en-US" altLang="zh-CN" sz="2800" b="1">
              <a:solidFill>
                <a:schemeClr val="tx2"/>
              </a:solidFill>
              <a:ea typeface="SimSun" pitchFamily="2" charset="-122"/>
            </a:endParaRPr>
          </a:p>
        </p:txBody>
      </p:sp>
      <p:sp>
        <p:nvSpPr>
          <p:cNvPr id="118805" name="Line 19"/>
          <p:cNvSpPr>
            <a:spLocks noChangeShapeType="1"/>
          </p:cNvSpPr>
          <p:nvPr/>
        </p:nvSpPr>
        <p:spPr bwMode="auto">
          <a:xfrm>
            <a:off x="4784725" y="6211888"/>
            <a:ext cx="1955800" cy="0"/>
          </a:xfrm>
          <a:prstGeom prst="line">
            <a:avLst/>
          </a:prstGeom>
          <a:noFill/>
          <a:ln w="38100" cmpd="dbl">
            <a:solidFill>
              <a:srgbClr val="FF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806" name="Text Box 20"/>
          <p:cNvSpPr txBox="1">
            <a:spLocks noChangeArrowheads="1"/>
          </p:cNvSpPr>
          <p:nvPr/>
        </p:nvSpPr>
        <p:spPr bwMode="auto">
          <a:xfrm>
            <a:off x="3917950" y="591343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800">
                <a:ea typeface="隶书" pitchFamily="49" charset="-122"/>
                <a:sym typeface="Symbol" panose="05050102010706020507" pitchFamily="18" charset="2"/>
              </a:rPr>
              <a:t>已知</a:t>
            </a:r>
            <a:endParaRPr lang="zh-CN" altLang="en-US" sz="2800">
              <a:ea typeface="隶书" pitchFamily="49" charset="-122"/>
              <a:sym typeface="Symbol" panose="05050102010706020507" pitchFamily="18" charset="2"/>
            </a:endParaRPr>
          </a:p>
        </p:txBody>
      </p:sp>
      <p:sp>
        <p:nvSpPr>
          <p:cNvPr id="118807" name="Text Box 21"/>
          <p:cNvSpPr txBox="1">
            <a:spLocks noChangeArrowheads="1"/>
          </p:cNvSpPr>
          <p:nvPr/>
        </p:nvSpPr>
        <p:spPr bwMode="auto">
          <a:xfrm>
            <a:off x="6737350" y="591343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800">
                <a:ea typeface="隶书" pitchFamily="49" charset="-122"/>
                <a:sym typeface="Symbol" panose="05050102010706020507" pitchFamily="18" charset="2"/>
              </a:rPr>
              <a:t>求解</a:t>
            </a:r>
            <a:endParaRPr lang="zh-CN" altLang="en-US" sz="2800">
              <a:ea typeface="隶书" pitchFamily="49" charset="-122"/>
              <a:sym typeface="Symbol" panose="05050102010706020507" pitchFamily="18" charset="2"/>
            </a:endParaRPr>
          </a:p>
        </p:txBody>
      </p:sp>
      <p:sp>
        <p:nvSpPr>
          <p:cNvPr id="88088" name="Text Box 3"/>
          <p:cNvSpPr txBox="1">
            <a:spLocks noChangeArrowheads="1"/>
          </p:cNvSpPr>
          <p:nvPr/>
        </p:nvSpPr>
        <p:spPr bwMode="auto">
          <a:xfrm>
            <a:off x="227013" y="215900"/>
            <a:ext cx="51244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3200" b="1"/>
              <a:t>计算关键路径的算法分析</a:t>
            </a:r>
            <a:r>
              <a:rPr lang="zh-CN" altLang="en-US" sz="3200"/>
              <a:t>：</a:t>
            </a:r>
            <a:endParaRPr lang="zh-CN" altLang="en-US" sz="3200">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78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7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7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87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87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87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87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7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87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87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87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87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88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880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88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880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880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88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880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8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animBg="1" autoUpdateAnimBg="0"/>
      <p:bldP spid="118791" grpId="0" animBg="1"/>
      <p:bldP spid="118792" grpId="0" animBg="1"/>
      <p:bldP spid="118793" grpId="0" animBg="1"/>
      <p:bldP spid="118794" grpId="0" animBg="1" autoUpdateAnimBg="0"/>
      <p:bldP spid="118795" grpId="0" animBg="1" autoUpdateAnimBg="0"/>
      <p:bldP spid="118796" grpId="0" animBg="1" autoUpdateAnimBg="0"/>
      <p:bldP spid="118797" grpId="0" autoUpdateAnimBg="0"/>
      <p:bldP spid="118798" grpId="0" autoUpdateAnimBg="0"/>
      <p:bldP spid="118799" grpId="0" autoUpdateAnimBg="0"/>
      <p:bldP spid="118800" grpId="0" autoUpdateAnimBg="0"/>
      <p:bldP spid="118801" grpId="0" autoUpdateAnimBg="0"/>
      <p:bldP spid="118802" grpId="0" autoUpdateAnimBg="0"/>
      <p:bldP spid="118803" grpId="0" autoUpdateAnimBg="0"/>
      <p:bldP spid="118804" grpId="0" autoUpdateAnimBg="0"/>
      <p:bldP spid="118805" grpId="0" animBg="1"/>
      <p:bldP spid="118806" grpId="0" autoUpdateAnimBg="0"/>
      <p:bldP spid="11880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B10EEBB2-991F-4FFA-916D-5A2AF04CD80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8909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CA76B680-AED3-4F80-9238-AD1B3E2C9345}"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19812" name="Rectangle 2"/>
          <p:cNvSpPr>
            <a:spLocks noGrp="1" noChangeArrowheads="1"/>
          </p:cNvSpPr>
          <p:nvPr>
            <p:ph type="body" idx="4294967295"/>
          </p:nvPr>
        </p:nvSpPr>
        <p:spPr>
          <a:xfrm>
            <a:off x="474663" y="763588"/>
            <a:ext cx="8382000" cy="6229350"/>
          </a:xfrm>
        </p:spPr>
        <p:txBody>
          <a:bodyPr/>
          <a:lstStyle/>
          <a:p>
            <a:pPr eaLnBrk="1" hangingPunct="1">
              <a:lnSpc>
                <a:spcPct val="105000"/>
              </a:lnSpc>
              <a:buClr>
                <a:srgbClr val="800080"/>
              </a:buClr>
              <a:buSzPct val="50000"/>
            </a:pPr>
            <a:r>
              <a:rPr lang="zh-CN" altLang="en-US" sz="3000" b="1">
                <a:solidFill>
                  <a:srgbClr val="000066"/>
                </a:solidFill>
                <a:latin typeface="Times New Roman" pitchFamily="18" charset="0"/>
                <a:ea typeface="仿宋_GB2312" pitchFamily="49" charset="-122"/>
              </a:rPr>
              <a:t>从</a:t>
            </a:r>
            <a:r>
              <a:rPr lang="en-US" altLang="zh-CN" sz="3000" b="1" i="1">
                <a:solidFill>
                  <a:schemeClr val="tx2"/>
                </a:solidFill>
                <a:latin typeface="Times New Roman" pitchFamily="18" charset="0"/>
                <a:ea typeface="仿宋_GB2312" pitchFamily="49" charset="-122"/>
              </a:rPr>
              <a:t>Vl</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n</a:t>
            </a:r>
            <a:r>
              <a:rPr lang="en-US" altLang="zh-CN" sz="3000" b="1">
                <a:solidFill>
                  <a:schemeClr val="tx2"/>
                </a:solidFill>
                <a:latin typeface="Times New Roman" pitchFamily="18" charset="0"/>
                <a:ea typeface="仿宋_GB2312" pitchFamily="49" charset="-122"/>
              </a:rPr>
              <a:t>-1] = </a:t>
            </a:r>
            <a:r>
              <a:rPr lang="en-US" altLang="zh-CN" sz="3000" b="1" i="1">
                <a:solidFill>
                  <a:schemeClr val="tx2"/>
                </a:solidFill>
                <a:latin typeface="Times New Roman" pitchFamily="18" charset="0"/>
                <a:ea typeface="仿宋_GB2312" pitchFamily="49" charset="-122"/>
              </a:rPr>
              <a:t>Ve</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n</a:t>
            </a:r>
            <a:r>
              <a:rPr lang="en-US" altLang="zh-CN" sz="3000" b="1">
                <a:solidFill>
                  <a:schemeClr val="tx2"/>
                </a:solidFill>
                <a:latin typeface="Times New Roman" pitchFamily="18" charset="0"/>
                <a:ea typeface="仿宋_GB2312" pitchFamily="49" charset="-122"/>
              </a:rPr>
              <a:t>-1]</a:t>
            </a:r>
            <a:r>
              <a:rPr lang="zh-CN" altLang="en-US" sz="3000" b="1">
                <a:solidFill>
                  <a:srgbClr val="000066"/>
                </a:solidFill>
                <a:latin typeface="Times New Roman" pitchFamily="18" charset="0"/>
                <a:ea typeface="仿宋_GB2312" pitchFamily="49" charset="-122"/>
              </a:rPr>
              <a:t>开始，反向递推</a:t>
            </a:r>
            <a:endParaRPr lang="zh-CN" altLang="en-US" sz="3000" b="1">
              <a:solidFill>
                <a:srgbClr val="000066"/>
              </a:solidFill>
              <a:latin typeface="Times New Roman" pitchFamily="18" charset="0"/>
              <a:ea typeface="仿宋_GB2312" pitchFamily="49" charset="-122"/>
            </a:endParaRPr>
          </a:p>
          <a:p>
            <a:pPr lvl="1" eaLnBrk="1" hangingPunct="1">
              <a:lnSpc>
                <a:spcPct val="105000"/>
              </a:lnSpc>
              <a:buClr>
                <a:srgbClr val="FF7C80"/>
              </a:buClr>
              <a:buSzPct val="50000"/>
              <a:buFont typeface="Wingdings" panose="05000000000000000000" pitchFamily="2" charset="2"/>
              <a:buChar char="n"/>
            </a:pPr>
            <a:endParaRPr lang="zh-CN" altLang="en-US" sz="3000" b="1">
              <a:solidFill>
                <a:srgbClr val="000066"/>
              </a:solidFill>
              <a:latin typeface="Times New Roman" pitchFamily="18" charset="0"/>
              <a:ea typeface="仿宋_GB2312" pitchFamily="49" charset="-122"/>
            </a:endParaRPr>
          </a:p>
          <a:p>
            <a:pPr lvl="1" eaLnBrk="1" hangingPunct="1">
              <a:lnSpc>
                <a:spcPct val="105000"/>
              </a:lnSpc>
              <a:buClr>
                <a:srgbClr val="FF7C80"/>
              </a:buClr>
              <a:buSzPct val="50000"/>
              <a:buFont typeface="Wingdings" panose="05000000000000000000" pitchFamily="2" charset="2"/>
              <a:buNone/>
            </a:pPr>
            <a:r>
              <a:rPr lang="zh-CN" altLang="en-US" sz="3000" b="1">
                <a:solidFill>
                  <a:srgbClr val="000066"/>
                </a:solidFill>
                <a:latin typeface="Times New Roman" pitchFamily="18" charset="0"/>
                <a:ea typeface="仿宋_GB2312" pitchFamily="49" charset="-122"/>
              </a:rPr>
              <a:t>           </a:t>
            </a:r>
            <a:r>
              <a:rPr lang="zh-CN" altLang="en-US" sz="3000" b="1">
                <a:latin typeface="Times New Roman" pitchFamily="18" charset="0"/>
                <a:ea typeface="仿宋_GB2312" pitchFamily="49" charset="-122"/>
              </a:rPr>
              <a:t> </a:t>
            </a:r>
            <a:r>
              <a:rPr lang="en-US" altLang="zh-CN" sz="3000" b="1">
                <a:latin typeface="Times New Roman" pitchFamily="18" charset="0"/>
                <a:ea typeface="仿宋_GB2312" pitchFamily="49" charset="-122"/>
              </a:rPr>
              <a:t>&lt;</a:t>
            </a:r>
            <a:r>
              <a:rPr lang="en-US" altLang="zh-CN" sz="3000" b="1" i="1">
                <a:latin typeface="Times New Roman" pitchFamily="18" charset="0"/>
                <a:ea typeface="仿宋_GB2312" pitchFamily="49" charset="-122"/>
              </a:rPr>
              <a:t> V</a:t>
            </a:r>
            <a:r>
              <a:rPr lang="en-US" altLang="zh-CN" sz="3000" b="1" i="1" baseline="-25000">
                <a:latin typeface="Times New Roman" pitchFamily="18" charset="0"/>
                <a:ea typeface="仿宋_GB2312" pitchFamily="49" charset="-122"/>
              </a:rPr>
              <a:t>j</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V</a:t>
            </a:r>
            <a:r>
              <a:rPr lang="en-US" altLang="zh-CN" sz="3000" b="1" i="1" baseline="-25000">
                <a:latin typeface="Times New Roman" pitchFamily="18" charset="0"/>
                <a:ea typeface="仿宋_GB2312" pitchFamily="49" charset="-122"/>
              </a:rPr>
              <a:t>k</a:t>
            </a:r>
            <a:r>
              <a:rPr lang="en-US" altLang="zh-CN" sz="3000" b="1">
                <a:latin typeface="Times New Roman" pitchFamily="18" charset="0"/>
                <a:ea typeface="仿宋_GB2312" pitchFamily="49" charset="-122"/>
              </a:rPr>
              <a:t> &gt; </a:t>
            </a:r>
            <a:r>
              <a:rPr lang="en-US" altLang="zh-CN" sz="3000" b="1">
                <a:latin typeface="Times New Roman" pitchFamily="18" charset="0"/>
                <a:ea typeface="仿宋_GB2312" pitchFamily="49" charset="-122"/>
                <a:sym typeface="Symbol" panose="05050102010706020507" pitchFamily="18" charset="2"/>
              </a:rPr>
              <a:t> </a:t>
            </a:r>
            <a:r>
              <a:rPr lang="en-US" altLang="zh-CN" sz="3000" b="1" i="1">
                <a:latin typeface="Times New Roman" pitchFamily="18" charset="0"/>
                <a:ea typeface="仿宋_GB2312" pitchFamily="49" charset="-122"/>
                <a:sym typeface="Symbol" panose="05050102010706020507" pitchFamily="18" charset="2"/>
              </a:rPr>
              <a:t>S</a:t>
            </a:r>
            <a:r>
              <a:rPr lang="en-US" altLang="zh-CN" sz="3000" b="1">
                <a:latin typeface="Times New Roman" pitchFamily="18" charset="0"/>
                <a:ea typeface="仿宋_GB2312" pitchFamily="49" charset="-122"/>
                <a:sym typeface="Symbol" panose="05050102010706020507" pitchFamily="18" charset="2"/>
              </a:rPr>
              <a:t>1, </a:t>
            </a:r>
            <a:r>
              <a:rPr lang="en-US" altLang="zh-CN" sz="3000" b="1" i="1">
                <a:latin typeface="Times New Roman" pitchFamily="18" charset="0"/>
                <a:ea typeface="仿宋_GB2312" pitchFamily="49" charset="-122"/>
                <a:sym typeface="Symbol" panose="05050102010706020507" pitchFamily="18" charset="2"/>
              </a:rPr>
              <a:t>j</a:t>
            </a:r>
            <a:r>
              <a:rPr lang="en-US" altLang="zh-CN" sz="3000" b="1">
                <a:latin typeface="Times New Roman" pitchFamily="18" charset="0"/>
                <a:ea typeface="仿宋_GB2312" pitchFamily="49" charset="-122"/>
                <a:sym typeface="Symbol" panose="05050102010706020507" pitchFamily="18" charset="2"/>
              </a:rPr>
              <a:t> = </a:t>
            </a:r>
            <a:r>
              <a:rPr lang="en-US" altLang="zh-CN" sz="3000" b="1" i="1">
                <a:latin typeface="Times New Roman" pitchFamily="18" charset="0"/>
                <a:ea typeface="仿宋_GB2312" pitchFamily="49" charset="-122"/>
                <a:sym typeface="Symbol" panose="05050102010706020507" pitchFamily="18" charset="2"/>
              </a:rPr>
              <a:t>n</a:t>
            </a:r>
            <a:r>
              <a:rPr lang="en-US" altLang="zh-CN" sz="3000" b="1">
                <a:latin typeface="Times New Roman" pitchFamily="18" charset="0"/>
                <a:ea typeface="仿宋_GB2312" pitchFamily="49" charset="-122"/>
                <a:sym typeface="Symbol" panose="05050102010706020507" pitchFamily="18" charset="2"/>
              </a:rPr>
              <a:t>-2, </a:t>
            </a:r>
            <a:r>
              <a:rPr lang="en-US" altLang="zh-CN" sz="3000" b="1" i="1">
                <a:latin typeface="Times New Roman" pitchFamily="18" charset="0"/>
                <a:ea typeface="仿宋_GB2312" pitchFamily="49" charset="-122"/>
                <a:sym typeface="Symbol" panose="05050102010706020507" pitchFamily="18" charset="2"/>
              </a:rPr>
              <a:t>n</a:t>
            </a:r>
            <a:r>
              <a:rPr lang="en-US" altLang="zh-CN" sz="3000" b="1">
                <a:latin typeface="Times New Roman" pitchFamily="18" charset="0"/>
                <a:ea typeface="仿宋_GB2312" pitchFamily="49" charset="-122"/>
                <a:sym typeface="Symbol" panose="05050102010706020507" pitchFamily="18" charset="2"/>
              </a:rPr>
              <a:t>-3, , 0</a:t>
            </a:r>
            <a:endParaRPr lang="en-US" altLang="zh-CN" sz="3000" b="1">
              <a:latin typeface="Times New Roman" pitchFamily="18" charset="0"/>
              <a:ea typeface="仿宋_GB2312" pitchFamily="49" charset="-122"/>
            </a:endParaRPr>
          </a:p>
          <a:p>
            <a:pPr lvl="1" eaLnBrk="1" hangingPunct="1">
              <a:lnSpc>
                <a:spcPct val="105000"/>
              </a:lnSpc>
              <a:buClr>
                <a:srgbClr val="FF7C80"/>
              </a:buClr>
              <a:buSzPct val="50000"/>
              <a:buFont typeface="Wingdings" panose="05000000000000000000" pitchFamily="2" charset="2"/>
              <a:buNone/>
            </a:pPr>
            <a:r>
              <a:rPr lang="en-US" altLang="zh-CN" sz="3000" b="1" i="1">
                <a:solidFill>
                  <a:schemeClr val="tx2"/>
                </a:solidFill>
                <a:latin typeface="Times New Roman" pitchFamily="18" charset="0"/>
                <a:ea typeface="仿宋_GB2312" pitchFamily="49" charset="-122"/>
              </a:rPr>
              <a:t>S</a:t>
            </a:r>
            <a:r>
              <a:rPr lang="en-US" altLang="zh-CN" sz="3000" b="1">
                <a:solidFill>
                  <a:schemeClr val="tx2"/>
                </a:solidFill>
                <a:latin typeface="Times New Roman" pitchFamily="18" charset="0"/>
                <a:ea typeface="仿宋_GB2312" pitchFamily="49" charset="-122"/>
              </a:rPr>
              <a:t>1</a:t>
            </a:r>
            <a:r>
              <a:rPr lang="zh-CN" altLang="en-US" sz="3000" b="1">
                <a:latin typeface="Times New Roman" pitchFamily="18" charset="0"/>
                <a:ea typeface="仿宋_GB2312" pitchFamily="49" charset="-122"/>
              </a:rPr>
              <a:t>是所有源自</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j </a:t>
            </a:r>
            <a:r>
              <a:rPr lang="zh-CN" altLang="en-US" sz="3000" b="1">
                <a:latin typeface="Times New Roman" pitchFamily="18" charset="0"/>
                <a:ea typeface="仿宋_GB2312" pitchFamily="49" charset="-122"/>
              </a:rPr>
              <a:t>的有向边</a:t>
            </a:r>
            <a:r>
              <a:rPr lang="en-US" altLang="zh-CN" sz="3000" b="1">
                <a:solidFill>
                  <a:schemeClr val="tx2"/>
                </a:solidFill>
                <a:latin typeface="Times New Roman" pitchFamily="18" charset="0"/>
                <a:ea typeface="仿宋_GB2312" pitchFamily="49" charset="-122"/>
              </a:rPr>
              <a:t>&lt;</a:t>
            </a:r>
            <a:r>
              <a:rPr lang="en-US" altLang="zh-CN" sz="3000" b="1" i="1">
                <a:solidFill>
                  <a:schemeClr val="tx2"/>
                </a:solidFill>
                <a:latin typeface="Times New Roman" pitchFamily="18" charset="0"/>
                <a:ea typeface="仿宋_GB2312" pitchFamily="49" charset="-122"/>
              </a:rPr>
              <a:t> V</a:t>
            </a:r>
            <a:r>
              <a:rPr lang="en-US" altLang="zh-CN" sz="3000" b="1" i="1" baseline="-25000">
                <a:solidFill>
                  <a:schemeClr val="tx2"/>
                </a:solidFill>
                <a:latin typeface="Times New Roman" pitchFamily="18" charset="0"/>
                <a:ea typeface="仿宋_GB2312" pitchFamily="49" charset="-122"/>
              </a:rPr>
              <a:t>j</a:t>
            </a:r>
            <a:r>
              <a:rPr lang="en-US" altLang="zh-CN" sz="3000" b="1" i="1">
                <a:solidFill>
                  <a:schemeClr val="tx2"/>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k</a:t>
            </a:r>
            <a:r>
              <a:rPr lang="en-US" altLang="zh-CN" sz="3000" b="1">
                <a:solidFill>
                  <a:schemeClr val="tx2"/>
                </a:solidFill>
                <a:latin typeface="Times New Roman" pitchFamily="18" charset="0"/>
                <a:ea typeface="仿宋_GB2312" pitchFamily="49" charset="-122"/>
              </a:rPr>
              <a:t>&gt;</a:t>
            </a:r>
            <a:r>
              <a:rPr lang="zh-CN" altLang="en-US" sz="3000" b="1">
                <a:latin typeface="Times New Roman" pitchFamily="18" charset="0"/>
                <a:ea typeface="仿宋_GB2312" pitchFamily="49" charset="-122"/>
              </a:rPr>
              <a:t>的集合。</a:t>
            </a:r>
            <a:endParaRPr lang="zh-CN" altLang="en-US" sz="3000" b="1">
              <a:latin typeface="Times New Roman" pitchFamily="18" charset="0"/>
              <a:ea typeface="仿宋_GB2312" pitchFamily="49" charset="-122"/>
            </a:endParaRPr>
          </a:p>
          <a:p>
            <a:pPr lvl="1" eaLnBrk="1" hangingPunct="1">
              <a:lnSpc>
                <a:spcPct val="105000"/>
              </a:lnSpc>
              <a:buClr>
                <a:srgbClr val="FF7C80"/>
              </a:buClr>
              <a:buSzPct val="50000"/>
              <a:buFont typeface="Wingdings" panose="05000000000000000000" pitchFamily="2" charset="2"/>
              <a:buNone/>
            </a:pPr>
            <a:endParaRPr lang="zh-CN" altLang="en-US" sz="3000" b="1">
              <a:latin typeface="Times New Roman" pitchFamily="18" charset="0"/>
              <a:ea typeface="仿宋_GB2312" pitchFamily="49" charset="-122"/>
            </a:endParaRPr>
          </a:p>
          <a:p>
            <a:pPr lvl="1" eaLnBrk="1" hangingPunct="1">
              <a:lnSpc>
                <a:spcPct val="105000"/>
              </a:lnSpc>
              <a:buClr>
                <a:srgbClr val="FF7C80"/>
              </a:buClr>
              <a:buSzPct val="50000"/>
              <a:buFont typeface="Wingdings" panose="05000000000000000000" pitchFamily="2" charset="2"/>
              <a:buNone/>
            </a:pPr>
            <a:endParaRPr lang="zh-CN" altLang="en-US" sz="3000" b="1">
              <a:latin typeface="Times New Roman" pitchFamily="18" charset="0"/>
              <a:ea typeface="仿宋_GB2312" pitchFamily="49" charset="-122"/>
            </a:endParaRPr>
          </a:p>
          <a:p>
            <a:pPr lvl="1" eaLnBrk="1" hangingPunct="1">
              <a:lnSpc>
                <a:spcPct val="105000"/>
              </a:lnSpc>
              <a:buClr>
                <a:srgbClr val="FF7C80"/>
              </a:buClr>
              <a:buSzPct val="50000"/>
              <a:buFont typeface="Wingdings" panose="05000000000000000000" pitchFamily="2" charset="2"/>
              <a:buNone/>
            </a:pPr>
            <a:endParaRPr lang="zh-CN" altLang="en-US" sz="3000" b="1">
              <a:latin typeface="Times New Roman" pitchFamily="18" charset="0"/>
              <a:ea typeface="仿宋_GB2312" pitchFamily="49" charset="-122"/>
            </a:endParaRPr>
          </a:p>
          <a:p>
            <a:pPr lvl="1" eaLnBrk="1" hangingPunct="1">
              <a:lnSpc>
                <a:spcPct val="105000"/>
              </a:lnSpc>
              <a:buClr>
                <a:srgbClr val="FF7C80"/>
              </a:buClr>
              <a:buSzPct val="50000"/>
              <a:buFont typeface="Wingdings" panose="05000000000000000000" pitchFamily="2" charset="2"/>
              <a:buNone/>
            </a:pPr>
            <a:endParaRPr lang="zh-CN" altLang="en-US" sz="3000" b="1">
              <a:latin typeface="Times New Roman" pitchFamily="18" charset="0"/>
              <a:ea typeface="仿宋_GB2312" pitchFamily="49" charset="-122"/>
            </a:endParaRPr>
          </a:p>
          <a:p>
            <a:pPr eaLnBrk="1" hangingPunct="1">
              <a:lnSpc>
                <a:spcPct val="105000"/>
              </a:lnSpc>
              <a:buClr>
                <a:srgbClr val="800080"/>
              </a:buClr>
              <a:buSzPct val="50000"/>
            </a:pPr>
            <a:r>
              <a:rPr lang="zh-CN" altLang="en-US" sz="3000" b="1">
                <a:latin typeface="Times New Roman" pitchFamily="18" charset="0"/>
                <a:ea typeface="仿宋_GB2312" pitchFamily="49" charset="-122"/>
              </a:rPr>
              <a:t>这两个递推公式的计算必须分别在</a:t>
            </a:r>
            <a:r>
              <a:rPr lang="zh-CN" altLang="en-US" sz="3000" b="1">
                <a:solidFill>
                  <a:schemeClr val="tx2"/>
                </a:solidFill>
                <a:latin typeface="Times New Roman" pitchFamily="18" charset="0"/>
                <a:ea typeface="仿宋_GB2312" pitchFamily="49" charset="-122"/>
              </a:rPr>
              <a:t>拓扑有序</a:t>
            </a:r>
            <a:r>
              <a:rPr lang="zh-CN" altLang="en-US" sz="3000" b="1">
                <a:latin typeface="Times New Roman" pitchFamily="18" charset="0"/>
                <a:ea typeface="仿宋_GB2312" pitchFamily="49" charset="-122"/>
              </a:rPr>
              <a:t>及</a:t>
            </a:r>
            <a:r>
              <a:rPr lang="zh-CN" altLang="en-US" sz="3000" b="1">
                <a:solidFill>
                  <a:schemeClr val="tx2"/>
                </a:solidFill>
                <a:latin typeface="Times New Roman" pitchFamily="18" charset="0"/>
                <a:ea typeface="仿宋_GB2312" pitchFamily="49" charset="-122"/>
              </a:rPr>
              <a:t>逆拓扑有序</a:t>
            </a:r>
            <a:r>
              <a:rPr lang="zh-CN" altLang="en-US" sz="3000" b="1">
                <a:latin typeface="Times New Roman" pitchFamily="18" charset="0"/>
                <a:ea typeface="仿宋_GB2312" pitchFamily="49" charset="-122"/>
              </a:rPr>
              <a:t>的前提下进行。</a:t>
            </a:r>
            <a:endParaRPr lang="zh-CN" altLang="en-US" sz="3000" b="1">
              <a:latin typeface="Times New Roman" pitchFamily="18" charset="0"/>
              <a:ea typeface="仿宋_GB2312" pitchFamily="49" charset="-122"/>
            </a:endParaRPr>
          </a:p>
        </p:txBody>
      </p:sp>
      <p:graphicFrame>
        <p:nvGraphicFramePr>
          <p:cNvPr id="89093" name="Object 5"/>
          <p:cNvGraphicFramePr>
            <a:graphicFrameLocks noChangeAspect="1"/>
          </p:cNvGraphicFramePr>
          <p:nvPr/>
        </p:nvGraphicFramePr>
        <p:xfrm>
          <a:off x="1285875" y="1311275"/>
          <a:ext cx="5842000" cy="755650"/>
        </p:xfrm>
        <a:graphic>
          <a:graphicData uri="http://schemas.openxmlformats.org/presentationml/2006/ole">
            <mc:AlternateContent xmlns:mc="http://schemas.openxmlformats.org/markup-compatibility/2006">
              <mc:Choice xmlns:v="urn:schemas-microsoft-com:vml" Requires="v">
                <p:oleObj spid="_x0000_s10250" name="" r:id="rId1" imgW="2363470" imgH="279400" progId="Equation.3">
                  <p:embed/>
                </p:oleObj>
              </mc:Choice>
              <mc:Fallback>
                <p:oleObj name="" r:id="rId1" imgW="2363470" imgH="2794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311275"/>
                        <a:ext cx="58420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14" name="Oval 5"/>
          <p:cNvSpPr>
            <a:spLocks noChangeArrowheads="1"/>
          </p:cNvSpPr>
          <p:nvPr/>
        </p:nvSpPr>
        <p:spPr bwMode="auto">
          <a:xfrm>
            <a:off x="4127500" y="3757613"/>
            <a:ext cx="215900" cy="215900"/>
          </a:xfrm>
          <a:prstGeom prst="ellipse">
            <a:avLst/>
          </a:prstGeom>
          <a:gradFill rotWithShape="0">
            <a:gsLst>
              <a:gs pos="0">
                <a:srgbClr val="CC0000"/>
              </a:gs>
              <a:gs pos="100000">
                <a:srgbClr val="5E0000"/>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9815" name="Line 6"/>
          <p:cNvSpPr>
            <a:spLocks noChangeShapeType="1"/>
          </p:cNvSpPr>
          <p:nvPr/>
        </p:nvSpPr>
        <p:spPr bwMode="auto">
          <a:xfrm flipV="1">
            <a:off x="4305300" y="3275013"/>
            <a:ext cx="1346200" cy="533400"/>
          </a:xfrm>
          <a:prstGeom prst="line">
            <a:avLst/>
          </a:prstGeom>
          <a:noFill/>
          <a:ln w="25400">
            <a:solidFill>
              <a:srgbClr val="00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9816" name="Line 7"/>
          <p:cNvSpPr>
            <a:spLocks noChangeShapeType="1"/>
          </p:cNvSpPr>
          <p:nvPr/>
        </p:nvSpPr>
        <p:spPr bwMode="auto">
          <a:xfrm flipV="1">
            <a:off x="4330700" y="3859213"/>
            <a:ext cx="1409700" cy="12700"/>
          </a:xfrm>
          <a:prstGeom prst="line">
            <a:avLst/>
          </a:prstGeom>
          <a:noFill/>
          <a:ln w="25400">
            <a:solidFill>
              <a:srgbClr val="00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9817" name="Line 8"/>
          <p:cNvSpPr>
            <a:spLocks noChangeShapeType="1"/>
          </p:cNvSpPr>
          <p:nvPr/>
        </p:nvSpPr>
        <p:spPr bwMode="auto">
          <a:xfrm>
            <a:off x="4305300" y="3935413"/>
            <a:ext cx="1384300" cy="457200"/>
          </a:xfrm>
          <a:prstGeom prst="line">
            <a:avLst/>
          </a:prstGeom>
          <a:noFill/>
          <a:ln w="25400">
            <a:solidFill>
              <a:srgbClr val="00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9818" name="Oval 9"/>
          <p:cNvSpPr>
            <a:spLocks noChangeArrowheads="1"/>
          </p:cNvSpPr>
          <p:nvPr/>
        </p:nvSpPr>
        <p:spPr bwMode="auto">
          <a:xfrm>
            <a:off x="5638800" y="3148013"/>
            <a:ext cx="215900" cy="215900"/>
          </a:xfrm>
          <a:prstGeom prst="ellipse">
            <a:avLst/>
          </a:prstGeom>
          <a:gradFill rotWithShape="0">
            <a:gsLst>
              <a:gs pos="0">
                <a:srgbClr val="339966"/>
              </a:gs>
              <a:gs pos="100000">
                <a:srgbClr val="18472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9819" name="Oval 10"/>
          <p:cNvSpPr>
            <a:spLocks noChangeArrowheads="1"/>
          </p:cNvSpPr>
          <p:nvPr/>
        </p:nvSpPr>
        <p:spPr bwMode="auto">
          <a:xfrm>
            <a:off x="5753100" y="3770313"/>
            <a:ext cx="215900" cy="215900"/>
          </a:xfrm>
          <a:prstGeom prst="ellipse">
            <a:avLst/>
          </a:prstGeom>
          <a:gradFill rotWithShape="0">
            <a:gsLst>
              <a:gs pos="0">
                <a:srgbClr val="339966"/>
              </a:gs>
              <a:gs pos="100000">
                <a:srgbClr val="18472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9820" name="Oval 11"/>
          <p:cNvSpPr>
            <a:spLocks noChangeArrowheads="1"/>
          </p:cNvSpPr>
          <p:nvPr/>
        </p:nvSpPr>
        <p:spPr bwMode="auto">
          <a:xfrm>
            <a:off x="5676900" y="4316413"/>
            <a:ext cx="215900" cy="215900"/>
          </a:xfrm>
          <a:prstGeom prst="ellipse">
            <a:avLst/>
          </a:prstGeom>
          <a:gradFill rotWithShape="0">
            <a:gsLst>
              <a:gs pos="0">
                <a:srgbClr val="339966"/>
              </a:gs>
              <a:gs pos="100000">
                <a:srgbClr val="18472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9821" name="Line 12"/>
          <p:cNvSpPr>
            <a:spLocks noChangeShapeType="1"/>
          </p:cNvSpPr>
          <p:nvPr/>
        </p:nvSpPr>
        <p:spPr bwMode="auto">
          <a:xfrm flipH="1">
            <a:off x="4191000" y="4964113"/>
            <a:ext cx="1739900" cy="0"/>
          </a:xfrm>
          <a:prstGeom prst="line">
            <a:avLst/>
          </a:prstGeom>
          <a:noFill/>
          <a:ln w="38100" cmpd="dbl">
            <a:solidFill>
              <a:srgbClr val="FF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822" name="Text Box 13"/>
          <p:cNvSpPr txBox="1">
            <a:spLocks noChangeArrowheads="1"/>
          </p:cNvSpPr>
          <p:nvPr/>
        </p:nvSpPr>
        <p:spPr bwMode="auto">
          <a:xfrm>
            <a:off x="4695825" y="31003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rPr>
              <a:t>6</a:t>
            </a:r>
            <a:endParaRPr lang="en-US" altLang="zh-CN" sz="2800" b="1">
              <a:solidFill>
                <a:schemeClr val="tx2"/>
              </a:solidFill>
              <a:ea typeface="SimSun" pitchFamily="2" charset="-122"/>
            </a:endParaRPr>
          </a:p>
        </p:txBody>
      </p:sp>
      <p:sp>
        <p:nvSpPr>
          <p:cNvPr id="119823" name="Text Box 14"/>
          <p:cNvSpPr txBox="1">
            <a:spLocks noChangeArrowheads="1"/>
          </p:cNvSpPr>
          <p:nvPr/>
        </p:nvSpPr>
        <p:spPr bwMode="auto">
          <a:xfrm>
            <a:off x="5127625" y="34305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rPr>
              <a:t>7</a:t>
            </a:r>
            <a:endParaRPr lang="en-US" altLang="zh-CN" sz="2800" b="1">
              <a:solidFill>
                <a:schemeClr val="tx2"/>
              </a:solidFill>
              <a:ea typeface="SimSun" pitchFamily="2" charset="-122"/>
            </a:endParaRPr>
          </a:p>
        </p:txBody>
      </p:sp>
      <p:sp>
        <p:nvSpPr>
          <p:cNvPr id="119824" name="Text Box 15"/>
          <p:cNvSpPr txBox="1">
            <a:spLocks noChangeArrowheads="1"/>
          </p:cNvSpPr>
          <p:nvPr/>
        </p:nvSpPr>
        <p:spPr bwMode="auto">
          <a:xfrm>
            <a:off x="4568825" y="40528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rPr>
              <a:t>5</a:t>
            </a:r>
            <a:endParaRPr lang="en-US" altLang="zh-CN" sz="2800" b="1">
              <a:solidFill>
                <a:schemeClr val="tx2"/>
              </a:solidFill>
              <a:ea typeface="SimSun" pitchFamily="2" charset="-122"/>
            </a:endParaRPr>
          </a:p>
        </p:txBody>
      </p:sp>
      <p:sp>
        <p:nvSpPr>
          <p:cNvPr id="119825" name="Text Box 16"/>
          <p:cNvSpPr txBox="1">
            <a:spLocks noChangeArrowheads="1"/>
          </p:cNvSpPr>
          <p:nvPr/>
        </p:nvSpPr>
        <p:spPr bwMode="auto">
          <a:xfrm>
            <a:off x="5889625" y="29606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i="1">
                <a:solidFill>
                  <a:srgbClr val="0000CC"/>
                </a:solidFill>
                <a:ea typeface="SimSun" pitchFamily="2" charset="-122"/>
              </a:rPr>
              <a:t>Vl </a:t>
            </a:r>
            <a:r>
              <a:rPr lang="en-US" altLang="zh-CN" sz="2800" b="1">
                <a:solidFill>
                  <a:srgbClr val="0000CC"/>
                </a:solidFill>
                <a:ea typeface="SimSun" pitchFamily="2" charset="-122"/>
              </a:rPr>
              <a:t>= 19</a:t>
            </a:r>
            <a:endParaRPr lang="en-US" altLang="zh-CN" sz="2800" b="1">
              <a:solidFill>
                <a:srgbClr val="0000CC"/>
              </a:solidFill>
              <a:ea typeface="SimSun" pitchFamily="2" charset="-122"/>
            </a:endParaRPr>
          </a:p>
        </p:txBody>
      </p:sp>
      <p:sp>
        <p:nvSpPr>
          <p:cNvPr id="119826" name="Text Box 17"/>
          <p:cNvSpPr txBox="1">
            <a:spLocks noChangeArrowheads="1"/>
          </p:cNvSpPr>
          <p:nvPr/>
        </p:nvSpPr>
        <p:spPr bwMode="auto">
          <a:xfrm>
            <a:off x="5940425" y="36083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i="1">
                <a:solidFill>
                  <a:srgbClr val="0000CC"/>
                </a:solidFill>
                <a:ea typeface="SimSun" pitchFamily="2" charset="-122"/>
              </a:rPr>
              <a:t>Vl </a:t>
            </a:r>
            <a:r>
              <a:rPr lang="en-US" altLang="zh-CN" sz="2800" b="1">
                <a:solidFill>
                  <a:srgbClr val="0000CC"/>
                </a:solidFill>
                <a:ea typeface="SimSun" pitchFamily="2" charset="-122"/>
              </a:rPr>
              <a:t>= 24</a:t>
            </a:r>
            <a:endParaRPr lang="en-US" altLang="zh-CN" sz="2800" b="1">
              <a:solidFill>
                <a:srgbClr val="0000CC"/>
              </a:solidFill>
              <a:ea typeface="SimSun" pitchFamily="2" charset="-122"/>
            </a:endParaRPr>
          </a:p>
        </p:txBody>
      </p:sp>
      <p:sp>
        <p:nvSpPr>
          <p:cNvPr id="119827" name="Text Box 18"/>
          <p:cNvSpPr txBox="1">
            <a:spLocks noChangeArrowheads="1"/>
          </p:cNvSpPr>
          <p:nvPr/>
        </p:nvSpPr>
        <p:spPr bwMode="auto">
          <a:xfrm>
            <a:off x="5851525" y="41798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i="1">
                <a:solidFill>
                  <a:srgbClr val="0000CC"/>
                </a:solidFill>
                <a:ea typeface="SimSun" pitchFamily="2" charset="-122"/>
              </a:rPr>
              <a:t>Vl </a:t>
            </a:r>
            <a:r>
              <a:rPr lang="en-US" altLang="zh-CN" sz="2800" b="1">
                <a:solidFill>
                  <a:srgbClr val="0000CC"/>
                </a:solidFill>
                <a:ea typeface="SimSun" pitchFamily="2" charset="-122"/>
              </a:rPr>
              <a:t>= 11</a:t>
            </a:r>
            <a:endParaRPr lang="en-US" altLang="zh-CN" sz="2800" b="1">
              <a:solidFill>
                <a:srgbClr val="0000CC"/>
              </a:solidFill>
              <a:ea typeface="SimSun" pitchFamily="2" charset="-122"/>
            </a:endParaRPr>
          </a:p>
        </p:txBody>
      </p:sp>
      <p:sp>
        <p:nvSpPr>
          <p:cNvPr id="119828" name="Text Box 19"/>
          <p:cNvSpPr txBox="1">
            <a:spLocks noChangeArrowheads="1"/>
          </p:cNvSpPr>
          <p:nvPr/>
        </p:nvSpPr>
        <p:spPr bwMode="auto">
          <a:xfrm>
            <a:off x="1647825" y="3595688"/>
            <a:ext cx="2482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i="1">
                <a:solidFill>
                  <a:srgbClr val="0000CC"/>
                </a:solidFill>
                <a:ea typeface="SimSun" pitchFamily="2" charset="-122"/>
              </a:rPr>
              <a:t>Vl </a:t>
            </a:r>
            <a:r>
              <a:rPr lang="en-US" altLang="zh-CN" sz="2800" b="1">
                <a:solidFill>
                  <a:srgbClr val="0000CC"/>
                </a:solidFill>
                <a:ea typeface="SimSun" pitchFamily="2" charset="-122"/>
              </a:rPr>
              <a:t>= 13? 17? 6?</a:t>
            </a:r>
            <a:endParaRPr lang="en-US" altLang="zh-CN" sz="2800" b="1">
              <a:solidFill>
                <a:srgbClr val="0000CC"/>
              </a:solidFill>
              <a:ea typeface="SimSun" pitchFamily="2" charset="-122"/>
            </a:endParaRPr>
          </a:p>
        </p:txBody>
      </p:sp>
      <p:sp>
        <p:nvSpPr>
          <p:cNvPr id="119829" name="Text Box 20"/>
          <p:cNvSpPr txBox="1">
            <a:spLocks noChangeArrowheads="1"/>
          </p:cNvSpPr>
          <p:nvPr/>
        </p:nvSpPr>
        <p:spPr bwMode="auto">
          <a:xfrm>
            <a:off x="3578225" y="4021138"/>
            <a:ext cx="379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chemeClr val="tx2"/>
                </a:solidFill>
                <a:ea typeface="SimSun" pitchFamily="2" charset="-122"/>
                <a:sym typeface="Symbol" panose="05050102010706020507" pitchFamily="18" charset="2"/>
              </a:rPr>
              <a:t></a:t>
            </a:r>
            <a:endParaRPr lang="en-US" altLang="zh-CN" sz="2800" b="1">
              <a:solidFill>
                <a:schemeClr val="tx2"/>
              </a:solidFill>
              <a:ea typeface="SimSun" pitchFamily="2" charset="-122"/>
            </a:endParaRPr>
          </a:p>
        </p:txBody>
      </p:sp>
      <p:sp>
        <p:nvSpPr>
          <p:cNvPr id="119830" name="Text Box 21"/>
          <p:cNvSpPr txBox="1">
            <a:spLocks noChangeArrowheads="1"/>
          </p:cNvSpPr>
          <p:nvPr/>
        </p:nvSpPr>
        <p:spPr bwMode="auto">
          <a:xfrm>
            <a:off x="6042025" y="4703763"/>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800">
                <a:ea typeface="隶书" pitchFamily="49" charset="-122"/>
                <a:sym typeface="Symbol" panose="05050102010706020507" pitchFamily="18" charset="2"/>
              </a:rPr>
              <a:t>已知</a:t>
            </a:r>
            <a:endParaRPr lang="zh-CN" altLang="en-US" sz="2800">
              <a:ea typeface="隶书" pitchFamily="49" charset="-122"/>
              <a:sym typeface="Symbol" panose="05050102010706020507" pitchFamily="18" charset="2"/>
            </a:endParaRPr>
          </a:p>
        </p:txBody>
      </p:sp>
      <p:sp>
        <p:nvSpPr>
          <p:cNvPr id="119831" name="Text Box 22"/>
          <p:cNvSpPr txBox="1">
            <a:spLocks noChangeArrowheads="1"/>
          </p:cNvSpPr>
          <p:nvPr/>
        </p:nvSpPr>
        <p:spPr bwMode="auto">
          <a:xfrm>
            <a:off x="3286125" y="4691063"/>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800">
                <a:ea typeface="隶书" pitchFamily="49" charset="-122"/>
                <a:sym typeface="Symbol" panose="05050102010706020507" pitchFamily="18" charset="2"/>
              </a:rPr>
              <a:t>求解</a:t>
            </a:r>
            <a:endParaRPr lang="zh-CN" altLang="en-US" sz="2800">
              <a:ea typeface="隶书" pitchFamily="49" charset="-122"/>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8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8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98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98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98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8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98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8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98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98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98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8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98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98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98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98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98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98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animBg="1" autoUpdateAnimBg="0"/>
      <p:bldP spid="119815" grpId="0" animBg="1"/>
      <p:bldP spid="119816" grpId="0" animBg="1"/>
      <p:bldP spid="119817" grpId="0" animBg="1"/>
      <p:bldP spid="119818" grpId="0" animBg="1" autoUpdateAnimBg="0"/>
      <p:bldP spid="119819" grpId="0" animBg="1" autoUpdateAnimBg="0"/>
      <p:bldP spid="119820" grpId="0" animBg="1" autoUpdateAnimBg="0"/>
      <p:bldP spid="119821" grpId="0" animBg="1"/>
      <p:bldP spid="119822" grpId="0" autoUpdateAnimBg="0"/>
      <p:bldP spid="119823" grpId="0" autoUpdateAnimBg="0"/>
      <p:bldP spid="119824" grpId="0" autoUpdateAnimBg="0"/>
      <p:bldP spid="119825" grpId="0" autoUpdateAnimBg="0"/>
      <p:bldP spid="119826" grpId="0" autoUpdateAnimBg="0"/>
      <p:bldP spid="119827" grpId="0" autoUpdateAnimBg="0"/>
      <p:bldP spid="119828" grpId="0" autoUpdateAnimBg="0"/>
      <p:bldP spid="119829" grpId="0" autoUpdateAnimBg="0"/>
      <p:bldP spid="119830" grpId="0" autoUpdateAnimBg="0"/>
      <p:bldP spid="11983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7BADAF03-F400-47E1-A1BC-3835B7C0C087}"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011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r>
              <a:rPr lang="en-US" altLang="zh-CN" sz="1800" b="1">
                <a:latin typeface="华文新魏" pitchFamily="2" charset="-122"/>
                <a:ea typeface="华文新魏" pitchFamily="2" charset="-122"/>
              </a:rPr>
              <a:t>146-</a:t>
            </a:r>
            <a:fld id="{0E3671A3-3E05-4A0F-A74D-04F687EAD462}"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20836" name="Rectangle 2"/>
          <p:cNvSpPr>
            <a:spLocks noGrp="1" noChangeArrowheads="1"/>
          </p:cNvSpPr>
          <p:nvPr>
            <p:ph type="body" idx="4294967295"/>
          </p:nvPr>
        </p:nvSpPr>
        <p:spPr>
          <a:xfrm>
            <a:off x="190500" y="982663"/>
            <a:ext cx="8726488" cy="5291137"/>
          </a:xfrm>
        </p:spPr>
        <p:txBody>
          <a:bodyPr/>
          <a:lstStyle/>
          <a:p>
            <a:pPr marL="0" indent="0" eaLnBrk="1" hangingPunct="1">
              <a:lnSpc>
                <a:spcPct val="105000"/>
              </a:lnSpc>
              <a:buClr>
                <a:srgbClr val="800080"/>
              </a:buClr>
              <a:buSzPct val="50000"/>
              <a:buFont typeface="Wingdings" panose="05000000000000000000" pitchFamily="2" charset="2"/>
              <a:buNone/>
            </a:pPr>
            <a:r>
              <a:rPr lang="en-US" altLang="zh-CN" sz="3000" b="1">
                <a:latin typeface="Times New Roman" pitchFamily="18" charset="0"/>
                <a:ea typeface="仿宋_GB2312" pitchFamily="49" charset="-122"/>
              </a:rPr>
              <a:t>②</a:t>
            </a:r>
            <a:r>
              <a:rPr lang="en-US" sz="3000" b="1">
                <a:latin typeface="Times New Roman" pitchFamily="18" charset="0"/>
                <a:ea typeface="仿宋_GB2312" pitchFamily="49" charset="-122"/>
              </a:rPr>
              <a:t>求关键路径上的活动</a:t>
            </a:r>
            <a:endParaRPr lang="en-US" sz="3000" b="1">
              <a:latin typeface="Times New Roman" pitchFamily="18" charset="0"/>
              <a:ea typeface="仿宋_GB2312" pitchFamily="49" charset="-122"/>
            </a:endParaRPr>
          </a:p>
          <a:p>
            <a:pPr marL="0" indent="0" eaLnBrk="1" hangingPunct="1">
              <a:lnSpc>
                <a:spcPct val="105000"/>
              </a:lnSpc>
              <a:buClr>
                <a:srgbClr val="800080"/>
              </a:buClr>
              <a:buSzPct val="50000"/>
              <a:buFont typeface="Wingdings" panose="05000000000000000000" pitchFamily="2" charset="2"/>
              <a:buNone/>
            </a:pPr>
            <a:r>
              <a:rPr lang="zh-CN" altLang="en-US" sz="3000" b="1">
                <a:latin typeface="Times New Roman" pitchFamily="18" charset="0"/>
                <a:ea typeface="仿宋_GB2312" pitchFamily="49" charset="-122"/>
              </a:rPr>
              <a:t>设活动</a:t>
            </a:r>
            <a:r>
              <a:rPr lang="en-US" altLang="zh-CN" sz="3000" b="1" i="1">
                <a:solidFill>
                  <a:schemeClr val="tx2"/>
                </a:solidFill>
                <a:latin typeface="Times New Roman" pitchFamily="18" charset="0"/>
                <a:ea typeface="仿宋_GB2312" pitchFamily="49" charset="-122"/>
              </a:rPr>
              <a:t>a</a:t>
            </a:r>
            <a:r>
              <a:rPr lang="en-US" altLang="zh-CN" sz="3000" b="1" i="1" baseline="-25000">
                <a:solidFill>
                  <a:schemeClr val="tx2"/>
                </a:solidFill>
                <a:latin typeface="Times New Roman" pitchFamily="18" charset="0"/>
                <a:ea typeface="仿宋_GB2312" pitchFamily="49" charset="-122"/>
              </a:rPr>
              <a:t>k</a:t>
            </a:r>
            <a:r>
              <a:rPr lang="en-US" altLang="zh-CN" sz="3000" b="1" i="1" baseline="-25000">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k</a:t>
            </a:r>
            <a:r>
              <a:rPr lang="en-US" altLang="zh-CN" sz="3000" b="1">
                <a:solidFill>
                  <a:schemeClr val="tx2"/>
                </a:solidFill>
                <a:latin typeface="Times New Roman" pitchFamily="18" charset="0"/>
                <a:ea typeface="仿宋_GB2312" pitchFamily="49" charset="-122"/>
              </a:rPr>
              <a:t>=1, 2, …, </a:t>
            </a:r>
            <a:r>
              <a:rPr lang="en-US" altLang="zh-CN" sz="3000" b="1" i="1">
                <a:solidFill>
                  <a:schemeClr val="tx2"/>
                </a:solidFill>
                <a:latin typeface="Times New Roman" pitchFamily="18" charset="0"/>
                <a:ea typeface="仿宋_GB2312" pitchFamily="49" charset="-122"/>
              </a:rPr>
              <a:t>e</a:t>
            </a:r>
            <a:r>
              <a:rPr lang="en-US" altLang="zh-CN" sz="3000" b="1">
                <a:solidFill>
                  <a:schemeClr val="tx2"/>
                </a:solidFill>
                <a:latin typeface="Times New Roman" pitchFamily="18" charset="0"/>
                <a:ea typeface="仿宋_GB2312" pitchFamily="49" charset="-122"/>
              </a:rPr>
              <a:t>)</a:t>
            </a:r>
            <a:r>
              <a:rPr lang="zh-CN" altLang="en-US" sz="3000" b="1">
                <a:latin typeface="Times New Roman" pitchFamily="18" charset="0"/>
                <a:ea typeface="仿宋_GB2312" pitchFamily="49" charset="-122"/>
              </a:rPr>
              <a:t>在带权有向边</a:t>
            </a:r>
            <a:r>
              <a:rPr lang="en-US" altLang="zh-CN" sz="3000" b="1">
                <a:solidFill>
                  <a:schemeClr val="tx2"/>
                </a:solidFill>
                <a:latin typeface="Times New Roman" pitchFamily="18" charset="0"/>
                <a:ea typeface="仿宋_GB2312" pitchFamily="49" charset="-122"/>
              </a:rPr>
              <a:t>&lt;</a:t>
            </a:r>
            <a:r>
              <a:rPr lang="en-US" altLang="zh-CN" sz="3000" b="1" i="1">
                <a:solidFill>
                  <a:schemeClr val="tx2"/>
                </a:solidFill>
                <a:latin typeface="Times New Roman" pitchFamily="18" charset="0"/>
                <a:ea typeface="仿宋_GB2312" pitchFamily="49" charset="-122"/>
              </a:rPr>
              <a:t> V</a:t>
            </a:r>
            <a:r>
              <a:rPr lang="en-US" altLang="zh-CN" sz="3000" b="1" i="1" baseline="-25000">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j</a:t>
            </a:r>
            <a:r>
              <a:rPr lang="en-US" altLang="zh-CN" sz="3000" b="1" i="1">
                <a:solidFill>
                  <a:schemeClr val="tx2"/>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&gt;</a:t>
            </a:r>
            <a:r>
              <a:rPr lang="zh-CN" altLang="en-US" sz="3000" b="1">
                <a:latin typeface="Times New Roman" pitchFamily="18" charset="0"/>
                <a:ea typeface="仿宋_GB2312" pitchFamily="49" charset="-122"/>
              </a:rPr>
              <a:t>上</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其持续时间用</a:t>
            </a:r>
            <a:r>
              <a:rPr lang="en-US" altLang="zh-CN" sz="3000" b="1" i="1">
                <a:solidFill>
                  <a:schemeClr val="tx2"/>
                </a:solidFill>
                <a:latin typeface="Times New Roman" pitchFamily="18" charset="0"/>
                <a:ea typeface="仿宋_GB2312" pitchFamily="49" charset="-122"/>
              </a:rPr>
              <a:t>dur </a:t>
            </a:r>
            <a:r>
              <a:rPr lang="en-US" altLang="zh-CN" sz="3000" b="1">
                <a:solidFill>
                  <a:schemeClr val="tx2"/>
                </a:solidFill>
                <a:latin typeface="Times New Roman" pitchFamily="18" charset="0"/>
                <a:ea typeface="仿宋_GB2312" pitchFamily="49" charset="-122"/>
              </a:rPr>
              <a:t>(&lt;</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j</a:t>
            </a:r>
            <a:r>
              <a:rPr lang="en-US" altLang="zh-CN" sz="3000" b="1">
                <a:solidFill>
                  <a:schemeClr val="tx2"/>
                </a:solidFill>
                <a:latin typeface="Times New Roman" pitchFamily="18" charset="0"/>
                <a:ea typeface="仿宋_GB2312" pitchFamily="49" charset="-122"/>
              </a:rPr>
              <a:t>&gt;)</a:t>
            </a:r>
            <a:r>
              <a:rPr lang="zh-CN" altLang="en-US" sz="3000" b="1">
                <a:latin typeface="Times New Roman" pitchFamily="18" charset="0"/>
                <a:ea typeface="仿宋_GB2312" pitchFamily="49" charset="-122"/>
              </a:rPr>
              <a:t>表示</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则有</a:t>
            </a:r>
            <a:endParaRPr lang="zh-CN" altLang="en-US" sz="3000" b="1">
              <a:latin typeface="Times New Roman" pitchFamily="18" charset="0"/>
              <a:ea typeface="仿宋_GB2312" pitchFamily="49" charset="-122"/>
            </a:endParaRPr>
          </a:p>
          <a:p>
            <a:pPr marL="0" indent="0" eaLnBrk="1" hangingPunct="1">
              <a:lnSpc>
                <a:spcPct val="105000"/>
              </a:lnSpc>
              <a:buFont typeface="Wingdings" panose="05000000000000000000" pitchFamily="2" charset="2"/>
              <a:buNone/>
            </a:pPr>
            <a:r>
              <a:rPr lang="zh-CN" altLang="en-US" sz="3000" b="1">
                <a:solidFill>
                  <a:srgbClr val="3333CC"/>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e</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k</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 Ve</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a:t>
            </a:r>
            <a:r>
              <a:rPr lang="zh-CN" altLang="en-US" sz="3000" b="1">
                <a:solidFill>
                  <a:schemeClr val="tx2"/>
                </a:solidFill>
                <a:latin typeface="Times New Roman" pitchFamily="18" charset="0"/>
                <a:ea typeface="仿宋_GB2312" pitchFamily="49" charset="-122"/>
              </a:rPr>
              <a:t>；</a:t>
            </a:r>
            <a:endParaRPr lang="zh-CN" altLang="en-US" sz="3000" b="1">
              <a:solidFill>
                <a:schemeClr val="tx2"/>
              </a:solidFill>
              <a:latin typeface="Times New Roman" pitchFamily="18" charset="0"/>
              <a:ea typeface="仿宋_GB2312" pitchFamily="49" charset="-122"/>
            </a:endParaRPr>
          </a:p>
          <a:p>
            <a:pPr marL="0" indent="0" eaLnBrk="1" hangingPunct="1">
              <a:lnSpc>
                <a:spcPct val="105000"/>
              </a:lnSpc>
              <a:buFont typeface="Wingdings" panose="05000000000000000000" pitchFamily="2" charset="2"/>
              <a:buNone/>
            </a:pPr>
            <a:r>
              <a:rPr lang="zh-CN" altLang="en-US"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l</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k</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 Vl</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j</a:t>
            </a:r>
            <a:r>
              <a:rPr lang="en-US" altLang="zh-CN" sz="3000" b="1">
                <a:solidFill>
                  <a:schemeClr val="tx2"/>
                </a:solidFill>
                <a:latin typeface="Times New Roman" pitchFamily="18" charset="0"/>
                <a:ea typeface="仿宋_GB2312" pitchFamily="49" charset="-122"/>
              </a:rPr>
              <a:t>]</a:t>
            </a:r>
            <a:r>
              <a:rPr lang="en-US" altLang="zh-CN" sz="3000">
                <a:solidFill>
                  <a:schemeClr val="tx2"/>
                </a:solidFill>
                <a:latin typeface="Courier New" pitchFamily="49" charset="0"/>
                <a:ea typeface="黑体" pitchFamily="2" charset="-122"/>
              </a:rPr>
              <a:t>-</a:t>
            </a:r>
            <a:r>
              <a:rPr lang="en-US" altLang="zh-CN" sz="3000" b="1" i="1">
                <a:solidFill>
                  <a:schemeClr val="tx2"/>
                </a:solidFill>
                <a:latin typeface="Times New Roman" pitchFamily="18" charset="0"/>
                <a:ea typeface="仿宋_GB2312" pitchFamily="49" charset="-122"/>
              </a:rPr>
              <a:t>dur</a:t>
            </a:r>
            <a:r>
              <a:rPr lang="en-US" altLang="zh-CN" sz="3000" b="1">
                <a:solidFill>
                  <a:schemeClr val="tx2"/>
                </a:solidFill>
                <a:latin typeface="Times New Roman" pitchFamily="18" charset="0"/>
                <a:ea typeface="仿宋_GB2312" pitchFamily="49" charset="-122"/>
              </a:rPr>
              <a:t>(&lt;</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j</a:t>
            </a:r>
            <a:r>
              <a:rPr lang="en-US" altLang="zh-CN" sz="3000" b="1">
                <a:solidFill>
                  <a:schemeClr val="tx2"/>
                </a:solidFill>
                <a:latin typeface="Times New Roman" pitchFamily="18" charset="0"/>
                <a:ea typeface="仿宋_GB2312" pitchFamily="49" charset="-122"/>
              </a:rPr>
              <a:t>&gt;)</a:t>
            </a:r>
            <a:r>
              <a:rPr lang="zh-CN" altLang="en-US"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k</a:t>
            </a:r>
            <a:r>
              <a:rPr lang="en-US" altLang="zh-CN" sz="3000" b="1">
                <a:solidFill>
                  <a:schemeClr val="tx2"/>
                </a:solidFill>
                <a:latin typeface="Times New Roman" pitchFamily="18" charset="0"/>
                <a:ea typeface="仿宋_GB2312" pitchFamily="49" charset="-122"/>
              </a:rPr>
              <a:t> = 1, 2, …, </a:t>
            </a:r>
            <a:r>
              <a:rPr lang="en-US" altLang="zh-CN" sz="3000" b="1" i="1">
                <a:solidFill>
                  <a:schemeClr val="tx2"/>
                </a:solidFill>
                <a:latin typeface="Times New Roman" pitchFamily="18" charset="0"/>
                <a:ea typeface="仿宋_GB2312" pitchFamily="49" charset="-122"/>
              </a:rPr>
              <a:t>e</a:t>
            </a:r>
            <a:r>
              <a:rPr lang="zh-CN" altLang="en-US" sz="3000" b="1">
                <a:solidFill>
                  <a:schemeClr val="tx2"/>
                </a:solidFill>
                <a:latin typeface="Times New Roman" pitchFamily="18" charset="0"/>
                <a:ea typeface="仿宋_GB2312" pitchFamily="49" charset="-122"/>
              </a:rPr>
              <a:t>。</a:t>
            </a:r>
            <a:endParaRPr lang="zh-CN" altLang="en-US" sz="3000" b="1">
              <a:solidFill>
                <a:schemeClr val="tx2"/>
              </a:solidFill>
              <a:latin typeface="Times New Roman" pitchFamily="18" charset="0"/>
              <a:ea typeface="仿宋_GB2312" pitchFamily="49" charset="-122"/>
            </a:endParaRPr>
          </a:p>
          <a:p>
            <a:pPr marL="0" indent="0" eaLnBrk="1" hangingPunct="1">
              <a:lnSpc>
                <a:spcPct val="105000"/>
              </a:lnSpc>
              <a:buFont typeface="Wingdings" panose="05000000000000000000" pitchFamily="2" charset="2"/>
              <a:buNone/>
            </a:pPr>
            <a:r>
              <a:rPr lang="zh-CN" altLang="en-US" sz="3000" b="1">
                <a:latin typeface="Times New Roman" pitchFamily="18" charset="0"/>
                <a:ea typeface="仿宋_GB2312" pitchFamily="49" charset="-122"/>
              </a:rPr>
              <a:t>这样就得到计算关键路径的算法。</a:t>
            </a:r>
            <a:endParaRPr lang="zh-CN" altLang="en-US" sz="3000" b="1">
              <a:latin typeface="Times New Roman" pitchFamily="18" charset="0"/>
              <a:ea typeface="仿宋_GB2312" pitchFamily="49" charset="-122"/>
            </a:endParaRPr>
          </a:p>
          <a:p>
            <a:pPr marL="0" indent="0" eaLnBrk="1" hangingPunct="1">
              <a:lnSpc>
                <a:spcPct val="105000"/>
              </a:lnSpc>
              <a:buClr>
                <a:srgbClr val="800080"/>
              </a:buClr>
              <a:buSzPct val="50000"/>
              <a:buFont typeface="Wingdings" panose="05000000000000000000" pitchFamily="2" charset="2"/>
              <a:buNone/>
            </a:pPr>
            <a:r>
              <a:rPr lang="zh-CN" altLang="en-US" sz="3000" b="1">
                <a:latin typeface="Times New Roman" pitchFamily="18" charset="0"/>
                <a:ea typeface="仿宋_GB2312" pitchFamily="49" charset="-122"/>
              </a:rPr>
              <a:t>为了简化算法</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假定在求关键路径之前已经对各顶点实现了拓扑排序</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并按拓扑有序的顺序对各顶点重新进行了编号。</a:t>
            </a:r>
            <a:endParaRPr lang="zh-CN" altLang="en-US" sz="3000" b="1">
              <a:latin typeface="Times New Roman" pitchFamily="18" charset="0"/>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83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5B02012B-0A9A-4EB4-8E14-54DCF1DD9507}" type="slidenum">
              <a:rPr lang="zh-CN" altLang="en-US"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1139" name="Text Box 4"/>
          <p:cNvSpPr txBox="1">
            <a:spLocks noChangeArrowheads="1"/>
          </p:cNvSpPr>
          <p:nvPr/>
        </p:nvSpPr>
        <p:spPr bwMode="auto">
          <a:xfrm>
            <a:off x="192088" y="92075"/>
            <a:ext cx="43799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3200">
                <a:solidFill>
                  <a:srgbClr val="333300"/>
                </a:solidFill>
                <a:ea typeface="黑体" pitchFamily="2" charset="-122"/>
              </a:rPr>
              <a:t>关键路径的求法</a:t>
            </a:r>
            <a:r>
              <a:rPr lang="en-US" altLang="zh-CN" sz="3200">
                <a:solidFill>
                  <a:srgbClr val="333300"/>
                </a:solidFill>
                <a:ea typeface="黑体" pitchFamily="2" charset="-122"/>
              </a:rPr>
              <a:t>:</a:t>
            </a:r>
            <a:endParaRPr lang="zh-CN" altLang="en-US" sz="3200">
              <a:solidFill>
                <a:srgbClr val="333300"/>
              </a:solidFill>
              <a:ea typeface="楷体_GB2312" pitchFamily="49" charset="-122"/>
            </a:endParaRPr>
          </a:p>
        </p:txBody>
      </p:sp>
      <p:sp>
        <p:nvSpPr>
          <p:cNvPr id="91140" name="Text Box 5"/>
          <p:cNvSpPr txBox="1">
            <a:spLocks noChangeArrowheads="1"/>
          </p:cNvSpPr>
          <p:nvPr/>
        </p:nvSpPr>
        <p:spPr bwMode="auto">
          <a:xfrm>
            <a:off x="250825" y="1187450"/>
            <a:ext cx="8534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rgbClr val="333300"/>
                </a:solidFill>
              </a:rPr>
              <a:t>1.</a:t>
            </a:r>
            <a:r>
              <a:rPr lang="zh-CN" altLang="en-US" sz="2800" b="1">
                <a:solidFill>
                  <a:srgbClr val="333300"/>
                </a:solidFill>
              </a:rPr>
              <a:t>按拓扑顺序求各事件的最早发生时间 </a:t>
            </a:r>
            <a:r>
              <a:rPr lang="en-US" altLang="zh-CN" sz="2800" b="1">
                <a:solidFill>
                  <a:srgbClr val="333300"/>
                </a:solidFill>
              </a:rPr>
              <a:t>VE(Vj)</a:t>
            </a:r>
            <a:r>
              <a:rPr lang="en-US" altLang="zh-CN" sz="2800" b="1"/>
              <a:t>                     </a:t>
            </a:r>
            <a:endParaRPr lang="en-US" altLang="zh-CN" sz="2800" b="1" baseline="-25000"/>
          </a:p>
        </p:txBody>
      </p:sp>
      <p:sp>
        <p:nvSpPr>
          <p:cNvPr id="121861" name="Text Box 11"/>
          <p:cNvSpPr txBox="1">
            <a:spLocks noChangeArrowheads="1"/>
          </p:cNvSpPr>
          <p:nvPr/>
        </p:nvSpPr>
        <p:spPr bwMode="auto">
          <a:xfrm>
            <a:off x="277813" y="1901825"/>
            <a:ext cx="8534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rgbClr val="333300"/>
                </a:solidFill>
              </a:rPr>
              <a:t>2.</a:t>
            </a:r>
            <a:r>
              <a:rPr lang="zh-CN" altLang="en-US" sz="2800" b="1">
                <a:solidFill>
                  <a:srgbClr val="333300"/>
                </a:solidFill>
              </a:rPr>
              <a:t>求出各个事件的最晚发生时间 </a:t>
            </a:r>
            <a:r>
              <a:rPr lang="en-US" altLang="zh-CN" sz="2800" b="1">
                <a:solidFill>
                  <a:srgbClr val="333300"/>
                </a:solidFill>
              </a:rPr>
              <a:t>VL(Vi)</a:t>
            </a:r>
            <a:r>
              <a:rPr lang="en-US" altLang="zh-CN" sz="2800" b="1"/>
              <a:t>                     </a:t>
            </a:r>
            <a:endParaRPr lang="en-US" altLang="zh-CN" sz="2800" b="1" baseline="-25000"/>
          </a:p>
        </p:txBody>
      </p:sp>
      <p:sp>
        <p:nvSpPr>
          <p:cNvPr id="121862" name="Text Box 12"/>
          <p:cNvSpPr txBox="1">
            <a:spLocks noChangeArrowheads="1"/>
          </p:cNvSpPr>
          <p:nvPr/>
        </p:nvSpPr>
        <p:spPr bwMode="auto">
          <a:xfrm>
            <a:off x="263525" y="5656263"/>
            <a:ext cx="85344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rgbClr val="333300"/>
                </a:solidFill>
              </a:rPr>
              <a:t>7.</a:t>
            </a:r>
            <a:r>
              <a:rPr lang="zh-CN" altLang="en-US" sz="2800" b="1">
                <a:solidFill>
                  <a:srgbClr val="333300"/>
                </a:solidFill>
              </a:rPr>
              <a:t>结论（缩短工期的方法）</a:t>
            </a:r>
            <a:r>
              <a:rPr lang="zh-CN" altLang="en-US" sz="2800" b="1">
                <a:solidFill>
                  <a:srgbClr val="3333FF"/>
                </a:solidFill>
              </a:rPr>
              <a:t>                    </a:t>
            </a:r>
            <a:endParaRPr lang="zh-CN" altLang="en-US" sz="2800" b="1" baseline="-25000">
              <a:solidFill>
                <a:srgbClr val="3333FF"/>
              </a:solidFill>
            </a:endParaRPr>
          </a:p>
        </p:txBody>
      </p:sp>
      <p:sp>
        <p:nvSpPr>
          <p:cNvPr id="121863" name="Text Box 13"/>
          <p:cNvSpPr txBox="1">
            <a:spLocks noChangeArrowheads="1"/>
          </p:cNvSpPr>
          <p:nvPr/>
        </p:nvSpPr>
        <p:spPr bwMode="auto">
          <a:xfrm>
            <a:off x="263525" y="2698750"/>
            <a:ext cx="8534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rgbClr val="333300"/>
                </a:solidFill>
              </a:rPr>
              <a:t>3.</a:t>
            </a:r>
            <a:r>
              <a:rPr lang="zh-CN" altLang="en-US" sz="2800" b="1">
                <a:solidFill>
                  <a:srgbClr val="333300"/>
                </a:solidFill>
              </a:rPr>
              <a:t>求出各个活动的最早开始时间 </a:t>
            </a:r>
            <a:r>
              <a:rPr lang="en-US" altLang="zh-CN" sz="2800" b="1">
                <a:solidFill>
                  <a:srgbClr val="333300"/>
                </a:solidFill>
              </a:rPr>
              <a:t>AE(ek)</a:t>
            </a:r>
            <a:r>
              <a:rPr lang="en-US" altLang="zh-CN" sz="2800" b="1">
                <a:solidFill>
                  <a:srgbClr val="3333FF"/>
                </a:solidFill>
              </a:rPr>
              <a:t>                     </a:t>
            </a:r>
            <a:endParaRPr lang="en-US" altLang="zh-CN" sz="2800" b="1"/>
          </a:p>
        </p:txBody>
      </p:sp>
      <p:sp>
        <p:nvSpPr>
          <p:cNvPr id="121864" name="Text Box 14"/>
          <p:cNvSpPr txBox="1">
            <a:spLocks noChangeArrowheads="1"/>
          </p:cNvSpPr>
          <p:nvPr/>
        </p:nvSpPr>
        <p:spPr bwMode="auto">
          <a:xfrm>
            <a:off x="263525" y="3465513"/>
            <a:ext cx="85344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rgbClr val="333300"/>
                </a:solidFill>
              </a:rPr>
              <a:t>4.</a:t>
            </a:r>
            <a:r>
              <a:rPr lang="zh-CN" altLang="en-US" sz="2800" b="1">
                <a:solidFill>
                  <a:srgbClr val="333300"/>
                </a:solidFill>
              </a:rPr>
              <a:t>求出各个活动的最晚开始时间 </a:t>
            </a:r>
            <a:r>
              <a:rPr lang="en-US" altLang="zh-CN" sz="2800" b="1">
                <a:solidFill>
                  <a:srgbClr val="333300"/>
                </a:solidFill>
              </a:rPr>
              <a:t>AL(ek)</a:t>
            </a:r>
            <a:r>
              <a:rPr lang="en-US" altLang="zh-CN" sz="2800" b="1">
                <a:solidFill>
                  <a:srgbClr val="3333FF"/>
                </a:solidFill>
              </a:rPr>
              <a:t>                     </a:t>
            </a:r>
            <a:endParaRPr lang="en-US" altLang="zh-CN" sz="2800" b="1"/>
          </a:p>
        </p:txBody>
      </p:sp>
      <p:sp>
        <p:nvSpPr>
          <p:cNvPr id="121865" name="Text Box 15"/>
          <p:cNvSpPr txBox="1">
            <a:spLocks noChangeArrowheads="1"/>
          </p:cNvSpPr>
          <p:nvPr/>
        </p:nvSpPr>
        <p:spPr bwMode="auto">
          <a:xfrm>
            <a:off x="263525" y="4232275"/>
            <a:ext cx="8534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rgbClr val="333300"/>
                </a:solidFill>
              </a:rPr>
              <a:t>5.</a:t>
            </a:r>
            <a:r>
              <a:rPr lang="zh-CN" altLang="en-US" sz="2800" b="1">
                <a:solidFill>
                  <a:srgbClr val="333300"/>
                </a:solidFill>
              </a:rPr>
              <a:t>求出关键活动</a:t>
            </a:r>
            <a:r>
              <a:rPr lang="zh-CN" altLang="en-US" sz="2800" b="1">
                <a:solidFill>
                  <a:srgbClr val="3333FF"/>
                </a:solidFill>
              </a:rPr>
              <a:t>                    </a:t>
            </a:r>
            <a:endParaRPr lang="zh-CN" altLang="en-US" sz="2800" b="1"/>
          </a:p>
        </p:txBody>
      </p:sp>
      <p:sp>
        <p:nvSpPr>
          <p:cNvPr id="121866" name="Text Box 16"/>
          <p:cNvSpPr txBox="1">
            <a:spLocks noChangeArrowheads="1"/>
          </p:cNvSpPr>
          <p:nvPr/>
        </p:nvSpPr>
        <p:spPr bwMode="auto">
          <a:xfrm>
            <a:off x="263525" y="4926013"/>
            <a:ext cx="85344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en-US" altLang="zh-CN" sz="2800" b="1">
                <a:solidFill>
                  <a:srgbClr val="333300"/>
                </a:solidFill>
              </a:rPr>
              <a:t>6.</a:t>
            </a:r>
            <a:r>
              <a:rPr lang="zh-CN" altLang="en-US" sz="2800" b="1">
                <a:solidFill>
                  <a:srgbClr val="333300"/>
                </a:solidFill>
              </a:rPr>
              <a:t>求出关键路径、工期</a:t>
            </a:r>
            <a:r>
              <a:rPr lang="zh-CN" altLang="en-US" sz="2800" b="1">
                <a:solidFill>
                  <a:srgbClr val="3333FF"/>
                </a:solidFill>
              </a:rPr>
              <a:t>                    </a:t>
            </a:r>
            <a:endParaRPr lang="zh-CN" altLang="en-US" sz="2800" b="1"/>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1861"/>
                                        </p:tgtEl>
                                        <p:attrNameLst>
                                          <p:attrName>style.visibility</p:attrName>
                                        </p:attrNameLst>
                                      </p:cBhvr>
                                      <p:to>
                                        <p:strVal val="visible"/>
                                      </p:to>
                                    </p:set>
                                    <p:animEffect transition="in" filter="randombar(horizontal)">
                                      <p:cBhvr>
                                        <p:cTn id="7" dur="500"/>
                                        <p:tgtEl>
                                          <p:spTgt spid="12186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1863"/>
                                        </p:tgtEl>
                                        <p:attrNameLst>
                                          <p:attrName>style.visibility</p:attrName>
                                        </p:attrNameLst>
                                      </p:cBhvr>
                                      <p:to>
                                        <p:strVal val="visible"/>
                                      </p:to>
                                    </p:set>
                                    <p:animEffect transition="in" filter="slide(fromBottom)">
                                      <p:cBhvr>
                                        <p:cTn id="12" dur="500"/>
                                        <p:tgtEl>
                                          <p:spTgt spid="12186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1864"/>
                                        </p:tgtEl>
                                        <p:attrNameLst>
                                          <p:attrName>style.visibility</p:attrName>
                                        </p:attrNameLst>
                                      </p:cBhvr>
                                      <p:to>
                                        <p:strVal val="visible"/>
                                      </p:to>
                                    </p:set>
                                    <p:animEffect transition="in" filter="slide(fromBottom)">
                                      <p:cBhvr>
                                        <p:cTn id="17" dur="500"/>
                                        <p:tgtEl>
                                          <p:spTgt spid="12186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1865"/>
                                        </p:tgtEl>
                                        <p:attrNameLst>
                                          <p:attrName>style.visibility</p:attrName>
                                        </p:attrNameLst>
                                      </p:cBhvr>
                                      <p:to>
                                        <p:strVal val="visible"/>
                                      </p:to>
                                    </p:set>
                                    <p:animEffect transition="in" filter="slide(fromBottom)">
                                      <p:cBhvr>
                                        <p:cTn id="22" dur="500"/>
                                        <p:tgtEl>
                                          <p:spTgt spid="12186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21866"/>
                                        </p:tgtEl>
                                        <p:attrNameLst>
                                          <p:attrName>style.visibility</p:attrName>
                                        </p:attrNameLst>
                                      </p:cBhvr>
                                      <p:to>
                                        <p:strVal val="visible"/>
                                      </p:to>
                                    </p:set>
                                    <p:animEffect transition="in" filter="slide(fromBottom)">
                                      <p:cBhvr>
                                        <p:cTn id="27" dur="500"/>
                                        <p:tgtEl>
                                          <p:spTgt spid="12186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21862"/>
                                        </p:tgtEl>
                                        <p:attrNameLst>
                                          <p:attrName>style.visibility</p:attrName>
                                        </p:attrNameLst>
                                      </p:cBhvr>
                                      <p:to>
                                        <p:strVal val="visible"/>
                                      </p:to>
                                    </p:set>
                                    <p:animEffect transition="in" filter="slide(fromBottom)">
                                      <p:cBhvr>
                                        <p:cTn id="32" dur="500"/>
                                        <p:tgtEl>
                                          <p:spTgt spid="12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utoUpdateAnimBg="0"/>
      <p:bldP spid="121862" grpId="0" autoUpdateAnimBg="0"/>
      <p:bldP spid="121863" grpId="0" autoUpdateAnimBg="0"/>
      <p:bldP spid="121864" grpId="0" autoUpdateAnimBg="0"/>
      <p:bldP spid="121865" grpId="0" autoUpdateAnimBg="0"/>
      <p:bldP spid="121866"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41B5576C-8D3F-4C56-8A1B-A6B7FE79C7CE}" type="slidenum">
              <a:rPr lang="zh-CN" altLang="en-US"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2163" name="Text Box 3"/>
          <p:cNvSpPr txBox="1">
            <a:spLocks noChangeArrowheads="1"/>
          </p:cNvSpPr>
          <p:nvPr/>
        </p:nvSpPr>
        <p:spPr bwMode="auto">
          <a:xfrm>
            <a:off x="377825" y="42863"/>
            <a:ext cx="1247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a:solidFill>
                  <a:srgbClr val="FF3300"/>
                </a:solidFill>
                <a:ea typeface="黑体" pitchFamily="2" charset="-122"/>
              </a:rPr>
              <a:t>结论：</a:t>
            </a:r>
            <a:endParaRPr lang="zh-CN" altLang="en-US" sz="2000">
              <a:ea typeface="楷体_GB2312" pitchFamily="49" charset="-122"/>
            </a:endParaRPr>
          </a:p>
        </p:txBody>
      </p:sp>
      <p:sp>
        <p:nvSpPr>
          <p:cNvPr id="92164" name="Text Box 4"/>
          <p:cNvSpPr txBox="1">
            <a:spLocks noChangeArrowheads="1"/>
          </p:cNvSpPr>
          <p:nvPr/>
        </p:nvSpPr>
        <p:spPr bwMode="auto">
          <a:xfrm>
            <a:off x="190500" y="981075"/>
            <a:ext cx="882015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800" b="1">
                <a:solidFill>
                  <a:srgbClr val="333300"/>
                </a:solidFill>
              </a:rPr>
              <a:t>１</a:t>
            </a:r>
            <a:r>
              <a:rPr lang="en-US" altLang="zh-CN" sz="2800" b="1">
                <a:solidFill>
                  <a:srgbClr val="333300"/>
                </a:solidFill>
              </a:rPr>
              <a:t>.</a:t>
            </a:r>
            <a:r>
              <a:rPr lang="zh-CN" altLang="en-US" sz="2800" b="1">
                <a:solidFill>
                  <a:srgbClr val="333300"/>
                </a:solidFill>
              </a:rPr>
              <a:t>对于一个工程，可以利用ＡＯＶ网络分析工程在分解时是否合理（各个子工程间有否冲突）；得到工程施工的 调度顺序。</a:t>
            </a:r>
            <a:endParaRPr lang="zh-CN" altLang="en-US" sz="2800" b="1">
              <a:solidFill>
                <a:srgbClr val="333300"/>
              </a:solidFill>
            </a:endParaRPr>
          </a:p>
        </p:txBody>
      </p:sp>
      <p:sp>
        <p:nvSpPr>
          <p:cNvPr id="92165" name="Text Box 5"/>
          <p:cNvSpPr txBox="1">
            <a:spLocks noChangeArrowheads="1"/>
          </p:cNvSpPr>
          <p:nvPr/>
        </p:nvSpPr>
        <p:spPr bwMode="auto">
          <a:xfrm>
            <a:off x="190500" y="2516188"/>
            <a:ext cx="8748713"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800" b="1">
                <a:solidFill>
                  <a:srgbClr val="333300"/>
                </a:solidFill>
              </a:rPr>
              <a:t>２</a:t>
            </a:r>
            <a:r>
              <a:rPr lang="en-US" altLang="zh-CN" sz="2800" b="1">
                <a:solidFill>
                  <a:srgbClr val="333300"/>
                </a:solidFill>
              </a:rPr>
              <a:t>.</a:t>
            </a:r>
            <a:r>
              <a:rPr lang="zh-CN" altLang="en-US" sz="2800" b="1">
                <a:solidFill>
                  <a:srgbClr val="333300"/>
                </a:solidFill>
              </a:rPr>
              <a:t>对于一个工程，在ＡＯＶ的基础上，可以利用ＡＯＥ网络分析工程的关键子工程（抓主要矛盾），计算工程的工期。</a:t>
            </a:r>
            <a:endParaRPr lang="zh-CN" altLang="en-US" sz="2800" b="1">
              <a:solidFill>
                <a:srgbClr val="333300"/>
              </a:solidFill>
            </a:endParaRPr>
          </a:p>
        </p:txBody>
      </p:sp>
      <p:sp>
        <p:nvSpPr>
          <p:cNvPr id="92166" name="Text Box 6"/>
          <p:cNvSpPr txBox="1">
            <a:spLocks noChangeArrowheads="1"/>
          </p:cNvSpPr>
          <p:nvPr/>
        </p:nvSpPr>
        <p:spPr bwMode="auto">
          <a:xfrm>
            <a:off x="190500" y="4305300"/>
            <a:ext cx="874871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lang="zh-CN" altLang="en-US" sz="2800" b="1">
                <a:solidFill>
                  <a:srgbClr val="333300"/>
                </a:solidFill>
              </a:rPr>
              <a:t>３</a:t>
            </a:r>
            <a:r>
              <a:rPr lang="en-US" altLang="zh-CN" sz="2800" b="1">
                <a:solidFill>
                  <a:srgbClr val="333300"/>
                </a:solidFill>
              </a:rPr>
              <a:t>.</a:t>
            </a:r>
            <a:r>
              <a:rPr lang="zh-CN" altLang="en-US" sz="2800" b="1">
                <a:solidFill>
                  <a:srgbClr val="333300"/>
                </a:solidFill>
              </a:rPr>
              <a:t>在不改变关键路径的前提下，提高关键活动的功效，可以缩短工期！</a:t>
            </a:r>
            <a:endParaRPr lang="zh-CN" altLang="en-US" sz="2800" b="1">
              <a:solidFill>
                <a:srgbClr val="333300"/>
              </a:solidFill>
            </a:endParaRPr>
          </a:p>
        </p:txBody>
      </p:sp>
    </p:spTree>
  </p:cSld>
  <p:clrMapOvr>
    <a:masterClrMapping/>
  </p:clrMapOvr>
  <p:transition spd="med">
    <p:blinds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C1A97A97-6D74-4BED-B628-22BEA03A16E7}" type="slidenum">
              <a:rPr lang="zh-CN" altLang="en-US"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4211" name="灯片编号占位符 6"/>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3C61553A-B5D7-422A-B4F0-C94A2BDF0BEE}"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4212" name="Rectangle 2"/>
          <p:cNvSpPr>
            <a:spLocks noGrp="1" noChangeArrowheads="1"/>
          </p:cNvSpPr>
          <p:nvPr>
            <p:ph type="title" idx="4294967295"/>
          </p:nvPr>
        </p:nvSpPr>
        <p:spPr>
          <a:xfrm>
            <a:off x="539750" y="0"/>
            <a:ext cx="7772400" cy="882650"/>
          </a:xfrm>
        </p:spPr>
        <p:txBody>
          <a:bodyPr/>
          <a:lstStyle/>
          <a:p>
            <a:pPr eaLnBrk="1" hangingPunct="1"/>
            <a:r>
              <a:rPr lang="zh-CN"/>
              <a:t>练习题</a:t>
            </a:r>
            <a:endParaRPr lang="zh-CN"/>
          </a:p>
        </p:txBody>
      </p:sp>
      <p:sp>
        <p:nvSpPr>
          <p:cNvPr id="94213" name="Rectangle 3"/>
          <p:cNvSpPr>
            <a:spLocks noGrp="1" noChangeArrowheads="1"/>
          </p:cNvSpPr>
          <p:nvPr>
            <p:ph type="body" sz="half" idx="4294967295"/>
          </p:nvPr>
        </p:nvSpPr>
        <p:spPr>
          <a:xfrm>
            <a:off x="0" y="1295400"/>
            <a:ext cx="8964613" cy="5086350"/>
          </a:xfrm>
        </p:spPr>
        <p:txBody>
          <a:bodyPr/>
          <a:lstStyle/>
          <a:p>
            <a:pPr algn="just" eaLnBrk="1" hangingPunct="1">
              <a:buFontTx/>
              <a:buNone/>
            </a:pPr>
            <a:r>
              <a:rPr lang="en-US" altLang="zh-CN" sz="2400" b="1">
                <a:solidFill>
                  <a:srgbClr val="333300"/>
                </a:solidFill>
              </a:rPr>
              <a:t>1. </a:t>
            </a:r>
            <a:r>
              <a:rPr lang="zh-CN" altLang="en-US" sz="2400" b="1">
                <a:solidFill>
                  <a:srgbClr val="333300"/>
                </a:solidFill>
              </a:rPr>
              <a:t>在一个图中，所有顶点的度数之和等于图的边数的</a:t>
            </a:r>
            <a:r>
              <a:rPr lang="zh-CN" altLang="en-US" sz="2400" b="1" u="sng">
                <a:solidFill>
                  <a:srgbClr val="333300"/>
                </a:solidFill>
              </a:rPr>
              <a:t>           </a:t>
            </a:r>
            <a:r>
              <a:rPr lang="zh-CN" altLang="en-US" sz="2400" b="1">
                <a:solidFill>
                  <a:srgbClr val="333300"/>
                </a:solidFill>
              </a:rPr>
              <a:t>倍。</a:t>
            </a:r>
            <a:endParaRPr lang="zh-CN" altLang="en-US" sz="2400" b="1">
              <a:solidFill>
                <a:srgbClr val="333300"/>
              </a:solidFill>
            </a:endParaRPr>
          </a:p>
          <a:p>
            <a:pPr algn="just" eaLnBrk="1" hangingPunct="1">
              <a:buFontTx/>
              <a:buNone/>
            </a:pPr>
            <a:r>
              <a:rPr lang="en-US" altLang="zh-CN" sz="2400" b="1">
                <a:solidFill>
                  <a:srgbClr val="333300"/>
                </a:solidFill>
              </a:rPr>
              <a:t>2. </a:t>
            </a:r>
            <a:r>
              <a:rPr lang="zh-CN" altLang="en-US" sz="2400" b="1">
                <a:solidFill>
                  <a:srgbClr val="333300"/>
                </a:solidFill>
              </a:rPr>
              <a:t>在一个有向图中，所有顶点的入度之和等于所有顶点的出度之和的</a:t>
            </a:r>
            <a:r>
              <a:rPr lang="zh-CN" altLang="en-US" sz="2400" b="1" u="sng">
                <a:solidFill>
                  <a:srgbClr val="333300"/>
                </a:solidFill>
              </a:rPr>
              <a:t>     </a:t>
            </a:r>
            <a:r>
              <a:rPr lang="zh-CN" altLang="en-US" sz="2400" b="1">
                <a:solidFill>
                  <a:srgbClr val="333300"/>
                </a:solidFill>
              </a:rPr>
              <a:t>倍。 </a:t>
            </a:r>
            <a:endParaRPr lang="zh-CN" altLang="en-US" sz="2400" b="1">
              <a:solidFill>
                <a:srgbClr val="333300"/>
              </a:solidFill>
            </a:endParaRPr>
          </a:p>
          <a:p>
            <a:pPr algn="just" eaLnBrk="1" hangingPunct="1">
              <a:buFontTx/>
              <a:buNone/>
            </a:pPr>
            <a:r>
              <a:rPr lang="en-US" altLang="zh-CN" sz="2400" b="1">
                <a:solidFill>
                  <a:srgbClr val="333300"/>
                </a:solidFill>
              </a:rPr>
              <a:t>3. </a:t>
            </a:r>
            <a:r>
              <a:rPr lang="zh-CN" altLang="en-US" sz="2400" b="1">
                <a:solidFill>
                  <a:srgbClr val="333300"/>
                </a:solidFill>
              </a:rPr>
              <a:t>有</a:t>
            </a:r>
            <a:r>
              <a:rPr lang="en-US" altLang="zh-CN" sz="2400" b="1">
                <a:solidFill>
                  <a:srgbClr val="333300"/>
                </a:solidFill>
              </a:rPr>
              <a:t>8</a:t>
            </a:r>
            <a:r>
              <a:rPr lang="zh-CN" altLang="en-US" sz="2400" b="1">
                <a:solidFill>
                  <a:srgbClr val="333300"/>
                </a:solidFill>
              </a:rPr>
              <a:t>个结点的无向图最多有</a:t>
            </a:r>
            <a:r>
              <a:rPr lang="zh-CN" altLang="en-US" sz="2400" b="1" u="sng">
                <a:solidFill>
                  <a:srgbClr val="333300"/>
                </a:solidFill>
              </a:rPr>
              <a:t>        </a:t>
            </a:r>
            <a:r>
              <a:rPr lang="zh-CN" altLang="en-US" sz="2400" b="1">
                <a:solidFill>
                  <a:srgbClr val="333300"/>
                </a:solidFill>
              </a:rPr>
              <a:t>条边。 </a:t>
            </a:r>
            <a:endParaRPr lang="zh-CN" altLang="en-US" sz="2400" b="1">
              <a:solidFill>
                <a:srgbClr val="333300"/>
              </a:solidFill>
            </a:endParaRPr>
          </a:p>
          <a:p>
            <a:pPr algn="just" eaLnBrk="1" hangingPunct="1">
              <a:buFontTx/>
              <a:buNone/>
            </a:pPr>
            <a:r>
              <a:rPr lang="en-US" altLang="zh-CN" sz="2400" b="1">
                <a:solidFill>
                  <a:srgbClr val="333300"/>
                </a:solidFill>
              </a:rPr>
              <a:t>4. </a:t>
            </a:r>
            <a:r>
              <a:rPr lang="zh-CN" altLang="en-US" sz="2400" b="1">
                <a:solidFill>
                  <a:srgbClr val="333300"/>
                </a:solidFill>
              </a:rPr>
              <a:t>有</a:t>
            </a:r>
            <a:r>
              <a:rPr lang="en-US" altLang="zh-CN" sz="2400" b="1">
                <a:solidFill>
                  <a:srgbClr val="333300"/>
                </a:solidFill>
              </a:rPr>
              <a:t>8</a:t>
            </a:r>
            <a:r>
              <a:rPr lang="zh-CN" altLang="en-US" sz="2400" b="1">
                <a:solidFill>
                  <a:srgbClr val="333300"/>
                </a:solidFill>
              </a:rPr>
              <a:t>个结点的无向连通图最少有</a:t>
            </a:r>
            <a:r>
              <a:rPr lang="zh-CN" altLang="en-US" sz="2400" b="1" u="sng">
                <a:solidFill>
                  <a:srgbClr val="333300"/>
                </a:solidFill>
              </a:rPr>
              <a:t>      </a:t>
            </a:r>
            <a:r>
              <a:rPr lang="zh-CN" altLang="en-US" sz="2400" b="1">
                <a:solidFill>
                  <a:srgbClr val="333300"/>
                </a:solidFill>
              </a:rPr>
              <a:t>条边。</a:t>
            </a:r>
            <a:endParaRPr lang="zh-CN" altLang="en-US" sz="2400" b="1">
              <a:solidFill>
                <a:srgbClr val="333300"/>
              </a:solidFill>
            </a:endParaRPr>
          </a:p>
          <a:p>
            <a:pPr algn="just" eaLnBrk="1" hangingPunct="1">
              <a:buFontTx/>
              <a:buNone/>
            </a:pPr>
            <a:r>
              <a:rPr lang="en-US" altLang="zh-CN" sz="2400" b="1">
                <a:solidFill>
                  <a:srgbClr val="333300"/>
                </a:solidFill>
              </a:rPr>
              <a:t>5. </a:t>
            </a:r>
            <a:r>
              <a:rPr lang="zh-CN" altLang="en-US" sz="2400" b="1">
                <a:solidFill>
                  <a:srgbClr val="333300"/>
                </a:solidFill>
              </a:rPr>
              <a:t>有</a:t>
            </a:r>
            <a:r>
              <a:rPr lang="en-US" altLang="zh-CN" sz="2400" b="1">
                <a:solidFill>
                  <a:srgbClr val="333300"/>
                </a:solidFill>
              </a:rPr>
              <a:t>8</a:t>
            </a:r>
            <a:r>
              <a:rPr lang="zh-CN" altLang="en-US" sz="2400" b="1">
                <a:solidFill>
                  <a:srgbClr val="333300"/>
                </a:solidFill>
              </a:rPr>
              <a:t>个结点的有向完全图有</a:t>
            </a:r>
            <a:r>
              <a:rPr lang="zh-CN" altLang="en-US" sz="2400" b="1" u="sng">
                <a:solidFill>
                  <a:srgbClr val="333300"/>
                </a:solidFill>
              </a:rPr>
              <a:t>      </a:t>
            </a:r>
            <a:r>
              <a:rPr lang="zh-CN" altLang="en-US" sz="2400" b="1">
                <a:solidFill>
                  <a:srgbClr val="333300"/>
                </a:solidFill>
              </a:rPr>
              <a:t>条边。</a:t>
            </a:r>
            <a:r>
              <a:rPr lang="zh-CN" altLang="en-US" sz="2800"/>
              <a:t> </a:t>
            </a:r>
            <a:endParaRPr lang="zh-CN" altLang="en-US" sz="2800"/>
          </a:p>
          <a:p>
            <a:pPr algn="just" eaLnBrk="1" hangingPunct="1">
              <a:buFontTx/>
              <a:buNone/>
            </a:pPr>
            <a:r>
              <a:rPr lang="en-US" altLang="zh-CN" sz="2400" b="1">
                <a:solidFill>
                  <a:srgbClr val="333300"/>
                </a:solidFill>
              </a:rPr>
              <a:t>6. </a:t>
            </a:r>
            <a:r>
              <a:rPr lang="zh-CN" altLang="en-US" sz="2400" b="1">
                <a:solidFill>
                  <a:srgbClr val="333300"/>
                </a:solidFill>
              </a:rPr>
              <a:t>用邻接表表示图进行广度优先遍历时，通常是采用</a:t>
            </a:r>
            <a:r>
              <a:rPr lang="zh-CN" altLang="en-US" sz="2400" b="1" u="sng">
                <a:solidFill>
                  <a:srgbClr val="333300"/>
                </a:solidFill>
              </a:rPr>
              <a:t>           </a:t>
            </a:r>
            <a:r>
              <a:rPr lang="zh-CN" altLang="en-US" sz="2400" b="1">
                <a:solidFill>
                  <a:srgbClr val="333300"/>
                </a:solidFill>
              </a:rPr>
              <a:t>来辅助实现算法的。</a:t>
            </a:r>
            <a:r>
              <a:rPr lang="zh-CN" altLang="en-US" sz="2400">
                <a:solidFill>
                  <a:srgbClr val="333300"/>
                </a:solidFill>
              </a:rPr>
              <a:t> </a:t>
            </a:r>
            <a:endParaRPr lang="zh-CN" altLang="en-US" sz="2400">
              <a:solidFill>
                <a:srgbClr val="333300"/>
              </a:solidFill>
            </a:endParaRPr>
          </a:p>
          <a:p>
            <a:pPr algn="just" eaLnBrk="1" hangingPunct="1">
              <a:buFontTx/>
              <a:buNone/>
            </a:pPr>
            <a:r>
              <a:rPr lang="en-US" altLang="zh-CN" sz="2400" b="1">
                <a:solidFill>
                  <a:srgbClr val="333300"/>
                </a:solidFill>
              </a:rPr>
              <a:t>7. </a:t>
            </a:r>
            <a:r>
              <a:rPr lang="zh-CN" altLang="en-US" sz="2400" b="1">
                <a:solidFill>
                  <a:srgbClr val="333300"/>
                </a:solidFill>
              </a:rPr>
              <a:t>用邻接表表示图进行深度优先遍历时，通常是采用</a:t>
            </a:r>
            <a:r>
              <a:rPr lang="zh-CN" altLang="en-US" sz="2400" b="1" u="sng">
                <a:solidFill>
                  <a:srgbClr val="333300"/>
                </a:solidFill>
              </a:rPr>
              <a:t>         </a:t>
            </a:r>
            <a:r>
              <a:rPr lang="zh-CN" altLang="en-US" sz="2400" b="1">
                <a:solidFill>
                  <a:srgbClr val="333300"/>
                </a:solidFill>
              </a:rPr>
              <a:t>来辅助实现算法的。</a:t>
            </a:r>
            <a:r>
              <a:rPr lang="zh-CN" altLang="en-US" sz="2400">
                <a:solidFill>
                  <a:srgbClr val="333300"/>
                </a:solidFill>
              </a:rPr>
              <a:t> </a:t>
            </a:r>
            <a:endParaRPr lang="zh-CN" altLang="en-US" sz="2400">
              <a:solidFill>
                <a:srgbClr val="333300"/>
              </a:solidFill>
            </a:endParaRPr>
          </a:p>
        </p:txBody>
      </p:sp>
      <p:sp>
        <p:nvSpPr>
          <p:cNvPr id="124934" name="Text Box 4"/>
          <p:cNvSpPr txBox="1">
            <a:spLocks noChangeArrowheads="1"/>
          </p:cNvSpPr>
          <p:nvPr/>
        </p:nvSpPr>
        <p:spPr bwMode="auto">
          <a:xfrm>
            <a:off x="7237413" y="1274763"/>
            <a:ext cx="1008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FF0000"/>
                </a:solidFill>
              </a:rPr>
              <a:t>2 </a:t>
            </a:r>
            <a:endParaRPr lang="en-US" altLang="zh-CN" sz="2800">
              <a:solidFill>
                <a:srgbClr val="FF0000"/>
              </a:solidFill>
            </a:endParaRPr>
          </a:p>
        </p:txBody>
      </p:sp>
      <p:sp>
        <p:nvSpPr>
          <p:cNvPr id="124935" name="Text Box 5"/>
          <p:cNvSpPr txBox="1">
            <a:spLocks noChangeArrowheads="1"/>
          </p:cNvSpPr>
          <p:nvPr/>
        </p:nvSpPr>
        <p:spPr bwMode="auto">
          <a:xfrm>
            <a:off x="1042988" y="206057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FF0000"/>
                </a:solidFill>
              </a:rPr>
              <a:t>1   </a:t>
            </a:r>
            <a:endParaRPr lang="en-US" altLang="zh-CN" sz="2800">
              <a:solidFill>
                <a:srgbClr val="FF0000"/>
              </a:solidFill>
            </a:endParaRPr>
          </a:p>
        </p:txBody>
      </p:sp>
      <p:sp>
        <p:nvSpPr>
          <p:cNvPr id="124936" name="Text Box 6"/>
          <p:cNvSpPr txBox="1">
            <a:spLocks noChangeArrowheads="1"/>
          </p:cNvSpPr>
          <p:nvPr/>
        </p:nvSpPr>
        <p:spPr bwMode="auto">
          <a:xfrm>
            <a:off x="3841750" y="2479675"/>
            <a:ext cx="100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FF0000"/>
                </a:solidFill>
              </a:rPr>
              <a:t>28  </a:t>
            </a:r>
            <a:endParaRPr lang="en-US" altLang="zh-CN" sz="2800">
              <a:solidFill>
                <a:srgbClr val="FF0000"/>
              </a:solidFill>
            </a:endParaRPr>
          </a:p>
        </p:txBody>
      </p:sp>
      <p:sp>
        <p:nvSpPr>
          <p:cNvPr id="124937" name="Text Box 9"/>
          <p:cNvSpPr txBox="1">
            <a:spLocks noChangeArrowheads="1"/>
          </p:cNvSpPr>
          <p:nvPr/>
        </p:nvSpPr>
        <p:spPr bwMode="auto">
          <a:xfrm>
            <a:off x="4389438" y="2954338"/>
            <a:ext cx="1008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rgbClr val="FF0000"/>
                </a:solidFill>
              </a:rPr>
              <a:t>7 </a:t>
            </a:r>
            <a:endParaRPr lang="en-US" altLang="zh-CN" sz="2800">
              <a:solidFill>
                <a:srgbClr val="FF0000"/>
              </a:solidFill>
            </a:endParaRPr>
          </a:p>
        </p:txBody>
      </p:sp>
      <p:sp>
        <p:nvSpPr>
          <p:cNvPr id="124938" name="Text Box 10"/>
          <p:cNvSpPr txBox="1">
            <a:spLocks noChangeArrowheads="1"/>
          </p:cNvSpPr>
          <p:nvPr/>
        </p:nvSpPr>
        <p:spPr bwMode="auto">
          <a:xfrm>
            <a:off x="3924300" y="3429000"/>
            <a:ext cx="100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spcBef>
                <a:spcPct val="50000"/>
              </a:spcBef>
            </a:pPr>
            <a:r>
              <a:rPr lang="en-US" altLang="zh-CN" sz="2800">
                <a:solidFill>
                  <a:srgbClr val="FF0000"/>
                </a:solidFill>
              </a:rPr>
              <a:t>56  </a:t>
            </a:r>
            <a:endParaRPr lang="en-US" altLang="zh-CN" sz="2800">
              <a:solidFill>
                <a:srgbClr val="FF0000"/>
              </a:solidFill>
            </a:endParaRPr>
          </a:p>
        </p:txBody>
      </p:sp>
      <p:sp>
        <p:nvSpPr>
          <p:cNvPr id="124939" name="Text Box 11"/>
          <p:cNvSpPr txBox="1">
            <a:spLocks noChangeArrowheads="1"/>
          </p:cNvSpPr>
          <p:nvPr/>
        </p:nvSpPr>
        <p:spPr bwMode="auto">
          <a:xfrm>
            <a:off x="7164388" y="3860800"/>
            <a:ext cx="1008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zh-CN" altLang="en-US" sz="2800" b="1">
                <a:solidFill>
                  <a:srgbClr val="FF0000"/>
                </a:solidFill>
              </a:rPr>
              <a:t>队列   </a:t>
            </a:r>
            <a:endParaRPr lang="zh-CN" altLang="en-US" sz="2800" b="1">
              <a:solidFill>
                <a:srgbClr val="FF0000"/>
              </a:solidFill>
            </a:endParaRPr>
          </a:p>
        </p:txBody>
      </p:sp>
      <p:sp>
        <p:nvSpPr>
          <p:cNvPr id="124940" name="Text Box 12"/>
          <p:cNvSpPr txBox="1">
            <a:spLocks noChangeArrowheads="1"/>
          </p:cNvSpPr>
          <p:nvPr/>
        </p:nvSpPr>
        <p:spPr bwMode="auto">
          <a:xfrm>
            <a:off x="7164388" y="4652963"/>
            <a:ext cx="1008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zh-CN" altLang="en-US" sz="2800" b="1">
                <a:solidFill>
                  <a:srgbClr val="FF0000"/>
                </a:solidFill>
              </a:rPr>
              <a:t>栈</a:t>
            </a:r>
            <a:endParaRPr lang="zh-CN" altLang="en-US" sz="2800" b="1">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4934"/>
                                        </p:tgtEl>
                                        <p:attrNameLst>
                                          <p:attrName>style.visibility</p:attrName>
                                        </p:attrNameLst>
                                      </p:cBhvr>
                                      <p:to>
                                        <p:strVal val="visible"/>
                                      </p:to>
                                    </p:set>
                                    <p:animEffect transition="in" filter="slide(fromBottom)">
                                      <p:cBhvr>
                                        <p:cTn id="7" dur="500"/>
                                        <p:tgtEl>
                                          <p:spTgt spid="12493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4935"/>
                                        </p:tgtEl>
                                        <p:attrNameLst>
                                          <p:attrName>style.visibility</p:attrName>
                                        </p:attrNameLst>
                                      </p:cBhvr>
                                      <p:to>
                                        <p:strVal val="visible"/>
                                      </p:to>
                                    </p:set>
                                    <p:animEffect transition="in" filter="slide(fromBottom)">
                                      <p:cBhvr>
                                        <p:cTn id="12" dur="500"/>
                                        <p:tgtEl>
                                          <p:spTgt spid="12493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4936"/>
                                        </p:tgtEl>
                                        <p:attrNameLst>
                                          <p:attrName>style.visibility</p:attrName>
                                        </p:attrNameLst>
                                      </p:cBhvr>
                                      <p:to>
                                        <p:strVal val="visible"/>
                                      </p:to>
                                    </p:set>
                                    <p:animEffect transition="in" filter="slide(fromBottom)">
                                      <p:cBhvr>
                                        <p:cTn id="17" dur="500"/>
                                        <p:tgtEl>
                                          <p:spTgt spid="12493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4937"/>
                                        </p:tgtEl>
                                        <p:attrNameLst>
                                          <p:attrName>style.visibility</p:attrName>
                                        </p:attrNameLst>
                                      </p:cBhvr>
                                      <p:to>
                                        <p:strVal val="visible"/>
                                      </p:to>
                                    </p:set>
                                    <p:animEffect transition="in" filter="slide(fromBottom)">
                                      <p:cBhvr>
                                        <p:cTn id="22" dur="500"/>
                                        <p:tgtEl>
                                          <p:spTgt spid="12493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24938"/>
                                        </p:tgtEl>
                                        <p:attrNameLst>
                                          <p:attrName>style.visibility</p:attrName>
                                        </p:attrNameLst>
                                      </p:cBhvr>
                                      <p:to>
                                        <p:strVal val="visible"/>
                                      </p:to>
                                    </p:set>
                                    <p:animEffect transition="in" filter="slide(fromBottom)">
                                      <p:cBhvr>
                                        <p:cTn id="27" dur="500"/>
                                        <p:tgtEl>
                                          <p:spTgt spid="12493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24939"/>
                                        </p:tgtEl>
                                        <p:attrNameLst>
                                          <p:attrName>style.visibility</p:attrName>
                                        </p:attrNameLst>
                                      </p:cBhvr>
                                      <p:to>
                                        <p:strVal val="visible"/>
                                      </p:to>
                                    </p:set>
                                    <p:animEffect transition="in" filter="slide(fromBottom)">
                                      <p:cBhvr>
                                        <p:cTn id="32" dur="500"/>
                                        <p:tgtEl>
                                          <p:spTgt spid="12493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24940"/>
                                        </p:tgtEl>
                                        <p:attrNameLst>
                                          <p:attrName>style.visibility</p:attrName>
                                        </p:attrNameLst>
                                      </p:cBhvr>
                                      <p:to>
                                        <p:strVal val="visible"/>
                                      </p:to>
                                    </p:set>
                                    <p:animEffect transition="in" filter="slide(fromBottom)">
                                      <p:cBhvr>
                                        <p:cTn id="37" dur="500"/>
                                        <p:tgtEl>
                                          <p:spTgt spid="124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autoUpdateAnimBg="0"/>
      <p:bldP spid="124935" grpId="0" autoUpdateAnimBg="0"/>
      <p:bldP spid="124936" grpId="0" autoUpdateAnimBg="0"/>
      <p:bldP spid="124937" grpId="0" autoUpdateAnimBg="0"/>
      <p:bldP spid="124938" grpId="0" autoUpdateAnimBg="0"/>
      <p:bldP spid="124939" grpId="0" autoUpdateAnimBg="0"/>
      <p:bldP spid="12494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5209BBB2-81B3-4BB1-9701-961A1EF43820}"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638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B46B24C8-0A6E-45B7-B5C5-5EC31186DDD5}"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19460" name="Rectangle 2"/>
          <p:cNvSpPr>
            <a:spLocks noGrp="1" noChangeArrowheads="1"/>
          </p:cNvSpPr>
          <p:nvPr>
            <p:ph type="title" idx="4294967295"/>
          </p:nvPr>
        </p:nvSpPr>
        <p:spPr>
          <a:xfrm>
            <a:off x="373063" y="252413"/>
            <a:ext cx="6426200" cy="457200"/>
          </a:xfrm>
        </p:spPr>
        <p:txBody>
          <a:bodyPr/>
          <a:lstStyle/>
          <a:p>
            <a:pPr eaLnBrk="1" hangingPunct="1">
              <a:defRPr/>
            </a:pPr>
            <a:r>
              <a:rPr lang="en-US" sz="3200" b="1">
                <a:solidFill>
                  <a:srgbClr val="FF0000"/>
                </a:solidFill>
                <a:effectLst>
                  <a:outerShdw blurRad="38100" dist="38100" dir="2700000" algn="tl">
                    <a:srgbClr val="C0C0C0"/>
                  </a:outerShdw>
                </a:effectLst>
                <a:ea typeface="楷体_GB2312" pitchFamily="49" charset="-122"/>
              </a:rPr>
              <a:t>8.2.1</a:t>
            </a:r>
            <a:r>
              <a:rPr lang="zh-CN" altLang="en-US" sz="3200" b="1">
                <a:solidFill>
                  <a:srgbClr val="FF0000"/>
                </a:solidFill>
                <a:effectLst>
                  <a:outerShdw blurRad="38100" dist="38100" dir="2700000" algn="tl">
                    <a:srgbClr val="C0C0C0"/>
                  </a:outerShdw>
                </a:effectLst>
                <a:ea typeface="楷体_GB2312" pitchFamily="49" charset="-122"/>
              </a:rPr>
              <a:t>  图的邻接矩阵（数组）表示</a:t>
            </a:r>
            <a:endParaRPr lang="zh-CN" altLang="en-US" sz="3200" b="1">
              <a:solidFill>
                <a:srgbClr val="FF0000"/>
              </a:solidFill>
              <a:effectLst>
                <a:outerShdw blurRad="38100" dist="38100" dir="2700000" algn="tl">
                  <a:srgbClr val="C0C0C0"/>
                </a:outerShdw>
              </a:effectLst>
              <a:ea typeface="楷体_GB2312" pitchFamily="49" charset="-122"/>
            </a:endParaRPr>
          </a:p>
        </p:txBody>
      </p:sp>
      <p:graphicFrame>
        <p:nvGraphicFramePr>
          <p:cNvPr id="19461" name="Object 5"/>
          <p:cNvGraphicFramePr>
            <a:graphicFrameLocks noChangeAspect="1"/>
          </p:cNvGraphicFramePr>
          <p:nvPr/>
        </p:nvGraphicFramePr>
        <p:xfrm>
          <a:off x="685800" y="2370138"/>
          <a:ext cx="7772400" cy="950912"/>
        </p:xfrm>
        <a:graphic>
          <a:graphicData uri="http://schemas.openxmlformats.org/presentationml/2006/ole">
            <mc:AlternateContent xmlns:mc="http://schemas.openxmlformats.org/markup-compatibility/2006">
              <mc:Choice xmlns:v="urn:schemas-microsoft-com:vml" Requires="v">
                <p:oleObj spid="_x0000_s1034" name="" r:id="rId1" imgW="3389630" imgH="482600" progId="Equation.3">
                  <p:embed/>
                </p:oleObj>
              </mc:Choice>
              <mc:Fallback>
                <p:oleObj name="" r:id="rId1" imgW="3389630" imgH="482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70138"/>
                        <a:ext cx="7772400" cy="9509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AutoShape 8">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63" name="Rectangle 9"/>
          <p:cNvSpPr>
            <a:spLocks noChangeArrowheads="1"/>
          </p:cNvSpPr>
          <p:nvPr/>
        </p:nvSpPr>
        <p:spPr bwMode="auto">
          <a:xfrm>
            <a:off x="0" y="693738"/>
            <a:ext cx="84582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spcBef>
                <a:spcPct val="20000"/>
              </a:spcBef>
              <a:buClr>
                <a:schemeClr val="tx2"/>
              </a:buClr>
              <a:buFont typeface="Wingdings" panose="05000000000000000000" pitchFamily="2" charset="2"/>
              <a:buChar char="v"/>
              <a:tabLst>
                <a:tab pos="285750" algn="l"/>
              </a:tabLst>
              <a:defRPr/>
            </a:pPr>
            <a:r>
              <a:rPr lang="zh-CN" altLang="en-US" sz="2400" dirty="0">
                <a:effectLst>
                  <a:outerShdw blurRad="38100" dist="38100" dir="2700000" algn="tl">
                    <a:srgbClr val="C0C0C0"/>
                  </a:outerShdw>
                </a:effectLst>
                <a:latin typeface="黑体" pitchFamily="2" charset="-122"/>
                <a:ea typeface="黑体" pitchFamily="2" charset="-122"/>
              </a:rPr>
              <a:t>建立一个</a:t>
            </a:r>
            <a:r>
              <a:rPr lang="zh-CN" altLang="en-US" sz="2400" dirty="0">
                <a:solidFill>
                  <a:srgbClr val="FF3300"/>
                </a:solidFill>
                <a:effectLst>
                  <a:outerShdw blurRad="38100" dist="38100" dir="2700000" algn="tl">
                    <a:srgbClr val="C0C0C0"/>
                  </a:outerShdw>
                </a:effectLst>
                <a:latin typeface="黑体" pitchFamily="2" charset="-122"/>
                <a:ea typeface="黑体" pitchFamily="2" charset="-122"/>
              </a:rPr>
              <a:t>顶点表</a:t>
            </a:r>
            <a:r>
              <a:rPr lang="zh-CN" altLang="en-US" sz="2400" dirty="0">
                <a:effectLst>
                  <a:outerShdw blurRad="38100" dist="38100" dir="2700000" algn="tl">
                    <a:srgbClr val="C0C0C0"/>
                  </a:outerShdw>
                </a:effectLst>
                <a:latin typeface="黑体" pitchFamily="2" charset="-122"/>
                <a:ea typeface="黑体" pitchFamily="2" charset="-122"/>
              </a:rPr>
              <a:t>（记录各个顶点信息）和一个</a:t>
            </a:r>
            <a:r>
              <a:rPr lang="zh-CN" altLang="en-US" sz="2400" dirty="0">
                <a:solidFill>
                  <a:srgbClr val="FF3300"/>
                </a:solidFill>
                <a:effectLst>
                  <a:outerShdw blurRad="38100" dist="38100" dir="2700000" algn="tl">
                    <a:srgbClr val="C0C0C0"/>
                  </a:outerShdw>
                </a:effectLst>
                <a:latin typeface="黑体" pitchFamily="2" charset="-122"/>
                <a:ea typeface="黑体" pitchFamily="2" charset="-122"/>
              </a:rPr>
              <a:t>邻接矩阵</a:t>
            </a:r>
            <a:r>
              <a:rPr lang="zh-CN" altLang="en-US" sz="2400" dirty="0">
                <a:effectLst>
                  <a:outerShdw blurRad="38100" dist="38100" dir="2700000" algn="tl">
                    <a:srgbClr val="C0C0C0"/>
                  </a:outerShdw>
                </a:effectLst>
                <a:latin typeface="黑体" pitchFamily="2" charset="-122"/>
                <a:ea typeface="黑体" pitchFamily="2" charset="-122"/>
              </a:rPr>
              <a:t>（表示各个顶点之间关系）。</a:t>
            </a:r>
            <a:endParaRPr lang="zh-CN" altLang="en-US" sz="2400" dirty="0">
              <a:effectLst>
                <a:outerShdw blurRad="38100" dist="38100" dir="2700000" algn="tl">
                  <a:srgbClr val="C0C0C0"/>
                </a:outerShdw>
              </a:effectLst>
              <a:latin typeface="黑体" pitchFamily="2" charset="-122"/>
              <a:ea typeface="黑体" pitchFamily="2" charset="-122"/>
            </a:endParaRPr>
          </a:p>
          <a:p>
            <a:pPr marL="285750" indent="-285750">
              <a:spcBef>
                <a:spcPct val="20000"/>
              </a:spcBef>
              <a:buClr>
                <a:schemeClr val="tx2"/>
              </a:buClr>
              <a:buFont typeface="Wingdings" panose="05000000000000000000" pitchFamily="2" charset="2"/>
              <a:buChar char="v"/>
              <a:tabLst>
                <a:tab pos="285750" algn="l"/>
              </a:tabLst>
              <a:defRPr/>
            </a:pPr>
            <a:r>
              <a:rPr lang="zh-CN" altLang="en-US" sz="2400" dirty="0">
                <a:effectLst>
                  <a:outerShdw blurRad="38100" dist="38100" dir="2700000" algn="tl">
                    <a:srgbClr val="C0C0C0"/>
                  </a:outerShdw>
                </a:effectLst>
                <a:latin typeface="黑体" pitchFamily="2" charset="-122"/>
                <a:ea typeface="黑体" pitchFamily="2" charset="-122"/>
              </a:rPr>
              <a:t>设图 </a:t>
            </a:r>
            <a:r>
              <a:rPr lang="en-US" sz="2400" dirty="0">
                <a:effectLst>
                  <a:outerShdw blurRad="38100" dist="38100" dir="2700000" algn="tl">
                    <a:srgbClr val="C0C0C0"/>
                  </a:outerShdw>
                </a:effectLst>
                <a:latin typeface="黑体" pitchFamily="2" charset="-122"/>
                <a:ea typeface="黑体" pitchFamily="2" charset="-122"/>
              </a:rPr>
              <a:t>A = (</a:t>
            </a:r>
            <a:r>
              <a:rPr lang="en-US" sz="2400" i="1" dirty="0">
                <a:effectLst>
                  <a:outerShdw blurRad="38100" dist="38100" dir="2700000" algn="tl">
                    <a:srgbClr val="C0C0C0"/>
                  </a:outerShdw>
                </a:effectLst>
                <a:latin typeface="黑体" pitchFamily="2" charset="-122"/>
                <a:ea typeface="黑体" pitchFamily="2" charset="-122"/>
              </a:rPr>
              <a:t>V</a:t>
            </a:r>
            <a:r>
              <a:rPr lang="en-US" sz="2400" dirty="0">
                <a:effectLst>
                  <a:outerShdw blurRad="38100" dist="38100" dir="2700000" algn="tl">
                    <a:srgbClr val="C0C0C0"/>
                  </a:outerShdw>
                </a:effectLst>
                <a:latin typeface="黑体" pitchFamily="2" charset="-122"/>
                <a:ea typeface="黑体" pitchFamily="2" charset="-122"/>
              </a:rPr>
              <a:t>, </a:t>
            </a:r>
            <a:r>
              <a:rPr lang="en-US" sz="2400" i="1" dirty="0">
                <a:effectLst>
                  <a:outerShdw blurRad="38100" dist="38100" dir="2700000" algn="tl">
                    <a:srgbClr val="C0C0C0"/>
                  </a:outerShdw>
                </a:effectLst>
                <a:latin typeface="黑体" pitchFamily="2" charset="-122"/>
                <a:ea typeface="黑体" pitchFamily="2" charset="-122"/>
              </a:rPr>
              <a:t>E</a:t>
            </a:r>
            <a:r>
              <a:rPr lang="en-US" sz="2400" dirty="0">
                <a:effectLst>
                  <a:outerShdw blurRad="38100" dist="38100" dir="2700000" algn="tl">
                    <a:srgbClr val="C0C0C0"/>
                  </a:outerShdw>
                </a:effectLst>
                <a:latin typeface="黑体" pitchFamily="2" charset="-122"/>
                <a:ea typeface="黑体" pitchFamily="2" charset="-122"/>
              </a:rPr>
              <a:t>) </a:t>
            </a:r>
            <a:r>
              <a:rPr lang="zh-CN" altLang="en-US" sz="2400" dirty="0">
                <a:effectLst>
                  <a:outerShdw blurRad="38100" dist="38100" dir="2700000" algn="tl">
                    <a:srgbClr val="C0C0C0"/>
                  </a:outerShdw>
                </a:effectLst>
                <a:latin typeface="黑体" pitchFamily="2" charset="-122"/>
                <a:ea typeface="黑体" pitchFamily="2" charset="-122"/>
              </a:rPr>
              <a:t>有</a:t>
            </a:r>
            <a:r>
              <a:rPr lang="zh-CN" altLang="en-US" sz="2400" dirty="0">
                <a:solidFill>
                  <a:srgbClr val="FF3300"/>
                </a:solidFill>
                <a:effectLst>
                  <a:outerShdw blurRad="38100" dist="38100" dir="2700000" algn="tl">
                    <a:srgbClr val="C0C0C0"/>
                  </a:outerShdw>
                </a:effectLst>
                <a:latin typeface="黑体" pitchFamily="2" charset="-122"/>
                <a:ea typeface="黑体" pitchFamily="2" charset="-122"/>
              </a:rPr>
              <a:t> </a:t>
            </a:r>
            <a:r>
              <a:rPr lang="en-US" sz="2400" dirty="0">
                <a:solidFill>
                  <a:srgbClr val="FF3300"/>
                </a:solidFill>
                <a:effectLst>
                  <a:outerShdw blurRad="38100" dist="38100" dir="2700000" algn="tl">
                    <a:srgbClr val="C0C0C0"/>
                  </a:outerShdw>
                </a:effectLst>
                <a:latin typeface="黑体" pitchFamily="2" charset="-122"/>
                <a:ea typeface="黑体" pitchFamily="2" charset="-122"/>
              </a:rPr>
              <a:t>n </a:t>
            </a:r>
            <a:r>
              <a:rPr lang="zh-CN" altLang="en-US" sz="2400" dirty="0">
                <a:effectLst>
                  <a:outerShdw blurRad="38100" dist="38100" dir="2700000" algn="tl">
                    <a:srgbClr val="C0C0C0"/>
                  </a:outerShdw>
                </a:effectLst>
                <a:latin typeface="黑体" pitchFamily="2" charset="-122"/>
                <a:ea typeface="黑体" pitchFamily="2" charset="-122"/>
              </a:rPr>
              <a:t>个顶点，则图的邻接矩阵是一个二维数组 </a:t>
            </a:r>
            <a:r>
              <a:rPr lang="en-US" sz="2400" dirty="0" err="1">
                <a:solidFill>
                  <a:schemeClr val="hlink"/>
                </a:solidFill>
                <a:effectLst>
                  <a:outerShdw blurRad="38100" dist="38100" dir="2700000" algn="tl">
                    <a:srgbClr val="C0C0C0"/>
                  </a:outerShdw>
                </a:effectLst>
                <a:latin typeface="黑体" pitchFamily="2" charset="-122"/>
                <a:ea typeface="黑体" pitchFamily="2" charset="-122"/>
              </a:rPr>
              <a:t>A</a:t>
            </a:r>
            <a:r>
              <a:rPr lang="en-US" sz="2400" i="1" dirty="0" err="1">
                <a:solidFill>
                  <a:schemeClr val="hlink"/>
                </a:solidFill>
                <a:effectLst>
                  <a:outerShdw blurRad="38100" dist="38100" dir="2700000" algn="tl">
                    <a:srgbClr val="C0C0C0"/>
                  </a:outerShdw>
                </a:effectLst>
                <a:latin typeface="黑体" pitchFamily="2" charset="-122"/>
                <a:ea typeface="黑体" pitchFamily="2" charset="-122"/>
              </a:rPr>
              <a:t>.Edge</a:t>
            </a:r>
            <a:r>
              <a:rPr lang="en-US" sz="2400" dirty="0">
                <a:solidFill>
                  <a:schemeClr val="hlink"/>
                </a:solidFill>
                <a:effectLst>
                  <a:outerShdw blurRad="38100" dist="38100" dir="2700000" algn="tl">
                    <a:srgbClr val="C0C0C0"/>
                  </a:outerShdw>
                </a:effectLst>
                <a:latin typeface="黑体" pitchFamily="2" charset="-122"/>
                <a:ea typeface="黑体" pitchFamily="2" charset="-122"/>
              </a:rPr>
              <a:t>[</a:t>
            </a:r>
            <a:r>
              <a:rPr lang="en-US" sz="2400" i="1" dirty="0">
                <a:solidFill>
                  <a:schemeClr val="hlink"/>
                </a:solidFill>
                <a:effectLst>
                  <a:outerShdw blurRad="38100" dist="38100" dir="2700000" algn="tl">
                    <a:srgbClr val="C0C0C0"/>
                  </a:outerShdw>
                </a:effectLst>
                <a:latin typeface="黑体" pitchFamily="2" charset="-122"/>
                <a:ea typeface="黑体" pitchFamily="2" charset="-122"/>
              </a:rPr>
              <a:t>n</a:t>
            </a:r>
            <a:r>
              <a:rPr lang="en-US" sz="2400" dirty="0">
                <a:solidFill>
                  <a:schemeClr val="hlink"/>
                </a:solidFill>
                <a:effectLst>
                  <a:outerShdw blurRad="38100" dist="38100" dir="2700000" algn="tl">
                    <a:srgbClr val="C0C0C0"/>
                  </a:outerShdw>
                </a:effectLst>
                <a:latin typeface="黑体" pitchFamily="2" charset="-122"/>
                <a:ea typeface="黑体" pitchFamily="2" charset="-122"/>
              </a:rPr>
              <a:t>][</a:t>
            </a:r>
            <a:r>
              <a:rPr lang="en-US" sz="2400" i="1" dirty="0">
                <a:solidFill>
                  <a:schemeClr val="hlink"/>
                </a:solidFill>
                <a:effectLst>
                  <a:outerShdw blurRad="38100" dist="38100" dir="2700000" algn="tl">
                    <a:srgbClr val="C0C0C0"/>
                  </a:outerShdw>
                </a:effectLst>
                <a:latin typeface="黑体" pitchFamily="2" charset="-122"/>
                <a:ea typeface="黑体" pitchFamily="2" charset="-122"/>
              </a:rPr>
              <a:t>n</a:t>
            </a:r>
            <a:r>
              <a:rPr lang="en-US" sz="2400" dirty="0">
                <a:solidFill>
                  <a:schemeClr val="hlink"/>
                </a:solidFill>
                <a:effectLst>
                  <a:outerShdw blurRad="38100" dist="38100" dir="2700000" algn="tl">
                    <a:srgbClr val="C0C0C0"/>
                  </a:outerShdw>
                </a:effectLst>
                <a:latin typeface="黑体" pitchFamily="2" charset="-122"/>
                <a:ea typeface="黑体" pitchFamily="2" charset="-122"/>
              </a:rPr>
              <a:t>]</a:t>
            </a:r>
            <a:r>
              <a:rPr lang="zh-CN" altLang="en-US" sz="2400" dirty="0">
                <a:effectLst>
                  <a:outerShdw blurRad="38100" dist="38100" dir="2700000" algn="tl">
                    <a:srgbClr val="C0C0C0"/>
                  </a:outerShdw>
                </a:effectLst>
                <a:latin typeface="黑体" pitchFamily="2" charset="-122"/>
                <a:ea typeface="黑体" pitchFamily="2" charset="-122"/>
              </a:rPr>
              <a:t>，定义为：</a:t>
            </a:r>
            <a:endParaRPr lang="zh-CN" altLang="en-US" sz="2400" dirty="0">
              <a:effectLst>
                <a:outerShdw blurRad="38100" dist="38100" dir="2700000" algn="tl">
                  <a:srgbClr val="C0C0C0"/>
                </a:outerShdw>
              </a:effectLst>
              <a:latin typeface="黑体" pitchFamily="2" charset="-122"/>
              <a:ea typeface="黑体" pitchFamily="2" charset="-122"/>
            </a:endParaRPr>
          </a:p>
        </p:txBody>
      </p:sp>
      <p:grpSp>
        <p:nvGrpSpPr>
          <p:cNvPr id="19464" name="Group 8"/>
          <p:cNvGrpSpPr/>
          <p:nvPr/>
        </p:nvGrpSpPr>
        <p:grpSpPr bwMode="auto">
          <a:xfrm>
            <a:off x="228600" y="3581400"/>
            <a:ext cx="2782888" cy="1295400"/>
            <a:chOff x="0" y="0"/>
            <a:chExt cx="1753" cy="816"/>
          </a:xfrm>
        </p:grpSpPr>
        <p:sp>
          <p:nvSpPr>
            <p:cNvPr id="16408" name="Oval 11"/>
            <p:cNvSpPr>
              <a:spLocks noChangeArrowheads="1"/>
            </p:cNvSpPr>
            <p:nvPr/>
          </p:nvSpPr>
          <p:spPr bwMode="auto">
            <a:xfrm>
              <a:off x="401" y="28"/>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v1</a:t>
              </a:r>
              <a:endParaRPr lang="en-US" altLang="zh-CN" sz="2400">
                <a:ea typeface="黑体" pitchFamily="2" charset="-122"/>
              </a:endParaRPr>
            </a:p>
          </p:txBody>
        </p:sp>
        <p:sp>
          <p:nvSpPr>
            <p:cNvPr id="16409" name="Oval 12"/>
            <p:cNvSpPr>
              <a:spLocks noChangeArrowheads="1"/>
            </p:cNvSpPr>
            <p:nvPr/>
          </p:nvSpPr>
          <p:spPr bwMode="auto">
            <a:xfrm>
              <a:off x="1337" y="0"/>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v2</a:t>
              </a:r>
              <a:endParaRPr lang="en-US" altLang="zh-CN" sz="2400">
                <a:ea typeface="黑体" pitchFamily="2" charset="-122"/>
              </a:endParaRPr>
            </a:p>
          </p:txBody>
        </p:sp>
        <p:sp>
          <p:nvSpPr>
            <p:cNvPr id="16410" name="Oval 13"/>
            <p:cNvSpPr>
              <a:spLocks noChangeArrowheads="1"/>
            </p:cNvSpPr>
            <p:nvPr/>
          </p:nvSpPr>
          <p:spPr bwMode="auto">
            <a:xfrm>
              <a:off x="869" y="310"/>
              <a:ext cx="312" cy="196"/>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v3</a:t>
              </a:r>
              <a:endParaRPr lang="en-US" altLang="zh-CN" sz="2400">
                <a:ea typeface="黑体" pitchFamily="2" charset="-122"/>
              </a:endParaRPr>
            </a:p>
          </p:txBody>
        </p:sp>
        <p:sp>
          <p:nvSpPr>
            <p:cNvPr id="16411" name="Oval 14"/>
            <p:cNvSpPr>
              <a:spLocks noChangeArrowheads="1"/>
            </p:cNvSpPr>
            <p:nvPr/>
          </p:nvSpPr>
          <p:spPr bwMode="auto">
            <a:xfrm>
              <a:off x="1441" y="619"/>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v5</a:t>
              </a:r>
              <a:endParaRPr lang="en-US" altLang="zh-CN" sz="2400">
                <a:ea typeface="黑体" pitchFamily="2" charset="-122"/>
              </a:endParaRPr>
            </a:p>
          </p:txBody>
        </p:sp>
        <p:sp>
          <p:nvSpPr>
            <p:cNvPr id="16412" name="Line 15"/>
            <p:cNvSpPr>
              <a:spLocks noChangeShapeType="1"/>
            </p:cNvSpPr>
            <p:nvPr/>
          </p:nvSpPr>
          <p:spPr bwMode="auto">
            <a:xfrm>
              <a:off x="713" y="113"/>
              <a:ext cx="624"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3" name="Line 16"/>
            <p:cNvSpPr>
              <a:spLocks noChangeShapeType="1"/>
            </p:cNvSpPr>
            <p:nvPr/>
          </p:nvSpPr>
          <p:spPr bwMode="auto">
            <a:xfrm flipH="1">
              <a:off x="557" y="225"/>
              <a:ext cx="0" cy="366"/>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4" name="Line 17"/>
            <p:cNvSpPr>
              <a:spLocks noChangeShapeType="1"/>
            </p:cNvSpPr>
            <p:nvPr/>
          </p:nvSpPr>
          <p:spPr bwMode="auto">
            <a:xfrm>
              <a:off x="713" y="732"/>
              <a:ext cx="728"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5" name="Line 18"/>
            <p:cNvSpPr>
              <a:spLocks noChangeShapeType="1"/>
            </p:cNvSpPr>
            <p:nvPr/>
          </p:nvSpPr>
          <p:spPr bwMode="auto">
            <a:xfrm>
              <a:off x="1129" y="480"/>
              <a:ext cx="416" cy="167"/>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6" name="Oval 19"/>
            <p:cNvSpPr>
              <a:spLocks noChangeArrowheads="1"/>
            </p:cNvSpPr>
            <p:nvPr/>
          </p:nvSpPr>
          <p:spPr bwMode="auto">
            <a:xfrm>
              <a:off x="401" y="591"/>
              <a:ext cx="312" cy="197"/>
            </a:xfrm>
            <a:prstGeom prst="ellipse">
              <a:avLst/>
            </a:prstGeom>
            <a:solidFill>
              <a:schemeClr val="accent2"/>
            </a:solidFill>
            <a:ln w="38100">
              <a:solidFill>
                <a:schemeClr val="bg2"/>
              </a:solidFill>
              <a:round/>
            </a:ln>
          </p:spPr>
          <p:txBody>
            <a:bodyPr wrap="none" anchor="ctr"/>
            <a:lstStyle/>
            <a:p>
              <a:pPr algn="ctr"/>
              <a:r>
                <a:rPr lang="en-US" altLang="zh-CN" sz="2400">
                  <a:ea typeface="黑体" pitchFamily="2" charset="-122"/>
                </a:rPr>
                <a:t>v4</a:t>
              </a:r>
              <a:endParaRPr lang="en-US" altLang="zh-CN" sz="2400">
                <a:ea typeface="黑体" pitchFamily="2" charset="-122"/>
              </a:endParaRPr>
            </a:p>
          </p:txBody>
        </p:sp>
        <p:sp>
          <p:nvSpPr>
            <p:cNvPr id="16417" name="Line 20"/>
            <p:cNvSpPr>
              <a:spLocks noChangeShapeType="1"/>
            </p:cNvSpPr>
            <p:nvPr/>
          </p:nvSpPr>
          <p:spPr bwMode="auto">
            <a:xfrm flipH="1">
              <a:off x="661" y="478"/>
              <a:ext cx="260" cy="141"/>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8" name="Line 21"/>
            <p:cNvSpPr>
              <a:spLocks noChangeShapeType="1"/>
            </p:cNvSpPr>
            <p:nvPr/>
          </p:nvSpPr>
          <p:spPr bwMode="auto">
            <a:xfrm flipH="1">
              <a:off x="1129" y="169"/>
              <a:ext cx="260" cy="169"/>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9" name="Line 22"/>
            <p:cNvSpPr>
              <a:spLocks noChangeShapeType="1"/>
            </p:cNvSpPr>
            <p:nvPr/>
          </p:nvSpPr>
          <p:spPr bwMode="auto">
            <a:xfrm>
              <a:off x="1545" y="197"/>
              <a:ext cx="0" cy="422"/>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20" name="Oval 23"/>
            <p:cNvSpPr>
              <a:spLocks noChangeArrowheads="1"/>
            </p:cNvSpPr>
            <p:nvPr/>
          </p:nvSpPr>
          <p:spPr bwMode="auto">
            <a:xfrm>
              <a:off x="401" y="591"/>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itchFamily="2" charset="-122"/>
                </a:rPr>
                <a:t>v4</a:t>
              </a:r>
              <a:endParaRPr lang="en-US" altLang="zh-CN" sz="2400">
                <a:ea typeface="黑体" pitchFamily="2" charset="-122"/>
              </a:endParaRPr>
            </a:p>
          </p:txBody>
        </p:sp>
        <p:sp>
          <p:nvSpPr>
            <p:cNvPr id="16421" name="Rectangle 24"/>
            <p:cNvSpPr>
              <a:spLocks noChangeArrowheads="1"/>
            </p:cNvSpPr>
            <p:nvPr/>
          </p:nvSpPr>
          <p:spPr bwMode="auto">
            <a:xfrm>
              <a:off x="0" y="240"/>
              <a:ext cx="361" cy="294"/>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zh-CN" sz="2400">
                  <a:ea typeface="黑体" pitchFamily="2" charset="-122"/>
                </a:rPr>
                <a:t>A</a:t>
              </a:r>
              <a:endParaRPr lang="en-US" altLang="zh-CN" sz="2400">
                <a:ea typeface="黑体" pitchFamily="2" charset="-122"/>
              </a:endParaRPr>
            </a:p>
          </p:txBody>
        </p:sp>
      </p:grpSp>
      <p:sp>
        <p:nvSpPr>
          <p:cNvPr id="19479" name="Rectangle 25"/>
          <p:cNvSpPr>
            <a:spLocks noChangeArrowheads="1"/>
          </p:cNvSpPr>
          <p:nvPr/>
        </p:nvSpPr>
        <p:spPr bwMode="auto">
          <a:xfrm>
            <a:off x="228600" y="3200400"/>
            <a:ext cx="1319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600">
                <a:solidFill>
                  <a:schemeClr val="bg2"/>
                </a:solidFill>
                <a:effectLst>
                  <a:outerShdw blurRad="38100" dist="38100" dir="2700000" algn="tl">
                    <a:srgbClr val="C0C0C0"/>
                  </a:outerShdw>
                </a:effectLst>
              </a:rPr>
              <a:t>例</a:t>
            </a:r>
            <a:r>
              <a:rPr lang="en-US" sz="2600">
                <a:solidFill>
                  <a:schemeClr val="bg2"/>
                </a:solidFill>
                <a:effectLst>
                  <a:outerShdw blurRad="38100" dist="38100" dir="2700000" algn="tl">
                    <a:srgbClr val="C0C0C0"/>
                  </a:outerShdw>
                </a:effectLst>
              </a:rPr>
              <a:t>1</a:t>
            </a:r>
            <a:r>
              <a:rPr lang="zh-CN" altLang="en-US" sz="2600">
                <a:solidFill>
                  <a:schemeClr val="bg2"/>
                </a:solidFill>
                <a:effectLst>
                  <a:outerShdw blurRad="38100" dist="38100" dir="2700000" algn="tl">
                    <a:srgbClr val="C0C0C0"/>
                  </a:outerShdw>
                </a:effectLst>
              </a:rPr>
              <a:t>：</a:t>
            </a:r>
            <a:endParaRPr lang="zh-CN" altLang="en-US" sz="2600">
              <a:solidFill>
                <a:schemeClr val="bg2"/>
              </a:solidFill>
              <a:effectLst>
                <a:outerShdw blurRad="38100" dist="38100" dir="2700000" algn="tl">
                  <a:srgbClr val="C0C0C0"/>
                </a:outerShdw>
              </a:effectLst>
            </a:endParaRPr>
          </a:p>
        </p:txBody>
      </p:sp>
      <p:sp>
        <p:nvSpPr>
          <p:cNvPr id="19480" name="Text Box 28"/>
          <p:cNvSpPr txBox="1">
            <a:spLocks noChangeArrowheads="1"/>
          </p:cNvSpPr>
          <p:nvPr/>
        </p:nvSpPr>
        <p:spPr bwMode="auto">
          <a:xfrm>
            <a:off x="3886200" y="3810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r>
              <a:rPr lang="zh-CN" altLang="en-US" sz="2400">
                <a:solidFill>
                  <a:schemeClr val="hlink"/>
                </a:solidFill>
                <a:ea typeface="黑体" pitchFamily="2" charset="-122"/>
              </a:rPr>
              <a:t>邻接矩阵：</a:t>
            </a:r>
            <a:endParaRPr lang="zh-CN" altLang="en-US" sz="2400">
              <a:solidFill>
                <a:schemeClr val="hlink"/>
              </a:solidFill>
              <a:ea typeface="黑体" pitchFamily="2" charset="-122"/>
            </a:endParaRPr>
          </a:p>
        </p:txBody>
      </p:sp>
      <p:sp>
        <p:nvSpPr>
          <p:cNvPr id="19481" name="AutoShape 29"/>
          <p:cNvSpPr/>
          <p:nvPr/>
        </p:nvSpPr>
        <p:spPr bwMode="auto">
          <a:xfrm>
            <a:off x="5562600" y="3810000"/>
            <a:ext cx="152400" cy="1600200"/>
          </a:xfrm>
          <a:prstGeom prst="leftBracket">
            <a:avLst>
              <a:gd name="adj" fmla="val 87500"/>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82" name="AutoShape 30"/>
          <p:cNvSpPr/>
          <p:nvPr/>
        </p:nvSpPr>
        <p:spPr bwMode="auto">
          <a:xfrm>
            <a:off x="7412038" y="3810000"/>
            <a:ext cx="207962" cy="1600200"/>
          </a:xfrm>
          <a:prstGeom prst="rightBracket">
            <a:avLst>
              <a:gd name="adj" fmla="val 64122"/>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83" name="Text Box 32"/>
          <p:cNvSpPr txBox="1">
            <a:spLocks noChangeArrowheads="1"/>
          </p:cNvSpPr>
          <p:nvPr/>
        </p:nvSpPr>
        <p:spPr bwMode="auto">
          <a:xfrm>
            <a:off x="3962400" y="41910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ctr" eaLnBrk="1" hangingPunct="1">
              <a:spcBef>
                <a:spcPct val="50000"/>
              </a:spcBef>
            </a:pPr>
            <a:r>
              <a:rPr lang="en-US" altLang="zh-CN" sz="2800">
                <a:solidFill>
                  <a:schemeClr val="bg2"/>
                </a:solidFill>
                <a:ea typeface="黑体" pitchFamily="2" charset="-122"/>
              </a:rPr>
              <a:t>A.</a:t>
            </a:r>
            <a:r>
              <a:rPr lang="en-US" altLang="zh-CN" sz="2800" i="1">
                <a:solidFill>
                  <a:schemeClr val="bg2"/>
                </a:solidFill>
                <a:ea typeface="黑体" pitchFamily="2" charset="-122"/>
              </a:rPr>
              <a:t>Edge</a:t>
            </a:r>
            <a:r>
              <a:rPr lang="en-US" altLang="zh-CN" sz="2800">
                <a:solidFill>
                  <a:schemeClr val="bg2"/>
                </a:solidFill>
                <a:ea typeface="黑体" pitchFamily="2" charset="-122"/>
              </a:rPr>
              <a:t> =</a:t>
            </a:r>
            <a:endParaRPr lang="en-US" altLang="zh-CN" sz="2800">
              <a:solidFill>
                <a:schemeClr val="bg2"/>
              </a:solidFill>
              <a:ea typeface="黑体" pitchFamily="2" charset="-122"/>
            </a:endParaRPr>
          </a:p>
        </p:txBody>
      </p:sp>
      <p:sp>
        <p:nvSpPr>
          <p:cNvPr id="19484" name="Rectangle 36"/>
          <p:cNvSpPr>
            <a:spLocks noChangeArrowheads="1"/>
          </p:cNvSpPr>
          <p:nvPr/>
        </p:nvSpPr>
        <p:spPr bwMode="auto">
          <a:xfrm>
            <a:off x="5410200" y="342900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黑体" pitchFamily="2" charset="-122"/>
              </a:rPr>
              <a:t>（ </a:t>
            </a:r>
            <a:r>
              <a:rPr lang="en-US" altLang="zh-CN" sz="2000" b="1">
                <a:ea typeface="黑体" pitchFamily="2" charset="-122"/>
              </a:rPr>
              <a:t>v1 v2</a:t>
            </a:r>
            <a:r>
              <a:rPr lang="en-US" altLang="zh-CN" sz="2000" b="1" baseline="-6000">
                <a:ea typeface="黑体" pitchFamily="2" charset="-122"/>
              </a:rPr>
              <a:t>  </a:t>
            </a:r>
            <a:r>
              <a:rPr lang="en-US" altLang="zh-CN" sz="2000" b="1">
                <a:ea typeface="黑体" pitchFamily="2" charset="-122"/>
              </a:rPr>
              <a:t>v3 v4 v5   </a:t>
            </a:r>
            <a:r>
              <a:rPr lang="zh-CN" altLang="en-US" sz="2000" b="1">
                <a:ea typeface="黑体" pitchFamily="2" charset="-122"/>
              </a:rPr>
              <a:t>）</a:t>
            </a:r>
            <a:endParaRPr lang="zh-CN" altLang="en-US" sz="2000" b="1">
              <a:ea typeface="黑体" pitchFamily="2" charset="-122"/>
            </a:endParaRPr>
          </a:p>
        </p:txBody>
      </p:sp>
      <p:sp>
        <p:nvSpPr>
          <p:cNvPr id="19485" name="Rectangle 38"/>
          <p:cNvSpPr>
            <a:spLocks noChangeArrowheads="1"/>
          </p:cNvSpPr>
          <p:nvPr/>
        </p:nvSpPr>
        <p:spPr bwMode="auto">
          <a:xfrm>
            <a:off x="7696200" y="3657600"/>
            <a:ext cx="45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itchFamily="2" charset="-122"/>
              </a:rPr>
              <a:t>v1</a:t>
            </a:r>
            <a:endParaRPr lang="en-US" altLang="zh-CN" sz="2000" b="1">
              <a:ea typeface="黑体" pitchFamily="2" charset="-122"/>
            </a:endParaRPr>
          </a:p>
          <a:p>
            <a:pPr algn="ctr"/>
            <a:r>
              <a:rPr lang="en-US" altLang="zh-CN" sz="2000" b="1">
                <a:ea typeface="黑体" pitchFamily="2" charset="-122"/>
              </a:rPr>
              <a:t>v2</a:t>
            </a:r>
            <a:endParaRPr lang="en-US" altLang="zh-CN" sz="2000" b="1">
              <a:ea typeface="黑体" pitchFamily="2" charset="-122"/>
            </a:endParaRPr>
          </a:p>
          <a:p>
            <a:pPr algn="ctr"/>
            <a:r>
              <a:rPr lang="en-US" altLang="zh-CN" sz="2000" b="1">
                <a:ea typeface="黑体" pitchFamily="2" charset="-122"/>
              </a:rPr>
              <a:t>v3</a:t>
            </a:r>
            <a:endParaRPr lang="en-US" altLang="zh-CN" sz="2000" b="1">
              <a:ea typeface="黑体" pitchFamily="2" charset="-122"/>
            </a:endParaRPr>
          </a:p>
          <a:p>
            <a:pPr algn="ctr"/>
            <a:r>
              <a:rPr lang="en-US" altLang="zh-CN" sz="2000" b="1">
                <a:ea typeface="黑体" pitchFamily="2" charset="-122"/>
              </a:rPr>
              <a:t>v4</a:t>
            </a:r>
            <a:endParaRPr lang="en-US" altLang="zh-CN" sz="2000" b="1">
              <a:ea typeface="黑体" pitchFamily="2" charset="-122"/>
            </a:endParaRPr>
          </a:p>
          <a:p>
            <a:pPr algn="ctr"/>
            <a:r>
              <a:rPr lang="en-US" altLang="zh-CN" sz="2000" b="1">
                <a:ea typeface="黑体" pitchFamily="2" charset="-122"/>
              </a:rPr>
              <a:t>v5</a:t>
            </a:r>
            <a:endParaRPr lang="en-US" altLang="zh-CN" sz="2000" b="1">
              <a:ea typeface="黑体" pitchFamily="2" charset="-122"/>
            </a:endParaRPr>
          </a:p>
        </p:txBody>
      </p:sp>
      <p:sp>
        <p:nvSpPr>
          <p:cNvPr id="19486" name="Rectangle 39"/>
          <p:cNvSpPr>
            <a:spLocks noChangeArrowheads="1"/>
          </p:cNvSpPr>
          <p:nvPr/>
        </p:nvSpPr>
        <p:spPr bwMode="auto">
          <a:xfrm>
            <a:off x="5867400" y="3810000"/>
            <a:ext cx="15795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itchFamily="2" charset="-122"/>
              </a:rPr>
              <a:t>0   0</a:t>
            </a:r>
            <a:r>
              <a:rPr lang="en-US" altLang="zh-CN" sz="2000" baseline="-6000">
                <a:ea typeface="黑体" pitchFamily="2" charset="-122"/>
              </a:rPr>
              <a:t>    </a:t>
            </a:r>
            <a:r>
              <a:rPr lang="en-US" altLang="zh-CN" sz="2000">
                <a:ea typeface="黑体" pitchFamily="2" charset="-122"/>
              </a:rPr>
              <a:t>0</a:t>
            </a:r>
            <a:r>
              <a:rPr lang="en-US" altLang="zh-CN" sz="2000" baseline="-6000">
                <a:ea typeface="黑体" pitchFamily="2" charset="-122"/>
              </a:rPr>
              <a:t>    </a:t>
            </a:r>
            <a:r>
              <a:rPr lang="en-US" altLang="zh-CN" sz="2000">
                <a:ea typeface="黑体" pitchFamily="2" charset="-122"/>
              </a:rPr>
              <a:t>0   0</a:t>
            </a:r>
            <a:endParaRPr lang="en-US" altLang="zh-CN" sz="2000">
              <a:ea typeface="黑体" pitchFamily="2" charset="-122"/>
            </a:endParaRPr>
          </a:p>
          <a:p>
            <a:pPr algn="ctr"/>
            <a:r>
              <a:rPr lang="en-US" altLang="zh-CN" sz="2000">
                <a:ea typeface="黑体" pitchFamily="2" charset="-122"/>
              </a:rPr>
              <a:t>0   0</a:t>
            </a:r>
            <a:r>
              <a:rPr lang="en-US" altLang="zh-CN" sz="2000" baseline="-6000">
                <a:ea typeface="黑体" pitchFamily="2" charset="-122"/>
              </a:rPr>
              <a:t>    </a:t>
            </a:r>
            <a:r>
              <a:rPr lang="en-US" altLang="zh-CN" sz="2000">
                <a:ea typeface="黑体" pitchFamily="2" charset="-122"/>
              </a:rPr>
              <a:t>0   0   0</a:t>
            </a:r>
            <a:endParaRPr lang="en-US" altLang="zh-CN" sz="2000">
              <a:ea typeface="黑体" pitchFamily="2" charset="-122"/>
            </a:endParaRPr>
          </a:p>
          <a:p>
            <a:pPr algn="ctr"/>
            <a:r>
              <a:rPr lang="en-US" altLang="zh-CN" sz="2000">
                <a:ea typeface="黑体" pitchFamily="2" charset="-122"/>
              </a:rPr>
              <a:t>0</a:t>
            </a:r>
            <a:r>
              <a:rPr lang="en-US" altLang="zh-CN" sz="2000" baseline="-6000">
                <a:ea typeface="黑体" pitchFamily="2" charset="-122"/>
              </a:rPr>
              <a:t>    </a:t>
            </a:r>
            <a:r>
              <a:rPr lang="en-US" altLang="zh-CN" sz="2000">
                <a:ea typeface="黑体" pitchFamily="2" charset="-122"/>
              </a:rPr>
              <a:t>0   0   0   0</a:t>
            </a:r>
            <a:endParaRPr lang="en-US" altLang="zh-CN" sz="2000">
              <a:ea typeface="黑体" pitchFamily="2" charset="-122"/>
            </a:endParaRPr>
          </a:p>
          <a:p>
            <a:pPr algn="ctr"/>
            <a:r>
              <a:rPr lang="en-US" altLang="zh-CN" sz="2000">
                <a:ea typeface="黑体" pitchFamily="2" charset="-122"/>
              </a:rPr>
              <a:t>0   0   0   0   0</a:t>
            </a:r>
            <a:endParaRPr lang="en-US" altLang="zh-CN" sz="2000">
              <a:ea typeface="黑体" pitchFamily="2" charset="-122"/>
            </a:endParaRPr>
          </a:p>
          <a:p>
            <a:pPr algn="ctr"/>
            <a:r>
              <a:rPr lang="en-US" altLang="zh-CN" sz="2000">
                <a:ea typeface="黑体" pitchFamily="2" charset="-122"/>
              </a:rPr>
              <a:t>0   0   0   0   0</a:t>
            </a:r>
            <a:endParaRPr lang="en-US" altLang="zh-CN" sz="2000">
              <a:ea typeface="黑体" pitchFamily="2" charset="-122"/>
            </a:endParaRPr>
          </a:p>
        </p:txBody>
      </p:sp>
      <p:sp>
        <p:nvSpPr>
          <p:cNvPr id="19487" name="Rectangle 40"/>
          <p:cNvSpPr>
            <a:spLocks noChangeArrowheads="1"/>
          </p:cNvSpPr>
          <p:nvPr/>
        </p:nvSpPr>
        <p:spPr bwMode="auto">
          <a:xfrm>
            <a:off x="152400" y="5218113"/>
            <a:ext cx="762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2400" dirty="0">
                <a:solidFill>
                  <a:schemeClr val="hlink"/>
                </a:solidFill>
                <a:effectLst>
                  <a:outerShdw blurRad="38100" dist="38100" dir="2700000" algn="tl">
                    <a:srgbClr val="C0C0C0"/>
                  </a:outerShdw>
                </a:effectLst>
                <a:latin typeface="黑体" pitchFamily="2" charset="-122"/>
                <a:ea typeface="黑体" pitchFamily="2" charset="-122"/>
              </a:rPr>
              <a:t>分析</a:t>
            </a:r>
            <a:r>
              <a:rPr lang="en-US" sz="2400" dirty="0">
                <a:solidFill>
                  <a:schemeClr val="hlink"/>
                </a:solidFill>
                <a:effectLst>
                  <a:outerShdw blurRad="38100" dist="38100" dir="2700000" algn="tl">
                    <a:srgbClr val="C0C0C0"/>
                  </a:outerShdw>
                </a:effectLst>
                <a:latin typeface="黑体" pitchFamily="2" charset="-122"/>
                <a:ea typeface="黑体" pitchFamily="2" charset="-122"/>
              </a:rPr>
              <a:t>1</a:t>
            </a:r>
            <a:r>
              <a:rPr lang="zh-CN" altLang="en-US" sz="2400" dirty="0">
                <a:solidFill>
                  <a:schemeClr val="hlink"/>
                </a:solidFill>
                <a:effectLst>
                  <a:outerShdw blurRad="38100" dist="38100" dir="2700000" algn="tl">
                    <a:srgbClr val="C0C0C0"/>
                  </a:outerShdw>
                </a:effectLst>
                <a:latin typeface="黑体" pitchFamily="2" charset="-122"/>
                <a:ea typeface="黑体" pitchFamily="2" charset="-122"/>
              </a:rPr>
              <a:t>：</a:t>
            </a:r>
            <a:r>
              <a:rPr lang="zh-CN" altLang="en-US" sz="2400" dirty="0">
                <a:effectLst>
                  <a:outerShdw blurRad="38100" dist="38100" dir="2700000" algn="tl">
                    <a:srgbClr val="C0C0C0"/>
                  </a:outerShdw>
                </a:effectLst>
                <a:latin typeface="黑体" pitchFamily="2" charset="-122"/>
                <a:ea typeface="黑体" pitchFamily="2" charset="-122"/>
              </a:rPr>
              <a:t>无向图的邻接矩阵是</a:t>
            </a:r>
            <a:r>
              <a:rPr lang="zh-CN" altLang="en-US" sz="2400" dirty="0">
                <a:solidFill>
                  <a:schemeClr val="hlink"/>
                </a:solidFill>
                <a:effectLst>
                  <a:outerShdw blurRad="38100" dist="38100" dir="2700000" algn="tl">
                    <a:srgbClr val="C0C0C0"/>
                  </a:outerShdw>
                </a:effectLst>
                <a:latin typeface="黑体" pitchFamily="2" charset="-122"/>
                <a:ea typeface="黑体" pitchFamily="2" charset="-122"/>
              </a:rPr>
              <a:t>对称</a:t>
            </a:r>
            <a:r>
              <a:rPr lang="zh-CN" altLang="en-US" sz="2400" dirty="0">
                <a:effectLst>
                  <a:outerShdw blurRad="38100" dist="38100" dir="2700000" algn="tl">
                    <a:srgbClr val="C0C0C0"/>
                  </a:outerShdw>
                </a:effectLst>
                <a:latin typeface="黑体" pitchFamily="2" charset="-122"/>
                <a:ea typeface="黑体" pitchFamily="2" charset="-122"/>
              </a:rPr>
              <a:t>的；</a:t>
            </a:r>
            <a:endParaRPr lang="zh-CN" altLang="en-US" sz="2400" dirty="0">
              <a:effectLst>
                <a:outerShdw blurRad="38100" dist="38100" dir="2700000" algn="tl">
                  <a:srgbClr val="C0C0C0"/>
                </a:outerShdw>
              </a:effectLst>
              <a:latin typeface="黑体" pitchFamily="2" charset="-122"/>
              <a:ea typeface="黑体" pitchFamily="2" charset="-122"/>
            </a:endParaRPr>
          </a:p>
          <a:p>
            <a:pPr>
              <a:defRPr/>
            </a:pPr>
            <a:r>
              <a:rPr lang="zh-CN" altLang="en-US" sz="2400" dirty="0">
                <a:solidFill>
                  <a:schemeClr val="hlink"/>
                </a:solidFill>
                <a:effectLst>
                  <a:outerShdw blurRad="38100" dist="38100" dir="2700000" algn="tl">
                    <a:srgbClr val="C0C0C0"/>
                  </a:outerShdw>
                </a:effectLst>
                <a:latin typeface="黑体" pitchFamily="2" charset="-122"/>
                <a:ea typeface="黑体" pitchFamily="2" charset="-122"/>
              </a:rPr>
              <a:t>分析</a:t>
            </a:r>
            <a:r>
              <a:rPr lang="en-US" sz="2400" dirty="0">
                <a:solidFill>
                  <a:schemeClr val="hlink"/>
                </a:solidFill>
                <a:effectLst>
                  <a:outerShdw blurRad="38100" dist="38100" dir="2700000" algn="tl">
                    <a:srgbClr val="C0C0C0"/>
                  </a:outerShdw>
                </a:effectLst>
                <a:latin typeface="黑体" pitchFamily="2" charset="-122"/>
                <a:ea typeface="黑体" pitchFamily="2" charset="-122"/>
              </a:rPr>
              <a:t>2</a:t>
            </a:r>
            <a:r>
              <a:rPr lang="zh-CN" altLang="en-US" sz="2400" dirty="0">
                <a:solidFill>
                  <a:schemeClr val="hlink"/>
                </a:solidFill>
                <a:effectLst>
                  <a:outerShdw blurRad="38100" dist="38100" dir="2700000" algn="tl">
                    <a:srgbClr val="C0C0C0"/>
                  </a:outerShdw>
                </a:effectLst>
                <a:latin typeface="黑体" pitchFamily="2" charset="-122"/>
                <a:ea typeface="黑体" pitchFamily="2" charset="-122"/>
              </a:rPr>
              <a:t>：</a:t>
            </a:r>
            <a:r>
              <a:rPr lang="zh-CN" altLang="en-US" sz="2400" dirty="0">
                <a:effectLst>
                  <a:outerShdw blurRad="38100" dist="38100" dir="2700000" algn="tl">
                    <a:srgbClr val="C0C0C0"/>
                  </a:outerShdw>
                </a:effectLst>
                <a:latin typeface="黑体" pitchFamily="2" charset="-122"/>
                <a:ea typeface="黑体" pitchFamily="2" charset="-122"/>
              </a:rPr>
              <a:t>顶点</a:t>
            </a:r>
            <a:r>
              <a:rPr lang="en-US" sz="2400" i="1" dirty="0">
                <a:effectLst>
                  <a:outerShdw blurRad="38100" dist="38100" dir="2700000" algn="tl">
                    <a:srgbClr val="C0C0C0"/>
                  </a:outerShdw>
                </a:effectLst>
                <a:latin typeface="黑体" pitchFamily="2" charset="-122"/>
                <a:ea typeface="黑体" pitchFamily="2" charset="-122"/>
              </a:rPr>
              <a:t>i</a:t>
            </a:r>
            <a:r>
              <a:rPr lang="en-US" sz="2400" dirty="0">
                <a:effectLst>
                  <a:outerShdw blurRad="38100" dist="38100" dir="2700000" algn="tl">
                    <a:srgbClr val="C0C0C0"/>
                  </a:outerShdw>
                </a:effectLst>
                <a:latin typeface="黑体" pitchFamily="2" charset="-122"/>
                <a:ea typeface="黑体" pitchFamily="2" charset="-122"/>
              </a:rPr>
              <a:t> </a:t>
            </a:r>
            <a:r>
              <a:rPr lang="zh-CN" altLang="en-US" sz="2400" dirty="0">
                <a:effectLst>
                  <a:outerShdw blurRad="38100" dist="38100" dir="2700000" algn="tl">
                    <a:srgbClr val="C0C0C0"/>
                  </a:outerShdw>
                </a:effectLst>
                <a:latin typeface="黑体" pitchFamily="2" charset="-122"/>
                <a:ea typeface="黑体" pitchFamily="2" charset="-122"/>
              </a:rPr>
              <a:t>的</a:t>
            </a:r>
            <a:r>
              <a:rPr lang="zh-CN" altLang="en-US" sz="2400" dirty="0">
                <a:solidFill>
                  <a:schemeClr val="hlink"/>
                </a:solidFill>
                <a:effectLst>
                  <a:outerShdw blurRad="38100" dist="38100" dir="2700000" algn="tl">
                    <a:srgbClr val="C0C0C0"/>
                  </a:outerShdw>
                </a:effectLst>
                <a:latin typeface="黑体" pitchFamily="2" charset="-122"/>
                <a:ea typeface="黑体" pitchFamily="2" charset="-122"/>
              </a:rPr>
              <a:t>度</a:t>
            </a:r>
            <a:r>
              <a:rPr lang="zh-CN" altLang="en-US" sz="2400" dirty="0">
                <a:effectLst>
                  <a:outerShdw blurRad="38100" dist="38100" dir="2700000" algn="tl">
                    <a:srgbClr val="C0C0C0"/>
                  </a:outerShdw>
                </a:effectLst>
                <a:latin typeface="黑体" pitchFamily="2" charset="-122"/>
                <a:ea typeface="黑体" pitchFamily="2" charset="-122"/>
              </a:rPr>
              <a:t>＝第 </a:t>
            </a:r>
            <a:r>
              <a:rPr lang="en-US" sz="2400" i="1" dirty="0">
                <a:effectLst>
                  <a:outerShdw blurRad="38100" dist="38100" dir="2700000" algn="tl">
                    <a:srgbClr val="C0C0C0"/>
                  </a:outerShdw>
                </a:effectLst>
                <a:latin typeface="黑体" pitchFamily="2" charset="-122"/>
                <a:ea typeface="黑体" pitchFamily="2" charset="-122"/>
              </a:rPr>
              <a:t>i</a:t>
            </a:r>
            <a:r>
              <a:rPr lang="en-US" sz="2400" dirty="0">
                <a:effectLst>
                  <a:outerShdw blurRad="38100" dist="38100" dir="2700000" algn="tl">
                    <a:srgbClr val="C0C0C0"/>
                  </a:outerShdw>
                </a:effectLst>
                <a:latin typeface="黑体" pitchFamily="2" charset="-122"/>
                <a:ea typeface="黑体" pitchFamily="2" charset="-122"/>
              </a:rPr>
              <a:t> </a:t>
            </a:r>
            <a:r>
              <a:rPr lang="zh-CN" altLang="en-US" sz="2400" dirty="0">
                <a:effectLst>
                  <a:outerShdw blurRad="38100" dist="38100" dir="2700000" algn="tl">
                    <a:srgbClr val="C0C0C0"/>
                  </a:outerShdw>
                </a:effectLst>
                <a:latin typeface="黑体" pitchFamily="2" charset="-122"/>
                <a:ea typeface="黑体" pitchFamily="2" charset="-122"/>
              </a:rPr>
              <a:t>行 (列) 中</a:t>
            </a:r>
            <a:r>
              <a:rPr lang="zh-CN" altLang="en-US" sz="2400" dirty="0">
                <a:solidFill>
                  <a:schemeClr val="hlink"/>
                </a:solidFill>
                <a:effectLst>
                  <a:outerShdw blurRad="38100" dist="38100" dir="2700000" algn="tl">
                    <a:srgbClr val="C0C0C0"/>
                  </a:outerShdw>
                </a:effectLst>
                <a:latin typeface="黑体" pitchFamily="2" charset="-122"/>
                <a:ea typeface="黑体" pitchFamily="2" charset="-122"/>
              </a:rPr>
              <a:t>1</a:t>
            </a:r>
            <a:r>
              <a:rPr lang="zh-CN" altLang="en-US" sz="2400" dirty="0">
                <a:solidFill>
                  <a:schemeClr val="accent1"/>
                </a:solidFill>
                <a:effectLst>
                  <a:outerShdw blurRad="38100" dist="38100" dir="2700000" algn="tl">
                    <a:srgbClr val="C0C0C0"/>
                  </a:outerShdw>
                </a:effectLst>
                <a:latin typeface="黑体" pitchFamily="2" charset="-122"/>
                <a:ea typeface="黑体" pitchFamily="2" charset="-122"/>
              </a:rPr>
              <a:t> </a:t>
            </a:r>
            <a:r>
              <a:rPr lang="zh-CN" altLang="en-US" sz="2400" dirty="0">
                <a:effectLst>
                  <a:outerShdw blurRad="38100" dist="38100" dir="2700000" algn="tl">
                    <a:srgbClr val="C0C0C0"/>
                  </a:outerShdw>
                </a:effectLst>
                <a:latin typeface="黑体" pitchFamily="2" charset="-122"/>
                <a:ea typeface="黑体" pitchFamily="2" charset="-122"/>
              </a:rPr>
              <a:t>的个数；</a:t>
            </a:r>
            <a:endParaRPr lang="zh-CN" altLang="en-US" sz="2400" dirty="0">
              <a:effectLst>
                <a:outerShdw blurRad="38100" dist="38100" dir="2700000" algn="tl">
                  <a:srgbClr val="C0C0C0"/>
                </a:outerShdw>
              </a:effectLst>
              <a:latin typeface="黑体" pitchFamily="2" charset="-122"/>
              <a:ea typeface="黑体" pitchFamily="2" charset="-122"/>
            </a:endParaRPr>
          </a:p>
          <a:p>
            <a:pPr>
              <a:defRPr/>
            </a:pPr>
            <a:r>
              <a:rPr lang="zh-CN" altLang="en-US" sz="2400" dirty="0">
                <a:effectLst>
                  <a:outerShdw blurRad="38100" dist="38100" dir="2700000" algn="tl">
                    <a:srgbClr val="C0C0C0"/>
                  </a:outerShdw>
                </a:effectLst>
                <a:latin typeface="黑体" pitchFamily="2" charset="-122"/>
                <a:ea typeface="黑体" pitchFamily="2" charset="-122"/>
              </a:rPr>
              <a:t>特别：</a:t>
            </a:r>
            <a:r>
              <a:rPr lang="zh-CN" altLang="en-US" sz="2400" dirty="0">
                <a:solidFill>
                  <a:schemeClr val="hlink"/>
                </a:solidFill>
                <a:effectLst>
                  <a:outerShdw blurRad="38100" dist="38100" dir="2700000" algn="tl">
                    <a:srgbClr val="C0C0C0"/>
                  </a:outerShdw>
                </a:effectLst>
                <a:latin typeface="黑体" pitchFamily="2" charset="-122"/>
                <a:ea typeface="黑体" pitchFamily="2" charset="-122"/>
              </a:rPr>
              <a:t>完全图</a:t>
            </a:r>
            <a:r>
              <a:rPr lang="zh-CN" altLang="en-US" sz="2400" dirty="0">
                <a:effectLst>
                  <a:outerShdw blurRad="38100" dist="38100" dir="2700000" algn="tl">
                    <a:srgbClr val="C0C0C0"/>
                  </a:outerShdw>
                </a:effectLst>
                <a:latin typeface="黑体" pitchFamily="2" charset="-122"/>
                <a:ea typeface="黑体" pitchFamily="2" charset="-122"/>
              </a:rPr>
              <a:t>的邻接矩阵中，对角元素为</a:t>
            </a:r>
            <a:r>
              <a:rPr lang="en-US" sz="2400" dirty="0">
                <a:effectLst>
                  <a:outerShdw blurRad="38100" dist="38100" dir="2700000" algn="tl">
                    <a:srgbClr val="C0C0C0"/>
                  </a:outerShdw>
                </a:effectLst>
                <a:latin typeface="黑体" pitchFamily="2" charset="-122"/>
                <a:ea typeface="黑体" pitchFamily="2" charset="-122"/>
              </a:rPr>
              <a:t>0</a:t>
            </a:r>
            <a:r>
              <a:rPr lang="zh-CN" altLang="en-US" sz="2400" dirty="0">
                <a:effectLst>
                  <a:outerShdw blurRad="38100" dist="38100" dir="2700000" algn="tl">
                    <a:srgbClr val="C0C0C0"/>
                  </a:outerShdw>
                </a:effectLst>
                <a:latin typeface="黑体" pitchFamily="2" charset="-122"/>
                <a:ea typeface="黑体" pitchFamily="2" charset="-122"/>
              </a:rPr>
              <a:t>，其余全</a:t>
            </a:r>
            <a:r>
              <a:rPr lang="en-US" sz="2400" dirty="0">
                <a:effectLst>
                  <a:outerShdw blurRad="38100" dist="38100" dir="2700000" algn="tl">
                    <a:srgbClr val="C0C0C0"/>
                  </a:outerShdw>
                </a:effectLst>
                <a:latin typeface="黑体" pitchFamily="2" charset="-122"/>
                <a:ea typeface="黑体" pitchFamily="2" charset="-122"/>
              </a:rPr>
              <a:t>1</a:t>
            </a:r>
            <a:r>
              <a:rPr lang="zh-CN" altLang="en-US" sz="2400" dirty="0">
                <a:effectLst>
                  <a:outerShdw blurRad="38100" dist="38100" dir="2700000" algn="tl">
                    <a:srgbClr val="C0C0C0"/>
                  </a:outerShdw>
                </a:effectLst>
                <a:latin typeface="黑体" pitchFamily="2" charset="-122"/>
                <a:ea typeface="黑体" pitchFamily="2" charset="-122"/>
              </a:rPr>
              <a:t>。</a:t>
            </a:r>
            <a:endParaRPr lang="zh-CN" altLang="en-US" sz="2400" dirty="0">
              <a:effectLst>
                <a:outerShdw blurRad="38100" dist="38100" dir="2700000" algn="tl">
                  <a:srgbClr val="C0C0C0"/>
                </a:outerShdw>
              </a:effectLst>
              <a:latin typeface="黑体" pitchFamily="2" charset="-122"/>
              <a:ea typeface="黑体" pitchFamily="2" charset="-122"/>
            </a:endParaRPr>
          </a:p>
        </p:txBody>
      </p:sp>
      <p:sp>
        <p:nvSpPr>
          <p:cNvPr id="19488" name="Rectangle 43"/>
          <p:cNvSpPr>
            <a:spLocks noChangeArrowheads="1"/>
          </p:cNvSpPr>
          <p:nvPr/>
        </p:nvSpPr>
        <p:spPr bwMode="auto">
          <a:xfrm>
            <a:off x="5843588" y="3813175"/>
            <a:ext cx="1579562" cy="27305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itchFamily="2" charset="-122"/>
              </a:rPr>
              <a:t>0   </a:t>
            </a:r>
            <a:r>
              <a:rPr lang="en-US" altLang="zh-CN" sz="2000">
                <a:solidFill>
                  <a:schemeClr val="hlink"/>
                </a:solidFill>
                <a:ea typeface="黑体" pitchFamily="2" charset="-122"/>
              </a:rPr>
              <a:t>1</a:t>
            </a:r>
            <a:r>
              <a:rPr lang="en-US" altLang="zh-CN" sz="2000" baseline="-6000">
                <a:ea typeface="黑体" pitchFamily="2" charset="-122"/>
              </a:rPr>
              <a:t>    </a:t>
            </a:r>
            <a:r>
              <a:rPr lang="en-US" altLang="zh-CN" sz="2000">
                <a:ea typeface="黑体" pitchFamily="2" charset="-122"/>
              </a:rPr>
              <a:t>0</a:t>
            </a:r>
            <a:r>
              <a:rPr lang="en-US" altLang="zh-CN" sz="2000" baseline="-6000">
                <a:ea typeface="黑体" pitchFamily="2" charset="-122"/>
              </a:rPr>
              <a:t>    </a:t>
            </a:r>
            <a:r>
              <a:rPr lang="en-US" altLang="zh-CN" sz="2000">
                <a:solidFill>
                  <a:schemeClr val="hlink"/>
                </a:solidFill>
                <a:ea typeface="黑体" pitchFamily="2" charset="-122"/>
              </a:rPr>
              <a:t>1</a:t>
            </a:r>
            <a:r>
              <a:rPr lang="en-US" altLang="zh-CN" sz="2000">
                <a:ea typeface="黑体" pitchFamily="2" charset="-122"/>
              </a:rPr>
              <a:t>   0</a:t>
            </a:r>
            <a:endParaRPr lang="en-US" altLang="zh-CN" sz="2000">
              <a:ea typeface="黑体" pitchFamily="2" charset="-122"/>
            </a:endParaRPr>
          </a:p>
        </p:txBody>
      </p:sp>
      <p:sp>
        <p:nvSpPr>
          <p:cNvPr id="19489" name="Rectangle 44"/>
          <p:cNvSpPr>
            <a:spLocks noChangeArrowheads="1"/>
          </p:cNvSpPr>
          <p:nvPr/>
        </p:nvSpPr>
        <p:spPr bwMode="auto">
          <a:xfrm>
            <a:off x="4114800" y="33305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itchFamily="2" charset="-122"/>
              </a:rPr>
              <a:t>顶点表：</a:t>
            </a:r>
            <a:endParaRPr lang="zh-CN" altLang="en-US" sz="2400">
              <a:solidFill>
                <a:schemeClr val="hlink"/>
              </a:solidFill>
              <a:ea typeface="黑体" pitchFamily="2" charset="-122"/>
            </a:endParaRPr>
          </a:p>
        </p:txBody>
      </p:sp>
      <p:sp>
        <p:nvSpPr>
          <p:cNvPr id="19490" name="Rectangle 43"/>
          <p:cNvSpPr>
            <a:spLocks noChangeArrowheads="1"/>
          </p:cNvSpPr>
          <p:nvPr/>
        </p:nvSpPr>
        <p:spPr bwMode="auto">
          <a:xfrm>
            <a:off x="5843588" y="4114800"/>
            <a:ext cx="1579562" cy="32861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ea typeface="黑体" pitchFamily="2" charset="-122"/>
              </a:rPr>
              <a:t>1</a:t>
            </a:r>
            <a:r>
              <a:rPr lang="en-US" altLang="zh-CN" sz="2000">
                <a:ea typeface="黑体" pitchFamily="2" charset="-122"/>
              </a:rPr>
              <a:t>   0</a:t>
            </a:r>
            <a:r>
              <a:rPr lang="en-US" altLang="zh-CN" sz="2000" baseline="-6000">
                <a:ea typeface="黑体" pitchFamily="2" charset="-122"/>
              </a:rPr>
              <a:t>    </a:t>
            </a:r>
            <a:r>
              <a:rPr lang="en-US" altLang="zh-CN" sz="2000">
                <a:solidFill>
                  <a:schemeClr val="hlink"/>
                </a:solidFill>
                <a:ea typeface="黑体" pitchFamily="2" charset="-122"/>
              </a:rPr>
              <a:t>1</a:t>
            </a:r>
            <a:r>
              <a:rPr lang="en-US" altLang="zh-CN" sz="2000">
                <a:solidFill>
                  <a:schemeClr val="accent1"/>
                </a:solidFill>
                <a:ea typeface="黑体" pitchFamily="2" charset="-122"/>
              </a:rPr>
              <a:t> </a:t>
            </a:r>
            <a:r>
              <a:rPr lang="en-US" altLang="zh-CN" sz="2000">
                <a:ea typeface="黑体" pitchFamily="2" charset="-122"/>
              </a:rPr>
              <a:t>  0   </a:t>
            </a:r>
            <a:r>
              <a:rPr lang="en-US" altLang="zh-CN" sz="2000">
                <a:solidFill>
                  <a:schemeClr val="hlink"/>
                </a:solidFill>
                <a:ea typeface="黑体" pitchFamily="2" charset="-122"/>
              </a:rPr>
              <a:t>1</a:t>
            </a:r>
            <a:endParaRPr lang="en-US" altLang="zh-CN" sz="2000">
              <a:solidFill>
                <a:schemeClr val="hlink"/>
              </a:solidFill>
              <a:ea typeface="黑体" pitchFamily="2" charset="-122"/>
            </a:endParaRPr>
          </a:p>
        </p:txBody>
      </p:sp>
      <p:sp>
        <p:nvSpPr>
          <p:cNvPr id="19491" name="Rectangle 43"/>
          <p:cNvSpPr>
            <a:spLocks noChangeArrowheads="1"/>
          </p:cNvSpPr>
          <p:nvPr/>
        </p:nvSpPr>
        <p:spPr bwMode="auto">
          <a:xfrm>
            <a:off x="5843588" y="5145088"/>
            <a:ext cx="1579562" cy="32861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itchFamily="2" charset="-122"/>
              </a:rPr>
              <a:t>0   </a:t>
            </a:r>
            <a:r>
              <a:rPr lang="en-US" altLang="zh-CN" sz="2000">
                <a:solidFill>
                  <a:schemeClr val="hlink"/>
                </a:solidFill>
                <a:ea typeface="黑体" pitchFamily="2" charset="-122"/>
              </a:rPr>
              <a:t>1   1</a:t>
            </a:r>
            <a:r>
              <a:rPr lang="en-US" altLang="zh-CN" sz="2000">
                <a:ea typeface="黑体" pitchFamily="2" charset="-122"/>
              </a:rPr>
              <a:t>   </a:t>
            </a:r>
            <a:r>
              <a:rPr lang="en-US" altLang="zh-CN" sz="2000">
                <a:solidFill>
                  <a:schemeClr val="hlink"/>
                </a:solidFill>
                <a:ea typeface="黑体" pitchFamily="2" charset="-122"/>
              </a:rPr>
              <a:t>1</a:t>
            </a:r>
            <a:r>
              <a:rPr lang="en-US" altLang="zh-CN" sz="2000">
                <a:ea typeface="黑体" pitchFamily="2" charset="-122"/>
              </a:rPr>
              <a:t>   0</a:t>
            </a:r>
            <a:endParaRPr lang="en-US" altLang="zh-CN" sz="2000">
              <a:ea typeface="黑体" pitchFamily="2" charset="-122"/>
            </a:endParaRPr>
          </a:p>
        </p:txBody>
      </p:sp>
      <p:sp>
        <p:nvSpPr>
          <p:cNvPr id="19492" name="Rectangle 43"/>
          <p:cNvSpPr>
            <a:spLocks noChangeArrowheads="1"/>
          </p:cNvSpPr>
          <p:nvPr/>
        </p:nvSpPr>
        <p:spPr bwMode="auto">
          <a:xfrm>
            <a:off x="5843588" y="4473575"/>
            <a:ext cx="1579562" cy="2921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itchFamily="2" charset="-122"/>
              </a:rPr>
              <a:t>0</a:t>
            </a:r>
            <a:r>
              <a:rPr lang="en-US" altLang="zh-CN" sz="2000" baseline="-6000">
                <a:ea typeface="黑体" pitchFamily="2" charset="-122"/>
              </a:rPr>
              <a:t>    </a:t>
            </a:r>
            <a:r>
              <a:rPr lang="en-US" altLang="zh-CN" sz="2000">
                <a:solidFill>
                  <a:schemeClr val="hlink"/>
                </a:solidFill>
                <a:ea typeface="黑体" pitchFamily="2" charset="-122"/>
              </a:rPr>
              <a:t>1</a:t>
            </a:r>
            <a:r>
              <a:rPr lang="en-US" altLang="zh-CN" sz="2000">
                <a:solidFill>
                  <a:schemeClr val="accent1"/>
                </a:solidFill>
                <a:ea typeface="黑体" pitchFamily="2" charset="-122"/>
              </a:rPr>
              <a:t>  </a:t>
            </a:r>
            <a:r>
              <a:rPr lang="en-US" altLang="zh-CN" sz="2000">
                <a:ea typeface="黑体" pitchFamily="2" charset="-122"/>
              </a:rPr>
              <a:t> 0   </a:t>
            </a:r>
            <a:r>
              <a:rPr lang="en-US" altLang="zh-CN" sz="2000">
                <a:solidFill>
                  <a:schemeClr val="hlink"/>
                </a:solidFill>
                <a:ea typeface="黑体" pitchFamily="2" charset="-122"/>
              </a:rPr>
              <a:t>1   1</a:t>
            </a:r>
            <a:endParaRPr lang="en-US" altLang="zh-CN" sz="2000">
              <a:solidFill>
                <a:schemeClr val="hlink"/>
              </a:solidFill>
              <a:ea typeface="黑体" pitchFamily="2" charset="-122"/>
            </a:endParaRPr>
          </a:p>
        </p:txBody>
      </p:sp>
      <p:sp>
        <p:nvSpPr>
          <p:cNvPr id="19493" name="Rectangle 43"/>
          <p:cNvSpPr>
            <a:spLocks noChangeArrowheads="1"/>
          </p:cNvSpPr>
          <p:nvPr/>
        </p:nvSpPr>
        <p:spPr bwMode="auto">
          <a:xfrm>
            <a:off x="5843588" y="4794250"/>
            <a:ext cx="1579562" cy="32226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ea typeface="黑体" pitchFamily="2" charset="-122"/>
              </a:rPr>
              <a:t>1 </a:t>
            </a:r>
            <a:r>
              <a:rPr lang="en-US" altLang="zh-CN" sz="2000">
                <a:ea typeface="黑体" pitchFamily="2" charset="-122"/>
              </a:rPr>
              <a:t>  0   </a:t>
            </a:r>
            <a:r>
              <a:rPr lang="en-US" altLang="zh-CN" sz="2000">
                <a:solidFill>
                  <a:schemeClr val="hlink"/>
                </a:solidFill>
                <a:ea typeface="黑体" pitchFamily="2" charset="-122"/>
              </a:rPr>
              <a:t>1</a:t>
            </a:r>
            <a:r>
              <a:rPr lang="en-US" altLang="zh-CN" sz="2000">
                <a:ea typeface="黑体" pitchFamily="2" charset="-122"/>
              </a:rPr>
              <a:t>   0   </a:t>
            </a:r>
            <a:r>
              <a:rPr lang="en-US" altLang="zh-CN" sz="2000">
                <a:solidFill>
                  <a:schemeClr val="hlink"/>
                </a:solidFill>
                <a:ea typeface="黑体" pitchFamily="2" charset="-122"/>
              </a:rPr>
              <a:t>1</a:t>
            </a:r>
            <a:endParaRPr lang="en-US" altLang="zh-CN" sz="2000">
              <a:solidFill>
                <a:schemeClr val="hlink"/>
              </a:solidFill>
              <a:ea typeface="黑体"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9461"/>
                                        </p:tgtEl>
                                        <p:attrNameLst>
                                          <p:attrName>style.visibility</p:attrName>
                                        </p:attrNameLst>
                                      </p:cBhvr>
                                      <p:to>
                                        <p:strVal val="visible"/>
                                      </p:to>
                                    </p:set>
                                    <p:animEffect transition="in" filter="wipe(left)">
                                      <p:cBhvr>
                                        <p:cTn id="11" dur="500"/>
                                        <p:tgtEl>
                                          <p:spTgt spid="1946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947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499"/>
                                          </p:stCondLst>
                                        </p:cTn>
                                        <p:tgtEl>
                                          <p:spTgt spid="1946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9489"/>
                                        </p:tgtEl>
                                        <p:attrNameLst>
                                          <p:attrName>style.visibility</p:attrName>
                                        </p:attrNameLst>
                                      </p:cBhvr>
                                      <p:to>
                                        <p:strVal val="visible"/>
                                      </p:to>
                                    </p:set>
                                  </p:childTnLst>
                                </p:cTn>
                              </p:par>
                              <p:par>
                                <p:cTn id="22" presetID="22" presetClass="entr" presetSubtype="8" fill="hold" grpId="0" nodeType="withEffect">
                                  <p:stCondLst>
                                    <p:cond delay="0"/>
                                  </p:stCondLst>
                                  <p:childTnLst>
                                    <p:set>
                                      <p:cBhvr>
                                        <p:cTn id="23" dur="1" fill="hold">
                                          <p:stCondLst>
                                            <p:cond delay="0"/>
                                          </p:stCondLst>
                                        </p:cTn>
                                        <p:tgtEl>
                                          <p:spTgt spid="19484"/>
                                        </p:tgtEl>
                                        <p:attrNameLst>
                                          <p:attrName>style.visibility</p:attrName>
                                        </p:attrNameLst>
                                      </p:cBhvr>
                                      <p:to>
                                        <p:strVal val="visible"/>
                                      </p:to>
                                    </p:set>
                                    <p:animEffect transition="in" filter="wipe(left)">
                                      <p:cBhvr>
                                        <p:cTn id="24" dur="500"/>
                                        <p:tgtEl>
                                          <p:spTgt spid="1948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94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9483"/>
                                        </p:tgtEl>
                                        <p:attrNameLst>
                                          <p:attrName>style.visibility</p:attrName>
                                        </p:attrNameLst>
                                      </p:cBhvr>
                                      <p:to>
                                        <p:strVal val="visible"/>
                                      </p:to>
                                    </p:se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9481"/>
                                        </p:tgtEl>
                                        <p:attrNameLst>
                                          <p:attrName>style.visibility</p:attrName>
                                        </p:attrNameLst>
                                      </p:cBhvr>
                                      <p:to>
                                        <p:strVal val="visible"/>
                                      </p:to>
                                    </p:set>
                                    <p:animEffect transition="in" filter="wipe(up)">
                                      <p:cBhvr>
                                        <p:cTn id="34" dur="500"/>
                                        <p:tgtEl>
                                          <p:spTgt spid="19481"/>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19482"/>
                                        </p:tgtEl>
                                        <p:attrNameLst>
                                          <p:attrName>style.visibility</p:attrName>
                                        </p:attrNameLst>
                                      </p:cBhvr>
                                      <p:to>
                                        <p:strVal val="visible"/>
                                      </p:to>
                                    </p:set>
                                    <p:animEffect transition="in" filter="wipe(up)">
                                      <p:cBhvr>
                                        <p:cTn id="38" dur="500"/>
                                        <p:tgtEl>
                                          <p:spTgt spid="19482"/>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19485"/>
                                        </p:tgtEl>
                                        <p:attrNameLst>
                                          <p:attrName>style.visibility</p:attrName>
                                        </p:attrNameLst>
                                      </p:cBhvr>
                                      <p:to>
                                        <p:strVal val="visible"/>
                                      </p:to>
                                    </p:set>
                                    <p:animEffect transition="in" filter="wipe(up)">
                                      <p:cBhvr>
                                        <p:cTn id="42" dur="500"/>
                                        <p:tgtEl>
                                          <p:spTgt spid="1948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94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88">
                                            <p:bg/>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488">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490">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490">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492">
                                            <p:bg/>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492">
                                            <p:txEl>
                                              <p:pRg st="0" end="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493">
                                            <p:bg/>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493">
                                            <p:txEl>
                                              <p:pRg st="0" end="0"/>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491">
                                            <p:bg/>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491">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grpId="0" nodeType="clickEffect">
                                  <p:stCondLst>
                                    <p:cond delay="0"/>
                                  </p:stCondLst>
                                  <p:childTnLst>
                                    <p:set>
                                      <p:cBhvr>
                                        <p:cTn id="76" dur="1" fill="hold">
                                          <p:stCondLst>
                                            <p:cond delay="0"/>
                                          </p:stCondLst>
                                        </p:cTn>
                                        <p:tgtEl>
                                          <p:spTgt spid="19487">
                                            <p:txEl>
                                              <p:pRg st="0" end="0"/>
                                            </p:txEl>
                                          </p:spTgt>
                                        </p:tgtEl>
                                        <p:attrNameLst>
                                          <p:attrName>style.visibility</p:attrName>
                                        </p:attrNameLst>
                                      </p:cBhvr>
                                      <p:to>
                                        <p:strVal val="visible"/>
                                      </p:to>
                                    </p:set>
                                    <p:animEffect transition="in" filter="strips(downRight)">
                                      <p:cBhvr>
                                        <p:cTn id="77" dur="500"/>
                                        <p:tgtEl>
                                          <p:spTgt spid="19487">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19487">
                                            <p:txEl>
                                              <p:pRg st="1" end="1"/>
                                            </p:txEl>
                                          </p:spTgt>
                                        </p:tgtEl>
                                        <p:attrNameLst>
                                          <p:attrName>style.visibility</p:attrName>
                                        </p:attrNameLst>
                                      </p:cBhvr>
                                      <p:to>
                                        <p:strVal val="visible"/>
                                      </p:to>
                                    </p:set>
                                    <p:animEffect transition="in" filter="strips(downRight)">
                                      <p:cBhvr>
                                        <p:cTn id="82" dur="500"/>
                                        <p:tgtEl>
                                          <p:spTgt spid="19487">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6" fill="hold" grpId="0" nodeType="clickEffect">
                                  <p:stCondLst>
                                    <p:cond delay="0"/>
                                  </p:stCondLst>
                                  <p:childTnLst>
                                    <p:set>
                                      <p:cBhvr>
                                        <p:cTn id="86" dur="1" fill="hold">
                                          <p:stCondLst>
                                            <p:cond delay="0"/>
                                          </p:stCondLst>
                                        </p:cTn>
                                        <p:tgtEl>
                                          <p:spTgt spid="19487">
                                            <p:txEl>
                                              <p:pRg st="2" end="2"/>
                                            </p:txEl>
                                          </p:spTgt>
                                        </p:tgtEl>
                                        <p:attrNameLst>
                                          <p:attrName>style.visibility</p:attrName>
                                        </p:attrNameLst>
                                      </p:cBhvr>
                                      <p:to>
                                        <p:strVal val="visible"/>
                                      </p:to>
                                    </p:set>
                                    <p:animEffect transition="in" filter="strips(downRight)">
                                      <p:cBhvr>
                                        <p:cTn id="87" dur="500"/>
                                        <p:tgtEl>
                                          <p:spTgt spid="19487">
                                            <p:txEl>
                                              <p:pRg st="2" end="2"/>
                                            </p:txEl>
                                          </p:spTgt>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autoUpdateAnimBg="0"/>
      <p:bldP spid="19479" grpId="0" autoUpdateAnimBg="0"/>
      <p:bldP spid="19480" grpId="0" autoUpdateAnimBg="0"/>
      <p:bldP spid="19481" grpId="0" animBg="1" autoUpdateAnimBg="0"/>
      <p:bldP spid="19482" grpId="0" animBg="1" autoUpdateAnimBg="0"/>
      <p:bldP spid="19483" grpId="0" autoUpdateAnimBg="0"/>
      <p:bldP spid="19484" grpId="0" autoUpdateAnimBg="0"/>
      <p:bldP spid="19485" grpId="0" autoUpdateAnimBg="0"/>
      <p:bldP spid="19486" grpId="0" autoUpdateAnimBg="0"/>
      <p:bldP spid="19487" grpId="0" autoUpdateAnimBg="0" build="p"/>
      <p:bldP spid="19488" grpId="0" animBg="1" autoUpdateAnimBg="0" build="allAtOnce"/>
      <p:bldP spid="19489" grpId="0" autoUpdateAnimBg="0"/>
      <p:bldP spid="19490" grpId="0" animBg="1" autoUpdateAnimBg="0" build="allAtOnce"/>
      <p:bldP spid="19491" grpId="0" animBg="1" autoUpdateAnimBg="0" build="allAtOnce"/>
      <p:bldP spid="19492" grpId="0" animBg="1" autoUpdateAnimBg="0" build="allAtOnce"/>
      <p:bldP spid="19493" grpId="0" animBg="1" autoUpdateAnimBg="0" build="allAtOnce"/>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571C8388-ED88-4BFE-9DFD-07E5F861C9C9}"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5235" name="灯片编号占位符 6"/>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4C824F12-04E7-4DB8-A925-0A8A170D6CE0}"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5236" name="Rectangle 3"/>
          <p:cNvSpPr>
            <a:spLocks noGrp="1" noChangeArrowheads="1"/>
          </p:cNvSpPr>
          <p:nvPr>
            <p:ph type="body" sz="half" idx="4294967295"/>
          </p:nvPr>
        </p:nvSpPr>
        <p:spPr>
          <a:xfrm>
            <a:off x="0" y="0"/>
            <a:ext cx="7019925" cy="6096000"/>
          </a:xfrm>
        </p:spPr>
        <p:txBody>
          <a:bodyPr/>
          <a:lstStyle/>
          <a:p>
            <a:pPr eaLnBrk="1" hangingPunct="1">
              <a:buFontTx/>
              <a:buNone/>
            </a:pPr>
            <a:r>
              <a:rPr lang="en-US" altLang="zh-CN" sz="2400" b="1">
                <a:solidFill>
                  <a:srgbClr val="333300"/>
                </a:solidFill>
              </a:rPr>
              <a:t>8. </a:t>
            </a:r>
            <a:r>
              <a:rPr lang="zh-CN" altLang="en-US" sz="2400" b="1">
                <a:solidFill>
                  <a:srgbClr val="333300"/>
                </a:solidFill>
              </a:rPr>
              <a:t>已知图的邻接矩阵，根据算法思想，则从顶点</a:t>
            </a:r>
            <a:r>
              <a:rPr lang="en-US" altLang="zh-CN" sz="2400" b="1">
                <a:solidFill>
                  <a:srgbClr val="333300"/>
                </a:solidFill>
              </a:rPr>
              <a:t>0</a:t>
            </a:r>
            <a:r>
              <a:rPr lang="zh-CN" altLang="en-US" sz="2400" b="1">
                <a:solidFill>
                  <a:srgbClr val="333300"/>
                </a:solidFill>
              </a:rPr>
              <a:t>出发按深度优先遍历的结点序列是</a:t>
            </a:r>
            <a:r>
              <a:rPr lang="zh-CN" altLang="en-US" sz="2400" b="1" u="sng">
                <a:solidFill>
                  <a:srgbClr val="333300"/>
                </a:solidFill>
              </a:rPr>
              <a:t>                </a:t>
            </a:r>
            <a:r>
              <a:rPr lang="zh-CN" altLang="en-US" sz="2400" u="sng">
                <a:solidFill>
                  <a:srgbClr val="333300"/>
                </a:solidFill>
              </a:rPr>
              <a:t>       </a:t>
            </a:r>
            <a:r>
              <a:rPr lang="zh-CN" altLang="en-US" sz="2400">
                <a:solidFill>
                  <a:srgbClr val="333300"/>
                </a:solidFill>
              </a:rPr>
              <a:t>。</a:t>
            </a:r>
            <a:endParaRPr lang="zh-CN" altLang="en-US" sz="2400">
              <a:solidFill>
                <a:srgbClr val="333300"/>
              </a:solidFill>
            </a:endParaRPr>
          </a:p>
          <a:p>
            <a:pPr eaLnBrk="1" hangingPunct="1">
              <a:buFontTx/>
              <a:buNone/>
            </a:pPr>
            <a:r>
              <a:rPr lang="en-US" altLang="zh-CN" sz="2400" b="1">
                <a:solidFill>
                  <a:srgbClr val="333300"/>
                </a:solidFill>
              </a:rPr>
              <a:t>9. </a:t>
            </a:r>
            <a:r>
              <a:rPr lang="zh-CN" altLang="en-US" sz="2400" b="1">
                <a:solidFill>
                  <a:srgbClr val="333300"/>
                </a:solidFill>
              </a:rPr>
              <a:t>已知图的邻接矩阵同上题</a:t>
            </a:r>
            <a:r>
              <a:rPr lang="en-US" altLang="zh-CN" sz="2400" b="1">
                <a:solidFill>
                  <a:srgbClr val="333300"/>
                </a:solidFill>
              </a:rPr>
              <a:t>8</a:t>
            </a:r>
            <a:r>
              <a:rPr lang="zh-CN" altLang="en-US" sz="2400" b="1">
                <a:solidFill>
                  <a:srgbClr val="333300"/>
                </a:solidFill>
              </a:rPr>
              <a:t>，根据算法，则从顶点</a:t>
            </a:r>
            <a:r>
              <a:rPr lang="en-US" altLang="zh-CN" sz="2400" b="1">
                <a:solidFill>
                  <a:srgbClr val="333300"/>
                </a:solidFill>
              </a:rPr>
              <a:t>0</a:t>
            </a:r>
            <a:r>
              <a:rPr lang="zh-CN" altLang="en-US" sz="2400" b="1">
                <a:solidFill>
                  <a:srgbClr val="333300"/>
                </a:solidFill>
              </a:rPr>
              <a:t>出发，按广度优先遍历的结点序列是</a:t>
            </a:r>
            <a:r>
              <a:rPr lang="zh-CN" altLang="en-US" sz="2400" b="1" u="sng">
                <a:solidFill>
                  <a:srgbClr val="333300"/>
                </a:solidFill>
              </a:rPr>
              <a:t>             </a:t>
            </a:r>
            <a:r>
              <a:rPr lang="zh-CN" altLang="en-US" sz="2400" b="1">
                <a:solidFill>
                  <a:srgbClr val="333300"/>
                </a:solidFill>
              </a:rPr>
              <a:t>。</a:t>
            </a:r>
            <a:r>
              <a:rPr lang="zh-CN" altLang="en-US" sz="2400">
                <a:solidFill>
                  <a:srgbClr val="333300"/>
                </a:solidFill>
              </a:rPr>
              <a:t> </a:t>
            </a:r>
            <a:endParaRPr lang="zh-CN" altLang="en-US" sz="2400">
              <a:solidFill>
                <a:srgbClr val="333300"/>
              </a:solidFill>
            </a:endParaRPr>
          </a:p>
          <a:p>
            <a:pPr eaLnBrk="1" hangingPunct="1">
              <a:buFontTx/>
              <a:buNone/>
            </a:pPr>
            <a:r>
              <a:rPr lang="en-US" altLang="zh-CN" sz="2400" b="1">
                <a:solidFill>
                  <a:srgbClr val="333300"/>
                </a:solidFill>
              </a:rPr>
              <a:t>10. </a:t>
            </a:r>
            <a:r>
              <a:rPr lang="zh-CN" altLang="en-US" sz="2400" b="1">
                <a:solidFill>
                  <a:srgbClr val="333300"/>
                </a:solidFill>
              </a:rPr>
              <a:t>已知图的邻接表如下所示，根据算法，则从顶点</a:t>
            </a:r>
            <a:r>
              <a:rPr lang="en-US" altLang="zh-CN" sz="2400" b="1">
                <a:solidFill>
                  <a:srgbClr val="333300"/>
                </a:solidFill>
              </a:rPr>
              <a:t>0</a:t>
            </a:r>
            <a:r>
              <a:rPr lang="zh-CN" altLang="en-US" sz="2400" b="1">
                <a:solidFill>
                  <a:srgbClr val="333300"/>
                </a:solidFill>
              </a:rPr>
              <a:t>出发按深度优先遍历的结点序列是</a:t>
            </a:r>
            <a:r>
              <a:rPr lang="zh-CN" altLang="en-US" sz="2400" u="sng">
                <a:solidFill>
                  <a:srgbClr val="333300"/>
                </a:solidFill>
              </a:rPr>
              <a:t>                 </a:t>
            </a:r>
            <a:r>
              <a:rPr lang="zh-CN" altLang="en-US" sz="2400">
                <a:solidFill>
                  <a:srgbClr val="333300"/>
                </a:solidFill>
              </a:rPr>
              <a:t>。</a:t>
            </a:r>
            <a:endParaRPr lang="zh-CN" altLang="en-US" sz="2400">
              <a:solidFill>
                <a:srgbClr val="333300"/>
              </a:solidFill>
            </a:endParaRPr>
          </a:p>
          <a:p>
            <a:pPr eaLnBrk="1" hangingPunct="1">
              <a:buFontTx/>
              <a:buAutoNum type="arabicPeriod" startAt="11"/>
            </a:pPr>
            <a:r>
              <a:rPr lang="zh-CN" altLang="en-US" sz="2400" b="1">
                <a:solidFill>
                  <a:srgbClr val="333300"/>
                </a:solidFill>
              </a:rPr>
              <a:t>已知图的邻接表如下所示，根据算法，则从顶点</a:t>
            </a:r>
            <a:r>
              <a:rPr lang="en-US" altLang="zh-CN" sz="2400" b="1">
                <a:solidFill>
                  <a:srgbClr val="333300"/>
                </a:solidFill>
              </a:rPr>
              <a:t>0</a:t>
            </a:r>
            <a:r>
              <a:rPr lang="zh-CN" altLang="en-US" sz="2400" b="1">
                <a:solidFill>
                  <a:srgbClr val="333300"/>
                </a:solidFill>
              </a:rPr>
              <a:t>出发按广度优先遍历的结点序列是</a:t>
            </a:r>
            <a:r>
              <a:rPr lang="zh-CN" altLang="en-US" sz="2400" u="sng">
                <a:solidFill>
                  <a:srgbClr val="333300"/>
                </a:solidFill>
              </a:rPr>
              <a:t>                 </a:t>
            </a:r>
            <a:r>
              <a:rPr lang="zh-CN" altLang="en-US" sz="2400">
                <a:solidFill>
                  <a:srgbClr val="333300"/>
                </a:solidFill>
              </a:rPr>
              <a:t>。</a:t>
            </a:r>
            <a:endParaRPr lang="zh-CN" altLang="en-US" sz="2400">
              <a:solidFill>
                <a:srgbClr val="333300"/>
              </a:solidFill>
            </a:endParaRPr>
          </a:p>
          <a:p>
            <a:pPr eaLnBrk="1" hangingPunct="1">
              <a:buFont typeface="Wingdings" panose="05000000000000000000" pitchFamily="2" charset="2"/>
              <a:buNone/>
            </a:pPr>
            <a:endParaRPr lang="zh-CN" altLang="en-US" sz="2400" b="1">
              <a:solidFill>
                <a:srgbClr val="333300"/>
              </a:solidFill>
            </a:endParaRPr>
          </a:p>
        </p:txBody>
      </p:sp>
      <p:graphicFrame>
        <p:nvGraphicFramePr>
          <p:cNvPr id="95237" name="Object 5"/>
          <p:cNvGraphicFramePr>
            <a:graphicFrameLocks noGrp="1" noChangeAspect="1"/>
          </p:cNvGraphicFramePr>
          <p:nvPr>
            <p:ph sz="half" idx="4294967295"/>
          </p:nvPr>
        </p:nvGraphicFramePr>
        <p:xfrm>
          <a:off x="7058025" y="0"/>
          <a:ext cx="1871663" cy="1933575"/>
        </p:xfrm>
        <a:graphic>
          <a:graphicData uri="http://schemas.openxmlformats.org/presentationml/2006/ole">
            <mc:AlternateContent xmlns:mc="http://schemas.openxmlformats.org/markup-compatibility/2006">
              <mc:Choice xmlns:v="urn:schemas-microsoft-com:vml" Requires="v">
                <p:oleObj spid="_x0000_s11274" name="" r:id="rId1" imgW="1549400" imgH="1600200" progId="Equation.3">
                  <p:embed/>
                </p:oleObj>
              </mc:Choice>
              <mc:Fallback>
                <p:oleObj name="" r:id="rId1" imgW="1549400" imgH="1600200" progId="Equation.3">
                  <p:embed/>
                  <p:pic>
                    <p:nvPicPr>
                      <p:cNvPr id="0" name="Object 5"/>
                      <p:cNvPicPr>
                        <a:picLocks noGrp="1" noChangeAspect="1" noChangeArrowheads="1"/>
                      </p:cNvPicPr>
                      <p:nvPr/>
                    </p:nvPicPr>
                    <p:blipFill>
                      <a:blip r:embed="rId2">
                        <a:biLevel thresh="50000"/>
                        <a:grayscl/>
                        <a:extLst>
                          <a:ext uri="{28A0092B-C50C-407E-A947-70E740481C1C}">
                            <a14:useLocalDpi xmlns:a14="http://schemas.microsoft.com/office/drawing/2010/main" val="0"/>
                          </a:ext>
                        </a:extLst>
                      </a:blip>
                      <a:srcRect/>
                      <a:stretch>
                        <a:fillRect/>
                      </a:stretch>
                    </p:blipFill>
                    <p:spPr bwMode="auto">
                      <a:xfrm>
                        <a:off x="7058025" y="0"/>
                        <a:ext cx="1871663" cy="1933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5238" name="Picture 7" descr="自测图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138" y="4341813"/>
            <a:ext cx="5545137"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Text Box 8"/>
          <p:cNvSpPr txBox="1">
            <a:spLocks noChangeArrowheads="1"/>
          </p:cNvSpPr>
          <p:nvPr/>
        </p:nvSpPr>
        <p:spPr bwMode="auto">
          <a:xfrm>
            <a:off x="920750" y="727075"/>
            <a:ext cx="158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spcBef>
                <a:spcPct val="50000"/>
              </a:spcBef>
            </a:pPr>
            <a:r>
              <a:rPr lang="en-US" altLang="zh-CN" sz="2800" b="1">
                <a:solidFill>
                  <a:srgbClr val="FF0000"/>
                </a:solidFill>
              </a:rPr>
              <a:t>0134256 </a:t>
            </a:r>
            <a:endParaRPr lang="en-US" altLang="zh-CN" sz="2800" b="1">
              <a:solidFill>
                <a:srgbClr val="FF0000"/>
              </a:solidFill>
            </a:endParaRPr>
          </a:p>
        </p:txBody>
      </p:sp>
      <p:sp>
        <p:nvSpPr>
          <p:cNvPr id="125960" name="Text Box 9"/>
          <p:cNvSpPr txBox="1">
            <a:spLocks noChangeArrowheads="1"/>
          </p:cNvSpPr>
          <p:nvPr/>
        </p:nvSpPr>
        <p:spPr bwMode="auto">
          <a:xfrm>
            <a:off x="5740400" y="1493838"/>
            <a:ext cx="158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spcBef>
                <a:spcPct val="50000"/>
              </a:spcBef>
            </a:pPr>
            <a:r>
              <a:rPr lang="en-US" altLang="zh-CN" sz="2800" b="1">
                <a:solidFill>
                  <a:srgbClr val="FF0000"/>
                </a:solidFill>
              </a:rPr>
              <a:t>0123465  </a:t>
            </a:r>
            <a:endParaRPr lang="en-US" altLang="zh-CN" sz="2800" b="1">
              <a:solidFill>
                <a:srgbClr val="FF0000"/>
              </a:solidFill>
            </a:endParaRPr>
          </a:p>
        </p:txBody>
      </p:sp>
      <p:sp>
        <p:nvSpPr>
          <p:cNvPr id="125961" name="Text Box 10"/>
          <p:cNvSpPr txBox="1">
            <a:spLocks noChangeArrowheads="1"/>
          </p:cNvSpPr>
          <p:nvPr/>
        </p:nvSpPr>
        <p:spPr bwMode="auto">
          <a:xfrm>
            <a:off x="811213" y="2662238"/>
            <a:ext cx="1582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spcBef>
                <a:spcPct val="50000"/>
              </a:spcBef>
            </a:pPr>
            <a:r>
              <a:rPr lang="en-US" altLang="zh-CN" sz="2800" b="1">
                <a:solidFill>
                  <a:srgbClr val="FF0000"/>
                </a:solidFill>
              </a:rPr>
              <a:t>0 1 2 3   </a:t>
            </a:r>
            <a:endParaRPr lang="en-US" altLang="zh-CN" sz="2800" b="1">
              <a:solidFill>
                <a:srgbClr val="FF0000"/>
              </a:solidFill>
            </a:endParaRPr>
          </a:p>
        </p:txBody>
      </p:sp>
      <p:sp>
        <p:nvSpPr>
          <p:cNvPr id="125962" name="Text Box 11"/>
          <p:cNvSpPr txBox="1">
            <a:spLocks noChangeArrowheads="1"/>
          </p:cNvSpPr>
          <p:nvPr/>
        </p:nvSpPr>
        <p:spPr bwMode="auto">
          <a:xfrm>
            <a:off x="5256076" y="3429000"/>
            <a:ext cx="158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spcBef>
                <a:spcPct val="50000"/>
              </a:spcBef>
            </a:pPr>
            <a:r>
              <a:rPr lang="en-US" altLang="zh-CN" sz="2800" b="1" dirty="0">
                <a:solidFill>
                  <a:srgbClr val="FF0000"/>
                </a:solidFill>
              </a:rPr>
              <a:t>0 1 2 3 </a:t>
            </a:r>
            <a:endParaRPr lang="en-US" altLang="zh-CN" sz="28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5959"/>
                                        </p:tgtEl>
                                        <p:attrNameLst>
                                          <p:attrName>style.visibility</p:attrName>
                                        </p:attrNameLst>
                                      </p:cBhvr>
                                      <p:to>
                                        <p:strVal val="visible"/>
                                      </p:to>
                                    </p:set>
                                    <p:animEffect transition="in" filter="slide(fromBottom)">
                                      <p:cBhvr>
                                        <p:cTn id="7" dur="500"/>
                                        <p:tgtEl>
                                          <p:spTgt spid="12595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5960"/>
                                        </p:tgtEl>
                                        <p:attrNameLst>
                                          <p:attrName>style.visibility</p:attrName>
                                        </p:attrNameLst>
                                      </p:cBhvr>
                                      <p:to>
                                        <p:strVal val="visible"/>
                                      </p:to>
                                    </p:set>
                                    <p:animEffect transition="in" filter="slide(fromBottom)">
                                      <p:cBhvr>
                                        <p:cTn id="12" dur="500"/>
                                        <p:tgtEl>
                                          <p:spTgt spid="12596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5961"/>
                                        </p:tgtEl>
                                        <p:attrNameLst>
                                          <p:attrName>style.visibility</p:attrName>
                                        </p:attrNameLst>
                                      </p:cBhvr>
                                      <p:to>
                                        <p:strVal val="visible"/>
                                      </p:to>
                                    </p:set>
                                    <p:animEffect transition="in" filter="slide(fromBottom)">
                                      <p:cBhvr>
                                        <p:cTn id="17" dur="500"/>
                                        <p:tgtEl>
                                          <p:spTgt spid="12596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5962"/>
                                        </p:tgtEl>
                                        <p:attrNameLst>
                                          <p:attrName>style.visibility</p:attrName>
                                        </p:attrNameLst>
                                      </p:cBhvr>
                                      <p:to>
                                        <p:strVal val="visible"/>
                                      </p:to>
                                    </p:set>
                                    <p:animEffect transition="in" filter="slide(fromBottom)">
                                      <p:cBhvr>
                                        <p:cTn id="22" dur="500"/>
                                        <p:tgtEl>
                                          <p:spTgt spid="125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9" grpId="0" autoUpdateAnimBg="0"/>
      <p:bldP spid="125960" grpId="0" autoUpdateAnimBg="0"/>
      <p:bldP spid="125961" grpId="0" autoUpdateAnimBg="0"/>
      <p:bldP spid="125962"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E05EB617-7FD4-41E0-A9FE-3B199193DE77}"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6259" name="灯片编号占位符 6"/>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5F2B59CD-ED98-483B-8AF9-0B2FBA590544}"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6260" name="Rectangle 3"/>
          <p:cNvSpPr>
            <a:spLocks noGrp="1" noChangeArrowheads="1"/>
          </p:cNvSpPr>
          <p:nvPr>
            <p:ph type="body" sz="half" idx="4294967295"/>
          </p:nvPr>
        </p:nvSpPr>
        <p:spPr>
          <a:xfrm>
            <a:off x="685800" y="288925"/>
            <a:ext cx="3810000" cy="5807075"/>
          </a:xfrm>
        </p:spPr>
        <p:txBody>
          <a:bodyPr/>
          <a:lstStyle/>
          <a:p>
            <a:pPr marL="609600" indent="-609600" eaLnBrk="1" hangingPunct="1">
              <a:buFontTx/>
              <a:buNone/>
            </a:pPr>
            <a:endParaRPr lang="en-US" sz="2800" b="1" dirty="0">
              <a:solidFill>
                <a:srgbClr val="333300"/>
              </a:solidFill>
            </a:endParaRPr>
          </a:p>
          <a:p>
            <a:pPr marL="609600" indent="-609600" eaLnBrk="1" hangingPunct="1">
              <a:buFontTx/>
              <a:buNone/>
            </a:pPr>
            <a:r>
              <a:rPr lang="en-US" altLang="zh-CN" sz="2800" b="1" dirty="0">
                <a:solidFill>
                  <a:srgbClr val="333300"/>
                </a:solidFill>
              </a:rPr>
              <a:t>1.</a:t>
            </a:r>
            <a:r>
              <a:rPr lang="zh-CN" altLang="en-US" sz="2800" b="1" dirty="0">
                <a:solidFill>
                  <a:srgbClr val="333300"/>
                </a:solidFill>
              </a:rPr>
              <a:t>已知如图所示的有向图，请给出该图的</a:t>
            </a:r>
            <a:r>
              <a:rPr lang="en-US" altLang="zh-CN" sz="2800" b="1" dirty="0">
                <a:solidFill>
                  <a:srgbClr val="333300"/>
                </a:solidFill>
              </a:rPr>
              <a:t>:</a:t>
            </a:r>
            <a:endParaRPr lang="en-US" altLang="zh-CN" sz="2800" b="1" dirty="0">
              <a:solidFill>
                <a:srgbClr val="333300"/>
              </a:solidFill>
            </a:endParaRPr>
          </a:p>
          <a:p>
            <a:pPr marL="609600" indent="-609600" eaLnBrk="1" hangingPunct="1">
              <a:buFontTx/>
              <a:buNone/>
            </a:pPr>
            <a:r>
              <a:rPr lang="en-US" sz="2800" b="1" dirty="0">
                <a:solidFill>
                  <a:srgbClr val="333300"/>
                </a:solidFill>
              </a:rPr>
              <a:t>①</a:t>
            </a:r>
            <a:r>
              <a:rPr lang="zh-CN" altLang="en-US" sz="2800" b="1" dirty="0">
                <a:solidFill>
                  <a:srgbClr val="333300"/>
                </a:solidFill>
              </a:rPr>
              <a:t>每个顶点的入</a:t>
            </a:r>
            <a:r>
              <a:rPr lang="en-US" altLang="zh-CN" sz="2800" b="1" dirty="0">
                <a:solidFill>
                  <a:srgbClr val="333300"/>
                </a:solidFill>
              </a:rPr>
              <a:t>/</a:t>
            </a:r>
            <a:r>
              <a:rPr lang="zh-CN" altLang="en-US" sz="2800" b="1" dirty="0">
                <a:solidFill>
                  <a:srgbClr val="333300"/>
                </a:solidFill>
              </a:rPr>
              <a:t>出度；</a:t>
            </a:r>
            <a:endParaRPr lang="zh-CN" altLang="en-US" sz="2800" b="1" dirty="0">
              <a:solidFill>
                <a:srgbClr val="333300"/>
              </a:solidFill>
            </a:endParaRPr>
          </a:p>
          <a:p>
            <a:pPr marL="609600" indent="-609600" eaLnBrk="1" hangingPunct="1">
              <a:buFontTx/>
              <a:buNone/>
            </a:pPr>
            <a:r>
              <a:rPr lang="zh-CN" altLang="en-US" sz="2800" b="1" dirty="0">
                <a:solidFill>
                  <a:srgbClr val="333300"/>
                </a:solidFill>
              </a:rPr>
              <a:t>②邻接矩阵；</a:t>
            </a:r>
            <a:endParaRPr lang="zh-CN" altLang="en-US" sz="2800" b="1" dirty="0">
              <a:solidFill>
                <a:srgbClr val="333300"/>
              </a:solidFill>
            </a:endParaRPr>
          </a:p>
          <a:p>
            <a:pPr marL="609600" indent="-609600" eaLnBrk="1" hangingPunct="1">
              <a:buFontTx/>
              <a:buNone/>
            </a:pPr>
            <a:r>
              <a:rPr lang="zh-CN" altLang="en-US" sz="2800" b="1" dirty="0">
                <a:solidFill>
                  <a:srgbClr val="333300"/>
                </a:solidFill>
              </a:rPr>
              <a:t>③邻接表；</a:t>
            </a:r>
            <a:endParaRPr lang="zh-CN" altLang="en-US" sz="2800" b="1" dirty="0">
              <a:solidFill>
                <a:srgbClr val="333300"/>
              </a:solidFill>
            </a:endParaRPr>
          </a:p>
          <a:p>
            <a:pPr marL="609600" indent="-609600" eaLnBrk="1" hangingPunct="1">
              <a:buFontTx/>
              <a:buNone/>
            </a:pPr>
            <a:r>
              <a:rPr lang="zh-CN" altLang="en-US" sz="2800" b="1" dirty="0">
                <a:solidFill>
                  <a:srgbClr val="333300"/>
                </a:solidFill>
              </a:rPr>
              <a:t>④逆邻接表。</a:t>
            </a:r>
            <a:endParaRPr lang="zh-CN" altLang="en-US" sz="2800" b="1" dirty="0">
              <a:solidFill>
                <a:srgbClr val="333300"/>
              </a:solidFill>
            </a:endParaRPr>
          </a:p>
        </p:txBody>
      </p:sp>
      <p:pic>
        <p:nvPicPr>
          <p:cNvPr id="96261" name="Picture 14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21325" y="1201738"/>
            <a:ext cx="24193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6262" name="Object 146"/>
          <p:cNvGraphicFramePr>
            <a:graphicFrameLocks noGrp="1" noChangeAspect="1"/>
          </p:cNvGraphicFramePr>
          <p:nvPr>
            <p:ph sz="half" idx="4294967295"/>
          </p:nvPr>
        </p:nvGraphicFramePr>
        <p:xfrm>
          <a:off x="6084888" y="2276475"/>
          <a:ext cx="2303462" cy="3095625"/>
        </p:xfrm>
        <a:graphic>
          <a:graphicData uri="http://schemas.openxmlformats.org/presentationml/2006/ole">
            <mc:AlternateContent xmlns:mc="http://schemas.openxmlformats.org/markup-compatibility/2006">
              <mc:Choice xmlns:v="urn:schemas-microsoft-com:vml" Requires="v">
                <p:oleObj spid="_x0000_s12298" name="" r:id="rId2" imgW="4495800" imgH="4292600" progId="">
                  <p:embed/>
                </p:oleObj>
              </mc:Choice>
              <mc:Fallback>
                <p:oleObj name="" r:id="rId2" imgW="4495800" imgH="4292600" progId="">
                  <p:embed/>
                  <p:pic>
                    <p:nvPicPr>
                      <p:cNvPr id="0" name="Object 146"/>
                      <p:cNvPicPr>
                        <a:picLocks noGrp="1" noChangeAspect="1" noChangeArrowheads="1"/>
                      </p:cNvPicPr>
                      <p:nvPr/>
                    </p:nvPicPr>
                    <p:blipFill>
                      <a:blip r:embed="rId3">
                        <a:extLst>
                          <a:ext uri="{28A0092B-C50C-407E-A947-70E740481C1C}">
                            <a14:useLocalDpi xmlns:a14="http://schemas.microsoft.com/office/drawing/2010/main" val="0"/>
                          </a:ext>
                        </a:extLst>
                      </a:blip>
                      <a:srcRect l="16917" t="9511" r="22624" b="5411"/>
                      <a:stretch>
                        <a:fillRect/>
                      </a:stretch>
                    </p:blipFill>
                    <p:spPr bwMode="auto">
                      <a:xfrm>
                        <a:off x="6084888" y="2276475"/>
                        <a:ext cx="230346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67A3859C-9A7E-4768-9244-471C29F1ADDD}"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7283" name="灯片编号占位符 7"/>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C70739A7-1E96-480D-934C-4B88AC03BCF0}"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7284" name="Rectangle 3"/>
          <p:cNvSpPr>
            <a:spLocks noGrp="1" noChangeArrowheads="1"/>
          </p:cNvSpPr>
          <p:nvPr>
            <p:ph type="body" sz="half" idx="4294967295"/>
          </p:nvPr>
        </p:nvSpPr>
        <p:spPr>
          <a:xfrm>
            <a:off x="323850" y="333375"/>
            <a:ext cx="4171950" cy="5762625"/>
          </a:xfrm>
        </p:spPr>
        <p:txBody>
          <a:bodyPr/>
          <a:lstStyle/>
          <a:p>
            <a:pPr eaLnBrk="1" hangingPunct="1">
              <a:buFontTx/>
              <a:buNone/>
            </a:pPr>
            <a:r>
              <a:rPr lang="en-US" altLang="zh-CN" sz="2800" b="1">
                <a:solidFill>
                  <a:srgbClr val="333300"/>
                </a:solidFill>
              </a:rPr>
              <a:t>2.</a:t>
            </a:r>
            <a:r>
              <a:rPr lang="zh-CN" altLang="en-US" sz="2800" b="1">
                <a:solidFill>
                  <a:srgbClr val="333300"/>
                </a:solidFill>
              </a:rPr>
              <a:t>请对下图的无向带权图：</a:t>
            </a:r>
            <a:endParaRPr lang="zh-CN" altLang="en-US" sz="2800" b="1">
              <a:solidFill>
                <a:srgbClr val="333300"/>
              </a:solidFill>
            </a:endParaRPr>
          </a:p>
          <a:p>
            <a:pPr eaLnBrk="1" hangingPunct="1">
              <a:buFontTx/>
              <a:buNone/>
            </a:pPr>
            <a:r>
              <a:rPr lang="zh-CN" altLang="en-US" sz="2800" b="1">
                <a:solidFill>
                  <a:srgbClr val="333300"/>
                </a:solidFill>
              </a:rPr>
              <a:t>           写出它的邻接矩阵，并按普里姆算法求其最小生成树；</a:t>
            </a:r>
            <a:endParaRPr lang="zh-CN" altLang="en-US" sz="2800" b="1">
              <a:solidFill>
                <a:srgbClr val="333300"/>
              </a:solidFill>
            </a:endParaRPr>
          </a:p>
          <a:p>
            <a:pPr eaLnBrk="1" hangingPunct="1">
              <a:buFontTx/>
              <a:buNone/>
            </a:pPr>
            <a:r>
              <a:rPr lang="zh-CN" altLang="en-US" sz="2800" b="1">
                <a:solidFill>
                  <a:srgbClr val="333300"/>
                </a:solidFill>
              </a:rPr>
              <a:t>           写出它的邻接表，并按克鲁斯卡尔算法求其最小生成树。</a:t>
            </a:r>
            <a:endParaRPr lang="zh-CN" altLang="en-US" sz="2800" b="1">
              <a:solidFill>
                <a:srgbClr val="333300"/>
              </a:solidFill>
            </a:endParaRPr>
          </a:p>
        </p:txBody>
      </p:sp>
      <p:graphicFrame>
        <p:nvGraphicFramePr>
          <p:cNvPr id="97285" name="Object 4"/>
          <p:cNvGraphicFramePr>
            <a:graphicFrameLocks noGrp="1" noChangeAspect="1"/>
          </p:cNvGraphicFramePr>
          <p:nvPr>
            <p:ph sz="quarter" idx="4294967295"/>
          </p:nvPr>
        </p:nvGraphicFramePr>
        <p:xfrm>
          <a:off x="4572000" y="188913"/>
          <a:ext cx="4572000" cy="3117850"/>
        </p:xfrm>
        <a:graphic>
          <a:graphicData uri="http://schemas.openxmlformats.org/presentationml/2006/ole">
            <mc:AlternateContent xmlns:mc="http://schemas.openxmlformats.org/markup-compatibility/2006">
              <mc:Choice xmlns:v="urn:schemas-microsoft-com:vml" Requires="v">
                <p:oleObj spid="_x0000_s13329" name="" r:id="rId1" imgW="5511800" imgH="3759200" progId="">
                  <p:embed/>
                </p:oleObj>
              </mc:Choice>
              <mc:Fallback>
                <p:oleObj name="" r:id="rId1" imgW="5511800" imgH="3759200" progId="">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8913"/>
                        <a:ext cx="457200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030" name="Object 10"/>
          <p:cNvGraphicFramePr>
            <a:graphicFrameLocks noGrp="1" noChangeAspect="1"/>
          </p:cNvGraphicFramePr>
          <p:nvPr>
            <p:ph sz="quarter" idx="4294967295"/>
          </p:nvPr>
        </p:nvGraphicFramePr>
        <p:xfrm>
          <a:off x="4572000" y="3357563"/>
          <a:ext cx="4392613" cy="3436937"/>
        </p:xfrm>
        <a:graphic>
          <a:graphicData uri="http://schemas.openxmlformats.org/presentationml/2006/ole">
            <mc:AlternateContent xmlns:mc="http://schemas.openxmlformats.org/markup-compatibility/2006">
              <mc:Choice xmlns:v="urn:schemas-microsoft-com:vml" Requires="v">
                <p:oleObj spid="_x0000_s13330" name="" r:id="rId3" imgW="4559300" imgH="3568700" progId="">
                  <p:embed/>
                </p:oleObj>
              </mc:Choice>
              <mc:Fallback>
                <p:oleObj name="" r:id="rId3" imgW="4559300" imgH="3568700" progId="">
                  <p:embed/>
                  <p:pic>
                    <p:nvPicPr>
                      <p:cNvPr id="0" name="Object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357563"/>
                        <a:ext cx="4392613" cy="343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slide(fromBottom)">
                                      <p:cBhvr>
                                        <p:cTn id="7" dur="500"/>
                                        <p:tgtEl>
                                          <p:spTgt spid="129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7BB653C0-ABCB-4E60-8B85-2617F52ED0D0}"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8307" name="灯片编号占位符 7"/>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FD00E5D9-3743-4F27-A7B6-C0CF022B8152}"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8308" name="Rectangle 3"/>
          <p:cNvSpPr>
            <a:spLocks noGrp="1" noChangeArrowheads="1"/>
          </p:cNvSpPr>
          <p:nvPr>
            <p:ph type="body" sz="half" idx="4294967295"/>
          </p:nvPr>
        </p:nvSpPr>
        <p:spPr>
          <a:xfrm>
            <a:off x="179388" y="620713"/>
            <a:ext cx="3810000" cy="5475287"/>
          </a:xfrm>
        </p:spPr>
        <p:txBody>
          <a:bodyPr/>
          <a:lstStyle/>
          <a:p>
            <a:pPr eaLnBrk="1" hangingPunct="1">
              <a:buFontTx/>
              <a:buNone/>
            </a:pPr>
            <a:r>
              <a:rPr lang="en-US" altLang="zh-CN" sz="2800" b="1">
                <a:solidFill>
                  <a:srgbClr val="333300"/>
                </a:solidFill>
              </a:rPr>
              <a:t>3.</a:t>
            </a:r>
            <a:r>
              <a:rPr lang="zh-CN" altLang="en-US" sz="2800" b="1">
                <a:solidFill>
                  <a:srgbClr val="333300"/>
                </a:solidFill>
              </a:rPr>
              <a:t>已知二维数组表示的图的邻接矩阵如下图所示。试分别画出自顶点</a:t>
            </a:r>
            <a:r>
              <a:rPr lang="en-US" altLang="zh-CN" sz="2800" b="1">
                <a:solidFill>
                  <a:srgbClr val="333300"/>
                </a:solidFill>
              </a:rPr>
              <a:t>1</a:t>
            </a:r>
            <a:r>
              <a:rPr lang="zh-CN" altLang="en-US" sz="2800" b="1">
                <a:solidFill>
                  <a:srgbClr val="333300"/>
                </a:solidFill>
              </a:rPr>
              <a:t>出发进行遍历所得的深度优先生成树和广度优先生成树。</a:t>
            </a:r>
            <a:endParaRPr lang="zh-CN" altLang="en-US" sz="2800" b="1">
              <a:solidFill>
                <a:srgbClr val="333300"/>
              </a:solidFill>
            </a:endParaRPr>
          </a:p>
        </p:txBody>
      </p:sp>
      <p:graphicFrame>
        <p:nvGraphicFramePr>
          <p:cNvPr id="98309" name="Object 4"/>
          <p:cNvGraphicFramePr>
            <a:graphicFrameLocks noGrp="1" noChangeAspect="1"/>
          </p:cNvGraphicFramePr>
          <p:nvPr>
            <p:ph sz="quarter" idx="4294967295"/>
          </p:nvPr>
        </p:nvGraphicFramePr>
        <p:xfrm>
          <a:off x="4067175" y="0"/>
          <a:ext cx="5076825" cy="3251200"/>
        </p:xfrm>
        <a:graphic>
          <a:graphicData uri="http://schemas.openxmlformats.org/presentationml/2006/ole">
            <mc:AlternateContent xmlns:mc="http://schemas.openxmlformats.org/markup-compatibility/2006">
              <mc:Choice xmlns:v="urn:schemas-microsoft-com:vml" Requires="v">
                <p:oleObj spid="_x0000_s14353" name="" r:id="rId1" imgW="8940800" imgH="6616700" progId="">
                  <p:embed/>
                </p:oleObj>
              </mc:Choice>
              <mc:Fallback>
                <p:oleObj name="" r:id="rId1" imgW="8940800" imgH="6616700" progId="">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l="7542" t="2589" r="7417" b="2928"/>
                      <a:stretch>
                        <a:fillRect/>
                      </a:stretch>
                    </p:blipFill>
                    <p:spPr bwMode="auto">
                      <a:xfrm>
                        <a:off x="4067175" y="0"/>
                        <a:ext cx="5076825"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0" name="Rectangle 558"/>
          <p:cNvSpPr>
            <a:spLocks noChangeArrowheads="1"/>
          </p:cNvSpPr>
          <p:nvPr/>
        </p:nvSpPr>
        <p:spPr bwMode="auto">
          <a:xfrm>
            <a:off x="0" y="5103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2400"/>
          </a:p>
        </p:txBody>
      </p:sp>
      <p:graphicFrame>
        <p:nvGraphicFramePr>
          <p:cNvPr id="130055" name="Object 559"/>
          <p:cNvGraphicFramePr>
            <a:graphicFrameLocks noGrp="1" noChangeAspect="1"/>
          </p:cNvGraphicFramePr>
          <p:nvPr>
            <p:ph sz="quarter" idx="4294967295"/>
          </p:nvPr>
        </p:nvGraphicFramePr>
        <p:xfrm>
          <a:off x="4067175" y="3284538"/>
          <a:ext cx="5076825" cy="3573462"/>
        </p:xfrm>
        <a:graphic>
          <a:graphicData uri="http://schemas.openxmlformats.org/presentationml/2006/ole">
            <mc:AlternateContent xmlns:mc="http://schemas.openxmlformats.org/markup-compatibility/2006">
              <mc:Choice xmlns:v="urn:schemas-microsoft-com:vml" Requires="v">
                <p:oleObj spid="_x0000_s14354" name="" r:id="rId3" imgW="9017000" imgH="6604000" progId="">
                  <p:embed/>
                </p:oleObj>
              </mc:Choice>
              <mc:Fallback>
                <p:oleObj name="" r:id="rId3" imgW="9017000" imgH="6604000" progId="">
                  <p:embed/>
                  <p:pic>
                    <p:nvPicPr>
                      <p:cNvPr id="0" name="Object 55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3284538"/>
                        <a:ext cx="5076825"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0055"/>
                                        </p:tgtEl>
                                        <p:attrNameLst>
                                          <p:attrName>style.visibility</p:attrName>
                                        </p:attrNameLst>
                                      </p:cBhvr>
                                      <p:to>
                                        <p:strVal val="visible"/>
                                      </p:to>
                                    </p:set>
                                    <p:animEffect transition="in" filter="slide(fromBottom)">
                                      <p:cBhvr>
                                        <p:cTn id="7" dur="500"/>
                                        <p:tgtEl>
                                          <p:spTgt spid="13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F97D44B3-FFBC-4034-A32E-294AF9CE4257}"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993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B2A9B929-D9EF-461B-AA84-2A210F56850B}"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99332" name="Rectangle 3"/>
          <p:cNvSpPr>
            <a:spLocks noGrp="1" noChangeArrowheads="1"/>
          </p:cNvSpPr>
          <p:nvPr>
            <p:ph type="body" idx="4294967295"/>
          </p:nvPr>
        </p:nvSpPr>
        <p:spPr>
          <a:xfrm>
            <a:off x="0" y="252413"/>
            <a:ext cx="3741738" cy="5843587"/>
          </a:xfrm>
        </p:spPr>
        <p:txBody>
          <a:bodyPr/>
          <a:lstStyle/>
          <a:p>
            <a:pPr eaLnBrk="1" hangingPunct="1">
              <a:buFontTx/>
              <a:buNone/>
            </a:pPr>
            <a:r>
              <a:rPr lang="en-US" altLang="zh-CN" b="1">
                <a:solidFill>
                  <a:srgbClr val="333300"/>
                </a:solidFill>
              </a:rPr>
              <a:t>4.</a:t>
            </a:r>
            <a:r>
              <a:rPr lang="zh-CN" altLang="en-US" b="1">
                <a:solidFill>
                  <a:srgbClr val="333300"/>
                </a:solidFill>
              </a:rPr>
              <a:t>给定下列网</a:t>
            </a:r>
            <a:r>
              <a:rPr lang="en-US" altLang="zh-CN" b="1">
                <a:solidFill>
                  <a:srgbClr val="333300"/>
                </a:solidFill>
              </a:rPr>
              <a:t>G</a:t>
            </a:r>
            <a:r>
              <a:rPr lang="en-US" altLang="zh-CN">
                <a:solidFill>
                  <a:srgbClr val="333300"/>
                </a:solidFill>
              </a:rPr>
              <a:t> </a:t>
            </a:r>
            <a:endParaRPr lang="en-US" altLang="zh-CN">
              <a:solidFill>
                <a:srgbClr val="333300"/>
              </a:solidFill>
            </a:endParaRPr>
          </a:p>
          <a:p>
            <a:pPr eaLnBrk="1" hangingPunct="1">
              <a:buFontTx/>
              <a:buNone/>
            </a:pPr>
            <a:r>
              <a:rPr lang="en-US" altLang="zh-CN" b="1">
                <a:solidFill>
                  <a:srgbClr val="333300"/>
                </a:solidFill>
              </a:rPr>
              <a:t>1 </a:t>
            </a:r>
            <a:r>
              <a:rPr lang="zh-CN" altLang="en-US" b="1">
                <a:solidFill>
                  <a:srgbClr val="333300"/>
                </a:solidFill>
              </a:rPr>
              <a:t>试着找出网</a:t>
            </a:r>
            <a:r>
              <a:rPr lang="en-US" altLang="zh-CN" b="1">
                <a:solidFill>
                  <a:srgbClr val="333300"/>
                </a:solidFill>
              </a:rPr>
              <a:t>G</a:t>
            </a:r>
            <a:r>
              <a:rPr lang="zh-CN" altLang="en-US" b="1">
                <a:solidFill>
                  <a:srgbClr val="333300"/>
                </a:solidFill>
              </a:rPr>
              <a:t>的最小生成树，画出其逻辑结构图；</a:t>
            </a:r>
            <a:endParaRPr lang="zh-CN" altLang="en-US" b="1">
              <a:solidFill>
                <a:srgbClr val="333300"/>
              </a:solidFill>
            </a:endParaRPr>
          </a:p>
          <a:p>
            <a:pPr eaLnBrk="1" hangingPunct="1">
              <a:buFontTx/>
              <a:buNone/>
            </a:pPr>
            <a:r>
              <a:rPr lang="en-US" altLang="zh-CN" b="1">
                <a:solidFill>
                  <a:srgbClr val="333300"/>
                </a:solidFill>
              </a:rPr>
              <a:t>2 </a:t>
            </a:r>
            <a:r>
              <a:rPr lang="zh-CN" altLang="en-US" b="1">
                <a:solidFill>
                  <a:srgbClr val="333300"/>
                </a:solidFill>
              </a:rPr>
              <a:t>用两种不同的表示法画出网</a:t>
            </a:r>
            <a:r>
              <a:rPr lang="en-US" altLang="zh-CN" b="1">
                <a:solidFill>
                  <a:srgbClr val="333300"/>
                </a:solidFill>
              </a:rPr>
              <a:t>G</a:t>
            </a:r>
            <a:r>
              <a:rPr lang="zh-CN" altLang="en-US" b="1">
                <a:solidFill>
                  <a:srgbClr val="333300"/>
                </a:solidFill>
              </a:rPr>
              <a:t>的存储结构图；</a:t>
            </a:r>
            <a:endParaRPr lang="zh-CN" altLang="en-US" b="1">
              <a:solidFill>
                <a:srgbClr val="333300"/>
              </a:solidFill>
            </a:endParaRPr>
          </a:p>
        </p:txBody>
      </p:sp>
      <p:pic>
        <p:nvPicPr>
          <p:cNvPr id="99333" name="Picture 4" descr="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00338" y="4076700"/>
            <a:ext cx="5688012"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517525"/>
            <a:ext cx="5508625"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1078"/>
                                        </p:tgtEl>
                                        <p:attrNameLst>
                                          <p:attrName>style.visibility</p:attrName>
                                        </p:attrNameLst>
                                      </p:cBhvr>
                                      <p:to>
                                        <p:strVal val="visible"/>
                                      </p:to>
                                    </p:set>
                                    <p:animEffect transition="in" filter="slide(fromBottom)">
                                      <p:cBhvr>
                                        <p:cTn id="7" dur="500"/>
                                        <p:tgtEl>
                                          <p:spTgt spid="131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B9F5F885-2350-40B3-A1BE-004308F38CEE}" type="slidenum">
              <a:rPr lang="en-US" altLang="zh-CN" sz="1800" b="1">
                <a:latin typeface="华文新魏" pitchFamily="2" charset="-122"/>
                <a:ea typeface="华文新魏" pitchFamily="2" charset="-122"/>
              </a:rPr>
            </a:fld>
            <a:endParaRPr lang="en-US" altLang="zh-CN" sz="1800" b="1">
              <a:latin typeface="华文新魏" pitchFamily="2" charset="-122"/>
              <a:ea typeface="华文新魏" pitchFamily="2" charset="-122"/>
            </a:endParaRPr>
          </a:p>
        </p:txBody>
      </p:sp>
      <p:sp>
        <p:nvSpPr>
          <p:cNvPr id="10035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77C0C58A-03A0-4931-B074-DF6849418DA4}" type="slidenum">
              <a:rPr lang="en-US" altLang="zh-CN" sz="1200">
                <a:latin typeface="Arial" panose="02080604020202020204" pitchFamily="34" charset="0"/>
                <a:ea typeface="SimSun" pitchFamily="2" charset="-122"/>
              </a:rPr>
            </a:fld>
            <a:endParaRPr lang="en-US" altLang="zh-CN" sz="1200">
              <a:latin typeface="Arial" panose="02080604020202020204" pitchFamily="34" charset="0"/>
              <a:ea typeface="SimSun" pitchFamily="2" charset="-122"/>
            </a:endParaRPr>
          </a:p>
        </p:txBody>
      </p:sp>
      <p:sp>
        <p:nvSpPr>
          <p:cNvPr id="100356" name="Rectangle 5"/>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graphicFrame>
        <p:nvGraphicFramePr>
          <p:cNvPr id="100357" name="Object 5"/>
          <p:cNvGraphicFramePr>
            <a:graphicFrameLocks noChangeAspect="1"/>
          </p:cNvGraphicFramePr>
          <p:nvPr/>
        </p:nvGraphicFramePr>
        <p:xfrm>
          <a:off x="1651000" y="1311275"/>
          <a:ext cx="5472113" cy="4464050"/>
        </p:xfrm>
        <a:graphic>
          <a:graphicData uri="http://schemas.openxmlformats.org/presentationml/2006/ole">
            <mc:AlternateContent xmlns:mc="http://schemas.openxmlformats.org/markup-compatibility/2006">
              <mc:Choice xmlns:v="urn:schemas-microsoft-com:vml" Requires="v">
                <p:oleObj spid="_x0000_s15370" name="" r:id="rId1" imgW="1968500" imgH="1600200" progId="Equation.3">
                  <p:embed/>
                </p:oleObj>
              </mc:Choice>
              <mc:Fallback>
                <p:oleObj name="" r:id="rId1" imgW="1968500" imgH="16002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1311275"/>
                        <a:ext cx="5472113" cy="4464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sld>
</file>

<file path=ppt/theme/theme1.xml><?xml version="1.0" encoding="utf-8"?>
<a:theme xmlns:a="http://schemas.openxmlformats.org/drawingml/2006/main" name="Pixel">
  <a:themeElements>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FF"/>
      </a:dk1>
      <a:lt1>
        <a:srgbClr val="FFFFCC"/>
      </a:lt1>
      <a:dk2>
        <a:srgbClr val="FF0000"/>
      </a:dk2>
      <a:lt2>
        <a:srgbClr val="666633"/>
      </a:lt2>
      <a:accent1>
        <a:srgbClr val="339933"/>
      </a:accent1>
      <a:accent2>
        <a:srgbClr val="800000"/>
      </a:accent2>
      <a:accent3>
        <a:srgbClr val="FFFFE2"/>
      </a:accent3>
      <a:accent4>
        <a:srgbClr val="0000DA"/>
      </a:accent4>
      <a:accent5>
        <a:srgbClr val="ADCAAD"/>
      </a:accent5>
      <a:accent6>
        <a:srgbClr val="730000"/>
      </a:accent6>
      <a:hlink>
        <a:srgbClr val="990000"/>
      </a:hlink>
      <a:folHlink>
        <a:srgbClr val="FFCC66"/>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ixel">
  <a:themeElements>
    <a:clrScheme name="1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1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Pixel">
  <a:themeElements>
    <a:clrScheme name="2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2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2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2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2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2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2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2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2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2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2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2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2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Pixel">
  <a:themeElements>
    <a:clrScheme name="3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3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3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3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3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3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3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3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3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3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3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3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3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3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3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Pixel">
  <a:themeElements>
    <a:clrScheme name="4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4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4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4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4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4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4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4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4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4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4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4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4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4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4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默认设计模板">
  <a:themeElements>
    <a:clrScheme name="">
      <a:dk1>
        <a:srgbClr val="0000FF"/>
      </a:dk1>
      <a:lt1>
        <a:srgbClr val="FFFFCC"/>
      </a:lt1>
      <a:dk2>
        <a:srgbClr val="FF0000"/>
      </a:dk2>
      <a:lt2>
        <a:srgbClr val="666633"/>
      </a:lt2>
      <a:accent1>
        <a:srgbClr val="339933"/>
      </a:accent1>
      <a:accent2>
        <a:srgbClr val="800000"/>
      </a:accent2>
      <a:accent3>
        <a:srgbClr val="FFFFE2"/>
      </a:accent3>
      <a:accent4>
        <a:srgbClr val="0000DA"/>
      </a:accent4>
      <a:accent5>
        <a:srgbClr val="ADCAAD"/>
      </a:accent5>
      <a:accent6>
        <a:srgbClr val="730000"/>
      </a:accent6>
      <a:hlink>
        <a:srgbClr val="990000"/>
      </a:hlink>
      <a:folHlink>
        <a:srgbClr val="FFCC66"/>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21841</Words>
  <Application>WPS Presentation</Application>
  <PresentationFormat>全屏显示(4:3)</PresentationFormat>
  <Paragraphs>3030</Paragraphs>
  <Slides>95</Slides>
  <Notes>10</Notes>
  <HiddenSlides>0</HiddenSlides>
  <MMClips>0</MMClips>
  <ScaleCrop>false</ScaleCrop>
  <HeadingPairs>
    <vt:vector size="8" baseType="variant">
      <vt:variant>
        <vt:lpstr>已用的字体</vt:lpstr>
      </vt:variant>
      <vt:variant>
        <vt:i4>24</vt:i4>
      </vt:variant>
      <vt:variant>
        <vt:lpstr>主题</vt:lpstr>
      </vt:variant>
      <vt:variant>
        <vt:i4>7</vt:i4>
      </vt:variant>
      <vt:variant>
        <vt:lpstr>嵌入 OLE 服务器</vt:lpstr>
      </vt:variant>
      <vt:variant>
        <vt:i4>7</vt:i4>
      </vt:variant>
      <vt:variant>
        <vt:lpstr>幻灯片标题</vt:lpstr>
      </vt:variant>
      <vt:variant>
        <vt:i4>95</vt:i4>
      </vt:variant>
    </vt:vector>
  </HeadingPairs>
  <TitlesOfParts>
    <vt:vector size="133" baseType="lpstr">
      <vt:lpstr>Arial</vt:lpstr>
      <vt:lpstr>SimSun</vt:lpstr>
      <vt:lpstr>Wingdings</vt:lpstr>
      <vt:lpstr>Times New Roman</vt:lpstr>
      <vt:lpstr>Liberation Sans</vt:lpstr>
      <vt:lpstr>仿宋_GB2312</vt:lpstr>
      <vt:lpstr>文泉驿微米黑</vt:lpstr>
      <vt:lpstr>华文新魏</vt:lpstr>
      <vt:lpstr>Droid Sans [1ASC]</vt:lpstr>
      <vt:lpstr>Arial Black</vt:lpstr>
      <vt:lpstr>华文彩云</vt:lpstr>
      <vt:lpstr>Symbol</vt:lpstr>
      <vt:lpstr>Courier New</vt:lpstr>
      <vt:lpstr>楷体_GB2312</vt:lpstr>
      <vt:lpstr>黑体</vt:lpstr>
      <vt:lpstr>隶书</vt:lpstr>
      <vt:lpstr>仿宋_GB2312</vt:lpstr>
      <vt:lpstr>Monotype Sorts</vt:lpstr>
      <vt:lpstr>方正舒体</vt:lpstr>
      <vt:lpstr>SimSun</vt:lpstr>
      <vt:lpstr>微软雅黑</vt:lpstr>
      <vt:lpstr>Arial Unicode MS</vt:lpstr>
      <vt:lpstr>Noto Sans Symbols2</vt:lpstr>
      <vt:lpstr>Wingdings</vt:lpstr>
      <vt:lpstr>Pixel</vt:lpstr>
      <vt:lpstr>1_默认设计模板</vt:lpstr>
      <vt:lpstr>1_Pixel</vt:lpstr>
      <vt:lpstr>2_Pixel</vt:lpstr>
      <vt:lpstr>3_Pixel</vt:lpstr>
      <vt:lpstr>4_Pixel</vt:lpstr>
      <vt:lpstr>2_默认设计模板</vt:lpstr>
      <vt:lpstr>Equation.3</vt:lpstr>
      <vt:lpstr>Equation.3</vt:lpstr>
      <vt:lpstr>Equation.3</vt:lpstr>
      <vt:lpstr>Equation.3</vt:lpstr>
      <vt:lpstr>Equation.3</vt:lpstr>
      <vt:lpstr>Equation.3</vt:lpstr>
      <vt:lpstr>Equation.3</vt:lpstr>
      <vt:lpstr>第八章  图</vt:lpstr>
      <vt:lpstr>第八章  图</vt:lpstr>
      <vt:lpstr>8.1.1  图的有关概念</vt:lpstr>
      <vt:lpstr>   </vt:lpstr>
      <vt:lpstr>   </vt:lpstr>
      <vt:lpstr>8.1.1  图的有关概念</vt:lpstr>
      <vt:lpstr>8.1.1  图的有关概念</vt:lpstr>
      <vt:lpstr>8.1.1  图的有关概念</vt:lpstr>
      <vt:lpstr>8.2.1  图的邻接矩阵（数组）表示</vt:lpstr>
      <vt:lpstr>例2 ：有向图的邻接矩阵</vt:lpstr>
      <vt:lpstr>网（即带权图）的邻接矩阵</vt:lpstr>
      <vt:lpstr>网（即带权图）的邻接矩阵</vt:lpstr>
      <vt:lpstr>用邻接矩阵表示的图的类定义</vt:lpstr>
      <vt:lpstr>用邻接矩阵表示的图的类定义</vt:lpstr>
      <vt:lpstr>用邻接矩阵表示的图的类定义</vt:lpstr>
      <vt:lpstr>用邻接矩阵表示的图的类定义</vt:lpstr>
      <vt:lpstr>用邻接矩阵表示的图类的部分成员函数</vt:lpstr>
      <vt:lpstr>用邻接矩阵表示的图类的部分成员函数</vt:lpstr>
      <vt:lpstr>用邻接矩阵表示的图类的部分成员函数</vt:lpstr>
      <vt:lpstr>插入顶点成员函数</vt:lpstr>
      <vt:lpstr>删除顶点成员函数</vt:lpstr>
      <vt:lpstr>删除顶点成员函数</vt:lpstr>
      <vt:lpstr>插入边成员函数</vt:lpstr>
      <vt:lpstr>删除边成员函数</vt:lpstr>
      <vt:lpstr>8.2.2  邻接表（链式）表示法</vt:lpstr>
      <vt:lpstr>例1：无向图的邻接表</vt:lpstr>
      <vt:lpstr>网络 (带权图) 的邻接表</vt:lpstr>
      <vt:lpstr>例3：已知某网的邻接（出边）表，请画出该网络。</vt:lpstr>
      <vt:lpstr>邻接表存储法的特点：</vt:lpstr>
      <vt:lpstr>PowerPoint 演示文稿</vt:lpstr>
      <vt:lpstr>讨论：邻接表与邻接矩阵有什么异同之处？</vt:lpstr>
      <vt:lpstr>用邻接表表示的图的类定义 </vt:lpstr>
      <vt:lpstr>用邻接表表示的图的类定义 </vt:lpstr>
      <vt:lpstr>用邻接表表示的图的类定义 </vt:lpstr>
      <vt:lpstr>用邻接表表示的图类的构造函数 </vt:lpstr>
      <vt:lpstr>用邻接表表示的图类的析构函数 </vt:lpstr>
      <vt:lpstr>取第一邻接点的函数 </vt:lpstr>
      <vt:lpstr>取下一邻接点的函数 </vt:lpstr>
      <vt:lpstr>8.3  图的遍历</vt:lpstr>
      <vt:lpstr>一、深度优先搜索( DFS )</vt:lpstr>
      <vt:lpstr>深度优先搜索（遍历）步骤：</vt:lpstr>
      <vt:lpstr>PowerPoint 演示文稿</vt:lpstr>
      <vt:lpstr>图的深度优先搜索算法</vt:lpstr>
      <vt:lpstr>PowerPoint 演示文稿</vt:lpstr>
      <vt:lpstr>讨论3：在图的邻接表中如何进行DFS？</vt:lpstr>
      <vt:lpstr>二、广度优先搜索( BFS )</vt:lpstr>
      <vt:lpstr>广度优先搜索（遍历）步骤：</vt:lpstr>
      <vt:lpstr>讨论1：计算机如何实现BFS？</vt:lpstr>
      <vt:lpstr>图的广度优先搜索算法</vt:lpstr>
      <vt:lpstr>PowerPoint 演示文稿</vt:lpstr>
      <vt:lpstr>8.5  最短路径</vt:lpstr>
      <vt:lpstr>8.5.1  单源最短路径 (Dijkstra算法)(复杂度N^2)</vt:lpstr>
      <vt:lpstr>Dijkstra（迪杰斯特拉）算法</vt:lpstr>
      <vt:lpstr>例3：</vt:lpstr>
      <vt:lpstr>8.5.3 所有顶点之间的最短路径</vt:lpstr>
      <vt:lpstr>PowerPoint 演示文稿</vt:lpstr>
      <vt:lpstr>PowerPoint 演示文稿</vt:lpstr>
      <vt:lpstr>PowerPoint 演示文稿</vt:lpstr>
      <vt:lpstr>PowerPoint 演示文稿</vt:lpstr>
      <vt:lpstr>PowerPoint 演示文稿</vt:lpstr>
      <vt:lpstr>PowerPoint 演示文稿</vt:lpstr>
      <vt:lpstr>8.4 最小生成树  ( minimum cost spanning tree )</vt:lpstr>
      <vt:lpstr>PowerPoint 演示文稿</vt:lpstr>
      <vt:lpstr>讨论：如何求得最小生成树？</vt:lpstr>
      <vt:lpstr>例：应用克鲁斯卡尔算法构造最小生成树的过程</vt:lpstr>
      <vt:lpstr>克鲁斯卡尔（Kruskal）算法:</vt:lpstr>
      <vt:lpstr>Kruskal（克鲁斯卡尔）算法</vt:lpstr>
      <vt:lpstr>普利姆（Prim）算法</vt:lpstr>
      <vt:lpstr>例：</vt:lpstr>
      <vt:lpstr>并查集 disjointSet</vt:lpstr>
      <vt:lpstr>8.6   用顶点表示活动的网络</vt:lpstr>
      <vt:lpstr>PowerPoint 演示文稿</vt:lpstr>
      <vt:lpstr>PowerPoint 演示文稿</vt:lpstr>
      <vt:lpstr>PowerPoint 演示文稿</vt:lpstr>
      <vt:lpstr>PowerPoint 演示文稿</vt:lpstr>
      <vt:lpstr>8.7用边表示活动的网络(AOE网络)</vt:lpstr>
      <vt:lpstr>PowerPoint 演示文稿</vt:lpstr>
      <vt:lpstr>PowerPoint 演示文稿</vt:lpstr>
      <vt:lpstr>几个与计算关键活动有关的量：</vt:lpstr>
      <vt:lpstr>几个与计算关键活动有关的量：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练习题</vt:lpstr>
      <vt:lpstr>PowerPoint 演示文稿</vt:lpstr>
      <vt:lpstr>PowerPoint 演示文稿</vt:lpstr>
      <vt:lpstr>PowerPoint 演示文稿</vt:lpstr>
      <vt:lpstr>PowerPoint 演示文稿</vt:lpstr>
      <vt:lpstr>PowerPoint 演示文稿</vt:lpstr>
      <vt:lpstr>PowerPoint 演示文稿</vt:lpstr>
    </vt:vector>
  </TitlesOfParts>
  <Company>清华大学计算机系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起点</cp:lastModifiedBy>
  <cp:revision>200</cp:revision>
  <cp:lastPrinted>2019-10-13T01:51:30Z</cp:lastPrinted>
  <dcterms:created xsi:type="dcterms:W3CDTF">2019-10-13T01:51:30Z</dcterms:created>
  <dcterms:modified xsi:type="dcterms:W3CDTF">2019-10-13T01:51:30Z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