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0"/>
  </p:notesMasterIdLst>
  <p:sldIdLst>
    <p:sldId id="259" r:id="rId4"/>
    <p:sldId id="260" r:id="rId5"/>
    <p:sldId id="261" r:id="rId6"/>
    <p:sldId id="262" r:id="rId7"/>
    <p:sldId id="263" r:id="rId8"/>
    <p:sldId id="436" r:id="rId9"/>
    <p:sldId id="437" r:id="rId11"/>
    <p:sldId id="438" r:id="rId12"/>
    <p:sldId id="675" r:id="rId13"/>
    <p:sldId id="440" r:id="rId14"/>
    <p:sldId id="441" r:id="rId15"/>
    <p:sldId id="446" r:id="rId16"/>
    <p:sldId id="676" r:id="rId17"/>
    <p:sldId id="455" r:id="rId18"/>
    <p:sldId id="452" r:id="rId19"/>
    <p:sldId id="454" r:id="rId20"/>
    <p:sldId id="456" r:id="rId21"/>
    <p:sldId id="457" r:id="rId22"/>
    <p:sldId id="458" r:id="rId23"/>
    <p:sldId id="459" r:id="rId24"/>
    <p:sldId id="737" r:id="rId25"/>
    <p:sldId id="799" r:id="rId26"/>
    <p:sldId id="819" r:id="rId27"/>
    <p:sldId id="821" r:id="rId28"/>
    <p:sldId id="820" r:id="rId29"/>
    <p:sldId id="822" r:id="rId30"/>
    <p:sldId id="629" r:id="rId31"/>
    <p:sldId id="843" r:id="rId32"/>
    <p:sldId id="844" r:id="rId33"/>
    <p:sldId id="845" r:id="rId34"/>
    <p:sldId id="630" r:id="rId35"/>
    <p:sldId id="631" r:id="rId36"/>
    <p:sldId id="632" r:id="rId37"/>
    <p:sldId id="633" r:id="rId38"/>
    <p:sldId id="634" r:id="rId39"/>
    <p:sldId id="636" r:id="rId40"/>
    <p:sldId id="635" r:id="rId41"/>
    <p:sldId id="329" r:id="rId42"/>
    <p:sldId id="330" r:id="rId43"/>
    <p:sldId id="476" r:id="rId44"/>
    <p:sldId id="478" r:id="rId45"/>
    <p:sldId id="477" r:id="rId46"/>
    <p:sldId id="479" r:id="rId47"/>
    <p:sldId id="481" r:id="rId48"/>
    <p:sldId id="482" r:id="rId49"/>
  </p:sldIdLst>
  <p:sldSz cx="9144000" cy="6858000" type="screen4x3"/>
  <p:notesSz cx="6858000" cy="9144000"/>
  <p:defaultTextStyle>
    <a:defPPr>
      <a:defRPr lang="zh-CN"/>
    </a:defPPr>
    <a:lvl1pPr algn="l"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1pPr>
    <a:lvl2pPr marL="457200" algn="l"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2pPr>
    <a:lvl3pPr marL="914400" algn="l"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3pPr>
    <a:lvl4pPr marL="1371600" algn="l"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4pPr>
    <a:lvl5pPr marL="1828800" algn="l"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5pPr>
    <a:lvl6pPr marL="22860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6pPr>
    <a:lvl7pPr marL="27432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7pPr>
    <a:lvl8pPr marL="32004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8pPr>
    <a:lvl9pPr marL="36576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CCECFF"/>
    <a:srgbClr val="00FF00"/>
    <a:srgbClr val="99CCFF"/>
    <a:srgbClr val="00FFCC"/>
    <a:srgbClr val="00FF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786" autoAdjust="0"/>
  </p:normalViewPr>
  <p:slideViewPr>
    <p:cSldViewPr>
      <p:cViewPr varScale="1">
        <p:scale>
          <a:sx n="81" d="100"/>
          <a:sy n="81" d="100"/>
        </p:scale>
        <p:origin x="1086" y="90"/>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atin typeface="Arial" panose="020B0604020202020204" pitchFamily="34" charset="0"/>
                <a:ea typeface="SimSun" panose="02010600030101010101" pitchFamily="2" charset="-122"/>
              </a:defRPr>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atin typeface="Arial" panose="020B0604020202020204" pitchFamily="34" charset="0"/>
                <a:ea typeface="SimSun" panose="02010600030101010101" pitchFamily="2" charset="-122"/>
              </a:defRPr>
            </a:lvl1pPr>
          </a:lstStyle>
          <a:p>
            <a:pPr>
              <a:defRPr/>
            </a:pPr>
            <a:endParaRPr lang="en-US"/>
          </a:p>
        </p:txBody>
      </p:sp>
      <p:sp>
        <p:nvSpPr>
          <p:cNvPr id="101380"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atin typeface="Arial" panose="020B0604020202020204" pitchFamily="34" charset="0"/>
                <a:ea typeface="SimSun" panose="02010600030101010101" pitchFamily="2" charset="-122"/>
              </a:defRPr>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200">
                <a:latin typeface="Arial" panose="020B0604020202020204" pitchFamily="34" charset="0"/>
                <a:ea typeface="SimSun" panose="02010600030101010101" pitchFamily="2" charset="-122"/>
              </a:defRPr>
            </a:lvl1pPr>
          </a:lstStyle>
          <a:p>
            <a:pPr>
              <a:defRPr/>
            </a:pPr>
            <a:fld id="{5BF49785-C8B4-49FD-B571-226BE05D2875}"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p:sp>
      <p:sp>
        <p:nvSpPr>
          <p:cNvPr id="102403" name="备注占位符 2"/>
          <p:cNvSpPr>
            <a:spLocks noGrp="1"/>
          </p:cNvSpPr>
          <p:nvPr>
            <p:ph type="body" idx="1"/>
          </p:nvPr>
        </p:nvSpPr>
        <p:spPr>
          <a:noFill/>
        </p:spPr>
        <p:txBody>
          <a:bodyPr/>
          <a:lstStyle/>
          <a:p>
            <a:r>
              <a:rPr lang="en-US" altLang="zh-CN"/>
              <a:t>5</a:t>
            </a:r>
            <a:r>
              <a:rPr lang="zh-CN" altLang="en-US"/>
              <a:t>月</a:t>
            </a:r>
            <a:r>
              <a:rPr lang="en-US" altLang="zh-CN"/>
              <a:t>19</a:t>
            </a:r>
            <a:r>
              <a:rPr lang="zh-CN" altLang="en-US"/>
              <a:t>日第</a:t>
            </a:r>
            <a:r>
              <a:rPr lang="en-US" altLang="zh-CN"/>
              <a:t>13</a:t>
            </a:r>
            <a:r>
              <a:rPr lang="zh-CN" altLang="en-US"/>
              <a:t>周第</a:t>
            </a:r>
            <a:r>
              <a:rPr lang="en-US" altLang="zh-CN"/>
              <a:t>1</a:t>
            </a:r>
            <a:r>
              <a:rPr lang="zh-CN" altLang="en-US"/>
              <a:t>次课</a:t>
            </a:r>
            <a:endParaRPr lang="zh-CN" altLang="en-US"/>
          </a:p>
        </p:txBody>
      </p:sp>
      <p:sp>
        <p:nvSpPr>
          <p:cNvPr id="102404"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9F0EAE24-415D-4428-B3A1-8266CB668FFA}"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p:sp>
      <p:sp>
        <p:nvSpPr>
          <p:cNvPr id="105475" name="备注占位符 2"/>
          <p:cNvSpPr>
            <a:spLocks noGrp="1"/>
          </p:cNvSpPr>
          <p:nvPr>
            <p:ph type="body" idx="1"/>
          </p:nvPr>
        </p:nvSpPr>
        <p:spPr>
          <a:noFill/>
        </p:spPr>
        <p:txBody>
          <a:bodyPr/>
          <a:lstStyle/>
          <a:p>
            <a:r>
              <a:rPr lang="zh-CN" altLang="en-US"/>
              <a:t>类似于树的  孩子链表表示法</a:t>
            </a:r>
            <a:endParaRPr lang="zh-CN" altLang="en-US"/>
          </a:p>
        </p:txBody>
      </p:sp>
      <p:sp>
        <p:nvSpPr>
          <p:cNvPr id="105476" name="灯片编号占位符 3"/>
          <p:cNvSpPr>
            <a:spLocks noGrp="1"/>
          </p:cNvSpPr>
          <p:nvPr>
            <p:ph type="sldNum" sz="quarter" idx="5"/>
          </p:nvPr>
        </p:nvSpPr>
        <p:spPr>
          <a:noFill/>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59BE5539-4394-4EA2-8FB5-B2D4BBA8B301}" type="slidenum">
              <a:rPr lang="en-US" altLang="zh-CN" sz="1200" smtClean="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p:sp>
      <p:sp>
        <p:nvSpPr>
          <p:cNvPr id="108547" name="备注占位符 2"/>
          <p:cNvSpPr>
            <a:spLocks noGrp="1"/>
          </p:cNvSpPr>
          <p:nvPr>
            <p:ph type="body" idx="1"/>
          </p:nvPr>
        </p:nvSpPr>
        <p:spPr>
          <a:noFill/>
        </p:spPr>
        <p:txBody>
          <a:bodyPr/>
          <a:lstStyle/>
          <a:p>
            <a:r>
              <a:rPr lang="en-US" altLang="zh-CN" dirty="0"/>
              <a:t>5</a:t>
            </a:r>
            <a:r>
              <a:rPr lang="zh-CN" altLang="en-US" dirty="0"/>
              <a:t>月</a:t>
            </a:r>
            <a:r>
              <a:rPr lang="en-US" altLang="zh-CN" dirty="0"/>
              <a:t>26</a:t>
            </a:r>
            <a:r>
              <a:rPr lang="zh-CN" altLang="en-US" dirty="0"/>
              <a:t>日，第十三周第</a:t>
            </a:r>
            <a:r>
              <a:rPr lang="en-US" altLang="zh-CN" dirty="0"/>
              <a:t>1</a:t>
            </a:r>
            <a:r>
              <a:rPr lang="zh-CN" altLang="en-US" dirty="0"/>
              <a:t>次课</a:t>
            </a:r>
            <a:endParaRPr lang="zh-CN" altLang="en-US" dirty="0"/>
          </a:p>
        </p:txBody>
      </p:sp>
      <p:sp>
        <p:nvSpPr>
          <p:cNvPr id="108548"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34F52C5E-7DFF-4B14-AAB0-1067B5E6B5B0}"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95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D67D6EA-C554-47A0-9526-F624DB7A7082}"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noFill/>
        </p:spPr>
        <p:txBody>
          <a:bodyPr/>
          <a:lstStyle/>
          <a:p>
            <a:pPr eaLnBrk="1" hangingPunct="1"/>
            <a:r>
              <a:rPr lang="en-US" altLang="zh-CN" sz="900"/>
              <a:t>5</a:t>
            </a:r>
            <a:r>
              <a:rPr lang="zh-CN" altLang="en-US" sz="900"/>
              <a:t>月</a:t>
            </a:r>
            <a:r>
              <a:rPr lang="en-US" altLang="zh-CN" sz="900"/>
              <a:t>28</a:t>
            </a:r>
            <a:r>
              <a:rPr lang="zh-CN" altLang="en-US" sz="900"/>
              <a:t>日第</a:t>
            </a:r>
            <a:r>
              <a:rPr lang="en-US" altLang="zh-CN" sz="900"/>
              <a:t>13</a:t>
            </a:r>
            <a:r>
              <a:rPr lang="zh-CN" altLang="en-US" sz="900"/>
              <a:t>周第</a:t>
            </a:r>
            <a:r>
              <a:rPr lang="en-US" altLang="zh-CN" sz="900"/>
              <a:t>2</a:t>
            </a:r>
            <a:r>
              <a:rPr lang="zh-CN" altLang="en-US" sz="900"/>
              <a:t>次课</a:t>
            </a:r>
            <a:endParaRPr lang="en-US" sz="90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7BCA8642-D17C-4160-A868-FF70609551AE}"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0AF473EB-6E2B-480E-9B3F-ADA1F02288E3}" type="datetime1">
              <a:rPr lang="zh-CN" altLang="en-US"/>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BD574C95-DC69-4444-9234-2D7BEF0A6D9B}"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D9555C48-F025-4AF1-ACEA-F6E53B93208D}" type="datetime1">
              <a:rPr lang="zh-CN" altLang="en-US"/>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C5E9E0D2-D77C-489E-9DAB-47A6A4684823}"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8CF3431D-DFDF-4C99-84F2-6112492ED8E5}" type="datetime1">
              <a:rPr lang="zh-CN" altLang="en-US"/>
            </a:fld>
            <a:endParaRPr lang="en-US"/>
          </a:p>
        </p:txBody>
      </p:sp>
    </p:spTree>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947EEF65-28C7-4925-8DEC-723465265686}"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09E8058E-0A78-445B-A059-7A443C43A603}" type="slidenum">
              <a:rPr lang="en-US"/>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985BD0AC-2868-49B6-9045-FF500C549374}"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3412BA88-A1D3-46D1-AF2B-A852BF1DA9CE}" type="slidenum">
              <a:rPr lang="en-US"/>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42E9B528-D516-46C9-A1F4-B67833A68C17}"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51B485EA-1D40-4512-B6BE-28B802FD16DB}" type="slidenum">
              <a:rPr lang="en-US"/>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F822CB56-0BD7-43B6-BE72-0DBF35BA862A}"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C5EDE69-2D5C-47B5-A753-0F31CF262179}" type="slidenum">
              <a:rPr lang="en-US"/>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17FF2002-4F7D-4B11-8FF5-7042F21A6521}" type="datetime1">
              <a:rPr lang="zh-CN" altLang="en-US"/>
            </a:fld>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0E9E82F2-0EC4-4F14-B312-911F61A356D5}" type="slidenum">
              <a:rPr lang="en-US"/>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A4BA5CCA-EDC2-4CC6-A80D-365FAC3922EE}" type="datetime1">
              <a:rPr lang="zh-CN" altLang="en-US"/>
            </a:fld>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F33865B6-4F79-4681-A667-7E346358F297}" type="slidenum">
              <a:rPr lang="en-US"/>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3F013063-3167-43FB-A81D-AF00B3D4F27A}" type="datetime1">
              <a:rPr lang="zh-CN" altLang="en-US"/>
            </a:fld>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253AD60F-5FA7-4230-8AC3-2BF8B3B5B6C7}" type="slidenum">
              <a:rPr lang="en-US"/>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9415AB00-3769-4F9A-9F0F-EBDF2DAF81E9}"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871644F-D6AA-43F4-A68E-C999BD05B19A}" type="slidenum">
              <a:rPr lang="en-US"/>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0100859B-33C7-4D12-9EDE-3686A2D2CFC5}"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776AC997-2700-4694-8E3D-6C4CF29ED856}" type="datetime1">
              <a:rPr lang="zh-CN" altLang="en-US"/>
            </a:fld>
            <a:endParaRPr lang="en-US"/>
          </a:p>
        </p:txBody>
      </p:sp>
    </p:spTree>
  </p:cSld>
  <p:clrMapOvr>
    <a:masterClrMapping/>
  </p:clrMapOvr>
  <p:transition spd="med">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6F89C788-CCB3-4071-9C82-D25FE905377D}"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E2715E6-B2B0-409B-94DA-75054CEEF132}" type="slidenum">
              <a:rPr lang="en-US"/>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958D9D60-4E50-47F4-BDC0-9669575E329C}"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D79EBF30-8D94-4441-AA91-D4EF4C0F5DEA}" type="slidenum">
              <a:rPr lang="en-US"/>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7BCBA43-B15B-41BF-8195-0C800CBAC1C8}"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BE51A9F7-F6F8-4118-B9DD-8154FE71582C}" type="slidenum">
              <a:rPr lang="en-US"/>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92722AC1-20BF-469D-8D24-DB5E07AF2B59}"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fld id="{A7DBE370-FD4E-4BB1-8074-0E1F6EDC461A}" type="datetime1">
              <a:rPr lang="zh-CN" altLang="en-US"/>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65FE34BE-592A-46B6-BD01-1FF048FDA7D0}" type="slidenum">
              <a:rPr lang="en-US"/>
            </a:fld>
            <a:endParaRPr lang="en-US"/>
          </a:p>
        </p:txBody>
      </p:sp>
      <p:sp>
        <p:nvSpPr>
          <p:cNvPr id="7" name="Rectangle 16"/>
          <p:cNvSpPr>
            <a:spLocks noGrp="1" noChangeArrowheads="1"/>
          </p:cNvSpPr>
          <p:nvPr>
            <p:ph type="dt" sz="half" idx="12"/>
          </p:nvPr>
        </p:nvSpPr>
        <p:spPr/>
        <p:txBody>
          <a:bodyPr/>
          <a:lstStyle>
            <a:lvl1pPr>
              <a:defRPr/>
            </a:lvl1pPr>
          </a:lstStyle>
          <a:p>
            <a:pPr>
              <a:defRPr/>
            </a:pPr>
            <a:fld id="{D597CA48-F115-4A89-9E54-5C0BB17157AD}" type="datetime1">
              <a:rPr lang="zh-CN" altLang="en-US"/>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2"/>
          <p:cNvSpPr>
            <a:spLocks noGrp="1" noChangeArrowheads="1"/>
          </p:cNvSpPr>
          <p:nvPr>
            <p:ph type="ftr" sz="quarter" idx="10"/>
          </p:nvPr>
        </p:nvSpPr>
        <p:spPr/>
        <p:txBody>
          <a:bodyPr/>
          <a:lstStyle>
            <a:lvl1pPr>
              <a:defRPr/>
            </a:lvl1pPr>
          </a:lstStyle>
          <a:p>
            <a:pPr>
              <a:defRPr/>
            </a:pPr>
            <a:endParaRPr lang="en-US"/>
          </a:p>
        </p:txBody>
      </p:sp>
      <p:sp>
        <p:nvSpPr>
          <p:cNvPr id="8" name="Rectangle 3"/>
          <p:cNvSpPr>
            <a:spLocks noGrp="1" noChangeArrowheads="1"/>
          </p:cNvSpPr>
          <p:nvPr>
            <p:ph type="sldNum" sz="quarter" idx="11"/>
          </p:nvPr>
        </p:nvSpPr>
        <p:spPr/>
        <p:txBody>
          <a:bodyPr/>
          <a:lstStyle>
            <a:lvl1pPr>
              <a:defRPr/>
            </a:lvl1pPr>
          </a:lstStyle>
          <a:p>
            <a:pPr>
              <a:defRPr/>
            </a:pPr>
            <a:fld id="{CAD5C30D-4368-4883-94EA-08DE3E6463F9}" type="slidenum">
              <a:rPr lang="en-US"/>
            </a:fld>
            <a:endParaRPr lang="en-US"/>
          </a:p>
        </p:txBody>
      </p:sp>
      <p:sp>
        <p:nvSpPr>
          <p:cNvPr id="9" name="Rectangle 16"/>
          <p:cNvSpPr>
            <a:spLocks noGrp="1" noChangeArrowheads="1"/>
          </p:cNvSpPr>
          <p:nvPr>
            <p:ph type="dt" sz="half" idx="12"/>
          </p:nvPr>
        </p:nvSpPr>
        <p:spPr/>
        <p:txBody>
          <a:bodyPr/>
          <a:lstStyle>
            <a:lvl1pPr>
              <a:defRPr/>
            </a:lvl1pPr>
          </a:lstStyle>
          <a:p>
            <a:pPr>
              <a:defRPr/>
            </a:pPr>
            <a:fld id="{A2DE0363-1082-4073-9F88-D2456213D28B}" type="datetime1">
              <a:rPr lang="zh-CN" altLang="en-US"/>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a:lvl1pPr>
          </a:lstStyle>
          <a:p>
            <a:pPr>
              <a:defRPr/>
            </a:pPr>
            <a:endParaRPr lang="en-US"/>
          </a:p>
        </p:txBody>
      </p:sp>
      <p:sp>
        <p:nvSpPr>
          <p:cNvPr id="4" name="Rectangle 3"/>
          <p:cNvSpPr>
            <a:spLocks noGrp="1" noChangeArrowheads="1"/>
          </p:cNvSpPr>
          <p:nvPr>
            <p:ph type="sldNum" sz="quarter" idx="11"/>
          </p:nvPr>
        </p:nvSpPr>
        <p:spPr/>
        <p:txBody>
          <a:bodyPr/>
          <a:lstStyle>
            <a:lvl1pPr>
              <a:defRPr/>
            </a:lvl1pPr>
          </a:lstStyle>
          <a:p>
            <a:pPr>
              <a:defRPr/>
            </a:pPr>
            <a:fld id="{204C7A9C-4648-49D4-B33B-BD52779B71A0}" type="slidenum">
              <a:rPr lang="en-US"/>
            </a:fld>
            <a:endParaRPr lang="en-US"/>
          </a:p>
        </p:txBody>
      </p:sp>
      <p:sp>
        <p:nvSpPr>
          <p:cNvPr id="5" name="Rectangle 16"/>
          <p:cNvSpPr>
            <a:spLocks noGrp="1" noChangeArrowheads="1"/>
          </p:cNvSpPr>
          <p:nvPr>
            <p:ph type="dt" sz="half" idx="12"/>
          </p:nvPr>
        </p:nvSpPr>
        <p:spPr/>
        <p:txBody>
          <a:bodyPr/>
          <a:lstStyle>
            <a:lvl1pPr>
              <a:defRPr/>
            </a:lvl1pPr>
          </a:lstStyle>
          <a:p>
            <a:pPr>
              <a:defRPr/>
            </a:pPr>
            <a:fld id="{CEFE12BB-76D7-475B-AE12-7AA50F0CDF2E}" type="datetime1">
              <a:rPr lang="zh-CN" altLang="en-US"/>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p>
        </p:txBody>
      </p:sp>
      <p:sp>
        <p:nvSpPr>
          <p:cNvPr id="3" name="Rectangle 3"/>
          <p:cNvSpPr>
            <a:spLocks noGrp="1" noChangeArrowheads="1"/>
          </p:cNvSpPr>
          <p:nvPr>
            <p:ph type="sldNum" sz="quarter" idx="11"/>
          </p:nvPr>
        </p:nvSpPr>
        <p:spPr/>
        <p:txBody>
          <a:bodyPr/>
          <a:lstStyle>
            <a:lvl1pPr>
              <a:defRPr/>
            </a:lvl1pPr>
          </a:lstStyle>
          <a:p>
            <a:pPr>
              <a:defRPr/>
            </a:pPr>
            <a:fld id="{43C7AC90-79D7-42A6-B173-EF467C59C2B0}" type="slidenum">
              <a:rPr lang="en-US"/>
            </a:fld>
            <a:endParaRPr lang="en-US"/>
          </a:p>
        </p:txBody>
      </p:sp>
      <p:sp>
        <p:nvSpPr>
          <p:cNvPr id="4" name="Rectangle 16"/>
          <p:cNvSpPr>
            <a:spLocks noGrp="1" noChangeArrowheads="1"/>
          </p:cNvSpPr>
          <p:nvPr>
            <p:ph type="dt" sz="half" idx="12"/>
          </p:nvPr>
        </p:nvSpPr>
        <p:spPr/>
        <p:txBody>
          <a:bodyPr/>
          <a:lstStyle>
            <a:lvl1pPr>
              <a:defRPr/>
            </a:lvl1pPr>
          </a:lstStyle>
          <a:p>
            <a:pPr>
              <a:defRPr/>
            </a:pPr>
            <a:fld id="{AC83F098-C17B-4F55-8C80-53DD13F78C06}" type="datetime1">
              <a:rPr lang="zh-CN" altLang="en-US"/>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3FFF0648-E9DB-4136-80C1-BC42575DB3EF}" type="slidenum">
              <a:rPr lang="en-US"/>
            </a:fld>
            <a:endParaRPr lang="en-US"/>
          </a:p>
        </p:txBody>
      </p:sp>
      <p:sp>
        <p:nvSpPr>
          <p:cNvPr id="7" name="Rectangle 16"/>
          <p:cNvSpPr>
            <a:spLocks noGrp="1" noChangeArrowheads="1"/>
          </p:cNvSpPr>
          <p:nvPr>
            <p:ph type="dt" sz="half" idx="12"/>
          </p:nvPr>
        </p:nvSpPr>
        <p:spPr/>
        <p:txBody>
          <a:bodyPr/>
          <a:lstStyle>
            <a:lvl1pPr>
              <a:defRPr/>
            </a:lvl1pPr>
          </a:lstStyle>
          <a:p>
            <a:pPr>
              <a:defRPr/>
            </a:pPr>
            <a:fld id="{204E6496-D6C5-4577-B9DE-69C743F9A405}" type="datetime1">
              <a:rPr lang="zh-CN" altLang="en-US"/>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06EA7041-46E2-4E13-A46D-09E73F1B645D}" type="slidenum">
              <a:rPr lang="en-US"/>
            </a:fld>
            <a:endParaRPr lang="en-US"/>
          </a:p>
        </p:txBody>
      </p:sp>
      <p:sp>
        <p:nvSpPr>
          <p:cNvPr id="7" name="Rectangle 16"/>
          <p:cNvSpPr>
            <a:spLocks noGrp="1" noChangeArrowheads="1"/>
          </p:cNvSpPr>
          <p:nvPr>
            <p:ph type="dt" sz="half" idx="12"/>
          </p:nvPr>
        </p:nvSpPr>
        <p:spPr/>
        <p:txBody>
          <a:bodyPr/>
          <a:lstStyle>
            <a:lvl1pPr>
              <a:defRPr/>
            </a:lvl1pPr>
          </a:lstStyle>
          <a:p>
            <a:pPr>
              <a:defRPr/>
            </a:pPr>
            <a:fld id="{6C9755C3-E4D0-4C43-9AD8-96AE40014CD3}" type="datetime1">
              <a:rPr lang="zh-CN" altLang="en-US"/>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a:defRPr sz="1200">
                <a:latin typeface="+mn-lt"/>
                <a:ea typeface="+mn-ea"/>
              </a:defRPr>
            </a:lvl1pPr>
          </a:lstStyle>
          <a:p>
            <a:pPr>
              <a:defRPr/>
            </a:pPr>
            <a:endParaRPr lang="en-US"/>
          </a:p>
        </p:txBody>
      </p:sp>
      <p:sp>
        <p:nvSpPr>
          <p:cNvPr id="1027" name="Rectangle 3"/>
          <p:cNvSpPr>
            <a:spLocks noGrp="1" noChangeArrowheads="1"/>
          </p:cNvSpPr>
          <p:nvPr>
            <p:ph type="sldNum" sz="quarter" idx="4"/>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800" b="1">
                <a:latin typeface="华文新魏" panose="02010800040101010101" pitchFamily="2" charset="-122"/>
                <a:ea typeface="华文新魏" panose="02010800040101010101" pitchFamily="2" charset="-122"/>
              </a:defRPr>
            </a:lvl1pPr>
          </a:lstStyle>
          <a:p>
            <a:pPr>
              <a:defRPr/>
            </a:pPr>
            <a:fld id="{0794C643-A63F-4E71-8112-E881A67B4237}" type="slidenum">
              <a:rPr lang="en-US"/>
            </a:fld>
            <a:endParaRPr lang="en-US"/>
          </a:p>
        </p:txBody>
      </p:sp>
      <p:sp>
        <p:nvSpPr>
          <p:cNvPr id="1028"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endParaRPr lang="zh-CN"/>
          </a:p>
        </p:txBody>
      </p:sp>
      <p:sp>
        <p:nvSpPr>
          <p:cNvPr id="1029"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1030" name="Rectangle 16"/>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atin typeface="+mn-lt"/>
                <a:ea typeface="+mn-ea"/>
              </a:defRPr>
            </a:lvl1pPr>
          </a:lstStyle>
          <a:p>
            <a:pPr>
              <a:defRPr/>
            </a:pPr>
            <a:fld id="{3E98CBA6-8D7C-4016-A919-456354CA8140}" type="datetime1">
              <a:rPr lang="zh-CN" altLang="en-US"/>
            </a:fld>
            <a:endParaRPr lang="en-US"/>
          </a:p>
        </p:txBody>
      </p:sp>
      <p:sp>
        <p:nvSpPr>
          <p:cNvPr id="1031" name="Line 17"/>
          <p:cNvSpPr>
            <a:spLocks noChangeShapeType="1"/>
          </p:cNvSpPr>
          <p:nvPr/>
        </p:nvSpPr>
        <p:spPr bwMode="auto">
          <a:xfrm>
            <a:off x="0" y="6524625"/>
            <a:ext cx="7740650" cy="0"/>
          </a:xfrm>
          <a:prstGeom prst="line">
            <a:avLst/>
          </a:prstGeom>
          <a:noFill/>
          <a:ln w="5715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cxnSp>
        <p:nvCxnSpPr>
          <p:cNvPr id="1032" name="直接连接符 7"/>
          <p:cNvCxnSpPr>
            <a:cxnSpLocks noChangeShapeType="1"/>
          </p:cNvCxnSpPr>
          <p:nvPr/>
        </p:nvCxnSpPr>
        <p:spPr bwMode="auto">
          <a:xfrm flipV="1">
            <a:off x="0" y="727075"/>
            <a:ext cx="9144000" cy="36513"/>
          </a:xfrm>
          <a:prstGeom prst="line">
            <a:avLst/>
          </a:prstGeom>
          <a:noFill/>
          <a:ln w="44450">
            <a:solidFill>
              <a:srgbClr val="FFC000"/>
            </a:solidFill>
            <a:rou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wipe dir="r"/>
  </p:transition>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endParaRPr lang="zh-CN"/>
          </a:p>
        </p:txBody>
      </p:sp>
      <p:sp>
        <p:nvSpPr>
          <p:cNvPr id="2051"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2052"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a:lvl1pPr>
          </a:lstStyle>
          <a:p>
            <a:pPr>
              <a:defRPr/>
            </a:pPr>
            <a:fld id="{C5D0D03F-7304-4F11-95DE-192890DD5DD8}" type="datetime1">
              <a:rPr lang="zh-CN" altLang="en-US"/>
            </a:fld>
            <a:endParaRPr lang="en-US"/>
          </a:p>
        </p:txBody>
      </p:sp>
      <p:sp>
        <p:nvSpPr>
          <p:cNvPr id="2053"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a:lvl1pPr>
          </a:lstStyle>
          <a:p>
            <a:pPr>
              <a:defRPr/>
            </a:pPr>
            <a:endParaRPr lang="en-US"/>
          </a:p>
        </p:txBody>
      </p:sp>
      <p:sp>
        <p:nvSpPr>
          <p:cNvPr id="2054"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400"/>
            </a:lvl1pPr>
          </a:lstStyle>
          <a:p>
            <a:pPr>
              <a:defRPr/>
            </a:pPr>
            <a:fld id="{20F0E681-96CD-49B6-8A85-4F1CC4C3924D}" type="slidenum">
              <a:rPr lang="en-US"/>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ea typeface="SimSun"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slide" Target="slide1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vmlDrawing" Target="../drawings/vmlDrawing3.vml"/><Relationship Id="rId4" Type="http://schemas.openxmlformats.org/officeDocument/2006/relationships/slideLayout" Target="../slideLayouts/slideLayout18.xml"/><Relationship Id="rId3" Type="http://schemas.openxmlformats.org/officeDocument/2006/relationships/slide" Target="slide1.xml"/><Relationship Id="rId2" Type="http://schemas.openxmlformats.org/officeDocument/2006/relationships/image" Target="../media/image12.png"/><Relationship Id="rId1"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oleObject" Target="../embeddings/oleObject5.bin"/><Relationship Id="rId3" Type="http://schemas.openxmlformats.org/officeDocument/2006/relationships/image" Target="../media/image14.png"/><Relationship Id="rId2" Type="http://schemas.openxmlformats.org/officeDocument/2006/relationships/oleObject" Target="../embeddings/oleObject4.bin"/><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3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oleObject" Target="../embeddings/oleObject6.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20.wmf"/><Relationship Id="rId1" Type="http://schemas.openxmlformats.org/officeDocument/2006/relationships/oleObject" Target="../embeddings/oleObject7.bin"/></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B8BCD7EF-555D-4B21-8933-1D6AA918E5D6}"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0243"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011557CE-E8AF-449C-A292-4B3662858A32}"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0244" name="Rectangle 2"/>
          <p:cNvSpPr>
            <a:spLocks noGrp="1" noChangeArrowheads="1"/>
          </p:cNvSpPr>
          <p:nvPr>
            <p:ph type="title" idx="4294967295"/>
          </p:nvPr>
        </p:nvSpPr>
        <p:spPr>
          <a:xfrm>
            <a:off x="1833563" y="0"/>
            <a:ext cx="5048250" cy="704850"/>
          </a:xfrm>
        </p:spPr>
        <p:txBody>
          <a:bodyPr/>
          <a:lstStyle/>
          <a:p>
            <a:pPr eaLnBrk="1" hangingPunct="1"/>
            <a:r>
              <a:rPr lang="zh-CN" altLang="en-US" sz="4000" b="1">
                <a:solidFill>
                  <a:srgbClr val="CC0000"/>
                </a:solidFill>
                <a:ea typeface="华文新魏" panose="02010800040101010101" pitchFamily="2" charset="-122"/>
              </a:rPr>
              <a:t>图的有关概念</a:t>
            </a:r>
            <a:endParaRPr lang="zh-CN" altLang="en-US" sz="4000">
              <a:solidFill>
                <a:srgbClr val="CC0000"/>
              </a:solidFill>
              <a:ea typeface="华文新魏" panose="02010800040101010101" pitchFamily="2" charset="-122"/>
            </a:endParaRPr>
          </a:p>
        </p:txBody>
      </p:sp>
      <p:sp>
        <p:nvSpPr>
          <p:cNvPr id="12293" name="Rectangle 3"/>
          <p:cNvSpPr>
            <a:spLocks noGrp="1" noChangeArrowheads="1"/>
          </p:cNvSpPr>
          <p:nvPr>
            <p:ph type="body" idx="4294967295"/>
          </p:nvPr>
        </p:nvSpPr>
        <p:spPr>
          <a:xfrm>
            <a:off x="227330" y="909955"/>
            <a:ext cx="8916670" cy="3221355"/>
          </a:xfrm>
        </p:spPr>
        <p:txBody>
          <a:bodyPr/>
          <a:lstStyle/>
          <a:p>
            <a:pPr eaLnBrk="1" hangingPunct="1">
              <a:spcBef>
                <a:spcPct val="5000"/>
              </a:spcBef>
              <a:buClr>
                <a:srgbClr val="800080"/>
              </a:buClr>
              <a:buSzPct val="50000"/>
              <a:buFont typeface="Wingdings" panose="05000000000000000000" pitchFamily="2" charset="2"/>
              <a:buNone/>
            </a:pPr>
            <a:r>
              <a:rPr lang="en-US" altLang="zh-CN" sz="2800" b="1">
                <a:latin typeface="Times New Roman" panose="02020603050405020304" pitchFamily="18" charset="0"/>
                <a:ea typeface="仿宋_GB2312" pitchFamily="49" charset="-122"/>
              </a:rPr>
              <a:t>1.</a:t>
            </a:r>
            <a:r>
              <a:rPr lang="zh-CN" altLang="en-US" sz="2800" b="1" u="sng">
                <a:solidFill>
                  <a:schemeClr val="tx2"/>
                </a:solidFill>
                <a:latin typeface="Times New Roman" panose="02020603050405020304" pitchFamily="18" charset="0"/>
                <a:ea typeface="仿宋_GB2312" pitchFamily="49" charset="-122"/>
              </a:rPr>
              <a:t> 定义</a:t>
            </a:r>
            <a:r>
              <a:rPr lang="zh-CN" altLang="en-US" sz="2800" b="1">
                <a:latin typeface="Times New Roman" panose="02020603050405020304" pitchFamily="18" charset="0"/>
                <a:ea typeface="仿宋_GB2312" pitchFamily="49" charset="-122"/>
              </a:rPr>
              <a:t>   图是由顶点集合</a:t>
            </a:r>
            <a:r>
              <a:rPr lang="en-US" altLang="zh-CN" sz="2800" b="1" i="1">
                <a:solidFill>
                  <a:srgbClr val="C00000"/>
                </a:solidFill>
                <a:latin typeface="Times New Roman" panose="02020603050405020304" pitchFamily="18" charset="0"/>
                <a:ea typeface="仿宋_GB2312" pitchFamily="49" charset="-122"/>
              </a:rPr>
              <a:t>V</a:t>
            </a:r>
            <a:r>
              <a:rPr lang="en-US" altLang="zh-CN" sz="2800" b="1">
                <a:solidFill>
                  <a:schemeClr val="tx2"/>
                </a:solidFill>
                <a:latin typeface="Times New Roman" panose="02020603050405020304" pitchFamily="18" charset="0"/>
                <a:ea typeface="仿宋_GB2312" pitchFamily="49" charset="-122"/>
              </a:rPr>
              <a:t>(vertex)</a:t>
            </a:r>
            <a:r>
              <a:rPr lang="zh-CN" altLang="en-US" sz="2800" b="1">
                <a:latin typeface="Times New Roman" panose="02020603050405020304" pitchFamily="18" charset="0"/>
                <a:ea typeface="仿宋_GB2312" pitchFamily="49" charset="-122"/>
              </a:rPr>
              <a:t>及顶点间的关系集合</a:t>
            </a:r>
            <a:r>
              <a:rPr lang="en-US" altLang="zh-CN" sz="2800" b="1" i="1">
                <a:solidFill>
                  <a:srgbClr val="C00000"/>
                </a:solidFill>
                <a:latin typeface="Times New Roman" panose="02020603050405020304" pitchFamily="18" charset="0"/>
                <a:ea typeface="仿宋_GB2312" pitchFamily="49" charset="-122"/>
              </a:rPr>
              <a:t>E</a:t>
            </a:r>
            <a:r>
              <a:rPr lang="zh-CN" altLang="en-US" sz="2800" b="1">
                <a:latin typeface="Times New Roman" panose="02020603050405020304" pitchFamily="18" charset="0"/>
                <a:ea typeface="仿宋_GB2312" pitchFamily="49" charset="-122"/>
              </a:rPr>
              <a:t>组成的一种数据结构：</a:t>
            </a:r>
            <a:endParaRPr lang="zh-CN" altLang="en-US" sz="2800" b="1">
              <a:latin typeface="Times New Roman" panose="02020603050405020304" pitchFamily="18" charset="0"/>
              <a:ea typeface="仿宋_GB2312" pitchFamily="49" charset="-122"/>
            </a:endParaRPr>
          </a:p>
          <a:p>
            <a:pPr eaLnBrk="1" hangingPunct="1">
              <a:spcBef>
                <a:spcPct val="5000"/>
              </a:spcBef>
              <a:buFont typeface="Wingdings" panose="05000000000000000000" pitchFamily="2" charset="2"/>
              <a:buNone/>
            </a:pPr>
            <a:r>
              <a:rPr lang="zh-CN" altLang="en-US" sz="2800" b="1">
                <a:solidFill>
                  <a:srgbClr val="008080"/>
                </a:solidFill>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Graph</a:t>
            </a:r>
            <a:r>
              <a:rPr lang="zh-CN" altLang="en-US" sz="2800" b="1">
                <a:solidFill>
                  <a:schemeClr val="tx2"/>
                </a:solidFill>
                <a:latin typeface="Times New Roman" panose="02020603050405020304" pitchFamily="18" charset="0"/>
                <a:ea typeface="仿宋_GB2312" pitchFamily="49" charset="-122"/>
              </a:rPr>
              <a:t>＝</a:t>
            </a:r>
            <a:r>
              <a:rPr lang="en-US" altLang="zh-CN" sz="2800" b="1">
                <a:solidFill>
                  <a:schemeClr val="tx2"/>
                </a:solidFill>
                <a:latin typeface="Times New Roman" panose="02020603050405020304" pitchFamily="18" charset="0"/>
                <a:ea typeface="仿宋_GB2312" pitchFamily="49" charset="-122"/>
              </a:rPr>
              <a:t>( </a:t>
            </a:r>
            <a:r>
              <a:rPr lang="en-US" altLang="zh-CN" sz="2800" b="1" i="1">
                <a:solidFill>
                  <a:schemeClr val="tx2"/>
                </a:solidFill>
                <a:latin typeface="Times New Roman" panose="02020603050405020304" pitchFamily="18" charset="0"/>
                <a:ea typeface="仿宋_GB2312" pitchFamily="49" charset="-122"/>
              </a:rPr>
              <a:t>V</a:t>
            </a:r>
            <a:r>
              <a:rPr lang="en-US" altLang="zh-CN" sz="2800" b="1">
                <a:solidFill>
                  <a:schemeClr val="tx2"/>
                </a:solidFill>
                <a:latin typeface="Times New Roman" panose="02020603050405020304" pitchFamily="18" charset="0"/>
                <a:ea typeface="仿宋_GB2312" pitchFamily="49" charset="-122"/>
              </a:rPr>
              <a:t>, </a:t>
            </a:r>
            <a:r>
              <a:rPr lang="en-US" altLang="zh-CN" sz="2800" b="1" i="1">
                <a:solidFill>
                  <a:schemeClr val="tx2"/>
                </a:solidFill>
                <a:latin typeface="Times New Roman" panose="02020603050405020304" pitchFamily="18" charset="0"/>
                <a:ea typeface="仿宋_GB2312" pitchFamily="49" charset="-122"/>
              </a:rPr>
              <a:t>E </a:t>
            </a:r>
            <a:r>
              <a:rPr lang="en-US" altLang="zh-CN" sz="2800" b="1">
                <a:solidFill>
                  <a:schemeClr val="tx2"/>
                </a:solidFill>
                <a:latin typeface="Times New Roman" panose="02020603050405020304" pitchFamily="18" charset="0"/>
                <a:ea typeface="仿宋_GB2312" pitchFamily="49" charset="-122"/>
              </a:rPr>
              <a:t>)</a:t>
            </a:r>
            <a:r>
              <a:rPr lang="en-US" altLang="zh-CN" sz="2800" b="1">
                <a:solidFill>
                  <a:srgbClr val="008080"/>
                </a:solidFill>
                <a:latin typeface="Times New Roman" panose="02020603050405020304" pitchFamily="18" charset="0"/>
                <a:ea typeface="仿宋_GB2312" pitchFamily="49" charset="-122"/>
              </a:rPr>
              <a:t>    </a:t>
            </a:r>
            <a:endParaRPr lang="en-US" altLang="zh-CN" sz="2800" b="1">
              <a:solidFill>
                <a:srgbClr val="008080"/>
              </a:solidFill>
              <a:latin typeface="Times New Roman" panose="02020603050405020304" pitchFamily="18" charset="0"/>
              <a:ea typeface="仿宋_GB2312" pitchFamily="49" charset="-122"/>
            </a:endParaRPr>
          </a:p>
          <a:p>
            <a:pPr eaLnBrk="1" hangingPunct="1">
              <a:spcBef>
                <a:spcPct val="5000"/>
              </a:spcBef>
              <a:buFont typeface="Wingdings" panose="05000000000000000000" pitchFamily="2" charset="2"/>
              <a:buNone/>
            </a:pPr>
            <a:endParaRPr lang="en-US" altLang="zh-CN" sz="2800" b="1">
              <a:solidFill>
                <a:srgbClr val="008080"/>
              </a:solidFill>
              <a:latin typeface="Times New Roman" panose="02020603050405020304" pitchFamily="18" charset="0"/>
              <a:ea typeface="仿宋_GB2312"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通俗地说，图包括两部分，节点和边</a:t>
            </a:r>
            <a:endParaRPr lang="en-US" altLang="zh-CN" sz="2800" b="1">
              <a:latin typeface="Times New Roman" panose="02020603050405020304" pitchFamily="18" charset="0"/>
              <a:ea typeface="仿宋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D81BA7EB-04E9-4B4C-9E80-44424AE2F1BA}"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3277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8AAD41DC-8933-4E72-87D2-CA24FF948D29}"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37892" name="Rectangle 2"/>
          <p:cNvSpPr>
            <a:spLocks noGrp="1" noChangeArrowheads="1"/>
          </p:cNvSpPr>
          <p:nvPr>
            <p:ph type="title" idx="4294967295"/>
          </p:nvPr>
        </p:nvSpPr>
        <p:spPr>
          <a:xfrm>
            <a:off x="304800" y="228600"/>
            <a:ext cx="5545138" cy="457200"/>
          </a:xfrm>
        </p:spPr>
        <p:txBody>
          <a:bodyPr/>
          <a:lstStyle/>
          <a:p>
            <a:pPr eaLnBrk="1" hangingPunct="1">
              <a:defRPr/>
            </a:pPr>
            <a:r>
              <a:rPr lang="zh-CN" altLang="en-US" sz="2800" b="1" dirty="0">
                <a:effectLst>
                  <a:outerShdw blurRad="38100" dist="38100" dir="2700000" algn="tl">
                    <a:srgbClr val="C0C0C0"/>
                  </a:outerShdw>
                </a:effectLst>
                <a:ea typeface="楷体_GB2312" pitchFamily="49" charset="-122"/>
              </a:rPr>
              <a:t>邻接表（链式）表示法</a:t>
            </a:r>
            <a:endParaRPr lang="zh-CN" altLang="en-US" sz="2800" b="1" dirty="0">
              <a:effectLst>
                <a:outerShdw blurRad="38100" dist="38100" dir="2700000" algn="tl">
                  <a:srgbClr val="C0C0C0"/>
                </a:outerShdw>
              </a:effectLst>
              <a:ea typeface="楷体_GB2312" pitchFamily="49" charset="-122"/>
            </a:endParaRPr>
          </a:p>
        </p:txBody>
      </p:sp>
      <p:sp>
        <p:nvSpPr>
          <p:cNvPr id="32773" name="Text Box 4"/>
          <p:cNvSpPr txBox="1">
            <a:spLocks noChangeArrowheads="1"/>
          </p:cNvSpPr>
          <p:nvPr/>
        </p:nvSpPr>
        <p:spPr bwMode="auto">
          <a:xfrm>
            <a:off x="0" y="838200"/>
            <a:ext cx="914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tabLst>
                <a:tab pos="381000" algn="l"/>
              </a:tabLst>
              <a:defRPr sz="4000">
                <a:solidFill>
                  <a:schemeClr val="tx1"/>
                </a:solidFill>
                <a:latin typeface="Times New Roman" panose="02020603050405020304" pitchFamily="18" charset="0"/>
                <a:ea typeface="仿宋_GB2312" pitchFamily="49" charset="-122"/>
              </a:defRPr>
            </a:lvl1pPr>
            <a:lvl2pPr marL="742950" indent="-285750" eaLnBrk="0" hangingPunct="0">
              <a:tabLst>
                <a:tab pos="381000" algn="l"/>
              </a:tabLst>
              <a:defRPr sz="4000">
                <a:solidFill>
                  <a:schemeClr val="tx1"/>
                </a:solidFill>
                <a:latin typeface="Times New Roman" panose="02020603050405020304" pitchFamily="18" charset="0"/>
                <a:ea typeface="仿宋_GB2312" pitchFamily="49" charset="-122"/>
              </a:defRPr>
            </a:lvl2pPr>
            <a:lvl3pPr marL="1143000" indent="-228600" eaLnBrk="0" hangingPunct="0">
              <a:tabLst>
                <a:tab pos="381000" algn="l"/>
              </a:tabLst>
              <a:defRPr sz="4000">
                <a:solidFill>
                  <a:schemeClr val="tx1"/>
                </a:solidFill>
                <a:latin typeface="Times New Roman" panose="02020603050405020304" pitchFamily="18" charset="0"/>
                <a:ea typeface="仿宋_GB2312" pitchFamily="49" charset="-122"/>
              </a:defRPr>
            </a:lvl3pPr>
            <a:lvl4pPr marL="1600200" indent="-228600" eaLnBrk="0" hangingPunct="0">
              <a:tabLst>
                <a:tab pos="381000" algn="l"/>
              </a:tabLst>
              <a:defRPr sz="4000">
                <a:solidFill>
                  <a:schemeClr val="tx1"/>
                </a:solidFill>
                <a:latin typeface="Times New Roman" panose="02020603050405020304" pitchFamily="18" charset="0"/>
                <a:ea typeface="仿宋_GB2312" pitchFamily="49" charset="-122"/>
              </a:defRPr>
            </a:lvl4pPr>
            <a:lvl5pPr marL="2057400" indent="-228600" eaLnBrk="0" hangingPunct="0">
              <a:tabLst>
                <a:tab pos="381000" algn="l"/>
              </a:tabLst>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9pPr>
          </a:lstStyle>
          <a:p>
            <a:pPr eaLnBrk="1" hangingPunct="1">
              <a:buClr>
                <a:schemeClr val="tx2"/>
              </a:buClr>
              <a:buFont typeface="Wingdings" panose="05000000000000000000" pitchFamily="2" charset="2"/>
              <a:buChar char="v"/>
            </a:pPr>
            <a:r>
              <a:rPr lang="zh-CN" altLang="en-US" sz="2400">
                <a:ea typeface="黑体" panose="02010609060101010101" pitchFamily="2" charset="-122"/>
              </a:rPr>
              <a:t>对每个顶点</a:t>
            </a:r>
            <a:r>
              <a:rPr lang="en-US" altLang="zh-CN" sz="2400">
                <a:ea typeface="黑体" panose="02010609060101010101" pitchFamily="2" charset="-122"/>
              </a:rPr>
              <a:t>vi </a:t>
            </a:r>
            <a:r>
              <a:rPr lang="zh-CN" altLang="en-US" sz="2400">
                <a:ea typeface="黑体" panose="02010609060101010101" pitchFamily="2" charset="-122"/>
              </a:rPr>
              <a:t>建立一个</a:t>
            </a:r>
            <a:r>
              <a:rPr lang="zh-CN" altLang="en-US" sz="2400" b="1">
                <a:solidFill>
                  <a:schemeClr val="hlink"/>
                </a:solidFill>
              </a:rPr>
              <a:t>单链表</a:t>
            </a:r>
            <a:r>
              <a:rPr lang="zh-CN" altLang="en-US" sz="2400">
                <a:ea typeface="黑体" panose="02010609060101010101" pitchFamily="2" charset="-122"/>
              </a:rPr>
              <a:t>，把与</a:t>
            </a:r>
            <a:r>
              <a:rPr lang="en-US" altLang="zh-CN" sz="2400">
                <a:ea typeface="黑体" panose="02010609060101010101" pitchFamily="2" charset="-122"/>
              </a:rPr>
              <a:t>vi</a:t>
            </a:r>
            <a:r>
              <a:rPr lang="zh-CN" altLang="en-US" sz="2400">
                <a:ea typeface="黑体" panose="02010609060101010101" pitchFamily="2" charset="-122"/>
              </a:rPr>
              <a:t>有关联（出或入）的</a:t>
            </a:r>
            <a:r>
              <a:rPr lang="zh-CN" altLang="en-US" sz="2400" b="1">
                <a:solidFill>
                  <a:schemeClr val="hlink"/>
                </a:solidFill>
              </a:rPr>
              <a:t>边链接</a:t>
            </a:r>
            <a:r>
              <a:rPr lang="zh-CN" altLang="en-US" sz="2400">
                <a:ea typeface="黑体" panose="02010609060101010101" pitchFamily="2" charset="-122"/>
              </a:rPr>
              <a:t>起来，表中每个结点都设有</a:t>
            </a:r>
            <a:r>
              <a:rPr lang="en-US" altLang="zh-CN" sz="2400">
                <a:ea typeface="黑体" panose="02010609060101010101" pitchFamily="2" charset="-122"/>
              </a:rPr>
              <a:t>2</a:t>
            </a:r>
            <a:r>
              <a:rPr lang="zh-CN" altLang="en-US" sz="2400">
                <a:ea typeface="黑体" panose="02010609060101010101" pitchFamily="2" charset="-122"/>
              </a:rPr>
              <a:t>个域；</a:t>
            </a:r>
            <a:endParaRPr lang="zh-CN" altLang="en-US" sz="2400">
              <a:ea typeface="黑体" panose="02010609060101010101" pitchFamily="2" charset="-122"/>
            </a:endParaRPr>
          </a:p>
        </p:txBody>
      </p:sp>
      <p:sp>
        <p:nvSpPr>
          <p:cNvPr id="37894" name="Text Box 5"/>
          <p:cNvSpPr txBox="1">
            <a:spLocks noChangeArrowheads="1"/>
          </p:cNvSpPr>
          <p:nvPr/>
        </p:nvSpPr>
        <p:spPr bwMode="auto">
          <a:xfrm>
            <a:off x="0" y="4852988"/>
            <a:ext cx="914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tabLst>
                <a:tab pos="381000" algn="l"/>
              </a:tabLst>
              <a:defRPr sz="4000">
                <a:solidFill>
                  <a:schemeClr val="tx1"/>
                </a:solidFill>
                <a:latin typeface="Times New Roman" panose="02020603050405020304" pitchFamily="18" charset="0"/>
                <a:ea typeface="仿宋_GB2312" pitchFamily="49" charset="-122"/>
              </a:defRPr>
            </a:lvl1pPr>
            <a:lvl2pPr marL="742950" indent="-285750" eaLnBrk="0" hangingPunct="0">
              <a:tabLst>
                <a:tab pos="381000" algn="l"/>
              </a:tabLst>
              <a:defRPr sz="4000">
                <a:solidFill>
                  <a:schemeClr val="tx1"/>
                </a:solidFill>
                <a:latin typeface="Times New Roman" panose="02020603050405020304" pitchFamily="18" charset="0"/>
                <a:ea typeface="仿宋_GB2312" pitchFamily="49" charset="-122"/>
              </a:defRPr>
            </a:lvl2pPr>
            <a:lvl3pPr marL="1143000" indent="-228600" eaLnBrk="0" hangingPunct="0">
              <a:tabLst>
                <a:tab pos="381000" algn="l"/>
              </a:tabLst>
              <a:defRPr sz="4000">
                <a:solidFill>
                  <a:schemeClr val="tx1"/>
                </a:solidFill>
                <a:latin typeface="Times New Roman" panose="02020603050405020304" pitchFamily="18" charset="0"/>
                <a:ea typeface="仿宋_GB2312" pitchFamily="49" charset="-122"/>
              </a:defRPr>
            </a:lvl3pPr>
            <a:lvl4pPr marL="1600200" indent="-228600" eaLnBrk="0" hangingPunct="0">
              <a:tabLst>
                <a:tab pos="381000" algn="l"/>
              </a:tabLst>
              <a:defRPr sz="4000">
                <a:solidFill>
                  <a:schemeClr val="tx1"/>
                </a:solidFill>
                <a:latin typeface="Times New Roman" panose="02020603050405020304" pitchFamily="18" charset="0"/>
                <a:ea typeface="仿宋_GB2312" pitchFamily="49" charset="-122"/>
              </a:defRPr>
            </a:lvl4pPr>
            <a:lvl5pPr marL="2057400" indent="-228600" eaLnBrk="0" hangingPunct="0">
              <a:tabLst>
                <a:tab pos="381000" algn="l"/>
              </a:tabLst>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tabLst>
                <a:tab pos="381000" algn="l"/>
              </a:tabLst>
              <a:defRPr sz="4000">
                <a:solidFill>
                  <a:schemeClr val="tx1"/>
                </a:solidFill>
                <a:latin typeface="Times New Roman" panose="02020603050405020304" pitchFamily="18" charset="0"/>
                <a:ea typeface="仿宋_GB2312" pitchFamily="49" charset="-122"/>
              </a:defRPr>
            </a:lvl9pPr>
          </a:lstStyle>
          <a:p>
            <a:pPr eaLnBrk="1" hangingPunct="1">
              <a:buClr>
                <a:schemeClr val="tx2"/>
              </a:buClr>
              <a:buFont typeface="Wingdings" panose="05000000000000000000" pitchFamily="2" charset="2"/>
              <a:buChar char="v"/>
            </a:pPr>
            <a:r>
              <a:rPr lang="zh-CN" altLang="en-US" sz="2400">
                <a:ea typeface="黑体" panose="02010609060101010101" pitchFamily="2" charset="-122"/>
              </a:rPr>
              <a:t>每个单链表附设一个</a:t>
            </a:r>
            <a:r>
              <a:rPr lang="zh-CN" altLang="en-US" sz="2400" b="1">
                <a:solidFill>
                  <a:schemeClr val="hlink"/>
                </a:solidFill>
              </a:rPr>
              <a:t>头结点</a:t>
            </a:r>
            <a:r>
              <a:rPr lang="zh-CN" altLang="en-US" sz="2400" b="1">
                <a:ea typeface="黑体" panose="02010609060101010101" pitchFamily="2" charset="-122"/>
              </a:rPr>
              <a:t>（设有</a:t>
            </a:r>
            <a:r>
              <a:rPr lang="en-US" altLang="zh-CN" sz="2400" b="1">
                <a:ea typeface="黑体" panose="02010609060101010101" pitchFamily="2" charset="-122"/>
              </a:rPr>
              <a:t>2</a:t>
            </a:r>
            <a:r>
              <a:rPr lang="zh-CN" altLang="en-US" sz="2400" b="1">
                <a:ea typeface="黑体" panose="02010609060101010101" pitchFamily="2" charset="-122"/>
              </a:rPr>
              <a:t>个域），存</a:t>
            </a:r>
            <a:r>
              <a:rPr lang="en-US" altLang="zh-CN" sz="2400" b="1">
                <a:ea typeface="黑体" panose="02010609060101010101" pitchFamily="2" charset="-122"/>
              </a:rPr>
              <a:t>vi</a:t>
            </a:r>
            <a:r>
              <a:rPr lang="zh-CN" altLang="en-US" sz="2400" b="1">
                <a:ea typeface="黑体" panose="02010609060101010101" pitchFamily="2" charset="-122"/>
              </a:rPr>
              <a:t>信息；</a:t>
            </a:r>
            <a:endParaRPr lang="zh-CN" altLang="en-US" sz="2400" b="1">
              <a:ea typeface="黑体" panose="02010609060101010101" pitchFamily="2" charset="-122"/>
            </a:endParaRPr>
          </a:p>
        </p:txBody>
      </p:sp>
      <p:graphicFrame>
        <p:nvGraphicFramePr>
          <p:cNvPr id="37895" name="Group 7"/>
          <p:cNvGraphicFramePr>
            <a:graphicFrameLocks noGrp="1"/>
          </p:cNvGraphicFramePr>
          <p:nvPr/>
        </p:nvGraphicFramePr>
        <p:xfrm>
          <a:off x="1798638" y="2203450"/>
          <a:ext cx="2540000" cy="517576"/>
        </p:xfrm>
        <a:graphic>
          <a:graphicData uri="http://schemas.openxmlformats.org/drawingml/2006/table">
            <a:tbl>
              <a:tblPr/>
              <a:tblGrid>
                <a:gridCol w="1270000"/>
                <a:gridCol w="1270000"/>
              </a:tblGrid>
              <a:tr h="517525">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800" b="0" i="0" u="none" strike="noStrike" cap="none" normalizeH="0" baseline="0" dirty="0">
                          <a:ln>
                            <a:noFill/>
                          </a:ln>
                          <a:solidFill>
                            <a:schemeClr val="bg2"/>
                          </a:solidFill>
                          <a:effectLst/>
                          <a:latin typeface="Times New Roman" panose="02020603050405020304" pitchFamily="18" charset="0"/>
                          <a:ea typeface="SimSun" panose="02010600030101010101" pitchFamily="2" charset="-122"/>
                        </a:rPr>
                        <a:t>data</a:t>
                      </a:r>
                      <a:endParaRPr kumimoji="0" lang="en-US" sz="2800" b="0" i="0" u="none" strike="noStrike" cap="none" normalizeH="0" baseline="0" dirty="0">
                        <a:ln>
                          <a:noFill/>
                        </a:ln>
                        <a:solidFill>
                          <a:schemeClr val="bg2"/>
                        </a:solidFill>
                        <a:effectLst/>
                        <a:latin typeface="Arial" panose="020B0604020202020204" pitchFamily="34" charset="0"/>
                        <a:ea typeface="SimSun" panose="02010600030101010101" pitchFamily="2" charset="-122"/>
                      </a:endParaRPr>
                    </a:p>
                  </a:txBody>
                  <a:tcPr marT="45428" marB="454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800" b="0" i="0" u="none" strike="noStrike" cap="none" normalizeH="0" baseline="0" dirty="0" err="1">
                          <a:ln>
                            <a:noFill/>
                          </a:ln>
                          <a:solidFill>
                            <a:schemeClr val="bg2"/>
                          </a:solidFill>
                          <a:effectLst/>
                          <a:latin typeface="Times New Roman" panose="02020603050405020304" pitchFamily="18" charset="0"/>
                          <a:ea typeface="SimSun" panose="02010600030101010101" pitchFamily="2" charset="-122"/>
                        </a:rPr>
                        <a:t>adj</a:t>
                      </a:r>
                      <a:endParaRPr kumimoji="0" lang="en-US" sz="2800" b="0" i="0" u="none" strike="noStrike" cap="none" normalizeH="0" baseline="0" dirty="0">
                        <a:ln>
                          <a:noFill/>
                        </a:ln>
                        <a:solidFill>
                          <a:schemeClr val="bg2"/>
                        </a:solidFill>
                        <a:effectLst/>
                        <a:latin typeface="Arial" panose="020B0604020202020204" pitchFamily="34" charset="0"/>
                        <a:ea typeface="SimSun" panose="02010600030101010101" pitchFamily="2" charset="-122"/>
                      </a:endParaRPr>
                    </a:p>
                  </a:txBody>
                  <a:tcPr marT="45428" marB="454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37903" name="Rectangle 32"/>
          <p:cNvSpPr>
            <a:spLocks noChangeArrowheads="1"/>
          </p:cNvSpPr>
          <p:nvPr/>
        </p:nvSpPr>
        <p:spPr bwMode="auto">
          <a:xfrm>
            <a:off x="5730875" y="168275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2400" b="1" dirty="0">
                <a:effectLst>
                  <a:outerShdw blurRad="38100" dist="38100" dir="2700000" algn="tl">
                    <a:srgbClr val="C0C0C0"/>
                  </a:outerShdw>
                </a:effectLst>
              </a:rPr>
              <a:t>表结点</a:t>
            </a:r>
            <a:endParaRPr lang="zh-CN" altLang="en-US" sz="2400" b="1" dirty="0">
              <a:effectLst>
                <a:outerShdw blurRad="38100" dist="38100" dir="2700000" algn="tl">
                  <a:srgbClr val="C0C0C0"/>
                </a:outerShdw>
              </a:effectLst>
            </a:endParaRPr>
          </a:p>
        </p:txBody>
      </p:sp>
      <p:sp>
        <p:nvSpPr>
          <p:cNvPr id="37904" name="Rectangle 33"/>
          <p:cNvSpPr>
            <a:spLocks noChangeArrowheads="1"/>
          </p:cNvSpPr>
          <p:nvPr/>
        </p:nvSpPr>
        <p:spPr bwMode="auto">
          <a:xfrm>
            <a:off x="2332038" y="1654175"/>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2400" b="1" dirty="0">
                <a:effectLst>
                  <a:outerShdw blurRad="38100" dist="38100" dir="2700000" algn="tl">
                    <a:srgbClr val="C0C0C0"/>
                  </a:outerShdw>
                </a:effectLst>
              </a:rPr>
              <a:t>头结点</a:t>
            </a:r>
            <a:endParaRPr lang="zh-CN" altLang="en-US" sz="2400" b="1" dirty="0">
              <a:effectLst>
                <a:outerShdw blurRad="38100" dist="38100" dir="2700000" algn="tl">
                  <a:srgbClr val="C0C0C0"/>
                </a:outerShdw>
              </a:effectLst>
            </a:endParaRPr>
          </a:p>
        </p:txBody>
      </p:sp>
      <p:sp>
        <p:nvSpPr>
          <p:cNvPr id="37905" name="AutoShape 34"/>
          <p:cNvSpPr>
            <a:spLocks noChangeArrowheads="1"/>
          </p:cNvSpPr>
          <p:nvPr/>
        </p:nvSpPr>
        <p:spPr bwMode="auto">
          <a:xfrm>
            <a:off x="4864100" y="3136900"/>
            <a:ext cx="2117725" cy="1387475"/>
          </a:xfrm>
          <a:prstGeom prst="wedgeRectCallout">
            <a:avLst>
              <a:gd name="adj1" fmla="val -4769"/>
              <a:gd name="adj2" fmla="val -107843"/>
            </a:avLst>
          </a:prstGeom>
          <a:solidFill>
            <a:srgbClr val="CCFFFF"/>
          </a:solidFill>
          <a:ln w="9525">
            <a:solidFill>
              <a:schemeClr val="tx1"/>
            </a:solidFill>
            <a:miter lim="800000"/>
          </a:ln>
        </p:spPr>
        <p:txBody>
          <a:bodyPr/>
          <a:lstStyle/>
          <a:p>
            <a:pPr algn="ctr"/>
            <a:r>
              <a:rPr lang="zh-CN" altLang="en-US" sz="2400" b="1"/>
              <a:t>邻接点域，</a:t>
            </a:r>
            <a:r>
              <a:rPr lang="zh-CN" altLang="en-US" sz="2400" b="1">
                <a:latin typeface="楷体_GB2312" pitchFamily="49" charset="-122"/>
                <a:ea typeface="楷体_GB2312" pitchFamily="49" charset="-122"/>
              </a:rPr>
              <a:t>表示</a:t>
            </a:r>
            <a:r>
              <a:rPr lang="en-US" altLang="zh-CN" sz="2400" b="1">
                <a:latin typeface="楷体_GB2312" pitchFamily="49" charset="-122"/>
                <a:ea typeface="楷体_GB2312" pitchFamily="49" charset="-122"/>
              </a:rPr>
              <a:t>v</a:t>
            </a:r>
            <a:r>
              <a:rPr lang="en-US" altLang="zh-CN" sz="2400" b="1" baseline="-25000">
                <a:latin typeface="楷体_GB2312" pitchFamily="49" charset="-122"/>
                <a:ea typeface="楷体_GB2312" pitchFamily="49" charset="-122"/>
              </a:rPr>
              <a:t>i</a:t>
            </a:r>
            <a:r>
              <a:rPr lang="zh-CN" altLang="en-US" sz="2400" b="1">
                <a:latin typeface="楷体_GB2312" pitchFamily="49" charset="-122"/>
                <a:ea typeface="楷体_GB2312" pitchFamily="49" charset="-122"/>
              </a:rPr>
              <a:t>一个邻接点的下标</a:t>
            </a:r>
            <a:endParaRPr lang="zh-CN" altLang="en-US" sz="2400" b="1">
              <a:latin typeface="楷体_GB2312" pitchFamily="49" charset="-122"/>
              <a:ea typeface="楷体_GB2312" pitchFamily="49" charset="-122"/>
            </a:endParaRPr>
          </a:p>
        </p:txBody>
      </p:sp>
      <p:sp>
        <p:nvSpPr>
          <p:cNvPr id="37906" name="AutoShape 35"/>
          <p:cNvSpPr>
            <a:spLocks noChangeArrowheads="1"/>
          </p:cNvSpPr>
          <p:nvPr/>
        </p:nvSpPr>
        <p:spPr bwMode="auto">
          <a:xfrm>
            <a:off x="7091363" y="3209925"/>
            <a:ext cx="2052637" cy="1314450"/>
          </a:xfrm>
          <a:prstGeom prst="wedgeRectCallout">
            <a:avLst>
              <a:gd name="adj1" fmla="val -60750"/>
              <a:gd name="adj2" fmla="val -110579"/>
            </a:avLst>
          </a:prstGeom>
          <a:solidFill>
            <a:srgbClr val="CCFFFF"/>
          </a:solidFill>
          <a:ln w="9525">
            <a:solidFill>
              <a:schemeClr val="tx1"/>
            </a:solidFill>
            <a:miter lim="800000"/>
          </a:ln>
        </p:spPr>
        <p:txBody>
          <a:bodyPr/>
          <a:lstStyle/>
          <a:p>
            <a:pPr algn="ctr"/>
            <a:r>
              <a:rPr lang="zh-CN" altLang="en-US" sz="2800" b="1"/>
              <a:t>链域，</a:t>
            </a:r>
            <a:r>
              <a:rPr lang="zh-CN" altLang="en-US" sz="2800" b="1">
                <a:latin typeface="楷体_GB2312" pitchFamily="49" charset="-122"/>
                <a:ea typeface="楷体_GB2312" pitchFamily="49" charset="-122"/>
              </a:rPr>
              <a:t>指向</a:t>
            </a:r>
            <a:r>
              <a:rPr lang="en-US" altLang="zh-CN" sz="2800" b="1">
                <a:latin typeface="楷体_GB2312" pitchFamily="49" charset="-122"/>
                <a:ea typeface="楷体_GB2312" pitchFamily="49" charset="-122"/>
              </a:rPr>
              <a:t>v</a:t>
            </a:r>
            <a:r>
              <a:rPr lang="en-US" altLang="zh-CN" sz="2800" b="1" baseline="-25000">
                <a:latin typeface="楷体_GB2312" pitchFamily="49" charset="-122"/>
                <a:ea typeface="楷体_GB2312" pitchFamily="49" charset="-122"/>
              </a:rPr>
              <a:t>i</a:t>
            </a:r>
            <a:r>
              <a:rPr lang="zh-CN" altLang="en-US" sz="2800" b="1">
                <a:latin typeface="楷体_GB2312" pitchFamily="49" charset="-122"/>
                <a:ea typeface="楷体_GB2312" pitchFamily="49" charset="-122"/>
              </a:rPr>
              <a:t>下一个邻接点</a:t>
            </a:r>
            <a:endParaRPr lang="zh-CN" altLang="en-US" sz="2800" b="1">
              <a:latin typeface="楷体_GB2312" pitchFamily="49" charset="-122"/>
              <a:ea typeface="楷体_GB2312" pitchFamily="49" charset="-122"/>
            </a:endParaRPr>
          </a:p>
        </p:txBody>
      </p:sp>
      <p:sp>
        <p:nvSpPr>
          <p:cNvPr id="37907" name="AutoShape 37"/>
          <p:cNvSpPr>
            <a:spLocks noChangeArrowheads="1"/>
          </p:cNvSpPr>
          <p:nvPr/>
        </p:nvSpPr>
        <p:spPr bwMode="auto">
          <a:xfrm>
            <a:off x="300038" y="3246438"/>
            <a:ext cx="2081212" cy="985837"/>
          </a:xfrm>
          <a:prstGeom prst="wedgeRectCallout">
            <a:avLst>
              <a:gd name="adj1" fmla="val 45954"/>
              <a:gd name="adj2" fmla="val -101264"/>
            </a:avLst>
          </a:prstGeom>
          <a:solidFill>
            <a:srgbClr val="CCFFCC"/>
          </a:solidFill>
          <a:ln w="9525">
            <a:solidFill>
              <a:schemeClr val="tx1"/>
            </a:solidFill>
            <a:miter lim="800000"/>
          </a:ln>
        </p:spPr>
        <p:txBody>
          <a:bodyPr/>
          <a:lstStyle/>
          <a:p>
            <a:r>
              <a:rPr lang="zh-CN" altLang="en-US" sz="2800" b="1"/>
              <a:t>数据域</a:t>
            </a:r>
            <a:endParaRPr lang="en-US" sz="2800" b="1"/>
          </a:p>
          <a:p>
            <a:r>
              <a:rPr lang="zh-CN" altLang="en-US" sz="2800" b="1"/>
              <a:t>存储顶点</a:t>
            </a:r>
            <a:r>
              <a:rPr lang="en-US" altLang="zh-CN" sz="2800" b="1"/>
              <a:t>v</a:t>
            </a:r>
            <a:r>
              <a:rPr lang="en-US" altLang="zh-CN" sz="2800" b="1" baseline="-25000"/>
              <a:t>i</a:t>
            </a:r>
            <a:r>
              <a:rPr lang="en-US" altLang="zh-CN" sz="2800" b="1"/>
              <a:t> </a:t>
            </a:r>
            <a:endParaRPr lang="zh-CN" altLang="en-US" sz="2800" b="1"/>
          </a:p>
        </p:txBody>
      </p:sp>
      <p:sp>
        <p:nvSpPr>
          <p:cNvPr id="37908" name="AutoShape 38"/>
          <p:cNvSpPr>
            <a:spLocks noChangeArrowheads="1"/>
          </p:cNvSpPr>
          <p:nvPr/>
        </p:nvSpPr>
        <p:spPr bwMode="auto">
          <a:xfrm>
            <a:off x="2417763" y="3178175"/>
            <a:ext cx="2373312" cy="1309688"/>
          </a:xfrm>
          <a:prstGeom prst="wedgeRectCallout">
            <a:avLst>
              <a:gd name="adj1" fmla="val 3306"/>
              <a:gd name="adj2" fmla="val -84792"/>
            </a:avLst>
          </a:prstGeom>
          <a:solidFill>
            <a:srgbClr val="FFFF99"/>
          </a:solidFill>
          <a:ln w="9525">
            <a:solidFill>
              <a:srgbClr val="FFFFFF"/>
            </a:solidFill>
            <a:miter lim="800000"/>
          </a:ln>
        </p:spPr>
        <p:txBody>
          <a:bodyPr/>
          <a:lstStyle/>
          <a:p>
            <a:r>
              <a:rPr lang="zh-CN" altLang="en-US" sz="2800" b="1"/>
              <a:t>链域</a:t>
            </a:r>
            <a:endParaRPr lang="en-US" sz="2800" b="1"/>
          </a:p>
          <a:p>
            <a:r>
              <a:rPr lang="zh-CN" altLang="en-US" sz="2800" b="1">
                <a:latin typeface="楷体_GB2312" pitchFamily="49" charset="-122"/>
                <a:ea typeface="楷体_GB2312" pitchFamily="49" charset="-122"/>
              </a:rPr>
              <a:t>指向单链表的第一个邻接点</a:t>
            </a:r>
            <a:endParaRPr lang="zh-CN" altLang="en-US" sz="2800" b="1">
              <a:latin typeface="楷体_GB2312" pitchFamily="49" charset="-122"/>
              <a:ea typeface="楷体_GB2312" pitchFamily="49" charset="-122"/>
            </a:endParaRPr>
          </a:p>
        </p:txBody>
      </p:sp>
      <p:sp>
        <p:nvSpPr>
          <p:cNvPr id="37909" name="Line 39"/>
          <p:cNvSpPr>
            <a:spLocks noChangeShapeType="1"/>
          </p:cNvSpPr>
          <p:nvPr/>
        </p:nvSpPr>
        <p:spPr bwMode="auto">
          <a:xfrm flipV="1">
            <a:off x="4338638" y="2403475"/>
            <a:ext cx="744537" cy="12700"/>
          </a:xfrm>
          <a:prstGeom prst="line">
            <a:avLst/>
          </a:prstGeom>
          <a:noFill/>
          <a:ln w="22225">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0" name="Rectangle 41"/>
          <p:cNvSpPr>
            <a:spLocks noChangeArrowheads="1"/>
          </p:cNvSpPr>
          <p:nvPr/>
        </p:nvSpPr>
        <p:spPr bwMode="auto">
          <a:xfrm>
            <a:off x="0" y="5516563"/>
            <a:ext cx="704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Clr>
                <a:schemeClr val="tx2"/>
              </a:buClr>
              <a:buFont typeface="Wingdings" panose="05000000000000000000" pitchFamily="2" charset="2"/>
              <a:buChar char="v"/>
              <a:defRPr/>
            </a:pPr>
            <a:r>
              <a:rPr lang="en-US" sz="2400">
                <a:effectLst>
                  <a:outerShdw blurRad="38100" dist="38100" dir="2700000" algn="tl">
                    <a:srgbClr val="C0C0C0"/>
                  </a:outerShdw>
                </a:effectLst>
              </a:rPr>
              <a:t>  </a:t>
            </a:r>
            <a:r>
              <a:rPr lang="zh-CN" altLang="en-US" sz="2400" b="1">
                <a:ea typeface="黑体" panose="02010609060101010101" pitchFamily="2" charset="-122"/>
              </a:rPr>
              <a:t>每个单链表的</a:t>
            </a:r>
            <a:r>
              <a:rPr lang="zh-CN" altLang="en-US" sz="2400" b="1">
                <a:solidFill>
                  <a:schemeClr val="hlink"/>
                </a:solidFill>
              </a:rPr>
              <a:t>头结点另外用顺序存储</a:t>
            </a:r>
            <a:r>
              <a:rPr lang="zh-CN" altLang="en-US" sz="2400" b="1">
                <a:ea typeface="黑体" panose="02010609060101010101" pitchFamily="2" charset="-122"/>
              </a:rPr>
              <a:t>结构存储。</a:t>
            </a:r>
            <a:endParaRPr lang="zh-CN" altLang="en-US" sz="2400" b="1">
              <a:ea typeface="黑体" panose="02010609060101010101" pitchFamily="2" charset="-122"/>
            </a:endParaRPr>
          </a:p>
        </p:txBody>
      </p:sp>
      <p:graphicFrame>
        <p:nvGraphicFramePr>
          <p:cNvPr id="37911" name="Group 23"/>
          <p:cNvGraphicFramePr>
            <a:graphicFrameLocks noGrp="1"/>
          </p:cNvGraphicFramePr>
          <p:nvPr/>
        </p:nvGraphicFramePr>
        <p:xfrm>
          <a:off x="5083175" y="2187575"/>
          <a:ext cx="2540000" cy="517576"/>
        </p:xfrm>
        <a:graphic>
          <a:graphicData uri="http://schemas.openxmlformats.org/drawingml/2006/table">
            <a:tbl>
              <a:tblPr/>
              <a:tblGrid>
                <a:gridCol w="1270000"/>
                <a:gridCol w="1270000"/>
              </a:tblGrid>
              <a:tr h="517525">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800" b="0" i="0" u="none" strike="noStrike" cap="none" normalizeH="0" baseline="0" dirty="0" err="1">
                          <a:ln>
                            <a:noFill/>
                          </a:ln>
                          <a:solidFill>
                            <a:schemeClr val="bg2"/>
                          </a:solidFill>
                          <a:effectLst/>
                          <a:latin typeface="Times New Roman" panose="02020603050405020304" pitchFamily="18" charset="0"/>
                          <a:ea typeface="SimSun" panose="02010600030101010101" pitchFamily="2" charset="-122"/>
                        </a:rPr>
                        <a:t>dest</a:t>
                      </a:r>
                      <a:endParaRPr kumimoji="0" lang="en-US" sz="2800" b="0" i="0" u="none" strike="noStrike" cap="none" normalizeH="0" baseline="0" dirty="0">
                        <a:ln>
                          <a:noFill/>
                        </a:ln>
                        <a:solidFill>
                          <a:schemeClr val="bg2"/>
                        </a:solidFill>
                        <a:effectLst/>
                        <a:latin typeface="Arial" panose="020B0604020202020204" pitchFamily="34" charset="0"/>
                        <a:ea typeface="SimSun" panose="02010600030101010101" pitchFamily="2" charset="-122"/>
                      </a:endParaRPr>
                    </a:p>
                  </a:txBody>
                  <a:tcPr marT="45428" marB="454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8585"/>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800" b="0" i="0" u="none" strike="noStrike" cap="none" normalizeH="0" baseline="0" dirty="0">
                          <a:ln>
                            <a:noFill/>
                          </a:ln>
                          <a:solidFill>
                            <a:schemeClr val="bg2"/>
                          </a:solidFill>
                          <a:effectLst/>
                          <a:latin typeface="Times New Roman" panose="02020603050405020304" pitchFamily="18" charset="0"/>
                          <a:ea typeface="SimSun" panose="02010600030101010101" pitchFamily="2" charset="-122"/>
                        </a:rPr>
                        <a:t>link</a:t>
                      </a:r>
                      <a:endParaRPr kumimoji="0" lang="en-US" sz="2800" b="0" i="0" u="none" strike="noStrike" cap="none" normalizeH="0" baseline="0" dirty="0">
                        <a:ln>
                          <a:noFill/>
                        </a:ln>
                        <a:solidFill>
                          <a:schemeClr val="bg2"/>
                        </a:solidFill>
                        <a:effectLst/>
                        <a:latin typeface="Arial" panose="020B0604020202020204" pitchFamily="34" charset="0"/>
                        <a:ea typeface="SimSun" panose="02010600030101010101" pitchFamily="2" charset="-122"/>
                      </a:endParaRPr>
                    </a:p>
                  </a:txBody>
                  <a:tcPr marT="45428" marB="454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8585"/>
                    </a:solidFill>
                  </a:tcPr>
                </a:tc>
              </a:tr>
            </a:tbl>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04"/>
                                        </p:tgtEl>
                                        <p:attrNameLst>
                                          <p:attrName>style.visibility</p:attrName>
                                        </p:attrNameLst>
                                      </p:cBhvr>
                                      <p:to>
                                        <p:strVal val="visible"/>
                                      </p:to>
                                    </p:set>
                                    <p:animEffect transition="in" filter="blinds(horizontal)">
                                      <p:cBhvr>
                                        <p:cTn id="7" dur="500"/>
                                        <p:tgtEl>
                                          <p:spTgt spid="37904"/>
                                        </p:tgtEl>
                                      </p:cBhvr>
                                    </p:animEffect>
                                  </p:childTnLst>
                                </p:cTn>
                              </p:par>
                              <p:par>
                                <p:cTn id="8" presetID="3" presetClass="entr" presetSubtype="10" fill="hold" nodeType="withEffect">
                                  <p:stCondLst>
                                    <p:cond delay="0"/>
                                  </p:stCondLst>
                                  <p:childTnLst>
                                    <p:set>
                                      <p:cBhvr>
                                        <p:cTn id="9" dur="1" fill="hold">
                                          <p:stCondLst>
                                            <p:cond delay="0"/>
                                          </p:stCondLst>
                                        </p:cTn>
                                        <p:tgtEl>
                                          <p:spTgt spid="37895"/>
                                        </p:tgtEl>
                                        <p:attrNameLst>
                                          <p:attrName>style.visibility</p:attrName>
                                        </p:attrNameLst>
                                      </p:cBhvr>
                                      <p:to>
                                        <p:strVal val="visible"/>
                                      </p:to>
                                    </p:set>
                                    <p:animEffect transition="in" filter="blinds(horizontal)">
                                      <p:cBhvr>
                                        <p:cTn id="10" dur="500"/>
                                        <p:tgtEl>
                                          <p:spTgt spid="3789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7909"/>
                                        </p:tgtEl>
                                        <p:attrNameLst>
                                          <p:attrName>style.visibility</p:attrName>
                                        </p:attrNameLst>
                                      </p:cBhvr>
                                      <p:to>
                                        <p:strVal val="visible"/>
                                      </p:to>
                                    </p:set>
                                    <p:animEffect transition="in" filter="blinds(horizontal)">
                                      <p:cBhvr>
                                        <p:cTn id="15" dur="500"/>
                                        <p:tgtEl>
                                          <p:spTgt spid="3790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7903"/>
                                        </p:tgtEl>
                                        <p:attrNameLst>
                                          <p:attrName>style.visibility</p:attrName>
                                        </p:attrNameLst>
                                      </p:cBhvr>
                                      <p:to>
                                        <p:strVal val="visible"/>
                                      </p:to>
                                    </p:set>
                                    <p:animEffect transition="in" filter="blinds(horizontal)">
                                      <p:cBhvr>
                                        <p:cTn id="18" dur="500"/>
                                        <p:tgtEl>
                                          <p:spTgt spid="37903"/>
                                        </p:tgtEl>
                                      </p:cBhvr>
                                    </p:animEffect>
                                  </p:childTnLst>
                                </p:cTn>
                              </p:par>
                              <p:par>
                                <p:cTn id="19" presetID="3" presetClass="entr" presetSubtype="10" fill="hold" nodeType="withEffect">
                                  <p:stCondLst>
                                    <p:cond delay="0"/>
                                  </p:stCondLst>
                                  <p:childTnLst>
                                    <p:set>
                                      <p:cBhvr>
                                        <p:cTn id="20" dur="1" fill="hold">
                                          <p:stCondLst>
                                            <p:cond delay="0"/>
                                          </p:stCondLst>
                                        </p:cTn>
                                        <p:tgtEl>
                                          <p:spTgt spid="37911"/>
                                        </p:tgtEl>
                                        <p:attrNameLst>
                                          <p:attrName>style.visibility</p:attrName>
                                        </p:attrNameLst>
                                      </p:cBhvr>
                                      <p:to>
                                        <p:strVal val="visible"/>
                                      </p:to>
                                    </p:set>
                                    <p:animEffect transition="in" filter="blinds(horizontal)">
                                      <p:cBhvr>
                                        <p:cTn id="21" dur="500"/>
                                        <p:tgtEl>
                                          <p:spTgt spid="3791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7907"/>
                                        </p:tgtEl>
                                        <p:attrNameLst>
                                          <p:attrName>style.visibility</p:attrName>
                                        </p:attrNameLst>
                                      </p:cBhvr>
                                      <p:to>
                                        <p:strVal val="visible"/>
                                      </p:to>
                                    </p:set>
                                    <p:animEffect transition="in" filter="blinds(horizontal)">
                                      <p:cBhvr>
                                        <p:cTn id="26" dur="500"/>
                                        <p:tgtEl>
                                          <p:spTgt spid="3790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7908"/>
                                        </p:tgtEl>
                                        <p:attrNameLst>
                                          <p:attrName>style.visibility</p:attrName>
                                        </p:attrNameLst>
                                      </p:cBhvr>
                                      <p:to>
                                        <p:strVal val="visible"/>
                                      </p:to>
                                    </p:set>
                                    <p:animEffect transition="in" filter="blinds(horizontal)">
                                      <p:cBhvr>
                                        <p:cTn id="29" dur="500"/>
                                        <p:tgtEl>
                                          <p:spTgt spid="3790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7905"/>
                                        </p:tgtEl>
                                        <p:attrNameLst>
                                          <p:attrName>style.visibility</p:attrName>
                                        </p:attrNameLst>
                                      </p:cBhvr>
                                      <p:to>
                                        <p:strVal val="visible"/>
                                      </p:to>
                                    </p:set>
                                    <p:animEffect transition="in" filter="blinds(horizontal)">
                                      <p:cBhvr>
                                        <p:cTn id="32" dur="500"/>
                                        <p:tgtEl>
                                          <p:spTgt spid="37905"/>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7906"/>
                                        </p:tgtEl>
                                        <p:attrNameLst>
                                          <p:attrName>style.visibility</p:attrName>
                                        </p:attrNameLst>
                                      </p:cBhvr>
                                      <p:to>
                                        <p:strVal val="visible"/>
                                      </p:to>
                                    </p:set>
                                    <p:animEffect transition="in" filter="blinds(horizontal)">
                                      <p:cBhvr>
                                        <p:cTn id="35" dur="500"/>
                                        <p:tgtEl>
                                          <p:spTgt spid="3790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7894"/>
                                        </p:tgtEl>
                                        <p:attrNameLst>
                                          <p:attrName>style.visibility</p:attrName>
                                        </p:attrNameLst>
                                      </p:cBhvr>
                                      <p:to>
                                        <p:strVal val="visible"/>
                                      </p:to>
                                    </p:set>
                                    <p:animEffect transition="in" filter="blinds(horizontal)">
                                      <p:cBhvr>
                                        <p:cTn id="40" dur="500"/>
                                        <p:tgtEl>
                                          <p:spTgt spid="3789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7910"/>
                                        </p:tgtEl>
                                        <p:attrNameLst>
                                          <p:attrName>style.visibility</p:attrName>
                                        </p:attrNameLst>
                                      </p:cBhvr>
                                      <p:to>
                                        <p:strVal val="visible"/>
                                      </p:to>
                                    </p:set>
                                    <p:animEffect transition="in" filter="blinds(horizontal)">
                                      <p:cBhvr>
                                        <p:cTn id="43" dur="500"/>
                                        <p:tgtEl>
                                          <p:spTgt spid="37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autoUpdateAnimBg="0"/>
      <p:bldP spid="37903" grpId="0" autoUpdateAnimBg="0"/>
      <p:bldP spid="37904" grpId="0" autoUpdateAnimBg="0"/>
      <p:bldP spid="37905" grpId="0" animBg="1" autoUpdateAnimBg="0"/>
      <p:bldP spid="37906" grpId="0" animBg="1" autoUpdateAnimBg="0"/>
      <p:bldP spid="37907" grpId="0" animBg="1" autoUpdateAnimBg="0"/>
      <p:bldP spid="37908" grpId="0" animBg="1" autoUpdateAnimBg="0"/>
      <p:bldP spid="37909" grpId="0" animBg="1"/>
      <p:bldP spid="3791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7CC6682E-4780-4467-B403-26739CE3BED4}"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3379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4B81CD17-CEE4-48D8-9B90-F42B6C04C855}"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38916" name="Rectangle 2"/>
          <p:cNvSpPr>
            <a:spLocks noGrp="1" noChangeArrowheads="1"/>
          </p:cNvSpPr>
          <p:nvPr>
            <p:ph type="title" idx="4294967295"/>
          </p:nvPr>
        </p:nvSpPr>
        <p:spPr>
          <a:xfrm>
            <a:off x="0" y="252413"/>
            <a:ext cx="3962400" cy="533400"/>
          </a:xfrm>
        </p:spPr>
        <p:txBody>
          <a:bodyPr/>
          <a:lstStyle/>
          <a:p>
            <a:pPr eaLnBrk="1" hangingPunct="1">
              <a:defRPr/>
            </a:pPr>
            <a:r>
              <a:rPr lang="zh-CN" altLang="en-US" sz="2800" b="1" dirty="0">
                <a:effectLst>
                  <a:outerShdw blurRad="38100" dist="38100" dir="2700000" algn="tl">
                    <a:srgbClr val="C0C0C0"/>
                  </a:outerShdw>
                </a:effectLst>
                <a:ea typeface="仿宋_GB2312" pitchFamily="49" charset="-122"/>
              </a:rPr>
              <a:t>例</a:t>
            </a:r>
            <a:r>
              <a:rPr lang="en-US" sz="2800" b="1" dirty="0">
                <a:effectLst>
                  <a:outerShdw blurRad="38100" dist="38100" dir="2700000" algn="tl">
                    <a:srgbClr val="C0C0C0"/>
                  </a:outerShdw>
                </a:effectLst>
                <a:ea typeface="仿宋_GB2312" pitchFamily="49" charset="-122"/>
              </a:rPr>
              <a:t>1</a:t>
            </a:r>
            <a:r>
              <a:rPr lang="zh-CN" altLang="en-US" sz="2800" b="1" dirty="0">
                <a:effectLst>
                  <a:outerShdw blurRad="38100" dist="38100" dir="2700000" algn="tl">
                    <a:srgbClr val="C0C0C0"/>
                  </a:outerShdw>
                </a:effectLst>
                <a:ea typeface="仿宋_GB2312" pitchFamily="49" charset="-122"/>
              </a:rPr>
              <a:t>：无向图的邻接表</a:t>
            </a:r>
            <a:endParaRPr lang="zh-CN" altLang="en-US" sz="2800" b="1" dirty="0">
              <a:effectLst>
                <a:outerShdw blurRad="38100" dist="38100" dir="2700000" algn="tl">
                  <a:srgbClr val="C0C0C0"/>
                </a:outerShdw>
              </a:effectLst>
              <a:ea typeface="仿宋_GB2312" pitchFamily="49" charset="-122"/>
            </a:endParaRPr>
          </a:p>
        </p:txBody>
      </p:sp>
      <p:pic>
        <p:nvPicPr>
          <p:cNvPr id="33797" name="Group 13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9438" y="712788"/>
            <a:ext cx="2335212"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 Box 138"/>
          <p:cNvSpPr txBox="1">
            <a:spLocks noChangeArrowheads="1"/>
          </p:cNvSpPr>
          <p:nvPr/>
        </p:nvSpPr>
        <p:spPr bwMode="auto">
          <a:xfrm>
            <a:off x="4343400" y="762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邻接表</a:t>
            </a:r>
            <a:endParaRPr lang="zh-CN" altLang="en-US" sz="2400">
              <a:solidFill>
                <a:schemeClr val="hlink"/>
              </a:solidFill>
              <a:ea typeface="黑体" panose="02010609060101010101" pitchFamily="2" charset="-122"/>
            </a:endParaRPr>
          </a:p>
        </p:txBody>
      </p:sp>
      <p:graphicFrame>
        <p:nvGraphicFramePr>
          <p:cNvPr id="38919" name="Group 7"/>
          <p:cNvGraphicFramePr>
            <a:graphicFrameLocks noGrp="1"/>
          </p:cNvGraphicFramePr>
          <p:nvPr/>
        </p:nvGraphicFramePr>
        <p:xfrm>
          <a:off x="4343400" y="685800"/>
          <a:ext cx="990600" cy="2286000"/>
        </p:xfrm>
        <a:graphic>
          <a:graphicData uri="http://schemas.openxmlformats.org/drawingml/2006/table">
            <a:tbl>
              <a:tblPr/>
              <a:tblGrid>
                <a:gridCol w="482600"/>
                <a:gridCol w="508000"/>
              </a:tblGrid>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1" i="0" u="none" strike="noStrike" cap="none" normalizeH="0" baseline="-2500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1" i="0" u="none" strike="noStrike" cap="none" normalizeH="0" baseline="-2500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1" i="0" u="none" strike="noStrike" cap="none" normalizeH="0" baseline="-2500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1" i="0" u="none" strike="noStrike" cap="none" normalizeH="0" baseline="-2500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r h="45720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1" i="0" u="none" strike="noStrike" cap="none" normalizeH="0" baseline="-2500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2"/>
                    </a:solidFill>
                  </a:tcPr>
                </a:tc>
              </a:tr>
            </a:tbl>
          </a:graphicData>
        </a:graphic>
      </p:graphicFrame>
      <p:graphicFrame>
        <p:nvGraphicFramePr>
          <p:cNvPr id="38939" name="Group 27"/>
          <p:cNvGraphicFramePr>
            <a:graphicFrameLocks noGrp="1"/>
          </p:cNvGraphicFramePr>
          <p:nvPr/>
        </p:nvGraphicFramePr>
        <p:xfrm>
          <a:off x="3810000" y="693738"/>
          <a:ext cx="533400" cy="2286000"/>
        </p:xfrm>
        <a:graphic>
          <a:graphicData uri="http://schemas.openxmlformats.org/drawingml/2006/table">
            <a:tbl>
              <a:tblPr/>
              <a:tblGrid>
                <a:gridCol w="533400"/>
              </a:tblGrid>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chemeClr val="bg2"/>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2</a:t>
                      </a:r>
                      <a:endParaRPr kumimoji="0" lang="en-US" sz="2400" b="0" i="0" u="none" strike="noStrike" cap="none" normalizeH="0" baseline="0">
                        <a:ln>
                          <a:noFill/>
                        </a:ln>
                        <a:solidFill>
                          <a:schemeClr val="bg2"/>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3</a:t>
                      </a:r>
                      <a:endParaRPr kumimoji="0" lang="en-US" sz="2400" b="0" i="0" u="none" strike="noStrike" cap="none" normalizeH="0" baseline="0">
                        <a:ln>
                          <a:noFill/>
                        </a:ln>
                        <a:solidFill>
                          <a:schemeClr val="bg2"/>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4</a:t>
                      </a:r>
                      <a:endParaRPr kumimoji="0" lang="en-US" sz="2400" b="0" i="0" u="none" strike="noStrike" cap="none" normalizeH="0" baseline="0">
                        <a:ln>
                          <a:noFill/>
                        </a:ln>
                        <a:solidFill>
                          <a:schemeClr val="bg2"/>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5</a:t>
                      </a:r>
                      <a:endParaRPr kumimoji="0" lang="en-US" sz="2400" b="0" i="0" u="none" strike="noStrike" cap="none" normalizeH="0" baseline="0">
                        <a:ln>
                          <a:noFill/>
                        </a:ln>
                        <a:solidFill>
                          <a:schemeClr val="bg2"/>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bl>
          </a:graphicData>
        </a:graphic>
      </p:graphicFrame>
      <p:sp>
        <p:nvSpPr>
          <p:cNvPr id="38945" name="Line 42"/>
          <p:cNvSpPr>
            <a:spLocks noChangeShapeType="1"/>
          </p:cNvSpPr>
          <p:nvPr/>
        </p:nvSpPr>
        <p:spPr bwMode="auto">
          <a:xfrm>
            <a:off x="5181600" y="9144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6" name="Line 43"/>
          <p:cNvSpPr>
            <a:spLocks noChangeShapeType="1"/>
          </p:cNvSpPr>
          <p:nvPr/>
        </p:nvSpPr>
        <p:spPr bwMode="auto">
          <a:xfrm>
            <a:off x="5181600" y="22860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7" name="Line 44"/>
          <p:cNvSpPr>
            <a:spLocks noChangeShapeType="1"/>
          </p:cNvSpPr>
          <p:nvPr/>
        </p:nvSpPr>
        <p:spPr bwMode="auto">
          <a:xfrm>
            <a:off x="5181600" y="27432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8" name="Line 73"/>
          <p:cNvSpPr>
            <a:spLocks noChangeShapeType="1"/>
          </p:cNvSpPr>
          <p:nvPr/>
        </p:nvSpPr>
        <p:spPr bwMode="auto">
          <a:xfrm>
            <a:off x="5181600" y="13716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9" name="Line 74"/>
          <p:cNvSpPr>
            <a:spLocks noChangeShapeType="1"/>
          </p:cNvSpPr>
          <p:nvPr/>
        </p:nvSpPr>
        <p:spPr bwMode="auto">
          <a:xfrm>
            <a:off x="5181600" y="1828800"/>
            <a:ext cx="5334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8950" name="Group 38"/>
          <p:cNvGrpSpPr/>
          <p:nvPr/>
        </p:nvGrpSpPr>
        <p:grpSpPr bwMode="auto">
          <a:xfrm>
            <a:off x="5715000" y="747713"/>
            <a:ext cx="2133600" cy="395287"/>
            <a:chOff x="0" y="0"/>
            <a:chExt cx="1344" cy="249"/>
          </a:xfrm>
        </p:grpSpPr>
        <p:sp>
          <p:nvSpPr>
            <p:cNvPr id="33998" name="Rectangle 403"/>
            <p:cNvSpPr>
              <a:spLocks noChangeArrowheads="1"/>
            </p:cNvSpPr>
            <p:nvPr/>
          </p:nvSpPr>
          <p:spPr bwMode="auto">
            <a:xfrm>
              <a:off x="105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a:t>
              </a:r>
              <a:endParaRPr lang="en-US" altLang="zh-CN" sz="2000" b="1"/>
            </a:p>
          </p:txBody>
        </p:sp>
        <p:sp>
          <p:nvSpPr>
            <p:cNvPr id="33999" name="Rectangle 404"/>
            <p:cNvSpPr>
              <a:spLocks noChangeArrowheads="1"/>
            </p:cNvSpPr>
            <p:nvPr/>
          </p:nvSpPr>
          <p:spPr bwMode="auto">
            <a:xfrm>
              <a:off x="76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4</a:t>
              </a:r>
              <a:endParaRPr lang="en-US" altLang="zh-CN" sz="2000" b="1"/>
            </a:p>
          </p:txBody>
        </p:sp>
        <p:sp>
          <p:nvSpPr>
            <p:cNvPr id="34000" name="Line 405"/>
            <p:cNvSpPr>
              <a:spLocks noChangeShapeType="1"/>
            </p:cNvSpPr>
            <p:nvPr/>
          </p:nvSpPr>
          <p:spPr bwMode="auto">
            <a:xfrm>
              <a:off x="768"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1" name="Line 406"/>
            <p:cNvSpPr>
              <a:spLocks noChangeShapeType="1"/>
            </p:cNvSpPr>
            <p:nvPr/>
          </p:nvSpPr>
          <p:spPr bwMode="auto">
            <a:xfrm>
              <a:off x="768"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2" name="Line 407"/>
            <p:cNvSpPr>
              <a:spLocks noChangeShapeType="1"/>
            </p:cNvSpPr>
            <p:nvPr/>
          </p:nvSpPr>
          <p:spPr bwMode="auto">
            <a:xfrm>
              <a:off x="768"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3" name="Line 408"/>
            <p:cNvSpPr>
              <a:spLocks noChangeShapeType="1"/>
            </p:cNvSpPr>
            <p:nvPr/>
          </p:nvSpPr>
          <p:spPr bwMode="auto">
            <a:xfrm>
              <a:off x="1056"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4" name="Line 409"/>
            <p:cNvSpPr>
              <a:spLocks noChangeShapeType="1"/>
            </p:cNvSpPr>
            <p:nvPr/>
          </p:nvSpPr>
          <p:spPr bwMode="auto">
            <a:xfrm>
              <a:off x="1344"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5" name="Rectangle 419"/>
            <p:cNvSpPr>
              <a:spLocks noChangeArrowheads="1"/>
            </p:cNvSpPr>
            <p:nvPr/>
          </p:nvSpPr>
          <p:spPr bwMode="auto">
            <a:xfrm>
              <a:off x="28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p>
          </p:txBody>
        </p:sp>
        <p:sp>
          <p:nvSpPr>
            <p:cNvPr id="34006" name="Rectangle 420"/>
            <p:cNvSpPr>
              <a:spLocks noChangeArrowheads="1"/>
            </p:cNvSpPr>
            <p:nvPr/>
          </p:nvSpPr>
          <p:spPr bwMode="auto">
            <a:xfrm>
              <a:off x="0"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2</a:t>
              </a:r>
              <a:endParaRPr lang="en-US" altLang="zh-CN" sz="2000" b="1"/>
            </a:p>
          </p:txBody>
        </p:sp>
        <p:sp>
          <p:nvSpPr>
            <p:cNvPr id="34007" name="Line 421"/>
            <p:cNvSpPr>
              <a:spLocks noChangeShapeType="1"/>
            </p:cNvSpPr>
            <p:nvPr/>
          </p:nvSpPr>
          <p:spPr bwMode="auto">
            <a:xfrm>
              <a:off x="0"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8" name="Line 422"/>
            <p:cNvSpPr>
              <a:spLocks noChangeShapeType="1"/>
            </p:cNvSpPr>
            <p:nvPr/>
          </p:nvSpPr>
          <p:spPr bwMode="auto">
            <a:xfrm>
              <a:off x="0"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09" name="Line 423"/>
            <p:cNvSpPr>
              <a:spLocks noChangeShapeType="1"/>
            </p:cNvSpPr>
            <p:nvPr/>
          </p:nvSpPr>
          <p:spPr bwMode="auto">
            <a:xfrm>
              <a:off x="0"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10" name="Line 424"/>
            <p:cNvSpPr>
              <a:spLocks noChangeShapeType="1"/>
            </p:cNvSpPr>
            <p:nvPr/>
          </p:nvSpPr>
          <p:spPr bwMode="auto">
            <a:xfrm>
              <a:off x="288"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11" name="Line 425"/>
            <p:cNvSpPr>
              <a:spLocks noChangeShapeType="1"/>
            </p:cNvSpPr>
            <p:nvPr/>
          </p:nvSpPr>
          <p:spPr bwMode="auto">
            <a:xfrm>
              <a:off x="57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012" name="Line 461"/>
            <p:cNvSpPr>
              <a:spLocks noChangeShapeType="1"/>
            </p:cNvSpPr>
            <p:nvPr/>
          </p:nvSpPr>
          <p:spPr bwMode="auto">
            <a:xfrm>
              <a:off x="432"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8966" name="Group 54"/>
          <p:cNvGrpSpPr/>
          <p:nvPr/>
        </p:nvGrpSpPr>
        <p:grpSpPr bwMode="auto">
          <a:xfrm>
            <a:off x="5715000" y="1662113"/>
            <a:ext cx="3352800" cy="395287"/>
            <a:chOff x="0" y="0"/>
            <a:chExt cx="2112" cy="249"/>
          </a:xfrm>
        </p:grpSpPr>
        <p:sp>
          <p:nvSpPr>
            <p:cNvPr id="33975" name="Rectangle 382"/>
            <p:cNvSpPr>
              <a:spLocks noChangeArrowheads="1"/>
            </p:cNvSpPr>
            <p:nvPr/>
          </p:nvSpPr>
          <p:spPr bwMode="auto">
            <a:xfrm>
              <a:off x="105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solidFill>
                  <a:srgbClr val="0000FF"/>
                </a:solidFill>
              </a:endParaRPr>
            </a:p>
          </p:txBody>
        </p:sp>
        <p:sp>
          <p:nvSpPr>
            <p:cNvPr id="33976" name="Rectangle 383"/>
            <p:cNvSpPr>
              <a:spLocks noChangeArrowheads="1"/>
            </p:cNvSpPr>
            <p:nvPr/>
          </p:nvSpPr>
          <p:spPr bwMode="auto">
            <a:xfrm>
              <a:off x="76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solidFill>
                    <a:schemeClr val="bg2"/>
                  </a:solidFill>
                </a:rPr>
                <a:t>4</a:t>
              </a:r>
              <a:endParaRPr lang="en-US" altLang="zh-CN" sz="2000" b="1">
                <a:solidFill>
                  <a:schemeClr val="bg2"/>
                </a:solidFill>
              </a:endParaRPr>
            </a:p>
          </p:txBody>
        </p:sp>
        <p:sp>
          <p:nvSpPr>
            <p:cNvPr id="33977" name="Line 385"/>
            <p:cNvSpPr>
              <a:spLocks noChangeShapeType="1"/>
            </p:cNvSpPr>
            <p:nvPr/>
          </p:nvSpPr>
          <p:spPr bwMode="auto">
            <a:xfrm>
              <a:off x="768"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8" name="Line 386"/>
            <p:cNvSpPr>
              <a:spLocks noChangeShapeType="1"/>
            </p:cNvSpPr>
            <p:nvPr/>
          </p:nvSpPr>
          <p:spPr bwMode="auto">
            <a:xfrm>
              <a:off x="768"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9" name="Line 387"/>
            <p:cNvSpPr>
              <a:spLocks noChangeShapeType="1"/>
            </p:cNvSpPr>
            <p:nvPr/>
          </p:nvSpPr>
          <p:spPr bwMode="auto">
            <a:xfrm>
              <a:off x="1056"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0" name="Line 388"/>
            <p:cNvSpPr>
              <a:spLocks noChangeShapeType="1"/>
            </p:cNvSpPr>
            <p:nvPr/>
          </p:nvSpPr>
          <p:spPr bwMode="auto">
            <a:xfrm>
              <a:off x="1344"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1" name="Rectangle 412"/>
            <p:cNvSpPr>
              <a:spLocks noChangeArrowheads="1"/>
            </p:cNvSpPr>
            <p:nvPr/>
          </p:nvSpPr>
          <p:spPr bwMode="auto">
            <a:xfrm>
              <a:off x="28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solidFill>
                  <a:srgbClr val="0000FF"/>
                </a:solidFill>
              </a:endParaRPr>
            </a:p>
          </p:txBody>
        </p:sp>
        <p:sp>
          <p:nvSpPr>
            <p:cNvPr id="33982" name="Rectangle 413"/>
            <p:cNvSpPr>
              <a:spLocks noChangeArrowheads="1"/>
            </p:cNvSpPr>
            <p:nvPr/>
          </p:nvSpPr>
          <p:spPr bwMode="auto">
            <a:xfrm>
              <a:off x="0"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solidFill>
                    <a:schemeClr val="bg2"/>
                  </a:solidFill>
                </a:rPr>
                <a:t>2</a:t>
              </a:r>
              <a:endParaRPr lang="en-US" altLang="zh-CN" sz="2000" b="1">
                <a:solidFill>
                  <a:schemeClr val="bg2"/>
                </a:solidFill>
              </a:endParaRPr>
            </a:p>
          </p:txBody>
        </p:sp>
        <p:sp>
          <p:nvSpPr>
            <p:cNvPr id="33983" name="Line 414"/>
            <p:cNvSpPr>
              <a:spLocks noChangeShapeType="1"/>
            </p:cNvSpPr>
            <p:nvPr/>
          </p:nvSpPr>
          <p:spPr bwMode="auto">
            <a:xfrm>
              <a:off x="0"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4" name="Line 415"/>
            <p:cNvSpPr>
              <a:spLocks noChangeShapeType="1"/>
            </p:cNvSpPr>
            <p:nvPr/>
          </p:nvSpPr>
          <p:spPr bwMode="auto">
            <a:xfrm>
              <a:off x="0"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5" name="Line 416"/>
            <p:cNvSpPr>
              <a:spLocks noChangeShapeType="1"/>
            </p:cNvSpPr>
            <p:nvPr/>
          </p:nvSpPr>
          <p:spPr bwMode="auto">
            <a:xfrm>
              <a:off x="0"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6" name="Line 417"/>
            <p:cNvSpPr>
              <a:spLocks noChangeShapeType="1"/>
            </p:cNvSpPr>
            <p:nvPr/>
          </p:nvSpPr>
          <p:spPr bwMode="auto">
            <a:xfrm>
              <a:off x="288"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7" name="Line 418"/>
            <p:cNvSpPr>
              <a:spLocks noChangeShapeType="1"/>
            </p:cNvSpPr>
            <p:nvPr/>
          </p:nvSpPr>
          <p:spPr bwMode="auto">
            <a:xfrm>
              <a:off x="57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88" name="Rectangle 454"/>
            <p:cNvSpPr>
              <a:spLocks noChangeArrowheads="1"/>
            </p:cNvSpPr>
            <p:nvPr/>
          </p:nvSpPr>
          <p:spPr bwMode="auto">
            <a:xfrm>
              <a:off x="1824"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solidFill>
                    <a:schemeClr val="bg2"/>
                  </a:solidFill>
                </a:rPr>
                <a:t>^</a:t>
              </a:r>
              <a:endParaRPr lang="en-US" altLang="zh-CN" sz="2000" b="1">
                <a:solidFill>
                  <a:schemeClr val="bg2"/>
                </a:solidFill>
              </a:endParaRPr>
            </a:p>
          </p:txBody>
        </p:sp>
        <p:sp>
          <p:nvSpPr>
            <p:cNvPr id="33989" name="Rectangle 455"/>
            <p:cNvSpPr>
              <a:spLocks noChangeArrowheads="1"/>
            </p:cNvSpPr>
            <p:nvPr/>
          </p:nvSpPr>
          <p:spPr bwMode="auto">
            <a:xfrm>
              <a:off x="153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solidFill>
                    <a:schemeClr val="bg2"/>
                  </a:solidFill>
                </a:rPr>
                <a:t>5</a:t>
              </a:r>
              <a:endParaRPr lang="en-US" altLang="zh-CN" sz="2000" b="1">
                <a:solidFill>
                  <a:schemeClr val="bg2"/>
                </a:solidFill>
              </a:endParaRPr>
            </a:p>
          </p:txBody>
        </p:sp>
        <p:sp>
          <p:nvSpPr>
            <p:cNvPr id="33990" name="Line 456"/>
            <p:cNvSpPr>
              <a:spLocks noChangeShapeType="1"/>
            </p:cNvSpPr>
            <p:nvPr/>
          </p:nvSpPr>
          <p:spPr bwMode="auto">
            <a:xfrm>
              <a:off x="1536"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1" name="Line 457"/>
            <p:cNvSpPr>
              <a:spLocks noChangeShapeType="1"/>
            </p:cNvSpPr>
            <p:nvPr/>
          </p:nvSpPr>
          <p:spPr bwMode="auto">
            <a:xfrm>
              <a:off x="1536"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2" name="Line 458"/>
            <p:cNvSpPr>
              <a:spLocks noChangeShapeType="1"/>
            </p:cNvSpPr>
            <p:nvPr/>
          </p:nvSpPr>
          <p:spPr bwMode="auto">
            <a:xfrm>
              <a:off x="153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3" name="Line 459"/>
            <p:cNvSpPr>
              <a:spLocks noChangeShapeType="1"/>
            </p:cNvSpPr>
            <p:nvPr/>
          </p:nvSpPr>
          <p:spPr bwMode="auto">
            <a:xfrm>
              <a:off x="1824"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4" name="Line 460"/>
            <p:cNvSpPr>
              <a:spLocks noChangeShapeType="1"/>
            </p:cNvSpPr>
            <p:nvPr/>
          </p:nvSpPr>
          <p:spPr bwMode="auto">
            <a:xfrm>
              <a:off x="2112"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95" name="Line 464"/>
            <p:cNvSpPr>
              <a:spLocks noChangeShapeType="1"/>
            </p:cNvSpPr>
            <p:nvPr/>
          </p:nvSpPr>
          <p:spPr bwMode="auto">
            <a:xfrm>
              <a:off x="432"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96" name="Line 465"/>
            <p:cNvSpPr>
              <a:spLocks noChangeShapeType="1"/>
            </p:cNvSpPr>
            <p:nvPr/>
          </p:nvSpPr>
          <p:spPr bwMode="auto">
            <a:xfrm>
              <a:off x="1200"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97" name="Line 475"/>
            <p:cNvSpPr>
              <a:spLocks noChangeShapeType="1"/>
            </p:cNvSpPr>
            <p:nvPr/>
          </p:nvSpPr>
          <p:spPr bwMode="auto">
            <a:xfrm>
              <a:off x="768"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pic>
        <p:nvPicPr>
          <p:cNvPr id="38990" name="Group 47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4363" y="1169988"/>
            <a:ext cx="34067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91" name="Rectangle 481"/>
          <p:cNvSpPr>
            <a:spLocks noChangeArrowheads="1"/>
          </p:cNvSpPr>
          <p:nvPr/>
        </p:nvSpPr>
        <p:spPr bwMode="auto">
          <a:xfrm>
            <a:off x="0" y="3592513"/>
            <a:ext cx="4038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2800" b="1" dirty="0">
                <a:effectLst>
                  <a:outerShdw blurRad="38100" dist="38100" dir="2700000" algn="tl">
                    <a:srgbClr val="C0C0C0"/>
                  </a:outerShdw>
                </a:effectLst>
              </a:rPr>
              <a:t>例</a:t>
            </a:r>
            <a:r>
              <a:rPr lang="en-US" sz="2800" b="1" dirty="0">
                <a:effectLst>
                  <a:outerShdw blurRad="38100" dist="38100" dir="2700000" algn="tl">
                    <a:srgbClr val="C0C0C0"/>
                  </a:outerShdw>
                </a:effectLst>
              </a:rPr>
              <a:t>2</a:t>
            </a:r>
            <a:r>
              <a:rPr lang="zh-CN" altLang="en-US" sz="2800" b="1" dirty="0">
                <a:effectLst>
                  <a:outerShdw blurRad="38100" dist="38100" dir="2700000" algn="tl">
                    <a:srgbClr val="C0C0C0"/>
                  </a:outerShdw>
                </a:effectLst>
              </a:rPr>
              <a:t>：有向图的邻接表</a:t>
            </a:r>
            <a:endParaRPr lang="zh-CN" altLang="en-US" sz="2800" b="1" dirty="0">
              <a:effectLst>
                <a:outerShdw blurRad="38100" dist="38100" dir="2700000" algn="tl">
                  <a:srgbClr val="C0C0C0"/>
                </a:outerShdw>
              </a:effectLst>
            </a:endParaRPr>
          </a:p>
        </p:txBody>
      </p:sp>
      <p:pic>
        <p:nvPicPr>
          <p:cNvPr id="38992" name="Group 49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50" y="4413250"/>
            <a:ext cx="2298700" cy="141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93" name="Text Box 542"/>
          <p:cNvSpPr txBox="1">
            <a:spLocks noChangeArrowheads="1"/>
          </p:cNvSpPr>
          <p:nvPr/>
        </p:nvSpPr>
        <p:spPr bwMode="auto">
          <a:xfrm>
            <a:off x="3276600" y="395287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邻接表</a:t>
            </a:r>
            <a:endParaRPr lang="zh-CN" altLang="en-US" sz="2400">
              <a:solidFill>
                <a:schemeClr val="accent1"/>
              </a:solidFill>
              <a:ea typeface="黑体" panose="02010609060101010101" pitchFamily="2" charset="-122"/>
            </a:endParaRPr>
          </a:p>
        </p:txBody>
      </p:sp>
      <p:grpSp>
        <p:nvGrpSpPr>
          <p:cNvPr id="38994" name="Group 82"/>
          <p:cNvGrpSpPr/>
          <p:nvPr/>
        </p:nvGrpSpPr>
        <p:grpSpPr bwMode="auto">
          <a:xfrm>
            <a:off x="6324600" y="4430713"/>
            <a:ext cx="2133600" cy="1639887"/>
            <a:chOff x="0" y="0"/>
            <a:chExt cx="1344" cy="1033"/>
          </a:xfrm>
        </p:grpSpPr>
        <p:sp>
          <p:nvSpPr>
            <p:cNvPr id="33926" name="Rectangle 544"/>
            <p:cNvSpPr>
              <a:spLocks noChangeArrowheads="1"/>
            </p:cNvSpPr>
            <p:nvPr/>
          </p:nvSpPr>
          <p:spPr bwMode="auto">
            <a:xfrm>
              <a:off x="324" y="772"/>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a:solidFill>
                  <a:schemeClr val="bg1"/>
                </a:solidFill>
              </a:endParaRPr>
            </a:p>
          </p:txBody>
        </p:sp>
        <p:sp>
          <p:nvSpPr>
            <p:cNvPr id="33927" name="Rectangle 545"/>
            <p:cNvSpPr>
              <a:spLocks noChangeArrowheads="1"/>
            </p:cNvSpPr>
            <p:nvPr/>
          </p:nvSpPr>
          <p:spPr bwMode="auto">
            <a:xfrm>
              <a:off x="0" y="772"/>
              <a:ext cx="324"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V4</a:t>
              </a:r>
              <a:endParaRPr lang="en-US" altLang="zh-CN" sz="2000" b="1"/>
            </a:p>
          </p:txBody>
        </p:sp>
        <p:sp>
          <p:nvSpPr>
            <p:cNvPr id="33928" name="Rectangle 546"/>
            <p:cNvSpPr>
              <a:spLocks noChangeArrowheads="1"/>
            </p:cNvSpPr>
            <p:nvPr/>
          </p:nvSpPr>
          <p:spPr bwMode="auto">
            <a:xfrm>
              <a:off x="324" y="523"/>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a:solidFill>
                  <a:schemeClr val="bg1"/>
                </a:solidFill>
              </a:endParaRPr>
            </a:p>
          </p:txBody>
        </p:sp>
        <p:sp>
          <p:nvSpPr>
            <p:cNvPr id="33929" name="Rectangle 547"/>
            <p:cNvSpPr>
              <a:spLocks noChangeArrowheads="1"/>
            </p:cNvSpPr>
            <p:nvPr/>
          </p:nvSpPr>
          <p:spPr bwMode="auto">
            <a:xfrm>
              <a:off x="0" y="523"/>
              <a:ext cx="324"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V3</a:t>
              </a:r>
              <a:endParaRPr lang="en-US" altLang="zh-CN" sz="2000" b="1"/>
            </a:p>
          </p:txBody>
        </p:sp>
        <p:sp>
          <p:nvSpPr>
            <p:cNvPr id="33930" name="Rectangle 548"/>
            <p:cNvSpPr>
              <a:spLocks noChangeArrowheads="1"/>
            </p:cNvSpPr>
            <p:nvPr/>
          </p:nvSpPr>
          <p:spPr bwMode="auto">
            <a:xfrm>
              <a:off x="324" y="274"/>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a:solidFill>
                  <a:schemeClr val="bg1"/>
                </a:solidFill>
              </a:endParaRPr>
            </a:p>
          </p:txBody>
        </p:sp>
        <p:sp>
          <p:nvSpPr>
            <p:cNvPr id="33931" name="Rectangle 549"/>
            <p:cNvSpPr>
              <a:spLocks noChangeArrowheads="1"/>
            </p:cNvSpPr>
            <p:nvPr/>
          </p:nvSpPr>
          <p:spPr bwMode="auto">
            <a:xfrm>
              <a:off x="0" y="274"/>
              <a:ext cx="324"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V2</a:t>
              </a:r>
              <a:endParaRPr lang="en-US" altLang="zh-CN" sz="2000" b="1"/>
            </a:p>
          </p:txBody>
        </p:sp>
        <p:sp>
          <p:nvSpPr>
            <p:cNvPr id="33932" name="Rectangle 550"/>
            <p:cNvSpPr>
              <a:spLocks noChangeArrowheads="1"/>
            </p:cNvSpPr>
            <p:nvPr/>
          </p:nvSpPr>
          <p:spPr bwMode="auto">
            <a:xfrm>
              <a:off x="324" y="25"/>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a:solidFill>
                  <a:schemeClr val="bg1"/>
                </a:solidFill>
              </a:endParaRPr>
            </a:p>
          </p:txBody>
        </p:sp>
        <p:sp>
          <p:nvSpPr>
            <p:cNvPr id="33933" name="Rectangle 551"/>
            <p:cNvSpPr>
              <a:spLocks noChangeArrowheads="1"/>
            </p:cNvSpPr>
            <p:nvPr/>
          </p:nvSpPr>
          <p:spPr bwMode="auto">
            <a:xfrm>
              <a:off x="0" y="25"/>
              <a:ext cx="324"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1</a:t>
              </a:r>
              <a:endParaRPr lang="en-US" altLang="zh-CN" sz="2000" b="1" baseline="-25000"/>
            </a:p>
          </p:txBody>
        </p:sp>
        <p:sp>
          <p:nvSpPr>
            <p:cNvPr id="33934" name="Line 552"/>
            <p:cNvSpPr>
              <a:spLocks noChangeShapeType="1"/>
            </p:cNvSpPr>
            <p:nvPr/>
          </p:nvSpPr>
          <p:spPr bwMode="auto">
            <a:xfrm>
              <a:off x="0" y="25"/>
              <a:ext cx="720"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5" name="Line 553"/>
            <p:cNvSpPr>
              <a:spLocks noChangeShapeType="1"/>
            </p:cNvSpPr>
            <p:nvPr/>
          </p:nvSpPr>
          <p:spPr bwMode="auto">
            <a:xfrm>
              <a:off x="0" y="274"/>
              <a:ext cx="720"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6" name="Line 554"/>
            <p:cNvSpPr>
              <a:spLocks noChangeShapeType="1"/>
            </p:cNvSpPr>
            <p:nvPr/>
          </p:nvSpPr>
          <p:spPr bwMode="auto">
            <a:xfrm>
              <a:off x="0" y="523"/>
              <a:ext cx="720"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7" name="Line 555"/>
            <p:cNvSpPr>
              <a:spLocks noChangeShapeType="1"/>
            </p:cNvSpPr>
            <p:nvPr/>
          </p:nvSpPr>
          <p:spPr bwMode="auto">
            <a:xfrm>
              <a:off x="0" y="772"/>
              <a:ext cx="720"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8" name="Line 556"/>
            <p:cNvSpPr>
              <a:spLocks noChangeShapeType="1"/>
            </p:cNvSpPr>
            <p:nvPr/>
          </p:nvSpPr>
          <p:spPr bwMode="auto">
            <a:xfrm>
              <a:off x="0" y="1021"/>
              <a:ext cx="720"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9" name="Line 557"/>
            <p:cNvSpPr>
              <a:spLocks noChangeShapeType="1"/>
            </p:cNvSpPr>
            <p:nvPr/>
          </p:nvSpPr>
          <p:spPr bwMode="auto">
            <a:xfrm>
              <a:off x="0" y="25"/>
              <a:ext cx="0" cy="996"/>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40" name="Line 558"/>
            <p:cNvSpPr>
              <a:spLocks noChangeShapeType="1"/>
            </p:cNvSpPr>
            <p:nvPr/>
          </p:nvSpPr>
          <p:spPr bwMode="auto">
            <a:xfrm>
              <a:off x="324" y="25"/>
              <a:ext cx="1" cy="996"/>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41" name="Line 559"/>
            <p:cNvSpPr>
              <a:spLocks noChangeShapeType="1"/>
            </p:cNvSpPr>
            <p:nvPr/>
          </p:nvSpPr>
          <p:spPr bwMode="auto">
            <a:xfrm>
              <a:off x="720" y="25"/>
              <a:ext cx="1" cy="996"/>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42" name="Line 560"/>
            <p:cNvSpPr>
              <a:spLocks noChangeShapeType="1"/>
            </p:cNvSpPr>
            <p:nvPr/>
          </p:nvSpPr>
          <p:spPr bwMode="auto">
            <a:xfrm>
              <a:off x="635" y="153"/>
              <a:ext cx="261"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43" name="Line 561"/>
            <p:cNvSpPr>
              <a:spLocks noChangeShapeType="1"/>
            </p:cNvSpPr>
            <p:nvPr/>
          </p:nvSpPr>
          <p:spPr bwMode="auto">
            <a:xfrm>
              <a:off x="635" y="688"/>
              <a:ext cx="261"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44" name="Line 562"/>
            <p:cNvSpPr>
              <a:spLocks noChangeShapeType="1"/>
            </p:cNvSpPr>
            <p:nvPr/>
          </p:nvSpPr>
          <p:spPr bwMode="auto">
            <a:xfrm>
              <a:off x="635" y="937"/>
              <a:ext cx="261"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45" name="Line 584"/>
            <p:cNvSpPr>
              <a:spLocks noChangeShapeType="1"/>
            </p:cNvSpPr>
            <p:nvPr/>
          </p:nvSpPr>
          <p:spPr bwMode="auto">
            <a:xfrm>
              <a:off x="635" y="409"/>
              <a:ext cx="261"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3946" name="Group 103"/>
            <p:cNvGrpSpPr/>
            <p:nvPr/>
          </p:nvGrpSpPr>
          <p:grpSpPr bwMode="auto">
            <a:xfrm>
              <a:off x="896" y="0"/>
              <a:ext cx="448" cy="1033"/>
              <a:chOff x="0" y="0"/>
              <a:chExt cx="448" cy="1033"/>
            </a:xfrm>
          </p:grpSpPr>
          <p:sp>
            <p:nvSpPr>
              <p:cNvPr id="33947" name="Rectangle 563"/>
              <p:cNvSpPr>
                <a:spLocks noChangeArrowheads="1"/>
              </p:cNvSpPr>
              <p:nvPr/>
            </p:nvSpPr>
            <p:spPr bwMode="auto">
              <a:xfrm>
                <a:off x="224" y="0"/>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948" name="Rectangle 564"/>
              <p:cNvSpPr>
                <a:spLocks noChangeArrowheads="1"/>
              </p:cNvSpPr>
              <p:nvPr/>
            </p:nvSpPr>
            <p:spPr bwMode="auto">
              <a:xfrm>
                <a:off x="0" y="0"/>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4</a:t>
                </a:r>
                <a:endParaRPr lang="en-US" altLang="zh-CN" sz="2000">
                  <a:solidFill>
                    <a:schemeClr val="bg2"/>
                  </a:solidFill>
                </a:endParaRPr>
              </a:p>
            </p:txBody>
          </p:sp>
          <p:sp>
            <p:nvSpPr>
              <p:cNvPr id="33949" name="Line 565"/>
              <p:cNvSpPr>
                <a:spLocks noChangeShapeType="1"/>
              </p:cNvSpPr>
              <p:nvPr/>
            </p:nvSpPr>
            <p:spPr bwMode="auto">
              <a:xfrm>
                <a:off x="0" y="0"/>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0" name="Line 566"/>
              <p:cNvSpPr>
                <a:spLocks noChangeShapeType="1"/>
              </p:cNvSpPr>
              <p:nvPr/>
            </p:nvSpPr>
            <p:spPr bwMode="auto">
              <a:xfrm>
                <a:off x="0" y="249"/>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1" name="Line 567"/>
              <p:cNvSpPr>
                <a:spLocks noChangeShapeType="1"/>
              </p:cNvSpPr>
              <p:nvPr/>
            </p:nvSpPr>
            <p:spPr bwMode="auto">
              <a:xfrm>
                <a:off x="0"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2" name="Line 568"/>
              <p:cNvSpPr>
                <a:spLocks noChangeShapeType="1"/>
              </p:cNvSpPr>
              <p:nvPr/>
            </p:nvSpPr>
            <p:spPr bwMode="auto">
              <a:xfrm>
                <a:off x="224"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3" name="Line 569"/>
              <p:cNvSpPr>
                <a:spLocks noChangeShapeType="1"/>
              </p:cNvSpPr>
              <p:nvPr/>
            </p:nvSpPr>
            <p:spPr bwMode="auto">
              <a:xfrm>
                <a:off x="448"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4" name="Rectangle 570"/>
              <p:cNvSpPr>
                <a:spLocks noChangeArrowheads="1"/>
              </p:cNvSpPr>
              <p:nvPr/>
            </p:nvSpPr>
            <p:spPr bwMode="auto">
              <a:xfrm>
                <a:off x="224" y="535"/>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955" name="Rectangle 571"/>
              <p:cNvSpPr>
                <a:spLocks noChangeArrowheads="1"/>
              </p:cNvSpPr>
              <p:nvPr/>
            </p:nvSpPr>
            <p:spPr bwMode="auto">
              <a:xfrm>
                <a:off x="0" y="535"/>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1</a:t>
                </a:r>
                <a:endParaRPr lang="en-US" altLang="zh-CN" sz="2000">
                  <a:solidFill>
                    <a:schemeClr val="bg2"/>
                  </a:solidFill>
                </a:endParaRPr>
              </a:p>
            </p:txBody>
          </p:sp>
          <p:sp>
            <p:nvSpPr>
              <p:cNvPr id="33956" name="Line 572"/>
              <p:cNvSpPr>
                <a:spLocks noChangeShapeType="1"/>
              </p:cNvSpPr>
              <p:nvPr/>
            </p:nvSpPr>
            <p:spPr bwMode="auto">
              <a:xfrm>
                <a:off x="0" y="535"/>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7" name="Line 573"/>
              <p:cNvSpPr>
                <a:spLocks noChangeShapeType="1"/>
              </p:cNvSpPr>
              <p:nvPr/>
            </p:nvSpPr>
            <p:spPr bwMode="auto">
              <a:xfrm>
                <a:off x="0" y="784"/>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8" name="Line 574"/>
              <p:cNvSpPr>
                <a:spLocks noChangeShapeType="1"/>
              </p:cNvSpPr>
              <p:nvPr/>
            </p:nvSpPr>
            <p:spPr bwMode="auto">
              <a:xfrm>
                <a:off x="0" y="535"/>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59" name="Line 575"/>
              <p:cNvSpPr>
                <a:spLocks noChangeShapeType="1"/>
              </p:cNvSpPr>
              <p:nvPr/>
            </p:nvSpPr>
            <p:spPr bwMode="auto">
              <a:xfrm>
                <a:off x="224" y="535"/>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0" name="Line 576"/>
              <p:cNvSpPr>
                <a:spLocks noChangeShapeType="1"/>
              </p:cNvSpPr>
              <p:nvPr/>
            </p:nvSpPr>
            <p:spPr bwMode="auto">
              <a:xfrm>
                <a:off x="448" y="535"/>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1" name="Rectangle 577"/>
              <p:cNvSpPr>
                <a:spLocks noChangeArrowheads="1"/>
              </p:cNvSpPr>
              <p:nvPr/>
            </p:nvSpPr>
            <p:spPr bwMode="auto">
              <a:xfrm>
                <a:off x="224" y="784"/>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962" name="Rectangle 578"/>
              <p:cNvSpPr>
                <a:spLocks noChangeArrowheads="1"/>
              </p:cNvSpPr>
              <p:nvPr/>
            </p:nvSpPr>
            <p:spPr bwMode="auto">
              <a:xfrm>
                <a:off x="0" y="784"/>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3</a:t>
                </a:r>
                <a:endParaRPr lang="en-US" altLang="zh-CN" sz="2000">
                  <a:solidFill>
                    <a:schemeClr val="bg2"/>
                  </a:solidFill>
                </a:endParaRPr>
              </a:p>
            </p:txBody>
          </p:sp>
          <p:sp>
            <p:nvSpPr>
              <p:cNvPr id="33963" name="Line 579"/>
              <p:cNvSpPr>
                <a:spLocks noChangeShapeType="1"/>
              </p:cNvSpPr>
              <p:nvPr/>
            </p:nvSpPr>
            <p:spPr bwMode="auto">
              <a:xfrm>
                <a:off x="0" y="784"/>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4" name="Line 580"/>
              <p:cNvSpPr>
                <a:spLocks noChangeShapeType="1"/>
              </p:cNvSpPr>
              <p:nvPr/>
            </p:nvSpPr>
            <p:spPr bwMode="auto">
              <a:xfrm>
                <a:off x="0" y="1033"/>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5" name="Line 581"/>
              <p:cNvSpPr>
                <a:spLocks noChangeShapeType="1"/>
              </p:cNvSpPr>
              <p:nvPr/>
            </p:nvSpPr>
            <p:spPr bwMode="auto">
              <a:xfrm>
                <a:off x="0" y="784"/>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6" name="Line 582"/>
              <p:cNvSpPr>
                <a:spLocks noChangeShapeType="1"/>
              </p:cNvSpPr>
              <p:nvPr/>
            </p:nvSpPr>
            <p:spPr bwMode="auto">
              <a:xfrm>
                <a:off x="224" y="784"/>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7" name="Line 583"/>
              <p:cNvSpPr>
                <a:spLocks noChangeShapeType="1"/>
              </p:cNvSpPr>
              <p:nvPr/>
            </p:nvSpPr>
            <p:spPr bwMode="auto">
              <a:xfrm>
                <a:off x="448" y="784"/>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68" name="Rectangle 585"/>
              <p:cNvSpPr>
                <a:spLocks noChangeArrowheads="1"/>
              </p:cNvSpPr>
              <p:nvPr/>
            </p:nvSpPr>
            <p:spPr bwMode="auto">
              <a:xfrm>
                <a:off x="224" y="256"/>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969" name="Rectangle 586"/>
              <p:cNvSpPr>
                <a:spLocks noChangeArrowheads="1"/>
              </p:cNvSpPr>
              <p:nvPr/>
            </p:nvSpPr>
            <p:spPr bwMode="auto">
              <a:xfrm>
                <a:off x="0" y="256"/>
                <a:ext cx="224"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1</a:t>
                </a:r>
                <a:endParaRPr lang="en-US" altLang="zh-CN" sz="2000">
                  <a:solidFill>
                    <a:schemeClr val="bg2"/>
                  </a:solidFill>
                </a:endParaRPr>
              </a:p>
            </p:txBody>
          </p:sp>
          <p:sp>
            <p:nvSpPr>
              <p:cNvPr id="33970" name="Line 587"/>
              <p:cNvSpPr>
                <a:spLocks noChangeShapeType="1"/>
              </p:cNvSpPr>
              <p:nvPr/>
            </p:nvSpPr>
            <p:spPr bwMode="auto">
              <a:xfrm>
                <a:off x="0" y="256"/>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1" name="Line 588"/>
              <p:cNvSpPr>
                <a:spLocks noChangeShapeType="1"/>
              </p:cNvSpPr>
              <p:nvPr/>
            </p:nvSpPr>
            <p:spPr bwMode="auto">
              <a:xfrm>
                <a:off x="0" y="505"/>
                <a:ext cx="448"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2" name="Line 589"/>
              <p:cNvSpPr>
                <a:spLocks noChangeShapeType="1"/>
              </p:cNvSpPr>
              <p:nvPr/>
            </p:nvSpPr>
            <p:spPr bwMode="auto">
              <a:xfrm>
                <a:off x="0" y="256"/>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3" name="Line 590"/>
              <p:cNvSpPr>
                <a:spLocks noChangeShapeType="1"/>
              </p:cNvSpPr>
              <p:nvPr/>
            </p:nvSpPr>
            <p:spPr bwMode="auto">
              <a:xfrm>
                <a:off x="224" y="256"/>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74" name="Line 591"/>
              <p:cNvSpPr>
                <a:spLocks noChangeShapeType="1"/>
              </p:cNvSpPr>
              <p:nvPr/>
            </p:nvSpPr>
            <p:spPr bwMode="auto">
              <a:xfrm>
                <a:off x="448" y="256"/>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39044" name="Text Box 592"/>
          <p:cNvSpPr txBox="1">
            <a:spLocks noChangeArrowheads="1"/>
          </p:cNvSpPr>
          <p:nvPr/>
        </p:nvSpPr>
        <p:spPr bwMode="auto">
          <a:xfrm>
            <a:off x="6324600" y="395287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逆邻接表</a:t>
            </a:r>
            <a:endParaRPr lang="zh-CN" altLang="en-US" sz="2400">
              <a:solidFill>
                <a:schemeClr val="accent1"/>
              </a:solidFill>
              <a:ea typeface="黑体" panose="02010609060101010101" pitchFamily="2" charset="-122"/>
            </a:endParaRPr>
          </a:p>
        </p:txBody>
      </p:sp>
      <p:sp>
        <p:nvSpPr>
          <p:cNvPr id="39045" name="Rectangle 596"/>
          <p:cNvSpPr>
            <a:spLocks noChangeArrowheads="1"/>
          </p:cNvSpPr>
          <p:nvPr/>
        </p:nvSpPr>
        <p:spPr bwMode="auto">
          <a:xfrm>
            <a:off x="152400" y="31242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2400" b="1" dirty="0">
                <a:solidFill>
                  <a:srgbClr val="FF0000"/>
                </a:solidFill>
                <a:effectLst>
                  <a:outerShdw blurRad="38100" dist="38100" dir="2700000" algn="tl">
                    <a:srgbClr val="C0C0C0"/>
                  </a:outerShdw>
                </a:effectLst>
              </a:rPr>
              <a:t>注：邻接表不唯一，因各个边结点的链入顺序是任意的。</a:t>
            </a:r>
            <a:endParaRPr lang="zh-CN" altLang="en-US" sz="2400" b="1" dirty="0">
              <a:solidFill>
                <a:srgbClr val="FF0000"/>
              </a:solidFill>
              <a:effectLst>
                <a:outerShdw blurRad="38100" dist="38100" dir="2700000" algn="tl">
                  <a:srgbClr val="C0C0C0"/>
                </a:outerShdw>
              </a:effectLst>
            </a:endParaRPr>
          </a:p>
        </p:txBody>
      </p:sp>
      <p:graphicFrame>
        <p:nvGraphicFramePr>
          <p:cNvPr id="39046" name="Group 134"/>
          <p:cNvGraphicFramePr>
            <a:graphicFrameLocks noGrp="1"/>
          </p:cNvGraphicFramePr>
          <p:nvPr/>
        </p:nvGraphicFramePr>
        <p:xfrm>
          <a:off x="4376738" y="620713"/>
          <a:ext cx="482600" cy="2300286"/>
        </p:xfrm>
        <a:graphic>
          <a:graphicData uri="http://schemas.openxmlformats.org/drawingml/2006/table">
            <a:tbl>
              <a:tblPr/>
              <a:tblGrid>
                <a:gridCol w="482600"/>
              </a:tblGrid>
              <a:tr h="45865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bg2"/>
                          </a:solidFill>
                          <a:effectLst/>
                          <a:latin typeface="Times New Roman" panose="02020603050405020304" pitchFamily="18" charset="0"/>
                          <a:ea typeface="SimSun" panose="02010600030101010101" pitchFamily="2" charset="-122"/>
                        </a:rPr>
                        <a:t>v</a:t>
                      </a:r>
                      <a:r>
                        <a:rPr kumimoji="0" lang="en-US" sz="2400" b="1" i="0" u="none" strike="noStrike" cap="none" normalizeH="0" baseline="-25000" dirty="0">
                          <a:ln>
                            <a:noFill/>
                          </a:ln>
                          <a:solidFill>
                            <a:schemeClr val="bg2"/>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25000" dirty="0">
                        <a:ln>
                          <a:noFill/>
                        </a:ln>
                        <a:solidFill>
                          <a:schemeClr val="bg2"/>
                        </a:solidFill>
                        <a:effectLst/>
                        <a:latin typeface="Arial" panose="020B0604020202020204" pitchFamily="34" charset="0"/>
                        <a:ea typeface="SimSun" panose="02010600030101010101" pitchFamily="2" charset="-122"/>
                      </a:endParaRPr>
                    </a:p>
                  </a:txBody>
                  <a:tcPr marT="45728" marB="45728" horzOverflow="overflow">
                    <a:lnL>
                      <a:noFill/>
                    </a:lnL>
                    <a:lnR>
                      <a:noFill/>
                    </a:lnR>
                    <a:lnT>
                      <a:noFill/>
                    </a:lnT>
                    <a:lnB>
                      <a:noFill/>
                    </a:lnB>
                    <a:lnTlToBr>
                      <a:noFill/>
                    </a:lnTlToBr>
                    <a:lnBlToTr>
                      <a:noFill/>
                    </a:lnBlToTr>
                    <a:noFill/>
                  </a:tcPr>
                </a:tc>
              </a:tr>
              <a:tr h="461464">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v</a:t>
                      </a:r>
                      <a:r>
                        <a:rPr kumimoji="0" lang="en-US" sz="2400" b="1" i="0" u="none" strike="noStrike" cap="none" normalizeH="0" baseline="-25000">
                          <a:ln>
                            <a:noFill/>
                          </a:ln>
                          <a:solidFill>
                            <a:schemeClr val="bg2"/>
                          </a:solidFill>
                          <a:effectLst/>
                          <a:latin typeface="Times New Roman" panose="02020603050405020304" pitchFamily="18" charset="0"/>
                          <a:ea typeface="SimSun" panose="02010600030101010101" pitchFamily="2" charset="-122"/>
                        </a:rPr>
                        <a:t>2</a:t>
                      </a:r>
                      <a:endParaRPr kumimoji="0" lang="en-US" sz="2400" b="1" i="0" u="none" strike="noStrike" cap="none" normalizeH="0" baseline="-25000">
                        <a:ln>
                          <a:noFill/>
                        </a:ln>
                        <a:solidFill>
                          <a:schemeClr val="bg2"/>
                        </a:solidFill>
                        <a:effectLst/>
                        <a:latin typeface="Arial" panose="020B0604020202020204" pitchFamily="34" charset="0"/>
                        <a:ea typeface="SimSun" panose="02010600030101010101" pitchFamily="2" charset="-122"/>
                      </a:endParaRPr>
                    </a:p>
                  </a:txBody>
                  <a:tcPr marT="45728" marB="45728" horzOverflow="overflow">
                    <a:lnL>
                      <a:noFill/>
                    </a:lnL>
                    <a:lnR>
                      <a:noFill/>
                    </a:lnR>
                    <a:lnT>
                      <a:noFill/>
                    </a:lnT>
                    <a:lnB>
                      <a:noFill/>
                    </a:lnB>
                    <a:lnTlToBr>
                      <a:noFill/>
                    </a:lnTlToBr>
                    <a:lnBlToTr>
                      <a:noFill/>
                    </a:lnBlToTr>
                    <a:noFill/>
                  </a:tcPr>
                </a:tc>
              </a:tr>
              <a:tr h="461464">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v</a:t>
                      </a:r>
                      <a:r>
                        <a:rPr kumimoji="0" lang="en-US" sz="2400" b="1" i="0" u="none" strike="noStrike" cap="none" normalizeH="0" baseline="-25000">
                          <a:ln>
                            <a:noFill/>
                          </a:ln>
                          <a:solidFill>
                            <a:schemeClr val="bg2"/>
                          </a:solidFill>
                          <a:effectLst/>
                          <a:latin typeface="Times New Roman" panose="02020603050405020304" pitchFamily="18" charset="0"/>
                          <a:ea typeface="SimSun" panose="02010600030101010101" pitchFamily="2" charset="-122"/>
                        </a:rPr>
                        <a:t>3</a:t>
                      </a:r>
                      <a:endParaRPr kumimoji="0" lang="en-US" sz="2400" b="1" i="0" u="none" strike="noStrike" cap="none" normalizeH="0" baseline="-25000">
                        <a:ln>
                          <a:noFill/>
                        </a:ln>
                        <a:solidFill>
                          <a:schemeClr val="bg2"/>
                        </a:solidFill>
                        <a:effectLst/>
                        <a:latin typeface="Arial" panose="020B0604020202020204" pitchFamily="34" charset="0"/>
                        <a:ea typeface="SimSun" panose="02010600030101010101" pitchFamily="2" charset="-122"/>
                      </a:endParaRPr>
                    </a:p>
                  </a:txBody>
                  <a:tcPr marT="45728" marB="45728" horzOverflow="overflow">
                    <a:lnL>
                      <a:noFill/>
                    </a:lnL>
                    <a:lnR>
                      <a:noFill/>
                    </a:lnR>
                    <a:lnT>
                      <a:noFill/>
                    </a:lnT>
                    <a:lnB>
                      <a:noFill/>
                    </a:lnB>
                    <a:lnTlToBr>
                      <a:noFill/>
                    </a:lnTlToBr>
                    <a:lnBlToTr>
                      <a:noFill/>
                    </a:lnBlToTr>
                    <a:noFill/>
                  </a:tcPr>
                </a:tc>
              </a:tr>
              <a:tr h="458650">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bg2"/>
                          </a:solidFill>
                          <a:effectLst/>
                          <a:latin typeface="Times New Roman" panose="02020603050405020304" pitchFamily="18" charset="0"/>
                          <a:ea typeface="SimSun" panose="02010600030101010101" pitchFamily="2" charset="-122"/>
                        </a:rPr>
                        <a:t>v</a:t>
                      </a:r>
                      <a:r>
                        <a:rPr kumimoji="0" lang="en-US" sz="2400" b="1" i="0" u="none" strike="noStrike" cap="none" normalizeH="0" baseline="-25000">
                          <a:ln>
                            <a:noFill/>
                          </a:ln>
                          <a:solidFill>
                            <a:schemeClr val="bg2"/>
                          </a:solidFill>
                          <a:effectLst/>
                          <a:latin typeface="Times New Roman" panose="02020603050405020304" pitchFamily="18" charset="0"/>
                          <a:ea typeface="SimSun" panose="02010600030101010101" pitchFamily="2" charset="-122"/>
                        </a:rPr>
                        <a:t>4</a:t>
                      </a:r>
                      <a:endParaRPr kumimoji="0" lang="en-US" sz="2400" b="1" i="0" u="none" strike="noStrike" cap="none" normalizeH="0" baseline="-25000">
                        <a:ln>
                          <a:noFill/>
                        </a:ln>
                        <a:solidFill>
                          <a:schemeClr val="bg2"/>
                        </a:solidFill>
                        <a:effectLst/>
                        <a:latin typeface="Arial" panose="020B0604020202020204" pitchFamily="34" charset="0"/>
                        <a:ea typeface="SimSun" panose="02010600030101010101" pitchFamily="2" charset="-122"/>
                      </a:endParaRPr>
                    </a:p>
                  </a:txBody>
                  <a:tcPr marT="45728" marB="45728" horzOverflow="overflow">
                    <a:lnL>
                      <a:noFill/>
                    </a:lnL>
                    <a:lnR>
                      <a:noFill/>
                    </a:lnR>
                    <a:lnT>
                      <a:noFill/>
                    </a:lnT>
                    <a:lnB>
                      <a:noFill/>
                    </a:lnB>
                    <a:lnTlToBr>
                      <a:noFill/>
                    </a:lnTlToBr>
                    <a:lnBlToTr>
                      <a:noFill/>
                    </a:lnBlToTr>
                    <a:noFill/>
                  </a:tcPr>
                </a:tc>
              </a:tr>
              <a:tr h="460058">
                <a:tc>
                  <a:txBody>
                    <a:bodyPr/>
                    <a:lstStyle/>
                    <a:p>
                      <a:pPr marL="0" marR="0" lvl="0" indent="0" algn="l"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bg2"/>
                          </a:solidFill>
                          <a:effectLst/>
                          <a:latin typeface="Times New Roman" panose="02020603050405020304" pitchFamily="18" charset="0"/>
                          <a:ea typeface="SimSun" panose="02010600030101010101" pitchFamily="2" charset="-122"/>
                        </a:rPr>
                        <a:t>v</a:t>
                      </a:r>
                      <a:r>
                        <a:rPr kumimoji="0" lang="en-US" sz="2400" b="1" i="0" u="none" strike="noStrike" cap="none" normalizeH="0" baseline="-25000" dirty="0">
                          <a:ln>
                            <a:noFill/>
                          </a:ln>
                          <a:solidFill>
                            <a:schemeClr val="bg2"/>
                          </a:solidFill>
                          <a:effectLst/>
                          <a:latin typeface="Times New Roman" panose="02020603050405020304" pitchFamily="18" charset="0"/>
                          <a:ea typeface="SimSun" panose="02010600030101010101" pitchFamily="2" charset="-122"/>
                        </a:rPr>
                        <a:t>5</a:t>
                      </a:r>
                      <a:endParaRPr kumimoji="0" lang="en-US" sz="2400" b="1" i="0" u="none" strike="noStrike" cap="none" normalizeH="0" baseline="-25000" dirty="0">
                        <a:ln>
                          <a:noFill/>
                        </a:ln>
                        <a:solidFill>
                          <a:schemeClr val="bg2"/>
                        </a:solidFill>
                        <a:effectLst/>
                        <a:latin typeface="Arial" panose="020B0604020202020204" pitchFamily="34" charset="0"/>
                        <a:ea typeface="SimSun" panose="02010600030101010101" pitchFamily="2" charset="-122"/>
                      </a:endParaRPr>
                    </a:p>
                  </a:txBody>
                  <a:tcPr marT="45728" marB="45728" horzOverflow="overflow">
                    <a:lnL>
                      <a:noFill/>
                    </a:lnL>
                    <a:lnR>
                      <a:noFill/>
                    </a:lnR>
                    <a:lnT>
                      <a:noFill/>
                    </a:lnT>
                    <a:lnB>
                      <a:noFill/>
                    </a:lnB>
                    <a:lnTlToBr>
                      <a:noFill/>
                    </a:lnTlToBr>
                    <a:lnBlToTr>
                      <a:noFill/>
                    </a:lnBlToTr>
                    <a:noFill/>
                  </a:tcPr>
                </a:tc>
              </a:tr>
            </a:tbl>
          </a:graphicData>
        </a:graphic>
      </p:graphicFrame>
      <p:grpSp>
        <p:nvGrpSpPr>
          <p:cNvPr id="39052" name="Group 140"/>
          <p:cNvGrpSpPr/>
          <p:nvPr/>
        </p:nvGrpSpPr>
        <p:grpSpPr bwMode="auto">
          <a:xfrm>
            <a:off x="5715000" y="2652713"/>
            <a:ext cx="3352800" cy="395287"/>
            <a:chOff x="0" y="0"/>
            <a:chExt cx="2112" cy="249"/>
          </a:xfrm>
        </p:grpSpPr>
        <p:sp>
          <p:nvSpPr>
            <p:cNvPr id="33903" name="Rectangle 625"/>
            <p:cNvSpPr>
              <a:spLocks noChangeArrowheads="1"/>
            </p:cNvSpPr>
            <p:nvPr/>
          </p:nvSpPr>
          <p:spPr bwMode="auto">
            <a:xfrm>
              <a:off x="105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p>
          </p:txBody>
        </p:sp>
        <p:sp>
          <p:nvSpPr>
            <p:cNvPr id="33904" name="Rectangle 626"/>
            <p:cNvSpPr>
              <a:spLocks noChangeArrowheads="1"/>
            </p:cNvSpPr>
            <p:nvPr/>
          </p:nvSpPr>
          <p:spPr bwMode="auto">
            <a:xfrm>
              <a:off x="76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3</a:t>
              </a:r>
              <a:endParaRPr lang="en-US" altLang="zh-CN" sz="2000" b="1"/>
            </a:p>
          </p:txBody>
        </p:sp>
        <p:sp>
          <p:nvSpPr>
            <p:cNvPr id="33905" name="Line 627"/>
            <p:cNvSpPr>
              <a:spLocks noChangeShapeType="1"/>
            </p:cNvSpPr>
            <p:nvPr/>
          </p:nvSpPr>
          <p:spPr bwMode="auto">
            <a:xfrm>
              <a:off x="768"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6" name="Line 628"/>
            <p:cNvSpPr>
              <a:spLocks noChangeShapeType="1"/>
            </p:cNvSpPr>
            <p:nvPr/>
          </p:nvSpPr>
          <p:spPr bwMode="auto">
            <a:xfrm>
              <a:off x="768"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7" name="Line 629"/>
            <p:cNvSpPr>
              <a:spLocks noChangeShapeType="1"/>
            </p:cNvSpPr>
            <p:nvPr/>
          </p:nvSpPr>
          <p:spPr bwMode="auto">
            <a:xfrm>
              <a:off x="1056"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8" name="Line 630"/>
            <p:cNvSpPr>
              <a:spLocks noChangeShapeType="1"/>
            </p:cNvSpPr>
            <p:nvPr/>
          </p:nvSpPr>
          <p:spPr bwMode="auto">
            <a:xfrm>
              <a:off x="1344"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9" name="Rectangle 631"/>
            <p:cNvSpPr>
              <a:spLocks noChangeArrowheads="1"/>
            </p:cNvSpPr>
            <p:nvPr/>
          </p:nvSpPr>
          <p:spPr bwMode="auto">
            <a:xfrm>
              <a:off x="288"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2000" b="1"/>
            </a:p>
          </p:txBody>
        </p:sp>
        <p:sp>
          <p:nvSpPr>
            <p:cNvPr id="33910" name="Rectangle 632"/>
            <p:cNvSpPr>
              <a:spLocks noChangeArrowheads="1"/>
            </p:cNvSpPr>
            <p:nvPr/>
          </p:nvSpPr>
          <p:spPr bwMode="auto">
            <a:xfrm>
              <a:off x="0"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2</a:t>
              </a:r>
              <a:endParaRPr lang="en-US" altLang="zh-CN" sz="2000" b="1"/>
            </a:p>
          </p:txBody>
        </p:sp>
        <p:sp>
          <p:nvSpPr>
            <p:cNvPr id="33911" name="Line 633"/>
            <p:cNvSpPr>
              <a:spLocks noChangeShapeType="1"/>
            </p:cNvSpPr>
            <p:nvPr/>
          </p:nvSpPr>
          <p:spPr bwMode="auto">
            <a:xfrm>
              <a:off x="0"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2" name="Line 634"/>
            <p:cNvSpPr>
              <a:spLocks noChangeShapeType="1"/>
            </p:cNvSpPr>
            <p:nvPr/>
          </p:nvSpPr>
          <p:spPr bwMode="auto">
            <a:xfrm>
              <a:off x="0"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3" name="Line 635"/>
            <p:cNvSpPr>
              <a:spLocks noChangeShapeType="1"/>
            </p:cNvSpPr>
            <p:nvPr/>
          </p:nvSpPr>
          <p:spPr bwMode="auto">
            <a:xfrm>
              <a:off x="0"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4" name="Line 636"/>
            <p:cNvSpPr>
              <a:spLocks noChangeShapeType="1"/>
            </p:cNvSpPr>
            <p:nvPr/>
          </p:nvSpPr>
          <p:spPr bwMode="auto">
            <a:xfrm>
              <a:off x="288"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5" name="Line 637"/>
            <p:cNvSpPr>
              <a:spLocks noChangeShapeType="1"/>
            </p:cNvSpPr>
            <p:nvPr/>
          </p:nvSpPr>
          <p:spPr bwMode="auto">
            <a:xfrm>
              <a:off x="57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6" name="Rectangle 638"/>
            <p:cNvSpPr>
              <a:spLocks noChangeArrowheads="1"/>
            </p:cNvSpPr>
            <p:nvPr/>
          </p:nvSpPr>
          <p:spPr bwMode="auto">
            <a:xfrm>
              <a:off x="1824"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a:t>
              </a:r>
              <a:endParaRPr lang="en-US" altLang="zh-CN" sz="2000" b="1"/>
            </a:p>
          </p:txBody>
        </p:sp>
        <p:sp>
          <p:nvSpPr>
            <p:cNvPr id="33917" name="Rectangle 639"/>
            <p:cNvSpPr>
              <a:spLocks noChangeArrowheads="1"/>
            </p:cNvSpPr>
            <p:nvPr/>
          </p:nvSpPr>
          <p:spPr bwMode="auto">
            <a:xfrm>
              <a:off x="1536" y="0"/>
              <a:ext cx="288" cy="249"/>
            </a:xfrm>
            <a:prstGeom prst="rect">
              <a:avLst/>
            </a:prstGeom>
            <a:solidFill>
              <a:srgbClr val="CEDD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CN" sz="2000" b="1"/>
                <a:t>4</a:t>
              </a:r>
              <a:endParaRPr lang="en-US" altLang="zh-CN" sz="2000" b="1"/>
            </a:p>
          </p:txBody>
        </p:sp>
        <p:sp>
          <p:nvSpPr>
            <p:cNvPr id="33918" name="Line 640"/>
            <p:cNvSpPr>
              <a:spLocks noChangeShapeType="1"/>
            </p:cNvSpPr>
            <p:nvPr/>
          </p:nvSpPr>
          <p:spPr bwMode="auto">
            <a:xfrm>
              <a:off x="1536"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9" name="Line 641"/>
            <p:cNvSpPr>
              <a:spLocks noChangeShapeType="1"/>
            </p:cNvSpPr>
            <p:nvPr/>
          </p:nvSpPr>
          <p:spPr bwMode="auto">
            <a:xfrm>
              <a:off x="1536" y="249"/>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20" name="Line 642"/>
            <p:cNvSpPr>
              <a:spLocks noChangeShapeType="1"/>
            </p:cNvSpPr>
            <p:nvPr/>
          </p:nvSpPr>
          <p:spPr bwMode="auto">
            <a:xfrm>
              <a:off x="1536"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21" name="Line 643"/>
            <p:cNvSpPr>
              <a:spLocks noChangeShapeType="1"/>
            </p:cNvSpPr>
            <p:nvPr/>
          </p:nvSpPr>
          <p:spPr bwMode="auto">
            <a:xfrm>
              <a:off x="1824" y="0"/>
              <a:ext cx="0" cy="24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22" name="Line 644"/>
            <p:cNvSpPr>
              <a:spLocks noChangeShapeType="1"/>
            </p:cNvSpPr>
            <p:nvPr/>
          </p:nvSpPr>
          <p:spPr bwMode="auto">
            <a:xfrm>
              <a:off x="2112" y="0"/>
              <a:ext cx="0" cy="249"/>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23" name="Line 645"/>
            <p:cNvSpPr>
              <a:spLocks noChangeShapeType="1"/>
            </p:cNvSpPr>
            <p:nvPr/>
          </p:nvSpPr>
          <p:spPr bwMode="auto">
            <a:xfrm>
              <a:off x="432"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24" name="Line 646"/>
            <p:cNvSpPr>
              <a:spLocks noChangeShapeType="1"/>
            </p:cNvSpPr>
            <p:nvPr/>
          </p:nvSpPr>
          <p:spPr bwMode="auto">
            <a:xfrm>
              <a:off x="1200" y="144"/>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25" name="Line 647"/>
            <p:cNvSpPr>
              <a:spLocks noChangeShapeType="1"/>
            </p:cNvSpPr>
            <p:nvPr/>
          </p:nvSpPr>
          <p:spPr bwMode="auto">
            <a:xfrm>
              <a:off x="768" y="0"/>
              <a:ext cx="57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pic>
        <p:nvPicPr>
          <p:cNvPr id="39076" name="Group 6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4363" y="2103438"/>
            <a:ext cx="3406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77" name="Text Box 674"/>
          <p:cNvSpPr txBox="1">
            <a:spLocks noChangeArrowheads="1"/>
          </p:cNvSpPr>
          <p:nvPr/>
        </p:nvSpPr>
        <p:spPr bwMode="auto">
          <a:xfrm>
            <a:off x="4140200" y="6165850"/>
            <a:ext cx="95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000" b="1">
                <a:ea typeface="黑体" panose="02010609060101010101" pitchFamily="2" charset="-122"/>
              </a:rPr>
              <a:t>出边表</a:t>
            </a:r>
            <a:endParaRPr lang="zh-CN" altLang="en-US" sz="2000" b="1">
              <a:ea typeface="黑体" panose="02010609060101010101" pitchFamily="2" charset="-122"/>
            </a:endParaRPr>
          </a:p>
        </p:txBody>
      </p:sp>
      <p:grpSp>
        <p:nvGrpSpPr>
          <p:cNvPr id="39078" name="Group 166"/>
          <p:cNvGrpSpPr/>
          <p:nvPr/>
        </p:nvGrpSpPr>
        <p:grpSpPr bwMode="auto">
          <a:xfrm>
            <a:off x="2819400" y="4506913"/>
            <a:ext cx="1141413" cy="2058987"/>
            <a:chOff x="0" y="0"/>
            <a:chExt cx="719" cy="1297"/>
          </a:xfrm>
        </p:grpSpPr>
        <p:sp>
          <p:nvSpPr>
            <p:cNvPr id="33886" name="Rectangle 494"/>
            <p:cNvSpPr>
              <a:spLocks noChangeArrowheads="1"/>
            </p:cNvSpPr>
            <p:nvPr/>
          </p:nvSpPr>
          <p:spPr bwMode="auto">
            <a:xfrm>
              <a:off x="323" y="747"/>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b="1"/>
            </a:p>
          </p:txBody>
        </p:sp>
        <p:sp>
          <p:nvSpPr>
            <p:cNvPr id="33887" name="Rectangle 495"/>
            <p:cNvSpPr>
              <a:spLocks noChangeArrowheads="1"/>
            </p:cNvSpPr>
            <p:nvPr/>
          </p:nvSpPr>
          <p:spPr bwMode="auto">
            <a:xfrm>
              <a:off x="0" y="747"/>
              <a:ext cx="323"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4</a:t>
              </a:r>
              <a:endParaRPr lang="en-US" altLang="zh-CN" sz="2000" b="1" baseline="-25000"/>
            </a:p>
          </p:txBody>
        </p:sp>
        <p:sp>
          <p:nvSpPr>
            <p:cNvPr id="33888" name="Rectangle 496"/>
            <p:cNvSpPr>
              <a:spLocks noChangeArrowheads="1"/>
            </p:cNvSpPr>
            <p:nvPr/>
          </p:nvSpPr>
          <p:spPr bwMode="auto">
            <a:xfrm>
              <a:off x="323" y="498"/>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b="1"/>
            </a:p>
          </p:txBody>
        </p:sp>
        <p:sp>
          <p:nvSpPr>
            <p:cNvPr id="33889" name="Rectangle 497"/>
            <p:cNvSpPr>
              <a:spLocks noChangeArrowheads="1"/>
            </p:cNvSpPr>
            <p:nvPr/>
          </p:nvSpPr>
          <p:spPr bwMode="auto">
            <a:xfrm>
              <a:off x="0" y="498"/>
              <a:ext cx="323"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3</a:t>
              </a:r>
              <a:endParaRPr lang="en-US" altLang="zh-CN" sz="2000" b="1" baseline="-25000"/>
            </a:p>
          </p:txBody>
        </p:sp>
        <p:sp>
          <p:nvSpPr>
            <p:cNvPr id="33890" name="Rectangle 498"/>
            <p:cNvSpPr>
              <a:spLocks noChangeArrowheads="1"/>
            </p:cNvSpPr>
            <p:nvPr/>
          </p:nvSpPr>
          <p:spPr bwMode="auto">
            <a:xfrm>
              <a:off x="323" y="249"/>
              <a:ext cx="396"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a:t>
              </a:r>
              <a:endParaRPr lang="en-US" altLang="zh-CN" sz="2000" b="1"/>
            </a:p>
          </p:txBody>
        </p:sp>
        <p:sp>
          <p:nvSpPr>
            <p:cNvPr id="33891" name="Rectangle 499"/>
            <p:cNvSpPr>
              <a:spLocks noChangeArrowheads="1"/>
            </p:cNvSpPr>
            <p:nvPr/>
          </p:nvSpPr>
          <p:spPr bwMode="auto">
            <a:xfrm>
              <a:off x="0" y="249"/>
              <a:ext cx="323"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2</a:t>
              </a:r>
              <a:endParaRPr lang="en-US" altLang="zh-CN" sz="2000" b="1" baseline="-25000"/>
            </a:p>
          </p:txBody>
        </p:sp>
        <p:sp>
          <p:nvSpPr>
            <p:cNvPr id="33892" name="Rectangle 500"/>
            <p:cNvSpPr>
              <a:spLocks noChangeArrowheads="1"/>
            </p:cNvSpPr>
            <p:nvPr/>
          </p:nvSpPr>
          <p:spPr bwMode="auto">
            <a:xfrm>
              <a:off x="323" y="0"/>
              <a:ext cx="396" cy="249"/>
            </a:xfrm>
            <a:prstGeom prst="rect">
              <a:avLst/>
            </a:prstGeom>
            <a:solidFill>
              <a:srgbClr val="CDE5F3"/>
            </a:solidFill>
            <a:ln w="3175">
              <a:solidFill>
                <a:schemeClr val="bg2"/>
              </a:solidFill>
              <a:miter lim="800000"/>
            </a:ln>
          </p:spPr>
          <p:txBody>
            <a:bodyPr/>
            <a:lstStyle/>
            <a:p>
              <a:pPr algn="ctr">
                <a:spcBef>
                  <a:spcPct val="20000"/>
                </a:spcBef>
              </a:pPr>
              <a:endParaRPr lang="zh-CN" altLang="en-US" sz="2000" b="1"/>
            </a:p>
          </p:txBody>
        </p:sp>
        <p:sp>
          <p:nvSpPr>
            <p:cNvPr id="33893" name="Rectangle 501"/>
            <p:cNvSpPr>
              <a:spLocks noChangeArrowheads="1"/>
            </p:cNvSpPr>
            <p:nvPr/>
          </p:nvSpPr>
          <p:spPr bwMode="auto">
            <a:xfrm>
              <a:off x="0" y="0"/>
              <a:ext cx="323" cy="249"/>
            </a:xfrm>
            <a:prstGeom prst="rect">
              <a:avLst/>
            </a:prstGeom>
            <a:solidFill>
              <a:srgbClr val="CDE5F3"/>
            </a:solidFill>
            <a:ln w="3175">
              <a:solidFill>
                <a:schemeClr val="bg2"/>
              </a:solidFill>
              <a:miter lim="800000"/>
            </a:ln>
          </p:spPr>
          <p:txBody>
            <a:bodyPr/>
            <a:lstStyle/>
            <a:p>
              <a:pPr algn="ctr">
                <a:spcBef>
                  <a:spcPct val="20000"/>
                </a:spcBef>
              </a:pPr>
              <a:r>
                <a:rPr lang="en-US" altLang="zh-CN" sz="2000" b="1"/>
                <a:t>V</a:t>
              </a:r>
              <a:r>
                <a:rPr lang="en-US" altLang="zh-CN" sz="2000" b="1" baseline="-25000"/>
                <a:t>1</a:t>
              </a:r>
              <a:endParaRPr lang="en-US" altLang="zh-CN" sz="2000" b="1" baseline="-25000"/>
            </a:p>
          </p:txBody>
        </p:sp>
        <p:sp>
          <p:nvSpPr>
            <p:cNvPr id="33894" name="Line 502"/>
            <p:cNvSpPr>
              <a:spLocks noChangeShapeType="1"/>
            </p:cNvSpPr>
            <p:nvPr/>
          </p:nvSpPr>
          <p:spPr bwMode="auto">
            <a:xfrm>
              <a:off x="0" y="0"/>
              <a:ext cx="719"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5" name="Line 503"/>
            <p:cNvSpPr>
              <a:spLocks noChangeShapeType="1"/>
            </p:cNvSpPr>
            <p:nvPr/>
          </p:nvSpPr>
          <p:spPr bwMode="auto">
            <a:xfrm>
              <a:off x="0" y="249"/>
              <a:ext cx="719"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6" name="Line 504"/>
            <p:cNvSpPr>
              <a:spLocks noChangeShapeType="1"/>
            </p:cNvSpPr>
            <p:nvPr/>
          </p:nvSpPr>
          <p:spPr bwMode="auto">
            <a:xfrm>
              <a:off x="0" y="498"/>
              <a:ext cx="719"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7" name="Line 505"/>
            <p:cNvSpPr>
              <a:spLocks noChangeShapeType="1"/>
            </p:cNvSpPr>
            <p:nvPr/>
          </p:nvSpPr>
          <p:spPr bwMode="auto">
            <a:xfrm>
              <a:off x="0" y="747"/>
              <a:ext cx="719"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8" name="Line 506"/>
            <p:cNvSpPr>
              <a:spLocks noChangeShapeType="1"/>
            </p:cNvSpPr>
            <p:nvPr/>
          </p:nvSpPr>
          <p:spPr bwMode="auto">
            <a:xfrm>
              <a:off x="0" y="996"/>
              <a:ext cx="719"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9" name="Line 507"/>
            <p:cNvSpPr>
              <a:spLocks noChangeShapeType="1"/>
            </p:cNvSpPr>
            <p:nvPr/>
          </p:nvSpPr>
          <p:spPr bwMode="auto">
            <a:xfrm>
              <a:off x="0" y="0"/>
              <a:ext cx="0" cy="996"/>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0" name="Line 508"/>
            <p:cNvSpPr>
              <a:spLocks noChangeShapeType="1"/>
            </p:cNvSpPr>
            <p:nvPr/>
          </p:nvSpPr>
          <p:spPr bwMode="auto">
            <a:xfrm>
              <a:off x="323" y="0"/>
              <a:ext cx="0" cy="996"/>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1" name="Line 509"/>
            <p:cNvSpPr>
              <a:spLocks noChangeShapeType="1"/>
            </p:cNvSpPr>
            <p:nvPr/>
          </p:nvSpPr>
          <p:spPr bwMode="auto">
            <a:xfrm>
              <a:off x="719" y="0"/>
              <a:ext cx="0" cy="996"/>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02" name="Text Box 675"/>
            <p:cNvSpPr txBox="1">
              <a:spLocks noChangeArrowheads="1"/>
            </p:cNvSpPr>
            <p:nvPr/>
          </p:nvSpPr>
          <p:spPr bwMode="auto">
            <a:xfrm>
              <a:off x="15" y="1045"/>
              <a:ext cx="6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000" b="1">
                  <a:ea typeface="黑体" panose="02010609060101010101" pitchFamily="2" charset="-122"/>
                </a:rPr>
                <a:t>顶点表</a:t>
              </a:r>
              <a:endParaRPr lang="zh-CN" altLang="en-US" sz="2000" b="1">
                <a:ea typeface="黑体" panose="02010609060101010101" pitchFamily="2" charset="-122"/>
              </a:endParaRPr>
            </a:p>
          </p:txBody>
        </p:sp>
      </p:grpSp>
      <p:sp>
        <p:nvSpPr>
          <p:cNvPr id="39096" name="Text Box 676"/>
          <p:cNvSpPr txBox="1">
            <a:spLocks noChangeArrowheads="1"/>
          </p:cNvSpPr>
          <p:nvPr/>
        </p:nvSpPr>
        <p:spPr bwMode="auto">
          <a:xfrm>
            <a:off x="6372225" y="6094413"/>
            <a:ext cx="95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000" b="1">
                <a:ea typeface="黑体" panose="02010609060101010101" pitchFamily="2" charset="-122"/>
              </a:rPr>
              <a:t>顶点表</a:t>
            </a:r>
            <a:endParaRPr lang="zh-CN" altLang="en-US" sz="2000" b="1">
              <a:ea typeface="黑体" panose="02010609060101010101" pitchFamily="2" charset="-122"/>
            </a:endParaRPr>
          </a:p>
        </p:txBody>
      </p:sp>
      <p:sp>
        <p:nvSpPr>
          <p:cNvPr id="39097" name="Text Box 677"/>
          <p:cNvSpPr txBox="1">
            <a:spLocks noChangeArrowheads="1"/>
          </p:cNvSpPr>
          <p:nvPr/>
        </p:nvSpPr>
        <p:spPr bwMode="auto">
          <a:xfrm>
            <a:off x="7596188" y="6092825"/>
            <a:ext cx="95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000" b="1">
                <a:ea typeface="黑体" panose="02010609060101010101" pitchFamily="2" charset="-122"/>
              </a:rPr>
              <a:t>入边表</a:t>
            </a:r>
            <a:endParaRPr lang="zh-CN" altLang="en-US" sz="2000" b="1">
              <a:ea typeface="黑体" panose="02010609060101010101" pitchFamily="2" charset="-122"/>
            </a:endParaRPr>
          </a:p>
        </p:txBody>
      </p:sp>
      <p:grpSp>
        <p:nvGrpSpPr>
          <p:cNvPr id="39098" name="Group 186"/>
          <p:cNvGrpSpPr/>
          <p:nvPr/>
        </p:nvGrpSpPr>
        <p:grpSpPr bwMode="auto">
          <a:xfrm>
            <a:off x="3840163" y="4557713"/>
            <a:ext cx="2103437" cy="395287"/>
            <a:chOff x="0" y="0"/>
            <a:chExt cx="1325" cy="249"/>
          </a:xfrm>
        </p:grpSpPr>
        <p:sp>
          <p:nvSpPr>
            <p:cNvPr id="33870" name="Line 510"/>
            <p:cNvSpPr>
              <a:spLocks noChangeShapeType="1"/>
            </p:cNvSpPr>
            <p:nvPr/>
          </p:nvSpPr>
          <p:spPr bwMode="auto">
            <a:xfrm>
              <a:off x="0" y="96"/>
              <a:ext cx="265"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71" name="Rectangle 513"/>
            <p:cNvSpPr>
              <a:spLocks noChangeArrowheads="1"/>
            </p:cNvSpPr>
            <p:nvPr/>
          </p:nvSpPr>
          <p:spPr bwMode="auto">
            <a:xfrm>
              <a:off x="492" y="0"/>
              <a:ext cx="227" cy="249"/>
            </a:xfrm>
            <a:prstGeom prst="rect">
              <a:avLst/>
            </a:prstGeom>
            <a:solidFill>
              <a:srgbClr val="CEDD83"/>
            </a:solidFill>
            <a:ln w="3175">
              <a:solidFill>
                <a:schemeClr val="bg2"/>
              </a:solidFill>
              <a:miter lim="800000"/>
            </a:ln>
          </p:spPr>
          <p:txBody>
            <a:bodyPr/>
            <a:lstStyle/>
            <a:p>
              <a:pPr algn="ctr">
                <a:spcBef>
                  <a:spcPct val="20000"/>
                </a:spcBef>
              </a:pPr>
              <a:endParaRPr lang="zh-CN" altLang="en-US" sz="2000">
                <a:solidFill>
                  <a:srgbClr val="0000FF"/>
                </a:solidFill>
              </a:endParaRPr>
            </a:p>
          </p:txBody>
        </p:sp>
        <p:sp>
          <p:nvSpPr>
            <p:cNvPr id="33872" name="Rectangle 514"/>
            <p:cNvSpPr>
              <a:spLocks noChangeArrowheads="1"/>
            </p:cNvSpPr>
            <p:nvPr/>
          </p:nvSpPr>
          <p:spPr bwMode="auto">
            <a:xfrm>
              <a:off x="265"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2</a:t>
              </a:r>
              <a:endParaRPr lang="en-US" altLang="zh-CN" sz="2000">
                <a:solidFill>
                  <a:schemeClr val="bg2"/>
                </a:solidFill>
              </a:endParaRPr>
            </a:p>
          </p:txBody>
        </p:sp>
        <p:sp>
          <p:nvSpPr>
            <p:cNvPr id="33873" name="Line 515"/>
            <p:cNvSpPr>
              <a:spLocks noChangeShapeType="1"/>
            </p:cNvSpPr>
            <p:nvPr/>
          </p:nvSpPr>
          <p:spPr bwMode="auto">
            <a:xfrm>
              <a:off x="265" y="0"/>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4" name="Line 516"/>
            <p:cNvSpPr>
              <a:spLocks noChangeShapeType="1"/>
            </p:cNvSpPr>
            <p:nvPr/>
          </p:nvSpPr>
          <p:spPr bwMode="auto">
            <a:xfrm>
              <a:off x="265" y="249"/>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5" name="Line 517"/>
            <p:cNvSpPr>
              <a:spLocks noChangeShapeType="1"/>
            </p:cNvSpPr>
            <p:nvPr/>
          </p:nvSpPr>
          <p:spPr bwMode="auto">
            <a:xfrm>
              <a:off x="265"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6" name="Line 518"/>
            <p:cNvSpPr>
              <a:spLocks noChangeShapeType="1"/>
            </p:cNvSpPr>
            <p:nvPr/>
          </p:nvSpPr>
          <p:spPr bwMode="auto">
            <a:xfrm>
              <a:off x="492"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7" name="Line 519"/>
            <p:cNvSpPr>
              <a:spLocks noChangeShapeType="1"/>
            </p:cNvSpPr>
            <p:nvPr/>
          </p:nvSpPr>
          <p:spPr bwMode="auto">
            <a:xfrm>
              <a:off x="719"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8" name="Line 520"/>
            <p:cNvSpPr>
              <a:spLocks noChangeShapeType="1"/>
            </p:cNvSpPr>
            <p:nvPr/>
          </p:nvSpPr>
          <p:spPr bwMode="auto">
            <a:xfrm>
              <a:off x="606" y="105"/>
              <a:ext cx="265"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79" name="Rectangle 535"/>
            <p:cNvSpPr>
              <a:spLocks noChangeArrowheads="1"/>
            </p:cNvSpPr>
            <p:nvPr/>
          </p:nvSpPr>
          <p:spPr bwMode="auto">
            <a:xfrm>
              <a:off x="1098"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880" name="Rectangle 536"/>
            <p:cNvSpPr>
              <a:spLocks noChangeArrowheads="1"/>
            </p:cNvSpPr>
            <p:nvPr/>
          </p:nvSpPr>
          <p:spPr bwMode="auto">
            <a:xfrm>
              <a:off x="871"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3</a:t>
              </a:r>
              <a:endParaRPr lang="en-US" altLang="zh-CN" sz="2000">
                <a:solidFill>
                  <a:schemeClr val="bg2"/>
                </a:solidFill>
              </a:endParaRPr>
            </a:p>
          </p:txBody>
        </p:sp>
        <p:sp>
          <p:nvSpPr>
            <p:cNvPr id="33881" name="Line 537"/>
            <p:cNvSpPr>
              <a:spLocks noChangeShapeType="1"/>
            </p:cNvSpPr>
            <p:nvPr/>
          </p:nvSpPr>
          <p:spPr bwMode="auto">
            <a:xfrm>
              <a:off x="871" y="0"/>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2" name="Line 538"/>
            <p:cNvSpPr>
              <a:spLocks noChangeShapeType="1"/>
            </p:cNvSpPr>
            <p:nvPr/>
          </p:nvSpPr>
          <p:spPr bwMode="auto">
            <a:xfrm>
              <a:off x="871" y="249"/>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3" name="Line 539"/>
            <p:cNvSpPr>
              <a:spLocks noChangeShapeType="1"/>
            </p:cNvSpPr>
            <p:nvPr/>
          </p:nvSpPr>
          <p:spPr bwMode="auto">
            <a:xfrm>
              <a:off x="871"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4" name="Line 540"/>
            <p:cNvSpPr>
              <a:spLocks noChangeShapeType="1"/>
            </p:cNvSpPr>
            <p:nvPr/>
          </p:nvSpPr>
          <p:spPr bwMode="auto">
            <a:xfrm>
              <a:off x="1098"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85" name="Line 541"/>
            <p:cNvSpPr>
              <a:spLocks noChangeShapeType="1"/>
            </p:cNvSpPr>
            <p:nvPr/>
          </p:nvSpPr>
          <p:spPr bwMode="auto">
            <a:xfrm>
              <a:off x="1325"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9115" name="Group 203"/>
          <p:cNvGrpSpPr/>
          <p:nvPr/>
        </p:nvGrpSpPr>
        <p:grpSpPr bwMode="auto">
          <a:xfrm>
            <a:off x="3840163" y="5243513"/>
            <a:ext cx="1141412" cy="457200"/>
            <a:chOff x="0" y="0"/>
            <a:chExt cx="719" cy="288"/>
          </a:xfrm>
        </p:grpSpPr>
        <p:sp>
          <p:nvSpPr>
            <p:cNvPr id="33861" name="Line 511"/>
            <p:cNvSpPr>
              <a:spLocks noChangeShapeType="1"/>
            </p:cNvSpPr>
            <p:nvPr/>
          </p:nvSpPr>
          <p:spPr bwMode="auto">
            <a:xfrm>
              <a:off x="0" y="153"/>
              <a:ext cx="265"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62" name="Rectangle 521"/>
            <p:cNvSpPr>
              <a:spLocks noChangeArrowheads="1"/>
            </p:cNvSpPr>
            <p:nvPr/>
          </p:nvSpPr>
          <p:spPr bwMode="auto">
            <a:xfrm>
              <a:off x="492"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863" name="Rectangle 522"/>
            <p:cNvSpPr>
              <a:spLocks noChangeArrowheads="1"/>
            </p:cNvSpPr>
            <p:nvPr/>
          </p:nvSpPr>
          <p:spPr bwMode="auto">
            <a:xfrm>
              <a:off x="265"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4</a:t>
              </a:r>
              <a:endParaRPr lang="en-US" altLang="zh-CN" sz="2000">
                <a:solidFill>
                  <a:schemeClr val="bg2"/>
                </a:solidFill>
              </a:endParaRPr>
            </a:p>
          </p:txBody>
        </p:sp>
        <p:sp>
          <p:nvSpPr>
            <p:cNvPr id="33864" name="Line 523"/>
            <p:cNvSpPr>
              <a:spLocks noChangeShapeType="1"/>
            </p:cNvSpPr>
            <p:nvPr/>
          </p:nvSpPr>
          <p:spPr bwMode="auto">
            <a:xfrm>
              <a:off x="265" y="0"/>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5" name="Line 524"/>
            <p:cNvSpPr>
              <a:spLocks noChangeShapeType="1"/>
            </p:cNvSpPr>
            <p:nvPr/>
          </p:nvSpPr>
          <p:spPr bwMode="auto">
            <a:xfrm>
              <a:off x="265" y="249"/>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6" name="Line 525"/>
            <p:cNvSpPr>
              <a:spLocks noChangeShapeType="1"/>
            </p:cNvSpPr>
            <p:nvPr/>
          </p:nvSpPr>
          <p:spPr bwMode="auto">
            <a:xfrm>
              <a:off x="265"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7" name="Line 526"/>
            <p:cNvSpPr>
              <a:spLocks noChangeShapeType="1"/>
            </p:cNvSpPr>
            <p:nvPr/>
          </p:nvSpPr>
          <p:spPr bwMode="auto">
            <a:xfrm>
              <a:off x="492"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8" name="Line 527"/>
            <p:cNvSpPr>
              <a:spLocks noChangeShapeType="1"/>
            </p:cNvSpPr>
            <p:nvPr/>
          </p:nvSpPr>
          <p:spPr bwMode="auto">
            <a:xfrm>
              <a:off x="719"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9" name="Line 530"/>
            <p:cNvSpPr>
              <a:spLocks noChangeShapeType="1"/>
            </p:cNvSpPr>
            <p:nvPr/>
          </p:nvSpPr>
          <p:spPr bwMode="auto">
            <a:xfrm>
              <a:off x="265" y="288"/>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9125" name="Group 213"/>
          <p:cNvGrpSpPr/>
          <p:nvPr/>
        </p:nvGrpSpPr>
        <p:grpSpPr bwMode="auto">
          <a:xfrm>
            <a:off x="3840163" y="5700713"/>
            <a:ext cx="1141412" cy="395287"/>
            <a:chOff x="0" y="0"/>
            <a:chExt cx="719" cy="249"/>
          </a:xfrm>
        </p:grpSpPr>
        <p:sp>
          <p:nvSpPr>
            <p:cNvPr id="33854" name="Line 512"/>
            <p:cNvSpPr>
              <a:spLocks noChangeShapeType="1"/>
            </p:cNvSpPr>
            <p:nvPr/>
          </p:nvSpPr>
          <p:spPr bwMode="auto">
            <a:xfrm>
              <a:off x="0" y="105"/>
              <a:ext cx="265" cy="0"/>
            </a:xfrm>
            <a:prstGeom prst="line">
              <a:avLst/>
            </a:prstGeom>
            <a:noFill/>
            <a:ln w="317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55" name="Rectangle 528"/>
            <p:cNvSpPr>
              <a:spLocks noChangeArrowheads="1"/>
            </p:cNvSpPr>
            <p:nvPr/>
          </p:nvSpPr>
          <p:spPr bwMode="auto">
            <a:xfrm>
              <a:off x="492"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a:t>
              </a:r>
              <a:endParaRPr lang="en-US" altLang="zh-CN" sz="2000">
                <a:solidFill>
                  <a:schemeClr val="bg2"/>
                </a:solidFill>
              </a:endParaRPr>
            </a:p>
          </p:txBody>
        </p:sp>
        <p:sp>
          <p:nvSpPr>
            <p:cNvPr id="33856" name="Rectangle 529"/>
            <p:cNvSpPr>
              <a:spLocks noChangeArrowheads="1"/>
            </p:cNvSpPr>
            <p:nvPr/>
          </p:nvSpPr>
          <p:spPr bwMode="auto">
            <a:xfrm>
              <a:off x="265" y="0"/>
              <a:ext cx="227" cy="249"/>
            </a:xfrm>
            <a:prstGeom prst="rect">
              <a:avLst/>
            </a:prstGeom>
            <a:solidFill>
              <a:srgbClr val="CEDD83"/>
            </a:solidFill>
            <a:ln w="3175">
              <a:solidFill>
                <a:schemeClr val="bg2"/>
              </a:solidFill>
              <a:miter lim="800000"/>
            </a:ln>
          </p:spPr>
          <p:txBody>
            <a:bodyPr/>
            <a:lstStyle/>
            <a:p>
              <a:pPr algn="ctr">
                <a:spcBef>
                  <a:spcPct val="20000"/>
                </a:spcBef>
              </a:pPr>
              <a:r>
                <a:rPr lang="en-US" altLang="zh-CN" sz="2000">
                  <a:solidFill>
                    <a:schemeClr val="bg2"/>
                  </a:solidFill>
                </a:rPr>
                <a:t>1</a:t>
              </a:r>
              <a:endParaRPr lang="en-US" altLang="zh-CN" sz="2000">
                <a:solidFill>
                  <a:schemeClr val="bg2"/>
                </a:solidFill>
              </a:endParaRPr>
            </a:p>
          </p:txBody>
        </p:sp>
        <p:sp>
          <p:nvSpPr>
            <p:cNvPr id="33857" name="Line 531"/>
            <p:cNvSpPr>
              <a:spLocks noChangeShapeType="1"/>
            </p:cNvSpPr>
            <p:nvPr/>
          </p:nvSpPr>
          <p:spPr bwMode="auto">
            <a:xfrm>
              <a:off x="265" y="249"/>
              <a:ext cx="454" cy="0"/>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58" name="Line 532"/>
            <p:cNvSpPr>
              <a:spLocks noChangeShapeType="1"/>
            </p:cNvSpPr>
            <p:nvPr/>
          </p:nvSpPr>
          <p:spPr bwMode="auto">
            <a:xfrm>
              <a:off x="265"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59" name="Line 533"/>
            <p:cNvSpPr>
              <a:spLocks noChangeShapeType="1"/>
            </p:cNvSpPr>
            <p:nvPr/>
          </p:nvSpPr>
          <p:spPr bwMode="auto">
            <a:xfrm>
              <a:off x="492" y="0"/>
              <a:ext cx="0" cy="249"/>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0" name="Line 534"/>
            <p:cNvSpPr>
              <a:spLocks noChangeShapeType="1"/>
            </p:cNvSpPr>
            <p:nvPr/>
          </p:nvSpPr>
          <p:spPr bwMode="auto">
            <a:xfrm>
              <a:off x="719" y="0"/>
              <a:ext cx="0" cy="249"/>
            </a:xfrm>
            <a:prstGeom prst="line">
              <a:avLst/>
            </a:prstGeom>
            <a:noFill/>
            <a:ln w="3175" cap="sq">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8"/>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38919"/>
                                        </p:tgtEl>
                                        <p:attrNameLst>
                                          <p:attrName>style.visibility</p:attrName>
                                        </p:attrNameLst>
                                      </p:cBhvr>
                                      <p:to>
                                        <p:strVal val="visible"/>
                                      </p:to>
                                    </p:set>
                                    <p:animEffect transition="in" filter="wipe(up)">
                                      <p:cBhvr>
                                        <p:cTn id="9" dur="500"/>
                                        <p:tgtEl>
                                          <p:spTgt spid="38919"/>
                                        </p:tgtEl>
                                      </p:cBhvr>
                                    </p:animEffect>
                                  </p:childTnLst>
                                </p:cTn>
                              </p:par>
                              <p:par>
                                <p:cTn id="10" presetID="22" presetClass="entr" presetSubtype="1" fill="hold" nodeType="withEffect">
                                  <p:stCondLst>
                                    <p:cond delay="0"/>
                                  </p:stCondLst>
                                  <p:childTnLst>
                                    <p:set>
                                      <p:cBhvr>
                                        <p:cTn id="11" dur="1" fill="hold">
                                          <p:stCondLst>
                                            <p:cond delay="0"/>
                                          </p:stCondLst>
                                        </p:cTn>
                                        <p:tgtEl>
                                          <p:spTgt spid="38939"/>
                                        </p:tgtEl>
                                        <p:attrNameLst>
                                          <p:attrName>style.visibility</p:attrName>
                                        </p:attrNameLst>
                                      </p:cBhvr>
                                      <p:to>
                                        <p:strVal val="visible"/>
                                      </p:to>
                                    </p:set>
                                    <p:animEffect transition="in" filter="wipe(up)">
                                      <p:cBhvr>
                                        <p:cTn id="12" dur="500"/>
                                        <p:tgtEl>
                                          <p:spTgt spid="38939"/>
                                        </p:tgtEl>
                                      </p:cBhvr>
                                    </p:animEffect>
                                  </p:childTnLst>
                                </p:cTn>
                              </p:par>
                              <p:par>
                                <p:cTn id="13" presetID="22" presetClass="entr" presetSubtype="1" fill="hold" nodeType="withEffect">
                                  <p:stCondLst>
                                    <p:cond delay="0"/>
                                  </p:stCondLst>
                                  <p:childTnLst>
                                    <p:set>
                                      <p:cBhvr>
                                        <p:cTn id="14" dur="1" fill="hold">
                                          <p:stCondLst>
                                            <p:cond delay="0"/>
                                          </p:stCondLst>
                                        </p:cTn>
                                        <p:tgtEl>
                                          <p:spTgt spid="39046"/>
                                        </p:tgtEl>
                                        <p:attrNameLst>
                                          <p:attrName>style.visibility</p:attrName>
                                        </p:attrNameLst>
                                      </p:cBhvr>
                                      <p:to>
                                        <p:strVal val="visible"/>
                                      </p:to>
                                    </p:set>
                                    <p:animEffect transition="in" filter="wipe(up)">
                                      <p:cBhvr>
                                        <p:cTn id="15" dur="500"/>
                                        <p:tgtEl>
                                          <p:spTgt spid="3904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8945"/>
                                        </p:tgtEl>
                                        <p:attrNameLst>
                                          <p:attrName>style.visibility</p:attrName>
                                        </p:attrNameLst>
                                      </p:cBhvr>
                                      <p:to>
                                        <p:strVal val="visible"/>
                                      </p:to>
                                    </p:set>
                                    <p:animEffect transition="in" filter="wipe(left)">
                                      <p:cBhvr>
                                        <p:cTn id="20" dur="500"/>
                                        <p:tgtEl>
                                          <p:spTgt spid="3894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8950"/>
                                        </p:tgtEl>
                                        <p:attrNameLst>
                                          <p:attrName>style.visibility</p:attrName>
                                        </p:attrNameLst>
                                      </p:cBhvr>
                                      <p:to>
                                        <p:strVal val="visible"/>
                                      </p:to>
                                    </p:set>
                                    <p:animEffect transition="in" filter="wipe(left)">
                                      <p:cBhvr>
                                        <p:cTn id="25" dur="500"/>
                                        <p:tgtEl>
                                          <p:spTgt spid="3895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8948"/>
                                        </p:tgtEl>
                                        <p:attrNameLst>
                                          <p:attrName>style.visibility</p:attrName>
                                        </p:attrNameLst>
                                      </p:cBhvr>
                                      <p:to>
                                        <p:strVal val="visible"/>
                                      </p:to>
                                    </p:set>
                                    <p:animEffect transition="in" filter="wipe(left)">
                                      <p:cBhvr>
                                        <p:cTn id="30" dur="500"/>
                                        <p:tgtEl>
                                          <p:spTgt spid="3894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8990"/>
                                        </p:tgtEl>
                                        <p:attrNameLst>
                                          <p:attrName>style.visibility</p:attrName>
                                        </p:attrNameLst>
                                      </p:cBhvr>
                                      <p:to>
                                        <p:strVal val="visible"/>
                                      </p:to>
                                    </p:set>
                                    <p:animEffect transition="in" filter="wipe(left)">
                                      <p:cBhvr>
                                        <p:cTn id="35" dur="500"/>
                                        <p:tgtEl>
                                          <p:spTgt spid="3899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8949"/>
                                        </p:tgtEl>
                                        <p:attrNameLst>
                                          <p:attrName>style.visibility</p:attrName>
                                        </p:attrNameLst>
                                      </p:cBhvr>
                                      <p:to>
                                        <p:strVal val="visible"/>
                                      </p:to>
                                    </p:set>
                                    <p:animEffect transition="in" filter="wipe(left)">
                                      <p:cBhvr>
                                        <p:cTn id="40" dur="500"/>
                                        <p:tgtEl>
                                          <p:spTgt spid="3894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8966"/>
                                        </p:tgtEl>
                                        <p:attrNameLst>
                                          <p:attrName>style.visibility</p:attrName>
                                        </p:attrNameLst>
                                      </p:cBhvr>
                                      <p:to>
                                        <p:strVal val="visible"/>
                                      </p:to>
                                    </p:set>
                                    <p:animEffect transition="in" filter="wipe(left)">
                                      <p:cBhvr>
                                        <p:cTn id="45" dur="500"/>
                                        <p:tgtEl>
                                          <p:spTgt spid="3896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8946"/>
                                        </p:tgtEl>
                                        <p:attrNameLst>
                                          <p:attrName>style.visibility</p:attrName>
                                        </p:attrNameLst>
                                      </p:cBhvr>
                                      <p:to>
                                        <p:strVal val="visible"/>
                                      </p:to>
                                    </p:set>
                                    <p:animEffect transition="in" filter="wipe(left)">
                                      <p:cBhvr>
                                        <p:cTn id="50" dur="500"/>
                                        <p:tgtEl>
                                          <p:spTgt spid="3894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9076"/>
                                        </p:tgtEl>
                                        <p:attrNameLst>
                                          <p:attrName>style.visibility</p:attrName>
                                        </p:attrNameLst>
                                      </p:cBhvr>
                                      <p:to>
                                        <p:strVal val="visible"/>
                                      </p:to>
                                    </p:set>
                                    <p:animEffect transition="in" filter="wipe(left)">
                                      <p:cBhvr>
                                        <p:cTn id="55" dur="500"/>
                                        <p:tgtEl>
                                          <p:spTgt spid="3907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8947"/>
                                        </p:tgtEl>
                                        <p:attrNameLst>
                                          <p:attrName>style.visibility</p:attrName>
                                        </p:attrNameLst>
                                      </p:cBhvr>
                                      <p:to>
                                        <p:strVal val="visible"/>
                                      </p:to>
                                    </p:set>
                                    <p:animEffect transition="in" filter="wipe(left)">
                                      <p:cBhvr>
                                        <p:cTn id="60" dur="500"/>
                                        <p:tgtEl>
                                          <p:spTgt spid="3894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9052"/>
                                        </p:tgtEl>
                                        <p:attrNameLst>
                                          <p:attrName>style.visibility</p:attrName>
                                        </p:attrNameLst>
                                      </p:cBhvr>
                                      <p:to>
                                        <p:strVal val="visible"/>
                                      </p:to>
                                    </p:set>
                                    <p:animEffect transition="in" filter="wipe(left)">
                                      <p:cBhvr>
                                        <p:cTn id="65" dur="500"/>
                                        <p:tgtEl>
                                          <p:spTgt spid="39052"/>
                                        </p:tgtEl>
                                      </p:cBhvr>
                                    </p:animEffect>
                                  </p:childTnLst>
                                </p:cTn>
                              </p:par>
                            </p:childTnLst>
                          </p:cTn>
                        </p:par>
                      </p:childTnLst>
                    </p:cTn>
                  </p:par>
                  <p:par>
                    <p:cTn id="66" fill="hold">
                      <p:stCondLst>
                        <p:cond delay="indefinite"/>
                      </p:stCondLst>
                      <p:childTnLst>
                        <p:par>
                          <p:cTn id="67" fill="hold">
                            <p:stCondLst>
                              <p:cond delay="0"/>
                            </p:stCondLst>
                            <p:childTnLst>
                              <p:par>
                                <p:cTn id="68" presetID="23" presetClass="entr" presetSubtype="16" fill="hold" grpId="0" nodeType="clickEffect">
                                  <p:stCondLst>
                                    <p:cond delay="0"/>
                                  </p:stCondLst>
                                  <p:childTnLst>
                                    <p:set>
                                      <p:cBhvr>
                                        <p:cTn id="69" dur="1" fill="hold">
                                          <p:stCondLst>
                                            <p:cond delay="0"/>
                                          </p:stCondLst>
                                        </p:cTn>
                                        <p:tgtEl>
                                          <p:spTgt spid="39045"/>
                                        </p:tgtEl>
                                        <p:attrNameLst>
                                          <p:attrName>style.visibility</p:attrName>
                                        </p:attrNameLst>
                                      </p:cBhvr>
                                      <p:to>
                                        <p:strVal val="visible"/>
                                      </p:to>
                                    </p:set>
                                    <p:anim calcmode="lin" valueType="num">
                                      <p:cBhvr>
                                        <p:cTn id="70" dur="500" fill="hold"/>
                                        <p:tgtEl>
                                          <p:spTgt spid="39045"/>
                                        </p:tgtEl>
                                        <p:attrNameLst>
                                          <p:attrName>ppt_w</p:attrName>
                                        </p:attrNameLst>
                                      </p:cBhvr>
                                      <p:tavLst>
                                        <p:tav tm="0">
                                          <p:val>
                                            <p:fltVal val="0"/>
                                          </p:val>
                                        </p:tav>
                                        <p:tav tm="100000">
                                          <p:val>
                                            <p:strVal val="#ppt_w"/>
                                          </p:val>
                                        </p:tav>
                                      </p:tavLst>
                                    </p:anim>
                                    <p:anim calcmode="lin" valueType="num">
                                      <p:cBhvr>
                                        <p:cTn id="71" dur="500" fill="hold"/>
                                        <p:tgtEl>
                                          <p:spTgt spid="39045"/>
                                        </p:tgtEl>
                                        <p:attrNameLst>
                                          <p:attrName>ppt_h</p:attrName>
                                        </p:attrNameLst>
                                      </p:cBhvr>
                                      <p:tavLst>
                                        <p:tav tm="0">
                                          <p:val>
                                            <p:fltVal val="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74"/>
                                          </p:stCondLst>
                                        </p:cTn>
                                        <p:tgtEl>
                                          <p:spTgt spid="38991"/>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499"/>
                                          </p:stCondLst>
                                        </p:cTn>
                                        <p:tgtEl>
                                          <p:spTgt spid="3899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38993"/>
                                        </p:tgtEl>
                                        <p:attrNameLst>
                                          <p:attrName>style.visibility</p:attrName>
                                        </p:attrNameLst>
                                      </p:cBhvr>
                                      <p:to>
                                        <p:strVal val="visible"/>
                                      </p:to>
                                    </p:set>
                                    <p:animEffect transition="in" filter="blinds(horizontal)">
                                      <p:cBhvr>
                                        <p:cTn id="84" dur="500"/>
                                        <p:tgtEl>
                                          <p:spTgt spid="38993"/>
                                        </p:tgtEl>
                                      </p:cBhvr>
                                    </p:animEffect>
                                  </p:childTnLst>
                                </p:cTn>
                              </p:par>
                              <p:par>
                                <p:cTn id="85" presetID="12" presetClass="entr" presetSubtype="4" fill="hold" nodeType="withEffect">
                                  <p:stCondLst>
                                    <p:cond delay="0"/>
                                  </p:stCondLst>
                                  <p:childTnLst>
                                    <p:set>
                                      <p:cBhvr>
                                        <p:cTn id="86" dur="1" fill="hold">
                                          <p:stCondLst>
                                            <p:cond delay="0"/>
                                          </p:stCondLst>
                                        </p:cTn>
                                        <p:tgtEl>
                                          <p:spTgt spid="39078"/>
                                        </p:tgtEl>
                                        <p:attrNameLst>
                                          <p:attrName>style.visibility</p:attrName>
                                        </p:attrNameLst>
                                      </p:cBhvr>
                                      <p:to>
                                        <p:strVal val="visible"/>
                                      </p:to>
                                    </p:set>
                                    <p:animEffect transition="in" filter="slide(fromBottom)">
                                      <p:cBhvr>
                                        <p:cTn id="87" dur="500"/>
                                        <p:tgtEl>
                                          <p:spTgt spid="39078"/>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39077"/>
                                        </p:tgtEl>
                                        <p:attrNameLst>
                                          <p:attrName>style.visibility</p:attrName>
                                        </p:attrNameLst>
                                      </p:cBhvr>
                                      <p:to>
                                        <p:strVal val="visible"/>
                                      </p:to>
                                    </p:set>
                                    <p:animEffect transition="in" filter="blinds(horizontal)">
                                      <p:cBhvr>
                                        <p:cTn id="90" dur="500"/>
                                        <p:tgtEl>
                                          <p:spTgt spid="39077"/>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4" fill="hold" nodeType="clickEffect">
                                  <p:stCondLst>
                                    <p:cond delay="0"/>
                                  </p:stCondLst>
                                  <p:childTnLst>
                                    <p:set>
                                      <p:cBhvr>
                                        <p:cTn id="94" dur="1" fill="hold">
                                          <p:stCondLst>
                                            <p:cond delay="0"/>
                                          </p:stCondLst>
                                        </p:cTn>
                                        <p:tgtEl>
                                          <p:spTgt spid="39098"/>
                                        </p:tgtEl>
                                        <p:attrNameLst>
                                          <p:attrName>style.visibility</p:attrName>
                                        </p:attrNameLst>
                                      </p:cBhvr>
                                      <p:to>
                                        <p:strVal val="visible"/>
                                      </p:to>
                                    </p:set>
                                    <p:animEffect transition="in" filter="slide(fromBottom)">
                                      <p:cBhvr>
                                        <p:cTn id="95" dur="500"/>
                                        <p:tgtEl>
                                          <p:spTgt spid="39098"/>
                                        </p:tgtEl>
                                      </p:cBhvr>
                                    </p:animEffect>
                                  </p:childTnLst>
                                </p:cTn>
                              </p:par>
                            </p:childTnLst>
                          </p:cTn>
                        </p:par>
                      </p:childTnLst>
                    </p:cTn>
                  </p:par>
                  <p:par>
                    <p:cTn id="96" fill="hold">
                      <p:stCondLst>
                        <p:cond delay="indefinite"/>
                      </p:stCondLst>
                      <p:childTnLst>
                        <p:par>
                          <p:cTn id="97" fill="hold">
                            <p:stCondLst>
                              <p:cond delay="0"/>
                            </p:stCondLst>
                            <p:childTnLst>
                              <p:par>
                                <p:cTn id="98" presetID="12" presetClass="entr" presetSubtype="4" fill="hold" nodeType="clickEffect">
                                  <p:stCondLst>
                                    <p:cond delay="0"/>
                                  </p:stCondLst>
                                  <p:childTnLst>
                                    <p:set>
                                      <p:cBhvr>
                                        <p:cTn id="99" dur="1" fill="hold">
                                          <p:stCondLst>
                                            <p:cond delay="0"/>
                                          </p:stCondLst>
                                        </p:cTn>
                                        <p:tgtEl>
                                          <p:spTgt spid="39115"/>
                                        </p:tgtEl>
                                        <p:attrNameLst>
                                          <p:attrName>style.visibility</p:attrName>
                                        </p:attrNameLst>
                                      </p:cBhvr>
                                      <p:to>
                                        <p:strVal val="visible"/>
                                      </p:to>
                                    </p:set>
                                    <p:animEffect transition="in" filter="slide(fromBottom)">
                                      <p:cBhvr>
                                        <p:cTn id="100" dur="500"/>
                                        <p:tgtEl>
                                          <p:spTgt spid="39115"/>
                                        </p:tgtEl>
                                      </p:cBhvr>
                                    </p:animEffect>
                                  </p:childTnLst>
                                </p:cTn>
                              </p:par>
                            </p:childTnLst>
                          </p:cTn>
                        </p:par>
                      </p:childTnLst>
                    </p:cTn>
                  </p:par>
                  <p:par>
                    <p:cTn id="101" fill="hold">
                      <p:stCondLst>
                        <p:cond delay="indefinite"/>
                      </p:stCondLst>
                      <p:childTnLst>
                        <p:par>
                          <p:cTn id="102" fill="hold">
                            <p:stCondLst>
                              <p:cond delay="0"/>
                            </p:stCondLst>
                            <p:childTnLst>
                              <p:par>
                                <p:cTn id="103" presetID="12" presetClass="entr" presetSubtype="4" fill="hold" nodeType="clickEffect">
                                  <p:stCondLst>
                                    <p:cond delay="0"/>
                                  </p:stCondLst>
                                  <p:childTnLst>
                                    <p:set>
                                      <p:cBhvr>
                                        <p:cTn id="104" dur="1" fill="hold">
                                          <p:stCondLst>
                                            <p:cond delay="0"/>
                                          </p:stCondLst>
                                        </p:cTn>
                                        <p:tgtEl>
                                          <p:spTgt spid="39125"/>
                                        </p:tgtEl>
                                        <p:attrNameLst>
                                          <p:attrName>style.visibility</p:attrName>
                                        </p:attrNameLst>
                                      </p:cBhvr>
                                      <p:to>
                                        <p:strVal val="visible"/>
                                      </p:to>
                                    </p:set>
                                    <p:animEffect transition="in" filter="slide(fromBottom)">
                                      <p:cBhvr>
                                        <p:cTn id="105" dur="500"/>
                                        <p:tgtEl>
                                          <p:spTgt spid="39125"/>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39044"/>
                                        </p:tgtEl>
                                        <p:attrNameLst>
                                          <p:attrName>style.visibility</p:attrName>
                                        </p:attrNameLst>
                                      </p:cBhvr>
                                      <p:to>
                                        <p:strVal val="visible"/>
                                      </p:to>
                                    </p:set>
                                    <p:animEffect transition="in" filter="blinds(horizontal)">
                                      <p:cBhvr>
                                        <p:cTn id="110" dur="500"/>
                                        <p:tgtEl>
                                          <p:spTgt spid="39044"/>
                                        </p:tgtEl>
                                      </p:cBhvr>
                                    </p:animEffect>
                                  </p:childTnLst>
                                </p:cTn>
                              </p:par>
                              <p:par>
                                <p:cTn id="111" presetID="3" presetClass="entr" presetSubtype="10" fill="hold" nodeType="withEffect">
                                  <p:stCondLst>
                                    <p:cond delay="0"/>
                                  </p:stCondLst>
                                  <p:childTnLst>
                                    <p:set>
                                      <p:cBhvr>
                                        <p:cTn id="112" dur="1" fill="hold">
                                          <p:stCondLst>
                                            <p:cond delay="0"/>
                                          </p:stCondLst>
                                        </p:cTn>
                                        <p:tgtEl>
                                          <p:spTgt spid="38994"/>
                                        </p:tgtEl>
                                        <p:attrNameLst>
                                          <p:attrName>style.visibility</p:attrName>
                                        </p:attrNameLst>
                                      </p:cBhvr>
                                      <p:to>
                                        <p:strVal val="visible"/>
                                      </p:to>
                                    </p:set>
                                    <p:animEffect transition="in" filter="blinds(horizontal)">
                                      <p:cBhvr>
                                        <p:cTn id="113" dur="500"/>
                                        <p:tgtEl>
                                          <p:spTgt spid="38994"/>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39096"/>
                                        </p:tgtEl>
                                        <p:attrNameLst>
                                          <p:attrName>style.visibility</p:attrName>
                                        </p:attrNameLst>
                                      </p:cBhvr>
                                      <p:to>
                                        <p:strVal val="visible"/>
                                      </p:to>
                                    </p:set>
                                    <p:animEffect transition="in" filter="blinds(horizontal)">
                                      <p:cBhvr>
                                        <p:cTn id="116" dur="500"/>
                                        <p:tgtEl>
                                          <p:spTgt spid="39096"/>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39097"/>
                                        </p:tgtEl>
                                        <p:attrNameLst>
                                          <p:attrName>style.visibility</p:attrName>
                                        </p:attrNameLst>
                                      </p:cBhvr>
                                      <p:to>
                                        <p:strVal val="visible"/>
                                      </p:to>
                                    </p:set>
                                    <p:animEffect transition="in" filter="blinds(horizontal)">
                                      <p:cBhvr>
                                        <p:cTn id="119" dur="500"/>
                                        <p:tgtEl>
                                          <p:spTgt spid="39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autoUpdateAnimBg="0"/>
      <p:bldP spid="38945" grpId="0" animBg="1"/>
      <p:bldP spid="38946" grpId="0" animBg="1"/>
      <p:bldP spid="38947" grpId="0" animBg="1"/>
      <p:bldP spid="38948" grpId="0" animBg="1"/>
      <p:bldP spid="38949" grpId="0" animBg="1"/>
      <p:bldP spid="38991" grpId="0" autoUpdateAnimBg="0"/>
      <p:bldP spid="38993" grpId="0" autoUpdateAnimBg="0"/>
      <p:bldP spid="39044" grpId="0" autoUpdateAnimBg="0"/>
      <p:bldP spid="39045" grpId="0" autoUpdateAnimBg="0"/>
      <p:bldP spid="39077" grpId="0" autoUpdateAnimBg="0"/>
      <p:bldP spid="39096" grpId="0" autoUpdateAnimBg="0"/>
      <p:bldP spid="3909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DDA4225E-B67F-4F3E-B96E-78B7126F56B3}"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34819"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AA84F0C0-4335-4E59-A12F-743A3B78F628}"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grpSp>
        <p:nvGrpSpPr>
          <p:cNvPr id="35844" name="Group 4"/>
          <p:cNvGrpSpPr/>
          <p:nvPr/>
        </p:nvGrpSpPr>
        <p:grpSpPr bwMode="auto">
          <a:xfrm>
            <a:off x="881063" y="1341438"/>
            <a:ext cx="7219950" cy="3481387"/>
            <a:chOff x="0" y="0"/>
            <a:chExt cx="4548" cy="2193"/>
          </a:xfrm>
        </p:grpSpPr>
        <p:sp>
          <p:nvSpPr>
            <p:cNvPr id="34824" name="Rectangle 4" descr="羊皮纸"/>
            <p:cNvSpPr>
              <a:spLocks noChangeArrowheads="1"/>
            </p:cNvSpPr>
            <p:nvPr/>
          </p:nvSpPr>
          <p:spPr bwMode="auto">
            <a:xfrm>
              <a:off x="1572" y="320"/>
              <a:ext cx="624" cy="1344"/>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grpSp>
          <p:nvGrpSpPr>
            <p:cNvPr id="34825" name="Group 6"/>
            <p:cNvGrpSpPr/>
            <p:nvPr/>
          </p:nvGrpSpPr>
          <p:grpSpPr bwMode="auto">
            <a:xfrm>
              <a:off x="0" y="220"/>
              <a:ext cx="1200" cy="1431"/>
              <a:chOff x="0" y="0"/>
              <a:chExt cx="1200" cy="1431"/>
            </a:xfrm>
          </p:grpSpPr>
          <p:grpSp>
            <p:nvGrpSpPr>
              <p:cNvPr id="34865" name="Group 7"/>
              <p:cNvGrpSpPr/>
              <p:nvPr/>
            </p:nvGrpSpPr>
            <p:grpSpPr bwMode="auto">
              <a:xfrm>
                <a:off x="96" y="169"/>
                <a:ext cx="1008" cy="1113"/>
                <a:chOff x="0" y="0"/>
                <a:chExt cx="1008" cy="1113"/>
              </a:xfrm>
            </p:grpSpPr>
            <p:sp>
              <p:nvSpPr>
                <p:cNvPr id="34871" name="Line 5"/>
                <p:cNvSpPr>
                  <a:spLocks noChangeShapeType="1"/>
                </p:cNvSpPr>
                <p:nvPr/>
              </p:nvSpPr>
              <p:spPr bwMode="auto">
                <a:xfrm>
                  <a:off x="864" y="304"/>
                  <a:ext cx="0" cy="556"/>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2" name="Line 6"/>
                <p:cNvSpPr>
                  <a:spLocks noChangeShapeType="1"/>
                </p:cNvSpPr>
                <p:nvPr/>
              </p:nvSpPr>
              <p:spPr bwMode="auto">
                <a:xfrm flipV="1">
                  <a:off x="248" y="253"/>
                  <a:ext cx="520" cy="611"/>
                </a:xfrm>
                <a:prstGeom prst="line">
                  <a:avLst/>
                </a:prstGeom>
                <a:noFill/>
                <a:ln w="28575">
                  <a:solidFill>
                    <a:srgbClr val="008000"/>
                  </a:solidFill>
                  <a:round/>
                  <a:head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3" name="Line 7"/>
                <p:cNvSpPr>
                  <a:spLocks noChangeShapeType="1"/>
                </p:cNvSpPr>
                <p:nvPr/>
              </p:nvSpPr>
              <p:spPr bwMode="auto">
                <a:xfrm flipH="1">
                  <a:off x="157" y="319"/>
                  <a:ext cx="0" cy="499"/>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4" name="Oval 8" descr="羊皮纸"/>
                <p:cNvSpPr>
                  <a:spLocks noChangeArrowheads="1"/>
                </p:cNvSpPr>
                <p:nvPr/>
              </p:nvSpPr>
              <p:spPr bwMode="auto">
                <a:xfrm>
                  <a:off x="0" y="809"/>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B</a:t>
                  </a:r>
                  <a:endParaRPr lang="en-US" altLang="zh-CN" sz="2400">
                    <a:ea typeface="SimSun" panose="02010600030101010101" pitchFamily="2" charset="-122"/>
                  </a:endParaRPr>
                </a:p>
              </p:txBody>
            </p:sp>
            <p:sp>
              <p:nvSpPr>
                <p:cNvPr id="34875" name="Oval 9" descr="羊皮纸"/>
                <p:cNvSpPr>
                  <a:spLocks noChangeArrowheads="1"/>
                </p:cNvSpPr>
                <p:nvPr/>
              </p:nvSpPr>
              <p:spPr bwMode="auto">
                <a:xfrm>
                  <a:off x="5" y="0"/>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A</a:t>
                  </a:r>
                  <a:endParaRPr lang="en-US" altLang="zh-CN" sz="2400">
                    <a:ea typeface="SimSun" panose="02010600030101010101" pitchFamily="2" charset="-122"/>
                  </a:endParaRPr>
                </a:p>
              </p:txBody>
            </p:sp>
            <p:sp>
              <p:nvSpPr>
                <p:cNvPr id="34876" name="Oval 10" descr="羊皮纸"/>
                <p:cNvSpPr>
                  <a:spLocks noChangeArrowheads="1"/>
                </p:cNvSpPr>
                <p:nvPr/>
              </p:nvSpPr>
              <p:spPr bwMode="auto">
                <a:xfrm>
                  <a:off x="720" y="809"/>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C</a:t>
                  </a:r>
                  <a:endParaRPr lang="en-US" altLang="zh-CN" sz="2400">
                    <a:ea typeface="SimSun" panose="02010600030101010101" pitchFamily="2" charset="-122"/>
                  </a:endParaRPr>
                </a:p>
              </p:txBody>
            </p:sp>
            <p:sp>
              <p:nvSpPr>
                <p:cNvPr id="34877" name="Oval 11" descr="羊皮纸"/>
                <p:cNvSpPr>
                  <a:spLocks noChangeArrowheads="1"/>
                </p:cNvSpPr>
                <p:nvPr/>
              </p:nvSpPr>
              <p:spPr bwMode="auto">
                <a:xfrm>
                  <a:off x="720" y="0"/>
                  <a:ext cx="288" cy="304"/>
                </a:xfrm>
                <a:prstGeom prst="ellipse">
                  <a:avLst/>
                </a:prstGeom>
                <a:blipFill dpi="0" rotWithShape="0">
                  <a:blip r:embed="rId1"/>
                  <a:srcRect/>
                  <a:tile tx="0" ty="0" sx="100000" sy="100000" flip="none" algn="tl"/>
                </a:blipFill>
                <a:ln w="9525">
                  <a:solidFill>
                    <a:srgbClr val="CC3300"/>
                  </a:solidFill>
                  <a:round/>
                </a:ln>
                <a:effectLst>
                  <a:outerShdw dist="35921" dir="2700000" algn="ctr" rotWithShape="0">
                    <a:schemeClr val="bg2"/>
                  </a:outerShdw>
                </a:effectLst>
              </p:spPr>
              <p:txBody>
                <a:bodyPr wrap="none" anchor="ctr"/>
                <a:lstStyle/>
                <a:p>
                  <a:pPr algn="ctr"/>
                  <a:r>
                    <a:rPr lang="en-US" altLang="zh-CN" sz="2800" b="1">
                      <a:ea typeface="SimSun" panose="02010600030101010101" pitchFamily="2" charset="-122"/>
                    </a:rPr>
                    <a:t>D</a:t>
                  </a:r>
                  <a:endParaRPr lang="en-US" altLang="zh-CN" sz="2400">
                    <a:ea typeface="SimSun" panose="02010600030101010101" pitchFamily="2" charset="-122"/>
                  </a:endParaRPr>
                </a:p>
              </p:txBody>
            </p:sp>
            <p:sp>
              <p:nvSpPr>
                <p:cNvPr id="34878" name="Line 12"/>
                <p:cNvSpPr>
                  <a:spLocks noChangeShapeType="1"/>
                </p:cNvSpPr>
                <p:nvPr/>
              </p:nvSpPr>
              <p:spPr bwMode="auto">
                <a:xfrm>
                  <a:off x="288" y="152"/>
                  <a:ext cx="432" cy="0"/>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9" name="Line 13"/>
                <p:cNvSpPr>
                  <a:spLocks noChangeShapeType="1"/>
                </p:cNvSpPr>
                <p:nvPr/>
              </p:nvSpPr>
              <p:spPr bwMode="auto">
                <a:xfrm>
                  <a:off x="288" y="961"/>
                  <a:ext cx="432" cy="0"/>
                </a:xfrm>
                <a:prstGeom prst="line">
                  <a:avLst/>
                </a:prstGeom>
                <a:noFill/>
                <a:ln w="28575">
                  <a:solidFill>
                    <a:srgbClr val="0080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866" name="Text Box 14"/>
              <p:cNvSpPr txBox="1">
                <a:spLocks noChangeArrowheads="1"/>
              </p:cNvSpPr>
              <p:nvPr/>
            </p:nvSpPr>
            <p:spPr bwMode="auto">
              <a:xfrm>
                <a:off x="480"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6</a:t>
                </a:r>
                <a:endParaRPr lang="en-US" altLang="zh-CN" sz="2400">
                  <a:ea typeface="SimSun" panose="02010600030101010101" pitchFamily="2" charset="-122"/>
                </a:endParaRPr>
              </a:p>
            </p:txBody>
          </p:sp>
          <p:sp>
            <p:nvSpPr>
              <p:cNvPr id="34867" name="Text Box 15"/>
              <p:cNvSpPr txBox="1">
                <a:spLocks noChangeArrowheads="1"/>
              </p:cNvSpPr>
              <p:nvPr/>
            </p:nvSpPr>
            <p:spPr bwMode="auto">
              <a:xfrm>
                <a:off x="480" y="39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9</a:t>
                </a:r>
                <a:endParaRPr lang="en-US" altLang="zh-CN" sz="2400">
                  <a:ea typeface="SimSun" panose="02010600030101010101" pitchFamily="2" charset="-122"/>
                </a:endParaRPr>
              </a:p>
            </p:txBody>
          </p:sp>
          <p:sp>
            <p:nvSpPr>
              <p:cNvPr id="34868" name="Text Box 16"/>
              <p:cNvSpPr txBox="1">
                <a:spLocks noChangeArrowheads="1"/>
              </p:cNvSpPr>
              <p:nvPr/>
            </p:nvSpPr>
            <p:spPr bwMode="auto">
              <a:xfrm>
                <a:off x="0" y="5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5</a:t>
                </a:r>
                <a:endParaRPr lang="en-US" altLang="zh-CN" sz="2400">
                  <a:ea typeface="SimSun" panose="02010600030101010101" pitchFamily="2" charset="-122"/>
                </a:endParaRPr>
              </a:p>
            </p:txBody>
          </p:sp>
          <p:sp>
            <p:nvSpPr>
              <p:cNvPr id="34869" name="Text Box 17"/>
              <p:cNvSpPr txBox="1">
                <a:spLocks noChangeArrowheads="1"/>
              </p:cNvSpPr>
              <p:nvPr/>
            </p:nvSpPr>
            <p:spPr bwMode="auto">
              <a:xfrm>
                <a:off x="972" y="5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2</a:t>
                </a:r>
                <a:endParaRPr lang="en-US" altLang="zh-CN" sz="2400">
                  <a:ea typeface="SimSun" panose="02010600030101010101" pitchFamily="2" charset="-122"/>
                </a:endParaRPr>
              </a:p>
            </p:txBody>
          </p:sp>
          <p:sp>
            <p:nvSpPr>
              <p:cNvPr id="34870" name="Text Box 18"/>
              <p:cNvSpPr txBox="1">
                <a:spLocks noChangeArrowheads="1"/>
              </p:cNvSpPr>
              <p:nvPr/>
            </p:nvSpPr>
            <p:spPr bwMode="auto">
              <a:xfrm>
                <a:off x="528"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solidFill>
                      <a:schemeClr val="tx2"/>
                    </a:solidFill>
                    <a:ea typeface="SimSun" panose="02010600030101010101" pitchFamily="2" charset="-122"/>
                  </a:rPr>
                  <a:t>8</a:t>
                </a:r>
                <a:endParaRPr lang="en-US" altLang="zh-CN" sz="2400">
                  <a:ea typeface="SimSun" panose="02010600030101010101" pitchFamily="2" charset="-122"/>
                </a:endParaRPr>
              </a:p>
            </p:txBody>
          </p:sp>
        </p:grpSp>
        <p:sp>
          <p:nvSpPr>
            <p:cNvPr id="34826" name="Text Box 19"/>
            <p:cNvSpPr txBox="1">
              <a:spLocks noChangeArrowheads="1"/>
            </p:cNvSpPr>
            <p:nvPr/>
          </p:nvSpPr>
          <p:spPr bwMode="auto">
            <a:xfrm>
              <a:off x="1463" y="0"/>
              <a:ext cx="85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ea typeface="SimSun" panose="02010600030101010101" pitchFamily="2" charset="-122"/>
                </a:rPr>
                <a:t>data adj</a:t>
              </a:r>
              <a:endParaRPr lang="en-US" altLang="zh-CN" sz="2600">
                <a:ea typeface="SimSun" panose="02010600030101010101" pitchFamily="2" charset="-122"/>
              </a:endParaRPr>
            </a:p>
          </p:txBody>
        </p:sp>
        <p:sp>
          <p:nvSpPr>
            <p:cNvPr id="34827" name="Line 20"/>
            <p:cNvSpPr>
              <a:spLocks noChangeShapeType="1"/>
            </p:cNvSpPr>
            <p:nvPr/>
          </p:nvSpPr>
          <p:spPr bwMode="auto">
            <a:xfrm>
              <a:off x="1908" y="326"/>
              <a:ext cx="0" cy="13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8" name="Text Box 21"/>
            <p:cNvSpPr txBox="1">
              <a:spLocks noChangeArrowheads="1"/>
            </p:cNvSpPr>
            <p:nvPr/>
          </p:nvSpPr>
          <p:spPr bwMode="auto">
            <a:xfrm>
              <a:off x="1607" y="296"/>
              <a:ext cx="278" cy="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lnSpc>
                  <a:spcPct val="110000"/>
                </a:lnSpc>
                <a:spcBef>
                  <a:spcPct val="15000"/>
                </a:spcBef>
              </a:pPr>
              <a:r>
                <a:rPr lang="en-US" altLang="zh-CN" sz="2800" b="1">
                  <a:ea typeface="SimSun" panose="02010600030101010101" pitchFamily="2" charset="-122"/>
                </a:rPr>
                <a:t>A</a:t>
              </a:r>
              <a:endParaRPr lang="en-US" altLang="zh-CN" sz="2800" b="1">
                <a:ea typeface="SimSun" panose="02010600030101010101" pitchFamily="2" charset="-122"/>
              </a:endParaRPr>
            </a:p>
            <a:p>
              <a:pPr eaLnBrk="1" hangingPunct="1">
                <a:lnSpc>
                  <a:spcPct val="110000"/>
                </a:lnSpc>
                <a:spcBef>
                  <a:spcPct val="15000"/>
                </a:spcBef>
              </a:pPr>
              <a:r>
                <a:rPr lang="en-US" altLang="zh-CN" sz="2800" b="1">
                  <a:ea typeface="SimSun" panose="02010600030101010101" pitchFamily="2" charset="-122"/>
                </a:rPr>
                <a:t>B</a:t>
              </a:r>
              <a:endParaRPr lang="en-US" altLang="zh-CN" sz="2800" b="1">
                <a:ea typeface="SimSun" panose="02010600030101010101" pitchFamily="2" charset="-122"/>
              </a:endParaRPr>
            </a:p>
            <a:p>
              <a:pPr eaLnBrk="1" hangingPunct="1">
                <a:lnSpc>
                  <a:spcPct val="110000"/>
                </a:lnSpc>
                <a:spcBef>
                  <a:spcPct val="15000"/>
                </a:spcBef>
              </a:pPr>
              <a:r>
                <a:rPr lang="en-US" altLang="zh-CN" sz="2800" b="1">
                  <a:ea typeface="SimSun" panose="02010600030101010101" pitchFamily="2" charset="-122"/>
                </a:rPr>
                <a:t>C</a:t>
              </a:r>
              <a:endParaRPr lang="en-US" altLang="zh-CN" sz="2800" b="1">
                <a:ea typeface="SimSun" panose="02010600030101010101" pitchFamily="2" charset="-122"/>
              </a:endParaRPr>
            </a:p>
            <a:p>
              <a:pPr eaLnBrk="1" hangingPunct="1">
                <a:lnSpc>
                  <a:spcPct val="110000"/>
                </a:lnSpc>
                <a:spcBef>
                  <a:spcPct val="15000"/>
                </a:spcBef>
              </a:pPr>
              <a:r>
                <a:rPr lang="en-US" altLang="zh-CN" sz="2800" b="1">
                  <a:ea typeface="SimSun" panose="02010600030101010101" pitchFamily="2" charset="-122"/>
                </a:rPr>
                <a:t>D</a:t>
              </a:r>
              <a:endParaRPr lang="en-US" altLang="zh-CN" sz="2800">
                <a:ea typeface="SimSun" panose="02010600030101010101" pitchFamily="2" charset="-122"/>
              </a:endParaRPr>
            </a:p>
          </p:txBody>
        </p:sp>
        <p:sp>
          <p:nvSpPr>
            <p:cNvPr id="34829" name="Line 22"/>
            <p:cNvSpPr>
              <a:spLocks noChangeShapeType="1"/>
            </p:cNvSpPr>
            <p:nvPr/>
          </p:nvSpPr>
          <p:spPr bwMode="auto">
            <a:xfrm>
              <a:off x="1572" y="656"/>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0" name="Line 23"/>
            <p:cNvSpPr>
              <a:spLocks noChangeShapeType="1"/>
            </p:cNvSpPr>
            <p:nvPr/>
          </p:nvSpPr>
          <p:spPr bwMode="auto">
            <a:xfrm>
              <a:off x="1572" y="992"/>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1" name="Text Box 24"/>
            <p:cNvSpPr txBox="1">
              <a:spLocks noChangeArrowheads="1"/>
            </p:cNvSpPr>
            <p:nvPr/>
          </p:nvSpPr>
          <p:spPr bwMode="auto">
            <a:xfrm>
              <a:off x="1344" y="277"/>
              <a:ext cx="228" cy="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lnSpc>
                  <a:spcPct val="120000"/>
                </a:lnSpc>
              </a:pPr>
              <a:r>
                <a:rPr lang="en-US" altLang="zh-CN" sz="2800" b="1">
                  <a:solidFill>
                    <a:srgbClr val="009900"/>
                  </a:solidFill>
                  <a:ea typeface="SimSun" panose="02010600030101010101" pitchFamily="2" charset="-122"/>
                </a:rPr>
                <a:t>0</a:t>
              </a:r>
              <a:endParaRPr lang="en-US" altLang="zh-CN" sz="2800" b="1">
                <a:solidFill>
                  <a:srgbClr val="009900"/>
                </a:solidFill>
                <a:ea typeface="SimSun" panose="02010600030101010101" pitchFamily="2" charset="-122"/>
              </a:endParaRPr>
            </a:p>
            <a:p>
              <a:pPr eaLnBrk="1" hangingPunct="1">
                <a:lnSpc>
                  <a:spcPct val="120000"/>
                </a:lnSpc>
              </a:pPr>
              <a:r>
                <a:rPr lang="en-US" altLang="zh-CN" sz="2800" b="1">
                  <a:solidFill>
                    <a:srgbClr val="009900"/>
                  </a:solidFill>
                  <a:ea typeface="SimSun" panose="02010600030101010101" pitchFamily="2" charset="-122"/>
                </a:rPr>
                <a:t>1</a:t>
              </a:r>
              <a:endParaRPr lang="en-US" altLang="zh-CN" sz="2800" b="1">
                <a:solidFill>
                  <a:srgbClr val="009900"/>
                </a:solidFill>
                <a:ea typeface="SimSun" panose="02010600030101010101" pitchFamily="2" charset="-122"/>
              </a:endParaRPr>
            </a:p>
            <a:p>
              <a:pPr eaLnBrk="1" hangingPunct="1">
                <a:lnSpc>
                  <a:spcPct val="120000"/>
                </a:lnSpc>
              </a:pPr>
              <a:r>
                <a:rPr lang="en-US" altLang="zh-CN" sz="2800" b="1">
                  <a:solidFill>
                    <a:srgbClr val="009900"/>
                  </a:solidFill>
                  <a:ea typeface="SimSun" panose="02010600030101010101" pitchFamily="2" charset="-122"/>
                </a:rPr>
                <a:t>2</a:t>
              </a:r>
              <a:endParaRPr lang="en-US" altLang="zh-CN" sz="2800" b="1">
                <a:solidFill>
                  <a:srgbClr val="009900"/>
                </a:solidFill>
                <a:ea typeface="SimSun" panose="02010600030101010101" pitchFamily="2" charset="-122"/>
              </a:endParaRPr>
            </a:p>
            <a:p>
              <a:pPr eaLnBrk="1" hangingPunct="1">
                <a:lnSpc>
                  <a:spcPct val="120000"/>
                </a:lnSpc>
              </a:pPr>
              <a:r>
                <a:rPr lang="en-US" altLang="zh-CN" sz="2800" b="1">
                  <a:solidFill>
                    <a:srgbClr val="009900"/>
                  </a:solidFill>
                  <a:ea typeface="SimSun" panose="02010600030101010101" pitchFamily="2" charset="-122"/>
                </a:rPr>
                <a:t>3</a:t>
              </a:r>
              <a:endParaRPr lang="en-US" altLang="zh-CN" sz="2400">
                <a:ea typeface="SimSun" panose="02010600030101010101" pitchFamily="2" charset="-122"/>
              </a:endParaRPr>
            </a:p>
          </p:txBody>
        </p:sp>
        <p:sp>
          <p:nvSpPr>
            <p:cNvPr id="34832" name="Line 25"/>
            <p:cNvSpPr>
              <a:spLocks noChangeShapeType="1"/>
            </p:cNvSpPr>
            <p:nvPr/>
          </p:nvSpPr>
          <p:spPr bwMode="auto">
            <a:xfrm>
              <a:off x="2052" y="470"/>
              <a:ext cx="48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3" name="Line 26"/>
            <p:cNvSpPr>
              <a:spLocks noChangeShapeType="1"/>
            </p:cNvSpPr>
            <p:nvPr/>
          </p:nvSpPr>
          <p:spPr bwMode="auto">
            <a:xfrm>
              <a:off x="2052" y="854"/>
              <a:ext cx="48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4" name="Rectangle 27" descr="羊皮纸"/>
            <p:cNvSpPr>
              <a:spLocks noChangeArrowheads="1"/>
            </p:cNvSpPr>
            <p:nvPr/>
          </p:nvSpPr>
          <p:spPr bwMode="auto">
            <a:xfrm>
              <a:off x="2532" y="326"/>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35" name="Text Box 28"/>
            <p:cNvSpPr txBox="1">
              <a:spLocks noChangeArrowheads="1"/>
            </p:cNvSpPr>
            <p:nvPr/>
          </p:nvSpPr>
          <p:spPr bwMode="auto">
            <a:xfrm>
              <a:off x="2336" y="0"/>
              <a:ext cx="127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ea typeface="SimSun" panose="02010600030101010101" pitchFamily="2" charset="-122"/>
                </a:rPr>
                <a:t>dest cost link</a:t>
              </a:r>
              <a:endParaRPr lang="en-US" altLang="zh-CN" sz="2600">
                <a:ea typeface="SimSun" panose="02010600030101010101" pitchFamily="2" charset="-122"/>
              </a:endParaRPr>
            </a:p>
          </p:txBody>
        </p:sp>
        <p:sp>
          <p:nvSpPr>
            <p:cNvPr id="34836" name="Line 29"/>
            <p:cNvSpPr>
              <a:spLocks noChangeShapeType="1"/>
            </p:cNvSpPr>
            <p:nvPr/>
          </p:nvSpPr>
          <p:spPr bwMode="auto">
            <a:xfrm>
              <a:off x="2820" y="32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7" name="Rectangle 30" descr="羊皮纸"/>
            <p:cNvSpPr>
              <a:spLocks noChangeArrowheads="1"/>
            </p:cNvSpPr>
            <p:nvPr/>
          </p:nvSpPr>
          <p:spPr bwMode="auto">
            <a:xfrm>
              <a:off x="2532" y="704"/>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38" name="Line 31"/>
            <p:cNvSpPr>
              <a:spLocks noChangeShapeType="1"/>
            </p:cNvSpPr>
            <p:nvPr/>
          </p:nvSpPr>
          <p:spPr bwMode="auto">
            <a:xfrm>
              <a:off x="2820" y="710"/>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9" name="Text Box 32"/>
            <p:cNvSpPr txBox="1">
              <a:spLocks noChangeArrowheads="1"/>
            </p:cNvSpPr>
            <p:nvPr/>
          </p:nvSpPr>
          <p:spPr bwMode="auto">
            <a:xfrm>
              <a:off x="3108" y="608"/>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rgbClr val="CC3300"/>
                  </a:solidFill>
                  <a:ea typeface="SimSun" panose="02010600030101010101" pitchFamily="2" charset="-122"/>
                  <a:sym typeface="Symbol" panose="05050102010706020507" pitchFamily="18" charset="2"/>
                </a:rPr>
                <a:t></a:t>
              </a:r>
              <a:endParaRPr lang="en-US" altLang="zh-CN" sz="2400">
                <a:ea typeface="SimSun" panose="02010600030101010101" pitchFamily="2" charset="-122"/>
              </a:endParaRPr>
            </a:p>
          </p:txBody>
        </p:sp>
        <p:sp>
          <p:nvSpPr>
            <p:cNvPr id="34840" name="Line 33"/>
            <p:cNvSpPr>
              <a:spLocks noChangeShapeType="1"/>
            </p:cNvSpPr>
            <p:nvPr/>
          </p:nvSpPr>
          <p:spPr bwMode="auto">
            <a:xfrm>
              <a:off x="1572" y="1328"/>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1" name="Line 34"/>
            <p:cNvSpPr>
              <a:spLocks noChangeShapeType="1"/>
            </p:cNvSpPr>
            <p:nvPr/>
          </p:nvSpPr>
          <p:spPr bwMode="auto">
            <a:xfrm>
              <a:off x="3108" y="320"/>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2" name="Line 35"/>
            <p:cNvSpPr>
              <a:spLocks noChangeShapeType="1"/>
            </p:cNvSpPr>
            <p:nvPr/>
          </p:nvSpPr>
          <p:spPr bwMode="auto">
            <a:xfrm>
              <a:off x="3108" y="704"/>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3" name="Rectangle 36" descr="羊皮纸"/>
            <p:cNvSpPr>
              <a:spLocks noChangeArrowheads="1"/>
            </p:cNvSpPr>
            <p:nvPr/>
          </p:nvSpPr>
          <p:spPr bwMode="auto">
            <a:xfrm>
              <a:off x="3684" y="326"/>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44" name="Line 37"/>
            <p:cNvSpPr>
              <a:spLocks noChangeShapeType="1"/>
            </p:cNvSpPr>
            <p:nvPr/>
          </p:nvSpPr>
          <p:spPr bwMode="auto">
            <a:xfrm>
              <a:off x="3972" y="32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5" name="Line 38"/>
            <p:cNvSpPr>
              <a:spLocks noChangeShapeType="1"/>
            </p:cNvSpPr>
            <p:nvPr/>
          </p:nvSpPr>
          <p:spPr bwMode="auto">
            <a:xfrm>
              <a:off x="4260" y="320"/>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6" name="Rectangle 39" descr="羊皮纸"/>
            <p:cNvSpPr>
              <a:spLocks noChangeArrowheads="1"/>
            </p:cNvSpPr>
            <p:nvPr/>
          </p:nvSpPr>
          <p:spPr bwMode="auto">
            <a:xfrm>
              <a:off x="2532" y="1088"/>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47" name="Line 40"/>
            <p:cNvSpPr>
              <a:spLocks noChangeShapeType="1"/>
            </p:cNvSpPr>
            <p:nvPr/>
          </p:nvSpPr>
          <p:spPr bwMode="auto">
            <a:xfrm>
              <a:off x="2820" y="1088"/>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8" name="Line 41"/>
            <p:cNvSpPr>
              <a:spLocks noChangeShapeType="1"/>
            </p:cNvSpPr>
            <p:nvPr/>
          </p:nvSpPr>
          <p:spPr bwMode="auto">
            <a:xfrm>
              <a:off x="3108" y="1088"/>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9" name="Rectangle 42" descr="羊皮纸"/>
            <p:cNvSpPr>
              <a:spLocks noChangeArrowheads="1"/>
            </p:cNvSpPr>
            <p:nvPr/>
          </p:nvSpPr>
          <p:spPr bwMode="auto">
            <a:xfrm>
              <a:off x="2532" y="1472"/>
              <a:ext cx="864" cy="288"/>
            </a:xfrm>
            <a:prstGeom prst="rect">
              <a:avLst/>
            </a:prstGeom>
            <a:blipFill dpi="0" rotWithShape="0">
              <a:blip r:embed="rId1"/>
              <a:srcRect/>
              <a:tile tx="0" ty="0" sx="100000" sy="100000" flip="none" algn="tl"/>
            </a:blipFill>
            <a:ln w="9525">
              <a:solidFill>
                <a:schemeClr val="tx1"/>
              </a:solidFill>
              <a:miter lim="800000"/>
            </a:ln>
            <a:effectLst>
              <a:outerShdw dist="107763" dir="2700000" algn="ctr" rotWithShape="0">
                <a:schemeClr val="bg2"/>
              </a:outerShdw>
            </a:effectLst>
          </p:spPr>
          <p:txBody>
            <a:bodyPr wrap="none" anchor="ctr"/>
            <a:lstStyle/>
            <a:p>
              <a:pPr algn="ctr"/>
              <a:endParaRPr lang="zh-CN" altLang="en-US"/>
            </a:p>
          </p:txBody>
        </p:sp>
        <p:sp>
          <p:nvSpPr>
            <p:cNvPr id="34850" name="Line 43"/>
            <p:cNvSpPr>
              <a:spLocks noChangeShapeType="1"/>
            </p:cNvSpPr>
            <p:nvPr/>
          </p:nvSpPr>
          <p:spPr bwMode="auto">
            <a:xfrm>
              <a:off x="2820" y="1472"/>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1" name="Line 44"/>
            <p:cNvSpPr>
              <a:spLocks noChangeShapeType="1"/>
            </p:cNvSpPr>
            <p:nvPr/>
          </p:nvSpPr>
          <p:spPr bwMode="auto">
            <a:xfrm>
              <a:off x="3108" y="146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2" name="Line 45"/>
            <p:cNvSpPr>
              <a:spLocks noChangeShapeType="1"/>
            </p:cNvSpPr>
            <p:nvPr/>
          </p:nvSpPr>
          <p:spPr bwMode="auto">
            <a:xfrm>
              <a:off x="2052" y="1184"/>
              <a:ext cx="480"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3" name="Line 46"/>
            <p:cNvSpPr>
              <a:spLocks noChangeShapeType="1"/>
            </p:cNvSpPr>
            <p:nvPr/>
          </p:nvSpPr>
          <p:spPr bwMode="auto">
            <a:xfrm>
              <a:off x="2052" y="1472"/>
              <a:ext cx="480" cy="144"/>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4" name="Text Box 47"/>
            <p:cNvSpPr txBox="1">
              <a:spLocks noChangeArrowheads="1"/>
            </p:cNvSpPr>
            <p:nvPr/>
          </p:nvSpPr>
          <p:spPr bwMode="auto">
            <a:xfrm>
              <a:off x="3108" y="992"/>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rgbClr val="CC3300"/>
                  </a:solidFill>
                  <a:ea typeface="SimSun" panose="02010600030101010101" pitchFamily="2" charset="-122"/>
                  <a:sym typeface="Symbol" panose="05050102010706020507" pitchFamily="18" charset="2"/>
                </a:rPr>
                <a:t></a:t>
              </a:r>
              <a:endParaRPr lang="en-US" altLang="zh-CN" sz="2400">
                <a:ea typeface="SimSun" panose="02010600030101010101" pitchFamily="2" charset="-122"/>
              </a:endParaRPr>
            </a:p>
          </p:txBody>
        </p:sp>
        <p:sp>
          <p:nvSpPr>
            <p:cNvPr id="34855" name="Text Box 48"/>
            <p:cNvSpPr txBox="1">
              <a:spLocks noChangeArrowheads="1"/>
            </p:cNvSpPr>
            <p:nvPr/>
          </p:nvSpPr>
          <p:spPr bwMode="auto">
            <a:xfrm>
              <a:off x="3108" y="1376"/>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rgbClr val="CC3300"/>
                  </a:solidFill>
                  <a:ea typeface="SimSun" panose="02010600030101010101" pitchFamily="2" charset="-122"/>
                  <a:sym typeface="Symbol" panose="05050102010706020507" pitchFamily="18" charset="2"/>
                </a:rPr>
                <a:t></a:t>
              </a:r>
              <a:endParaRPr lang="en-US" altLang="zh-CN" sz="2400">
                <a:ea typeface="SimSun" panose="02010600030101010101" pitchFamily="2" charset="-122"/>
              </a:endParaRPr>
            </a:p>
          </p:txBody>
        </p:sp>
        <p:sp>
          <p:nvSpPr>
            <p:cNvPr id="34856" name="Text Box 49"/>
            <p:cNvSpPr txBox="1">
              <a:spLocks noChangeArrowheads="1"/>
            </p:cNvSpPr>
            <p:nvPr/>
          </p:nvSpPr>
          <p:spPr bwMode="auto">
            <a:xfrm>
              <a:off x="4258" y="224"/>
              <a:ext cx="29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rgbClr val="CC3300"/>
                  </a:solidFill>
                  <a:ea typeface="SimSun" panose="02010600030101010101" pitchFamily="2" charset="-122"/>
                  <a:sym typeface="Symbol" panose="05050102010706020507" pitchFamily="18" charset="2"/>
                </a:rPr>
                <a:t></a:t>
              </a:r>
              <a:endParaRPr lang="en-US" altLang="zh-CN" sz="2400">
                <a:ea typeface="SimSun" panose="02010600030101010101" pitchFamily="2" charset="-122"/>
              </a:endParaRPr>
            </a:p>
          </p:txBody>
        </p:sp>
        <p:sp>
          <p:nvSpPr>
            <p:cNvPr id="34857" name="Line 50"/>
            <p:cNvSpPr>
              <a:spLocks noChangeShapeType="1"/>
            </p:cNvSpPr>
            <p:nvPr/>
          </p:nvSpPr>
          <p:spPr bwMode="auto">
            <a:xfrm>
              <a:off x="3252" y="464"/>
              <a:ext cx="432" cy="0"/>
            </a:xfrm>
            <a:prstGeom prst="line">
              <a:avLst/>
            </a:prstGeom>
            <a:noFill/>
            <a:ln w="28575">
              <a:solidFill>
                <a:srgbClr val="CC3300"/>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8" name="Text Box 51"/>
            <p:cNvSpPr txBox="1">
              <a:spLocks noChangeArrowheads="1"/>
            </p:cNvSpPr>
            <p:nvPr/>
          </p:nvSpPr>
          <p:spPr bwMode="auto">
            <a:xfrm>
              <a:off x="2580" y="291"/>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1</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5</a:t>
              </a:r>
              <a:endParaRPr lang="en-US" altLang="zh-CN" sz="3200" b="1">
                <a:ea typeface="SimSun" panose="02010600030101010101" pitchFamily="2" charset="-122"/>
              </a:endParaRPr>
            </a:p>
          </p:txBody>
        </p:sp>
        <p:sp>
          <p:nvSpPr>
            <p:cNvPr id="34859" name="Text Box 52"/>
            <p:cNvSpPr txBox="1">
              <a:spLocks noChangeArrowheads="1"/>
            </p:cNvSpPr>
            <p:nvPr/>
          </p:nvSpPr>
          <p:spPr bwMode="auto">
            <a:xfrm>
              <a:off x="3732" y="291"/>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3</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6</a:t>
              </a:r>
              <a:endParaRPr lang="en-US" altLang="zh-CN" sz="3200" b="1">
                <a:ea typeface="SimSun" panose="02010600030101010101" pitchFamily="2" charset="-122"/>
              </a:endParaRPr>
            </a:p>
          </p:txBody>
        </p:sp>
        <p:sp>
          <p:nvSpPr>
            <p:cNvPr id="34860" name="Text Box 53"/>
            <p:cNvSpPr txBox="1">
              <a:spLocks noChangeArrowheads="1"/>
            </p:cNvSpPr>
            <p:nvPr/>
          </p:nvSpPr>
          <p:spPr bwMode="auto">
            <a:xfrm>
              <a:off x="2580" y="656"/>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2</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8</a:t>
              </a:r>
              <a:endParaRPr lang="en-US" altLang="zh-CN" sz="3200" b="1">
                <a:ea typeface="SimSun" panose="02010600030101010101" pitchFamily="2" charset="-122"/>
              </a:endParaRPr>
            </a:p>
          </p:txBody>
        </p:sp>
        <p:sp>
          <p:nvSpPr>
            <p:cNvPr id="34861" name="Text Box 54"/>
            <p:cNvSpPr txBox="1">
              <a:spLocks noChangeArrowheads="1"/>
            </p:cNvSpPr>
            <p:nvPr/>
          </p:nvSpPr>
          <p:spPr bwMode="auto">
            <a:xfrm>
              <a:off x="2580" y="1059"/>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3</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2</a:t>
              </a:r>
              <a:endParaRPr lang="en-US" altLang="zh-CN" sz="3200" b="1">
                <a:ea typeface="SimSun" panose="02010600030101010101" pitchFamily="2" charset="-122"/>
              </a:endParaRPr>
            </a:p>
          </p:txBody>
        </p:sp>
        <p:sp>
          <p:nvSpPr>
            <p:cNvPr id="34862" name="Text Box 55"/>
            <p:cNvSpPr txBox="1">
              <a:spLocks noChangeArrowheads="1"/>
            </p:cNvSpPr>
            <p:nvPr/>
          </p:nvSpPr>
          <p:spPr bwMode="auto">
            <a:xfrm>
              <a:off x="2580" y="1424"/>
              <a:ext cx="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009900"/>
                  </a:solidFill>
                  <a:ea typeface="SimSun" panose="02010600030101010101" pitchFamily="2" charset="-122"/>
                </a:rPr>
                <a:t>1</a:t>
              </a:r>
              <a:r>
                <a:rPr lang="en-US" altLang="zh-CN" sz="3200" b="1">
                  <a:ea typeface="SimSun" panose="02010600030101010101" pitchFamily="2" charset="-122"/>
                </a:rPr>
                <a:t>  </a:t>
              </a:r>
              <a:r>
                <a:rPr lang="en-US" altLang="zh-CN" sz="3200" b="1">
                  <a:solidFill>
                    <a:schemeClr val="tx2"/>
                  </a:solidFill>
                  <a:ea typeface="SimSun" panose="02010600030101010101" pitchFamily="2" charset="-122"/>
                </a:rPr>
                <a:t>9</a:t>
              </a:r>
              <a:endParaRPr lang="en-US" altLang="zh-CN" sz="3200" b="1">
                <a:ea typeface="SimSun" panose="02010600030101010101" pitchFamily="2" charset="-122"/>
              </a:endParaRPr>
            </a:p>
          </p:txBody>
        </p:sp>
        <p:sp>
          <p:nvSpPr>
            <p:cNvPr id="34863" name="Text Box 56"/>
            <p:cNvSpPr txBox="1">
              <a:spLocks noChangeArrowheads="1"/>
            </p:cNvSpPr>
            <p:nvPr/>
          </p:nvSpPr>
          <p:spPr bwMode="auto">
            <a:xfrm>
              <a:off x="2532" y="1853"/>
              <a:ext cx="9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t>(</a:t>
              </a:r>
              <a:r>
                <a:rPr lang="zh-CN" altLang="en-US" sz="2800" b="1"/>
                <a:t>出边表</a:t>
              </a:r>
              <a:r>
                <a:rPr lang="en-US" altLang="zh-CN" sz="2800" b="1"/>
                <a:t>)</a:t>
              </a:r>
              <a:endParaRPr lang="en-US" altLang="zh-CN" sz="2800">
                <a:ea typeface="SimSun" panose="02010600030101010101" pitchFamily="2" charset="-122"/>
              </a:endParaRPr>
            </a:p>
          </p:txBody>
        </p:sp>
        <p:sp>
          <p:nvSpPr>
            <p:cNvPr id="34864" name="Text Box 57"/>
            <p:cNvSpPr txBox="1">
              <a:spLocks noChangeArrowheads="1"/>
            </p:cNvSpPr>
            <p:nvPr/>
          </p:nvSpPr>
          <p:spPr bwMode="auto">
            <a:xfrm>
              <a:off x="1395" y="1866"/>
              <a:ext cx="9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t>(</a:t>
              </a:r>
              <a:r>
                <a:rPr lang="zh-CN" altLang="en-US" sz="2800" b="1"/>
                <a:t>顶点表</a:t>
              </a:r>
              <a:r>
                <a:rPr lang="en-US" altLang="zh-CN" sz="2800" b="1"/>
                <a:t>)</a:t>
              </a:r>
              <a:endParaRPr lang="en-US" altLang="zh-CN" sz="2800" b="1">
                <a:ea typeface="SimSun" panose="02010600030101010101" pitchFamily="2" charset="-122"/>
              </a:endParaRPr>
            </a:p>
          </p:txBody>
        </p:sp>
      </p:grpSp>
      <p:sp>
        <p:nvSpPr>
          <p:cNvPr id="34821" name="Rectangle 58"/>
          <p:cNvSpPr>
            <a:spLocks noGrp="1" noChangeArrowheads="1"/>
          </p:cNvSpPr>
          <p:nvPr>
            <p:ph type="title" idx="4294967295"/>
          </p:nvPr>
        </p:nvSpPr>
        <p:spPr>
          <a:xfrm>
            <a:off x="446088" y="0"/>
            <a:ext cx="8229600" cy="866775"/>
          </a:xfrm>
        </p:spPr>
        <p:txBody>
          <a:bodyPr/>
          <a:lstStyle/>
          <a:p>
            <a:pPr algn="ctr" eaLnBrk="1" hangingPunct="1"/>
            <a:r>
              <a:rPr lang="zh-CN" altLang="en-US" sz="4000" b="1">
                <a:solidFill>
                  <a:srgbClr val="CC3300"/>
                </a:solidFill>
                <a:latin typeface="华文新魏" panose="02010800040101010101" pitchFamily="2" charset="-122"/>
                <a:ea typeface="华文新魏" panose="02010800040101010101" pitchFamily="2" charset="-122"/>
              </a:rPr>
              <a:t>网络 </a:t>
            </a:r>
            <a:r>
              <a:rPr lang="en-US" altLang="zh-CN" sz="4000" b="1">
                <a:solidFill>
                  <a:srgbClr val="CC3300"/>
                </a:solidFill>
                <a:latin typeface="华文新魏" panose="02010800040101010101" pitchFamily="2" charset="-122"/>
                <a:ea typeface="华文新魏" panose="02010800040101010101" pitchFamily="2" charset="-122"/>
              </a:rPr>
              <a:t>(</a:t>
            </a:r>
            <a:r>
              <a:rPr lang="zh-CN" altLang="en-US" sz="4000" b="1">
                <a:solidFill>
                  <a:srgbClr val="CC3300"/>
                </a:solidFill>
                <a:latin typeface="华文新魏" panose="02010800040101010101" pitchFamily="2" charset="-122"/>
                <a:ea typeface="华文新魏" panose="02010800040101010101" pitchFamily="2" charset="-122"/>
              </a:rPr>
              <a:t>带权图</a:t>
            </a:r>
            <a:r>
              <a:rPr lang="en-US" altLang="zh-CN" sz="4000" b="1">
                <a:solidFill>
                  <a:srgbClr val="CC3300"/>
                </a:solidFill>
                <a:latin typeface="华文新魏" panose="02010800040101010101" pitchFamily="2" charset="-122"/>
                <a:ea typeface="华文新魏" panose="02010800040101010101" pitchFamily="2" charset="-122"/>
              </a:rPr>
              <a:t>) </a:t>
            </a:r>
            <a:r>
              <a:rPr lang="zh-CN" altLang="en-US" sz="4000" b="1">
                <a:solidFill>
                  <a:srgbClr val="CC3300"/>
                </a:solidFill>
                <a:latin typeface="华文新魏" panose="02010800040101010101" pitchFamily="2" charset="-122"/>
                <a:ea typeface="华文新魏" panose="02010800040101010101" pitchFamily="2" charset="-122"/>
              </a:rPr>
              <a:t>的邻接表</a:t>
            </a:r>
            <a:endParaRPr lang="zh-CN" altLang="en-US" sz="4000" b="1">
              <a:solidFill>
                <a:srgbClr val="CC3300"/>
              </a:solidFill>
              <a:latin typeface="华文新魏" panose="02010800040101010101" pitchFamily="2" charset="-122"/>
              <a:ea typeface="华文新魏" panose="02010800040101010101" pitchFamily="2" charset="-122"/>
            </a:endParaRPr>
          </a:p>
        </p:txBody>
      </p:sp>
      <p:cxnSp>
        <p:nvCxnSpPr>
          <p:cNvPr id="34822" name="直接连接符 61"/>
          <p:cNvCxnSpPr>
            <a:cxnSpLocks noChangeShapeType="1"/>
          </p:cNvCxnSpPr>
          <p:nvPr/>
        </p:nvCxnSpPr>
        <p:spPr bwMode="auto">
          <a:xfrm flipV="1">
            <a:off x="0" y="727075"/>
            <a:ext cx="9144000" cy="36513"/>
          </a:xfrm>
          <a:prstGeom prst="line">
            <a:avLst/>
          </a:prstGeom>
          <a:noFill/>
          <a:ln w="44450">
            <a:solidFill>
              <a:srgbClr val="FFC000"/>
            </a:solidFill>
            <a:round/>
          </a:ln>
          <a:extLst>
            <a:ext uri="{909E8E84-426E-40DD-AFC4-6F175D3DCCD1}">
              <a14:hiddenFill xmlns:a14="http://schemas.microsoft.com/office/drawing/2010/main">
                <a:noFill/>
              </a14:hiddenFill>
            </a:ext>
          </a:extLst>
        </p:spPr>
      </p:cxnSp>
      <p:sp>
        <p:nvSpPr>
          <p:cNvPr id="63" name="Rectangle 2"/>
          <p:cNvSpPr txBox="1">
            <a:spLocks noChangeArrowheads="1"/>
          </p:cNvSpPr>
          <p:nvPr/>
        </p:nvSpPr>
        <p:spPr bwMode="auto">
          <a:xfrm>
            <a:off x="0" y="838200"/>
            <a:ext cx="396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zh-CN" altLang="en-US" sz="2800" b="1" dirty="0">
                <a:effectLst>
                  <a:outerShdw blurRad="38100" dist="38100" dir="2700000" algn="tl">
                    <a:srgbClr val="C0C0C0"/>
                  </a:outerShdw>
                </a:effectLst>
                <a:ea typeface="仿宋_GB2312" pitchFamily="49" charset="-122"/>
              </a:rPr>
              <a:t>例</a:t>
            </a:r>
            <a:r>
              <a:rPr lang="en-US" sz="2800" b="1" dirty="0">
                <a:effectLst>
                  <a:outerShdw blurRad="38100" dist="38100" dir="2700000" algn="tl">
                    <a:srgbClr val="C0C0C0"/>
                  </a:outerShdw>
                </a:effectLst>
                <a:ea typeface="仿宋_GB2312" pitchFamily="49" charset="-122"/>
              </a:rPr>
              <a:t>3</a:t>
            </a:r>
            <a:r>
              <a:rPr lang="zh-CN" altLang="en-US" sz="2800" b="1" dirty="0">
                <a:effectLst>
                  <a:outerShdw blurRad="38100" dist="38100" dir="2700000" algn="tl">
                    <a:srgbClr val="C0C0C0"/>
                  </a:outerShdw>
                </a:effectLst>
                <a:ea typeface="仿宋_GB2312" pitchFamily="49" charset="-122"/>
              </a:rPr>
              <a:t>：网的邻接表</a:t>
            </a:r>
            <a:endParaRPr lang="zh-CN" altLang="en-US" sz="2800" b="1" dirty="0">
              <a:effectLst>
                <a:outerShdw blurRad="38100" dist="38100" dir="2700000" algn="tl">
                  <a:srgbClr val="C0C0C0"/>
                </a:outerShdw>
              </a:effectLst>
              <a:ea typeface="仿宋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fade">
                                      <p:cBhvr>
                                        <p:cTn id="7" dur="5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2" name="Rectangle 2"/>
          <p:cNvSpPr>
            <a:spLocks noGrp="1" noChangeArrowheads="1"/>
          </p:cNvSpPr>
          <p:nvPr/>
        </p:nvSpPr>
        <p:spPr>
          <a:xfrm>
            <a:off x="304800" y="228600"/>
            <a:ext cx="5545138" cy="4572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zh-CN" altLang="en-US" sz="2800" b="1" dirty="0">
                <a:effectLst>
                  <a:outerShdw blurRad="38100" dist="38100" dir="2700000" algn="tl">
                    <a:srgbClr val="C0C0C0"/>
                  </a:outerShdw>
                </a:effectLst>
                <a:ea typeface="楷体_GB2312" pitchFamily="49" charset="-122"/>
              </a:rPr>
              <a:t>邻接表（链式）</a:t>
            </a:r>
            <a:r>
              <a:rPr lang="en-US" altLang="zh-CN" sz="2800" b="1" dirty="0">
                <a:effectLst>
                  <a:outerShdw blurRad="38100" dist="38100" dir="2700000" algn="tl">
                    <a:srgbClr val="C0C0C0"/>
                  </a:outerShdw>
                </a:effectLst>
                <a:ea typeface="楷体_GB2312" pitchFamily="49" charset="-122"/>
              </a:rPr>
              <a:t>代码</a:t>
            </a:r>
            <a:endParaRPr lang="en-US" altLang="zh-CN" sz="2800" b="1" dirty="0">
              <a:effectLst>
                <a:outerShdw blurRad="38100" dist="38100" dir="2700000" algn="tl">
                  <a:srgbClr val="C0C0C0"/>
                </a:outerShdw>
              </a:effectLst>
              <a:ea typeface="楷体_GB2312" pitchFamily="49" charset="-122"/>
            </a:endParaRPr>
          </a:p>
        </p:txBody>
      </p:sp>
      <p:sp>
        <p:nvSpPr>
          <p:cNvPr id="2" name="文本框 1"/>
          <p:cNvSpPr txBox="1"/>
          <p:nvPr/>
        </p:nvSpPr>
        <p:spPr>
          <a:xfrm>
            <a:off x="3302000" y="-16622395"/>
            <a:ext cx="2540000" cy="3969385"/>
          </a:xfrm>
          <a:prstGeom prst="rect">
            <a:avLst/>
          </a:prstGeom>
          <a:noFill/>
        </p:spPr>
        <p:txBody>
          <a:bodyPr wrap="square" rtlCol="0" anchor="t">
            <a:spAutoFit/>
          </a:bodyPr>
          <a:p>
            <a:r>
              <a:rPr lang="zh-CN" altLang="en-US" sz="900"/>
              <a:t>#include &lt;bits/stdc++.h&gt;</a:t>
            </a:r>
            <a:endParaRPr lang="zh-CN" altLang="en-US" sz="900"/>
          </a:p>
          <a:p>
            <a:r>
              <a:rPr lang="zh-CN" altLang="en-US" sz="900"/>
              <a:t>using namespace std;</a:t>
            </a:r>
            <a:endParaRPr lang="zh-CN" altLang="en-US" sz="900"/>
          </a:p>
          <a:p>
            <a:r>
              <a:rPr lang="zh-CN" altLang="en-US" sz="900"/>
              <a:t>const int maxx=1000;</a:t>
            </a:r>
            <a:endParaRPr lang="zh-CN" altLang="en-US" sz="900"/>
          </a:p>
          <a:p>
            <a:r>
              <a:rPr lang="zh-CN" altLang="en-US" sz="900"/>
              <a:t>int n,m,ans;</a:t>
            </a:r>
            <a:endParaRPr lang="zh-CN" altLang="en-US" sz="900"/>
          </a:p>
          <a:p>
            <a:r>
              <a:rPr lang="zh-CN" altLang="en-US" sz="900"/>
              <a:t>vector&lt;int&gt; graph[maxx];</a:t>
            </a:r>
            <a:endParaRPr lang="zh-CN" altLang="en-US" sz="900"/>
          </a:p>
          <a:p>
            <a:r>
              <a:rPr lang="zh-CN" altLang="en-US" sz="900"/>
              <a:t>int visit[maxx];</a:t>
            </a:r>
            <a:endParaRPr lang="zh-CN" altLang="en-US" sz="900"/>
          </a:p>
          <a:p>
            <a:r>
              <a:rPr lang="zh-CN" altLang="en-US" sz="900"/>
              <a:t>void dfs(int x){</a:t>
            </a:r>
            <a:endParaRPr lang="zh-CN" altLang="en-US" sz="900"/>
          </a:p>
          <a:p>
            <a:r>
              <a:rPr lang="zh-CN" altLang="en-US" sz="900"/>
              <a:t>    ans=max(ans,x);</a:t>
            </a:r>
            <a:endParaRPr lang="zh-CN" altLang="en-US" sz="900"/>
          </a:p>
          <a:p>
            <a:r>
              <a:rPr lang="zh-CN" altLang="en-US" sz="900"/>
              <a:t>    visit[x]=1;</a:t>
            </a:r>
            <a:endParaRPr lang="zh-CN" altLang="en-US" sz="900"/>
          </a:p>
          <a:p>
            <a:r>
              <a:rPr lang="zh-CN" altLang="en-US" sz="900"/>
              <a:t>    for(int i=0;i&lt;graph[x].size();i++){</a:t>
            </a:r>
            <a:endParaRPr lang="zh-CN" altLang="en-US" sz="900"/>
          </a:p>
          <a:p>
            <a:r>
              <a:rPr lang="zh-CN" altLang="en-US" sz="900"/>
              <a:t>        if(visit[graph[x][i]]==0)</a:t>
            </a:r>
            <a:endParaRPr lang="zh-CN" altLang="en-US" sz="900"/>
          </a:p>
          <a:p>
            <a:r>
              <a:rPr lang="zh-CN" altLang="en-US" sz="900"/>
              <a:t>            dfs(graph[x][i]);</a:t>
            </a:r>
            <a:endParaRPr lang="zh-CN" altLang="en-US" sz="900"/>
          </a:p>
          <a:p>
            <a:r>
              <a:rPr lang="zh-CN" altLang="en-US" sz="900"/>
              <a:t>    }</a:t>
            </a:r>
            <a:endParaRPr lang="zh-CN" altLang="en-US" sz="900"/>
          </a:p>
          <a:p>
            <a:r>
              <a:rPr lang="zh-CN" altLang="en-US" sz="900"/>
              <a:t>}</a:t>
            </a:r>
            <a:endParaRPr lang="zh-CN" altLang="en-US" sz="900"/>
          </a:p>
          <a:p>
            <a:r>
              <a:rPr lang="zh-CN" altLang="en-US" sz="900"/>
              <a:t>int main(){</a:t>
            </a:r>
            <a:endParaRPr lang="zh-CN" altLang="en-US" sz="900"/>
          </a:p>
          <a:p>
            <a:r>
              <a:rPr lang="zh-CN" altLang="en-US" sz="900"/>
              <a:t>    cin&gt;&gt;n&gt;&gt;m;</a:t>
            </a:r>
            <a:endParaRPr lang="zh-CN" altLang="en-US" sz="900"/>
          </a:p>
          <a:p>
            <a:r>
              <a:rPr lang="zh-CN" altLang="en-US" sz="900"/>
              <a:t>    for(int i=1;i&lt;=m;i++){</a:t>
            </a:r>
            <a:endParaRPr lang="zh-CN" altLang="en-US" sz="900"/>
          </a:p>
          <a:p>
            <a:r>
              <a:rPr lang="zh-CN" altLang="en-US" sz="900"/>
              <a:t>        int x,y;</a:t>
            </a:r>
            <a:endParaRPr lang="zh-CN" altLang="en-US" sz="900"/>
          </a:p>
          <a:p>
            <a:r>
              <a:rPr lang="zh-CN" altLang="en-US" sz="900"/>
              <a:t>        cin&gt;&gt;x&gt;&gt;y;</a:t>
            </a:r>
            <a:endParaRPr lang="zh-CN" altLang="en-US" sz="900"/>
          </a:p>
          <a:p>
            <a:r>
              <a:rPr lang="zh-CN" altLang="en-US" sz="900"/>
              <a:t>        graph[x].push_back(y);</a:t>
            </a:r>
            <a:endParaRPr lang="zh-CN" altLang="en-US" sz="900"/>
          </a:p>
          <a:p>
            <a:r>
              <a:rPr lang="zh-CN" altLang="en-US" sz="900"/>
              <a:t>    }</a:t>
            </a:r>
            <a:endParaRPr lang="zh-CN" altLang="en-US" sz="900"/>
          </a:p>
          <a:p>
            <a:r>
              <a:rPr lang="zh-CN" altLang="en-US" sz="900"/>
              <a:t>    for(int i=1;i&lt;=n;i++){</a:t>
            </a:r>
            <a:endParaRPr lang="zh-CN" altLang="en-US" sz="900"/>
          </a:p>
          <a:p>
            <a:r>
              <a:rPr lang="zh-CN" altLang="en-US" sz="900"/>
              <a:t>        ans=0;</a:t>
            </a:r>
            <a:endParaRPr lang="zh-CN" altLang="en-US" sz="900"/>
          </a:p>
          <a:p>
            <a:r>
              <a:rPr lang="zh-CN" altLang="en-US" sz="900"/>
              <a:t>        memset(visit,0,sizeof(visit));</a:t>
            </a:r>
            <a:endParaRPr lang="zh-CN" altLang="en-US" sz="900"/>
          </a:p>
          <a:p>
            <a:r>
              <a:rPr lang="zh-CN" altLang="en-US" sz="900"/>
              <a:t>        dfs(i);</a:t>
            </a:r>
            <a:endParaRPr lang="zh-CN" altLang="en-US" sz="900"/>
          </a:p>
          <a:p>
            <a:r>
              <a:rPr lang="zh-CN" altLang="en-US" sz="900"/>
              <a:t>        cout&lt;&lt;ans&lt;&lt;" ";</a:t>
            </a:r>
            <a:endParaRPr lang="zh-CN" altLang="en-US" sz="900"/>
          </a:p>
          <a:p>
            <a:r>
              <a:rPr lang="zh-CN" altLang="en-US" sz="900"/>
              <a:t>    }</a:t>
            </a:r>
            <a:endParaRPr lang="zh-CN" altLang="en-US" sz="900"/>
          </a:p>
          <a:p>
            <a:r>
              <a:rPr lang="zh-CN" altLang="en-US" sz="900"/>
              <a:t>}</a:t>
            </a:r>
            <a:endParaRPr lang="zh-CN" altLang="en-US" sz="900"/>
          </a:p>
        </p:txBody>
      </p:sp>
      <p:sp>
        <p:nvSpPr>
          <p:cNvPr id="4" name="文本框 3"/>
          <p:cNvSpPr txBox="1"/>
          <p:nvPr/>
        </p:nvSpPr>
        <p:spPr>
          <a:xfrm>
            <a:off x="174625" y="975360"/>
            <a:ext cx="7584440" cy="5262245"/>
          </a:xfrm>
          <a:prstGeom prst="rect">
            <a:avLst/>
          </a:prstGeom>
          <a:noFill/>
        </p:spPr>
        <p:txBody>
          <a:bodyPr wrap="square" rtlCol="0">
            <a:spAutoFit/>
          </a:bodyPr>
          <a:p>
            <a:r>
              <a:rPr lang="zh-CN" altLang="en-US" sz="2400"/>
              <a:t>#include &lt;bits/stdc++.h&gt;</a:t>
            </a:r>
            <a:endParaRPr lang="zh-CN" altLang="en-US" sz="2400"/>
          </a:p>
          <a:p>
            <a:r>
              <a:rPr lang="zh-CN" altLang="en-US" sz="2400"/>
              <a:t>using namespace std;</a:t>
            </a:r>
            <a:endParaRPr lang="zh-CN" altLang="en-US" sz="2400"/>
          </a:p>
          <a:p>
            <a:r>
              <a:rPr lang="zh-CN" altLang="en-US" sz="2400"/>
              <a:t>const int maxx=1000;</a:t>
            </a:r>
            <a:endParaRPr lang="zh-CN" altLang="en-US" sz="2400"/>
          </a:p>
          <a:p>
            <a:r>
              <a:rPr lang="zh-CN" altLang="en-US" sz="2400"/>
              <a:t>int n,m,ans;</a:t>
            </a:r>
            <a:endParaRPr lang="zh-CN" altLang="en-US" sz="2400"/>
          </a:p>
          <a:p>
            <a:r>
              <a:rPr lang="zh-CN" altLang="en-US" sz="2400"/>
              <a:t>vector&lt;int&gt; graph[maxx];</a:t>
            </a:r>
            <a:endParaRPr lang="zh-CN" altLang="en-US" sz="2400"/>
          </a:p>
          <a:p>
            <a:endParaRPr lang="zh-CN" altLang="en-US" sz="2400"/>
          </a:p>
          <a:p>
            <a:r>
              <a:rPr lang="zh-CN" altLang="en-US" sz="2400"/>
              <a:t>int main(){</a:t>
            </a:r>
            <a:endParaRPr lang="zh-CN" altLang="en-US" sz="2400"/>
          </a:p>
          <a:p>
            <a:r>
              <a:rPr lang="zh-CN" altLang="en-US" sz="2400"/>
              <a:t>    cin&gt;&gt;n&gt;&gt;m;</a:t>
            </a:r>
            <a:endParaRPr lang="zh-CN" altLang="en-US" sz="2400"/>
          </a:p>
          <a:p>
            <a:r>
              <a:rPr lang="zh-CN" altLang="en-US" sz="2400"/>
              <a:t>    for(int i=1;i&lt;=m;i++){</a:t>
            </a:r>
            <a:endParaRPr lang="zh-CN" altLang="en-US" sz="2400"/>
          </a:p>
          <a:p>
            <a:r>
              <a:rPr lang="zh-CN" altLang="en-US" sz="2400"/>
              <a:t>        int x,y;</a:t>
            </a:r>
            <a:endParaRPr lang="zh-CN" altLang="en-US" sz="2400"/>
          </a:p>
          <a:p>
            <a:r>
              <a:rPr lang="zh-CN" altLang="en-US" sz="2400"/>
              <a:t>        cin&gt;&gt;x&gt;&gt;y;</a:t>
            </a:r>
            <a:endParaRPr lang="zh-CN" altLang="en-US" sz="2400"/>
          </a:p>
          <a:p>
            <a:r>
              <a:rPr lang="zh-CN" altLang="en-US" sz="2400"/>
              <a:t>        graph[x].push_back(y);</a:t>
            </a:r>
            <a:endParaRPr lang="zh-CN" altLang="en-US" sz="2400"/>
          </a:p>
          <a:p>
            <a:r>
              <a:rPr lang="zh-CN" altLang="en-US" sz="2400"/>
              <a:t>    }</a:t>
            </a:r>
            <a:endParaRPr lang="zh-CN" altLang="en-US" sz="2400"/>
          </a:p>
          <a:p>
            <a:r>
              <a:rPr lang="zh-CN" altLang="en-US" sz="2400"/>
              <a:t>}</a:t>
            </a:r>
            <a:endParaRPr lang="zh-CN" altLang="en-US" sz="2400"/>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DC083BFE-1DE9-4761-BEB5-52D0CC4715FF}"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55299" name="Text Box 2"/>
          <p:cNvSpPr txBox="1">
            <a:spLocks noChangeArrowheads="1"/>
          </p:cNvSpPr>
          <p:nvPr/>
        </p:nvSpPr>
        <p:spPr bwMode="auto">
          <a:xfrm>
            <a:off x="3492500" y="4205288"/>
            <a:ext cx="4038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800">
                <a:solidFill>
                  <a:srgbClr val="333300"/>
                </a:solidFill>
                <a:latin typeface="隶书" panose="02010509060101010101" pitchFamily="49" charset="-122"/>
                <a:ea typeface="隶书" panose="02010509060101010101" pitchFamily="49" charset="-122"/>
              </a:rPr>
              <a:t>一、</a:t>
            </a:r>
            <a:r>
              <a:rPr lang="zh-CN" altLang="en-US" sz="2800">
                <a:solidFill>
                  <a:srgbClr val="333300"/>
                </a:solidFill>
                <a:latin typeface="隶书" panose="02010509060101010101" pitchFamily="49" charset="-122"/>
                <a:ea typeface="隶书" panose="02010509060101010101" pitchFamily="49" charset="-122"/>
                <a:hlinkClick r:id="" action="ppaction://hlinkshowjump?jump=nextslide"/>
              </a:rPr>
              <a:t>深度优先搜索</a:t>
            </a:r>
            <a:endParaRPr lang="zh-CN" altLang="en-US" sz="2800">
              <a:solidFill>
                <a:srgbClr val="333300"/>
              </a:solidFill>
              <a:latin typeface="隶书" panose="02010509060101010101" pitchFamily="49" charset="-122"/>
              <a:ea typeface="隶书" panose="02010509060101010101" pitchFamily="49" charset="-122"/>
            </a:endParaRPr>
          </a:p>
          <a:p>
            <a:pPr eaLnBrk="1" hangingPunct="1"/>
            <a:r>
              <a:rPr lang="zh-CN" altLang="en-US" sz="2800">
                <a:solidFill>
                  <a:srgbClr val="333300"/>
                </a:solidFill>
                <a:latin typeface="隶书" panose="02010509060101010101" pitchFamily="49" charset="-122"/>
                <a:ea typeface="隶书" panose="02010509060101010101" pitchFamily="49" charset="-122"/>
              </a:rPr>
              <a:t>二、</a:t>
            </a:r>
            <a:r>
              <a:rPr lang="zh-CN" altLang="en-US" sz="2800">
                <a:solidFill>
                  <a:srgbClr val="333300"/>
                </a:solidFill>
                <a:latin typeface="隶书" panose="02010509060101010101" pitchFamily="49" charset="-122"/>
                <a:ea typeface="隶书" panose="02010509060101010101" pitchFamily="49" charset="-122"/>
                <a:hlinkClick r:id="rId1" action="ppaction://hlinksldjump"/>
              </a:rPr>
              <a:t>广度优先搜索</a:t>
            </a:r>
            <a:endParaRPr lang="en-US" sz="2800">
              <a:solidFill>
                <a:srgbClr val="333300"/>
              </a:solidFill>
              <a:latin typeface="隶书" panose="02010509060101010101" pitchFamily="49" charset="-122"/>
              <a:ea typeface="隶书" panose="02010509060101010101" pitchFamily="49" charset="-122"/>
              <a:hlinkClick r:id="rId1" action="ppaction://hlinksldjump"/>
            </a:endParaRPr>
          </a:p>
          <a:p>
            <a:pPr eaLnBrk="1" hangingPunct="1"/>
            <a:r>
              <a:rPr lang="zh-CN" altLang="en-US" sz="2800">
                <a:solidFill>
                  <a:srgbClr val="333300"/>
                </a:solidFill>
                <a:latin typeface="隶书" panose="02010509060101010101" pitchFamily="49" charset="-122"/>
                <a:ea typeface="隶书" panose="02010509060101010101" pitchFamily="49" charset="-122"/>
                <a:hlinkClick r:id="rId1" action="ppaction://hlinksldjump"/>
              </a:rPr>
              <a:t>三、非连通图的遍历</a:t>
            </a:r>
            <a:r>
              <a:rPr lang="zh-CN" altLang="en-US" sz="2800">
                <a:latin typeface="隶书" panose="02010509060101010101" pitchFamily="49" charset="-122"/>
                <a:ea typeface="隶书" panose="02010509060101010101" pitchFamily="49" charset="-122"/>
                <a:hlinkClick r:id="rId1" action="ppaction://hlinksldjump"/>
              </a:rPr>
              <a:t>   </a:t>
            </a:r>
            <a:endParaRPr lang="zh-CN" altLang="en-US" sz="2800">
              <a:latin typeface="隶书" panose="02010509060101010101" pitchFamily="49" charset="-122"/>
              <a:ea typeface="隶书" panose="02010509060101010101" pitchFamily="49" charset="-122"/>
            </a:endParaRPr>
          </a:p>
        </p:txBody>
      </p:sp>
      <p:sp>
        <p:nvSpPr>
          <p:cNvPr id="47108" name="Rectangle 3"/>
          <p:cNvSpPr>
            <a:spLocks noGrp="1" noChangeArrowheads="1"/>
          </p:cNvSpPr>
          <p:nvPr>
            <p:ph type="title" idx="4294967295"/>
          </p:nvPr>
        </p:nvSpPr>
        <p:spPr>
          <a:xfrm>
            <a:off x="2089150" y="179388"/>
            <a:ext cx="4191000" cy="533400"/>
          </a:xfrm>
        </p:spPr>
        <p:txBody>
          <a:bodyPr/>
          <a:lstStyle/>
          <a:p>
            <a:pPr algn="ctr" eaLnBrk="1" hangingPunct="1"/>
            <a:r>
              <a:rPr lang="zh-CN" altLang="en-US" sz="3200" b="1">
                <a:ea typeface="黑体" panose="02010609060101010101" pitchFamily="2" charset="-122"/>
              </a:rPr>
              <a:t>图的遍历</a:t>
            </a:r>
            <a:endParaRPr lang="zh-CN" altLang="en-US" sz="3200" b="1">
              <a:ea typeface="黑体" panose="02010609060101010101" pitchFamily="2" charset="-122"/>
            </a:endParaRPr>
          </a:p>
        </p:txBody>
      </p:sp>
      <p:sp>
        <p:nvSpPr>
          <p:cNvPr id="47109" name="Rectangle 6"/>
          <p:cNvSpPr>
            <a:spLocks noChangeArrowheads="1"/>
          </p:cNvSpPr>
          <p:nvPr/>
        </p:nvSpPr>
        <p:spPr bwMode="auto">
          <a:xfrm>
            <a:off x="227013" y="1019175"/>
            <a:ext cx="87630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666750" indent="-666750">
              <a:spcBef>
                <a:spcPct val="50000"/>
              </a:spcBef>
            </a:pPr>
            <a:r>
              <a:rPr lang="zh-CN" altLang="en-US" sz="2800" b="1" dirty="0">
                <a:solidFill>
                  <a:srgbClr val="333300"/>
                </a:solidFill>
                <a:latin typeface="楷体_GB2312" pitchFamily="49" charset="-122"/>
                <a:ea typeface="楷体_GB2312" pitchFamily="49" charset="-122"/>
              </a:rPr>
              <a:t>图中可能存在</a:t>
            </a:r>
            <a:r>
              <a:rPr lang="zh-CN" altLang="en-US" sz="2800" b="1" dirty="0">
                <a:solidFill>
                  <a:schemeClr val="tx2"/>
                </a:solidFill>
                <a:latin typeface="楷体_GB2312" pitchFamily="49" charset="-122"/>
                <a:ea typeface="楷体_GB2312" pitchFamily="49" charset="-122"/>
              </a:rPr>
              <a:t>回路</a:t>
            </a:r>
            <a:endParaRPr lang="en-US" altLang="zh-CN" sz="2800" b="1" dirty="0">
              <a:solidFill>
                <a:schemeClr val="tx2"/>
              </a:solidFill>
              <a:latin typeface="楷体_GB2312" pitchFamily="49" charset="-122"/>
              <a:ea typeface="楷体_GB2312" pitchFamily="49" charset="-122"/>
            </a:endParaRPr>
          </a:p>
          <a:p>
            <a:pPr marL="666750" indent="-666750">
              <a:spcBef>
                <a:spcPct val="50000"/>
              </a:spcBef>
            </a:pPr>
            <a:r>
              <a:rPr lang="zh-CN" altLang="en-US" sz="2800" b="1" dirty="0">
                <a:solidFill>
                  <a:srgbClr val="333300"/>
                </a:solidFill>
                <a:latin typeface="楷体_GB2312" pitchFamily="49" charset="-122"/>
                <a:ea typeface="楷体_GB2312" pitchFamily="49" charset="-122"/>
              </a:rPr>
              <a:t>解决思路：</a:t>
            </a:r>
            <a:endParaRPr lang="en-US" sz="2800" b="1" dirty="0">
              <a:solidFill>
                <a:srgbClr val="333300"/>
              </a:solidFill>
              <a:latin typeface="楷体_GB2312" pitchFamily="49" charset="-122"/>
              <a:ea typeface="楷体_GB2312" pitchFamily="49" charset="-122"/>
            </a:endParaRPr>
          </a:p>
          <a:p>
            <a:pPr marL="666750" indent="-666750">
              <a:spcBef>
                <a:spcPct val="50000"/>
              </a:spcBef>
            </a:pPr>
            <a:r>
              <a:rPr lang="zh-CN" altLang="en-US" sz="2800" b="1" dirty="0">
                <a:solidFill>
                  <a:srgbClr val="333300"/>
                </a:solidFill>
                <a:latin typeface="楷体_GB2312" pitchFamily="49" charset="-122"/>
                <a:ea typeface="楷体_GB2312" pitchFamily="49" charset="-122"/>
              </a:rPr>
              <a:t>    可设置一个</a:t>
            </a:r>
            <a:r>
              <a:rPr lang="zh-CN" altLang="en-US" sz="2800" b="1" dirty="0">
                <a:solidFill>
                  <a:schemeClr val="tx2"/>
                </a:solidFill>
                <a:latin typeface="楷体_GB2312" pitchFamily="49" charset="-122"/>
                <a:ea typeface="楷体_GB2312" pitchFamily="49" charset="-122"/>
              </a:rPr>
              <a:t>辅助数组</a:t>
            </a:r>
            <a:r>
              <a:rPr lang="zh-CN" altLang="en-US" sz="2800" b="1" dirty="0">
                <a:solidFill>
                  <a:srgbClr val="0000CC"/>
                </a:solidFill>
                <a:latin typeface="楷体_GB2312" pitchFamily="49" charset="-122"/>
                <a:ea typeface="楷体_GB2312" pitchFamily="49" charset="-122"/>
              </a:rPr>
              <a:t> </a:t>
            </a:r>
            <a:r>
              <a:rPr lang="en-US" altLang="zh-CN" sz="2800" b="1" i="1" dirty="0">
                <a:solidFill>
                  <a:schemeClr val="tx2"/>
                </a:solidFill>
                <a:ea typeface="楷体_GB2312" pitchFamily="49" charset="-122"/>
              </a:rPr>
              <a:t>visited</a:t>
            </a:r>
            <a:r>
              <a:rPr lang="en-US" altLang="zh-CN" sz="2800" b="1" dirty="0">
                <a:solidFill>
                  <a:schemeClr val="tx2"/>
                </a:solidFill>
                <a:ea typeface="楷体_GB2312" pitchFamily="49" charset="-122"/>
              </a:rPr>
              <a:t> [n ]</a:t>
            </a:r>
            <a:r>
              <a:rPr lang="zh-CN" altLang="en-US" sz="2800" b="1" dirty="0">
                <a:solidFill>
                  <a:srgbClr val="333300"/>
                </a:solidFill>
                <a:latin typeface="楷体_GB2312" pitchFamily="49" charset="-122"/>
                <a:ea typeface="楷体_GB2312" pitchFamily="49" charset="-122"/>
              </a:rPr>
              <a:t>，用来标记每个被访问过的顶点。它的初始状态为</a:t>
            </a:r>
            <a:r>
              <a:rPr lang="en-US" altLang="zh-CN" sz="2800" b="1" dirty="0">
                <a:solidFill>
                  <a:schemeClr val="tx2"/>
                </a:solidFill>
                <a:latin typeface="楷体_GB2312" pitchFamily="49" charset="-122"/>
                <a:ea typeface="楷体_GB2312" pitchFamily="49" charset="-122"/>
              </a:rPr>
              <a:t>0</a:t>
            </a:r>
            <a:r>
              <a:rPr lang="zh-CN" altLang="en-US" sz="2800" b="1" dirty="0">
                <a:solidFill>
                  <a:srgbClr val="333300"/>
                </a:solidFill>
                <a:latin typeface="楷体_GB2312" pitchFamily="49" charset="-122"/>
                <a:ea typeface="楷体_GB2312" pitchFamily="49" charset="-122"/>
              </a:rPr>
              <a:t>，在图的遍历过程中，一旦某一个顶点</a:t>
            </a:r>
            <a:r>
              <a:rPr lang="en-US" altLang="zh-CN" sz="2800" b="1" dirty="0" err="1">
                <a:solidFill>
                  <a:srgbClr val="333300"/>
                </a:solidFill>
                <a:latin typeface="楷体_GB2312" pitchFamily="49" charset="-122"/>
                <a:ea typeface="楷体_GB2312" pitchFamily="49" charset="-122"/>
              </a:rPr>
              <a:t>i</a:t>
            </a:r>
            <a:r>
              <a:rPr lang="en-US" altLang="zh-CN" sz="2800" b="1" dirty="0">
                <a:solidFill>
                  <a:srgbClr val="333300"/>
                </a:solidFill>
                <a:latin typeface="楷体_GB2312" pitchFamily="49" charset="-122"/>
                <a:ea typeface="楷体_GB2312" pitchFamily="49" charset="-122"/>
              </a:rPr>
              <a:t> </a:t>
            </a:r>
            <a:r>
              <a:rPr lang="zh-CN" altLang="en-US" sz="2800" b="1" dirty="0">
                <a:solidFill>
                  <a:srgbClr val="333300"/>
                </a:solidFill>
                <a:latin typeface="楷体_GB2312" pitchFamily="49" charset="-122"/>
                <a:ea typeface="楷体_GB2312" pitchFamily="49" charset="-122"/>
              </a:rPr>
              <a:t>被访问，就立即改 </a:t>
            </a:r>
            <a:r>
              <a:rPr lang="en-US" altLang="zh-CN" sz="2800" b="1" dirty="0">
                <a:solidFill>
                  <a:srgbClr val="333300"/>
                </a:solidFill>
                <a:latin typeface="楷体_GB2312" pitchFamily="49" charset="-122"/>
                <a:ea typeface="楷体_GB2312" pitchFamily="49" charset="-122"/>
              </a:rPr>
              <a:t>visited [</a:t>
            </a:r>
            <a:r>
              <a:rPr lang="en-US" altLang="zh-CN" sz="2800" b="1" dirty="0" err="1">
                <a:solidFill>
                  <a:srgbClr val="333300"/>
                </a:solidFill>
                <a:latin typeface="楷体_GB2312" pitchFamily="49" charset="-122"/>
                <a:ea typeface="楷体_GB2312" pitchFamily="49" charset="-122"/>
              </a:rPr>
              <a:t>i</a:t>
            </a:r>
            <a:r>
              <a:rPr lang="en-US" altLang="zh-CN" sz="2800" b="1" dirty="0">
                <a:solidFill>
                  <a:srgbClr val="333300"/>
                </a:solidFill>
                <a:latin typeface="楷体_GB2312" pitchFamily="49" charset="-122"/>
                <a:ea typeface="楷体_GB2312" pitchFamily="49" charset="-122"/>
              </a:rPr>
              <a:t>]</a:t>
            </a:r>
            <a:r>
              <a:rPr lang="zh-CN" altLang="en-US" sz="2800" b="1" dirty="0">
                <a:solidFill>
                  <a:srgbClr val="333300"/>
                </a:solidFill>
                <a:latin typeface="楷体_GB2312" pitchFamily="49" charset="-122"/>
                <a:ea typeface="楷体_GB2312" pitchFamily="49" charset="-122"/>
              </a:rPr>
              <a:t>为</a:t>
            </a:r>
            <a:r>
              <a:rPr lang="en-US" altLang="zh-CN" sz="2800" b="1" dirty="0">
                <a:solidFill>
                  <a:schemeClr val="tx2"/>
                </a:solidFill>
                <a:latin typeface="楷体_GB2312" pitchFamily="49" charset="-122"/>
                <a:ea typeface="楷体_GB2312" pitchFamily="49" charset="-122"/>
              </a:rPr>
              <a:t>1</a:t>
            </a:r>
            <a:r>
              <a:rPr lang="zh-CN" altLang="en-US" sz="2800" b="1" dirty="0">
                <a:solidFill>
                  <a:srgbClr val="333300"/>
                </a:solidFill>
                <a:latin typeface="楷体_GB2312" pitchFamily="49" charset="-122"/>
                <a:ea typeface="楷体_GB2312" pitchFamily="49" charset="-122"/>
              </a:rPr>
              <a:t>，防止它被多次访问。</a:t>
            </a:r>
            <a:endParaRPr lang="zh-CN" altLang="en-US" sz="2800" b="1" dirty="0">
              <a:solidFill>
                <a:srgbClr val="333300"/>
              </a:solidFill>
              <a:latin typeface="楷体_GB2312" pitchFamily="49" charset="-122"/>
              <a:ea typeface="楷体_GB2312" pitchFamily="49" charset="-122"/>
            </a:endParaRPr>
          </a:p>
        </p:txBody>
      </p:sp>
      <p:sp>
        <p:nvSpPr>
          <p:cNvPr id="55302" name="Rectangle 7"/>
          <p:cNvSpPr>
            <a:spLocks noChangeArrowheads="1"/>
          </p:cNvSpPr>
          <p:nvPr/>
        </p:nvSpPr>
        <p:spPr bwMode="auto">
          <a:xfrm>
            <a:off x="569913" y="4656138"/>
            <a:ext cx="24749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a:solidFill>
                  <a:srgbClr val="333300"/>
                </a:solidFill>
                <a:latin typeface="楷体_GB2312" pitchFamily="49" charset="-122"/>
                <a:ea typeface="楷体_GB2312" pitchFamily="49" charset="-122"/>
              </a:rPr>
              <a:t>图常用的遍历：</a:t>
            </a:r>
            <a:endParaRPr lang="zh-CN" altLang="en-US" sz="2800" b="1">
              <a:solidFill>
                <a:srgbClr val="333300"/>
              </a:solidFill>
              <a:latin typeface="楷体_GB2312" pitchFamily="49" charset="-122"/>
              <a:ea typeface="楷体_GB2312" pitchFamily="49" charset="-122"/>
            </a:endParaRPr>
          </a:p>
        </p:txBody>
      </p:sp>
      <p:sp>
        <p:nvSpPr>
          <p:cNvPr id="55303" name="AutoShape 8"/>
          <p:cNvSpPr/>
          <p:nvPr/>
        </p:nvSpPr>
        <p:spPr bwMode="auto">
          <a:xfrm>
            <a:off x="3111500" y="4433888"/>
            <a:ext cx="161925" cy="1085850"/>
          </a:xfrm>
          <a:prstGeom prst="leftBrace">
            <a:avLst>
              <a:gd name="adj1" fmla="val 33343"/>
              <a:gd name="adj2" fmla="val 50000"/>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530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74"/>
                                          </p:stCondLst>
                                        </p:cTn>
                                        <p:tgtEl>
                                          <p:spTgt spid="55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autoUpdateAnimBg="0"/>
      <p:bldP spid="55302" grpId="0" autoUpdateAnimBg="0"/>
      <p:bldP spid="55303"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F9EFA96D-E6F2-444A-B3A3-CDD966169B78}"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4813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6543FCC8-02E4-484D-BF9D-8969B5740271}"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56324" name="Rectangle 2"/>
          <p:cNvSpPr>
            <a:spLocks noGrp="1" noChangeArrowheads="1"/>
          </p:cNvSpPr>
          <p:nvPr>
            <p:ph type="title" idx="4294967295"/>
          </p:nvPr>
        </p:nvSpPr>
        <p:spPr>
          <a:xfrm>
            <a:off x="228600" y="0"/>
            <a:ext cx="5562600" cy="685800"/>
          </a:xfrm>
        </p:spPr>
        <p:txBody>
          <a:bodyPr/>
          <a:lstStyle/>
          <a:p>
            <a:pPr eaLnBrk="1" hangingPunct="1">
              <a:defRPr/>
            </a:pPr>
            <a:r>
              <a:rPr lang="zh-CN" alt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一、深度优先搜索</a:t>
            </a:r>
            <a:r>
              <a:rPr 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 </a:t>
            </a:r>
            <a:r>
              <a:rPr lang="en-US" sz="2800" b="1" dirty="0">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DFS</a:t>
            </a:r>
            <a:r>
              <a:rPr 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 )</a:t>
            </a:r>
            <a:endParaRPr lang="en-US" sz="2800" b="1"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48133" name="Rectangle 3"/>
          <p:cNvSpPr>
            <a:spLocks noChangeArrowheads="1"/>
          </p:cNvSpPr>
          <p:nvPr/>
        </p:nvSpPr>
        <p:spPr bwMode="auto">
          <a:xfrm>
            <a:off x="228600" y="685800"/>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gn="just"/>
            <a:r>
              <a:rPr lang="zh-CN" altLang="en-US" sz="3200">
                <a:solidFill>
                  <a:srgbClr val="333300"/>
                </a:solidFill>
                <a:latin typeface="黑体" panose="02010609060101010101" pitchFamily="2" charset="-122"/>
                <a:ea typeface="黑体" panose="02010609060101010101" pitchFamily="2" charset="-122"/>
              </a:rPr>
              <a:t>基本思想：</a:t>
            </a:r>
            <a:r>
              <a:rPr lang="en-US" altLang="zh-CN">
                <a:solidFill>
                  <a:schemeClr val="tx2"/>
                </a:solidFill>
                <a:ea typeface="黑体" panose="02010609060101010101" pitchFamily="2" charset="-122"/>
              </a:rPr>
              <a:t>——</a:t>
            </a:r>
            <a:r>
              <a:rPr lang="zh-CN" altLang="en-US" sz="2400" b="1">
                <a:solidFill>
                  <a:srgbClr val="FF0000"/>
                </a:solidFill>
                <a:ea typeface="楷体_GB2312" pitchFamily="49" charset="-122"/>
              </a:rPr>
              <a:t>仿树的先根遍历过程。</a:t>
            </a:r>
            <a:endParaRPr lang="zh-CN" altLang="en-US" sz="2400" b="1">
              <a:solidFill>
                <a:srgbClr val="FF0000"/>
              </a:solidFill>
              <a:ea typeface="楷体_GB2312" pitchFamily="49" charset="-122"/>
            </a:endParaRPr>
          </a:p>
        </p:txBody>
      </p:sp>
      <p:sp>
        <p:nvSpPr>
          <p:cNvPr id="56326" name="AutoShape 4">
            <a:hlinkClick r:id="rId1" action="ppaction://hlinksldjump"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48135" name="AutoShape 5"/>
          <p:cNvSpPr>
            <a:spLocks noChangeArrowheads="1"/>
          </p:cNvSpPr>
          <p:nvPr/>
        </p:nvSpPr>
        <p:spPr bwMode="auto">
          <a:xfrm>
            <a:off x="5791200" y="0"/>
            <a:ext cx="2590800" cy="533400"/>
          </a:xfrm>
          <a:prstGeom prst="wedgeRoundRectCallout">
            <a:avLst>
              <a:gd name="adj1" fmla="val -81556"/>
              <a:gd name="adj2" fmla="val 11310"/>
              <a:gd name="adj3" fmla="val 16667"/>
            </a:avLst>
          </a:prstGeom>
          <a:solidFill>
            <a:srgbClr val="33CCCC"/>
          </a:solidFill>
          <a:ln w="9525">
            <a:solidFill>
              <a:schemeClr val="tx1"/>
            </a:solidFill>
            <a:miter lim="800000"/>
          </a:ln>
        </p:spPr>
        <p:txBody>
          <a:bodyPr anchor="ctr"/>
          <a:lstStyle/>
          <a:p>
            <a:pPr algn="ctr"/>
            <a:r>
              <a:rPr lang="en-US" altLang="zh-CN" sz="2000">
                <a:ea typeface="楷体_GB2312" pitchFamily="49" charset="-122"/>
              </a:rPr>
              <a:t>Depth_First Search</a:t>
            </a:r>
            <a:endParaRPr lang="en-US" altLang="zh-CN" sz="2000">
              <a:ea typeface="楷体_GB2312" pitchFamily="49" charset="-122"/>
            </a:endParaRPr>
          </a:p>
        </p:txBody>
      </p:sp>
      <p:sp>
        <p:nvSpPr>
          <p:cNvPr id="56328" name="Text Box 6"/>
          <p:cNvSpPr txBox="1">
            <a:spLocks noChangeArrowheads="1"/>
          </p:cNvSpPr>
          <p:nvPr/>
        </p:nvSpPr>
        <p:spPr bwMode="auto">
          <a:xfrm>
            <a:off x="4665663" y="1935163"/>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3200" b="1">
                <a:ea typeface="黑体" panose="02010609060101010101" pitchFamily="2" charset="-122"/>
              </a:rPr>
              <a:t>v1</a:t>
            </a:r>
            <a:endParaRPr lang="en-US" altLang="zh-CN" sz="3200" b="1">
              <a:ea typeface="黑体" panose="02010609060101010101" pitchFamily="2" charset="-122"/>
            </a:endParaRPr>
          </a:p>
        </p:txBody>
      </p:sp>
      <p:grpSp>
        <p:nvGrpSpPr>
          <p:cNvPr id="56329" name="Group 9"/>
          <p:cNvGrpSpPr/>
          <p:nvPr/>
        </p:nvGrpSpPr>
        <p:grpSpPr bwMode="auto">
          <a:xfrm>
            <a:off x="457200" y="1447800"/>
            <a:ext cx="3657600" cy="2413000"/>
            <a:chOff x="0" y="0"/>
            <a:chExt cx="2304" cy="1520"/>
          </a:xfrm>
        </p:grpSpPr>
        <p:sp>
          <p:nvSpPr>
            <p:cNvPr id="48163" name="Oval 8"/>
            <p:cNvSpPr>
              <a:spLocks noChangeArrowheads="1"/>
            </p:cNvSpPr>
            <p:nvPr/>
          </p:nvSpPr>
          <p:spPr bwMode="auto">
            <a:xfrm>
              <a:off x="736" y="0"/>
              <a:ext cx="234"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v1</a:t>
              </a:r>
              <a:endParaRPr lang="en-US" altLang="zh-CN" sz="2400">
                <a:solidFill>
                  <a:schemeClr val="hlink"/>
                </a:solidFill>
                <a:ea typeface="黑体" panose="02010609060101010101" pitchFamily="2" charset="-122"/>
              </a:endParaRPr>
            </a:p>
          </p:txBody>
        </p:sp>
        <p:sp>
          <p:nvSpPr>
            <p:cNvPr id="48164" name="Oval 9"/>
            <p:cNvSpPr>
              <a:spLocks noChangeArrowheads="1"/>
            </p:cNvSpPr>
            <p:nvPr/>
          </p:nvSpPr>
          <p:spPr bwMode="auto">
            <a:xfrm>
              <a:off x="348" y="402"/>
              <a:ext cx="234" cy="269"/>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v2</a:t>
              </a:r>
              <a:endParaRPr lang="en-US" altLang="zh-CN" sz="2400">
                <a:solidFill>
                  <a:schemeClr val="hlink"/>
                </a:solidFill>
                <a:ea typeface="黑体" panose="02010609060101010101" pitchFamily="2" charset="-122"/>
              </a:endParaRPr>
            </a:p>
          </p:txBody>
        </p:sp>
        <p:sp>
          <p:nvSpPr>
            <p:cNvPr id="48165" name="Oval 10"/>
            <p:cNvSpPr>
              <a:spLocks noChangeArrowheads="1"/>
            </p:cNvSpPr>
            <p:nvPr/>
          </p:nvSpPr>
          <p:spPr bwMode="auto">
            <a:xfrm>
              <a:off x="1661" y="360"/>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v3</a:t>
              </a:r>
              <a:endParaRPr lang="en-US" altLang="zh-CN" sz="2400">
                <a:solidFill>
                  <a:schemeClr val="hlink"/>
                </a:solidFill>
                <a:ea typeface="黑体" panose="02010609060101010101" pitchFamily="2" charset="-122"/>
              </a:endParaRPr>
            </a:p>
          </p:txBody>
        </p:sp>
        <p:sp>
          <p:nvSpPr>
            <p:cNvPr id="48166" name="Oval 11"/>
            <p:cNvSpPr>
              <a:spLocks noChangeArrowheads="1"/>
            </p:cNvSpPr>
            <p:nvPr/>
          </p:nvSpPr>
          <p:spPr bwMode="auto">
            <a:xfrm>
              <a:off x="426" y="1250"/>
              <a:ext cx="233"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v8</a:t>
              </a:r>
              <a:endParaRPr lang="en-US" altLang="zh-CN" sz="2400">
                <a:solidFill>
                  <a:schemeClr val="hlink"/>
                </a:solidFill>
                <a:ea typeface="黑体" panose="02010609060101010101" pitchFamily="2" charset="-122"/>
              </a:endParaRPr>
            </a:p>
          </p:txBody>
        </p:sp>
        <p:sp>
          <p:nvSpPr>
            <p:cNvPr id="48167" name="Line 12"/>
            <p:cNvSpPr>
              <a:spLocks noChangeShapeType="1"/>
            </p:cNvSpPr>
            <p:nvPr/>
          </p:nvSpPr>
          <p:spPr bwMode="auto">
            <a:xfrm>
              <a:off x="970" y="116"/>
              <a:ext cx="735" cy="28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68" name="Line 13"/>
            <p:cNvSpPr>
              <a:spLocks noChangeShapeType="1"/>
            </p:cNvSpPr>
            <p:nvPr/>
          </p:nvSpPr>
          <p:spPr bwMode="auto">
            <a:xfrm flipH="1">
              <a:off x="504" y="192"/>
              <a:ext cx="272" cy="23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69" name="Line 14"/>
            <p:cNvSpPr>
              <a:spLocks noChangeShapeType="1"/>
            </p:cNvSpPr>
            <p:nvPr/>
          </p:nvSpPr>
          <p:spPr bwMode="auto">
            <a:xfrm>
              <a:off x="542" y="633"/>
              <a:ext cx="156" cy="19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0" name="Line 15"/>
            <p:cNvSpPr>
              <a:spLocks noChangeShapeType="1"/>
            </p:cNvSpPr>
            <p:nvPr/>
          </p:nvSpPr>
          <p:spPr bwMode="auto">
            <a:xfrm>
              <a:off x="1855" y="592"/>
              <a:ext cx="311" cy="31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1" name="Line 16"/>
            <p:cNvSpPr>
              <a:spLocks noChangeShapeType="1"/>
            </p:cNvSpPr>
            <p:nvPr/>
          </p:nvSpPr>
          <p:spPr bwMode="auto">
            <a:xfrm flipH="1">
              <a:off x="1583" y="630"/>
              <a:ext cx="156" cy="30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2" name="Oval 17"/>
            <p:cNvSpPr>
              <a:spLocks noChangeArrowheads="1"/>
            </p:cNvSpPr>
            <p:nvPr/>
          </p:nvSpPr>
          <p:spPr bwMode="auto">
            <a:xfrm>
              <a:off x="2072" y="887"/>
              <a:ext cx="232" cy="271"/>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v7</a:t>
              </a:r>
              <a:endParaRPr lang="en-US" altLang="zh-CN" sz="2400">
                <a:solidFill>
                  <a:schemeClr val="hlink"/>
                </a:solidFill>
                <a:ea typeface="黑体" panose="02010609060101010101" pitchFamily="2" charset="-122"/>
              </a:endParaRPr>
            </a:p>
          </p:txBody>
        </p:sp>
        <p:sp>
          <p:nvSpPr>
            <p:cNvPr id="48173" name="Oval 18"/>
            <p:cNvSpPr>
              <a:spLocks noChangeArrowheads="1"/>
            </p:cNvSpPr>
            <p:nvPr/>
          </p:nvSpPr>
          <p:spPr bwMode="auto">
            <a:xfrm>
              <a:off x="1428" y="900"/>
              <a:ext cx="233"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v6</a:t>
              </a:r>
              <a:endParaRPr lang="en-US" altLang="zh-CN" sz="2400">
                <a:solidFill>
                  <a:schemeClr val="hlink"/>
                </a:solidFill>
                <a:ea typeface="黑体" panose="02010609060101010101" pitchFamily="2" charset="-122"/>
              </a:endParaRPr>
            </a:p>
          </p:txBody>
        </p:sp>
        <p:sp>
          <p:nvSpPr>
            <p:cNvPr id="48174" name="Oval 19"/>
            <p:cNvSpPr>
              <a:spLocks noChangeArrowheads="1"/>
            </p:cNvSpPr>
            <p:nvPr/>
          </p:nvSpPr>
          <p:spPr bwMode="auto">
            <a:xfrm>
              <a:off x="0" y="826"/>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v4</a:t>
              </a:r>
              <a:endParaRPr lang="en-US" altLang="zh-CN" sz="2400">
                <a:solidFill>
                  <a:schemeClr val="hlink"/>
                </a:solidFill>
                <a:ea typeface="黑体" panose="02010609060101010101" pitchFamily="2" charset="-122"/>
              </a:endParaRPr>
            </a:p>
          </p:txBody>
        </p:sp>
        <p:sp>
          <p:nvSpPr>
            <p:cNvPr id="48175" name="Oval 20"/>
            <p:cNvSpPr>
              <a:spLocks noChangeArrowheads="1"/>
            </p:cNvSpPr>
            <p:nvPr/>
          </p:nvSpPr>
          <p:spPr bwMode="auto">
            <a:xfrm>
              <a:off x="698" y="787"/>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v5</a:t>
              </a:r>
              <a:endParaRPr lang="en-US" altLang="zh-CN" sz="2400">
                <a:solidFill>
                  <a:schemeClr val="hlink"/>
                </a:solidFill>
                <a:ea typeface="黑体" panose="02010609060101010101" pitchFamily="2" charset="-122"/>
              </a:endParaRPr>
            </a:p>
          </p:txBody>
        </p:sp>
        <p:sp>
          <p:nvSpPr>
            <p:cNvPr id="48176" name="Line 21"/>
            <p:cNvSpPr>
              <a:spLocks noChangeShapeType="1"/>
            </p:cNvSpPr>
            <p:nvPr/>
          </p:nvSpPr>
          <p:spPr bwMode="auto">
            <a:xfrm flipH="1">
              <a:off x="194" y="594"/>
              <a:ext cx="154" cy="23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7" name="Line 22"/>
            <p:cNvSpPr>
              <a:spLocks noChangeShapeType="1"/>
            </p:cNvSpPr>
            <p:nvPr/>
          </p:nvSpPr>
          <p:spPr bwMode="auto">
            <a:xfrm>
              <a:off x="194" y="1096"/>
              <a:ext cx="272" cy="19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178" name="Line 23"/>
            <p:cNvSpPr>
              <a:spLocks noChangeShapeType="1"/>
            </p:cNvSpPr>
            <p:nvPr/>
          </p:nvSpPr>
          <p:spPr bwMode="auto">
            <a:xfrm flipH="1">
              <a:off x="659" y="1057"/>
              <a:ext cx="117" cy="27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6346" name="Rectangle 24"/>
          <p:cNvSpPr>
            <a:spLocks noChangeArrowheads="1"/>
          </p:cNvSpPr>
          <p:nvPr/>
        </p:nvSpPr>
        <p:spPr bwMode="auto">
          <a:xfrm>
            <a:off x="4243388" y="1457325"/>
            <a:ext cx="2270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dirty="0">
                <a:solidFill>
                  <a:srgbClr val="333300"/>
                </a:solidFill>
                <a:effectLst>
                  <a:outerShdw blurRad="38100" dist="38100" dir="2700000" algn="tl">
                    <a:srgbClr val="C0C0C0"/>
                  </a:outerShdw>
                </a:effectLst>
                <a:ea typeface="楷体_GB2312" pitchFamily="49" charset="-122"/>
              </a:rPr>
              <a:t>DFS </a:t>
            </a:r>
            <a:r>
              <a:rPr lang="zh-CN" altLang="en-US" sz="3200" dirty="0">
                <a:solidFill>
                  <a:srgbClr val="333300"/>
                </a:solidFill>
                <a:effectLst>
                  <a:outerShdw blurRad="38100" dist="38100" dir="2700000" algn="tl">
                    <a:srgbClr val="C0C0C0"/>
                  </a:outerShdw>
                </a:effectLst>
                <a:latin typeface="楷体_GB2312" pitchFamily="49" charset="-122"/>
                <a:ea typeface="楷体_GB2312" pitchFamily="49" charset="-122"/>
              </a:rPr>
              <a:t>结果：</a:t>
            </a:r>
            <a:endParaRPr lang="zh-CN" altLang="en-US" sz="3200" dirty="0">
              <a:solidFill>
                <a:srgbClr val="333300"/>
              </a:solidFill>
              <a:effectLst>
                <a:outerShdw blurRad="38100" dist="38100" dir="2700000" algn="tl">
                  <a:srgbClr val="C0C0C0"/>
                </a:outerShdw>
              </a:effectLst>
              <a:latin typeface="楷体_GB2312" pitchFamily="49" charset="-122"/>
              <a:ea typeface="楷体_GB2312" pitchFamily="49" charset="-122"/>
            </a:endParaRPr>
          </a:p>
        </p:txBody>
      </p:sp>
      <p:sp>
        <p:nvSpPr>
          <p:cNvPr id="56347" name="Rectangle 25"/>
          <p:cNvSpPr>
            <a:spLocks noChangeArrowheads="1"/>
          </p:cNvSpPr>
          <p:nvPr/>
        </p:nvSpPr>
        <p:spPr bwMode="auto">
          <a:xfrm>
            <a:off x="228600" y="1447800"/>
            <a:ext cx="1319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例</a:t>
            </a:r>
            <a:r>
              <a:rPr 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1</a:t>
            </a:r>
            <a:r>
              <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a:t>
            </a:r>
            <a:endPar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56348" name="Rectangle 26"/>
          <p:cNvSpPr>
            <a:spLocks noChangeArrowheads="1"/>
          </p:cNvSpPr>
          <p:nvPr/>
        </p:nvSpPr>
        <p:spPr bwMode="auto">
          <a:xfrm>
            <a:off x="50466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49" name="Rectangle 27"/>
          <p:cNvSpPr>
            <a:spLocks noChangeArrowheads="1"/>
          </p:cNvSpPr>
          <p:nvPr/>
        </p:nvSpPr>
        <p:spPr bwMode="auto">
          <a:xfrm>
            <a:off x="5902325" y="1935163"/>
            <a:ext cx="5921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0" name="Rectangle 28"/>
          <p:cNvSpPr>
            <a:spLocks noChangeArrowheads="1"/>
          </p:cNvSpPr>
          <p:nvPr/>
        </p:nvSpPr>
        <p:spPr bwMode="auto">
          <a:xfrm>
            <a:off x="67992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1" name="Rectangle 29"/>
          <p:cNvSpPr>
            <a:spLocks noChangeArrowheads="1"/>
          </p:cNvSpPr>
          <p:nvPr/>
        </p:nvSpPr>
        <p:spPr bwMode="auto">
          <a:xfrm>
            <a:off x="77136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2" name="Rectangle 30"/>
          <p:cNvSpPr>
            <a:spLocks noChangeArrowheads="1"/>
          </p:cNvSpPr>
          <p:nvPr/>
        </p:nvSpPr>
        <p:spPr bwMode="auto">
          <a:xfrm>
            <a:off x="5122863" y="23923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3" name="Rectangle 31"/>
          <p:cNvSpPr>
            <a:spLocks noChangeArrowheads="1"/>
          </p:cNvSpPr>
          <p:nvPr/>
        </p:nvSpPr>
        <p:spPr bwMode="auto">
          <a:xfrm>
            <a:off x="6037263" y="23923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4" name="Rectangle 32"/>
          <p:cNvSpPr>
            <a:spLocks noChangeArrowheads="1"/>
          </p:cNvSpPr>
          <p:nvPr/>
        </p:nvSpPr>
        <p:spPr bwMode="auto">
          <a:xfrm>
            <a:off x="6875463" y="23923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a:t>
            </a:r>
            <a:endParaRPr lang="en-US" altLang="zh-CN" sz="3200" b="1">
              <a:ea typeface="黑体" panose="02010609060101010101" pitchFamily="2" charset="-122"/>
            </a:endParaRPr>
          </a:p>
        </p:txBody>
      </p:sp>
      <p:sp>
        <p:nvSpPr>
          <p:cNvPr id="56355" name="Rectangle 33"/>
          <p:cNvSpPr>
            <a:spLocks noChangeArrowheads="1"/>
          </p:cNvSpPr>
          <p:nvPr/>
        </p:nvSpPr>
        <p:spPr bwMode="auto">
          <a:xfrm>
            <a:off x="5503863" y="19351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v2</a:t>
            </a:r>
            <a:endParaRPr lang="en-US" altLang="zh-CN" sz="3200" b="1">
              <a:ea typeface="黑体" panose="02010609060101010101" pitchFamily="2" charset="-122"/>
            </a:endParaRPr>
          </a:p>
        </p:txBody>
      </p:sp>
      <p:sp>
        <p:nvSpPr>
          <p:cNvPr id="56356" name="Rectangle 34"/>
          <p:cNvSpPr>
            <a:spLocks noChangeArrowheads="1"/>
          </p:cNvSpPr>
          <p:nvPr/>
        </p:nvSpPr>
        <p:spPr bwMode="auto">
          <a:xfrm>
            <a:off x="6342063" y="19351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v4</a:t>
            </a:r>
            <a:endParaRPr lang="en-US" altLang="zh-CN" sz="3200" b="1">
              <a:ea typeface="黑体" panose="02010609060101010101" pitchFamily="2" charset="-122"/>
            </a:endParaRPr>
          </a:p>
        </p:txBody>
      </p:sp>
      <p:sp>
        <p:nvSpPr>
          <p:cNvPr id="56357" name="Rectangle 35"/>
          <p:cNvSpPr>
            <a:spLocks noChangeArrowheads="1"/>
          </p:cNvSpPr>
          <p:nvPr/>
        </p:nvSpPr>
        <p:spPr bwMode="auto">
          <a:xfrm>
            <a:off x="7199313" y="19351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v8</a:t>
            </a:r>
            <a:endParaRPr lang="en-US" altLang="zh-CN" sz="3200" b="1">
              <a:ea typeface="黑体" panose="02010609060101010101" pitchFamily="2" charset="-122"/>
            </a:endParaRPr>
          </a:p>
        </p:txBody>
      </p:sp>
      <p:sp>
        <p:nvSpPr>
          <p:cNvPr id="56358" name="Rectangle 36"/>
          <p:cNvSpPr>
            <a:spLocks noChangeArrowheads="1"/>
          </p:cNvSpPr>
          <p:nvPr/>
        </p:nvSpPr>
        <p:spPr bwMode="auto">
          <a:xfrm>
            <a:off x="4684713" y="23923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v5</a:t>
            </a:r>
            <a:endParaRPr lang="en-US" altLang="zh-CN" sz="3200" b="1">
              <a:ea typeface="黑体" panose="02010609060101010101" pitchFamily="2" charset="-122"/>
            </a:endParaRPr>
          </a:p>
        </p:txBody>
      </p:sp>
      <p:sp>
        <p:nvSpPr>
          <p:cNvPr id="56359" name="Rectangle 37"/>
          <p:cNvSpPr>
            <a:spLocks noChangeArrowheads="1"/>
          </p:cNvSpPr>
          <p:nvPr/>
        </p:nvSpPr>
        <p:spPr bwMode="auto">
          <a:xfrm>
            <a:off x="5599113" y="23923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solidFill>
                  <a:srgbClr val="FF0000"/>
                </a:solidFill>
                <a:ea typeface="黑体" panose="02010609060101010101" pitchFamily="2" charset="-122"/>
              </a:rPr>
              <a:t>v3</a:t>
            </a:r>
            <a:endParaRPr lang="en-US" altLang="zh-CN" sz="3200" b="1">
              <a:solidFill>
                <a:srgbClr val="FF0000"/>
              </a:solidFill>
              <a:ea typeface="黑体" panose="02010609060101010101" pitchFamily="2" charset="-122"/>
            </a:endParaRPr>
          </a:p>
        </p:txBody>
      </p:sp>
      <p:sp>
        <p:nvSpPr>
          <p:cNvPr id="56360" name="Rectangle 38"/>
          <p:cNvSpPr>
            <a:spLocks noChangeArrowheads="1"/>
          </p:cNvSpPr>
          <p:nvPr/>
        </p:nvSpPr>
        <p:spPr bwMode="auto">
          <a:xfrm>
            <a:off x="6437313" y="23923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v6</a:t>
            </a:r>
            <a:endParaRPr lang="en-US" altLang="zh-CN" sz="3200" b="1">
              <a:ea typeface="黑体" panose="02010609060101010101" pitchFamily="2" charset="-122"/>
            </a:endParaRPr>
          </a:p>
        </p:txBody>
      </p:sp>
      <p:sp>
        <p:nvSpPr>
          <p:cNvPr id="56361" name="Rectangle 39"/>
          <p:cNvSpPr>
            <a:spLocks noChangeArrowheads="1"/>
          </p:cNvSpPr>
          <p:nvPr/>
        </p:nvSpPr>
        <p:spPr bwMode="auto">
          <a:xfrm>
            <a:off x="7275513" y="23923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ea typeface="黑体" panose="02010609060101010101" pitchFamily="2" charset="-122"/>
              </a:rPr>
              <a:t>v7</a:t>
            </a:r>
            <a:endParaRPr lang="en-US" altLang="zh-CN" sz="3200" b="1">
              <a:ea typeface="黑体" panose="02010609060101010101" pitchFamily="2" charset="-122"/>
            </a:endParaRPr>
          </a:p>
        </p:txBody>
      </p:sp>
      <p:sp>
        <p:nvSpPr>
          <p:cNvPr id="56362" name="Line 40"/>
          <p:cNvSpPr>
            <a:spLocks noChangeShapeType="1"/>
          </p:cNvSpPr>
          <p:nvPr/>
        </p:nvSpPr>
        <p:spPr bwMode="auto">
          <a:xfrm>
            <a:off x="1905000" y="1828800"/>
            <a:ext cx="914400" cy="381000"/>
          </a:xfrm>
          <a:prstGeom prst="line">
            <a:avLst/>
          </a:prstGeom>
          <a:noFill/>
          <a:ln w="22225">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63" name="Rectangle 41"/>
          <p:cNvSpPr>
            <a:spLocks noChangeArrowheads="1"/>
          </p:cNvSpPr>
          <p:nvPr/>
        </p:nvSpPr>
        <p:spPr bwMode="auto">
          <a:xfrm>
            <a:off x="304800" y="4191000"/>
            <a:ext cx="1314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例</a:t>
            </a:r>
            <a:r>
              <a:rPr 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2</a:t>
            </a:r>
            <a:r>
              <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a:t>
            </a:r>
            <a:endParaRPr lang="zh-CN" altLang="en-US" sz="320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56364" name="Text Box 43"/>
          <p:cNvSpPr txBox="1">
            <a:spLocks noChangeArrowheads="1"/>
          </p:cNvSpPr>
          <p:nvPr/>
        </p:nvSpPr>
        <p:spPr bwMode="auto">
          <a:xfrm>
            <a:off x="5029200" y="4572000"/>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800" b="1">
                <a:ea typeface="黑体" panose="02010609060101010101" pitchFamily="2" charset="-122"/>
              </a:rPr>
              <a:t>v2 → v1 → v3 → v5 →</a:t>
            </a:r>
            <a:endParaRPr lang="en-US" altLang="zh-CN" sz="2800" b="1">
              <a:ea typeface="黑体" panose="02010609060101010101" pitchFamily="2" charset="-122"/>
            </a:endParaRPr>
          </a:p>
        </p:txBody>
      </p:sp>
      <p:sp>
        <p:nvSpPr>
          <p:cNvPr id="56365" name="Rectangle 44"/>
          <p:cNvSpPr>
            <a:spLocks noChangeArrowheads="1"/>
          </p:cNvSpPr>
          <p:nvPr/>
        </p:nvSpPr>
        <p:spPr bwMode="auto">
          <a:xfrm>
            <a:off x="4791075" y="3976688"/>
            <a:ext cx="20113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dirty="0">
                <a:solidFill>
                  <a:srgbClr val="333300"/>
                </a:solidFill>
                <a:effectLst>
                  <a:outerShdw blurRad="38100" dist="38100" dir="2700000" algn="tl">
                    <a:srgbClr val="C0C0C0"/>
                  </a:outerShdw>
                </a:effectLst>
                <a:ea typeface="楷体_GB2312" pitchFamily="49" charset="-122"/>
              </a:rPr>
              <a:t>DFS </a:t>
            </a:r>
            <a:r>
              <a:rPr lang="zh-CN" altLang="en-US" sz="2800" dirty="0">
                <a:solidFill>
                  <a:srgbClr val="333300"/>
                </a:solidFill>
                <a:effectLst>
                  <a:outerShdw blurRad="38100" dist="38100" dir="2700000" algn="tl">
                    <a:srgbClr val="C0C0C0"/>
                  </a:outerShdw>
                </a:effectLst>
                <a:latin typeface="楷体_GB2312" pitchFamily="49" charset="-122"/>
                <a:ea typeface="楷体_GB2312" pitchFamily="49" charset="-122"/>
              </a:rPr>
              <a:t>结果：</a:t>
            </a:r>
            <a:endParaRPr lang="zh-CN" altLang="en-US" sz="2800" dirty="0">
              <a:solidFill>
                <a:srgbClr val="333300"/>
              </a:solidFill>
              <a:effectLst>
                <a:outerShdw blurRad="38100" dist="38100" dir="2700000" algn="tl">
                  <a:srgbClr val="C0C0C0"/>
                </a:outerShdw>
              </a:effectLst>
              <a:latin typeface="楷体_GB2312" pitchFamily="49" charset="-122"/>
              <a:ea typeface="楷体_GB2312" pitchFamily="49" charset="-122"/>
            </a:endParaRPr>
          </a:p>
        </p:txBody>
      </p:sp>
      <p:sp>
        <p:nvSpPr>
          <p:cNvPr id="56366" name="Rectangle 45"/>
          <p:cNvSpPr>
            <a:spLocks noChangeArrowheads="1"/>
          </p:cNvSpPr>
          <p:nvPr/>
        </p:nvSpPr>
        <p:spPr bwMode="auto">
          <a:xfrm>
            <a:off x="5257800" y="5105400"/>
            <a:ext cx="1431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800" b="1">
                <a:solidFill>
                  <a:srgbClr val="FF0000"/>
                </a:solidFill>
                <a:ea typeface="黑体" panose="02010609060101010101" pitchFamily="2" charset="-122"/>
              </a:rPr>
              <a:t>v4</a:t>
            </a:r>
            <a:r>
              <a:rPr lang="en-US" altLang="zh-CN" sz="2800" b="1">
                <a:solidFill>
                  <a:srgbClr val="0000E5"/>
                </a:solidFill>
                <a:ea typeface="黑体" panose="02010609060101010101" pitchFamily="2" charset="-122"/>
              </a:rPr>
              <a:t> </a:t>
            </a:r>
            <a:r>
              <a:rPr lang="en-US" altLang="zh-CN" sz="2800" b="1">
                <a:ea typeface="黑体" panose="02010609060101010101" pitchFamily="2" charset="-122"/>
              </a:rPr>
              <a:t>→ v6</a:t>
            </a:r>
            <a:endParaRPr lang="en-US" altLang="zh-CN" sz="2800" b="1">
              <a:ea typeface="黑体" panose="02010609060101010101" pitchFamily="2" charset="-122"/>
            </a:endParaRPr>
          </a:p>
        </p:txBody>
      </p:sp>
      <p:sp>
        <p:nvSpPr>
          <p:cNvPr id="56367" name="AutoShape 46"/>
          <p:cNvSpPr>
            <a:spLocks noChangeArrowheads="1"/>
          </p:cNvSpPr>
          <p:nvPr/>
        </p:nvSpPr>
        <p:spPr bwMode="auto">
          <a:xfrm>
            <a:off x="2743200" y="1295400"/>
            <a:ext cx="990600" cy="457200"/>
          </a:xfrm>
          <a:prstGeom prst="wedgeEllipseCallout">
            <a:avLst>
              <a:gd name="adj1" fmla="val -124519"/>
              <a:gd name="adj2" fmla="val 1042"/>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56368" name="AutoShape 47"/>
          <p:cNvSpPr>
            <a:spLocks noChangeArrowheads="1"/>
          </p:cNvSpPr>
          <p:nvPr/>
        </p:nvSpPr>
        <p:spPr bwMode="auto">
          <a:xfrm>
            <a:off x="228600" y="4953000"/>
            <a:ext cx="990600" cy="457200"/>
          </a:xfrm>
          <a:prstGeom prst="wedgeEllipseCallout">
            <a:avLst>
              <a:gd name="adj1" fmla="val 89102"/>
              <a:gd name="adj2" fmla="val 3819"/>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56370" name="Freeform 50"/>
          <p:cNvSpPr/>
          <p:nvPr/>
        </p:nvSpPr>
        <p:spPr bwMode="auto">
          <a:xfrm>
            <a:off x="279400" y="1703388"/>
            <a:ext cx="1701800" cy="2259012"/>
          </a:xfrm>
          <a:custGeom>
            <a:avLst/>
            <a:gdLst>
              <a:gd name="T0" fmla="*/ 2147483647 w 1105"/>
              <a:gd name="T1" fmla="*/ 2147483647 h 1430"/>
              <a:gd name="T2" fmla="*/ 2147483647 w 1105"/>
              <a:gd name="T3" fmla="*/ 2147483647 h 1430"/>
              <a:gd name="T4" fmla="*/ 2147483647 w 1105"/>
              <a:gd name="T5" fmla="*/ 2147483647 h 1430"/>
              <a:gd name="T6" fmla="*/ 2147483647 w 1105"/>
              <a:gd name="T7" fmla="*/ 2147483647 h 1430"/>
              <a:gd name="T8" fmla="*/ 2147483647 w 1105"/>
              <a:gd name="T9" fmla="*/ 2147483647 h 1430"/>
              <a:gd name="T10" fmla="*/ 2147483647 w 1105"/>
              <a:gd name="T11" fmla="*/ 2147483647 h 1430"/>
              <a:gd name="T12" fmla="*/ 2147483647 w 1105"/>
              <a:gd name="T13" fmla="*/ 2147483647 h 1430"/>
              <a:gd name="T14" fmla="*/ 2147483647 w 1105"/>
              <a:gd name="T15" fmla="*/ 2147483647 h 1430"/>
              <a:gd name="T16" fmla="*/ 2147483647 w 1105"/>
              <a:gd name="T17" fmla="*/ 2147483647 h 1430"/>
              <a:gd name="T18" fmla="*/ 2147483647 w 1105"/>
              <a:gd name="T19" fmla="*/ 2147483647 h 1430"/>
              <a:gd name="T20" fmla="*/ 2147483647 w 1105"/>
              <a:gd name="T21" fmla="*/ 2147483647 h 1430"/>
              <a:gd name="T22" fmla="*/ 2147483647 w 1105"/>
              <a:gd name="T23" fmla="*/ 2147483647 h 1430"/>
              <a:gd name="T24" fmla="*/ 2147483647 w 1105"/>
              <a:gd name="T25" fmla="*/ 2147483647 h 1430"/>
              <a:gd name="T26" fmla="*/ 2147483647 w 1105"/>
              <a:gd name="T27" fmla="*/ 2147483647 h 1430"/>
              <a:gd name="T28" fmla="*/ 2147483647 w 1105"/>
              <a:gd name="T29" fmla="*/ 2147483647 h 1430"/>
              <a:gd name="T30" fmla="*/ 2147483647 w 1105"/>
              <a:gd name="T31" fmla="*/ 2147483647 h 1430"/>
              <a:gd name="T32" fmla="*/ 2147483647 w 1105"/>
              <a:gd name="T33" fmla="*/ 2147483647 h 1430"/>
              <a:gd name="T34" fmla="*/ 2147483647 w 1105"/>
              <a:gd name="T35" fmla="*/ 2147483647 h 1430"/>
              <a:gd name="T36" fmla="*/ 2147483647 w 1105"/>
              <a:gd name="T37" fmla="*/ 2147483647 h 1430"/>
              <a:gd name="T38" fmla="*/ 2147483647 w 1105"/>
              <a:gd name="T39" fmla="*/ 2147483647 h 1430"/>
              <a:gd name="T40" fmla="*/ 2147483647 w 1105"/>
              <a:gd name="T41" fmla="*/ 2147483647 h 1430"/>
              <a:gd name="T42" fmla="*/ 2147483647 w 1105"/>
              <a:gd name="T43" fmla="*/ 2147483647 h 1430"/>
              <a:gd name="T44" fmla="*/ 2147483647 w 1105"/>
              <a:gd name="T45" fmla="*/ 2147483647 h 1430"/>
              <a:gd name="T46" fmla="*/ 2147483647 w 1105"/>
              <a:gd name="T47" fmla="*/ 2147483647 h 1430"/>
              <a:gd name="T48" fmla="*/ 2147483647 w 1105"/>
              <a:gd name="T49" fmla="*/ 0 h 143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5"/>
              <a:gd name="T76" fmla="*/ 0 h 1430"/>
              <a:gd name="T77" fmla="*/ 1105 w 1105"/>
              <a:gd name="T78" fmla="*/ 1430 h 143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5" h="1430">
                <a:moveTo>
                  <a:pt x="1105" y="854"/>
                </a:moveTo>
                <a:cubicBezTo>
                  <a:pt x="1085" y="884"/>
                  <a:pt x="1075" y="913"/>
                  <a:pt x="1055" y="943"/>
                </a:cubicBezTo>
                <a:cubicBezTo>
                  <a:pt x="1040" y="992"/>
                  <a:pt x="1032" y="1043"/>
                  <a:pt x="1016" y="1092"/>
                </a:cubicBezTo>
                <a:cubicBezTo>
                  <a:pt x="1003" y="1179"/>
                  <a:pt x="1014" y="1147"/>
                  <a:pt x="976" y="1231"/>
                </a:cubicBezTo>
                <a:cubicBezTo>
                  <a:pt x="917" y="1361"/>
                  <a:pt x="875" y="1407"/>
                  <a:pt x="738" y="1420"/>
                </a:cubicBezTo>
                <a:cubicBezTo>
                  <a:pt x="692" y="1424"/>
                  <a:pt x="645" y="1427"/>
                  <a:pt x="599" y="1430"/>
                </a:cubicBezTo>
                <a:cubicBezTo>
                  <a:pt x="556" y="1427"/>
                  <a:pt x="512" y="1428"/>
                  <a:pt x="470" y="1420"/>
                </a:cubicBezTo>
                <a:cubicBezTo>
                  <a:pt x="431" y="1413"/>
                  <a:pt x="444" y="1395"/>
                  <a:pt x="430" y="1370"/>
                </a:cubicBezTo>
                <a:cubicBezTo>
                  <a:pt x="390" y="1297"/>
                  <a:pt x="329" y="1229"/>
                  <a:pt x="271" y="1171"/>
                </a:cubicBezTo>
                <a:cubicBezTo>
                  <a:pt x="245" y="1097"/>
                  <a:pt x="283" y="1187"/>
                  <a:pt x="231" y="1122"/>
                </a:cubicBezTo>
                <a:cubicBezTo>
                  <a:pt x="224" y="1114"/>
                  <a:pt x="226" y="1101"/>
                  <a:pt x="221" y="1092"/>
                </a:cubicBezTo>
                <a:cubicBezTo>
                  <a:pt x="210" y="1071"/>
                  <a:pt x="195" y="1052"/>
                  <a:pt x="182" y="1032"/>
                </a:cubicBezTo>
                <a:cubicBezTo>
                  <a:pt x="176" y="1022"/>
                  <a:pt x="162" y="1003"/>
                  <a:pt x="162" y="1003"/>
                </a:cubicBezTo>
                <a:cubicBezTo>
                  <a:pt x="138" y="932"/>
                  <a:pt x="172" y="1018"/>
                  <a:pt x="122" y="943"/>
                </a:cubicBezTo>
                <a:cubicBezTo>
                  <a:pt x="64" y="856"/>
                  <a:pt x="178" y="979"/>
                  <a:pt x="82" y="883"/>
                </a:cubicBezTo>
                <a:cubicBezTo>
                  <a:pt x="58" y="813"/>
                  <a:pt x="79" y="836"/>
                  <a:pt x="33" y="804"/>
                </a:cubicBezTo>
                <a:cubicBezTo>
                  <a:pt x="0" y="704"/>
                  <a:pt x="7" y="620"/>
                  <a:pt x="92" y="566"/>
                </a:cubicBezTo>
                <a:cubicBezTo>
                  <a:pt x="115" y="532"/>
                  <a:pt x="143" y="515"/>
                  <a:pt x="172" y="486"/>
                </a:cubicBezTo>
                <a:cubicBezTo>
                  <a:pt x="211" y="365"/>
                  <a:pt x="241" y="364"/>
                  <a:pt x="330" y="288"/>
                </a:cubicBezTo>
                <a:cubicBezTo>
                  <a:pt x="341" y="279"/>
                  <a:pt x="347" y="264"/>
                  <a:pt x="360" y="258"/>
                </a:cubicBezTo>
                <a:cubicBezTo>
                  <a:pt x="385" y="247"/>
                  <a:pt x="413" y="245"/>
                  <a:pt x="440" y="238"/>
                </a:cubicBezTo>
                <a:cubicBezTo>
                  <a:pt x="475" y="211"/>
                  <a:pt x="493" y="182"/>
                  <a:pt x="529" y="158"/>
                </a:cubicBezTo>
                <a:cubicBezTo>
                  <a:pt x="575" y="90"/>
                  <a:pt x="546" y="107"/>
                  <a:pt x="599" y="89"/>
                </a:cubicBezTo>
                <a:cubicBezTo>
                  <a:pt x="629" y="42"/>
                  <a:pt x="658" y="46"/>
                  <a:pt x="708" y="29"/>
                </a:cubicBezTo>
                <a:cubicBezTo>
                  <a:pt x="724" y="24"/>
                  <a:pt x="767" y="22"/>
                  <a:pt x="767" y="0"/>
                </a:cubicBezTo>
              </a:path>
            </a:pathLst>
          </a:custGeom>
          <a:noFill/>
          <a:ln w="25400" cmpd="sng">
            <a:solidFill>
              <a:schemeClr val="tx2"/>
            </a:solidFill>
            <a:prstDash val="dash"/>
            <a:miter lim="800000"/>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56371" name="Picture 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4159250"/>
            <a:ext cx="25146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563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grpId="0" nodeType="clickEffect">
                                  <p:stCondLst>
                                    <p:cond delay="0"/>
                                  </p:stCondLst>
                                  <p:childTnLst>
                                    <p:set>
                                      <p:cBhvr>
                                        <p:cTn id="12" dur="1" fill="hold">
                                          <p:stCondLst>
                                            <p:cond delay="0"/>
                                          </p:stCondLst>
                                        </p:cTn>
                                        <p:tgtEl>
                                          <p:spTgt spid="56367"/>
                                        </p:tgtEl>
                                        <p:attrNameLst>
                                          <p:attrName>style.visibility</p:attrName>
                                        </p:attrNameLst>
                                      </p:cBhvr>
                                      <p:to>
                                        <p:strVal val="visible"/>
                                      </p:to>
                                    </p:set>
                                    <p:animEffect transition="in" filter="slide(fromRight)">
                                      <p:cBhvr>
                                        <p:cTn id="13" dur="500"/>
                                        <p:tgtEl>
                                          <p:spTgt spid="56367"/>
                                        </p:tgtEl>
                                      </p:cBhvr>
                                    </p:animEffect>
                                  </p:childTnLst>
                                </p:cTn>
                              </p:par>
                              <p:par>
                                <p:cTn id="14" presetID="1" presetClass="entr" presetSubtype="0" fill="hold" grpId="0" nodeType="withEffect">
                                  <p:stCondLst>
                                    <p:cond delay="0"/>
                                  </p:stCondLst>
                                  <p:iterate type="lt">
                                    <p:tmAbs val="75"/>
                                  </p:iterate>
                                  <p:childTnLst>
                                    <p:set>
                                      <p:cBhvr>
                                        <p:cTn id="15" dur="1" fill="hold">
                                          <p:stCondLst>
                                            <p:cond delay="74"/>
                                          </p:stCondLst>
                                        </p:cTn>
                                        <p:tgtEl>
                                          <p:spTgt spid="5634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5632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634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5635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5634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499"/>
                                          </p:stCondLst>
                                        </p:cTn>
                                        <p:tgtEl>
                                          <p:spTgt spid="5635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5635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499"/>
                                          </p:stCondLst>
                                        </p:cTn>
                                        <p:tgtEl>
                                          <p:spTgt spid="5635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5635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499"/>
                                          </p:stCondLst>
                                        </p:cTn>
                                        <p:tgtEl>
                                          <p:spTgt spid="5635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5635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6370"/>
                                        </p:tgtEl>
                                        <p:attrNameLst>
                                          <p:attrName>style.visibility</p:attrName>
                                        </p:attrNameLst>
                                      </p:cBhvr>
                                      <p:to>
                                        <p:strVal val="visible"/>
                                      </p:to>
                                    </p:set>
                                    <p:animEffect transition="in" filter="wipe(down)">
                                      <p:cBhvr>
                                        <p:cTn id="52" dur="500"/>
                                        <p:tgtEl>
                                          <p:spTgt spid="56370"/>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5636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499"/>
                                          </p:stCondLst>
                                        </p:cTn>
                                        <p:tgtEl>
                                          <p:spTgt spid="563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635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499"/>
                                          </p:stCondLst>
                                        </p:cTn>
                                        <p:tgtEl>
                                          <p:spTgt spid="5636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5635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499"/>
                                          </p:stCondLst>
                                        </p:cTn>
                                        <p:tgtEl>
                                          <p:spTgt spid="5636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56363"/>
                                        </p:tgtEl>
                                        <p:attrNameLst>
                                          <p:attrName>style.visibility</p:attrName>
                                        </p:attrNameLst>
                                      </p:cBhvr>
                                      <p:to>
                                        <p:strVal val="visible"/>
                                      </p:to>
                                    </p:set>
                                    <p:anim calcmode="lin" valueType="num">
                                      <p:cBhvr additive="base">
                                        <p:cTn id="75" dur="500" fill="hold"/>
                                        <p:tgtEl>
                                          <p:spTgt spid="56363"/>
                                        </p:tgtEl>
                                        <p:attrNameLst>
                                          <p:attrName>ppt_x</p:attrName>
                                        </p:attrNameLst>
                                      </p:cBhvr>
                                      <p:tavLst>
                                        <p:tav tm="0">
                                          <p:val>
                                            <p:strVal val="0-#ppt_w/2"/>
                                          </p:val>
                                        </p:tav>
                                        <p:tav tm="100000">
                                          <p:val>
                                            <p:strVal val="#ppt_x"/>
                                          </p:val>
                                        </p:tav>
                                      </p:tavLst>
                                    </p:anim>
                                    <p:anim calcmode="lin" valueType="num">
                                      <p:cBhvr additive="base">
                                        <p:cTn id="76" dur="500" fill="hold"/>
                                        <p:tgtEl>
                                          <p:spTgt spid="56363"/>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56368"/>
                                        </p:tgtEl>
                                        <p:attrNameLst>
                                          <p:attrName>style.visibility</p:attrName>
                                        </p:attrNameLst>
                                      </p:cBhvr>
                                      <p:to>
                                        <p:strVal val="visible"/>
                                      </p:to>
                                    </p:set>
                                    <p:anim calcmode="lin" valueType="num">
                                      <p:cBhvr additive="base">
                                        <p:cTn id="79" dur="500" fill="hold"/>
                                        <p:tgtEl>
                                          <p:spTgt spid="56368"/>
                                        </p:tgtEl>
                                        <p:attrNameLst>
                                          <p:attrName>ppt_x</p:attrName>
                                        </p:attrNameLst>
                                      </p:cBhvr>
                                      <p:tavLst>
                                        <p:tav tm="0">
                                          <p:val>
                                            <p:strVal val="0-#ppt_w/2"/>
                                          </p:val>
                                        </p:tav>
                                        <p:tav tm="100000">
                                          <p:val>
                                            <p:strVal val="#ppt_x"/>
                                          </p:val>
                                        </p:tav>
                                      </p:tavLst>
                                    </p:anim>
                                    <p:anim calcmode="lin" valueType="num">
                                      <p:cBhvr additive="base">
                                        <p:cTn id="80" dur="500" fill="hold"/>
                                        <p:tgtEl>
                                          <p:spTgt spid="56368"/>
                                        </p:tgtEl>
                                        <p:attrNameLst>
                                          <p:attrName>ppt_y</p:attrName>
                                        </p:attrNameLst>
                                      </p:cBhvr>
                                      <p:tavLst>
                                        <p:tav tm="0">
                                          <p:val>
                                            <p:strVal val="#ppt_y"/>
                                          </p:val>
                                        </p:tav>
                                        <p:tav tm="100000">
                                          <p:val>
                                            <p:strVal val="#ppt_y"/>
                                          </p:val>
                                        </p:tav>
                                      </p:tavLst>
                                    </p:anim>
                                  </p:childTnLst>
                                </p:cTn>
                              </p:par>
                              <p:par>
                                <p:cTn id="81" presetID="1" presetClass="entr" presetSubtype="0" fill="hold" grpId="0" nodeType="withEffect">
                                  <p:stCondLst>
                                    <p:cond delay="0"/>
                                  </p:stCondLst>
                                  <p:childTnLst>
                                    <p:set>
                                      <p:cBhvr>
                                        <p:cTn id="82" dur="1" fill="hold">
                                          <p:stCondLst>
                                            <p:cond delay="499"/>
                                          </p:stCondLst>
                                        </p:cTn>
                                        <p:tgtEl>
                                          <p:spTgt spid="5636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637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iterate type="lt">
                                    <p:tmAbs val="75"/>
                                  </p:iterate>
                                  <p:childTnLst>
                                    <p:set>
                                      <p:cBhvr>
                                        <p:cTn id="88" dur="1" fill="hold">
                                          <p:stCondLst>
                                            <p:cond delay="74"/>
                                          </p:stCondLst>
                                        </p:cTn>
                                        <p:tgtEl>
                                          <p:spTgt spid="5636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iterate type="wd">
                                    <p:tmAbs val="300"/>
                                  </p:iterate>
                                  <p:childTnLst>
                                    <p:set>
                                      <p:cBhvr>
                                        <p:cTn id="92" dur="1" fill="hold">
                                          <p:stCondLst>
                                            <p:cond delay="299"/>
                                          </p:stCondLst>
                                        </p:cTn>
                                        <p:tgtEl>
                                          <p:spTgt spid="56366"/>
                                        </p:tgtEl>
                                        <p:attrNameLst>
                                          <p:attrName>style.visibility</p:attrName>
                                        </p:attrNameLst>
                                      </p:cBhvr>
                                      <p:to>
                                        <p:strVal val="visible"/>
                                      </p:to>
                                    </p:set>
                                  </p:childTnLst>
                                </p:cTn>
                              </p:par>
                            </p:childTnLst>
                          </p:cTn>
                        </p:par>
                        <p:par>
                          <p:cTn id="93" fill="hold">
                            <p:stCondLst>
                              <p:cond delay="2100"/>
                            </p:stCondLst>
                            <p:childTnLst>
                              <p:par>
                                <p:cTn id="94" presetID="1" presetClass="entr" presetSubtype="0" fill="hold" grpId="0" nodeType="afterEffect">
                                  <p:stCondLst>
                                    <p:cond delay="0"/>
                                  </p:stCondLst>
                                  <p:childTnLst>
                                    <p:set>
                                      <p:cBhvr>
                                        <p:cTn id="95" dur="1" fill="hold">
                                          <p:stCondLst>
                                            <p:cond delay="499"/>
                                          </p:stCondLst>
                                        </p:cTn>
                                        <p:tgtEl>
                                          <p:spTgt spid="563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 grpId="0" animBg="1" autoUpdateAnimBg="0"/>
      <p:bldP spid="56328" grpId="0" autoUpdateAnimBg="0"/>
      <p:bldP spid="56346" grpId="0" autoUpdateAnimBg="0"/>
      <p:bldP spid="56347" grpId="0" autoUpdateAnimBg="0"/>
      <p:bldP spid="56348" grpId="0" autoUpdateAnimBg="0"/>
      <p:bldP spid="56349" grpId="0" autoUpdateAnimBg="0"/>
      <p:bldP spid="56350" grpId="0" autoUpdateAnimBg="0"/>
      <p:bldP spid="56351" grpId="0" autoUpdateAnimBg="0"/>
      <p:bldP spid="56352" grpId="0" autoUpdateAnimBg="0"/>
      <p:bldP spid="56353" grpId="0" autoUpdateAnimBg="0"/>
      <p:bldP spid="56354" grpId="0" autoUpdateAnimBg="0"/>
      <p:bldP spid="56355" grpId="0" autoUpdateAnimBg="0"/>
      <p:bldP spid="56356" grpId="0" autoUpdateAnimBg="0"/>
      <p:bldP spid="56357" grpId="0" autoUpdateAnimBg="0"/>
      <p:bldP spid="56358" grpId="0" autoUpdateAnimBg="0"/>
      <p:bldP spid="56359" grpId="0" autoUpdateAnimBg="0"/>
      <p:bldP spid="56360" grpId="0" autoUpdateAnimBg="0"/>
      <p:bldP spid="56361" grpId="0" autoUpdateAnimBg="0"/>
      <p:bldP spid="56362" grpId="0" animBg="1"/>
      <p:bldP spid="56363" grpId="0" autoUpdateAnimBg="0"/>
      <p:bldP spid="56364" grpId="0" autoUpdateAnimBg="0"/>
      <p:bldP spid="56365" grpId="0" autoUpdateAnimBg="0"/>
      <p:bldP spid="56366" grpId="0" autoUpdateAnimBg="0"/>
      <p:bldP spid="56367" grpId="0" animBg="1" autoUpdateAnimBg="0"/>
      <p:bldP spid="56368" grpId="0" animBg="1" autoUpdateAnimBg="0"/>
      <p:bldP spid="56370"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6DA677D6-578A-490B-9017-36182786A3B8}"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50179"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9BC8AF1F-E404-4227-B3EC-892E803EF31B}"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graphicFrame>
        <p:nvGraphicFramePr>
          <p:cNvPr id="58372" name="Group 4"/>
          <p:cNvGraphicFramePr>
            <a:graphicFrameLocks noGrp="1"/>
          </p:cNvGraphicFramePr>
          <p:nvPr/>
        </p:nvGraphicFramePr>
        <p:xfrm>
          <a:off x="4702175" y="1306513"/>
          <a:ext cx="392113" cy="27432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388" name="Group 20"/>
          <p:cNvGraphicFramePr>
            <a:graphicFrameLocks noGrp="1"/>
          </p:cNvGraphicFramePr>
          <p:nvPr/>
        </p:nvGraphicFramePr>
        <p:xfrm>
          <a:off x="4321175" y="1306513"/>
          <a:ext cx="457200" cy="2779713"/>
        </p:xfrm>
        <a:graphic>
          <a:graphicData uri="http://schemas.openxmlformats.org/drawingml/2006/table">
            <a:tbl>
              <a:tblPr/>
              <a:tblGrid>
                <a:gridCol w="457200"/>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solidFill>
                            <a:srgbClr val="0000E5"/>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2</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93713">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3</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4</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5</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6</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bl>
          </a:graphicData>
        </a:graphic>
      </p:graphicFrame>
      <p:graphicFrame>
        <p:nvGraphicFramePr>
          <p:cNvPr id="58395" name="Group 27"/>
          <p:cNvGraphicFramePr>
            <a:graphicFrameLocks noGrp="1"/>
          </p:cNvGraphicFramePr>
          <p:nvPr/>
        </p:nvGraphicFramePr>
        <p:xfrm>
          <a:off x="5246688" y="1306513"/>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11" name="Group 43"/>
          <p:cNvGraphicFramePr>
            <a:graphicFrameLocks noGrp="1"/>
          </p:cNvGraphicFramePr>
          <p:nvPr/>
        </p:nvGraphicFramePr>
        <p:xfrm>
          <a:off x="5780088" y="1306513"/>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27" name="Group 59"/>
          <p:cNvGraphicFramePr>
            <a:graphicFrameLocks noGrp="1"/>
          </p:cNvGraphicFramePr>
          <p:nvPr/>
        </p:nvGraphicFramePr>
        <p:xfrm>
          <a:off x="6378575" y="1306513"/>
          <a:ext cx="392113" cy="27432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43" name="Group 75"/>
          <p:cNvGraphicFramePr>
            <a:graphicFrameLocks noGrp="1"/>
          </p:cNvGraphicFramePr>
          <p:nvPr/>
        </p:nvGraphicFramePr>
        <p:xfrm>
          <a:off x="6999288" y="1296988"/>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59" name="Group 91"/>
          <p:cNvGraphicFramePr>
            <a:graphicFrameLocks noGrp="1"/>
          </p:cNvGraphicFramePr>
          <p:nvPr/>
        </p:nvGraphicFramePr>
        <p:xfrm>
          <a:off x="7608888" y="1306513"/>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75" name="Group 107"/>
          <p:cNvGraphicFramePr>
            <a:graphicFrameLocks noGrp="1"/>
          </p:cNvGraphicFramePr>
          <p:nvPr/>
        </p:nvGraphicFramePr>
        <p:xfrm>
          <a:off x="8218488" y="1296988"/>
          <a:ext cx="392112" cy="27432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dirty="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dirty="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FF0000"/>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FF0000"/>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0299" name="Rectangle 217"/>
          <p:cNvSpPr>
            <a:spLocks noChangeArrowheads="1"/>
          </p:cNvSpPr>
          <p:nvPr/>
        </p:nvSpPr>
        <p:spPr bwMode="auto">
          <a:xfrm>
            <a:off x="4279900" y="4378325"/>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a:solidFill>
                  <a:schemeClr val="tx2"/>
                </a:solidFill>
                <a:ea typeface="楷体_GB2312" pitchFamily="49" charset="-122"/>
              </a:rPr>
              <a:t>DFS </a:t>
            </a:r>
            <a:r>
              <a:rPr lang="zh-CN" altLang="en-US" sz="2800" b="1">
                <a:solidFill>
                  <a:schemeClr val="tx2"/>
                </a:solidFill>
                <a:latin typeface="楷体_GB2312" pitchFamily="49" charset="-122"/>
                <a:ea typeface="楷体_GB2312" pitchFamily="49" charset="-122"/>
              </a:rPr>
              <a:t>结果</a:t>
            </a:r>
            <a:r>
              <a:rPr lang="en-US" altLang="zh-CN" sz="2800" b="1">
                <a:solidFill>
                  <a:schemeClr val="tx2"/>
                </a:solidFill>
                <a:latin typeface="楷体_GB2312" pitchFamily="49" charset="-122"/>
                <a:ea typeface="楷体_GB2312" pitchFamily="49" charset="-122"/>
              </a:rPr>
              <a:t>:</a:t>
            </a:r>
            <a:endParaRPr lang="zh-CN" altLang="en-US" sz="2800" b="1">
              <a:solidFill>
                <a:schemeClr val="tx2"/>
              </a:solidFill>
              <a:latin typeface="楷体_GB2312" pitchFamily="49" charset="-122"/>
              <a:ea typeface="楷体_GB2312" pitchFamily="49" charset="-122"/>
            </a:endParaRPr>
          </a:p>
        </p:txBody>
      </p:sp>
      <p:sp>
        <p:nvSpPr>
          <p:cNvPr id="58492" name="Text Box 218"/>
          <p:cNvSpPr txBox="1">
            <a:spLocks noChangeArrowheads="1"/>
          </p:cNvSpPr>
          <p:nvPr/>
        </p:nvSpPr>
        <p:spPr bwMode="auto">
          <a:xfrm>
            <a:off x="228600" y="1430338"/>
            <a:ext cx="5334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400">
                <a:solidFill>
                  <a:srgbClr val="333300"/>
                </a:solidFill>
              </a:rPr>
              <a:t>邻接矩阵</a:t>
            </a:r>
            <a:endParaRPr lang="zh-CN" altLang="en-US" sz="2400">
              <a:solidFill>
                <a:srgbClr val="333300"/>
              </a:solidFill>
            </a:endParaRPr>
          </a:p>
          <a:p>
            <a:pPr algn="ctr" eaLnBrk="1" hangingPunct="1"/>
            <a:r>
              <a:rPr lang="en-US" altLang="zh-CN" sz="2400">
                <a:solidFill>
                  <a:srgbClr val="333300"/>
                </a:solidFill>
              </a:rPr>
              <a:t>A</a:t>
            </a:r>
            <a:endParaRPr lang="en-US" altLang="zh-CN" sz="2400">
              <a:solidFill>
                <a:srgbClr val="333300"/>
              </a:solidFill>
            </a:endParaRPr>
          </a:p>
        </p:txBody>
      </p:sp>
      <p:sp>
        <p:nvSpPr>
          <p:cNvPr id="58493" name="Text Box 219"/>
          <p:cNvSpPr txBox="1">
            <a:spLocks noChangeArrowheads="1"/>
          </p:cNvSpPr>
          <p:nvPr/>
        </p:nvSpPr>
        <p:spPr bwMode="auto">
          <a:xfrm>
            <a:off x="5018088" y="78105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400" b="1">
                <a:solidFill>
                  <a:srgbClr val="0000E5"/>
                </a:solidFill>
                <a:latin typeface="楷体_GB2312" pitchFamily="49" charset="-122"/>
                <a:ea typeface="楷体_GB2312" pitchFamily="49" charset="-122"/>
              </a:rPr>
              <a:t>辅助数组 </a:t>
            </a:r>
            <a:r>
              <a:rPr lang="en-US" altLang="zh-CN" sz="2400" b="1" i="1">
                <a:solidFill>
                  <a:srgbClr val="0000E5"/>
                </a:solidFill>
                <a:ea typeface="楷体_GB2312" pitchFamily="49" charset="-122"/>
              </a:rPr>
              <a:t>visited</a:t>
            </a:r>
            <a:r>
              <a:rPr lang="en-US" altLang="zh-CN" sz="2400" b="1">
                <a:solidFill>
                  <a:srgbClr val="0000E5"/>
                </a:solidFill>
                <a:ea typeface="楷体_GB2312" pitchFamily="49" charset="-122"/>
              </a:rPr>
              <a:t> [n ]</a:t>
            </a:r>
            <a:endParaRPr lang="en-US" altLang="zh-CN" sz="2400" b="1">
              <a:solidFill>
                <a:srgbClr val="0000E5"/>
              </a:solidFill>
              <a:ea typeface="楷体_GB2312" pitchFamily="49" charset="-122"/>
            </a:endParaRPr>
          </a:p>
        </p:txBody>
      </p:sp>
      <p:sp>
        <p:nvSpPr>
          <p:cNvPr id="50302" name="AutoShape 220">
            <a:hlinkClick r:id="" action="ppaction://hlinkshowjump?jump=nextslide"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0303" name="Rectangle 223"/>
          <p:cNvSpPr>
            <a:spLocks noChangeArrowheads="1"/>
          </p:cNvSpPr>
          <p:nvPr/>
        </p:nvSpPr>
        <p:spPr bwMode="auto">
          <a:xfrm>
            <a:off x="4535488" y="233363"/>
            <a:ext cx="4341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a:solidFill>
                  <a:schemeClr val="tx2"/>
                </a:solidFill>
              </a:rPr>
              <a:t>——</a:t>
            </a:r>
            <a:r>
              <a:rPr lang="zh-CN" altLang="en-US" sz="2400" b="1">
                <a:solidFill>
                  <a:schemeClr val="tx2"/>
                </a:solidFill>
                <a:latin typeface="楷体_GB2312" pitchFamily="49" charset="-122"/>
                <a:ea typeface="楷体_GB2312" pitchFamily="49" charset="-122"/>
              </a:rPr>
              <a:t>开辅助数组</a:t>
            </a:r>
            <a:r>
              <a:rPr lang="zh-CN" altLang="en-US" sz="2400" b="1">
                <a:solidFill>
                  <a:srgbClr val="0000CC"/>
                </a:solidFill>
                <a:latin typeface="楷体_GB2312" pitchFamily="49" charset="-122"/>
                <a:ea typeface="楷体_GB2312" pitchFamily="49" charset="-122"/>
              </a:rPr>
              <a:t> </a:t>
            </a:r>
            <a:r>
              <a:rPr lang="en-US" altLang="zh-CN" sz="2400" b="1">
                <a:solidFill>
                  <a:schemeClr val="tx2"/>
                </a:solidFill>
                <a:ea typeface="楷体_GB2312" pitchFamily="49" charset="-122"/>
              </a:rPr>
              <a:t>visited [n ]</a:t>
            </a:r>
            <a:r>
              <a:rPr lang="zh-CN" altLang="en-US" sz="2400" b="1">
                <a:solidFill>
                  <a:schemeClr val="tx2"/>
                </a:solidFill>
                <a:ea typeface="楷体_GB2312" pitchFamily="49" charset="-122"/>
              </a:rPr>
              <a:t>！</a:t>
            </a:r>
            <a:endParaRPr lang="zh-CN" altLang="en-US" sz="2400" b="1">
              <a:solidFill>
                <a:schemeClr val="tx2"/>
              </a:solidFill>
              <a:ea typeface="楷体_GB2312" pitchFamily="49" charset="-122"/>
            </a:endParaRPr>
          </a:p>
        </p:txBody>
      </p:sp>
      <p:sp>
        <p:nvSpPr>
          <p:cNvPr id="50304" name="Rectangle 224"/>
          <p:cNvSpPr>
            <a:spLocks noChangeArrowheads="1"/>
          </p:cNvSpPr>
          <p:nvPr/>
        </p:nvSpPr>
        <p:spPr bwMode="auto">
          <a:xfrm>
            <a:off x="0" y="6858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2400">
                <a:solidFill>
                  <a:schemeClr val="hlink"/>
                </a:solidFill>
                <a:latin typeface="黑体" panose="02010609060101010101" pitchFamily="2" charset="-122"/>
                <a:ea typeface="黑体" panose="02010609060101010101" pitchFamily="2" charset="-122"/>
              </a:rPr>
              <a:t>例：</a:t>
            </a:r>
            <a:endParaRPr lang="zh-CN" altLang="en-US" sz="2400">
              <a:solidFill>
                <a:schemeClr val="hlink"/>
              </a:solidFill>
              <a:latin typeface="黑体" panose="02010609060101010101" pitchFamily="2" charset="-122"/>
              <a:ea typeface="黑体" panose="02010609060101010101" pitchFamily="2" charset="-122"/>
            </a:endParaRPr>
          </a:p>
        </p:txBody>
      </p:sp>
      <p:graphicFrame>
        <p:nvGraphicFramePr>
          <p:cNvPr id="58497" name="Group 129"/>
          <p:cNvGraphicFramePr>
            <a:graphicFrameLocks noGrp="1"/>
          </p:cNvGraphicFramePr>
          <p:nvPr/>
        </p:nvGraphicFramePr>
        <p:xfrm>
          <a:off x="774700" y="800100"/>
          <a:ext cx="2819400" cy="3200400"/>
        </p:xfrm>
        <a:graphic>
          <a:graphicData uri="http://schemas.openxmlformats.org/drawingml/2006/table">
            <a:tbl>
              <a:tblPr/>
              <a:tblGrid>
                <a:gridCol w="433388"/>
                <a:gridCol w="373062"/>
                <a:gridCol w="403225"/>
                <a:gridCol w="401638"/>
                <a:gridCol w="369887"/>
                <a:gridCol w="434975"/>
                <a:gridCol w="403225"/>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2</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3</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4</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5</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6</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2</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3</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4</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dirty="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5</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dirty="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dirty="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6</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outerShdw blurRad="38100" dist="38100" dir="2700000" algn="tl">
                              <a:srgbClr val="C0C0C0"/>
                            </a:outerShdw>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effectLst>
                          <a:outerShdw blurRad="38100" dist="38100" dir="2700000" algn="tl">
                            <a:srgbClr val="C0C0C0"/>
                          </a:outerShdw>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8561" name="Oval 305"/>
          <p:cNvSpPr>
            <a:spLocks noChangeArrowheads="1"/>
          </p:cNvSpPr>
          <p:nvPr/>
        </p:nvSpPr>
        <p:spPr bwMode="auto">
          <a:xfrm>
            <a:off x="815975" y="17494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2" name="Oval 306"/>
          <p:cNvSpPr>
            <a:spLocks noChangeArrowheads="1"/>
          </p:cNvSpPr>
          <p:nvPr/>
        </p:nvSpPr>
        <p:spPr bwMode="auto">
          <a:xfrm>
            <a:off x="1273175" y="17494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3" name="Oval 307"/>
          <p:cNvSpPr>
            <a:spLocks noChangeArrowheads="1"/>
          </p:cNvSpPr>
          <p:nvPr/>
        </p:nvSpPr>
        <p:spPr bwMode="auto">
          <a:xfrm>
            <a:off x="815975" y="17494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4" name="Oval 308"/>
          <p:cNvSpPr>
            <a:spLocks noChangeArrowheads="1"/>
          </p:cNvSpPr>
          <p:nvPr/>
        </p:nvSpPr>
        <p:spPr bwMode="auto">
          <a:xfrm>
            <a:off x="1273175" y="17494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5" name="Oval 309"/>
          <p:cNvSpPr>
            <a:spLocks noChangeArrowheads="1"/>
          </p:cNvSpPr>
          <p:nvPr/>
        </p:nvSpPr>
        <p:spPr bwMode="auto">
          <a:xfrm>
            <a:off x="2797175" y="22066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6" name="Oval 310"/>
          <p:cNvSpPr>
            <a:spLocks noChangeArrowheads="1"/>
          </p:cNvSpPr>
          <p:nvPr/>
        </p:nvSpPr>
        <p:spPr bwMode="auto">
          <a:xfrm>
            <a:off x="2035175" y="12922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7" name="Oval 311"/>
          <p:cNvSpPr>
            <a:spLocks noChangeArrowheads="1"/>
          </p:cNvSpPr>
          <p:nvPr/>
        </p:nvSpPr>
        <p:spPr bwMode="auto">
          <a:xfrm>
            <a:off x="2035175" y="12922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8" name="Oval 312"/>
          <p:cNvSpPr>
            <a:spLocks noChangeArrowheads="1"/>
          </p:cNvSpPr>
          <p:nvPr/>
        </p:nvSpPr>
        <p:spPr bwMode="auto">
          <a:xfrm>
            <a:off x="3254375" y="26638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69" name="Oval 313"/>
          <p:cNvSpPr>
            <a:spLocks noChangeArrowheads="1"/>
          </p:cNvSpPr>
          <p:nvPr/>
        </p:nvSpPr>
        <p:spPr bwMode="auto">
          <a:xfrm>
            <a:off x="2797175" y="22066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70" name="Oval 314"/>
          <p:cNvSpPr>
            <a:spLocks noChangeArrowheads="1"/>
          </p:cNvSpPr>
          <p:nvPr/>
        </p:nvSpPr>
        <p:spPr bwMode="auto">
          <a:xfrm>
            <a:off x="2416175" y="1292225"/>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571" name="Oval 315"/>
          <p:cNvSpPr>
            <a:spLocks noChangeArrowheads="1"/>
          </p:cNvSpPr>
          <p:nvPr/>
        </p:nvSpPr>
        <p:spPr bwMode="auto">
          <a:xfrm>
            <a:off x="2416175" y="1292225"/>
            <a:ext cx="381000" cy="304800"/>
          </a:xfrm>
          <a:prstGeom prst="ellipse">
            <a:avLst/>
          </a:prstGeom>
          <a:noFill/>
          <a:ln w="38100">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pic>
        <p:nvPicPr>
          <p:cNvPr id="50380" name="Picture 5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1563" y="4159250"/>
            <a:ext cx="25146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381" name="AutoShape 221"/>
          <p:cNvSpPr>
            <a:spLocks noChangeArrowheads="1"/>
          </p:cNvSpPr>
          <p:nvPr/>
        </p:nvSpPr>
        <p:spPr bwMode="auto">
          <a:xfrm>
            <a:off x="0" y="4057650"/>
            <a:ext cx="990600" cy="457200"/>
          </a:xfrm>
          <a:prstGeom prst="wedgeEllipseCallout">
            <a:avLst>
              <a:gd name="adj1" fmla="val 77245"/>
              <a:gd name="adj2" fmla="val 169792"/>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58574" name="Text Box 222"/>
          <p:cNvSpPr txBox="1">
            <a:spLocks noChangeArrowheads="1"/>
          </p:cNvSpPr>
          <p:nvPr/>
        </p:nvSpPr>
        <p:spPr bwMode="auto">
          <a:xfrm>
            <a:off x="4343400" y="4953000"/>
            <a:ext cx="812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ea typeface="黑体" panose="02010609060101010101" pitchFamily="2" charset="-122"/>
              </a:rPr>
              <a:t>v2</a:t>
            </a:r>
            <a:endParaRPr lang="en-US" altLang="zh-CN" b="1">
              <a:ea typeface="黑体" panose="02010609060101010101" pitchFamily="2" charset="-122"/>
            </a:endParaRPr>
          </a:p>
        </p:txBody>
      </p:sp>
      <p:sp>
        <p:nvSpPr>
          <p:cNvPr id="58575" name="Text Box 222"/>
          <p:cNvSpPr txBox="1">
            <a:spLocks noChangeArrowheads="1"/>
          </p:cNvSpPr>
          <p:nvPr/>
        </p:nvSpPr>
        <p:spPr bwMode="auto">
          <a:xfrm>
            <a:off x="4973638" y="4948238"/>
            <a:ext cx="12049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ea typeface="黑体" panose="02010609060101010101" pitchFamily="2" charset="-122"/>
              </a:rPr>
              <a:t>→v1</a:t>
            </a:r>
            <a:endParaRPr lang="en-US" altLang="zh-CN" b="1">
              <a:ea typeface="黑体" panose="02010609060101010101" pitchFamily="2" charset="-122"/>
            </a:endParaRPr>
          </a:p>
        </p:txBody>
      </p:sp>
      <p:sp>
        <p:nvSpPr>
          <p:cNvPr id="58576" name="Text Box 222"/>
          <p:cNvSpPr txBox="1">
            <a:spLocks noChangeArrowheads="1"/>
          </p:cNvSpPr>
          <p:nvPr/>
        </p:nvSpPr>
        <p:spPr bwMode="auto">
          <a:xfrm>
            <a:off x="5922963" y="4962525"/>
            <a:ext cx="13144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ea typeface="黑体" panose="02010609060101010101" pitchFamily="2" charset="-122"/>
              </a:rPr>
              <a:t>→v3</a:t>
            </a:r>
            <a:endParaRPr lang="en-US" altLang="zh-CN" b="1">
              <a:ea typeface="黑体" panose="02010609060101010101" pitchFamily="2" charset="-122"/>
            </a:endParaRPr>
          </a:p>
        </p:txBody>
      </p:sp>
      <p:sp>
        <p:nvSpPr>
          <p:cNvPr id="58577" name="Text Box 222"/>
          <p:cNvSpPr txBox="1">
            <a:spLocks noChangeArrowheads="1"/>
          </p:cNvSpPr>
          <p:nvPr/>
        </p:nvSpPr>
        <p:spPr bwMode="auto">
          <a:xfrm>
            <a:off x="6945313" y="4962525"/>
            <a:ext cx="13144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ea typeface="黑体" panose="02010609060101010101" pitchFamily="2" charset="-122"/>
              </a:rPr>
              <a:t>→v5</a:t>
            </a:r>
            <a:endParaRPr lang="en-US" altLang="zh-CN" b="1">
              <a:ea typeface="黑体" panose="02010609060101010101" pitchFamily="2" charset="-122"/>
            </a:endParaRPr>
          </a:p>
        </p:txBody>
      </p:sp>
      <p:sp>
        <p:nvSpPr>
          <p:cNvPr id="58578" name="Text Box 222"/>
          <p:cNvSpPr txBox="1">
            <a:spLocks noChangeArrowheads="1"/>
          </p:cNvSpPr>
          <p:nvPr/>
        </p:nvSpPr>
        <p:spPr bwMode="auto">
          <a:xfrm>
            <a:off x="4425950" y="5546725"/>
            <a:ext cx="12049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solidFill>
                  <a:srgbClr val="FF0000"/>
                </a:solidFill>
                <a:ea typeface="黑体" panose="02010609060101010101" pitchFamily="2" charset="-122"/>
              </a:rPr>
              <a:t>→v4</a:t>
            </a:r>
            <a:endParaRPr lang="en-US" altLang="zh-CN" b="1">
              <a:solidFill>
                <a:srgbClr val="FF0000"/>
              </a:solidFill>
              <a:ea typeface="黑体" panose="02010609060101010101" pitchFamily="2" charset="-122"/>
            </a:endParaRPr>
          </a:p>
        </p:txBody>
      </p:sp>
      <p:sp>
        <p:nvSpPr>
          <p:cNvPr id="58579" name="Text Box 222"/>
          <p:cNvSpPr txBox="1">
            <a:spLocks noChangeArrowheads="1"/>
          </p:cNvSpPr>
          <p:nvPr/>
        </p:nvSpPr>
        <p:spPr bwMode="auto">
          <a:xfrm>
            <a:off x="5557838" y="5546725"/>
            <a:ext cx="12414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b="1">
                <a:ea typeface="黑体" panose="02010609060101010101" pitchFamily="2" charset="-122"/>
              </a:rPr>
              <a:t>→v6</a:t>
            </a:r>
            <a:endParaRPr lang="en-US" altLang="zh-CN" b="1">
              <a:ea typeface="黑体" panose="0201060906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492"/>
                                        </p:tgtEl>
                                        <p:attrNameLst>
                                          <p:attrName>style.visibility</p:attrName>
                                        </p:attrNameLst>
                                      </p:cBhvr>
                                      <p:to>
                                        <p:strVal val="visible"/>
                                      </p:to>
                                    </p:set>
                                    <p:animEffect transition="in" filter="wipe(up)">
                                      <p:cBhvr>
                                        <p:cTn id="7" dur="500"/>
                                        <p:tgtEl>
                                          <p:spTgt spid="58492"/>
                                        </p:tgtEl>
                                      </p:cBhvr>
                                    </p:animEffect>
                                  </p:childTnLst>
                                </p:cTn>
                              </p:par>
                              <p:par>
                                <p:cTn id="8" presetID="22" presetClass="entr" presetSubtype="1" fill="hold" nodeType="withEffect">
                                  <p:stCondLst>
                                    <p:cond delay="0"/>
                                  </p:stCondLst>
                                  <p:childTnLst>
                                    <p:set>
                                      <p:cBhvr>
                                        <p:cTn id="9" dur="1" fill="hold">
                                          <p:stCondLst>
                                            <p:cond delay="0"/>
                                          </p:stCondLst>
                                        </p:cTn>
                                        <p:tgtEl>
                                          <p:spTgt spid="58497"/>
                                        </p:tgtEl>
                                        <p:attrNameLst>
                                          <p:attrName>style.visibility</p:attrName>
                                        </p:attrNameLst>
                                      </p:cBhvr>
                                      <p:to>
                                        <p:strVal val="visible"/>
                                      </p:to>
                                    </p:set>
                                    <p:animEffect transition="in" filter="wipe(up)">
                                      <p:cBhvr>
                                        <p:cTn id="10" dur="500"/>
                                        <p:tgtEl>
                                          <p:spTgt spid="5849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58493"/>
                                        </p:tgtEl>
                                        <p:attrNameLst>
                                          <p:attrName>style.visibility</p:attrName>
                                        </p:attrNameLst>
                                      </p:cBhvr>
                                      <p:to>
                                        <p:strVal val="visible"/>
                                      </p:to>
                                    </p:set>
                                    <p:animEffect transition="in" filter="wipe(up)">
                                      <p:cBhvr>
                                        <p:cTn id="15" dur="500"/>
                                        <p:tgtEl>
                                          <p:spTgt spid="58493"/>
                                        </p:tgtEl>
                                      </p:cBhvr>
                                    </p:animEffect>
                                  </p:childTnLst>
                                </p:cTn>
                              </p:par>
                              <p:par>
                                <p:cTn id="16" presetID="1" presetClass="entr" presetSubtype="0" fill="hold" nodeType="withEffect">
                                  <p:stCondLst>
                                    <p:cond delay="0"/>
                                  </p:stCondLst>
                                  <p:childTnLst>
                                    <p:set>
                                      <p:cBhvr>
                                        <p:cTn id="17" dur="1" fill="hold">
                                          <p:stCondLst>
                                            <p:cond delay="499"/>
                                          </p:stCondLst>
                                        </p:cTn>
                                        <p:tgtEl>
                                          <p:spTgt spid="5838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499"/>
                                          </p:stCondLst>
                                        </p:cTn>
                                        <p:tgtEl>
                                          <p:spTgt spid="5837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8561"/>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74"/>
                                          </p:stCondLst>
                                        </p:cTn>
                                        <p:tgtEl>
                                          <p:spTgt spid="585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5839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8563"/>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5856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58411"/>
                                        </p:tgtEl>
                                        <p:attrNameLst>
                                          <p:attrName>style.visibility</p:attrName>
                                        </p:attrNameLst>
                                      </p:cBhvr>
                                      <p:to>
                                        <p:strVal val="visible"/>
                                      </p:to>
                                    </p:se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74"/>
                                          </p:stCondLst>
                                        </p:cTn>
                                        <p:tgtEl>
                                          <p:spTgt spid="5857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58564"/>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499"/>
                                          </p:stCondLst>
                                        </p:cTn>
                                        <p:tgtEl>
                                          <p:spTgt spid="5856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499"/>
                                          </p:stCondLst>
                                        </p:cTn>
                                        <p:tgtEl>
                                          <p:spTgt spid="58427"/>
                                        </p:tgtEl>
                                        <p:attrNameLst>
                                          <p:attrName>style.visibility</p:attrName>
                                        </p:attrNameLst>
                                      </p:cBhvr>
                                      <p:to>
                                        <p:strVal val="visible"/>
                                      </p:to>
                                    </p:set>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74"/>
                                          </p:stCondLst>
                                        </p:cTn>
                                        <p:tgtEl>
                                          <p:spTgt spid="5857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8567"/>
                                        </p:tgtEl>
                                        <p:attrNameLst>
                                          <p:attrName>style.visibility</p:attrName>
                                        </p:attrNameLst>
                                      </p:cBhvr>
                                      <p:to>
                                        <p:strVal val="visible"/>
                                      </p:to>
                                    </p:set>
                                  </p:child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499"/>
                                          </p:stCondLst>
                                        </p:cTn>
                                        <p:tgtEl>
                                          <p:spTgt spid="5856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499"/>
                                          </p:stCondLst>
                                        </p:cTn>
                                        <p:tgtEl>
                                          <p:spTgt spid="58443"/>
                                        </p:tgtEl>
                                        <p:attrNameLst>
                                          <p:attrName>style.visibility</p:attrName>
                                        </p:attrNameLst>
                                      </p:cBhvr>
                                      <p:to>
                                        <p:strVal val="visible"/>
                                      </p:to>
                                    </p:set>
                                  </p:childTnLst>
                                </p:cTn>
                              </p:par>
                            </p:childTnLst>
                          </p:cTn>
                        </p:par>
                        <p:par>
                          <p:cTn id="70" fill="hold">
                            <p:stCondLst>
                              <p:cond delay="500"/>
                            </p:stCondLst>
                            <p:childTnLst>
                              <p:par>
                                <p:cTn id="71" presetID="1" presetClass="entr" presetSubtype="0" fill="hold" grpId="0" nodeType="afterEffect">
                                  <p:stCondLst>
                                    <p:cond delay="0"/>
                                  </p:stCondLst>
                                  <p:childTnLst>
                                    <p:set>
                                      <p:cBhvr>
                                        <p:cTn id="72" dur="1" fill="hold">
                                          <p:stCondLst>
                                            <p:cond delay="74"/>
                                          </p:stCondLst>
                                        </p:cTn>
                                        <p:tgtEl>
                                          <p:spTgt spid="5857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58569"/>
                                        </p:tgtEl>
                                        <p:attrNameLst>
                                          <p:attrName>style.visibility</p:attrName>
                                        </p:attrNameLst>
                                      </p:cBhvr>
                                      <p:to>
                                        <p:strVal val="visible"/>
                                      </p:to>
                                    </p:se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499"/>
                                          </p:stCondLst>
                                        </p:cTn>
                                        <p:tgtEl>
                                          <p:spTgt spid="58570"/>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499"/>
                                          </p:stCondLst>
                                        </p:cTn>
                                        <p:tgtEl>
                                          <p:spTgt spid="58459"/>
                                        </p:tgtEl>
                                        <p:attrNameLst>
                                          <p:attrName>style.visibility</p:attrName>
                                        </p:attrNameLst>
                                      </p:cBhvr>
                                      <p:to>
                                        <p:strVal val="visible"/>
                                      </p:to>
                                    </p:set>
                                  </p:childTnLst>
                                </p:cTn>
                              </p:par>
                            </p:childTnLst>
                          </p:cTn>
                        </p:par>
                        <p:par>
                          <p:cTn id="84" fill="hold">
                            <p:stCondLst>
                              <p:cond delay="500"/>
                            </p:stCondLst>
                            <p:childTnLst>
                              <p:par>
                                <p:cTn id="85" presetID="1" presetClass="entr" presetSubtype="0" fill="hold" grpId="0" nodeType="afterEffect">
                                  <p:stCondLst>
                                    <p:cond delay="0"/>
                                  </p:stCondLst>
                                  <p:childTnLst>
                                    <p:set>
                                      <p:cBhvr>
                                        <p:cTn id="86" dur="1" fill="hold">
                                          <p:stCondLst>
                                            <p:cond delay="74"/>
                                          </p:stCondLst>
                                        </p:cTn>
                                        <p:tgtEl>
                                          <p:spTgt spid="5857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58571"/>
                                        </p:tgtEl>
                                        <p:attrNameLst>
                                          <p:attrName>style.visibility</p:attrName>
                                        </p:attrNameLst>
                                      </p:cBhvr>
                                      <p:to>
                                        <p:strVal val="visible"/>
                                      </p:to>
                                    </p:set>
                                  </p:childTnLst>
                                </p:cTn>
                              </p:par>
                            </p:childTnLst>
                          </p:cTn>
                        </p:par>
                        <p:par>
                          <p:cTn id="91" fill="hold">
                            <p:stCondLst>
                              <p:cond delay="500"/>
                            </p:stCondLst>
                            <p:childTnLst>
                              <p:par>
                                <p:cTn id="92" presetID="1" presetClass="entr" presetSubtype="0" fill="hold" grpId="0" nodeType="afterEffect">
                                  <p:stCondLst>
                                    <p:cond delay="0"/>
                                  </p:stCondLst>
                                  <p:childTnLst>
                                    <p:set>
                                      <p:cBhvr>
                                        <p:cTn id="93" dur="1" fill="hold">
                                          <p:stCondLst>
                                            <p:cond delay="499"/>
                                          </p:stCondLst>
                                        </p:cTn>
                                        <p:tgtEl>
                                          <p:spTgt spid="58568"/>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499"/>
                                          </p:stCondLst>
                                        </p:cTn>
                                        <p:tgtEl>
                                          <p:spTgt spid="58475"/>
                                        </p:tgtEl>
                                        <p:attrNameLst>
                                          <p:attrName>style.visibility</p:attrName>
                                        </p:attrNameLst>
                                      </p:cBhvr>
                                      <p:to>
                                        <p:strVal val="visible"/>
                                      </p:to>
                                    </p:set>
                                  </p:childTnLst>
                                </p:cTn>
                              </p:par>
                            </p:childTnLst>
                          </p:cTn>
                        </p:par>
                        <p:par>
                          <p:cTn id="98" fill="hold">
                            <p:stCondLst>
                              <p:cond delay="500"/>
                            </p:stCondLst>
                            <p:childTnLst>
                              <p:par>
                                <p:cTn id="99" presetID="1" presetClass="entr" presetSubtype="0" fill="hold" grpId="0" nodeType="afterEffect">
                                  <p:stCondLst>
                                    <p:cond delay="0"/>
                                  </p:stCondLst>
                                  <p:childTnLst>
                                    <p:set>
                                      <p:cBhvr>
                                        <p:cTn id="100" dur="1" fill="hold">
                                          <p:stCondLst>
                                            <p:cond delay="74"/>
                                          </p:stCondLst>
                                        </p:cTn>
                                        <p:tgtEl>
                                          <p:spTgt spid="58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92" grpId="0" autoUpdateAnimBg="0"/>
      <p:bldP spid="58493" grpId="0" autoUpdateAnimBg="0"/>
      <p:bldP spid="58561" grpId="0" animBg="1" autoUpdateAnimBg="0"/>
      <p:bldP spid="58562" grpId="0" animBg="1" autoUpdateAnimBg="0"/>
      <p:bldP spid="58563" grpId="0" animBg="1" autoUpdateAnimBg="0"/>
      <p:bldP spid="58564" grpId="0" animBg="1" autoUpdateAnimBg="0"/>
      <p:bldP spid="58565" grpId="0" animBg="1" autoUpdateAnimBg="0"/>
      <p:bldP spid="58566" grpId="0" animBg="1" autoUpdateAnimBg="0"/>
      <p:bldP spid="58567" grpId="0" animBg="1" autoUpdateAnimBg="0"/>
      <p:bldP spid="58568" grpId="0" animBg="1" autoUpdateAnimBg="0"/>
      <p:bldP spid="58569" grpId="0" animBg="1" autoUpdateAnimBg="0"/>
      <p:bldP spid="58570" grpId="0" animBg="1" autoUpdateAnimBg="0"/>
      <p:bldP spid="58571" grpId="0" animBg="1" autoUpdateAnimBg="0"/>
      <p:bldP spid="58574" grpId="0" autoUpdateAnimBg="0"/>
      <p:bldP spid="58575" grpId="0" autoUpdateAnimBg="0"/>
      <p:bldP spid="58576" grpId="0" autoUpdateAnimBg="0"/>
      <p:bldP spid="58577" grpId="0" autoUpdateAnimBg="0"/>
      <p:bldP spid="58578" grpId="0" autoUpdateAnimBg="0"/>
      <p:bldP spid="5857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4238DAFE-911D-4A3C-9BD7-568203A1C67B}"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5325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8A630538-C854-4D75-9361-B302949FEC0B}"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pic>
        <p:nvPicPr>
          <p:cNvPr id="61444" name="Picture 2" descr="自测图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838200"/>
            <a:ext cx="6400800"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Rectangle 3"/>
          <p:cNvSpPr>
            <a:spLocks noChangeArrowheads="1"/>
          </p:cNvSpPr>
          <p:nvPr/>
        </p:nvSpPr>
        <p:spPr bwMode="auto">
          <a:xfrm>
            <a:off x="1447800" y="22860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446" name="Rectangle 4"/>
          <p:cNvSpPr>
            <a:spLocks noGrp="1" noChangeArrowheads="1"/>
          </p:cNvSpPr>
          <p:nvPr>
            <p:ph type="title" idx="4294967295"/>
          </p:nvPr>
        </p:nvSpPr>
        <p:spPr>
          <a:xfrm>
            <a:off x="142875" y="0"/>
            <a:ext cx="6408738" cy="609600"/>
          </a:xfrm>
        </p:spPr>
        <p:txBody>
          <a:bodyPr/>
          <a:lstStyle/>
          <a:p>
            <a:pPr eaLnBrk="1" hangingPunct="1">
              <a:defRPr/>
            </a:pPr>
            <a:r>
              <a:rPr lang="zh-CN" altLang="en-US" sz="2600" b="1">
                <a:effectLst>
                  <a:outerShdw blurRad="38100" dist="38100" dir="2700000" algn="tl">
                    <a:srgbClr val="C0C0C0"/>
                  </a:outerShdw>
                </a:effectLst>
              </a:rPr>
              <a:t>讨论</a:t>
            </a:r>
            <a:r>
              <a:rPr lang="en-US" sz="2600" b="1">
                <a:effectLst>
                  <a:outerShdw blurRad="38100" dist="38100" dir="2700000" algn="tl">
                    <a:srgbClr val="C0C0C0"/>
                  </a:outerShdw>
                </a:effectLst>
              </a:rPr>
              <a:t>3</a:t>
            </a:r>
            <a:r>
              <a:rPr lang="zh-CN" altLang="en-US" sz="2600" b="1">
                <a:effectLst>
                  <a:outerShdw blurRad="38100" dist="38100" dir="2700000" algn="tl">
                    <a:srgbClr val="C0C0C0"/>
                  </a:outerShdw>
                </a:effectLst>
              </a:rPr>
              <a:t>：在图的邻接表中如何进行</a:t>
            </a:r>
            <a:r>
              <a:rPr lang="en-US" sz="2600" b="1">
                <a:effectLst>
                  <a:outerShdw blurRad="38100" dist="38100" dir="2700000" algn="tl">
                    <a:srgbClr val="C0C0C0"/>
                  </a:outerShdw>
                </a:effectLst>
              </a:rPr>
              <a:t>DFS</a:t>
            </a:r>
            <a:r>
              <a:rPr lang="zh-CN" altLang="en-US" sz="2600" b="1">
                <a:effectLst>
                  <a:outerShdw blurRad="38100" dist="38100" dir="2700000" algn="tl">
                    <a:srgbClr val="C0C0C0"/>
                  </a:outerShdw>
                </a:effectLst>
              </a:rPr>
              <a:t>？</a:t>
            </a:r>
            <a:endParaRPr lang="zh-CN" altLang="en-US" sz="2800" b="1">
              <a:effectLst>
                <a:outerShdw blurRad="38100" dist="38100" dir="2700000" algn="tl">
                  <a:srgbClr val="C0C0C0"/>
                </a:outerShdw>
              </a:effectLst>
            </a:endParaRPr>
          </a:p>
        </p:txBody>
      </p:sp>
      <p:sp>
        <p:nvSpPr>
          <p:cNvPr id="61447" name="Text Box 6"/>
          <p:cNvSpPr txBox="1">
            <a:spLocks noChangeArrowheads="1"/>
          </p:cNvSpPr>
          <p:nvPr/>
        </p:nvSpPr>
        <p:spPr bwMode="auto">
          <a:xfrm>
            <a:off x="4495800" y="4343400"/>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800" b="1">
                <a:solidFill>
                  <a:srgbClr val="FF0000"/>
                </a:solidFill>
                <a:ea typeface="黑体" panose="02010609060101010101" pitchFamily="2" charset="-122"/>
              </a:rPr>
              <a:t>v0 → v1 → v2 → v3</a:t>
            </a:r>
            <a:endParaRPr lang="en-US" altLang="zh-CN" sz="2800" b="1">
              <a:solidFill>
                <a:srgbClr val="FF0000"/>
              </a:solidFill>
              <a:ea typeface="黑体" panose="02010609060101010101" pitchFamily="2" charset="-122"/>
            </a:endParaRPr>
          </a:p>
        </p:txBody>
      </p:sp>
      <p:sp>
        <p:nvSpPr>
          <p:cNvPr id="61448" name="Rectangle 7"/>
          <p:cNvSpPr>
            <a:spLocks noChangeArrowheads="1"/>
          </p:cNvSpPr>
          <p:nvPr/>
        </p:nvSpPr>
        <p:spPr bwMode="auto">
          <a:xfrm>
            <a:off x="5048250" y="3886200"/>
            <a:ext cx="1674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800" b="1">
                <a:solidFill>
                  <a:srgbClr val="FF0000"/>
                </a:solidFill>
                <a:ea typeface="楷体_GB2312" pitchFamily="49" charset="-122"/>
              </a:rPr>
              <a:t>DFS </a:t>
            </a:r>
            <a:r>
              <a:rPr lang="zh-CN" altLang="en-US" sz="2800" b="1">
                <a:solidFill>
                  <a:srgbClr val="FF0000"/>
                </a:solidFill>
                <a:latin typeface="楷体_GB2312" pitchFamily="49" charset="-122"/>
                <a:ea typeface="楷体_GB2312" pitchFamily="49" charset="-122"/>
              </a:rPr>
              <a:t>结果</a:t>
            </a:r>
            <a:endParaRPr lang="zh-CN" altLang="en-US" sz="2800" b="1">
              <a:solidFill>
                <a:srgbClr val="FF0000"/>
              </a:solidFill>
              <a:latin typeface="楷体_GB2312" pitchFamily="49" charset="-122"/>
              <a:ea typeface="楷体_GB2312" pitchFamily="49" charset="-122"/>
            </a:endParaRPr>
          </a:p>
        </p:txBody>
      </p:sp>
      <p:graphicFrame>
        <p:nvGraphicFramePr>
          <p:cNvPr id="61449" name="Group 9"/>
          <p:cNvGraphicFramePr>
            <a:graphicFrameLocks noGrp="1"/>
          </p:cNvGraphicFramePr>
          <p:nvPr/>
        </p:nvGraphicFramePr>
        <p:xfrm>
          <a:off x="750888" y="4419600"/>
          <a:ext cx="392112" cy="18288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61" name="Group 21"/>
          <p:cNvGraphicFramePr>
            <a:graphicFrameLocks noGrp="1"/>
          </p:cNvGraphicFramePr>
          <p:nvPr/>
        </p:nvGraphicFramePr>
        <p:xfrm>
          <a:off x="369888" y="4419600"/>
          <a:ext cx="457200" cy="1828800"/>
        </p:xfrm>
        <a:graphic>
          <a:graphicData uri="http://schemas.openxmlformats.org/drawingml/2006/table">
            <a:tbl>
              <a:tblPr/>
              <a:tblGrid>
                <a:gridCol w="457200"/>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hlink"/>
                          </a:solidFill>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solidFill>
                          <a:schemeClr val="hlink"/>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2</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3</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r>
            </a:tbl>
          </a:graphicData>
        </a:graphic>
      </p:graphicFrame>
      <p:sp>
        <p:nvSpPr>
          <p:cNvPr id="61466" name="Text Box 35"/>
          <p:cNvSpPr txBox="1">
            <a:spLocks noChangeArrowheads="1"/>
          </p:cNvSpPr>
          <p:nvPr/>
        </p:nvSpPr>
        <p:spPr bwMode="auto">
          <a:xfrm>
            <a:off x="685800" y="3810000"/>
            <a:ext cx="3429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800" b="1">
                <a:solidFill>
                  <a:srgbClr val="0000E5"/>
                </a:solidFill>
                <a:latin typeface="楷体_GB2312" pitchFamily="49" charset="-122"/>
                <a:ea typeface="楷体_GB2312" pitchFamily="49" charset="-122"/>
              </a:rPr>
              <a:t>辅助数组 </a:t>
            </a:r>
            <a:r>
              <a:rPr lang="en-US" altLang="zh-CN" sz="2800" b="1" i="1">
                <a:solidFill>
                  <a:srgbClr val="0000E5"/>
                </a:solidFill>
                <a:ea typeface="楷体_GB2312" pitchFamily="49" charset="-122"/>
              </a:rPr>
              <a:t>visited</a:t>
            </a:r>
            <a:r>
              <a:rPr lang="en-US" altLang="zh-CN" sz="2800" b="1">
                <a:solidFill>
                  <a:srgbClr val="0000E5"/>
                </a:solidFill>
                <a:ea typeface="楷体_GB2312" pitchFamily="49" charset="-122"/>
              </a:rPr>
              <a:t> [n ]</a:t>
            </a:r>
            <a:endParaRPr lang="en-US" altLang="zh-CN" sz="2800" b="1">
              <a:solidFill>
                <a:srgbClr val="0000E5"/>
              </a:solidFill>
              <a:ea typeface="楷体_GB2312" pitchFamily="49" charset="-122"/>
            </a:endParaRPr>
          </a:p>
        </p:txBody>
      </p:sp>
      <p:graphicFrame>
        <p:nvGraphicFramePr>
          <p:cNvPr id="61467" name="Group 27"/>
          <p:cNvGraphicFramePr>
            <a:graphicFrameLocks noGrp="1"/>
          </p:cNvGraphicFramePr>
          <p:nvPr/>
        </p:nvGraphicFramePr>
        <p:xfrm>
          <a:off x="1371600" y="4419600"/>
          <a:ext cx="392113" cy="18288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chemeClr val="tx2"/>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79" name="Group 39"/>
          <p:cNvGraphicFramePr>
            <a:graphicFrameLocks noGrp="1"/>
          </p:cNvGraphicFramePr>
          <p:nvPr/>
        </p:nvGraphicFramePr>
        <p:xfrm>
          <a:off x="1981200" y="4419600"/>
          <a:ext cx="392113" cy="1831976"/>
        </p:xfrm>
        <a:graphic>
          <a:graphicData uri="http://schemas.openxmlformats.org/drawingml/2006/table">
            <a:tbl>
              <a:tblPr/>
              <a:tblGrid>
                <a:gridCol w="392113"/>
              </a:tblGrid>
              <a:tr h="458788">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chemeClr val="tx2"/>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91" name="Group 51"/>
          <p:cNvGraphicFramePr>
            <a:graphicFrameLocks noGrp="1"/>
          </p:cNvGraphicFramePr>
          <p:nvPr/>
        </p:nvGraphicFramePr>
        <p:xfrm>
          <a:off x="2590800" y="4419600"/>
          <a:ext cx="392113" cy="18288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chemeClr val="tx2"/>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SimSun" panose="02010600030101010101" pitchFamily="2" charset="-122"/>
                        </a:rPr>
                        <a:t>0</a:t>
                      </a:r>
                      <a:endParaRPr kumimoji="0" lang="en-US" sz="2400" b="1"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03" name="Group 63"/>
          <p:cNvGraphicFramePr>
            <a:graphicFrameLocks noGrp="1"/>
          </p:cNvGraphicFramePr>
          <p:nvPr/>
        </p:nvGraphicFramePr>
        <p:xfrm>
          <a:off x="3200400" y="4419600"/>
          <a:ext cx="392113" cy="1828800"/>
        </p:xfrm>
        <a:graphic>
          <a:graphicData uri="http://schemas.openxmlformats.org/drawingml/2006/table">
            <a:tbl>
              <a:tblPr/>
              <a:tblGrid>
                <a:gridCol w="392113"/>
              </a:tblGrid>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1" i="0" u="none" strike="noStrike" cap="none" normalizeH="0" baseline="0">
                          <a:ln>
                            <a:noFill/>
                          </a:ln>
                          <a:solidFill>
                            <a:srgbClr val="0000E5"/>
                          </a:solidFill>
                          <a:effectLst/>
                          <a:latin typeface="Times New Roman" panose="02020603050405020304" pitchFamily="18" charset="0"/>
                          <a:ea typeface="SimSun" panose="02010600030101010101" pitchFamily="2" charset="-122"/>
                        </a:rPr>
                        <a:t>1</a:t>
                      </a:r>
                      <a:endParaRPr kumimoji="0" lang="en-US" sz="2400" b="1" i="0" u="none" strike="noStrike" cap="none" normalizeH="0" baseline="0">
                        <a:ln>
                          <a:noFill/>
                        </a:ln>
                        <a:solidFill>
                          <a:srgbClr val="0000E5"/>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400" b="0"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1</a:t>
                      </a:r>
                      <a:endParaRPr kumimoji="0" lang="en-US" sz="2400" b="0" i="0" u="none" strike="noStrike" cap="none" normalizeH="0" baseline="0">
                        <a:ln>
                          <a:noFill/>
                        </a:ln>
                        <a:solidFill>
                          <a:schemeClr val="tx2"/>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515" name="Rectangle 84"/>
          <p:cNvSpPr>
            <a:spLocks noChangeArrowheads="1"/>
          </p:cNvSpPr>
          <p:nvPr/>
        </p:nvSpPr>
        <p:spPr bwMode="auto">
          <a:xfrm>
            <a:off x="304800" y="990600"/>
            <a:ext cx="854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600" b="1">
                <a:solidFill>
                  <a:srgbClr val="0000E5"/>
                </a:solidFill>
              </a:rPr>
              <a:t>例：</a:t>
            </a:r>
            <a:endParaRPr lang="zh-CN" altLang="en-US" sz="2600" b="1">
              <a:solidFill>
                <a:srgbClr val="0000E5"/>
              </a:solidFill>
            </a:endParaRPr>
          </a:p>
        </p:txBody>
      </p:sp>
      <p:sp>
        <p:nvSpPr>
          <p:cNvPr id="61516" name="Rectangle 85"/>
          <p:cNvSpPr>
            <a:spLocks noChangeArrowheads="1"/>
          </p:cNvSpPr>
          <p:nvPr/>
        </p:nvSpPr>
        <p:spPr bwMode="auto">
          <a:xfrm>
            <a:off x="5791200" y="142875"/>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a:solidFill>
                  <a:srgbClr val="FF0000"/>
                </a:solidFill>
              </a:rPr>
              <a:t>—</a:t>
            </a:r>
            <a:r>
              <a:rPr lang="zh-CN" altLang="en-US" sz="2400" b="1">
                <a:solidFill>
                  <a:srgbClr val="FF0000"/>
                </a:solidFill>
                <a:latin typeface="楷体_GB2312" pitchFamily="49" charset="-122"/>
                <a:ea typeface="楷体_GB2312" pitchFamily="49" charset="-122"/>
              </a:rPr>
              <a:t>照样借用</a:t>
            </a:r>
            <a:r>
              <a:rPr lang="en-US" altLang="zh-CN" sz="2400" b="1" i="1">
                <a:solidFill>
                  <a:srgbClr val="FF0000"/>
                </a:solidFill>
                <a:ea typeface="楷体_GB2312" pitchFamily="49" charset="-122"/>
              </a:rPr>
              <a:t>visited</a:t>
            </a:r>
            <a:r>
              <a:rPr lang="en-US" altLang="zh-CN" sz="2400" b="1">
                <a:solidFill>
                  <a:srgbClr val="FF0000"/>
                </a:solidFill>
                <a:ea typeface="楷体_GB2312" pitchFamily="49" charset="-122"/>
              </a:rPr>
              <a:t> [n ]</a:t>
            </a:r>
            <a:r>
              <a:rPr lang="zh-CN" altLang="en-US" sz="2400" b="1">
                <a:solidFill>
                  <a:srgbClr val="FF0000"/>
                </a:solidFill>
                <a:ea typeface="楷体_GB2312" pitchFamily="49" charset="-122"/>
              </a:rPr>
              <a:t>！</a:t>
            </a:r>
            <a:endParaRPr lang="zh-CN" altLang="en-US" sz="2400" b="1">
              <a:solidFill>
                <a:srgbClr val="FF0000"/>
              </a:solidFill>
              <a:ea typeface="楷体_GB2312" pitchFamily="49" charset="-122"/>
            </a:endParaRPr>
          </a:p>
        </p:txBody>
      </p:sp>
      <p:sp>
        <p:nvSpPr>
          <p:cNvPr id="61517" name="AutoShape 86"/>
          <p:cNvSpPr>
            <a:spLocks noChangeArrowheads="1"/>
          </p:cNvSpPr>
          <p:nvPr/>
        </p:nvSpPr>
        <p:spPr bwMode="auto">
          <a:xfrm>
            <a:off x="76200" y="1676400"/>
            <a:ext cx="990600" cy="457200"/>
          </a:xfrm>
          <a:prstGeom prst="wedgeEllipseCallout">
            <a:avLst>
              <a:gd name="adj1" fmla="val 108972"/>
              <a:gd name="adj2" fmla="val -122569"/>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61518" name="Text Box 87"/>
          <p:cNvSpPr txBox="1">
            <a:spLocks noChangeArrowheads="1"/>
          </p:cNvSpPr>
          <p:nvPr/>
        </p:nvSpPr>
        <p:spPr bwMode="auto">
          <a:xfrm>
            <a:off x="1066800" y="1143000"/>
            <a:ext cx="3048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60000"/>
              </a:spcBef>
            </a:pPr>
            <a:r>
              <a:rPr lang="en-US" altLang="zh-CN" sz="2400" b="1">
                <a:solidFill>
                  <a:srgbClr val="FF0000"/>
                </a:solidFill>
              </a:rPr>
              <a:t>0</a:t>
            </a:r>
            <a:endParaRPr lang="en-US" altLang="zh-CN" sz="2400" b="1">
              <a:solidFill>
                <a:srgbClr val="FF0000"/>
              </a:solidFill>
            </a:endParaRPr>
          </a:p>
          <a:p>
            <a:pPr algn="ctr" eaLnBrk="1" hangingPunct="1">
              <a:spcBef>
                <a:spcPct val="60000"/>
              </a:spcBef>
            </a:pPr>
            <a:r>
              <a:rPr lang="en-US" altLang="zh-CN" sz="2400" b="1">
                <a:solidFill>
                  <a:srgbClr val="FF0000"/>
                </a:solidFill>
              </a:rPr>
              <a:t>1</a:t>
            </a:r>
            <a:endParaRPr lang="en-US" altLang="zh-CN" sz="2400" b="1">
              <a:solidFill>
                <a:srgbClr val="FF0000"/>
              </a:solidFill>
            </a:endParaRPr>
          </a:p>
          <a:p>
            <a:pPr algn="ctr" eaLnBrk="1" hangingPunct="1">
              <a:spcBef>
                <a:spcPct val="60000"/>
              </a:spcBef>
            </a:pPr>
            <a:r>
              <a:rPr lang="en-US" altLang="zh-CN" sz="2400" b="1">
                <a:solidFill>
                  <a:srgbClr val="FF0000"/>
                </a:solidFill>
              </a:rPr>
              <a:t>2</a:t>
            </a:r>
            <a:endParaRPr lang="en-US" altLang="zh-CN" sz="2400" b="1">
              <a:solidFill>
                <a:srgbClr val="FF0000"/>
              </a:solidFill>
            </a:endParaRPr>
          </a:p>
          <a:p>
            <a:pPr algn="ctr" eaLnBrk="1" hangingPunct="1">
              <a:spcBef>
                <a:spcPct val="60000"/>
              </a:spcBef>
            </a:pPr>
            <a:r>
              <a:rPr lang="en-US" altLang="zh-CN" sz="2400" b="1">
                <a:solidFill>
                  <a:srgbClr val="FF0000"/>
                </a:solidFill>
              </a:rPr>
              <a:t>3</a:t>
            </a:r>
            <a:endParaRPr lang="en-US" altLang="zh-CN" sz="2400" b="1">
              <a:solidFill>
                <a:srgbClr val="FF0000"/>
              </a:solidFill>
            </a:endParaRPr>
          </a:p>
        </p:txBody>
      </p:sp>
      <p:sp>
        <p:nvSpPr>
          <p:cNvPr id="61520" name="Rectangle 89"/>
          <p:cNvSpPr>
            <a:spLocks noChangeArrowheads="1"/>
          </p:cNvSpPr>
          <p:nvPr/>
        </p:nvSpPr>
        <p:spPr bwMode="auto">
          <a:xfrm>
            <a:off x="2971800" y="10668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1" name="Rectangle 90"/>
          <p:cNvSpPr>
            <a:spLocks noChangeArrowheads="1"/>
          </p:cNvSpPr>
          <p:nvPr/>
        </p:nvSpPr>
        <p:spPr bwMode="auto">
          <a:xfrm>
            <a:off x="1447800" y="16764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2" name="Rectangle 91"/>
          <p:cNvSpPr>
            <a:spLocks noChangeArrowheads="1"/>
          </p:cNvSpPr>
          <p:nvPr/>
        </p:nvSpPr>
        <p:spPr bwMode="auto">
          <a:xfrm>
            <a:off x="2971800" y="10668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3" name="Rectangle 92"/>
          <p:cNvSpPr>
            <a:spLocks noChangeArrowheads="1"/>
          </p:cNvSpPr>
          <p:nvPr/>
        </p:nvSpPr>
        <p:spPr bwMode="auto">
          <a:xfrm>
            <a:off x="1447800" y="10668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4" name="Rectangle 93"/>
          <p:cNvSpPr>
            <a:spLocks noChangeArrowheads="1"/>
          </p:cNvSpPr>
          <p:nvPr/>
        </p:nvSpPr>
        <p:spPr bwMode="auto">
          <a:xfrm>
            <a:off x="1447800" y="10668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5" name="Rectangle 94"/>
          <p:cNvSpPr>
            <a:spLocks noChangeArrowheads="1"/>
          </p:cNvSpPr>
          <p:nvPr/>
        </p:nvSpPr>
        <p:spPr bwMode="auto">
          <a:xfrm>
            <a:off x="1447800" y="16764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6" name="Rectangle 95"/>
          <p:cNvSpPr>
            <a:spLocks noChangeArrowheads="1"/>
          </p:cNvSpPr>
          <p:nvPr/>
        </p:nvSpPr>
        <p:spPr bwMode="auto">
          <a:xfrm>
            <a:off x="5791200" y="22098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7" name="Rectangle 96"/>
          <p:cNvSpPr>
            <a:spLocks noChangeArrowheads="1"/>
          </p:cNvSpPr>
          <p:nvPr/>
        </p:nvSpPr>
        <p:spPr bwMode="auto">
          <a:xfrm>
            <a:off x="1524000" y="2895600"/>
            <a:ext cx="533400" cy="457200"/>
          </a:xfrm>
          <a:prstGeom prst="rect">
            <a:avLst/>
          </a:prstGeom>
          <a:noFill/>
          <a:ln w="381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8" name="Rectangle 97"/>
          <p:cNvSpPr>
            <a:spLocks noChangeArrowheads="1"/>
          </p:cNvSpPr>
          <p:nvPr/>
        </p:nvSpPr>
        <p:spPr bwMode="auto">
          <a:xfrm>
            <a:off x="1447800" y="22860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29" name="Rectangle 98"/>
          <p:cNvSpPr>
            <a:spLocks noChangeArrowheads="1"/>
          </p:cNvSpPr>
          <p:nvPr/>
        </p:nvSpPr>
        <p:spPr bwMode="auto">
          <a:xfrm>
            <a:off x="4419600" y="1676400"/>
            <a:ext cx="533400" cy="4572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30" name="Rectangle 99"/>
          <p:cNvSpPr>
            <a:spLocks noChangeArrowheads="1"/>
          </p:cNvSpPr>
          <p:nvPr/>
        </p:nvSpPr>
        <p:spPr bwMode="auto">
          <a:xfrm>
            <a:off x="4419600" y="16764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1531" name="Rectangle 100"/>
          <p:cNvSpPr>
            <a:spLocks noChangeArrowheads="1"/>
          </p:cNvSpPr>
          <p:nvPr/>
        </p:nvSpPr>
        <p:spPr bwMode="auto">
          <a:xfrm>
            <a:off x="5791200" y="2209800"/>
            <a:ext cx="533400" cy="457200"/>
          </a:xfrm>
          <a:prstGeom prst="rect">
            <a:avLst/>
          </a:prstGeom>
          <a:noFill/>
          <a:ln w="381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516"/>
                                        </p:tgtEl>
                                        <p:attrNameLst>
                                          <p:attrName>style.visibility</p:attrName>
                                        </p:attrNameLst>
                                      </p:cBhvr>
                                      <p:to>
                                        <p:strVal val="visible"/>
                                      </p:to>
                                    </p:set>
                                    <p:anim calcmode="lin" valueType="num">
                                      <p:cBhvr additive="base">
                                        <p:cTn id="7" dur="500" fill="hold"/>
                                        <p:tgtEl>
                                          <p:spTgt spid="61516"/>
                                        </p:tgtEl>
                                        <p:attrNameLst>
                                          <p:attrName>ppt_x</p:attrName>
                                        </p:attrNameLst>
                                      </p:cBhvr>
                                      <p:tavLst>
                                        <p:tav tm="0">
                                          <p:val>
                                            <p:strVal val="1+#ppt_w/2"/>
                                          </p:val>
                                        </p:tav>
                                        <p:tav tm="100000">
                                          <p:val>
                                            <p:strVal val="#ppt_x"/>
                                          </p:val>
                                        </p:tav>
                                      </p:tavLst>
                                    </p:anim>
                                    <p:anim calcmode="lin" valueType="num">
                                      <p:cBhvr additive="base">
                                        <p:cTn id="8" dur="500" fill="hold"/>
                                        <p:tgtEl>
                                          <p:spTgt spid="615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61515"/>
                                        </p:tgtEl>
                                        <p:attrNameLst>
                                          <p:attrName>style.visibility</p:attrName>
                                        </p:attrNameLst>
                                      </p:cBhvr>
                                      <p:to>
                                        <p:strVal val="visible"/>
                                      </p:to>
                                    </p:set>
                                  </p:childTnLst>
                                </p:cTn>
                              </p:par>
                              <p:par>
                                <p:cTn id="12" presetID="22" presetClass="entr" presetSubtype="8" fill="hold" nodeType="withEffect">
                                  <p:stCondLst>
                                    <p:cond delay="0"/>
                                  </p:stCondLst>
                                  <p:childTnLst>
                                    <p:set>
                                      <p:cBhvr>
                                        <p:cTn id="13" dur="1" fill="hold">
                                          <p:stCondLst>
                                            <p:cond delay="0"/>
                                          </p:stCondLst>
                                        </p:cTn>
                                        <p:tgtEl>
                                          <p:spTgt spid="61444"/>
                                        </p:tgtEl>
                                        <p:attrNameLst>
                                          <p:attrName>style.visibility</p:attrName>
                                        </p:attrNameLst>
                                      </p:cBhvr>
                                      <p:to>
                                        <p:strVal val="visible"/>
                                      </p:to>
                                    </p:set>
                                    <p:animEffect transition="in" filter="wipe(left)">
                                      <p:cBhvr>
                                        <p:cTn id="14" dur="500"/>
                                        <p:tgtEl>
                                          <p:spTgt spid="61444"/>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61518"/>
                                        </p:tgtEl>
                                        <p:attrNameLst>
                                          <p:attrName>style.visibility</p:attrName>
                                        </p:attrNameLst>
                                      </p:cBhvr>
                                      <p:to>
                                        <p:strVal val="visible"/>
                                      </p:to>
                                    </p:set>
                                    <p:animEffect transition="in" filter="wipe(up)">
                                      <p:cBhvr>
                                        <p:cTn id="17" dur="500"/>
                                        <p:tgtEl>
                                          <p:spTgt spid="6151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146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499"/>
                                          </p:stCondLst>
                                        </p:cTn>
                                        <p:tgtEl>
                                          <p:spTgt spid="61461"/>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499"/>
                                          </p:stCondLst>
                                        </p:cTn>
                                        <p:tgtEl>
                                          <p:spTgt spid="614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1517"/>
                                        </p:tgtEl>
                                        <p:attrNameLst>
                                          <p:attrName>style.visibility</p:attrName>
                                        </p:attrNameLst>
                                      </p:cBhvr>
                                      <p:to>
                                        <p:strVal val="visible"/>
                                      </p:to>
                                    </p:set>
                                    <p:anim calcmode="lin" valueType="num">
                                      <p:cBhvr additive="base">
                                        <p:cTn id="31" dur="500" fill="hold"/>
                                        <p:tgtEl>
                                          <p:spTgt spid="61517"/>
                                        </p:tgtEl>
                                        <p:attrNameLst>
                                          <p:attrName>ppt_x</p:attrName>
                                        </p:attrNameLst>
                                      </p:cBhvr>
                                      <p:tavLst>
                                        <p:tav tm="0">
                                          <p:val>
                                            <p:strVal val="0-#ppt_w/2"/>
                                          </p:val>
                                        </p:tav>
                                        <p:tav tm="100000">
                                          <p:val>
                                            <p:strVal val="#ppt_x"/>
                                          </p:val>
                                        </p:tav>
                                      </p:tavLst>
                                    </p:anim>
                                    <p:anim calcmode="lin" valueType="num">
                                      <p:cBhvr additive="base">
                                        <p:cTn id="32" dur="500" fill="hold"/>
                                        <p:tgtEl>
                                          <p:spTgt spid="6151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615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6146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61524"/>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61520"/>
                                        </p:tgtEl>
                                        <p:attrNameLst>
                                          <p:attrName>style.visibility</p:attrName>
                                        </p:attrNameLst>
                                      </p:cBhvr>
                                      <p:to>
                                        <p:strVal val="visible"/>
                                      </p:to>
                                    </p:set>
                                  </p:childTnLst>
                                </p:cTn>
                              </p:par>
                            </p:childTnLst>
                          </p:cTn>
                        </p:par>
                        <p:par>
                          <p:cTn id="48" fill="hold">
                            <p:stCondLst>
                              <p:cond delay="1000"/>
                            </p:stCondLst>
                            <p:childTnLst>
                              <p:par>
                                <p:cTn id="49" presetID="1" presetClass="entr" presetSubtype="0" fill="hold" grpId="0" nodeType="afterEffect">
                                  <p:stCondLst>
                                    <p:cond delay="0"/>
                                  </p:stCondLst>
                                  <p:childTnLst>
                                    <p:set>
                                      <p:cBhvr>
                                        <p:cTn id="50" dur="1" fill="hold">
                                          <p:stCondLst>
                                            <p:cond delay="499"/>
                                          </p:stCondLst>
                                        </p:cTn>
                                        <p:tgtEl>
                                          <p:spTgt spid="61522"/>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grpId="0" nodeType="afterEffect">
                                  <p:stCondLst>
                                    <p:cond delay="0"/>
                                  </p:stCondLst>
                                  <p:childTnLst>
                                    <p:set>
                                      <p:cBhvr>
                                        <p:cTn id="53" dur="1" fill="hold">
                                          <p:stCondLst>
                                            <p:cond delay="499"/>
                                          </p:stCondLst>
                                        </p:cTn>
                                        <p:tgtEl>
                                          <p:spTgt spid="6152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499"/>
                                          </p:stCondLst>
                                        </p:cTn>
                                        <p:tgtEl>
                                          <p:spTgt spid="6147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61525"/>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499"/>
                                          </p:stCondLst>
                                        </p:cTn>
                                        <p:tgtEl>
                                          <p:spTgt spid="61529"/>
                                        </p:tgtEl>
                                        <p:attrNameLst>
                                          <p:attrName>style.visibility</p:attrName>
                                        </p:attrNameLst>
                                      </p:cBhvr>
                                      <p:to>
                                        <p:strVal val="visible"/>
                                      </p:to>
                                    </p:set>
                                  </p:childTnLst>
                                </p:cTn>
                              </p:par>
                            </p:childTnLst>
                          </p:cTn>
                        </p:par>
                        <p:par>
                          <p:cTn id="65" fill="hold">
                            <p:stCondLst>
                              <p:cond delay="1000"/>
                            </p:stCondLst>
                            <p:childTnLst>
                              <p:par>
                                <p:cTn id="66" presetID="1" presetClass="entr" presetSubtype="0" fill="hold" grpId="0" nodeType="afterEffect">
                                  <p:stCondLst>
                                    <p:cond delay="0"/>
                                  </p:stCondLst>
                                  <p:childTnLst>
                                    <p:set>
                                      <p:cBhvr>
                                        <p:cTn id="67" dur="1" fill="hold">
                                          <p:stCondLst>
                                            <p:cond delay="499"/>
                                          </p:stCondLst>
                                        </p:cTn>
                                        <p:tgtEl>
                                          <p:spTgt spid="61530"/>
                                        </p:tgtEl>
                                        <p:attrNameLst>
                                          <p:attrName>style.visibility</p:attrName>
                                        </p:attrNameLst>
                                      </p:cBhvr>
                                      <p:to>
                                        <p:strVal val="visible"/>
                                      </p:to>
                                    </p:se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499"/>
                                          </p:stCondLst>
                                        </p:cTn>
                                        <p:tgtEl>
                                          <p:spTgt spid="6144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6149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528"/>
                                        </p:tgtEl>
                                        <p:attrNameLst>
                                          <p:attrName>style.visibility</p:attrName>
                                        </p:attrNameLst>
                                      </p:cBhvr>
                                      <p:to>
                                        <p:strVal val="visible"/>
                                      </p:to>
                                    </p:set>
                                  </p:childTnLst>
                                </p:cTn>
                              </p:par>
                            </p:childTnLst>
                          </p:cTn>
                        </p:par>
                        <p:par>
                          <p:cTn id="79" fill="hold">
                            <p:stCondLst>
                              <p:cond delay="500"/>
                            </p:stCondLst>
                            <p:childTnLst>
                              <p:par>
                                <p:cTn id="80" presetID="1" presetClass="entr" presetSubtype="0" fill="hold" grpId="0" nodeType="afterEffect">
                                  <p:stCondLst>
                                    <p:cond delay="0"/>
                                  </p:stCondLst>
                                  <p:childTnLst>
                                    <p:set>
                                      <p:cBhvr>
                                        <p:cTn id="81" dur="1" fill="hold">
                                          <p:stCondLst>
                                            <p:cond delay="499"/>
                                          </p:stCondLst>
                                        </p:cTn>
                                        <p:tgtEl>
                                          <p:spTgt spid="61526"/>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499"/>
                                          </p:stCondLst>
                                        </p:cTn>
                                        <p:tgtEl>
                                          <p:spTgt spid="61531"/>
                                        </p:tgtEl>
                                        <p:attrNameLst>
                                          <p:attrName>style.visibility</p:attrName>
                                        </p:attrNameLst>
                                      </p:cBhvr>
                                      <p:to>
                                        <p:strVal val="visible"/>
                                      </p:to>
                                    </p:set>
                                  </p:childTnLst>
                                </p:cTn>
                              </p:par>
                            </p:childTnLst>
                          </p:cTn>
                        </p:par>
                        <p:par>
                          <p:cTn id="86" fill="hold">
                            <p:stCondLst>
                              <p:cond delay="500"/>
                            </p:stCondLst>
                            <p:childTnLst>
                              <p:par>
                                <p:cTn id="87" presetID="1" presetClass="entr" presetSubtype="0" fill="hold" grpId="0" nodeType="afterEffect">
                                  <p:stCondLst>
                                    <p:cond delay="0"/>
                                  </p:stCondLst>
                                  <p:childTnLst>
                                    <p:set>
                                      <p:cBhvr>
                                        <p:cTn id="88" dur="1" fill="hold">
                                          <p:stCondLst>
                                            <p:cond delay="499"/>
                                          </p:stCondLst>
                                        </p:cTn>
                                        <p:tgtEl>
                                          <p:spTgt spid="6152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499"/>
                                          </p:stCondLst>
                                        </p:cTn>
                                        <p:tgtEl>
                                          <p:spTgt spid="6150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6144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299"/>
                                          </p:stCondLst>
                                        </p:cTn>
                                        <p:tgtEl>
                                          <p:spTgt spid="61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animBg="1" autoUpdateAnimBg="0"/>
      <p:bldP spid="61447" grpId="0" autoUpdateAnimBg="0"/>
      <p:bldP spid="61448" grpId="0" autoUpdateAnimBg="0"/>
      <p:bldP spid="61466" grpId="0" autoUpdateAnimBg="0"/>
      <p:bldP spid="61515" grpId="0" autoUpdateAnimBg="0"/>
      <p:bldP spid="61516" grpId="0" autoUpdateAnimBg="0"/>
      <p:bldP spid="61517" grpId="0" animBg="1" autoUpdateAnimBg="0"/>
      <p:bldP spid="61518" grpId="0" autoUpdateAnimBg="0"/>
      <p:bldP spid="61520" grpId="0" animBg="1" autoUpdateAnimBg="0"/>
      <p:bldP spid="61521" grpId="0" animBg="1" autoUpdateAnimBg="0"/>
      <p:bldP spid="61522" grpId="0" animBg="1" autoUpdateAnimBg="0"/>
      <p:bldP spid="61523" grpId="0" animBg="1" autoUpdateAnimBg="0"/>
      <p:bldP spid="61524" grpId="0" animBg="1" autoUpdateAnimBg="0"/>
      <p:bldP spid="61525" grpId="0" animBg="1" autoUpdateAnimBg="0"/>
      <p:bldP spid="61526" grpId="0" animBg="1" autoUpdateAnimBg="0"/>
      <p:bldP spid="61527" grpId="0" animBg="1" autoUpdateAnimBg="0"/>
      <p:bldP spid="61528" grpId="0" animBg="1" autoUpdateAnimBg="0"/>
      <p:bldP spid="61529" grpId="0" animBg="1" autoUpdateAnimBg="0"/>
      <p:bldP spid="61530" grpId="0" animBg="1" autoUpdateAnimBg="0"/>
      <p:bldP spid="61531"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57580F19-B22E-4078-A0B2-E0CDBC488DD5}" type="slidenum">
              <a:rPr lang="en-US" altLang="zh-CN" sz="1400"/>
            </a:fld>
            <a:endParaRPr lang="en-US" altLang="zh-CN" sz="1400"/>
          </a:p>
        </p:txBody>
      </p:sp>
      <p:sp>
        <p:nvSpPr>
          <p:cNvPr id="54275" name="灯片编号占位符 5"/>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FD0B163B-B2F5-4D7F-987A-AB4F576CDB7B}" type="slidenum">
              <a:rPr lang="en-US" altLang="zh-CN" sz="1400"/>
            </a:fld>
            <a:endParaRPr lang="en-US" altLang="zh-CN" sz="1400"/>
          </a:p>
        </p:txBody>
      </p:sp>
      <p:graphicFrame>
        <p:nvGraphicFramePr>
          <p:cNvPr id="62468" name="Object 2"/>
          <p:cNvGraphicFramePr>
            <a:graphicFrameLocks noChangeAspect="1"/>
          </p:cNvGraphicFramePr>
          <p:nvPr/>
        </p:nvGraphicFramePr>
        <p:xfrm>
          <a:off x="228600" y="3505200"/>
          <a:ext cx="4343400" cy="2906713"/>
        </p:xfrm>
        <a:graphic>
          <a:graphicData uri="http://schemas.openxmlformats.org/presentationml/2006/ole">
            <mc:AlternateContent xmlns:mc="http://schemas.openxmlformats.org/markup-compatibility/2006">
              <mc:Choice xmlns:v="urn:schemas-microsoft-com:vml" Requires="v">
                <p:oleObj spid="_x0000_s5130" name="" r:id="rId1" imgW="2244725" imgH="1504315" progId="">
                  <p:embed/>
                </p:oleObj>
              </mc:Choice>
              <mc:Fallback>
                <p:oleObj name="" r:id="rId1" imgW="2244725" imgH="1504315" progId="">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505200"/>
                        <a:ext cx="4343400" cy="290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69" name="Rectangle 3"/>
          <p:cNvSpPr>
            <a:spLocks noGrp="1" noChangeArrowheads="1"/>
          </p:cNvSpPr>
          <p:nvPr>
            <p:ph type="title" idx="4294967295"/>
          </p:nvPr>
        </p:nvSpPr>
        <p:spPr>
          <a:xfrm>
            <a:off x="228600" y="0"/>
            <a:ext cx="5562600" cy="685800"/>
          </a:xfrm>
        </p:spPr>
        <p:txBody>
          <a:bodyPr/>
          <a:lstStyle/>
          <a:p>
            <a:pPr eaLnBrk="1" hangingPunct="1">
              <a:defRPr/>
            </a:pPr>
            <a:r>
              <a:rPr lang="zh-CN" altLang="en-US" sz="2800" b="1">
                <a:effectLst>
                  <a:outerShdw blurRad="38100" dist="38100" dir="2700000" algn="tl">
                    <a:srgbClr val="000000"/>
                  </a:outerShdw>
                </a:effectLst>
                <a:latin typeface="黑体" panose="02010609060101010101" pitchFamily="2" charset="-122"/>
                <a:ea typeface="黑体" panose="02010609060101010101" pitchFamily="2" charset="-122"/>
              </a:rPr>
              <a:t>二、广度优先搜索</a:t>
            </a:r>
            <a:r>
              <a:rPr lang="en-US" sz="2800" b="1">
                <a:effectLst>
                  <a:outerShdw blurRad="38100" dist="38100" dir="2700000" algn="tl">
                    <a:srgbClr val="000000"/>
                  </a:outerShdw>
                </a:effectLst>
                <a:latin typeface="黑体" panose="02010609060101010101" pitchFamily="2" charset="-122"/>
                <a:ea typeface="黑体" panose="02010609060101010101" pitchFamily="2" charset="-122"/>
              </a:rPr>
              <a:t>( </a:t>
            </a:r>
            <a:r>
              <a:rPr lang="en-US" sz="2800" b="1">
                <a:solidFill>
                  <a:srgbClr val="FF0000"/>
                </a:solidFill>
                <a:effectLst>
                  <a:outerShdw blurRad="38100" dist="38100" dir="2700000" algn="tl">
                    <a:srgbClr val="000000"/>
                  </a:outerShdw>
                </a:effectLst>
                <a:latin typeface="黑体" panose="02010609060101010101" pitchFamily="2" charset="-122"/>
                <a:ea typeface="黑体" panose="02010609060101010101" pitchFamily="2" charset="-122"/>
              </a:rPr>
              <a:t>BFS</a:t>
            </a:r>
            <a:r>
              <a:rPr lang="en-US" sz="2800" b="1">
                <a:effectLst>
                  <a:outerShdw blurRad="38100" dist="38100" dir="2700000" algn="tl">
                    <a:srgbClr val="000000"/>
                  </a:outerShdw>
                </a:effectLst>
                <a:latin typeface="黑体" panose="02010609060101010101" pitchFamily="2" charset="-122"/>
                <a:ea typeface="黑体" panose="02010609060101010101" pitchFamily="2" charset="-122"/>
              </a:rPr>
              <a:t> )</a:t>
            </a:r>
            <a:endParaRPr lang="en-US" sz="2800" b="1">
              <a:effectLst>
                <a:outerShdw blurRad="38100" dist="38100" dir="2700000" algn="tl">
                  <a:srgbClr val="000000"/>
                </a:outerShdw>
              </a:effectLst>
              <a:latin typeface="黑体" panose="02010609060101010101" pitchFamily="2" charset="-122"/>
              <a:ea typeface="黑体" panose="02010609060101010101" pitchFamily="2" charset="-122"/>
            </a:endParaRPr>
          </a:p>
        </p:txBody>
      </p:sp>
      <p:sp>
        <p:nvSpPr>
          <p:cNvPr id="54278" name="Rectangle 4"/>
          <p:cNvSpPr>
            <a:spLocks noChangeArrowheads="1"/>
          </p:cNvSpPr>
          <p:nvPr/>
        </p:nvSpPr>
        <p:spPr bwMode="auto">
          <a:xfrm>
            <a:off x="228600" y="685800"/>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gn="just"/>
            <a:r>
              <a:rPr lang="zh-CN" altLang="en-US" sz="2800">
                <a:solidFill>
                  <a:srgbClr val="333300"/>
                </a:solidFill>
                <a:latin typeface="黑体" panose="02010609060101010101" pitchFamily="2" charset="-122"/>
                <a:ea typeface="黑体" panose="02010609060101010101" pitchFamily="2" charset="-122"/>
              </a:rPr>
              <a:t>基本思想：</a:t>
            </a:r>
            <a:r>
              <a:rPr lang="en-US" altLang="zh-CN" sz="2800">
                <a:solidFill>
                  <a:schemeClr val="tx2"/>
                </a:solidFill>
                <a:ea typeface="黑体" panose="02010609060101010101" pitchFamily="2" charset="-122"/>
              </a:rPr>
              <a:t>——</a:t>
            </a:r>
            <a:r>
              <a:rPr lang="zh-CN" altLang="en-US" sz="2800" b="1">
                <a:solidFill>
                  <a:schemeClr val="tx2"/>
                </a:solidFill>
                <a:ea typeface="楷体_GB2312" pitchFamily="49" charset="-122"/>
              </a:rPr>
              <a:t>仿树的层次遍历过程。</a:t>
            </a:r>
            <a:endParaRPr lang="zh-CN" altLang="en-US" sz="2800" b="1">
              <a:solidFill>
                <a:schemeClr val="tx2"/>
              </a:solidFill>
              <a:ea typeface="楷体_GB2312" pitchFamily="49" charset="-122"/>
            </a:endParaRPr>
          </a:p>
        </p:txBody>
      </p:sp>
      <p:sp>
        <p:nvSpPr>
          <p:cNvPr id="62471" name="AutoShape 5">
            <a:hlinkClick r:id="rId3" action="ppaction://hlinksldjump"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4280" name="AutoShape 6"/>
          <p:cNvSpPr>
            <a:spLocks noChangeArrowheads="1"/>
          </p:cNvSpPr>
          <p:nvPr/>
        </p:nvSpPr>
        <p:spPr bwMode="auto">
          <a:xfrm>
            <a:off x="5943600" y="0"/>
            <a:ext cx="2743200" cy="533400"/>
          </a:xfrm>
          <a:prstGeom prst="wedgeRoundRectCallout">
            <a:avLst>
              <a:gd name="adj1" fmla="val -85361"/>
              <a:gd name="adj2" fmla="val 11310"/>
              <a:gd name="adj3" fmla="val 16667"/>
            </a:avLst>
          </a:prstGeom>
          <a:solidFill>
            <a:srgbClr val="33CCCC"/>
          </a:solidFill>
          <a:ln w="9525">
            <a:solidFill>
              <a:schemeClr val="tx1"/>
            </a:solidFill>
            <a:miter lim="800000"/>
          </a:ln>
        </p:spPr>
        <p:txBody>
          <a:bodyPr anchor="ctr"/>
          <a:lstStyle/>
          <a:p>
            <a:pPr algn="ctr"/>
            <a:r>
              <a:rPr lang="en-US" altLang="zh-CN" sz="2000">
                <a:solidFill>
                  <a:srgbClr val="333300"/>
                </a:solidFill>
                <a:ea typeface="楷体_GB2312" pitchFamily="49" charset="-122"/>
              </a:rPr>
              <a:t>Breadth_First Search</a:t>
            </a:r>
            <a:endParaRPr lang="en-US" altLang="zh-CN" sz="2000">
              <a:solidFill>
                <a:srgbClr val="333300"/>
              </a:solidFill>
              <a:ea typeface="楷体_GB2312" pitchFamily="49" charset="-122"/>
            </a:endParaRPr>
          </a:p>
        </p:txBody>
      </p:sp>
      <p:sp>
        <p:nvSpPr>
          <p:cNvPr id="62473" name="Text Box 7"/>
          <p:cNvSpPr txBox="1">
            <a:spLocks noChangeArrowheads="1"/>
          </p:cNvSpPr>
          <p:nvPr/>
        </p:nvSpPr>
        <p:spPr bwMode="auto">
          <a:xfrm>
            <a:off x="4665663" y="1935163"/>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defRPr/>
            </a:pPr>
            <a:r>
              <a:rPr lang="en-US" sz="3200">
                <a:solidFill>
                  <a:schemeClr val="tx2"/>
                </a:solidFill>
                <a:effectLst>
                  <a:outerShdw blurRad="38100" dist="38100" dir="2700000" algn="tl">
                    <a:srgbClr val="000000"/>
                  </a:outerShdw>
                </a:effectLst>
                <a:ea typeface="黑体" panose="02010609060101010101" pitchFamily="2" charset="-122"/>
              </a:rPr>
              <a:t>v1</a:t>
            </a:r>
            <a:endParaRPr lang="en-US" sz="3200">
              <a:solidFill>
                <a:schemeClr val="tx2"/>
              </a:solidFill>
              <a:effectLst>
                <a:outerShdw blurRad="38100" dist="38100" dir="2700000" algn="tl">
                  <a:srgbClr val="000000"/>
                </a:outerShdw>
              </a:effectLst>
              <a:ea typeface="黑体" panose="02010609060101010101" pitchFamily="2" charset="-122"/>
            </a:endParaRPr>
          </a:p>
        </p:txBody>
      </p:sp>
      <p:grpSp>
        <p:nvGrpSpPr>
          <p:cNvPr id="62474" name="Group 10"/>
          <p:cNvGrpSpPr/>
          <p:nvPr/>
        </p:nvGrpSpPr>
        <p:grpSpPr bwMode="auto">
          <a:xfrm>
            <a:off x="838200" y="1295400"/>
            <a:ext cx="3505200" cy="2057400"/>
            <a:chOff x="0" y="0"/>
            <a:chExt cx="2304" cy="1520"/>
          </a:xfrm>
        </p:grpSpPr>
        <p:sp>
          <p:nvSpPr>
            <p:cNvPr id="54312" name="Oval 9"/>
            <p:cNvSpPr>
              <a:spLocks noChangeArrowheads="1"/>
            </p:cNvSpPr>
            <p:nvPr/>
          </p:nvSpPr>
          <p:spPr bwMode="auto">
            <a:xfrm>
              <a:off x="736" y="0"/>
              <a:ext cx="234"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v1</a:t>
              </a:r>
              <a:endParaRPr lang="en-US" altLang="zh-CN" sz="2400">
                <a:solidFill>
                  <a:schemeClr val="hlink"/>
                </a:solidFill>
                <a:ea typeface="黑体" panose="02010609060101010101" pitchFamily="2" charset="-122"/>
              </a:endParaRPr>
            </a:p>
          </p:txBody>
        </p:sp>
        <p:sp>
          <p:nvSpPr>
            <p:cNvPr id="54313" name="Oval 10"/>
            <p:cNvSpPr>
              <a:spLocks noChangeArrowheads="1"/>
            </p:cNvSpPr>
            <p:nvPr/>
          </p:nvSpPr>
          <p:spPr bwMode="auto">
            <a:xfrm>
              <a:off x="348" y="402"/>
              <a:ext cx="234" cy="269"/>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v2</a:t>
              </a:r>
              <a:endParaRPr lang="en-US" altLang="zh-CN" sz="2400">
                <a:solidFill>
                  <a:schemeClr val="hlink"/>
                </a:solidFill>
                <a:ea typeface="黑体" panose="02010609060101010101" pitchFamily="2" charset="-122"/>
              </a:endParaRPr>
            </a:p>
          </p:txBody>
        </p:sp>
        <p:sp>
          <p:nvSpPr>
            <p:cNvPr id="54314" name="Oval 11"/>
            <p:cNvSpPr>
              <a:spLocks noChangeArrowheads="1"/>
            </p:cNvSpPr>
            <p:nvPr/>
          </p:nvSpPr>
          <p:spPr bwMode="auto">
            <a:xfrm>
              <a:off x="1661" y="360"/>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v3</a:t>
              </a:r>
              <a:endParaRPr lang="en-US" altLang="zh-CN" sz="2400">
                <a:solidFill>
                  <a:schemeClr val="hlink"/>
                </a:solidFill>
                <a:ea typeface="黑体" panose="02010609060101010101" pitchFamily="2" charset="-122"/>
              </a:endParaRPr>
            </a:p>
          </p:txBody>
        </p:sp>
        <p:sp>
          <p:nvSpPr>
            <p:cNvPr id="54315" name="Oval 12"/>
            <p:cNvSpPr>
              <a:spLocks noChangeArrowheads="1"/>
            </p:cNvSpPr>
            <p:nvPr/>
          </p:nvSpPr>
          <p:spPr bwMode="auto">
            <a:xfrm>
              <a:off x="426" y="1250"/>
              <a:ext cx="233"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v8</a:t>
              </a:r>
              <a:endParaRPr lang="en-US" altLang="zh-CN" sz="2400">
                <a:solidFill>
                  <a:schemeClr val="hlink"/>
                </a:solidFill>
                <a:ea typeface="黑体" panose="02010609060101010101" pitchFamily="2" charset="-122"/>
              </a:endParaRPr>
            </a:p>
          </p:txBody>
        </p:sp>
        <p:sp>
          <p:nvSpPr>
            <p:cNvPr id="54316" name="Line 13"/>
            <p:cNvSpPr>
              <a:spLocks noChangeShapeType="1"/>
            </p:cNvSpPr>
            <p:nvPr/>
          </p:nvSpPr>
          <p:spPr bwMode="auto">
            <a:xfrm>
              <a:off x="970" y="116"/>
              <a:ext cx="735" cy="28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17" name="Line 14"/>
            <p:cNvSpPr>
              <a:spLocks noChangeShapeType="1"/>
            </p:cNvSpPr>
            <p:nvPr/>
          </p:nvSpPr>
          <p:spPr bwMode="auto">
            <a:xfrm flipH="1">
              <a:off x="504" y="192"/>
              <a:ext cx="272" cy="23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18" name="Line 15"/>
            <p:cNvSpPr>
              <a:spLocks noChangeShapeType="1"/>
            </p:cNvSpPr>
            <p:nvPr/>
          </p:nvSpPr>
          <p:spPr bwMode="auto">
            <a:xfrm>
              <a:off x="542" y="633"/>
              <a:ext cx="156" cy="19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19" name="Line 16"/>
            <p:cNvSpPr>
              <a:spLocks noChangeShapeType="1"/>
            </p:cNvSpPr>
            <p:nvPr/>
          </p:nvSpPr>
          <p:spPr bwMode="auto">
            <a:xfrm>
              <a:off x="1855" y="592"/>
              <a:ext cx="311" cy="31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20" name="Line 17"/>
            <p:cNvSpPr>
              <a:spLocks noChangeShapeType="1"/>
            </p:cNvSpPr>
            <p:nvPr/>
          </p:nvSpPr>
          <p:spPr bwMode="auto">
            <a:xfrm flipH="1">
              <a:off x="1583" y="630"/>
              <a:ext cx="156" cy="30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21" name="Oval 18"/>
            <p:cNvSpPr>
              <a:spLocks noChangeArrowheads="1"/>
            </p:cNvSpPr>
            <p:nvPr/>
          </p:nvSpPr>
          <p:spPr bwMode="auto">
            <a:xfrm>
              <a:off x="2072" y="887"/>
              <a:ext cx="232" cy="271"/>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v7</a:t>
              </a:r>
              <a:endParaRPr lang="en-US" altLang="zh-CN" sz="2400">
                <a:solidFill>
                  <a:schemeClr val="hlink"/>
                </a:solidFill>
                <a:ea typeface="黑体" panose="02010609060101010101" pitchFamily="2" charset="-122"/>
              </a:endParaRPr>
            </a:p>
          </p:txBody>
        </p:sp>
        <p:sp>
          <p:nvSpPr>
            <p:cNvPr id="54322" name="Oval 19"/>
            <p:cNvSpPr>
              <a:spLocks noChangeArrowheads="1"/>
            </p:cNvSpPr>
            <p:nvPr/>
          </p:nvSpPr>
          <p:spPr bwMode="auto">
            <a:xfrm>
              <a:off x="1428" y="900"/>
              <a:ext cx="233"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v6</a:t>
              </a:r>
              <a:endParaRPr lang="en-US" altLang="zh-CN" sz="2400">
                <a:solidFill>
                  <a:schemeClr val="hlink"/>
                </a:solidFill>
                <a:ea typeface="黑体" panose="02010609060101010101" pitchFamily="2" charset="-122"/>
              </a:endParaRPr>
            </a:p>
          </p:txBody>
        </p:sp>
        <p:sp>
          <p:nvSpPr>
            <p:cNvPr id="54323" name="Oval 20"/>
            <p:cNvSpPr>
              <a:spLocks noChangeArrowheads="1"/>
            </p:cNvSpPr>
            <p:nvPr/>
          </p:nvSpPr>
          <p:spPr bwMode="auto">
            <a:xfrm>
              <a:off x="0" y="826"/>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v4</a:t>
              </a:r>
              <a:endParaRPr lang="en-US" altLang="zh-CN" sz="2400">
                <a:solidFill>
                  <a:schemeClr val="hlink"/>
                </a:solidFill>
                <a:ea typeface="黑体" panose="02010609060101010101" pitchFamily="2" charset="-122"/>
              </a:endParaRPr>
            </a:p>
          </p:txBody>
        </p:sp>
        <p:sp>
          <p:nvSpPr>
            <p:cNvPr id="54324" name="Oval 21"/>
            <p:cNvSpPr>
              <a:spLocks noChangeArrowheads="1"/>
            </p:cNvSpPr>
            <p:nvPr/>
          </p:nvSpPr>
          <p:spPr bwMode="auto">
            <a:xfrm>
              <a:off x="698" y="787"/>
              <a:ext cx="232" cy="270"/>
            </a:xfrm>
            <a:prstGeom prst="ellipse">
              <a:avLst/>
            </a:prstGeom>
            <a:solidFill>
              <a:schemeClr val="folHlink"/>
            </a:solidFill>
            <a:ln w="38100">
              <a:solidFill>
                <a:schemeClr val="tx1"/>
              </a:solidFill>
              <a:round/>
            </a:ln>
          </p:spPr>
          <p:txBody>
            <a:bodyPr wrap="none" anchor="ctr"/>
            <a:lstStyle/>
            <a:p>
              <a:pPr algn="ctr"/>
              <a:r>
                <a:rPr lang="en-US" altLang="zh-CN" sz="2400">
                  <a:solidFill>
                    <a:schemeClr val="hlink"/>
                  </a:solidFill>
                  <a:ea typeface="黑体" panose="02010609060101010101" pitchFamily="2" charset="-122"/>
                </a:rPr>
                <a:t>v5</a:t>
              </a:r>
              <a:endParaRPr lang="en-US" altLang="zh-CN" sz="2400">
                <a:solidFill>
                  <a:schemeClr val="hlink"/>
                </a:solidFill>
                <a:ea typeface="黑体" panose="02010609060101010101" pitchFamily="2" charset="-122"/>
              </a:endParaRPr>
            </a:p>
          </p:txBody>
        </p:sp>
        <p:sp>
          <p:nvSpPr>
            <p:cNvPr id="54325" name="Line 22"/>
            <p:cNvSpPr>
              <a:spLocks noChangeShapeType="1"/>
            </p:cNvSpPr>
            <p:nvPr/>
          </p:nvSpPr>
          <p:spPr bwMode="auto">
            <a:xfrm flipH="1">
              <a:off x="194" y="594"/>
              <a:ext cx="154" cy="23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26" name="Line 23"/>
            <p:cNvSpPr>
              <a:spLocks noChangeShapeType="1"/>
            </p:cNvSpPr>
            <p:nvPr/>
          </p:nvSpPr>
          <p:spPr bwMode="auto">
            <a:xfrm>
              <a:off x="194" y="1096"/>
              <a:ext cx="272" cy="19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27" name="Line 24"/>
            <p:cNvSpPr>
              <a:spLocks noChangeShapeType="1"/>
            </p:cNvSpPr>
            <p:nvPr/>
          </p:nvSpPr>
          <p:spPr bwMode="auto">
            <a:xfrm flipH="1">
              <a:off x="659" y="1057"/>
              <a:ext cx="117" cy="27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2491" name="Rectangle 25"/>
          <p:cNvSpPr>
            <a:spLocks noChangeArrowheads="1"/>
          </p:cNvSpPr>
          <p:nvPr/>
        </p:nvSpPr>
        <p:spPr bwMode="auto">
          <a:xfrm>
            <a:off x="5449888" y="1385888"/>
            <a:ext cx="1636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dirty="0">
                <a:solidFill>
                  <a:srgbClr val="333300"/>
                </a:solidFill>
                <a:effectLst>
                  <a:outerShdw blurRad="38100" dist="38100" dir="2700000" algn="tl">
                    <a:srgbClr val="000000"/>
                  </a:outerShdw>
                </a:effectLst>
                <a:ea typeface="楷体_GB2312" pitchFamily="49" charset="-122"/>
              </a:rPr>
              <a:t>BFS </a:t>
            </a:r>
            <a:r>
              <a:rPr lang="zh-CN" altLang="en-US" sz="2800" dirty="0">
                <a:solidFill>
                  <a:srgbClr val="333300"/>
                </a:solidFill>
                <a:effectLst>
                  <a:outerShdw blurRad="38100" dist="38100" dir="2700000" algn="tl">
                    <a:srgbClr val="000000"/>
                  </a:outerShdw>
                </a:effectLst>
                <a:latin typeface="楷体_GB2312" pitchFamily="49" charset="-122"/>
                <a:ea typeface="楷体_GB2312" pitchFamily="49" charset="-122"/>
              </a:rPr>
              <a:t>结果</a:t>
            </a:r>
            <a:endParaRPr lang="zh-CN" altLang="en-US" sz="2800" dirty="0">
              <a:solidFill>
                <a:srgbClr val="333300"/>
              </a:solidFill>
              <a:effectLst>
                <a:outerShdw blurRad="38100" dist="38100" dir="2700000" algn="tl">
                  <a:srgbClr val="000000"/>
                </a:outerShdw>
              </a:effectLst>
              <a:latin typeface="楷体_GB2312" pitchFamily="49" charset="-122"/>
              <a:ea typeface="楷体_GB2312" pitchFamily="49" charset="-122"/>
            </a:endParaRPr>
          </a:p>
        </p:txBody>
      </p:sp>
      <p:sp>
        <p:nvSpPr>
          <p:cNvPr id="62492" name="Rectangle 26"/>
          <p:cNvSpPr>
            <a:spLocks noChangeArrowheads="1"/>
          </p:cNvSpPr>
          <p:nvPr/>
        </p:nvSpPr>
        <p:spPr bwMode="auto">
          <a:xfrm>
            <a:off x="323850" y="1341438"/>
            <a:ext cx="143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例</a:t>
            </a:r>
            <a:r>
              <a:rPr 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1</a:t>
            </a:r>
            <a:r>
              <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a:t>
            </a:r>
            <a:endPar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endParaRPr>
          </a:p>
        </p:txBody>
      </p:sp>
      <p:sp>
        <p:nvSpPr>
          <p:cNvPr id="62493" name="Rectangle 27"/>
          <p:cNvSpPr>
            <a:spLocks noChangeArrowheads="1"/>
          </p:cNvSpPr>
          <p:nvPr/>
        </p:nvSpPr>
        <p:spPr bwMode="auto">
          <a:xfrm>
            <a:off x="50466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494" name="Rectangle 28"/>
          <p:cNvSpPr>
            <a:spLocks noChangeArrowheads="1"/>
          </p:cNvSpPr>
          <p:nvPr/>
        </p:nvSpPr>
        <p:spPr bwMode="auto">
          <a:xfrm>
            <a:off x="6799263" y="1935163"/>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495" name="Rectangle 29"/>
          <p:cNvSpPr>
            <a:spLocks noChangeArrowheads="1"/>
          </p:cNvSpPr>
          <p:nvPr/>
        </p:nvSpPr>
        <p:spPr bwMode="auto">
          <a:xfrm>
            <a:off x="5961063" y="2514600"/>
            <a:ext cx="5921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grpSp>
        <p:nvGrpSpPr>
          <p:cNvPr id="62496" name="Group 32"/>
          <p:cNvGrpSpPr/>
          <p:nvPr/>
        </p:nvGrpSpPr>
        <p:grpSpPr bwMode="auto">
          <a:xfrm>
            <a:off x="5503863" y="1935163"/>
            <a:ext cx="1428750" cy="579437"/>
            <a:chOff x="0" y="0"/>
            <a:chExt cx="900" cy="365"/>
          </a:xfrm>
        </p:grpSpPr>
        <p:sp>
          <p:nvSpPr>
            <p:cNvPr id="62497" name="Rectangle 31"/>
            <p:cNvSpPr>
              <a:spLocks noChangeArrowheads="1"/>
            </p:cNvSpPr>
            <p:nvPr/>
          </p:nvSpPr>
          <p:spPr bwMode="auto">
            <a:xfrm>
              <a:off x="251" y="0"/>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498" name="Rectangle 32"/>
            <p:cNvSpPr>
              <a:spLocks noChangeArrowheads="1"/>
            </p:cNvSpPr>
            <p:nvPr/>
          </p:nvSpPr>
          <p:spPr bwMode="auto">
            <a:xfrm>
              <a:off x="0"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v2</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499" name="Rectangle 33"/>
            <p:cNvSpPr>
              <a:spLocks noChangeArrowheads="1"/>
            </p:cNvSpPr>
            <p:nvPr/>
          </p:nvSpPr>
          <p:spPr bwMode="auto">
            <a:xfrm>
              <a:off x="528"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v3</a:t>
              </a:r>
              <a:endParaRPr lang="en-US" sz="3200">
                <a:solidFill>
                  <a:schemeClr val="tx2"/>
                </a:solidFill>
                <a:effectLst>
                  <a:outerShdw blurRad="38100" dist="38100" dir="2700000" algn="tl">
                    <a:srgbClr val="000000"/>
                  </a:outerShdw>
                </a:effectLst>
                <a:ea typeface="黑体" panose="02010609060101010101" pitchFamily="2" charset="-122"/>
              </a:endParaRPr>
            </a:p>
          </p:txBody>
        </p:sp>
      </p:grpSp>
      <p:grpSp>
        <p:nvGrpSpPr>
          <p:cNvPr id="62500" name="Group 36"/>
          <p:cNvGrpSpPr/>
          <p:nvPr/>
        </p:nvGrpSpPr>
        <p:grpSpPr bwMode="auto">
          <a:xfrm>
            <a:off x="4800600" y="2514600"/>
            <a:ext cx="1371600" cy="579438"/>
            <a:chOff x="0" y="0"/>
            <a:chExt cx="864" cy="365"/>
          </a:xfrm>
        </p:grpSpPr>
        <p:sp>
          <p:nvSpPr>
            <p:cNvPr id="62501" name="Rectangle 35"/>
            <p:cNvSpPr>
              <a:spLocks noChangeArrowheads="1"/>
            </p:cNvSpPr>
            <p:nvPr/>
          </p:nvSpPr>
          <p:spPr bwMode="auto">
            <a:xfrm>
              <a:off x="251" y="0"/>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502" name="Rectangle 36"/>
            <p:cNvSpPr>
              <a:spLocks noChangeArrowheads="1"/>
            </p:cNvSpPr>
            <p:nvPr/>
          </p:nvSpPr>
          <p:spPr bwMode="auto">
            <a:xfrm>
              <a:off x="0"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v4</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503" name="Rectangle 37"/>
            <p:cNvSpPr>
              <a:spLocks noChangeArrowheads="1"/>
            </p:cNvSpPr>
            <p:nvPr/>
          </p:nvSpPr>
          <p:spPr bwMode="auto">
            <a:xfrm>
              <a:off x="492"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dirty="0">
                  <a:solidFill>
                    <a:schemeClr val="tx2"/>
                  </a:solidFill>
                  <a:effectLst>
                    <a:outerShdw blurRad="38100" dist="38100" dir="2700000" algn="tl">
                      <a:srgbClr val="000000"/>
                    </a:outerShdw>
                  </a:effectLst>
                  <a:ea typeface="黑体" panose="02010609060101010101" pitchFamily="2" charset="-122"/>
                </a:rPr>
                <a:t>v5</a:t>
              </a:r>
              <a:endParaRPr lang="en-US" sz="3200" dirty="0">
                <a:solidFill>
                  <a:schemeClr val="tx2"/>
                </a:solidFill>
                <a:effectLst>
                  <a:outerShdw blurRad="38100" dist="38100" dir="2700000" algn="tl">
                    <a:srgbClr val="000000"/>
                  </a:outerShdw>
                </a:effectLst>
                <a:ea typeface="黑体" panose="02010609060101010101" pitchFamily="2" charset="-122"/>
              </a:endParaRPr>
            </a:p>
          </p:txBody>
        </p:sp>
      </p:grpSp>
      <p:grpSp>
        <p:nvGrpSpPr>
          <p:cNvPr id="62504" name="Group 40"/>
          <p:cNvGrpSpPr/>
          <p:nvPr/>
        </p:nvGrpSpPr>
        <p:grpSpPr bwMode="auto">
          <a:xfrm>
            <a:off x="6324600" y="2514600"/>
            <a:ext cx="1428750" cy="579438"/>
            <a:chOff x="0" y="0"/>
            <a:chExt cx="900" cy="365"/>
          </a:xfrm>
        </p:grpSpPr>
        <p:sp>
          <p:nvSpPr>
            <p:cNvPr id="62505" name="Rectangle 39"/>
            <p:cNvSpPr>
              <a:spLocks noChangeArrowheads="1"/>
            </p:cNvSpPr>
            <p:nvPr/>
          </p:nvSpPr>
          <p:spPr bwMode="auto">
            <a:xfrm>
              <a:off x="276" y="0"/>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506" name="Rectangle 40"/>
            <p:cNvSpPr>
              <a:spLocks noChangeArrowheads="1"/>
            </p:cNvSpPr>
            <p:nvPr/>
          </p:nvSpPr>
          <p:spPr bwMode="auto">
            <a:xfrm>
              <a:off x="0"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tx2"/>
                  </a:solidFill>
                  <a:effectLst>
                    <a:outerShdw blurRad="38100" dist="38100" dir="2700000" algn="tl">
                      <a:srgbClr val="000000"/>
                    </a:outerShdw>
                  </a:effectLst>
                  <a:ea typeface="黑体" panose="02010609060101010101" pitchFamily="2" charset="-122"/>
                </a:rPr>
                <a:t>v6</a:t>
              </a:r>
              <a:endParaRPr lang="en-US" sz="3200">
                <a:solidFill>
                  <a:schemeClr val="tx2"/>
                </a:solidFill>
                <a:effectLst>
                  <a:outerShdw blurRad="38100" dist="38100" dir="2700000" algn="tl">
                    <a:srgbClr val="000000"/>
                  </a:outerShdw>
                </a:effectLst>
                <a:ea typeface="黑体" panose="02010609060101010101" pitchFamily="2" charset="-122"/>
              </a:endParaRPr>
            </a:p>
          </p:txBody>
        </p:sp>
        <p:sp>
          <p:nvSpPr>
            <p:cNvPr id="62507" name="Rectangle 41"/>
            <p:cNvSpPr>
              <a:spLocks noChangeArrowheads="1"/>
            </p:cNvSpPr>
            <p:nvPr/>
          </p:nvSpPr>
          <p:spPr bwMode="auto">
            <a:xfrm>
              <a:off x="528"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dirty="0">
                  <a:solidFill>
                    <a:schemeClr val="tx2"/>
                  </a:solidFill>
                  <a:effectLst>
                    <a:outerShdw blurRad="38100" dist="38100" dir="2700000" algn="tl">
                      <a:srgbClr val="000000"/>
                    </a:outerShdw>
                  </a:effectLst>
                  <a:ea typeface="黑体" panose="02010609060101010101" pitchFamily="2" charset="-122"/>
                </a:rPr>
                <a:t>v7</a:t>
              </a:r>
              <a:endParaRPr lang="en-US" sz="3200" dirty="0">
                <a:solidFill>
                  <a:schemeClr val="tx2"/>
                </a:solidFill>
                <a:effectLst>
                  <a:outerShdw blurRad="38100" dist="38100" dir="2700000" algn="tl">
                    <a:srgbClr val="000000"/>
                  </a:outerShdw>
                </a:effectLst>
                <a:ea typeface="黑体" panose="02010609060101010101" pitchFamily="2" charset="-122"/>
              </a:endParaRPr>
            </a:p>
          </p:txBody>
        </p:sp>
      </p:grpSp>
      <p:grpSp>
        <p:nvGrpSpPr>
          <p:cNvPr id="62508" name="Group 44"/>
          <p:cNvGrpSpPr/>
          <p:nvPr/>
        </p:nvGrpSpPr>
        <p:grpSpPr bwMode="auto">
          <a:xfrm>
            <a:off x="7543800" y="2514600"/>
            <a:ext cx="990600" cy="579438"/>
            <a:chOff x="0" y="0"/>
            <a:chExt cx="624" cy="365"/>
          </a:xfrm>
        </p:grpSpPr>
        <p:sp>
          <p:nvSpPr>
            <p:cNvPr id="62509" name="Rectangle 43"/>
            <p:cNvSpPr>
              <a:spLocks noChangeArrowheads="1"/>
            </p:cNvSpPr>
            <p:nvPr/>
          </p:nvSpPr>
          <p:spPr bwMode="auto">
            <a:xfrm>
              <a:off x="0" y="0"/>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hlink"/>
                  </a:solidFill>
                  <a:effectLst>
                    <a:outerShdw blurRad="38100" dist="38100" dir="2700000" algn="tl">
                      <a:srgbClr val="000000"/>
                    </a:outerShdw>
                  </a:effectLst>
                  <a:ea typeface="黑体" panose="02010609060101010101" pitchFamily="2" charset="-122"/>
                </a:rPr>
                <a:t>→</a:t>
              </a:r>
              <a:endParaRPr lang="en-US" sz="3200">
                <a:solidFill>
                  <a:schemeClr val="hlink"/>
                </a:solidFill>
                <a:effectLst>
                  <a:outerShdw blurRad="38100" dist="38100" dir="2700000" algn="tl">
                    <a:srgbClr val="000000"/>
                  </a:outerShdw>
                </a:effectLst>
                <a:ea typeface="黑体" panose="02010609060101010101" pitchFamily="2" charset="-122"/>
              </a:endParaRPr>
            </a:p>
          </p:txBody>
        </p:sp>
        <p:sp>
          <p:nvSpPr>
            <p:cNvPr id="62510" name="Rectangle 44"/>
            <p:cNvSpPr>
              <a:spLocks noChangeArrowheads="1"/>
            </p:cNvSpPr>
            <p:nvPr/>
          </p:nvSpPr>
          <p:spPr bwMode="auto">
            <a:xfrm>
              <a:off x="252"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3200">
                  <a:solidFill>
                    <a:schemeClr val="hlink"/>
                  </a:solidFill>
                  <a:effectLst>
                    <a:outerShdw blurRad="38100" dist="38100" dir="2700000" algn="tl">
                      <a:srgbClr val="000000"/>
                    </a:outerShdw>
                  </a:effectLst>
                  <a:ea typeface="黑体" panose="02010609060101010101" pitchFamily="2" charset="-122"/>
                </a:rPr>
                <a:t>v8</a:t>
              </a:r>
              <a:endParaRPr lang="en-US" sz="3200">
                <a:solidFill>
                  <a:schemeClr val="hlink"/>
                </a:solidFill>
                <a:effectLst>
                  <a:outerShdw blurRad="38100" dist="38100" dir="2700000" algn="tl">
                    <a:srgbClr val="000000"/>
                  </a:outerShdw>
                </a:effectLst>
                <a:ea typeface="黑体" panose="02010609060101010101" pitchFamily="2" charset="-122"/>
              </a:endParaRPr>
            </a:p>
          </p:txBody>
        </p:sp>
      </p:grpSp>
      <p:sp>
        <p:nvSpPr>
          <p:cNvPr id="62511" name="Rectangle 45"/>
          <p:cNvSpPr>
            <a:spLocks noChangeArrowheads="1"/>
          </p:cNvSpPr>
          <p:nvPr/>
        </p:nvSpPr>
        <p:spPr bwMode="auto">
          <a:xfrm>
            <a:off x="0" y="3200400"/>
            <a:ext cx="1476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例</a:t>
            </a:r>
            <a:r>
              <a:rPr 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2</a:t>
            </a:r>
            <a:r>
              <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rPr>
              <a:t>：</a:t>
            </a:r>
            <a:endParaRPr lang="zh-CN" altLang="en-US" sz="2800">
              <a:solidFill>
                <a:srgbClr val="333300"/>
              </a:solidFill>
              <a:effectLst>
                <a:outerShdw blurRad="38100" dist="38100" dir="2700000" algn="tl">
                  <a:srgbClr val="000000"/>
                </a:outerShdw>
              </a:effectLst>
              <a:latin typeface="黑体" panose="02010609060101010101" pitchFamily="2" charset="-122"/>
              <a:ea typeface="黑体" panose="02010609060101010101" pitchFamily="2" charset="-122"/>
            </a:endParaRPr>
          </a:p>
        </p:txBody>
      </p:sp>
      <p:sp>
        <p:nvSpPr>
          <p:cNvPr id="62512" name="Text Box 46"/>
          <p:cNvSpPr txBox="1">
            <a:spLocks noChangeArrowheads="1"/>
          </p:cNvSpPr>
          <p:nvPr/>
        </p:nvSpPr>
        <p:spPr bwMode="auto">
          <a:xfrm>
            <a:off x="4953000" y="3900488"/>
            <a:ext cx="1371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defRPr/>
            </a:pPr>
            <a:r>
              <a:rPr lang="en-US" sz="2800">
                <a:solidFill>
                  <a:schemeClr val="tx2"/>
                </a:solidFill>
                <a:effectLst>
                  <a:outerShdw blurRad="38100" dist="38100" dir="2700000" algn="tl">
                    <a:srgbClr val="000000"/>
                  </a:outerShdw>
                </a:effectLst>
                <a:ea typeface="黑体" panose="02010609060101010101" pitchFamily="2" charset="-122"/>
              </a:rPr>
              <a:t>v3 →</a:t>
            </a:r>
            <a:endParaRPr lang="en-US" sz="2800">
              <a:solidFill>
                <a:schemeClr val="tx2"/>
              </a:solidFill>
              <a:effectLst>
                <a:outerShdw blurRad="38100" dist="38100" dir="2700000" algn="tl">
                  <a:srgbClr val="000000"/>
                </a:outerShdw>
              </a:effectLst>
              <a:ea typeface="黑体" panose="02010609060101010101" pitchFamily="2" charset="-122"/>
            </a:endParaRPr>
          </a:p>
        </p:txBody>
      </p:sp>
      <p:sp>
        <p:nvSpPr>
          <p:cNvPr id="62513" name="Rectangle 47"/>
          <p:cNvSpPr>
            <a:spLocks noChangeArrowheads="1"/>
          </p:cNvSpPr>
          <p:nvPr/>
        </p:nvSpPr>
        <p:spPr bwMode="auto">
          <a:xfrm>
            <a:off x="5526088" y="3352800"/>
            <a:ext cx="1636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a:solidFill>
                  <a:srgbClr val="333300"/>
                </a:solidFill>
                <a:effectLst>
                  <a:outerShdw blurRad="38100" dist="38100" dir="2700000" algn="tl">
                    <a:srgbClr val="000000"/>
                  </a:outerShdw>
                </a:effectLst>
                <a:ea typeface="楷体_GB2312" pitchFamily="49" charset="-122"/>
              </a:rPr>
              <a:t>BFS </a:t>
            </a:r>
            <a:r>
              <a:rPr lang="zh-CN" altLang="en-US" sz="2800">
                <a:solidFill>
                  <a:srgbClr val="333300"/>
                </a:solidFill>
                <a:effectLst>
                  <a:outerShdw blurRad="38100" dist="38100" dir="2700000" algn="tl">
                    <a:srgbClr val="000000"/>
                  </a:outerShdw>
                </a:effectLst>
                <a:latin typeface="楷体_GB2312" pitchFamily="49" charset="-122"/>
                <a:ea typeface="楷体_GB2312" pitchFamily="49" charset="-122"/>
              </a:rPr>
              <a:t>结果</a:t>
            </a:r>
            <a:endParaRPr lang="zh-CN" altLang="en-US" sz="2800">
              <a:solidFill>
                <a:srgbClr val="333300"/>
              </a:solidFill>
              <a:effectLst>
                <a:outerShdw blurRad="38100" dist="38100" dir="2700000" algn="tl">
                  <a:srgbClr val="000000"/>
                </a:outerShdw>
              </a:effectLst>
              <a:latin typeface="楷体_GB2312" pitchFamily="49" charset="-122"/>
              <a:ea typeface="楷体_GB2312" pitchFamily="49" charset="-122"/>
            </a:endParaRPr>
          </a:p>
        </p:txBody>
      </p:sp>
      <p:sp>
        <p:nvSpPr>
          <p:cNvPr id="62514" name="Rectangle 48"/>
          <p:cNvSpPr>
            <a:spLocks noChangeArrowheads="1"/>
          </p:cNvSpPr>
          <p:nvPr/>
        </p:nvSpPr>
        <p:spPr bwMode="auto">
          <a:xfrm>
            <a:off x="4724400" y="4419600"/>
            <a:ext cx="190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800">
                <a:solidFill>
                  <a:schemeClr val="tx2"/>
                </a:solidFill>
                <a:effectLst>
                  <a:outerShdw blurRad="38100" dist="38100" dir="2700000" algn="tl">
                    <a:srgbClr val="000000"/>
                  </a:outerShdw>
                </a:effectLst>
                <a:ea typeface="黑体" panose="02010609060101010101" pitchFamily="2" charset="-122"/>
              </a:rPr>
              <a:t>v4</a:t>
            </a:r>
            <a:r>
              <a:rPr lang="en-US" sz="2800">
                <a:solidFill>
                  <a:srgbClr val="006600"/>
                </a:solidFill>
                <a:effectLst>
                  <a:outerShdw blurRad="38100" dist="38100" dir="2700000" algn="tl">
                    <a:srgbClr val="000000"/>
                  </a:outerShdw>
                </a:effectLst>
                <a:ea typeface="黑体" panose="02010609060101010101" pitchFamily="2" charset="-122"/>
              </a:rPr>
              <a:t> </a:t>
            </a:r>
            <a:r>
              <a:rPr lang="en-US" sz="2800">
                <a:solidFill>
                  <a:schemeClr val="tx2"/>
                </a:solidFill>
                <a:effectLst>
                  <a:outerShdw blurRad="38100" dist="38100" dir="2700000" algn="tl">
                    <a:srgbClr val="000000"/>
                  </a:outerShdw>
                </a:effectLst>
                <a:ea typeface="黑体" panose="02010609060101010101" pitchFamily="2" charset="-122"/>
              </a:rPr>
              <a:t>→ v5 →</a:t>
            </a:r>
            <a:endParaRPr lang="en-US" sz="2800">
              <a:solidFill>
                <a:schemeClr val="hlink"/>
              </a:solidFill>
              <a:effectLst>
                <a:outerShdw blurRad="38100" dist="38100" dir="2700000" algn="tl">
                  <a:srgbClr val="000000"/>
                </a:outerShdw>
              </a:effectLst>
              <a:ea typeface="黑体" panose="02010609060101010101" pitchFamily="2" charset="-122"/>
            </a:endParaRPr>
          </a:p>
        </p:txBody>
      </p:sp>
      <p:sp>
        <p:nvSpPr>
          <p:cNvPr id="62515" name="AutoShape 49"/>
          <p:cNvSpPr>
            <a:spLocks noChangeArrowheads="1"/>
          </p:cNvSpPr>
          <p:nvPr/>
        </p:nvSpPr>
        <p:spPr bwMode="auto">
          <a:xfrm>
            <a:off x="2895600" y="1143000"/>
            <a:ext cx="990600" cy="457200"/>
          </a:xfrm>
          <a:prstGeom prst="wedgeEllipseCallout">
            <a:avLst>
              <a:gd name="adj1" fmla="val -104806"/>
              <a:gd name="adj2" fmla="val 6944"/>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62517" name="AutoShape 51"/>
          <p:cNvSpPr>
            <a:spLocks noChangeArrowheads="1"/>
          </p:cNvSpPr>
          <p:nvPr/>
        </p:nvSpPr>
        <p:spPr bwMode="auto">
          <a:xfrm>
            <a:off x="2743200" y="3124200"/>
            <a:ext cx="990600" cy="457200"/>
          </a:xfrm>
          <a:prstGeom prst="wedgeEllipseCallout">
            <a:avLst>
              <a:gd name="adj1" fmla="val -125481"/>
              <a:gd name="adj2" fmla="val 89583"/>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62518" name="Rectangle 52"/>
          <p:cNvSpPr>
            <a:spLocks noChangeArrowheads="1"/>
          </p:cNvSpPr>
          <p:nvPr/>
        </p:nvSpPr>
        <p:spPr bwMode="auto">
          <a:xfrm>
            <a:off x="5838825" y="3900488"/>
            <a:ext cx="2771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a:solidFill>
                  <a:schemeClr val="tx2"/>
                </a:solidFill>
                <a:effectLst>
                  <a:outerShdw blurRad="38100" dist="38100" dir="2700000" algn="tl">
                    <a:srgbClr val="000000"/>
                  </a:outerShdw>
                </a:effectLst>
                <a:ea typeface="黑体" panose="02010609060101010101" pitchFamily="2" charset="-122"/>
              </a:rPr>
              <a:t>v2 → v1 → v6 →</a:t>
            </a:r>
            <a:endParaRPr lang="en-US" sz="2800">
              <a:solidFill>
                <a:schemeClr val="tx2"/>
              </a:solidFill>
              <a:effectLst>
                <a:outerShdw blurRad="38100" dist="38100" dir="2700000" algn="tl">
                  <a:srgbClr val="000000"/>
                </a:outerShdw>
              </a:effectLst>
              <a:ea typeface="黑体" panose="02010609060101010101" pitchFamily="2" charset="-122"/>
            </a:endParaRPr>
          </a:p>
        </p:txBody>
      </p:sp>
      <p:sp>
        <p:nvSpPr>
          <p:cNvPr id="62519" name="Rectangle 53"/>
          <p:cNvSpPr>
            <a:spLocks noChangeArrowheads="1"/>
          </p:cNvSpPr>
          <p:nvPr/>
        </p:nvSpPr>
        <p:spPr bwMode="auto">
          <a:xfrm>
            <a:off x="6400800" y="4433888"/>
            <a:ext cx="2324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800">
                <a:solidFill>
                  <a:schemeClr val="hlink"/>
                </a:solidFill>
                <a:effectLst>
                  <a:outerShdw blurRad="38100" dist="38100" dir="2700000" algn="tl">
                    <a:srgbClr val="000000"/>
                  </a:outerShdw>
                </a:effectLst>
                <a:ea typeface="黑体" panose="02010609060101010101" pitchFamily="2" charset="-122"/>
              </a:rPr>
              <a:t>v9 → v8 → v7</a:t>
            </a:r>
            <a:endParaRPr lang="en-US" sz="2800">
              <a:solidFill>
                <a:schemeClr val="hlink"/>
              </a:solidFill>
              <a:effectLst>
                <a:outerShdw blurRad="38100" dist="38100" dir="2700000" algn="tl">
                  <a:srgbClr val="000000"/>
                </a:outerShdw>
              </a:effectLst>
              <a:ea typeface="黑体" panose="02010609060101010101" pitchFamily="2" charset="-122"/>
            </a:endParaRPr>
          </a:p>
        </p:txBody>
      </p:sp>
      <p:cxnSp>
        <p:nvCxnSpPr>
          <p:cNvPr id="54300" name="直接连接符 56"/>
          <p:cNvCxnSpPr>
            <a:cxnSpLocks noChangeShapeType="1"/>
          </p:cNvCxnSpPr>
          <p:nvPr/>
        </p:nvCxnSpPr>
        <p:spPr bwMode="auto">
          <a:xfrm flipV="1">
            <a:off x="0" y="581025"/>
            <a:ext cx="9144000" cy="73025"/>
          </a:xfrm>
          <a:prstGeom prst="line">
            <a:avLst/>
          </a:prstGeom>
          <a:noFill/>
          <a:ln w="22225">
            <a:solidFill>
              <a:srgbClr val="FFC000"/>
            </a:solidFill>
            <a:rou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62474"/>
                                        </p:tgtEl>
                                        <p:attrNameLst>
                                          <p:attrName>style.visibility</p:attrName>
                                        </p:attrNameLst>
                                      </p:cBhvr>
                                      <p:to>
                                        <p:strVal val="visible"/>
                                      </p:to>
                                    </p:set>
                                  </p:childTnLst>
                                </p:cTn>
                              </p:par>
                              <p:par>
                                <p:cTn id="9" presetID="12" presetClass="entr" presetSubtype="2" fill="hold" grpId="0" nodeType="withEffect">
                                  <p:stCondLst>
                                    <p:cond delay="0"/>
                                  </p:stCondLst>
                                  <p:childTnLst>
                                    <p:set>
                                      <p:cBhvr>
                                        <p:cTn id="10" dur="1" fill="hold">
                                          <p:stCondLst>
                                            <p:cond delay="0"/>
                                          </p:stCondLst>
                                        </p:cTn>
                                        <p:tgtEl>
                                          <p:spTgt spid="62515"/>
                                        </p:tgtEl>
                                        <p:attrNameLst>
                                          <p:attrName>style.visibility</p:attrName>
                                        </p:attrNameLst>
                                      </p:cBhvr>
                                      <p:to>
                                        <p:strVal val="visible"/>
                                      </p:to>
                                    </p:set>
                                    <p:animEffect transition="in" filter="slide(fromRight)">
                                      <p:cBhvr>
                                        <p:cTn id="11" dur="500"/>
                                        <p:tgtEl>
                                          <p:spTgt spid="62515"/>
                                        </p:tgtEl>
                                      </p:cBhvr>
                                    </p:animEffect>
                                  </p:childTnLst>
                                </p:cTn>
                              </p:par>
                              <p:par>
                                <p:cTn id="12" presetID="1" presetClass="entr" presetSubtype="0" fill="hold" grpId="0" nodeType="withEffect">
                                  <p:stCondLst>
                                    <p:cond delay="0"/>
                                  </p:stCondLst>
                                  <p:iterate type="lt">
                                    <p:tmAbs val="75"/>
                                  </p:iterate>
                                  <p:childTnLst>
                                    <p:set>
                                      <p:cBhvr>
                                        <p:cTn id="13" dur="1" fill="hold">
                                          <p:stCondLst>
                                            <p:cond delay="74"/>
                                          </p:stCondLst>
                                        </p:cTn>
                                        <p:tgtEl>
                                          <p:spTgt spid="6249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6247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49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6249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6249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6250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6249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6250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499"/>
                                          </p:stCondLst>
                                        </p:cTn>
                                        <p:tgtEl>
                                          <p:spTgt spid="6250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62511"/>
                                        </p:tgtEl>
                                        <p:attrNameLst>
                                          <p:attrName>style.visibility</p:attrName>
                                        </p:attrNameLst>
                                      </p:cBhvr>
                                      <p:to>
                                        <p:strVal val="visible"/>
                                      </p:to>
                                    </p:set>
                                    <p:anim calcmode="lin" valueType="num">
                                      <p:cBhvr additive="base">
                                        <p:cTn id="50" dur="500" fill="hold"/>
                                        <p:tgtEl>
                                          <p:spTgt spid="62511"/>
                                        </p:tgtEl>
                                        <p:attrNameLst>
                                          <p:attrName>ppt_x</p:attrName>
                                        </p:attrNameLst>
                                      </p:cBhvr>
                                      <p:tavLst>
                                        <p:tav tm="0">
                                          <p:val>
                                            <p:strVal val="0-#ppt_w/2"/>
                                          </p:val>
                                        </p:tav>
                                        <p:tav tm="100000">
                                          <p:val>
                                            <p:strVal val="#ppt_x"/>
                                          </p:val>
                                        </p:tav>
                                      </p:tavLst>
                                    </p:anim>
                                    <p:anim calcmode="lin" valueType="num">
                                      <p:cBhvr additive="base">
                                        <p:cTn id="51" dur="500" fill="hold"/>
                                        <p:tgtEl>
                                          <p:spTgt spid="62511"/>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62468"/>
                                        </p:tgtEl>
                                        <p:attrNameLst>
                                          <p:attrName>style.visibility</p:attrName>
                                        </p:attrNameLst>
                                      </p:cBhvr>
                                      <p:to>
                                        <p:strVal val="visible"/>
                                      </p:to>
                                    </p:set>
                                    <p:animEffect transition="in" filter="wipe(left)">
                                      <p:cBhvr>
                                        <p:cTn id="56" dur="500"/>
                                        <p:tgtEl>
                                          <p:spTgt spid="62468"/>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6251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6251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iterate type="lt">
                                    <p:tmAbs val="75"/>
                                  </p:iterate>
                                  <p:childTnLst>
                                    <p:set>
                                      <p:cBhvr>
                                        <p:cTn id="68" dur="1" fill="hold">
                                          <p:stCondLst>
                                            <p:cond delay="74"/>
                                          </p:stCondLst>
                                        </p:cTn>
                                        <p:tgtEl>
                                          <p:spTgt spid="6251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62518"/>
                                        </p:tgtEl>
                                        <p:attrNameLst>
                                          <p:attrName>style.visibility</p:attrName>
                                        </p:attrNameLst>
                                      </p:cBhvr>
                                      <p:to>
                                        <p:strVal val="visible"/>
                                      </p:to>
                                    </p:set>
                                    <p:animEffect transition="in" filter="wipe(left)">
                                      <p:cBhvr>
                                        <p:cTn id="73" dur="500"/>
                                        <p:tgtEl>
                                          <p:spTgt spid="62518"/>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iterate type="wd">
                                    <p:tmAbs val="300"/>
                                  </p:iterate>
                                  <p:childTnLst>
                                    <p:set>
                                      <p:cBhvr>
                                        <p:cTn id="77" dur="1" fill="hold">
                                          <p:stCondLst>
                                            <p:cond delay="299"/>
                                          </p:stCondLst>
                                        </p:cTn>
                                        <p:tgtEl>
                                          <p:spTgt spid="6251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62519"/>
                                        </p:tgtEl>
                                        <p:attrNameLst>
                                          <p:attrName>style.visibility</p:attrName>
                                        </p:attrNameLst>
                                      </p:cBhvr>
                                      <p:to>
                                        <p:strVal val="visible"/>
                                      </p:to>
                                    </p:set>
                                    <p:animEffect transition="in" filter="wipe(left)">
                                      <p:cBhvr>
                                        <p:cTn id="82" dur="500"/>
                                        <p:tgtEl>
                                          <p:spTgt spid="62519"/>
                                        </p:tgtEl>
                                      </p:cBhvr>
                                    </p:animEffect>
                                  </p:childTnLst>
                                </p:cTn>
                              </p:par>
                            </p:childTnLst>
                          </p:cTn>
                        </p:par>
                        <p:par>
                          <p:cTn id="83" fill="hold">
                            <p:stCondLst>
                              <p:cond delay="500"/>
                            </p:stCondLst>
                            <p:childTnLst>
                              <p:par>
                                <p:cTn id="84" presetID="1" presetClass="entr" presetSubtype="0" fill="hold" grpId="0" nodeType="afterEffect">
                                  <p:stCondLst>
                                    <p:cond delay="0"/>
                                  </p:stCondLst>
                                  <p:childTnLst>
                                    <p:set>
                                      <p:cBhvr>
                                        <p:cTn id="85" dur="1" fill="hold">
                                          <p:stCondLst>
                                            <p:cond delay="499"/>
                                          </p:stCondLst>
                                        </p:cTn>
                                        <p:tgtEl>
                                          <p:spTgt spid="62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1" grpId="0" animBg="1" autoUpdateAnimBg="0"/>
      <p:bldP spid="62473" grpId="0" autoUpdateAnimBg="0"/>
      <p:bldP spid="62491" grpId="0" autoUpdateAnimBg="0"/>
      <p:bldP spid="62492" grpId="0" autoUpdateAnimBg="0"/>
      <p:bldP spid="62493" grpId="0" autoUpdateAnimBg="0"/>
      <p:bldP spid="62494" grpId="0" autoUpdateAnimBg="0"/>
      <p:bldP spid="62495" grpId="0" autoUpdateAnimBg="0"/>
      <p:bldP spid="62511" grpId="0" autoUpdateAnimBg="0"/>
      <p:bldP spid="62512" grpId="0" autoUpdateAnimBg="0"/>
      <p:bldP spid="62513" grpId="0" autoUpdateAnimBg="0"/>
      <p:bldP spid="62514" grpId="0" autoUpdateAnimBg="0"/>
      <p:bldP spid="62515" grpId="0" animBg="1" autoUpdateAnimBg="0"/>
      <p:bldP spid="62517" grpId="0" animBg="1" autoUpdateAnimBg="0"/>
      <p:bldP spid="62518" grpId="0" autoUpdateAnimBg="0"/>
      <p:bldP spid="6251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B80ACE22-BB7E-43AE-9D4A-855181BF69AE}" type="slidenum">
              <a:rPr lang="en-US" altLang="zh-CN" sz="1400"/>
            </a:fld>
            <a:endParaRPr lang="en-US" altLang="zh-CN" sz="1400"/>
          </a:p>
        </p:txBody>
      </p:sp>
      <p:sp>
        <p:nvSpPr>
          <p:cNvPr id="55299" name="灯片编号占位符 5"/>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689BD8C0-0DF9-4161-8746-5F97BEA679CD}" type="slidenum">
              <a:rPr lang="en-US" altLang="zh-CN" sz="1400"/>
            </a:fld>
            <a:endParaRPr lang="en-US" altLang="zh-CN" sz="1400"/>
          </a:p>
        </p:txBody>
      </p:sp>
      <p:sp>
        <p:nvSpPr>
          <p:cNvPr id="55300" name="Rectangle 2"/>
          <p:cNvSpPr>
            <a:spLocks noGrp="1" noChangeArrowheads="1"/>
          </p:cNvSpPr>
          <p:nvPr>
            <p:ph type="title" idx="4294967295"/>
          </p:nvPr>
        </p:nvSpPr>
        <p:spPr>
          <a:xfrm>
            <a:off x="214313" y="142875"/>
            <a:ext cx="7772400" cy="457200"/>
          </a:xfrm>
        </p:spPr>
        <p:txBody>
          <a:bodyPr/>
          <a:lstStyle/>
          <a:p>
            <a:pPr algn="l" eaLnBrk="1" hangingPunct="1"/>
            <a:r>
              <a:rPr lang="zh-CN" sz="2800" b="1"/>
              <a:t>广度优先搜索（遍历）步骤：</a:t>
            </a:r>
            <a:endParaRPr lang="zh-CN" sz="2800" b="1"/>
          </a:p>
        </p:txBody>
      </p:sp>
      <p:sp>
        <p:nvSpPr>
          <p:cNvPr id="64517" name="AutoShape 3">
            <a:hlinkClick r:id="" action="ppaction://hlinkshowjump?jump=previousslide" highlightClick="1"/>
          </p:cNvPr>
          <p:cNvSpPr>
            <a:spLocks noChangeArrowheads="1"/>
          </p:cNvSpPr>
          <p:nvPr/>
        </p:nvSpPr>
        <p:spPr bwMode="auto">
          <a:xfrm flipH="1">
            <a:off x="8077200" y="58674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4518" name="Text Box 4"/>
          <p:cNvSpPr txBox="1">
            <a:spLocks noChangeArrowheads="1"/>
          </p:cNvSpPr>
          <p:nvPr/>
        </p:nvSpPr>
        <p:spPr bwMode="auto">
          <a:xfrm>
            <a:off x="611188" y="1071563"/>
            <a:ext cx="79248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zh-CN" altLang="en-US" sz="3200" dirty="0">
                <a:solidFill>
                  <a:schemeClr val="tx2"/>
                </a:solidFill>
                <a:ea typeface="黑体" panose="02010609060101010101" pitchFamily="2" charset="-122"/>
              </a:rPr>
              <a:t>简单归纳：</a:t>
            </a:r>
            <a:endParaRPr lang="zh-CN" altLang="en-US" sz="3200" dirty="0">
              <a:solidFill>
                <a:schemeClr val="tx2"/>
              </a:solidFill>
              <a:ea typeface="黑体" panose="02010609060101010101" pitchFamily="2" charset="-122"/>
            </a:endParaRPr>
          </a:p>
          <a:p>
            <a:pPr eaLnBrk="1" hangingPunct="1">
              <a:spcBef>
                <a:spcPct val="20000"/>
              </a:spcBef>
              <a:buFontTx/>
              <a:buChar char="•"/>
            </a:pPr>
            <a:r>
              <a:rPr lang="zh-CN" altLang="en-US" sz="2600" dirty="0">
                <a:solidFill>
                  <a:srgbClr val="333300"/>
                </a:solidFill>
                <a:ea typeface="黑体" panose="02010609060101010101" pitchFamily="2" charset="-122"/>
              </a:rPr>
              <a:t>在访问了起始点</a:t>
            </a:r>
            <a:r>
              <a:rPr lang="en-US" altLang="zh-CN" sz="2600" dirty="0">
                <a:solidFill>
                  <a:srgbClr val="333300"/>
                </a:solidFill>
                <a:ea typeface="黑体" panose="02010609060101010101" pitchFamily="2" charset="-122"/>
              </a:rPr>
              <a:t>v</a:t>
            </a:r>
            <a:r>
              <a:rPr lang="zh-CN" altLang="en-US" sz="2600" dirty="0">
                <a:solidFill>
                  <a:srgbClr val="333300"/>
                </a:solidFill>
                <a:ea typeface="黑体" panose="02010609060101010101" pitchFamily="2" charset="-122"/>
              </a:rPr>
              <a:t>之后，依次访问 </a:t>
            </a:r>
            <a:r>
              <a:rPr lang="en-US" altLang="zh-CN" sz="2600" dirty="0">
                <a:solidFill>
                  <a:srgbClr val="333300"/>
                </a:solidFill>
                <a:ea typeface="黑体" panose="02010609060101010101" pitchFamily="2" charset="-122"/>
              </a:rPr>
              <a:t>v</a:t>
            </a:r>
            <a:r>
              <a:rPr lang="zh-CN" altLang="en-US" sz="2600" dirty="0">
                <a:solidFill>
                  <a:srgbClr val="333300"/>
                </a:solidFill>
                <a:ea typeface="黑体" panose="02010609060101010101" pitchFamily="2" charset="-122"/>
              </a:rPr>
              <a:t>的邻接点；</a:t>
            </a:r>
            <a:endParaRPr lang="zh-CN" altLang="en-US" sz="2600" dirty="0">
              <a:solidFill>
                <a:srgbClr val="333300"/>
              </a:solidFill>
              <a:ea typeface="黑体" panose="02010609060101010101" pitchFamily="2" charset="-122"/>
            </a:endParaRPr>
          </a:p>
          <a:p>
            <a:pPr eaLnBrk="1" hangingPunct="1">
              <a:spcBef>
                <a:spcPct val="20000"/>
              </a:spcBef>
              <a:buFontTx/>
              <a:buChar char="•"/>
            </a:pPr>
            <a:r>
              <a:rPr lang="zh-CN" altLang="en-US" sz="2600" dirty="0">
                <a:solidFill>
                  <a:srgbClr val="333300"/>
                </a:solidFill>
                <a:ea typeface="黑体" panose="02010609060101010101" pitchFamily="2" charset="-122"/>
              </a:rPr>
              <a:t>然后再依次访问这些顶点中未被访问过的邻接点；</a:t>
            </a:r>
            <a:endParaRPr lang="zh-CN" altLang="en-US" sz="2600" dirty="0">
              <a:solidFill>
                <a:srgbClr val="333300"/>
              </a:solidFill>
              <a:ea typeface="黑体" panose="02010609060101010101" pitchFamily="2" charset="-122"/>
            </a:endParaRPr>
          </a:p>
          <a:p>
            <a:pPr eaLnBrk="1" hangingPunct="1">
              <a:spcBef>
                <a:spcPct val="20000"/>
              </a:spcBef>
              <a:buFontTx/>
              <a:buChar char="•"/>
            </a:pPr>
            <a:r>
              <a:rPr lang="zh-CN" altLang="en-US" sz="2600" dirty="0">
                <a:solidFill>
                  <a:srgbClr val="333300"/>
                </a:solidFill>
                <a:ea typeface="黑体" panose="02010609060101010101" pitchFamily="2" charset="-122"/>
              </a:rPr>
              <a:t>直到所有顶点都被访问过为止。</a:t>
            </a:r>
            <a:endParaRPr lang="zh-CN" altLang="en-US" sz="2600" dirty="0">
              <a:solidFill>
                <a:srgbClr val="333300"/>
              </a:solidFill>
              <a:ea typeface="黑体" panose="02010609060101010101" pitchFamily="2" charset="-122"/>
            </a:endParaRPr>
          </a:p>
        </p:txBody>
      </p:sp>
      <p:sp>
        <p:nvSpPr>
          <p:cNvPr id="64519" name="Rectangle 5"/>
          <p:cNvSpPr>
            <a:spLocks noChangeArrowheads="1"/>
          </p:cNvSpPr>
          <p:nvPr/>
        </p:nvSpPr>
        <p:spPr bwMode="auto">
          <a:xfrm>
            <a:off x="611188" y="3573463"/>
            <a:ext cx="76200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5000"/>
              </a:lnSpc>
            </a:pPr>
            <a:r>
              <a:rPr lang="zh-CN" altLang="en-US" sz="2600">
                <a:solidFill>
                  <a:srgbClr val="333300"/>
                </a:solidFill>
                <a:latin typeface="楷体_GB2312" pitchFamily="49" charset="-122"/>
                <a:ea typeface="楷体_GB2312" pitchFamily="49" charset="-122"/>
              </a:rPr>
              <a:t>    广度优先搜索是一种分层的搜索过程，每向前走一步可能访问一批顶点，不像深度优先搜索那样有回退的情况。因此，广度优先搜索不是一个递归的过程，其算法也不是递归的。</a:t>
            </a:r>
            <a:endParaRPr lang="zh-CN" altLang="en-US" sz="2600">
              <a:solidFill>
                <a:srgbClr val="333300"/>
              </a:solidFill>
              <a:latin typeface="楷体_GB2312" pitchFamily="49" charset="-122"/>
              <a:ea typeface="楷体_GB2312" pitchFamily="49" charset="-122"/>
            </a:endParaRPr>
          </a:p>
        </p:txBody>
      </p:sp>
      <p:cxnSp>
        <p:nvCxnSpPr>
          <p:cNvPr id="55304" name="直接连接符 7"/>
          <p:cNvCxnSpPr>
            <a:cxnSpLocks noChangeShapeType="1"/>
          </p:cNvCxnSpPr>
          <p:nvPr/>
        </p:nvCxnSpPr>
        <p:spPr bwMode="auto">
          <a:xfrm flipV="1">
            <a:off x="0" y="581025"/>
            <a:ext cx="9144000" cy="73025"/>
          </a:xfrm>
          <a:prstGeom prst="line">
            <a:avLst/>
          </a:prstGeom>
          <a:noFill/>
          <a:ln w="22225">
            <a:solidFill>
              <a:srgbClr val="FFC000"/>
            </a:solidFill>
            <a:rou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8">
                                            <p:txEl>
                                              <p:pRg st="1" end="1"/>
                                            </p:txEl>
                                          </p:spTgt>
                                        </p:tgtEl>
                                        <p:attrNameLst>
                                          <p:attrName>style.visibility</p:attrName>
                                        </p:attrNameLst>
                                      </p:cBhvr>
                                      <p:to>
                                        <p:strVal val="visible"/>
                                      </p:to>
                                    </p:set>
                                    <p:animEffect transition="in" filter="wipe(left)">
                                      <p:cBhvr>
                                        <p:cTn id="7" dur="75"/>
                                        <p:tgtEl>
                                          <p:spTgt spid="645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518">
                                            <p:txEl>
                                              <p:pRg st="2" end="2"/>
                                            </p:txEl>
                                          </p:spTgt>
                                        </p:tgtEl>
                                        <p:attrNameLst>
                                          <p:attrName>style.visibility</p:attrName>
                                        </p:attrNameLst>
                                      </p:cBhvr>
                                      <p:to>
                                        <p:strVal val="visible"/>
                                      </p:to>
                                    </p:set>
                                    <p:animEffect transition="in" filter="wipe(left)">
                                      <p:cBhvr>
                                        <p:cTn id="12" dur="75"/>
                                        <p:tgtEl>
                                          <p:spTgt spid="645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518">
                                            <p:txEl>
                                              <p:pRg st="3" end="3"/>
                                            </p:txEl>
                                          </p:spTgt>
                                        </p:tgtEl>
                                        <p:attrNameLst>
                                          <p:attrName>style.visibility</p:attrName>
                                        </p:attrNameLst>
                                      </p:cBhvr>
                                      <p:to>
                                        <p:strVal val="visible"/>
                                      </p:to>
                                    </p:set>
                                    <p:animEffect transition="in" filter="wipe(left)">
                                      <p:cBhvr>
                                        <p:cTn id="17" dur="75"/>
                                        <p:tgtEl>
                                          <p:spTgt spid="6451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64519"/>
                                        </p:tgtEl>
                                        <p:attrNameLst>
                                          <p:attrName>style.visibility</p:attrName>
                                        </p:attrNameLst>
                                      </p:cBhvr>
                                      <p:to>
                                        <p:strVal val="visible"/>
                                      </p:to>
                                    </p:set>
                                    <p:anim calcmode="lin" valueType="num">
                                      <p:cBhvr>
                                        <p:cTn id="22" dur="500" fill="hold"/>
                                        <p:tgtEl>
                                          <p:spTgt spid="64519"/>
                                        </p:tgtEl>
                                        <p:attrNameLst>
                                          <p:attrName>ppt_w</p:attrName>
                                        </p:attrNameLst>
                                      </p:cBhvr>
                                      <p:tavLst>
                                        <p:tav tm="0">
                                          <p:val>
                                            <p:fltVal val="0"/>
                                          </p:val>
                                        </p:tav>
                                        <p:tav tm="100000">
                                          <p:val>
                                            <p:strVal val="#ppt_w"/>
                                          </p:val>
                                        </p:tav>
                                      </p:tavLst>
                                    </p:anim>
                                    <p:anim calcmode="lin" valueType="num">
                                      <p:cBhvr>
                                        <p:cTn id="23" dur="500" fill="hold"/>
                                        <p:tgtEl>
                                          <p:spTgt spid="64519"/>
                                        </p:tgtEl>
                                        <p:attrNameLst>
                                          <p:attrName>ppt_h</p:attrName>
                                        </p:attrNameLst>
                                      </p:cBhvr>
                                      <p:tavLst>
                                        <p:tav tm="0">
                                          <p:val>
                                            <p:fltVal val="0"/>
                                          </p:val>
                                        </p:tav>
                                        <p:tav tm="100000">
                                          <p:val>
                                            <p:strVal val="#ppt_h"/>
                                          </p:val>
                                        </p:tav>
                                      </p:tavLst>
                                    </p:anim>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64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animBg="1" autoUpdateAnimBg="0"/>
      <p:bldP spid="64518" grpId="0" advAuto="0" autoUpdateAnimBg="0" build="p"/>
      <p:bldP spid="6451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txBox="1">
            <a:spLocks noGrp="1" noChangeArrowheads="1"/>
          </p:cNvSpPr>
          <p:nvPr/>
        </p:nvSpPr>
        <p:spPr bwMode="auto">
          <a:xfrm>
            <a:off x="6659563" y="64039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434163A2-99A4-4DBF-AAEA-894A3EB524C7}"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1267" name="灯片编号占位符 4"/>
          <p:cNvSpPr txBox="1">
            <a:spLocks noGrp="1" noChangeArrowheads="1"/>
          </p:cNvSpPr>
          <p:nvPr/>
        </p:nvSpPr>
        <p:spPr bwMode="auto">
          <a:xfrm>
            <a:off x="6659563" y="64039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45770356-C316-48AC-A2AB-FB32DF59B367}"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1268" name="Freeform 72"/>
          <p:cNvSpPr/>
          <p:nvPr/>
        </p:nvSpPr>
        <p:spPr bwMode="auto">
          <a:xfrm>
            <a:off x="5580063" y="4737100"/>
            <a:ext cx="114300" cy="395288"/>
          </a:xfrm>
          <a:custGeom>
            <a:avLst/>
            <a:gdLst>
              <a:gd name="T0" fmla="*/ 2147483647 w 50"/>
              <a:gd name="T1" fmla="*/ 0 h 340"/>
              <a:gd name="T2" fmla="*/ 2147483647 w 50"/>
              <a:gd name="T3" fmla="*/ 2147483647 h 340"/>
              <a:gd name="T4" fmla="*/ 2147483647 w 50"/>
              <a:gd name="T5" fmla="*/ 2147483647 h 340"/>
              <a:gd name="T6" fmla="*/ 0 60000 65536"/>
              <a:gd name="T7" fmla="*/ 0 60000 65536"/>
              <a:gd name="T8" fmla="*/ 0 60000 65536"/>
              <a:gd name="T9" fmla="*/ 0 w 50"/>
              <a:gd name="T10" fmla="*/ 0 h 340"/>
              <a:gd name="T11" fmla="*/ 50 w 50"/>
              <a:gd name="T12" fmla="*/ 340 h 340"/>
            </a:gdLst>
            <a:ahLst/>
            <a:cxnLst>
              <a:cxn ang="T6">
                <a:pos x="T0" y="T1"/>
              </a:cxn>
              <a:cxn ang="T7">
                <a:pos x="T2" y="T3"/>
              </a:cxn>
              <a:cxn ang="T8">
                <a:pos x="T4" y="T5"/>
              </a:cxn>
            </a:cxnLst>
            <a:rect l="T9" t="T10" r="T11" b="T12"/>
            <a:pathLst>
              <a:path w="50" h="340">
                <a:moveTo>
                  <a:pt x="50" y="0"/>
                </a:moveTo>
                <a:cubicBezTo>
                  <a:pt x="29" y="39"/>
                  <a:pt x="8" y="79"/>
                  <a:pt x="4" y="136"/>
                </a:cubicBezTo>
                <a:cubicBezTo>
                  <a:pt x="0" y="193"/>
                  <a:pt x="23" y="306"/>
                  <a:pt x="27" y="340"/>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69" name="Freeform 73"/>
          <p:cNvSpPr/>
          <p:nvPr/>
        </p:nvSpPr>
        <p:spPr bwMode="auto">
          <a:xfrm flipH="1" flipV="1">
            <a:off x="5753100" y="4772025"/>
            <a:ext cx="150813" cy="396875"/>
          </a:xfrm>
          <a:custGeom>
            <a:avLst/>
            <a:gdLst>
              <a:gd name="T0" fmla="*/ 2147483647 w 50"/>
              <a:gd name="T1" fmla="*/ 0 h 340"/>
              <a:gd name="T2" fmla="*/ 2147483647 w 50"/>
              <a:gd name="T3" fmla="*/ 2147483647 h 340"/>
              <a:gd name="T4" fmla="*/ 2147483647 w 50"/>
              <a:gd name="T5" fmla="*/ 2147483647 h 340"/>
              <a:gd name="T6" fmla="*/ 0 60000 65536"/>
              <a:gd name="T7" fmla="*/ 0 60000 65536"/>
              <a:gd name="T8" fmla="*/ 0 60000 65536"/>
              <a:gd name="T9" fmla="*/ 0 w 50"/>
              <a:gd name="T10" fmla="*/ 0 h 340"/>
              <a:gd name="T11" fmla="*/ 50 w 50"/>
              <a:gd name="T12" fmla="*/ 340 h 340"/>
            </a:gdLst>
            <a:ahLst/>
            <a:cxnLst>
              <a:cxn ang="T6">
                <a:pos x="T0" y="T1"/>
              </a:cxn>
              <a:cxn ang="T7">
                <a:pos x="T2" y="T3"/>
              </a:cxn>
              <a:cxn ang="T8">
                <a:pos x="T4" y="T5"/>
              </a:cxn>
            </a:cxnLst>
            <a:rect l="T9" t="T10" r="T11" b="T12"/>
            <a:pathLst>
              <a:path w="50" h="340">
                <a:moveTo>
                  <a:pt x="50" y="0"/>
                </a:moveTo>
                <a:cubicBezTo>
                  <a:pt x="29" y="39"/>
                  <a:pt x="8" y="79"/>
                  <a:pt x="4" y="136"/>
                </a:cubicBezTo>
                <a:cubicBezTo>
                  <a:pt x="0" y="193"/>
                  <a:pt x="23" y="306"/>
                  <a:pt x="27" y="340"/>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0" name="Freeform 68"/>
          <p:cNvSpPr/>
          <p:nvPr/>
        </p:nvSpPr>
        <p:spPr bwMode="auto">
          <a:xfrm flipH="1" flipV="1">
            <a:off x="7019925" y="4592638"/>
            <a:ext cx="900113" cy="125412"/>
          </a:xfrm>
          <a:custGeom>
            <a:avLst/>
            <a:gdLst>
              <a:gd name="T0" fmla="*/ 0 w 589"/>
              <a:gd name="T1" fmla="*/ 2147483647 h 79"/>
              <a:gd name="T2" fmla="*/ 2147483647 w 589"/>
              <a:gd name="T3" fmla="*/ 2147483647 h 79"/>
              <a:gd name="T4" fmla="*/ 2147483647 w 589"/>
              <a:gd name="T5" fmla="*/ 2147483647 h 79"/>
              <a:gd name="T6" fmla="*/ 2147483647 w 589"/>
              <a:gd name="T7" fmla="*/ 2147483647 h 79"/>
              <a:gd name="T8" fmla="*/ 0 60000 65536"/>
              <a:gd name="T9" fmla="*/ 0 60000 65536"/>
              <a:gd name="T10" fmla="*/ 0 60000 65536"/>
              <a:gd name="T11" fmla="*/ 0 60000 65536"/>
              <a:gd name="T12" fmla="*/ 0 w 589"/>
              <a:gd name="T13" fmla="*/ 0 h 79"/>
              <a:gd name="T14" fmla="*/ 589 w 589"/>
              <a:gd name="T15" fmla="*/ 79 h 79"/>
            </a:gdLst>
            <a:ahLst/>
            <a:cxnLst>
              <a:cxn ang="T8">
                <a:pos x="T0" y="T1"/>
              </a:cxn>
              <a:cxn ang="T9">
                <a:pos x="T2" y="T3"/>
              </a:cxn>
              <a:cxn ang="T10">
                <a:pos x="T4" y="T5"/>
              </a:cxn>
              <a:cxn ang="T11">
                <a:pos x="T6" y="T7"/>
              </a:cxn>
            </a:cxnLst>
            <a:rect l="T12" t="T13" r="T14" b="T15"/>
            <a:pathLst>
              <a:path w="589" h="79">
                <a:moveTo>
                  <a:pt x="0" y="79"/>
                </a:moveTo>
                <a:cubicBezTo>
                  <a:pt x="60" y="50"/>
                  <a:pt x="121" y="22"/>
                  <a:pt x="181" y="11"/>
                </a:cubicBezTo>
                <a:cubicBezTo>
                  <a:pt x="241" y="0"/>
                  <a:pt x="294" y="0"/>
                  <a:pt x="362" y="11"/>
                </a:cubicBezTo>
                <a:cubicBezTo>
                  <a:pt x="430" y="22"/>
                  <a:pt x="551" y="68"/>
                  <a:pt x="589" y="79"/>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1" name="Freeform 67"/>
          <p:cNvSpPr/>
          <p:nvPr/>
        </p:nvSpPr>
        <p:spPr bwMode="auto">
          <a:xfrm>
            <a:off x="6911975" y="4340225"/>
            <a:ext cx="900113" cy="125413"/>
          </a:xfrm>
          <a:custGeom>
            <a:avLst/>
            <a:gdLst>
              <a:gd name="T0" fmla="*/ 0 w 589"/>
              <a:gd name="T1" fmla="*/ 2147483647 h 79"/>
              <a:gd name="T2" fmla="*/ 2147483647 w 589"/>
              <a:gd name="T3" fmla="*/ 2147483647 h 79"/>
              <a:gd name="T4" fmla="*/ 2147483647 w 589"/>
              <a:gd name="T5" fmla="*/ 2147483647 h 79"/>
              <a:gd name="T6" fmla="*/ 2147483647 w 589"/>
              <a:gd name="T7" fmla="*/ 2147483647 h 79"/>
              <a:gd name="T8" fmla="*/ 0 60000 65536"/>
              <a:gd name="T9" fmla="*/ 0 60000 65536"/>
              <a:gd name="T10" fmla="*/ 0 60000 65536"/>
              <a:gd name="T11" fmla="*/ 0 60000 65536"/>
              <a:gd name="T12" fmla="*/ 0 w 589"/>
              <a:gd name="T13" fmla="*/ 0 h 79"/>
              <a:gd name="T14" fmla="*/ 589 w 589"/>
              <a:gd name="T15" fmla="*/ 79 h 79"/>
            </a:gdLst>
            <a:ahLst/>
            <a:cxnLst>
              <a:cxn ang="T8">
                <a:pos x="T0" y="T1"/>
              </a:cxn>
              <a:cxn ang="T9">
                <a:pos x="T2" y="T3"/>
              </a:cxn>
              <a:cxn ang="T10">
                <a:pos x="T4" y="T5"/>
              </a:cxn>
              <a:cxn ang="T11">
                <a:pos x="T6" y="T7"/>
              </a:cxn>
            </a:cxnLst>
            <a:rect l="T12" t="T13" r="T14" b="T15"/>
            <a:pathLst>
              <a:path w="589" h="79">
                <a:moveTo>
                  <a:pt x="0" y="79"/>
                </a:moveTo>
                <a:cubicBezTo>
                  <a:pt x="60" y="50"/>
                  <a:pt x="121" y="22"/>
                  <a:pt x="181" y="11"/>
                </a:cubicBezTo>
                <a:cubicBezTo>
                  <a:pt x="241" y="0"/>
                  <a:pt x="294" y="0"/>
                  <a:pt x="362" y="11"/>
                </a:cubicBezTo>
                <a:cubicBezTo>
                  <a:pt x="430" y="22"/>
                  <a:pt x="551" y="68"/>
                  <a:pt x="589" y="79"/>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2" name="Freeform 65"/>
          <p:cNvSpPr/>
          <p:nvPr/>
        </p:nvSpPr>
        <p:spPr bwMode="auto">
          <a:xfrm flipH="1">
            <a:off x="7559675" y="4808538"/>
            <a:ext cx="433388" cy="1116012"/>
          </a:xfrm>
          <a:custGeom>
            <a:avLst/>
            <a:gdLst>
              <a:gd name="T0" fmla="*/ 0 w 250"/>
              <a:gd name="T1" fmla="*/ 0 h 658"/>
              <a:gd name="T2" fmla="*/ 2147483647 w 250"/>
              <a:gd name="T3" fmla="*/ 2147483647 h 658"/>
              <a:gd name="T4" fmla="*/ 2147483647 w 250"/>
              <a:gd name="T5" fmla="*/ 2147483647 h 658"/>
              <a:gd name="T6" fmla="*/ 0 60000 65536"/>
              <a:gd name="T7" fmla="*/ 0 60000 65536"/>
              <a:gd name="T8" fmla="*/ 0 60000 65536"/>
              <a:gd name="T9" fmla="*/ 0 w 250"/>
              <a:gd name="T10" fmla="*/ 0 h 658"/>
              <a:gd name="T11" fmla="*/ 250 w 250"/>
              <a:gd name="T12" fmla="*/ 658 h 658"/>
            </a:gdLst>
            <a:ahLst/>
            <a:cxnLst>
              <a:cxn ang="T6">
                <a:pos x="T0" y="T1"/>
              </a:cxn>
              <a:cxn ang="T7">
                <a:pos x="T2" y="T3"/>
              </a:cxn>
              <a:cxn ang="T8">
                <a:pos x="T4" y="T5"/>
              </a:cxn>
            </a:cxnLst>
            <a:rect l="T9" t="T10" r="T11" b="T12"/>
            <a:pathLst>
              <a:path w="250" h="658">
                <a:moveTo>
                  <a:pt x="0" y="0"/>
                </a:moveTo>
                <a:cubicBezTo>
                  <a:pt x="24" y="126"/>
                  <a:pt x="49" y="253"/>
                  <a:pt x="91" y="363"/>
                </a:cubicBezTo>
                <a:cubicBezTo>
                  <a:pt x="133" y="473"/>
                  <a:pt x="220" y="605"/>
                  <a:pt x="250" y="658"/>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3" name="Freeform 66"/>
          <p:cNvSpPr/>
          <p:nvPr/>
        </p:nvSpPr>
        <p:spPr bwMode="auto">
          <a:xfrm flipV="1">
            <a:off x="7488238" y="4772025"/>
            <a:ext cx="395287" cy="1079500"/>
          </a:xfrm>
          <a:custGeom>
            <a:avLst/>
            <a:gdLst>
              <a:gd name="T0" fmla="*/ 0 w 250"/>
              <a:gd name="T1" fmla="*/ 0 h 658"/>
              <a:gd name="T2" fmla="*/ 2147483647 w 250"/>
              <a:gd name="T3" fmla="*/ 2147483647 h 658"/>
              <a:gd name="T4" fmla="*/ 2147483647 w 250"/>
              <a:gd name="T5" fmla="*/ 2147483647 h 658"/>
              <a:gd name="T6" fmla="*/ 0 60000 65536"/>
              <a:gd name="T7" fmla="*/ 0 60000 65536"/>
              <a:gd name="T8" fmla="*/ 0 60000 65536"/>
              <a:gd name="T9" fmla="*/ 0 w 250"/>
              <a:gd name="T10" fmla="*/ 0 h 658"/>
              <a:gd name="T11" fmla="*/ 250 w 250"/>
              <a:gd name="T12" fmla="*/ 658 h 658"/>
            </a:gdLst>
            <a:ahLst/>
            <a:cxnLst>
              <a:cxn ang="T6">
                <a:pos x="T0" y="T1"/>
              </a:cxn>
              <a:cxn ang="T7">
                <a:pos x="T2" y="T3"/>
              </a:cxn>
              <a:cxn ang="T8">
                <a:pos x="T4" y="T5"/>
              </a:cxn>
            </a:cxnLst>
            <a:rect l="T9" t="T10" r="T11" b="T12"/>
            <a:pathLst>
              <a:path w="250" h="658">
                <a:moveTo>
                  <a:pt x="0" y="0"/>
                </a:moveTo>
                <a:cubicBezTo>
                  <a:pt x="24" y="126"/>
                  <a:pt x="49" y="253"/>
                  <a:pt x="91" y="363"/>
                </a:cubicBezTo>
                <a:cubicBezTo>
                  <a:pt x="133" y="473"/>
                  <a:pt x="220" y="605"/>
                  <a:pt x="250" y="658"/>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4" name="Freeform 63"/>
          <p:cNvSpPr/>
          <p:nvPr/>
        </p:nvSpPr>
        <p:spPr bwMode="auto">
          <a:xfrm>
            <a:off x="6802438" y="4808538"/>
            <a:ext cx="433387" cy="1116012"/>
          </a:xfrm>
          <a:custGeom>
            <a:avLst/>
            <a:gdLst>
              <a:gd name="T0" fmla="*/ 0 w 250"/>
              <a:gd name="T1" fmla="*/ 0 h 658"/>
              <a:gd name="T2" fmla="*/ 2147483647 w 250"/>
              <a:gd name="T3" fmla="*/ 2147483647 h 658"/>
              <a:gd name="T4" fmla="*/ 2147483647 w 250"/>
              <a:gd name="T5" fmla="*/ 2147483647 h 658"/>
              <a:gd name="T6" fmla="*/ 0 60000 65536"/>
              <a:gd name="T7" fmla="*/ 0 60000 65536"/>
              <a:gd name="T8" fmla="*/ 0 60000 65536"/>
              <a:gd name="T9" fmla="*/ 0 w 250"/>
              <a:gd name="T10" fmla="*/ 0 h 658"/>
              <a:gd name="T11" fmla="*/ 250 w 250"/>
              <a:gd name="T12" fmla="*/ 658 h 658"/>
            </a:gdLst>
            <a:ahLst/>
            <a:cxnLst>
              <a:cxn ang="T6">
                <a:pos x="T0" y="T1"/>
              </a:cxn>
              <a:cxn ang="T7">
                <a:pos x="T2" y="T3"/>
              </a:cxn>
              <a:cxn ang="T8">
                <a:pos x="T4" y="T5"/>
              </a:cxn>
            </a:cxnLst>
            <a:rect l="T9" t="T10" r="T11" b="T12"/>
            <a:pathLst>
              <a:path w="250" h="658">
                <a:moveTo>
                  <a:pt x="0" y="0"/>
                </a:moveTo>
                <a:cubicBezTo>
                  <a:pt x="24" y="126"/>
                  <a:pt x="49" y="253"/>
                  <a:pt x="91" y="363"/>
                </a:cubicBezTo>
                <a:cubicBezTo>
                  <a:pt x="133" y="473"/>
                  <a:pt x="220" y="605"/>
                  <a:pt x="250" y="658"/>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5" name="Freeform 64"/>
          <p:cNvSpPr/>
          <p:nvPr/>
        </p:nvSpPr>
        <p:spPr bwMode="auto">
          <a:xfrm flipH="1" flipV="1">
            <a:off x="6911975" y="4737100"/>
            <a:ext cx="395288" cy="1079500"/>
          </a:xfrm>
          <a:custGeom>
            <a:avLst/>
            <a:gdLst>
              <a:gd name="T0" fmla="*/ 0 w 250"/>
              <a:gd name="T1" fmla="*/ 0 h 658"/>
              <a:gd name="T2" fmla="*/ 2147483647 w 250"/>
              <a:gd name="T3" fmla="*/ 2147483647 h 658"/>
              <a:gd name="T4" fmla="*/ 2147483647 w 250"/>
              <a:gd name="T5" fmla="*/ 2147483647 h 658"/>
              <a:gd name="T6" fmla="*/ 0 60000 65536"/>
              <a:gd name="T7" fmla="*/ 0 60000 65536"/>
              <a:gd name="T8" fmla="*/ 0 60000 65536"/>
              <a:gd name="T9" fmla="*/ 0 w 250"/>
              <a:gd name="T10" fmla="*/ 0 h 658"/>
              <a:gd name="T11" fmla="*/ 250 w 250"/>
              <a:gd name="T12" fmla="*/ 658 h 658"/>
            </a:gdLst>
            <a:ahLst/>
            <a:cxnLst>
              <a:cxn ang="T6">
                <a:pos x="T0" y="T1"/>
              </a:cxn>
              <a:cxn ang="T7">
                <a:pos x="T2" y="T3"/>
              </a:cxn>
              <a:cxn ang="T8">
                <a:pos x="T4" y="T5"/>
              </a:cxn>
            </a:cxnLst>
            <a:rect l="T9" t="T10" r="T11" b="T12"/>
            <a:pathLst>
              <a:path w="250" h="658">
                <a:moveTo>
                  <a:pt x="0" y="0"/>
                </a:moveTo>
                <a:cubicBezTo>
                  <a:pt x="24" y="126"/>
                  <a:pt x="49" y="253"/>
                  <a:pt x="91" y="363"/>
                </a:cubicBezTo>
                <a:cubicBezTo>
                  <a:pt x="133" y="473"/>
                  <a:pt x="220" y="605"/>
                  <a:pt x="250" y="658"/>
                </a:cubicBezTo>
              </a:path>
            </a:pathLst>
          </a:custGeom>
          <a:noFill/>
          <a:ln w="28575" cmpd="sng">
            <a:solidFill>
              <a:schemeClr val="tx2"/>
            </a:solidFill>
            <a:miter lim="800000"/>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6" name="Line 7"/>
          <p:cNvSpPr>
            <a:spLocks noChangeShapeType="1"/>
          </p:cNvSpPr>
          <p:nvPr/>
        </p:nvSpPr>
        <p:spPr bwMode="auto">
          <a:xfrm>
            <a:off x="3810000" y="4727575"/>
            <a:ext cx="3810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7" name="Line 8"/>
          <p:cNvSpPr>
            <a:spLocks noChangeShapeType="1"/>
          </p:cNvSpPr>
          <p:nvPr/>
        </p:nvSpPr>
        <p:spPr bwMode="auto">
          <a:xfrm flipH="1">
            <a:off x="3962400" y="5413375"/>
            <a:ext cx="1524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8" name="Line 9"/>
          <p:cNvSpPr>
            <a:spLocks noChangeShapeType="1"/>
          </p:cNvSpPr>
          <p:nvPr/>
        </p:nvSpPr>
        <p:spPr bwMode="auto">
          <a:xfrm>
            <a:off x="4267200" y="5413375"/>
            <a:ext cx="2286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9" name="Line 10"/>
          <p:cNvSpPr>
            <a:spLocks noChangeShapeType="1"/>
          </p:cNvSpPr>
          <p:nvPr/>
        </p:nvSpPr>
        <p:spPr bwMode="auto">
          <a:xfrm flipH="1">
            <a:off x="3200400" y="4727575"/>
            <a:ext cx="304800" cy="3810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0" name="Line 11"/>
          <p:cNvSpPr>
            <a:spLocks noChangeShapeType="1"/>
          </p:cNvSpPr>
          <p:nvPr/>
        </p:nvSpPr>
        <p:spPr bwMode="auto">
          <a:xfrm>
            <a:off x="3124200" y="5413375"/>
            <a:ext cx="1524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1" name="Line 12"/>
          <p:cNvSpPr>
            <a:spLocks noChangeShapeType="1"/>
          </p:cNvSpPr>
          <p:nvPr/>
        </p:nvSpPr>
        <p:spPr bwMode="auto">
          <a:xfrm flipH="1">
            <a:off x="2667000" y="5413375"/>
            <a:ext cx="3048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2" name="Line 13"/>
          <p:cNvSpPr>
            <a:spLocks noChangeShapeType="1"/>
          </p:cNvSpPr>
          <p:nvPr/>
        </p:nvSpPr>
        <p:spPr bwMode="auto">
          <a:xfrm>
            <a:off x="990600" y="5337175"/>
            <a:ext cx="381000"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3" name="Line 14"/>
          <p:cNvSpPr>
            <a:spLocks noChangeShapeType="1"/>
          </p:cNvSpPr>
          <p:nvPr/>
        </p:nvSpPr>
        <p:spPr bwMode="auto">
          <a:xfrm>
            <a:off x="1524000" y="4575175"/>
            <a:ext cx="381000"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4" name="Line 15"/>
          <p:cNvSpPr>
            <a:spLocks noChangeShapeType="1"/>
          </p:cNvSpPr>
          <p:nvPr/>
        </p:nvSpPr>
        <p:spPr bwMode="auto">
          <a:xfrm flipH="1">
            <a:off x="1524000" y="5337175"/>
            <a:ext cx="381000"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5" name="Line 16"/>
          <p:cNvSpPr>
            <a:spLocks noChangeShapeType="1"/>
          </p:cNvSpPr>
          <p:nvPr/>
        </p:nvSpPr>
        <p:spPr bwMode="auto">
          <a:xfrm flipH="1">
            <a:off x="990600" y="4575175"/>
            <a:ext cx="381000"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6" name="Line 17"/>
          <p:cNvSpPr>
            <a:spLocks noChangeShapeType="1"/>
          </p:cNvSpPr>
          <p:nvPr/>
        </p:nvSpPr>
        <p:spPr bwMode="auto">
          <a:xfrm>
            <a:off x="1066800" y="5260975"/>
            <a:ext cx="8382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7" name="Line 18"/>
          <p:cNvSpPr>
            <a:spLocks noChangeShapeType="1"/>
          </p:cNvSpPr>
          <p:nvPr/>
        </p:nvSpPr>
        <p:spPr bwMode="auto">
          <a:xfrm>
            <a:off x="1447800" y="4651375"/>
            <a:ext cx="0" cy="1371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8" name="Rectangle 19"/>
          <p:cNvSpPr>
            <a:spLocks noGrp="1" noChangeArrowheads="1"/>
          </p:cNvSpPr>
          <p:nvPr>
            <p:ph type="title" idx="4294967295"/>
          </p:nvPr>
        </p:nvSpPr>
        <p:spPr/>
        <p:txBody>
          <a:bodyPr/>
          <a:lstStyle/>
          <a:p>
            <a:pPr algn="just" eaLnBrk="1" hangingPunct="1"/>
            <a:r>
              <a:rPr lang="en-US" altLang="zh-CN">
                <a:ea typeface="仿宋_GB2312" pitchFamily="49" charset="-122"/>
              </a:rPr>
              <a:t>   </a:t>
            </a:r>
            <a:endParaRPr lang="en-US" altLang="zh-CN">
              <a:ea typeface="仿宋_GB2312" pitchFamily="49" charset="-122"/>
            </a:endParaRPr>
          </a:p>
        </p:txBody>
      </p:sp>
      <p:sp>
        <p:nvSpPr>
          <p:cNvPr id="13337" name="Rectangle 20"/>
          <p:cNvSpPr>
            <a:spLocks noGrp="1" noChangeArrowheads="1"/>
          </p:cNvSpPr>
          <p:nvPr>
            <p:ph type="body" idx="4294967295"/>
          </p:nvPr>
        </p:nvSpPr>
        <p:spPr>
          <a:xfrm>
            <a:off x="227013" y="820738"/>
            <a:ext cx="8689975" cy="2936875"/>
          </a:xfrm>
        </p:spPr>
        <p:txBody>
          <a:bodyPr/>
          <a:lstStyle/>
          <a:p>
            <a:pPr eaLnBrk="1" hangingPunct="1">
              <a:lnSpc>
                <a:spcPct val="105000"/>
              </a:lnSpc>
              <a:spcBef>
                <a:spcPct val="10000"/>
              </a:spcBef>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有向图与无向图</a:t>
            </a:r>
            <a:r>
              <a:rPr lang="zh-CN" altLang="en-US" sz="3000" b="1">
                <a:latin typeface="Times New Roman" panose="02020603050405020304" pitchFamily="18" charset="0"/>
                <a:ea typeface="仿宋_GB2312" pitchFamily="49" charset="-122"/>
              </a:rPr>
              <a:t>   在有向图中，顶点对 </a:t>
            </a:r>
            <a:r>
              <a:rPr lang="en-US" altLang="zh-CN" sz="3000" b="1">
                <a:solidFill>
                  <a:srgbClr val="FF0000"/>
                </a:solidFill>
                <a:latin typeface="Times New Roman" panose="02020603050405020304" pitchFamily="18" charset="0"/>
                <a:ea typeface="仿宋_GB2312" pitchFamily="49" charset="-122"/>
              </a:rPr>
              <a:t>&lt;</a:t>
            </a:r>
            <a:r>
              <a:rPr lang="en-US" altLang="zh-CN" sz="3000" b="1">
                <a:latin typeface="Times New Roman" panose="02020603050405020304" pitchFamily="18" charset="0"/>
                <a:ea typeface="仿宋_GB2312" pitchFamily="49" charset="-122"/>
              </a:rPr>
              <a:t>x, y</a:t>
            </a:r>
            <a:r>
              <a:rPr lang="en-US" altLang="zh-CN" sz="3000" b="1">
                <a:solidFill>
                  <a:srgbClr val="FF0000"/>
                </a:solidFill>
                <a:latin typeface="Times New Roman" panose="02020603050405020304" pitchFamily="18" charset="0"/>
                <a:ea typeface="仿宋_GB2312" pitchFamily="49" charset="-122"/>
              </a:rPr>
              <a:t>&gt;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是有序的。在无向图中，顶点对</a:t>
            </a:r>
            <a:r>
              <a:rPr lang="en-US" altLang="zh-CN" sz="3000" b="1">
                <a:solidFill>
                  <a:srgbClr val="FF0000"/>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x, y</a:t>
            </a:r>
            <a:r>
              <a:rPr lang="en-US" altLang="zh-CN" sz="3000" b="1">
                <a:solidFill>
                  <a:srgbClr val="FF0000"/>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是无序的。</a:t>
            </a:r>
            <a:endParaRPr lang="zh-CN" altLang="en-US" sz="3000" b="1">
              <a:latin typeface="Times New Roman" panose="02020603050405020304" pitchFamily="18" charset="0"/>
              <a:ea typeface="仿宋_GB2312" pitchFamily="49" charset="-122"/>
            </a:endParaRPr>
          </a:p>
          <a:p>
            <a:pPr eaLnBrk="1" hangingPunct="1">
              <a:lnSpc>
                <a:spcPct val="105000"/>
              </a:lnSpc>
              <a:spcBef>
                <a:spcPct val="10000"/>
              </a:spcBef>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3.</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完全图</a:t>
            </a:r>
            <a:r>
              <a:rPr lang="zh-CN" altLang="en-US" sz="3000" b="1">
                <a:latin typeface="Times New Roman" panose="02020603050405020304" pitchFamily="18" charset="0"/>
                <a:ea typeface="仿宋_GB2312" pitchFamily="49" charset="-122"/>
              </a:rPr>
              <a:t>   若有</a:t>
            </a: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个顶点的无向图有          </a:t>
            </a:r>
            <a:r>
              <a:rPr lang="en-US" altLang="zh-CN" sz="4400" b="1">
                <a:solidFill>
                  <a:srgbClr val="FF0000"/>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       条边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则此图为完全无向图。</a:t>
            </a:r>
            <a:endParaRPr lang="en-US" sz="3000" b="1">
              <a:latin typeface="Times New Roman" panose="02020603050405020304" pitchFamily="18" charset="0"/>
              <a:ea typeface="仿宋_GB2312" pitchFamily="49" charset="-122"/>
            </a:endParaRPr>
          </a:p>
          <a:p>
            <a:pPr eaLnBrk="1" hangingPunct="1">
              <a:lnSpc>
                <a:spcPct val="105000"/>
              </a:lnSpc>
              <a:spcBef>
                <a:spcPct val="10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有</a:t>
            </a:r>
            <a:r>
              <a:rPr lang="zh-CN" altLang="en-US" sz="3000" b="1">
                <a:solidFill>
                  <a:srgbClr val="008080"/>
                </a:solidFill>
                <a:latin typeface="Times New Roman" panose="02020603050405020304" pitchFamily="18" charset="0"/>
                <a:ea typeface="仿宋_GB2312" pitchFamily="49" charset="-122"/>
              </a:rPr>
              <a:t> </a:t>
            </a:r>
            <a:r>
              <a:rPr lang="en-US" altLang="zh-CN" sz="3000" b="1" i="1">
                <a:solidFill>
                  <a:srgbClr val="FF3300"/>
                </a:solidFill>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个顶点的有向图有         </a:t>
            </a:r>
            <a:r>
              <a:rPr lang="en-US" altLang="zh-CN" sz="4400" b="1">
                <a:solidFill>
                  <a:srgbClr val="FF0000"/>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     </a:t>
            </a:r>
            <a:r>
              <a:rPr lang="en-US" altLang="zh-CN" sz="3000" b="1">
                <a:solidFill>
                  <a:srgbClr val="C00000"/>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条边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则此图为完全有向图。</a:t>
            </a:r>
            <a:endParaRPr lang="zh-CN" altLang="en-US" sz="3000">
              <a:latin typeface="Times New Roman" panose="02020603050405020304" pitchFamily="18" charset="0"/>
              <a:ea typeface="仿宋_GB2312" pitchFamily="49" charset="-122"/>
            </a:endParaRPr>
          </a:p>
        </p:txBody>
      </p:sp>
      <p:sp>
        <p:nvSpPr>
          <p:cNvPr id="11290" name="Oval 21"/>
          <p:cNvSpPr>
            <a:spLocks noChangeArrowheads="1"/>
          </p:cNvSpPr>
          <p:nvPr/>
        </p:nvSpPr>
        <p:spPr bwMode="auto">
          <a:xfrm>
            <a:off x="685800" y="5032375"/>
            <a:ext cx="430213"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1" name="Oval 22"/>
          <p:cNvSpPr>
            <a:spLocks noChangeArrowheads="1"/>
          </p:cNvSpPr>
          <p:nvPr/>
        </p:nvSpPr>
        <p:spPr bwMode="auto">
          <a:xfrm>
            <a:off x="1752600" y="5032375"/>
            <a:ext cx="40640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2" name="Oval 23"/>
          <p:cNvSpPr>
            <a:spLocks noChangeArrowheads="1"/>
          </p:cNvSpPr>
          <p:nvPr/>
        </p:nvSpPr>
        <p:spPr bwMode="auto">
          <a:xfrm>
            <a:off x="1219200" y="4270375"/>
            <a:ext cx="436563"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3" name="Oval 24"/>
          <p:cNvSpPr>
            <a:spLocks noChangeArrowheads="1"/>
          </p:cNvSpPr>
          <p:nvPr/>
        </p:nvSpPr>
        <p:spPr bwMode="auto">
          <a:xfrm>
            <a:off x="1219200" y="5794375"/>
            <a:ext cx="436563"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4" name="Oval 25"/>
          <p:cNvSpPr>
            <a:spLocks noChangeArrowheads="1"/>
          </p:cNvSpPr>
          <p:nvPr/>
        </p:nvSpPr>
        <p:spPr bwMode="auto">
          <a:xfrm>
            <a:off x="2519363" y="5791200"/>
            <a:ext cx="3968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5" name="Oval 26"/>
          <p:cNvSpPr>
            <a:spLocks noChangeArrowheads="1"/>
          </p:cNvSpPr>
          <p:nvPr/>
        </p:nvSpPr>
        <p:spPr bwMode="auto">
          <a:xfrm>
            <a:off x="3048000" y="5794375"/>
            <a:ext cx="407988"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6" name="Oval 27"/>
          <p:cNvSpPr>
            <a:spLocks noChangeArrowheads="1"/>
          </p:cNvSpPr>
          <p:nvPr/>
        </p:nvSpPr>
        <p:spPr bwMode="auto">
          <a:xfrm>
            <a:off x="3708400" y="5794375"/>
            <a:ext cx="40640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7" name="Oval 28"/>
          <p:cNvSpPr>
            <a:spLocks noChangeArrowheads="1"/>
          </p:cNvSpPr>
          <p:nvPr/>
        </p:nvSpPr>
        <p:spPr bwMode="auto">
          <a:xfrm>
            <a:off x="4267200" y="5794375"/>
            <a:ext cx="41275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8" name="Oval 29"/>
          <p:cNvSpPr>
            <a:spLocks noChangeArrowheads="1"/>
          </p:cNvSpPr>
          <p:nvPr/>
        </p:nvSpPr>
        <p:spPr bwMode="auto">
          <a:xfrm>
            <a:off x="2843213" y="5032375"/>
            <a:ext cx="433387"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299" name="Oval 30"/>
          <p:cNvSpPr>
            <a:spLocks noChangeArrowheads="1"/>
          </p:cNvSpPr>
          <p:nvPr/>
        </p:nvSpPr>
        <p:spPr bwMode="auto">
          <a:xfrm>
            <a:off x="3968750" y="5032375"/>
            <a:ext cx="423863"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0" name="Oval 31"/>
          <p:cNvSpPr>
            <a:spLocks noChangeArrowheads="1"/>
          </p:cNvSpPr>
          <p:nvPr/>
        </p:nvSpPr>
        <p:spPr bwMode="auto">
          <a:xfrm>
            <a:off x="3429000" y="4346575"/>
            <a:ext cx="4222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1" name="Oval 32"/>
          <p:cNvSpPr>
            <a:spLocks noChangeArrowheads="1"/>
          </p:cNvSpPr>
          <p:nvPr/>
        </p:nvSpPr>
        <p:spPr bwMode="auto">
          <a:xfrm>
            <a:off x="5508625" y="4346575"/>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2" name="Oval 33"/>
          <p:cNvSpPr>
            <a:spLocks noChangeArrowheads="1"/>
          </p:cNvSpPr>
          <p:nvPr/>
        </p:nvSpPr>
        <p:spPr bwMode="auto">
          <a:xfrm>
            <a:off x="5508625" y="5108575"/>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3" name="Oval 34"/>
          <p:cNvSpPr>
            <a:spLocks noChangeArrowheads="1"/>
          </p:cNvSpPr>
          <p:nvPr/>
        </p:nvSpPr>
        <p:spPr bwMode="auto">
          <a:xfrm>
            <a:off x="5508625" y="5794375"/>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4" name="Line 35"/>
          <p:cNvSpPr>
            <a:spLocks noChangeShapeType="1"/>
          </p:cNvSpPr>
          <p:nvPr/>
        </p:nvSpPr>
        <p:spPr bwMode="auto">
          <a:xfrm>
            <a:off x="5715000" y="5565775"/>
            <a:ext cx="0" cy="228600"/>
          </a:xfrm>
          <a:prstGeom prst="line">
            <a:avLst/>
          </a:prstGeom>
          <a:noFill/>
          <a:ln w="28575">
            <a:solidFill>
              <a:schemeClr val="tx2"/>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5" name="Oval 36"/>
          <p:cNvSpPr>
            <a:spLocks noChangeArrowheads="1"/>
          </p:cNvSpPr>
          <p:nvPr/>
        </p:nvSpPr>
        <p:spPr bwMode="auto">
          <a:xfrm>
            <a:off x="6588125" y="4346575"/>
            <a:ext cx="4222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6" name="Oval 37"/>
          <p:cNvSpPr>
            <a:spLocks noChangeArrowheads="1"/>
          </p:cNvSpPr>
          <p:nvPr/>
        </p:nvSpPr>
        <p:spPr bwMode="auto">
          <a:xfrm>
            <a:off x="7772400" y="4346575"/>
            <a:ext cx="40005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7" name="Oval 38"/>
          <p:cNvSpPr>
            <a:spLocks noChangeArrowheads="1"/>
          </p:cNvSpPr>
          <p:nvPr/>
        </p:nvSpPr>
        <p:spPr bwMode="auto">
          <a:xfrm>
            <a:off x="7200900" y="5794375"/>
            <a:ext cx="419100"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1308" name="Text Box 46"/>
          <p:cNvSpPr txBox="1">
            <a:spLocks noChangeArrowheads="1"/>
          </p:cNvSpPr>
          <p:nvPr/>
        </p:nvSpPr>
        <p:spPr bwMode="auto">
          <a:xfrm>
            <a:off x="1258888" y="4241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1309" name="Text Box 47"/>
          <p:cNvSpPr txBox="1">
            <a:spLocks noChangeArrowheads="1"/>
          </p:cNvSpPr>
          <p:nvPr/>
        </p:nvSpPr>
        <p:spPr bwMode="auto">
          <a:xfrm>
            <a:off x="3455988" y="4318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1310" name="Text Box 48"/>
          <p:cNvSpPr txBox="1">
            <a:spLocks noChangeArrowheads="1"/>
          </p:cNvSpPr>
          <p:nvPr/>
        </p:nvSpPr>
        <p:spPr bwMode="auto">
          <a:xfrm>
            <a:off x="5543550" y="4318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1311" name="Text Box 49"/>
          <p:cNvSpPr txBox="1">
            <a:spLocks noChangeArrowheads="1"/>
          </p:cNvSpPr>
          <p:nvPr/>
        </p:nvSpPr>
        <p:spPr bwMode="auto">
          <a:xfrm>
            <a:off x="6623050" y="4318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1312" name="Text Box 50"/>
          <p:cNvSpPr txBox="1">
            <a:spLocks noChangeArrowheads="1"/>
          </p:cNvSpPr>
          <p:nvPr/>
        </p:nvSpPr>
        <p:spPr bwMode="auto">
          <a:xfrm>
            <a:off x="5543550" y="506095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1313" name="Text Box 51"/>
          <p:cNvSpPr txBox="1">
            <a:spLocks noChangeArrowheads="1"/>
          </p:cNvSpPr>
          <p:nvPr/>
        </p:nvSpPr>
        <p:spPr bwMode="auto">
          <a:xfrm>
            <a:off x="7775575" y="432593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1314" name="Text Box 52"/>
          <p:cNvSpPr txBox="1">
            <a:spLocks noChangeArrowheads="1"/>
          </p:cNvSpPr>
          <p:nvPr/>
        </p:nvSpPr>
        <p:spPr bwMode="auto">
          <a:xfrm>
            <a:off x="719138" y="498951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1315" name="Text Box 53"/>
          <p:cNvSpPr txBox="1">
            <a:spLocks noChangeArrowheads="1"/>
          </p:cNvSpPr>
          <p:nvPr/>
        </p:nvSpPr>
        <p:spPr bwMode="auto">
          <a:xfrm>
            <a:off x="2843213" y="498951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1316" name="Text Box 54"/>
          <p:cNvSpPr txBox="1">
            <a:spLocks noChangeArrowheads="1"/>
          </p:cNvSpPr>
          <p:nvPr/>
        </p:nvSpPr>
        <p:spPr bwMode="auto">
          <a:xfrm>
            <a:off x="1800225" y="5003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1317" name="Text Box 55"/>
          <p:cNvSpPr txBox="1">
            <a:spLocks noChangeArrowheads="1"/>
          </p:cNvSpPr>
          <p:nvPr/>
        </p:nvSpPr>
        <p:spPr bwMode="auto">
          <a:xfrm>
            <a:off x="3995738" y="5003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1318" name="Text Box 56"/>
          <p:cNvSpPr txBox="1">
            <a:spLocks noChangeArrowheads="1"/>
          </p:cNvSpPr>
          <p:nvPr/>
        </p:nvSpPr>
        <p:spPr bwMode="auto">
          <a:xfrm>
            <a:off x="5543550"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1319" name="Text Box 57"/>
          <p:cNvSpPr txBox="1">
            <a:spLocks noChangeArrowheads="1"/>
          </p:cNvSpPr>
          <p:nvPr/>
        </p:nvSpPr>
        <p:spPr bwMode="auto">
          <a:xfrm>
            <a:off x="7232650"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1320" name="Text Box 58"/>
          <p:cNvSpPr txBox="1">
            <a:spLocks noChangeArrowheads="1"/>
          </p:cNvSpPr>
          <p:nvPr/>
        </p:nvSpPr>
        <p:spPr bwMode="auto">
          <a:xfrm>
            <a:off x="4284663"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6</a:t>
            </a:r>
            <a:endParaRPr lang="en-US" altLang="zh-CN" sz="2800">
              <a:ea typeface="SimSun" panose="02010600030101010101" pitchFamily="2" charset="-122"/>
            </a:endParaRPr>
          </a:p>
        </p:txBody>
      </p:sp>
      <p:sp>
        <p:nvSpPr>
          <p:cNvPr id="11321" name="Text Box 59"/>
          <p:cNvSpPr txBox="1">
            <a:spLocks noChangeArrowheads="1"/>
          </p:cNvSpPr>
          <p:nvPr/>
        </p:nvSpPr>
        <p:spPr bwMode="auto">
          <a:xfrm>
            <a:off x="3705225"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5</a:t>
            </a:r>
            <a:endParaRPr lang="en-US" altLang="zh-CN" sz="2800">
              <a:ea typeface="SimSun" panose="02010600030101010101" pitchFamily="2" charset="-122"/>
            </a:endParaRPr>
          </a:p>
        </p:txBody>
      </p:sp>
      <p:sp>
        <p:nvSpPr>
          <p:cNvPr id="11322" name="Text Box 60"/>
          <p:cNvSpPr txBox="1">
            <a:spLocks noChangeArrowheads="1"/>
          </p:cNvSpPr>
          <p:nvPr/>
        </p:nvSpPr>
        <p:spPr bwMode="auto">
          <a:xfrm>
            <a:off x="3059113" y="574516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4</a:t>
            </a:r>
            <a:endParaRPr lang="en-US" altLang="zh-CN" sz="2800">
              <a:ea typeface="SimSun" panose="02010600030101010101" pitchFamily="2" charset="-122"/>
            </a:endParaRPr>
          </a:p>
        </p:txBody>
      </p:sp>
      <p:sp>
        <p:nvSpPr>
          <p:cNvPr id="11323" name="Text Box 61"/>
          <p:cNvSpPr txBox="1">
            <a:spLocks noChangeArrowheads="1"/>
          </p:cNvSpPr>
          <p:nvPr/>
        </p:nvSpPr>
        <p:spPr bwMode="auto">
          <a:xfrm>
            <a:off x="2508250"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1324" name="Text Box 62"/>
          <p:cNvSpPr txBox="1">
            <a:spLocks noChangeArrowheads="1"/>
          </p:cNvSpPr>
          <p:nvPr/>
        </p:nvSpPr>
        <p:spPr bwMode="auto">
          <a:xfrm>
            <a:off x="1258888" y="576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1325" name="Rectangle 2"/>
          <p:cNvSpPr txBox="1">
            <a:spLocks noChangeArrowheads="1"/>
          </p:cNvSpPr>
          <p:nvPr/>
        </p:nvSpPr>
        <p:spPr bwMode="auto">
          <a:xfrm>
            <a:off x="2271713" y="0"/>
            <a:ext cx="46101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b="1">
                <a:solidFill>
                  <a:srgbClr val="CC0000"/>
                </a:solidFill>
                <a:ea typeface="华文新魏" panose="02010800040101010101" pitchFamily="2" charset="-122"/>
              </a:rPr>
              <a:t>8.1.1</a:t>
            </a:r>
            <a:r>
              <a:rPr lang="zh-CN" altLang="en-US" b="1">
                <a:solidFill>
                  <a:srgbClr val="CC0000"/>
                </a:solidFill>
                <a:ea typeface="华文新魏" panose="02010800040101010101" pitchFamily="2" charset="-122"/>
              </a:rPr>
              <a:t>  图的有关概念</a:t>
            </a:r>
            <a:endParaRPr lang="zh-CN" altLang="en-US">
              <a:solidFill>
                <a:srgbClr val="CC0000"/>
              </a:solidFill>
              <a:latin typeface="Arial" panose="020B0604020202020204" pitchFamily="34" charset="0"/>
              <a:ea typeface="华文新魏" panose="02010800040101010101" pitchFamily="2" charset="-122"/>
            </a:endParaRPr>
          </a:p>
        </p:txBody>
      </p:sp>
      <p:sp>
        <p:nvSpPr>
          <p:cNvPr id="13374" name="TextBox 61"/>
          <p:cNvSpPr txBox="1">
            <a:spLocks noChangeArrowheads="1"/>
          </p:cNvSpPr>
          <p:nvPr/>
        </p:nvSpPr>
        <p:spPr bwMode="auto">
          <a:xfrm>
            <a:off x="6434138" y="1968500"/>
            <a:ext cx="1749425"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i="1">
                <a:solidFill>
                  <a:schemeClr val="tx2"/>
                </a:solidFill>
              </a:rPr>
              <a:t>n</a:t>
            </a:r>
            <a:r>
              <a:rPr lang="en-US" altLang="zh-CN" sz="3600" b="1">
                <a:solidFill>
                  <a:schemeClr val="tx2"/>
                </a:solidFill>
              </a:rPr>
              <a:t>(</a:t>
            </a:r>
            <a:r>
              <a:rPr lang="en-US" altLang="zh-CN" sz="3600" b="1" i="1">
                <a:solidFill>
                  <a:schemeClr val="tx2"/>
                </a:solidFill>
              </a:rPr>
              <a:t>n</a:t>
            </a:r>
            <a:r>
              <a:rPr lang="en-US" altLang="zh-CN" sz="3600" b="1">
                <a:solidFill>
                  <a:schemeClr val="tx2"/>
                </a:solidFill>
              </a:rPr>
              <a:t>-1)/2</a:t>
            </a:r>
            <a:endParaRPr lang="zh-CN" altLang="en-US" sz="3600"/>
          </a:p>
        </p:txBody>
      </p:sp>
      <p:sp>
        <p:nvSpPr>
          <p:cNvPr id="13375" name="TextBox 62"/>
          <p:cNvSpPr txBox="1">
            <a:spLocks noChangeArrowheads="1"/>
          </p:cNvSpPr>
          <p:nvPr/>
        </p:nvSpPr>
        <p:spPr bwMode="auto">
          <a:xfrm>
            <a:off x="4352925" y="3246438"/>
            <a:ext cx="1390650" cy="646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3600" b="1" i="1">
                <a:solidFill>
                  <a:srgbClr val="C00000"/>
                </a:solidFill>
              </a:rPr>
              <a:t>n</a:t>
            </a:r>
            <a:r>
              <a:rPr lang="en-US" altLang="zh-CN" sz="3600" b="1">
                <a:solidFill>
                  <a:srgbClr val="C00000"/>
                </a:solidFill>
              </a:rPr>
              <a:t>(</a:t>
            </a:r>
            <a:r>
              <a:rPr lang="en-US" altLang="zh-CN" sz="3600" b="1" i="1">
                <a:solidFill>
                  <a:srgbClr val="C00000"/>
                </a:solidFill>
              </a:rPr>
              <a:t>n-</a:t>
            </a:r>
            <a:r>
              <a:rPr lang="en-US" altLang="zh-CN" sz="3600" b="1">
                <a:solidFill>
                  <a:srgbClr val="C00000"/>
                </a:solidFill>
              </a:rPr>
              <a:t>1)</a:t>
            </a:r>
            <a:endParaRPr lang="zh-CN" altLang="en-US" sz="36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3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3375"/>
                                        </p:tgtEl>
                                        <p:attrNameLst>
                                          <p:attrName>style.visibility</p:attrName>
                                        </p:attrNameLst>
                                      </p:cBhvr>
                                      <p:to>
                                        <p:strVal val="visible"/>
                                      </p:to>
                                    </p:set>
                                    <p:animEffect transition="in" filter="box(in)">
                                      <p:cBhvr>
                                        <p:cTn id="19" dur="500"/>
                                        <p:tgtEl>
                                          <p:spTgt spid="13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74" grpId="0" animBg="1" autoUpdateAnimBg="0"/>
      <p:bldP spid="13375"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80B28F48-0B9B-4902-A22E-469A00357CFB}" type="slidenum">
              <a:rPr lang="en-US" altLang="zh-CN" sz="1400"/>
            </a:fld>
            <a:endParaRPr lang="en-US" altLang="zh-CN" sz="1400"/>
          </a:p>
        </p:txBody>
      </p:sp>
      <p:pic>
        <p:nvPicPr>
          <p:cNvPr id="65539" name="Picture 24"/>
          <p:cNvPicPr>
            <a:picLocks noChangeAspect="1" noChangeArrowheads="1"/>
          </p:cNvPicPr>
          <p:nvPr/>
        </p:nvPicPr>
        <p:blipFill rotWithShape="1">
          <a:blip r:embed="rId1">
            <a:extLst>
              <a:ext uri="{28A0092B-C50C-407E-A947-70E740481C1C}">
                <a14:useLocalDpi xmlns:a14="http://schemas.microsoft.com/office/drawing/2010/main" val="0"/>
              </a:ext>
            </a:extLst>
          </a:blip>
          <a:srcRect r="34078"/>
          <a:stretch>
            <a:fillRect/>
          </a:stretch>
        </p:blipFill>
        <p:spPr bwMode="auto">
          <a:xfrm>
            <a:off x="4937125" y="1420813"/>
            <a:ext cx="2530475"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灯片编号占位符 5"/>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C456151-10EF-4617-93D9-7E04096E32C6}" type="slidenum">
              <a:rPr lang="en-US" altLang="zh-CN" sz="1400"/>
            </a:fld>
            <a:endParaRPr lang="en-US" altLang="zh-CN" sz="1400"/>
          </a:p>
        </p:txBody>
      </p:sp>
      <p:graphicFrame>
        <p:nvGraphicFramePr>
          <p:cNvPr id="65541" name="Object 5"/>
          <p:cNvGraphicFramePr>
            <a:graphicFrameLocks noChangeAspect="1"/>
          </p:cNvGraphicFramePr>
          <p:nvPr/>
        </p:nvGraphicFramePr>
        <p:xfrm>
          <a:off x="304800" y="3049588"/>
          <a:ext cx="3581400" cy="3046412"/>
        </p:xfrm>
        <a:graphic>
          <a:graphicData uri="http://schemas.openxmlformats.org/presentationml/2006/ole">
            <mc:AlternateContent xmlns:mc="http://schemas.openxmlformats.org/markup-compatibility/2006">
              <mc:Choice xmlns:v="urn:schemas-microsoft-com:vml" Requires="v">
                <p:oleObj spid="_x0000_s6161" name="" r:id="rId2" imgW="1870075" imgH="1668780" progId="">
                  <p:embed/>
                </p:oleObj>
              </mc:Choice>
              <mc:Fallback>
                <p:oleObj name="" r:id="rId2" imgW="1870075" imgH="1668780" progId="">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49588"/>
                        <a:ext cx="3581400"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6" name="Rectangle 6"/>
          <p:cNvSpPr>
            <a:spLocks noGrp="1" noChangeArrowheads="1"/>
          </p:cNvSpPr>
          <p:nvPr>
            <p:ph type="title" idx="4294967295"/>
          </p:nvPr>
        </p:nvSpPr>
        <p:spPr>
          <a:xfrm>
            <a:off x="152400" y="228600"/>
            <a:ext cx="4876800" cy="381000"/>
          </a:xfrm>
        </p:spPr>
        <p:txBody>
          <a:bodyPr/>
          <a:lstStyle/>
          <a:p>
            <a:pPr algn="l" eaLnBrk="1" hangingPunct="1"/>
            <a:r>
              <a:rPr lang="zh-CN" altLang="en-US" sz="2600" b="1"/>
              <a:t>讨论</a:t>
            </a:r>
            <a:r>
              <a:rPr lang="en-US" altLang="zh-CN" sz="2600" b="1"/>
              <a:t>1</a:t>
            </a:r>
            <a:r>
              <a:rPr lang="zh-CN" altLang="en-US" sz="2600" b="1"/>
              <a:t>：</a:t>
            </a:r>
            <a:r>
              <a:rPr lang="zh-CN" altLang="en-US" sz="2600" b="1">
                <a:solidFill>
                  <a:srgbClr val="333300"/>
                </a:solidFill>
              </a:rPr>
              <a:t>计算机如何实现</a:t>
            </a:r>
            <a:r>
              <a:rPr lang="en-US" altLang="zh-CN" sz="2600" b="1">
                <a:solidFill>
                  <a:srgbClr val="333300"/>
                </a:solidFill>
              </a:rPr>
              <a:t>BFS</a:t>
            </a:r>
            <a:r>
              <a:rPr lang="zh-CN" altLang="en-US" sz="2600" b="1">
                <a:solidFill>
                  <a:srgbClr val="333300"/>
                </a:solidFill>
              </a:rPr>
              <a:t>？</a:t>
            </a:r>
            <a:endParaRPr lang="zh-CN" altLang="en-US" sz="2600" b="1">
              <a:solidFill>
                <a:srgbClr val="333300"/>
              </a:solidFill>
            </a:endParaRPr>
          </a:p>
        </p:txBody>
      </p:sp>
      <p:sp>
        <p:nvSpPr>
          <p:cNvPr id="65543" name="Text Box 7"/>
          <p:cNvSpPr txBox="1">
            <a:spLocks noChangeArrowheads="1"/>
          </p:cNvSpPr>
          <p:nvPr/>
        </p:nvSpPr>
        <p:spPr bwMode="auto">
          <a:xfrm>
            <a:off x="762000" y="2819400"/>
            <a:ext cx="2514600" cy="466725"/>
          </a:xfrm>
          <a:prstGeom prst="rect">
            <a:avLst/>
          </a:prstGeom>
          <a:solidFill>
            <a:srgbClr val="CCFFFF"/>
          </a:solidFill>
          <a:ln w="9525">
            <a:solidFill>
              <a:schemeClr val="tx1"/>
            </a:solidFill>
            <a:miter lim="800000"/>
          </a:ln>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400" b="1">
                <a:solidFill>
                  <a:schemeClr val="tx2"/>
                </a:solidFill>
              </a:rPr>
              <a:t>邻接表</a:t>
            </a:r>
            <a:endParaRPr lang="zh-CN" altLang="en-US" sz="2400" b="1">
              <a:solidFill>
                <a:schemeClr val="tx2"/>
              </a:solidFill>
            </a:endParaRPr>
          </a:p>
        </p:txBody>
      </p:sp>
      <p:sp>
        <p:nvSpPr>
          <p:cNvPr id="65544" name="AutoShape 8">
            <a:hlinkClick r:id="" action="ppaction://hlinkshowjump?jump=nextslide" highlightClick="1"/>
          </p:cNvPr>
          <p:cNvSpPr>
            <a:spLocks noChangeArrowheads="1"/>
          </p:cNvSpPr>
          <p:nvPr/>
        </p:nvSpPr>
        <p:spPr bwMode="auto">
          <a:xfrm>
            <a:off x="8229600" y="60960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5545" name="Rectangle 9"/>
          <p:cNvSpPr>
            <a:spLocks noChangeArrowheads="1"/>
          </p:cNvSpPr>
          <p:nvPr/>
        </p:nvSpPr>
        <p:spPr bwMode="auto">
          <a:xfrm>
            <a:off x="4802188" y="15875"/>
            <a:ext cx="43418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571500" indent="-571500" algn="ctr"/>
            <a:r>
              <a:rPr lang="en-US" altLang="zh-CN" sz="2400">
                <a:solidFill>
                  <a:schemeClr val="tx2"/>
                </a:solidFill>
              </a:rPr>
              <a:t>——</a:t>
            </a:r>
            <a:r>
              <a:rPr lang="zh-CN" altLang="en-US" sz="2400" b="1">
                <a:solidFill>
                  <a:schemeClr val="tx2"/>
                </a:solidFill>
                <a:latin typeface="楷体_GB2312" pitchFamily="49" charset="-122"/>
                <a:ea typeface="楷体_GB2312" pitchFamily="49" charset="-122"/>
              </a:rPr>
              <a:t>除辅助数组</a:t>
            </a:r>
            <a:r>
              <a:rPr lang="en-US" altLang="zh-CN" sz="2400" b="1" i="1">
                <a:solidFill>
                  <a:schemeClr val="tx2"/>
                </a:solidFill>
                <a:ea typeface="楷体_GB2312" pitchFamily="49" charset="-122"/>
              </a:rPr>
              <a:t>visited</a:t>
            </a:r>
            <a:r>
              <a:rPr lang="en-US" altLang="zh-CN" sz="2400" b="1">
                <a:solidFill>
                  <a:schemeClr val="tx2"/>
                </a:solidFill>
                <a:ea typeface="楷体_GB2312" pitchFamily="49" charset="-122"/>
              </a:rPr>
              <a:t> [n ]</a:t>
            </a:r>
            <a:r>
              <a:rPr lang="zh-CN" altLang="en-US" sz="2400" b="1">
                <a:solidFill>
                  <a:schemeClr val="tx2"/>
                </a:solidFill>
                <a:ea typeface="楷体_GB2312" pitchFamily="49" charset="-122"/>
              </a:rPr>
              <a:t>外，还需再开一辅助队列！</a:t>
            </a:r>
            <a:endParaRPr lang="zh-CN" altLang="en-US" sz="2400" b="1">
              <a:solidFill>
                <a:schemeClr val="tx2"/>
              </a:solidFill>
              <a:ea typeface="楷体_GB2312" pitchFamily="49" charset="-122"/>
            </a:endParaRPr>
          </a:p>
        </p:txBody>
      </p:sp>
      <p:sp>
        <p:nvSpPr>
          <p:cNvPr id="65546" name="Rectangle 10"/>
          <p:cNvSpPr>
            <a:spLocks noChangeArrowheads="1"/>
          </p:cNvSpPr>
          <p:nvPr/>
        </p:nvSpPr>
        <p:spPr bwMode="auto">
          <a:xfrm>
            <a:off x="0" y="685800"/>
            <a:ext cx="1042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2400">
                <a:solidFill>
                  <a:schemeClr val="hlink"/>
                </a:solidFill>
                <a:latin typeface="黑体" panose="02010609060101010101" pitchFamily="2" charset="-122"/>
                <a:ea typeface="黑体" panose="02010609060101010101" pitchFamily="2" charset="-122"/>
              </a:rPr>
              <a:t>例：</a:t>
            </a:r>
            <a:endParaRPr lang="zh-CN" altLang="en-US" sz="2400">
              <a:solidFill>
                <a:schemeClr val="hlink"/>
              </a:solidFill>
              <a:latin typeface="黑体" panose="02010609060101010101" pitchFamily="2" charset="-122"/>
              <a:ea typeface="黑体" panose="02010609060101010101" pitchFamily="2" charset="-122"/>
            </a:endParaRPr>
          </a:p>
        </p:txBody>
      </p:sp>
      <p:graphicFrame>
        <p:nvGraphicFramePr>
          <p:cNvPr id="65547" name="Object 11"/>
          <p:cNvGraphicFramePr>
            <a:graphicFrameLocks noChangeAspect="1"/>
          </p:cNvGraphicFramePr>
          <p:nvPr/>
        </p:nvGraphicFramePr>
        <p:xfrm>
          <a:off x="990600" y="838200"/>
          <a:ext cx="2286000" cy="1905000"/>
        </p:xfrm>
        <a:graphic>
          <a:graphicData uri="http://schemas.openxmlformats.org/presentationml/2006/ole">
            <mc:AlternateContent xmlns:mc="http://schemas.openxmlformats.org/markup-compatibility/2006">
              <mc:Choice xmlns:v="urn:schemas-microsoft-com:vml" Requires="v">
                <p:oleObj spid="_x0000_s6162" name="" r:id="rId4" imgW="1307465" imgH="1271270" progId="">
                  <p:embed/>
                </p:oleObj>
              </mc:Choice>
              <mc:Fallback>
                <p:oleObj name="" r:id="rId4" imgW="1307465" imgH="1271270" progId="">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t="6862" b="7362"/>
                      <a:stretch>
                        <a:fillRect/>
                      </a:stretch>
                    </p:blipFill>
                    <p:spPr bwMode="auto">
                      <a:xfrm>
                        <a:off x="990600" y="838200"/>
                        <a:ext cx="2286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48" name="AutoShape 12"/>
          <p:cNvSpPr>
            <a:spLocks noChangeArrowheads="1"/>
          </p:cNvSpPr>
          <p:nvPr/>
        </p:nvSpPr>
        <p:spPr bwMode="auto">
          <a:xfrm>
            <a:off x="0" y="1143000"/>
            <a:ext cx="990600" cy="457200"/>
          </a:xfrm>
          <a:prstGeom prst="wedgeEllipseCallout">
            <a:avLst>
              <a:gd name="adj1" fmla="val 50319"/>
              <a:gd name="adj2" fmla="val 80556"/>
            </a:avLst>
          </a:prstGeom>
          <a:solidFill>
            <a:srgbClr val="00FFFF"/>
          </a:solidFill>
          <a:ln w="9525">
            <a:solidFill>
              <a:schemeClr val="tx1"/>
            </a:solidFill>
            <a:miter lim="800000"/>
          </a:ln>
        </p:spPr>
        <p:txBody>
          <a:bodyPr/>
          <a:lstStyle/>
          <a:p>
            <a:pPr algn="ctr"/>
            <a:r>
              <a:rPr lang="zh-CN" altLang="en-US" sz="2000">
                <a:solidFill>
                  <a:schemeClr val="tx2"/>
                </a:solidFill>
              </a:rPr>
              <a:t>起点</a:t>
            </a:r>
            <a:endParaRPr lang="zh-CN" altLang="en-US" sz="2000">
              <a:solidFill>
                <a:schemeClr val="tx2"/>
              </a:solidFill>
            </a:endParaRPr>
          </a:p>
        </p:txBody>
      </p:sp>
      <p:sp>
        <p:nvSpPr>
          <p:cNvPr id="65549" name="Text Box 13"/>
          <p:cNvSpPr txBox="1">
            <a:spLocks noChangeArrowheads="1"/>
          </p:cNvSpPr>
          <p:nvPr/>
        </p:nvSpPr>
        <p:spPr bwMode="auto">
          <a:xfrm>
            <a:off x="4953000" y="838200"/>
            <a:ext cx="2514600" cy="466725"/>
          </a:xfrm>
          <a:prstGeom prst="rect">
            <a:avLst/>
          </a:prstGeom>
          <a:solidFill>
            <a:srgbClr val="CCFFFF"/>
          </a:solidFill>
          <a:ln w="9525">
            <a:solidFill>
              <a:schemeClr val="tx1"/>
            </a:solidFill>
            <a:miter lim="800000"/>
          </a:ln>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400">
                <a:solidFill>
                  <a:schemeClr val="tx2"/>
                </a:solidFill>
                <a:ea typeface="楷体_GB2312" pitchFamily="49" charset="-122"/>
              </a:rPr>
              <a:t>辅助队列</a:t>
            </a:r>
            <a:endParaRPr lang="zh-CN" altLang="en-US" sz="2400">
              <a:solidFill>
                <a:schemeClr val="tx2"/>
              </a:solidFill>
              <a:ea typeface="楷体_GB2312" pitchFamily="49" charset="-122"/>
            </a:endParaRPr>
          </a:p>
        </p:txBody>
      </p:sp>
      <p:sp>
        <p:nvSpPr>
          <p:cNvPr id="65554" name="AutoShape 18"/>
          <p:cNvSpPr>
            <a:spLocks noChangeArrowheads="1"/>
          </p:cNvSpPr>
          <p:nvPr/>
        </p:nvSpPr>
        <p:spPr bwMode="auto">
          <a:xfrm>
            <a:off x="7620000" y="914400"/>
            <a:ext cx="1600200" cy="304800"/>
          </a:xfrm>
          <a:prstGeom prst="wedgeRectCallout">
            <a:avLst>
              <a:gd name="adj1" fmla="val -82042"/>
              <a:gd name="adj2" fmla="val 176565"/>
            </a:avLst>
          </a:prstGeom>
          <a:solidFill>
            <a:srgbClr val="00FFFF"/>
          </a:solidFill>
          <a:ln w="9525">
            <a:solidFill>
              <a:schemeClr val="tx1"/>
            </a:solidFill>
            <a:miter lim="800000"/>
          </a:ln>
        </p:spPr>
        <p:txBody>
          <a:bodyPr/>
          <a:lstStyle/>
          <a:p>
            <a:pPr algn="ctr"/>
            <a:r>
              <a:rPr lang="zh-CN" altLang="en-US" sz="1800" b="1">
                <a:solidFill>
                  <a:schemeClr val="tx2"/>
                </a:solidFill>
              </a:rPr>
              <a:t>初始</a:t>
            </a:r>
            <a:r>
              <a:rPr lang="en-US" altLang="zh-CN" sz="1800" b="1">
                <a:solidFill>
                  <a:schemeClr val="tx2"/>
                </a:solidFill>
              </a:rPr>
              <a:t>f=0,r=0</a:t>
            </a:r>
            <a:endParaRPr lang="en-US" altLang="zh-CN" sz="1800" b="1">
              <a:solidFill>
                <a:schemeClr val="tx2"/>
              </a:solidFill>
            </a:endParaRPr>
          </a:p>
        </p:txBody>
      </p:sp>
      <p:sp>
        <p:nvSpPr>
          <p:cNvPr id="65555" name="Oval 19"/>
          <p:cNvSpPr>
            <a:spLocks noChangeArrowheads="1"/>
          </p:cNvSpPr>
          <p:nvPr/>
        </p:nvSpPr>
        <p:spPr bwMode="auto">
          <a:xfrm>
            <a:off x="609600" y="3810000"/>
            <a:ext cx="304800" cy="3810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5557" name="Oval 21"/>
          <p:cNvSpPr>
            <a:spLocks noChangeArrowheads="1"/>
          </p:cNvSpPr>
          <p:nvPr/>
        </p:nvSpPr>
        <p:spPr bwMode="auto">
          <a:xfrm>
            <a:off x="533400" y="3429000"/>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cxnSp>
        <p:nvCxnSpPr>
          <p:cNvPr id="56342" name="直接连接符 23"/>
          <p:cNvCxnSpPr>
            <a:cxnSpLocks noChangeShapeType="1"/>
          </p:cNvCxnSpPr>
          <p:nvPr/>
        </p:nvCxnSpPr>
        <p:spPr bwMode="auto">
          <a:xfrm flipV="1">
            <a:off x="0" y="727075"/>
            <a:ext cx="9144000" cy="73025"/>
          </a:xfrm>
          <a:prstGeom prst="line">
            <a:avLst/>
          </a:prstGeom>
          <a:noFill/>
          <a:ln w="22225">
            <a:solidFill>
              <a:srgbClr val="FFC000"/>
            </a:solidFill>
            <a:rou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5545"/>
                                        </p:tgtEl>
                                        <p:attrNameLst>
                                          <p:attrName>style.visibility</p:attrName>
                                        </p:attrNameLst>
                                      </p:cBhvr>
                                      <p:to>
                                        <p:strVal val="visible"/>
                                      </p:to>
                                    </p:set>
                                    <p:anim calcmode="lin" valueType="num">
                                      <p:cBhvr>
                                        <p:cTn id="7" dur="500" fill="hold"/>
                                        <p:tgtEl>
                                          <p:spTgt spid="65545"/>
                                        </p:tgtEl>
                                        <p:attrNameLst>
                                          <p:attrName>ppt_w</p:attrName>
                                        </p:attrNameLst>
                                      </p:cBhvr>
                                      <p:tavLst>
                                        <p:tav tm="0">
                                          <p:val>
                                            <p:fltVal val="0"/>
                                          </p:val>
                                        </p:tav>
                                        <p:tav tm="100000">
                                          <p:val>
                                            <p:strVal val="#ppt_w"/>
                                          </p:val>
                                        </p:tav>
                                      </p:tavLst>
                                    </p:anim>
                                    <p:anim calcmode="lin" valueType="num">
                                      <p:cBhvr>
                                        <p:cTn id="8" dur="500" fill="hold"/>
                                        <p:tgtEl>
                                          <p:spTgt spid="6554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46"/>
                                        </p:tgtEl>
                                        <p:attrNameLst>
                                          <p:attrName>style.visibility</p:attrName>
                                        </p:attrNameLst>
                                      </p:cBhvr>
                                      <p:to>
                                        <p:strVal val="visible"/>
                                      </p:to>
                                    </p:set>
                                    <p:anim calcmode="lin" valueType="num">
                                      <p:cBhvr additive="base">
                                        <p:cTn id="13" dur="500" fill="hold"/>
                                        <p:tgtEl>
                                          <p:spTgt spid="65546"/>
                                        </p:tgtEl>
                                        <p:attrNameLst>
                                          <p:attrName>ppt_x</p:attrName>
                                        </p:attrNameLst>
                                      </p:cBhvr>
                                      <p:tavLst>
                                        <p:tav tm="0">
                                          <p:val>
                                            <p:strVal val="0-#ppt_w/2"/>
                                          </p:val>
                                        </p:tav>
                                        <p:tav tm="100000">
                                          <p:val>
                                            <p:strVal val="#ppt_x"/>
                                          </p:val>
                                        </p:tav>
                                      </p:tavLst>
                                    </p:anim>
                                    <p:anim calcmode="lin" valueType="num">
                                      <p:cBhvr additive="base">
                                        <p:cTn id="14" dur="500" fill="hold"/>
                                        <p:tgtEl>
                                          <p:spTgt spid="65546"/>
                                        </p:tgtEl>
                                        <p:attrNameLst>
                                          <p:attrName>ppt_y</p:attrName>
                                        </p:attrNameLst>
                                      </p:cBhvr>
                                      <p:tavLst>
                                        <p:tav tm="0">
                                          <p:val>
                                            <p:strVal val="#ppt_y"/>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499"/>
                                          </p:stCondLst>
                                        </p:cTn>
                                        <p:tgtEl>
                                          <p:spTgt spid="65547"/>
                                        </p:tgtEl>
                                        <p:attrNameLst>
                                          <p:attrName>style.visibility</p:attrName>
                                        </p:attrNameLst>
                                      </p:cBhvr>
                                      <p:to>
                                        <p:strVal val="visible"/>
                                      </p:to>
                                    </p:set>
                                  </p:childTnLst>
                                </p:cTn>
                              </p:par>
                              <p:par>
                                <p:cTn id="17" presetID="2" presetClass="entr" presetSubtype="8" fill="hold" grpId="0" nodeType="withEffect">
                                  <p:stCondLst>
                                    <p:cond delay="0"/>
                                  </p:stCondLst>
                                  <p:childTnLst>
                                    <p:set>
                                      <p:cBhvr>
                                        <p:cTn id="18" dur="1" fill="hold">
                                          <p:stCondLst>
                                            <p:cond delay="0"/>
                                          </p:stCondLst>
                                        </p:cTn>
                                        <p:tgtEl>
                                          <p:spTgt spid="65548"/>
                                        </p:tgtEl>
                                        <p:attrNameLst>
                                          <p:attrName>style.visibility</p:attrName>
                                        </p:attrNameLst>
                                      </p:cBhvr>
                                      <p:to>
                                        <p:strVal val="visible"/>
                                      </p:to>
                                    </p:set>
                                    <p:anim calcmode="lin" valueType="num">
                                      <p:cBhvr additive="base">
                                        <p:cTn id="19" dur="500" fill="hold"/>
                                        <p:tgtEl>
                                          <p:spTgt spid="65548"/>
                                        </p:tgtEl>
                                        <p:attrNameLst>
                                          <p:attrName>ppt_x</p:attrName>
                                        </p:attrNameLst>
                                      </p:cBhvr>
                                      <p:tavLst>
                                        <p:tav tm="0">
                                          <p:val>
                                            <p:strVal val="0-#ppt_w/2"/>
                                          </p:val>
                                        </p:tav>
                                        <p:tav tm="100000">
                                          <p:val>
                                            <p:strVal val="#ppt_x"/>
                                          </p:val>
                                        </p:tav>
                                      </p:tavLst>
                                    </p:anim>
                                    <p:anim calcmode="lin" valueType="num">
                                      <p:cBhvr additive="base">
                                        <p:cTn id="20" dur="500" fill="hold"/>
                                        <p:tgtEl>
                                          <p:spTgt spid="6554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5543"/>
                                        </p:tgtEl>
                                        <p:attrNameLst>
                                          <p:attrName>style.visibility</p:attrName>
                                        </p:attrNameLst>
                                      </p:cBhvr>
                                      <p:to>
                                        <p:strVal val="visible"/>
                                      </p:to>
                                    </p:set>
                                    <p:animEffect transition="in" filter="wipe(left)">
                                      <p:cBhvr>
                                        <p:cTn id="25" dur="500"/>
                                        <p:tgtEl>
                                          <p:spTgt spid="65543"/>
                                        </p:tgtEl>
                                      </p:cBhvr>
                                    </p:animEffect>
                                  </p:childTnLst>
                                </p:cTn>
                              </p:par>
                              <p:par>
                                <p:cTn id="26" presetID="22" presetClass="entr" presetSubtype="1" fill="hold" nodeType="withEffect">
                                  <p:stCondLst>
                                    <p:cond delay="0"/>
                                  </p:stCondLst>
                                  <p:childTnLst>
                                    <p:set>
                                      <p:cBhvr>
                                        <p:cTn id="27" dur="1" fill="hold">
                                          <p:stCondLst>
                                            <p:cond delay="0"/>
                                          </p:stCondLst>
                                        </p:cTn>
                                        <p:tgtEl>
                                          <p:spTgt spid="65541"/>
                                        </p:tgtEl>
                                        <p:attrNameLst>
                                          <p:attrName>style.visibility</p:attrName>
                                        </p:attrNameLst>
                                      </p:cBhvr>
                                      <p:to>
                                        <p:strVal val="visible"/>
                                      </p:to>
                                    </p:set>
                                    <p:animEffect transition="in" filter="wipe(up)">
                                      <p:cBhvr>
                                        <p:cTn id="28" dur="500"/>
                                        <p:tgtEl>
                                          <p:spTgt spid="65541"/>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65549"/>
                                        </p:tgtEl>
                                        <p:attrNameLst>
                                          <p:attrName>style.visibility</p:attrName>
                                        </p:attrNameLst>
                                      </p:cBhvr>
                                      <p:to>
                                        <p:strVal val="visible"/>
                                      </p:to>
                                    </p:set>
                                    <p:anim calcmode="lin" valueType="num">
                                      <p:cBhvr>
                                        <p:cTn id="33" dur="500" fill="hold"/>
                                        <p:tgtEl>
                                          <p:spTgt spid="65549"/>
                                        </p:tgtEl>
                                        <p:attrNameLst>
                                          <p:attrName>ppt_w</p:attrName>
                                        </p:attrNameLst>
                                      </p:cBhvr>
                                      <p:tavLst>
                                        <p:tav tm="0">
                                          <p:val>
                                            <p:fltVal val="0"/>
                                          </p:val>
                                        </p:tav>
                                        <p:tav tm="100000">
                                          <p:val>
                                            <p:strVal val="#ppt_w"/>
                                          </p:val>
                                        </p:tav>
                                      </p:tavLst>
                                    </p:anim>
                                    <p:anim calcmode="lin" valueType="num">
                                      <p:cBhvr>
                                        <p:cTn id="34" dur="500" fill="hold"/>
                                        <p:tgtEl>
                                          <p:spTgt spid="65549"/>
                                        </p:tgtEl>
                                        <p:attrNameLst>
                                          <p:attrName>ppt_h</p:attrName>
                                        </p:attrNameLst>
                                      </p:cBhvr>
                                      <p:tavLst>
                                        <p:tav tm="0">
                                          <p:val>
                                            <p:fltVal val="0"/>
                                          </p:val>
                                        </p:tav>
                                        <p:tav tm="100000">
                                          <p:val>
                                            <p:strVal val="#ppt_h"/>
                                          </p:val>
                                        </p:tav>
                                      </p:tavLst>
                                    </p:anim>
                                  </p:childTnLst>
                                </p:cTn>
                              </p:par>
                              <p:par>
                                <p:cTn id="35" presetID="2" presetClass="entr" presetSubtype="2" fill="hold" grpId="0" nodeType="withEffect">
                                  <p:stCondLst>
                                    <p:cond delay="0"/>
                                  </p:stCondLst>
                                  <p:childTnLst>
                                    <p:set>
                                      <p:cBhvr>
                                        <p:cTn id="36" dur="1" fill="hold">
                                          <p:stCondLst>
                                            <p:cond delay="0"/>
                                          </p:stCondLst>
                                        </p:cTn>
                                        <p:tgtEl>
                                          <p:spTgt spid="65554"/>
                                        </p:tgtEl>
                                        <p:attrNameLst>
                                          <p:attrName>style.visibility</p:attrName>
                                        </p:attrNameLst>
                                      </p:cBhvr>
                                      <p:to>
                                        <p:strVal val="visible"/>
                                      </p:to>
                                    </p:set>
                                    <p:anim calcmode="lin" valueType="num">
                                      <p:cBhvr additive="base">
                                        <p:cTn id="37" dur="500" fill="hold"/>
                                        <p:tgtEl>
                                          <p:spTgt spid="65554"/>
                                        </p:tgtEl>
                                        <p:attrNameLst>
                                          <p:attrName>ppt_x</p:attrName>
                                        </p:attrNameLst>
                                      </p:cBhvr>
                                      <p:tavLst>
                                        <p:tav tm="0">
                                          <p:val>
                                            <p:strVal val="1+#ppt_w/2"/>
                                          </p:val>
                                        </p:tav>
                                        <p:tav tm="100000">
                                          <p:val>
                                            <p:strVal val="#ppt_x"/>
                                          </p:val>
                                        </p:tav>
                                      </p:tavLst>
                                    </p:anim>
                                    <p:anim calcmode="lin" valueType="num">
                                      <p:cBhvr additive="base">
                                        <p:cTn id="38" dur="500" fill="hold"/>
                                        <p:tgtEl>
                                          <p:spTgt spid="65554"/>
                                        </p:tgtEl>
                                        <p:attrNameLst>
                                          <p:attrName>ppt_y</p:attrName>
                                        </p:attrNameLst>
                                      </p:cBhvr>
                                      <p:tavLst>
                                        <p:tav tm="0">
                                          <p:val>
                                            <p:strVal val="#ppt_y"/>
                                          </p:val>
                                        </p:tav>
                                        <p:tav tm="100000">
                                          <p:val>
                                            <p:strVal val="#ppt_y"/>
                                          </p:val>
                                        </p:tav>
                                      </p:tavLst>
                                    </p:anim>
                                  </p:childTnLst>
                                </p:cTn>
                              </p:par>
                              <p:par>
                                <p:cTn id="39" presetID="1" presetClass="entr" presetSubtype="0" fill="hold" nodeType="withEffect">
                                  <p:stCondLst>
                                    <p:cond delay="0"/>
                                  </p:stCondLst>
                                  <p:childTnLst>
                                    <p:set>
                                      <p:cBhvr>
                                        <p:cTn id="40" dur="1" fill="hold">
                                          <p:stCondLst>
                                            <p:cond delay="0"/>
                                          </p:stCondLst>
                                        </p:cTn>
                                        <p:tgtEl>
                                          <p:spTgt spid="65539"/>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65555"/>
                                        </p:tgtEl>
                                        <p:attrNameLst>
                                          <p:attrName>style.visibility</p:attrName>
                                        </p:attrNameLst>
                                      </p:cBhvr>
                                      <p:to>
                                        <p:strVal val="visible"/>
                                      </p:to>
                                    </p:set>
                                  </p:childTnLst>
                                </p:cTn>
                              </p:par>
                            </p:childTnLst>
                          </p:cTn>
                        </p:par>
                        <p:par>
                          <p:cTn id="44" fill="hold">
                            <p:stCondLst>
                              <p:cond delay="1000"/>
                            </p:stCondLst>
                            <p:childTnLst>
                              <p:par>
                                <p:cTn id="45" presetID="2" presetClass="entr" presetSubtype="8" fill="hold" grpId="0" nodeType="afterEffect">
                                  <p:stCondLst>
                                    <p:cond delay="0"/>
                                  </p:stCondLst>
                                  <p:childTnLst>
                                    <p:set>
                                      <p:cBhvr>
                                        <p:cTn id="46" dur="1" fill="hold">
                                          <p:stCondLst>
                                            <p:cond delay="0"/>
                                          </p:stCondLst>
                                        </p:cTn>
                                        <p:tgtEl>
                                          <p:spTgt spid="65557"/>
                                        </p:tgtEl>
                                        <p:attrNameLst>
                                          <p:attrName>style.visibility</p:attrName>
                                        </p:attrNameLst>
                                      </p:cBhvr>
                                      <p:to>
                                        <p:strVal val="visible"/>
                                      </p:to>
                                    </p:set>
                                    <p:anim calcmode="lin" valueType="num">
                                      <p:cBhvr additive="base">
                                        <p:cTn id="47" dur="500" fill="hold"/>
                                        <p:tgtEl>
                                          <p:spTgt spid="65557"/>
                                        </p:tgtEl>
                                        <p:attrNameLst>
                                          <p:attrName>ppt_x</p:attrName>
                                        </p:attrNameLst>
                                      </p:cBhvr>
                                      <p:tavLst>
                                        <p:tav tm="0">
                                          <p:val>
                                            <p:strVal val="0-#ppt_w/2"/>
                                          </p:val>
                                        </p:tav>
                                        <p:tav tm="100000">
                                          <p:val>
                                            <p:strVal val="#ppt_x"/>
                                          </p:val>
                                        </p:tav>
                                      </p:tavLst>
                                    </p:anim>
                                    <p:anim calcmode="lin" valueType="num">
                                      <p:cBhvr additive="base">
                                        <p:cTn id="48" dur="500" fill="hold"/>
                                        <p:tgtEl>
                                          <p:spTgt spid="65557"/>
                                        </p:tgtEl>
                                        <p:attrNameLst>
                                          <p:attrName>ppt_y</p:attrName>
                                        </p:attrNameLst>
                                      </p:cBhvr>
                                      <p:tavLst>
                                        <p:tav tm="0">
                                          <p:val>
                                            <p:strVal val="#ppt_y"/>
                                          </p:val>
                                        </p:tav>
                                        <p:tav tm="100000">
                                          <p:val>
                                            <p:strVal val="#ppt_y"/>
                                          </p:val>
                                        </p:tav>
                                      </p:tavLst>
                                    </p:anim>
                                  </p:childTnLst>
                                </p:cTn>
                              </p:par>
                            </p:childTnLst>
                          </p:cTn>
                        </p:par>
                        <p:par>
                          <p:cTn id="49" fill="hold">
                            <p:stCondLst>
                              <p:cond delay="1500"/>
                            </p:stCondLst>
                            <p:childTnLst>
                              <p:par>
                                <p:cTn id="50" presetID="22" presetClass="entr" presetSubtype="1" fill="hold" grpId="0" nodeType="afterEffect">
                                  <p:stCondLst>
                                    <p:cond delay="0"/>
                                  </p:stCondLst>
                                  <p:childTnLst>
                                    <p:set>
                                      <p:cBhvr>
                                        <p:cTn id="51" dur="1" fill="hold">
                                          <p:stCondLst>
                                            <p:cond delay="0"/>
                                          </p:stCondLst>
                                        </p:cTn>
                                        <p:tgtEl>
                                          <p:spTgt spid="65544"/>
                                        </p:tgtEl>
                                        <p:attrNameLst>
                                          <p:attrName>style.visibility</p:attrName>
                                        </p:attrNameLst>
                                      </p:cBhvr>
                                      <p:to>
                                        <p:strVal val="visible"/>
                                      </p:to>
                                    </p:set>
                                    <p:animEffect transition="in" filter="wipe(up)">
                                      <p:cBhvr>
                                        <p:cTn id="52" dur="500"/>
                                        <p:tgtEl>
                                          <p:spTgt spid="65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3" grpId="0" animBg="1" autoUpdateAnimBg="0"/>
      <p:bldP spid="65544" grpId="0" animBg="1" autoUpdateAnimBg="0"/>
      <p:bldP spid="65545" grpId="0" autoUpdateAnimBg="0"/>
      <p:bldP spid="65546" grpId="0" autoUpdateAnimBg="0"/>
      <p:bldP spid="65548" grpId="0" animBg="1" autoUpdateAnimBg="0"/>
      <p:bldP spid="65549" grpId="0" animBg="1" autoUpdateAnimBg="0"/>
      <p:bldP spid="65554" grpId="0" animBg="1" autoUpdateAnimBg="0"/>
      <p:bldP spid="65555" grpId="0" animBg="1" autoUpdateAnimBg="0"/>
      <p:bldP spid="65557"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4" name="Rectangle 2"/>
          <p:cNvSpPr>
            <a:spLocks noGrp="1" noChangeArrowheads="1"/>
          </p:cNvSpPr>
          <p:nvPr/>
        </p:nvSpPr>
        <p:spPr>
          <a:xfrm>
            <a:off x="228600" y="0"/>
            <a:ext cx="5562600" cy="6858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P3916 图的遍历</a:t>
            </a:r>
            <a:endParaRPr lang="en-US" sz="2800" b="1"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pic>
        <p:nvPicPr>
          <p:cNvPr id="3" name="图片 2"/>
          <p:cNvPicPr>
            <a:picLocks noChangeAspect="1"/>
          </p:cNvPicPr>
          <p:nvPr/>
        </p:nvPicPr>
        <p:blipFill>
          <a:blip r:embed="rId1"/>
          <a:stretch>
            <a:fillRect/>
          </a:stretch>
        </p:blipFill>
        <p:spPr>
          <a:xfrm>
            <a:off x="523875" y="1184910"/>
            <a:ext cx="8096250" cy="4648200"/>
          </a:xfrm>
          <a:prstGeom prst="rect">
            <a:avLst/>
          </a:prstGeom>
        </p:spPr>
      </p:pic>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4" name="Rectangle 2"/>
          <p:cNvSpPr>
            <a:spLocks noGrp="1" noChangeArrowheads="1"/>
          </p:cNvSpPr>
          <p:nvPr/>
        </p:nvSpPr>
        <p:spPr>
          <a:xfrm>
            <a:off x="228600" y="0"/>
            <a:ext cx="5562600" cy="6858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P1113 杂物</a:t>
            </a:r>
            <a:endParaRPr lang="en-US" sz="2800" b="1"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pic>
        <p:nvPicPr>
          <p:cNvPr id="2" name="图片 1"/>
          <p:cNvPicPr>
            <a:picLocks noChangeAspect="1"/>
          </p:cNvPicPr>
          <p:nvPr/>
        </p:nvPicPr>
        <p:blipFill>
          <a:blip r:embed="rId1"/>
          <a:stretch>
            <a:fillRect/>
          </a:stretch>
        </p:blipFill>
        <p:spPr>
          <a:xfrm>
            <a:off x="-27940" y="685800"/>
            <a:ext cx="7907020" cy="6159500"/>
          </a:xfrm>
          <a:prstGeom prst="rect">
            <a:avLst/>
          </a:prstGeom>
        </p:spPr>
      </p:pic>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4" name="Rectangle 2"/>
          <p:cNvSpPr>
            <a:spLocks noGrp="1" noChangeArrowheads="1"/>
          </p:cNvSpPr>
          <p:nvPr/>
        </p:nvSpPr>
        <p:spPr>
          <a:xfrm>
            <a:off x="228600" y="0"/>
            <a:ext cx="5562600" cy="6858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en-US" alt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拓扑排序</a:t>
            </a:r>
            <a:endParaRPr lang="en-US" altLang="en-US" sz="2800" b="1"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4" name="文本框 3"/>
          <p:cNvSpPr txBox="1"/>
          <p:nvPr/>
        </p:nvSpPr>
        <p:spPr>
          <a:xfrm>
            <a:off x="34290" y="894080"/>
            <a:ext cx="8658225" cy="2306955"/>
          </a:xfrm>
          <a:prstGeom prst="rect">
            <a:avLst/>
          </a:prstGeom>
          <a:noFill/>
        </p:spPr>
        <p:txBody>
          <a:bodyPr wrap="square" rtlCol="0" anchor="t">
            <a:spAutoFit/>
          </a:bodyPr>
          <a:p>
            <a:r>
              <a:rPr lang="zh-CN" altLang="en-US" sz="2400"/>
              <a:t>在图论中，拓扑排序（Topological Sorting）是一个有向无环图（DAG, Directed Acyclic Graph）的所有顶点的线性序列。且该序列必须满足下面两个条件：</a:t>
            </a:r>
            <a:endParaRPr lang="zh-CN" altLang="en-US" sz="2400"/>
          </a:p>
          <a:p>
            <a:pPr marL="457200" indent="-457200">
              <a:buAutoNum type="arabicPeriod"/>
            </a:pPr>
            <a:r>
              <a:rPr lang="zh-CN" altLang="en-US" sz="2400"/>
              <a:t>每个顶点出现且只出现一次。</a:t>
            </a:r>
            <a:endParaRPr lang="zh-CN" altLang="en-US" sz="2400"/>
          </a:p>
          <a:p>
            <a:pPr marL="457200" indent="-457200">
              <a:buAutoNum type="arabicPeriod"/>
            </a:pPr>
            <a:r>
              <a:rPr lang="zh-CN" altLang="en-US" sz="2400"/>
              <a:t>若存在一条从顶点 A 到顶点 B 的路径，那么在序列中顶点 A 出现在顶点 B 的前面。</a:t>
            </a:r>
            <a:endParaRPr lang="zh-CN" altLang="en-US" sz="2400"/>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4" name="Rectangle 2"/>
          <p:cNvSpPr>
            <a:spLocks noGrp="1" noChangeArrowheads="1"/>
          </p:cNvSpPr>
          <p:nvPr/>
        </p:nvSpPr>
        <p:spPr>
          <a:xfrm>
            <a:off x="228600" y="0"/>
            <a:ext cx="5562600" cy="6858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en-US" alt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拓扑排序</a:t>
            </a:r>
            <a:endParaRPr lang="en-US" altLang="en-US" sz="2800" b="1"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4" name="文本框 3"/>
          <p:cNvSpPr txBox="1"/>
          <p:nvPr/>
        </p:nvSpPr>
        <p:spPr>
          <a:xfrm>
            <a:off x="34290" y="894080"/>
            <a:ext cx="8658225" cy="3415030"/>
          </a:xfrm>
          <a:prstGeom prst="rect">
            <a:avLst/>
          </a:prstGeom>
          <a:noFill/>
        </p:spPr>
        <p:txBody>
          <a:bodyPr wrap="square" rtlCol="0" anchor="t">
            <a:spAutoFit/>
          </a:bodyPr>
          <a:p>
            <a:r>
              <a:rPr lang="zh-CN" altLang="en-US" sz="2400"/>
              <a:t>在图论中，拓扑排序（Topological Sorting）是一个有向无环图（DAG, Directed Acyclic Graph）的所有顶点的线性序列。且该序列必须满足下面两个条件：</a:t>
            </a:r>
            <a:endParaRPr lang="zh-CN" altLang="en-US" sz="2400"/>
          </a:p>
          <a:p>
            <a:pPr marL="457200" indent="-457200">
              <a:buAutoNum type="arabicPeriod"/>
            </a:pPr>
            <a:r>
              <a:rPr lang="zh-CN" altLang="en-US" sz="2400"/>
              <a:t>每个顶点出现且只出现一次。</a:t>
            </a:r>
            <a:endParaRPr lang="zh-CN" altLang="en-US" sz="2400"/>
          </a:p>
          <a:p>
            <a:pPr marL="457200" indent="-457200">
              <a:buAutoNum type="arabicPeriod"/>
            </a:pPr>
            <a:r>
              <a:rPr lang="zh-CN" altLang="en-US" sz="2400"/>
              <a:t>若存在一条从顶点 A 到顶点 B 的路径，那么在序列中顶点 A 出现在顶点 B 的前面。</a:t>
            </a:r>
            <a:endParaRPr lang="zh-CN" altLang="en-US" sz="2400"/>
          </a:p>
          <a:p>
            <a:pPr marL="457200" indent="-457200">
              <a:buAutoNum type="arabicPeriod"/>
            </a:pPr>
            <a:endParaRPr lang="zh-CN" altLang="en-US" sz="2400"/>
          </a:p>
          <a:p>
            <a:pPr marL="457200" indent="-457200">
              <a:buAutoNum type="arabicPeriod"/>
            </a:pPr>
            <a:endParaRPr lang="zh-CN" altLang="en-US" sz="2400"/>
          </a:p>
          <a:p>
            <a:pPr marL="0" indent="0">
              <a:buNone/>
            </a:pPr>
            <a:r>
              <a:rPr lang="en-US" altLang="zh-CN" sz="2400"/>
              <a:t>	把大象放到冰箱里就是一种拓扑排序</a:t>
            </a:r>
            <a:endParaRPr lang="en-US" altLang="zh-CN" sz="2400"/>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2"/>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6B234834-D85D-4FDC-91F0-3F6E8FA63253}" type="slidenum">
              <a:rPr lang="zh-CN" altLang="en-US"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8851" name="Text Box 2"/>
          <p:cNvSpPr txBox="1">
            <a:spLocks noChangeArrowheads="1"/>
          </p:cNvSpPr>
          <p:nvPr/>
        </p:nvSpPr>
        <p:spPr bwMode="auto">
          <a:xfrm>
            <a:off x="344488" y="127000"/>
            <a:ext cx="62118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r>
              <a:rPr lang="zh-CN" altLang="en-US" sz="3200" b="1">
                <a:solidFill>
                  <a:schemeClr val="tx2"/>
                </a:solidFill>
              </a:rPr>
              <a:t>拓扑排序的方法</a:t>
            </a:r>
            <a:endParaRPr lang="zh-CN" altLang="en-US" sz="3200" b="1">
              <a:solidFill>
                <a:schemeClr val="tx2"/>
              </a:solidFill>
            </a:endParaRPr>
          </a:p>
        </p:txBody>
      </p:sp>
      <p:sp>
        <p:nvSpPr>
          <p:cNvPr id="104452" name="Oval 3"/>
          <p:cNvSpPr>
            <a:spLocks noChangeArrowheads="1"/>
          </p:cNvSpPr>
          <p:nvPr/>
        </p:nvSpPr>
        <p:spPr bwMode="auto">
          <a:xfrm>
            <a:off x="879475" y="1255713"/>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1</a:t>
            </a:r>
            <a:endParaRPr lang="en-US" altLang="zh-CN" sz="2000">
              <a:ea typeface="楷体_GB2312" pitchFamily="49" charset="-122"/>
            </a:endParaRPr>
          </a:p>
        </p:txBody>
      </p:sp>
      <p:sp>
        <p:nvSpPr>
          <p:cNvPr id="104453" name="Oval 4"/>
          <p:cNvSpPr>
            <a:spLocks noChangeArrowheads="1"/>
          </p:cNvSpPr>
          <p:nvPr/>
        </p:nvSpPr>
        <p:spPr bwMode="auto">
          <a:xfrm>
            <a:off x="2057400" y="1295400"/>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2</a:t>
            </a:r>
            <a:endParaRPr lang="en-US" altLang="zh-CN" sz="2000">
              <a:ea typeface="楷体_GB2312" pitchFamily="49" charset="-122"/>
            </a:endParaRPr>
          </a:p>
        </p:txBody>
      </p:sp>
      <p:sp>
        <p:nvSpPr>
          <p:cNvPr id="104454" name="Oval 5"/>
          <p:cNvSpPr>
            <a:spLocks noChangeArrowheads="1"/>
          </p:cNvSpPr>
          <p:nvPr/>
        </p:nvSpPr>
        <p:spPr bwMode="auto">
          <a:xfrm>
            <a:off x="2057400" y="2438400"/>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3</a:t>
            </a:r>
            <a:endParaRPr lang="en-US" altLang="zh-CN" sz="2000">
              <a:ea typeface="楷体_GB2312" pitchFamily="49" charset="-122"/>
            </a:endParaRPr>
          </a:p>
        </p:txBody>
      </p:sp>
      <p:sp>
        <p:nvSpPr>
          <p:cNvPr id="104455" name="Oval 6"/>
          <p:cNvSpPr>
            <a:spLocks noChangeArrowheads="1"/>
          </p:cNvSpPr>
          <p:nvPr/>
        </p:nvSpPr>
        <p:spPr bwMode="auto">
          <a:xfrm>
            <a:off x="914400" y="2438400"/>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4</a:t>
            </a:r>
            <a:endParaRPr lang="en-US" altLang="zh-CN" sz="2000">
              <a:ea typeface="楷体_GB2312" pitchFamily="49" charset="-122"/>
            </a:endParaRPr>
          </a:p>
        </p:txBody>
      </p:sp>
      <p:sp>
        <p:nvSpPr>
          <p:cNvPr id="104456" name="Oval 7"/>
          <p:cNvSpPr>
            <a:spLocks noChangeArrowheads="1"/>
          </p:cNvSpPr>
          <p:nvPr/>
        </p:nvSpPr>
        <p:spPr bwMode="auto">
          <a:xfrm>
            <a:off x="2057400" y="3505200"/>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5</a:t>
            </a:r>
            <a:endParaRPr lang="en-US" altLang="zh-CN" sz="2000">
              <a:ea typeface="楷体_GB2312" pitchFamily="49" charset="-122"/>
            </a:endParaRPr>
          </a:p>
        </p:txBody>
      </p:sp>
      <p:sp>
        <p:nvSpPr>
          <p:cNvPr id="104457" name="Oval 8"/>
          <p:cNvSpPr>
            <a:spLocks noChangeArrowheads="1"/>
          </p:cNvSpPr>
          <p:nvPr/>
        </p:nvSpPr>
        <p:spPr bwMode="auto">
          <a:xfrm>
            <a:off x="914400" y="3505200"/>
            <a:ext cx="374650" cy="536575"/>
          </a:xfrm>
          <a:prstGeom prst="ellipse">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algn="ctr"/>
            <a:r>
              <a:rPr lang="en-US" altLang="zh-CN" sz="2000">
                <a:ea typeface="楷体_GB2312" pitchFamily="49" charset="-122"/>
              </a:rPr>
              <a:t>6</a:t>
            </a:r>
            <a:endParaRPr lang="en-US" altLang="zh-CN" sz="2000">
              <a:ea typeface="楷体_GB2312" pitchFamily="49" charset="-122"/>
            </a:endParaRPr>
          </a:p>
        </p:txBody>
      </p:sp>
      <p:sp>
        <p:nvSpPr>
          <p:cNvPr id="104458" name="Line 9"/>
          <p:cNvSpPr>
            <a:spLocks noChangeShapeType="1"/>
          </p:cNvSpPr>
          <p:nvPr/>
        </p:nvSpPr>
        <p:spPr bwMode="auto">
          <a:xfrm>
            <a:off x="1295400" y="1524000"/>
            <a:ext cx="7620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459" name="Line 10"/>
          <p:cNvSpPr>
            <a:spLocks noChangeShapeType="1"/>
          </p:cNvSpPr>
          <p:nvPr/>
        </p:nvSpPr>
        <p:spPr bwMode="auto">
          <a:xfrm flipV="1">
            <a:off x="2209800" y="1828800"/>
            <a:ext cx="0" cy="6096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0" name="Line 11"/>
          <p:cNvSpPr>
            <a:spLocks noChangeShapeType="1"/>
          </p:cNvSpPr>
          <p:nvPr/>
        </p:nvSpPr>
        <p:spPr bwMode="auto">
          <a:xfrm>
            <a:off x="1219200" y="1752600"/>
            <a:ext cx="838200" cy="9144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1" name="Line 12"/>
          <p:cNvSpPr>
            <a:spLocks noChangeShapeType="1"/>
          </p:cNvSpPr>
          <p:nvPr/>
        </p:nvSpPr>
        <p:spPr bwMode="auto">
          <a:xfrm>
            <a:off x="1066800" y="1828800"/>
            <a:ext cx="0" cy="6096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2" name="Line 13"/>
          <p:cNvSpPr>
            <a:spLocks noChangeShapeType="1"/>
          </p:cNvSpPr>
          <p:nvPr/>
        </p:nvSpPr>
        <p:spPr bwMode="auto">
          <a:xfrm>
            <a:off x="1219200" y="2895600"/>
            <a:ext cx="838200" cy="6858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3" name="Line 14"/>
          <p:cNvSpPr>
            <a:spLocks noChangeShapeType="1"/>
          </p:cNvSpPr>
          <p:nvPr/>
        </p:nvSpPr>
        <p:spPr bwMode="auto">
          <a:xfrm flipV="1">
            <a:off x="1066800" y="2971800"/>
            <a:ext cx="0" cy="5334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4" name="Line 15"/>
          <p:cNvSpPr>
            <a:spLocks noChangeShapeType="1"/>
          </p:cNvSpPr>
          <p:nvPr/>
        </p:nvSpPr>
        <p:spPr bwMode="auto">
          <a:xfrm flipH="1">
            <a:off x="2209800" y="2971800"/>
            <a:ext cx="0" cy="53340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5" name="Line 16"/>
          <p:cNvSpPr>
            <a:spLocks noChangeShapeType="1"/>
          </p:cNvSpPr>
          <p:nvPr/>
        </p:nvSpPr>
        <p:spPr bwMode="auto">
          <a:xfrm>
            <a:off x="1295400" y="3886200"/>
            <a:ext cx="7620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466" name="Text Box 17"/>
          <p:cNvSpPr txBox="1">
            <a:spLocks noChangeArrowheads="1"/>
          </p:cNvSpPr>
          <p:nvPr/>
        </p:nvSpPr>
        <p:spPr bwMode="auto">
          <a:xfrm>
            <a:off x="823913" y="8032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467" name="Text Box 18"/>
          <p:cNvSpPr txBox="1">
            <a:spLocks noChangeArrowheads="1"/>
          </p:cNvSpPr>
          <p:nvPr/>
        </p:nvSpPr>
        <p:spPr bwMode="auto">
          <a:xfrm>
            <a:off x="2133600" y="8382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2</a:t>
            </a:r>
            <a:endParaRPr lang="en-US" altLang="zh-CN" sz="2000">
              <a:ea typeface="楷体_GB2312" pitchFamily="49" charset="-122"/>
            </a:endParaRPr>
          </a:p>
        </p:txBody>
      </p:sp>
      <p:sp>
        <p:nvSpPr>
          <p:cNvPr id="104468" name="Text Box 19"/>
          <p:cNvSpPr txBox="1">
            <a:spLocks noChangeArrowheads="1"/>
          </p:cNvSpPr>
          <p:nvPr/>
        </p:nvSpPr>
        <p:spPr bwMode="auto">
          <a:xfrm>
            <a:off x="609600" y="25146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2</a:t>
            </a:r>
            <a:endParaRPr lang="en-US" altLang="zh-CN" sz="2000">
              <a:ea typeface="楷体_GB2312" pitchFamily="49" charset="-122"/>
            </a:endParaRPr>
          </a:p>
        </p:txBody>
      </p:sp>
      <p:sp>
        <p:nvSpPr>
          <p:cNvPr id="104469" name="Text Box 20"/>
          <p:cNvSpPr txBox="1">
            <a:spLocks noChangeArrowheads="1"/>
          </p:cNvSpPr>
          <p:nvPr/>
        </p:nvSpPr>
        <p:spPr bwMode="auto">
          <a:xfrm>
            <a:off x="2438400" y="25146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1</a:t>
            </a:r>
            <a:endParaRPr lang="en-US" altLang="zh-CN" sz="2000">
              <a:ea typeface="楷体_GB2312" pitchFamily="49" charset="-122"/>
            </a:endParaRPr>
          </a:p>
        </p:txBody>
      </p:sp>
      <p:sp>
        <p:nvSpPr>
          <p:cNvPr id="104470" name="Text Box 21"/>
          <p:cNvSpPr txBox="1">
            <a:spLocks noChangeArrowheads="1"/>
          </p:cNvSpPr>
          <p:nvPr/>
        </p:nvSpPr>
        <p:spPr bwMode="auto">
          <a:xfrm>
            <a:off x="914400" y="40386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471" name="Text Box 22"/>
          <p:cNvSpPr txBox="1">
            <a:spLocks noChangeArrowheads="1"/>
          </p:cNvSpPr>
          <p:nvPr/>
        </p:nvSpPr>
        <p:spPr bwMode="auto">
          <a:xfrm>
            <a:off x="2057400" y="40386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3</a:t>
            </a:r>
            <a:endParaRPr lang="en-US" altLang="zh-CN" sz="2000">
              <a:ea typeface="楷体_GB2312" pitchFamily="49" charset="-122"/>
            </a:endParaRPr>
          </a:p>
        </p:txBody>
      </p:sp>
      <p:sp>
        <p:nvSpPr>
          <p:cNvPr id="104472" name="Text Box 23"/>
          <p:cNvSpPr txBox="1">
            <a:spLocks noChangeArrowheads="1"/>
          </p:cNvSpPr>
          <p:nvPr/>
        </p:nvSpPr>
        <p:spPr bwMode="auto">
          <a:xfrm>
            <a:off x="3200400" y="15240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楷体_GB2312" pitchFamily="49" charset="-122"/>
              </a:rPr>
              <a:t>1</a:t>
            </a:r>
            <a:endParaRPr lang="en-US" altLang="zh-CN" sz="2000">
              <a:solidFill>
                <a:srgbClr val="333300"/>
              </a:solidFill>
              <a:ea typeface="楷体_GB2312" pitchFamily="49" charset="-122"/>
            </a:endParaRPr>
          </a:p>
        </p:txBody>
      </p:sp>
      <p:sp>
        <p:nvSpPr>
          <p:cNvPr id="104473" name="Text Box 24"/>
          <p:cNvSpPr txBox="1">
            <a:spLocks noChangeArrowheads="1"/>
          </p:cNvSpPr>
          <p:nvPr/>
        </p:nvSpPr>
        <p:spPr bwMode="auto">
          <a:xfrm>
            <a:off x="2957513" y="782638"/>
            <a:ext cx="17287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b="1">
                <a:solidFill>
                  <a:srgbClr val="333300"/>
                </a:solidFill>
              </a:rPr>
              <a:t>拓扑序列：</a:t>
            </a:r>
            <a:endParaRPr lang="zh-CN" altLang="en-US" sz="2000" b="1">
              <a:solidFill>
                <a:srgbClr val="333300"/>
              </a:solidFill>
              <a:ea typeface="楷体_GB2312" pitchFamily="49" charset="-122"/>
            </a:endParaRPr>
          </a:p>
        </p:txBody>
      </p:sp>
      <p:sp>
        <p:nvSpPr>
          <p:cNvPr id="104474" name="Text Box 25"/>
          <p:cNvSpPr txBox="1">
            <a:spLocks noChangeArrowheads="1"/>
          </p:cNvSpPr>
          <p:nvPr/>
        </p:nvSpPr>
        <p:spPr bwMode="auto">
          <a:xfrm>
            <a:off x="3733800" y="15240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楷体_GB2312" pitchFamily="49" charset="-122"/>
              </a:rPr>
              <a:t>3</a:t>
            </a:r>
            <a:endParaRPr lang="en-US" altLang="zh-CN" sz="2000">
              <a:solidFill>
                <a:srgbClr val="333300"/>
              </a:solidFill>
              <a:ea typeface="楷体_GB2312" pitchFamily="49" charset="-122"/>
            </a:endParaRPr>
          </a:p>
        </p:txBody>
      </p:sp>
      <p:sp>
        <p:nvSpPr>
          <p:cNvPr id="104475" name="Text Box 26"/>
          <p:cNvSpPr txBox="1">
            <a:spLocks noChangeArrowheads="1"/>
          </p:cNvSpPr>
          <p:nvPr/>
        </p:nvSpPr>
        <p:spPr bwMode="auto">
          <a:xfrm>
            <a:off x="4267200" y="15240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楷体_GB2312" pitchFamily="49" charset="-122"/>
              </a:rPr>
              <a:t>2</a:t>
            </a:r>
            <a:endParaRPr lang="en-US" altLang="zh-CN" sz="2000">
              <a:solidFill>
                <a:srgbClr val="333300"/>
              </a:solidFill>
              <a:ea typeface="楷体_GB2312" pitchFamily="49" charset="-122"/>
            </a:endParaRPr>
          </a:p>
        </p:txBody>
      </p:sp>
      <p:sp>
        <p:nvSpPr>
          <p:cNvPr id="104476" name="Text Box 27"/>
          <p:cNvSpPr txBox="1">
            <a:spLocks noChangeArrowheads="1"/>
          </p:cNvSpPr>
          <p:nvPr/>
        </p:nvSpPr>
        <p:spPr bwMode="auto">
          <a:xfrm>
            <a:off x="4800600" y="15240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楷体_GB2312" pitchFamily="49" charset="-122"/>
              </a:rPr>
              <a:t>6</a:t>
            </a:r>
            <a:endParaRPr lang="en-US" altLang="zh-CN" sz="2000">
              <a:solidFill>
                <a:srgbClr val="333300"/>
              </a:solidFill>
              <a:ea typeface="楷体_GB2312" pitchFamily="49" charset="-122"/>
            </a:endParaRPr>
          </a:p>
        </p:txBody>
      </p:sp>
      <p:sp>
        <p:nvSpPr>
          <p:cNvPr id="104477" name="Text Box 28"/>
          <p:cNvSpPr txBox="1">
            <a:spLocks noChangeArrowheads="1"/>
          </p:cNvSpPr>
          <p:nvPr/>
        </p:nvSpPr>
        <p:spPr bwMode="auto">
          <a:xfrm>
            <a:off x="5257800" y="15240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楷体_GB2312" pitchFamily="49" charset="-122"/>
              </a:rPr>
              <a:t>4</a:t>
            </a:r>
            <a:endParaRPr lang="en-US" altLang="zh-CN" sz="2400">
              <a:solidFill>
                <a:srgbClr val="333300"/>
              </a:solidFill>
              <a:ea typeface="楷体_GB2312" pitchFamily="49" charset="-122"/>
            </a:endParaRPr>
          </a:p>
        </p:txBody>
      </p:sp>
      <p:sp>
        <p:nvSpPr>
          <p:cNvPr id="104478" name="Text Box 29"/>
          <p:cNvSpPr txBox="1">
            <a:spLocks noChangeArrowheads="1"/>
          </p:cNvSpPr>
          <p:nvPr/>
        </p:nvSpPr>
        <p:spPr bwMode="auto">
          <a:xfrm>
            <a:off x="5776913" y="14890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楷体_GB2312" pitchFamily="49" charset="-122"/>
              </a:rPr>
              <a:t>5</a:t>
            </a:r>
            <a:endParaRPr lang="en-US" altLang="zh-CN" sz="2000">
              <a:solidFill>
                <a:srgbClr val="333300"/>
              </a:solidFill>
              <a:ea typeface="楷体_GB2312" pitchFamily="49" charset="-122"/>
            </a:endParaRPr>
          </a:p>
        </p:txBody>
      </p:sp>
      <p:sp>
        <p:nvSpPr>
          <p:cNvPr id="104482" name="Rectangle 33"/>
          <p:cNvSpPr>
            <a:spLocks noChangeArrowheads="1"/>
          </p:cNvSpPr>
          <p:nvPr/>
        </p:nvSpPr>
        <p:spPr bwMode="auto">
          <a:xfrm>
            <a:off x="838200" y="1219200"/>
            <a:ext cx="457200"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83" name="Line 34"/>
          <p:cNvSpPr>
            <a:spLocks noChangeShapeType="1"/>
          </p:cNvSpPr>
          <p:nvPr/>
        </p:nvSpPr>
        <p:spPr bwMode="auto">
          <a:xfrm>
            <a:off x="1219200" y="1524000"/>
            <a:ext cx="838200" cy="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484" name="Rectangle 35"/>
          <p:cNvSpPr>
            <a:spLocks noChangeArrowheads="1"/>
          </p:cNvSpPr>
          <p:nvPr/>
        </p:nvSpPr>
        <p:spPr bwMode="auto">
          <a:xfrm>
            <a:off x="2209800" y="9144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85" name="Text Box 36"/>
          <p:cNvSpPr txBox="1">
            <a:spLocks noChangeArrowheads="1"/>
          </p:cNvSpPr>
          <p:nvPr/>
        </p:nvSpPr>
        <p:spPr bwMode="auto">
          <a:xfrm>
            <a:off x="2424113" y="8032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1</a:t>
            </a:r>
            <a:endParaRPr lang="en-US" altLang="zh-CN" sz="2000">
              <a:ea typeface="楷体_GB2312" pitchFamily="49" charset="-122"/>
            </a:endParaRPr>
          </a:p>
        </p:txBody>
      </p:sp>
      <p:sp>
        <p:nvSpPr>
          <p:cNvPr id="104486" name="Line 37"/>
          <p:cNvSpPr>
            <a:spLocks noChangeShapeType="1"/>
          </p:cNvSpPr>
          <p:nvPr/>
        </p:nvSpPr>
        <p:spPr bwMode="auto">
          <a:xfrm>
            <a:off x="1219200" y="1752600"/>
            <a:ext cx="838200" cy="914400"/>
          </a:xfrm>
          <a:prstGeom prst="line">
            <a:avLst/>
          </a:prstGeom>
          <a:noFill/>
          <a:ln w="25400" cap="sq">
            <a:solidFill>
              <a:schemeClr val="bg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487" name="Rectangle 38"/>
          <p:cNvSpPr>
            <a:spLocks noChangeArrowheads="1"/>
          </p:cNvSpPr>
          <p:nvPr/>
        </p:nvSpPr>
        <p:spPr bwMode="auto">
          <a:xfrm>
            <a:off x="2514600" y="2590800"/>
            <a:ext cx="228600"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88" name="Line 39"/>
          <p:cNvSpPr>
            <a:spLocks noChangeShapeType="1"/>
          </p:cNvSpPr>
          <p:nvPr/>
        </p:nvSpPr>
        <p:spPr bwMode="auto">
          <a:xfrm>
            <a:off x="1066800" y="1828800"/>
            <a:ext cx="0" cy="60960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489" name="Rectangle 40"/>
          <p:cNvSpPr>
            <a:spLocks noChangeArrowheads="1"/>
          </p:cNvSpPr>
          <p:nvPr/>
        </p:nvSpPr>
        <p:spPr bwMode="auto">
          <a:xfrm>
            <a:off x="685800" y="25908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90" name="Text Box 41"/>
          <p:cNvSpPr txBox="1">
            <a:spLocks noChangeArrowheads="1"/>
          </p:cNvSpPr>
          <p:nvPr/>
        </p:nvSpPr>
        <p:spPr bwMode="auto">
          <a:xfrm>
            <a:off x="2424113" y="21748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491" name="Text Box 42"/>
          <p:cNvSpPr txBox="1">
            <a:spLocks noChangeArrowheads="1"/>
          </p:cNvSpPr>
          <p:nvPr/>
        </p:nvSpPr>
        <p:spPr bwMode="auto">
          <a:xfrm>
            <a:off x="671513" y="21748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1</a:t>
            </a:r>
            <a:endParaRPr lang="en-US" altLang="zh-CN" sz="2000">
              <a:ea typeface="楷体_GB2312" pitchFamily="49" charset="-122"/>
            </a:endParaRPr>
          </a:p>
        </p:txBody>
      </p:sp>
      <p:sp>
        <p:nvSpPr>
          <p:cNvPr id="78889" name="Rectangle 43"/>
          <p:cNvSpPr>
            <a:spLocks noChangeArrowheads="1"/>
          </p:cNvSpPr>
          <p:nvPr/>
        </p:nvSpPr>
        <p:spPr bwMode="auto">
          <a:xfrm>
            <a:off x="1878013" y="1951038"/>
            <a:ext cx="180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93" name="Rectangle 44"/>
          <p:cNvSpPr>
            <a:spLocks noChangeArrowheads="1"/>
          </p:cNvSpPr>
          <p:nvPr/>
        </p:nvSpPr>
        <p:spPr bwMode="auto">
          <a:xfrm>
            <a:off x="838200" y="762000"/>
            <a:ext cx="3048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94" name="Rectangle 45"/>
          <p:cNvSpPr>
            <a:spLocks noChangeArrowheads="1"/>
          </p:cNvSpPr>
          <p:nvPr/>
        </p:nvSpPr>
        <p:spPr bwMode="auto">
          <a:xfrm>
            <a:off x="2057400" y="2438400"/>
            <a:ext cx="457200"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
        <p:nvSpPr>
          <p:cNvPr id="104495" name="Rectangle 46"/>
          <p:cNvSpPr>
            <a:spLocks noChangeArrowheads="1"/>
          </p:cNvSpPr>
          <p:nvPr/>
        </p:nvSpPr>
        <p:spPr bwMode="auto">
          <a:xfrm>
            <a:off x="2514600" y="2286000"/>
            <a:ext cx="2286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96" name="Line 47"/>
          <p:cNvSpPr>
            <a:spLocks noChangeShapeType="1"/>
          </p:cNvSpPr>
          <p:nvPr/>
        </p:nvSpPr>
        <p:spPr bwMode="auto">
          <a:xfrm flipV="1">
            <a:off x="2209800" y="1828800"/>
            <a:ext cx="0" cy="60960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497" name="Rectangle 48"/>
          <p:cNvSpPr>
            <a:spLocks noChangeArrowheads="1"/>
          </p:cNvSpPr>
          <p:nvPr/>
        </p:nvSpPr>
        <p:spPr bwMode="auto">
          <a:xfrm>
            <a:off x="2514600" y="9144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498" name="Text Box 49"/>
          <p:cNvSpPr txBox="1">
            <a:spLocks noChangeArrowheads="1"/>
          </p:cNvSpPr>
          <p:nvPr/>
        </p:nvSpPr>
        <p:spPr bwMode="auto">
          <a:xfrm>
            <a:off x="2500313" y="13366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499" name="Line 50"/>
          <p:cNvSpPr>
            <a:spLocks noChangeShapeType="1"/>
          </p:cNvSpPr>
          <p:nvPr/>
        </p:nvSpPr>
        <p:spPr bwMode="auto">
          <a:xfrm>
            <a:off x="2209800" y="3048000"/>
            <a:ext cx="0" cy="45720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500" name="Rectangle 51"/>
          <p:cNvSpPr>
            <a:spLocks noChangeArrowheads="1"/>
          </p:cNvSpPr>
          <p:nvPr/>
        </p:nvSpPr>
        <p:spPr bwMode="auto">
          <a:xfrm>
            <a:off x="2133600" y="41148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01" name="Text Box 52"/>
          <p:cNvSpPr txBox="1">
            <a:spLocks noChangeArrowheads="1"/>
          </p:cNvSpPr>
          <p:nvPr/>
        </p:nvSpPr>
        <p:spPr bwMode="auto">
          <a:xfrm>
            <a:off x="2500313" y="36226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2</a:t>
            </a:r>
            <a:endParaRPr lang="en-US" altLang="zh-CN" sz="2000">
              <a:ea typeface="楷体_GB2312" pitchFamily="49" charset="-122"/>
            </a:endParaRPr>
          </a:p>
        </p:txBody>
      </p:sp>
      <p:sp>
        <p:nvSpPr>
          <p:cNvPr id="104502" name="Rectangle 53"/>
          <p:cNvSpPr>
            <a:spLocks noChangeArrowheads="1"/>
          </p:cNvSpPr>
          <p:nvPr/>
        </p:nvSpPr>
        <p:spPr bwMode="auto">
          <a:xfrm>
            <a:off x="2057400" y="1219200"/>
            <a:ext cx="381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
        <p:nvSpPr>
          <p:cNvPr id="104503" name="Rectangle 54"/>
          <p:cNvSpPr>
            <a:spLocks noChangeArrowheads="1"/>
          </p:cNvSpPr>
          <p:nvPr/>
        </p:nvSpPr>
        <p:spPr bwMode="auto">
          <a:xfrm>
            <a:off x="2438400" y="1447800"/>
            <a:ext cx="3048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04" name="Rectangle 55"/>
          <p:cNvSpPr>
            <a:spLocks noChangeArrowheads="1"/>
          </p:cNvSpPr>
          <p:nvPr/>
        </p:nvSpPr>
        <p:spPr bwMode="auto">
          <a:xfrm>
            <a:off x="838200" y="3505200"/>
            <a:ext cx="533400"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
        <p:nvSpPr>
          <p:cNvPr id="104505" name="Rectangle 56"/>
          <p:cNvSpPr>
            <a:spLocks noChangeArrowheads="1"/>
          </p:cNvSpPr>
          <p:nvPr/>
        </p:nvSpPr>
        <p:spPr bwMode="auto">
          <a:xfrm>
            <a:off x="990600" y="41148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
        <p:nvSpPr>
          <p:cNvPr id="104506" name="Line 57"/>
          <p:cNvSpPr>
            <a:spLocks noChangeShapeType="1"/>
          </p:cNvSpPr>
          <p:nvPr/>
        </p:nvSpPr>
        <p:spPr bwMode="auto">
          <a:xfrm>
            <a:off x="1371600" y="3886200"/>
            <a:ext cx="685800" cy="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78904" name="Rectangle 58"/>
          <p:cNvSpPr>
            <a:spLocks noChangeArrowheads="1"/>
          </p:cNvSpPr>
          <p:nvPr/>
        </p:nvSpPr>
        <p:spPr bwMode="auto">
          <a:xfrm>
            <a:off x="2514600" y="37338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78905" name="Rectangle 59"/>
          <p:cNvSpPr>
            <a:spLocks noChangeArrowheads="1"/>
          </p:cNvSpPr>
          <p:nvPr/>
        </p:nvSpPr>
        <p:spPr bwMode="auto">
          <a:xfrm>
            <a:off x="5029200" y="38100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09" name="Rectangle 60"/>
          <p:cNvSpPr>
            <a:spLocks noChangeArrowheads="1"/>
          </p:cNvSpPr>
          <p:nvPr/>
        </p:nvSpPr>
        <p:spPr bwMode="auto">
          <a:xfrm>
            <a:off x="2590800" y="3733800"/>
            <a:ext cx="1524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10" name="Text Box 61"/>
          <p:cNvSpPr txBox="1">
            <a:spLocks noChangeArrowheads="1"/>
          </p:cNvSpPr>
          <p:nvPr/>
        </p:nvSpPr>
        <p:spPr bwMode="auto">
          <a:xfrm>
            <a:off x="2424113" y="30892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1</a:t>
            </a:r>
            <a:endParaRPr lang="en-US" altLang="zh-CN" sz="2000">
              <a:ea typeface="楷体_GB2312" pitchFamily="49" charset="-122"/>
            </a:endParaRPr>
          </a:p>
        </p:txBody>
      </p:sp>
      <p:sp>
        <p:nvSpPr>
          <p:cNvPr id="104511" name="Line 62"/>
          <p:cNvSpPr>
            <a:spLocks noChangeShapeType="1"/>
          </p:cNvSpPr>
          <p:nvPr/>
        </p:nvSpPr>
        <p:spPr bwMode="auto">
          <a:xfrm flipV="1">
            <a:off x="1066800" y="2971800"/>
            <a:ext cx="0" cy="533400"/>
          </a:xfrm>
          <a:prstGeom prst="line">
            <a:avLst/>
          </a:prstGeom>
          <a:noFill/>
          <a:ln w="12700" cap="sq">
            <a:solidFill>
              <a:srgbClr val="FFFF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04512" name="Rectangle 63"/>
          <p:cNvSpPr>
            <a:spLocks noChangeArrowheads="1"/>
          </p:cNvSpPr>
          <p:nvPr/>
        </p:nvSpPr>
        <p:spPr bwMode="auto">
          <a:xfrm>
            <a:off x="685800" y="2286000"/>
            <a:ext cx="2286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13" name="Text Box 64"/>
          <p:cNvSpPr txBox="1">
            <a:spLocks noChangeArrowheads="1"/>
          </p:cNvSpPr>
          <p:nvPr/>
        </p:nvSpPr>
        <p:spPr bwMode="auto">
          <a:xfrm>
            <a:off x="747713" y="29368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514" name="Rectangle 65"/>
          <p:cNvSpPr>
            <a:spLocks noChangeArrowheads="1"/>
          </p:cNvSpPr>
          <p:nvPr/>
        </p:nvSpPr>
        <p:spPr bwMode="auto">
          <a:xfrm>
            <a:off x="914400" y="2362200"/>
            <a:ext cx="4572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
        <p:nvSpPr>
          <p:cNvPr id="104515" name="Rectangle 66"/>
          <p:cNvSpPr>
            <a:spLocks noChangeArrowheads="1"/>
          </p:cNvSpPr>
          <p:nvPr/>
        </p:nvSpPr>
        <p:spPr bwMode="auto">
          <a:xfrm>
            <a:off x="838200" y="3048000"/>
            <a:ext cx="1524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16" name="Line 67"/>
          <p:cNvSpPr>
            <a:spLocks noChangeShapeType="1"/>
          </p:cNvSpPr>
          <p:nvPr/>
        </p:nvSpPr>
        <p:spPr bwMode="auto">
          <a:xfrm>
            <a:off x="1295400" y="2971800"/>
            <a:ext cx="762000" cy="609600"/>
          </a:xfrm>
          <a:prstGeom prst="line">
            <a:avLst/>
          </a:prstGeom>
          <a:noFill/>
          <a:ln w="25400" cap="sq">
            <a:solidFill>
              <a:schemeClr val="bg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4517" name="Rectangle 68"/>
          <p:cNvSpPr>
            <a:spLocks noChangeArrowheads="1"/>
          </p:cNvSpPr>
          <p:nvPr/>
        </p:nvSpPr>
        <p:spPr bwMode="auto">
          <a:xfrm>
            <a:off x="2438400" y="3124200"/>
            <a:ext cx="3048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18" name="Text Box 69"/>
          <p:cNvSpPr txBox="1">
            <a:spLocks noChangeArrowheads="1"/>
          </p:cNvSpPr>
          <p:nvPr/>
        </p:nvSpPr>
        <p:spPr bwMode="auto">
          <a:xfrm>
            <a:off x="2652713" y="3546475"/>
            <a:ext cx="333375" cy="457200"/>
          </a:xfrm>
          <a:prstGeom prst="rect">
            <a:avLst/>
          </a:prstGeom>
          <a:solidFill>
            <a:srgbClr val="99CCFF"/>
          </a:solidFill>
          <a:ln w="12700" cap="sq">
            <a:solidFill>
              <a:srgbClr val="FFFFFF"/>
            </a:solidFill>
            <a:miter lim="800000"/>
          </a:ln>
        </p:spPr>
        <p:txBody>
          <a:bodyPr wrap="none" lIns="90000" tIns="46800" rIns="90000" bIns="46800">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chemeClr val="tx2"/>
                </a:solidFill>
                <a:ea typeface="楷体_GB2312" pitchFamily="49" charset="-122"/>
              </a:rPr>
              <a:t>0</a:t>
            </a:r>
            <a:endParaRPr lang="en-US" altLang="zh-CN" sz="2000">
              <a:ea typeface="楷体_GB2312" pitchFamily="49" charset="-122"/>
            </a:endParaRPr>
          </a:p>
        </p:txBody>
      </p:sp>
      <p:sp>
        <p:nvSpPr>
          <p:cNvPr id="104519" name="Rectangle 70"/>
          <p:cNvSpPr>
            <a:spLocks noChangeArrowheads="1"/>
          </p:cNvSpPr>
          <p:nvPr/>
        </p:nvSpPr>
        <p:spPr bwMode="auto">
          <a:xfrm>
            <a:off x="1905000" y="3429000"/>
            <a:ext cx="6096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endParaRPr lang="zh-CN" altLang="en-US"/>
          </a:p>
        </p:txBody>
      </p:sp>
      <p:sp>
        <p:nvSpPr>
          <p:cNvPr id="104520" name="Rectangle 71"/>
          <p:cNvSpPr>
            <a:spLocks noChangeArrowheads="1"/>
          </p:cNvSpPr>
          <p:nvPr/>
        </p:nvSpPr>
        <p:spPr bwMode="auto">
          <a:xfrm>
            <a:off x="2643188" y="3500438"/>
            <a:ext cx="642937" cy="5254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pPr algn="ctr"/>
            <a:endParaRPr lang="zh-CN" altLang="en-US"/>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animEffect transition="in" filter="checkerboard(across)">
                                      <p:cBhvr>
                                        <p:cTn id="7" dur="500"/>
                                        <p:tgtEl>
                                          <p:spTgt spid="10445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04453"/>
                                        </p:tgtEl>
                                        <p:attrNameLst>
                                          <p:attrName>style.visibility</p:attrName>
                                        </p:attrNameLst>
                                      </p:cBhvr>
                                      <p:to>
                                        <p:strVal val="visible"/>
                                      </p:to>
                                    </p:set>
                                    <p:animEffect transition="in" filter="checkerboard(across)">
                                      <p:cBhvr>
                                        <p:cTn id="10" dur="500"/>
                                        <p:tgtEl>
                                          <p:spTgt spid="10445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04454"/>
                                        </p:tgtEl>
                                        <p:attrNameLst>
                                          <p:attrName>style.visibility</p:attrName>
                                        </p:attrNameLst>
                                      </p:cBhvr>
                                      <p:to>
                                        <p:strVal val="visible"/>
                                      </p:to>
                                    </p:set>
                                    <p:animEffect transition="in" filter="checkerboard(across)">
                                      <p:cBhvr>
                                        <p:cTn id="13" dur="500"/>
                                        <p:tgtEl>
                                          <p:spTgt spid="104454"/>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04455"/>
                                        </p:tgtEl>
                                        <p:attrNameLst>
                                          <p:attrName>style.visibility</p:attrName>
                                        </p:attrNameLst>
                                      </p:cBhvr>
                                      <p:to>
                                        <p:strVal val="visible"/>
                                      </p:to>
                                    </p:set>
                                    <p:animEffect transition="in" filter="checkerboard(across)">
                                      <p:cBhvr>
                                        <p:cTn id="16" dur="500"/>
                                        <p:tgtEl>
                                          <p:spTgt spid="104455"/>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04456"/>
                                        </p:tgtEl>
                                        <p:attrNameLst>
                                          <p:attrName>style.visibility</p:attrName>
                                        </p:attrNameLst>
                                      </p:cBhvr>
                                      <p:to>
                                        <p:strVal val="visible"/>
                                      </p:to>
                                    </p:set>
                                    <p:animEffect transition="in" filter="checkerboard(across)">
                                      <p:cBhvr>
                                        <p:cTn id="19" dur="500"/>
                                        <p:tgtEl>
                                          <p:spTgt spid="10445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04457"/>
                                        </p:tgtEl>
                                        <p:attrNameLst>
                                          <p:attrName>style.visibility</p:attrName>
                                        </p:attrNameLst>
                                      </p:cBhvr>
                                      <p:to>
                                        <p:strVal val="visible"/>
                                      </p:to>
                                    </p:set>
                                    <p:animEffect transition="in" filter="checkerboard(across)">
                                      <p:cBhvr>
                                        <p:cTn id="22" dur="500"/>
                                        <p:tgtEl>
                                          <p:spTgt spid="104457"/>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04458"/>
                                        </p:tgtEl>
                                        <p:attrNameLst>
                                          <p:attrName>style.visibility</p:attrName>
                                        </p:attrNameLst>
                                      </p:cBhvr>
                                      <p:to>
                                        <p:strVal val="visible"/>
                                      </p:to>
                                    </p:set>
                                    <p:animEffect transition="in" filter="checkerboard(across)">
                                      <p:cBhvr>
                                        <p:cTn id="25" dur="500"/>
                                        <p:tgtEl>
                                          <p:spTgt spid="104458"/>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04459"/>
                                        </p:tgtEl>
                                        <p:attrNameLst>
                                          <p:attrName>style.visibility</p:attrName>
                                        </p:attrNameLst>
                                      </p:cBhvr>
                                      <p:to>
                                        <p:strVal val="visible"/>
                                      </p:to>
                                    </p:set>
                                    <p:animEffect transition="in" filter="checkerboard(across)">
                                      <p:cBhvr>
                                        <p:cTn id="28" dur="500"/>
                                        <p:tgtEl>
                                          <p:spTgt spid="104459"/>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04460"/>
                                        </p:tgtEl>
                                        <p:attrNameLst>
                                          <p:attrName>style.visibility</p:attrName>
                                        </p:attrNameLst>
                                      </p:cBhvr>
                                      <p:to>
                                        <p:strVal val="visible"/>
                                      </p:to>
                                    </p:set>
                                    <p:animEffect transition="in" filter="checkerboard(across)">
                                      <p:cBhvr>
                                        <p:cTn id="31" dur="500"/>
                                        <p:tgtEl>
                                          <p:spTgt spid="104460"/>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04461"/>
                                        </p:tgtEl>
                                        <p:attrNameLst>
                                          <p:attrName>style.visibility</p:attrName>
                                        </p:attrNameLst>
                                      </p:cBhvr>
                                      <p:to>
                                        <p:strVal val="visible"/>
                                      </p:to>
                                    </p:set>
                                    <p:animEffect transition="in" filter="checkerboard(across)">
                                      <p:cBhvr>
                                        <p:cTn id="34" dur="500"/>
                                        <p:tgtEl>
                                          <p:spTgt spid="104461"/>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04462"/>
                                        </p:tgtEl>
                                        <p:attrNameLst>
                                          <p:attrName>style.visibility</p:attrName>
                                        </p:attrNameLst>
                                      </p:cBhvr>
                                      <p:to>
                                        <p:strVal val="visible"/>
                                      </p:to>
                                    </p:set>
                                    <p:animEffect transition="in" filter="checkerboard(across)">
                                      <p:cBhvr>
                                        <p:cTn id="37" dur="500"/>
                                        <p:tgtEl>
                                          <p:spTgt spid="104462"/>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04463"/>
                                        </p:tgtEl>
                                        <p:attrNameLst>
                                          <p:attrName>style.visibility</p:attrName>
                                        </p:attrNameLst>
                                      </p:cBhvr>
                                      <p:to>
                                        <p:strVal val="visible"/>
                                      </p:to>
                                    </p:set>
                                    <p:animEffect transition="in" filter="checkerboard(across)">
                                      <p:cBhvr>
                                        <p:cTn id="40" dur="500"/>
                                        <p:tgtEl>
                                          <p:spTgt spid="104463"/>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04464"/>
                                        </p:tgtEl>
                                        <p:attrNameLst>
                                          <p:attrName>style.visibility</p:attrName>
                                        </p:attrNameLst>
                                      </p:cBhvr>
                                      <p:to>
                                        <p:strVal val="visible"/>
                                      </p:to>
                                    </p:set>
                                    <p:animEffect transition="in" filter="checkerboard(across)">
                                      <p:cBhvr>
                                        <p:cTn id="43" dur="500"/>
                                        <p:tgtEl>
                                          <p:spTgt spid="104464"/>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04465"/>
                                        </p:tgtEl>
                                        <p:attrNameLst>
                                          <p:attrName>style.visibility</p:attrName>
                                        </p:attrNameLst>
                                      </p:cBhvr>
                                      <p:to>
                                        <p:strVal val="visible"/>
                                      </p:to>
                                    </p:set>
                                    <p:animEffect transition="in" filter="checkerboard(across)">
                                      <p:cBhvr>
                                        <p:cTn id="46" dur="500"/>
                                        <p:tgtEl>
                                          <p:spTgt spid="104465"/>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104473"/>
                                        </p:tgtEl>
                                        <p:attrNameLst>
                                          <p:attrName>style.visibility</p:attrName>
                                        </p:attrNameLst>
                                      </p:cBhvr>
                                      <p:to>
                                        <p:strVal val="visible"/>
                                      </p:to>
                                    </p:set>
                                    <p:animEffect transition="in" filter="checkerboard(across)">
                                      <p:cBhvr>
                                        <p:cTn id="51" dur="500"/>
                                        <p:tgtEl>
                                          <p:spTgt spid="104473"/>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04466"/>
                                        </p:tgtEl>
                                        <p:attrNameLst>
                                          <p:attrName>style.visibility</p:attrName>
                                        </p:attrNameLst>
                                      </p:cBhvr>
                                      <p:to>
                                        <p:strVal val="visible"/>
                                      </p:to>
                                    </p:set>
                                    <p:animEffect transition="in" filter="dissolve">
                                      <p:cBhvr>
                                        <p:cTn id="56" dur="500"/>
                                        <p:tgtEl>
                                          <p:spTgt spid="104466"/>
                                        </p:tgtEl>
                                      </p:cBhvr>
                                    </p:animEffect>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104467"/>
                                        </p:tgtEl>
                                        <p:attrNameLst>
                                          <p:attrName>style.visibility</p:attrName>
                                        </p:attrNameLst>
                                      </p:cBhvr>
                                      <p:to>
                                        <p:strVal val="visible"/>
                                      </p:to>
                                    </p:set>
                                    <p:animEffect transition="in" filter="dissolve">
                                      <p:cBhvr>
                                        <p:cTn id="60" dur="500"/>
                                        <p:tgtEl>
                                          <p:spTgt spid="104467"/>
                                        </p:tgtEl>
                                      </p:cBhvr>
                                    </p:animEffect>
                                  </p:childTnLst>
                                </p:cTn>
                              </p:par>
                            </p:childTnLst>
                          </p:cTn>
                        </p:par>
                        <p:par>
                          <p:cTn id="61" fill="hold">
                            <p:stCondLst>
                              <p:cond delay="1000"/>
                            </p:stCondLst>
                            <p:childTnLst>
                              <p:par>
                                <p:cTn id="62" presetID="9" presetClass="entr" presetSubtype="0" fill="hold" grpId="0" nodeType="afterEffect">
                                  <p:stCondLst>
                                    <p:cond delay="0"/>
                                  </p:stCondLst>
                                  <p:childTnLst>
                                    <p:set>
                                      <p:cBhvr>
                                        <p:cTn id="63" dur="1" fill="hold">
                                          <p:stCondLst>
                                            <p:cond delay="0"/>
                                          </p:stCondLst>
                                        </p:cTn>
                                        <p:tgtEl>
                                          <p:spTgt spid="104468"/>
                                        </p:tgtEl>
                                        <p:attrNameLst>
                                          <p:attrName>style.visibility</p:attrName>
                                        </p:attrNameLst>
                                      </p:cBhvr>
                                      <p:to>
                                        <p:strVal val="visible"/>
                                      </p:to>
                                    </p:set>
                                    <p:animEffect transition="in" filter="dissolve">
                                      <p:cBhvr>
                                        <p:cTn id="64" dur="500"/>
                                        <p:tgtEl>
                                          <p:spTgt spid="104468"/>
                                        </p:tgtEl>
                                      </p:cBhvr>
                                    </p:animEffect>
                                  </p:childTnLst>
                                </p:cTn>
                              </p:par>
                            </p:childTnLst>
                          </p:cTn>
                        </p:par>
                        <p:par>
                          <p:cTn id="65" fill="hold">
                            <p:stCondLst>
                              <p:cond delay="1500"/>
                            </p:stCondLst>
                            <p:childTnLst>
                              <p:par>
                                <p:cTn id="66" presetID="9" presetClass="entr" presetSubtype="0" fill="hold" grpId="0" nodeType="afterEffect">
                                  <p:stCondLst>
                                    <p:cond delay="0"/>
                                  </p:stCondLst>
                                  <p:childTnLst>
                                    <p:set>
                                      <p:cBhvr>
                                        <p:cTn id="67" dur="1" fill="hold">
                                          <p:stCondLst>
                                            <p:cond delay="0"/>
                                          </p:stCondLst>
                                        </p:cTn>
                                        <p:tgtEl>
                                          <p:spTgt spid="104469"/>
                                        </p:tgtEl>
                                        <p:attrNameLst>
                                          <p:attrName>style.visibility</p:attrName>
                                        </p:attrNameLst>
                                      </p:cBhvr>
                                      <p:to>
                                        <p:strVal val="visible"/>
                                      </p:to>
                                    </p:set>
                                    <p:animEffect transition="in" filter="dissolve">
                                      <p:cBhvr>
                                        <p:cTn id="68" dur="500"/>
                                        <p:tgtEl>
                                          <p:spTgt spid="104469"/>
                                        </p:tgtEl>
                                      </p:cBhvr>
                                    </p:animEffect>
                                  </p:childTnLst>
                                </p:cTn>
                              </p:par>
                            </p:childTnLst>
                          </p:cTn>
                        </p:par>
                        <p:par>
                          <p:cTn id="69" fill="hold">
                            <p:stCondLst>
                              <p:cond delay="2000"/>
                            </p:stCondLst>
                            <p:childTnLst>
                              <p:par>
                                <p:cTn id="70" presetID="9" presetClass="entr" presetSubtype="0" fill="hold" grpId="0" nodeType="afterEffect">
                                  <p:stCondLst>
                                    <p:cond delay="0"/>
                                  </p:stCondLst>
                                  <p:childTnLst>
                                    <p:set>
                                      <p:cBhvr>
                                        <p:cTn id="71" dur="1" fill="hold">
                                          <p:stCondLst>
                                            <p:cond delay="0"/>
                                          </p:stCondLst>
                                        </p:cTn>
                                        <p:tgtEl>
                                          <p:spTgt spid="104470"/>
                                        </p:tgtEl>
                                        <p:attrNameLst>
                                          <p:attrName>style.visibility</p:attrName>
                                        </p:attrNameLst>
                                      </p:cBhvr>
                                      <p:to>
                                        <p:strVal val="visible"/>
                                      </p:to>
                                    </p:set>
                                    <p:animEffect transition="in" filter="dissolve">
                                      <p:cBhvr>
                                        <p:cTn id="72" dur="500"/>
                                        <p:tgtEl>
                                          <p:spTgt spid="104470"/>
                                        </p:tgtEl>
                                      </p:cBhvr>
                                    </p:animEffect>
                                  </p:childTnLst>
                                </p:cTn>
                              </p:par>
                            </p:childTnLst>
                          </p:cTn>
                        </p:par>
                        <p:par>
                          <p:cTn id="73" fill="hold">
                            <p:stCondLst>
                              <p:cond delay="2500"/>
                            </p:stCondLst>
                            <p:childTnLst>
                              <p:par>
                                <p:cTn id="74" presetID="9" presetClass="entr" presetSubtype="0" fill="hold" grpId="0" nodeType="afterEffect">
                                  <p:stCondLst>
                                    <p:cond delay="0"/>
                                  </p:stCondLst>
                                  <p:childTnLst>
                                    <p:set>
                                      <p:cBhvr>
                                        <p:cTn id="75" dur="1" fill="hold">
                                          <p:stCondLst>
                                            <p:cond delay="0"/>
                                          </p:stCondLst>
                                        </p:cTn>
                                        <p:tgtEl>
                                          <p:spTgt spid="104471"/>
                                        </p:tgtEl>
                                        <p:attrNameLst>
                                          <p:attrName>style.visibility</p:attrName>
                                        </p:attrNameLst>
                                      </p:cBhvr>
                                      <p:to>
                                        <p:strVal val="visible"/>
                                      </p:to>
                                    </p:set>
                                    <p:animEffect transition="in" filter="dissolve">
                                      <p:cBhvr>
                                        <p:cTn id="76" dur="500"/>
                                        <p:tgtEl>
                                          <p:spTgt spid="104471"/>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grpId="0" nodeType="clickEffect">
                                  <p:stCondLst>
                                    <p:cond delay="0"/>
                                  </p:stCondLst>
                                  <p:childTnLst>
                                    <p:set>
                                      <p:cBhvr>
                                        <p:cTn id="80" dur="1" fill="hold">
                                          <p:stCondLst>
                                            <p:cond delay="0"/>
                                          </p:stCondLst>
                                        </p:cTn>
                                        <p:tgtEl>
                                          <p:spTgt spid="104472"/>
                                        </p:tgtEl>
                                        <p:attrNameLst>
                                          <p:attrName>style.visibility</p:attrName>
                                        </p:attrNameLst>
                                      </p:cBhvr>
                                      <p:to>
                                        <p:strVal val="visible"/>
                                      </p:to>
                                    </p:set>
                                    <p:anim calcmode="lin" valueType="num">
                                      <p:cBhvr additive="base">
                                        <p:cTn id="81" dur="500" fill="hold"/>
                                        <p:tgtEl>
                                          <p:spTgt spid="104472"/>
                                        </p:tgtEl>
                                        <p:attrNameLst>
                                          <p:attrName>ppt_x</p:attrName>
                                        </p:attrNameLst>
                                      </p:cBhvr>
                                      <p:tavLst>
                                        <p:tav tm="0">
                                          <p:val>
                                            <p:strVal val="1+#ppt_w/2"/>
                                          </p:val>
                                        </p:tav>
                                        <p:tav tm="100000">
                                          <p:val>
                                            <p:strVal val="#ppt_x"/>
                                          </p:val>
                                        </p:tav>
                                      </p:tavLst>
                                    </p:anim>
                                    <p:anim calcmode="lin" valueType="num">
                                      <p:cBhvr additive="base">
                                        <p:cTn id="82" dur="500" fill="hold"/>
                                        <p:tgtEl>
                                          <p:spTgt spid="104472"/>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04482"/>
                                        </p:tgtEl>
                                        <p:attrNameLst>
                                          <p:attrName>style.visibility</p:attrName>
                                        </p:attrNameLst>
                                      </p:cBhvr>
                                      <p:to>
                                        <p:strVal val="visible"/>
                                      </p:to>
                                    </p:set>
                                    <p:animEffect transition="in" filter="dissolve">
                                      <p:cBhvr>
                                        <p:cTn id="87" dur="500"/>
                                        <p:tgtEl>
                                          <p:spTgt spid="104482"/>
                                        </p:tgtEl>
                                      </p:cBhvr>
                                    </p:animEffect>
                                  </p:childTnLst>
                                </p:cTn>
                              </p:par>
                            </p:childTnLst>
                          </p:cTn>
                        </p:par>
                        <p:par>
                          <p:cTn id="88" fill="hold">
                            <p:stCondLst>
                              <p:cond delay="500"/>
                            </p:stCondLst>
                            <p:childTnLst>
                              <p:par>
                                <p:cTn id="89" presetID="9" presetClass="entr" presetSubtype="0" fill="hold" grpId="0" nodeType="afterEffect">
                                  <p:stCondLst>
                                    <p:cond delay="0"/>
                                  </p:stCondLst>
                                  <p:childTnLst>
                                    <p:set>
                                      <p:cBhvr>
                                        <p:cTn id="90" dur="1" fill="hold">
                                          <p:stCondLst>
                                            <p:cond delay="0"/>
                                          </p:stCondLst>
                                        </p:cTn>
                                        <p:tgtEl>
                                          <p:spTgt spid="104493"/>
                                        </p:tgtEl>
                                        <p:attrNameLst>
                                          <p:attrName>style.visibility</p:attrName>
                                        </p:attrNameLst>
                                      </p:cBhvr>
                                      <p:to>
                                        <p:strVal val="visible"/>
                                      </p:to>
                                    </p:set>
                                    <p:animEffect transition="in" filter="dissolve">
                                      <p:cBhvr>
                                        <p:cTn id="91" dur="500"/>
                                        <p:tgtEl>
                                          <p:spTgt spid="104493"/>
                                        </p:tgtEl>
                                      </p:cBhvr>
                                    </p:animEffect>
                                  </p:childTnLst>
                                </p:cTn>
                              </p:par>
                            </p:childTnLst>
                          </p:cTn>
                        </p:par>
                      </p:childTnLst>
                    </p:cTn>
                  </p:par>
                  <p:par>
                    <p:cTn id="92" fill="hold">
                      <p:stCondLst>
                        <p:cond delay="indefinite"/>
                      </p:stCondLst>
                      <p:childTnLst>
                        <p:par>
                          <p:cTn id="93" fill="hold">
                            <p:stCondLst>
                              <p:cond delay="0"/>
                            </p:stCondLst>
                            <p:childTnLst>
                              <p:par>
                                <p:cTn id="94" presetID="12" presetClass="entr" presetSubtype="8" fill="hold" grpId="0" nodeType="clickEffect">
                                  <p:stCondLst>
                                    <p:cond delay="0"/>
                                  </p:stCondLst>
                                  <p:childTnLst>
                                    <p:set>
                                      <p:cBhvr>
                                        <p:cTn id="95" dur="1" fill="hold">
                                          <p:stCondLst>
                                            <p:cond delay="0"/>
                                          </p:stCondLst>
                                        </p:cTn>
                                        <p:tgtEl>
                                          <p:spTgt spid="104483"/>
                                        </p:tgtEl>
                                        <p:attrNameLst>
                                          <p:attrName>style.visibility</p:attrName>
                                        </p:attrNameLst>
                                      </p:cBhvr>
                                      <p:to>
                                        <p:strVal val="visible"/>
                                      </p:to>
                                    </p:set>
                                    <p:animEffect transition="in" filter="slide(fromLeft)">
                                      <p:cBhvr>
                                        <p:cTn id="96" dur="500"/>
                                        <p:tgtEl>
                                          <p:spTgt spid="104483"/>
                                        </p:tgtEl>
                                      </p:cBhvr>
                                    </p:animEffect>
                                  </p:childTnLst>
                                </p:cTn>
                              </p:par>
                            </p:childTnLst>
                          </p:cTn>
                        </p:par>
                        <p:par>
                          <p:cTn id="97" fill="hold">
                            <p:stCondLst>
                              <p:cond delay="500"/>
                            </p:stCondLst>
                            <p:childTnLst>
                              <p:par>
                                <p:cTn id="98" presetID="9" presetClass="entr" presetSubtype="0" fill="hold" grpId="0" nodeType="afterEffect">
                                  <p:stCondLst>
                                    <p:cond delay="0"/>
                                  </p:stCondLst>
                                  <p:childTnLst>
                                    <p:set>
                                      <p:cBhvr>
                                        <p:cTn id="99" dur="1" fill="hold">
                                          <p:stCondLst>
                                            <p:cond delay="0"/>
                                          </p:stCondLst>
                                        </p:cTn>
                                        <p:tgtEl>
                                          <p:spTgt spid="104484"/>
                                        </p:tgtEl>
                                        <p:attrNameLst>
                                          <p:attrName>style.visibility</p:attrName>
                                        </p:attrNameLst>
                                      </p:cBhvr>
                                      <p:to>
                                        <p:strVal val="visible"/>
                                      </p:to>
                                    </p:set>
                                    <p:animEffect transition="in" filter="dissolve">
                                      <p:cBhvr>
                                        <p:cTn id="100" dur="500"/>
                                        <p:tgtEl>
                                          <p:spTgt spid="104484"/>
                                        </p:tgtEl>
                                      </p:cBhvr>
                                    </p:animEffect>
                                  </p:childTnLst>
                                </p:cTn>
                              </p:par>
                            </p:childTnLst>
                          </p:cTn>
                        </p:par>
                        <p:par>
                          <p:cTn id="101" fill="hold">
                            <p:stCondLst>
                              <p:cond delay="1000"/>
                            </p:stCondLst>
                            <p:childTnLst>
                              <p:par>
                                <p:cTn id="102" presetID="9" presetClass="entr" presetSubtype="0" fill="hold" grpId="0" nodeType="afterEffect">
                                  <p:stCondLst>
                                    <p:cond delay="0"/>
                                  </p:stCondLst>
                                  <p:childTnLst>
                                    <p:set>
                                      <p:cBhvr>
                                        <p:cTn id="103" dur="1" fill="hold">
                                          <p:stCondLst>
                                            <p:cond delay="0"/>
                                          </p:stCondLst>
                                        </p:cTn>
                                        <p:tgtEl>
                                          <p:spTgt spid="104485"/>
                                        </p:tgtEl>
                                        <p:attrNameLst>
                                          <p:attrName>style.visibility</p:attrName>
                                        </p:attrNameLst>
                                      </p:cBhvr>
                                      <p:to>
                                        <p:strVal val="visible"/>
                                      </p:to>
                                    </p:set>
                                    <p:animEffect transition="in" filter="dissolve">
                                      <p:cBhvr>
                                        <p:cTn id="104" dur="500"/>
                                        <p:tgtEl>
                                          <p:spTgt spid="104485"/>
                                        </p:tgtEl>
                                      </p:cBhvr>
                                    </p:animEffect>
                                  </p:childTnLst>
                                </p:cTn>
                              </p:par>
                            </p:childTnLst>
                          </p:cTn>
                        </p:par>
                      </p:childTnLst>
                    </p:cTn>
                  </p:par>
                  <p:par>
                    <p:cTn id="105" fill="hold">
                      <p:stCondLst>
                        <p:cond delay="indefinite"/>
                      </p:stCondLst>
                      <p:childTnLst>
                        <p:par>
                          <p:cTn id="106" fill="hold">
                            <p:stCondLst>
                              <p:cond delay="0"/>
                            </p:stCondLst>
                            <p:childTnLst>
                              <p:par>
                                <p:cTn id="107" presetID="12" presetClass="entr" presetSubtype="1" fill="hold" grpId="0" nodeType="clickEffect">
                                  <p:stCondLst>
                                    <p:cond delay="0"/>
                                  </p:stCondLst>
                                  <p:childTnLst>
                                    <p:set>
                                      <p:cBhvr>
                                        <p:cTn id="108" dur="1" fill="hold">
                                          <p:stCondLst>
                                            <p:cond delay="0"/>
                                          </p:stCondLst>
                                        </p:cTn>
                                        <p:tgtEl>
                                          <p:spTgt spid="104486"/>
                                        </p:tgtEl>
                                        <p:attrNameLst>
                                          <p:attrName>style.visibility</p:attrName>
                                        </p:attrNameLst>
                                      </p:cBhvr>
                                      <p:to>
                                        <p:strVal val="visible"/>
                                      </p:to>
                                    </p:set>
                                    <p:animEffect transition="in" filter="slide(fromTop)">
                                      <p:cBhvr>
                                        <p:cTn id="109" dur="500"/>
                                        <p:tgtEl>
                                          <p:spTgt spid="104486"/>
                                        </p:tgtEl>
                                      </p:cBhvr>
                                    </p:animEffect>
                                  </p:childTnLst>
                                </p:cTn>
                              </p:par>
                            </p:childTnLst>
                          </p:cTn>
                        </p:par>
                        <p:par>
                          <p:cTn id="110" fill="hold">
                            <p:stCondLst>
                              <p:cond delay="500"/>
                            </p:stCondLst>
                            <p:childTnLst>
                              <p:par>
                                <p:cTn id="111" presetID="9" presetClass="entr" presetSubtype="0" fill="hold" grpId="0" nodeType="afterEffect">
                                  <p:stCondLst>
                                    <p:cond delay="0"/>
                                  </p:stCondLst>
                                  <p:childTnLst>
                                    <p:set>
                                      <p:cBhvr>
                                        <p:cTn id="112" dur="1" fill="hold">
                                          <p:stCondLst>
                                            <p:cond delay="0"/>
                                          </p:stCondLst>
                                        </p:cTn>
                                        <p:tgtEl>
                                          <p:spTgt spid="104487"/>
                                        </p:tgtEl>
                                        <p:attrNameLst>
                                          <p:attrName>style.visibility</p:attrName>
                                        </p:attrNameLst>
                                      </p:cBhvr>
                                      <p:to>
                                        <p:strVal val="visible"/>
                                      </p:to>
                                    </p:set>
                                    <p:animEffect transition="in" filter="dissolve">
                                      <p:cBhvr>
                                        <p:cTn id="113" dur="500"/>
                                        <p:tgtEl>
                                          <p:spTgt spid="104487"/>
                                        </p:tgtEl>
                                      </p:cBhvr>
                                    </p:animEffect>
                                  </p:childTnLst>
                                </p:cTn>
                              </p:par>
                            </p:childTnLst>
                          </p:cTn>
                        </p:par>
                        <p:par>
                          <p:cTn id="114" fill="hold">
                            <p:stCondLst>
                              <p:cond delay="1000"/>
                            </p:stCondLst>
                            <p:childTnLst>
                              <p:par>
                                <p:cTn id="115" presetID="9" presetClass="entr" presetSubtype="0" fill="hold" grpId="0" nodeType="afterEffect">
                                  <p:stCondLst>
                                    <p:cond delay="0"/>
                                  </p:stCondLst>
                                  <p:childTnLst>
                                    <p:set>
                                      <p:cBhvr>
                                        <p:cTn id="116" dur="1" fill="hold">
                                          <p:stCondLst>
                                            <p:cond delay="0"/>
                                          </p:stCondLst>
                                        </p:cTn>
                                        <p:tgtEl>
                                          <p:spTgt spid="104490"/>
                                        </p:tgtEl>
                                        <p:attrNameLst>
                                          <p:attrName>style.visibility</p:attrName>
                                        </p:attrNameLst>
                                      </p:cBhvr>
                                      <p:to>
                                        <p:strVal val="visible"/>
                                      </p:to>
                                    </p:set>
                                    <p:animEffect transition="in" filter="dissolve">
                                      <p:cBhvr>
                                        <p:cTn id="117" dur="500"/>
                                        <p:tgtEl>
                                          <p:spTgt spid="104490"/>
                                        </p:tgtEl>
                                      </p:cBhvr>
                                    </p:animEffect>
                                  </p:childTnLst>
                                </p:cTn>
                              </p:par>
                            </p:childTnLst>
                          </p:cTn>
                        </p:par>
                      </p:childTnLst>
                    </p:cTn>
                  </p:par>
                  <p:par>
                    <p:cTn id="118" fill="hold">
                      <p:stCondLst>
                        <p:cond delay="indefinite"/>
                      </p:stCondLst>
                      <p:childTnLst>
                        <p:par>
                          <p:cTn id="119" fill="hold">
                            <p:stCondLst>
                              <p:cond delay="0"/>
                            </p:stCondLst>
                            <p:childTnLst>
                              <p:par>
                                <p:cTn id="120" presetID="12" presetClass="entr" presetSubtype="1" fill="hold" grpId="0" nodeType="clickEffect">
                                  <p:stCondLst>
                                    <p:cond delay="0"/>
                                  </p:stCondLst>
                                  <p:childTnLst>
                                    <p:set>
                                      <p:cBhvr>
                                        <p:cTn id="121" dur="1" fill="hold">
                                          <p:stCondLst>
                                            <p:cond delay="0"/>
                                          </p:stCondLst>
                                        </p:cTn>
                                        <p:tgtEl>
                                          <p:spTgt spid="104488"/>
                                        </p:tgtEl>
                                        <p:attrNameLst>
                                          <p:attrName>style.visibility</p:attrName>
                                        </p:attrNameLst>
                                      </p:cBhvr>
                                      <p:to>
                                        <p:strVal val="visible"/>
                                      </p:to>
                                    </p:set>
                                    <p:animEffect transition="in" filter="slide(fromTop)">
                                      <p:cBhvr>
                                        <p:cTn id="122" dur="500"/>
                                        <p:tgtEl>
                                          <p:spTgt spid="104488"/>
                                        </p:tgtEl>
                                      </p:cBhvr>
                                    </p:animEffect>
                                  </p:childTnLst>
                                </p:cTn>
                              </p:par>
                            </p:childTnLst>
                          </p:cTn>
                        </p:par>
                        <p:par>
                          <p:cTn id="123" fill="hold">
                            <p:stCondLst>
                              <p:cond delay="500"/>
                            </p:stCondLst>
                            <p:childTnLst>
                              <p:par>
                                <p:cTn id="124" presetID="9" presetClass="entr" presetSubtype="0" fill="hold" grpId="0" nodeType="afterEffect">
                                  <p:stCondLst>
                                    <p:cond delay="0"/>
                                  </p:stCondLst>
                                  <p:childTnLst>
                                    <p:set>
                                      <p:cBhvr>
                                        <p:cTn id="125" dur="1" fill="hold">
                                          <p:stCondLst>
                                            <p:cond delay="0"/>
                                          </p:stCondLst>
                                        </p:cTn>
                                        <p:tgtEl>
                                          <p:spTgt spid="104489"/>
                                        </p:tgtEl>
                                        <p:attrNameLst>
                                          <p:attrName>style.visibility</p:attrName>
                                        </p:attrNameLst>
                                      </p:cBhvr>
                                      <p:to>
                                        <p:strVal val="visible"/>
                                      </p:to>
                                    </p:set>
                                    <p:animEffect transition="in" filter="dissolve">
                                      <p:cBhvr>
                                        <p:cTn id="126" dur="500"/>
                                        <p:tgtEl>
                                          <p:spTgt spid="104489"/>
                                        </p:tgtEl>
                                      </p:cBhvr>
                                    </p:animEffect>
                                  </p:childTnLst>
                                </p:cTn>
                              </p:par>
                            </p:childTnLst>
                          </p:cTn>
                        </p:par>
                        <p:par>
                          <p:cTn id="127" fill="hold">
                            <p:stCondLst>
                              <p:cond delay="1000"/>
                            </p:stCondLst>
                            <p:childTnLst>
                              <p:par>
                                <p:cTn id="128" presetID="9" presetClass="entr" presetSubtype="0" fill="hold" grpId="0" nodeType="afterEffect">
                                  <p:stCondLst>
                                    <p:cond delay="0"/>
                                  </p:stCondLst>
                                  <p:childTnLst>
                                    <p:set>
                                      <p:cBhvr>
                                        <p:cTn id="129" dur="1" fill="hold">
                                          <p:stCondLst>
                                            <p:cond delay="0"/>
                                          </p:stCondLst>
                                        </p:cTn>
                                        <p:tgtEl>
                                          <p:spTgt spid="104491"/>
                                        </p:tgtEl>
                                        <p:attrNameLst>
                                          <p:attrName>style.visibility</p:attrName>
                                        </p:attrNameLst>
                                      </p:cBhvr>
                                      <p:to>
                                        <p:strVal val="visible"/>
                                      </p:to>
                                    </p:set>
                                    <p:animEffect transition="in" filter="dissolve">
                                      <p:cBhvr>
                                        <p:cTn id="130" dur="500"/>
                                        <p:tgtEl>
                                          <p:spTgt spid="104491"/>
                                        </p:tgtEl>
                                      </p:cBhvr>
                                    </p:animEffect>
                                  </p:childTnLst>
                                </p:cTn>
                              </p:par>
                            </p:childTnLst>
                          </p:cTn>
                        </p:par>
                      </p:childTnLst>
                    </p:cTn>
                  </p:par>
                  <p:par>
                    <p:cTn id="131" fill="hold">
                      <p:stCondLst>
                        <p:cond delay="indefinite"/>
                      </p:stCondLst>
                      <p:childTnLst>
                        <p:par>
                          <p:cTn id="132" fill="hold">
                            <p:stCondLst>
                              <p:cond delay="0"/>
                            </p:stCondLst>
                            <p:childTnLst>
                              <p:par>
                                <p:cTn id="133" presetID="2" presetClass="entr" presetSubtype="2" fill="hold" grpId="0" nodeType="clickEffect">
                                  <p:stCondLst>
                                    <p:cond delay="0"/>
                                  </p:stCondLst>
                                  <p:childTnLst>
                                    <p:set>
                                      <p:cBhvr>
                                        <p:cTn id="134" dur="1" fill="hold">
                                          <p:stCondLst>
                                            <p:cond delay="0"/>
                                          </p:stCondLst>
                                        </p:cTn>
                                        <p:tgtEl>
                                          <p:spTgt spid="104474"/>
                                        </p:tgtEl>
                                        <p:attrNameLst>
                                          <p:attrName>style.visibility</p:attrName>
                                        </p:attrNameLst>
                                      </p:cBhvr>
                                      <p:to>
                                        <p:strVal val="visible"/>
                                      </p:to>
                                    </p:set>
                                    <p:anim calcmode="lin" valueType="num">
                                      <p:cBhvr additive="base">
                                        <p:cTn id="135" dur="500" fill="hold"/>
                                        <p:tgtEl>
                                          <p:spTgt spid="104474"/>
                                        </p:tgtEl>
                                        <p:attrNameLst>
                                          <p:attrName>ppt_x</p:attrName>
                                        </p:attrNameLst>
                                      </p:cBhvr>
                                      <p:tavLst>
                                        <p:tav tm="0">
                                          <p:val>
                                            <p:strVal val="1+#ppt_w/2"/>
                                          </p:val>
                                        </p:tav>
                                        <p:tav tm="100000">
                                          <p:val>
                                            <p:strVal val="#ppt_x"/>
                                          </p:val>
                                        </p:tav>
                                      </p:tavLst>
                                    </p:anim>
                                    <p:anim calcmode="lin" valueType="num">
                                      <p:cBhvr additive="base">
                                        <p:cTn id="136" dur="500" fill="hold"/>
                                        <p:tgtEl>
                                          <p:spTgt spid="104474"/>
                                        </p:tgtEl>
                                        <p:attrNameLst>
                                          <p:attrName>ppt_y</p:attrName>
                                        </p:attrNameLst>
                                      </p:cBhvr>
                                      <p:tavLst>
                                        <p:tav tm="0">
                                          <p:val>
                                            <p:strVal val="#ppt_y"/>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104494"/>
                                        </p:tgtEl>
                                        <p:attrNameLst>
                                          <p:attrName>style.visibility</p:attrName>
                                        </p:attrNameLst>
                                      </p:cBhvr>
                                      <p:to>
                                        <p:strVal val="visible"/>
                                      </p:to>
                                    </p:set>
                                    <p:animEffect transition="in" filter="dissolve">
                                      <p:cBhvr>
                                        <p:cTn id="141" dur="500"/>
                                        <p:tgtEl>
                                          <p:spTgt spid="104494"/>
                                        </p:tgtEl>
                                      </p:cBhvr>
                                    </p:animEffect>
                                  </p:childTnLst>
                                </p:cTn>
                              </p:par>
                            </p:childTnLst>
                          </p:cTn>
                        </p:par>
                        <p:par>
                          <p:cTn id="142" fill="hold">
                            <p:stCondLst>
                              <p:cond delay="500"/>
                            </p:stCondLst>
                            <p:childTnLst>
                              <p:par>
                                <p:cTn id="143" presetID="9" presetClass="entr" presetSubtype="0" fill="hold" grpId="0" nodeType="afterEffect">
                                  <p:stCondLst>
                                    <p:cond delay="0"/>
                                  </p:stCondLst>
                                  <p:childTnLst>
                                    <p:set>
                                      <p:cBhvr>
                                        <p:cTn id="144" dur="1" fill="hold">
                                          <p:stCondLst>
                                            <p:cond delay="0"/>
                                          </p:stCondLst>
                                        </p:cTn>
                                        <p:tgtEl>
                                          <p:spTgt spid="104495"/>
                                        </p:tgtEl>
                                        <p:attrNameLst>
                                          <p:attrName>style.visibility</p:attrName>
                                        </p:attrNameLst>
                                      </p:cBhvr>
                                      <p:to>
                                        <p:strVal val="visible"/>
                                      </p:to>
                                    </p:set>
                                    <p:animEffect transition="in" filter="dissolve">
                                      <p:cBhvr>
                                        <p:cTn id="145" dur="500"/>
                                        <p:tgtEl>
                                          <p:spTgt spid="104495"/>
                                        </p:tgtEl>
                                      </p:cBhvr>
                                    </p:animEffect>
                                  </p:childTnLst>
                                </p:cTn>
                              </p:par>
                            </p:childTnLst>
                          </p:cTn>
                        </p:par>
                      </p:childTnLst>
                    </p:cTn>
                  </p:par>
                  <p:par>
                    <p:cTn id="146" fill="hold">
                      <p:stCondLst>
                        <p:cond delay="indefinite"/>
                      </p:stCondLst>
                      <p:childTnLst>
                        <p:par>
                          <p:cTn id="147" fill="hold">
                            <p:stCondLst>
                              <p:cond delay="0"/>
                            </p:stCondLst>
                            <p:childTnLst>
                              <p:par>
                                <p:cTn id="148" presetID="12" presetClass="entr" presetSubtype="4" fill="hold" grpId="0" nodeType="clickEffect">
                                  <p:stCondLst>
                                    <p:cond delay="0"/>
                                  </p:stCondLst>
                                  <p:childTnLst>
                                    <p:set>
                                      <p:cBhvr>
                                        <p:cTn id="149" dur="1" fill="hold">
                                          <p:stCondLst>
                                            <p:cond delay="0"/>
                                          </p:stCondLst>
                                        </p:cTn>
                                        <p:tgtEl>
                                          <p:spTgt spid="104496"/>
                                        </p:tgtEl>
                                        <p:attrNameLst>
                                          <p:attrName>style.visibility</p:attrName>
                                        </p:attrNameLst>
                                      </p:cBhvr>
                                      <p:to>
                                        <p:strVal val="visible"/>
                                      </p:to>
                                    </p:set>
                                    <p:animEffect transition="in" filter="slide(fromBottom)">
                                      <p:cBhvr>
                                        <p:cTn id="150" dur="500"/>
                                        <p:tgtEl>
                                          <p:spTgt spid="104496"/>
                                        </p:tgtEl>
                                      </p:cBhvr>
                                    </p:animEffect>
                                  </p:childTnLst>
                                </p:cTn>
                              </p:par>
                            </p:childTnLst>
                          </p:cTn>
                        </p:par>
                        <p:par>
                          <p:cTn id="151" fill="hold">
                            <p:stCondLst>
                              <p:cond delay="500"/>
                            </p:stCondLst>
                            <p:childTnLst>
                              <p:par>
                                <p:cTn id="152" presetID="9" presetClass="entr" presetSubtype="0" fill="hold" grpId="0" nodeType="afterEffect">
                                  <p:stCondLst>
                                    <p:cond delay="0"/>
                                  </p:stCondLst>
                                  <p:childTnLst>
                                    <p:set>
                                      <p:cBhvr>
                                        <p:cTn id="153" dur="1" fill="hold">
                                          <p:stCondLst>
                                            <p:cond delay="0"/>
                                          </p:stCondLst>
                                        </p:cTn>
                                        <p:tgtEl>
                                          <p:spTgt spid="104497"/>
                                        </p:tgtEl>
                                        <p:attrNameLst>
                                          <p:attrName>style.visibility</p:attrName>
                                        </p:attrNameLst>
                                      </p:cBhvr>
                                      <p:to>
                                        <p:strVal val="visible"/>
                                      </p:to>
                                    </p:set>
                                    <p:animEffect transition="in" filter="dissolve">
                                      <p:cBhvr>
                                        <p:cTn id="154" dur="500"/>
                                        <p:tgtEl>
                                          <p:spTgt spid="104497"/>
                                        </p:tgtEl>
                                      </p:cBhvr>
                                    </p:animEffect>
                                  </p:childTnLst>
                                </p:cTn>
                              </p:par>
                            </p:childTnLst>
                          </p:cTn>
                        </p:par>
                        <p:par>
                          <p:cTn id="155" fill="hold">
                            <p:stCondLst>
                              <p:cond delay="1000"/>
                            </p:stCondLst>
                            <p:childTnLst>
                              <p:par>
                                <p:cTn id="156" presetID="9" presetClass="entr" presetSubtype="0" fill="hold" grpId="0" nodeType="afterEffect">
                                  <p:stCondLst>
                                    <p:cond delay="0"/>
                                  </p:stCondLst>
                                  <p:childTnLst>
                                    <p:set>
                                      <p:cBhvr>
                                        <p:cTn id="157" dur="1" fill="hold">
                                          <p:stCondLst>
                                            <p:cond delay="0"/>
                                          </p:stCondLst>
                                        </p:cTn>
                                        <p:tgtEl>
                                          <p:spTgt spid="104498"/>
                                        </p:tgtEl>
                                        <p:attrNameLst>
                                          <p:attrName>style.visibility</p:attrName>
                                        </p:attrNameLst>
                                      </p:cBhvr>
                                      <p:to>
                                        <p:strVal val="visible"/>
                                      </p:to>
                                    </p:set>
                                    <p:animEffect transition="in" filter="dissolve">
                                      <p:cBhvr>
                                        <p:cTn id="158" dur="500"/>
                                        <p:tgtEl>
                                          <p:spTgt spid="104498"/>
                                        </p:tgtEl>
                                      </p:cBhvr>
                                    </p:animEffect>
                                  </p:childTnLst>
                                </p:cTn>
                              </p:par>
                            </p:childTnLst>
                          </p:cTn>
                        </p:par>
                      </p:childTnLst>
                    </p:cTn>
                  </p:par>
                  <p:par>
                    <p:cTn id="159" fill="hold">
                      <p:stCondLst>
                        <p:cond delay="indefinite"/>
                      </p:stCondLst>
                      <p:childTnLst>
                        <p:par>
                          <p:cTn id="160" fill="hold">
                            <p:stCondLst>
                              <p:cond delay="0"/>
                            </p:stCondLst>
                            <p:childTnLst>
                              <p:par>
                                <p:cTn id="161" presetID="12" presetClass="entr" presetSubtype="1" fill="hold" grpId="0" nodeType="clickEffect">
                                  <p:stCondLst>
                                    <p:cond delay="0"/>
                                  </p:stCondLst>
                                  <p:childTnLst>
                                    <p:set>
                                      <p:cBhvr>
                                        <p:cTn id="162" dur="1" fill="hold">
                                          <p:stCondLst>
                                            <p:cond delay="0"/>
                                          </p:stCondLst>
                                        </p:cTn>
                                        <p:tgtEl>
                                          <p:spTgt spid="104499"/>
                                        </p:tgtEl>
                                        <p:attrNameLst>
                                          <p:attrName>style.visibility</p:attrName>
                                        </p:attrNameLst>
                                      </p:cBhvr>
                                      <p:to>
                                        <p:strVal val="visible"/>
                                      </p:to>
                                    </p:set>
                                    <p:animEffect transition="in" filter="slide(fromTop)">
                                      <p:cBhvr>
                                        <p:cTn id="163" dur="500"/>
                                        <p:tgtEl>
                                          <p:spTgt spid="104499"/>
                                        </p:tgtEl>
                                      </p:cBhvr>
                                    </p:animEffect>
                                  </p:childTnLst>
                                </p:cTn>
                              </p:par>
                            </p:childTnLst>
                          </p:cTn>
                        </p:par>
                        <p:par>
                          <p:cTn id="164" fill="hold">
                            <p:stCondLst>
                              <p:cond delay="500"/>
                            </p:stCondLst>
                            <p:childTnLst>
                              <p:par>
                                <p:cTn id="165" presetID="9" presetClass="entr" presetSubtype="0" fill="hold" grpId="0" nodeType="afterEffect">
                                  <p:stCondLst>
                                    <p:cond delay="0"/>
                                  </p:stCondLst>
                                  <p:childTnLst>
                                    <p:set>
                                      <p:cBhvr>
                                        <p:cTn id="166" dur="1" fill="hold">
                                          <p:stCondLst>
                                            <p:cond delay="0"/>
                                          </p:stCondLst>
                                        </p:cTn>
                                        <p:tgtEl>
                                          <p:spTgt spid="104500"/>
                                        </p:tgtEl>
                                        <p:attrNameLst>
                                          <p:attrName>style.visibility</p:attrName>
                                        </p:attrNameLst>
                                      </p:cBhvr>
                                      <p:to>
                                        <p:strVal val="visible"/>
                                      </p:to>
                                    </p:set>
                                    <p:animEffect transition="in" filter="dissolve">
                                      <p:cBhvr>
                                        <p:cTn id="167" dur="500"/>
                                        <p:tgtEl>
                                          <p:spTgt spid="104500"/>
                                        </p:tgtEl>
                                      </p:cBhvr>
                                    </p:animEffect>
                                  </p:childTnLst>
                                </p:cTn>
                              </p:par>
                            </p:childTnLst>
                          </p:cTn>
                        </p:par>
                        <p:par>
                          <p:cTn id="168" fill="hold">
                            <p:stCondLst>
                              <p:cond delay="1000"/>
                            </p:stCondLst>
                            <p:childTnLst>
                              <p:par>
                                <p:cTn id="169" presetID="9" presetClass="entr" presetSubtype="0" fill="hold" grpId="0" nodeType="afterEffect">
                                  <p:stCondLst>
                                    <p:cond delay="0"/>
                                  </p:stCondLst>
                                  <p:childTnLst>
                                    <p:set>
                                      <p:cBhvr>
                                        <p:cTn id="170" dur="1" fill="hold">
                                          <p:stCondLst>
                                            <p:cond delay="0"/>
                                          </p:stCondLst>
                                        </p:cTn>
                                        <p:tgtEl>
                                          <p:spTgt spid="104501"/>
                                        </p:tgtEl>
                                        <p:attrNameLst>
                                          <p:attrName>style.visibility</p:attrName>
                                        </p:attrNameLst>
                                      </p:cBhvr>
                                      <p:to>
                                        <p:strVal val="visible"/>
                                      </p:to>
                                    </p:set>
                                    <p:animEffect transition="in" filter="dissolve">
                                      <p:cBhvr>
                                        <p:cTn id="171" dur="500"/>
                                        <p:tgtEl>
                                          <p:spTgt spid="104501"/>
                                        </p:tgtEl>
                                      </p:cBhvr>
                                    </p:animEffect>
                                  </p:childTnLst>
                                </p:cTn>
                              </p:par>
                            </p:childTnLst>
                          </p:cTn>
                        </p:par>
                      </p:childTnLst>
                    </p:cTn>
                  </p:par>
                  <p:par>
                    <p:cTn id="172" fill="hold">
                      <p:stCondLst>
                        <p:cond delay="indefinite"/>
                      </p:stCondLst>
                      <p:childTnLst>
                        <p:par>
                          <p:cTn id="173" fill="hold">
                            <p:stCondLst>
                              <p:cond delay="0"/>
                            </p:stCondLst>
                            <p:childTnLst>
                              <p:par>
                                <p:cTn id="174" presetID="2" presetClass="entr" presetSubtype="2" fill="hold" grpId="0" nodeType="clickEffect">
                                  <p:stCondLst>
                                    <p:cond delay="0"/>
                                  </p:stCondLst>
                                  <p:childTnLst>
                                    <p:set>
                                      <p:cBhvr>
                                        <p:cTn id="175" dur="1" fill="hold">
                                          <p:stCondLst>
                                            <p:cond delay="0"/>
                                          </p:stCondLst>
                                        </p:cTn>
                                        <p:tgtEl>
                                          <p:spTgt spid="104475"/>
                                        </p:tgtEl>
                                        <p:attrNameLst>
                                          <p:attrName>style.visibility</p:attrName>
                                        </p:attrNameLst>
                                      </p:cBhvr>
                                      <p:to>
                                        <p:strVal val="visible"/>
                                      </p:to>
                                    </p:set>
                                    <p:anim calcmode="lin" valueType="num">
                                      <p:cBhvr additive="base">
                                        <p:cTn id="176" dur="500" fill="hold"/>
                                        <p:tgtEl>
                                          <p:spTgt spid="104475"/>
                                        </p:tgtEl>
                                        <p:attrNameLst>
                                          <p:attrName>ppt_x</p:attrName>
                                        </p:attrNameLst>
                                      </p:cBhvr>
                                      <p:tavLst>
                                        <p:tav tm="0">
                                          <p:val>
                                            <p:strVal val="1+#ppt_w/2"/>
                                          </p:val>
                                        </p:tav>
                                        <p:tav tm="100000">
                                          <p:val>
                                            <p:strVal val="#ppt_x"/>
                                          </p:val>
                                        </p:tav>
                                      </p:tavLst>
                                    </p:anim>
                                    <p:anim calcmode="lin" valueType="num">
                                      <p:cBhvr additive="base">
                                        <p:cTn id="177" dur="500" fill="hold"/>
                                        <p:tgtEl>
                                          <p:spTgt spid="104475"/>
                                        </p:tgtEl>
                                        <p:attrNameLst>
                                          <p:attrName>ppt_y</p:attrName>
                                        </p:attrNameLst>
                                      </p:cBhvr>
                                      <p:tavLst>
                                        <p:tav tm="0">
                                          <p:val>
                                            <p:strVal val="#ppt_y"/>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04502"/>
                                        </p:tgtEl>
                                        <p:attrNameLst>
                                          <p:attrName>style.visibility</p:attrName>
                                        </p:attrNameLst>
                                      </p:cBhvr>
                                      <p:to>
                                        <p:strVal val="visible"/>
                                      </p:to>
                                    </p:set>
                                    <p:animEffect transition="in" filter="dissolve">
                                      <p:cBhvr>
                                        <p:cTn id="182" dur="500"/>
                                        <p:tgtEl>
                                          <p:spTgt spid="104502"/>
                                        </p:tgtEl>
                                      </p:cBhvr>
                                    </p:animEffect>
                                  </p:childTnLst>
                                </p:cTn>
                              </p:par>
                            </p:childTnLst>
                          </p:cTn>
                        </p:par>
                        <p:par>
                          <p:cTn id="183" fill="hold">
                            <p:stCondLst>
                              <p:cond delay="500"/>
                            </p:stCondLst>
                            <p:childTnLst>
                              <p:par>
                                <p:cTn id="184" presetID="9" presetClass="entr" presetSubtype="0" fill="hold" grpId="0" nodeType="afterEffect">
                                  <p:stCondLst>
                                    <p:cond delay="0"/>
                                  </p:stCondLst>
                                  <p:childTnLst>
                                    <p:set>
                                      <p:cBhvr>
                                        <p:cTn id="185" dur="1" fill="hold">
                                          <p:stCondLst>
                                            <p:cond delay="0"/>
                                          </p:stCondLst>
                                        </p:cTn>
                                        <p:tgtEl>
                                          <p:spTgt spid="104503"/>
                                        </p:tgtEl>
                                        <p:attrNameLst>
                                          <p:attrName>style.visibility</p:attrName>
                                        </p:attrNameLst>
                                      </p:cBhvr>
                                      <p:to>
                                        <p:strVal val="visible"/>
                                      </p:to>
                                    </p:set>
                                    <p:animEffect transition="in" filter="dissolve">
                                      <p:cBhvr>
                                        <p:cTn id="186" dur="500"/>
                                        <p:tgtEl>
                                          <p:spTgt spid="104503"/>
                                        </p:tgtEl>
                                      </p:cBhvr>
                                    </p:animEffect>
                                  </p:childTnLst>
                                </p:cTn>
                              </p:par>
                            </p:childTnLst>
                          </p:cTn>
                        </p:par>
                      </p:childTnLst>
                    </p:cTn>
                  </p:par>
                  <p:par>
                    <p:cTn id="187" fill="hold">
                      <p:stCondLst>
                        <p:cond delay="indefinite"/>
                      </p:stCondLst>
                      <p:childTnLst>
                        <p:par>
                          <p:cTn id="188" fill="hold">
                            <p:stCondLst>
                              <p:cond delay="0"/>
                            </p:stCondLst>
                            <p:childTnLst>
                              <p:par>
                                <p:cTn id="189" presetID="2" presetClass="entr" presetSubtype="2" fill="hold" grpId="0" nodeType="clickEffect">
                                  <p:stCondLst>
                                    <p:cond delay="0"/>
                                  </p:stCondLst>
                                  <p:childTnLst>
                                    <p:set>
                                      <p:cBhvr>
                                        <p:cTn id="190" dur="1" fill="hold">
                                          <p:stCondLst>
                                            <p:cond delay="0"/>
                                          </p:stCondLst>
                                        </p:cTn>
                                        <p:tgtEl>
                                          <p:spTgt spid="104476"/>
                                        </p:tgtEl>
                                        <p:attrNameLst>
                                          <p:attrName>style.visibility</p:attrName>
                                        </p:attrNameLst>
                                      </p:cBhvr>
                                      <p:to>
                                        <p:strVal val="visible"/>
                                      </p:to>
                                    </p:set>
                                    <p:anim calcmode="lin" valueType="num">
                                      <p:cBhvr additive="base">
                                        <p:cTn id="191" dur="500" fill="hold"/>
                                        <p:tgtEl>
                                          <p:spTgt spid="104476"/>
                                        </p:tgtEl>
                                        <p:attrNameLst>
                                          <p:attrName>ppt_x</p:attrName>
                                        </p:attrNameLst>
                                      </p:cBhvr>
                                      <p:tavLst>
                                        <p:tav tm="0">
                                          <p:val>
                                            <p:strVal val="1+#ppt_w/2"/>
                                          </p:val>
                                        </p:tav>
                                        <p:tav tm="100000">
                                          <p:val>
                                            <p:strVal val="#ppt_x"/>
                                          </p:val>
                                        </p:tav>
                                      </p:tavLst>
                                    </p:anim>
                                    <p:anim calcmode="lin" valueType="num">
                                      <p:cBhvr additive="base">
                                        <p:cTn id="192" dur="500" fill="hold"/>
                                        <p:tgtEl>
                                          <p:spTgt spid="104476"/>
                                        </p:tgtEl>
                                        <p:attrNameLst>
                                          <p:attrName>ppt_y</p:attrName>
                                        </p:attrNameLst>
                                      </p:cBhvr>
                                      <p:tavLst>
                                        <p:tav tm="0">
                                          <p:val>
                                            <p:strVal val="#ppt_y"/>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0" nodeType="clickEffect">
                                  <p:stCondLst>
                                    <p:cond delay="0"/>
                                  </p:stCondLst>
                                  <p:childTnLst>
                                    <p:set>
                                      <p:cBhvr>
                                        <p:cTn id="196" dur="1" fill="hold">
                                          <p:stCondLst>
                                            <p:cond delay="0"/>
                                          </p:stCondLst>
                                        </p:cTn>
                                        <p:tgtEl>
                                          <p:spTgt spid="104504"/>
                                        </p:tgtEl>
                                        <p:attrNameLst>
                                          <p:attrName>style.visibility</p:attrName>
                                        </p:attrNameLst>
                                      </p:cBhvr>
                                      <p:to>
                                        <p:strVal val="visible"/>
                                      </p:to>
                                    </p:set>
                                    <p:animEffect transition="in" filter="dissolve">
                                      <p:cBhvr>
                                        <p:cTn id="197" dur="500"/>
                                        <p:tgtEl>
                                          <p:spTgt spid="104504"/>
                                        </p:tgtEl>
                                      </p:cBhvr>
                                    </p:animEffect>
                                  </p:childTnLst>
                                </p:cTn>
                              </p:par>
                            </p:childTnLst>
                          </p:cTn>
                        </p:par>
                        <p:par>
                          <p:cTn id="198" fill="hold">
                            <p:stCondLst>
                              <p:cond delay="500"/>
                            </p:stCondLst>
                            <p:childTnLst>
                              <p:par>
                                <p:cTn id="199" presetID="9" presetClass="entr" presetSubtype="0" fill="hold" grpId="0" nodeType="afterEffect">
                                  <p:stCondLst>
                                    <p:cond delay="0"/>
                                  </p:stCondLst>
                                  <p:childTnLst>
                                    <p:set>
                                      <p:cBhvr>
                                        <p:cTn id="200" dur="1" fill="hold">
                                          <p:stCondLst>
                                            <p:cond delay="0"/>
                                          </p:stCondLst>
                                        </p:cTn>
                                        <p:tgtEl>
                                          <p:spTgt spid="104505"/>
                                        </p:tgtEl>
                                        <p:attrNameLst>
                                          <p:attrName>style.visibility</p:attrName>
                                        </p:attrNameLst>
                                      </p:cBhvr>
                                      <p:to>
                                        <p:strVal val="visible"/>
                                      </p:to>
                                    </p:set>
                                    <p:animEffect transition="in" filter="dissolve">
                                      <p:cBhvr>
                                        <p:cTn id="201" dur="500"/>
                                        <p:tgtEl>
                                          <p:spTgt spid="104505"/>
                                        </p:tgtEl>
                                      </p:cBhvr>
                                    </p:animEffect>
                                  </p:childTnLst>
                                </p:cTn>
                              </p:par>
                            </p:childTnLst>
                          </p:cTn>
                        </p:par>
                      </p:childTnLst>
                    </p:cTn>
                  </p:par>
                  <p:par>
                    <p:cTn id="202" fill="hold">
                      <p:stCondLst>
                        <p:cond delay="indefinite"/>
                      </p:stCondLst>
                      <p:childTnLst>
                        <p:par>
                          <p:cTn id="203" fill="hold">
                            <p:stCondLst>
                              <p:cond delay="0"/>
                            </p:stCondLst>
                            <p:childTnLst>
                              <p:par>
                                <p:cTn id="204" presetID="12" presetClass="entr" presetSubtype="8" fill="hold" grpId="0" nodeType="clickEffect">
                                  <p:stCondLst>
                                    <p:cond delay="0"/>
                                  </p:stCondLst>
                                  <p:childTnLst>
                                    <p:set>
                                      <p:cBhvr>
                                        <p:cTn id="205" dur="1" fill="hold">
                                          <p:stCondLst>
                                            <p:cond delay="0"/>
                                          </p:stCondLst>
                                        </p:cTn>
                                        <p:tgtEl>
                                          <p:spTgt spid="104506"/>
                                        </p:tgtEl>
                                        <p:attrNameLst>
                                          <p:attrName>style.visibility</p:attrName>
                                        </p:attrNameLst>
                                      </p:cBhvr>
                                      <p:to>
                                        <p:strVal val="visible"/>
                                      </p:to>
                                    </p:set>
                                    <p:animEffect transition="in" filter="slide(fromLeft)">
                                      <p:cBhvr>
                                        <p:cTn id="206" dur="500"/>
                                        <p:tgtEl>
                                          <p:spTgt spid="104506"/>
                                        </p:tgtEl>
                                      </p:cBhvr>
                                    </p:animEffect>
                                  </p:childTnLst>
                                </p:cTn>
                              </p:par>
                            </p:childTnLst>
                          </p:cTn>
                        </p:par>
                        <p:par>
                          <p:cTn id="207" fill="hold">
                            <p:stCondLst>
                              <p:cond delay="500"/>
                            </p:stCondLst>
                            <p:childTnLst>
                              <p:par>
                                <p:cTn id="208" presetID="9" presetClass="entr" presetSubtype="0" fill="hold" grpId="0" nodeType="afterEffect">
                                  <p:stCondLst>
                                    <p:cond delay="0"/>
                                  </p:stCondLst>
                                  <p:childTnLst>
                                    <p:set>
                                      <p:cBhvr>
                                        <p:cTn id="209" dur="1" fill="hold">
                                          <p:stCondLst>
                                            <p:cond delay="0"/>
                                          </p:stCondLst>
                                        </p:cTn>
                                        <p:tgtEl>
                                          <p:spTgt spid="104509"/>
                                        </p:tgtEl>
                                        <p:attrNameLst>
                                          <p:attrName>style.visibility</p:attrName>
                                        </p:attrNameLst>
                                      </p:cBhvr>
                                      <p:to>
                                        <p:strVal val="visible"/>
                                      </p:to>
                                    </p:set>
                                    <p:animEffect transition="in" filter="dissolve">
                                      <p:cBhvr>
                                        <p:cTn id="210" dur="500"/>
                                        <p:tgtEl>
                                          <p:spTgt spid="104509"/>
                                        </p:tgtEl>
                                      </p:cBhvr>
                                    </p:animEffect>
                                  </p:childTnLst>
                                </p:cTn>
                              </p:par>
                            </p:childTnLst>
                          </p:cTn>
                        </p:par>
                        <p:par>
                          <p:cTn id="211" fill="hold">
                            <p:stCondLst>
                              <p:cond delay="1000"/>
                            </p:stCondLst>
                            <p:childTnLst>
                              <p:par>
                                <p:cTn id="212" presetID="9" presetClass="entr" presetSubtype="0" fill="hold" grpId="0" nodeType="afterEffect">
                                  <p:stCondLst>
                                    <p:cond delay="0"/>
                                  </p:stCondLst>
                                  <p:childTnLst>
                                    <p:set>
                                      <p:cBhvr>
                                        <p:cTn id="213" dur="1" fill="hold">
                                          <p:stCondLst>
                                            <p:cond delay="0"/>
                                          </p:stCondLst>
                                        </p:cTn>
                                        <p:tgtEl>
                                          <p:spTgt spid="104510"/>
                                        </p:tgtEl>
                                        <p:attrNameLst>
                                          <p:attrName>style.visibility</p:attrName>
                                        </p:attrNameLst>
                                      </p:cBhvr>
                                      <p:to>
                                        <p:strVal val="visible"/>
                                      </p:to>
                                    </p:set>
                                    <p:animEffect transition="in" filter="dissolve">
                                      <p:cBhvr>
                                        <p:cTn id="214" dur="500"/>
                                        <p:tgtEl>
                                          <p:spTgt spid="104510"/>
                                        </p:tgtEl>
                                      </p:cBhvr>
                                    </p:animEffect>
                                  </p:childTnLst>
                                </p:cTn>
                              </p:par>
                            </p:childTnLst>
                          </p:cTn>
                        </p:par>
                      </p:childTnLst>
                    </p:cTn>
                  </p:par>
                  <p:par>
                    <p:cTn id="215" fill="hold">
                      <p:stCondLst>
                        <p:cond delay="indefinite"/>
                      </p:stCondLst>
                      <p:childTnLst>
                        <p:par>
                          <p:cTn id="216" fill="hold">
                            <p:stCondLst>
                              <p:cond delay="0"/>
                            </p:stCondLst>
                            <p:childTnLst>
                              <p:par>
                                <p:cTn id="217" presetID="12" presetClass="entr" presetSubtype="4" fill="hold" grpId="0" nodeType="clickEffect">
                                  <p:stCondLst>
                                    <p:cond delay="0"/>
                                  </p:stCondLst>
                                  <p:childTnLst>
                                    <p:set>
                                      <p:cBhvr>
                                        <p:cTn id="218" dur="1" fill="hold">
                                          <p:stCondLst>
                                            <p:cond delay="0"/>
                                          </p:stCondLst>
                                        </p:cTn>
                                        <p:tgtEl>
                                          <p:spTgt spid="104511"/>
                                        </p:tgtEl>
                                        <p:attrNameLst>
                                          <p:attrName>style.visibility</p:attrName>
                                        </p:attrNameLst>
                                      </p:cBhvr>
                                      <p:to>
                                        <p:strVal val="visible"/>
                                      </p:to>
                                    </p:set>
                                    <p:animEffect transition="in" filter="slide(fromBottom)">
                                      <p:cBhvr>
                                        <p:cTn id="219" dur="500"/>
                                        <p:tgtEl>
                                          <p:spTgt spid="104511"/>
                                        </p:tgtEl>
                                      </p:cBhvr>
                                    </p:animEffect>
                                  </p:childTnLst>
                                </p:cTn>
                              </p:par>
                            </p:childTnLst>
                          </p:cTn>
                        </p:par>
                        <p:par>
                          <p:cTn id="220" fill="hold">
                            <p:stCondLst>
                              <p:cond delay="500"/>
                            </p:stCondLst>
                            <p:childTnLst>
                              <p:par>
                                <p:cTn id="221" presetID="9" presetClass="entr" presetSubtype="0" fill="hold" grpId="0" nodeType="afterEffect">
                                  <p:stCondLst>
                                    <p:cond delay="0"/>
                                  </p:stCondLst>
                                  <p:childTnLst>
                                    <p:set>
                                      <p:cBhvr>
                                        <p:cTn id="222" dur="1" fill="hold">
                                          <p:stCondLst>
                                            <p:cond delay="0"/>
                                          </p:stCondLst>
                                        </p:cTn>
                                        <p:tgtEl>
                                          <p:spTgt spid="104512"/>
                                        </p:tgtEl>
                                        <p:attrNameLst>
                                          <p:attrName>style.visibility</p:attrName>
                                        </p:attrNameLst>
                                      </p:cBhvr>
                                      <p:to>
                                        <p:strVal val="visible"/>
                                      </p:to>
                                    </p:set>
                                    <p:animEffect transition="in" filter="dissolve">
                                      <p:cBhvr>
                                        <p:cTn id="223" dur="500"/>
                                        <p:tgtEl>
                                          <p:spTgt spid="104512"/>
                                        </p:tgtEl>
                                      </p:cBhvr>
                                    </p:animEffect>
                                  </p:childTnLst>
                                </p:cTn>
                              </p:par>
                            </p:childTnLst>
                          </p:cTn>
                        </p:par>
                        <p:par>
                          <p:cTn id="224" fill="hold">
                            <p:stCondLst>
                              <p:cond delay="1000"/>
                            </p:stCondLst>
                            <p:childTnLst>
                              <p:par>
                                <p:cTn id="225" presetID="9" presetClass="entr" presetSubtype="0" fill="hold" grpId="0" nodeType="afterEffect">
                                  <p:stCondLst>
                                    <p:cond delay="0"/>
                                  </p:stCondLst>
                                  <p:childTnLst>
                                    <p:set>
                                      <p:cBhvr>
                                        <p:cTn id="226" dur="1" fill="hold">
                                          <p:stCondLst>
                                            <p:cond delay="0"/>
                                          </p:stCondLst>
                                        </p:cTn>
                                        <p:tgtEl>
                                          <p:spTgt spid="104513"/>
                                        </p:tgtEl>
                                        <p:attrNameLst>
                                          <p:attrName>style.visibility</p:attrName>
                                        </p:attrNameLst>
                                      </p:cBhvr>
                                      <p:to>
                                        <p:strVal val="visible"/>
                                      </p:to>
                                    </p:set>
                                    <p:animEffect transition="in" filter="dissolve">
                                      <p:cBhvr>
                                        <p:cTn id="227" dur="500"/>
                                        <p:tgtEl>
                                          <p:spTgt spid="104513"/>
                                        </p:tgtEl>
                                      </p:cBhvr>
                                    </p:animEffect>
                                  </p:childTnLst>
                                </p:cTn>
                              </p:par>
                            </p:childTnLst>
                          </p:cTn>
                        </p:par>
                      </p:childTnLst>
                    </p:cTn>
                  </p:par>
                  <p:par>
                    <p:cTn id="228" fill="hold">
                      <p:stCondLst>
                        <p:cond delay="indefinite"/>
                      </p:stCondLst>
                      <p:childTnLst>
                        <p:par>
                          <p:cTn id="229" fill="hold">
                            <p:stCondLst>
                              <p:cond delay="0"/>
                            </p:stCondLst>
                            <p:childTnLst>
                              <p:par>
                                <p:cTn id="230" presetID="2" presetClass="entr" presetSubtype="2" fill="hold" grpId="0" nodeType="clickEffect">
                                  <p:stCondLst>
                                    <p:cond delay="0"/>
                                  </p:stCondLst>
                                  <p:childTnLst>
                                    <p:set>
                                      <p:cBhvr>
                                        <p:cTn id="231" dur="1" fill="hold">
                                          <p:stCondLst>
                                            <p:cond delay="0"/>
                                          </p:stCondLst>
                                        </p:cTn>
                                        <p:tgtEl>
                                          <p:spTgt spid="104477"/>
                                        </p:tgtEl>
                                        <p:attrNameLst>
                                          <p:attrName>style.visibility</p:attrName>
                                        </p:attrNameLst>
                                      </p:cBhvr>
                                      <p:to>
                                        <p:strVal val="visible"/>
                                      </p:to>
                                    </p:set>
                                    <p:anim calcmode="lin" valueType="num">
                                      <p:cBhvr additive="base">
                                        <p:cTn id="232" dur="500" fill="hold"/>
                                        <p:tgtEl>
                                          <p:spTgt spid="104477"/>
                                        </p:tgtEl>
                                        <p:attrNameLst>
                                          <p:attrName>ppt_x</p:attrName>
                                        </p:attrNameLst>
                                      </p:cBhvr>
                                      <p:tavLst>
                                        <p:tav tm="0">
                                          <p:val>
                                            <p:strVal val="1+#ppt_w/2"/>
                                          </p:val>
                                        </p:tav>
                                        <p:tav tm="100000">
                                          <p:val>
                                            <p:strVal val="#ppt_x"/>
                                          </p:val>
                                        </p:tav>
                                      </p:tavLst>
                                    </p:anim>
                                    <p:anim calcmode="lin" valueType="num">
                                      <p:cBhvr additive="base">
                                        <p:cTn id="233" dur="500" fill="hold"/>
                                        <p:tgtEl>
                                          <p:spTgt spid="104477"/>
                                        </p:tgtEl>
                                        <p:attrNameLst>
                                          <p:attrName>ppt_y</p:attrName>
                                        </p:attrNameLst>
                                      </p:cBhvr>
                                      <p:tavLst>
                                        <p:tav tm="0">
                                          <p:val>
                                            <p:strVal val="#ppt_y"/>
                                          </p:val>
                                        </p:tav>
                                        <p:tav tm="100000">
                                          <p:val>
                                            <p:strVal val="#ppt_y"/>
                                          </p:val>
                                        </p:tav>
                                      </p:tavLst>
                                    </p:anim>
                                  </p:childTnLst>
                                </p:cTn>
                              </p:par>
                            </p:childTnLst>
                          </p:cTn>
                        </p:par>
                      </p:childTnLst>
                    </p:cTn>
                  </p:par>
                  <p:par>
                    <p:cTn id="234" fill="hold">
                      <p:stCondLst>
                        <p:cond delay="indefinite"/>
                      </p:stCondLst>
                      <p:childTnLst>
                        <p:par>
                          <p:cTn id="235" fill="hold">
                            <p:stCondLst>
                              <p:cond delay="0"/>
                            </p:stCondLst>
                            <p:childTnLst>
                              <p:par>
                                <p:cTn id="236" presetID="9" presetClass="entr" presetSubtype="0" fill="hold" grpId="0" nodeType="clickEffect">
                                  <p:stCondLst>
                                    <p:cond delay="0"/>
                                  </p:stCondLst>
                                  <p:childTnLst>
                                    <p:set>
                                      <p:cBhvr>
                                        <p:cTn id="237" dur="1" fill="hold">
                                          <p:stCondLst>
                                            <p:cond delay="0"/>
                                          </p:stCondLst>
                                        </p:cTn>
                                        <p:tgtEl>
                                          <p:spTgt spid="104514"/>
                                        </p:tgtEl>
                                        <p:attrNameLst>
                                          <p:attrName>style.visibility</p:attrName>
                                        </p:attrNameLst>
                                      </p:cBhvr>
                                      <p:to>
                                        <p:strVal val="visible"/>
                                      </p:to>
                                    </p:set>
                                    <p:animEffect transition="in" filter="dissolve">
                                      <p:cBhvr>
                                        <p:cTn id="238" dur="500"/>
                                        <p:tgtEl>
                                          <p:spTgt spid="104514"/>
                                        </p:tgtEl>
                                      </p:cBhvr>
                                    </p:animEffect>
                                  </p:childTnLst>
                                </p:cTn>
                              </p:par>
                            </p:childTnLst>
                          </p:cTn>
                        </p:par>
                        <p:par>
                          <p:cTn id="239" fill="hold">
                            <p:stCondLst>
                              <p:cond delay="500"/>
                            </p:stCondLst>
                            <p:childTnLst>
                              <p:par>
                                <p:cTn id="240" presetID="9" presetClass="entr" presetSubtype="0" fill="hold" grpId="0" nodeType="afterEffect">
                                  <p:stCondLst>
                                    <p:cond delay="0"/>
                                  </p:stCondLst>
                                  <p:childTnLst>
                                    <p:set>
                                      <p:cBhvr>
                                        <p:cTn id="241" dur="1" fill="hold">
                                          <p:stCondLst>
                                            <p:cond delay="0"/>
                                          </p:stCondLst>
                                        </p:cTn>
                                        <p:tgtEl>
                                          <p:spTgt spid="104515"/>
                                        </p:tgtEl>
                                        <p:attrNameLst>
                                          <p:attrName>style.visibility</p:attrName>
                                        </p:attrNameLst>
                                      </p:cBhvr>
                                      <p:to>
                                        <p:strVal val="visible"/>
                                      </p:to>
                                    </p:set>
                                    <p:animEffect transition="in" filter="dissolve">
                                      <p:cBhvr>
                                        <p:cTn id="242" dur="500"/>
                                        <p:tgtEl>
                                          <p:spTgt spid="104515"/>
                                        </p:tgtEl>
                                      </p:cBhvr>
                                    </p:animEffect>
                                  </p:childTnLst>
                                </p:cTn>
                              </p:par>
                            </p:childTnLst>
                          </p:cTn>
                        </p:par>
                      </p:childTnLst>
                    </p:cTn>
                  </p:par>
                  <p:par>
                    <p:cTn id="243" fill="hold">
                      <p:stCondLst>
                        <p:cond delay="indefinite"/>
                      </p:stCondLst>
                      <p:childTnLst>
                        <p:par>
                          <p:cTn id="244" fill="hold">
                            <p:stCondLst>
                              <p:cond delay="0"/>
                            </p:stCondLst>
                            <p:childTnLst>
                              <p:par>
                                <p:cTn id="245" presetID="12" presetClass="entr" presetSubtype="1" fill="hold" grpId="0" nodeType="clickEffect">
                                  <p:stCondLst>
                                    <p:cond delay="0"/>
                                  </p:stCondLst>
                                  <p:childTnLst>
                                    <p:set>
                                      <p:cBhvr>
                                        <p:cTn id="246" dur="1" fill="hold">
                                          <p:stCondLst>
                                            <p:cond delay="0"/>
                                          </p:stCondLst>
                                        </p:cTn>
                                        <p:tgtEl>
                                          <p:spTgt spid="104516"/>
                                        </p:tgtEl>
                                        <p:attrNameLst>
                                          <p:attrName>style.visibility</p:attrName>
                                        </p:attrNameLst>
                                      </p:cBhvr>
                                      <p:to>
                                        <p:strVal val="visible"/>
                                      </p:to>
                                    </p:set>
                                    <p:animEffect transition="in" filter="slide(fromTop)">
                                      <p:cBhvr>
                                        <p:cTn id="247" dur="500"/>
                                        <p:tgtEl>
                                          <p:spTgt spid="104516"/>
                                        </p:tgtEl>
                                      </p:cBhvr>
                                    </p:animEffect>
                                  </p:childTnLst>
                                </p:cTn>
                              </p:par>
                            </p:childTnLst>
                          </p:cTn>
                        </p:par>
                        <p:par>
                          <p:cTn id="248" fill="hold">
                            <p:stCondLst>
                              <p:cond delay="500"/>
                            </p:stCondLst>
                            <p:childTnLst>
                              <p:par>
                                <p:cTn id="249" presetID="9" presetClass="entr" presetSubtype="0" fill="hold" grpId="0" nodeType="afterEffect">
                                  <p:stCondLst>
                                    <p:cond delay="0"/>
                                  </p:stCondLst>
                                  <p:childTnLst>
                                    <p:set>
                                      <p:cBhvr>
                                        <p:cTn id="250" dur="1" fill="hold">
                                          <p:stCondLst>
                                            <p:cond delay="0"/>
                                          </p:stCondLst>
                                        </p:cTn>
                                        <p:tgtEl>
                                          <p:spTgt spid="104517"/>
                                        </p:tgtEl>
                                        <p:attrNameLst>
                                          <p:attrName>style.visibility</p:attrName>
                                        </p:attrNameLst>
                                      </p:cBhvr>
                                      <p:to>
                                        <p:strVal val="visible"/>
                                      </p:to>
                                    </p:set>
                                    <p:animEffect transition="in" filter="dissolve">
                                      <p:cBhvr>
                                        <p:cTn id="251" dur="500"/>
                                        <p:tgtEl>
                                          <p:spTgt spid="104517"/>
                                        </p:tgtEl>
                                      </p:cBhvr>
                                    </p:animEffect>
                                  </p:childTnLst>
                                </p:cTn>
                              </p:par>
                            </p:childTnLst>
                          </p:cTn>
                        </p:par>
                        <p:par>
                          <p:cTn id="252" fill="hold">
                            <p:stCondLst>
                              <p:cond delay="1000"/>
                            </p:stCondLst>
                            <p:childTnLst>
                              <p:par>
                                <p:cTn id="253" presetID="9" presetClass="entr" presetSubtype="0" fill="hold" grpId="0" nodeType="afterEffect">
                                  <p:stCondLst>
                                    <p:cond delay="0"/>
                                  </p:stCondLst>
                                  <p:childTnLst>
                                    <p:set>
                                      <p:cBhvr>
                                        <p:cTn id="254" dur="1" fill="hold">
                                          <p:stCondLst>
                                            <p:cond delay="0"/>
                                          </p:stCondLst>
                                        </p:cTn>
                                        <p:tgtEl>
                                          <p:spTgt spid="104518"/>
                                        </p:tgtEl>
                                        <p:attrNameLst>
                                          <p:attrName>style.visibility</p:attrName>
                                        </p:attrNameLst>
                                      </p:cBhvr>
                                      <p:to>
                                        <p:strVal val="visible"/>
                                      </p:to>
                                    </p:set>
                                    <p:animEffect transition="in" filter="dissolve">
                                      <p:cBhvr>
                                        <p:cTn id="255" dur="500"/>
                                        <p:tgtEl>
                                          <p:spTgt spid="104518"/>
                                        </p:tgtEl>
                                      </p:cBhvr>
                                    </p:animEffect>
                                  </p:childTnLst>
                                </p:cTn>
                              </p:par>
                            </p:childTnLst>
                          </p:cTn>
                        </p:par>
                      </p:childTnLst>
                    </p:cTn>
                  </p:par>
                  <p:par>
                    <p:cTn id="256" fill="hold">
                      <p:stCondLst>
                        <p:cond delay="indefinite"/>
                      </p:stCondLst>
                      <p:childTnLst>
                        <p:par>
                          <p:cTn id="257" fill="hold">
                            <p:stCondLst>
                              <p:cond delay="0"/>
                            </p:stCondLst>
                            <p:childTnLst>
                              <p:par>
                                <p:cTn id="258" presetID="2" presetClass="entr" presetSubtype="2" fill="hold" grpId="0" nodeType="clickEffect">
                                  <p:stCondLst>
                                    <p:cond delay="0"/>
                                  </p:stCondLst>
                                  <p:childTnLst>
                                    <p:set>
                                      <p:cBhvr>
                                        <p:cTn id="259" dur="1" fill="hold">
                                          <p:stCondLst>
                                            <p:cond delay="0"/>
                                          </p:stCondLst>
                                        </p:cTn>
                                        <p:tgtEl>
                                          <p:spTgt spid="104478"/>
                                        </p:tgtEl>
                                        <p:attrNameLst>
                                          <p:attrName>style.visibility</p:attrName>
                                        </p:attrNameLst>
                                      </p:cBhvr>
                                      <p:to>
                                        <p:strVal val="visible"/>
                                      </p:to>
                                    </p:set>
                                    <p:anim calcmode="lin" valueType="num">
                                      <p:cBhvr additive="base">
                                        <p:cTn id="260" dur="500" fill="hold"/>
                                        <p:tgtEl>
                                          <p:spTgt spid="104478"/>
                                        </p:tgtEl>
                                        <p:attrNameLst>
                                          <p:attrName>ppt_x</p:attrName>
                                        </p:attrNameLst>
                                      </p:cBhvr>
                                      <p:tavLst>
                                        <p:tav tm="0">
                                          <p:val>
                                            <p:strVal val="1+#ppt_w/2"/>
                                          </p:val>
                                        </p:tav>
                                        <p:tav tm="100000">
                                          <p:val>
                                            <p:strVal val="#ppt_x"/>
                                          </p:val>
                                        </p:tav>
                                      </p:tavLst>
                                    </p:anim>
                                    <p:anim calcmode="lin" valueType="num">
                                      <p:cBhvr additive="base">
                                        <p:cTn id="261" dur="500" fill="hold"/>
                                        <p:tgtEl>
                                          <p:spTgt spid="104478"/>
                                        </p:tgtEl>
                                        <p:attrNameLst>
                                          <p:attrName>ppt_y</p:attrName>
                                        </p:attrNameLst>
                                      </p:cBhvr>
                                      <p:tavLst>
                                        <p:tav tm="0">
                                          <p:val>
                                            <p:strVal val="#ppt_y"/>
                                          </p:val>
                                        </p:tav>
                                        <p:tav tm="100000">
                                          <p:val>
                                            <p:strVal val="#ppt_y"/>
                                          </p:val>
                                        </p:tav>
                                      </p:tavLst>
                                    </p:anim>
                                  </p:childTnLst>
                                </p:cTn>
                              </p:par>
                            </p:childTnLst>
                          </p:cTn>
                        </p:par>
                      </p:childTnLst>
                    </p:cTn>
                  </p:par>
                  <p:par>
                    <p:cTn id="262" fill="hold">
                      <p:stCondLst>
                        <p:cond delay="indefinite"/>
                      </p:stCondLst>
                      <p:childTnLst>
                        <p:par>
                          <p:cTn id="263" fill="hold">
                            <p:stCondLst>
                              <p:cond delay="0"/>
                            </p:stCondLst>
                            <p:childTnLst>
                              <p:par>
                                <p:cTn id="264" presetID="9" presetClass="entr" presetSubtype="0" fill="hold" grpId="0" nodeType="clickEffect">
                                  <p:stCondLst>
                                    <p:cond delay="0"/>
                                  </p:stCondLst>
                                  <p:childTnLst>
                                    <p:set>
                                      <p:cBhvr>
                                        <p:cTn id="265" dur="1" fill="hold">
                                          <p:stCondLst>
                                            <p:cond delay="0"/>
                                          </p:stCondLst>
                                        </p:cTn>
                                        <p:tgtEl>
                                          <p:spTgt spid="104519"/>
                                        </p:tgtEl>
                                        <p:attrNameLst>
                                          <p:attrName>style.visibility</p:attrName>
                                        </p:attrNameLst>
                                      </p:cBhvr>
                                      <p:to>
                                        <p:strVal val="visible"/>
                                      </p:to>
                                    </p:set>
                                    <p:animEffect transition="in" filter="dissolve">
                                      <p:cBhvr>
                                        <p:cTn id="266" dur="500"/>
                                        <p:tgtEl>
                                          <p:spTgt spid="104519"/>
                                        </p:tgtEl>
                                      </p:cBhvr>
                                    </p:animEffect>
                                  </p:childTnLst>
                                </p:cTn>
                              </p:par>
                            </p:childTnLst>
                          </p:cTn>
                        </p:par>
                        <p:par>
                          <p:cTn id="267" fill="hold">
                            <p:stCondLst>
                              <p:cond delay="500"/>
                            </p:stCondLst>
                            <p:childTnLst>
                              <p:par>
                                <p:cTn id="268" presetID="9" presetClass="entr" presetSubtype="0" fill="hold" grpId="0" nodeType="afterEffect">
                                  <p:stCondLst>
                                    <p:cond delay="0"/>
                                  </p:stCondLst>
                                  <p:childTnLst>
                                    <p:set>
                                      <p:cBhvr>
                                        <p:cTn id="269" dur="1" fill="hold">
                                          <p:stCondLst>
                                            <p:cond delay="0"/>
                                          </p:stCondLst>
                                        </p:cTn>
                                        <p:tgtEl>
                                          <p:spTgt spid="104520"/>
                                        </p:tgtEl>
                                        <p:attrNameLst>
                                          <p:attrName>style.visibility</p:attrName>
                                        </p:attrNameLst>
                                      </p:cBhvr>
                                      <p:to>
                                        <p:strVal val="visible"/>
                                      </p:to>
                                    </p:set>
                                    <p:animEffect transition="in" filter="dissolve">
                                      <p:cBhvr>
                                        <p:cTn id="270" dur="500"/>
                                        <p:tgtEl>
                                          <p:spTgt spid="104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bldLvl="0" animBg="1" autoUpdateAnimBg="0"/>
      <p:bldP spid="104453" grpId="0" bldLvl="0" animBg="1" autoUpdateAnimBg="0"/>
      <p:bldP spid="104454" grpId="0" bldLvl="0" animBg="1" autoUpdateAnimBg="0"/>
      <p:bldP spid="104455" grpId="0" bldLvl="0" animBg="1" autoUpdateAnimBg="0"/>
      <p:bldP spid="104456" grpId="0" bldLvl="0" animBg="1" autoUpdateAnimBg="0"/>
      <p:bldP spid="104457" grpId="0" bldLvl="0" animBg="1" autoUpdateAnimBg="0"/>
      <p:bldP spid="104458" grpId="0" bldLvl="0" animBg="1"/>
      <p:bldP spid="104459" grpId="0" bldLvl="0" animBg="1"/>
      <p:bldP spid="104460" grpId="0" bldLvl="0" animBg="1"/>
      <p:bldP spid="104461" grpId="0" bldLvl="0" animBg="1"/>
      <p:bldP spid="104462" grpId="0" bldLvl="0" animBg="1"/>
      <p:bldP spid="104463" grpId="0" bldLvl="0" animBg="1"/>
      <p:bldP spid="104464" grpId="0" bldLvl="0" animBg="1"/>
      <p:bldP spid="104465" grpId="0" bldLvl="0" animBg="1"/>
      <p:bldP spid="104466" grpId="0" autoUpdateAnimBg="0"/>
      <p:bldP spid="104467" grpId="0" autoUpdateAnimBg="0"/>
      <p:bldP spid="104468" grpId="0" autoUpdateAnimBg="0"/>
      <p:bldP spid="104469" grpId="0" autoUpdateAnimBg="0"/>
      <p:bldP spid="104470" grpId="0" autoUpdateAnimBg="0"/>
      <p:bldP spid="104471" grpId="0" autoUpdateAnimBg="0"/>
      <p:bldP spid="104472" grpId="0" autoUpdateAnimBg="0"/>
      <p:bldP spid="104473" grpId="0" autoUpdateAnimBg="0"/>
      <p:bldP spid="104474" grpId="0" autoUpdateAnimBg="0"/>
      <p:bldP spid="104475" grpId="0" autoUpdateAnimBg="0"/>
      <p:bldP spid="104476" grpId="0" autoUpdateAnimBg="0"/>
      <p:bldP spid="104477" grpId="0" autoUpdateAnimBg="0"/>
      <p:bldP spid="104478" grpId="0" autoUpdateAnimBg="0"/>
      <p:bldP spid="104482" grpId="0" bldLvl="0" animBg="1" autoUpdateAnimBg="0"/>
      <p:bldP spid="104483" grpId="0" bldLvl="0" animBg="1"/>
      <p:bldP spid="104484" grpId="0" bldLvl="0" animBg="1" autoUpdateAnimBg="0"/>
      <p:bldP spid="104485" grpId="0" autoUpdateAnimBg="0"/>
      <p:bldP spid="104486" grpId="0" bldLvl="0" animBg="1"/>
      <p:bldP spid="104487" grpId="0" bldLvl="0" animBg="1" autoUpdateAnimBg="0"/>
      <p:bldP spid="104488" grpId="0" bldLvl="0" animBg="1"/>
      <p:bldP spid="104489" grpId="0" bldLvl="0" animBg="1" autoUpdateAnimBg="0"/>
      <p:bldP spid="104490" grpId="0" autoUpdateAnimBg="0"/>
      <p:bldP spid="104491" grpId="0" autoUpdateAnimBg="0"/>
      <p:bldP spid="104493" grpId="0" bldLvl="0" animBg="1" autoUpdateAnimBg="0"/>
      <p:bldP spid="104494" grpId="0" bldLvl="0" animBg="1" autoUpdateAnimBg="0"/>
      <p:bldP spid="104495" grpId="0" bldLvl="0" animBg="1" autoUpdateAnimBg="0"/>
      <p:bldP spid="104496" grpId="0" bldLvl="0" animBg="1"/>
      <p:bldP spid="104497" grpId="0" bldLvl="0" animBg="1" autoUpdateAnimBg="0"/>
      <p:bldP spid="104498" grpId="0" autoUpdateAnimBg="0"/>
      <p:bldP spid="104499" grpId="0" bldLvl="0" animBg="1"/>
      <p:bldP spid="104500" grpId="0" bldLvl="0" animBg="1" autoUpdateAnimBg="0"/>
      <p:bldP spid="104501" grpId="0" autoUpdateAnimBg="0"/>
      <p:bldP spid="104502" grpId="0" bldLvl="0" animBg="1" autoUpdateAnimBg="0"/>
      <p:bldP spid="104503" grpId="0" bldLvl="0" animBg="1" autoUpdateAnimBg="0"/>
      <p:bldP spid="104504" grpId="0" bldLvl="0" animBg="1" autoUpdateAnimBg="0"/>
      <p:bldP spid="104505" grpId="0" bldLvl="0" animBg="1" autoUpdateAnimBg="0"/>
      <p:bldP spid="104506" grpId="0" bldLvl="0" animBg="1"/>
      <p:bldP spid="104509" grpId="0" bldLvl="0" animBg="1" autoUpdateAnimBg="0"/>
      <p:bldP spid="104510" grpId="0" autoUpdateAnimBg="0"/>
      <p:bldP spid="104511" grpId="0" bldLvl="0" animBg="1"/>
      <p:bldP spid="104512" grpId="0" bldLvl="0" animBg="1" autoUpdateAnimBg="0"/>
      <p:bldP spid="104513" grpId="0" autoUpdateAnimBg="0"/>
      <p:bldP spid="104514" grpId="0" bldLvl="0" animBg="1" autoUpdateAnimBg="0"/>
      <p:bldP spid="104515" grpId="0" bldLvl="0" animBg="1" autoUpdateAnimBg="0"/>
      <p:bldP spid="104516" grpId="0" bldLvl="0" animBg="1"/>
      <p:bldP spid="104517" grpId="0" bldLvl="0" animBg="1" autoUpdateAnimBg="0"/>
      <p:bldP spid="104518" grpId="0" bldLvl="0" animBg="1" autoUpdateAnimBg="0"/>
      <p:bldP spid="104519" grpId="0" bldLvl="0" animBg="1" autoUpdateAnimBg="0"/>
      <p:bldP spid="104520" grpId="0" bldLvl="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4" name="Rectangle 2"/>
          <p:cNvSpPr>
            <a:spLocks noGrp="1" noChangeArrowheads="1"/>
          </p:cNvSpPr>
          <p:nvPr/>
        </p:nvSpPr>
        <p:spPr>
          <a:xfrm>
            <a:off x="228600" y="0"/>
            <a:ext cx="1395095" cy="3993515"/>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defRPr/>
            </a:pPr>
            <a:r>
              <a:rPr lang="en-US" sz="2800" b="1" dirty="0">
                <a:effectLst>
                  <a:outerShdw blurRad="38100" dist="38100" dir="2700000" algn="tl">
                    <a:srgbClr val="C0C0C0"/>
                  </a:outerShdw>
                </a:effectLst>
                <a:latin typeface="黑体" panose="02010609060101010101" pitchFamily="2" charset="-122"/>
                <a:ea typeface="黑体" panose="02010609060101010101" pitchFamily="2" charset="-122"/>
              </a:rPr>
              <a:t>P4017 最大食物链计数</a:t>
            </a:r>
            <a:endParaRPr lang="en-US" sz="2800" b="1"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pic>
        <p:nvPicPr>
          <p:cNvPr id="2" name="图片 1"/>
          <p:cNvPicPr>
            <a:picLocks noChangeAspect="1"/>
          </p:cNvPicPr>
          <p:nvPr/>
        </p:nvPicPr>
        <p:blipFill>
          <a:blip r:embed="rId1"/>
          <a:stretch>
            <a:fillRect/>
          </a:stretch>
        </p:blipFill>
        <p:spPr>
          <a:xfrm>
            <a:off x="1744345" y="0"/>
            <a:ext cx="6652260" cy="6871970"/>
          </a:xfrm>
          <a:prstGeom prst="rect">
            <a:avLst/>
          </a:prstGeom>
        </p:spPr>
      </p:pic>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481CE645-6F6B-443A-800B-B15B1E331FF3}"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963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D2411874-647F-498D-A834-87C104CBA64D}"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83972" name="AutoShape 2"/>
          <p:cNvSpPr>
            <a:spLocks noChangeArrowheads="1"/>
          </p:cNvSpPr>
          <p:nvPr/>
        </p:nvSpPr>
        <p:spPr bwMode="auto">
          <a:xfrm>
            <a:off x="315913" y="5400675"/>
            <a:ext cx="2357437" cy="915988"/>
          </a:xfrm>
          <a:prstGeom prst="wedgeRectCallout">
            <a:avLst>
              <a:gd name="adj1" fmla="val 4880"/>
              <a:gd name="adj2" fmla="val -159171"/>
            </a:avLst>
          </a:prstGeom>
          <a:solidFill>
            <a:schemeClr val="accent1"/>
          </a:solidFill>
          <a:ln w="9525">
            <a:solidFill>
              <a:schemeClr val="tx1"/>
            </a:solidFill>
            <a:miter lim="800000"/>
          </a:ln>
        </p:spPr>
        <p:txBody>
          <a:bodyPr/>
          <a:lstStyle/>
          <a:p>
            <a:pPr algn="ctr"/>
            <a:r>
              <a:rPr lang="zh-CN" altLang="en-US" sz="2800">
                <a:solidFill>
                  <a:srgbClr val="333300"/>
                </a:solidFill>
                <a:ea typeface="楷体_GB2312" pitchFamily="49" charset="-122"/>
              </a:rPr>
              <a:t>一顶点到其余各顶点</a:t>
            </a:r>
            <a:endParaRPr lang="zh-CN" altLang="en-US" sz="2800">
              <a:solidFill>
                <a:srgbClr val="333300"/>
              </a:solidFill>
              <a:ea typeface="楷体_GB2312" pitchFamily="49" charset="-122"/>
            </a:endParaRPr>
          </a:p>
        </p:txBody>
      </p:sp>
      <p:sp>
        <p:nvSpPr>
          <p:cNvPr id="69637" name="Rectangle 3"/>
          <p:cNvSpPr>
            <a:spLocks noGrp="1" noChangeArrowheads="1"/>
          </p:cNvSpPr>
          <p:nvPr>
            <p:ph type="title" idx="4294967295"/>
          </p:nvPr>
        </p:nvSpPr>
        <p:spPr>
          <a:xfrm>
            <a:off x="2052638" y="0"/>
            <a:ext cx="4770437" cy="685800"/>
          </a:xfrm>
        </p:spPr>
        <p:txBody>
          <a:bodyPr/>
          <a:lstStyle/>
          <a:p>
            <a:pPr algn="ctr" eaLnBrk="1" hangingPunct="1"/>
            <a:r>
              <a:rPr lang="en-US" altLang="zh-CN" sz="2800" b="1">
                <a:solidFill>
                  <a:srgbClr val="333300"/>
                </a:solidFill>
                <a:latin typeface="黑体" panose="02010609060101010101" pitchFamily="2" charset="-122"/>
                <a:ea typeface="黑体" panose="02010609060101010101" pitchFamily="2" charset="-122"/>
              </a:rPr>
              <a:t>8.5</a:t>
            </a:r>
            <a:r>
              <a:rPr lang="zh-CN" altLang="en-US" sz="2800" b="1">
                <a:solidFill>
                  <a:srgbClr val="333300"/>
                </a:solidFill>
                <a:latin typeface="黑体" panose="02010609060101010101" pitchFamily="2" charset="-122"/>
                <a:ea typeface="黑体" panose="02010609060101010101" pitchFamily="2" charset="-122"/>
              </a:rPr>
              <a:t>  最短路径</a:t>
            </a:r>
            <a:endParaRPr lang="zh-CN" altLang="en-US" sz="2800" b="1">
              <a:solidFill>
                <a:srgbClr val="333300"/>
              </a:solidFill>
              <a:latin typeface="黑体" panose="02010609060101010101" pitchFamily="2" charset="-122"/>
              <a:ea typeface="黑体" panose="02010609060101010101" pitchFamily="2" charset="-122"/>
            </a:endParaRPr>
          </a:p>
        </p:txBody>
      </p:sp>
      <p:sp>
        <p:nvSpPr>
          <p:cNvPr id="83974" name="Rectangle 5"/>
          <p:cNvSpPr>
            <a:spLocks noChangeArrowheads="1"/>
          </p:cNvSpPr>
          <p:nvPr/>
        </p:nvSpPr>
        <p:spPr bwMode="auto">
          <a:xfrm>
            <a:off x="482600" y="3575050"/>
            <a:ext cx="81534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05000"/>
              </a:lnSpc>
              <a:spcBef>
                <a:spcPct val="50000"/>
              </a:spcBef>
            </a:pPr>
            <a:r>
              <a:rPr lang="zh-CN" altLang="en-US" sz="2400">
                <a:solidFill>
                  <a:srgbClr val="333300"/>
                </a:solidFill>
                <a:ea typeface="黑体" panose="02010609060101010101" pitchFamily="2" charset="-122"/>
              </a:rPr>
              <a:t>两种常见的最短路径问题：</a:t>
            </a:r>
            <a:endParaRPr lang="zh-CN" altLang="en-US" sz="2400">
              <a:solidFill>
                <a:srgbClr val="333300"/>
              </a:solidFill>
              <a:ea typeface="黑体" panose="02010609060101010101" pitchFamily="2" charset="-122"/>
            </a:endParaRPr>
          </a:p>
          <a:p>
            <a:pPr>
              <a:lnSpc>
                <a:spcPct val="105000"/>
              </a:lnSpc>
              <a:spcBef>
                <a:spcPct val="50000"/>
              </a:spcBef>
            </a:pPr>
            <a:r>
              <a:rPr lang="zh-CN" altLang="en-US" sz="2400">
                <a:solidFill>
                  <a:schemeClr val="tx2"/>
                </a:solidFill>
                <a:ea typeface="黑体" panose="02010609060101010101" pitchFamily="2" charset="-122"/>
              </a:rPr>
              <a:t>一、 </a:t>
            </a:r>
            <a:r>
              <a:rPr lang="zh-CN" altLang="en-US" sz="2400">
                <a:solidFill>
                  <a:schemeClr val="tx2"/>
                </a:solidFill>
                <a:latin typeface="楷体_GB2312" pitchFamily="49" charset="-122"/>
                <a:ea typeface="楷体_GB2312" pitchFamily="49" charset="-122"/>
              </a:rPr>
              <a:t>单源最短路径</a:t>
            </a:r>
            <a:r>
              <a:rPr lang="en-US" altLang="zh-CN" sz="2400">
                <a:solidFill>
                  <a:srgbClr val="333300"/>
                </a:solidFill>
                <a:ea typeface="楷体_GB2312" pitchFamily="49" charset="-122"/>
              </a:rPr>
              <a:t>—</a:t>
            </a:r>
            <a:r>
              <a:rPr lang="zh-CN" altLang="en-US" sz="2400">
                <a:solidFill>
                  <a:srgbClr val="333300"/>
                </a:solidFill>
                <a:ea typeface="楷体_GB2312" pitchFamily="49" charset="-122"/>
              </a:rPr>
              <a:t>用</a:t>
            </a:r>
            <a:r>
              <a:rPr lang="en-US" altLang="zh-CN" sz="2400">
                <a:ea typeface="楷体_GB2312" pitchFamily="49" charset="-122"/>
                <a:hlinkClick r:id="" action="ppaction://hlinkshowjump?jump=nextslide"/>
              </a:rPr>
              <a:t>Dijkstra</a:t>
            </a:r>
            <a:r>
              <a:rPr lang="zh-CN" altLang="en-US" sz="2400">
                <a:ea typeface="楷体_GB2312" pitchFamily="49" charset="-122"/>
                <a:hlinkClick r:id="" action="ppaction://hlinkshowjump?jump=nextslide"/>
              </a:rPr>
              <a:t>（迪杰斯特拉）</a:t>
            </a:r>
            <a:r>
              <a:rPr lang="zh-CN" altLang="en-US" sz="2400">
                <a:solidFill>
                  <a:srgbClr val="333300"/>
                </a:solidFill>
                <a:latin typeface="楷体_GB2312" pitchFamily="49" charset="-122"/>
                <a:ea typeface="楷体_GB2312" pitchFamily="49" charset="-122"/>
              </a:rPr>
              <a:t>算法</a:t>
            </a:r>
            <a:endParaRPr lang="zh-CN" altLang="en-US" sz="2400">
              <a:solidFill>
                <a:srgbClr val="333300"/>
              </a:solidFill>
              <a:latin typeface="楷体_GB2312" pitchFamily="49" charset="-122"/>
              <a:ea typeface="楷体_GB2312" pitchFamily="49" charset="-122"/>
            </a:endParaRPr>
          </a:p>
          <a:p>
            <a:pPr>
              <a:lnSpc>
                <a:spcPct val="105000"/>
              </a:lnSpc>
              <a:spcBef>
                <a:spcPct val="50000"/>
              </a:spcBef>
            </a:pPr>
            <a:r>
              <a:rPr lang="zh-CN" altLang="en-US" sz="2400">
                <a:solidFill>
                  <a:schemeClr val="tx2"/>
                </a:solidFill>
                <a:latin typeface="楷体_GB2312" pitchFamily="49" charset="-122"/>
                <a:ea typeface="楷体_GB2312" pitchFamily="49" charset="-122"/>
              </a:rPr>
              <a:t>二、所有顶点间的最短路径</a:t>
            </a:r>
            <a:r>
              <a:rPr lang="en-US" altLang="zh-CN" sz="2400">
                <a:solidFill>
                  <a:srgbClr val="333300"/>
                </a:solidFill>
                <a:ea typeface="楷体_GB2312" pitchFamily="49" charset="-122"/>
              </a:rPr>
              <a:t>—</a:t>
            </a:r>
            <a:r>
              <a:rPr lang="zh-CN" altLang="en-US" sz="2400">
                <a:solidFill>
                  <a:srgbClr val="333300"/>
                </a:solidFill>
                <a:ea typeface="楷体_GB2312" pitchFamily="49" charset="-122"/>
              </a:rPr>
              <a:t>用</a:t>
            </a:r>
            <a:r>
              <a:rPr lang="en-US" altLang="zh-CN" sz="2400">
                <a:ea typeface="楷体_GB2312" pitchFamily="49" charset="-122"/>
                <a:hlinkClick r:id="rId1" action="ppaction://hlinksldjump"/>
              </a:rPr>
              <a:t>Floyd</a:t>
            </a:r>
            <a:r>
              <a:rPr lang="zh-CN" altLang="en-US" sz="2400">
                <a:ea typeface="楷体_GB2312" pitchFamily="49" charset="-122"/>
                <a:hlinkClick r:id="rId1" action="ppaction://hlinksldjump"/>
              </a:rPr>
              <a:t>（弗洛伊德）</a:t>
            </a:r>
            <a:r>
              <a:rPr lang="zh-CN" altLang="en-US" sz="2400">
                <a:solidFill>
                  <a:srgbClr val="333300"/>
                </a:solidFill>
                <a:ea typeface="楷体_GB2312" pitchFamily="49" charset="-122"/>
              </a:rPr>
              <a:t>算法</a:t>
            </a:r>
            <a:endParaRPr lang="zh-CN" altLang="en-US" sz="2400">
              <a:solidFill>
                <a:srgbClr val="333300"/>
              </a:solidFill>
              <a:ea typeface="楷体_GB2312" pitchFamily="49" charset="-122"/>
            </a:endParaRPr>
          </a:p>
        </p:txBody>
      </p:sp>
      <p:sp>
        <p:nvSpPr>
          <p:cNvPr id="83975" name="Rectangle 6"/>
          <p:cNvSpPr>
            <a:spLocks noChangeArrowheads="1"/>
          </p:cNvSpPr>
          <p:nvPr/>
        </p:nvSpPr>
        <p:spPr bwMode="auto">
          <a:xfrm>
            <a:off x="227013" y="1019175"/>
            <a:ext cx="84582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333300"/>
                </a:solidFill>
                <a:latin typeface="SimSun" panose="02010600030101010101" pitchFamily="2" charset="-122"/>
                <a:ea typeface="SimSun" panose="02010600030101010101" pitchFamily="2" charset="-122"/>
              </a:rPr>
              <a:t>典型用途：交通问题。如：城市</a:t>
            </a:r>
            <a:r>
              <a:rPr lang="en-US" altLang="zh-CN" sz="2400" b="1">
                <a:solidFill>
                  <a:srgbClr val="333300"/>
                </a:solidFill>
                <a:latin typeface="SimSun" panose="02010600030101010101" pitchFamily="2" charset="-122"/>
                <a:ea typeface="SimSun" panose="02010600030101010101" pitchFamily="2" charset="-122"/>
              </a:rPr>
              <a:t>A</a:t>
            </a:r>
            <a:r>
              <a:rPr lang="zh-CN" altLang="en-US" sz="2400" b="1">
                <a:solidFill>
                  <a:srgbClr val="333300"/>
                </a:solidFill>
                <a:latin typeface="SimSun" panose="02010600030101010101" pitchFamily="2" charset="-122"/>
                <a:ea typeface="SimSun" panose="02010600030101010101" pitchFamily="2" charset="-122"/>
              </a:rPr>
              <a:t>到城市</a:t>
            </a:r>
            <a:r>
              <a:rPr lang="en-US" altLang="zh-CN" sz="2400" b="1">
                <a:solidFill>
                  <a:srgbClr val="333300"/>
                </a:solidFill>
                <a:latin typeface="SimSun" panose="02010600030101010101" pitchFamily="2" charset="-122"/>
                <a:ea typeface="SimSun" panose="02010600030101010101" pitchFamily="2" charset="-122"/>
              </a:rPr>
              <a:t>B</a:t>
            </a:r>
            <a:r>
              <a:rPr lang="zh-CN" altLang="en-US" sz="2400" b="1">
                <a:solidFill>
                  <a:srgbClr val="333300"/>
                </a:solidFill>
                <a:latin typeface="SimSun" panose="02010600030101010101" pitchFamily="2" charset="-122"/>
                <a:ea typeface="SimSun" panose="02010600030101010101" pitchFamily="2" charset="-122"/>
              </a:rPr>
              <a:t>有多条线路，但每条线路的交通费（或所需时间）不同，那么，</a:t>
            </a:r>
            <a:r>
              <a:rPr lang="zh-CN" altLang="en-US" sz="2400" b="1">
                <a:solidFill>
                  <a:schemeClr val="tx2"/>
                </a:solidFill>
                <a:latin typeface="SimSun" panose="02010600030101010101" pitchFamily="2" charset="-122"/>
                <a:ea typeface="SimSun" panose="02010600030101010101" pitchFamily="2" charset="-122"/>
              </a:rPr>
              <a:t>如何选择一条线路，使总费用（或总时间）最少？</a:t>
            </a:r>
            <a:endParaRPr lang="zh-CN" altLang="en-US" sz="2400" b="1">
              <a:solidFill>
                <a:schemeClr val="tx2"/>
              </a:solidFill>
              <a:latin typeface="SimSun" panose="02010600030101010101" pitchFamily="2" charset="-122"/>
              <a:ea typeface="SimSun" panose="02010600030101010101" pitchFamily="2" charset="-122"/>
            </a:endParaRPr>
          </a:p>
          <a:p>
            <a:pPr>
              <a:spcBef>
                <a:spcPct val="50000"/>
              </a:spcBef>
            </a:pPr>
            <a:r>
              <a:rPr lang="zh-CN" altLang="en-US" sz="2400" b="1">
                <a:solidFill>
                  <a:srgbClr val="333300"/>
                </a:solidFill>
                <a:latin typeface="SimSun" panose="02010600030101010101" pitchFamily="2" charset="-122"/>
                <a:ea typeface="SimSun" panose="02010600030101010101" pitchFamily="2" charset="-122"/>
              </a:rPr>
              <a:t>问题抽象：在</a:t>
            </a:r>
            <a:r>
              <a:rPr lang="zh-CN" altLang="en-US" sz="2400" b="1">
                <a:solidFill>
                  <a:schemeClr val="tx2"/>
                </a:solidFill>
                <a:latin typeface="SimSun" panose="02010600030101010101" pitchFamily="2" charset="-122"/>
                <a:ea typeface="SimSun" panose="02010600030101010101" pitchFamily="2" charset="-122"/>
              </a:rPr>
              <a:t>带权有向图</a:t>
            </a:r>
            <a:r>
              <a:rPr lang="zh-CN" altLang="en-US" sz="2400" b="1">
                <a:solidFill>
                  <a:srgbClr val="333300"/>
                </a:solidFill>
                <a:latin typeface="SimSun" panose="02010600030101010101" pitchFamily="2" charset="-122"/>
                <a:ea typeface="SimSun" panose="02010600030101010101" pitchFamily="2" charset="-122"/>
              </a:rPr>
              <a:t>中</a:t>
            </a:r>
            <a:r>
              <a:rPr lang="en-US" altLang="zh-CN" sz="2400" b="1">
                <a:solidFill>
                  <a:srgbClr val="333300"/>
                </a:solidFill>
                <a:latin typeface="SimSun" panose="02010600030101010101" pitchFamily="2" charset="-122"/>
                <a:ea typeface="SimSun" panose="02010600030101010101" pitchFamily="2" charset="-122"/>
              </a:rPr>
              <a:t>A</a:t>
            </a:r>
            <a:r>
              <a:rPr lang="zh-CN" altLang="en-US" sz="2400" b="1">
                <a:solidFill>
                  <a:srgbClr val="333300"/>
                </a:solidFill>
                <a:latin typeface="SimSun" panose="02010600030101010101" pitchFamily="2" charset="-122"/>
                <a:ea typeface="SimSun" panose="02010600030101010101" pitchFamily="2" charset="-122"/>
              </a:rPr>
              <a:t>点（源点）到达</a:t>
            </a:r>
            <a:r>
              <a:rPr lang="en-US" altLang="zh-CN" sz="2400" b="1">
                <a:solidFill>
                  <a:srgbClr val="333300"/>
                </a:solidFill>
                <a:latin typeface="SimSun" panose="02010600030101010101" pitchFamily="2" charset="-122"/>
                <a:ea typeface="SimSun" panose="02010600030101010101" pitchFamily="2" charset="-122"/>
              </a:rPr>
              <a:t>B</a:t>
            </a:r>
            <a:r>
              <a:rPr lang="zh-CN" altLang="en-US" sz="2400" b="1">
                <a:solidFill>
                  <a:srgbClr val="333300"/>
                </a:solidFill>
                <a:latin typeface="SimSun" panose="02010600030101010101" pitchFamily="2" charset="-122"/>
                <a:ea typeface="SimSun" panose="02010600030101010101" pitchFamily="2" charset="-122"/>
              </a:rPr>
              <a:t>点（终点）的多条路径中，寻找一条</a:t>
            </a:r>
            <a:r>
              <a:rPr lang="zh-CN" altLang="en-US" sz="2400" b="1">
                <a:solidFill>
                  <a:schemeClr val="tx2"/>
                </a:solidFill>
                <a:latin typeface="SimSun" panose="02010600030101010101" pitchFamily="2" charset="-122"/>
                <a:ea typeface="SimSun" panose="02010600030101010101" pitchFamily="2" charset="-122"/>
              </a:rPr>
              <a:t>各边权值之和最小</a:t>
            </a:r>
            <a:r>
              <a:rPr lang="zh-CN" altLang="en-US" sz="2400" b="1">
                <a:solidFill>
                  <a:srgbClr val="333300"/>
                </a:solidFill>
                <a:latin typeface="SimSun" panose="02010600030101010101" pitchFamily="2" charset="-122"/>
                <a:ea typeface="SimSun" panose="02010600030101010101" pitchFamily="2" charset="-122"/>
              </a:rPr>
              <a:t>的路径，即最短路径。</a:t>
            </a:r>
            <a:endParaRPr lang="zh-CN" altLang="en-US" sz="2400" b="1">
              <a:solidFill>
                <a:srgbClr val="333300"/>
              </a:solidFill>
              <a:latin typeface="SimSun" panose="02010600030101010101" pitchFamily="2" charset="-122"/>
              <a:ea typeface="SimSun" panose="02010600030101010101" pitchFamily="2" charset="-122"/>
            </a:endParaRPr>
          </a:p>
        </p:txBody>
      </p:sp>
      <p:sp>
        <p:nvSpPr>
          <p:cNvPr id="83976" name="AutoShape 8"/>
          <p:cNvSpPr>
            <a:spLocks noChangeArrowheads="1"/>
          </p:cNvSpPr>
          <p:nvPr/>
        </p:nvSpPr>
        <p:spPr bwMode="auto">
          <a:xfrm>
            <a:off x="6069013" y="5546725"/>
            <a:ext cx="2628900" cy="831850"/>
          </a:xfrm>
          <a:prstGeom prst="wedgeRectCallout">
            <a:avLst>
              <a:gd name="adj1" fmla="val -38310"/>
              <a:gd name="adj2" fmla="val -106741"/>
            </a:avLst>
          </a:prstGeom>
          <a:solidFill>
            <a:schemeClr val="accent1"/>
          </a:solidFill>
          <a:ln w="9525">
            <a:solidFill>
              <a:schemeClr val="tx1"/>
            </a:solidFill>
            <a:miter lim="800000"/>
          </a:ln>
        </p:spPr>
        <p:txBody>
          <a:bodyPr/>
          <a:lstStyle/>
          <a:p>
            <a:pPr algn="ctr"/>
            <a:r>
              <a:rPr lang="zh-CN" altLang="en-US" sz="2800">
                <a:solidFill>
                  <a:srgbClr val="333300"/>
                </a:solidFill>
                <a:ea typeface="楷体_GB2312" pitchFamily="49" charset="-122"/>
              </a:rPr>
              <a:t>任意两顶点</a:t>
            </a:r>
            <a:endParaRPr lang="en-US" sz="2800">
              <a:solidFill>
                <a:srgbClr val="333300"/>
              </a:solidFill>
              <a:ea typeface="楷体_GB2312" pitchFamily="49" charset="-122"/>
            </a:endParaRPr>
          </a:p>
          <a:p>
            <a:pPr algn="ctr"/>
            <a:r>
              <a:rPr lang="zh-CN" altLang="en-US" sz="2800">
                <a:solidFill>
                  <a:srgbClr val="333300"/>
                </a:solidFill>
                <a:ea typeface="楷体_GB2312" pitchFamily="49" charset="-122"/>
              </a:rPr>
              <a:t>之间</a:t>
            </a:r>
            <a:endParaRPr lang="zh-CN" altLang="en-US" sz="2800">
              <a:solidFill>
                <a:srgbClr val="333300"/>
              </a:solidFill>
              <a:ea typeface="楷体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97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397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3972"/>
                                        </p:tgtEl>
                                        <p:attrNameLst>
                                          <p:attrName>style.visibility</p:attrName>
                                        </p:attrNameLst>
                                      </p:cBhvr>
                                      <p:to>
                                        <p:strVal val="visible"/>
                                      </p:to>
                                    </p:set>
                                    <p:animEffect transition="in" filter="wipe(down)">
                                      <p:cBhvr>
                                        <p:cTn id="17" dur="500"/>
                                        <p:tgtEl>
                                          <p:spTgt spid="8397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83974">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83976"/>
                                        </p:tgtEl>
                                        <p:attrNameLst>
                                          <p:attrName>style.visibility</p:attrName>
                                        </p:attrNameLst>
                                      </p:cBhvr>
                                      <p:to>
                                        <p:strVal val="visible"/>
                                      </p:to>
                                    </p:set>
                                    <p:animEffect transition="in" filter="wipe(down)">
                                      <p:cBhvr>
                                        <p:cTn id="26" dur="500"/>
                                        <p:tgtEl>
                                          <p:spTgt spid="83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bldLvl="0" animBg="1" autoUpdateAnimBg="0"/>
      <p:bldP spid="83974" grpId="0" autoUpdateAnimBg="0" build="p"/>
      <p:bldP spid="83976" grpId="0"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290224"/>
            <a:ext cx="9144000" cy="3046988"/>
          </a:xfrm>
          <a:prstGeom prst="rect">
            <a:avLst/>
          </a:prstGeom>
        </p:spPr>
        <p:txBody>
          <a:bodyPr wrap="square">
            <a:spAutoFit/>
          </a:bodyPr>
          <a:lstStyle/>
          <a:p>
            <a:r>
              <a:rPr lang="en-US" altLang="zh-CN" sz="3200" dirty="0"/>
              <a:t>Floyd</a:t>
            </a:r>
            <a:r>
              <a:rPr lang="zh-CN" altLang="en-US" sz="3200" dirty="0"/>
              <a:t>是一种经典的多源最短路径算法，它通过动态规划的思想来寻找给定加权图中的多源点之间的最短路径，算法时间复杂度是</a:t>
            </a:r>
            <a:r>
              <a:rPr lang="en-US" altLang="zh-CN" sz="3200" dirty="0"/>
              <a:t>O(n3)</a:t>
            </a:r>
            <a:r>
              <a:rPr lang="zh-CN" altLang="en-US" sz="3200" dirty="0"/>
              <a:t>。之所以叫</a:t>
            </a:r>
            <a:r>
              <a:rPr lang="en-US" altLang="zh-CN" sz="3200" dirty="0"/>
              <a:t>Floyd</a:t>
            </a:r>
            <a:r>
              <a:rPr lang="zh-CN" altLang="en-US" sz="3200" dirty="0"/>
              <a:t>是因为该算法发明人之一是</a:t>
            </a:r>
            <a:r>
              <a:rPr lang="en-US" altLang="zh-CN" sz="3200" dirty="0"/>
              <a:t>Robert Floyd</a:t>
            </a:r>
            <a:r>
              <a:rPr lang="zh-CN" altLang="en-US" sz="3200" dirty="0"/>
              <a:t>，他是</a:t>
            </a:r>
            <a:r>
              <a:rPr lang="en-US" altLang="zh-CN" sz="3200" dirty="0"/>
              <a:t>1978</a:t>
            </a:r>
            <a:r>
              <a:rPr lang="zh-CN" altLang="en-US" sz="3200" dirty="0"/>
              <a:t>年图灵奖获得者，同时也是斯坦福大学计算机科学系教授。</a:t>
            </a:r>
            <a:endParaRPr lang="zh-CN" altLang="en-US" sz="3200" dirty="0"/>
          </a:p>
        </p:txBody>
      </p:sp>
      <p:sp>
        <p:nvSpPr>
          <p:cNvPr id="3" name="Rectangle 2"/>
          <p:cNvSpPr txBox="1">
            <a:spLocks noChangeArrowheads="1"/>
          </p:cNvSpPr>
          <p:nvPr/>
        </p:nvSpPr>
        <p:spPr bwMode="auto">
          <a:xfrm>
            <a:off x="457200" y="152400"/>
            <a:ext cx="563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r>
              <a:rPr lang="en-US" altLang="zh-CN" sz="2800" dirty="0"/>
              <a:t>Floyd</a:t>
            </a:r>
            <a:r>
              <a:rPr lang="zh-CN" altLang="en-US" sz="2800" b="1" kern="0" dirty="0" smtClean="0">
                <a:ea typeface="楷体_GB2312" pitchFamily="49" charset="-122"/>
              </a:rPr>
              <a:t>算法</a:t>
            </a:r>
            <a:endParaRPr lang="zh-CN" altLang="en-US" sz="2800" b="1" kern="0" dirty="0">
              <a:ea typeface="楷体_GB2312" pitchFamily="49" charset="-122"/>
            </a:endParaRPr>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50164"/>
            <a:ext cx="9144000" cy="3046988"/>
          </a:xfrm>
          <a:prstGeom prst="rect">
            <a:avLst/>
          </a:prstGeom>
        </p:spPr>
        <p:txBody>
          <a:bodyPr wrap="square">
            <a:spAutoFit/>
          </a:bodyPr>
          <a:lstStyle/>
          <a:p>
            <a:r>
              <a:rPr lang="zh-CN" altLang="en-US" sz="3200" dirty="0"/>
              <a:t>可以理解为逐一选择中转点，然后针对该中转点，所有以此为中转点的其它点都要根据规定进行更新，这个规定就是原来两点之间的距离如果通过该中转点变小了则更新距离矩阵</a:t>
            </a:r>
            <a:r>
              <a:rPr lang="zh-CN" altLang="en-US" sz="3200" dirty="0" smtClean="0"/>
              <a:t>。当</a:t>
            </a:r>
            <a:r>
              <a:rPr lang="zh-CN" altLang="en-US" sz="3200" dirty="0"/>
              <a:t>图中所有顶点都被作为中转点处理以后，那么得到的最后距离矩阵就是多源最短距离矩阵了。</a:t>
            </a:r>
            <a:endParaRPr lang="zh-CN" altLang="en-US" sz="3200" dirty="0"/>
          </a:p>
        </p:txBody>
      </p:sp>
      <p:sp>
        <p:nvSpPr>
          <p:cNvPr id="3" name="Rectangle 2"/>
          <p:cNvSpPr txBox="1">
            <a:spLocks noChangeArrowheads="1"/>
          </p:cNvSpPr>
          <p:nvPr/>
        </p:nvSpPr>
        <p:spPr bwMode="auto">
          <a:xfrm>
            <a:off x="457200" y="152400"/>
            <a:ext cx="563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r>
              <a:rPr lang="en-US" altLang="zh-CN" sz="2800" dirty="0"/>
              <a:t>Floyd</a:t>
            </a:r>
            <a:r>
              <a:rPr lang="zh-CN" altLang="en-US" sz="2800" b="1" kern="0" dirty="0" smtClean="0">
                <a:ea typeface="楷体_GB2312" pitchFamily="49" charset="-122"/>
              </a:rPr>
              <a:t>算法</a:t>
            </a:r>
            <a:endParaRPr lang="zh-CN" altLang="en-US" sz="2800" b="1" kern="0" dirty="0">
              <a:ea typeface="楷体_GB2312" pitchFamily="49" charset="-122"/>
            </a:endParaRP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A7A06255-1535-41F0-85BE-017FE80355FD}"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2291"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96CF750E-FB01-480B-9F0F-455932963392}"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2292" name="Rectangle 4"/>
          <p:cNvSpPr>
            <a:spLocks noGrp="1" noChangeArrowheads="1"/>
          </p:cNvSpPr>
          <p:nvPr>
            <p:ph type="title" idx="4294967295"/>
          </p:nvPr>
        </p:nvSpPr>
        <p:spPr/>
        <p:txBody>
          <a:bodyPr/>
          <a:lstStyle/>
          <a:p>
            <a:pPr algn="just" eaLnBrk="1" hangingPunct="1"/>
            <a:r>
              <a:rPr lang="en-US" altLang="zh-CN">
                <a:ea typeface="仿宋_GB2312" pitchFamily="49" charset="-122"/>
              </a:rPr>
              <a:t>   </a:t>
            </a:r>
            <a:endParaRPr lang="en-US" altLang="zh-CN">
              <a:ea typeface="仿宋_GB2312" pitchFamily="49" charset="-122"/>
            </a:endParaRPr>
          </a:p>
        </p:txBody>
      </p:sp>
      <p:sp>
        <p:nvSpPr>
          <p:cNvPr id="14341" name="Rectangle 5"/>
          <p:cNvSpPr>
            <a:spLocks noGrp="1" noChangeArrowheads="1"/>
          </p:cNvSpPr>
          <p:nvPr>
            <p:ph type="body" idx="4294967295"/>
          </p:nvPr>
        </p:nvSpPr>
        <p:spPr>
          <a:xfrm>
            <a:off x="263525" y="717550"/>
            <a:ext cx="8689975" cy="6096000"/>
          </a:xfrm>
        </p:spPr>
        <p:txBody>
          <a:bodyPr/>
          <a:lstStyle/>
          <a:p>
            <a:pPr eaLnBrk="1" hangingPunct="1">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4.</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邻接顶点</a:t>
            </a:r>
            <a:r>
              <a:rPr lang="zh-CN" altLang="en-US" sz="3000" b="1">
                <a:latin typeface="Times New Roman" panose="02020603050405020304" pitchFamily="18" charset="0"/>
                <a:ea typeface="仿宋_GB2312" pitchFamily="49" charset="-122"/>
              </a:rPr>
              <a:t>   如果</a:t>
            </a:r>
            <a:r>
              <a:rPr lang="zh-CN" altLang="en-US" sz="3000" b="1">
                <a:solidFill>
                  <a:srgbClr val="008080"/>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u</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 </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(G) </a:t>
            </a:r>
            <a:r>
              <a:rPr lang="zh-CN" altLang="en-US" sz="3000" b="1">
                <a:latin typeface="Times New Roman" panose="02020603050405020304" pitchFamily="18" charset="0"/>
                <a:ea typeface="仿宋_GB2312" pitchFamily="49" charset="-122"/>
              </a:rPr>
              <a:t>中的一条边，则称 </a:t>
            </a:r>
            <a:r>
              <a:rPr lang="en-US" altLang="zh-CN" sz="3000" b="1" i="1">
                <a:latin typeface="Times New Roman" panose="02020603050405020304" pitchFamily="18" charset="0"/>
                <a:ea typeface="仿宋_GB2312" pitchFamily="49" charset="-122"/>
              </a:rPr>
              <a:t>u </a:t>
            </a:r>
            <a:r>
              <a:rPr lang="zh-CN" altLang="en-US" sz="3000" b="1">
                <a:latin typeface="Times New Roman" panose="02020603050405020304" pitchFamily="18" charset="0"/>
                <a:ea typeface="仿宋_GB2312" pitchFamily="49" charset="-122"/>
              </a:rPr>
              <a:t>与 </a:t>
            </a:r>
            <a:r>
              <a:rPr lang="en-US" altLang="zh-CN" sz="3000" b="1" i="1">
                <a:latin typeface="Times New Roman" panose="02020603050405020304" pitchFamily="18" charset="0"/>
                <a:ea typeface="仿宋_GB2312" pitchFamily="49" charset="-122"/>
              </a:rPr>
              <a:t>v </a:t>
            </a:r>
            <a:r>
              <a:rPr lang="zh-CN" altLang="en-US" sz="3000" b="1">
                <a:latin typeface="Times New Roman" panose="02020603050405020304" pitchFamily="18" charset="0"/>
                <a:ea typeface="仿宋_GB2312" pitchFamily="49" charset="-122"/>
              </a:rPr>
              <a:t>互为邻接顶点</a:t>
            </a:r>
            <a:r>
              <a:rPr lang="zh-CN" altLang="en-US" sz="3000">
                <a:latin typeface="Times New Roman" panose="02020603050405020304" pitchFamily="18" charset="0"/>
                <a:ea typeface="仿宋_GB2312" pitchFamily="49" charset="-122"/>
              </a:rPr>
              <a:t>。</a:t>
            </a:r>
            <a:endParaRPr lang="zh-CN" altLang="en-US" sz="3000">
              <a:latin typeface="Times New Roman" panose="02020603050405020304"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5.</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子图</a:t>
            </a:r>
            <a:r>
              <a:rPr lang="zh-CN" altLang="en-US" sz="3000" b="1">
                <a:latin typeface="Times New Roman" panose="02020603050405020304" pitchFamily="18" charset="0"/>
                <a:ea typeface="仿宋_GB2312" pitchFamily="49" charset="-122"/>
              </a:rPr>
              <a:t>  设有两个图</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V</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和</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V</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endParaRPr lang="en-US" sz="3000" b="1">
              <a:latin typeface="Times New Roman" panose="02020603050405020304"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若</a:t>
            </a:r>
            <a:r>
              <a:rPr lang="en-US" altLang="zh-CN" sz="3000" b="1" i="1">
                <a:latin typeface="Times New Roman" panose="02020603050405020304" pitchFamily="18" charset="0"/>
                <a:ea typeface="仿宋_GB2312" pitchFamily="49" charset="-122"/>
              </a:rPr>
              <a:t>V </a:t>
            </a:r>
            <a:r>
              <a:rPr lang="en-US" altLang="zh-CN"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i="1">
                <a:latin typeface="Times New Roman" panose="02020603050405020304" pitchFamily="18" charset="0"/>
                <a:ea typeface="仿宋_GB2312" pitchFamily="49" charset="-122"/>
              </a:rPr>
              <a:t> V </a:t>
            </a:r>
            <a:r>
              <a:rPr lang="zh-CN" altLang="en-US" sz="3000" b="1">
                <a:latin typeface="Times New Roman" panose="02020603050405020304" pitchFamily="18" charset="0"/>
                <a:ea typeface="仿宋_GB2312" pitchFamily="49" charset="-122"/>
              </a:rPr>
              <a:t>且</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则称图</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是图</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的子图。</a:t>
            </a:r>
            <a:endParaRPr lang="zh-CN" altLang="en-US" sz="3000" b="1">
              <a:latin typeface="Times New Roman" panose="02020603050405020304" pitchFamily="18" charset="0"/>
              <a:ea typeface="仿宋_GB2312" pitchFamily="49" charset="-122"/>
            </a:endParaRPr>
          </a:p>
          <a:p>
            <a:pPr eaLnBrk="1" hangingPunct="1">
              <a:lnSpc>
                <a:spcPct val="105000"/>
              </a:lnSpc>
              <a:buClr>
                <a:srgbClr val="800080"/>
              </a:buClr>
              <a:buSzPct val="50000"/>
            </a:pPr>
            <a:endParaRPr lang="zh-CN" altLang="en-US" sz="3000" b="1">
              <a:latin typeface="Times New Roman" panose="02020603050405020304" pitchFamily="18" charset="0"/>
              <a:ea typeface="仿宋_GB2312" pitchFamily="49" charset="-122"/>
            </a:endParaRPr>
          </a:p>
          <a:p>
            <a:pPr eaLnBrk="1" hangingPunct="1">
              <a:lnSpc>
                <a:spcPct val="105000"/>
              </a:lnSpc>
              <a:buClr>
                <a:srgbClr val="800080"/>
              </a:buClr>
              <a:buSzPct val="50000"/>
            </a:pPr>
            <a:endParaRPr lang="zh-CN" altLang="en-US" sz="3000" b="1">
              <a:solidFill>
                <a:srgbClr val="008080"/>
              </a:solidFill>
              <a:latin typeface="Times New Roman" panose="02020603050405020304" pitchFamily="18" charset="0"/>
              <a:ea typeface="仿宋_GB2312" pitchFamily="49" charset="-122"/>
            </a:endParaRPr>
          </a:p>
          <a:p>
            <a:pPr eaLnBrk="1" hangingPunct="1">
              <a:lnSpc>
                <a:spcPct val="105000"/>
              </a:lnSpc>
              <a:buClr>
                <a:srgbClr val="800080"/>
              </a:buClr>
              <a:buSzPct val="50000"/>
            </a:pPr>
            <a:endParaRPr lang="zh-CN" altLang="en-US" sz="3000" b="1">
              <a:solidFill>
                <a:srgbClr val="008080"/>
              </a:solidFill>
              <a:latin typeface="Times New Roman" panose="02020603050405020304" pitchFamily="18" charset="0"/>
              <a:ea typeface="仿宋_GB2312" pitchFamily="49" charset="-122"/>
            </a:endParaRPr>
          </a:p>
          <a:p>
            <a:pPr eaLnBrk="1" hangingPunct="1">
              <a:lnSpc>
                <a:spcPct val="105000"/>
              </a:lnSpc>
              <a:buClr>
                <a:srgbClr val="800080"/>
              </a:buClr>
              <a:buSzPct val="50000"/>
            </a:pPr>
            <a:endParaRPr lang="zh-CN" altLang="en-US" sz="3000" b="1">
              <a:solidFill>
                <a:srgbClr val="008080"/>
              </a:solidFill>
              <a:latin typeface="Times New Roman" panose="02020603050405020304"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6. </a:t>
            </a:r>
            <a:r>
              <a:rPr lang="zh-CN" altLang="en-US" sz="3000" b="1">
                <a:solidFill>
                  <a:schemeClr val="tx2"/>
                </a:solidFill>
                <a:latin typeface="Times New Roman" panose="02020603050405020304" pitchFamily="18" charset="0"/>
                <a:ea typeface="仿宋_GB2312" pitchFamily="49" charset="-122"/>
              </a:rPr>
              <a:t>权 </a:t>
            </a:r>
            <a:r>
              <a:rPr lang="zh-CN" altLang="en-US" sz="3000" b="1">
                <a:latin typeface="Times New Roman" panose="02020603050405020304" pitchFamily="18" charset="0"/>
                <a:ea typeface="仿宋_GB2312" pitchFamily="49" charset="-122"/>
              </a:rPr>
              <a:t> 某些图的边具有与它相关的数</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称之为权。这种带权图叫做网络。</a:t>
            </a:r>
            <a:endParaRPr lang="zh-CN" altLang="en-US" sz="3000" b="1">
              <a:latin typeface="Times New Roman" panose="02020603050405020304" pitchFamily="18" charset="0"/>
              <a:ea typeface="仿宋_GB2312" pitchFamily="49" charset="-122"/>
            </a:endParaRPr>
          </a:p>
        </p:txBody>
      </p:sp>
      <p:sp>
        <p:nvSpPr>
          <p:cNvPr id="12294" name="AutoShape 18"/>
          <p:cNvSpPr>
            <a:spLocks noChangeArrowheads="1"/>
          </p:cNvSpPr>
          <p:nvPr/>
        </p:nvSpPr>
        <p:spPr bwMode="auto">
          <a:xfrm>
            <a:off x="2622550" y="3968750"/>
            <a:ext cx="762000" cy="533400"/>
          </a:xfrm>
          <a:prstGeom prst="rightArrow">
            <a:avLst>
              <a:gd name="adj1" fmla="val 50000"/>
              <a:gd name="adj2" fmla="val 35714"/>
            </a:avLst>
          </a:prstGeom>
          <a:gradFill rotWithShape="0">
            <a:gsLst>
              <a:gs pos="0">
                <a:srgbClr val="FFFFCC"/>
              </a:gs>
              <a:gs pos="100000">
                <a:srgbClr val="76765E"/>
              </a:gs>
            </a:gsLst>
            <a:lin ang="5400000" scaled="1"/>
          </a:gradFill>
          <a:ln w="9525">
            <a:solidFill>
              <a:srgbClr val="FFFFCC"/>
            </a:solidFill>
            <a:miter lim="800000"/>
          </a:ln>
        </p:spPr>
        <p:txBody>
          <a:bodyPr wrap="none" anchor="ctr"/>
          <a:lstStyle/>
          <a:p>
            <a:pPr algn="ctr"/>
            <a:endParaRPr lang="zh-CN" altLang="en-US"/>
          </a:p>
        </p:txBody>
      </p:sp>
      <p:sp>
        <p:nvSpPr>
          <p:cNvPr id="12295" name="Text Box 19"/>
          <p:cNvSpPr txBox="1">
            <a:spLocks noChangeArrowheads="1"/>
          </p:cNvSpPr>
          <p:nvPr/>
        </p:nvSpPr>
        <p:spPr bwMode="auto">
          <a:xfrm>
            <a:off x="2498725" y="3429000"/>
            <a:ext cx="1101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800" b="1"/>
              <a:t>子图</a:t>
            </a:r>
            <a:endParaRPr lang="zh-CN" altLang="en-US" sz="2400">
              <a:ea typeface="SimSun" panose="02010600030101010101" pitchFamily="2" charset="-122"/>
            </a:endParaRPr>
          </a:p>
        </p:txBody>
      </p:sp>
      <p:grpSp>
        <p:nvGrpSpPr>
          <p:cNvPr id="12296" name="Group 8"/>
          <p:cNvGrpSpPr/>
          <p:nvPr/>
        </p:nvGrpSpPr>
        <p:grpSpPr bwMode="auto">
          <a:xfrm>
            <a:off x="900113" y="2900363"/>
            <a:ext cx="6719887" cy="2043112"/>
            <a:chOff x="0" y="0"/>
            <a:chExt cx="4233" cy="1287"/>
          </a:xfrm>
        </p:grpSpPr>
        <p:sp>
          <p:nvSpPr>
            <p:cNvPr id="12298" name="Line 2"/>
            <p:cNvSpPr>
              <a:spLocks noChangeShapeType="1"/>
            </p:cNvSpPr>
            <p:nvPr/>
          </p:nvSpPr>
          <p:spPr bwMode="auto">
            <a:xfrm flipH="1">
              <a:off x="506" y="671"/>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9" name="Line 3"/>
            <p:cNvSpPr>
              <a:spLocks noChangeShapeType="1"/>
            </p:cNvSpPr>
            <p:nvPr/>
          </p:nvSpPr>
          <p:spPr bwMode="auto">
            <a:xfrm flipH="1">
              <a:off x="184" y="191"/>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0" name="Line 6"/>
            <p:cNvSpPr>
              <a:spLocks noChangeShapeType="1"/>
            </p:cNvSpPr>
            <p:nvPr/>
          </p:nvSpPr>
          <p:spPr bwMode="auto">
            <a:xfrm>
              <a:off x="184" y="69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1" name="Line 7"/>
            <p:cNvSpPr>
              <a:spLocks noChangeShapeType="1"/>
            </p:cNvSpPr>
            <p:nvPr/>
          </p:nvSpPr>
          <p:spPr bwMode="auto">
            <a:xfrm>
              <a:off x="506" y="21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2" name="Line 8"/>
            <p:cNvSpPr>
              <a:spLocks noChangeShapeType="1"/>
            </p:cNvSpPr>
            <p:nvPr/>
          </p:nvSpPr>
          <p:spPr bwMode="auto">
            <a:xfrm>
              <a:off x="230" y="642"/>
              <a:ext cx="506"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3" name="Line 9"/>
            <p:cNvSpPr>
              <a:spLocks noChangeShapeType="1"/>
            </p:cNvSpPr>
            <p:nvPr/>
          </p:nvSpPr>
          <p:spPr bwMode="auto">
            <a:xfrm>
              <a:off x="460" y="258"/>
              <a:ext cx="0" cy="845"/>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4" name="Oval 10"/>
            <p:cNvSpPr>
              <a:spLocks noChangeArrowheads="1"/>
            </p:cNvSpPr>
            <p:nvPr/>
          </p:nvSpPr>
          <p:spPr bwMode="auto">
            <a:xfrm>
              <a:off x="0"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05" name="Oval 11"/>
            <p:cNvSpPr>
              <a:spLocks noChangeArrowheads="1"/>
            </p:cNvSpPr>
            <p:nvPr/>
          </p:nvSpPr>
          <p:spPr bwMode="auto">
            <a:xfrm>
              <a:off x="644"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06" name="Oval 12"/>
            <p:cNvSpPr>
              <a:spLocks noChangeArrowheads="1"/>
            </p:cNvSpPr>
            <p:nvPr/>
          </p:nvSpPr>
          <p:spPr bwMode="auto">
            <a:xfrm>
              <a:off x="322" y="1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07" name="Oval 13"/>
            <p:cNvSpPr>
              <a:spLocks noChangeArrowheads="1"/>
            </p:cNvSpPr>
            <p:nvPr/>
          </p:nvSpPr>
          <p:spPr bwMode="auto">
            <a:xfrm>
              <a:off x="322" y="97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08" name="Text Box 14"/>
            <p:cNvSpPr txBox="1">
              <a:spLocks noChangeArrowheads="1"/>
            </p:cNvSpPr>
            <p:nvPr/>
          </p:nvSpPr>
          <p:spPr bwMode="auto">
            <a:xfrm>
              <a:off x="363"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2309" name="Text Box 15"/>
            <p:cNvSpPr txBox="1">
              <a:spLocks noChangeArrowheads="1"/>
            </p:cNvSpPr>
            <p:nvPr/>
          </p:nvSpPr>
          <p:spPr bwMode="auto">
            <a:xfrm>
              <a:off x="22"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2310" name="Text Box 16"/>
            <p:cNvSpPr txBox="1">
              <a:spLocks noChangeArrowheads="1"/>
            </p:cNvSpPr>
            <p:nvPr/>
          </p:nvSpPr>
          <p:spPr bwMode="auto">
            <a:xfrm>
              <a:off x="666"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2311" name="Text Box 17"/>
            <p:cNvSpPr txBox="1">
              <a:spLocks noChangeArrowheads="1"/>
            </p:cNvSpPr>
            <p:nvPr/>
          </p:nvSpPr>
          <p:spPr bwMode="auto">
            <a:xfrm>
              <a:off x="344" y="9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2312" name="Line 20"/>
            <p:cNvSpPr>
              <a:spLocks noChangeShapeType="1"/>
            </p:cNvSpPr>
            <p:nvPr/>
          </p:nvSpPr>
          <p:spPr bwMode="auto">
            <a:xfrm flipH="1">
              <a:off x="1841" y="191"/>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3" name="Line 21"/>
            <p:cNvSpPr>
              <a:spLocks noChangeShapeType="1"/>
            </p:cNvSpPr>
            <p:nvPr/>
          </p:nvSpPr>
          <p:spPr bwMode="auto">
            <a:xfrm>
              <a:off x="1841" y="69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4" name="Oval 22"/>
            <p:cNvSpPr>
              <a:spLocks noChangeArrowheads="1"/>
            </p:cNvSpPr>
            <p:nvPr/>
          </p:nvSpPr>
          <p:spPr bwMode="auto">
            <a:xfrm>
              <a:off x="1657"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15" name="Oval 23"/>
            <p:cNvSpPr>
              <a:spLocks noChangeArrowheads="1"/>
            </p:cNvSpPr>
            <p:nvPr/>
          </p:nvSpPr>
          <p:spPr bwMode="auto">
            <a:xfrm>
              <a:off x="1979" y="1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16" name="Oval 24"/>
            <p:cNvSpPr>
              <a:spLocks noChangeArrowheads="1"/>
            </p:cNvSpPr>
            <p:nvPr/>
          </p:nvSpPr>
          <p:spPr bwMode="auto">
            <a:xfrm>
              <a:off x="1979" y="97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17" name="Text Box 25"/>
            <p:cNvSpPr txBox="1">
              <a:spLocks noChangeArrowheads="1"/>
            </p:cNvSpPr>
            <p:nvPr/>
          </p:nvSpPr>
          <p:spPr bwMode="auto">
            <a:xfrm>
              <a:off x="2020"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2318" name="Text Box 26"/>
            <p:cNvSpPr txBox="1">
              <a:spLocks noChangeArrowheads="1"/>
            </p:cNvSpPr>
            <p:nvPr/>
          </p:nvSpPr>
          <p:spPr bwMode="auto">
            <a:xfrm>
              <a:off x="1679"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2319" name="Text Box 27"/>
            <p:cNvSpPr txBox="1">
              <a:spLocks noChangeArrowheads="1"/>
            </p:cNvSpPr>
            <p:nvPr/>
          </p:nvSpPr>
          <p:spPr bwMode="auto">
            <a:xfrm>
              <a:off x="2001" y="9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2320" name="Line 28"/>
            <p:cNvSpPr>
              <a:spLocks noChangeShapeType="1"/>
            </p:cNvSpPr>
            <p:nvPr/>
          </p:nvSpPr>
          <p:spPr bwMode="auto">
            <a:xfrm>
              <a:off x="2669" y="69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1" name="Line 29"/>
            <p:cNvSpPr>
              <a:spLocks noChangeShapeType="1"/>
            </p:cNvSpPr>
            <p:nvPr/>
          </p:nvSpPr>
          <p:spPr bwMode="auto">
            <a:xfrm>
              <a:off x="2991" y="210"/>
              <a:ext cx="230" cy="384"/>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2" name="Oval 30"/>
            <p:cNvSpPr>
              <a:spLocks noChangeArrowheads="1"/>
            </p:cNvSpPr>
            <p:nvPr/>
          </p:nvSpPr>
          <p:spPr bwMode="auto">
            <a:xfrm>
              <a:off x="2485"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23" name="Oval 31"/>
            <p:cNvSpPr>
              <a:spLocks noChangeArrowheads="1"/>
            </p:cNvSpPr>
            <p:nvPr/>
          </p:nvSpPr>
          <p:spPr bwMode="auto">
            <a:xfrm>
              <a:off x="3129"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24" name="Oval 32"/>
            <p:cNvSpPr>
              <a:spLocks noChangeArrowheads="1"/>
            </p:cNvSpPr>
            <p:nvPr/>
          </p:nvSpPr>
          <p:spPr bwMode="auto">
            <a:xfrm>
              <a:off x="2807" y="1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25" name="Oval 33"/>
            <p:cNvSpPr>
              <a:spLocks noChangeArrowheads="1"/>
            </p:cNvSpPr>
            <p:nvPr/>
          </p:nvSpPr>
          <p:spPr bwMode="auto">
            <a:xfrm>
              <a:off x="2807" y="97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26" name="Text Box 34"/>
            <p:cNvSpPr txBox="1">
              <a:spLocks noChangeArrowheads="1"/>
            </p:cNvSpPr>
            <p:nvPr/>
          </p:nvSpPr>
          <p:spPr bwMode="auto">
            <a:xfrm>
              <a:off x="2835"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2327" name="Text Box 35"/>
            <p:cNvSpPr txBox="1">
              <a:spLocks noChangeArrowheads="1"/>
            </p:cNvSpPr>
            <p:nvPr/>
          </p:nvSpPr>
          <p:spPr bwMode="auto">
            <a:xfrm>
              <a:off x="2507"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2328" name="Text Box 36"/>
            <p:cNvSpPr txBox="1">
              <a:spLocks noChangeArrowheads="1"/>
            </p:cNvSpPr>
            <p:nvPr/>
          </p:nvSpPr>
          <p:spPr bwMode="auto">
            <a:xfrm>
              <a:off x="3151"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2329" name="Text Box 37"/>
            <p:cNvSpPr txBox="1">
              <a:spLocks noChangeArrowheads="1"/>
            </p:cNvSpPr>
            <p:nvPr/>
          </p:nvSpPr>
          <p:spPr bwMode="auto">
            <a:xfrm>
              <a:off x="2829" y="9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2330" name="Line 38"/>
            <p:cNvSpPr>
              <a:spLocks noChangeShapeType="1"/>
            </p:cNvSpPr>
            <p:nvPr/>
          </p:nvSpPr>
          <p:spPr bwMode="auto">
            <a:xfrm>
              <a:off x="3773" y="258"/>
              <a:ext cx="0" cy="845"/>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31" name="Oval 39"/>
            <p:cNvSpPr>
              <a:spLocks noChangeArrowheads="1"/>
            </p:cNvSpPr>
            <p:nvPr/>
          </p:nvSpPr>
          <p:spPr bwMode="auto">
            <a:xfrm>
              <a:off x="3957" y="49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32" name="Oval 40"/>
            <p:cNvSpPr>
              <a:spLocks noChangeArrowheads="1"/>
            </p:cNvSpPr>
            <p:nvPr/>
          </p:nvSpPr>
          <p:spPr bwMode="auto">
            <a:xfrm>
              <a:off x="3635" y="1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33" name="Oval 41"/>
            <p:cNvSpPr>
              <a:spLocks noChangeArrowheads="1"/>
            </p:cNvSpPr>
            <p:nvPr/>
          </p:nvSpPr>
          <p:spPr bwMode="auto">
            <a:xfrm>
              <a:off x="3635" y="978"/>
              <a:ext cx="276" cy="288"/>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2334" name="Text Box 42"/>
            <p:cNvSpPr txBox="1">
              <a:spLocks noChangeArrowheads="1"/>
            </p:cNvSpPr>
            <p:nvPr/>
          </p:nvSpPr>
          <p:spPr bwMode="auto">
            <a:xfrm>
              <a:off x="3663"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2335" name="Text Box 43"/>
            <p:cNvSpPr txBox="1">
              <a:spLocks noChangeArrowheads="1"/>
            </p:cNvSpPr>
            <p:nvPr/>
          </p:nvSpPr>
          <p:spPr bwMode="auto">
            <a:xfrm>
              <a:off x="3980"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2336" name="Text Box 44"/>
            <p:cNvSpPr txBox="1">
              <a:spLocks noChangeArrowheads="1"/>
            </p:cNvSpPr>
            <p:nvPr/>
          </p:nvSpPr>
          <p:spPr bwMode="auto">
            <a:xfrm>
              <a:off x="3657" y="9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grpSp>
      <p:sp>
        <p:nvSpPr>
          <p:cNvPr id="12297" name="Rectangle 2"/>
          <p:cNvSpPr txBox="1">
            <a:spLocks noChangeArrowheads="1"/>
          </p:cNvSpPr>
          <p:nvPr/>
        </p:nvSpPr>
        <p:spPr bwMode="auto">
          <a:xfrm>
            <a:off x="2271713" y="0"/>
            <a:ext cx="46101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b="1">
                <a:solidFill>
                  <a:srgbClr val="CC0000"/>
                </a:solidFill>
                <a:ea typeface="华文新魏" panose="02010800040101010101" pitchFamily="2" charset="-122"/>
              </a:rPr>
              <a:t>图的有关概念</a:t>
            </a:r>
            <a:endParaRPr lang="zh-CN" altLang="en-US">
              <a:solidFill>
                <a:srgbClr val="CC0000"/>
              </a:solidFill>
              <a:latin typeface="Arial" panose="020B0604020202020204" pitchFamily="34" charset="0"/>
              <a:ea typeface="华文新魏"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4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50164"/>
            <a:ext cx="9144000" cy="3046988"/>
          </a:xfrm>
          <a:prstGeom prst="rect">
            <a:avLst/>
          </a:prstGeom>
        </p:spPr>
        <p:txBody>
          <a:bodyPr wrap="square">
            <a:spAutoFit/>
          </a:bodyPr>
          <a:lstStyle/>
          <a:p>
            <a:r>
              <a:rPr lang="zh-CN" altLang="en-US" sz="3200" dirty="0" smtClean="0"/>
              <a:t>神奇的五行代码</a:t>
            </a:r>
            <a:endParaRPr lang="en-US" altLang="zh-CN" sz="3200" dirty="0"/>
          </a:p>
          <a:p>
            <a:r>
              <a:rPr lang="en-US" altLang="zh-CN" sz="3200" dirty="0"/>
              <a:t>for(k=1;k&lt;=</a:t>
            </a:r>
            <a:r>
              <a:rPr lang="en-US" altLang="zh-CN" sz="3200" dirty="0" err="1"/>
              <a:t>n;k</a:t>
            </a:r>
            <a:r>
              <a:rPr lang="en-US" altLang="zh-CN" sz="3200" dirty="0" smtClean="0"/>
              <a:t>++)</a:t>
            </a:r>
            <a:endParaRPr lang="en-US" altLang="zh-CN" sz="3200" dirty="0"/>
          </a:p>
          <a:p>
            <a:r>
              <a:rPr lang="en-US" altLang="zh-CN" sz="3200" dirty="0"/>
              <a:t>    for(</a:t>
            </a:r>
            <a:r>
              <a:rPr lang="en-US" altLang="zh-CN" sz="3200" dirty="0" err="1"/>
              <a:t>i</a:t>
            </a:r>
            <a:r>
              <a:rPr lang="en-US" altLang="zh-CN" sz="3200" dirty="0"/>
              <a:t>=1;i&lt;=</a:t>
            </a:r>
            <a:r>
              <a:rPr lang="en-US" altLang="zh-CN" sz="3200" dirty="0" err="1"/>
              <a:t>n;i</a:t>
            </a:r>
            <a:r>
              <a:rPr lang="en-US" altLang="zh-CN" sz="3200" dirty="0" smtClean="0"/>
              <a:t>++)</a:t>
            </a:r>
            <a:endParaRPr lang="en-US" altLang="zh-CN" sz="3200" dirty="0"/>
          </a:p>
          <a:p>
            <a:r>
              <a:rPr lang="en-US" altLang="zh-CN" sz="3200" dirty="0"/>
              <a:t>        for(j=1;j&lt;=</a:t>
            </a:r>
            <a:r>
              <a:rPr lang="en-US" altLang="zh-CN" sz="3200" dirty="0" err="1"/>
              <a:t>n;j</a:t>
            </a:r>
            <a:r>
              <a:rPr lang="en-US" altLang="zh-CN" sz="3200" dirty="0"/>
              <a:t>++) </a:t>
            </a:r>
            <a:endParaRPr lang="en-US" altLang="zh-CN" sz="3200" dirty="0"/>
          </a:p>
          <a:p>
            <a:r>
              <a:rPr lang="en-US" altLang="zh-CN" sz="3200" dirty="0"/>
              <a:t>            if(d[</a:t>
            </a:r>
            <a:r>
              <a:rPr lang="en-US" altLang="zh-CN" sz="3200" dirty="0" err="1"/>
              <a:t>i</a:t>
            </a:r>
            <a:r>
              <a:rPr lang="en-US" altLang="zh-CN" sz="3200" dirty="0"/>
              <a:t>][k]+d[k][j]&lt;d[</a:t>
            </a:r>
            <a:r>
              <a:rPr lang="en-US" altLang="zh-CN" sz="3200" dirty="0" err="1"/>
              <a:t>i</a:t>
            </a:r>
            <a:r>
              <a:rPr lang="en-US" altLang="zh-CN" sz="3200" dirty="0"/>
              <a:t>][j]) </a:t>
            </a:r>
            <a:endParaRPr lang="en-US" altLang="zh-CN" sz="3200" dirty="0"/>
          </a:p>
          <a:p>
            <a:r>
              <a:rPr lang="en-US" altLang="zh-CN" sz="3200" dirty="0"/>
              <a:t>                    d[</a:t>
            </a:r>
            <a:r>
              <a:rPr lang="en-US" altLang="zh-CN" sz="3200" dirty="0" err="1"/>
              <a:t>i</a:t>
            </a:r>
            <a:r>
              <a:rPr lang="en-US" altLang="zh-CN" sz="3200" dirty="0"/>
              <a:t>][j]=d[</a:t>
            </a:r>
            <a:r>
              <a:rPr lang="en-US" altLang="zh-CN" sz="3200" dirty="0" err="1"/>
              <a:t>i</a:t>
            </a:r>
            <a:r>
              <a:rPr lang="en-US" altLang="zh-CN" sz="3200" dirty="0"/>
              <a:t>][k]+d[k][j</a:t>
            </a:r>
            <a:r>
              <a:rPr lang="en-US" altLang="zh-CN" sz="3200" dirty="0" smtClean="0"/>
              <a:t>]</a:t>
            </a:r>
            <a:endParaRPr lang="en-US" altLang="zh-CN" sz="3200" dirty="0"/>
          </a:p>
        </p:txBody>
      </p:sp>
      <p:sp>
        <p:nvSpPr>
          <p:cNvPr id="3" name="Rectangle 2"/>
          <p:cNvSpPr txBox="1">
            <a:spLocks noChangeArrowheads="1"/>
          </p:cNvSpPr>
          <p:nvPr/>
        </p:nvSpPr>
        <p:spPr bwMode="auto">
          <a:xfrm>
            <a:off x="457200" y="152400"/>
            <a:ext cx="563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r>
              <a:rPr lang="en-US" altLang="zh-CN" sz="2800" dirty="0"/>
              <a:t>Floyd</a:t>
            </a:r>
            <a:r>
              <a:rPr lang="zh-CN" altLang="en-US" sz="2800" b="1" kern="0" dirty="0" smtClean="0">
                <a:ea typeface="楷体_GB2312" pitchFamily="49" charset="-122"/>
              </a:rPr>
              <a:t>算法</a:t>
            </a:r>
            <a:endParaRPr lang="zh-CN" altLang="en-US" sz="2800" b="1" kern="0" dirty="0">
              <a:ea typeface="楷体_GB2312" pitchFamily="49" charset="-122"/>
            </a:endParaRPr>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EBC031D5-D478-4A28-95C5-EB859B1CA085}"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0659"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7BF14416-C26B-4EAE-9588-61507F60C1C4}"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70660" name="Rectangle 2"/>
          <p:cNvSpPr>
            <a:spLocks noGrp="1" noChangeArrowheads="1"/>
          </p:cNvSpPr>
          <p:nvPr>
            <p:ph type="title" idx="4294967295"/>
          </p:nvPr>
        </p:nvSpPr>
        <p:spPr>
          <a:xfrm>
            <a:off x="533400" y="215900"/>
            <a:ext cx="8610600" cy="457200"/>
          </a:xfrm>
        </p:spPr>
        <p:txBody>
          <a:bodyPr/>
          <a:lstStyle/>
          <a:p>
            <a:pPr eaLnBrk="1" hangingPunct="1"/>
            <a:r>
              <a:rPr lang="en-US" altLang="zh-CN" sz="3200" b="1">
                <a:solidFill>
                  <a:srgbClr val="333300"/>
                </a:solidFill>
                <a:latin typeface="黑体" panose="02010609060101010101" pitchFamily="2" charset="-122"/>
                <a:ea typeface="黑体" panose="02010609060101010101" pitchFamily="2" charset="-122"/>
              </a:rPr>
              <a:t>8.5.1</a:t>
            </a:r>
            <a:r>
              <a:rPr lang="zh-CN" altLang="en-US" sz="3200" b="1">
                <a:solidFill>
                  <a:srgbClr val="333300"/>
                </a:solidFill>
                <a:latin typeface="黑体" panose="02010609060101010101" pitchFamily="2" charset="-122"/>
                <a:ea typeface="黑体" panose="02010609060101010101" pitchFamily="2" charset="-122"/>
              </a:rPr>
              <a:t>  单源最短路径 </a:t>
            </a:r>
            <a:r>
              <a:rPr lang="en-US" altLang="zh-CN" sz="2400" b="1">
                <a:solidFill>
                  <a:srgbClr val="333300"/>
                </a:solidFill>
                <a:latin typeface="楷体_GB2312" pitchFamily="49" charset="-122"/>
                <a:ea typeface="楷体_GB2312" pitchFamily="49" charset="-122"/>
              </a:rPr>
              <a:t>(</a:t>
            </a:r>
            <a:r>
              <a:rPr lang="en-US" altLang="zh-CN" sz="2400" b="1">
                <a:solidFill>
                  <a:srgbClr val="333300"/>
                </a:solidFill>
                <a:ea typeface="楷体_GB2312" pitchFamily="49" charset="-122"/>
              </a:rPr>
              <a:t>Dijkstra</a:t>
            </a:r>
            <a:r>
              <a:rPr lang="zh-CN" altLang="en-US" sz="2400" b="1">
                <a:solidFill>
                  <a:srgbClr val="333300"/>
                </a:solidFill>
                <a:latin typeface="楷体_GB2312" pitchFamily="49" charset="-122"/>
                <a:ea typeface="楷体_GB2312" pitchFamily="49" charset="-122"/>
              </a:rPr>
              <a:t>算法</a:t>
            </a:r>
            <a:r>
              <a:rPr lang="en-US" altLang="zh-CN" sz="2400" b="1">
                <a:solidFill>
                  <a:srgbClr val="333300"/>
                </a:solidFill>
                <a:latin typeface="楷体_GB2312" pitchFamily="49" charset="-122"/>
                <a:ea typeface="楷体_GB2312" pitchFamily="49" charset="-122"/>
              </a:rPr>
              <a:t>)(</a:t>
            </a:r>
            <a:r>
              <a:rPr lang="zh-CN" altLang="en-US" sz="2400" b="1">
                <a:solidFill>
                  <a:srgbClr val="333300"/>
                </a:solidFill>
                <a:latin typeface="楷体_GB2312" pitchFamily="49" charset="-122"/>
                <a:ea typeface="楷体_GB2312" pitchFamily="49" charset="-122"/>
              </a:rPr>
              <a:t>复杂度</a:t>
            </a:r>
            <a:r>
              <a:rPr lang="en-US" altLang="zh-CN" sz="2400" b="1">
                <a:solidFill>
                  <a:srgbClr val="333300"/>
                </a:solidFill>
                <a:latin typeface="楷体_GB2312" pitchFamily="49" charset="-122"/>
                <a:ea typeface="楷体_GB2312" pitchFamily="49" charset="-122"/>
              </a:rPr>
              <a:t>N^2)</a:t>
            </a:r>
            <a:endParaRPr lang="en-US" altLang="zh-CN" sz="2400" b="1">
              <a:solidFill>
                <a:srgbClr val="333300"/>
              </a:solidFill>
              <a:latin typeface="楷体_GB2312" pitchFamily="49" charset="-122"/>
              <a:ea typeface="楷体_GB2312" pitchFamily="49" charset="-122"/>
            </a:endParaRPr>
          </a:p>
        </p:txBody>
      </p:sp>
      <p:sp>
        <p:nvSpPr>
          <p:cNvPr id="70661" name="Text Box 3"/>
          <p:cNvSpPr txBox="1">
            <a:spLocks noChangeArrowheads="1"/>
          </p:cNvSpPr>
          <p:nvPr/>
        </p:nvSpPr>
        <p:spPr bwMode="auto">
          <a:xfrm>
            <a:off x="304800" y="990600"/>
            <a:ext cx="85391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FF3300"/>
                </a:solidFill>
                <a:latin typeface="SimSun" panose="02010600030101010101" pitchFamily="2" charset="-122"/>
                <a:ea typeface="SimSun" panose="02010600030101010101" pitchFamily="2" charset="-122"/>
              </a:rPr>
              <a:t>目的： </a:t>
            </a:r>
            <a:r>
              <a:rPr lang="zh-CN" altLang="en-US" sz="2400" b="1">
                <a:solidFill>
                  <a:srgbClr val="333300"/>
                </a:solidFill>
                <a:latin typeface="SimSun" panose="02010600030101010101" pitchFamily="2" charset="-122"/>
                <a:ea typeface="SimSun" panose="02010600030101010101" pitchFamily="2" charset="-122"/>
              </a:rPr>
              <a:t>设一</a:t>
            </a:r>
            <a:r>
              <a:rPr lang="zh-CN" altLang="en-US" sz="2400" b="1">
                <a:solidFill>
                  <a:schemeClr val="tx2"/>
                </a:solidFill>
                <a:latin typeface="SimSun" panose="02010600030101010101" pitchFamily="2" charset="-122"/>
                <a:ea typeface="SimSun" panose="02010600030101010101" pitchFamily="2" charset="-122"/>
              </a:rPr>
              <a:t>有向图</a:t>
            </a:r>
            <a:r>
              <a:rPr lang="en-US" altLang="zh-CN" sz="2400" b="1">
                <a:solidFill>
                  <a:srgbClr val="333300"/>
                </a:solidFill>
                <a:latin typeface="SimSun" panose="02010600030101010101" pitchFamily="2" charset="-122"/>
                <a:ea typeface="SimSun" panose="02010600030101010101" pitchFamily="2" charset="-122"/>
              </a:rPr>
              <a:t>G=</a:t>
            </a:r>
            <a:r>
              <a:rPr lang="zh-CN" altLang="en-US" sz="2400" b="1">
                <a:solidFill>
                  <a:srgbClr val="333300"/>
                </a:solidFill>
                <a:latin typeface="SimSun" panose="02010600030101010101" pitchFamily="2" charset="-122"/>
                <a:ea typeface="SimSun" panose="02010600030101010101" pitchFamily="2" charset="-122"/>
              </a:rPr>
              <a:t>（</a:t>
            </a:r>
            <a:r>
              <a:rPr lang="en-US" altLang="zh-CN" sz="2400" b="1">
                <a:solidFill>
                  <a:srgbClr val="333300"/>
                </a:solidFill>
                <a:latin typeface="SimSun" panose="02010600030101010101" pitchFamily="2" charset="-122"/>
                <a:ea typeface="SimSun" panose="02010600030101010101" pitchFamily="2" charset="-122"/>
              </a:rPr>
              <a:t>V, E</a:t>
            </a:r>
            <a:r>
              <a:rPr lang="zh-CN" altLang="en-US" sz="2400" b="1">
                <a:solidFill>
                  <a:srgbClr val="333300"/>
                </a:solidFill>
                <a:latin typeface="SimSun" panose="02010600030101010101" pitchFamily="2" charset="-122"/>
                <a:ea typeface="SimSun" panose="02010600030101010101" pitchFamily="2" charset="-122"/>
              </a:rPr>
              <a:t>），已知各边的权值，以某指定点</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0</a:t>
            </a:r>
            <a:r>
              <a:rPr lang="zh-CN" altLang="en-US" sz="2400" b="1">
                <a:solidFill>
                  <a:srgbClr val="333300"/>
                </a:solidFill>
                <a:latin typeface="SimSun" panose="02010600030101010101" pitchFamily="2" charset="-122"/>
                <a:ea typeface="SimSun" panose="02010600030101010101" pitchFamily="2" charset="-122"/>
              </a:rPr>
              <a:t>为源点，求从</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0</a:t>
            </a:r>
            <a:r>
              <a:rPr lang="zh-CN" altLang="en-US" sz="2400" b="1">
                <a:solidFill>
                  <a:srgbClr val="333300"/>
                </a:solidFill>
                <a:latin typeface="SimSun" panose="02010600030101010101" pitchFamily="2" charset="-122"/>
                <a:ea typeface="SimSun" panose="02010600030101010101" pitchFamily="2" charset="-122"/>
              </a:rPr>
              <a:t>到图的其余各点的最短路径。</a:t>
            </a:r>
            <a:endParaRPr lang="zh-CN" altLang="en-US" sz="2400" b="1">
              <a:solidFill>
                <a:schemeClr val="tx2"/>
              </a:solidFill>
              <a:latin typeface="SimSun" panose="02010600030101010101" pitchFamily="2" charset="-122"/>
              <a:ea typeface="SimSun" panose="02010600030101010101" pitchFamily="2" charset="-122"/>
            </a:endParaRPr>
          </a:p>
        </p:txBody>
      </p:sp>
      <p:sp>
        <p:nvSpPr>
          <p:cNvPr id="84998" name="Rectangle 5"/>
          <p:cNvSpPr>
            <a:spLocks noChangeArrowheads="1"/>
          </p:cNvSpPr>
          <p:nvPr/>
        </p:nvSpPr>
        <p:spPr bwMode="auto">
          <a:xfrm>
            <a:off x="457200" y="2286000"/>
            <a:ext cx="952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a:solidFill>
                  <a:srgbClr val="FF3300"/>
                </a:solidFill>
                <a:latin typeface="黑体" panose="02010609060101010101" pitchFamily="2" charset="-122"/>
                <a:ea typeface="黑体" panose="02010609060101010101" pitchFamily="2" charset="-122"/>
              </a:rPr>
              <a:t>例</a:t>
            </a:r>
            <a:r>
              <a:rPr lang="en-US" altLang="zh-CN" sz="2400">
                <a:solidFill>
                  <a:srgbClr val="FF3300"/>
                </a:solidFill>
                <a:latin typeface="黑体" panose="02010609060101010101" pitchFamily="2" charset="-122"/>
                <a:ea typeface="黑体" panose="02010609060101010101" pitchFamily="2" charset="-122"/>
              </a:rPr>
              <a:t>1</a:t>
            </a:r>
            <a:r>
              <a:rPr lang="zh-CN" altLang="en-US" sz="2400">
                <a:solidFill>
                  <a:srgbClr val="FF3300"/>
                </a:solidFill>
                <a:latin typeface="黑体" panose="02010609060101010101" pitchFamily="2" charset="-122"/>
                <a:ea typeface="黑体" panose="02010609060101010101" pitchFamily="2" charset="-122"/>
              </a:rPr>
              <a:t>：</a:t>
            </a:r>
            <a:endParaRPr lang="zh-CN" altLang="en-US" sz="2400">
              <a:solidFill>
                <a:srgbClr val="FF3300"/>
              </a:solidFill>
              <a:latin typeface="黑体" panose="02010609060101010101" pitchFamily="2" charset="-122"/>
              <a:ea typeface="黑体" panose="02010609060101010101" pitchFamily="2" charset="-122"/>
            </a:endParaRPr>
          </a:p>
        </p:txBody>
      </p:sp>
      <p:graphicFrame>
        <p:nvGraphicFramePr>
          <p:cNvPr id="84999" name="Object 6"/>
          <p:cNvGraphicFramePr>
            <a:graphicFrameLocks noChangeAspect="1"/>
          </p:cNvGraphicFramePr>
          <p:nvPr/>
        </p:nvGraphicFramePr>
        <p:xfrm>
          <a:off x="228600" y="2743200"/>
          <a:ext cx="4495800" cy="3286125"/>
        </p:xfrm>
        <a:graphic>
          <a:graphicData uri="http://schemas.openxmlformats.org/presentationml/2006/ole">
            <mc:AlternateContent xmlns:mc="http://schemas.openxmlformats.org/markup-compatibility/2006">
              <mc:Choice xmlns:v="urn:schemas-microsoft-com:vml" Requires="v">
                <p:oleObj spid="_x0000_s7178" name="" r:id="rId1" imgW="2194560" imgH="1604645" progId="">
                  <p:embed/>
                </p:oleObj>
              </mc:Choice>
              <mc:Fallback>
                <p:oleObj name="" r:id="rId1" imgW="2194560" imgH="1604645" progId="">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743200"/>
                        <a:ext cx="449580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5000" name="AutoShape 7"/>
          <p:cNvSpPr>
            <a:spLocks noChangeArrowheads="1"/>
          </p:cNvSpPr>
          <p:nvPr/>
        </p:nvSpPr>
        <p:spPr bwMode="auto">
          <a:xfrm>
            <a:off x="0" y="3352800"/>
            <a:ext cx="990600" cy="609600"/>
          </a:xfrm>
          <a:prstGeom prst="wedgeEllipseCallout">
            <a:avLst>
              <a:gd name="adj1" fmla="val 26282"/>
              <a:gd name="adj2" fmla="val 216148"/>
            </a:avLst>
          </a:prstGeom>
          <a:solidFill>
            <a:schemeClr val="accent1"/>
          </a:solidFill>
          <a:ln w="9525">
            <a:solidFill>
              <a:schemeClr val="tx1"/>
            </a:solidFill>
            <a:miter lim="800000"/>
          </a:ln>
        </p:spPr>
        <p:txBody>
          <a:bodyPr/>
          <a:lstStyle/>
          <a:p>
            <a:pPr algn="ctr"/>
            <a:r>
              <a:rPr lang="zh-CN" altLang="en-US" sz="2000">
                <a:latin typeface="楷体_GB2312" pitchFamily="49" charset="-122"/>
                <a:ea typeface="楷体_GB2312" pitchFamily="49" charset="-122"/>
              </a:rPr>
              <a:t>源点</a:t>
            </a:r>
            <a:endParaRPr lang="zh-CN" altLang="en-US" sz="2000">
              <a:latin typeface="楷体_GB2312" pitchFamily="49" charset="-122"/>
              <a:ea typeface="楷体_GB2312" pitchFamily="49" charset="-122"/>
            </a:endParaRPr>
          </a:p>
        </p:txBody>
      </p:sp>
      <p:sp>
        <p:nvSpPr>
          <p:cNvPr id="85001" name="Rectangle 8"/>
          <p:cNvSpPr>
            <a:spLocks noChangeArrowheads="1"/>
          </p:cNvSpPr>
          <p:nvPr/>
        </p:nvSpPr>
        <p:spPr bwMode="auto">
          <a:xfrm>
            <a:off x="4800600" y="2438400"/>
            <a:ext cx="4114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333300"/>
                </a:solidFill>
                <a:latin typeface="楷体_GB2312" pitchFamily="49" charset="-122"/>
                <a:ea typeface="楷体_GB2312" pitchFamily="49" charset="-122"/>
              </a:rPr>
              <a:t>从</a:t>
            </a:r>
            <a:r>
              <a:rPr lang="en-US" altLang="zh-CN" sz="2400" b="1">
                <a:solidFill>
                  <a:srgbClr val="333300"/>
                </a:solidFill>
                <a:latin typeface="楷体_GB2312" pitchFamily="49" charset="-122"/>
                <a:ea typeface="楷体_GB2312" pitchFamily="49" charset="-122"/>
              </a:rPr>
              <a:t>F→A</a:t>
            </a:r>
            <a:r>
              <a:rPr lang="zh-CN" altLang="en-US" sz="2400" b="1">
                <a:solidFill>
                  <a:srgbClr val="333300"/>
                </a:solidFill>
                <a:latin typeface="楷体_GB2312" pitchFamily="49" charset="-122"/>
                <a:ea typeface="楷体_GB2312" pitchFamily="49" charset="-122"/>
              </a:rPr>
              <a:t>的路径有</a:t>
            </a:r>
            <a:r>
              <a:rPr lang="en-US" altLang="zh-CN" sz="2400" b="1">
                <a:solidFill>
                  <a:srgbClr val="333300"/>
                </a:solidFill>
                <a:latin typeface="楷体_GB2312" pitchFamily="49" charset="-122"/>
                <a:ea typeface="楷体_GB2312" pitchFamily="49" charset="-122"/>
              </a:rPr>
              <a:t>4</a:t>
            </a:r>
            <a:r>
              <a:rPr lang="zh-CN" altLang="en-US" sz="2400" b="1">
                <a:solidFill>
                  <a:srgbClr val="333300"/>
                </a:solidFill>
                <a:latin typeface="楷体_GB2312" pitchFamily="49" charset="-122"/>
                <a:ea typeface="楷体_GB2312" pitchFamily="49" charset="-122"/>
              </a:rPr>
              <a:t>条：</a:t>
            </a:r>
            <a:endParaRPr lang="zh-CN" altLang="en-US" sz="2400" b="1">
              <a:solidFill>
                <a:srgbClr val="333300"/>
              </a:solidFill>
              <a:latin typeface="楷体_GB2312" pitchFamily="49" charset="-122"/>
              <a:ea typeface="楷体_GB2312" pitchFamily="49" charset="-122"/>
            </a:endParaRPr>
          </a:p>
          <a:p>
            <a:r>
              <a:rPr lang="zh-CN" altLang="en-US" sz="2400" b="1">
                <a:solidFill>
                  <a:srgbClr val="333300"/>
                </a:solidFill>
                <a:latin typeface="楷体_GB2312" pitchFamily="49" charset="-122"/>
                <a:ea typeface="楷体_GB2312" pitchFamily="49" charset="-122"/>
              </a:rPr>
              <a:t>① </a:t>
            </a:r>
            <a:r>
              <a:rPr lang="en-US" altLang="zh-CN" sz="2400" b="1">
                <a:solidFill>
                  <a:srgbClr val="333300"/>
                </a:solidFill>
                <a:latin typeface="楷体_GB2312" pitchFamily="49" charset="-122"/>
                <a:ea typeface="楷体_GB2312" pitchFamily="49" charset="-122"/>
              </a:rPr>
              <a:t>F→A</a:t>
            </a:r>
            <a:r>
              <a:rPr lang="zh-CN" altLang="en-US" sz="2400" b="1">
                <a:solidFill>
                  <a:srgbClr val="333300"/>
                </a:solidFill>
                <a:latin typeface="楷体_GB2312" pitchFamily="49" charset="-122"/>
                <a:ea typeface="楷体_GB2312" pitchFamily="49" charset="-122"/>
              </a:rPr>
              <a:t>：      </a:t>
            </a:r>
            <a:r>
              <a:rPr lang="en-US" altLang="zh-CN" sz="2400" b="1">
                <a:solidFill>
                  <a:srgbClr val="333300"/>
                </a:solidFill>
                <a:latin typeface="楷体_GB2312" pitchFamily="49" charset="-122"/>
                <a:ea typeface="楷体_GB2312" pitchFamily="49" charset="-122"/>
              </a:rPr>
              <a:t>24</a:t>
            </a:r>
            <a:endParaRPr lang="en-US" altLang="zh-CN" sz="2400" b="1">
              <a:solidFill>
                <a:srgbClr val="333300"/>
              </a:solidFill>
              <a:latin typeface="楷体_GB2312" pitchFamily="49" charset="-122"/>
              <a:ea typeface="楷体_GB2312" pitchFamily="49" charset="-122"/>
            </a:endParaRPr>
          </a:p>
          <a:p>
            <a:r>
              <a:rPr lang="en-US" sz="2400" b="1">
                <a:solidFill>
                  <a:srgbClr val="333300"/>
                </a:solidFill>
                <a:latin typeface="楷体_GB2312" pitchFamily="49" charset="-122"/>
                <a:ea typeface="楷体_GB2312" pitchFamily="49" charset="-122"/>
              </a:rPr>
              <a:t>② </a:t>
            </a:r>
            <a:r>
              <a:rPr lang="en-US" altLang="zh-CN" sz="2400" b="1">
                <a:solidFill>
                  <a:srgbClr val="333300"/>
                </a:solidFill>
                <a:latin typeface="楷体_GB2312" pitchFamily="49" charset="-122"/>
                <a:ea typeface="楷体_GB2312" pitchFamily="49" charset="-122"/>
              </a:rPr>
              <a:t>F→B→A</a:t>
            </a:r>
            <a:r>
              <a:rPr lang="zh-CN" altLang="en-US" sz="2400" b="1">
                <a:solidFill>
                  <a:srgbClr val="333300"/>
                </a:solidFill>
                <a:latin typeface="楷体_GB2312" pitchFamily="49" charset="-122"/>
                <a:ea typeface="楷体_GB2312" pitchFamily="49" charset="-122"/>
              </a:rPr>
              <a:t>：   </a:t>
            </a:r>
            <a:r>
              <a:rPr lang="en-US" altLang="zh-CN" sz="2400" b="1">
                <a:solidFill>
                  <a:srgbClr val="333300"/>
                </a:solidFill>
                <a:latin typeface="楷体_GB2312" pitchFamily="49" charset="-122"/>
                <a:ea typeface="楷体_GB2312" pitchFamily="49" charset="-122"/>
              </a:rPr>
              <a:t>5</a:t>
            </a:r>
            <a:r>
              <a:rPr lang="zh-CN" altLang="en-US" sz="2400" b="1">
                <a:solidFill>
                  <a:srgbClr val="333300"/>
                </a:solidFill>
                <a:latin typeface="楷体_GB2312" pitchFamily="49" charset="-122"/>
                <a:ea typeface="楷体_GB2312" pitchFamily="49" charset="-122"/>
              </a:rPr>
              <a:t>＋</a:t>
            </a:r>
            <a:r>
              <a:rPr lang="en-US" altLang="zh-CN" sz="2400" b="1">
                <a:solidFill>
                  <a:srgbClr val="333300"/>
                </a:solidFill>
                <a:latin typeface="楷体_GB2312" pitchFamily="49" charset="-122"/>
                <a:ea typeface="楷体_GB2312" pitchFamily="49" charset="-122"/>
              </a:rPr>
              <a:t>18=23</a:t>
            </a:r>
            <a:endParaRPr lang="en-US" altLang="zh-CN" sz="2400" b="1">
              <a:solidFill>
                <a:srgbClr val="333300"/>
              </a:solidFill>
              <a:latin typeface="楷体_GB2312" pitchFamily="49" charset="-122"/>
              <a:ea typeface="楷体_GB2312" pitchFamily="49" charset="-122"/>
            </a:endParaRPr>
          </a:p>
          <a:p>
            <a:r>
              <a:rPr lang="en-US" sz="2400" b="1">
                <a:solidFill>
                  <a:srgbClr val="333300"/>
                </a:solidFill>
                <a:latin typeface="楷体_GB2312" pitchFamily="49" charset="-122"/>
                <a:ea typeface="楷体_GB2312" pitchFamily="49" charset="-122"/>
              </a:rPr>
              <a:t>③ </a:t>
            </a:r>
            <a:r>
              <a:rPr lang="en-US" altLang="zh-CN" sz="2400" b="1">
                <a:solidFill>
                  <a:srgbClr val="333300"/>
                </a:solidFill>
                <a:latin typeface="楷体_GB2312" pitchFamily="49" charset="-122"/>
                <a:ea typeface="楷体_GB2312" pitchFamily="49" charset="-122"/>
              </a:rPr>
              <a:t>F→B→C→A</a:t>
            </a:r>
            <a:r>
              <a:rPr lang="zh-CN" altLang="en-US" sz="2400" b="1">
                <a:solidFill>
                  <a:srgbClr val="333300"/>
                </a:solidFill>
                <a:latin typeface="楷体_GB2312" pitchFamily="49" charset="-122"/>
                <a:ea typeface="楷体_GB2312" pitchFamily="49" charset="-122"/>
              </a:rPr>
              <a:t>：</a:t>
            </a:r>
            <a:r>
              <a:rPr lang="en-US" altLang="zh-CN" sz="2400" b="1">
                <a:solidFill>
                  <a:srgbClr val="333300"/>
                </a:solidFill>
                <a:latin typeface="楷体_GB2312" pitchFamily="49" charset="-122"/>
                <a:ea typeface="楷体_GB2312" pitchFamily="49" charset="-122"/>
              </a:rPr>
              <a:t>5+7+9=21</a:t>
            </a:r>
            <a:endParaRPr lang="en-US" altLang="zh-CN" sz="2400" b="1">
              <a:solidFill>
                <a:srgbClr val="333300"/>
              </a:solidFill>
              <a:latin typeface="楷体_GB2312" pitchFamily="49" charset="-122"/>
              <a:ea typeface="楷体_GB2312" pitchFamily="49" charset="-122"/>
            </a:endParaRPr>
          </a:p>
          <a:p>
            <a:r>
              <a:rPr lang="en-US" sz="2400" b="1">
                <a:solidFill>
                  <a:srgbClr val="333300"/>
                </a:solidFill>
                <a:latin typeface="楷体_GB2312" pitchFamily="49" charset="-122"/>
                <a:ea typeface="楷体_GB2312" pitchFamily="49" charset="-122"/>
              </a:rPr>
              <a:t>④ </a:t>
            </a:r>
            <a:r>
              <a:rPr lang="en-US" altLang="zh-CN" sz="2400" b="1">
                <a:solidFill>
                  <a:srgbClr val="333300"/>
                </a:solidFill>
                <a:latin typeface="楷体_GB2312" pitchFamily="49" charset="-122"/>
                <a:ea typeface="楷体_GB2312" pitchFamily="49" charset="-122"/>
              </a:rPr>
              <a:t>F→D→C→A</a:t>
            </a:r>
            <a:r>
              <a:rPr lang="zh-CN" altLang="en-US" sz="2400" b="1">
                <a:solidFill>
                  <a:srgbClr val="333300"/>
                </a:solidFill>
                <a:latin typeface="楷体_GB2312" pitchFamily="49" charset="-122"/>
                <a:ea typeface="楷体_GB2312" pitchFamily="49" charset="-122"/>
              </a:rPr>
              <a:t>：</a:t>
            </a:r>
            <a:r>
              <a:rPr lang="en-US" altLang="zh-CN" sz="2400" b="1">
                <a:solidFill>
                  <a:srgbClr val="333300"/>
                </a:solidFill>
                <a:latin typeface="楷体_GB2312" pitchFamily="49" charset="-122"/>
                <a:ea typeface="楷体_GB2312" pitchFamily="49" charset="-122"/>
              </a:rPr>
              <a:t>25+12+9=36</a:t>
            </a:r>
            <a:endParaRPr lang="en-US" altLang="zh-CN" sz="2400" b="1">
              <a:solidFill>
                <a:srgbClr val="333300"/>
              </a:solidFill>
              <a:latin typeface="楷体_GB2312" pitchFamily="49" charset="-122"/>
              <a:ea typeface="楷体_GB2312" pitchFamily="49" charset="-122"/>
            </a:endParaRPr>
          </a:p>
        </p:txBody>
      </p:sp>
      <p:sp>
        <p:nvSpPr>
          <p:cNvPr id="85002" name="Rectangle 9"/>
          <p:cNvSpPr>
            <a:spLocks noChangeArrowheads="1"/>
          </p:cNvSpPr>
          <p:nvPr/>
        </p:nvSpPr>
        <p:spPr bwMode="auto">
          <a:xfrm>
            <a:off x="4876800" y="4495800"/>
            <a:ext cx="38782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333300"/>
                </a:solidFill>
                <a:latin typeface="楷体_GB2312" pitchFamily="49" charset="-122"/>
                <a:ea typeface="楷体_GB2312" pitchFamily="49" charset="-122"/>
              </a:rPr>
              <a:t>又：</a:t>
            </a:r>
            <a:endParaRPr lang="zh-CN" altLang="en-US" sz="2400" b="1">
              <a:solidFill>
                <a:srgbClr val="333300"/>
              </a:solidFill>
              <a:latin typeface="楷体_GB2312" pitchFamily="49" charset="-122"/>
              <a:ea typeface="楷体_GB2312" pitchFamily="49" charset="-122"/>
            </a:endParaRPr>
          </a:p>
          <a:p>
            <a:r>
              <a:rPr lang="zh-CN" altLang="en-US" sz="2400" b="1">
                <a:solidFill>
                  <a:srgbClr val="333300"/>
                </a:solidFill>
                <a:latin typeface="楷体_GB2312" pitchFamily="49" charset="-122"/>
                <a:ea typeface="楷体_GB2312" pitchFamily="49" charset="-122"/>
              </a:rPr>
              <a:t>从</a:t>
            </a:r>
            <a:r>
              <a:rPr lang="en-US" altLang="zh-CN" sz="2400" b="1">
                <a:solidFill>
                  <a:srgbClr val="333300"/>
                </a:solidFill>
                <a:latin typeface="楷体_GB2312" pitchFamily="49" charset="-122"/>
                <a:ea typeface="楷体_GB2312" pitchFamily="49" charset="-122"/>
              </a:rPr>
              <a:t>F→B</a:t>
            </a:r>
            <a:r>
              <a:rPr lang="zh-CN" altLang="en-US" sz="2400" b="1">
                <a:solidFill>
                  <a:srgbClr val="333300"/>
                </a:solidFill>
                <a:latin typeface="楷体_GB2312" pitchFamily="49" charset="-122"/>
                <a:ea typeface="楷体_GB2312" pitchFamily="49" charset="-122"/>
              </a:rPr>
              <a:t>的最短路径是哪条？</a:t>
            </a:r>
            <a:endParaRPr lang="zh-CN" altLang="en-US" sz="2400" b="1">
              <a:solidFill>
                <a:srgbClr val="333300"/>
              </a:solidFill>
              <a:latin typeface="楷体_GB2312" pitchFamily="49" charset="-122"/>
              <a:ea typeface="楷体_GB2312" pitchFamily="49" charset="-122"/>
            </a:endParaRPr>
          </a:p>
          <a:p>
            <a:r>
              <a:rPr lang="zh-CN" altLang="en-US" sz="2400" b="1">
                <a:solidFill>
                  <a:srgbClr val="333300"/>
                </a:solidFill>
                <a:latin typeface="楷体_GB2312" pitchFamily="49" charset="-122"/>
                <a:ea typeface="楷体_GB2312" pitchFamily="49" charset="-122"/>
              </a:rPr>
              <a:t>从</a:t>
            </a:r>
            <a:r>
              <a:rPr lang="en-US" altLang="zh-CN" sz="2400" b="1">
                <a:solidFill>
                  <a:srgbClr val="333300"/>
                </a:solidFill>
                <a:latin typeface="楷体_GB2312" pitchFamily="49" charset="-122"/>
                <a:ea typeface="楷体_GB2312" pitchFamily="49" charset="-122"/>
              </a:rPr>
              <a:t>F→C</a:t>
            </a:r>
            <a:r>
              <a:rPr lang="zh-CN" altLang="en-US" sz="2400" b="1">
                <a:solidFill>
                  <a:srgbClr val="333300"/>
                </a:solidFill>
                <a:latin typeface="楷体_GB2312" pitchFamily="49" charset="-122"/>
                <a:ea typeface="楷体_GB2312" pitchFamily="49" charset="-122"/>
              </a:rPr>
              <a:t>的最短路径是哪条？</a:t>
            </a:r>
            <a:endParaRPr lang="zh-CN" altLang="en-US" sz="2400" b="1">
              <a:solidFill>
                <a:srgbClr val="333300"/>
              </a:solidFill>
              <a:latin typeface="楷体_GB2312" pitchFamily="49" charset="-122"/>
              <a:ea typeface="楷体_GB2312" pitchFamily="49" charset="-122"/>
            </a:endParaRPr>
          </a:p>
        </p:txBody>
      </p:sp>
      <p:sp>
        <p:nvSpPr>
          <p:cNvPr id="85003" name="Oval 10"/>
          <p:cNvSpPr>
            <a:spLocks noChangeArrowheads="1"/>
          </p:cNvSpPr>
          <p:nvPr/>
        </p:nvSpPr>
        <p:spPr bwMode="auto">
          <a:xfrm>
            <a:off x="8077200" y="3505200"/>
            <a:ext cx="457200" cy="457200"/>
          </a:xfrm>
          <a:prstGeom prst="ellipse">
            <a:avLst/>
          </a:prstGeom>
          <a:noFill/>
          <a:ln w="254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9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84999"/>
                                        </p:tgtEl>
                                        <p:attrNameLst>
                                          <p:attrName>style.visibility</p:attrName>
                                        </p:attrNameLst>
                                      </p:cBhvr>
                                      <p:to>
                                        <p:strVal val="visible"/>
                                      </p:to>
                                    </p:set>
                                  </p:childTnLst>
                                </p:cTn>
                              </p:par>
                              <p:par>
                                <p:cTn id="9" presetID="2" presetClass="entr" presetSubtype="8" fill="hold" grpId="0" nodeType="withEffect">
                                  <p:stCondLst>
                                    <p:cond delay="0"/>
                                  </p:stCondLst>
                                  <p:childTnLst>
                                    <p:set>
                                      <p:cBhvr>
                                        <p:cTn id="10" dur="1" fill="hold">
                                          <p:stCondLst>
                                            <p:cond delay="0"/>
                                          </p:stCondLst>
                                        </p:cTn>
                                        <p:tgtEl>
                                          <p:spTgt spid="85000"/>
                                        </p:tgtEl>
                                        <p:attrNameLst>
                                          <p:attrName>style.visibility</p:attrName>
                                        </p:attrNameLst>
                                      </p:cBhvr>
                                      <p:to>
                                        <p:strVal val="visible"/>
                                      </p:to>
                                    </p:set>
                                    <p:anim calcmode="lin" valueType="num">
                                      <p:cBhvr additive="base">
                                        <p:cTn id="11" dur="500" fill="hold"/>
                                        <p:tgtEl>
                                          <p:spTgt spid="85000"/>
                                        </p:tgtEl>
                                        <p:attrNameLst>
                                          <p:attrName>ppt_x</p:attrName>
                                        </p:attrNameLst>
                                      </p:cBhvr>
                                      <p:tavLst>
                                        <p:tav tm="0">
                                          <p:val>
                                            <p:strVal val="0-#ppt_w/2"/>
                                          </p:val>
                                        </p:tav>
                                        <p:tav tm="100000">
                                          <p:val>
                                            <p:strVal val="#ppt_x"/>
                                          </p:val>
                                        </p:tav>
                                      </p:tavLst>
                                    </p:anim>
                                    <p:anim calcmode="lin" valueType="num">
                                      <p:cBhvr additive="base">
                                        <p:cTn id="12" dur="500" fill="hold"/>
                                        <p:tgtEl>
                                          <p:spTgt spid="8500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500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5001">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5001">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5001">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85001">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85003"/>
                                        </p:tgtEl>
                                        <p:attrNameLst>
                                          <p:attrName>style.visibility</p:attrName>
                                        </p:attrNameLst>
                                      </p:cBhvr>
                                      <p:to>
                                        <p:strVal val="visible"/>
                                      </p:to>
                                    </p:set>
                                    <p:anim calcmode="lin" valueType="num">
                                      <p:cBhvr>
                                        <p:cTn id="37" dur="500" fill="hold"/>
                                        <p:tgtEl>
                                          <p:spTgt spid="85003"/>
                                        </p:tgtEl>
                                        <p:attrNameLst>
                                          <p:attrName>ppt_w</p:attrName>
                                        </p:attrNameLst>
                                      </p:cBhvr>
                                      <p:tavLst>
                                        <p:tav tm="0">
                                          <p:val>
                                            <p:fltVal val="0"/>
                                          </p:val>
                                        </p:tav>
                                        <p:tav tm="100000">
                                          <p:val>
                                            <p:strVal val="#ppt_w"/>
                                          </p:val>
                                        </p:tav>
                                      </p:tavLst>
                                    </p:anim>
                                    <p:anim calcmode="lin" valueType="num">
                                      <p:cBhvr>
                                        <p:cTn id="38" dur="500" fill="hold"/>
                                        <p:tgtEl>
                                          <p:spTgt spid="85003"/>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50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8" grpId="0" autoUpdateAnimBg="0"/>
      <p:bldP spid="85000" grpId="0" bldLvl="0" animBg="1" autoUpdateAnimBg="0"/>
      <p:bldP spid="85001" grpId="0" autoUpdateAnimBg="0" build="p"/>
      <p:bldP spid="85002" grpId="0" autoUpdateAnimBg="0"/>
      <p:bldP spid="85003" grpId="0" bldLvl="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3BEE66E-4C4C-4BBD-8FB4-0086FB97FC3F}"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1683"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37A0DF32-B23F-4891-9871-6EEFA269D60C}"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71684" name="Rectangle 2"/>
          <p:cNvSpPr>
            <a:spLocks noGrp="1" noChangeArrowheads="1"/>
          </p:cNvSpPr>
          <p:nvPr>
            <p:ph type="title" idx="4294967295"/>
          </p:nvPr>
        </p:nvSpPr>
        <p:spPr>
          <a:xfrm>
            <a:off x="457200" y="152400"/>
            <a:ext cx="5638800" cy="381000"/>
          </a:xfrm>
        </p:spPr>
        <p:txBody>
          <a:bodyPr/>
          <a:lstStyle/>
          <a:p>
            <a:pPr eaLnBrk="1" hangingPunct="1"/>
            <a:r>
              <a:rPr lang="en-US" altLang="zh-CN" sz="2800" b="1" dirty="0" err="1">
                <a:ea typeface="楷体_GB2312" pitchFamily="49" charset="-122"/>
              </a:rPr>
              <a:t>Dijkstra</a:t>
            </a:r>
            <a:r>
              <a:rPr lang="zh-CN" altLang="en-US" sz="2800" b="1" dirty="0">
                <a:ea typeface="楷体_GB2312" pitchFamily="49" charset="-122"/>
              </a:rPr>
              <a:t>（迪杰斯特拉）算法</a:t>
            </a:r>
            <a:endParaRPr lang="zh-CN" altLang="en-US" sz="2800" b="1" dirty="0">
              <a:ea typeface="楷体_GB2312" pitchFamily="49" charset="-122"/>
            </a:endParaRPr>
          </a:p>
        </p:txBody>
      </p:sp>
      <p:sp>
        <p:nvSpPr>
          <p:cNvPr id="87045" name="Text Box 4"/>
          <p:cNvSpPr txBox="1">
            <a:spLocks noChangeArrowheads="1"/>
          </p:cNvSpPr>
          <p:nvPr/>
        </p:nvSpPr>
        <p:spPr bwMode="auto">
          <a:xfrm>
            <a:off x="228600" y="685800"/>
            <a:ext cx="8534400" cy="479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spcBef>
                <a:spcPct val="30000"/>
              </a:spcBef>
            </a:pPr>
            <a:r>
              <a:rPr lang="zh-CN" altLang="en-US" sz="3200" b="1">
                <a:solidFill>
                  <a:schemeClr val="tx2"/>
                </a:solidFill>
                <a:latin typeface="SimSun" panose="02010600030101010101" pitchFamily="2" charset="-122"/>
                <a:ea typeface="SimSun" panose="02010600030101010101" pitchFamily="2" charset="-122"/>
              </a:rPr>
              <a:t>算法思想：</a:t>
            </a:r>
            <a:endParaRPr lang="en-US" altLang="zh-CN" sz="3200" b="1">
              <a:solidFill>
                <a:schemeClr val="tx2"/>
              </a:solidFill>
              <a:latin typeface="SimSun" panose="02010600030101010101" pitchFamily="2" charset="-122"/>
              <a:ea typeface="SimSun" panose="02010600030101010101" pitchFamily="2" charset="-122"/>
            </a:endParaRPr>
          </a:p>
          <a:p>
            <a:pPr eaLnBrk="1" hangingPunct="1">
              <a:spcBef>
                <a:spcPct val="30000"/>
              </a:spcBef>
            </a:pPr>
            <a:r>
              <a:rPr lang="zh-CN" altLang="en-US" sz="3200" b="1">
                <a:solidFill>
                  <a:srgbClr val="080808"/>
                </a:solidFill>
                <a:latin typeface="SimSun" panose="02010600030101010101" pitchFamily="2" charset="-122"/>
                <a:ea typeface="SimSun" panose="02010600030101010101" pitchFamily="2" charset="-122"/>
              </a:rPr>
              <a:t>设集合</a:t>
            </a:r>
            <a:r>
              <a:rPr lang="en-US" altLang="zh-CN" sz="3200" b="1">
                <a:solidFill>
                  <a:srgbClr val="080808"/>
                </a:solidFill>
                <a:latin typeface="SimSun" panose="02010600030101010101" pitchFamily="2" charset="-122"/>
                <a:ea typeface="SimSun" panose="02010600030101010101" pitchFamily="2" charset="-122"/>
              </a:rPr>
              <a:t>S</a:t>
            </a:r>
            <a:r>
              <a:rPr lang="zh-CN" altLang="en-US" sz="3200" b="1">
                <a:solidFill>
                  <a:srgbClr val="080808"/>
                </a:solidFill>
                <a:latin typeface="SimSun" panose="02010600030101010101" pitchFamily="2" charset="-122"/>
                <a:ea typeface="SimSun" panose="02010600030101010101" pitchFamily="2" charset="-122"/>
              </a:rPr>
              <a:t>中存放已找到最短路径的顶点。</a:t>
            </a:r>
            <a:endParaRPr lang="en-US" sz="3200" b="1">
              <a:solidFill>
                <a:schemeClr val="tx2"/>
              </a:solidFill>
              <a:latin typeface="SimSun" panose="02010600030101010101" pitchFamily="2" charset="-122"/>
              <a:ea typeface="SimSun" panose="02010600030101010101" pitchFamily="2" charset="-122"/>
            </a:endParaRPr>
          </a:p>
          <a:p>
            <a:pPr eaLnBrk="1" hangingPunct="1">
              <a:spcBef>
                <a:spcPct val="30000"/>
              </a:spcBef>
            </a:pPr>
            <a:r>
              <a:rPr lang="en-US" sz="2400" b="1">
                <a:solidFill>
                  <a:srgbClr val="080808"/>
                </a:solidFill>
                <a:latin typeface="SimSun" panose="02010600030101010101" pitchFamily="2" charset="-122"/>
                <a:ea typeface="SimSun" panose="02010600030101010101" pitchFamily="2" charset="-122"/>
              </a:rPr>
              <a:t>①</a:t>
            </a:r>
            <a:r>
              <a:rPr lang="zh-CN" altLang="en-US" sz="2400" b="1">
                <a:solidFill>
                  <a:srgbClr val="080808"/>
                </a:solidFill>
                <a:latin typeface="SimSun" panose="02010600030101010101" pitchFamily="2" charset="-122"/>
                <a:ea typeface="SimSun" panose="02010600030101010101" pitchFamily="2" charset="-122"/>
              </a:rPr>
              <a:t>初始：初始状态时，集合</a:t>
            </a:r>
            <a:r>
              <a:rPr lang="en-US" altLang="zh-CN" sz="2400" b="1">
                <a:solidFill>
                  <a:srgbClr val="080808"/>
                </a:solidFill>
                <a:latin typeface="SimSun" panose="02010600030101010101" pitchFamily="2" charset="-122"/>
                <a:ea typeface="SimSun" panose="02010600030101010101" pitchFamily="2" charset="-122"/>
              </a:rPr>
              <a:t>S</a:t>
            </a:r>
            <a:r>
              <a:rPr lang="zh-CN" altLang="en-US" sz="2400" b="1">
                <a:solidFill>
                  <a:srgbClr val="080808"/>
                </a:solidFill>
                <a:latin typeface="SimSun" panose="02010600030101010101" pitchFamily="2" charset="-122"/>
                <a:ea typeface="SimSun" panose="02010600030101010101" pitchFamily="2" charset="-122"/>
              </a:rPr>
              <a:t>中只包含源点，设为</a:t>
            </a:r>
            <a:r>
              <a:rPr lang="en-US" altLang="zh-CN" sz="2400" b="1">
                <a:solidFill>
                  <a:srgbClr val="080808"/>
                </a:solidFill>
                <a:latin typeface="SimSun" panose="02010600030101010101" pitchFamily="2" charset="-122"/>
                <a:ea typeface="SimSun" panose="02010600030101010101" pitchFamily="2" charset="-122"/>
              </a:rPr>
              <a:t>v</a:t>
            </a:r>
            <a:r>
              <a:rPr lang="en-US" altLang="zh-CN" sz="2400" b="1" baseline="-30000">
                <a:solidFill>
                  <a:srgbClr val="080808"/>
                </a:solidFill>
                <a:latin typeface="SimSun" panose="02010600030101010101" pitchFamily="2" charset="-122"/>
                <a:ea typeface="SimSun" panose="02010600030101010101" pitchFamily="2" charset="-122"/>
              </a:rPr>
              <a:t>0</a:t>
            </a:r>
            <a:r>
              <a:rPr lang="en-US" altLang="zh-CN" sz="2400" b="1">
                <a:solidFill>
                  <a:srgbClr val="333300"/>
                </a:solidFill>
                <a:latin typeface="SimSun" panose="02010600030101010101" pitchFamily="2" charset="-122"/>
                <a:ea typeface="SimSun" panose="02010600030101010101" pitchFamily="2" charset="-122"/>
              </a:rPr>
              <a:t> </a:t>
            </a:r>
            <a:r>
              <a:rPr lang="zh-CN" altLang="en-US" sz="2400" b="1">
                <a:solidFill>
                  <a:srgbClr val="333300"/>
                </a:solidFill>
                <a:latin typeface="SimSun" panose="02010600030101010101" pitchFamily="2" charset="-122"/>
                <a:ea typeface="SimSun" panose="02010600030101010101" pitchFamily="2" charset="-122"/>
              </a:rPr>
              <a:t>；与</a:t>
            </a:r>
            <a:r>
              <a:rPr lang="en-US" altLang="zh-CN" sz="2400" b="1">
                <a:solidFill>
                  <a:srgbClr val="080808"/>
                </a:solidFill>
                <a:latin typeface="SimSun" panose="02010600030101010101" pitchFamily="2" charset="-122"/>
                <a:ea typeface="SimSun" panose="02010600030101010101" pitchFamily="2" charset="-122"/>
              </a:rPr>
              <a:t>v</a:t>
            </a:r>
            <a:r>
              <a:rPr lang="en-US" altLang="zh-CN" sz="2400" b="1" baseline="-30000">
                <a:solidFill>
                  <a:srgbClr val="080808"/>
                </a:solidFill>
                <a:latin typeface="SimSun" panose="02010600030101010101" pitchFamily="2" charset="-122"/>
                <a:ea typeface="SimSun" panose="02010600030101010101" pitchFamily="2" charset="-122"/>
              </a:rPr>
              <a:t>0 </a:t>
            </a:r>
            <a:r>
              <a:rPr lang="zh-CN" altLang="en-US" sz="2400" b="1">
                <a:solidFill>
                  <a:srgbClr val="080808"/>
                </a:solidFill>
                <a:latin typeface="SimSun" panose="02010600030101010101" pitchFamily="2" charset="-122"/>
                <a:ea typeface="SimSun" panose="02010600030101010101" pitchFamily="2" charset="-122"/>
              </a:rPr>
              <a:t>不直接相连的距离为</a:t>
            </a:r>
            <a:r>
              <a:rPr lang="en-US" altLang="zh-CN" sz="2800" b="1">
                <a:latin typeface="Arial" panose="020B0604020202020204" pitchFamily="34" charset="0"/>
              </a:rPr>
              <a:t>∞</a:t>
            </a:r>
            <a:r>
              <a:rPr lang="zh-CN" altLang="en-US" sz="2800" b="1">
                <a:latin typeface="Arial" panose="020B0604020202020204" pitchFamily="34" charset="0"/>
              </a:rPr>
              <a:t>，直接相连则距离为其权值</a:t>
            </a:r>
            <a:endParaRPr lang="zh-CN" altLang="en-US" sz="2400" b="1">
              <a:solidFill>
                <a:schemeClr val="tx2"/>
              </a:solidFill>
              <a:latin typeface="SimSun" panose="02010600030101010101" pitchFamily="2" charset="-122"/>
              <a:ea typeface="SimSun" panose="02010600030101010101" pitchFamily="2" charset="-122"/>
            </a:endParaRPr>
          </a:p>
          <a:p>
            <a:pPr eaLnBrk="1" hangingPunct="1">
              <a:spcBef>
                <a:spcPct val="30000"/>
              </a:spcBef>
            </a:pPr>
            <a:r>
              <a:rPr lang="en-US" sz="2400" b="1">
                <a:solidFill>
                  <a:srgbClr val="333300"/>
                </a:solidFill>
                <a:latin typeface="SimSun" panose="02010600030101010101" pitchFamily="2" charset="-122"/>
                <a:ea typeface="SimSun" panose="02010600030101010101" pitchFamily="2" charset="-122"/>
              </a:rPr>
              <a:t>②</a:t>
            </a:r>
            <a:r>
              <a:rPr lang="zh-CN" altLang="en-US" sz="2400" b="1">
                <a:solidFill>
                  <a:srgbClr val="333300"/>
                </a:solidFill>
                <a:latin typeface="SimSun" panose="02010600030101010101" pitchFamily="2" charset="-122"/>
                <a:ea typeface="SimSun" panose="02010600030101010101" pitchFamily="2" charset="-122"/>
              </a:rPr>
              <a:t>先找出与</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0</a:t>
            </a:r>
            <a:r>
              <a:rPr lang="zh-CN" altLang="en-US" sz="2400" b="1">
                <a:solidFill>
                  <a:srgbClr val="333300"/>
                </a:solidFill>
                <a:latin typeface="SimSun" panose="02010600030101010101" pitchFamily="2" charset="-122"/>
                <a:ea typeface="SimSun" panose="02010600030101010101" pitchFamily="2" charset="-122"/>
              </a:rPr>
              <a:t>直接相连的最短路径（</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0</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j</a:t>
            </a:r>
            <a:r>
              <a:rPr lang="zh-CN" altLang="en-US" sz="2400" b="1">
                <a:solidFill>
                  <a:srgbClr val="333300"/>
                </a:solidFill>
                <a:latin typeface="SimSun" panose="02010600030101010101" pitchFamily="2" charset="-122"/>
                <a:ea typeface="SimSun" panose="02010600030101010101" pitchFamily="2" charset="-122"/>
              </a:rPr>
              <a:t>）；将</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j</a:t>
            </a:r>
            <a:r>
              <a:rPr lang="zh-CN" altLang="en-US" sz="2400" b="1">
                <a:solidFill>
                  <a:srgbClr val="333300"/>
                </a:solidFill>
                <a:latin typeface="SimSun" panose="02010600030101010101" pitchFamily="2" charset="-122"/>
                <a:ea typeface="SimSun" panose="02010600030101010101" pitchFamily="2" charset="-122"/>
              </a:rPr>
              <a:t>加入到</a:t>
            </a:r>
            <a:r>
              <a:rPr lang="en-US" altLang="zh-CN" sz="2400" b="1">
                <a:solidFill>
                  <a:srgbClr val="333300"/>
                </a:solidFill>
                <a:latin typeface="SimSun" panose="02010600030101010101" pitchFamily="2" charset="-122"/>
                <a:ea typeface="SimSun" panose="02010600030101010101" pitchFamily="2" charset="-122"/>
              </a:rPr>
              <a:t>S</a:t>
            </a:r>
            <a:r>
              <a:rPr lang="zh-CN" altLang="en-US" sz="2400" b="1">
                <a:solidFill>
                  <a:srgbClr val="333300"/>
                </a:solidFill>
                <a:latin typeface="SimSun" panose="02010600030101010101" pitchFamily="2" charset="-122"/>
                <a:ea typeface="SimSun" panose="02010600030101010101" pitchFamily="2" charset="-122"/>
              </a:rPr>
              <a:t>中，然后对其余与</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j</a:t>
            </a:r>
            <a:r>
              <a:rPr lang="zh-CN" altLang="en-US" sz="2400" b="1">
                <a:solidFill>
                  <a:srgbClr val="333300"/>
                </a:solidFill>
                <a:latin typeface="SimSun" panose="02010600030101010101" pitchFamily="2" charset="-122"/>
                <a:ea typeface="SimSun" panose="02010600030101010101" pitchFamily="2" charset="-122"/>
              </a:rPr>
              <a:t>直接相连的路径进行适当调整：</a:t>
            </a:r>
            <a:endParaRPr lang="zh-CN" altLang="en-US" sz="2400" b="1">
              <a:solidFill>
                <a:srgbClr val="333300"/>
              </a:solidFill>
              <a:latin typeface="SimSun" panose="02010600030101010101" pitchFamily="2" charset="-122"/>
              <a:ea typeface="SimSun" panose="02010600030101010101" pitchFamily="2" charset="-122"/>
            </a:endParaRPr>
          </a:p>
          <a:p>
            <a:pPr eaLnBrk="1" hangingPunct="1">
              <a:spcBef>
                <a:spcPct val="30000"/>
              </a:spcBef>
            </a:pPr>
            <a:r>
              <a:rPr lang="zh-CN" altLang="en-US" sz="2400" b="1">
                <a:solidFill>
                  <a:schemeClr val="tx2"/>
                </a:solidFill>
                <a:latin typeface="SimSun" panose="02010600030101010101" pitchFamily="2" charset="-122"/>
                <a:ea typeface="SimSun" panose="02010600030101010101" pitchFamily="2" charset="-122"/>
              </a:rPr>
              <a:t>若在图中存在弧（</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j</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k</a:t>
            </a:r>
            <a:r>
              <a:rPr lang="zh-CN" altLang="en-US" sz="2400" b="1">
                <a:solidFill>
                  <a:schemeClr val="tx2"/>
                </a:solidFill>
                <a:latin typeface="SimSun" panose="02010600030101010101" pitchFamily="2" charset="-122"/>
                <a:ea typeface="SimSun" panose="02010600030101010101" pitchFamily="2" charset="-122"/>
              </a:rPr>
              <a:t>），且（</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0</a:t>
            </a:r>
            <a:r>
              <a:rPr lang="en-US" altLang="zh-CN" sz="2400" b="1">
                <a:solidFill>
                  <a:schemeClr val="tx2"/>
                </a:solidFill>
                <a:latin typeface="SimSun" panose="02010600030101010101" pitchFamily="2" charset="-122"/>
                <a:ea typeface="SimSun" panose="02010600030101010101" pitchFamily="2" charset="-122"/>
              </a:rPr>
              <a:t>,</a:t>
            </a:r>
            <a:r>
              <a:rPr lang="en-US" altLang="zh-CN" sz="2400" b="1">
                <a:solidFill>
                  <a:srgbClr val="333300"/>
                </a:solidFill>
                <a:latin typeface="SimSun" panose="02010600030101010101" pitchFamily="2" charset="-122"/>
                <a:ea typeface="SimSun" panose="02010600030101010101" pitchFamily="2" charset="-122"/>
              </a:rPr>
              <a:t> v</a:t>
            </a:r>
            <a:r>
              <a:rPr lang="en-US" altLang="zh-CN" sz="2400" b="1" baseline="-25000">
                <a:solidFill>
                  <a:srgbClr val="333300"/>
                </a:solidFill>
                <a:latin typeface="SimSun" panose="02010600030101010101" pitchFamily="2" charset="-122"/>
                <a:ea typeface="SimSun" panose="02010600030101010101" pitchFamily="2" charset="-122"/>
              </a:rPr>
              <a:t>j</a:t>
            </a:r>
            <a:r>
              <a:rPr lang="zh-CN" altLang="en-US" sz="2400" b="1">
                <a:solidFill>
                  <a:schemeClr val="tx2"/>
                </a:solidFill>
                <a:latin typeface="SimSun" panose="02010600030101010101" pitchFamily="2" charset="-122"/>
                <a:ea typeface="SimSun" panose="02010600030101010101" pitchFamily="2" charset="-122"/>
              </a:rPr>
              <a:t>）</a:t>
            </a:r>
            <a:r>
              <a:rPr lang="en-US" altLang="zh-CN" sz="2400" b="1">
                <a:solidFill>
                  <a:schemeClr val="tx2"/>
                </a:solidFill>
                <a:latin typeface="SimSun" panose="02010600030101010101" pitchFamily="2" charset="-122"/>
                <a:ea typeface="SimSun" panose="02010600030101010101" pitchFamily="2" charset="-122"/>
              </a:rPr>
              <a:t>+</a:t>
            </a:r>
            <a:r>
              <a:rPr lang="zh-CN" altLang="en-US" sz="2400" b="1">
                <a:solidFill>
                  <a:schemeClr val="tx2"/>
                </a:solidFill>
                <a:latin typeface="SimSun" panose="02010600030101010101" pitchFamily="2" charset="-122"/>
                <a:ea typeface="SimSun" panose="02010600030101010101" pitchFamily="2" charset="-122"/>
              </a:rPr>
              <a:t>（</a:t>
            </a:r>
            <a:r>
              <a:rPr lang="en-US" altLang="zh-CN" sz="2400" b="1">
                <a:solidFill>
                  <a:srgbClr val="333300"/>
                </a:solidFill>
                <a:latin typeface="SimSun" panose="02010600030101010101" pitchFamily="2" charset="-122"/>
                <a:ea typeface="SimSun" panose="02010600030101010101" pitchFamily="2" charset="-122"/>
              </a:rPr>
              <a:t>v</a:t>
            </a:r>
            <a:r>
              <a:rPr lang="en-US" altLang="zh-CN" sz="2400" b="1" baseline="-25000">
                <a:solidFill>
                  <a:srgbClr val="333300"/>
                </a:solidFill>
                <a:latin typeface="SimSun" panose="02010600030101010101" pitchFamily="2" charset="-122"/>
                <a:ea typeface="SimSun" panose="02010600030101010101" pitchFamily="2" charset="-122"/>
              </a:rPr>
              <a:t>j</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k</a:t>
            </a:r>
            <a:r>
              <a:rPr lang="zh-CN" altLang="en-US" sz="2400" b="1">
                <a:solidFill>
                  <a:schemeClr val="tx2"/>
                </a:solidFill>
                <a:latin typeface="SimSun" panose="02010600030101010101" pitchFamily="2" charset="-122"/>
                <a:ea typeface="SimSun" panose="02010600030101010101" pitchFamily="2" charset="-122"/>
              </a:rPr>
              <a:t>）</a:t>
            </a:r>
            <a:r>
              <a:rPr lang="en-US" altLang="zh-CN" sz="2400" b="1">
                <a:solidFill>
                  <a:schemeClr val="tx2"/>
                </a:solidFill>
                <a:latin typeface="SimSun" panose="02010600030101010101" pitchFamily="2" charset="-122"/>
                <a:ea typeface="SimSun" panose="02010600030101010101" pitchFamily="2" charset="-122"/>
              </a:rPr>
              <a:t>&lt;</a:t>
            </a:r>
            <a:r>
              <a:rPr lang="zh-CN" altLang="en-US" sz="2400" b="1">
                <a:solidFill>
                  <a:schemeClr val="tx2"/>
                </a:solidFill>
                <a:latin typeface="SimSun" panose="02010600030101010101" pitchFamily="2" charset="-122"/>
                <a:ea typeface="SimSun" panose="02010600030101010101" pitchFamily="2" charset="-122"/>
              </a:rPr>
              <a:t>（</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0</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k</a:t>
            </a:r>
            <a:r>
              <a:rPr lang="zh-CN" altLang="en-US" sz="2400" b="1">
                <a:solidFill>
                  <a:schemeClr val="tx2"/>
                </a:solidFill>
                <a:latin typeface="SimSun" panose="02010600030101010101" pitchFamily="2" charset="-122"/>
                <a:ea typeface="SimSun" panose="02010600030101010101" pitchFamily="2" charset="-122"/>
              </a:rPr>
              <a:t>）</a:t>
            </a:r>
            <a:r>
              <a:rPr lang="en-US" altLang="zh-CN" sz="2400" b="1">
                <a:solidFill>
                  <a:schemeClr val="tx2"/>
                </a:solidFill>
                <a:latin typeface="SimSun" panose="02010600030101010101" pitchFamily="2" charset="-122"/>
                <a:ea typeface="SimSun" panose="02010600030101010101" pitchFamily="2" charset="-122"/>
              </a:rPr>
              <a:t>,</a:t>
            </a:r>
            <a:endParaRPr lang="en-US" altLang="zh-CN" sz="2400" b="1">
              <a:solidFill>
                <a:schemeClr val="tx2"/>
              </a:solidFill>
              <a:latin typeface="SimSun" panose="02010600030101010101" pitchFamily="2" charset="-122"/>
              <a:ea typeface="SimSun" panose="02010600030101010101" pitchFamily="2" charset="-122"/>
            </a:endParaRPr>
          </a:p>
          <a:p>
            <a:pPr eaLnBrk="1" hangingPunct="1">
              <a:spcBef>
                <a:spcPct val="30000"/>
              </a:spcBef>
            </a:pPr>
            <a:r>
              <a:rPr lang="zh-CN" altLang="en-US" sz="2400" b="1">
                <a:solidFill>
                  <a:schemeClr val="tx2"/>
                </a:solidFill>
                <a:latin typeface="SimSun" panose="02010600030101010101" pitchFamily="2" charset="-122"/>
                <a:ea typeface="SimSun" panose="02010600030101010101" pitchFamily="2" charset="-122"/>
              </a:rPr>
              <a:t>则以路径（</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0</a:t>
            </a:r>
            <a:r>
              <a:rPr lang="en-US" altLang="zh-CN" sz="2400" b="1">
                <a:solidFill>
                  <a:schemeClr val="tx2"/>
                </a:solidFill>
                <a:latin typeface="SimSun" panose="02010600030101010101" pitchFamily="2" charset="-122"/>
                <a:ea typeface="SimSun" panose="02010600030101010101" pitchFamily="2" charset="-122"/>
              </a:rPr>
              <a:t>,</a:t>
            </a:r>
            <a:r>
              <a:rPr lang="en-US" altLang="zh-CN" sz="2400" b="1">
                <a:solidFill>
                  <a:srgbClr val="333300"/>
                </a:solidFill>
                <a:latin typeface="SimSun" panose="02010600030101010101" pitchFamily="2" charset="-122"/>
                <a:ea typeface="SimSun" panose="02010600030101010101" pitchFamily="2" charset="-122"/>
              </a:rPr>
              <a:t> v</a:t>
            </a:r>
            <a:r>
              <a:rPr lang="en-US" altLang="zh-CN" sz="2400" b="1" baseline="-25000">
                <a:solidFill>
                  <a:srgbClr val="333300"/>
                </a:solidFill>
                <a:latin typeface="SimSun" panose="02010600030101010101" pitchFamily="2" charset="-122"/>
                <a:ea typeface="SimSun" panose="02010600030101010101" pitchFamily="2" charset="-122"/>
              </a:rPr>
              <a:t>j</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k</a:t>
            </a:r>
            <a:r>
              <a:rPr lang="zh-CN" altLang="en-US" sz="2400" b="1">
                <a:solidFill>
                  <a:schemeClr val="tx2"/>
                </a:solidFill>
                <a:latin typeface="SimSun" panose="02010600030101010101" pitchFamily="2" charset="-122"/>
                <a:ea typeface="SimSun" panose="02010600030101010101" pitchFamily="2" charset="-122"/>
              </a:rPr>
              <a:t>）代替（</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0</a:t>
            </a:r>
            <a:r>
              <a:rPr lang="en-US" altLang="zh-CN" sz="2400" b="1">
                <a:solidFill>
                  <a:schemeClr val="tx2"/>
                </a:solidFill>
                <a:latin typeface="SimSun" panose="02010600030101010101" pitchFamily="2" charset="-122"/>
                <a:ea typeface="SimSun" panose="02010600030101010101" pitchFamily="2" charset="-122"/>
              </a:rPr>
              <a:t>,v</a:t>
            </a:r>
            <a:r>
              <a:rPr lang="en-US" altLang="zh-CN" sz="2400" b="1" baseline="-25000">
                <a:solidFill>
                  <a:schemeClr val="tx2"/>
                </a:solidFill>
                <a:latin typeface="SimSun" panose="02010600030101010101" pitchFamily="2" charset="-122"/>
                <a:ea typeface="SimSun" panose="02010600030101010101" pitchFamily="2" charset="-122"/>
              </a:rPr>
              <a:t>k</a:t>
            </a:r>
            <a:r>
              <a:rPr lang="zh-CN" altLang="en-US" sz="2400" b="1">
                <a:solidFill>
                  <a:schemeClr val="tx2"/>
                </a:solidFill>
                <a:latin typeface="SimSun" panose="02010600030101010101" pitchFamily="2" charset="-122"/>
                <a:ea typeface="SimSun" panose="02010600030101010101" pitchFamily="2" charset="-122"/>
              </a:rPr>
              <a:t>）；否则原来的路径不变</a:t>
            </a:r>
            <a:endParaRPr lang="en-US" altLang="zh-CN" sz="2400" b="1">
              <a:solidFill>
                <a:schemeClr val="tx2"/>
              </a:solidFill>
              <a:latin typeface="SimSun" panose="02010600030101010101" pitchFamily="2" charset="-122"/>
              <a:ea typeface="SimSun" panose="02010600030101010101" pitchFamily="2" charset="-122"/>
            </a:endParaRPr>
          </a:p>
          <a:p>
            <a:pPr eaLnBrk="1" hangingPunct="1">
              <a:spcBef>
                <a:spcPct val="30000"/>
              </a:spcBef>
            </a:pPr>
            <a:r>
              <a:rPr lang="en-US" altLang="zh-CN" sz="2400" b="1">
                <a:solidFill>
                  <a:srgbClr val="333300"/>
                </a:solidFill>
                <a:latin typeface="SimSun" panose="02010600030101010101" pitchFamily="2" charset="-122"/>
                <a:ea typeface="SimSun" panose="02010600030101010101" pitchFamily="2" charset="-122"/>
              </a:rPr>
              <a:t>③</a:t>
            </a:r>
            <a:r>
              <a:rPr lang="zh-CN" altLang="en-US" sz="2400" b="1">
                <a:solidFill>
                  <a:srgbClr val="333300"/>
                </a:solidFill>
                <a:latin typeface="SimSun" panose="02010600030101010101" pitchFamily="2" charset="-122"/>
                <a:ea typeface="SimSun" panose="02010600030101010101" pitchFamily="2" charset="-122"/>
              </a:rPr>
              <a:t>从未在</a:t>
            </a:r>
            <a:r>
              <a:rPr lang="en-US" altLang="zh-CN" sz="2400" b="1">
                <a:solidFill>
                  <a:srgbClr val="080808"/>
                </a:solidFill>
                <a:latin typeface="SimSun" panose="02010600030101010101" pitchFamily="2" charset="-122"/>
                <a:ea typeface="SimSun" panose="02010600030101010101" pitchFamily="2" charset="-122"/>
              </a:rPr>
              <a:t>S </a:t>
            </a:r>
            <a:r>
              <a:rPr lang="zh-CN" altLang="en-US" sz="2400" b="1">
                <a:solidFill>
                  <a:srgbClr val="080808"/>
                </a:solidFill>
                <a:latin typeface="SimSun" panose="02010600030101010101" pitchFamily="2" charset="-122"/>
                <a:ea typeface="SimSun" panose="02010600030101010101" pitchFamily="2" charset="-122"/>
              </a:rPr>
              <a:t>中的</a:t>
            </a:r>
            <a:r>
              <a:rPr lang="zh-CN" altLang="en-US" sz="2400" b="1">
                <a:solidFill>
                  <a:srgbClr val="333300"/>
                </a:solidFill>
                <a:latin typeface="SimSun" panose="02010600030101010101" pitchFamily="2" charset="-122"/>
                <a:ea typeface="SimSun" panose="02010600030101010101" pitchFamily="2" charset="-122"/>
              </a:rPr>
              <a:t>顶点</a:t>
            </a:r>
            <a:r>
              <a:rPr lang="zh-CN" altLang="en-US" sz="2400" b="1">
                <a:solidFill>
                  <a:srgbClr val="080808"/>
                </a:solidFill>
                <a:latin typeface="SimSun" panose="02010600030101010101" pitchFamily="2" charset="-122"/>
                <a:ea typeface="SimSun" panose="02010600030101010101" pitchFamily="2" charset="-122"/>
              </a:rPr>
              <a:t>中</a:t>
            </a:r>
            <a:r>
              <a:rPr lang="zh-CN" altLang="en-US" sz="2400" b="1">
                <a:solidFill>
                  <a:srgbClr val="333300"/>
                </a:solidFill>
                <a:latin typeface="SimSun" panose="02010600030101010101" pitchFamily="2" charset="-122"/>
                <a:ea typeface="SimSun" panose="02010600030101010101" pitchFamily="2" charset="-122"/>
              </a:rPr>
              <a:t>，再找长度最短的路径，依此类推。直到所有的顶点全部加入到</a:t>
            </a:r>
            <a:r>
              <a:rPr lang="en-US" altLang="zh-CN" sz="2400" b="1">
                <a:solidFill>
                  <a:srgbClr val="333300"/>
                </a:solidFill>
                <a:latin typeface="SimSun" panose="02010600030101010101" pitchFamily="2" charset="-122"/>
                <a:ea typeface="SimSun" panose="02010600030101010101" pitchFamily="2" charset="-122"/>
              </a:rPr>
              <a:t>S</a:t>
            </a:r>
            <a:r>
              <a:rPr lang="en-US" sz="2400" b="1">
                <a:solidFill>
                  <a:srgbClr val="333300"/>
                </a:solidFill>
                <a:latin typeface="SimSun" panose="02010600030101010101" pitchFamily="2" charset="-122"/>
                <a:ea typeface="SimSun" panose="02010600030101010101" pitchFamily="2" charset="-122"/>
              </a:rPr>
              <a:t>中为止。</a:t>
            </a:r>
            <a:endParaRPr lang="zh-CN" altLang="en-US" sz="2400" b="1">
              <a:solidFill>
                <a:srgbClr val="333300"/>
              </a:solidFill>
              <a:latin typeface="SimSun" panose="02010600030101010101" pitchFamily="2" charset="-122"/>
              <a:ea typeface="SimSun" panose="0201060003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74"/>
                                          </p:stCondLst>
                                        </p:cTn>
                                        <p:tgtEl>
                                          <p:spTgt spid="8704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74"/>
                                          </p:stCondLst>
                                        </p:cTn>
                                        <p:tgtEl>
                                          <p:spTgt spid="8704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74"/>
                                          </p:stCondLst>
                                        </p:cTn>
                                        <p:tgtEl>
                                          <p:spTgt spid="8704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74"/>
                                          </p:stCondLst>
                                        </p:cTn>
                                        <p:tgtEl>
                                          <p:spTgt spid="8704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74"/>
                                          </p:stCondLst>
                                        </p:cTn>
                                        <p:tgtEl>
                                          <p:spTgt spid="870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utoUpdateAnimBg="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59A16BDC-1E8E-4EDE-87B0-79375D8ED225}"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2707"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1A968134-D334-44DC-8EEA-B0290E1E062C}"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88068" name="AutoShape 2"/>
          <p:cNvSpPr>
            <a:spLocks noChangeArrowheads="1"/>
          </p:cNvSpPr>
          <p:nvPr/>
        </p:nvSpPr>
        <p:spPr bwMode="auto">
          <a:xfrm>
            <a:off x="5562600" y="5257800"/>
            <a:ext cx="2438400" cy="381000"/>
          </a:xfrm>
          <a:prstGeom prst="wedgeRoundRectCallout">
            <a:avLst>
              <a:gd name="adj1" fmla="val -34894"/>
              <a:gd name="adj2" fmla="val -733750"/>
              <a:gd name="adj3" fmla="val 16667"/>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pPr algn="ctr"/>
            <a:r>
              <a:rPr lang="en-US" altLang="zh-CN" sz="2000"/>
              <a:t>(</a:t>
            </a:r>
            <a:r>
              <a:rPr lang="en-US" altLang="zh-CN" sz="1800"/>
              <a:t>v</a:t>
            </a:r>
            <a:r>
              <a:rPr lang="en-US" altLang="zh-CN" sz="1800" baseline="-25000"/>
              <a:t>0</a:t>
            </a:r>
            <a:r>
              <a:rPr lang="en-US" altLang="zh-CN" sz="1800"/>
              <a:t>,v</a:t>
            </a:r>
            <a:r>
              <a:rPr lang="en-US" altLang="zh-CN" sz="1800" baseline="-25000"/>
              <a:t>2</a:t>
            </a:r>
            <a:r>
              <a:rPr lang="en-US" altLang="zh-CN" sz="1800"/>
              <a:t>)+ (v</a:t>
            </a:r>
            <a:r>
              <a:rPr lang="en-US" altLang="zh-CN" sz="1800" baseline="-25000"/>
              <a:t>2</a:t>
            </a:r>
            <a:r>
              <a:rPr lang="en-US" altLang="zh-CN" sz="1800"/>
              <a:t>,v</a:t>
            </a:r>
            <a:r>
              <a:rPr lang="en-US" altLang="zh-CN" sz="1800" baseline="-25000"/>
              <a:t>3</a:t>
            </a:r>
            <a:r>
              <a:rPr lang="en-US" altLang="zh-CN" sz="1800"/>
              <a:t>)&lt;</a:t>
            </a:r>
            <a:r>
              <a:rPr lang="en-US" altLang="zh-CN" sz="2000">
                <a:solidFill>
                  <a:schemeClr val="tx2"/>
                </a:solidFill>
              </a:rPr>
              <a:t>(v</a:t>
            </a:r>
            <a:r>
              <a:rPr lang="en-US" altLang="zh-CN" sz="2000" baseline="-25000">
                <a:solidFill>
                  <a:schemeClr val="tx2"/>
                </a:solidFill>
              </a:rPr>
              <a:t>0</a:t>
            </a:r>
            <a:r>
              <a:rPr lang="en-US" altLang="zh-CN" sz="2000">
                <a:solidFill>
                  <a:schemeClr val="tx2"/>
                </a:solidFill>
              </a:rPr>
              <a:t>,v</a:t>
            </a:r>
            <a:r>
              <a:rPr lang="en-US" altLang="zh-CN" sz="2000" baseline="-25000">
                <a:solidFill>
                  <a:schemeClr val="tx2"/>
                </a:solidFill>
              </a:rPr>
              <a:t>3</a:t>
            </a:r>
            <a:r>
              <a:rPr lang="en-US" altLang="zh-CN" sz="2000">
                <a:solidFill>
                  <a:schemeClr val="tx2"/>
                </a:solidFill>
              </a:rPr>
              <a:t>)</a:t>
            </a:r>
            <a:endParaRPr lang="en-US" altLang="zh-CN" sz="2000">
              <a:solidFill>
                <a:schemeClr val="tx2"/>
              </a:solidFill>
            </a:endParaRPr>
          </a:p>
        </p:txBody>
      </p:sp>
      <p:graphicFrame>
        <p:nvGraphicFramePr>
          <p:cNvPr id="88069" name="Group 5"/>
          <p:cNvGraphicFramePr>
            <a:graphicFrameLocks noGrp="1"/>
          </p:cNvGraphicFramePr>
          <p:nvPr/>
        </p:nvGraphicFramePr>
        <p:xfrm>
          <a:off x="2971800" y="228600"/>
          <a:ext cx="6019800" cy="4287838"/>
        </p:xfrm>
        <a:graphic>
          <a:graphicData uri="http://schemas.openxmlformats.org/drawingml/2006/table">
            <a:tbl>
              <a:tblPr/>
              <a:tblGrid>
                <a:gridCol w="685800"/>
                <a:gridCol w="1249363"/>
                <a:gridCol w="1265237"/>
                <a:gridCol w="1301750"/>
                <a:gridCol w="1517650"/>
              </a:tblGrid>
              <a:tr h="701675">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zh-CN" sz="2000" b="1" i="0" u="none" strike="noStrike" cap="none" normalizeH="0" baseline="0">
                          <a:ln>
                            <a:noFill/>
                          </a:ln>
                          <a:effectLst/>
                          <a:latin typeface="Times New Roman" panose="02020603050405020304" pitchFamily="18" charset="0"/>
                          <a:ea typeface="SimSun" panose="02010600030101010101" pitchFamily="2" charset="-122"/>
                        </a:rPr>
                        <a:t>终点</a:t>
                      </a:r>
                      <a:endParaRPr kumimoji="0" lang="zh-CN" sz="2000" b="1" i="0" u="none" strike="noStrike" cap="none" normalizeH="0" baseline="0">
                        <a:ln>
                          <a:noFill/>
                        </a:ln>
                        <a:effectLst/>
                        <a:latin typeface="Arial" panose="020B0604020202020204" pitchFamily="34" charset="0"/>
                        <a:ea typeface="SimSun" panose="02010600030101010101" pitchFamily="2" charset="-122"/>
                      </a:endParaRPr>
                    </a:p>
                  </a:txBody>
                  <a:tcPr anchor="ct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gridSpan="4">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             </a:t>
                      </a:r>
                      <a:r>
                        <a:rPr kumimoji="0" lang="zh-CN" altLang="en-US" sz="2000" b="1" i="0" u="none" strike="noStrike" cap="none" normalizeH="0" baseline="0">
                          <a:ln>
                            <a:noFill/>
                          </a:ln>
                          <a:effectLst/>
                          <a:latin typeface="Times New Roman" panose="02020603050405020304" pitchFamily="18" charset="0"/>
                          <a:ea typeface="SimSun" panose="02010600030101010101" pitchFamily="2" charset="-122"/>
                        </a:rPr>
                        <a:t>从</a:t>
                      </a: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0</a:t>
                      </a:r>
                      <a:r>
                        <a:rPr kumimoji="0" lang="zh-CN" altLang="en-US" sz="2000" b="1" i="0" u="none" strike="noStrike" cap="none" normalizeH="0" baseline="0">
                          <a:ln>
                            <a:noFill/>
                          </a:ln>
                          <a:effectLst/>
                          <a:latin typeface="Times New Roman" panose="02020603050405020304" pitchFamily="18" charset="0"/>
                          <a:ea typeface="SimSun" panose="02010600030101010101" pitchFamily="2" charset="-122"/>
                        </a:rPr>
                        <a:t>到各终点的</a:t>
                      </a:r>
                      <a:r>
                        <a:rPr kumimoji="0" lang="en-US" sz="2000" b="1"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dist</a:t>
                      </a:r>
                      <a:r>
                        <a:rPr kumimoji="0" lang="zh-CN" altLang="en-US" sz="2000" b="1" i="0" u="none" strike="noStrike" cap="none" normalizeH="0" baseline="0">
                          <a:ln>
                            <a:noFill/>
                          </a:ln>
                          <a:effectLst/>
                          <a:latin typeface="Times New Roman" panose="02020603050405020304" pitchFamily="18" charset="0"/>
                          <a:ea typeface="SimSun" panose="02010600030101010101" pitchFamily="2" charset="-122"/>
                        </a:rPr>
                        <a:t>值和最短路径</a:t>
                      </a:r>
                      <a:endParaRPr kumimoji="0" lang="zh-CN" altLang="en-US" sz="2000" b="1" i="0" u="none" strike="noStrike" cap="none" normalizeH="0" baseline="0">
                        <a:ln>
                          <a:noFill/>
                        </a:ln>
                        <a:effectLst/>
                        <a:latin typeface="Arial" panose="020B0604020202020204" pitchFamily="34" charset="0"/>
                        <a:ea typeface="SimSun" panose="02010600030101010101" pitchFamily="2" charset="-122"/>
                      </a:endParaRPr>
                    </a:p>
                  </a:txBody>
                  <a:tcPr anchor="ct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hMerge="1">
                  <a:tcPr/>
                </a:tc>
                <a:tc hMerge="1">
                  <a:tcPr/>
                </a:tc>
                <a:tc hMerge="1">
                  <a:tcPr/>
                </a:tc>
              </a:tr>
              <a:tr h="7620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1</a:t>
                      </a:r>
                      <a:endParaRPr kumimoji="0" lang="en-US" sz="2000" b="1" i="0" u="none" strike="noStrike" cap="none" normalizeH="0" baseline="-25000">
                        <a:ln>
                          <a:noFill/>
                        </a:ln>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en-US" sz="2000" b="0" i="0" u="none" strike="noStrike" cap="none" normalizeH="0" baseline="0">
                        <a:ln>
                          <a:noFill/>
                        </a:ln>
                        <a:solidFill>
                          <a:schemeClr val="tx1"/>
                        </a:solidFill>
                        <a:effectLst/>
                        <a:latin typeface="Times New Roman" panose="02020603050405020304" pitchFamily="18" charset="0"/>
                        <a:ea typeface="SimSun"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en-US"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5969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2</a:t>
                      </a:r>
                      <a:endParaRPr kumimoji="0" lang="en-US" sz="2000" b="1" i="0" u="none" strike="noStrike" cap="none" normalizeH="0" baseline="-25000">
                        <a:ln>
                          <a:noFill/>
                        </a:ln>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5969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3</a:t>
                      </a:r>
                      <a:endParaRPr kumimoji="0" lang="en-US" sz="2000" b="1" i="0" u="none" strike="noStrike" cap="none" normalizeH="0" baseline="-25000">
                        <a:ln>
                          <a:noFill/>
                        </a:ln>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4</a:t>
                      </a:r>
                      <a:endParaRPr kumimoji="0" lang="en-US" sz="2000" b="1" i="0" u="none" strike="noStrike" cap="none" normalizeH="0" baseline="-25000">
                        <a:ln>
                          <a:noFill/>
                        </a:ln>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2000" b="1" i="0" u="none" strike="noStrike" cap="none" normalizeH="0" baseline="0">
                          <a:ln>
                            <a:noFill/>
                          </a:ln>
                          <a:effectLst/>
                          <a:latin typeface="Times New Roman" panose="02020603050405020304" pitchFamily="18" charset="0"/>
                          <a:ea typeface="SimSun" panose="02010600030101010101" pitchFamily="2" charset="-122"/>
                        </a:rPr>
                        <a:t>v</a:t>
                      </a:r>
                      <a:r>
                        <a:rPr kumimoji="0" lang="en-US" sz="2000" b="1" i="0" u="none" strike="noStrike" cap="none" normalizeH="0" baseline="-25000">
                          <a:ln>
                            <a:noFill/>
                          </a:ln>
                          <a:effectLst/>
                          <a:latin typeface="Times New Roman" panose="02020603050405020304" pitchFamily="18" charset="0"/>
                          <a:ea typeface="SimSun" panose="02010600030101010101" pitchFamily="2" charset="-122"/>
                        </a:rPr>
                        <a:t>5</a:t>
                      </a:r>
                      <a:endParaRPr kumimoji="0" lang="en-US" sz="2000" b="1" i="0" u="none" strike="noStrike" cap="none" normalizeH="0" baseline="-25000">
                        <a:ln>
                          <a:noFill/>
                        </a:ln>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1800" b="1"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v</a:t>
                      </a:r>
                      <a:r>
                        <a:rPr kumimoji="0" lang="en-US" sz="1800" b="1" i="0" u="none" strike="noStrike" cap="none" normalizeH="0" baseline="-25000">
                          <a:ln>
                            <a:noFill/>
                          </a:ln>
                          <a:solidFill>
                            <a:schemeClr val="tx2"/>
                          </a:solidFill>
                          <a:effectLst/>
                          <a:latin typeface="Times New Roman" panose="02020603050405020304" pitchFamily="18" charset="0"/>
                          <a:ea typeface="SimSun" panose="02010600030101010101" pitchFamily="2" charset="-122"/>
                        </a:rPr>
                        <a:t>j</a:t>
                      </a:r>
                      <a:endParaRPr kumimoji="0" lang="en-US" sz="1800" b="1" i="0" u="none" strike="noStrike" cap="none" normalizeH="0" baseline="-25000">
                        <a:ln>
                          <a:noFill/>
                        </a:ln>
                        <a:solidFill>
                          <a:schemeClr val="tx2"/>
                        </a:solidFill>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800" b="1" i="0" u="none" strike="noStrike" cap="none" normalizeH="0" baseline="-2500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800" b="0" i="0" u="none" strike="noStrike" cap="none" normalizeH="0" baseline="-2500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800" b="0" i="0" u="none" strike="noStrike" cap="none" normalizeH="0" baseline="-2500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20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bl>
          </a:graphicData>
        </a:graphic>
      </p:graphicFrame>
      <p:sp>
        <p:nvSpPr>
          <p:cNvPr id="88116" name="AutoShape 51"/>
          <p:cNvSpPr>
            <a:spLocks noChangeArrowheads="1"/>
          </p:cNvSpPr>
          <p:nvPr/>
        </p:nvSpPr>
        <p:spPr bwMode="auto">
          <a:xfrm>
            <a:off x="3276600" y="5105400"/>
            <a:ext cx="2133600" cy="685800"/>
          </a:xfrm>
          <a:prstGeom prst="wedgeRoundRectCallout">
            <a:avLst>
              <a:gd name="adj1" fmla="val -40847"/>
              <a:gd name="adj2" fmla="val -158333"/>
              <a:gd name="adj3" fmla="val 16667"/>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pPr algn="ctr"/>
            <a:r>
              <a:rPr lang="en-US" altLang="zh-CN" sz="2000">
                <a:solidFill>
                  <a:srgbClr val="FF0000"/>
                </a:solidFill>
                <a:latin typeface="楷体_GB2312" pitchFamily="49" charset="-122"/>
                <a:ea typeface="楷体_GB2312" pitchFamily="49" charset="-122"/>
              </a:rPr>
              <a:t>S</a:t>
            </a:r>
            <a:r>
              <a:rPr lang="zh-CN" altLang="en-US" sz="2000">
                <a:solidFill>
                  <a:srgbClr val="FF0000"/>
                </a:solidFill>
                <a:latin typeface="楷体_GB2312" pitchFamily="49" charset="-122"/>
                <a:ea typeface="楷体_GB2312" pitchFamily="49" charset="-122"/>
              </a:rPr>
              <a:t>之外的当前最短路径之顶点</a:t>
            </a:r>
            <a:endParaRPr lang="zh-CN" altLang="en-US" sz="2000">
              <a:solidFill>
                <a:srgbClr val="FF0000"/>
              </a:solidFill>
              <a:latin typeface="楷体_GB2312" pitchFamily="49" charset="-122"/>
              <a:ea typeface="楷体_GB2312" pitchFamily="49" charset="-122"/>
            </a:endParaRPr>
          </a:p>
        </p:txBody>
      </p:sp>
      <p:grpSp>
        <p:nvGrpSpPr>
          <p:cNvPr id="88117" name="Group 53"/>
          <p:cNvGrpSpPr/>
          <p:nvPr/>
        </p:nvGrpSpPr>
        <p:grpSpPr bwMode="auto">
          <a:xfrm>
            <a:off x="4876800" y="2300288"/>
            <a:ext cx="1266825" cy="595312"/>
            <a:chOff x="0" y="0"/>
            <a:chExt cx="798" cy="375"/>
          </a:xfrm>
        </p:grpSpPr>
        <p:sp>
          <p:nvSpPr>
            <p:cNvPr id="72856" name="Text Box 53"/>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60</a:t>
              </a:r>
              <a:endParaRPr lang="en-US" altLang="zh-CN" sz="1800" b="1"/>
            </a:p>
          </p:txBody>
        </p:sp>
        <p:sp>
          <p:nvSpPr>
            <p:cNvPr id="72857" name="Text Box 54"/>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2</a:t>
              </a:r>
              <a:r>
                <a:rPr lang="en-US" altLang="zh-CN" sz="1800" b="1"/>
                <a:t>,v</a:t>
              </a:r>
              <a:r>
                <a:rPr lang="en-US" altLang="zh-CN" sz="1800" b="1" baseline="-25000"/>
                <a:t>3</a:t>
              </a:r>
              <a:r>
                <a:rPr lang="en-US" altLang="zh-CN" sz="1800" b="1"/>
                <a:t>}</a:t>
              </a:r>
              <a:endParaRPr lang="en-US" altLang="zh-CN" sz="1800" b="1"/>
            </a:p>
          </p:txBody>
        </p:sp>
      </p:grpSp>
      <p:grpSp>
        <p:nvGrpSpPr>
          <p:cNvPr id="88120" name="Group 56"/>
          <p:cNvGrpSpPr/>
          <p:nvPr/>
        </p:nvGrpSpPr>
        <p:grpSpPr bwMode="auto">
          <a:xfrm>
            <a:off x="6200775" y="2300288"/>
            <a:ext cx="1266825" cy="595312"/>
            <a:chOff x="0" y="0"/>
            <a:chExt cx="798" cy="375"/>
          </a:xfrm>
        </p:grpSpPr>
        <p:sp>
          <p:nvSpPr>
            <p:cNvPr id="72854" name="Text Box 56"/>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50</a:t>
              </a:r>
              <a:endParaRPr lang="en-US" altLang="zh-CN" sz="1800" b="1"/>
            </a:p>
          </p:txBody>
        </p:sp>
        <p:sp>
          <p:nvSpPr>
            <p:cNvPr id="72855" name="Text Box 57"/>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,v</a:t>
              </a:r>
              <a:r>
                <a:rPr lang="en-US" altLang="zh-CN" sz="1800" b="1" baseline="-25000"/>
                <a:t>3</a:t>
              </a:r>
              <a:r>
                <a:rPr lang="en-US" altLang="zh-CN" sz="1800" b="1"/>
                <a:t>}</a:t>
              </a:r>
              <a:endParaRPr lang="en-US" altLang="zh-CN" sz="1800" b="1"/>
            </a:p>
          </p:txBody>
        </p:sp>
      </p:grpSp>
      <p:grpSp>
        <p:nvGrpSpPr>
          <p:cNvPr id="88123" name="Group 59"/>
          <p:cNvGrpSpPr/>
          <p:nvPr/>
        </p:nvGrpSpPr>
        <p:grpSpPr bwMode="auto">
          <a:xfrm>
            <a:off x="4876800" y="2909888"/>
            <a:ext cx="1266825" cy="595312"/>
            <a:chOff x="0" y="0"/>
            <a:chExt cx="798" cy="375"/>
          </a:xfrm>
        </p:grpSpPr>
        <p:sp>
          <p:nvSpPr>
            <p:cNvPr id="72852" name="Text Box 59"/>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30</a:t>
              </a:r>
              <a:endParaRPr lang="en-US" altLang="zh-CN" sz="1800" b="1"/>
            </a:p>
          </p:txBody>
        </p:sp>
        <p:sp>
          <p:nvSpPr>
            <p:cNvPr id="72853" name="Text Box 60"/>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a:t>
              </a:r>
              <a:endParaRPr lang="en-US" altLang="zh-CN" sz="1800" b="1"/>
            </a:p>
          </p:txBody>
        </p:sp>
      </p:grpSp>
      <p:grpSp>
        <p:nvGrpSpPr>
          <p:cNvPr id="88126" name="Group 62"/>
          <p:cNvGrpSpPr/>
          <p:nvPr/>
        </p:nvGrpSpPr>
        <p:grpSpPr bwMode="auto">
          <a:xfrm>
            <a:off x="6200775" y="3519488"/>
            <a:ext cx="1266825" cy="595312"/>
            <a:chOff x="0" y="0"/>
            <a:chExt cx="798" cy="375"/>
          </a:xfrm>
        </p:grpSpPr>
        <p:sp>
          <p:nvSpPr>
            <p:cNvPr id="72850" name="Text Box 62"/>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90</a:t>
              </a:r>
              <a:endParaRPr lang="en-US" altLang="zh-CN" sz="1800" b="1"/>
            </a:p>
          </p:txBody>
        </p:sp>
        <p:sp>
          <p:nvSpPr>
            <p:cNvPr id="72851" name="Text Box 63"/>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 v</a:t>
              </a:r>
              <a:r>
                <a:rPr lang="en-US" altLang="zh-CN" sz="1800" b="1" baseline="-25000"/>
                <a:t>5</a:t>
              </a:r>
              <a:r>
                <a:rPr lang="en-US" altLang="zh-CN" sz="1800" b="1"/>
                <a:t>}</a:t>
              </a:r>
              <a:endParaRPr lang="en-US" altLang="zh-CN" sz="1800" b="1"/>
            </a:p>
          </p:txBody>
        </p:sp>
      </p:grpSp>
      <p:grpSp>
        <p:nvGrpSpPr>
          <p:cNvPr id="88129" name="Group 65"/>
          <p:cNvGrpSpPr/>
          <p:nvPr/>
        </p:nvGrpSpPr>
        <p:grpSpPr bwMode="auto">
          <a:xfrm>
            <a:off x="7543800" y="3505200"/>
            <a:ext cx="1266825" cy="595313"/>
            <a:chOff x="0" y="0"/>
            <a:chExt cx="798" cy="375"/>
          </a:xfrm>
        </p:grpSpPr>
        <p:sp>
          <p:nvSpPr>
            <p:cNvPr id="72848" name="Text Box 65"/>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60</a:t>
              </a:r>
              <a:endParaRPr lang="en-US" altLang="zh-CN" sz="1800" b="1"/>
            </a:p>
          </p:txBody>
        </p:sp>
        <p:sp>
          <p:nvSpPr>
            <p:cNvPr id="72849" name="Text Box 66"/>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,v</a:t>
              </a:r>
              <a:r>
                <a:rPr lang="en-US" altLang="zh-CN" sz="1800" b="1" baseline="-25000"/>
                <a:t>3</a:t>
              </a:r>
              <a:r>
                <a:rPr lang="en-US" altLang="zh-CN" sz="1800" b="1"/>
                <a:t>,v</a:t>
              </a:r>
              <a:r>
                <a:rPr lang="en-US" altLang="zh-CN" sz="1800" b="1" baseline="-25000"/>
                <a:t>5</a:t>
              </a:r>
              <a:r>
                <a:rPr lang="en-US" altLang="zh-CN" sz="1800" b="1"/>
                <a:t>}</a:t>
              </a:r>
              <a:endParaRPr lang="en-US" altLang="zh-CN" sz="1800" b="1"/>
            </a:p>
          </p:txBody>
        </p:sp>
      </p:grpSp>
      <p:grpSp>
        <p:nvGrpSpPr>
          <p:cNvPr id="72762" name="Group 68"/>
          <p:cNvGrpSpPr/>
          <p:nvPr/>
        </p:nvGrpSpPr>
        <p:grpSpPr bwMode="auto">
          <a:xfrm>
            <a:off x="228600" y="609600"/>
            <a:ext cx="2590800" cy="2590800"/>
            <a:chOff x="0" y="0"/>
            <a:chExt cx="1632" cy="1632"/>
          </a:xfrm>
        </p:grpSpPr>
        <p:sp>
          <p:nvSpPr>
            <p:cNvPr id="72826" name="Text Box 68"/>
            <p:cNvSpPr txBox="1">
              <a:spLocks noChangeArrowheads="1"/>
            </p:cNvSpPr>
            <p:nvPr/>
          </p:nvSpPr>
          <p:spPr bwMode="auto">
            <a:xfrm>
              <a:off x="336" y="1296"/>
              <a:ext cx="19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5</a:t>
              </a:r>
              <a:endParaRPr lang="en-US" altLang="zh-CN" sz="2000"/>
            </a:p>
          </p:txBody>
        </p:sp>
        <p:sp>
          <p:nvSpPr>
            <p:cNvPr id="72827" name="Oval 69"/>
            <p:cNvSpPr>
              <a:spLocks noChangeArrowheads="1"/>
            </p:cNvSpPr>
            <p:nvPr/>
          </p:nvSpPr>
          <p:spPr bwMode="auto">
            <a:xfrm>
              <a:off x="606" y="0"/>
              <a:ext cx="233" cy="168"/>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5</a:t>
              </a:r>
              <a:endParaRPr lang="en-US" altLang="zh-CN" sz="2000">
                <a:ea typeface="黑体" panose="02010609060101010101" pitchFamily="2" charset="-122"/>
              </a:endParaRPr>
            </a:p>
          </p:txBody>
        </p:sp>
        <p:sp>
          <p:nvSpPr>
            <p:cNvPr id="72828" name="Oval 70"/>
            <p:cNvSpPr>
              <a:spLocks noChangeArrowheads="1"/>
            </p:cNvSpPr>
            <p:nvPr/>
          </p:nvSpPr>
          <p:spPr bwMode="auto">
            <a:xfrm>
              <a:off x="1400" y="540"/>
              <a:ext cx="232" cy="186"/>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4</a:t>
              </a:r>
              <a:endParaRPr lang="en-US" altLang="zh-CN" sz="2000">
                <a:ea typeface="黑体" panose="02010609060101010101" pitchFamily="2" charset="-122"/>
              </a:endParaRPr>
            </a:p>
          </p:txBody>
        </p:sp>
        <p:sp>
          <p:nvSpPr>
            <p:cNvPr id="72829" name="Oval 71"/>
            <p:cNvSpPr>
              <a:spLocks noChangeArrowheads="1"/>
            </p:cNvSpPr>
            <p:nvPr/>
          </p:nvSpPr>
          <p:spPr bwMode="auto">
            <a:xfrm>
              <a:off x="0" y="540"/>
              <a:ext cx="232" cy="168"/>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0</a:t>
              </a:r>
              <a:endParaRPr lang="en-US" altLang="zh-CN" sz="2000">
                <a:ea typeface="黑体" panose="02010609060101010101" pitchFamily="2" charset="-122"/>
              </a:endParaRPr>
            </a:p>
          </p:txBody>
        </p:sp>
        <p:sp>
          <p:nvSpPr>
            <p:cNvPr id="72830" name="Oval 72"/>
            <p:cNvSpPr>
              <a:spLocks noChangeArrowheads="1"/>
            </p:cNvSpPr>
            <p:nvPr/>
          </p:nvSpPr>
          <p:spPr bwMode="auto">
            <a:xfrm>
              <a:off x="970" y="1044"/>
              <a:ext cx="233" cy="167"/>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3</a:t>
              </a:r>
              <a:endParaRPr lang="en-US" altLang="zh-CN" sz="2000">
                <a:ea typeface="黑体" panose="02010609060101010101" pitchFamily="2" charset="-122"/>
              </a:endParaRPr>
            </a:p>
          </p:txBody>
        </p:sp>
        <p:sp>
          <p:nvSpPr>
            <p:cNvPr id="72831" name="Oval 73"/>
            <p:cNvSpPr>
              <a:spLocks noChangeArrowheads="1"/>
            </p:cNvSpPr>
            <p:nvPr/>
          </p:nvSpPr>
          <p:spPr bwMode="auto">
            <a:xfrm>
              <a:off x="0" y="1464"/>
              <a:ext cx="232" cy="168"/>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1</a:t>
              </a:r>
              <a:endParaRPr lang="en-US" altLang="zh-CN" sz="2000">
                <a:ea typeface="黑体" panose="02010609060101010101" pitchFamily="2" charset="-122"/>
              </a:endParaRPr>
            </a:p>
          </p:txBody>
        </p:sp>
        <p:sp>
          <p:nvSpPr>
            <p:cNvPr id="72832" name="Oval 74"/>
            <p:cNvSpPr>
              <a:spLocks noChangeArrowheads="1"/>
            </p:cNvSpPr>
            <p:nvPr/>
          </p:nvSpPr>
          <p:spPr bwMode="auto">
            <a:xfrm>
              <a:off x="635" y="1407"/>
              <a:ext cx="232" cy="216"/>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ea typeface="黑体" panose="02010609060101010101" pitchFamily="2" charset="-122"/>
                </a:rPr>
                <a:t>2</a:t>
              </a:r>
              <a:endParaRPr lang="en-US" altLang="zh-CN" sz="2000">
                <a:ea typeface="黑体" panose="02010609060101010101" pitchFamily="2" charset="-122"/>
              </a:endParaRPr>
            </a:p>
          </p:txBody>
        </p:sp>
        <p:sp>
          <p:nvSpPr>
            <p:cNvPr id="72833" name="Line 75"/>
            <p:cNvSpPr>
              <a:spLocks noChangeShapeType="1"/>
            </p:cNvSpPr>
            <p:nvPr/>
          </p:nvSpPr>
          <p:spPr bwMode="auto">
            <a:xfrm flipH="1">
              <a:off x="121" y="162"/>
              <a:ext cx="557" cy="378"/>
            </a:xfrm>
            <a:prstGeom prst="line">
              <a:avLst/>
            </a:prstGeom>
            <a:noFill/>
            <a:ln w="38100">
              <a:solidFill>
                <a:schemeClr val="tx1"/>
              </a:solidFill>
              <a:round/>
              <a:head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34" name="Text Box 76"/>
            <p:cNvSpPr txBox="1">
              <a:spLocks noChangeArrowheads="1"/>
            </p:cNvSpPr>
            <p:nvPr/>
          </p:nvSpPr>
          <p:spPr bwMode="auto">
            <a:xfrm>
              <a:off x="60" y="217"/>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100</a:t>
              </a:r>
              <a:endParaRPr lang="en-US" altLang="zh-CN" sz="2000"/>
            </a:p>
          </p:txBody>
        </p:sp>
        <p:sp>
          <p:nvSpPr>
            <p:cNvPr id="72835" name="Line 77"/>
            <p:cNvSpPr>
              <a:spLocks noChangeShapeType="1"/>
            </p:cNvSpPr>
            <p:nvPr/>
          </p:nvSpPr>
          <p:spPr bwMode="auto">
            <a:xfrm>
              <a:off x="808" y="162"/>
              <a:ext cx="605" cy="378"/>
            </a:xfrm>
            <a:prstGeom prst="line">
              <a:avLst/>
            </a:prstGeom>
            <a:noFill/>
            <a:ln w="38100">
              <a:solidFill>
                <a:schemeClr val="tx1"/>
              </a:solidFill>
              <a:round/>
              <a:head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36" name="Text Box 78"/>
            <p:cNvSpPr txBox="1">
              <a:spLocks noChangeArrowheads="1"/>
            </p:cNvSpPr>
            <p:nvPr/>
          </p:nvSpPr>
          <p:spPr bwMode="auto">
            <a:xfrm>
              <a:off x="1064" y="204"/>
              <a:ext cx="4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60</a:t>
              </a:r>
              <a:endParaRPr lang="en-US" altLang="zh-CN" sz="2000"/>
            </a:p>
          </p:txBody>
        </p:sp>
        <p:sp>
          <p:nvSpPr>
            <p:cNvPr id="72837" name="Line 79"/>
            <p:cNvSpPr>
              <a:spLocks noChangeShapeType="1"/>
            </p:cNvSpPr>
            <p:nvPr/>
          </p:nvSpPr>
          <p:spPr bwMode="auto">
            <a:xfrm>
              <a:off x="202" y="624"/>
              <a:ext cx="1207" cy="1"/>
            </a:xfrm>
            <a:prstGeom prst="line">
              <a:avLst/>
            </a:prstGeom>
            <a:noFill/>
            <a:ln w="381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38" name="Text Box 80"/>
            <p:cNvSpPr txBox="1">
              <a:spLocks noChangeArrowheads="1"/>
            </p:cNvSpPr>
            <p:nvPr/>
          </p:nvSpPr>
          <p:spPr bwMode="auto">
            <a:xfrm>
              <a:off x="337" y="414"/>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30</a:t>
              </a:r>
              <a:endParaRPr lang="en-US" altLang="zh-CN" sz="2000"/>
            </a:p>
          </p:txBody>
        </p:sp>
        <p:sp>
          <p:nvSpPr>
            <p:cNvPr id="72839" name="Line 81"/>
            <p:cNvSpPr>
              <a:spLocks noChangeShapeType="1"/>
            </p:cNvSpPr>
            <p:nvPr/>
          </p:nvSpPr>
          <p:spPr bwMode="auto">
            <a:xfrm>
              <a:off x="136" y="726"/>
              <a:ext cx="544" cy="726"/>
            </a:xfrm>
            <a:prstGeom prst="line">
              <a:avLst/>
            </a:prstGeom>
            <a:noFill/>
            <a:ln w="381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40" name="Text Box 82"/>
            <p:cNvSpPr txBox="1">
              <a:spLocks noChangeArrowheads="1"/>
            </p:cNvSpPr>
            <p:nvPr/>
          </p:nvSpPr>
          <p:spPr bwMode="auto">
            <a:xfrm>
              <a:off x="136" y="960"/>
              <a:ext cx="2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10</a:t>
              </a:r>
              <a:endParaRPr lang="en-US" altLang="zh-CN" sz="2000"/>
            </a:p>
          </p:txBody>
        </p:sp>
        <p:sp>
          <p:nvSpPr>
            <p:cNvPr id="72841" name="Line 83"/>
            <p:cNvSpPr>
              <a:spLocks noChangeShapeType="1"/>
            </p:cNvSpPr>
            <p:nvPr/>
          </p:nvSpPr>
          <p:spPr bwMode="auto">
            <a:xfrm>
              <a:off x="728" y="204"/>
              <a:ext cx="371" cy="840"/>
            </a:xfrm>
            <a:prstGeom prst="line">
              <a:avLst/>
            </a:prstGeom>
            <a:noFill/>
            <a:ln w="38100">
              <a:solidFill>
                <a:schemeClr val="tx1"/>
              </a:solidFill>
              <a:round/>
              <a:head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42" name="Text Box 84"/>
            <p:cNvSpPr txBox="1">
              <a:spLocks noChangeArrowheads="1"/>
            </p:cNvSpPr>
            <p:nvPr/>
          </p:nvSpPr>
          <p:spPr bwMode="auto">
            <a:xfrm>
              <a:off x="728" y="750"/>
              <a:ext cx="2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10</a:t>
              </a:r>
              <a:endParaRPr lang="en-US" altLang="zh-CN" sz="2000"/>
            </a:p>
          </p:txBody>
        </p:sp>
        <p:sp>
          <p:nvSpPr>
            <p:cNvPr id="72843" name="Line 85"/>
            <p:cNvSpPr>
              <a:spLocks noChangeShapeType="1"/>
            </p:cNvSpPr>
            <p:nvPr/>
          </p:nvSpPr>
          <p:spPr bwMode="auto">
            <a:xfrm flipH="1">
              <a:off x="1133" y="708"/>
              <a:ext cx="285" cy="381"/>
            </a:xfrm>
            <a:prstGeom prst="line">
              <a:avLst/>
            </a:prstGeom>
            <a:noFill/>
            <a:ln w="381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44" name="Text Box 86"/>
            <p:cNvSpPr txBox="1">
              <a:spLocks noChangeArrowheads="1"/>
            </p:cNvSpPr>
            <p:nvPr/>
          </p:nvSpPr>
          <p:spPr bwMode="auto">
            <a:xfrm>
              <a:off x="1261" y="807"/>
              <a:ext cx="3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20</a:t>
              </a:r>
              <a:endParaRPr lang="en-US" altLang="zh-CN" sz="2000"/>
            </a:p>
          </p:txBody>
        </p:sp>
        <p:sp>
          <p:nvSpPr>
            <p:cNvPr id="72845" name="Line 87"/>
            <p:cNvSpPr>
              <a:spLocks noChangeShapeType="1"/>
            </p:cNvSpPr>
            <p:nvPr/>
          </p:nvSpPr>
          <p:spPr bwMode="auto">
            <a:xfrm flipV="1">
              <a:off x="808" y="1180"/>
              <a:ext cx="235" cy="284"/>
            </a:xfrm>
            <a:prstGeom prst="line">
              <a:avLst/>
            </a:prstGeom>
            <a:noFill/>
            <a:ln w="38100">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846" name="Text Box 88"/>
            <p:cNvSpPr txBox="1">
              <a:spLocks noChangeArrowheads="1"/>
            </p:cNvSpPr>
            <p:nvPr/>
          </p:nvSpPr>
          <p:spPr bwMode="auto">
            <a:xfrm>
              <a:off x="849" y="1295"/>
              <a:ext cx="3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50</a:t>
              </a:r>
              <a:endParaRPr lang="en-US" altLang="zh-CN" sz="2000"/>
            </a:p>
          </p:txBody>
        </p:sp>
        <p:sp>
          <p:nvSpPr>
            <p:cNvPr id="72847" name="Line 89"/>
            <p:cNvSpPr>
              <a:spLocks noChangeShapeType="1"/>
            </p:cNvSpPr>
            <p:nvPr/>
          </p:nvSpPr>
          <p:spPr bwMode="auto">
            <a:xfrm>
              <a:off x="227" y="1543"/>
              <a:ext cx="453"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88155" name="Group 91"/>
          <p:cNvGraphicFramePr>
            <a:graphicFrameLocks noGrp="1"/>
          </p:cNvGraphicFramePr>
          <p:nvPr/>
        </p:nvGraphicFramePr>
        <p:xfrm>
          <a:off x="2971800" y="4495800"/>
          <a:ext cx="6019800" cy="411163"/>
        </p:xfrm>
        <a:graphic>
          <a:graphicData uri="http://schemas.openxmlformats.org/drawingml/2006/table">
            <a:tbl>
              <a:tblPr/>
              <a:tblGrid>
                <a:gridCol w="685800"/>
                <a:gridCol w="1219200"/>
                <a:gridCol w="1295400"/>
                <a:gridCol w="1295400"/>
                <a:gridCol w="1524000"/>
              </a:tblGrid>
              <a:tr h="411163">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r>
                        <a:rPr kumimoji="0" lang="en-US" sz="1800" b="1" i="0" u="none" strike="noStrike" cap="none" normalizeH="0" baseline="0">
                          <a:ln>
                            <a:noFill/>
                          </a:ln>
                          <a:solidFill>
                            <a:schemeClr val="tx2"/>
                          </a:solidFill>
                          <a:effectLst/>
                          <a:latin typeface="Times New Roman" panose="02020603050405020304" pitchFamily="18" charset="0"/>
                          <a:ea typeface="SimSun" panose="02010600030101010101" pitchFamily="2" charset="-122"/>
                        </a:rPr>
                        <a:t>s</a:t>
                      </a:r>
                      <a:endParaRPr kumimoji="0" lang="en-US" sz="1800" b="1" i="0" u="none" strike="noStrike" cap="none" normalizeH="0" baseline="-25000">
                        <a:ln>
                          <a:noFill/>
                        </a:ln>
                        <a:solidFill>
                          <a:schemeClr val="tx2"/>
                        </a:solidFill>
                        <a:effectLst/>
                        <a:latin typeface="Arial" panose="020B0604020202020204" pitchFamily="34" charset="0"/>
                        <a:ea typeface="SimSun"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6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anose="020B0604020202020204" pitchFamily="34" charset="0"/>
                        <a:buNone/>
                      </a:pPr>
                      <a:endParaRPr kumimoji="0" lang="zh-CN"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8169" name="Rectangle 104"/>
          <p:cNvSpPr>
            <a:spLocks noChangeArrowheads="1"/>
          </p:cNvSpPr>
          <p:nvPr/>
        </p:nvSpPr>
        <p:spPr bwMode="auto">
          <a:xfrm>
            <a:off x="3886200" y="4495800"/>
            <a:ext cx="803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800" b="1"/>
              <a:t>{v</a:t>
            </a:r>
            <a:r>
              <a:rPr lang="en-US" altLang="zh-CN" sz="1800" b="1" baseline="-25000"/>
              <a:t>0</a:t>
            </a:r>
            <a:r>
              <a:rPr lang="en-US" altLang="zh-CN" sz="1800" b="1"/>
              <a:t>,</a:t>
            </a:r>
            <a:r>
              <a:rPr lang="en-US" altLang="zh-CN" sz="1800" b="1">
                <a:solidFill>
                  <a:schemeClr val="tx2"/>
                </a:solidFill>
              </a:rPr>
              <a:t>v</a:t>
            </a:r>
            <a:r>
              <a:rPr lang="en-US" altLang="zh-CN" sz="1800" b="1" baseline="-25000">
                <a:solidFill>
                  <a:schemeClr val="tx2"/>
                </a:solidFill>
              </a:rPr>
              <a:t>2</a:t>
            </a:r>
            <a:r>
              <a:rPr lang="en-US" altLang="zh-CN" sz="1800" b="1"/>
              <a:t>}</a:t>
            </a:r>
            <a:endParaRPr lang="en-US" altLang="zh-CN" sz="1800" b="1"/>
          </a:p>
        </p:txBody>
      </p:sp>
      <p:sp>
        <p:nvSpPr>
          <p:cNvPr id="88170" name="Rectangle 105"/>
          <p:cNvSpPr>
            <a:spLocks noChangeArrowheads="1"/>
          </p:cNvSpPr>
          <p:nvPr/>
        </p:nvSpPr>
        <p:spPr bwMode="auto">
          <a:xfrm>
            <a:off x="4953000" y="4495800"/>
            <a:ext cx="1127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800" b="1"/>
              <a:t>{v</a:t>
            </a:r>
            <a:r>
              <a:rPr lang="en-US" altLang="zh-CN" sz="1800" b="1" baseline="-25000"/>
              <a:t>0 </a:t>
            </a:r>
            <a:r>
              <a:rPr lang="en-US" altLang="zh-CN" sz="1800" b="1"/>
              <a:t>,v</a:t>
            </a:r>
            <a:r>
              <a:rPr lang="en-US" altLang="zh-CN" sz="1800" b="1" baseline="-25000"/>
              <a:t>2 </a:t>
            </a:r>
            <a:r>
              <a:rPr lang="en-US" altLang="zh-CN" sz="1800" b="1"/>
              <a:t>,</a:t>
            </a:r>
            <a:r>
              <a:rPr lang="en-US" altLang="zh-CN" sz="1800" b="1">
                <a:solidFill>
                  <a:schemeClr val="tx2"/>
                </a:solidFill>
              </a:rPr>
              <a:t>v</a:t>
            </a:r>
            <a:r>
              <a:rPr lang="en-US" altLang="zh-CN" sz="1800" b="1" baseline="-25000">
                <a:solidFill>
                  <a:schemeClr val="tx2"/>
                </a:solidFill>
              </a:rPr>
              <a:t>4</a:t>
            </a:r>
            <a:r>
              <a:rPr lang="en-US" altLang="zh-CN" sz="1800" b="1"/>
              <a:t>}</a:t>
            </a:r>
            <a:endParaRPr lang="en-US" altLang="zh-CN" sz="1800" b="1"/>
          </a:p>
        </p:txBody>
      </p:sp>
      <p:sp>
        <p:nvSpPr>
          <p:cNvPr id="88171" name="Rectangle 106"/>
          <p:cNvSpPr>
            <a:spLocks noChangeArrowheads="1"/>
          </p:cNvSpPr>
          <p:nvPr/>
        </p:nvSpPr>
        <p:spPr bwMode="auto">
          <a:xfrm>
            <a:off x="6172200" y="4495800"/>
            <a:ext cx="1285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b="1"/>
              <a:t>{v</a:t>
            </a:r>
            <a:r>
              <a:rPr lang="en-US" altLang="zh-CN" sz="1600" b="1" baseline="-25000"/>
              <a:t>0 </a:t>
            </a:r>
            <a:r>
              <a:rPr lang="en-US" altLang="zh-CN" sz="1600" b="1"/>
              <a:t>,v</a:t>
            </a:r>
            <a:r>
              <a:rPr lang="en-US" altLang="zh-CN" sz="1600" b="1" baseline="-25000"/>
              <a:t>2 </a:t>
            </a:r>
            <a:r>
              <a:rPr lang="en-US" altLang="zh-CN" sz="1600" b="1"/>
              <a:t>,v</a:t>
            </a:r>
            <a:r>
              <a:rPr lang="en-US" altLang="zh-CN" sz="1600" b="1" baseline="-25000"/>
              <a:t>4 </a:t>
            </a:r>
            <a:r>
              <a:rPr lang="en-US" altLang="zh-CN" sz="1600" b="1">
                <a:solidFill>
                  <a:schemeClr val="tx2"/>
                </a:solidFill>
              </a:rPr>
              <a:t>,v</a:t>
            </a:r>
            <a:r>
              <a:rPr lang="en-US" altLang="zh-CN" sz="1600" b="1" baseline="-25000">
                <a:solidFill>
                  <a:schemeClr val="tx2"/>
                </a:solidFill>
              </a:rPr>
              <a:t>3</a:t>
            </a:r>
            <a:r>
              <a:rPr lang="en-US" altLang="zh-CN" sz="1600" b="1"/>
              <a:t>}</a:t>
            </a:r>
            <a:endParaRPr lang="en-US" altLang="zh-CN" sz="1600" b="1"/>
          </a:p>
        </p:txBody>
      </p:sp>
      <p:sp>
        <p:nvSpPr>
          <p:cNvPr id="88172" name="Rectangle 107"/>
          <p:cNvSpPr>
            <a:spLocks noChangeArrowheads="1"/>
          </p:cNvSpPr>
          <p:nvPr/>
        </p:nvSpPr>
        <p:spPr bwMode="auto">
          <a:xfrm>
            <a:off x="7413625" y="4495800"/>
            <a:ext cx="1543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b="1"/>
              <a:t>{v</a:t>
            </a:r>
            <a:r>
              <a:rPr lang="en-US" altLang="zh-CN" sz="1600" b="1" baseline="-25000"/>
              <a:t>0 </a:t>
            </a:r>
            <a:r>
              <a:rPr lang="en-US" altLang="zh-CN" sz="1600" b="1"/>
              <a:t>,v</a:t>
            </a:r>
            <a:r>
              <a:rPr lang="en-US" altLang="zh-CN" sz="1600" b="1" baseline="-25000"/>
              <a:t>2 </a:t>
            </a:r>
            <a:r>
              <a:rPr lang="en-US" altLang="zh-CN" sz="1600" b="1"/>
              <a:t>,v</a:t>
            </a:r>
            <a:r>
              <a:rPr lang="en-US" altLang="zh-CN" sz="1600" b="1" baseline="-25000"/>
              <a:t>4 </a:t>
            </a:r>
            <a:r>
              <a:rPr lang="en-US" altLang="zh-CN" sz="1600" b="1"/>
              <a:t>,v</a:t>
            </a:r>
            <a:r>
              <a:rPr lang="en-US" altLang="zh-CN" sz="1600" b="1" baseline="-25000"/>
              <a:t>3 </a:t>
            </a:r>
            <a:r>
              <a:rPr lang="en-US" altLang="zh-CN" sz="1600" b="1"/>
              <a:t>,</a:t>
            </a:r>
            <a:r>
              <a:rPr lang="en-US" altLang="zh-CN" sz="1600" b="1">
                <a:solidFill>
                  <a:schemeClr val="tx2"/>
                </a:solidFill>
              </a:rPr>
              <a:t>v</a:t>
            </a:r>
            <a:r>
              <a:rPr lang="en-US" altLang="zh-CN" sz="1600" b="1" baseline="-25000">
                <a:solidFill>
                  <a:schemeClr val="tx2"/>
                </a:solidFill>
              </a:rPr>
              <a:t>5</a:t>
            </a:r>
            <a:r>
              <a:rPr lang="en-US" altLang="zh-CN" sz="1600" b="1"/>
              <a:t>}</a:t>
            </a:r>
            <a:endParaRPr lang="en-US" altLang="zh-CN" sz="1600" b="1"/>
          </a:p>
        </p:txBody>
      </p:sp>
      <p:grpSp>
        <p:nvGrpSpPr>
          <p:cNvPr id="88173" name="Group 109"/>
          <p:cNvGrpSpPr/>
          <p:nvPr/>
        </p:nvGrpSpPr>
        <p:grpSpPr bwMode="auto">
          <a:xfrm>
            <a:off x="3581400" y="1050925"/>
            <a:ext cx="1371600" cy="3063875"/>
            <a:chOff x="0" y="0"/>
            <a:chExt cx="864" cy="1930"/>
          </a:xfrm>
        </p:grpSpPr>
        <p:grpSp>
          <p:nvGrpSpPr>
            <p:cNvPr id="72813" name="Group 110"/>
            <p:cNvGrpSpPr/>
            <p:nvPr/>
          </p:nvGrpSpPr>
          <p:grpSpPr bwMode="auto">
            <a:xfrm>
              <a:off x="66" y="403"/>
              <a:ext cx="798" cy="375"/>
              <a:chOff x="0" y="0"/>
              <a:chExt cx="798" cy="375"/>
            </a:xfrm>
          </p:grpSpPr>
          <p:sp>
            <p:nvSpPr>
              <p:cNvPr id="72824" name="Text Box 110"/>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10</a:t>
                </a:r>
                <a:endParaRPr lang="en-US" altLang="zh-CN" sz="1800" b="1"/>
              </a:p>
            </p:txBody>
          </p:sp>
          <p:sp>
            <p:nvSpPr>
              <p:cNvPr id="72825" name="Text Box 111"/>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2</a:t>
                </a:r>
                <a:r>
                  <a:rPr lang="en-US" altLang="zh-CN" sz="1800" b="1"/>
                  <a:t>}</a:t>
                </a:r>
                <a:endParaRPr lang="en-US" altLang="zh-CN" sz="1800" b="1"/>
              </a:p>
            </p:txBody>
          </p:sp>
        </p:grpSp>
        <p:grpSp>
          <p:nvGrpSpPr>
            <p:cNvPr id="72814" name="Group 113"/>
            <p:cNvGrpSpPr/>
            <p:nvPr/>
          </p:nvGrpSpPr>
          <p:grpSpPr bwMode="auto">
            <a:xfrm>
              <a:off x="0" y="826"/>
              <a:ext cx="798" cy="394"/>
              <a:chOff x="0" y="0"/>
              <a:chExt cx="798" cy="394"/>
            </a:xfrm>
          </p:grpSpPr>
          <p:sp>
            <p:nvSpPr>
              <p:cNvPr id="72822" name="Text Box 113"/>
              <p:cNvSpPr txBox="1">
                <a:spLocks noChangeArrowheads="1"/>
              </p:cNvSpPr>
              <p:nvPr/>
            </p:nvSpPr>
            <p:spPr bwMode="auto">
              <a:xfrm>
                <a:off x="162" y="0"/>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b="1"/>
                  <a:t>∞</a:t>
                </a:r>
                <a:endParaRPr lang="en-US" altLang="zh-CN" sz="2000" b="1"/>
              </a:p>
            </p:txBody>
          </p:sp>
          <p:sp>
            <p:nvSpPr>
              <p:cNvPr id="72823" name="Text Box 114"/>
              <p:cNvSpPr txBox="1">
                <a:spLocks noChangeArrowheads="1"/>
              </p:cNvSpPr>
              <p:nvPr/>
            </p:nvSpPr>
            <p:spPr bwMode="auto">
              <a:xfrm>
                <a:off x="0" y="144"/>
                <a:ext cx="7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b="1"/>
                  <a:t>	</a:t>
                </a:r>
                <a:endParaRPr lang="en-US" altLang="zh-CN" sz="2000" b="1"/>
              </a:p>
            </p:txBody>
          </p:sp>
        </p:grpSp>
        <p:grpSp>
          <p:nvGrpSpPr>
            <p:cNvPr id="72815" name="Group 116"/>
            <p:cNvGrpSpPr/>
            <p:nvPr/>
          </p:nvGrpSpPr>
          <p:grpSpPr bwMode="auto">
            <a:xfrm>
              <a:off x="18" y="1168"/>
              <a:ext cx="798" cy="378"/>
              <a:chOff x="0" y="0"/>
              <a:chExt cx="798" cy="369"/>
            </a:xfrm>
          </p:grpSpPr>
          <p:sp>
            <p:nvSpPr>
              <p:cNvPr id="72820" name="Text Box 116"/>
              <p:cNvSpPr txBox="1">
                <a:spLocks noChangeArrowheads="1"/>
              </p:cNvSpPr>
              <p:nvPr/>
            </p:nvSpPr>
            <p:spPr bwMode="auto">
              <a:xfrm>
                <a:off x="162" y="0"/>
                <a:ext cx="52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30</a:t>
                </a:r>
                <a:endParaRPr lang="en-US" altLang="zh-CN" sz="1800" b="1"/>
              </a:p>
            </p:txBody>
          </p:sp>
          <p:sp>
            <p:nvSpPr>
              <p:cNvPr id="72821" name="Text Box 117"/>
              <p:cNvSpPr txBox="1">
                <a:spLocks noChangeArrowheads="1"/>
              </p:cNvSpPr>
              <p:nvPr/>
            </p:nvSpPr>
            <p:spPr bwMode="auto">
              <a:xfrm>
                <a:off x="0" y="144"/>
                <a:ext cx="79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,v</a:t>
                </a:r>
                <a:r>
                  <a:rPr lang="en-US" altLang="zh-CN" sz="1800" b="1" baseline="-25000"/>
                  <a:t>4</a:t>
                </a:r>
                <a:r>
                  <a:rPr lang="en-US" altLang="zh-CN" sz="1800" b="1"/>
                  <a:t>}</a:t>
                </a:r>
                <a:endParaRPr lang="en-US" altLang="zh-CN" sz="1800" b="1"/>
              </a:p>
            </p:txBody>
          </p:sp>
        </p:grpSp>
        <p:grpSp>
          <p:nvGrpSpPr>
            <p:cNvPr id="72816" name="Group 119"/>
            <p:cNvGrpSpPr/>
            <p:nvPr/>
          </p:nvGrpSpPr>
          <p:grpSpPr bwMode="auto">
            <a:xfrm>
              <a:off x="48" y="1555"/>
              <a:ext cx="798" cy="375"/>
              <a:chOff x="0" y="0"/>
              <a:chExt cx="798" cy="375"/>
            </a:xfrm>
          </p:grpSpPr>
          <p:sp>
            <p:nvSpPr>
              <p:cNvPr id="72818" name="Text Box 119"/>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100</a:t>
                </a:r>
                <a:endParaRPr lang="en-US" altLang="zh-CN" sz="1800" b="1"/>
              </a:p>
            </p:txBody>
          </p:sp>
          <p:sp>
            <p:nvSpPr>
              <p:cNvPr id="72819" name="Text Box 120"/>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 v</a:t>
                </a:r>
                <a:r>
                  <a:rPr lang="en-US" altLang="zh-CN" sz="1800" b="1" baseline="-25000"/>
                  <a:t>5</a:t>
                </a:r>
                <a:r>
                  <a:rPr lang="en-US" altLang="zh-CN" sz="1800" b="1"/>
                  <a:t>}</a:t>
                </a:r>
                <a:endParaRPr lang="en-US" altLang="zh-CN" sz="1800" b="1"/>
              </a:p>
            </p:txBody>
          </p:sp>
        </p:grpSp>
        <p:sp>
          <p:nvSpPr>
            <p:cNvPr id="72817" name="Rectangle 121"/>
            <p:cNvSpPr>
              <a:spLocks noChangeArrowheads="1"/>
            </p:cNvSpPr>
            <p:nvPr/>
          </p:nvSpPr>
          <p:spPr bwMode="auto">
            <a:xfrm>
              <a:off x="288" y="0"/>
              <a:ext cx="2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b="1">
                  <a:latin typeface="Arial" panose="020B0604020202020204" pitchFamily="34" charset="0"/>
                </a:rPr>
                <a:t>∞</a:t>
              </a:r>
              <a:endParaRPr lang="en-US" altLang="zh-CN" sz="2000" b="1">
                <a:latin typeface="Arial" panose="020B0604020202020204" pitchFamily="34" charset="0"/>
              </a:endParaRPr>
            </a:p>
          </p:txBody>
        </p:sp>
      </p:grpSp>
      <p:sp>
        <p:nvSpPr>
          <p:cNvPr id="88187" name="Rectangle 122"/>
          <p:cNvSpPr>
            <a:spLocks noChangeArrowheads="1"/>
          </p:cNvSpPr>
          <p:nvPr/>
        </p:nvSpPr>
        <p:spPr bwMode="auto">
          <a:xfrm>
            <a:off x="5353050" y="10668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a:latin typeface="Arial" panose="020B0604020202020204" pitchFamily="34" charset="0"/>
              </a:rPr>
              <a:t>∞</a:t>
            </a:r>
            <a:endParaRPr lang="en-US" altLang="zh-CN" sz="2000">
              <a:latin typeface="Arial" panose="020B0604020202020204" pitchFamily="34" charset="0"/>
            </a:endParaRPr>
          </a:p>
        </p:txBody>
      </p:sp>
      <p:sp>
        <p:nvSpPr>
          <p:cNvPr id="88188" name="Rectangle 123"/>
          <p:cNvSpPr>
            <a:spLocks noChangeArrowheads="1"/>
          </p:cNvSpPr>
          <p:nvPr/>
        </p:nvSpPr>
        <p:spPr bwMode="auto">
          <a:xfrm>
            <a:off x="6553200" y="10668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latin typeface="Arial" panose="020B0604020202020204" pitchFamily="34" charset="0"/>
              </a:rPr>
              <a:t>∞</a:t>
            </a:r>
            <a:endParaRPr lang="en-US" altLang="zh-CN" sz="2000">
              <a:latin typeface="Arial" panose="020B0604020202020204" pitchFamily="34" charset="0"/>
            </a:endParaRPr>
          </a:p>
        </p:txBody>
      </p:sp>
      <p:sp>
        <p:nvSpPr>
          <p:cNvPr id="88189" name="Rectangle 124"/>
          <p:cNvSpPr>
            <a:spLocks noChangeArrowheads="1"/>
          </p:cNvSpPr>
          <p:nvPr/>
        </p:nvSpPr>
        <p:spPr bwMode="auto">
          <a:xfrm>
            <a:off x="8020050" y="10668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a:latin typeface="Arial" panose="020B0604020202020204" pitchFamily="34" charset="0"/>
              </a:rPr>
              <a:t>∞</a:t>
            </a:r>
            <a:endParaRPr lang="en-US" altLang="zh-CN" sz="2000">
              <a:latin typeface="Arial" panose="020B0604020202020204" pitchFamily="34" charset="0"/>
            </a:endParaRPr>
          </a:p>
        </p:txBody>
      </p:sp>
      <p:sp>
        <p:nvSpPr>
          <p:cNvPr id="88190" name="Line 125"/>
          <p:cNvSpPr>
            <a:spLocks noChangeShapeType="1"/>
          </p:cNvSpPr>
          <p:nvPr/>
        </p:nvSpPr>
        <p:spPr bwMode="auto">
          <a:xfrm>
            <a:off x="457200" y="1752600"/>
            <a:ext cx="838200" cy="1143000"/>
          </a:xfrm>
          <a:prstGeom prst="line">
            <a:avLst/>
          </a:prstGeom>
          <a:noFill/>
          <a:ln w="38100">
            <a:solidFill>
              <a:srgbClr val="FF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1" name="Line 126"/>
          <p:cNvSpPr>
            <a:spLocks noChangeShapeType="1"/>
          </p:cNvSpPr>
          <p:nvPr/>
        </p:nvSpPr>
        <p:spPr bwMode="auto">
          <a:xfrm>
            <a:off x="533400" y="1600200"/>
            <a:ext cx="1916113" cy="1588"/>
          </a:xfrm>
          <a:prstGeom prst="line">
            <a:avLst/>
          </a:prstGeom>
          <a:noFill/>
          <a:ln w="38100">
            <a:solidFill>
              <a:srgbClr val="FF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2" name="Line 127"/>
          <p:cNvSpPr>
            <a:spLocks noChangeShapeType="1"/>
          </p:cNvSpPr>
          <p:nvPr/>
        </p:nvSpPr>
        <p:spPr bwMode="auto">
          <a:xfrm flipH="1">
            <a:off x="2062163" y="1676400"/>
            <a:ext cx="452437" cy="604838"/>
          </a:xfrm>
          <a:prstGeom prst="line">
            <a:avLst/>
          </a:prstGeom>
          <a:noFill/>
          <a:ln w="38100">
            <a:solidFill>
              <a:srgbClr val="00CC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3" name="Line 128"/>
          <p:cNvSpPr>
            <a:spLocks noChangeShapeType="1"/>
          </p:cNvSpPr>
          <p:nvPr/>
        </p:nvSpPr>
        <p:spPr bwMode="auto">
          <a:xfrm>
            <a:off x="598488" y="1604963"/>
            <a:ext cx="1916112" cy="1587"/>
          </a:xfrm>
          <a:prstGeom prst="line">
            <a:avLst/>
          </a:prstGeom>
          <a:noFill/>
          <a:ln w="38100">
            <a:solidFill>
              <a:srgbClr val="00CC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4" name="Line 129"/>
          <p:cNvSpPr>
            <a:spLocks noChangeShapeType="1"/>
          </p:cNvSpPr>
          <p:nvPr/>
        </p:nvSpPr>
        <p:spPr bwMode="auto">
          <a:xfrm>
            <a:off x="1392238" y="952500"/>
            <a:ext cx="588962" cy="1333500"/>
          </a:xfrm>
          <a:prstGeom prst="line">
            <a:avLst/>
          </a:prstGeom>
          <a:noFill/>
          <a:ln w="38100">
            <a:solidFill>
              <a:schemeClr val="hlink"/>
            </a:solidFill>
            <a:round/>
            <a:head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5" name="Line 130"/>
          <p:cNvSpPr>
            <a:spLocks noChangeShapeType="1"/>
          </p:cNvSpPr>
          <p:nvPr/>
        </p:nvSpPr>
        <p:spPr bwMode="auto">
          <a:xfrm flipH="1">
            <a:off x="2062163" y="1676400"/>
            <a:ext cx="452437" cy="604838"/>
          </a:xfrm>
          <a:prstGeom prst="line">
            <a:avLst/>
          </a:prstGeom>
          <a:noFill/>
          <a:ln w="38100">
            <a:solidFill>
              <a:schemeClr val="hlink"/>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8196" name="Line 131"/>
          <p:cNvSpPr>
            <a:spLocks noChangeShapeType="1"/>
          </p:cNvSpPr>
          <p:nvPr/>
        </p:nvSpPr>
        <p:spPr bwMode="auto">
          <a:xfrm>
            <a:off x="609600" y="1600200"/>
            <a:ext cx="1916113" cy="6350"/>
          </a:xfrm>
          <a:prstGeom prst="line">
            <a:avLst/>
          </a:prstGeom>
          <a:noFill/>
          <a:ln w="38100">
            <a:solidFill>
              <a:schemeClr val="hlink"/>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792" name="Rectangle 132"/>
          <p:cNvSpPr>
            <a:spLocks noGrp="1" noChangeArrowheads="1"/>
          </p:cNvSpPr>
          <p:nvPr>
            <p:ph type="title" idx="4294967295"/>
          </p:nvPr>
        </p:nvSpPr>
        <p:spPr>
          <a:xfrm>
            <a:off x="304800" y="228600"/>
            <a:ext cx="1295400" cy="381000"/>
          </a:xfrm>
        </p:spPr>
        <p:txBody>
          <a:bodyPr/>
          <a:lstStyle/>
          <a:p>
            <a:pPr eaLnBrk="1" hangingPunct="1"/>
            <a:r>
              <a:rPr lang="zh-CN" altLang="en-US" sz="2800" b="1"/>
              <a:t>例</a:t>
            </a:r>
            <a:r>
              <a:rPr lang="en-US" altLang="zh-CN" sz="2800" b="1"/>
              <a:t>3</a:t>
            </a:r>
            <a:r>
              <a:rPr lang="zh-CN" altLang="en-US" sz="2800" b="1"/>
              <a:t>：</a:t>
            </a:r>
            <a:endParaRPr lang="zh-CN" altLang="en-US" sz="2800" b="1"/>
          </a:p>
        </p:txBody>
      </p:sp>
      <p:graphicFrame>
        <p:nvGraphicFramePr>
          <p:cNvPr id="88198" name="Object 134"/>
          <p:cNvGraphicFramePr>
            <a:graphicFrameLocks noChangeAspect="1"/>
          </p:cNvGraphicFramePr>
          <p:nvPr/>
        </p:nvGraphicFramePr>
        <p:xfrm>
          <a:off x="0" y="3352800"/>
          <a:ext cx="2971800" cy="2362200"/>
        </p:xfrm>
        <a:graphic>
          <a:graphicData uri="http://schemas.openxmlformats.org/presentationml/2006/ole">
            <mc:AlternateContent xmlns:mc="http://schemas.openxmlformats.org/markup-compatibility/2006">
              <mc:Choice xmlns:v="urn:schemas-microsoft-com:vml" Requires="v">
                <p:oleObj spid="_x0000_s8202" name="" r:id="rId1" imgW="1335405" imgH="775970" progId="Equation.3">
                  <p:embed/>
                </p:oleObj>
              </mc:Choice>
              <mc:Fallback>
                <p:oleObj name="" r:id="rId1" imgW="1335405" imgH="775970" progId="Equation.3">
                  <p:embed/>
                  <p:pic>
                    <p:nvPicPr>
                      <p:cNvPr id="0" name="Object 1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52800"/>
                        <a:ext cx="2971800" cy="2362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199" name="Oval 134"/>
          <p:cNvSpPr>
            <a:spLocks noChangeArrowheads="1"/>
          </p:cNvSpPr>
          <p:nvPr/>
        </p:nvSpPr>
        <p:spPr bwMode="auto">
          <a:xfrm>
            <a:off x="228600" y="1447800"/>
            <a:ext cx="381000" cy="3048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0" name="Rectangle 135"/>
          <p:cNvSpPr>
            <a:spLocks noChangeArrowheads="1"/>
          </p:cNvSpPr>
          <p:nvPr/>
        </p:nvSpPr>
        <p:spPr bwMode="auto">
          <a:xfrm>
            <a:off x="4114800" y="4114800"/>
            <a:ext cx="398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b="1">
                <a:solidFill>
                  <a:schemeClr val="tx2"/>
                </a:solidFill>
              </a:rPr>
              <a:t>v</a:t>
            </a:r>
            <a:r>
              <a:rPr lang="en-US" altLang="zh-CN" sz="2000" b="1" baseline="-25000">
                <a:solidFill>
                  <a:schemeClr val="tx2"/>
                </a:solidFill>
              </a:rPr>
              <a:t>2</a:t>
            </a:r>
            <a:endParaRPr lang="en-US" altLang="zh-CN" sz="2000" b="1" baseline="-25000">
              <a:solidFill>
                <a:schemeClr val="tx2"/>
              </a:solidFill>
            </a:endParaRPr>
          </a:p>
        </p:txBody>
      </p:sp>
      <p:sp>
        <p:nvSpPr>
          <p:cNvPr id="88201" name="Rectangle 136"/>
          <p:cNvSpPr>
            <a:spLocks noChangeArrowheads="1"/>
          </p:cNvSpPr>
          <p:nvPr/>
        </p:nvSpPr>
        <p:spPr bwMode="auto">
          <a:xfrm>
            <a:off x="3733800" y="1676400"/>
            <a:ext cx="1143000" cy="609600"/>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2" name="Rectangle 137"/>
          <p:cNvSpPr>
            <a:spLocks noChangeArrowheads="1"/>
          </p:cNvSpPr>
          <p:nvPr/>
        </p:nvSpPr>
        <p:spPr bwMode="auto">
          <a:xfrm>
            <a:off x="5340350" y="4114800"/>
            <a:ext cx="398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b="1">
                <a:solidFill>
                  <a:schemeClr val="tx2"/>
                </a:solidFill>
              </a:rPr>
              <a:t>v</a:t>
            </a:r>
            <a:r>
              <a:rPr lang="en-US" altLang="zh-CN" sz="2000" b="1" baseline="-25000">
                <a:solidFill>
                  <a:schemeClr val="tx2"/>
                </a:solidFill>
              </a:rPr>
              <a:t>4</a:t>
            </a:r>
            <a:endParaRPr lang="en-US" altLang="zh-CN" sz="2000" b="1" baseline="-25000">
              <a:solidFill>
                <a:schemeClr val="tx2"/>
              </a:solidFill>
            </a:endParaRPr>
          </a:p>
        </p:txBody>
      </p:sp>
      <p:sp>
        <p:nvSpPr>
          <p:cNvPr id="88203" name="Rectangle 138"/>
          <p:cNvSpPr>
            <a:spLocks noChangeArrowheads="1"/>
          </p:cNvSpPr>
          <p:nvPr/>
        </p:nvSpPr>
        <p:spPr bwMode="auto">
          <a:xfrm>
            <a:off x="4953000" y="2895600"/>
            <a:ext cx="1143000" cy="609600"/>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4" name="Rectangle 139"/>
          <p:cNvSpPr>
            <a:spLocks noChangeArrowheads="1"/>
          </p:cNvSpPr>
          <p:nvPr/>
        </p:nvSpPr>
        <p:spPr bwMode="auto">
          <a:xfrm>
            <a:off x="6248400" y="2286000"/>
            <a:ext cx="1143000" cy="609600"/>
          </a:xfrm>
          <a:prstGeom prst="rect">
            <a:avLst/>
          </a:prstGeom>
          <a:noFill/>
          <a:ln w="254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5" name="Rectangle 140"/>
          <p:cNvSpPr>
            <a:spLocks noChangeArrowheads="1"/>
          </p:cNvSpPr>
          <p:nvPr/>
        </p:nvSpPr>
        <p:spPr bwMode="auto">
          <a:xfrm>
            <a:off x="6635750" y="4114800"/>
            <a:ext cx="398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en-US" altLang="zh-CN" sz="2000" b="1">
                <a:solidFill>
                  <a:schemeClr val="tx2"/>
                </a:solidFill>
              </a:rPr>
              <a:t>v</a:t>
            </a:r>
            <a:r>
              <a:rPr lang="en-US" altLang="zh-CN" sz="2000" b="1" baseline="-25000">
                <a:solidFill>
                  <a:schemeClr val="tx2"/>
                </a:solidFill>
              </a:rPr>
              <a:t>3</a:t>
            </a:r>
            <a:endParaRPr lang="en-US" altLang="zh-CN" sz="2000" b="1" baseline="-25000">
              <a:solidFill>
                <a:schemeClr val="tx2"/>
              </a:solidFill>
            </a:endParaRPr>
          </a:p>
        </p:txBody>
      </p:sp>
      <p:sp>
        <p:nvSpPr>
          <p:cNvPr id="88206" name="Rectangle 141"/>
          <p:cNvSpPr>
            <a:spLocks noChangeArrowheads="1"/>
          </p:cNvSpPr>
          <p:nvPr/>
        </p:nvSpPr>
        <p:spPr bwMode="auto">
          <a:xfrm>
            <a:off x="7632700" y="3500438"/>
            <a:ext cx="1295400" cy="609600"/>
          </a:xfrm>
          <a:prstGeom prst="rect">
            <a:avLst/>
          </a:prstGeom>
          <a:noFill/>
          <a:ln w="25400">
            <a:solidFill>
              <a:schemeClr val="bg2"/>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8207" name="Rectangle 142"/>
          <p:cNvSpPr>
            <a:spLocks noChangeArrowheads="1"/>
          </p:cNvSpPr>
          <p:nvPr/>
        </p:nvSpPr>
        <p:spPr bwMode="auto">
          <a:xfrm>
            <a:off x="8083550" y="4114800"/>
            <a:ext cx="398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b="1">
                <a:solidFill>
                  <a:schemeClr val="tx2"/>
                </a:solidFill>
              </a:rPr>
              <a:t>v</a:t>
            </a:r>
            <a:r>
              <a:rPr lang="en-US" altLang="zh-CN" sz="2000" b="1" baseline="-25000">
                <a:solidFill>
                  <a:schemeClr val="tx2"/>
                </a:solidFill>
              </a:rPr>
              <a:t>5</a:t>
            </a:r>
            <a:endParaRPr lang="en-US" altLang="zh-CN" sz="2000" b="1" baseline="-25000">
              <a:solidFill>
                <a:schemeClr val="tx2"/>
              </a:solidFill>
            </a:endParaRPr>
          </a:p>
        </p:txBody>
      </p:sp>
      <p:grpSp>
        <p:nvGrpSpPr>
          <p:cNvPr id="88208" name="Group 144"/>
          <p:cNvGrpSpPr/>
          <p:nvPr/>
        </p:nvGrpSpPr>
        <p:grpSpPr bwMode="auto">
          <a:xfrm>
            <a:off x="4876800" y="3519488"/>
            <a:ext cx="1266825" cy="595312"/>
            <a:chOff x="0" y="0"/>
            <a:chExt cx="798" cy="375"/>
          </a:xfrm>
        </p:grpSpPr>
        <p:sp>
          <p:nvSpPr>
            <p:cNvPr id="72811" name="Text Box 144"/>
            <p:cNvSpPr txBox="1">
              <a:spLocks noChangeArrowheads="1"/>
            </p:cNvSpPr>
            <p:nvPr/>
          </p:nvSpPr>
          <p:spPr bwMode="auto">
            <a:xfrm>
              <a:off x="162" y="0"/>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100</a:t>
              </a:r>
              <a:endParaRPr lang="en-US" altLang="zh-CN" sz="1800" b="1"/>
            </a:p>
          </p:txBody>
        </p:sp>
        <p:sp>
          <p:nvSpPr>
            <p:cNvPr id="72812" name="Text Box 145"/>
            <p:cNvSpPr txBox="1">
              <a:spLocks noChangeArrowheads="1"/>
            </p:cNvSpPr>
            <p:nvPr/>
          </p:nvSpPr>
          <p:spPr bwMode="auto">
            <a:xfrm>
              <a:off x="0" y="144"/>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1800" b="1"/>
                <a:t>{v</a:t>
              </a:r>
              <a:r>
                <a:rPr lang="en-US" altLang="zh-CN" sz="1800" b="1" baseline="-25000"/>
                <a:t>0</a:t>
              </a:r>
              <a:r>
                <a:rPr lang="en-US" altLang="zh-CN" sz="1800" b="1"/>
                <a:t>, v</a:t>
              </a:r>
              <a:r>
                <a:rPr lang="en-US" altLang="zh-CN" sz="1800" b="1" baseline="-25000"/>
                <a:t>5</a:t>
              </a:r>
              <a:r>
                <a:rPr lang="en-US" altLang="zh-CN" sz="1800" b="1"/>
                <a:t>}</a:t>
              </a:r>
              <a:endParaRPr lang="en-US" altLang="zh-CN" sz="1800" b="1"/>
            </a:p>
          </p:txBody>
        </p:sp>
      </p:grpSp>
      <p:sp>
        <p:nvSpPr>
          <p:cNvPr id="88211" name="Text Box 147"/>
          <p:cNvSpPr txBox="1">
            <a:spLocks noChangeArrowheads="1"/>
          </p:cNvSpPr>
          <p:nvPr/>
        </p:nvSpPr>
        <p:spPr bwMode="auto">
          <a:xfrm>
            <a:off x="304800" y="3505200"/>
            <a:ext cx="381000" cy="20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25000"/>
              </a:spcBef>
            </a:pPr>
            <a:r>
              <a:rPr lang="en-US" altLang="zh-CN" sz="1800">
                <a:solidFill>
                  <a:schemeClr val="tx2"/>
                </a:solidFill>
              </a:rPr>
              <a:t>0</a:t>
            </a:r>
            <a:endParaRPr lang="en-US" altLang="zh-CN" sz="1800">
              <a:solidFill>
                <a:schemeClr val="tx2"/>
              </a:solidFill>
            </a:endParaRPr>
          </a:p>
          <a:p>
            <a:pPr algn="ctr" eaLnBrk="1" hangingPunct="1">
              <a:spcBef>
                <a:spcPct val="25000"/>
              </a:spcBef>
            </a:pPr>
            <a:r>
              <a:rPr lang="en-US" altLang="zh-CN" sz="1800"/>
              <a:t>1</a:t>
            </a:r>
            <a:endParaRPr lang="en-US" altLang="zh-CN" sz="1800"/>
          </a:p>
          <a:p>
            <a:pPr algn="ctr" eaLnBrk="1" hangingPunct="1">
              <a:spcBef>
                <a:spcPct val="25000"/>
              </a:spcBef>
            </a:pPr>
            <a:r>
              <a:rPr lang="en-US" altLang="zh-CN" sz="1800"/>
              <a:t>2</a:t>
            </a:r>
            <a:endParaRPr lang="en-US" altLang="zh-CN" sz="1800"/>
          </a:p>
          <a:p>
            <a:pPr algn="ctr" eaLnBrk="1" hangingPunct="1">
              <a:spcBef>
                <a:spcPct val="25000"/>
              </a:spcBef>
            </a:pPr>
            <a:r>
              <a:rPr lang="en-US" altLang="zh-CN" sz="1800"/>
              <a:t>3</a:t>
            </a:r>
            <a:endParaRPr lang="en-US" altLang="zh-CN" sz="1800"/>
          </a:p>
          <a:p>
            <a:pPr algn="ctr" eaLnBrk="1" hangingPunct="1">
              <a:spcBef>
                <a:spcPct val="25000"/>
              </a:spcBef>
            </a:pPr>
            <a:r>
              <a:rPr lang="en-US" altLang="zh-CN" sz="1800"/>
              <a:t>4</a:t>
            </a:r>
            <a:endParaRPr lang="en-US" altLang="zh-CN" sz="1800"/>
          </a:p>
          <a:p>
            <a:pPr algn="ctr" eaLnBrk="1" hangingPunct="1">
              <a:spcBef>
                <a:spcPct val="25000"/>
              </a:spcBef>
            </a:pPr>
            <a:r>
              <a:rPr lang="en-US" altLang="zh-CN" sz="1800"/>
              <a:t>5</a:t>
            </a:r>
            <a:endParaRPr lang="en-US" altLang="zh-CN" sz="1800"/>
          </a:p>
        </p:txBody>
      </p:sp>
      <p:sp>
        <p:nvSpPr>
          <p:cNvPr id="88212" name="Rectangle 148"/>
          <p:cNvSpPr>
            <a:spLocks noChangeArrowheads="1"/>
          </p:cNvSpPr>
          <p:nvPr/>
        </p:nvSpPr>
        <p:spPr bwMode="auto">
          <a:xfrm>
            <a:off x="3810000" y="45720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000">
                <a:solidFill>
                  <a:schemeClr val="tx2"/>
                </a:solidFill>
                <a:effectLst>
                  <a:outerShdw blurRad="38100" dist="38100" dir="2700000" algn="tl">
                    <a:srgbClr val="C0C0C0"/>
                  </a:outerShdw>
                </a:effectLst>
              </a:rPr>
              <a:t>dist[w]</a:t>
            </a:r>
            <a:endParaRPr lang="en-US" sz="2000">
              <a:solidFill>
                <a:schemeClr val="tx2"/>
              </a:solidFill>
              <a:effectLst>
                <a:outerShdw blurRad="38100" dist="38100" dir="2700000" algn="tl">
                  <a:srgbClr val="C0C0C0"/>
                </a:outerShdw>
              </a:effectLst>
            </a:endParaRPr>
          </a:p>
        </p:txBody>
      </p:sp>
      <p:sp>
        <p:nvSpPr>
          <p:cNvPr id="88213" name="Text Box 149"/>
          <p:cNvSpPr txBox="1">
            <a:spLocks noChangeArrowheads="1"/>
          </p:cNvSpPr>
          <p:nvPr/>
        </p:nvSpPr>
        <p:spPr bwMode="auto">
          <a:xfrm>
            <a:off x="152400" y="3200400"/>
            <a:ext cx="266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000"/>
              <a:t>0    1     2      3      4      5</a:t>
            </a:r>
            <a:endParaRPr lang="en-US" altLang="zh-CN" sz="2000"/>
          </a:p>
        </p:txBody>
      </p:sp>
      <p:sp>
        <p:nvSpPr>
          <p:cNvPr id="88215" name="Text Box 151"/>
          <p:cNvSpPr txBox="1">
            <a:spLocks noChangeArrowheads="1"/>
          </p:cNvSpPr>
          <p:nvPr/>
        </p:nvSpPr>
        <p:spPr bwMode="auto">
          <a:xfrm>
            <a:off x="7704138" y="1773238"/>
            <a:ext cx="1143000" cy="555625"/>
          </a:xfrm>
          <a:prstGeom prst="rect">
            <a:avLst/>
          </a:prstGeom>
          <a:noFill/>
          <a:ln w="25400">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lnSpc>
                <a:spcPct val="80000"/>
              </a:lnSpc>
            </a:pPr>
            <a:r>
              <a:rPr lang="en-US" altLang="zh-CN" sz="1800" b="1"/>
              <a:t>10</a:t>
            </a:r>
            <a:endParaRPr lang="en-US" altLang="zh-CN" sz="1800" b="1"/>
          </a:p>
          <a:p>
            <a:pPr algn="ctr" eaLnBrk="1" hangingPunct="1">
              <a:lnSpc>
                <a:spcPct val="80000"/>
              </a:lnSpc>
            </a:pPr>
            <a:r>
              <a:rPr lang="en-US" altLang="zh-CN" sz="1800" b="1"/>
              <a:t>{v</a:t>
            </a:r>
            <a:r>
              <a:rPr lang="en-US" altLang="zh-CN" sz="1800" b="1" baseline="-25000"/>
              <a:t>0</a:t>
            </a:r>
            <a:r>
              <a:rPr lang="en-US" altLang="zh-CN" sz="1800" b="1"/>
              <a:t>,v</a:t>
            </a:r>
            <a:r>
              <a:rPr lang="en-US" altLang="zh-CN" sz="1800" b="1" baseline="-25000"/>
              <a:t>2</a:t>
            </a:r>
            <a:r>
              <a:rPr lang="en-US" altLang="zh-CN" sz="1800" b="1"/>
              <a:t>}</a:t>
            </a:r>
            <a:endParaRPr lang="en-US" altLang="zh-CN" sz="1800" b="1"/>
          </a:p>
        </p:txBody>
      </p:sp>
      <p:sp>
        <p:nvSpPr>
          <p:cNvPr id="88216" name="Text Box 152"/>
          <p:cNvSpPr txBox="1">
            <a:spLocks noChangeArrowheads="1"/>
          </p:cNvSpPr>
          <p:nvPr/>
        </p:nvSpPr>
        <p:spPr bwMode="auto">
          <a:xfrm>
            <a:off x="7704138" y="2349500"/>
            <a:ext cx="1143000" cy="555625"/>
          </a:xfrm>
          <a:prstGeom prst="rect">
            <a:avLst/>
          </a:prstGeom>
          <a:noFill/>
          <a:ln w="25400">
            <a:solidFill>
              <a:schemeClr val="bg2"/>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lnSpc>
                <a:spcPct val="80000"/>
              </a:lnSpc>
            </a:pPr>
            <a:r>
              <a:rPr lang="en-US" altLang="zh-CN" sz="1800" b="1"/>
              <a:t>50</a:t>
            </a:r>
            <a:endParaRPr lang="en-US" altLang="zh-CN" sz="1800" b="1"/>
          </a:p>
          <a:p>
            <a:pPr algn="ctr" eaLnBrk="1" hangingPunct="1">
              <a:lnSpc>
                <a:spcPct val="80000"/>
              </a:lnSpc>
            </a:pPr>
            <a:r>
              <a:rPr lang="en-US" altLang="zh-CN" sz="1800" b="1"/>
              <a:t>{v</a:t>
            </a:r>
            <a:r>
              <a:rPr lang="en-US" altLang="zh-CN" sz="1800" b="1" baseline="-25000"/>
              <a:t>0</a:t>
            </a:r>
            <a:r>
              <a:rPr lang="en-US" altLang="zh-CN" sz="1800" b="1"/>
              <a:t>,v</a:t>
            </a:r>
            <a:r>
              <a:rPr lang="en-US" altLang="zh-CN" sz="1800" b="1" baseline="-25000"/>
              <a:t>4</a:t>
            </a:r>
            <a:r>
              <a:rPr lang="en-US" altLang="zh-CN" sz="1800" b="1"/>
              <a:t>,v</a:t>
            </a:r>
            <a:r>
              <a:rPr lang="en-US" altLang="zh-CN" sz="1800" b="1" baseline="-25000"/>
              <a:t>3</a:t>
            </a:r>
            <a:r>
              <a:rPr lang="en-US" altLang="zh-CN" sz="1800" b="1"/>
              <a:t>}</a:t>
            </a:r>
            <a:endParaRPr lang="en-US" altLang="zh-CN" sz="1800" b="1"/>
          </a:p>
        </p:txBody>
      </p:sp>
      <p:sp>
        <p:nvSpPr>
          <p:cNvPr id="88217" name="Text Box 153"/>
          <p:cNvSpPr txBox="1">
            <a:spLocks noChangeArrowheads="1"/>
          </p:cNvSpPr>
          <p:nvPr/>
        </p:nvSpPr>
        <p:spPr bwMode="auto">
          <a:xfrm>
            <a:off x="7704138" y="2960688"/>
            <a:ext cx="1143000" cy="530225"/>
          </a:xfrm>
          <a:prstGeom prst="rect">
            <a:avLst/>
          </a:prstGeom>
          <a:noFill/>
          <a:ln w="25400">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lnSpc>
                <a:spcPct val="75000"/>
              </a:lnSpc>
            </a:pPr>
            <a:r>
              <a:rPr lang="en-US" altLang="zh-CN" sz="1800" b="1"/>
              <a:t>30</a:t>
            </a:r>
            <a:endParaRPr lang="en-US" altLang="zh-CN" sz="1800" b="1"/>
          </a:p>
          <a:p>
            <a:pPr algn="ctr" eaLnBrk="1" hangingPunct="1">
              <a:lnSpc>
                <a:spcPct val="75000"/>
              </a:lnSpc>
            </a:pPr>
            <a:r>
              <a:rPr lang="en-US" altLang="zh-CN" sz="1800" b="1"/>
              <a:t>{v</a:t>
            </a:r>
            <a:r>
              <a:rPr lang="en-US" altLang="zh-CN" sz="1800" b="1" baseline="-25000"/>
              <a:t>0</a:t>
            </a:r>
            <a:r>
              <a:rPr lang="en-US" altLang="zh-CN" sz="1800" b="1"/>
              <a:t>,v</a:t>
            </a:r>
            <a:r>
              <a:rPr lang="en-US" altLang="zh-CN" sz="1800" b="1" baseline="-25000"/>
              <a:t>4</a:t>
            </a:r>
            <a:r>
              <a:rPr lang="en-US" altLang="zh-CN" sz="1800" b="1"/>
              <a:t>}</a:t>
            </a:r>
            <a:endParaRPr lang="en-US" altLang="zh-CN" sz="1800" b="1"/>
          </a:p>
        </p:txBody>
      </p:sp>
      <p:sp>
        <p:nvSpPr>
          <p:cNvPr id="72810" name="右箭头 93">
            <a:hlinkClick r:id="" action="ppaction://noaction"/>
          </p:cNvPr>
          <p:cNvSpPr>
            <a:spLocks noChangeArrowheads="1"/>
          </p:cNvSpPr>
          <p:nvPr/>
        </p:nvSpPr>
        <p:spPr bwMode="auto">
          <a:xfrm>
            <a:off x="7975600" y="5765800"/>
            <a:ext cx="1168400" cy="693738"/>
          </a:xfrm>
          <a:prstGeom prst="rightArrow">
            <a:avLst>
              <a:gd name="adj1" fmla="val 50000"/>
              <a:gd name="adj2" fmla="val 50004"/>
            </a:avLst>
          </a:prstGeom>
          <a:solidFill>
            <a:schemeClr val="accent1"/>
          </a:solidFill>
          <a:ln w="9525">
            <a:solidFill>
              <a:schemeClr val="tx1"/>
            </a:solidFill>
            <a:miter lim="800000"/>
          </a:ln>
        </p:spPr>
        <p:txBody>
          <a:bodyP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199"/>
                                        </p:tgtEl>
                                        <p:attrNameLst>
                                          <p:attrName>style.visibility</p:attrName>
                                        </p:attrNameLst>
                                      </p:cBhvr>
                                      <p:to>
                                        <p:strVal val="visible"/>
                                      </p:to>
                                    </p:set>
                                    <p:anim calcmode="lin" valueType="num">
                                      <p:cBhvr additive="base">
                                        <p:cTn id="7" dur="500" fill="hold"/>
                                        <p:tgtEl>
                                          <p:spTgt spid="88199"/>
                                        </p:tgtEl>
                                        <p:attrNameLst>
                                          <p:attrName>ppt_x</p:attrName>
                                        </p:attrNameLst>
                                      </p:cBhvr>
                                      <p:tavLst>
                                        <p:tav tm="0">
                                          <p:val>
                                            <p:strVal val="0-#ppt_w/2"/>
                                          </p:val>
                                        </p:tav>
                                        <p:tav tm="100000">
                                          <p:val>
                                            <p:strVal val="#ppt_x"/>
                                          </p:val>
                                        </p:tav>
                                      </p:tavLst>
                                    </p:anim>
                                    <p:anim calcmode="lin" valueType="num">
                                      <p:cBhvr additive="base">
                                        <p:cTn id="8" dur="500" fill="hold"/>
                                        <p:tgtEl>
                                          <p:spTgt spid="88199"/>
                                        </p:tgtEl>
                                        <p:attrNameLst>
                                          <p:attrName>ppt_y</p:attrName>
                                        </p:attrNameLst>
                                      </p:cBhvr>
                                      <p:tavLst>
                                        <p:tav tm="0">
                                          <p:val>
                                            <p:strVal val="#ppt_y"/>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88198"/>
                                        </p:tgtEl>
                                        <p:attrNameLst>
                                          <p:attrName>style.visibility</p:attrName>
                                        </p:attrNameLst>
                                      </p:cBhvr>
                                      <p:to>
                                        <p:strVal val="visible"/>
                                      </p:to>
                                    </p:set>
                                    <p:animEffect transition="in" filter="wipe(up)">
                                      <p:cBhvr>
                                        <p:cTn id="11" dur="500"/>
                                        <p:tgtEl>
                                          <p:spTgt spid="88198"/>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88211"/>
                                        </p:tgtEl>
                                        <p:attrNameLst>
                                          <p:attrName>style.visibility</p:attrName>
                                        </p:attrNameLst>
                                      </p:cBhvr>
                                      <p:to>
                                        <p:strVal val="visible"/>
                                      </p:to>
                                    </p:set>
                                    <p:animEffect transition="in" filter="wipe(up)">
                                      <p:cBhvr>
                                        <p:cTn id="14" dur="500"/>
                                        <p:tgtEl>
                                          <p:spTgt spid="88211"/>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88213"/>
                                        </p:tgtEl>
                                        <p:attrNameLst>
                                          <p:attrName>style.visibility</p:attrName>
                                        </p:attrNameLst>
                                      </p:cBhvr>
                                      <p:to>
                                        <p:strVal val="visible"/>
                                      </p:to>
                                    </p:set>
                                    <p:animEffect transition="in" filter="wipe(left)">
                                      <p:cBhvr>
                                        <p:cTn id="17" dur="500"/>
                                        <p:tgtEl>
                                          <p:spTgt spid="8821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88069"/>
                                        </p:tgtEl>
                                        <p:attrNameLst>
                                          <p:attrName>style.visibility</p:attrName>
                                        </p:attrNameLst>
                                      </p:cBhvr>
                                      <p:to>
                                        <p:strVal val="visible"/>
                                      </p:to>
                                    </p:set>
                                    <p:anim calcmode="lin" valueType="num">
                                      <p:cBhvr additive="base">
                                        <p:cTn id="22" dur="500" fill="hold"/>
                                        <p:tgtEl>
                                          <p:spTgt spid="88069"/>
                                        </p:tgtEl>
                                        <p:attrNameLst>
                                          <p:attrName>ppt_x</p:attrName>
                                        </p:attrNameLst>
                                      </p:cBhvr>
                                      <p:tavLst>
                                        <p:tav tm="0">
                                          <p:val>
                                            <p:strVal val="1+#ppt_w/2"/>
                                          </p:val>
                                        </p:tav>
                                        <p:tav tm="100000">
                                          <p:val>
                                            <p:strVal val="#ppt_x"/>
                                          </p:val>
                                        </p:tav>
                                      </p:tavLst>
                                    </p:anim>
                                    <p:anim calcmode="lin" valueType="num">
                                      <p:cBhvr additive="base">
                                        <p:cTn id="23" dur="500" fill="hold"/>
                                        <p:tgtEl>
                                          <p:spTgt spid="88069"/>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88212"/>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nodeType="afterEffect">
                                  <p:stCondLst>
                                    <p:cond delay="0"/>
                                  </p:stCondLst>
                                  <p:childTnLst>
                                    <p:set>
                                      <p:cBhvr>
                                        <p:cTn id="29" dur="1" fill="hold">
                                          <p:stCondLst>
                                            <p:cond delay="499"/>
                                          </p:stCondLst>
                                        </p:cTn>
                                        <p:tgtEl>
                                          <p:spTgt spid="8815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88173"/>
                                        </p:tgtEl>
                                        <p:attrNameLst>
                                          <p:attrName>style.visibility</p:attrName>
                                        </p:attrNameLst>
                                      </p:cBhvr>
                                      <p:to>
                                        <p:strVal val="visible"/>
                                      </p:to>
                                    </p:set>
                                    <p:animEffect transition="in" filter="wipe(up)">
                                      <p:cBhvr>
                                        <p:cTn id="34" dur="500"/>
                                        <p:tgtEl>
                                          <p:spTgt spid="88173"/>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820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88190"/>
                                        </p:tgtEl>
                                        <p:attrNameLst>
                                          <p:attrName>style.visibility</p:attrName>
                                        </p:attrNameLst>
                                      </p:cBhvr>
                                      <p:to>
                                        <p:strVal val="visible"/>
                                      </p:to>
                                    </p:set>
                                    <p:animEffect transition="in" filter="wipe(up)">
                                      <p:cBhvr>
                                        <p:cTn id="43" dur="500"/>
                                        <p:tgtEl>
                                          <p:spTgt spid="8819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8820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88116"/>
                                        </p:tgtEl>
                                        <p:attrNameLst>
                                          <p:attrName>style.visibility</p:attrName>
                                        </p:attrNameLst>
                                      </p:cBhvr>
                                      <p:to>
                                        <p:strVal val="visible"/>
                                      </p:to>
                                    </p:set>
                                    <p:animEffect transition="in" filter="wipe(down)">
                                      <p:cBhvr>
                                        <p:cTn id="52" dur="500"/>
                                        <p:tgtEl>
                                          <p:spTgt spid="881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8169"/>
                                        </p:tgtEl>
                                        <p:attrNameLst>
                                          <p:attrName>style.visibility</p:attrName>
                                        </p:attrNameLst>
                                      </p:cBhvr>
                                      <p:to>
                                        <p:strVal val="visible"/>
                                      </p:to>
                                    </p:set>
                                    <p:animEffect transition="in" filter="wipe(left)">
                                      <p:cBhvr>
                                        <p:cTn id="57" dur="500"/>
                                        <p:tgtEl>
                                          <p:spTgt spid="88169"/>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8818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499"/>
                                          </p:stCondLst>
                                        </p:cTn>
                                        <p:tgtEl>
                                          <p:spTgt spid="8811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88068"/>
                                        </p:tgtEl>
                                        <p:attrNameLst>
                                          <p:attrName>style.visibility</p:attrName>
                                        </p:attrNameLst>
                                      </p:cBhvr>
                                      <p:to>
                                        <p:strVal val="visible"/>
                                      </p:to>
                                    </p:set>
                                    <p:animEffect transition="in" filter="wipe(down)">
                                      <p:cBhvr>
                                        <p:cTn id="70" dur="500"/>
                                        <p:tgtEl>
                                          <p:spTgt spid="88068"/>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8812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8820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8820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88191"/>
                                        </p:tgtEl>
                                        <p:attrNameLst>
                                          <p:attrName>style.visibility</p:attrName>
                                        </p:attrNameLst>
                                      </p:cBhvr>
                                      <p:to>
                                        <p:strVal val="visible"/>
                                      </p:to>
                                    </p:set>
                                    <p:animEffect transition="in" filter="wipe(left)">
                                      <p:cBhvr>
                                        <p:cTn id="87" dur="500"/>
                                        <p:tgtEl>
                                          <p:spTgt spid="88191"/>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499"/>
                                          </p:stCondLst>
                                        </p:cTn>
                                        <p:tgtEl>
                                          <p:spTgt spid="88202"/>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499"/>
                                          </p:stCondLst>
                                        </p:cTn>
                                        <p:tgtEl>
                                          <p:spTgt spid="88170"/>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499"/>
                                          </p:stCondLst>
                                        </p:cTn>
                                        <p:tgtEl>
                                          <p:spTgt spid="88188"/>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499"/>
                                          </p:stCondLst>
                                        </p:cTn>
                                        <p:tgtEl>
                                          <p:spTgt spid="88120"/>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499"/>
                                          </p:stCondLst>
                                        </p:cTn>
                                        <p:tgtEl>
                                          <p:spTgt spid="8812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499"/>
                                          </p:stCondLst>
                                        </p:cTn>
                                        <p:tgtEl>
                                          <p:spTgt spid="8820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88193"/>
                                        </p:tgtEl>
                                        <p:attrNameLst>
                                          <p:attrName>style.visibility</p:attrName>
                                        </p:attrNameLst>
                                      </p:cBhvr>
                                      <p:to>
                                        <p:strVal val="visible"/>
                                      </p:to>
                                    </p:set>
                                    <p:animEffect transition="in" filter="wipe(left)">
                                      <p:cBhvr>
                                        <p:cTn id="116" dur="500"/>
                                        <p:tgtEl>
                                          <p:spTgt spid="88193"/>
                                        </p:tgtEl>
                                      </p:cBhvr>
                                    </p:animEffect>
                                  </p:childTnLst>
                                </p:cTn>
                              </p:par>
                            </p:childTnLst>
                          </p:cTn>
                        </p:par>
                        <p:par>
                          <p:cTn id="117" fill="hold">
                            <p:stCondLst>
                              <p:cond delay="500"/>
                            </p:stCondLst>
                            <p:childTnLst>
                              <p:par>
                                <p:cTn id="118" presetID="22" presetClass="entr" presetSubtype="1" fill="hold" grpId="0" nodeType="afterEffect">
                                  <p:stCondLst>
                                    <p:cond delay="0"/>
                                  </p:stCondLst>
                                  <p:childTnLst>
                                    <p:set>
                                      <p:cBhvr>
                                        <p:cTn id="119" dur="1" fill="hold">
                                          <p:stCondLst>
                                            <p:cond delay="0"/>
                                          </p:stCondLst>
                                        </p:cTn>
                                        <p:tgtEl>
                                          <p:spTgt spid="88192"/>
                                        </p:tgtEl>
                                        <p:attrNameLst>
                                          <p:attrName>style.visibility</p:attrName>
                                        </p:attrNameLst>
                                      </p:cBhvr>
                                      <p:to>
                                        <p:strVal val="visible"/>
                                      </p:to>
                                    </p:set>
                                    <p:animEffect transition="in" filter="wipe(up)">
                                      <p:cBhvr>
                                        <p:cTn id="120" dur="500"/>
                                        <p:tgtEl>
                                          <p:spTgt spid="88192"/>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499"/>
                                          </p:stCondLst>
                                        </p:cTn>
                                        <p:tgtEl>
                                          <p:spTgt spid="88205"/>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499"/>
                                          </p:stCondLst>
                                        </p:cTn>
                                        <p:tgtEl>
                                          <p:spTgt spid="8817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499"/>
                                          </p:stCondLst>
                                        </p:cTn>
                                        <p:tgtEl>
                                          <p:spTgt spid="8818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499"/>
                                          </p:stCondLst>
                                        </p:cTn>
                                        <p:tgtEl>
                                          <p:spTgt spid="8812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499"/>
                                          </p:stCondLst>
                                        </p:cTn>
                                        <p:tgtEl>
                                          <p:spTgt spid="88206"/>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88196"/>
                                        </p:tgtEl>
                                        <p:attrNameLst>
                                          <p:attrName>style.visibility</p:attrName>
                                        </p:attrNameLst>
                                      </p:cBhvr>
                                      <p:to>
                                        <p:strVal val="visible"/>
                                      </p:to>
                                    </p:set>
                                    <p:animEffect transition="in" filter="wipe(left)">
                                      <p:cBhvr>
                                        <p:cTn id="145" dur="500"/>
                                        <p:tgtEl>
                                          <p:spTgt spid="88196"/>
                                        </p:tgtEl>
                                      </p:cBhvr>
                                    </p:animEffect>
                                  </p:childTnLst>
                                </p:cTn>
                              </p:par>
                            </p:childTnLst>
                          </p:cTn>
                        </p:par>
                        <p:par>
                          <p:cTn id="146" fill="hold">
                            <p:stCondLst>
                              <p:cond delay="500"/>
                            </p:stCondLst>
                            <p:childTnLst>
                              <p:par>
                                <p:cTn id="147" presetID="22" presetClass="entr" presetSubtype="1" fill="hold" grpId="0" nodeType="afterEffect">
                                  <p:stCondLst>
                                    <p:cond delay="0"/>
                                  </p:stCondLst>
                                  <p:childTnLst>
                                    <p:set>
                                      <p:cBhvr>
                                        <p:cTn id="148" dur="1" fill="hold">
                                          <p:stCondLst>
                                            <p:cond delay="0"/>
                                          </p:stCondLst>
                                        </p:cTn>
                                        <p:tgtEl>
                                          <p:spTgt spid="88195"/>
                                        </p:tgtEl>
                                        <p:attrNameLst>
                                          <p:attrName>style.visibility</p:attrName>
                                        </p:attrNameLst>
                                      </p:cBhvr>
                                      <p:to>
                                        <p:strVal val="visible"/>
                                      </p:to>
                                    </p:set>
                                    <p:animEffect transition="in" filter="wipe(up)">
                                      <p:cBhvr>
                                        <p:cTn id="149" dur="500"/>
                                        <p:tgtEl>
                                          <p:spTgt spid="88195"/>
                                        </p:tgtEl>
                                      </p:cBhvr>
                                    </p:animEffect>
                                  </p:childTnLst>
                                </p:cTn>
                              </p:par>
                            </p:childTnLst>
                          </p:cTn>
                        </p:par>
                        <p:par>
                          <p:cTn id="150" fill="hold">
                            <p:stCondLst>
                              <p:cond delay="1000"/>
                            </p:stCondLst>
                            <p:childTnLst>
                              <p:par>
                                <p:cTn id="151" presetID="22" presetClass="entr" presetSubtype="4" fill="hold" grpId="0" nodeType="afterEffect">
                                  <p:stCondLst>
                                    <p:cond delay="0"/>
                                  </p:stCondLst>
                                  <p:childTnLst>
                                    <p:set>
                                      <p:cBhvr>
                                        <p:cTn id="152" dur="1" fill="hold">
                                          <p:stCondLst>
                                            <p:cond delay="0"/>
                                          </p:stCondLst>
                                        </p:cTn>
                                        <p:tgtEl>
                                          <p:spTgt spid="88194"/>
                                        </p:tgtEl>
                                        <p:attrNameLst>
                                          <p:attrName>style.visibility</p:attrName>
                                        </p:attrNameLst>
                                      </p:cBhvr>
                                      <p:to>
                                        <p:strVal val="visible"/>
                                      </p:to>
                                    </p:set>
                                    <p:animEffect transition="in" filter="wipe(down)">
                                      <p:cBhvr>
                                        <p:cTn id="153" dur="500"/>
                                        <p:tgtEl>
                                          <p:spTgt spid="88194"/>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499"/>
                                          </p:stCondLst>
                                        </p:cTn>
                                        <p:tgtEl>
                                          <p:spTgt spid="88207"/>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499"/>
                                          </p:stCondLst>
                                        </p:cTn>
                                        <p:tgtEl>
                                          <p:spTgt spid="88172"/>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2" presetClass="entr" presetSubtype="8" fill="hold" grpId="0" nodeType="clickEffect">
                                  <p:stCondLst>
                                    <p:cond delay="0"/>
                                  </p:stCondLst>
                                  <p:childTnLst>
                                    <p:set>
                                      <p:cBhvr>
                                        <p:cTn id="165" dur="1" fill="hold">
                                          <p:stCondLst>
                                            <p:cond delay="0"/>
                                          </p:stCondLst>
                                        </p:cTn>
                                        <p:tgtEl>
                                          <p:spTgt spid="88215"/>
                                        </p:tgtEl>
                                        <p:attrNameLst>
                                          <p:attrName>style.visibility</p:attrName>
                                        </p:attrNameLst>
                                      </p:cBhvr>
                                      <p:to>
                                        <p:strVal val="visible"/>
                                      </p:to>
                                    </p:set>
                                    <p:anim calcmode="lin" valueType="num">
                                      <p:cBhvr additive="base">
                                        <p:cTn id="166" dur="500" fill="hold"/>
                                        <p:tgtEl>
                                          <p:spTgt spid="88215"/>
                                        </p:tgtEl>
                                        <p:attrNameLst>
                                          <p:attrName>ppt_x</p:attrName>
                                        </p:attrNameLst>
                                      </p:cBhvr>
                                      <p:tavLst>
                                        <p:tav tm="0">
                                          <p:val>
                                            <p:strVal val="0-#ppt_w/2"/>
                                          </p:val>
                                        </p:tav>
                                        <p:tav tm="100000">
                                          <p:val>
                                            <p:strVal val="#ppt_x"/>
                                          </p:val>
                                        </p:tav>
                                      </p:tavLst>
                                    </p:anim>
                                    <p:anim calcmode="lin" valueType="num">
                                      <p:cBhvr additive="base">
                                        <p:cTn id="167" dur="500" fill="hold"/>
                                        <p:tgtEl>
                                          <p:spTgt spid="88215"/>
                                        </p:tgtEl>
                                        <p:attrNameLst>
                                          <p:attrName>ppt_y</p:attrName>
                                        </p:attrNameLst>
                                      </p:cBhvr>
                                      <p:tavLst>
                                        <p:tav tm="0">
                                          <p:val>
                                            <p:strVal val="#ppt_y"/>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2" presetClass="entr" presetSubtype="8" fill="hold" grpId="0" nodeType="clickEffect">
                                  <p:stCondLst>
                                    <p:cond delay="0"/>
                                  </p:stCondLst>
                                  <p:childTnLst>
                                    <p:set>
                                      <p:cBhvr>
                                        <p:cTn id="171" dur="1" fill="hold">
                                          <p:stCondLst>
                                            <p:cond delay="0"/>
                                          </p:stCondLst>
                                        </p:cTn>
                                        <p:tgtEl>
                                          <p:spTgt spid="88216"/>
                                        </p:tgtEl>
                                        <p:attrNameLst>
                                          <p:attrName>style.visibility</p:attrName>
                                        </p:attrNameLst>
                                      </p:cBhvr>
                                      <p:to>
                                        <p:strVal val="visible"/>
                                      </p:to>
                                    </p:set>
                                    <p:anim calcmode="lin" valueType="num">
                                      <p:cBhvr additive="base">
                                        <p:cTn id="172" dur="500" fill="hold"/>
                                        <p:tgtEl>
                                          <p:spTgt spid="88216"/>
                                        </p:tgtEl>
                                        <p:attrNameLst>
                                          <p:attrName>ppt_x</p:attrName>
                                        </p:attrNameLst>
                                      </p:cBhvr>
                                      <p:tavLst>
                                        <p:tav tm="0">
                                          <p:val>
                                            <p:strVal val="0-#ppt_w/2"/>
                                          </p:val>
                                        </p:tav>
                                        <p:tav tm="100000">
                                          <p:val>
                                            <p:strVal val="#ppt_x"/>
                                          </p:val>
                                        </p:tav>
                                      </p:tavLst>
                                    </p:anim>
                                    <p:anim calcmode="lin" valueType="num">
                                      <p:cBhvr additive="base">
                                        <p:cTn id="173" dur="500" fill="hold"/>
                                        <p:tgtEl>
                                          <p:spTgt spid="88216"/>
                                        </p:tgtEl>
                                        <p:attrNameLst>
                                          <p:attrName>ppt_y</p:attrName>
                                        </p:attrNameLst>
                                      </p:cBhvr>
                                      <p:tavLst>
                                        <p:tav tm="0">
                                          <p:val>
                                            <p:strVal val="#ppt_y"/>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2" presetClass="entr" presetSubtype="8" fill="hold" grpId="0" nodeType="clickEffect">
                                  <p:stCondLst>
                                    <p:cond delay="0"/>
                                  </p:stCondLst>
                                  <p:childTnLst>
                                    <p:set>
                                      <p:cBhvr>
                                        <p:cTn id="177" dur="1" fill="hold">
                                          <p:stCondLst>
                                            <p:cond delay="0"/>
                                          </p:stCondLst>
                                        </p:cTn>
                                        <p:tgtEl>
                                          <p:spTgt spid="88217"/>
                                        </p:tgtEl>
                                        <p:attrNameLst>
                                          <p:attrName>style.visibility</p:attrName>
                                        </p:attrNameLst>
                                      </p:cBhvr>
                                      <p:to>
                                        <p:strVal val="visible"/>
                                      </p:to>
                                    </p:set>
                                    <p:anim calcmode="lin" valueType="num">
                                      <p:cBhvr additive="base">
                                        <p:cTn id="178" dur="500" fill="hold"/>
                                        <p:tgtEl>
                                          <p:spTgt spid="88217"/>
                                        </p:tgtEl>
                                        <p:attrNameLst>
                                          <p:attrName>ppt_x</p:attrName>
                                        </p:attrNameLst>
                                      </p:cBhvr>
                                      <p:tavLst>
                                        <p:tav tm="0">
                                          <p:val>
                                            <p:strVal val="0-#ppt_w/2"/>
                                          </p:val>
                                        </p:tav>
                                        <p:tav tm="100000">
                                          <p:val>
                                            <p:strVal val="#ppt_x"/>
                                          </p:val>
                                        </p:tav>
                                      </p:tavLst>
                                    </p:anim>
                                    <p:anim calcmode="lin" valueType="num">
                                      <p:cBhvr additive="base">
                                        <p:cTn id="179" dur="500" fill="hold"/>
                                        <p:tgtEl>
                                          <p:spTgt spid="882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bldLvl="0" animBg="1" autoUpdateAnimBg="0"/>
      <p:bldP spid="88116" grpId="0" bldLvl="0" animBg="1" autoUpdateAnimBg="0"/>
      <p:bldP spid="88169" grpId="0" autoUpdateAnimBg="0"/>
      <p:bldP spid="88170" grpId="0" autoUpdateAnimBg="0"/>
      <p:bldP spid="88171" grpId="0" autoUpdateAnimBg="0"/>
      <p:bldP spid="88172" grpId="0" autoUpdateAnimBg="0"/>
      <p:bldP spid="88187" grpId="0" autoUpdateAnimBg="0"/>
      <p:bldP spid="88188" grpId="0" autoUpdateAnimBg="0"/>
      <p:bldP spid="88189" grpId="0" autoUpdateAnimBg="0"/>
      <p:bldP spid="88190" grpId="0" bldLvl="0" animBg="1"/>
      <p:bldP spid="88191" grpId="0" bldLvl="0" animBg="1"/>
      <p:bldP spid="88192" grpId="0" bldLvl="0" animBg="1"/>
      <p:bldP spid="88193" grpId="0" bldLvl="0" animBg="1"/>
      <p:bldP spid="88194" grpId="0" bldLvl="0" animBg="1"/>
      <p:bldP spid="88195" grpId="0" bldLvl="0" animBg="1"/>
      <p:bldP spid="88196" grpId="0" bldLvl="0" animBg="1"/>
      <p:bldP spid="88199" grpId="0" bldLvl="0" animBg="1" autoUpdateAnimBg="0"/>
      <p:bldP spid="88200" grpId="0" autoUpdateAnimBg="0"/>
      <p:bldP spid="88201" grpId="0" bldLvl="0" animBg="1" autoUpdateAnimBg="0"/>
      <p:bldP spid="88202" grpId="0" autoUpdateAnimBg="0"/>
      <p:bldP spid="88203" grpId="0" bldLvl="0" animBg="1" autoUpdateAnimBg="0"/>
      <p:bldP spid="88204" grpId="0" bldLvl="0" animBg="1" autoUpdateAnimBg="0"/>
      <p:bldP spid="88205" grpId="0" autoUpdateAnimBg="0"/>
      <p:bldP spid="88206" grpId="0" bldLvl="0" animBg="1" autoUpdateAnimBg="0"/>
      <p:bldP spid="88207" grpId="0" autoUpdateAnimBg="0"/>
      <p:bldP spid="88211" grpId="0" autoUpdateAnimBg="0"/>
      <p:bldP spid="88212" grpId="0" autoUpdateAnimBg="0"/>
      <p:bldP spid="88213" grpId="0" autoUpdateAnimBg="0"/>
      <p:bldP spid="88215" grpId="0" bldLvl="0" animBg="1" autoUpdateAnimBg="0"/>
      <p:bldP spid="88216" grpId="0" bldLvl="0" animBg="1" autoUpdateAnimBg="0"/>
      <p:bldP spid="88217" grpId="0" bldLvl="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F9CC534-CF39-4A5C-9272-DD8C7F508230}"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373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188470B5-4CDA-47E6-982A-AF339B522121}"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96260" name="Rectangle 2"/>
          <p:cNvSpPr>
            <a:spLocks noGrp="1" noChangeArrowheads="1"/>
          </p:cNvSpPr>
          <p:nvPr>
            <p:ph type="title" idx="4294967295"/>
          </p:nvPr>
        </p:nvSpPr>
        <p:spPr>
          <a:xfrm>
            <a:off x="555625" y="0"/>
            <a:ext cx="7772400" cy="609600"/>
          </a:xfrm>
        </p:spPr>
        <p:txBody>
          <a:bodyPr/>
          <a:lstStyle/>
          <a:p>
            <a:pPr eaLnBrk="1" hangingPunct="1">
              <a:defRPr/>
            </a:pPr>
            <a:r>
              <a:rPr lang="en-US" sz="3200" b="1" dirty="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8.5.3</a:t>
            </a:r>
            <a:r>
              <a:rPr lang="zh-CN" altLang="en-US" sz="3200" b="1" dirty="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 </a:t>
            </a:r>
            <a:r>
              <a:rPr lang="zh-CN" altLang="en-US" sz="3200" b="1" dirty="0">
                <a:solidFill>
                  <a:srgbClr val="333300"/>
                </a:solidFill>
                <a:effectLst>
                  <a:outerShdw blurRad="38100" dist="38100" dir="2700000" algn="tl">
                    <a:srgbClr val="C0C0C0"/>
                  </a:outerShdw>
                </a:effectLst>
                <a:latin typeface="楷体_GB2312" pitchFamily="49" charset="-122"/>
                <a:ea typeface="黑体" panose="02010609060101010101" pitchFamily="2" charset="-122"/>
              </a:rPr>
              <a:t>所有顶点之间的</a:t>
            </a:r>
            <a:r>
              <a:rPr lang="zh-CN" altLang="en-US" sz="3200" b="1" dirty="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rPr>
              <a:t>最短路径</a:t>
            </a:r>
            <a:endParaRPr lang="zh-CN" altLang="en-US" sz="3200" b="1" dirty="0">
              <a:solidFill>
                <a:srgbClr val="3333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96261" name="Rectangle 3"/>
          <p:cNvSpPr>
            <a:spLocks noGrp="1" noChangeArrowheads="1"/>
          </p:cNvSpPr>
          <p:nvPr>
            <p:ph type="body" idx="4294967295"/>
          </p:nvPr>
        </p:nvSpPr>
        <p:spPr>
          <a:xfrm>
            <a:off x="533400" y="990600"/>
            <a:ext cx="8077200" cy="4419600"/>
          </a:xfrm>
        </p:spPr>
        <p:txBody>
          <a:bodyPr lIns="92075" tIns="46038" rIns="92075" bIns="46038"/>
          <a:lstStyle/>
          <a:p>
            <a:pPr eaLnBrk="1" hangingPunct="1">
              <a:lnSpc>
                <a:spcPct val="110000"/>
              </a:lnSpc>
              <a:buFontTx/>
              <a:buNone/>
            </a:pPr>
            <a:r>
              <a:rPr lang="zh-CN" altLang="en-US" sz="2800" b="1" dirty="0">
                <a:solidFill>
                  <a:srgbClr val="FF3300"/>
                </a:solidFill>
                <a:latin typeface="楷体_GB2312" pitchFamily="49" charset="-122"/>
                <a:ea typeface="楷体_GB2312" pitchFamily="49" charset="-122"/>
              </a:rPr>
              <a:t>问题的提出：</a:t>
            </a:r>
            <a:r>
              <a:rPr lang="zh-CN" altLang="en-US" sz="2800" b="1" dirty="0">
                <a:solidFill>
                  <a:srgbClr val="333300"/>
                </a:solidFill>
                <a:latin typeface="楷体_GB2312" pitchFamily="49" charset="-122"/>
                <a:ea typeface="楷体_GB2312" pitchFamily="49" charset="-122"/>
              </a:rPr>
              <a:t>已知一个各边权值均大于</a:t>
            </a:r>
            <a:r>
              <a:rPr lang="en-US" altLang="zh-CN" sz="2800" b="1" dirty="0">
                <a:solidFill>
                  <a:srgbClr val="333300"/>
                </a:solidFill>
                <a:latin typeface="楷体_GB2312" pitchFamily="49" charset="-122"/>
                <a:ea typeface="楷体_GB2312" pitchFamily="49" charset="-122"/>
              </a:rPr>
              <a:t>0</a:t>
            </a:r>
            <a:r>
              <a:rPr lang="zh-CN" altLang="en-US" sz="2800" b="1" dirty="0">
                <a:solidFill>
                  <a:srgbClr val="333300"/>
                </a:solidFill>
                <a:latin typeface="楷体_GB2312" pitchFamily="49" charset="-122"/>
                <a:ea typeface="楷体_GB2312" pitchFamily="49" charset="-122"/>
              </a:rPr>
              <a:t>的带权有向图，对每一对顶点</a:t>
            </a:r>
            <a:r>
              <a:rPr lang="zh-CN" altLang="en-US" sz="2800" b="1" dirty="0">
                <a:solidFill>
                  <a:srgbClr val="333300"/>
                </a:solidFill>
                <a:ea typeface="仿宋_GB2312" pitchFamily="49" charset="-122"/>
              </a:rPr>
              <a:t> </a:t>
            </a:r>
            <a:r>
              <a:rPr lang="en-US" altLang="zh-CN" sz="2800" b="1" i="1" dirty="0">
                <a:solidFill>
                  <a:srgbClr val="333300"/>
                </a:solidFill>
                <a:ea typeface="仿宋_GB2312" pitchFamily="49" charset="-122"/>
              </a:rPr>
              <a:t>v</a:t>
            </a:r>
            <a:r>
              <a:rPr lang="en-US" altLang="zh-CN" sz="2800" b="1" i="1" baseline="-25000" dirty="0">
                <a:solidFill>
                  <a:srgbClr val="333300"/>
                </a:solidFill>
                <a:ea typeface="仿宋_GB2312" pitchFamily="49" charset="-122"/>
              </a:rPr>
              <a:t>i</a:t>
            </a:r>
            <a:r>
              <a:rPr lang="en-US" altLang="zh-CN" sz="2800" b="1" baseline="-25000" dirty="0">
                <a:solidFill>
                  <a:srgbClr val="333300"/>
                </a:solidFill>
                <a:ea typeface="仿宋_GB2312" pitchFamily="49" charset="-122"/>
              </a:rPr>
              <a:t> </a:t>
            </a:r>
            <a:r>
              <a:rPr lang="en-US" altLang="zh-CN" sz="2800" b="1" dirty="0">
                <a:solidFill>
                  <a:srgbClr val="333300"/>
                </a:solidFill>
                <a:ea typeface="仿宋_GB2312" pitchFamily="49" charset="-122"/>
                <a:sym typeface="Symbol" panose="05050102010706020507" pitchFamily="18" charset="2"/>
              </a:rPr>
              <a:t></a:t>
            </a:r>
            <a:r>
              <a:rPr lang="en-US" altLang="zh-CN" sz="2800" b="1" dirty="0">
                <a:solidFill>
                  <a:srgbClr val="333300"/>
                </a:solidFill>
                <a:ea typeface="仿宋_GB2312" pitchFamily="49" charset="-122"/>
              </a:rPr>
              <a:t> </a:t>
            </a:r>
            <a:r>
              <a:rPr lang="en-US" altLang="zh-CN" sz="2800" b="1" i="1" dirty="0" err="1">
                <a:solidFill>
                  <a:srgbClr val="333300"/>
                </a:solidFill>
                <a:ea typeface="仿宋_GB2312" pitchFamily="49" charset="-122"/>
              </a:rPr>
              <a:t>v</a:t>
            </a:r>
            <a:r>
              <a:rPr lang="en-US" altLang="zh-CN" sz="2800" b="1" i="1" baseline="-25000" dirty="0" err="1">
                <a:solidFill>
                  <a:srgbClr val="333300"/>
                </a:solidFill>
                <a:ea typeface="仿宋_GB2312" pitchFamily="49" charset="-122"/>
              </a:rPr>
              <a:t>j</a:t>
            </a:r>
            <a:r>
              <a:rPr lang="zh-CN" altLang="en-US" sz="2800" b="1" dirty="0">
                <a:solidFill>
                  <a:srgbClr val="333300"/>
                </a:solidFill>
                <a:ea typeface="仿宋_GB2312" pitchFamily="49" charset="-122"/>
              </a:rPr>
              <a:t>，</a:t>
            </a:r>
            <a:r>
              <a:rPr lang="zh-CN" altLang="en-US" sz="2800" b="1" dirty="0">
                <a:solidFill>
                  <a:srgbClr val="333300"/>
                </a:solidFill>
                <a:ea typeface="楷体_GB2312" pitchFamily="49" charset="-122"/>
              </a:rPr>
              <a:t>希望求出</a:t>
            </a:r>
            <a:r>
              <a:rPr lang="en-US" altLang="zh-CN" sz="2800" b="1" i="1" dirty="0">
                <a:solidFill>
                  <a:srgbClr val="333300"/>
                </a:solidFill>
                <a:ea typeface="仿宋_GB2312" pitchFamily="49" charset="-122"/>
              </a:rPr>
              <a:t>v</a:t>
            </a:r>
            <a:r>
              <a:rPr lang="en-US" altLang="zh-CN" sz="2800" b="1" i="1" baseline="-25000" dirty="0">
                <a:solidFill>
                  <a:srgbClr val="333300"/>
                </a:solidFill>
                <a:ea typeface="仿宋_GB2312" pitchFamily="49" charset="-122"/>
              </a:rPr>
              <a:t>i</a:t>
            </a:r>
            <a:r>
              <a:rPr lang="en-US" altLang="zh-CN" sz="2800" b="1" baseline="-25000" dirty="0">
                <a:solidFill>
                  <a:srgbClr val="333300"/>
                </a:solidFill>
                <a:ea typeface="仿宋_GB2312" pitchFamily="49" charset="-122"/>
              </a:rPr>
              <a:t> </a:t>
            </a:r>
            <a:r>
              <a:rPr lang="zh-CN" altLang="en-US" sz="2800" b="1" dirty="0">
                <a:solidFill>
                  <a:srgbClr val="333300"/>
                </a:solidFill>
                <a:ea typeface="楷体_GB2312" pitchFamily="49" charset="-122"/>
              </a:rPr>
              <a:t>与</a:t>
            </a:r>
            <a:r>
              <a:rPr lang="en-US" altLang="zh-CN" sz="2800" b="1" i="1" dirty="0" err="1">
                <a:solidFill>
                  <a:srgbClr val="333300"/>
                </a:solidFill>
                <a:ea typeface="仿宋_GB2312" pitchFamily="49" charset="-122"/>
              </a:rPr>
              <a:t>v</a:t>
            </a:r>
            <a:r>
              <a:rPr lang="en-US" altLang="zh-CN" sz="2800" b="1" i="1" baseline="-25000" dirty="0" err="1">
                <a:solidFill>
                  <a:srgbClr val="333300"/>
                </a:solidFill>
                <a:ea typeface="仿宋_GB2312" pitchFamily="49" charset="-122"/>
              </a:rPr>
              <a:t>j</a:t>
            </a:r>
            <a:r>
              <a:rPr lang="zh-CN" altLang="en-US" sz="2800" b="1" dirty="0">
                <a:solidFill>
                  <a:srgbClr val="333300"/>
                </a:solidFill>
                <a:latin typeface="楷体_GB2312" pitchFamily="49" charset="-122"/>
                <a:ea typeface="楷体_GB2312" pitchFamily="49" charset="-122"/>
              </a:rPr>
              <a:t>之间的最短路径和最短路径长度。</a:t>
            </a:r>
            <a:endParaRPr lang="zh-CN" altLang="en-US" sz="2800" b="1" dirty="0">
              <a:solidFill>
                <a:srgbClr val="333300"/>
              </a:solidFill>
              <a:latin typeface="楷体_GB2312" pitchFamily="49" charset="-122"/>
              <a:ea typeface="楷体_GB2312" pitchFamily="49" charset="-122"/>
            </a:endParaRPr>
          </a:p>
          <a:p>
            <a:pPr eaLnBrk="1" hangingPunct="1">
              <a:lnSpc>
                <a:spcPct val="110000"/>
              </a:lnSpc>
              <a:buFontTx/>
              <a:buNone/>
            </a:pPr>
            <a:r>
              <a:rPr lang="zh-CN" altLang="en-US" sz="2800" b="1" dirty="0">
                <a:solidFill>
                  <a:srgbClr val="FF3300"/>
                </a:solidFill>
                <a:latin typeface="楷体_GB2312" pitchFamily="49" charset="-122"/>
                <a:ea typeface="楷体_GB2312" pitchFamily="49" charset="-122"/>
              </a:rPr>
              <a:t>解决思路：</a:t>
            </a:r>
            <a:endParaRPr lang="zh-CN" altLang="en-US" sz="2800" b="1" dirty="0">
              <a:solidFill>
                <a:srgbClr val="FF3300"/>
              </a:solidFill>
              <a:latin typeface="楷体_GB2312" pitchFamily="49" charset="-122"/>
              <a:ea typeface="楷体_GB2312" pitchFamily="49" charset="-122"/>
            </a:endParaRPr>
          </a:p>
          <a:p>
            <a:pPr eaLnBrk="1" hangingPunct="1">
              <a:lnSpc>
                <a:spcPct val="110000"/>
              </a:lnSpc>
              <a:buFontTx/>
              <a:buNone/>
            </a:pPr>
            <a:r>
              <a:rPr lang="zh-CN" altLang="en-US" sz="2800" b="1" dirty="0">
                <a:solidFill>
                  <a:srgbClr val="333300"/>
                </a:solidFill>
                <a:latin typeface="楷体_GB2312" pitchFamily="49" charset="-122"/>
                <a:ea typeface="楷体_GB2312" pitchFamily="49" charset="-122"/>
              </a:rPr>
              <a:t>可以通过</a:t>
            </a:r>
            <a:r>
              <a:rPr lang="zh-CN" altLang="en-US" sz="2800" b="1" dirty="0">
                <a:solidFill>
                  <a:schemeClr val="tx2"/>
                </a:solidFill>
                <a:latin typeface="楷体_GB2312" pitchFamily="49" charset="-122"/>
                <a:ea typeface="楷体_GB2312" pitchFamily="49" charset="-122"/>
              </a:rPr>
              <a:t>调用</a:t>
            </a:r>
            <a:r>
              <a:rPr lang="en-US" altLang="zh-CN" sz="2800" b="1" dirty="0">
                <a:solidFill>
                  <a:schemeClr val="tx2"/>
                </a:solidFill>
                <a:latin typeface="楷体_GB2312" pitchFamily="49" charset="-122"/>
                <a:ea typeface="楷体_GB2312" pitchFamily="49" charset="-122"/>
              </a:rPr>
              <a:t>n</a:t>
            </a:r>
            <a:r>
              <a:rPr lang="zh-CN" altLang="en-US" sz="2800" b="1" dirty="0">
                <a:solidFill>
                  <a:schemeClr val="tx2"/>
                </a:solidFill>
                <a:latin typeface="楷体_GB2312" pitchFamily="49" charset="-122"/>
                <a:ea typeface="楷体_GB2312" pitchFamily="49" charset="-122"/>
              </a:rPr>
              <a:t>次</a:t>
            </a:r>
            <a:r>
              <a:rPr lang="en-US" altLang="zh-CN" sz="2800" b="1" dirty="0" err="1">
                <a:solidFill>
                  <a:schemeClr val="tx2"/>
                </a:solidFill>
                <a:ea typeface="仿宋_GB2312" pitchFamily="49" charset="-122"/>
              </a:rPr>
              <a:t>Dijkstra</a:t>
            </a:r>
            <a:r>
              <a:rPr lang="zh-CN" altLang="en-US" sz="2800" b="1" dirty="0">
                <a:solidFill>
                  <a:schemeClr val="tx2"/>
                </a:solidFill>
                <a:ea typeface="楷体_GB2312" pitchFamily="49" charset="-122"/>
              </a:rPr>
              <a:t>算法</a:t>
            </a:r>
            <a:r>
              <a:rPr lang="zh-CN" altLang="en-US" sz="2800" b="1" dirty="0">
                <a:solidFill>
                  <a:srgbClr val="333300"/>
                </a:solidFill>
                <a:ea typeface="楷体_GB2312" pitchFamily="49" charset="-122"/>
              </a:rPr>
              <a:t>来完成，</a:t>
            </a:r>
            <a:r>
              <a:rPr lang="zh-CN" altLang="en-US" sz="2800" dirty="0">
                <a:solidFill>
                  <a:srgbClr val="080808"/>
                </a:solidFill>
                <a:latin typeface="楷体_GB2312" pitchFamily="49" charset="-122"/>
              </a:rPr>
              <a:t>具体方法是：每次以不同的顶点作为源点，调用狄克斯特拉算法求出从该源点到其余顶点的最短路径。</a:t>
            </a:r>
            <a:r>
              <a:rPr lang="zh-CN" altLang="en-US" sz="2800" dirty="0">
                <a:solidFill>
                  <a:srgbClr val="0000FF"/>
                </a:solidFill>
                <a:latin typeface="楷体_GB2312" pitchFamily="49" charset="-122"/>
              </a:rPr>
              <a:t>重复</a:t>
            </a:r>
            <a:r>
              <a:rPr lang="en-US" altLang="zh-CN" sz="2800" dirty="0">
                <a:solidFill>
                  <a:srgbClr val="0000FF"/>
                </a:solidFill>
                <a:latin typeface="楷体_GB2312" pitchFamily="49" charset="-122"/>
              </a:rPr>
              <a:t>n</a:t>
            </a:r>
            <a:r>
              <a:rPr lang="zh-CN" altLang="en-US" sz="2800" dirty="0">
                <a:solidFill>
                  <a:srgbClr val="0000FF"/>
                </a:solidFill>
                <a:latin typeface="楷体_GB2312" pitchFamily="49" charset="-122"/>
              </a:rPr>
              <a:t>次</a:t>
            </a:r>
            <a:r>
              <a:rPr lang="zh-CN" altLang="en-US" sz="2800" dirty="0">
                <a:solidFill>
                  <a:srgbClr val="080808"/>
                </a:solidFill>
                <a:latin typeface="楷体_GB2312" pitchFamily="49" charset="-122"/>
              </a:rPr>
              <a:t>就可求出每对顶点之间的最短路径。由于狄克斯特拉算法的时间复杂度为</a:t>
            </a:r>
            <a:r>
              <a:rPr lang="en-US" altLang="zh-CN" sz="2800" i="1" dirty="0">
                <a:solidFill>
                  <a:srgbClr val="080808"/>
                </a:solidFill>
              </a:rPr>
              <a:t>O</a:t>
            </a:r>
            <a:r>
              <a:rPr lang="en-US" altLang="zh-CN" sz="2800" dirty="0">
                <a:solidFill>
                  <a:srgbClr val="080808"/>
                </a:solidFill>
              </a:rPr>
              <a:t>(</a:t>
            </a:r>
            <a:r>
              <a:rPr lang="en-US" altLang="zh-CN" sz="2800" i="1" dirty="0">
                <a:solidFill>
                  <a:srgbClr val="080808"/>
                </a:solidFill>
              </a:rPr>
              <a:t>n</a:t>
            </a:r>
            <a:r>
              <a:rPr lang="en-US" altLang="zh-CN" sz="2800" baseline="30000" dirty="0">
                <a:solidFill>
                  <a:srgbClr val="080808"/>
                </a:solidFill>
              </a:rPr>
              <a:t>3</a:t>
            </a:r>
            <a:r>
              <a:rPr lang="en-US" altLang="zh-CN" sz="2800" dirty="0">
                <a:solidFill>
                  <a:srgbClr val="080808"/>
                </a:solidFill>
              </a:rPr>
              <a:t>)</a:t>
            </a:r>
            <a:r>
              <a:rPr lang="en-US" sz="2800" dirty="0">
                <a:solidFill>
                  <a:srgbClr val="080808"/>
                </a:solidFill>
                <a:latin typeface="楷体_GB2312" pitchFamily="49" charset="-122"/>
              </a:rPr>
              <a:t>，</a:t>
            </a:r>
            <a:r>
              <a:rPr lang="zh-CN" altLang="en-US" sz="2800" dirty="0">
                <a:solidFill>
                  <a:srgbClr val="080808"/>
                </a:solidFill>
                <a:latin typeface="楷体_GB2312" pitchFamily="49" charset="-122"/>
              </a:rPr>
              <a:t>所以这种</a:t>
            </a:r>
            <a:r>
              <a:rPr lang="zh-CN" altLang="en-US" sz="2800" dirty="0">
                <a:solidFill>
                  <a:srgbClr val="0000FF"/>
                </a:solidFill>
                <a:latin typeface="楷体_GB2312" pitchFamily="49" charset="-122"/>
              </a:rPr>
              <a:t>算法的时间复杂度为</a:t>
            </a:r>
            <a:r>
              <a:rPr lang="en-US" altLang="zh-CN" sz="2800" i="1" dirty="0">
                <a:solidFill>
                  <a:srgbClr val="0000FF"/>
                </a:solidFill>
              </a:rPr>
              <a:t>O</a:t>
            </a:r>
            <a:r>
              <a:rPr lang="en-US" altLang="zh-CN" sz="2800" dirty="0">
                <a:solidFill>
                  <a:srgbClr val="0000FF"/>
                </a:solidFill>
              </a:rPr>
              <a:t>(</a:t>
            </a:r>
            <a:r>
              <a:rPr lang="en-US" altLang="zh-CN" sz="2800" i="1" dirty="0">
                <a:solidFill>
                  <a:srgbClr val="0000FF"/>
                </a:solidFill>
              </a:rPr>
              <a:t>n</a:t>
            </a:r>
            <a:r>
              <a:rPr lang="en-US" altLang="zh-CN" sz="2800" baseline="30000" dirty="0">
                <a:solidFill>
                  <a:srgbClr val="0000FF"/>
                </a:solidFill>
              </a:rPr>
              <a:t>4</a:t>
            </a:r>
            <a:r>
              <a:rPr lang="en-US" altLang="zh-CN" sz="2800" dirty="0" smtClean="0">
                <a:solidFill>
                  <a:srgbClr val="0000FF"/>
                </a:solidFill>
              </a:rPr>
              <a:t>)</a:t>
            </a:r>
            <a:r>
              <a:rPr lang="en-US" sz="2800" dirty="0" smtClean="0">
                <a:solidFill>
                  <a:srgbClr val="0000FF"/>
                </a:solidFill>
                <a:latin typeface="楷体_GB2312" pitchFamily="49" charset="-122"/>
              </a:rPr>
              <a:t>。</a:t>
            </a:r>
            <a:endParaRPr lang="zh-CN" altLang="en-US" sz="2800" b="1" dirty="0" smtClean="0">
              <a:solidFill>
                <a:srgbClr val="333300"/>
              </a:solidFill>
              <a:latin typeface="楷体_GB2312" pitchFamily="49" charset="-122"/>
              <a:ea typeface="楷体_GB2312" pitchFamily="49" charset="-122"/>
            </a:endParaRPr>
          </a:p>
          <a:p>
            <a:pPr eaLnBrk="1" hangingPunct="1">
              <a:lnSpc>
                <a:spcPct val="110000"/>
              </a:lnSpc>
              <a:buFontTx/>
              <a:buNone/>
            </a:pPr>
            <a:r>
              <a:rPr lang="zh-CN" altLang="en-US" sz="2800" b="1" dirty="0" smtClean="0">
                <a:solidFill>
                  <a:srgbClr val="FF3300"/>
                </a:solidFill>
                <a:ea typeface="仿宋_GB2312" pitchFamily="49" charset="-122"/>
              </a:rPr>
              <a:t>改进：</a:t>
            </a:r>
            <a:r>
              <a:rPr lang="en-US" altLang="zh-CN" sz="2800" b="1" dirty="0" smtClean="0">
                <a:solidFill>
                  <a:srgbClr val="333300"/>
                </a:solidFill>
                <a:ea typeface="仿宋_GB2312" pitchFamily="49" charset="-122"/>
              </a:rPr>
              <a:t>Floyd</a:t>
            </a:r>
            <a:r>
              <a:rPr lang="zh-CN" altLang="en-US" sz="2800" b="1" dirty="0" smtClean="0">
                <a:solidFill>
                  <a:srgbClr val="333300"/>
                </a:solidFill>
                <a:ea typeface="楷体_GB2312" pitchFamily="49" charset="-122"/>
              </a:rPr>
              <a:t>算法</a:t>
            </a:r>
            <a:endParaRPr lang="zh-CN" altLang="en-US" sz="2800" b="1" dirty="0" smtClean="0">
              <a:solidFill>
                <a:srgbClr val="333300"/>
              </a:solidFill>
              <a:ea typeface="楷体_GB2312" pitchFamily="49" charset="-122"/>
            </a:endParaRPr>
          </a:p>
          <a:p>
            <a:pPr eaLnBrk="1" hangingPunct="1">
              <a:lnSpc>
                <a:spcPct val="110000"/>
              </a:lnSpc>
              <a:buFontTx/>
              <a:buNone/>
            </a:pPr>
            <a:r>
              <a:rPr lang="zh-CN" altLang="en-US" sz="2800" b="1" dirty="0" smtClean="0">
                <a:ea typeface="仿宋_GB2312" pitchFamily="49" charset="-122"/>
              </a:rPr>
              <a:t>   </a:t>
            </a:r>
            <a:endParaRPr lang="zh-CN" altLang="en-US" sz="2800" b="1" dirty="0">
              <a:ea typeface="仿宋_GB2312" pitchFamily="49" charset="-122"/>
            </a:endParaRPr>
          </a:p>
        </p:txBody>
      </p:sp>
      <p:sp>
        <p:nvSpPr>
          <p:cNvPr id="73734" name="AutoShape 4">
            <a:hlinkClick r:id="rId1" action="ppaction://hlinksldjump" highlightClick="1"/>
          </p:cNvPr>
          <p:cNvSpPr>
            <a:spLocks noChangeArrowheads="1"/>
          </p:cNvSpPr>
          <p:nvPr/>
        </p:nvSpPr>
        <p:spPr bwMode="auto">
          <a:xfrm flipH="1">
            <a:off x="8001000" y="5867400"/>
            <a:ext cx="4572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6261">
                                            <p:txEl>
                                              <p:pRg st="1" end="1"/>
                                            </p:txEl>
                                          </p:spTgt>
                                        </p:tgtEl>
                                        <p:attrNameLst>
                                          <p:attrName>style.visibility</p:attrName>
                                        </p:attrNameLst>
                                      </p:cBhvr>
                                      <p:to>
                                        <p:strVal val="visible"/>
                                      </p:to>
                                    </p:set>
                                    <p:animEffect transition="in" filter="strips(downRight)">
                                      <p:cBhvr>
                                        <p:cTn id="7" dur="500"/>
                                        <p:tgtEl>
                                          <p:spTgt spid="96261">
                                            <p:txEl>
                                              <p:pRg st="1" end="1"/>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96261">
                                            <p:txEl>
                                              <p:pRg st="2" end="2"/>
                                            </p:txEl>
                                          </p:spTgt>
                                        </p:tgtEl>
                                        <p:attrNameLst>
                                          <p:attrName>style.visibility</p:attrName>
                                        </p:attrNameLst>
                                      </p:cBhvr>
                                      <p:to>
                                        <p:strVal val="visible"/>
                                      </p:to>
                                    </p:set>
                                    <p:animEffect transition="in" filter="strips(downRight)">
                                      <p:cBhvr>
                                        <p:cTn id="10" dur="500"/>
                                        <p:tgtEl>
                                          <p:spTgt spid="9626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96261">
                                            <p:txEl>
                                              <p:pRg st="3" end="3"/>
                                            </p:txEl>
                                          </p:spTgt>
                                        </p:tgtEl>
                                        <p:attrNameLst>
                                          <p:attrName>style.visibility</p:attrName>
                                        </p:attrNameLst>
                                      </p:cBhvr>
                                      <p:to>
                                        <p:strVal val="visible"/>
                                      </p:to>
                                    </p:set>
                                    <p:animEffect transition="in" filter="strips(downRight)">
                                      <p:cBhvr>
                                        <p:cTn id="15" dur="500"/>
                                        <p:tgtEl>
                                          <p:spTgt spid="962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1" grpId="0" autoUpdateAnimBg="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5070" y="-13335"/>
            <a:ext cx="2540000" cy="706755"/>
          </a:xfrm>
          <a:prstGeom prst="rect">
            <a:avLst/>
          </a:prstGeom>
          <a:noFill/>
        </p:spPr>
        <p:txBody>
          <a:bodyPr wrap="square" rtlCol="0" anchor="t">
            <a:spAutoFit/>
          </a:bodyPr>
          <a:lstStyle/>
          <a:p>
            <a:r>
              <a:rPr lang="zh-CN" altLang="en-US"/>
              <a:t>SPFA</a:t>
            </a:r>
            <a:endParaRPr lang="zh-CN" altLang="en-US"/>
          </a:p>
        </p:txBody>
      </p:sp>
      <p:sp>
        <p:nvSpPr>
          <p:cNvPr id="3" name="文本框 2"/>
          <p:cNvSpPr txBox="1"/>
          <p:nvPr/>
        </p:nvSpPr>
        <p:spPr>
          <a:xfrm>
            <a:off x="-21590" y="1167765"/>
            <a:ext cx="9187180" cy="3969385"/>
          </a:xfrm>
          <a:prstGeom prst="rect">
            <a:avLst/>
          </a:prstGeom>
          <a:noFill/>
        </p:spPr>
        <p:txBody>
          <a:bodyPr wrap="square" rtlCol="0" anchor="t">
            <a:spAutoFit/>
          </a:bodyPr>
          <a:lstStyle/>
          <a:p>
            <a:r>
              <a:rPr lang="zh-CN" altLang="en-US" sz="3600"/>
              <a:t>优点：</a:t>
            </a:r>
            <a:endParaRPr lang="zh-CN" altLang="en-US" sz="3600"/>
          </a:p>
          <a:p>
            <a:r>
              <a:rPr lang="zh-CN" altLang="en-US" sz="3600"/>
              <a:t>1.时间复杂度比普通的Dijkstra和Ford低。</a:t>
            </a:r>
            <a:endParaRPr lang="zh-CN" altLang="en-US" sz="3600"/>
          </a:p>
          <a:p>
            <a:endParaRPr lang="zh-CN" altLang="en-US" sz="3600"/>
          </a:p>
          <a:p>
            <a:r>
              <a:rPr lang="zh-CN" altLang="en-US" sz="3600"/>
              <a:t>2.能够计算负权图问题。</a:t>
            </a:r>
            <a:endParaRPr lang="zh-CN" altLang="en-US" sz="3600"/>
          </a:p>
          <a:p>
            <a:endParaRPr lang="zh-CN" altLang="en-US" sz="3600"/>
          </a:p>
          <a:p>
            <a:r>
              <a:rPr lang="zh-CN" altLang="en-US" sz="3600"/>
              <a:t>3.能够判断是否有负环 (即：每跑一圈，路径会减小，所以会一直循环跑下去)。</a:t>
            </a:r>
            <a:endParaRPr lang="zh-CN" altLang="en-US" sz="3600"/>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5070" y="-13335"/>
            <a:ext cx="2540000" cy="706755"/>
          </a:xfrm>
          <a:prstGeom prst="rect">
            <a:avLst/>
          </a:prstGeom>
          <a:noFill/>
        </p:spPr>
        <p:txBody>
          <a:bodyPr wrap="square" rtlCol="0" anchor="t">
            <a:spAutoFit/>
          </a:bodyPr>
          <a:lstStyle/>
          <a:p>
            <a:r>
              <a:rPr lang="zh-CN" altLang="en-US"/>
              <a:t>SPFA</a:t>
            </a:r>
            <a:endParaRPr lang="zh-CN" altLang="en-US"/>
          </a:p>
        </p:txBody>
      </p:sp>
      <p:sp>
        <p:nvSpPr>
          <p:cNvPr id="3" name="文本框 2"/>
          <p:cNvSpPr txBox="1"/>
          <p:nvPr/>
        </p:nvSpPr>
        <p:spPr>
          <a:xfrm>
            <a:off x="-21590" y="1167765"/>
            <a:ext cx="9187180" cy="5631180"/>
          </a:xfrm>
          <a:prstGeom prst="rect">
            <a:avLst/>
          </a:prstGeom>
          <a:noFill/>
        </p:spPr>
        <p:txBody>
          <a:bodyPr wrap="square" rtlCol="0" anchor="t">
            <a:spAutoFit/>
          </a:bodyPr>
          <a:lstStyle/>
          <a:p>
            <a:r>
              <a:rPr lang="zh-CN" altLang="en-US" sz="2400"/>
              <a:t>实现方法：</a:t>
            </a:r>
            <a:endParaRPr lang="zh-CN" altLang="en-US" sz="2400"/>
          </a:p>
          <a:p>
            <a:r>
              <a:rPr lang="zh-CN" altLang="en-US" sz="2400"/>
              <a:t>　　1.存入图。</a:t>
            </a:r>
            <a:endParaRPr lang="zh-CN" altLang="en-US" sz="2400"/>
          </a:p>
          <a:p>
            <a:r>
              <a:rPr lang="zh-CN" altLang="en-US" sz="2400"/>
              <a:t>       2.开一个队列，先将开始的节点放入。</a:t>
            </a:r>
            <a:endParaRPr lang="zh-CN" altLang="en-US" sz="2400"/>
          </a:p>
          <a:p>
            <a:r>
              <a:rPr lang="zh-CN" altLang="en-US" sz="2400"/>
              <a:t>       3.每次从队列中取出一个节点X，遍历与X相通的Y节点，查询比对  Y的长度 和 X的长度+ X与Y的长度</a:t>
            </a:r>
            <a:endParaRPr lang="zh-CN" altLang="en-US" sz="2400"/>
          </a:p>
          <a:p>
            <a:r>
              <a:rPr lang="zh-CN" altLang="en-US" sz="2400"/>
              <a:t>         如果X的长度+ X与Y的长度 &gt; Y的长度,说明需要更新操作。</a:t>
            </a:r>
            <a:endParaRPr lang="zh-CN" altLang="en-US" sz="2400"/>
          </a:p>
          <a:p>
            <a:r>
              <a:rPr lang="zh-CN" altLang="en-US" sz="2400"/>
              <a:t>                    1）.存入最短路。</a:t>
            </a:r>
            <a:endParaRPr lang="zh-CN" altLang="en-US" sz="2400"/>
          </a:p>
          <a:p>
            <a:r>
              <a:rPr lang="zh-CN" altLang="en-US" sz="2400"/>
              <a:t>                    2）.由于改变了原有的长度，所以需要往后更新，与这个节点相连的最短路。(即：判断下是否在队列，在就不用重复，不在就加入队列，等待更新)。</a:t>
            </a:r>
            <a:endParaRPr lang="zh-CN" altLang="en-US" sz="2400"/>
          </a:p>
          <a:p>
            <a:r>
              <a:rPr lang="zh-CN" altLang="en-US" sz="2400"/>
              <a:t>                    3）.在这期间可以记录这个节点的进队次数，判断是否存在负环。</a:t>
            </a:r>
            <a:endParaRPr lang="zh-CN" altLang="en-US" sz="2400"/>
          </a:p>
          <a:p>
            <a:r>
              <a:rPr lang="zh-CN" altLang="en-US" sz="2400"/>
              <a:t>        4.直到队空。</a:t>
            </a:r>
            <a:endParaRPr lang="zh-CN" altLang="en-US" sz="2400"/>
          </a:p>
          <a:p>
            <a:r>
              <a:rPr lang="zh-CN" altLang="en-US" sz="2400"/>
              <a:t>判断有无负环：如果某个点进入队列的次数超过N次则存在负环</a:t>
            </a:r>
            <a:endParaRPr lang="zh-CN" altLang="en-US" sz="2400"/>
          </a:p>
          <a:p>
            <a:endParaRPr lang="zh-CN" altLang="en-US" sz="2400"/>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5070" y="-13335"/>
            <a:ext cx="2540000" cy="706755"/>
          </a:xfrm>
          <a:prstGeom prst="rect">
            <a:avLst/>
          </a:prstGeom>
          <a:noFill/>
        </p:spPr>
        <p:txBody>
          <a:bodyPr wrap="square" rtlCol="0" anchor="t">
            <a:spAutoFit/>
          </a:bodyPr>
          <a:lstStyle/>
          <a:p>
            <a:r>
              <a:rPr lang="zh-CN" altLang="en-US"/>
              <a:t>SPFA</a:t>
            </a:r>
            <a:endParaRPr lang="zh-CN" altLang="en-US"/>
          </a:p>
        </p:txBody>
      </p:sp>
      <p:sp>
        <p:nvSpPr>
          <p:cNvPr id="3" name="文本框 2"/>
          <p:cNvSpPr txBox="1"/>
          <p:nvPr/>
        </p:nvSpPr>
        <p:spPr>
          <a:xfrm>
            <a:off x="-21590" y="1167765"/>
            <a:ext cx="9187180" cy="3969385"/>
          </a:xfrm>
          <a:prstGeom prst="rect">
            <a:avLst/>
          </a:prstGeom>
          <a:noFill/>
        </p:spPr>
        <p:txBody>
          <a:bodyPr wrap="square" rtlCol="0" anchor="t">
            <a:spAutoFit/>
          </a:bodyPr>
          <a:lstStyle/>
          <a:p>
            <a:r>
              <a:rPr lang="zh-CN" altLang="en-US" sz="3600"/>
              <a:t>思想：</a:t>
            </a:r>
            <a:endParaRPr lang="zh-CN" altLang="en-US" sz="3600"/>
          </a:p>
          <a:p>
            <a:r>
              <a:rPr lang="zh-CN" altLang="en-US" sz="3600"/>
              <a:t>用数组记录每个结点的最短路径估计值，用邻接表来存储图G</a:t>
            </a:r>
            <a:endParaRPr lang="zh-CN" altLang="en-US" sz="3600"/>
          </a:p>
          <a:p>
            <a:endParaRPr lang="zh-CN" altLang="en-US" sz="3600"/>
          </a:p>
          <a:p>
            <a:r>
              <a:rPr lang="zh-CN" altLang="en-US" sz="3600"/>
              <a:t>建立一个先进先出的队列来保存待优化的结点</a:t>
            </a:r>
            <a:endParaRPr lang="zh-CN" altLang="en-US" sz="3600"/>
          </a:p>
          <a:p>
            <a:endParaRPr lang="zh-CN" altLang="en-US" sz="3600"/>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28D257AD-64D5-4C14-82DF-D6D1AEB564CE}"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1443"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E619AC91-9B94-470D-AF68-7F1EE4EB20FD}"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1444" name="Rectangle 2"/>
          <p:cNvSpPr>
            <a:spLocks noGrp="1" noChangeArrowheads="1"/>
          </p:cNvSpPr>
          <p:nvPr>
            <p:ph type="title" idx="4294967295"/>
          </p:nvPr>
        </p:nvSpPr>
        <p:spPr>
          <a:xfrm>
            <a:off x="774700" y="179388"/>
            <a:ext cx="8018463" cy="1219200"/>
          </a:xfrm>
        </p:spPr>
        <p:txBody>
          <a:bodyPr/>
          <a:lstStyle/>
          <a:p>
            <a:pPr algn="ctr" eaLnBrk="1" hangingPunct="1">
              <a:lnSpc>
                <a:spcPct val="85000"/>
              </a:lnSpc>
            </a:pPr>
            <a:r>
              <a:rPr lang="en-US" altLang="zh-CN" sz="4000" b="1">
                <a:solidFill>
                  <a:schemeClr val="tx2"/>
                </a:solidFill>
                <a:latin typeface="华文新魏" panose="02010800040101010101" pitchFamily="2" charset="-122"/>
                <a:ea typeface="华文新魏" panose="02010800040101010101" pitchFamily="2" charset="-122"/>
              </a:rPr>
              <a:t>8.4</a:t>
            </a:r>
            <a:r>
              <a:rPr lang="zh-CN" altLang="en-US" sz="4000" b="1">
                <a:solidFill>
                  <a:schemeClr val="tx2"/>
                </a:solidFill>
                <a:latin typeface="华文新魏" panose="02010800040101010101" pitchFamily="2" charset="-122"/>
                <a:ea typeface="华文新魏" panose="02010800040101010101" pitchFamily="2" charset="-122"/>
              </a:rPr>
              <a:t> 最小生成树 </a:t>
            </a:r>
            <a:br>
              <a:rPr lang="zh-CN" altLang="en-US" sz="4000" b="1">
                <a:solidFill>
                  <a:schemeClr val="tx2"/>
                </a:solidFill>
                <a:latin typeface="华文新魏" panose="02010800040101010101" pitchFamily="2" charset="-122"/>
                <a:ea typeface="华文新魏" panose="02010800040101010101" pitchFamily="2" charset="-122"/>
              </a:rPr>
            </a:br>
            <a:r>
              <a:rPr lang="en-US" altLang="zh-CN" sz="4000" b="1">
                <a:solidFill>
                  <a:schemeClr val="tx2"/>
                </a:solidFill>
                <a:latin typeface="华文新魏" panose="02010800040101010101" pitchFamily="2" charset="-122"/>
                <a:ea typeface="华文新魏" panose="02010800040101010101" pitchFamily="2" charset="-122"/>
              </a:rPr>
              <a:t>( minimum cost spanning tree )</a:t>
            </a:r>
            <a:endParaRPr lang="en-US" altLang="zh-CN" sz="4000">
              <a:solidFill>
                <a:schemeClr val="tx2"/>
              </a:solidFill>
              <a:latin typeface="华文新魏" panose="02010800040101010101" pitchFamily="2" charset="-122"/>
              <a:ea typeface="华文新魏" panose="02010800040101010101" pitchFamily="2" charset="-122"/>
            </a:endParaRPr>
          </a:p>
        </p:txBody>
      </p:sp>
      <p:sp>
        <p:nvSpPr>
          <p:cNvPr id="61445" name="Rectangle 3"/>
          <p:cNvSpPr>
            <a:spLocks noGrp="1" noChangeArrowheads="1"/>
          </p:cNvSpPr>
          <p:nvPr>
            <p:ph type="body" idx="4294967295"/>
          </p:nvPr>
        </p:nvSpPr>
        <p:spPr>
          <a:xfrm>
            <a:off x="215900" y="1457325"/>
            <a:ext cx="8712200" cy="5103813"/>
          </a:xfrm>
        </p:spPr>
        <p:txBody>
          <a:bodyPr/>
          <a:lstStyle/>
          <a:p>
            <a:pPr>
              <a:buFont typeface="Wingdings" panose="05000000000000000000" pitchFamily="2" charset="2"/>
              <a:buNone/>
            </a:pPr>
            <a:r>
              <a:rPr lang="zh-CN" altLang="en-US" sz="2800" dirty="0"/>
              <a:t>        </a:t>
            </a:r>
            <a:r>
              <a:rPr lang="zh-CN" altLang="en-US" sz="2800" b="1" dirty="0"/>
              <a:t>设图</a:t>
            </a:r>
            <a:r>
              <a:rPr lang="en-US" altLang="zh-CN" sz="2800" b="1" dirty="0"/>
              <a:t>G</a:t>
            </a:r>
            <a:r>
              <a:rPr lang="zh-CN" altLang="en-US" sz="2800" b="1" dirty="0"/>
              <a:t>是一个具有</a:t>
            </a:r>
            <a:r>
              <a:rPr lang="en-US" altLang="zh-CN" sz="2800" b="1" dirty="0"/>
              <a:t>n</a:t>
            </a:r>
            <a:r>
              <a:rPr lang="zh-CN" altLang="en-US" sz="2800" b="1" dirty="0"/>
              <a:t>个顶点的连通图。则从</a:t>
            </a:r>
            <a:r>
              <a:rPr lang="en-US" altLang="zh-CN" sz="2800" b="1" dirty="0"/>
              <a:t>G</a:t>
            </a:r>
            <a:r>
              <a:rPr lang="zh-CN" altLang="en-US" sz="2800" b="1" dirty="0"/>
              <a:t>的任一顶点（源点）出发，作一次深度优先搜索（广度优先搜索），搜索到的</a:t>
            </a:r>
            <a:r>
              <a:rPr lang="en-US" altLang="zh-CN" sz="2800" b="1" dirty="0"/>
              <a:t>n</a:t>
            </a:r>
            <a:r>
              <a:rPr lang="zh-CN" altLang="en-US" sz="2800" b="1" dirty="0"/>
              <a:t>个顶点和搜索过程中从一个已访问过的顶点</a:t>
            </a:r>
            <a:r>
              <a:rPr lang="en-US" altLang="zh-CN" sz="2800" b="1" dirty="0"/>
              <a:t>v </a:t>
            </a:r>
            <a:r>
              <a:rPr lang="en-US" altLang="zh-CN" sz="2800" b="1" baseline="-25000" dirty="0" err="1"/>
              <a:t>i</a:t>
            </a:r>
            <a:r>
              <a:rPr lang="en-US" altLang="zh-CN" sz="2800" b="1" baseline="-25000" dirty="0"/>
              <a:t> </a:t>
            </a:r>
            <a:r>
              <a:rPr lang="zh-CN" altLang="en-US" sz="2800" b="1" dirty="0"/>
              <a:t>搜索到一个未曾访问过的邻接点</a:t>
            </a:r>
            <a:r>
              <a:rPr lang="en-US" altLang="zh-CN" sz="2800" b="1" dirty="0"/>
              <a:t>v </a:t>
            </a:r>
            <a:r>
              <a:rPr lang="en-US" altLang="zh-CN" sz="2800" b="1" baseline="-25000" dirty="0"/>
              <a:t>j </a:t>
            </a:r>
            <a:r>
              <a:rPr lang="zh-CN" altLang="en-US" sz="2800" b="1" dirty="0"/>
              <a:t>，所经过的边（共</a:t>
            </a:r>
            <a:r>
              <a:rPr lang="en-US" altLang="zh-CN" sz="2800" b="1" dirty="0"/>
              <a:t>n-1</a:t>
            </a:r>
            <a:r>
              <a:rPr lang="zh-CN" altLang="en-US" sz="2800" b="1" dirty="0"/>
              <a:t>条）组成的极小连通子图就是生成树。（源点是生成树的根</a:t>
            </a:r>
            <a:r>
              <a:rPr lang="en-US" altLang="zh-CN" sz="2800" b="1" dirty="0"/>
              <a:t>)</a:t>
            </a:r>
            <a:endParaRPr lang="en-US" altLang="zh-CN" sz="2800" b="1" dirty="0"/>
          </a:p>
          <a:p>
            <a:pPr eaLnBrk="1" hangingPunct="1">
              <a:buClr>
                <a:srgbClr val="800080"/>
              </a:buClr>
              <a:buSzPct val="50000"/>
            </a:pPr>
            <a:endParaRPr lang="zh-CN" altLang="en-US" sz="3000" b="1" dirty="0">
              <a:latin typeface="Times New Roman" panose="02020603050405020304" pitchFamily="18" charset="0"/>
              <a:ea typeface="仿宋_GB2312" pitchFamily="49" charset="-122"/>
            </a:endParaRPr>
          </a:p>
        </p:txBody>
      </p:sp>
      <p:sp>
        <p:nvSpPr>
          <p:cNvPr id="61446" name="Rectangle 18"/>
          <p:cNvSpPr>
            <a:spLocks noChangeArrowheads="1"/>
          </p:cNvSpPr>
          <p:nvPr/>
        </p:nvSpPr>
        <p:spPr bwMode="auto">
          <a:xfrm>
            <a:off x="320675" y="1219200"/>
            <a:ext cx="8823325"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a:p>
        </p:txBody>
      </p:sp>
      <p:grpSp>
        <p:nvGrpSpPr>
          <p:cNvPr id="61447" name="Group 7"/>
          <p:cNvGrpSpPr/>
          <p:nvPr/>
        </p:nvGrpSpPr>
        <p:grpSpPr bwMode="auto">
          <a:xfrm>
            <a:off x="1979613" y="4149725"/>
            <a:ext cx="2743200" cy="2073275"/>
            <a:chOff x="0" y="0"/>
            <a:chExt cx="1728" cy="1306"/>
          </a:xfrm>
        </p:grpSpPr>
        <p:sp>
          <p:nvSpPr>
            <p:cNvPr id="61475" name="Line 13"/>
            <p:cNvSpPr>
              <a:spLocks noChangeShapeType="1"/>
            </p:cNvSpPr>
            <p:nvPr/>
          </p:nvSpPr>
          <p:spPr bwMode="auto">
            <a:xfrm flipH="1">
              <a:off x="1309" y="771"/>
              <a:ext cx="240" cy="28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1476" name="Group 9"/>
            <p:cNvGrpSpPr/>
            <p:nvPr/>
          </p:nvGrpSpPr>
          <p:grpSpPr bwMode="auto">
            <a:xfrm>
              <a:off x="0" y="0"/>
              <a:ext cx="1728" cy="1306"/>
              <a:chOff x="0" y="0"/>
              <a:chExt cx="1728" cy="1306"/>
            </a:xfrm>
          </p:grpSpPr>
          <p:sp>
            <p:nvSpPr>
              <p:cNvPr id="61477" name="Line 10"/>
              <p:cNvSpPr>
                <a:spLocks noChangeShapeType="1"/>
              </p:cNvSpPr>
              <p:nvPr/>
            </p:nvSpPr>
            <p:spPr bwMode="auto">
              <a:xfrm flipH="1">
                <a:off x="576" y="663"/>
                <a:ext cx="960" cy="4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8" name="Line 11"/>
              <p:cNvSpPr>
                <a:spLocks noChangeShapeType="1"/>
              </p:cNvSpPr>
              <p:nvPr/>
            </p:nvSpPr>
            <p:spPr bwMode="auto">
              <a:xfrm>
                <a:off x="576" y="1143"/>
                <a:ext cx="62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9" name="Line 12"/>
              <p:cNvSpPr>
                <a:spLocks noChangeShapeType="1"/>
              </p:cNvSpPr>
              <p:nvPr/>
            </p:nvSpPr>
            <p:spPr bwMode="auto">
              <a:xfrm>
                <a:off x="192" y="711"/>
                <a:ext cx="24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0" name="Line 14"/>
              <p:cNvSpPr>
                <a:spLocks noChangeShapeType="1"/>
              </p:cNvSpPr>
              <p:nvPr/>
            </p:nvSpPr>
            <p:spPr bwMode="auto">
              <a:xfrm>
                <a:off x="960" y="231"/>
                <a:ext cx="576"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1" name="Line 15"/>
              <p:cNvSpPr>
                <a:spLocks noChangeShapeType="1"/>
              </p:cNvSpPr>
              <p:nvPr/>
            </p:nvSpPr>
            <p:spPr bwMode="auto">
              <a:xfrm>
                <a:off x="912" y="279"/>
                <a:ext cx="144"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2" name="Line 16"/>
              <p:cNvSpPr>
                <a:spLocks noChangeShapeType="1"/>
              </p:cNvSpPr>
              <p:nvPr/>
            </p:nvSpPr>
            <p:spPr bwMode="auto">
              <a:xfrm flipH="1">
                <a:off x="672" y="279"/>
                <a:ext cx="144"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3" name="Line 17"/>
              <p:cNvSpPr>
                <a:spLocks noChangeShapeType="1"/>
              </p:cNvSpPr>
              <p:nvPr/>
            </p:nvSpPr>
            <p:spPr bwMode="auto">
              <a:xfrm flipH="1">
                <a:off x="240" y="231"/>
                <a:ext cx="528"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4" name="Oval 19" descr="羊皮纸"/>
              <p:cNvSpPr>
                <a:spLocks noChangeArrowheads="1"/>
              </p:cNvSpPr>
              <p:nvPr/>
            </p:nvSpPr>
            <p:spPr bwMode="auto">
              <a:xfrm>
                <a:off x="720" y="8"/>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5" name="Oval 20" descr="羊皮纸"/>
              <p:cNvSpPr>
                <a:spLocks noChangeArrowheads="1"/>
              </p:cNvSpPr>
              <p:nvPr/>
            </p:nvSpPr>
            <p:spPr bwMode="auto">
              <a:xfrm>
                <a:off x="1440" y="489"/>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6" name="Oval 21" descr="羊皮纸"/>
              <p:cNvSpPr>
                <a:spLocks noChangeArrowheads="1"/>
              </p:cNvSpPr>
              <p:nvPr/>
            </p:nvSpPr>
            <p:spPr bwMode="auto">
              <a:xfrm>
                <a:off x="960" y="497"/>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7" name="Oval 22" descr="羊皮纸"/>
              <p:cNvSpPr>
                <a:spLocks noChangeArrowheads="1"/>
              </p:cNvSpPr>
              <p:nvPr/>
            </p:nvSpPr>
            <p:spPr bwMode="auto">
              <a:xfrm>
                <a:off x="336" y="1008"/>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8" name="Oval 23" descr="羊皮纸"/>
              <p:cNvSpPr>
                <a:spLocks noChangeArrowheads="1"/>
              </p:cNvSpPr>
              <p:nvPr/>
            </p:nvSpPr>
            <p:spPr bwMode="auto">
              <a:xfrm>
                <a:off x="480" y="48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89" name="Text Box 24"/>
              <p:cNvSpPr txBox="1">
                <a:spLocks noChangeArrowheads="1"/>
              </p:cNvSpPr>
              <p:nvPr/>
            </p:nvSpPr>
            <p:spPr bwMode="auto">
              <a:xfrm>
                <a:off x="735" y="0"/>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A</a:t>
                </a:r>
                <a:endParaRPr lang="en-US" altLang="zh-CN" sz="2600">
                  <a:ea typeface="SimSun" panose="02010600030101010101" pitchFamily="2" charset="-122"/>
                </a:endParaRPr>
              </a:p>
            </p:txBody>
          </p:sp>
          <p:sp>
            <p:nvSpPr>
              <p:cNvPr id="61490" name="Text Box 25"/>
              <p:cNvSpPr txBox="1">
                <a:spLocks noChangeArrowheads="1"/>
              </p:cNvSpPr>
              <p:nvPr/>
            </p:nvSpPr>
            <p:spPr bwMode="auto">
              <a:xfrm>
                <a:off x="492" y="470"/>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C</a:t>
                </a:r>
                <a:endParaRPr lang="en-US" altLang="zh-CN" sz="2600">
                  <a:ea typeface="SimSun" panose="02010600030101010101" pitchFamily="2" charset="-122"/>
                </a:endParaRPr>
              </a:p>
            </p:txBody>
          </p:sp>
          <p:sp>
            <p:nvSpPr>
              <p:cNvPr id="61491" name="Text Box 26"/>
              <p:cNvSpPr txBox="1">
                <a:spLocks noChangeArrowheads="1"/>
              </p:cNvSpPr>
              <p:nvPr/>
            </p:nvSpPr>
            <p:spPr bwMode="auto">
              <a:xfrm>
                <a:off x="975" y="489"/>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D</a:t>
                </a:r>
                <a:endParaRPr lang="en-US" altLang="zh-CN" sz="2600">
                  <a:ea typeface="SimSun" panose="02010600030101010101" pitchFamily="2" charset="-122"/>
                </a:endParaRPr>
              </a:p>
            </p:txBody>
          </p:sp>
          <p:sp>
            <p:nvSpPr>
              <p:cNvPr id="61492" name="Text Box 27"/>
              <p:cNvSpPr txBox="1">
                <a:spLocks noChangeArrowheads="1"/>
              </p:cNvSpPr>
              <p:nvPr/>
            </p:nvSpPr>
            <p:spPr bwMode="auto">
              <a:xfrm>
                <a:off x="1463" y="480"/>
                <a:ext cx="25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E</a:t>
                </a:r>
                <a:endParaRPr lang="en-US" altLang="zh-CN" sz="2600">
                  <a:ea typeface="SimSun" panose="02010600030101010101" pitchFamily="2" charset="-122"/>
                </a:endParaRPr>
              </a:p>
            </p:txBody>
          </p:sp>
          <p:sp>
            <p:nvSpPr>
              <p:cNvPr id="61493" name="Oval 28" descr="羊皮纸"/>
              <p:cNvSpPr>
                <a:spLocks noChangeArrowheads="1"/>
              </p:cNvSpPr>
              <p:nvPr/>
            </p:nvSpPr>
            <p:spPr bwMode="auto">
              <a:xfrm>
                <a:off x="0" y="48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94" name="Text Box 32"/>
              <p:cNvSpPr txBox="1">
                <a:spLocks noChangeArrowheads="1"/>
              </p:cNvSpPr>
              <p:nvPr/>
            </p:nvSpPr>
            <p:spPr bwMode="auto">
              <a:xfrm>
                <a:off x="16" y="470"/>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B</a:t>
                </a:r>
                <a:endParaRPr lang="en-US" altLang="zh-CN" sz="2600">
                  <a:ea typeface="SimSun" panose="02010600030101010101" pitchFamily="2" charset="-122"/>
                </a:endParaRPr>
              </a:p>
            </p:txBody>
          </p:sp>
          <p:sp>
            <p:nvSpPr>
              <p:cNvPr id="61495" name="Text Box 33"/>
              <p:cNvSpPr txBox="1">
                <a:spLocks noChangeArrowheads="1"/>
              </p:cNvSpPr>
              <p:nvPr/>
            </p:nvSpPr>
            <p:spPr bwMode="auto">
              <a:xfrm>
                <a:off x="354" y="998"/>
                <a:ext cx="24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F</a:t>
                </a:r>
                <a:endParaRPr lang="en-US" altLang="zh-CN" sz="2600">
                  <a:ea typeface="SimSun" panose="02010600030101010101" pitchFamily="2" charset="-122"/>
                </a:endParaRPr>
              </a:p>
            </p:txBody>
          </p:sp>
          <p:sp>
            <p:nvSpPr>
              <p:cNvPr id="61496" name="Oval 35" descr="羊皮纸"/>
              <p:cNvSpPr>
                <a:spLocks noChangeArrowheads="1"/>
              </p:cNvSpPr>
              <p:nvPr/>
            </p:nvSpPr>
            <p:spPr bwMode="auto">
              <a:xfrm>
                <a:off x="1092" y="1008"/>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97" name="Text Box 36"/>
              <p:cNvSpPr txBox="1">
                <a:spLocks noChangeArrowheads="1"/>
              </p:cNvSpPr>
              <p:nvPr/>
            </p:nvSpPr>
            <p:spPr bwMode="auto">
              <a:xfrm>
                <a:off x="1085" y="998"/>
                <a:ext cx="27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G</a:t>
                </a:r>
                <a:endParaRPr lang="en-US" altLang="zh-CN" sz="2600">
                  <a:ea typeface="SimSun" panose="02010600030101010101" pitchFamily="2" charset="-122"/>
                </a:endParaRPr>
              </a:p>
            </p:txBody>
          </p:sp>
        </p:grpSp>
      </p:grpSp>
      <p:grpSp>
        <p:nvGrpSpPr>
          <p:cNvPr id="61448" name="Group 31"/>
          <p:cNvGrpSpPr/>
          <p:nvPr/>
        </p:nvGrpSpPr>
        <p:grpSpPr bwMode="auto">
          <a:xfrm>
            <a:off x="5003800" y="4221163"/>
            <a:ext cx="2743200" cy="2103437"/>
            <a:chOff x="0" y="0"/>
            <a:chExt cx="1728" cy="1325"/>
          </a:xfrm>
        </p:grpSpPr>
        <p:sp>
          <p:nvSpPr>
            <p:cNvPr id="61449" name="Line 56"/>
            <p:cNvSpPr>
              <a:spLocks noChangeShapeType="1"/>
            </p:cNvSpPr>
            <p:nvPr/>
          </p:nvSpPr>
          <p:spPr bwMode="auto">
            <a:xfrm>
              <a:off x="576" y="1155"/>
              <a:ext cx="624"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0" name="Line 57"/>
            <p:cNvSpPr>
              <a:spLocks noChangeShapeType="1"/>
            </p:cNvSpPr>
            <p:nvPr/>
          </p:nvSpPr>
          <p:spPr bwMode="auto">
            <a:xfrm>
              <a:off x="192" y="723"/>
              <a:ext cx="240" cy="33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1" name="Line 58"/>
            <p:cNvSpPr>
              <a:spLocks noChangeShapeType="1"/>
            </p:cNvSpPr>
            <p:nvPr/>
          </p:nvSpPr>
          <p:spPr bwMode="auto">
            <a:xfrm flipH="1">
              <a:off x="1296" y="771"/>
              <a:ext cx="240" cy="288"/>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2" name="Line 59"/>
            <p:cNvSpPr>
              <a:spLocks noChangeShapeType="1"/>
            </p:cNvSpPr>
            <p:nvPr/>
          </p:nvSpPr>
          <p:spPr bwMode="auto">
            <a:xfrm>
              <a:off x="979" y="250"/>
              <a:ext cx="576" cy="33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3" name="Line 60"/>
            <p:cNvSpPr>
              <a:spLocks noChangeShapeType="1"/>
            </p:cNvSpPr>
            <p:nvPr/>
          </p:nvSpPr>
          <p:spPr bwMode="auto">
            <a:xfrm>
              <a:off x="912" y="291"/>
              <a:ext cx="144" cy="24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4" name="Line 61"/>
            <p:cNvSpPr>
              <a:spLocks noChangeShapeType="1"/>
            </p:cNvSpPr>
            <p:nvPr/>
          </p:nvSpPr>
          <p:spPr bwMode="auto">
            <a:xfrm flipH="1">
              <a:off x="672" y="291"/>
              <a:ext cx="144" cy="24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5" name="Oval 62" descr="羊皮纸"/>
            <p:cNvSpPr>
              <a:spLocks noChangeArrowheads="1"/>
            </p:cNvSpPr>
            <p:nvPr/>
          </p:nvSpPr>
          <p:spPr bwMode="auto">
            <a:xfrm>
              <a:off x="720" y="2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56" name="Text Box 63"/>
            <p:cNvSpPr txBox="1">
              <a:spLocks noChangeArrowheads="1"/>
            </p:cNvSpPr>
            <p:nvPr/>
          </p:nvSpPr>
          <p:spPr bwMode="auto">
            <a:xfrm>
              <a:off x="730" y="0"/>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A</a:t>
              </a:r>
              <a:endParaRPr lang="en-US" altLang="zh-CN" sz="2600">
                <a:ea typeface="SimSun" panose="02010600030101010101" pitchFamily="2" charset="-122"/>
              </a:endParaRPr>
            </a:p>
          </p:txBody>
        </p:sp>
        <p:sp>
          <p:nvSpPr>
            <p:cNvPr id="61457" name="Oval 68" descr="羊皮纸"/>
            <p:cNvSpPr>
              <a:spLocks noChangeArrowheads="1"/>
            </p:cNvSpPr>
            <p:nvPr/>
          </p:nvSpPr>
          <p:spPr bwMode="auto">
            <a:xfrm>
              <a:off x="1440" y="501"/>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58" name="Oval 69" descr="羊皮纸"/>
            <p:cNvSpPr>
              <a:spLocks noChangeArrowheads="1"/>
            </p:cNvSpPr>
            <p:nvPr/>
          </p:nvSpPr>
          <p:spPr bwMode="auto">
            <a:xfrm>
              <a:off x="960" y="509"/>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59" name="Oval 70" descr="羊皮纸"/>
            <p:cNvSpPr>
              <a:spLocks noChangeArrowheads="1"/>
            </p:cNvSpPr>
            <p:nvPr/>
          </p:nvSpPr>
          <p:spPr bwMode="auto">
            <a:xfrm>
              <a:off x="336" y="102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60" name="Oval 71" descr="羊皮纸"/>
            <p:cNvSpPr>
              <a:spLocks noChangeArrowheads="1"/>
            </p:cNvSpPr>
            <p:nvPr/>
          </p:nvSpPr>
          <p:spPr bwMode="auto">
            <a:xfrm>
              <a:off x="480" y="492"/>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61" name="Text Box 72"/>
            <p:cNvSpPr txBox="1">
              <a:spLocks noChangeArrowheads="1"/>
            </p:cNvSpPr>
            <p:nvPr/>
          </p:nvSpPr>
          <p:spPr bwMode="auto">
            <a:xfrm>
              <a:off x="490" y="489"/>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C</a:t>
              </a:r>
              <a:endParaRPr lang="en-US" altLang="zh-CN" sz="2600">
                <a:ea typeface="SimSun" panose="02010600030101010101" pitchFamily="2" charset="-122"/>
              </a:endParaRPr>
            </a:p>
          </p:txBody>
        </p:sp>
        <p:sp>
          <p:nvSpPr>
            <p:cNvPr id="61462" name="Text Box 73"/>
            <p:cNvSpPr txBox="1">
              <a:spLocks noChangeArrowheads="1"/>
            </p:cNvSpPr>
            <p:nvPr/>
          </p:nvSpPr>
          <p:spPr bwMode="auto">
            <a:xfrm>
              <a:off x="970" y="509"/>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D</a:t>
              </a:r>
              <a:endParaRPr lang="en-US" altLang="zh-CN" sz="2600">
                <a:ea typeface="SimSun" panose="02010600030101010101" pitchFamily="2" charset="-122"/>
              </a:endParaRPr>
            </a:p>
          </p:txBody>
        </p:sp>
        <p:sp>
          <p:nvSpPr>
            <p:cNvPr id="61463" name="Text Box 74"/>
            <p:cNvSpPr txBox="1">
              <a:spLocks noChangeArrowheads="1"/>
            </p:cNvSpPr>
            <p:nvPr/>
          </p:nvSpPr>
          <p:spPr bwMode="auto">
            <a:xfrm>
              <a:off x="1463" y="498"/>
              <a:ext cx="25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E</a:t>
              </a:r>
              <a:endParaRPr lang="en-US" altLang="zh-CN" sz="2600">
                <a:ea typeface="SimSun" panose="02010600030101010101" pitchFamily="2" charset="-122"/>
              </a:endParaRPr>
            </a:p>
          </p:txBody>
        </p:sp>
        <p:sp>
          <p:nvSpPr>
            <p:cNvPr id="61464" name="Oval 75" descr="羊皮纸"/>
            <p:cNvSpPr>
              <a:spLocks noChangeArrowheads="1"/>
            </p:cNvSpPr>
            <p:nvPr/>
          </p:nvSpPr>
          <p:spPr bwMode="auto">
            <a:xfrm>
              <a:off x="0" y="492"/>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65" name="Text Box 79"/>
            <p:cNvSpPr txBox="1">
              <a:spLocks noChangeArrowheads="1"/>
            </p:cNvSpPr>
            <p:nvPr/>
          </p:nvSpPr>
          <p:spPr bwMode="auto">
            <a:xfrm>
              <a:off x="10" y="489"/>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B</a:t>
              </a:r>
              <a:endParaRPr lang="en-US" altLang="zh-CN" sz="2600">
                <a:ea typeface="SimSun" panose="02010600030101010101" pitchFamily="2" charset="-122"/>
              </a:endParaRPr>
            </a:p>
          </p:txBody>
        </p:sp>
        <p:sp>
          <p:nvSpPr>
            <p:cNvPr id="61466" name="Text Box 80"/>
            <p:cNvSpPr txBox="1">
              <a:spLocks noChangeArrowheads="1"/>
            </p:cNvSpPr>
            <p:nvPr/>
          </p:nvSpPr>
          <p:spPr bwMode="auto">
            <a:xfrm>
              <a:off x="356" y="1017"/>
              <a:ext cx="24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F</a:t>
              </a:r>
              <a:endParaRPr lang="en-US" altLang="zh-CN" sz="2600">
                <a:ea typeface="SimSun" panose="02010600030101010101" pitchFamily="2" charset="-122"/>
              </a:endParaRPr>
            </a:p>
          </p:txBody>
        </p:sp>
        <p:sp>
          <p:nvSpPr>
            <p:cNvPr id="61467" name="Oval 82" descr="羊皮纸"/>
            <p:cNvSpPr>
              <a:spLocks noChangeArrowheads="1"/>
            </p:cNvSpPr>
            <p:nvPr/>
          </p:nvSpPr>
          <p:spPr bwMode="auto">
            <a:xfrm>
              <a:off x="1092" y="1020"/>
              <a:ext cx="288" cy="288"/>
            </a:xfrm>
            <a:prstGeom prst="ellipse">
              <a:avLst/>
            </a:prstGeom>
            <a:blipFill dpi="0" rotWithShape="0">
              <a:blip r:embed="rId1"/>
              <a:srcRect/>
              <a:tile tx="0" ty="0" sx="100000" sy="100000" flip="none" algn="tl"/>
            </a:blipFill>
            <a:ln w="9525">
              <a:solidFill>
                <a:schemeClr val="bg2"/>
              </a:solidFill>
              <a:round/>
            </a:ln>
            <a:effectLst>
              <a:outerShdw dist="35921" dir="2700000" algn="ctr" rotWithShape="0">
                <a:schemeClr val="bg2"/>
              </a:outerShdw>
            </a:effectLst>
          </p:spPr>
          <p:txBody>
            <a:bodyPr wrap="none" anchor="ctr"/>
            <a:lstStyle/>
            <a:p>
              <a:pPr algn="ctr"/>
              <a:endParaRPr lang="zh-CN" altLang="en-US"/>
            </a:p>
          </p:txBody>
        </p:sp>
        <p:sp>
          <p:nvSpPr>
            <p:cNvPr id="61468" name="Text Box 83"/>
            <p:cNvSpPr txBox="1">
              <a:spLocks noChangeArrowheads="1"/>
            </p:cNvSpPr>
            <p:nvPr/>
          </p:nvSpPr>
          <p:spPr bwMode="auto">
            <a:xfrm>
              <a:off x="1102" y="1017"/>
              <a:ext cx="27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600" b="1">
                  <a:latin typeface="Arial" panose="020B0604020202020204" pitchFamily="34" charset="0"/>
                  <a:ea typeface="SimSun" panose="02010600030101010101" pitchFamily="2" charset="-122"/>
                </a:rPr>
                <a:t>G</a:t>
              </a:r>
              <a:endParaRPr lang="en-US" altLang="zh-CN" sz="2600">
                <a:ea typeface="SimSun" panose="02010600030101010101" pitchFamily="2" charset="-122"/>
              </a:endParaRPr>
            </a:p>
          </p:txBody>
        </p:sp>
        <p:sp>
          <p:nvSpPr>
            <p:cNvPr id="61469" name="Line 92"/>
            <p:cNvSpPr>
              <a:spLocks noChangeShapeType="1"/>
            </p:cNvSpPr>
            <p:nvPr/>
          </p:nvSpPr>
          <p:spPr bwMode="auto">
            <a:xfrm>
              <a:off x="1104" y="195"/>
              <a:ext cx="432" cy="240"/>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0" name="Line 93"/>
            <p:cNvSpPr>
              <a:spLocks noChangeShapeType="1"/>
            </p:cNvSpPr>
            <p:nvPr/>
          </p:nvSpPr>
          <p:spPr bwMode="auto">
            <a:xfrm flipH="1">
              <a:off x="1440" y="867"/>
              <a:ext cx="192" cy="240"/>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1" name="Line 94"/>
            <p:cNvSpPr>
              <a:spLocks noChangeShapeType="1"/>
            </p:cNvSpPr>
            <p:nvPr/>
          </p:nvSpPr>
          <p:spPr bwMode="auto">
            <a:xfrm flipH="1">
              <a:off x="672" y="1251"/>
              <a:ext cx="384" cy="0"/>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2" name="Line 95"/>
            <p:cNvSpPr>
              <a:spLocks noChangeShapeType="1"/>
            </p:cNvSpPr>
            <p:nvPr/>
          </p:nvSpPr>
          <p:spPr bwMode="auto">
            <a:xfrm flipH="1" flipV="1">
              <a:off x="96" y="819"/>
              <a:ext cx="192" cy="288"/>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3" name="Line 96"/>
            <p:cNvSpPr>
              <a:spLocks noChangeShapeType="1"/>
            </p:cNvSpPr>
            <p:nvPr/>
          </p:nvSpPr>
          <p:spPr bwMode="auto">
            <a:xfrm>
              <a:off x="864" y="339"/>
              <a:ext cx="144" cy="240"/>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4" name="Line 97"/>
            <p:cNvSpPr>
              <a:spLocks noChangeShapeType="1"/>
            </p:cNvSpPr>
            <p:nvPr/>
          </p:nvSpPr>
          <p:spPr bwMode="auto">
            <a:xfrm flipH="1">
              <a:off x="576" y="291"/>
              <a:ext cx="144" cy="192"/>
            </a:xfrm>
            <a:prstGeom prst="line">
              <a:avLst/>
            </a:prstGeom>
            <a:noFill/>
            <a:ln w="28575">
              <a:solidFill>
                <a:schemeClr val="tx2"/>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3C3BA1A4-2194-4D9A-9BBF-0ED1492F69B4}"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2467"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197B9267-B2AF-43F6-BFA3-FA04D1C7231D}"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75780" name="Rectangle 2"/>
          <p:cNvSpPr>
            <a:spLocks noGrp="1" noChangeArrowheads="1"/>
          </p:cNvSpPr>
          <p:nvPr>
            <p:ph type="body" idx="4294967295"/>
          </p:nvPr>
        </p:nvSpPr>
        <p:spPr>
          <a:xfrm>
            <a:off x="576263" y="3784600"/>
            <a:ext cx="8077200" cy="2779713"/>
          </a:xfrm>
        </p:spPr>
        <p:txBody>
          <a:bodyPr/>
          <a:lstStyle/>
          <a:p>
            <a:pPr marL="609600" indent="-609600" eaLnBrk="1" hangingPunct="1">
              <a:buClr>
                <a:srgbClr val="800080"/>
              </a:buClr>
              <a:buSzPct val="50000"/>
            </a:pPr>
            <a:r>
              <a:rPr lang="zh-CN" altLang="en-US" sz="3000" b="1" dirty="0">
                <a:ea typeface="仿宋_GB2312" pitchFamily="49" charset="-122"/>
              </a:rPr>
              <a:t>构造最小生成树的准则</a:t>
            </a:r>
            <a:endParaRPr lang="zh-CN" altLang="en-US" sz="3000" b="1" dirty="0">
              <a:ea typeface="仿宋_GB2312" pitchFamily="49" charset="-122"/>
            </a:endParaRPr>
          </a:p>
          <a:p>
            <a:pPr marL="990600" lvl="1" indent="-533400" eaLnBrk="1" hangingPunct="1">
              <a:buClr>
                <a:srgbClr val="006600"/>
              </a:buClr>
              <a:buFont typeface="Wingdings" panose="05000000000000000000" pitchFamily="2" charset="2"/>
              <a:buChar char="v"/>
            </a:pPr>
            <a:r>
              <a:rPr lang="zh-CN" altLang="en-US" sz="3000" b="1" dirty="0">
                <a:latin typeface="Times New Roman" panose="02020603050405020304" pitchFamily="18" charset="0"/>
                <a:ea typeface="仿宋_GB2312" pitchFamily="49" charset="-122"/>
              </a:rPr>
              <a:t>必须使用且仅使用该网络中的 </a:t>
            </a:r>
            <a:r>
              <a:rPr lang="en-US" altLang="zh-CN" sz="3000" b="1" i="1" dirty="0">
                <a:solidFill>
                  <a:srgbClr val="FF0000"/>
                </a:solidFill>
                <a:latin typeface="Times New Roman" panose="02020603050405020304" pitchFamily="18" charset="0"/>
                <a:ea typeface="仿宋_GB2312" pitchFamily="49" charset="-122"/>
              </a:rPr>
              <a:t>n</a:t>
            </a:r>
            <a:r>
              <a:rPr lang="en-US" altLang="zh-CN" sz="3000" b="1" dirty="0">
                <a:solidFill>
                  <a:srgbClr val="FF0000"/>
                </a:solidFill>
                <a:latin typeface="Courier New" panose="02070309020205020404" pitchFamily="49" charset="0"/>
                <a:ea typeface="仿宋_GB2312" pitchFamily="49" charset="-122"/>
              </a:rPr>
              <a:t>-</a:t>
            </a:r>
            <a:r>
              <a:rPr lang="en-US" altLang="zh-CN" sz="3000" b="1" dirty="0">
                <a:solidFill>
                  <a:srgbClr val="FF0000"/>
                </a:solidFill>
                <a:latin typeface="Times New Roman" panose="02020603050405020304" pitchFamily="18" charset="0"/>
                <a:ea typeface="仿宋_GB2312" pitchFamily="49" charset="-122"/>
              </a:rPr>
              <a:t>1 </a:t>
            </a:r>
            <a:r>
              <a:rPr lang="zh-CN" altLang="en-US" sz="3000" b="1" dirty="0">
                <a:latin typeface="Times New Roman" panose="02020603050405020304" pitchFamily="18" charset="0"/>
                <a:ea typeface="仿宋_GB2312" pitchFamily="49" charset="-122"/>
              </a:rPr>
              <a:t>条边来联结网络中的 </a:t>
            </a:r>
            <a:r>
              <a:rPr lang="en-US" altLang="zh-CN" sz="3000" b="1" i="1" dirty="0">
                <a:latin typeface="Times New Roman" panose="02020603050405020304" pitchFamily="18" charset="0"/>
                <a:ea typeface="仿宋_GB2312" pitchFamily="49" charset="-122"/>
              </a:rPr>
              <a:t>n</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个顶点；</a:t>
            </a:r>
            <a:endParaRPr lang="zh-CN" altLang="en-US" sz="3000" b="1" dirty="0">
              <a:latin typeface="Times New Roman" panose="02020603050405020304" pitchFamily="18" charset="0"/>
              <a:ea typeface="仿宋_GB2312" pitchFamily="49" charset="-122"/>
            </a:endParaRPr>
          </a:p>
          <a:p>
            <a:pPr marL="990600" lvl="1" indent="-533400" eaLnBrk="1" hangingPunct="1">
              <a:buClr>
                <a:srgbClr val="006600"/>
              </a:buClr>
              <a:buFont typeface="Wingdings" panose="05000000000000000000" pitchFamily="2" charset="2"/>
              <a:buChar char="v"/>
            </a:pPr>
            <a:r>
              <a:rPr lang="zh-CN" altLang="en-US" sz="3000" b="1" dirty="0">
                <a:latin typeface="Times New Roman" panose="02020603050405020304" pitchFamily="18" charset="0"/>
                <a:ea typeface="仿宋_GB2312" pitchFamily="49" charset="-122"/>
              </a:rPr>
              <a:t>不能使用产生回路的边；</a:t>
            </a:r>
            <a:endParaRPr lang="zh-CN" altLang="en-US" sz="3000" b="1" dirty="0">
              <a:latin typeface="Times New Roman" panose="02020603050405020304" pitchFamily="18" charset="0"/>
              <a:ea typeface="仿宋_GB2312" pitchFamily="49" charset="-122"/>
            </a:endParaRPr>
          </a:p>
          <a:p>
            <a:pPr marL="990600" lvl="1" indent="-533400" eaLnBrk="1" hangingPunct="1">
              <a:buClr>
                <a:srgbClr val="006600"/>
              </a:buClr>
              <a:buFont typeface="Wingdings" panose="05000000000000000000" pitchFamily="2" charset="2"/>
              <a:buChar char="v"/>
            </a:pPr>
            <a:r>
              <a:rPr lang="zh-CN" altLang="en-US" sz="3000" b="1" dirty="0">
                <a:latin typeface="Times New Roman" panose="02020603050405020304" pitchFamily="18" charset="0"/>
                <a:ea typeface="仿宋_GB2312" pitchFamily="49" charset="-122"/>
              </a:rPr>
              <a:t>各边上的权值的总和达到</a:t>
            </a:r>
            <a:r>
              <a:rPr lang="zh-CN" altLang="en-US" sz="3000" b="1" dirty="0">
                <a:solidFill>
                  <a:srgbClr val="FF0000"/>
                </a:solidFill>
                <a:latin typeface="Times New Roman" panose="02020603050405020304" pitchFamily="18" charset="0"/>
                <a:ea typeface="仿宋_GB2312" pitchFamily="49" charset="-122"/>
              </a:rPr>
              <a:t>最小</a:t>
            </a:r>
            <a:r>
              <a:rPr lang="zh-CN" altLang="en-US" sz="3000" b="1" dirty="0">
                <a:latin typeface="Times New Roman" panose="02020603050405020304" pitchFamily="18" charset="0"/>
                <a:ea typeface="仿宋_GB2312" pitchFamily="49" charset="-122"/>
              </a:rPr>
              <a:t>。</a:t>
            </a:r>
            <a:endParaRPr lang="zh-CN" altLang="en-US" sz="3000" b="1" dirty="0">
              <a:latin typeface="Times New Roman" panose="02020603050405020304" pitchFamily="18" charset="0"/>
              <a:ea typeface="仿宋_GB2312" pitchFamily="49" charset="-122"/>
            </a:endParaRPr>
          </a:p>
        </p:txBody>
      </p:sp>
      <p:grpSp>
        <p:nvGrpSpPr>
          <p:cNvPr id="62469" name="Group 5"/>
          <p:cNvGrpSpPr/>
          <p:nvPr/>
        </p:nvGrpSpPr>
        <p:grpSpPr bwMode="auto">
          <a:xfrm>
            <a:off x="863600" y="444500"/>
            <a:ext cx="6529388" cy="3416300"/>
            <a:chOff x="0" y="0"/>
            <a:chExt cx="4113" cy="2152"/>
          </a:xfrm>
        </p:grpSpPr>
        <p:sp>
          <p:nvSpPr>
            <p:cNvPr id="62470" name="Line 4"/>
            <p:cNvSpPr>
              <a:spLocks noChangeShapeType="1"/>
            </p:cNvSpPr>
            <p:nvPr/>
          </p:nvSpPr>
          <p:spPr bwMode="auto">
            <a:xfrm>
              <a:off x="1841" y="1232"/>
              <a:ext cx="313" cy="65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1" name="Line 5"/>
            <p:cNvSpPr>
              <a:spLocks noChangeShapeType="1"/>
            </p:cNvSpPr>
            <p:nvPr/>
          </p:nvSpPr>
          <p:spPr bwMode="auto">
            <a:xfrm flipV="1">
              <a:off x="612" y="844"/>
              <a:ext cx="531" cy="347"/>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2" name="Line 6"/>
            <p:cNvSpPr>
              <a:spLocks noChangeShapeType="1"/>
            </p:cNvSpPr>
            <p:nvPr/>
          </p:nvSpPr>
          <p:spPr bwMode="auto">
            <a:xfrm flipV="1">
              <a:off x="1211" y="383"/>
              <a:ext cx="540" cy="411"/>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3" name="Line 7"/>
            <p:cNvSpPr>
              <a:spLocks noChangeShapeType="1"/>
            </p:cNvSpPr>
            <p:nvPr/>
          </p:nvSpPr>
          <p:spPr bwMode="auto">
            <a:xfrm flipH="1" flipV="1">
              <a:off x="563" y="1232"/>
              <a:ext cx="145" cy="576"/>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4" name="Line 8"/>
            <p:cNvSpPr>
              <a:spLocks noChangeShapeType="1"/>
            </p:cNvSpPr>
            <p:nvPr/>
          </p:nvSpPr>
          <p:spPr bwMode="auto">
            <a:xfrm flipV="1">
              <a:off x="772" y="1241"/>
              <a:ext cx="1025" cy="576"/>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5" name="Line 9"/>
            <p:cNvSpPr>
              <a:spLocks noChangeShapeType="1"/>
            </p:cNvSpPr>
            <p:nvPr/>
          </p:nvSpPr>
          <p:spPr bwMode="auto">
            <a:xfrm>
              <a:off x="1796" y="391"/>
              <a:ext cx="28" cy="778"/>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6" name="Line 10"/>
            <p:cNvSpPr>
              <a:spLocks noChangeShapeType="1"/>
            </p:cNvSpPr>
            <p:nvPr/>
          </p:nvSpPr>
          <p:spPr bwMode="auto">
            <a:xfrm flipV="1">
              <a:off x="1869" y="950"/>
              <a:ext cx="1299" cy="264"/>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7" name="Line 11"/>
            <p:cNvSpPr>
              <a:spLocks noChangeShapeType="1"/>
            </p:cNvSpPr>
            <p:nvPr/>
          </p:nvSpPr>
          <p:spPr bwMode="auto">
            <a:xfrm flipV="1">
              <a:off x="2172" y="976"/>
              <a:ext cx="1024" cy="896"/>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8" name="Line 12"/>
            <p:cNvSpPr>
              <a:spLocks noChangeShapeType="1"/>
            </p:cNvSpPr>
            <p:nvPr/>
          </p:nvSpPr>
          <p:spPr bwMode="auto">
            <a:xfrm>
              <a:off x="3232" y="968"/>
              <a:ext cx="284" cy="439"/>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9" name="Line 13"/>
            <p:cNvSpPr>
              <a:spLocks noChangeShapeType="1"/>
            </p:cNvSpPr>
            <p:nvPr/>
          </p:nvSpPr>
          <p:spPr bwMode="auto">
            <a:xfrm flipV="1">
              <a:off x="2199" y="1461"/>
              <a:ext cx="1326" cy="438"/>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0" name="Line 14"/>
            <p:cNvSpPr>
              <a:spLocks noChangeShapeType="1"/>
            </p:cNvSpPr>
            <p:nvPr/>
          </p:nvSpPr>
          <p:spPr bwMode="auto">
            <a:xfrm>
              <a:off x="772" y="1845"/>
              <a:ext cx="1336" cy="37"/>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1" name="Line 15"/>
            <p:cNvSpPr>
              <a:spLocks noChangeShapeType="1"/>
            </p:cNvSpPr>
            <p:nvPr/>
          </p:nvSpPr>
          <p:spPr bwMode="auto">
            <a:xfrm flipV="1">
              <a:off x="616" y="1196"/>
              <a:ext cx="1189" cy="36"/>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2" name="Line 16"/>
            <p:cNvSpPr>
              <a:spLocks noChangeShapeType="1"/>
            </p:cNvSpPr>
            <p:nvPr/>
          </p:nvSpPr>
          <p:spPr bwMode="auto">
            <a:xfrm>
              <a:off x="1211" y="857"/>
              <a:ext cx="622" cy="339"/>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3" name="Line 17"/>
            <p:cNvSpPr>
              <a:spLocks noChangeShapeType="1"/>
            </p:cNvSpPr>
            <p:nvPr/>
          </p:nvSpPr>
          <p:spPr bwMode="auto">
            <a:xfrm>
              <a:off x="599" y="1268"/>
              <a:ext cx="1536" cy="595"/>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4" name="Line 18"/>
            <p:cNvSpPr>
              <a:spLocks noChangeShapeType="1"/>
            </p:cNvSpPr>
            <p:nvPr/>
          </p:nvSpPr>
          <p:spPr bwMode="auto">
            <a:xfrm>
              <a:off x="1860" y="1241"/>
              <a:ext cx="1645" cy="184"/>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5" name="Line 19"/>
            <p:cNvSpPr>
              <a:spLocks noChangeShapeType="1"/>
            </p:cNvSpPr>
            <p:nvPr/>
          </p:nvSpPr>
          <p:spPr bwMode="auto">
            <a:xfrm flipV="1">
              <a:off x="1837" y="360"/>
              <a:ext cx="34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6" name="Line 20"/>
            <p:cNvSpPr>
              <a:spLocks noChangeShapeType="1"/>
            </p:cNvSpPr>
            <p:nvPr/>
          </p:nvSpPr>
          <p:spPr bwMode="auto">
            <a:xfrm>
              <a:off x="2285" y="388"/>
              <a:ext cx="896" cy="513"/>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7" name="Oval 21"/>
            <p:cNvSpPr>
              <a:spLocks noChangeArrowheads="1"/>
            </p:cNvSpPr>
            <p:nvPr/>
          </p:nvSpPr>
          <p:spPr bwMode="auto">
            <a:xfrm>
              <a:off x="1764" y="1145"/>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88" name="Oval 22"/>
            <p:cNvSpPr>
              <a:spLocks noChangeArrowheads="1"/>
            </p:cNvSpPr>
            <p:nvPr/>
          </p:nvSpPr>
          <p:spPr bwMode="auto">
            <a:xfrm>
              <a:off x="653" y="1773"/>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89" name="Oval 23"/>
            <p:cNvSpPr>
              <a:spLocks noChangeArrowheads="1"/>
            </p:cNvSpPr>
            <p:nvPr/>
          </p:nvSpPr>
          <p:spPr bwMode="auto">
            <a:xfrm>
              <a:off x="3145" y="871"/>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0" name="Oval 24"/>
            <p:cNvSpPr>
              <a:spLocks noChangeArrowheads="1"/>
            </p:cNvSpPr>
            <p:nvPr/>
          </p:nvSpPr>
          <p:spPr bwMode="auto">
            <a:xfrm>
              <a:off x="1714" y="291"/>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1" name="Oval 25"/>
            <p:cNvSpPr>
              <a:spLocks noChangeArrowheads="1"/>
            </p:cNvSpPr>
            <p:nvPr/>
          </p:nvSpPr>
          <p:spPr bwMode="auto">
            <a:xfrm>
              <a:off x="3474" y="1383"/>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2" name="Oval 26"/>
            <p:cNvSpPr>
              <a:spLocks noChangeArrowheads="1"/>
            </p:cNvSpPr>
            <p:nvPr/>
          </p:nvSpPr>
          <p:spPr bwMode="auto">
            <a:xfrm>
              <a:off x="507" y="1159"/>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3" name="Oval 27"/>
            <p:cNvSpPr>
              <a:spLocks noChangeArrowheads="1"/>
            </p:cNvSpPr>
            <p:nvPr/>
          </p:nvSpPr>
          <p:spPr bwMode="auto">
            <a:xfrm>
              <a:off x="1106" y="771"/>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4" name="Oval 28"/>
            <p:cNvSpPr>
              <a:spLocks noChangeArrowheads="1"/>
            </p:cNvSpPr>
            <p:nvPr/>
          </p:nvSpPr>
          <p:spPr bwMode="auto">
            <a:xfrm>
              <a:off x="2089" y="1827"/>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5" name="Oval 29"/>
            <p:cNvSpPr>
              <a:spLocks noChangeArrowheads="1"/>
            </p:cNvSpPr>
            <p:nvPr/>
          </p:nvSpPr>
          <p:spPr bwMode="auto">
            <a:xfrm>
              <a:off x="2185" y="294"/>
              <a:ext cx="128" cy="128"/>
            </a:xfrm>
            <a:prstGeom prst="ellipse">
              <a:avLst/>
            </a:prstGeom>
            <a:solidFill>
              <a:srgbClr val="0000FF"/>
            </a:solidFill>
            <a:ln w="9525">
              <a:solidFill>
                <a:srgbClr val="3333CC"/>
              </a:solidFill>
              <a:round/>
            </a:ln>
          </p:spPr>
          <p:txBody>
            <a:bodyPr wrap="none" anchor="ctr"/>
            <a:lstStyle/>
            <a:p>
              <a:pPr algn="ctr"/>
              <a:endParaRPr lang="zh-CN" altLang="en-US"/>
            </a:p>
          </p:txBody>
        </p:sp>
        <p:sp>
          <p:nvSpPr>
            <p:cNvPr id="62496" name="Text Box 30"/>
            <p:cNvSpPr txBox="1">
              <a:spLocks noChangeArrowheads="1"/>
            </p:cNvSpPr>
            <p:nvPr/>
          </p:nvSpPr>
          <p:spPr bwMode="auto">
            <a:xfrm>
              <a:off x="1504" y="13"/>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北京</a:t>
              </a:r>
              <a:endParaRPr lang="zh-CN" altLang="en-US" sz="2400" b="1">
                <a:solidFill>
                  <a:srgbClr val="006600"/>
                </a:solidFill>
              </a:endParaRPr>
            </a:p>
          </p:txBody>
        </p:sp>
        <p:sp>
          <p:nvSpPr>
            <p:cNvPr id="62497" name="Text Box 31"/>
            <p:cNvSpPr txBox="1">
              <a:spLocks noChangeArrowheads="1"/>
            </p:cNvSpPr>
            <p:nvPr/>
          </p:nvSpPr>
          <p:spPr bwMode="auto">
            <a:xfrm>
              <a:off x="2002" y="0"/>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天津</a:t>
              </a:r>
              <a:endParaRPr lang="zh-CN" altLang="en-US" sz="2400" b="1">
                <a:solidFill>
                  <a:srgbClr val="006600"/>
                </a:solidFill>
              </a:endParaRPr>
            </a:p>
          </p:txBody>
        </p:sp>
        <p:sp>
          <p:nvSpPr>
            <p:cNvPr id="62498" name="Text Box 32"/>
            <p:cNvSpPr txBox="1">
              <a:spLocks noChangeArrowheads="1"/>
            </p:cNvSpPr>
            <p:nvPr/>
          </p:nvSpPr>
          <p:spPr bwMode="auto">
            <a:xfrm>
              <a:off x="3274" y="667"/>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南京</a:t>
              </a:r>
              <a:endParaRPr lang="zh-CN" altLang="en-US" sz="2400" b="1">
                <a:solidFill>
                  <a:srgbClr val="006600"/>
                </a:solidFill>
              </a:endParaRPr>
            </a:p>
          </p:txBody>
        </p:sp>
        <p:sp>
          <p:nvSpPr>
            <p:cNvPr id="62499" name="Text Box 33"/>
            <p:cNvSpPr txBox="1">
              <a:spLocks noChangeArrowheads="1"/>
            </p:cNvSpPr>
            <p:nvPr/>
          </p:nvSpPr>
          <p:spPr bwMode="auto">
            <a:xfrm>
              <a:off x="3611" y="1297"/>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上海</a:t>
              </a:r>
              <a:endParaRPr lang="zh-CN" altLang="en-US" sz="2400" b="1">
                <a:solidFill>
                  <a:srgbClr val="006600"/>
                </a:solidFill>
              </a:endParaRPr>
            </a:p>
          </p:txBody>
        </p:sp>
        <p:sp>
          <p:nvSpPr>
            <p:cNvPr id="62500" name="Text Box 34"/>
            <p:cNvSpPr txBox="1">
              <a:spLocks noChangeArrowheads="1"/>
            </p:cNvSpPr>
            <p:nvPr/>
          </p:nvSpPr>
          <p:spPr bwMode="auto">
            <a:xfrm>
              <a:off x="2222" y="1864"/>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广州</a:t>
              </a:r>
              <a:endParaRPr lang="zh-CN" altLang="en-US" sz="2400" b="1">
                <a:solidFill>
                  <a:srgbClr val="006600"/>
                </a:solidFill>
              </a:endParaRPr>
            </a:p>
          </p:txBody>
        </p:sp>
        <p:sp>
          <p:nvSpPr>
            <p:cNvPr id="62501" name="Text Box 35"/>
            <p:cNvSpPr txBox="1">
              <a:spLocks noChangeArrowheads="1"/>
            </p:cNvSpPr>
            <p:nvPr/>
          </p:nvSpPr>
          <p:spPr bwMode="auto">
            <a:xfrm>
              <a:off x="621" y="556"/>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西安</a:t>
              </a:r>
              <a:endParaRPr lang="zh-CN" altLang="en-US" sz="2400" b="1">
                <a:solidFill>
                  <a:srgbClr val="006600"/>
                </a:solidFill>
              </a:endParaRPr>
            </a:p>
          </p:txBody>
        </p:sp>
        <p:sp>
          <p:nvSpPr>
            <p:cNvPr id="62502" name="Text Box 36"/>
            <p:cNvSpPr txBox="1">
              <a:spLocks noChangeArrowheads="1"/>
            </p:cNvSpPr>
            <p:nvPr/>
          </p:nvSpPr>
          <p:spPr bwMode="auto">
            <a:xfrm>
              <a:off x="0" y="1042"/>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成都</a:t>
              </a:r>
              <a:endParaRPr lang="zh-CN" altLang="en-US" sz="2400" b="1">
                <a:solidFill>
                  <a:srgbClr val="006600"/>
                </a:solidFill>
              </a:endParaRPr>
            </a:p>
          </p:txBody>
        </p:sp>
        <p:sp>
          <p:nvSpPr>
            <p:cNvPr id="62503" name="Text Box 37"/>
            <p:cNvSpPr txBox="1">
              <a:spLocks noChangeArrowheads="1"/>
            </p:cNvSpPr>
            <p:nvPr/>
          </p:nvSpPr>
          <p:spPr bwMode="auto">
            <a:xfrm>
              <a:off x="165" y="1700"/>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昆明</a:t>
              </a:r>
              <a:endParaRPr lang="zh-CN" altLang="en-US" sz="2400" b="1">
                <a:solidFill>
                  <a:srgbClr val="006600"/>
                </a:solidFill>
              </a:endParaRPr>
            </a:p>
          </p:txBody>
        </p:sp>
        <p:sp>
          <p:nvSpPr>
            <p:cNvPr id="62504" name="Text Box 38"/>
            <p:cNvSpPr txBox="1">
              <a:spLocks noChangeArrowheads="1"/>
            </p:cNvSpPr>
            <p:nvPr/>
          </p:nvSpPr>
          <p:spPr bwMode="auto">
            <a:xfrm>
              <a:off x="1810" y="868"/>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006600"/>
                  </a:solidFill>
                </a:rPr>
                <a:t>武汉</a:t>
              </a:r>
              <a:endParaRPr lang="zh-CN" altLang="en-US" sz="2400" b="1">
                <a:solidFill>
                  <a:srgbClr val="006600"/>
                </a:solidFill>
              </a:endParaRPr>
            </a:p>
          </p:txBody>
        </p:sp>
        <p:sp>
          <p:nvSpPr>
            <p:cNvPr id="62505" name="Text Box 39"/>
            <p:cNvSpPr txBox="1">
              <a:spLocks noChangeArrowheads="1"/>
            </p:cNvSpPr>
            <p:nvPr/>
          </p:nvSpPr>
          <p:spPr bwMode="auto">
            <a:xfrm>
              <a:off x="2651" y="36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34</a:t>
              </a:r>
              <a:endParaRPr lang="en-US" altLang="zh-CN" sz="2400" b="1">
                <a:solidFill>
                  <a:schemeClr val="tx2"/>
                </a:solidFill>
              </a:endParaRPr>
            </a:p>
          </p:txBody>
        </p:sp>
        <p:sp>
          <p:nvSpPr>
            <p:cNvPr id="62506" name="Text Box 40"/>
            <p:cNvSpPr txBox="1">
              <a:spLocks noChangeArrowheads="1"/>
            </p:cNvSpPr>
            <p:nvPr/>
          </p:nvSpPr>
          <p:spPr bwMode="auto">
            <a:xfrm>
              <a:off x="1897" y="32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7</a:t>
              </a:r>
              <a:endParaRPr lang="en-US" altLang="zh-CN" sz="2400" b="1">
                <a:solidFill>
                  <a:schemeClr val="tx2"/>
                </a:solidFill>
              </a:endParaRPr>
            </a:p>
          </p:txBody>
        </p:sp>
        <p:sp>
          <p:nvSpPr>
            <p:cNvPr id="62507" name="Text Box 41"/>
            <p:cNvSpPr txBox="1">
              <a:spLocks noChangeArrowheads="1"/>
            </p:cNvSpPr>
            <p:nvPr/>
          </p:nvSpPr>
          <p:spPr bwMode="auto">
            <a:xfrm>
              <a:off x="3369" y="98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6</a:t>
              </a:r>
              <a:endParaRPr lang="en-US" altLang="zh-CN" sz="2400" b="1">
                <a:solidFill>
                  <a:schemeClr val="tx2"/>
                </a:solidFill>
              </a:endParaRPr>
            </a:p>
          </p:txBody>
        </p:sp>
        <p:sp>
          <p:nvSpPr>
            <p:cNvPr id="62508" name="Text Box 42"/>
            <p:cNvSpPr txBox="1">
              <a:spLocks noChangeArrowheads="1"/>
            </p:cNvSpPr>
            <p:nvPr/>
          </p:nvSpPr>
          <p:spPr bwMode="auto">
            <a:xfrm>
              <a:off x="2939" y="161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41</a:t>
              </a:r>
              <a:endParaRPr lang="en-US" altLang="zh-CN" sz="2400" b="1">
                <a:solidFill>
                  <a:schemeClr val="tx2"/>
                </a:solidFill>
              </a:endParaRPr>
            </a:p>
          </p:txBody>
        </p:sp>
        <p:sp>
          <p:nvSpPr>
            <p:cNvPr id="62509" name="Text Box 43"/>
            <p:cNvSpPr txBox="1">
              <a:spLocks noChangeArrowheads="1"/>
            </p:cNvSpPr>
            <p:nvPr/>
          </p:nvSpPr>
          <p:spPr bwMode="auto">
            <a:xfrm>
              <a:off x="1257" y="185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58</a:t>
              </a:r>
              <a:endParaRPr lang="en-US" altLang="zh-CN" sz="2400" b="1">
                <a:solidFill>
                  <a:schemeClr val="tx2"/>
                </a:solidFill>
              </a:endParaRPr>
            </a:p>
          </p:txBody>
        </p:sp>
        <p:sp>
          <p:nvSpPr>
            <p:cNvPr id="62510" name="Text Box 44"/>
            <p:cNvSpPr txBox="1">
              <a:spLocks noChangeArrowheads="1"/>
            </p:cNvSpPr>
            <p:nvPr/>
          </p:nvSpPr>
          <p:spPr bwMode="auto">
            <a:xfrm>
              <a:off x="1175" y="32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31</a:t>
              </a:r>
              <a:endParaRPr lang="en-US" altLang="zh-CN" sz="2400" b="1">
                <a:solidFill>
                  <a:schemeClr val="tx2"/>
                </a:solidFill>
              </a:endParaRPr>
            </a:p>
          </p:txBody>
        </p:sp>
        <p:sp>
          <p:nvSpPr>
            <p:cNvPr id="62511" name="Text Box 45"/>
            <p:cNvSpPr txBox="1">
              <a:spLocks noChangeArrowheads="1"/>
            </p:cNvSpPr>
            <p:nvPr/>
          </p:nvSpPr>
          <p:spPr bwMode="auto">
            <a:xfrm>
              <a:off x="1814" y="56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24</a:t>
              </a:r>
              <a:endParaRPr lang="en-US" altLang="zh-CN" sz="2400" b="1">
                <a:solidFill>
                  <a:schemeClr val="tx2"/>
                </a:solidFill>
              </a:endParaRPr>
            </a:p>
          </p:txBody>
        </p:sp>
        <p:sp>
          <p:nvSpPr>
            <p:cNvPr id="62512" name="Text Box 46"/>
            <p:cNvSpPr txBox="1">
              <a:spLocks noChangeArrowheads="1"/>
            </p:cNvSpPr>
            <p:nvPr/>
          </p:nvSpPr>
          <p:spPr bwMode="auto">
            <a:xfrm>
              <a:off x="2409" y="78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19</a:t>
              </a:r>
              <a:endParaRPr lang="en-US" altLang="zh-CN" sz="2400" b="1">
                <a:solidFill>
                  <a:schemeClr val="tx2"/>
                </a:solidFill>
              </a:endParaRPr>
            </a:p>
          </p:txBody>
        </p:sp>
        <p:sp>
          <p:nvSpPr>
            <p:cNvPr id="62513" name="Text Box 47"/>
            <p:cNvSpPr txBox="1">
              <a:spLocks noChangeArrowheads="1"/>
            </p:cNvSpPr>
            <p:nvPr/>
          </p:nvSpPr>
          <p:spPr bwMode="auto">
            <a:xfrm>
              <a:off x="2499" y="107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25</a:t>
              </a:r>
              <a:endParaRPr lang="en-US" altLang="zh-CN" sz="2400" b="1">
                <a:solidFill>
                  <a:schemeClr val="tx2"/>
                </a:solidFill>
              </a:endParaRPr>
            </a:p>
          </p:txBody>
        </p:sp>
        <p:sp>
          <p:nvSpPr>
            <p:cNvPr id="62514" name="Text Box 48"/>
            <p:cNvSpPr txBox="1">
              <a:spLocks noChangeArrowheads="1"/>
            </p:cNvSpPr>
            <p:nvPr/>
          </p:nvSpPr>
          <p:spPr bwMode="auto">
            <a:xfrm>
              <a:off x="2592" y="13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38</a:t>
              </a:r>
              <a:endParaRPr lang="en-US" altLang="zh-CN" sz="2400" b="1">
                <a:solidFill>
                  <a:schemeClr val="tx2"/>
                </a:solidFill>
              </a:endParaRPr>
            </a:p>
          </p:txBody>
        </p:sp>
        <p:sp>
          <p:nvSpPr>
            <p:cNvPr id="62515" name="Text Box 49"/>
            <p:cNvSpPr txBox="1">
              <a:spLocks noChangeArrowheads="1"/>
            </p:cNvSpPr>
            <p:nvPr/>
          </p:nvSpPr>
          <p:spPr bwMode="auto">
            <a:xfrm>
              <a:off x="2007" y="139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22</a:t>
              </a:r>
              <a:endParaRPr lang="en-US" altLang="zh-CN" sz="2400" b="1">
                <a:solidFill>
                  <a:schemeClr val="tx2"/>
                </a:solidFill>
              </a:endParaRPr>
            </a:p>
          </p:txBody>
        </p:sp>
        <p:sp>
          <p:nvSpPr>
            <p:cNvPr id="62516" name="Text Box 50"/>
            <p:cNvSpPr txBox="1">
              <a:spLocks noChangeArrowheads="1"/>
            </p:cNvSpPr>
            <p:nvPr/>
          </p:nvSpPr>
          <p:spPr bwMode="auto">
            <a:xfrm>
              <a:off x="1403" y="72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22</a:t>
              </a:r>
              <a:endParaRPr lang="en-US" altLang="zh-CN" sz="2400" b="1">
                <a:solidFill>
                  <a:schemeClr val="tx2"/>
                </a:solidFill>
              </a:endParaRPr>
            </a:p>
          </p:txBody>
        </p:sp>
        <p:sp>
          <p:nvSpPr>
            <p:cNvPr id="62517" name="Text Box 51"/>
            <p:cNvSpPr txBox="1">
              <a:spLocks noChangeArrowheads="1"/>
            </p:cNvSpPr>
            <p:nvPr/>
          </p:nvSpPr>
          <p:spPr bwMode="auto">
            <a:xfrm>
              <a:off x="580" y="79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19</a:t>
              </a:r>
              <a:endParaRPr lang="en-US" altLang="zh-CN" sz="2400" b="1">
                <a:solidFill>
                  <a:schemeClr val="tx2"/>
                </a:solidFill>
              </a:endParaRPr>
            </a:p>
          </p:txBody>
        </p:sp>
        <p:sp>
          <p:nvSpPr>
            <p:cNvPr id="62518" name="Text Box 52"/>
            <p:cNvSpPr txBox="1">
              <a:spLocks noChangeArrowheads="1"/>
            </p:cNvSpPr>
            <p:nvPr/>
          </p:nvSpPr>
          <p:spPr bwMode="auto">
            <a:xfrm>
              <a:off x="333" y="141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31</a:t>
              </a:r>
              <a:endParaRPr lang="en-US" altLang="zh-CN" sz="2400" b="1">
                <a:solidFill>
                  <a:schemeClr val="tx2"/>
                </a:solidFill>
              </a:endParaRPr>
            </a:p>
          </p:txBody>
        </p:sp>
        <p:sp>
          <p:nvSpPr>
            <p:cNvPr id="62519" name="Text Box 53"/>
            <p:cNvSpPr txBox="1">
              <a:spLocks noChangeArrowheads="1"/>
            </p:cNvSpPr>
            <p:nvPr/>
          </p:nvSpPr>
          <p:spPr bwMode="auto">
            <a:xfrm>
              <a:off x="1029" y="95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39</a:t>
              </a:r>
              <a:endParaRPr lang="en-US" altLang="zh-CN" sz="2400" b="1">
                <a:solidFill>
                  <a:schemeClr val="tx2"/>
                </a:solidFill>
              </a:endParaRPr>
            </a:p>
          </p:txBody>
        </p:sp>
        <p:sp>
          <p:nvSpPr>
            <p:cNvPr id="62520" name="Text Box 54"/>
            <p:cNvSpPr txBox="1">
              <a:spLocks noChangeArrowheads="1"/>
            </p:cNvSpPr>
            <p:nvPr/>
          </p:nvSpPr>
          <p:spPr bwMode="auto">
            <a:xfrm>
              <a:off x="1065" y="155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44</a:t>
              </a:r>
              <a:endParaRPr lang="en-US" altLang="zh-CN" sz="2400" b="1">
                <a:solidFill>
                  <a:schemeClr val="tx2"/>
                </a:solidFill>
              </a:endParaRPr>
            </a:p>
          </p:txBody>
        </p:sp>
        <p:sp>
          <p:nvSpPr>
            <p:cNvPr id="62521" name="Text Box 55"/>
            <p:cNvSpPr txBox="1">
              <a:spLocks noChangeArrowheads="1"/>
            </p:cNvSpPr>
            <p:nvPr/>
          </p:nvSpPr>
          <p:spPr bwMode="auto">
            <a:xfrm>
              <a:off x="1595" y="141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rPr>
                <a:t>50</a:t>
              </a:r>
              <a:endParaRPr lang="en-US" altLang="zh-CN" sz="2400" b="1">
                <a:solidFill>
                  <a:schemeClr val="tx2"/>
                </a:solidFill>
              </a:endParaRP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8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8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7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41671F4D-E7F2-4882-95F9-9EB8038BBA82}"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3315"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41CA37A6-1387-4A27-81E6-DDABB2236033}"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5364" name="Rectangle 2"/>
          <p:cNvSpPr>
            <a:spLocks noGrp="1" noChangeArrowheads="1"/>
          </p:cNvSpPr>
          <p:nvPr>
            <p:ph type="body" idx="4294967295"/>
          </p:nvPr>
        </p:nvSpPr>
        <p:spPr>
          <a:xfrm>
            <a:off x="190500" y="725488"/>
            <a:ext cx="8763000" cy="5943600"/>
          </a:xfrm>
        </p:spPr>
        <p:txBody>
          <a:bodyPr/>
          <a:lstStyle/>
          <a:p>
            <a:pPr eaLnBrk="1" hangingPunct="1">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7. </a:t>
            </a:r>
            <a:r>
              <a:rPr lang="zh-CN" altLang="en-US" sz="3000" b="1">
                <a:solidFill>
                  <a:schemeClr val="tx2"/>
                </a:solidFill>
                <a:latin typeface="Times New Roman" panose="02020603050405020304" pitchFamily="18" charset="0"/>
                <a:ea typeface="仿宋_GB2312" pitchFamily="49" charset="-122"/>
              </a:rPr>
              <a:t>顶点的度</a:t>
            </a:r>
            <a:r>
              <a:rPr lang="zh-CN" altLang="en-US" sz="3000" b="1">
                <a:latin typeface="Times New Roman" panose="02020603050405020304" pitchFamily="18" charset="0"/>
                <a:ea typeface="仿宋_GB2312" pitchFamily="49" charset="-122"/>
              </a:rPr>
              <a:t>  一个顶点</a:t>
            </a:r>
            <a:r>
              <a:rPr lang="en-US" altLang="zh-CN" sz="3000" b="1" i="1">
                <a:latin typeface="Times New Roman" panose="02020603050405020304" pitchFamily="18" charset="0"/>
                <a:ea typeface="仿宋_GB2312" pitchFamily="49" charset="-122"/>
              </a:rPr>
              <a:t>v</a:t>
            </a:r>
            <a:r>
              <a:rPr lang="zh-CN" altLang="en-US" sz="3000" b="1">
                <a:latin typeface="Times New Roman" panose="02020603050405020304" pitchFamily="18" charset="0"/>
                <a:ea typeface="仿宋_GB2312" pitchFamily="49" charset="-122"/>
              </a:rPr>
              <a:t>的度是与它相关联的边的条数。在有向图中</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顶点的度等于该顶点的入度与出度之和。</a:t>
            </a:r>
            <a:endParaRPr lang="zh-CN" altLang="en-US" sz="3000" b="1">
              <a:latin typeface="Times New Roman" panose="02020603050405020304"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zh-CN" altLang="en-US" sz="3000" b="1">
                <a:solidFill>
                  <a:schemeClr val="tx2"/>
                </a:solidFill>
                <a:latin typeface="Times New Roman" panose="02020603050405020304" pitchFamily="18" charset="0"/>
                <a:ea typeface="仿宋_GB2312" pitchFamily="49" charset="-122"/>
              </a:rPr>
              <a:t>           </a:t>
            </a:r>
            <a:endParaRPr lang="zh-CN" altLang="en-US" sz="3000" b="1">
              <a:latin typeface="Times New Roman" panose="02020603050405020304" pitchFamily="18" charset="0"/>
              <a:ea typeface="仿宋_GB2312" pitchFamily="49" charset="-122"/>
            </a:endParaRPr>
          </a:p>
          <a:p>
            <a:pPr eaLnBrk="1" hangingPunct="1">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8.</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路径</a:t>
            </a:r>
            <a:r>
              <a:rPr lang="zh-CN" altLang="en-US" sz="3000" b="1">
                <a:latin typeface="Times New Roman" panose="02020603050405020304" pitchFamily="18" charset="0"/>
                <a:ea typeface="仿宋_GB2312" pitchFamily="49" charset="-122"/>
              </a:rPr>
              <a:t>    在图 </a:t>
            </a:r>
            <a:r>
              <a:rPr lang="en-US" altLang="zh-CN" sz="3000" b="1">
                <a:latin typeface="Times New Roman" panose="02020603050405020304" pitchFamily="18" charset="0"/>
                <a:ea typeface="仿宋_GB2312" pitchFamily="49" charset="-122"/>
              </a:rPr>
              <a:t>G</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V</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中</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若从顶点</a:t>
            </a:r>
            <a:r>
              <a:rPr lang="zh-CN" altLang="en-US" sz="3000" b="1">
                <a:solidFill>
                  <a:srgbClr val="FF330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i="1" baseline="-25000">
                <a:solidFill>
                  <a:srgbClr val="FF3300"/>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出发</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沿一些边经过一些顶点</a:t>
            </a:r>
            <a:r>
              <a:rPr lang="zh-CN" altLang="en-US" sz="3000" b="1">
                <a:solidFill>
                  <a:srgbClr val="FF330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a:t>
            </a:r>
            <a:r>
              <a:rPr lang="en-US" altLang="zh-CN" sz="3000" b="1">
                <a:solidFill>
                  <a:srgbClr val="00808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a:t>
            </a:r>
            <a:r>
              <a:rPr lang="en-US" altLang="zh-CN" sz="3000" b="1">
                <a:solidFill>
                  <a:srgbClr val="00808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pm</a:t>
            </a:r>
            <a:r>
              <a:rPr lang="zh-CN" altLang="en-US" sz="3000" b="1">
                <a:latin typeface="Times New Roman" panose="02020603050405020304" pitchFamily="18" charset="0"/>
                <a:ea typeface="仿宋_GB2312" pitchFamily="49" charset="-122"/>
              </a:rPr>
              <a:t>，到达顶点</a:t>
            </a:r>
            <a:r>
              <a:rPr lang="en-US" altLang="zh-CN" sz="3000" b="1" i="1">
                <a:solidFill>
                  <a:srgbClr val="FF3300"/>
                </a:solidFill>
                <a:latin typeface="Times New Roman" panose="02020603050405020304" pitchFamily="18" charset="0"/>
                <a:ea typeface="仿宋_GB2312" pitchFamily="49" charset="-122"/>
              </a:rPr>
              <a:t>v</a:t>
            </a:r>
            <a:r>
              <a:rPr lang="en-US" altLang="zh-CN" sz="3000" b="1" i="1" baseline="-25000">
                <a:solidFill>
                  <a:srgbClr val="FF3300"/>
                </a:solidFill>
                <a:latin typeface="Times New Roman" panose="02020603050405020304" pitchFamily="18" charset="0"/>
                <a:ea typeface="仿宋_GB2312" pitchFamily="49" charset="-122"/>
              </a:rPr>
              <a:t>j</a:t>
            </a:r>
            <a:r>
              <a:rPr lang="zh-CN" altLang="en-US" sz="3000" b="1">
                <a:latin typeface="Times New Roman" panose="02020603050405020304" pitchFamily="18" charset="0"/>
                <a:ea typeface="仿宋_GB2312" pitchFamily="49" charset="-122"/>
              </a:rPr>
              <a:t>。则称顶点序列</a:t>
            </a:r>
            <a:r>
              <a:rPr lang="zh-CN" altLang="en-US" sz="3000" b="1">
                <a:solidFill>
                  <a:srgbClr val="008080"/>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2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pm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a:t>
            </a:r>
            <a:r>
              <a:rPr lang="en-US" altLang="zh-CN" sz="3000" b="1">
                <a:solidFill>
                  <a:srgbClr val="008080"/>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为从顶点</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到顶点</a:t>
            </a: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j </a:t>
            </a:r>
            <a:r>
              <a:rPr lang="zh-CN" altLang="en-US" sz="3000" b="1">
                <a:latin typeface="Times New Roman" panose="02020603050405020304" pitchFamily="18" charset="0"/>
                <a:ea typeface="仿宋_GB2312" pitchFamily="49" charset="-122"/>
              </a:rPr>
              <a:t>的路径。它经过的边</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pm</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 v</a:t>
            </a:r>
            <a:r>
              <a:rPr lang="en-US" altLang="zh-CN" sz="3000" b="1" i="1" baseline="-25000">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应是属于</a:t>
            </a:r>
            <a:r>
              <a:rPr lang="en-US" altLang="zh-CN" sz="3000" b="1" i="1">
                <a:latin typeface="Times New Roman" panose="02020603050405020304" pitchFamily="18" charset="0"/>
                <a:ea typeface="仿宋_GB2312" pitchFamily="49" charset="-122"/>
              </a:rPr>
              <a:t>E</a:t>
            </a:r>
            <a:r>
              <a:rPr lang="zh-CN" altLang="en-US" sz="3000" b="1">
                <a:latin typeface="Times New Roman" panose="02020603050405020304" pitchFamily="18" charset="0"/>
                <a:ea typeface="仿宋_GB2312" pitchFamily="49" charset="-122"/>
              </a:rPr>
              <a:t>的边。</a:t>
            </a:r>
            <a:endParaRPr lang="zh-CN" altLang="en-US" sz="3000" b="1">
              <a:latin typeface="Times New Roman" panose="02020603050405020304" pitchFamily="18" charset="0"/>
              <a:ea typeface="仿宋_GB2312" pitchFamily="49" charset="-122"/>
            </a:endParaRPr>
          </a:p>
        </p:txBody>
      </p:sp>
      <p:sp>
        <p:nvSpPr>
          <p:cNvPr id="13317" name="Rectangle 2"/>
          <p:cNvSpPr>
            <a:spLocks noGrp="1" noChangeArrowheads="1"/>
          </p:cNvSpPr>
          <p:nvPr>
            <p:ph type="title" idx="4294967295"/>
          </p:nvPr>
        </p:nvSpPr>
        <p:spPr>
          <a:xfrm>
            <a:off x="2344738" y="0"/>
            <a:ext cx="5184775" cy="704850"/>
          </a:xfrm>
        </p:spPr>
        <p:txBody>
          <a:bodyPr/>
          <a:lstStyle/>
          <a:p>
            <a:pPr eaLnBrk="1" hangingPunct="1"/>
            <a:r>
              <a:rPr lang="zh-CN" altLang="en-US" sz="4000" b="1">
                <a:solidFill>
                  <a:srgbClr val="CC0000"/>
                </a:solidFill>
                <a:ea typeface="华文新魏" panose="02010800040101010101" pitchFamily="2" charset="-122"/>
              </a:rPr>
              <a:t>图的有关概念</a:t>
            </a:r>
            <a:endParaRPr lang="zh-CN" altLang="en-US" sz="4000">
              <a:solidFill>
                <a:srgbClr val="CC0000"/>
              </a:solidFill>
              <a:ea typeface="华文新魏"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92F3F705-E747-4C22-AE27-AA6730E5DC60}"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349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5E0DD150-80E8-42B5-B409-BFBCD2EC3106}"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63492" name="Rectangle 2"/>
          <p:cNvSpPr>
            <a:spLocks noGrp="1" noChangeArrowheads="1"/>
          </p:cNvSpPr>
          <p:nvPr>
            <p:ph type="title" idx="4294967295"/>
          </p:nvPr>
        </p:nvSpPr>
        <p:spPr>
          <a:xfrm>
            <a:off x="214313" y="142875"/>
            <a:ext cx="4953000" cy="533400"/>
          </a:xfrm>
        </p:spPr>
        <p:txBody>
          <a:bodyPr/>
          <a:lstStyle/>
          <a:p>
            <a:pPr eaLnBrk="1" hangingPunct="1"/>
            <a:r>
              <a:rPr lang="zh-CN" sz="2800" b="1">
                <a:ea typeface="黑体" panose="02010609060101010101" pitchFamily="2" charset="-122"/>
              </a:rPr>
              <a:t>讨论：如何求得最小生成树？</a:t>
            </a:r>
            <a:endParaRPr lang="zh-CN" sz="2800" b="1">
              <a:ea typeface="黑体" panose="02010609060101010101" pitchFamily="2" charset="-122"/>
            </a:endParaRPr>
          </a:p>
        </p:txBody>
      </p:sp>
      <p:sp>
        <p:nvSpPr>
          <p:cNvPr id="63493" name="Text Box 3"/>
          <p:cNvSpPr txBox="1">
            <a:spLocks noChangeArrowheads="1"/>
          </p:cNvSpPr>
          <p:nvPr/>
        </p:nvSpPr>
        <p:spPr bwMode="auto">
          <a:xfrm>
            <a:off x="228600" y="762000"/>
            <a:ext cx="6575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en-US" altLang="zh-CN" sz="2400">
                <a:solidFill>
                  <a:srgbClr val="333300"/>
                </a:solidFill>
                <a:ea typeface="黑体" panose="02010609060101010101" pitchFamily="2" charset="-122"/>
              </a:rPr>
              <a:t>——</a:t>
            </a:r>
            <a:r>
              <a:rPr lang="zh-CN" altLang="en-US" sz="2400">
                <a:solidFill>
                  <a:srgbClr val="333300"/>
                </a:solidFill>
                <a:ea typeface="黑体" panose="02010609060101010101" pitchFamily="2" charset="-122"/>
              </a:rPr>
              <a:t>有多种算法，但最常用的是以下两种：</a:t>
            </a:r>
            <a:endParaRPr lang="zh-CN" altLang="en-US" sz="2400">
              <a:solidFill>
                <a:srgbClr val="333300"/>
              </a:solidFill>
              <a:ea typeface="黑体" panose="02010609060101010101" pitchFamily="2" charset="-122"/>
            </a:endParaRPr>
          </a:p>
        </p:txBody>
      </p:sp>
      <p:sp>
        <p:nvSpPr>
          <p:cNvPr id="77831" name="Rectangle 5"/>
          <p:cNvSpPr>
            <a:spLocks noChangeArrowheads="1"/>
          </p:cNvSpPr>
          <p:nvPr/>
        </p:nvSpPr>
        <p:spPr bwMode="auto">
          <a:xfrm>
            <a:off x="762000" y="1371600"/>
            <a:ext cx="6019800" cy="955675"/>
          </a:xfrm>
          <a:prstGeom prst="rect">
            <a:avLst/>
          </a:prstGeom>
          <a:noFill/>
          <a:ln w="9525">
            <a:solidFill>
              <a:srgbClr val="FF99CC"/>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571500" indent="-571500">
              <a:buFont typeface="Wingdings" panose="05000000000000000000" pitchFamily="2" charset="2"/>
              <a:buChar char="v"/>
            </a:pPr>
            <a:r>
              <a:rPr lang="en-US" altLang="zh-CN" sz="2800">
                <a:solidFill>
                  <a:srgbClr val="333300"/>
                </a:solidFill>
                <a:ea typeface="黑体" panose="02010609060101010101" pitchFamily="2" charset="-122"/>
              </a:rPr>
              <a:t>Kruskal</a:t>
            </a:r>
            <a:r>
              <a:rPr lang="zh-CN" altLang="en-US" sz="2800">
                <a:solidFill>
                  <a:srgbClr val="333300"/>
                </a:solidFill>
                <a:ea typeface="黑体" panose="02010609060101010101" pitchFamily="2" charset="-122"/>
              </a:rPr>
              <a:t>（</a:t>
            </a:r>
            <a:r>
              <a:rPr lang="zh-CN" altLang="en-US" sz="2800">
                <a:solidFill>
                  <a:srgbClr val="333300"/>
                </a:solidFill>
                <a:ea typeface="黑体" panose="02010609060101010101" pitchFamily="2" charset="-122"/>
                <a:hlinkClick r:id="" action="ppaction://hlinkshowjump?jump=nextslide"/>
              </a:rPr>
              <a:t>克鲁斯卡尔</a:t>
            </a:r>
            <a:r>
              <a:rPr lang="zh-CN" altLang="en-US" sz="2800">
                <a:solidFill>
                  <a:srgbClr val="333300"/>
                </a:solidFill>
                <a:ea typeface="黑体" panose="02010609060101010101" pitchFamily="2" charset="-122"/>
              </a:rPr>
              <a:t>）算法</a:t>
            </a:r>
            <a:endParaRPr lang="zh-CN" altLang="en-US" sz="2800">
              <a:solidFill>
                <a:srgbClr val="333300"/>
              </a:solidFill>
              <a:ea typeface="黑体" panose="02010609060101010101" pitchFamily="2" charset="-122"/>
            </a:endParaRPr>
          </a:p>
          <a:p>
            <a:pPr marL="571500" indent="-571500">
              <a:buFont typeface="Wingdings" panose="05000000000000000000" pitchFamily="2" charset="2"/>
              <a:buChar char="v"/>
            </a:pPr>
            <a:r>
              <a:rPr lang="en-US" altLang="zh-CN" sz="2800">
                <a:solidFill>
                  <a:srgbClr val="333300"/>
                </a:solidFill>
                <a:ea typeface="黑体" panose="02010609060101010101" pitchFamily="2" charset="-122"/>
              </a:rPr>
              <a:t>Prim</a:t>
            </a:r>
            <a:r>
              <a:rPr lang="zh-CN" altLang="en-US" sz="2800">
                <a:solidFill>
                  <a:srgbClr val="333300"/>
                </a:solidFill>
                <a:ea typeface="黑体" panose="02010609060101010101" pitchFamily="2" charset="-122"/>
              </a:rPr>
              <a:t>（</a:t>
            </a:r>
            <a:r>
              <a:rPr lang="zh-CN" altLang="en-US" sz="2800">
                <a:solidFill>
                  <a:srgbClr val="333300"/>
                </a:solidFill>
                <a:ea typeface="黑体" panose="02010609060101010101" pitchFamily="2" charset="-122"/>
                <a:hlinkClick r:id="rId1" action="ppaction://hlinksldjump"/>
              </a:rPr>
              <a:t>普里姆</a:t>
            </a:r>
            <a:r>
              <a:rPr lang="zh-CN" altLang="en-US" sz="2800">
                <a:solidFill>
                  <a:srgbClr val="333300"/>
                </a:solidFill>
                <a:ea typeface="黑体" panose="02010609060101010101" pitchFamily="2" charset="-122"/>
              </a:rPr>
              <a:t>）算法 </a:t>
            </a:r>
            <a:endParaRPr lang="zh-CN" altLang="en-US" sz="2800">
              <a:solidFill>
                <a:srgbClr val="333300"/>
              </a:solidFill>
              <a:ea typeface="黑体" panose="0201060906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7831">
                                            <p:bg/>
                                          </p:spTgt>
                                        </p:tgtEl>
                                        <p:attrNameLst>
                                          <p:attrName>style.visibility</p:attrName>
                                        </p:attrNameLst>
                                      </p:cBhvr>
                                      <p:to>
                                        <p:strVal val="visible"/>
                                      </p:to>
                                    </p:set>
                                    <p:animEffect transition="in" filter="wipe(up)">
                                      <p:cBhvr>
                                        <p:cTn id="7" dur="500"/>
                                        <p:tgtEl>
                                          <p:spTgt spid="77831">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7831">
                                            <p:txEl>
                                              <p:pRg st="0" end="0"/>
                                            </p:txEl>
                                          </p:spTgt>
                                        </p:tgtEl>
                                        <p:attrNameLst>
                                          <p:attrName>style.visibility</p:attrName>
                                        </p:attrNameLst>
                                      </p:cBhvr>
                                      <p:to>
                                        <p:strVal val="visible"/>
                                      </p:to>
                                    </p:set>
                                    <p:animEffect transition="in" filter="wipe(up)">
                                      <p:cBhvr>
                                        <p:cTn id="11" dur="500"/>
                                        <p:tgtEl>
                                          <p:spTgt spid="77831">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7831">
                                            <p:txEl>
                                              <p:pRg st="1" end="1"/>
                                            </p:txEl>
                                          </p:spTgt>
                                        </p:tgtEl>
                                        <p:attrNameLst>
                                          <p:attrName>style.visibility</p:attrName>
                                        </p:attrNameLst>
                                      </p:cBhvr>
                                      <p:to>
                                        <p:strVal val="visible"/>
                                      </p:to>
                                    </p:set>
                                    <p:animEffect transition="in" filter="wipe(up)">
                                      <p:cBhvr>
                                        <p:cTn id="15" dur="500"/>
                                        <p:tgtEl>
                                          <p:spTgt spid="778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1" grpId="0" animBg="1" advAuto="0" autoUpdateAnimBg="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CA3C3709-84C2-4EE9-BC16-E5684C16B737}"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451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F93B5521-4DCC-4C2D-94C4-3B1CA363F808}"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pic>
        <p:nvPicPr>
          <p:cNvPr id="6451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728663"/>
            <a:ext cx="91440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Rectangle 3"/>
          <p:cNvSpPr>
            <a:spLocks noGrp="1" noChangeArrowheads="1"/>
          </p:cNvSpPr>
          <p:nvPr>
            <p:ph type="title" idx="4294967295"/>
          </p:nvPr>
        </p:nvSpPr>
        <p:spPr>
          <a:xfrm>
            <a:off x="228600" y="76200"/>
            <a:ext cx="8432800" cy="457200"/>
          </a:xfrm>
        </p:spPr>
        <p:txBody>
          <a:bodyPr/>
          <a:lstStyle/>
          <a:p>
            <a:pPr eaLnBrk="1" hangingPunct="1"/>
            <a:r>
              <a:rPr lang="zh-CN" sz="2800" b="1">
                <a:solidFill>
                  <a:srgbClr val="333300"/>
                </a:solidFill>
                <a:ea typeface="仿宋_GB2312" pitchFamily="49" charset="-122"/>
              </a:rPr>
              <a:t>例：应用克鲁斯卡尔算法构造最小生成树的过程</a:t>
            </a:r>
            <a:endParaRPr lang="zh-CN" sz="2800" b="1">
              <a:solidFill>
                <a:srgbClr val="333300"/>
              </a:solidFill>
            </a:endParaRPr>
          </a:p>
        </p:txBody>
      </p:sp>
      <p:sp>
        <p:nvSpPr>
          <p:cNvPr id="78854" name="AutoShape 4">
            <a:hlinkClick r:id="" action="ppaction://hlinkshowjump?jump=nextslide" highlightClick="1"/>
          </p:cNvPr>
          <p:cNvSpPr>
            <a:spLocks noChangeArrowheads="1"/>
          </p:cNvSpPr>
          <p:nvPr/>
        </p:nvSpPr>
        <p:spPr bwMode="auto">
          <a:xfrm>
            <a:off x="8305800" y="6172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5" name="Oval 5"/>
          <p:cNvSpPr>
            <a:spLocks noChangeArrowheads="1"/>
          </p:cNvSpPr>
          <p:nvPr/>
        </p:nvSpPr>
        <p:spPr bwMode="auto">
          <a:xfrm>
            <a:off x="4643438" y="1143000"/>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6" name="Oval 6"/>
          <p:cNvSpPr>
            <a:spLocks noChangeArrowheads="1"/>
          </p:cNvSpPr>
          <p:nvPr/>
        </p:nvSpPr>
        <p:spPr bwMode="auto">
          <a:xfrm>
            <a:off x="2286000" y="785813"/>
            <a:ext cx="2209800" cy="2057400"/>
          </a:xfrm>
          <a:prstGeom prst="ellipse">
            <a:avLst/>
          </a:prstGeom>
          <a:noFill/>
          <a:ln w="25400">
            <a:solidFill>
              <a:schemeClr val="tx2"/>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7" name="Oval 7"/>
          <p:cNvSpPr>
            <a:spLocks noChangeArrowheads="1"/>
          </p:cNvSpPr>
          <p:nvPr/>
        </p:nvSpPr>
        <p:spPr bwMode="auto">
          <a:xfrm>
            <a:off x="8429625" y="2000250"/>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8" name="Oval 8"/>
          <p:cNvSpPr>
            <a:spLocks noChangeArrowheads="1"/>
          </p:cNvSpPr>
          <p:nvPr/>
        </p:nvSpPr>
        <p:spPr bwMode="auto">
          <a:xfrm>
            <a:off x="928688" y="3929063"/>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59" name="Oval 9"/>
          <p:cNvSpPr>
            <a:spLocks noChangeArrowheads="1"/>
          </p:cNvSpPr>
          <p:nvPr/>
        </p:nvSpPr>
        <p:spPr bwMode="auto">
          <a:xfrm>
            <a:off x="3929063" y="3929063"/>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60" name="Oval 10"/>
          <p:cNvSpPr>
            <a:spLocks noChangeArrowheads="1"/>
          </p:cNvSpPr>
          <p:nvPr/>
        </p:nvSpPr>
        <p:spPr bwMode="auto">
          <a:xfrm>
            <a:off x="5435600" y="5229225"/>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8861" name="Rectangle 11"/>
          <p:cNvSpPr>
            <a:spLocks noChangeArrowheads="1"/>
          </p:cNvSpPr>
          <p:nvPr/>
        </p:nvSpPr>
        <p:spPr bwMode="auto">
          <a:xfrm>
            <a:off x="214313" y="11430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2" name="Rectangle 12"/>
          <p:cNvSpPr>
            <a:spLocks noChangeArrowheads="1"/>
          </p:cNvSpPr>
          <p:nvPr/>
        </p:nvSpPr>
        <p:spPr bwMode="auto">
          <a:xfrm>
            <a:off x="1714500" y="214312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3" name="Rectangle 13"/>
          <p:cNvSpPr>
            <a:spLocks noChangeArrowheads="1"/>
          </p:cNvSpPr>
          <p:nvPr/>
        </p:nvSpPr>
        <p:spPr bwMode="auto">
          <a:xfrm>
            <a:off x="1000125" y="1214438"/>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4" name="Rectangle 14"/>
          <p:cNvSpPr>
            <a:spLocks noChangeArrowheads="1"/>
          </p:cNvSpPr>
          <p:nvPr/>
        </p:nvSpPr>
        <p:spPr bwMode="auto">
          <a:xfrm>
            <a:off x="1714500" y="1214438"/>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5" name="Rectangle 15"/>
          <p:cNvSpPr>
            <a:spLocks noChangeArrowheads="1"/>
          </p:cNvSpPr>
          <p:nvPr/>
        </p:nvSpPr>
        <p:spPr bwMode="auto">
          <a:xfrm>
            <a:off x="1295400" y="17526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6" name="Rectangle 16"/>
          <p:cNvSpPr>
            <a:spLocks noChangeArrowheads="1"/>
          </p:cNvSpPr>
          <p:nvPr/>
        </p:nvSpPr>
        <p:spPr bwMode="auto">
          <a:xfrm>
            <a:off x="1000125" y="2500313"/>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7" name="Rectangle 17"/>
          <p:cNvSpPr>
            <a:spLocks noChangeArrowheads="1"/>
          </p:cNvSpPr>
          <p:nvPr/>
        </p:nvSpPr>
        <p:spPr bwMode="auto">
          <a:xfrm>
            <a:off x="500063" y="1928813"/>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8" name="Rectangle 18"/>
          <p:cNvSpPr>
            <a:spLocks noChangeArrowheads="1"/>
          </p:cNvSpPr>
          <p:nvPr/>
        </p:nvSpPr>
        <p:spPr bwMode="auto">
          <a:xfrm>
            <a:off x="142875" y="214312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a:solidFill>
                  <a:schemeClr val="tx2"/>
                </a:solidFill>
              </a:rPr>
              <a:t>√</a:t>
            </a:r>
            <a:endParaRPr lang="en-US" altLang="zh-CN" sz="2400">
              <a:solidFill>
                <a:schemeClr val="tx2"/>
              </a:solidFill>
            </a:endParaRPr>
          </a:p>
        </p:txBody>
      </p:sp>
      <p:sp>
        <p:nvSpPr>
          <p:cNvPr id="78869" name="Oval 19"/>
          <p:cNvSpPr>
            <a:spLocks noChangeArrowheads="1"/>
          </p:cNvSpPr>
          <p:nvPr/>
        </p:nvSpPr>
        <p:spPr bwMode="auto">
          <a:xfrm>
            <a:off x="6858000" y="4857750"/>
            <a:ext cx="533400" cy="45720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cxnSp>
        <p:nvCxnSpPr>
          <p:cNvPr id="64534" name="直接连接符 21"/>
          <p:cNvCxnSpPr>
            <a:cxnSpLocks noChangeShapeType="1"/>
          </p:cNvCxnSpPr>
          <p:nvPr/>
        </p:nvCxnSpPr>
        <p:spPr bwMode="auto">
          <a:xfrm flipV="1">
            <a:off x="0" y="581025"/>
            <a:ext cx="9144000" cy="73025"/>
          </a:xfrm>
          <a:prstGeom prst="line">
            <a:avLst/>
          </a:prstGeom>
          <a:noFill/>
          <a:ln w="22225">
            <a:solidFill>
              <a:srgbClr val="FFC000"/>
            </a:solidFill>
            <a:round/>
          </a:ln>
          <a:extLst>
            <a:ext uri="{909E8E84-426E-40DD-AFC4-6F175D3DCCD1}">
              <a14:hiddenFill xmlns:a14="http://schemas.microsoft.com/office/drawing/2010/main">
                <a:noFill/>
              </a14:hiddenFill>
            </a:ext>
          </a:extLst>
        </p:spPr>
      </p:cxn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8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78861"/>
                                        </p:tgtEl>
                                        <p:attrNameLst>
                                          <p:attrName>style.visibility</p:attrName>
                                        </p:attrNameLst>
                                      </p:cBhvr>
                                      <p:to>
                                        <p:strVal val="visible"/>
                                      </p:to>
                                    </p:set>
                                    <p:anim calcmode="lin" valueType="num">
                                      <p:cBhvr additive="base">
                                        <p:cTn id="11" dur="500" fill="hold"/>
                                        <p:tgtEl>
                                          <p:spTgt spid="78861"/>
                                        </p:tgtEl>
                                        <p:attrNameLst>
                                          <p:attrName>ppt_x</p:attrName>
                                        </p:attrNameLst>
                                      </p:cBhvr>
                                      <p:tavLst>
                                        <p:tav tm="0">
                                          <p:val>
                                            <p:strVal val="0-#ppt_w/2"/>
                                          </p:val>
                                        </p:tav>
                                        <p:tav tm="100000">
                                          <p:val>
                                            <p:strVal val="#ppt_x"/>
                                          </p:val>
                                        </p:tav>
                                      </p:tavLst>
                                    </p:anim>
                                    <p:anim calcmode="lin" valueType="num">
                                      <p:cBhvr additive="base">
                                        <p:cTn id="12" dur="500" fill="hold"/>
                                        <p:tgtEl>
                                          <p:spTgt spid="7886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88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78862"/>
                                        </p:tgtEl>
                                        <p:attrNameLst>
                                          <p:attrName>style.visibility</p:attrName>
                                        </p:attrNameLst>
                                      </p:cBhvr>
                                      <p:to>
                                        <p:strVal val="visible"/>
                                      </p:to>
                                    </p:set>
                                    <p:anim calcmode="lin" valueType="num">
                                      <p:cBhvr additive="base">
                                        <p:cTn id="21" dur="500" fill="hold"/>
                                        <p:tgtEl>
                                          <p:spTgt spid="78862"/>
                                        </p:tgtEl>
                                        <p:attrNameLst>
                                          <p:attrName>ppt_x</p:attrName>
                                        </p:attrNameLst>
                                      </p:cBhvr>
                                      <p:tavLst>
                                        <p:tav tm="0">
                                          <p:val>
                                            <p:strVal val="0-#ppt_w/2"/>
                                          </p:val>
                                        </p:tav>
                                        <p:tav tm="100000">
                                          <p:val>
                                            <p:strVal val="#ppt_x"/>
                                          </p:val>
                                        </p:tav>
                                      </p:tavLst>
                                    </p:anim>
                                    <p:anim calcmode="lin" valueType="num">
                                      <p:cBhvr additive="base">
                                        <p:cTn id="22" dur="500" fill="hold"/>
                                        <p:tgtEl>
                                          <p:spTgt spid="7886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88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8863"/>
                                        </p:tgtEl>
                                        <p:attrNameLst>
                                          <p:attrName>style.visibility</p:attrName>
                                        </p:attrNameLst>
                                      </p:cBhvr>
                                      <p:to>
                                        <p:strVal val="visible"/>
                                      </p:to>
                                    </p:set>
                                    <p:anim calcmode="lin" valueType="num">
                                      <p:cBhvr additive="base">
                                        <p:cTn id="31" dur="500" fill="hold"/>
                                        <p:tgtEl>
                                          <p:spTgt spid="78863"/>
                                        </p:tgtEl>
                                        <p:attrNameLst>
                                          <p:attrName>ppt_x</p:attrName>
                                        </p:attrNameLst>
                                      </p:cBhvr>
                                      <p:tavLst>
                                        <p:tav tm="0">
                                          <p:val>
                                            <p:strVal val="0-#ppt_w/2"/>
                                          </p:val>
                                        </p:tav>
                                        <p:tav tm="100000">
                                          <p:val>
                                            <p:strVal val="#ppt_x"/>
                                          </p:val>
                                        </p:tav>
                                      </p:tavLst>
                                    </p:anim>
                                    <p:anim calcmode="lin" valueType="num">
                                      <p:cBhvr additive="base">
                                        <p:cTn id="32" dur="500" fill="hold"/>
                                        <p:tgtEl>
                                          <p:spTgt spid="7886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7885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78864"/>
                                        </p:tgtEl>
                                        <p:attrNameLst>
                                          <p:attrName>style.visibility</p:attrName>
                                        </p:attrNameLst>
                                      </p:cBhvr>
                                      <p:to>
                                        <p:strVal val="visible"/>
                                      </p:to>
                                    </p:set>
                                    <p:anim calcmode="lin" valueType="num">
                                      <p:cBhvr additive="base">
                                        <p:cTn id="41" dur="500" fill="hold"/>
                                        <p:tgtEl>
                                          <p:spTgt spid="78864"/>
                                        </p:tgtEl>
                                        <p:attrNameLst>
                                          <p:attrName>ppt_x</p:attrName>
                                        </p:attrNameLst>
                                      </p:cBhvr>
                                      <p:tavLst>
                                        <p:tav tm="0">
                                          <p:val>
                                            <p:strVal val="0-#ppt_w/2"/>
                                          </p:val>
                                        </p:tav>
                                        <p:tav tm="100000">
                                          <p:val>
                                            <p:strVal val="#ppt_x"/>
                                          </p:val>
                                        </p:tav>
                                      </p:tavLst>
                                    </p:anim>
                                    <p:anim calcmode="lin" valueType="num">
                                      <p:cBhvr additive="base">
                                        <p:cTn id="42" dur="500" fill="hold"/>
                                        <p:tgtEl>
                                          <p:spTgt spid="78864"/>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885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78865"/>
                                        </p:tgtEl>
                                        <p:attrNameLst>
                                          <p:attrName>style.visibility</p:attrName>
                                        </p:attrNameLst>
                                      </p:cBhvr>
                                      <p:to>
                                        <p:strVal val="visible"/>
                                      </p:to>
                                    </p:set>
                                    <p:anim calcmode="lin" valueType="num">
                                      <p:cBhvr additive="base">
                                        <p:cTn id="51" dur="500" fill="hold"/>
                                        <p:tgtEl>
                                          <p:spTgt spid="78865"/>
                                        </p:tgtEl>
                                        <p:attrNameLst>
                                          <p:attrName>ppt_x</p:attrName>
                                        </p:attrNameLst>
                                      </p:cBhvr>
                                      <p:tavLst>
                                        <p:tav tm="0">
                                          <p:val>
                                            <p:strVal val="0-#ppt_w/2"/>
                                          </p:val>
                                        </p:tav>
                                        <p:tav tm="100000">
                                          <p:val>
                                            <p:strVal val="#ppt_x"/>
                                          </p:val>
                                        </p:tav>
                                      </p:tavLst>
                                    </p:anim>
                                    <p:anim calcmode="lin" valueType="num">
                                      <p:cBhvr additive="base">
                                        <p:cTn id="52" dur="500" fill="hold"/>
                                        <p:tgtEl>
                                          <p:spTgt spid="78865"/>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78866"/>
                                        </p:tgtEl>
                                        <p:attrNameLst>
                                          <p:attrName>style.visibility</p:attrName>
                                        </p:attrNameLst>
                                      </p:cBhvr>
                                      <p:to>
                                        <p:strVal val="visible"/>
                                      </p:to>
                                    </p:set>
                                    <p:anim calcmode="lin" valueType="num">
                                      <p:cBhvr additive="base">
                                        <p:cTn id="57" dur="500" fill="hold"/>
                                        <p:tgtEl>
                                          <p:spTgt spid="78866"/>
                                        </p:tgtEl>
                                        <p:attrNameLst>
                                          <p:attrName>ppt_x</p:attrName>
                                        </p:attrNameLst>
                                      </p:cBhvr>
                                      <p:tavLst>
                                        <p:tav tm="0">
                                          <p:val>
                                            <p:strVal val="0-#ppt_w/2"/>
                                          </p:val>
                                        </p:tav>
                                        <p:tav tm="100000">
                                          <p:val>
                                            <p:strVal val="#ppt_x"/>
                                          </p:val>
                                        </p:tav>
                                      </p:tavLst>
                                    </p:anim>
                                    <p:anim calcmode="lin" valueType="num">
                                      <p:cBhvr additive="base">
                                        <p:cTn id="58" dur="500" fill="hold"/>
                                        <p:tgtEl>
                                          <p:spTgt spid="78866"/>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886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78867"/>
                                        </p:tgtEl>
                                        <p:attrNameLst>
                                          <p:attrName>style.visibility</p:attrName>
                                        </p:attrNameLst>
                                      </p:cBhvr>
                                      <p:to>
                                        <p:strVal val="visible"/>
                                      </p:to>
                                    </p:set>
                                    <p:anim calcmode="lin" valueType="num">
                                      <p:cBhvr additive="base">
                                        <p:cTn id="67" dur="500" fill="hold"/>
                                        <p:tgtEl>
                                          <p:spTgt spid="78867"/>
                                        </p:tgtEl>
                                        <p:attrNameLst>
                                          <p:attrName>ppt_x</p:attrName>
                                        </p:attrNameLst>
                                      </p:cBhvr>
                                      <p:tavLst>
                                        <p:tav tm="0">
                                          <p:val>
                                            <p:strVal val="0-#ppt_w/2"/>
                                          </p:val>
                                        </p:tav>
                                        <p:tav tm="100000">
                                          <p:val>
                                            <p:strVal val="#ppt_x"/>
                                          </p:val>
                                        </p:tav>
                                      </p:tavLst>
                                    </p:anim>
                                    <p:anim calcmode="lin" valueType="num">
                                      <p:cBhvr additive="base">
                                        <p:cTn id="68" dur="500" fill="hold"/>
                                        <p:tgtEl>
                                          <p:spTgt spid="78867"/>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78868"/>
                                        </p:tgtEl>
                                        <p:attrNameLst>
                                          <p:attrName>style.visibility</p:attrName>
                                        </p:attrNameLst>
                                      </p:cBhvr>
                                      <p:to>
                                        <p:strVal val="visible"/>
                                      </p:to>
                                    </p:set>
                                    <p:anim calcmode="lin" valueType="num">
                                      <p:cBhvr additive="base">
                                        <p:cTn id="73" dur="500" fill="hold"/>
                                        <p:tgtEl>
                                          <p:spTgt spid="78868"/>
                                        </p:tgtEl>
                                        <p:attrNameLst>
                                          <p:attrName>ppt_x</p:attrName>
                                        </p:attrNameLst>
                                      </p:cBhvr>
                                      <p:tavLst>
                                        <p:tav tm="0">
                                          <p:val>
                                            <p:strVal val="0-#ppt_w/2"/>
                                          </p:val>
                                        </p:tav>
                                        <p:tav tm="100000">
                                          <p:val>
                                            <p:strVal val="#ppt_x"/>
                                          </p:val>
                                        </p:tav>
                                      </p:tavLst>
                                    </p:anim>
                                    <p:anim calcmode="lin" valueType="num">
                                      <p:cBhvr additive="base">
                                        <p:cTn id="74" dur="500" fill="hold"/>
                                        <p:tgtEl>
                                          <p:spTgt spid="78868"/>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78869"/>
                                        </p:tgtEl>
                                        <p:attrNameLst>
                                          <p:attrName>style.visibility</p:attrName>
                                        </p:attrNameLst>
                                      </p:cBhvr>
                                      <p:to>
                                        <p:strVal val="visible"/>
                                      </p:to>
                                    </p:set>
                                  </p:childTnLst>
                                </p:cTn>
                              </p:par>
                            </p:childTnLst>
                          </p:cTn>
                        </p:par>
                        <p:par>
                          <p:cTn id="79" fill="hold">
                            <p:stCondLst>
                              <p:cond delay="500"/>
                            </p:stCondLst>
                            <p:childTnLst>
                              <p:par>
                                <p:cTn id="80" presetID="1" presetClass="entr" presetSubtype="0" fill="hold" grpId="0" nodeType="afterEffect">
                                  <p:stCondLst>
                                    <p:cond delay="0"/>
                                  </p:stCondLst>
                                  <p:childTnLst>
                                    <p:set>
                                      <p:cBhvr>
                                        <p:cTn id="81" dur="1" fill="hold">
                                          <p:stCondLst>
                                            <p:cond delay="499"/>
                                          </p:stCondLst>
                                        </p:cTn>
                                        <p:tgtEl>
                                          <p:spTgt spid="78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animBg="1" autoUpdateAnimBg="0"/>
      <p:bldP spid="78855" grpId="0" animBg="1" autoUpdateAnimBg="0"/>
      <p:bldP spid="78856" grpId="0" animBg="1" autoUpdateAnimBg="0"/>
      <p:bldP spid="78857" grpId="0" animBg="1" autoUpdateAnimBg="0"/>
      <p:bldP spid="78858" grpId="0" animBg="1" autoUpdateAnimBg="0"/>
      <p:bldP spid="78859" grpId="0" animBg="1" autoUpdateAnimBg="0"/>
      <p:bldP spid="78860" grpId="0" animBg="1" autoUpdateAnimBg="0"/>
      <p:bldP spid="78861" grpId="0" autoUpdateAnimBg="0"/>
      <p:bldP spid="78862" grpId="0" autoUpdateAnimBg="0"/>
      <p:bldP spid="78863" grpId="0" autoUpdateAnimBg="0"/>
      <p:bldP spid="78864" grpId="0" autoUpdateAnimBg="0"/>
      <p:bldP spid="78865" grpId="0" autoUpdateAnimBg="0"/>
      <p:bldP spid="78866" grpId="0" autoUpdateAnimBg="0"/>
      <p:bldP spid="78867" grpId="0" autoUpdateAnimBg="0"/>
      <p:bldP spid="78868" grpId="0" autoUpdateAnimBg="0"/>
      <p:bldP spid="78869"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DDD9D3BB-4F71-477B-AABC-F387FD90802E}"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5539"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59EC7C42-E2A3-4AB9-9982-062B2B3E9F37}"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79876" name="Text Box 2"/>
          <p:cNvSpPr txBox="1">
            <a:spLocks noChangeArrowheads="1"/>
          </p:cNvSpPr>
          <p:nvPr/>
        </p:nvSpPr>
        <p:spPr bwMode="auto">
          <a:xfrm>
            <a:off x="190500" y="1584325"/>
            <a:ext cx="8763000" cy="405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66750" indent="-666750"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spcBef>
                <a:spcPct val="30000"/>
              </a:spcBef>
              <a:defRPr/>
            </a:pPr>
            <a:r>
              <a:rPr lang="zh-CN" altLang="en-US" sz="2600" b="1" dirty="0">
                <a:solidFill>
                  <a:schemeClr val="tx2"/>
                </a:solidFill>
                <a:effectLst>
                  <a:outerShdw blurRad="38100" dist="38100" dir="2700000" algn="tl">
                    <a:srgbClr val="C0C0C0"/>
                  </a:outerShdw>
                </a:effectLst>
                <a:ea typeface="黑体" panose="02010609060101010101" pitchFamily="2" charset="-122"/>
              </a:rPr>
              <a:t>步骤</a:t>
            </a:r>
            <a:r>
              <a:rPr lang="zh-CN" altLang="en-US" sz="2600" b="1" dirty="0">
                <a:solidFill>
                  <a:schemeClr val="tx2"/>
                </a:solidFill>
                <a:effectLst>
                  <a:outerShdw blurRad="38100" dist="38100" dir="2700000" algn="tl">
                    <a:srgbClr val="C0C0C0"/>
                  </a:outerShdw>
                </a:effectLst>
                <a:ea typeface="黑体" panose="02010609060101010101" pitchFamily="2" charset="-122"/>
                <a:sym typeface="Wingdings" panose="05000000000000000000" pitchFamily="2" charset="2"/>
              </a:rPr>
              <a:t>：</a:t>
            </a:r>
            <a:endParaRPr lang="zh-CN" altLang="en-US" sz="2600" b="1" dirty="0">
              <a:solidFill>
                <a:schemeClr val="tx2"/>
              </a:solidFill>
              <a:effectLst>
                <a:outerShdw blurRad="38100" dist="38100" dir="2700000" algn="tl">
                  <a:srgbClr val="C0C0C0"/>
                </a:outerShdw>
              </a:effectLst>
              <a:ea typeface="黑体" panose="02010609060101010101" pitchFamily="2" charset="-122"/>
              <a:sym typeface="Wingdings" panose="05000000000000000000" pitchFamily="2" charset="2"/>
            </a:endParaRPr>
          </a:p>
          <a:p>
            <a:pPr eaLnBrk="1" hangingPunct="1">
              <a:spcBef>
                <a:spcPct val="30000"/>
              </a:spcBef>
              <a:defRPr/>
            </a:pPr>
            <a:r>
              <a:rPr lang="en-US" sz="2600" b="1" dirty="0">
                <a:solidFill>
                  <a:srgbClr val="333300"/>
                </a:solidFill>
                <a:latin typeface="楷体_GB2312" pitchFamily="49" charset="-122"/>
                <a:ea typeface="楷体_GB2312" pitchFamily="49" charset="-122"/>
                <a:sym typeface="Wingdings" panose="05000000000000000000" pitchFamily="2" charset="2"/>
              </a:rPr>
              <a:t>(1) </a:t>
            </a:r>
            <a:r>
              <a:rPr lang="zh-CN" altLang="en-US" sz="2600" b="1" dirty="0">
                <a:solidFill>
                  <a:srgbClr val="333300"/>
                </a:solidFill>
                <a:latin typeface="楷体_GB2312" pitchFamily="49" charset="-122"/>
                <a:ea typeface="楷体_GB2312" pitchFamily="49" charset="-122"/>
                <a:sym typeface="Wingdings" panose="05000000000000000000" pitchFamily="2" charset="2"/>
              </a:rPr>
              <a:t>首</a:t>
            </a:r>
            <a:r>
              <a:rPr lang="zh-CN" altLang="en-US" sz="2600" b="1" dirty="0">
                <a:solidFill>
                  <a:srgbClr val="333300"/>
                </a:solidFill>
                <a:latin typeface="楷体_GB2312" pitchFamily="49" charset="-122"/>
                <a:ea typeface="楷体_GB2312" pitchFamily="49" charset="-122"/>
              </a:rPr>
              <a:t>先构造一个只有 </a:t>
            </a:r>
            <a:r>
              <a:rPr lang="en-US" sz="2600" b="1" i="1" dirty="0">
                <a:solidFill>
                  <a:srgbClr val="333300"/>
                </a:solidFill>
                <a:latin typeface="楷体_GB2312" pitchFamily="49" charset="-122"/>
                <a:ea typeface="楷体_GB2312" pitchFamily="49" charset="-122"/>
              </a:rPr>
              <a:t>n </a:t>
            </a:r>
            <a:r>
              <a:rPr lang="zh-CN" altLang="en-US" sz="2600" b="1" dirty="0">
                <a:solidFill>
                  <a:srgbClr val="333300"/>
                </a:solidFill>
                <a:latin typeface="楷体_GB2312" pitchFamily="49" charset="-122"/>
                <a:ea typeface="楷体_GB2312" pitchFamily="49" charset="-122"/>
              </a:rPr>
              <a:t>个顶点但没有边的非连通图</a:t>
            </a:r>
            <a:r>
              <a:rPr lang="zh-CN" altLang="en-US" sz="2600" b="1" dirty="0">
                <a:latin typeface="楷体_GB2312" pitchFamily="49" charset="-122"/>
                <a:ea typeface="楷体_GB2312" pitchFamily="49" charset="-122"/>
              </a:rPr>
              <a:t> </a:t>
            </a:r>
            <a:r>
              <a:rPr lang="en-US" sz="2600" b="1" i="1" dirty="0">
                <a:solidFill>
                  <a:schemeClr val="tx2"/>
                </a:solidFill>
                <a:latin typeface="楷体_GB2312" pitchFamily="49" charset="-122"/>
                <a:ea typeface="楷体_GB2312" pitchFamily="49" charset="-122"/>
              </a:rPr>
              <a:t>T</a:t>
            </a:r>
            <a:r>
              <a:rPr lang="en-US" sz="2600" b="1" dirty="0">
                <a:solidFill>
                  <a:schemeClr val="tx2"/>
                </a:solidFill>
                <a:latin typeface="楷体_GB2312" pitchFamily="49" charset="-122"/>
                <a:ea typeface="楷体_GB2312" pitchFamily="49" charset="-122"/>
              </a:rPr>
              <a:t> = { </a:t>
            </a:r>
            <a:r>
              <a:rPr lang="en-US" sz="2600" b="1" i="1" dirty="0">
                <a:solidFill>
                  <a:schemeClr val="tx2"/>
                </a:solidFill>
                <a:latin typeface="楷体_GB2312" pitchFamily="49" charset="-122"/>
                <a:ea typeface="楷体_GB2312" pitchFamily="49" charset="-122"/>
              </a:rPr>
              <a:t>V</a:t>
            </a:r>
            <a:r>
              <a:rPr lang="en-US" sz="2600" b="1" dirty="0">
                <a:solidFill>
                  <a:schemeClr val="tx2"/>
                </a:solidFill>
                <a:latin typeface="楷体_GB2312" pitchFamily="49" charset="-122"/>
                <a:ea typeface="楷体_GB2312" pitchFamily="49" charset="-122"/>
              </a:rPr>
              <a:t>, </a:t>
            </a:r>
            <a:r>
              <a:rPr lang="en-US" sz="2600" b="1" dirty="0">
                <a:solidFill>
                  <a:schemeClr val="tx2"/>
                </a:solidFill>
                <a:latin typeface="楷体_GB2312" pitchFamily="49" charset="-122"/>
                <a:ea typeface="楷体_GB2312" pitchFamily="49" charset="-122"/>
                <a:sym typeface="Symbol" panose="05050102010706020507" pitchFamily="18" charset="2"/>
              </a:rPr>
              <a:t></a:t>
            </a:r>
            <a:r>
              <a:rPr lang="en-US" sz="2600" b="1" dirty="0">
                <a:solidFill>
                  <a:schemeClr val="tx2"/>
                </a:solidFill>
                <a:latin typeface="楷体_GB2312" pitchFamily="49" charset="-122"/>
                <a:ea typeface="楷体_GB2312" pitchFamily="49" charset="-122"/>
              </a:rPr>
              <a:t> </a:t>
            </a:r>
            <a:r>
              <a:rPr lang="en-US" sz="2600" b="1" dirty="0">
                <a:solidFill>
                  <a:srgbClr val="333300"/>
                </a:solidFill>
                <a:latin typeface="楷体_GB2312" pitchFamily="49" charset="-122"/>
                <a:ea typeface="楷体_GB2312" pitchFamily="49" charset="-122"/>
              </a:rPr>
              <a:t>}, </a:t>
            </a:r>
            <a:r>
              <a:rPr lang="zh-CN" altLang="en-US" sz="2600" b="1" dirty="0">
                <a:solidFill>
                  <a:srgbClr val="333300"/>
                </a:solidFill>
                <a:latin typeface="楷体_GB2312" pitchFamily="49" charset="-122"/>
                <a:ea typeface="楷体_GB2312" pitchFamily="49" charset="-122"/>
              </a:rPr>
              <a:t>图中每个顶点自成一个连通分量。</a:t>
            </a:r>
            <a:endParaRPr lang="zh-CN" altLang="en-US" sz="2600" b="1" dirty="0">
              <a:solidFill>
                <a:srgbClr val="333300"/>
              </a:solidFill>
              <a:latin typeface="楷体_GB2312" pitchFamily="49" charset="-122"/>
              <a:ea typeface="楷体_GB2312" pitchFamily="49" charset="-122"/>
              <a:sym typeface="Wingdings" panose="05000000000000000000" pitchFamily="2" charset="2"/>
            </a:endParaRPr>
          </a:p>
          <a:p>
            <a:pPr eaLnBrk="1" hangingPunct="1">
              <a:spcBef>
                <a:spcPct val="30000"/>
              </a:spcBef>
              <a:defRPr/>
            </a:pPr>
            <a:r>
              <a:rPr lang="en-US" sz="2600" b="1" dirty="0">
                <a:solidFill>
                  <a:srgbClr val="333300"/>
                </a:solidFill>
                <a:latin typeface="楷体_GB2312" pitchFamily="49" charset="-122"/>
                <a:ea typeface="楷体_GB2312" pitchFamily="49" charset="-122"/>
              </a:rPr>
              <a:t>(2) </a:t>
            </a:r>
            <a:r>
              <a:rPr lang="zh-CN" altLang="en-US" sz="2600" b="1" dirty="0">
                <a:solidFill>
                  <a:srgbClr val="333300"/>
                </a:solidFill>
                <a:latin typeface="楷体_GB2312" pitchFamily="49" charset="-122"/>
                <a:ea typeface="楷体_GB2312" pitchFamily="49" charset="-122"/>
              </a:rPr>
              <a:t>当在边集</a:t>
            </a:r>
            <a:r>
              <a:rPr lang="zh-CN" altLang="en-US" sz="2600" b="1" dirty="0">
                <a:solidFill>
                  <a:schemeClr val="tx2"/>
                </a:solidFill>
                <a:latin typeface="楷体_GB2312" pitchFamily="49" charset="-122"/>
                <a:ea typeface="楷体_GB2312" pitchFamily="49" charset="-122"/>
              </a:rPr>
              <a:t> </a:t>
            </a:r>
            <a:r>
              <a:rPr lang="en-US" sz="2600" b="1" dirty="0">
                <a:solidFill>
                  <a:schemeClr val="tx2"/>
                </a:solidFill>
                <a:latin typeface="楷体_GB2312" pitchFamily="49" charset="-122"/>
                <a:ea typeface="楷体_GB2312" pitchFamily="49" charset="-122"/>
              </a:rPr>
              <a:t>E </a:t>
            </a:r>
            <a:r>
              <a:rPr lang="zh-CN" altLang="en-US" sz="2600" b="1" dirty="0">
                <a:solidFill>
                  <a:srgbClr val="333300"/>
                </a:solidFill>
                <a:latin typeface="楷体_GB2312" pitchFamily="49" charset="-122"/>
                <a:ea typeface="楷体_GB2312" pitchFamily="49" charset="-122"/>
              </a:rPr>
              <a:t>中选到一条具有最小权值的边时</a:t>
            </a:r>
            <a:r>
              <a:rPr lang="en-US" sz="2600" b="1" dirty="0">
                <a:solidFill>
                  <a:srgbClr val="333300"/>
                </a:solidFill>
                <a:latin typeface="楷体_GB2312" pitchFamily="49" charset="-122"/>
                <a:ea typeface="楷体_GB2312" pitchFamily="49" charset="-122"/>
              </a:rPr>
              <a:t>,</a:t>
            </a:r>
            <a:r>
              <a:rPr lang="zh-CN" altLang="en-US" sz="2600" b="1" dirty="0">
                <a:solidFill>
                  <a:srgbClr val="333300"/>
                </a:solidFill>
                <a:latin typeface="楷体_GB2312" pitchFamily="49" charset="-122"/>
                <a:ea typeface="楷体_GB2312" pitchFamily="49" charset="-122"/>
              </a:rPr>
              <a:t>若该边的两个顶点落在</a:t>
            </a:r>
            <a:r>
              <a:rPr lang="en-US" sz="2600" b="1" dirty="0">
                <a:solidFill>
                  <a:schemeClr val="tx2"/>
                </a:solidFill>
                <a:latin typeface="楷体_GB2312" pitchFamily="49" charset="-122"/>
                <a:ea typeface="楷体_GB2312" pitchFamily="49" charset="-122"/>
              </a:rPr>
              <a:t>T</a:t>
            </a:r>
            <a:r>
              <a:rPr lang="zh-CN" altLang="en-US" sz="2600" b="1" dirty="0">
                <a:solidFill>
                  <a:srgbClr val="333300"/>
                </a:solidFill>
                <a:latin typeface="楷体_GB2312" pitchFamily="49" charset="-122"/>
                <a:ea typeface="楷体_GB2312" pitchFamily="49" charset="-122"/>
              </a:rPr>
              <a:t>中不同的连通分量上，则将此边加入到生成树的</a:t>
            </a:r>
            <a:r>
              <a:rPr lang="zh-CN" altLang="en-US" sz="2600" b="1" dirty="0">
                <a:solidFill>
                  <a:schemeClr val="tx2"/>
                </a:solidFill>
                <a:latin typeface="楷体_GB2312" pitchFamily="49" charset="-122"/>
                <a:ea typeface="楷体_GB2312" pitchFamily="49" charset="-122"/>
              </a:rPr>
              <a:t>边集合</a:t>
            </a:r>
            <a:r>
              <a:rPr lang="en-US" sz="2600" b="1" dirty="0">
                <a:solidFill>
                  <a:schemeClr val="tx2"/>
                </a:solidFill>
                <a:latin typeface="楷体_GB2312" pitchFamily="49" charset="-122"/>
                <a:ea typeface="楷体_GB2312" pitchFamily="49" charset="-122"/>
              </a:rPr>
              <a:t>T</a:t>
            </a:r>
            <a:r>
              <a:rPr lang="en-US" sz="2600" b="1" dirty="0">
                <a:latin typeface="楷体_GB2312" pitchFamily="49" charset="-122"/>
                <a:ea typeface="楷体_GB2312" pitchFamily="49" charset="-122"/>
              </a:rPr>
              <a:t> </a:t>
            </a:r>
            <a:r>
              <a:rPr lang="zh-CN" altLang="en-US" sz="2600" b="1" dirty="0">
                <a:solidFill>
                  <a:srgbClr val="333300"/>
                </a:solidFill>
                <a:latin typeface="楷体_GB2312" pitchFamily="49" charset="-122"/>
                <a:ea typeface="楷体_GB2312" pitchFamily="49" charset="-122"/>
              </a:rPr>
              <a:t>中；否则将此边舍去，重新选择一条权值最小的边。</a:t>
            </a:r>
            <a:endParaRPr lang="zh-CN" altLang="en-US" sz="2600" b="1" dirty="0">
              <a:solidFill>
                <a:srgbClr val="333300"/>
              </a:solidFill>
              <a:latin typeface="楷体_GB2312" pitchFamily="49" charset="-122"/>
              <a:ea typeface="楷体_GB2312" pitchFamily="49" charset="-122"/>
            </a:endParaRPr>
          </a:p>
          <a:p>
            <a:pPr eaLnBrk="1" hangingPunct="1">
              <a:spcBef>
                <a:spcPct val="30000"/>
              </a:spcBef>
              <a:defRPr/>
            </a:pPr>
            <a:r>
              <a:rPr lang="en-US" sz="2600" b="1" dirty="0">
                <a:solidFill>
                  <a:srgbClr val="333300"/>
                </a:solidFill>
                <a:latin typeface="楷体_GB2312" pitchFamily="49" charset="-122"/>
                <a:ea typeface="楷体_GB2312" pitchFamily="49" charset="-122"/>
              </a:rPr>
              <a:t>(3) </a:t>
            </a:r>
            <a:r>
              <a:rPr lang="zh-CN" altLang="en-US" sz="2600" b="1" dirty="0">
                <a:solidFill>
                  <a:srgbClr val="333300"/>
                </a:solidFill>
                <a:latin typeface="楷体_GB2312" pitchFamily="49" charset="-122"/>
                <a:ea typeface="楷体_GB2312" pitchFamily="49" charset="-122"/>
              </a:rPr>
              <a:t>如此重复下去，直到所有顶点在同一个连通分量上为止。此时的</a:t>
            </a:r>
            <a:r>
              <a:rPr lang="en-US" sz="2600" b="1" dirty="0">
                <a:solidFill>
                  <a:srgbClr val="FF3300"/>
                </a:solidFill>
                <a:latin typeface="楷体_GB2312" pitchFamily="49" charset="-122"/>
                <a:ea typeface="楷体_GB2312" pitchFamily="49" charset="-122"/>
              </a:rPr>
              <a:t>T</a:t>
            </a:r>
            <a:r>
              <a:rPr lang="zh-CN" altLang="en-US" sz="2600" b="1" dirty="0">
                <a:solidFill>
                  <a:srgbClr val="333300"/>
                </a:solidFill>
                <a:latin typeface="楷体_GB2312" pitchFamily="49" charset="-122"/>
                <a:ea typeface="楷体_GB2312" pitchFamily="49" charset="-122"/>
              </a:rPr>
              <a:t>即为所求（最小生成树）。</a:t>
            </a:r>
            <a:endParaRPr lang="zh-CN" altLang="en-US" sz="2600" b="1" dirty="0">
              <a:solidFill>
                <a:srgbClr val="333300"/>
              </a:solidFill>
              <a:latin typeface="楷体_GB2312" pitchFamily="49" charset="-122"/>
              <a:ea typeface="楷体_GB2312" pitchFamily="49" charset="-122"/>
            </a:endParaRPr>
          </a:p>
        </p:txBody>
      </p:sp>
      <p:sp>
        <p:nvSpPr>
          <p:cNvPr id="65541" name="Rectangle 4"/>
          <p:cNvSpPr>
            <a:spLocks noGrp="1" noChangeArrowheads="1"/>
          </p:cNvSpPr>
          <p:nvPr>
            <p:ph type="title" idx="4294967295"/>
          </p:nvPr>
        </p:nvSpPr>
        <p:spPr>
          <a:xfrm>
            <a:off x="357188" y="0"/>
            <a:ext cx="5334000" cy="609600"/>
          </a:xfrm>
        </p:spPr>
        <p:txBody>
          <a:bodyPr/>
          <a:lstStyle/>
          <a:p>
            <a:pPr eaLnBrk="1" hangingPunct="1"/>
            <a:r>
              <a:rPr lang="zh-CN" altLang="en-US" sz="2800" b="1">
                <a:solidFill>
                  <a:srgbClr val="333300"/>
                </a:solidFill>
                <a:ea typeface="黑体" panose="02010609060101010101" pitchFamily="2" charset="-122"/>
              </a:rPr>
              <a:t>克鲁斯卡尔（</a:t>
            </a:r>
            <a:r>
              <a:rPr lang="en-US" altLang="zh-CN" sz="2800" b="1">
                <a:solidFill>
                  <a:srgbClr val="333300"/>
                </a:solidFill>
                <a:ea typeface="黑体" panose="02010609060101010101" pitchFamily="2" charset="-122"/>
              </a:rPr>
              <a:t>Kruskal</a:t>
            </a:r>
            <a:r>
              <a:rPr lang="zh-CN" altLang="en-US" sz="2800" b="1">
                <a:solidFill>
                  <a:srgbClr val="333300"/>
                </a:solidFill>
                <a:ea typeface="黑体" panose="02010609060101010101" pitchFamily="2" charset="-122"/>
              </a:rPr>
              <a:t>）算法</a:t>
            </a:r>
            <a:r>
              <a:rPr lang="en-US" altLang="zh-CN" sz="2800" b="1">
                <a:solidFill>
                  <a:srgbClr val="333300"/>
                </a:solidFill>
                <a:ea typeface="黑体" panose="02010609060101010101" pitchFamily="2" charset="-122"/>
              </a:rPr>
              <a:t>:</a:t>
            </a:r>
            <a:endParaRPr lang="en-US" altLang="zh-CN" sz="2800" b="1">
              <a:solidFill>
                <a:srgbClr val="333300"/>
              </a:solidFill>
              <a:ea typeface="黑体" panose="02010609060101010101" pitchFamily="2" charset="-122"/>
            </a:endParaRPr>
          </a:p>
        </p:txBody>
      </p:sp>
      <p:sp>
        <p:nvSpPr>
          <p:cNvPr id="65542" name="Rectangle 5"/>
          <p:cNvSpPr>
            <a:spLocks noChangeArrowheads="1"/>
          </p:cNvSpPr>
          <p:nvPr/>
        </p:nvSpPr>
        <p:spPr bwMode="auto">
          <a:xfrm>
            <a:off x="357188" y="857250"/>
            <a:ext cx="7191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a:solidFill>
                  <a:srgbClr val="333300"/>
                </a:solidFill>
                <a:latin typeface="SimSun" panose="02010600030101010101" pitchFamily="2" charset="-122"/>
              </a:rPr>
              <a:t>设</a:t>
            </a:r>
            <a:r>
              <a:rPr lang="en-US" altLang="zh-CN" sz="2800" b="1" i="1">
                <a:solidFill>
                  <a:schemeClr val="tx2"/>
                </a:solidFill>
                <a:latin typeface="SimSun" panose="02010600030101010101" pitchFamily="2" charset="-122"/>
              </a:rPr>
              <a:t>N</a:t>
            </a:r>
            <a:r>
              <a:rPr lang="en-US" altLang="zh-CN" sz="2800" b="1">
                <a:solidFill>
                  <a:schemeClr val="tx2"/>
                </a:solidFill>
                <a:latin typeface="SimSun" panose="02010600030101010101" pitchFamily="2" charset="-122"/>
              </a:rPr>
              <a:t> = { </a:t>
            </a:r>
            <a:r>
              <a:rPr lang="en-US" altLang="zh-CN" sz="2800" b="1" i="1">
                <a:solidFill>
                  <a:schemeClr val="tx2"/>
                </a:solidFill>
                <a:latin typeface="SimSun" panose="02010600030101010101" pitchFamily="2" charset="-122"/>
              </a:rPr>
              <a:t>V</a:t>
            </a:r>
            <a:r>
              <a:rPr lang="en-US" altLang="zh-CN" sz="2800" b="1">
                <a:solidFill>
                  <a:schemeClr val="tx2"/>
                </a:solidFill>
                <a:latin typeface="SimSun" panose="02010600030101010101" pitchFamily="2" charset="-122"/>
              </a:rPr>
              <a:t>, </a:t>
            </a:r>
            <a:r>
              <a:rPr lang="en-US" altLang="zh-CN" sz="2800" b="1" i="1">
                <a:solidFill>
                  <a:schemeClr val="tx2"/>
                </a:solidFill>
                <a:latin typeface="SimSun" panose="02010600030101010101" pitchFamily="2" charset="-122"/>
              </a:rPr>
              <a:t>E</a:t>
            </a:r>
            <a:r>
              <a:rPr lang="en-US" altLang="zh-CN" sz="2800" b="1">
                <a:solidFill>
                  <a:schemeClr val="tx2"/>
                </a:solidFill>
                <a:latin typeface="SimSun" panose="02010600030101010101" pitchFamily="2" charset="-122"/>
              </a:rPr>
              <a:t> }</a:t>
            </a:r>
            <a:r>
              <a:rPr lang="zh-CN" altLang="en-US" sz="2800" b="1">
                <a:solidFill>
                  <a:srgbClr val="333300"/>
                </a:solidFill>
                <a:latin typeface="SimSun" panose="02010600030101010101" pitchFamily="2" charset="-122"/>
              </a:rPr>
              <a:t>是有 </a:t>
            </a:r>
            <a:r>
              <a:rPr lang="en-US" altLang="zh-CN" sz="2800" b="1" i="1">
                <a:solidFill>
                  <a:srgbClr val="333300"/>
                </a:solidFill>
                <a:latin typeface="SimSun" panose="02010600030101010101" pitchFamily="2" charset="-122"/>
              </a:rPr>
              <a:t>n </a:t>
            </a:r>
            <a:r>
              <a:rPr lang="zh-CN" altLang="en-US" sz="2800" b="1">
                <a:solidFill>
                  <a:srgbClr val="333300"/>
                </a:solidFill>
                <a:latin typeface="SimSun" panose="02010600030101010101" pitchFamily="2" charset="-122"/>
              </a:rPr>
              <a:t>个顶点的</a:t>
            </a:r>
            <a:r>
              <a:rPr lang="zh-CN" altLang="en-US" sz="2800" b="1">
                <a:solidFill>
                  <a:schemeClr val="tx2"/>
                </a:solidFill>
                <a:latin typeface="SimSun" panose="02010600030101010101" pitchFamily="2" charset="-122"/>
              </a:rPr>
              <a:t>连通网</a:t>
            </a:r>
            <a:r>
              <a:rPr lang="zh-CN" altLang="en-US" sz="2800" b="1">
                <a:solidFill>
                  <a:srgbClr val="333300"/>
                </a:solidFill>
                <a:latin typeface="SimSun" panose="02010600030101010101" pitchFamily="2" charset="-122"/>
              </a:rPr>
              <a:t>，</a:t>
            </a:r>
            <a:endParaRPr lang="zh-CN" altLang="en-US" sz="2800" b="1">
              <a:solidFill>
                <a:srgbClr val="333300"/>
              </a:solidFill>
              <a:latin typeface="SimSun" panose="02010600030101010101" pitchFamily="2" charset="-122"/>
            </a:endParaRPr>
          </a:p>
        </p:txBody>
      </p:sp>
      <p:sp>
        <p:nvSpPr>
          <p:cNvPr id="65543" name="矩形 1"/>
          <p:cNvSpPr>
            <a:spLocks noChangeArrowheads="1"/>
          </p:cNvSpPr>
          <p:nvPr/>
        </p:nvSpPr>
        <p:spPr bwMode="auto">
          <a:xfrm>
            <a:off x="7938" y="5753100"/>
            <a:ext cx="89535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30000"/>
              </a:spcBef>
            </a:pPr>
            <a:r>
              <a:rPr lang="en-US" altLang="zh-CN" sz="2600" b="1">
                <a:solidFill>
                  <a:schemeClr val="tx2"/>
                </a:solidFill>
                <a:latin typeface="楷体_GB2312" pitchFamily="49" charset="-122"/>
                <a:ea typeface="楷体_GB2312" pitchFamily="49" charset="-122"/>
              </a:rPr>
              <a:t>Kruskal</a:t>
            </a:r>
            <a:r>
              <a:rPr lang="zh-CN" altLang="en-US" sz="2600" b="1">
                <a:solidFill>
                  <a:schemeClr val="tx2"/>
                </a:solidFill>
                <a:latin typeface="楷体_GB2312" pitchFamily="49" charset="-122"/>
                <a:ea typeface="楷体_GB2312" pitchFamily="49" charset="-122"/>
              </a:rPr>
              <a:t>算法特点：</a:t>
            </a:r>
            <a:r>
              <a:rPr lang="zh-CN" altLang="en-US" sz="2600" b="1">
                <a:solidFill>
                  <a:srgbClr val="333300"/>
                </a:solidFill>
                <a:latin typeface="楷体_GB2312" pitchFamily="49" charset="-122"/>
                <a:ea typeface="楷体_GB2312" pitchFamily="49" charset="-122"/>
              </a:rPr>
              <a:t>将边归并，适于求</a:t>
            </a:r>
            <a:r>
              <a:rPr lang="zh-CN" altLang="en-US" sz="2600" b="1">
                <a:solidFill>
                  <a:schemeClr val="tx2"/>
                </a:solidFill>
                <a:latin typeface="楷体_GB2312" pitchFamily="49" charset="-122"/>
                <a:ea typeface="楷体_GB2312" pitchFamily="49" charset="-122"/>
              </a:rPr>
              <a:t>稀疏网</a:t>
            </a:r>
            <a:r>
              <a:rPr lang="zh-CN" altLang="en-US" sz="2600" b="1">
                <a:solidFill>
                  <a:srgbClr val="333300"/>
                </a:solidFill>
                <a:latin typeface="楷体_GB2312" pitchFamily="49" charset="-122"/>
                <a:ea typeface="楷体_GB2312" pitchFamily="49" charset="-122"/>
              </a:rPr>
              <a:t>的最小生成树。</a:t>
            </a:r>
            <a:endParaRPr lang="zh-CN" altLang="en-US" sz="2600" b="1">
              <a:solidFill>
                <a:srgbClr val="333300"/>
              </a:solidFill>
              <a:latin typeface="楷体_GB2312" pitchFamily="49" charset="-122"/>
              <a:ea typeface="楷体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9876">
                                            <p:txEl>
                                              <p:pRg st="0" end="0"/>
                                            </p:txEl>
                                          </p:spTgt>
                                        </p:tgtEl>
                                        <p:attrNameLst>
                                          <p:attrName>style.visibility</p:attrName>
                                        </p:attrNameLst>
                                      </p:cBhvr>
                                      <p:to>
                                        <p:strVal val="visible"/>
                                      </p:to>
                                    </p:set>
                                    <p:animEffect transition="in" filter="strips(downRight)">
                                      <p:cBhvr>
                                        <p:cTn id="7" dur="500"/>
                                        <p:tgtEl>
                                          <p:spTgt spid="798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9876">
                                            <p:txEl>
                                              <p:pRg st="1" end="1"/>
                                            </p:txEl>
                                          </p:spTgt>
                                        </p:tgtEl>
                                        <p:attrNameLst>
                                          <p:attrName>style.visibility</p:attrName>
                                        </p:attrNameLst>
                                      </p:cBhvr>
                                      <p:to>
                                        <p:strVal val="visible"/>
                                      </p:to>
                                    </p:set>
                                    <p:animEffect transition="in" filter="strips(downRight)">
                                      <p:cBhvr>
                                        <p:cTn id="12" dur="500"/>
                                        <p:tgtEl>
                                          <p:spTgt spid="798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9876">
                                            <p:txEl>
                                              <p:pRg st="2" end="2"/>
                                            </p:txEl>
                                          </p:spTgt>
                                        </p:tgtEl>
                                        <p:attrNameLst>
                                          <p:attrName>style.visibility</p:attrName>
                                        </p:attrNameLst>
                                      </p:cBhvr>
                                      <p:to>
                                        <p:strVal val="visible"/>
                                      </p:to>
                                    </p:set>
                                    <p:animEffect transition="in" filter="strips(downRight)">
                                      <p:cBhvr>
                                        <p:cTn id="17" dur="500"/>
                                        <p:tgtEl>
                                          <p:spTgt spid="798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79876">
                                            <p:txEl>
                                              <p:pRg st="3" end="3"/>
                                            </p:txEl>
                                          </p:spTgt>
                                        </p:tgtEl>
                                        <p:attrNameLst>
                                          <p:attrName>style.visibility</p:attrName>
                                        </p:attrNameLst>
                                      </p:cBhvr>
                                      <p:to>
                                        <p:strVal val="visible"/>
                                      </p:to>
                                    </p:set>
                                    <p:animEffect transition="in" filter="strips(downRight)">
                                      <p:cBhvr>
                                        <p:cTn id="22" dur="500"/>
                                        <p:tgtEl>
                                          <p:spTgt spid="798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utoUpdateAnimBg="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B84E144C-ABBF-4283-8C58-23DD862C8FC6}"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6563"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B2A649EB-D401-497F-85CE-5D4BBAAF1A40}"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80900" name="Rectangle 2"/>
          <p:cNvSpPr>
            <a:spLocks noGrp="1" noChangeArrowheads="1"/>
          </p:cNvSpPr>
          <p:nvPr>
            <p:ph type="title" idx="4294967295"/>
          </p:nvPr>
        </p:nvSpPr>
        <p:spPr>
          <a:xfrm>
            <a:off x="1143000" y="0"/>
            <a:ext cx="6019800" cy="595313"/>
          </a:xfrm>
        </p:spPr>
        <p:txBody>
          <a:bodyPr/>
          <a:lstStyle/>
          <a:p>
            <a:pPr eaLnBrk="1" hangingPunct="1">
              <a:defRPr/>
            </a:pPr>
            <a:r>
              <a:rPr lang="en-US" sz="3200" b="1">
                <a:effectLst>
                  <a:outerShdw blurRad="38100" dist="38100" dir="2700000" algn="tl">
                    <a:srgbClr val="C0C0C0"/>
                  </a:outerShdw>
                </a:effectLst>
                <a:latin typeface="楷体_GB2312" pitchFamily="49" charset="-122"/>
                <a:ea typeface="楷体_GB2312" pitchFamily="49" charset="-122"/>
              </a:rPr>
              <a:t>Kruskal</a:t>
            </a:r>
            <a:r>
              <a:rPr lang="zh-CN" altLang="en-US" sz="3200" b="1">
                <a:effectLst>
                  <a:outerShdw blurRad="38100" dist="38100" dir="2700000" algn="tl">
                    <a:srgbClr val="C0C0C0"/>
                  </a:outerShdw>
                </a:effectLst>
                <a:latin typeface="楷体_GB2312" pitchFamily="49" charset="-122"/>
                <a:ea typeface="楷体_GB2312" pitchFamily="49" charset="-122"/>
              </a:rPr>
              <a:t>（克鲁斯卡尔）算法</a:t>
            </a:r>
            <a:endParaRPr lang="zh-CN" altLang="en-US" sz="3200" b="1">
              <a:effectLst>
                <a:outerShdw blurRad="38100" dist="38100" dir="2700000" algn="tl">
                  <a:srgbClr val="C0C0C0"/>
                </a:outerShdw>
              </a:effectLst>
              <a:latin typeface="楷体_GB2312" pitchFamily="49" charset="-122"/>
              <a:ea typeface="楷体_GB2312" pitchFamily="49" charset="-122"/>
            </a:endParaRPr>
          </a:p>
        </p:txBody>
      </p:sp>
      <p:sp>
        <p:nvSpPr>
          <p:cNvPr id="66565" name="Rectangle 3"/>
          <p:cNvSpPr>
            <a:spLocks noChangeArrowheads="1"/>
          </p:cNvSpPr>
          <p:nvPr/>
        </p:nvSpPr>
        <p:spPr bwMode="auto">
          <a:xfrm>
            <a:off x="457200" y="990600"/>
            <a:ext cx="16668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a:solidFill>
                  <a:srgbClr val="FF3300"/>
                </a:solidFill>
              </a:rPr>
              <a:t>练习 ：</a:t>
            </a:r>
            <a:endParaRPr lang="zh-CN" altLang="en-US">
              <a:solidFill>
                <a:srgbClr val="FF3300"/>
              </a:solidFill>
            </a:endParaRPr>
          </a:p>
        </p:txBody>
      </p:sp>
      <p:grpSp>
        <p:nvGrpSpPr>
          <p:cNvPr id="66566" name="Group 6"/>
          <p:cNvGrpSpPr/>
          <p:nvPr/>
        </p:nvGrpSpPr>
        <p:grpSpPr bwMode="auto">
          <a:xfrm>
            <a:off x="685800" y="1524000"/>
            <a:ext cx="3048000" cy="2895600"/>
            <a:chOff x="0" y="0"/>
            <a:chExt cx="1584" cy="1392"/>
          </a:xfrm>
        </p:grpSpPr>
        <p:sp>
          <p:nvSpPr>
            <p:cNvPr id="80903" name="Oval 5"/>
            <p:cNvSpPr>
              <a:spLocks noChangeArrowheads="1"/>
            </p:cNvSpPr>
            <p:nvPr/>
          </p:nvSpPr>
          <p:spPr bwMode="auto">
            <a:xfrm>
              <a:off x="624" y="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0904" name="Oval 6"/>
            <p:cNvSpPr>
              <a:spLocks noChangeArrowheads="1"/>
            </p:cNvSpPr>
            <p:nvPr/>
          </p:nvSpPr>
          <p:spPr bwMode="auto">
            <a:xfrm>
              <a:off x="1296" y="432"/>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0905" name="Oval 7"/>
            <p:cNvSpPr>
              <a:spLocks noChangeArrowheads="1"/>
            </p:cNvSpPr>
            <p:nvPr/>
          </p:nvSpPr>
          <p:spPr bwMode="auto">
            <a:xfrm>
              <a:off x="1056" y="105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0906" name="Oval 8"/>
            <p:cNvSpPr>
              <a:spLocks noChangeArrowheads="1"/>
            </p:cNvSpPr>
            <p:nvPr/>
          </p:nvSpPr>
          <p:spPr bwMode="auto">
            <a:xfrm>
              <a:off x="288" y="1104"/>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07" name="Oval 9"/>
            <p:cNvSpPr>
              <a:spLocks noChangeArrowheads="1"/>
            </p:cNvSpPr>
            <p:nvPr/>
          </p:nvSpPr>
          <p:spPr bwMode="auto">
            <a:xfrm>
              <a:off x="0" y="48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sp>
          <p:nvSpPr>
            <p:cNvPr id="80908" name="Oval 10"/>
            <p:cNvSpPr>
              <a:spLocks noChangeArrowheads="1"/>
            </p:cNvSpPr>
            <p:nvPr/>
          </p:nvSpPr>
          <p:spPr bwMode="auto">
            <a:xfrm>
              <a:off x="624" y="57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66598" name="Line 11"/>
            <p:cNvSpPr>
              <a:spLocks noChangeShapeType="1"/>
            </p:cNvSpPr>
            <p:nvPr/>
          </p:nvSpPr>
          <p:spPr bwMode="auto">
            <a:xfrm flipH="1">
              <a:off x="240" y="192"/>
              <a:ext cx="384"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599" name="Line 12"/>
            <p:cNvSpPr>
              <a:spLocks noChangeShapeType="1"/>
            </p:cNvSpPr>
            <p:nvPr/>
          </p:nvSpPr>
          <p:spPr bwMode="auto">
            <a:xfrm>
              <a:off x="192" y="768"/>
              <a:ext cx="192"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0" name="Line 13"/>
            <p:cNvSpPr>
              <a:spLocks noChangeShapeType="1"/>
            </p:cNvSpPr>
            <p:nvPr/>
          </p:nvSpPr>
          <p:spPr bwMode="auto">
            <a:xfrm flipV="1">
              <a:off x="576" y="1248"/>
              <a:ext cx="48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1" name="Line 14"/>
            <p:cNvSpPr>
              <a:spLocks noChangeShapeType="1"/>
            </p:cNvSpPr>
            <p:nvPr/>
          </p:nvSpPr>
          <p:spPr bwMode="auto">
            <a:xfrm flipH="1">
              <a:off x="1248" y="720"/>
              <a:ext cx="144"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2" name="Line 15"/>
            <p:cNvSpPr>
              <a:spLocks noChangeShapeType="1"/>
            </p:cNvSpPr>
            <p:nvPr/>
          </p:nvSpPr>
          <p:spPr bwMode="auto">
            <a:xfrm>
              <a:off x="912" y="192"/>
              <a:ext cx="432"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3" name="Line 16"/>
            <p:cNvSpPr>
              <a:spLocks noChangeShapeType="1"/>
            </p:cNvSpPr>
            <p:nvPr/>
          </p:nvSpPr>
          <p:spPr bwMode="auto">
            <a:xfrm>
              <a:off x="768" y="288"/>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4" name="Line 17"/>
            <p:cNvSpPr>
              <a:spLocks noChangeShapeType="1"/>
            </p:cNvSpPr>
            <p:nvPr/>
          </p:nvSpPr>
          <p:spPr bwMode="auto">
            <a:xfrm flipH="1">
              <a:off x="480" y="816"/>
              <a:ext cx="192"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5" name="Line 18"/>
            <p:cNvSpPr>
              <a:spLocks noChangeShapeType="1"/>
            </p:cNvSpPr>
            <p:nvPr/>
          </p:nvSpPr>
          <p:spPr bwMode="auto">
            <a:xfrm>
              <a:off x="864" y="816"/>
              <a:ext cx="24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6" name="Line 19"/>
            <p:cNvSpPr>
              <a:spLocks noChangeShapeType="1"/>
            </p:cNvSpPr>
            <p:nvPr/>
          </p:nvSpPr>
          <p:spPr bwMode="auto">
            <a:xfrm flipV="1">
              <a:off x="912" y="576"/>
              <a:ext cx="384" cy="9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6607" name="Line 20"/>
            <p:cNvSpPr>
              <a:spLocks noChangeShapeType="1"/>
            </p:cNvSpPr>
            <p:nvPr/>
          </p:nvSpPr>
          <p:spPr bwMode="auto">
            <a:xfrm>
              <a:off x="288" y="624"/>
              <a:ext cx="336"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19" name="Rectangle 21"/>
            <p:cNvSpPr>
              <a:spLocks noChangeArrowheads="1"/>
            </p:cNvSpPr>
            <p:nvPr/>
          </p:nvSpPr>
          <p:spPr bwMode="auto">
            <a:xfrm>
              <a:off x="768" y="288"/>
              <a:ext cx="1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0920" name="Rectangle 22"/>
            <p:cNvSpPr>
              <a:spLocks noChangeArrowheads="1"/>
            </p:cNvSpPr>
            <p:nvPr/>
          </p:nvSpPr>
          <p:spPr bwMode="auto">
            <a:xfrm>
              <a:off x="1036" y="48"/>
              <a:ext cx="17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21" name="Rectangle 23"/>
            <p:cNvSpPr>
              <a:spLocks noChangeArrowheads="1"/>
            </p:cNvSpPr>
            <p:nvPr/>
          </p:nvSpPr>
          <p:spPr bwMode="auto">
            <a:xfrm>
              <a:off x="268" y="96"/>
              <a:ext cx="17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0922" name="Rectangle 24"/>
            <p:cNvSpPr>
              <a:spLocks noChangeArrowheads="1"/>
            </p:cNvSpPr>
            <p:nvPr/>
          </p:nvSpPr>
          <p:spPr bwMode="auto">
            <a:xfrm>
              <a:off x="960" y="384"/>
              <a:ext cx="17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23" name="Rectangle 25"/>
            <p:cNvSpPr>
              <a:spLocks noChangeArrowheads="1"/>
            </p:cNvSpPr>
            <p:nvPr/>
          </p:nvSpPr>
          <p:spPr bwMode="auto">
            <a:xfrm>
              <a:off x="384" y="384"/>
              <a:ext cx="17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24" name="Rectangle 26"/>
            <p:cNvSpPr>
              <a:spLocks noChangeArrowheads="1"/>
            </p:cNvSpPr>
            <p:nvPr/>
          </p:nvSpPr>
          <p:spPr bwMode="auto">
            <a:xfrm>
              <a:off x="960" y="768"/>
              <a:ext cx="1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0925" name="Rectangle 27"/>
            <p:cNvSpPr>
              <a:spLocks noChangeArrowheads="1"/>
            </p:cNvSpPr>
            <p:nvPr/>
          </p:nvSpPr>
          <p:spPr bwMode="auto">
            <a:xfrm>
              <a:off x="412" y="768"/>
              <a:ext cx="17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0926" name="Rectangle 28"/>
            <p:cNvSpPr>
              <a:spLocks noChangeArrowheads="1"/>
            </p:cNvSpPr>
            <p:nvPr/>
          </p:nvSpPr>
          <p:spPr bwMode="auto">
            <a:xfrm>
              <a:off x="124" y="816"/>
              <a:ext cx="1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80927" name="Rectangle 29"/>
            <p:cNvSpPr>
              <a:spLocks noChangeArrowheads="1"/>
            </p:cNvSpPr>
            <p:nvPr/>
          </p:nvSpPr>
          <p:spPr bwMode="auto">
            <a:xfrm>
              <a:off x="700" y="1008"/>
              <a:ext cx="17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0928" name="Rectangle 30"/>
            <p:cNvSpPr>
              <a:spLocks noChangeArrowheads="1"/>
            </p:cNvSpPr>
            <p:nvPr/>
          </p:nvSpPr>
          <p:spPr bwMode="auto">
            <a:xfrm>
              <a:off x="1296" y="768"/>
              <a:ext cx="1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grpSp>
      <p:grpSp>
        <p:nvGrpSpPr>
          <p:cNvPr id="80929" name="Group 33"/>
          <p:cNvGrpSpPr/>
          <p:nvPr/>
        </p:nvGrpSpPr>
        <p:grpSpPr bwMode="auto">
          <a:xfrm>
            <a:off x="6553200" y="2286000"/>
            <a:ext cx="336550" cy="457200"/>
            <a:chOff x="0" y="0"/>
            <a:chExt cx="212" cy="288"/>
          </a:xfrm>
        </p:grpSpPr>
        <p:sp>
          <p:nvSpPr>
            <p:cNvPr id="66590" name="Line 32"/>
            <p:cNvSpPr>
              <a:spLocks noChangeShapeType="1"/>
            </p:cNvSpPr>
            <p:nvPr/>
          </p:nvSpPr>
          <p:spPr bwMode="auto">
            <a:xfrm>
              <a:off x="0" y="0"/>
              <a:ext cx="0" cy="28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31" name="Rectangle 33"/>
            <p:cNvSpPr>
              <a:spLocks noChangeArrowheads="1"/>
            </p:cNvSpPr>
            <p:nvPr/>
          </p:nvSpPr>
          <p:spPr bwMode="auto">
            <a:xfrm>
              <a:off x="0" y="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1</a:t>
              </a:r>
              <a:endParaRPr lang="en-US" sz="2400">
                <a:solidFill>
                  <a:srgbClr val="CC0099"/>
                </a:solidFill>
                <a:effectLst>
                  <a:outerShdw blurRad="38100" dist="38100" dir="2700000" algn="tl">
                    <a:srgbClr val="C0C0C0"/>
                  </a:outerShdw>
                </a:effectLst>
              </a:endParaRPr>
            </a:p>
          </p:txBody>
        </p:sp>
      </p:grpSp>
      <p:grpSp>
        <p:nvGrpSpPr>
          <p:cNvPr id="80932" name="Group 36"/>
          <p:cNvGrpSpPr/>
          <p:nvPr/>
        </p:nvGrpSpPr>
        <p:grpSpPr bwMode="auto">
          <a:xfrm>
            <a:off x="5791200" y="2438400"/>
            <a:ext cx="533400" cy="457200"/>
            <a:chOff x="0" y="0"/>
            <a:chExt cx="336" cy="288"/>
          </a:xfrm>
        </p:grpSpPr>
        <p:sp>
          <p:nvSpPr>
            <p:cNvPr id="66588" name="Line 35"/>
            <p:cNvSpPr>
              <a:spLocks noChangeShapeType="1"/>
            </p:cNvSpPr>
            <p:nvPr/>
          </p:nvSpPr>
          <p:spPr bwMode="auto">
            <a:xfrm>
              <a:off x="0" y="240"/>
              <a:ext cx="336" cy="4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34" name="Rectangle 36"/>
            <p:cNvSpPr>
              <a:spLocks noChangeArrowheads="1"/>
            </p:cNvSpPr>
            <p:nvPr/>
          </p:nvSpPr>
          <p:spPr bwMode="auto">
            <a:xfrm>
              <a:off x="96" y="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5</a:t>
              </a:r>
              <a:endParaRPr lang="en-US" sz="2400">
                <a:solidFill>
                  <a:srgbClr val="CC0099"/>
                </a:solidFill>
                <a:effectLst>
                  <a:outerShdw blurRad="38100" dist="38100" dir="2700000" algn="tl">
                    <a:srgbClr val="C0C0C0"/>
                  </a:outerShdw>
                </a:effectLst>
              </a:endParaRPr>
            </a:p>
          </p:txBody>
        </p:sp>
      </p:grpSp>
      <p:grpSp>
        <p:nvGrpSpPr>
          <p:cNvPr id="80935" name="Group 39"/>
          <p:cNvGrpSpPr/>
          <p:nvPr/>
        </p:nvGrpSpPr>
        <p:grpSpPr bwMode="auto">
          <a:xfrm>
            <a:off x="6705600" y="3048000"/>
            <a:ext cx="488950" cy="533400"/>
            <a:chOff x="0" y="0"/>
            <a:chExt cx="308" cy="336"/>
          </a:xfrm>
        </p:grpSpPr>
        <p:sp>
          <p:nvSpPr>
            <p:cNvPr id="66586" name="Line 38"/>
            <p:cNvSpPr>
              <a:spLocks noChangeShapeType="1"/>
            </p:cNvSpPr>
            <p:nvPr/>
          </p:nvSpPr>
          <p:spPr bwMode="auto">
            <a:xfrm>
              <a:off x="0" y="48"/>
              <a:ext cx="240" cy="28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37" name="Rectangle 39"/>
            <p:cNvSpPr>
              <a:spLocks noChangeArrowheads="1"/>
            </p:cNvSpPr>
            <p:nvPr/>
          </p:nvSpPr>
          <p:spPr bwMode="auto">
            <a:xfrm>
              <a:off x="96" y="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4</a:t>
              </a:r>
              <a:endParaRPr lang="en-US" sz="2400">
                <a:solidFill>
                  <a:srgbClr val="CC0099"/>
                </a:solidFill>
                <a:effectLst>
                  <a:outerShdw blurRad="38100" dist="38100" dir="2700000" algn="tl">
                    <a:srgbClr val="C0C0C0"/>
                  </a:outerShdw>
                </a:effectLst>
              </a:endParaRPr>
            </a:p>
          </p:txBody>
        </p:sp>
      </p:grpSp>
      <p:grpSp>
        <p:nvGrpSpPr>
          <p:cNvPr id="80938" name="Group 42"/>
          <p:cNvGrpSpPr/>
          <p:nvPr/>
        </p:nvGrpSpPr>
        <p:grpSpPr bwMode="auto">
          <a:xfrm>
            <a:off x="5410200" y="3048000"/>
            <a:ext cx="488950" cy="533400"/>
            <a:chOff x="0" y="0"/>
            <a:chExt cx="308" cy="336"/>
          </a:xfrm>
        </p:grpSpPr>
        <p:sp>
          <p:nvSpPr>
            <p:cNvPr id="66584" name="Line 41"/>
            <p:cNvSpPr>
              <a:spLocks noChangeShapeType="1"/>
            </p:cNvSpPr>
            <p:nvPr/>
          </p:nvSpPr>
          <p:spPr bwMode="auto">
            <a:xfrm>
              <a:off x="116" y="0"/>
              <a:ext cx="192" cy="336"/>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40" name="Rectangle 42"/>
            <p:cNvSpPr>
              <a:spLocks noChangeArrowheads="1"/>
            </p:cNvSpPr>
            <p:nvPr/>
          </p:nvSpPr>
          <p:spPr bwMode="auto">
            <a:xfrm>
              <a:off x="0" y="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3</a:t>
              </a:r>
              <a:endParaRPr lang="en-US" sz="2400">
                <a:solidFill>
                  <a:srgbClr val="CC0099"/>
                </a:solidFill>
                <a:effectLst>
                  <a:outerShdw blurRad="38100" dist="38100" dir="2700000" algn="tl">
                    <a:srgbClr val="C0C0C0"/>
                  </a:outerShdw>
                </a:effectLst>
              </a:endParaRPr>
            </a:p>
          </p:txBody>
        </p:sp>
      </p:grpSp>
      <p:grpSp>
        <p:nvGrpSpPr>
          <p:cNvPr id="80941" name="Group 45"/>
          <p:cNvGrpSpPr/>
          <p:nvPr/>
        </p:nvGrpSpPr>
        <p:grpSpPr bwMode="auto">
          <a:xfrm>
            <a:off x="7315200" y="2971800"/>
            <a:ext cx="412750" cy="533400"/>
            <a:chOff x="0" y="0"/>
            <a:chExt cx="260" cy="336"/>
          </a:xfrm>
        </p:grpSpPr>
        <p:sp>
          <p:nvSpPr>
            <p:cNvPr id="66582" name="Line 44"/>
            <p:cNvSpPr>
              <a:spLocks noChangeShapeType="1"/>
            </p:cNvSpPr>
            <p:nvPr/>
          </p:nvSpPr>
          <p:spPr bwMode="auto">
            <a:xfrm flipH="1">
              <a:off x="0" y="0"/>
              <a:ext cx="144" cy="336"/>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0943" name="Rectangle 45"/>
            <p:cNvSpPr>
              <a:spLocks noChangeArrowheads="1"/>
            </p:cNvSpPr>
            <p:nvPr/>
          </p:nvSpPr>
          <p:spPr bwMode="auto">
            <a:xfrm>
              <a:off x="48" y="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solidFill>
                    <a:srgbClr val="CC0099"/>
                  </a:solidFill>
                  <a:effectLst>
                    <a:outerShdw blurRad="38100" dist="38100" dir="2700000" algn="tl">
                      <a:srgbClr val="C0C0C0"/>
                    </a:outerShdw>
                  </a:effectLst>
                </a:rPr>
                <a:t>2</a:t>
              </a:r>
              <a:endParaRPr lang="en-US" sz="2400">
                <a:solidFill>
                  <a:srgbClr val="CC0099"/>
                </a:solidFill>
                <a:effectLst>
                  <a:outerShdw blurRad="38100" dist="38100" dir="2700000" algn="tl">
                    <a:srgbClr val="C0C0C0"/>
                  </a:outerShdw>
                </a:effectLst>
              </a:endParaRPr>
            </a:p>
          </p:txBody>
        </p:sp>
      </p:grpSp>
      <p:grpSp>
        <p:nvGrpSpPr>
          <p:cNvPr id="80944" name="Group 48"/>
          <p:cNvGrpSpPr/>
          <p:nvPr/>
        </p:nvGrpSpPr>
        <p:grpSpPr bwMode="auto">
          <a:xfrm>
            <a:off x="4419600" y="1828800"/>
            <a:ext cx="3429000" cy="2209800"/>
            <a:chOff x="0" y="0"/>
            <a:chExt cx="2160" cy="1392"/>
          </a:xfrm>
        </p:grpSpPr>
        <p:grpSp>
          <p:nvGrpSpPr>
            <p:cNvPr id="66574" name="Group 49"/>
            <p:cNvGrpSpPr/>
            <p:nvPr/>
          </p:nvGrpSpPr>
          <p:grpSpPr bwMode="auto">
            <a:xfrm>
              <a:off x="576" y="0"/>
              <a:ext cx="1584" cy="1392"/>
              <a:chOff x="0" y="0"/>
              <a:chExt cx="1584" cy="1392"/>
            </a:xfrm>
          </p:grpSpPr>
          <p:sp>
            <p:nvSpPr>
              <p:cNvPr id="80946" name="Oval 48"/>
              <p:cNvSpPr>
                <a:spLocks noChangeArrowheads="1"/>
              </p:cNvSpPr>
              <p:nvPr/>
            </p:nvSpPr>
            <p:spPr bwMode="auto">
              <a:xfrm>
                <a:off x="624" y="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0947" name="Oval 49"/>
              <p:cNvSpPr>
                <a:spLocks noChangeArrowheads="1"/>
              </p:cNvSpPr>
              <p:nvPr/>
            </p:nvSpPr>
            <p:spPr bwMode="auto">
              <a:xfrm>
                <a:off x="624" y="57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80948" name="Oval 50"/>
              <p:cNvSpPr>
                <a:spLocks noChangeArrowheads="1"/>
              </p:cNvSpPr>
              <p:nvPr/>
            </p:nvSpPr>
            <p:spPr bwMode="auto">
              <a:xfrm>
                <a:off x="288" y="1104"/>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0949" name="Oval 51"/>
              <p:cNvSpPr>
                <a:spLocks noChangeArrowheads="1"/>
              </p:cNvSpPr>
              <p:nvPr/>
            </p:nvSpPr>
            <p:spPr bwMode="auto">
              <a:xfrm>
                <a:off x="0" y="48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sp>
            <p:nvSpPr>
              <p:cNvPr id="80950" name="Oval 52"/>
              <p:cNvSpPr>
                <a:spLocks noChangeArrowheads="1"/>
              </p:cNvSpPr>
              <p:nvPr/>
            </p:nvSpPr>
            <p:spPr bwMode="auto">
              <a:xfrm>
                <a:off x="1296" y="432"/>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0951" name="Oval 53"/>
              <p:cNvSpPr>
                <a:spLocks noChangeArrowheads="1"/>
              </p:cNvSpPr>
              <p:nvPr/>
            </p:nvSpPr>
            <p:spPr bwMode="auto">
              <a:xfrm>
                <a:off x="1056" y="105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grpSp>
        <p:sp>
          <p:nvSpPr>
            <p:cNvPr id="66575" name="AutoShape 54"/>
            <p:cNvSpPr>
              <a:spLocks noChangeArrowheads="1"/>
            </p:cNvSpPr>
            <p:nvPr/>
          </p:nvSpPr>
          <p:spPr bwMode="auto">
            <a:xfrm>
              <a:off x="0" y="480"/>
              <a:ext cx="336" cy="624"/>
            </a:xfrm>
            <a:prstGeom prst="rightArrow">
              <a:avLst>
                <a:gd name="adj1" fmla="val 50000"/>
                <a:gd name="adj2" fmla="val 25000"/>
              </a:avLst>
            </a:prstGeom>
            <a:solidFill>
              <a:schemeClr val="accent1"/>
            </a:solidFill>
            <a:ln w="38100">
              <a:solidFill>
                <a:schemeClr val="tx1"/>
              </a:solidFill>
              <a:miter lim="800000"/>
            </a:ln>
          </p:spPr>
          <p:txBody>
            <a:bodyPr wrap="none" anchor="ctr"/>
            <a:lstStyle/>
            <a:p>
              <a:pPr algn="ctr"/>
              <a:endParaRPr lang="zh-CN" altLang="en-US"/>
            </a:p>
          </p:txBody>
        </p:sp>
      </p:grpSp>
      <p:sp>
        <p:nvSpPr>
          <p:cNvPr id="80953" name="AutoShape 55">
            <a:hlinkClick r:id="" action="ppaction://hlinkshowjump?jump=nextslide" highlightClick="1"/>
          </p:cNvPr>
          <p:cNvSpPr>
            <a:spLocks noChangeArrowheads="1"/>
          </p:cNvSpPr>
          <p:nvPr/>
        </p:nvSpPr>
        <p:spPr bwMode="auto">
          <a:xfrm>
            <a:off x="80772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944"/>
                                        </p:tgtEl>
                                        <p:attrNameLst>
                                          <p:attrName>style.visibility</p:attrName>
                                        </p:attrNameLst>
                                      </p:cBhvr>
                                      <p:to>
                                        <p:strVal val="visible"/>
                                      </p:to>
                                    </p:set>
                                    <p:animEffect transition="in" filter="wipe(left)">
                                      <p:cBhvr>
                                        <p:cTn id="7" dur="500"/>
                                        <p:tgtEl>
                                          <p:spTgt spid="809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0929"/>
                                        </p:tgtEl>
                                        <p:attrNameLst>
                                          <p:attrName>style.visibility</p:attrName>
                                        </p:attrNameLst>
                                      </p:cBhvr>
                                      <p:to>
                                        <p:strVal val="visible"/>
                                      </p:to>
                                    </p:set>
                                    <p:animEffect transition="in" filter="wipe(up)">
                                      <p:cBhvr>
                                        <p:cTn id="12" dur="500"/>
                                        <p:tgtEl>
                                          <p:spTgt spid="809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0941"/>
                                        </p:tgtEl>
                                        <p:attrNameLst>
                                          <p:attrName>style.visibility</p:attrName>
                                        </p:attrNameLst>
                                      </p:cBhvr>
                                      <p:to>
                                        <p:strVal val="visible"/>
                                      </p:to>
                                    </p:set>
                                    <p:animEffect transition="in" filter="wipe(up)">
                                      <p:cBhvr>
                                        <p:cTn id="17" dur="500"/>
                                        <p:tgtEl>
                                          <p:spTgt spid="809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0938"/>
                                        </p:tgtEl>
                                        <p:attrNameLst>
                                          <p:attrName>style.visibility</p:attrName>
                                        </p:attrNameLst>
                                      </p:cBhvr>
                                      <p:to>
                                        <p:strVal val="visible"/>
                                      </p:to>
                                    </p:set>
                                    <p:animEffect transition="in" filter="wipe(up)">
                                      <p:cBhvr>
                                        <p:cTn id="22" dur="500"/>
                                        <p:tgtEl>
                                          <p:spTgt spid="809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0935"/>
                                        </p:tgtEl>
                                        <p:attrNameLst>
                                          <p:attrName>style.visibility</p:attrName>
                                        </p:attrNameLst>
                                      </p:cBhvr>
                                      <p:to>
                                        <p:strVal val="visible"/>
                                      </p:to>
                                    </p:set>
                                    <p:animEffect transition="in" filter="wipe(up)">
                                      <p:cBhvr>
                                        <p:cTn id="27" dur="500"/>
                                        <p:tgtEl>
                                          <p:spTgt spid="809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80932"/>
                                        </p:tgtEl>
                                        <p:attrNameLst>
                                          <p:attrName>style.visibility</p:attrName>
                                        </p:attrNameLst>
                                      </p:cBhvr>
                                      <p:to>
                                        <p:strVal val="visible"/>
                                      </p:to>
                                    </p:set>
                                    <p:animEffect transition="in" filter="wipe(right)">
                                      <p:cBhvr>
                                        <p:cTn id="32" dur="500"/>
                                        <p:tgtEl>
                                          <p:spTgt spid="80932"/>
                                        </p:tgtEl>
                                      </p:cBhvr>
                                    </p:animEffect>
                                  </p:childTnLst>
                                </p:cTn>
                              </p:par>
                            </p:childTnLst>
                          </p:cTn>
                        </p:par>
                        <p:par>
                          <p:cTn id="33" fill="hold">
                            <p:stCondLst>
                              <p:cond delay="500"/>
                            </p:stCondLst>
                            <p:childTnLst>
                              <p:par>
                                <p:cTn id="34" presetID="18" presetClass="entr" presetSubtype="6" fill="hold" grpId="0" nodeType="afterEffect">
                                  <p:stCondLst>
                                    <p:cond delay="0"/>
                                  </p:stCondLst>
                                  <p:childTnLst>
                                    <p:set>
                                      <p:cBhvr>
                                        <p:cTn id="35" dur="1" fill="hold">
                                          <p:stCondLst>
                                            <p:cond delay="0"/>
                                          </p:stCondLst>
                                        </p:cTn>
                                        <p:tgtEl>
                                          <p:spTgt spid="80953"/>
                                        </p:tgtEl>
                                        <p:attrNameLst>
                                          <p:attrName>style.visibility</p:attrName>
                                        </p:attrNameLst>
                                      </p:cBhvr>
                                      <p:to>
                                        <p:strVal val="visible"/>
                                      </p:to>
                                    </p:set>
                                    <p:animEffect transition="in" filter="strips(downRight)">
                                      <p:cBhvr>
                                        <p:cTn id="36" dur="500"/>
                                        <p:tgtEl>
                                          <p:spTgt spid="809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53"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091B83DF-1159-4943-900A-2E0057B61866}"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7587"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2D52EED8-B951-4CC1-B1DA-AB22077DE290}"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81924" name="Text Box 2"/>
          <p:cNvSpPr txBox="1">
            <a:spLocks noChangeArrowheads="1"/>
          </p:cNvSpPr>
          <p:nvPr/>
        </p:nvSpPr>
        <p:spPr bwMode="auto">
          <a:xfrm>
            <a:off x="304800" y="2540000"/>
            <a:ext cx="83820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62000" indent="-762000"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en-US" altLang="zh-CN" sz="2800" b="1">
                <a:solidFill>
                  <a:srgbClr val="333300"/>
                </a:solidFill>
                <a:latin typeface="楷体_GB2312" pitchFamily="49" charset="-122"/>
                <a:ea typeface="楷体_GB2312" pitchFamily="49" charset="-122"/>
                <a:sym typeface="Wingdings" panose="05000000000000000000" pitchFamily="2" charset="2"/>
              </a:rPr>
              <a:t>1</a:t>
            </a:r>
            <a:r>
              <a:rPr lang="zh-CN" altLang="en-US" sz="2800" b="1">
                <a:solidFill>
                  <a:srgbClr val="333300"/>
                </a:solidFill>
                <a:latin typeface="楷体_GB2312" pitchFamily="49" charset="-122"/>
                <a:ea typeface="楷体_GB2312" pitchFamily="49" charset="-122"/>
                <a:sym typeface="Wingdings" panose="05000000000000000000" pitchFamily="2" charset="2"/>
              </a:rPr>
              <a:t>）初始状态： </a:t>
            </a:r>
            <a:r>
              <a:rPr lang="en-US" altLang="zh-CN" sz="2800" b="1">
                <a:solidFill>
                  <a:srgbClr val="333300"/>
                </a:solidFill>
                <a:ea typeface="楷体_GB2312" pitchFamily="49" charset="-122"/>
                <a:sym typeface="Wingdings" panose="05000000000000000000" pitchFamily="2" charset="2"/>
              </a:rPr>
              <a:t>U ={u</a:t>
            </a:r>
            <a:r>
              <a:rPr lang="en-US" altLang="zh-CN" sz="2800" b="1" baseline="-25000">
                <a:solidFill>
                  <a:srgbClr val="333300"/>
                </a:solidFill>
                <a:ea typeface="楷体_GB2312" pitchFamily="49" charset="-122"/>
                <a:sym typeface="Wingdings" panose="05000000000000000000" pitchFamily="2" charset="2"/>
              </a:rPr>
              <a:t>0</a:t>
            </a:r>
            <a:r>
              <a:rPr lang="en-US" altLang="zh-CN" sz="2800" b="1">
                <a:solidFill>
                  <a:srgbClr val="333300"/>
                </a:solidFill>
                <a:ea typeface="楷体_GB2312" pitchFamily="49" charset="-122"/>
                <a:sym typeface="Wingdings" panose="05000000000000000000" pitchFamily="2" charset="2"/>
              </a:rPr>
              <a:t> },</a:t>
            </a:r>
            <a:r>
              <a:rPr lang="zh-CN" altLang="en-US" sz="2800" b="1">
                <a:solidFill>
                  <a:srgbClr val="333300"/>
                </a:solidFill>
                <a:ea typeface="楷体_GB2312" pitchFamily="49" charset="-122"/>
                <a:sym typeface="Wingdings" panose="05000000000000000000" pitchFamily="2" charset="2"/>
              </a:rPr>
              <a:t>（ </a:t>
            </a:r>
            <a:r>
              <a:rPr lang="en-US" altLang="zh-CN" sz="2800" b="1">
                <a:solidFill>
                  <a:srgbClr val="333300"/>
                </a:solidFill>
                <a:ea typeface="楷体_GB2312" pitchFamily="49" charset="-122"/>
                <a:sym typeface="Wingdings" panose="05000000000000000000" pitchFamily="2" charset="2"/>
              </a:rPr>
              <a:t>u</a:t>
            </a:r>
            <a:r>
              <a:rPr lang="en-US" altLang="zh-CN" sz="2800" b="1" baseline="-25000">
                <a:solidFill>
                  <a:srgbClr val="333300"/>
                </a:solidFill>
                <a:ea typeface="楷体_GB2312" pitchFamily="49" charset="-122"/>
                <a:sym typeface="Wingdings" panose="05000000000000000000" pitchFamily="2" charset="2"/>
              </a:rPr>
              <a:t>0</a:t>
            </a:r>
            <a:r>
              <a:rPr lang="en-US" altLang="zh-CN" sz="2800" b="1">
                <a:solidFill>
                  <a:srgbClr val="333300"/>
                </a:solidFill>
                <a:ea typeface="楷体_GB2312" pitchFamily="49" charset="-122"/>
                <a:sym typeface="Wingdings" panose="05000000000000000000" pitchFamily="2" charset="2"/>
              </a:rPr>
              <a:t> ∈V </a:t>
            </a:r>
            <a:r>
              <a:rPr lang="zh-CN" altLang="en-US" sz="2800" b="1">
                <a:solidFill>
                  <a:srgbClr val="333300"/>
                </a:solidFill>
                <a:ea typeface="楷体_GB2312" pitchFamily="49" charset="-122"/>
                <a:sym typeface="Wingdings" panose="05000000000000000000" pitchFamily="2" charset="2"/>
              </a:rPr>
              <a:t>），  </a:t>
            </a:r>
            <a:r>
              <a:rPr lang="en-US" altLang="zh-CN" sz="2800" b="1">
                <a:solidFill>
                  <a:srgbClr val="333300"/>
                </a:solidFill>
                <a:ea typeface="楷体_GB2312" pitchFamily="49" charset="-122"/>
                <a:sym typeface="Wingdings" panose="05000000000000000000" pitchFamily="2" charset="2"/>
              </a:rPr>
              <a:t>TE={  },</a:t>
            </a:r>
            <a:endParaRPr lang="en-US" altLang="zh-CN" sz="2800" b="1">
              <a:solidFill>
                <a:srgbClr val="333300"/>
              </a:solidFill>
              <a:ea typeface="楷体_GB2312" pitchFamily="49" charset="-122"/>
              <a:sym typeface="Wingdings" panose="05000000000000000000" pitchFamily="2" charset="2"/>
            </a:endParaRPr>
          </a:p>
          <a:p>
            <a:pPr eaLnBrk="1" hangingPunct="1">
              <a:spcBef>
                <a:spcPct val="50000"/>
              </a:spcBef>
            </a:pP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en-US" altLang="zh-CN" sz="2800" b="1">
                <a:solidFill>
                  <a:srgbClr val="333300"/>
                </a:solidFill>
                <a:latin typeface="楷体_GB2312" pitchFamily="49" charset="-122"/>
                <a:ea typeface="楷体_GB2312" pitchFamily="49" charset="-122"/>
                <a:sym typeface="Wingdings" panose="05000000000000000000" pitchFamily="2" charset="2"/>
              </a:rPr>
              <a:t>2</a:t>
            </a:r>
            <a:r>
              <a:rPr lang="zh-CN" altLang="en-US" sz="2800" b="1">
                <a:solidFill>
                  <a:srgbClr val="333300"/>
                </a:solidFill>
                <a:latin typeface="楷体_GB2312" pitchFamily="49" charset="-122"/>
                <a:ea typeface="楷体_GB2312" pitchFamily="49" charset="-122"/>
                <a:sym typeface="Wingdings" panose="05000000000000000000" pitchFamily="2" charset="2"/>
              </a:rPr>
              <a:t>）从</a:t>
            </a:r>
            <a:r>
              <a:rPr lang="en-US" altLang="zh-CN" sz="2800" b="1">
                <a:solidFill>
                  <a:schemeClr val="tx2"/>
                </a:solidFill>
                <a:ea typeface="楷体_GB2312" pitchFamily="49" charset="-122"/>
                <a:sym typeface="Wingdings" panose="05000000000000000000" pitchFamily="2" charset="2"/>
              </a:rPr>
              <a:t>E</a:t>
            </a:r>
            <a:r>
              <a:rPr lang="zh-CN" altLang="en-US" sz="2800" b="1">
                <a:solidFill>
                  <a:srgbClr val="333300"/>
                </a:solidFill>
                <a:latin typeface="楷体_GB2312" pitchFamily="49" charset="-122"/>
                <a:ea typeface="楷体_GB2312" pitchFamily="49" charset="-122"/>
                <a:sym typeface="Wingdings" panose="05000000000000000000" pitchFamily="2" charset="2"/>
              </a:rPr>
              <a:t>中选择顶点分别属于</a:t>
            </a:r>
            <a:r>
              <a:rPr lang="en-US" altLang="zh-CN" sz="2800" b="1">
                <a:solidFill>
                  <a:srgbClr val="333300"/>
                </a:solidFill>
                <a:ea typeface="楷体_GB2312" pitchFamily="49" charset="-122"/>
                <a:sym typeface="Wingdings" panose="05000000000000000000" pitchFamily="2" charset="2"/>
              </a:rPr>
              <a:t>U</a:t>
            </a:r>
            <a:r>
              <a:rPr lang="zh-CN" altLang="en-US" sz="2800" b="1">
                <a:solidFill>
                  <a:srgbClr val="333300"/>
                </a:solidFill>
                <a:ea typeface="楷体_GB2312" pitchFamily="49" charset="-122"/>
                <a:sym typeface="Wingdings" panose="05000000000000000000" pitchFamily="2" charset="2"/>
              </a:rPr>
              <a:t>、</a:t>
            </a:r>
            <a:r>
              <a:rPr lang="en-US" altLang="zh-CN" sz="2800" b="1">
                <a:solidFill>
                  <a:srgbClr val="333300"/>
                </a:solidFill>
                <a:ea typeface="楷体_GB2312" pitchFamily="49" charset="-122"/>
                <a:sym typeface="Wingdings" panose="05000000000000000000" pitchFamily="2" charset="2"/>
              </a:rPr>
              <a:t>V-U</a:t>
            </a:r>
            <a:r>
              <a:rPr lang="zh-CN" altLang="en-US" sz="2800" b="1">
                <a:solidFill>
                  <a:srgbClr val="333300"/>
                </a:solidFill>
                <a:latin typeface="楷体_GB2312" pitchFamily="49" charset="-122"/>
                <a:ea typeface="楷体_GB2312" pitchFamily="49" charset="-122"/>
                <a:sym typeface="Wingdings" panose="05000000000000000000" pitchFamily="2" charset="2"/>
              </a:rPr>
              <a:t>两个集合、且权值最小的边</a:t>
            </a:r>
            <a:r>
              <a:rPr lang="zh-CN" altLang="en-US" sz="2800" b="1">
                <a:solidFill>
                  <a:srgbClr val="333300"/>
                </a:solidFill>
                <a:ea typeface="楷体_GB2312" pitchFamily="49" charset="-122"/>
                <a:sym typeface="Wingdings" panose="05000000000000000000" pitchFamily="2" charset="2"/>
              </a:rPr>
              <a:t>（ </a:t>
            </a:r>
            <a:r>
              <a:rPr lang="en-US" altLang="zh-CN" sz="2800" b="1">
                <a:solidFill>
                  <a:srgbClr val="333300"/>
                </a:solidFill>
                <a:ea typeface="楷体_GB2312" pitchFamily="49" charset="-122"/>
                <a:sym typeface="Wingdings" panose="05000000000000000000" pitchFamily="2" charset="2"/>
              </a:rPr>
              <a:t>u</a:t>
            </a:r>
            <a:r>
              <a:rPr lang="en-US" altLang="zh-CN" sz="2800" b="1" baseline="-25000">
                <a:solidFill>
                  <a:srgbClr val="333300"/>
                </a:solidFill>
                <a:ea typeface="楷体_GB2312" pitchFamily="49" charset="-122"/>
                <a:sym typeface="Wingdings" panose="05000000000000000000" pitchFamily="2" charset="2"/>
              </a:rPr>
              <a:t>0</a:t>
            </a:r>
            <a:r>
              <a:rPr lang="en-US" altLang="zh-CN" sz="2800" b="1">
                <a:solidFill>
                  <a:srgbClr val="333300"/>
                </a:solidFill>
                <a:ea typeface="楷体_GB2312" pitchFamily="49" charset="-122"/>
                <a:sym typeface="Wingdings" panose="05000000000000000000" pitchFamily="2" charset="2"/>
              </a:rPr>
              <a:t>, v</a:t>
            </a:r>
            <a:r>
              <a:rPr lang="en-US" altLang="zh-CN" sz="2800" b="1" baseline="-25000">
                <a:solidFill>
                  <a:srgbClr val="333300"/>
                </a:solidFill>
                <a:ea typeface="楷体_GB2312" pitchFamily="49" charset="-122"/>
                <a:sym typeface="Wingdings" panose="05000000000000000000" pitchFamily="2" charset="2"/>
              </a:rPr>
              <a:t>0</a:t>
            </a:r>
            <a:r>
              <a:rPr lang="en-US" altLang="zh-CN" sz="2800" b="1">
                <a:solidFill>
                  <a:srgbClr val="333300"/>
                </a:solidFill>
                <a:ea typeface="楷体_GB2312" pitchFamily="49" charset="-122"/>
                <a:sym typeface="Wingdings" panose="05000000000000000000" pitchFamily="2" charset="2"/>
              </a:rPr>
              <a:t>)</a:t>
            </a: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zh-CN" altLang="en-US" sz="2800" b="1">
                <a:solidFill>
                  <a:schemeClr val="tx2"/>
                </a:solidFill>
                <a:latin typeface="楷体_GB2312" pitchFamily="49" charset="-122"/>
                <a:ea typeface="楷体_GB2312" pitchFamily="49" charset="-122"/>
                <a:sym typeface="Wingdings" panose="05000000000000000000" pitchFamily="2" charset="2"/>
              </a:rPr>
              <a:t>将顶点</a:t>
            </a:r>
            <a:r>
              <a:rPr lang="en-US" altLang="zh-CN" sz="2800" b="1">
                <a:solidFill>
                  <a:schemeClr val="tx2"/>
                </a:solidFill>
                <a:ea typeface="楷体_GB2312" pitchFamily="49" charset="-122"/>
                <a:sym typeface="Wingdings" panose="05000000000000000000" pitchFamily="2" charset="2"/>
              </a:rPr>
              <a:t>v</a:t>
            </a:r>
            <a:r>
              <a:rPr lang="en-US" altLang="zh-CN" sz="2800" b="1" baseline="-25000">
                <a:solidFill>
                  <a:schemeClr val="tx2"/>
                </a:solidFill>
                <a:ea typeface="楷体_GB2312" pitchFamily="49" charset="-122"/>
                <a:sym typeface="Wingdings" panose="05000000000000000000" pitchFamily="2" charset="2"/>
              </a:rPr>
              <a:t>0</a:t>
            </a:r>
            <a:r>
              <a:rPr lang="zh-CN" altLang="en-US" sz="2800" b="1">
                <a:solidFill>
                  <a:schemeClr val="tx2"/>
                </a:solidFill>
                <a:latin typeface="楷体_GB2312" pitchFamily="49" charset="-122"/>
                <a:ea typeface="楷体_GB2312" pitchFamily="49" charset="-122"/>
                <a:sym typeface="Wingdings" panose="05000000000000000000" pitchFamily="2" charset="2"/>
              </a:rPr>
              <a:t>归并到集合</a:t>
            </a:r>
            <a:r>
              <a:rPr lang="en-US" altLang="zh-CN" sz="2800" b="1">
                <a:solidFill>
                  <a:schemeClr val="tx2"/>
                </a:solidFill>
                <a:ea typeface="楷体_GB2312" pitchFamily="49" charset="-122"/>
                <a:sym typeface="Wingdings" panose="05000000000000000000" pitchFamily="2" charset="2"/>
              </a:rPr>
              <a:t>U</a:t>
            </a:r>
            <a:r>
              <a:rPr lang="zh-CN" altLang="en-US" sz="2800" b="1">
                <a:solidFill>
                  <a:schemeClr val="tx2"/>
                </a:solidFill>
                <a:latin typeface="楷体_GB2312" pitchFamily="49" charset="-122"/>
                <a:ea typeface="楷体_GB2312" pitchFamily="49" charset="-122"/>
                <a:sym typeface="Wingdings" panose="05000000000000000000" pitchFamily="2" charset="2"/>
              </a:rPr>
              <a:t>中</a:t>
            </a: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zh-CN" altLang="en-US" sz="2800" b="1">
                <a:solidFill>
                  <a:schemeClr val="tx2"/>
                </a:solidFill>
                <a:latin typeface="楷体_GB2312" pitchFamily="49" charset="-122"/>
                <a:ea typeface="楷体_GB2312" pitchFamily="49" charset="-122"/>
                <a:sym typeface="Wingdings" panose="05000000000000000000" pitchFamily="2" charset="2"/>
              </a:rPr>
              <a:t>边</a:t>
            </a:r>
            <a:r>
              <a:rPr lang="zh-CN" altLang="en-US" sz="2800" b="1">
                <a:solidFill>
                  <a:schemeClr val="tx2"/>
                </a:solidFill>
                <a:ea typeface="楷体_GB2312" pitchFamily="49" charset="-122"/>
                <a:sym typeface="Wingdings" panose="05000000000000000000" pitchFamily="2" charset="2"/>
              </a:rPr>
              <a:t>（</a:t>
            </a:r>
            <a:r>
              <a:rPr lang="en-US" altLang="zh-CN" sz="2800" b="1">
                <a:solidFill>
                  <a:schemeClr val="tx2"/>
                </a:solidFill>
                <a:ea typeface="楷体_GB2312" pitchFamily="49" charset="-122"/>
                <a:sym typeface="Wingdings" panose="05000000000000000000" pitchFamily="2" charset="2"/>
              </a:rPr>
              <a:t>u</a:t>
            </a:r>
            <a:r>
              <a:rPr lang="en-US" altLang="zh-CN" sz="2800" b="1" baseline="-25000">
                <a:solidFill>
                  <a:schemeClr val="tx2"/>
                </a:solidFill>
                <a:ea typeface="楷体_GB2312" pitchFamily="49" charset="-122"/>
                <a:sym typeface="Wingdings" panose="05000000000000000000" pitchFamily="2" charset="2"/>
              </a:rPr>
              <a:t>0</a:t>
            </a:r>
            <a:r>
              <a:rPr lang="en-US" altLang="zh-CN" sz="2800" b="1">
                <a:solidFill>
                  <a:schemeClr val="tx2"/>
                </a:solidFill>
                <a:ea typeface="楷体_GB2312" pitchFamily="49" charset="-122"/>
                <a:sym typeface="Wingdings" panose="05000000000000000000" pitchFamily="2" charset="2"/>
              </a:rPr>
              <a:t>, v</a:t>
            </a:r>
            <a:r>
              <a:rPr lang="en-US" altLang="zh-CN" sz="2800" b="1" baseline="-25000">
                <a:solidFill>
                  <a:schemeClr val="tx2"/>
                </a:solidFill>
                <a:ea typeface="楷体_GB2312" pitchFamily="49" charset="-122"/>
                <a:sym typeface="Wingdings" panose="05000000000000000000" pitchFamily="2" charset="2"/>
              </a:rPr>
              <a:t>0</a:t>
            </a:r>
            <a:r>
              <a:rPr lang="en-US" altLang="zh-CN" sz="2800" b="1">
                <a:solidFill>
                  <a:schemeClr val="tx2"/>
                </a:solidFill>
                <a:ea typeface="楷体_GB2312" pitchFamily="49" charset="-122"/>
                <a:sym typeface="Wingdings" panose="05000000000000000000" pitchFamily="2" charset="2"/>
              </a:rPr>
              <a:t>)</a:t>
            </a:r>
            <a:r>
              <a:rPr lang="zh-CN" altLang="en-US" sz="2800" b="1">
                <a:solidFill>
                  <a:schemeClr val="tx2"/>
                </a:solidFill>
                <a:latin typeface="楷体_GB2312" pitchFamily="49" charset="-122"/>
                <a:ea typeface="楷体_GB2312" pitchFamily="49" charset="-122"/>
                <a:sym typeface="Wingdings" panose="05000000000000000000" pitchFamily="2" charset="2"/>
              </a:rPr>
              <a:t>归并到</a:t>
            </a:r>
            <a:r>
              <a:rPr lang="en-US" altLang="zh-CN" sz="2800" b="1">
                <a:solidFill>
                  <a:schemeClr val="tx2"/>
                </a:solidFill>
                <a:ea typeface="楷体_GB2312" pitchFamily="49" charset="-122"/>
                <a:sym typeface="Wingdings" panose="05000000000000000000" pitchFamily="2" charset="2"/>
              </a:rPr>
              <a:t>TE</a:t>
            </a:r>
            <a:r>
              <a:rPr lang="zh-CN" altLang="en-US" sz="2800" b="1">
                <a:solidFill>
                  <a:schemeClr val="tx2"/>
                </a:solidFill>
                <a:latin typeface="楷体_GB2312" pitchFamily="49" charset="-122"/>
                <a:ea typeface="楷体_GB2312" pitchFamily="49" charset="-122"/>
                <a:sym typeface="Wingdings" panose="05000000000000000000" pitchFamily="2" charset="2"/>
              </a:rPr>
              <a:t>中</a:t>
            </a:r>
            <a:r>
              <a:rPr lang="zh-CN" altLang="en-US" sz="2800" b="1">
                <a:solidFill>
                  <a:srgbClr val="333300"/>
                </a:solidFill>
                <a:latin typeface="楷体_GB2312" pitchFamily="49" charset="-122"/>
                <a:ea typeface="楷体_GB2312" pitchFamily="49" charset="-122"/>
                <a:sym typeface="Wingdings" panose="05000000000000000000" pitchFamily="2" charset="2"/>
              </a:rPr>
              <a:t>；</a:t>
            </a:r>
            <a:endParaRPr lang="zh-CN" altLang="en-US" sz="2800" b="1">
              <a:solidFill>
                <a:srgbClr val="333300"/>
              </a:solidFill>
              <a:latin typeface="楷体_GB2312" pitchFamily="49" charset="-122"/>
              <a:ea typeface="楷体_GB2312" pitchFamily="49" charset="-122"/>
              <a:sym typeface="Wingdings" panose="05000000000000000000" pitchFamily="2" charset="2"/>
            </a:endParaRPr>
          </a:p>
          <a:p>
            <a:pPr eaLnBrk="1" hangingPunct="1">
              <a:spcBef>
                <a:spcPct val="50000"/>
              </a:spcBef>
            </a:pPr>
            <a:r>
              <a:rPr lang="zh-CN" altLang="en-US" sz="2800" b="1">
                <a:solidFill>
                  <a:srgbClr val="333300"/>
                </a:solidFill>
                <a:latin typeface="楷体_GB2312" pitchFamily="49" charset="-122"/>
                <a:ea typeface="楷体_GB2312" pitchFamily="49" charset="-122"/>
                <a:sym typeface="Wingdings" panose="05000000000000000000" pitchFamily="2" charset="2"/>
              </a:rPr>
              <a:t>（</a:t>
            </a:r>
            <a:r>
              <a:rPr lang="en-US" altLang="zh-CN" sz="2800" b="1">
                <a:solidFill>
                  <a:srgbClr val="333300"/>
                </a:solidFill>
                <a:latin typeface="楷体_GB2312" pitchFamily="49" charset="-122"/>
                <a:ea typeface="楷体_GB2312" pitchFamily="49" charset="-122"/>
                <a:sym typeface="Wingdings" panose="05000000000000000000" pitchFamily="2" charset="2"/>
              </a:rPr>
              <a:t>3</a:t>
            </a:r>
            <a:r>
              <a:rPr lang="zh-CN" altLang="en-US" sz="2800" b="1">
                <a:solidFill>
                  <a:srgbClr val="333300"/>
                </a:solidFill>
                <a:latin typeface="楷体_GB2312" pitchFamily="49" charset="-122"/>
                <a:ea typeface="楷体_GB2312" pitchFamily="49" charset="-122"/>
                <a:sym typeface="Wingdings" panose="05000000000000000000" pitchFamily="2" charset="2"/>
              </a:rPr>
              <a:t>）直到</a:t>
            </a:r>
            <a:r>
              <a:rPr lang="en-US" altLang="zh-CN" sz="2800" b="1">
                <a:solidFill>
                  <a:srgbClr val="333300"/>
                </a:solidFill>
                <a:ea typeface="楷体_GB2312" pitchFamily="49" charset="-122"/>
                <a:sym typeface="Wingdings" panose="05000000000000000000" pitchFamily="2" charset="2"/>
              </a:rPr>
              <a:t>U=V</a:t>
            </a:r>
            <a:r>
              <a:rPr lang="zh-CN" altLang="en-US" sz="2800" b="1">
                <a:solidFill>
                  <a:srgbClr val="333300"/>
                </a:solidFill>
                <a:latin typeface="楷体_GB2312" pitchFamily="49" charset="-122"/>
                <a:ea typeface="楷体_GB2312" pitchFamily="49" charset="-122"/>
                <a:sym typeface="Wingdings" panose="05000000000000000000" pitchFamily="2" charset="2"/>
              </a:rPr>
              <a:t>为止。此时</a:t>
            </a:r>
            <a:r>
              <a:rPr lang="en-US" altLang="zh-CN" sz="2800" b="1">
                <a:solidFill>
                  <a:srgbClr val="333300"/>
                </a:solidFill>
                <a:latin typeface="楷体_GB2312" pitchFamily="49" charset="-122"/>
                <a:ea typeface="楷体_GB2312" pitchFamily="49" charset="-122"/>
                <a:sym typeface="Wingdings" panose="05000000000000000000" pitchFamily="2" charset="2"/>
              </a:rPr>
              <a:t>TE</a:t>
            </a:r>
            <a:r>
              <a:rPr lang="zh-CN" altLang="en-US" sz="2800" b="1">
                <a:solidFill>
                  <a:srgbClr val="333300"/>
                </a:solidFill>
                <a:latin typeface="楷体_GB2312" pitchFamily="49" charset="-122"/>
                <a:ea typeface="楷体_GB2312" pitchFamily="49" charset="-122"/>
                <a:sym typeface="Wingdings" panose="05000000000000000000" pitchFamily="2" charset="2"/>
              </a:rPr>
              <a:t>中必有</a:t>
            </a:r>
            <a:r>
              <a:rPr lang="en-US" altLang="zh-CN" sz="2800" b="1">
                <a:solidFill>
                  <a:srgbClr val="333300"/>
                </a:solidFill>
                <a:latin typeface="楷体_GB2312" pitchFamily="49" charset="-122"/>
                <a:ea typeface="楷体_GB2312" pitchFamily="49" charset="-122"/>
                <a:sym typeface="Wingdings" panose="05000000000000000000" pitchFamily="2" charset="2"/>
              </a:rPr>
              <a:t>n-1</a:t>
            </a:r>
            <a:r>
              <a:rPr lang="zh-CN" altLang="en-US" sz="2800" b="1">
                <a:solidFill>
                  <a:srgbClr val="333300"/>
                </a:solidFill>
                <a:latin typeface="楷体_GB2312" pitchFamily="49" charset="-122"/>
                <a:ea typeface="楷体_GB2312" pitchFamily="49" charset="-122"/>
                <a:sym typeface="Wingdings" panose="05000000000000000000" pitchFamily="2" charset="2"/>
              </a:rPr>
              <a:t>条边，</a:t>
            </a:r>
            <a:endParaRPr lang="zh-CN" altLang="en-US" sz="2800" b="1">
              <a:solidFill>
                <a:srgbClr val="333300"/>
              </a:solidFill>
              <a:latin typeface="楷体_GB2312" pitchFamily="49" charset="-122"/>
              <a:ea typeface="楷体_GB2312" pitchFamily="49" charset="-122"/>
              <a:sym typeface="Wingdings" panose="05000000000000000000" pitchFamily="2" charset="2"/>
            </a:endParaRPr>
          </a:p>
          <a:p>
            <a:pPr eaLnBrk="1" hangingPunct="1"/>
            <a:r>
              <a:rPr lang="zh-CN" altLang="en-US" sz="2800" b="1">
                <a:solidFill>
                  <a:srgbClr val="333300"/>
                </a:solidFill>
                <a:latin typeface="楷体_GB2312" pitchFamily="49" charset="-122"/>
                <a:ea typeface="楷体_GB2312" pitchFamily="49" charset="-122"/>
                <a:sym typeface="Wingdings" panose="05000000000000000000" pitchFamily="2" charset="2"/>
              </a:rPr>
              <a:t>      </a:t>
            </a:r>
            <a:r>
              <a:rPr lang="en-US" altLang="zh-CN" sz="2800" b="1">
                <a:solidFill>
                  <a:srgbClr val="333300"/>
                </a:solidFill>
                <a:ea typeface="楷体_GB2312" pitchFamily="49" charset="-122"/>
                <a:sym typeface="Wingdings" panose="05000000000000000000" pitchFamily="2" charset="2"/>
              </a:rPr>
              <a:t>T</a:t>
            </a:r>
            <a:r>
              <a:rPr lang="zh-CN" altLang="en-US" sz="2800" b="1">
                <a:solidFill>
                  <a:srgbClr val="333300"/>
                </a:solidFill>
                <a:ea typeface="楷体_GB2312" pitchFamily="49" charset="-122"/>
                <a:sym typeface="Wingdings" panose="05000000000000000000" pitchFamily="2" charset="2"/>
              </a:rPr>
              <a:t>＝（</a:t>
            </a:r>
            <a:r>
              <a:rPr lang="en-US" altLang="zh-CN" sz="2800" b="1">
                <a:solidFill>
                  <a:srgbClr val="333300"/>
                </a:solidFill>
                <a:ea typeface="楷体_GB2312" pitchFamily="49" charset="-122"/>
                <a:sym typeface="Wingdings" panose="05000000000000000000" pitchFamily="2" charset="2"/>
              </a:rPr>
              <a:t>V</a:t>
            </a:r>
            <a:r>
              <a:rPr lang="zh-CN" altLang="en-US" sz="2800" b="1">
                <a:solidFill>
                  <a:srgbClr val="333300"/>
                </a:solidFill>
                <a:ea typeface="楷体_GB2312" pitchFamily="49" charset="-122"/>
                <a:sym typeface="Wingdings" panose="05000000000000000000" pitchFamily="2" charset="2"/>
              </a:rPr>
              <a:t>，</a:t>
            </a:r>
            <a:r>
              <a:rPr lang="en-US" altLang="zh-CN" sz="2800" b="1">
                <a:solidFill>
                  <a:srgbClr val="333300"/>
                </a:solidFill>
                <a:ea typeface="楷体_GB2312" pitchFamily="49" charset="-122"/>
                <a:sym typeface="Wingdings" panose="05000000000000000000" pitchFamily="2" charset="2"/>
              </a:rPr>
              <a:t>{TE}</a:t>
            </a:r>
            <a:r>
              <a:rPr lang="zh-CN" altLang="en-US" sz="2800" b="1">
                <a:solidFill>
                  <a:srgbClr val="333300"/>
                </a:solidFill>
                <a:ea typeface="楷体_GB2312" pitchFamily="49" charset="-122"/>
                <a:sym typeface="Wingdings" panose="05000000000000000000" pitchFamily="2" charset="2"/>
              </a:rPr>
              <a:t>）</a:t>
            </a:r>
            <a:r>
              <a:rPr lang="zh-CN" altLang="en-US" sz="2800" b="1">
                <a:solidFill>
                  <a:srgbClr val="333300"/>
                </a:solidFill>
                <a:latin typeface="楷体_GB2312" pitchFamily="49" charset="-122"/>
                <a:ea typeface="楷体_GB2312" pitchFamily="49" charset="-122"/>
                <a:sym typeface="Wingdings" panose="05000000000000000000" pitchFamily="2" charset="2"/>
              </a:rPr>
              <a:t>就是最小生成树。</a:t>
            </a:r>
            <a:endParaRPr lang="zh-CN" altLang="en-US" sz="2800" b="1">
              <a:solidFill>
                <a:srgbClr val="333300"/>
              </a:solidFill>
              <a:latin typeface="楷体_GB2312" pitchFamily="49" charset="-122"/>
              <a:ea typeface="楷体_GB2312" pitchFamily="49" charset="-122"/>
              <a:sym typeface="Wingdings" panose="05000000000000000000" pitchFamily="2" charset="2"/>
            </a:endParaRPr>
          </a:p>
        </p:txBody>
      </p:sp>
      <p:sp>
        <p:nvSpPr>
          <p:cNvPr id="81925" name="Rectangle 3"/>
          <p:cNvSpPr>
            <a:spLocks noChangeArrowheads="1"/>
          </p:cNvSpPr>
          <p:nvPr/>
        </p:nvSpPr>
        <p:spPr bwMode="auto">
          <a:xfrm>
            <a:off x="381000" y="933450"/>
            <a:ext cx="83677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latin typeface="SimSun" panose="02010600030101010101" pitchFamily="2" charset="-122"/>
              </a:rPr>
              <a:t>设：</a:t>
            </a:r>
            <a:r>
              <a:rPr lang="en-US" altLang="zh-CN" sz="2400" b="1">
                <a:latin typeface="SimSun" panose="02010600030101010101" pitchFamily="2" charset="-122"/>
              </a:rPr>
              <a:t>N =</a:t>
            </a:r>
            <a:r>
              <a:rPr lang="zh-CN" altLang="en-US" sz="2400" b="1">
                <a:latin typeface="SimSun" panose="02010600030101010101" pitchFamily="2" charset="-122"/>
              </a:rPr>
              <a:t>（</a:t>
            </a:r>
            <a:r>
              <a:rPr lang="en-US" altLang="zh-CN" sz="2400" b="1">
                <a:latin typeface="SimSun" panose="02010600030101010101" pitchFamily="2" charset="-122"/>
              </a:rPr>
              <a:t>V , E</a:t>
            </a:r>
            <a:r>
              <a:rPr lang="zh-CN" altLang="en-US" sz="2400" b="1">
                <a:latin typeface="SimSun" panose="02010600030101010101" pitchFamily="2" charset="-122"/>
              </a:rPr>
              <a:t>）是个连通网，</a:t>
            </a:r>
            <a:endParaRPr lang="zh-CN" altLang="en-US" sz="2400" b="1">
              <a:latin typeface="SimSun" panose="02010600030101010101" pitchFamily="2" charset="-122"/>
            </a:endParaRPr>
          </a:p>
          <a:p>
            <a:r>
              <a:rPr lang="zh-CN" altLang="en-US" sz="2400" b="1">
                <a:latin typeface="SimSun" panose="02010600030101010101" pitchFamily="2" charset="-122"/>
              </a:rPr>
              <a:t>另设</a:t>
            </a:r>
            <a:r>
              <a:rPr lang="en-US" altLang="zh-CN" sz="2400" b="1">
                <a:latin typeface="SimSun" panose="02010600030101010101" pitchFamily="2" charset="-122"/>
              </a:rPr>
              <a:t>U</a:t>
            </a:r>
            <a:r>
              <a:rPr lang="zh-CN" altLang="en-US" sz="2400" b="1">
                <a:latin typeface="SimSun" panose="02010600030101010101" pitchFamily="2" charset="-122"/>
              </a:rPr>
              <a:t>为最小生成树的顶点集，</a:t>
            </a:r>
            <a:r>
              <a:rPr lang="en-US" altLang="zh-CN" sz="2400" b="1">
                <a:latin typeface="SimSun" panose="02010600030101010101" pitchFamily="2" charset="-122"/>
              </a:rPr>
              <a:t>TE</a:t>
            </a:r>
            <a:r>
              <a:rPr lang="zh-CN" altLang="en-US" sz="2400" b="1">
                <a:latin typeface="SimSun" panose="02010600030101010101" pitchFamily="2" charset="-122"/>
              </a:rPr>
              <a:t>为最小生成树的边集。</a:t>
            </a:r>
            <a:endParaRPr lang="zh-CN" altLang="en-US" sz="2400" b="1">
              <a:latin typeface="SimSun" panose="02010600030101010101" pitchFamily="2" charset="-122"/>
            </a:endParaRPr>
          </a:p>
        </p:txBody>
      </p:sp>
      <p:sp>
        <p:nvSpPr>
          <p:cNvPr id="81926" name="Rectangle 4"/>
          <p:cNvSpPr>
            <a:spLocks noChangeArrowheads="1"/>
          </p:cNvSpPr>
          <p:nvPr/>
        </p:nvSpPr>
        <p:spPr bwMode="auto">
          <a:xfrm>
            <a:off x="304800" y="1930400"/>
            <a:ext cx="1797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a:solidFill>
                  <a:schemeClr val="tx2"/>
                </a:solidFill>
                <a:latin typeface="楷体_GB2312" pitchFamily="49" charset="-122"/>
                <a:ea typeface="楷体_GB2312" pitchFamily="49" charset="-122"/>
              </a:rPr>
              <a:t>构造步骤</a:t>
            </a:r>
            <a:r>
              <a:rPr lang="en-US" altLang="zh-CN" sz="2800" b="1">
                <a:solidFill>
                  <a:schemeClr val="tx2"/>
                </a:solidFill>
                <a:latin typeface="楷体_GB2312" pitchFamily="49" charset="-122"/>
                <a:ea typeface="楷体_GB2312" pitchFamily="49" charset="-122"/>
                <a:sym typeface="Wingdings" panose="05000000000000000000" pitchFamily="2" charset="2"/>
              </a:rPr>
              <a:t>:</a:t>
            </a:r>
            <a:endParaRPr lang="en-US" altLang="zh-CN" sz="2800" b="1">
              <a:solidFill>
                <a:schemeClr val="tx2"/>
              </a:solidFill>
              <a:latin typeface="楷体_GB2312" pitchFamily="49" charset="-122"/>
              <a:ea typeface="楷体_GB2312" pitchFamily="49" charset="-122"/>
              <a:sym typeface="Wingdings" panose="05000000000000000000" pitchFamily="2" charset="2"/>
            </a:endParaRPr>
          </a:p>
        </p:txBody>
      </p:sp>
      <p:sp>
        <p:nvSpPr>
          <p:cNvPr id="81927" name="Rectangle 5"/>
          <p:cNvSpPr>
            <a:spLocks noGrp="1" noChangeArrowheads="1"/>
          </p:cNvSpPr>
          <p:nvPr>
            <p:ph type="title" idx="4294967295"/>
          </p:nvPr>
        </p:nvSpPr>
        <p:spPr>
          <a:xfrm>
            <a:off x="1500188" y="142875"/>
            <a:ext cx="5410200" cy="533400"/>
          </a:xfrm>
        </p:spPr>
        <p:txBody>
          <a:bodyPr/>
          <a:lstStyle/>
          <a:p>
            <a:pPr eaLnBrk="1" hangingPunct="1">
              <a:defRPr/>
            </a:pPr>
            <a:r>
              <a:rPr lang="zh-CN" altLang="en-US" sz="3200" b="1" dirty="0">
                <a:effectLst>
                  <a:outerShdw blurRad="38100" dist="38100" dir="2700000" algn="tl">
                    <a:srgbClr val="C0C0C0"/>
                  </a:outerShdw>
                </a:effectLst>
                <a:latin typeface="楷体_GB2312" pitchFamily="49" charset="-122"/>
                <a:ea typeface="楷体_GB2312" pitchFamily="49" charset="-122"/>
              </a:rPr>
              <a:t>普利姆（</a:t>
            </a:r>
            <a:r>
              <a:rPr lang="en-US" sz="3200" b="1" dirty="0">
                <a:effectLst>
                  <a:outerShdw blurRad="38100" dist="38100" dir="2700000" algn="tl">
                    <a:srgbClr val="C0C0C0"/>
                  </a:outerShdw>
                </a:effectLst>
                <a:latin typeface="楷体_GB2312" pitchFamily="49" charset="-122"/>
                <a:ea typeface="楷体_GB2312" pitchFamily="49" charset="-122"/>
              </a:rPr>
              <a:t>Prim</a:t>
            </a:r>
            <a:r>
              <a:rPr lang="zh-CN" altLang="en-US" sz="3200" b="1" dirty="0">
                <a:effectLst>
                  <a:outerShdw blurRad="38100" dist="38100" dir="2700000" algn="tl">
                    <a:srgbClr val="C0C0C0"/>
                  </a:outerShdw>
                </a:effectLst>
                <a:latin typeface="楷体_GB2312" pitchFamily="49" charset="-122"/>
                <a:ea typeface="楷体_GB2312" pitchFamily="49" charset="-122"/>
              </a:rPr>
              <a:t>）算法</a:t>
            </a:r>
            <a:endParaRPr lang="zh-CN" altLang="en-US" sz="3200" b="1" dirty="0">
              <a:effectLst>
                <a:outerShdw blurRad="38100" dist="38100" dir="2700000" algn="tl">
                  <a:srgbClr val="C0C0C0"/>
                </a:outerShdw>
              </a:effectLst>
              <a:latin typeface="楷体_GB2312" pitchFamily="49" charset="-122"/>
              <a:ea typeface="楷体_GB2312" pitchFamily="49" charset="-122"/>
            </a:endParaRPr>
          </a:p>
        </p:txBody>
      </p:sp>
      <p:sp>
        <p:nvSpPr>
          <p:cNvPr id="81928" name="AutoShape 6">
            <a:hlinkClick r:id="" action="ppaction://hlinkshowjump?jump=nextslide" highlightClick="1"/>
          </p:cNvPr>
          <p:cNvSpPr>
            <a:spLocks noChangeArrowheads="1"/>
          </p:cNvSpPr>
          <p:nvPr/>
        </p:nvSpPr>
        <p:spPr bwMode="auto">
          <a:xfrm>
            <a:off x="8077200" y="58674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2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74"/>
                                          </p:stCondLst>
                                        </p:cTn>
                                        <p:tgtEl>
                                          <p:spTgt spid="8192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74"/>
                                          </p:stCondLst>
                                        </p:cTn>
                                        <p:tgtEl>
                                          <p:spTgt spid="8192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74"/>
                                          </p:stCondLst>
                                        </p:cTn>
                                        <p:tgtEl>
                                          <p:spTgt spid="8192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74"/>
                                          </p:stCondLst>
                                        </p:cTn>
                                        <p:tgtEl>
                                          <p:spTgt spid="81924">
                                            <p:txEl>
                                              <p:pRg st="3" end="3"/>
                                            </p:txEl>
                                          </p:spTgt>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819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utoUpdateAnimBg="0" build="p"/>
      <p:bldP spid="81925" grpId="0" autoUpdateAnimBg="0" build="p"/>
      <p:bldP spid="81926" grpId="0" autoUpdateAnimBg="0"/>
      <p:bldP spid="81928"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6A2A51D8-65C6-4A81-9C4A-F604A1E697B3}"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6861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0EDCDD04-9F94-48CA-B3EA-1DFFADAEEA99}"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68612" name="Rectangle 2"/>
          <p:cNvSpPr>
            <a:spLocks noGrp="1" noChangeArrowheads="1"/>
          </p:cNvSpPr>
          <p:nvPr>
            <p:ph type="title" idx="4294967295"/>
          </p:nvPr>
        </p:nvSpPr>
        <p:spPr>
          <a:xfrm>
            <a:off x="533400" y="304800"/>
            <a:ext cx="1158875" cy="609600"/>
          </a:xfrm>
        </p:spPr>
        <p:txBody>
          <a:bodyPr/>
          <a:lstStyle/>
          <a:p>
            <a:pPr eaLnBrk="1" hangingPunct="1"/>
            <a:r>
              <a:rPr lang="zh-CN" sz="2800" b="1"/>
              <a:t>例：</a:t>
            </a:r>
            <a:endParaRPr lang="zh-CN" sz="2800" b="1"/>
          </a:p>
        </p:txBody>
      </p:sp>
      <p:grpSp>
        <p:nvGrpSpPr>
          <p:cNvPr id="82949" name="Group 5"/>
          <p:cNvGrpSpPr/>
          <p:nvPr/>
        </p:nvGrpSpPr>
        <p:grpSpPr bwMode="auto">
          <a:xfrm>
            <a:off x="838200" y="1295400"/>
            <a:ext cx="2514600" cy="2209800"/>
            <a:chOff x="0" y="0"/>
            <a:chExt cx="1584" cy="1392"/>
          </a:xfrm>
        </p:grpSpPr>
        <p:sp>
          <p:nvSpPr>
            <p:cNvPr id="82950" name="Oval 4"/>
            <p:cNvSpPr>
              <a:spLocks noChangeArrowheads="1"/>
            </p:cNvSpPr>
            <p:nvPr/>
          </p:nvSpPr>
          <p:spPr bwMode="auto">
            <a:xfrm>
              <a:off x="624" y="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2951" name="Oval 5"/>
            <p:cNvSpPr>
              <a:spLocks noChangeArrowheads="1"/>
            </p:cNvSpPr>
            <p:nvPr/>
          </p:nvSpPr>
          <p:spPr bwMode="auto">
            <a:xfrm>
              <a:off x="1296" y="432"/>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2952" name="Oval 6"/>
            <p:cNvSpPr>
              <a:spLocks noChangeArrowheads="1"/>
            </p:cNvSpPr>
            <p:nvPr/>
          </p:nvSpPr>
          <p:spPr bwMode="auto">
            <a:xfrm>
              <a:off x="1056" y="105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2953" name="Oval 7"/>
            <p:cNvSpPr>
              <a:spLocks noChangeArrowheads="1"/>
            </p:cNvSpPr>
            <p:nvPr/>
          </p:nvSpPr>
          <p:spPr bwMode="auto">
            <a:xfrm>
              <a:off x="288" y="1104"/>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2954" name="Oval 8"/>
            <p:cNvSpPr>
              <a:spLocks noChangeArrowheads="1"/>
            </p:cNvSpPr>
            <p:nvPr/>
          </p:nvSpPr>
          <p:spPr bwMode="auto">
            <a:xfrm>
              <a:off x="0" y="480"/>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sp>
          <p:nvSpPr>
            <p:cNvPr id="82955" name="Oval 9"/>
            <p:cNvSpPr>
              <a:spLocks noChangeArrowheads="1"/>
            </p:cNvSpPr>
            <p:nvPr/>
          </p:nvSpPr>
          <p:spPr bwMode="auto">
            <a:xfrm>
              <a:off x="624" y="576"/>
              <a:ext cx="288" cy="288"/>
            </a:xfrm>
            <a:prstGeom prst="ellipse">
              <a:avLst/>
            </a:pr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68640" name="Line 10"/>
            <p:cNvSpPr>
              <a:spLocks noChangeShapeType="1"/>
            </p:cNvSpPr>
            <p:nvPr/>
          </p:nvSpPr>
          <p:spPr bwMode="auto">
            <a:xfrm flipH="1">
              <a:off x="240" y="192"/>
              <a:ext cx="384"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1" name="Line 11"/>
            <p:cNvSpPr>
              <a:spLocks noChangeShapeType="1"/>
            </p:cNvSpPr>
            <p:nvPr/>
          </p:nvSpPr>
          <p:spPr bwMode="auto">
            <a:xfrm>
              <a:off x="192" y="768"/>
              <a:ext cx="192"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2" name="Line 12"/>
            <p:cNvSpPr>
              <a:spLocks noChangeShapeType="1"/>
            </p:cNvSpPr>
            <p:nvPr/>
          </p:nvSpPr>
          <p:spPr bwMode="auto">
            <a:xfrm flipV="1">
              <a:off x="576" y="1248"/>
              <a:ext cx="48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3" name="Line 13"/>
            <p:cNvSpPr>
              <a:spLocks noChangeShapeType="1"/>
            </p:cNvSpPr>
            <p:nvPr/>
          </p:nvSpPr>
          <p:spPr bwMode="auto">
            <a:xfrm flipH="1">
              <a:off x="1248" y="720"/>
              <a:ext cx="144"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4" name="Line 14"/>
            <p:cNvSpPr>
              <a:spLocks noChangeShapeType="1"/>
            </p:cNvSpPr>
            <p:nvPr/>
          </p:nvSpPr>
          <p:spPr bwMode="auto">
            <a:xfrm>
              <a:off x="912" y="192"/>
              <a:ext cx="432"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5" name="Line 15"/>
            <p:cNvSpPr>
              <a:spLocks noChangeShapeType="1"/>
            </p:cNvSpPr>
            <p:nvPr/>
          </p:nvSpPr>
          <p:spPr bwMode="auto">
            <a:xfrm>
              <a:off x="768" y="288"/>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6" name="Line 16"/>
            <p:cNvSpPr>
              <a:spLocks noChangeShapeType="1"/>
            </p:cNvSpPr>
            <p:nvPr/>
          </p:nvSpPr>
          <p:spPr bwMode="auto">
            <a:xfrm flipH="1">
              <a:off x="480" y="816"/>
              <a:ext cx="192"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7" name="Line 17"/>
            <p:cNvSpPr>
              <a:spLocks noChangeShapeType="1"/>
            </p:cNvSpPr>
            <p:nvPr/>
          </p:nvSpPr>
          <p:spPr bwMode="auto">
            <a:xfrm>
              <a:off x="864" y="816"/>
              <a:ext cx="24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8" name="Line 18"/>
            <p:cNvSpPr>
              <a:spLocks noChangeShapeType="1"/>
            </p:cNvSpPr>
            <p:nvPr/>
          </p:nvSpPr>
          <p:spPr bwMode="auto">
            <a:xfrm flipV="1">
              <a:off x="912" y="576"/>
              <a:ext cx="384" cy="9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8649" name="Line 19"/>
            <p:cNvSpPr>
              <a:spLocks noChangeShapeType="1"/>
            </p:cNvSpPr>
            <p:nvPr/>
          </p:nvSpPr>
          <p:spPr bwMode="auto">
            <a:xfrm>
              <a:off x="288" y="624"/>
              <a:ext cx="336" cy="4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66" name="Rectangle 20"/>
            <p:cNvSpPr>
              <a:spLocks noChangeArrowheads="1"/>
            </p:cNvSpPr>
            <p:nvPr/>
          </p:nvSpPr>
          <p:spPr bwMode="auto">
            <a:xfrm>
              <a:off x="768" y="28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2967" name="Rectangle 21"/>
            <p:cNvSpPr>
              <a:spLocks noChangeArrowheads="1"/>
            </p:cNvSpPr>
            <p:nvPr/>
          </p:nvSpPr>
          <p:spPr bwMode="auto">
            <a:xfrm>
              <a:off x="1036" y="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2968" name="Rectangle 22"/>
            <p:cNvSpPr>
              <a:spLocks noChangeArrowheads="1"/>
            </p:cNvSpPr>
            <p:nvPr/>
          </p:nvSpPr>
          <p:spPr bwMode="auto">
            <a:xfrm>
              <a:off x="268" y="9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2969" name="Rectangle 23"/>
            <p:cNvSpPr>
              <a:spLocks noChangeArrowheads="1"/>
            </p:cNvSpPr>
            <p:nvPr/>
          </p:nvSpPr>
          <p:spPr bwMode="auto">
            <a:xfrm>
              <a:off x="960" y="38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2970" name="Rectangle 24"/>
            <p:cNvSpPr>
              <a:spLocks noChangeArrowheads="1"/>
            </p:cNvSpPr>
            <p:nvPr/>
          </p:nvSpPr>
          <p:spPr bwMode="auto">
            <a:xfrm>
              <a:off x="384" y="38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sp>
          <p:nvSpPr>
            <p:cNvPr id="82971" name="Rectangle 25"/>
            <p:cNvSpPr>
              <a:spLocks noChangeArrowheads="1"/>
            </p:cNvSpPr>
            <p:nvPr/>
          </p:nvSpPr>
          <p:spPr bwMode="auto">
            <a:xfrm>
              <a:off x="960" y="7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sp>
          <p:nvSpPr>
            <p:cNvPr id="82972" name="Rectangle 26"/>
            <p:cNvSpPr>
              <a:spLocks noChangeArrowheads="1"/>
            </p:cNvSpPr>
            <p:nvPr/>
          </p:nvSpPr>
          <p:spPr bwMode="auto">
            <a:xfrm>
              <a:off x="412" y="7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2973" name="Rectangle 27"/>
            <p:cNvSpPr>
              <a:spLocks noChangeArrowheads="1"/>
            </p:cNvSpPr>
            <p:nvPr/>
          </p:nvSpPr>
          <p:spPr bwMode="auto">
            <a:xfrm>
              <a:off x="124" y="8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sp>
          <p:nvSpPr>
            <p:cNvPr id="82974" name="Rectangle 28"/>
            <p:cNvSpPr>
              <a:spLocks noChangeArrowheads="1"/>
            </p:cNvSpPr>
            <p:nvPr/>
          </p:nvSpPr>
          <p:spPr bwMode="auto">
            <a:xfrm>
              <a:off x="700" y="10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sp>
          <p:nvSpPr>
            <p:cNvPr id="82975" name="Rectangle 29"/>
            <p:cNvSpPr>
              <a:spLocks noChangeArrowheads="1"/>
            </p:cNvSpPr>
            <p:nvPr/>
          </p:nvSpPr>
          <p:spPr bwMode="auto">
            <a:xfrm>
              <a:off x="1296" y="7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grpSp>
      <p:grpSp>
        <p:nvGrpSpPr>
          <p:cNvPr id="82976" name="Group 32"/>
          <p:cNvGrpSpPr/>
          <p:nvPr/>
        </p:nvGrpSpPr>
        <p:grpSpPr bwMode="auto">
          <a:xfrm>
            <a:off x="6324600" y="1905000"/>
            <a:ext cx="457200" cy="914400"/>
            <a:chOff x="0" y="0"/>
            <a:chExt cx="288" cy="576"/>
          </a:xfrm>
        </p:grpSpPr>
        <p:sp>
          <p:nvSpPr>
            <p:cNvPr id="68632" name="Line 31"/>
            <p:cNvSpPr>
              <a:spLocks noChangeShapeType="1"/>
            </p:cNvSpPr>
            <p:nvPr/>
          </p:nvSpPr>
          <p:spPr bwMode="auto">
            <a:xfrm>
              <a:off x="144" y="0"/>
              <a:ext cx="0" cy="28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78" name="Oval 32"/>
            <p:cNvSpPr>
              <a:spLocks noChangeArrowheads="1"/>
            </p:cNvSpPr>
            <p:nvPr/>
          </p:nvSpPr>
          <p:spPr bwMode="auto">
            <a:xfrm>
              <a:off x="0" y="288"/>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3</a:t>
              </a:r>
              <a:endParaRPr lang="en-US" sz="2400">
                <a:effectLst>
                  <a:outerShdw blurRad="38100" dist="38100" dir="2700000" algn="tl">
                    <a:srgbClr val="C0C0C0"/>
                  </a:outerShdw>
                </a:effectLst>
              </a:endParaRPr>
            </a:p>
          </p:txBody>
        </p:sp>
      </p:grpSp>
      <p:grpSp>
        <p:nvGrpSpPr>
          <p:cNvPr id="82979" name="Group 35"/>
          <p:cNvGrpSpPr/>
          <p:nvPr/>
        </p:nvGrpSpPr>
        <p:grpSpPr bwMode="auto">
          <a:xfrm>
            <a:off x="6705600" y="2743200"/>
            <a:ext cx="762000" cy="838200"/>
            <a:chOff x="0" y="0"/>
            <a:chExt cx="480" cy="528"/>
          </a:xfrm>
        </p:grpSpPr>
        <p:sp>
          <p:nvSpPr>
            <p:cNvPr id="68630" name="Line 34"/>
            <p:cNvSpPr>
              <a:spLocks noChangeShapeType="1"/>
            </p:cNvSpPr>
            <p:nvPr/>
          </p:nvSpPr>
          <p:spPr bwMode="auto">
            <a:xfrm>
              <a:off x="0" y="0"/>
              <a:ext cx="240" cy="28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81" name="Oval 35"/>
            <p:cNvSpPr>
              <a:spLocks noChangeArrowheads="1"/>
            </p:cNvSpPr>
            <p:nvPr/>
          </p:nvSpPr>
          <p:spPr bwMode="auto">
            <a:xfrm>
              <a:off x="192" y="240"/>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6</a:t>
              </a:r>
              <a:endParaRPr lang="en-US" sz="2400">
                <a:effectLst>
                  <a:outerShdw blurRad="38100" dist="38100" dir="2700000" algn="tl">
                    <a:srgbClr val="C0C0C0"/>
                  </a:outerShdw>
                </a:effectLst>
              </a:endParaRPr>
            </a:p>
          </p:txBody>
        </p:sp>
      </p:grpSp>
      <p:grpSp>
        <p:nvGrpSpPr>
          <p:cNvPr id="82982" name="Group 38"/>
          <p:cNvGrpSpPr/>
          <p:nvPr/>
        </p:nvGrpSpPr>
        <p:grpSpPr bwMode="auto">
          <a:xfrm>
            <a:off x="7315200" y="2133600"/>
            <a:ext cx="533400" cy="990600"/>
            <a:chOff x="0" y="0"/>
            <a:chExt cx="336" cy="624"/>
          </a:xfrm>
        </p:grpSpPr>
        <p:sp>
          <p:nvSpPr>
            <p:cNvPr id="68628" name="Line 37"/>
            <p:cNvSpPr>
              <a:spLocks noChangeShapeType="1"/>
            </p:cNvSpPr>
            <p:nvPr/>
          </p:nvSpPr>
          <p:spPr bwMode="auto">
            <a:xfrm flipH="1">
              <a:off x="0" y="288"/>
              <a:ext cx="144" cy="336"/>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84" name="Oval 38"/>
            <p:cNvSpPr>
              <a:spLocks noChangeArrowheads="1"/>
            </p:cNvSpPr>
            <p:nvPr/>
          </p:nvSpPr>
          <p:spPr bwMode="auto">
            <a:xfrm>
              <a:off x="48" y="0"/>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4</a:t>
              </a:r>
              <a:endParaRPr lang="en-US" sz="2400">
                <a:effectLst>
                  <a:outerShdw blurRad="38100" dist="38100" dir="2700000" algn="tl">
                    <a:srgbClr val="C0C0C0"/>
                  </a:outerShdw>
                </a:effectLst>
              </a:endParaRPr>
            </a:p>
          </p:txBody>
        </p:sp>
      </p:grpSp>
      <p:grpSp>
        <p:nvGrpSpPr>
          <p:cNvPr id="82985" name="Group 41"/>
          <p:cNvGrpSpPr/>
          <p:nvPr/>
        </p:nvGrpSpPr>
        <p:grpSpPr bwMode="auto">
          <a:xfrm>
            <a:off x="5334000" y="2209800"/>
            <a:ext cx="990600" cy="457200"/>
            <a:chOff x="0" y="0"/>
            <a:chExt cx="624" cy="288"/>
          </a:xfrm>
        </p:grpSpPr>
        <p:sp>
          <p:nvSpPr>
            <p:cNvPr id="68626" name="Line 40"/>
            <p:cNvSpPr>
              <a:spLocks noChangeShapeType="1"/>
            </p:cNvSpPr>
            <p:nvPr/>
          </p:nvSpPr>
          <p:spPr bwMode="auto">
            <a:xfrm>
              <a:off x="288" y="144"/>
              <a:ext cx="336" cy="48"/>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87" name="Oval 41"/>
            <p:cNvSpPr>
              <a:spLocks noChangeArrowheads="1"/>
            </p:cNvSpPr>
            <p:nvPr/>
          </p:nvSpPr>
          <p:spPr bwMode="auto">
            <a:xfrm>
              <a:off x="0" y="0"/>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2</a:t>
              </a:r>
              <a:endParaRPr lang="en-US" sz="2400">
                <a:effectLst>
                  <a:outerShdw blurRad="38100" dist="38100" dir="2700000" algn="tl">
                    <a:srgbClr val="C0C0C0"/>
                  </a:outerShdw>
                </a:effectLst>
              </a:endParaRPr>
            </a:p>
          </p:txBody>
        </p:sp>
      </p:grpSp>
      <p:grpSp>
        <p:nvGrpSpPr>
          <p:cNvPr id="82988" name="Group 44"/>
          <p:cNvGrpSpPr/>
          <p:nvPr/>
        </p:nvGrpSpPr>
        <p:grpSpPr bwMode="auto">
          <a:xfrm>
            <a:off x="5638800" y="2667000"/>
            <a:ext cx="609600" cy="990600"/>
            <a:chOff x="0" y="0"/>
            <a:chExt cx="384" cy="624"/>
          </a:xfrm>
        </p:grpSpPr>
        <p:sp>
          <p:nvSpPr>
            <p:cNvPr id="68624" name="Line 43"/>
            <p:cNvSpPr>
              <a:spLocks noChangeShapeType="1"/>
            </p:cNvSpPr>
            <p:nvPr/>
          </p:nvSpPr>
          <p:spPr bwMode="auto">
            <a:xfrm>
              <a:off x="0" y="0"/>
              <a:ext cx="192" cy="336"/>
            </a:xfrm>
            <a:prstGeom prst="line">
              <a:avLst/>
            </a:prstGeom>
            <a:noFill/>
            <a:ln w="38100">
              <a:solidFill>
                <a:srgbClr val="CC0099"/>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2990" name="Oval 44"/>
            <p:cNvSpPr>
              <a:spLocks noChangeArrowheads="1"/>
            </p:cNvSpPr>
            <p:nvPr/>
          </p:nvSpPr>
          <p:spPr bwMode="auto">
            <a:xfrm>
              <a:off x="96" y="336"/>
              <a:ext cx="288" cy="288"/>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5</a:t>
              </a:r>
              <a:endParaRPr lang="en-US" sz="2400">
                <a:effectLst>
                  <a:outerShdw blurRad="38100" dist="38100" dir="2700000" algn="tl">
                    <a:srgbClr val="C0C0C0"/>
                  </a:outerShdw>
                </a:effectLst>
              </a:endParaRPr>
            </a:p>
          </p:txBody>
        </p:sp>
      </p:grpSp>
      <p:sp>
        <p:nvSpPr>
          <p:cNvPr id="82991" name="Oval 45"/>
          <p:cNvSpPr>
            <a:spLocks noChangeArrowheads="1"/>
          </p:cNvSpPr>
          <p:nvPr/>
        </p:nvSpPr>
        <p:spPr bwMode="auto">
          <a:xfrm>
            <a:off x="6324600" y="1447800"/>
            <a:ext cx="457200" cy="457200"/>
          </a:xfrm>
          <a:prstGeom prst="ellipse">
            <a:avLst/>
          </a:prstGeom>
          <a:noFill/>
          <a:ln w="38100" cmpd="sng">
            <a:solidFill>
              <a:srgbClr val="CC0099"/>
            </a:solidFill>
            <a:round/>
          </a:ln>
          <a:extLst>
            <a:ext uri="{909E8E84-426E-40DD-AFC4-6F175D3DCCD1}">
              <a14:hiddenFill xmlns:a14="http://schemas.microsoft.com/office/drawing/2010/main">
                <a:solidFill>
                  <a:srgbClr val="FFFFFF"/>
                </a:solidFill>
              </a14:hiddenFill>
            </a:ext>
          </a:extLst>
        </p:spPr>
        <p:txBody>
          <a:bodyPr wrap="none" anchor="ctr"/>
          <a:lstStyle/>
          <a:p>
            <a:pPr algn="ctr">
              <a:defRPr/>
            </a:pPr>
            <a:r>
              <a:rPr lang="en-US" sz="2400">
                <a:effectLst>
                  <a:outerShdw blurRad="38100" dist="38100" dir="2700000" algn="tl">
                    <a:srgbClr val="C0C0C0"/>
                  </a:outerShdw>
                </a:effectLst>
              </a:rPr>
              <a:t>1</a:t>
            </a:r>
            <a:endParaRPr lang="en-US" sz="2400">
              <a:effectLst>
                <a:outerShdw blurRad="38100" dist="38100" dir="2700000" algn="tl">
                  <a:srgbClr val="C0C0C0"/>
                </a:outerShdw>
              </a:effectLst>
            </a:endParaRPr>
          </a:p>
        </p:txBody>
      </p:sp>
      <p:sp>
        <p:nvSpPr>
          <p:cNvPr id="82992" name="AutoShape 46"/>
          <p:cNvSpPr>
            <a:spLocks noChangeArrowheads="1"/>
          </p:cNvSpPr>
          <p:nvPr/>
        </p:nvSpPr>
        <p:spPr bwMode="auto">
          <a:xfrm>
            <a:off x="3886200" y="1905000"/>
            <a:ext cx="1066800" cy="1066800"/>
          </a:xfrm>
          <a:prstGeom prst="rightArrow">
            <a:avLst>
              <a:gd name="adj1" fmla="val 50000"/>
              <a:gd name="adj2" fmla="val 25000"/>
            </a:avLst>
          </a:prstGeom>
          <a:solidFill>
            <a:schemeClr val="accent1"/>
          </a:solidFill>
          <a:ln w="9525">
            <a:solidFill>
              <a:schemeClr val="tx1"/>
            </a:solidFill>
            <a:miter lim="800000"/>
          </a:ln>
        </p:spPr>
        <p:txBody>
          <a:bodyPr wrap="none" anchor="ctr"/>
          <a:lstStyle/>
          <a:p>
            <a:pPr algn="ctr"/>
            <a:endParaRPr lang="zh-CN" altLang="en-US"/>
          </a:p>
        </p:txBody>
      </p:sp>
      <p:sp>
        <p:nvSpPr>
          <p:cNvPr id="82993" name="AutoShape 47">
            <a:hlinkClick r:id="" action="ppaction://hlinkshowjump?jump=nextslide"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2994" name="Rectangle 48"/>
          <p:cNvSpPr>
            <a:spLocks noChangeArrowheads="1"/>
          </p:cNvSpPr>
          <p:nvPr/>
        </p:nvSpPr>
        <p:spPr bwMode="auto">
          <a:xfrm>
            <a:off x="517525" y="3881438"/>
            <a:ext cx="7935913" cy="990600"/>
          </a:xfrm>
          <a:prstGeom prst="rect">
            <a:avLst/>
          </a:prstGeom>
          <a:solidFill>
            <a:srgbClr val="CCFFFF"/>
          </a:solidFill>
          <a:ln w="38100">
            <a:solidFill>
              <a:srgbClr val="FF0000"/>
            </a:solidFill>
            <a:miter lim="800000"/>
          </a:ln>
        </p:spPr>
        <p:txBody>
          <a:bodyPr wrap="none" anchor="ctr"/>
          <a:lstStyle/>
          <a:p>
            <a:r>
              <a:rPr lang="en-US" altLang="zh-CN" sz="2800">
                <a:solidFill>
                  <a:srgbClr val="333300"/>
                </a:solidFill>
                <a:latin typeface="仿宋_GB2312" pitchFamily="49" charset="-122"/>
              </a:rPr>
              <a:t>[</a:t>
            </a:r>
            <a:r>
              <a:rPr lang="zh-CN" altLang="en-US" sz="2800">
                <a:solidFill>
                  <a:srgbClr val="333300"/>
                </a:solidFill>
                <a:latin typeface="仿宋_GB2312" pitchFamily="49" charset="-122"/>
              </a:rPr>
              <a:t>注</a:t>
            </a:r>
            <a:r>
              <a:rPr lang="en-US" altLang="zh-CN" sz="2800">
                <a:solidFill>
                  <a:srgbClr val="333300"/>
                </a:solidFill>
                <a:latin typeface="仿宋_GB2312" pitchFamily="49" charset="-122"/>
              </a:rPr>
              <a:t>]</a:t>
            </a:r>
            <a:r>
              <a:rPr lang="zh-CN" altLang="en-US" sz="2800">
                <a:solidFill>
                  <a:srgbClr val="333300"/>
                </a:solidFill>
                <a:latin typeface="仿宋_GB2312" pitchFamily="49" charset="-122"/>
              </a:rPr>
              <a:t>：在最小生成树的生成过程中，所选的边都是</a:t>
            </a:r>
            <a:endParaRPr lang="zh-CN" altLang="en-US" sz="2800">
              <a:solidFill>
                <a:srgbClr val="333300"/>
              </a:solidFill>
              <a:latin typeface="仿宋_GB2312" pitchFamily="49" charset="-122"/>
            </a:endParaRPr>
          </a:p>
          <a:p>
            <a:r>
              <a:rPr lang="zh-CN" altLang="en-US" sz="2800">
                <a:solidFill>
                  <a:srgbClr val="333300"/>
                </a:solidFill>
                <a:latin typeface="仿宋_GB2312" pitchFamily="49" charset="-122"/>
              </a:rPr>
              <a:t>      一端在</a:t>
            </a:r>
            <a:r>
              <a:rPr lang="en-US" altLang="zh-CN" sz="2800">
                <a:solidFill>
                  <a:srgbClr val="333300"/>
                </a:solidFill>
              </a:rPr>
              <a:t>V-U</a:t>
            </a:r>
            <a:r>
              <a:rPr lang="zh-CN" altLang="en-US" sz="2800">
                <a:solidFill>
                  <a:srgbClr val="333300"/>
                </a:solidFill>
                <a:latin typeface="仿宋_GB2312" pitchFamily="49" charset="-122"/>
              </a:rPr>
              <a:t>中，另一端在</a:t>
            </a:r>
            <a:r>
              <a:rPr lang="en-US" altLang="zh-CN" sz="2800">
                <a:solidFill>
                  <a:srgbClr val="333300"/>
                </a:solidFill>
              </a:rPr>
              <a:t>U</a:t>
            </a:r>
            <a:r>
              <a:rPr lang="zh-CN" altLang="en-US" sz="2800">
                <a:solidFill>
                  <a:srgbClr val="333300"/>
                </a:solidFill>
                <a:latin typeface="仿宋_GB2312" pitchFamily="49" charset="-122"/>
              </a:rPr>
              <a:t>中。</a:t>
            </a:r>
            <a:endParaRPr lang="zh-CN" altLang="en-US" sz="2800">
              <a:solidFill>
                <a:srgbClr val="333300"/>
              </a:solidFill>
              <a:latin typeface="仿宋_GB2312" pitchFamily="49" charset="-122"/>
            </a:endParaRPr>
          </a:p>
        </p:txBody>
      </p:sp>
      <p:sp>
        <p:nvSpPr>
          <p:cNvPr id="51" name="Rectangle 6"/>
          <p:cNvSpPr>
            <a:spLocks noChangeArrowheads="1"/>
          </p:cNvSpPr>
          <p:nvPr/>
        </p:nvSpPr>
        <p:spPr bwMode="auto">
          <a:xfrm>
            <a:off x="517525" y="5249863"/>
            <a:ext cx="793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2800">
                <a:solidFill>
                  <a:srgbClr val="333300"/>
                </a:solidFill>
                <a:latin typeface="仿宋_GB2312" pitchFamily="49" charset="-122"/>
              </a:rPr>
              <a:t>Prime</a:t>
            </a:r>
            <a:r>
              <a:rPr lang="zh-CN" altLang="en-US" sz="2800">
                <a:solidFill>
                  <a:srgbClr val="333300"/>
                </a:solidFill>
                <a:latin typeface="仿宋_GB2312" pitchFamily="49" charset="-122"/>
              </a:rPr>
              <a:t>算法特点</a:t>
            </a:r>
            <a:r>
              <a:rPr lang="en-US" altLang="zh-CN" sz="2800">
                <a:solidFill>
                  <a:srgbClr val="333300"/>
                </a:solidFill>
                <a:latin typeface="仿宋_GB2312" pitchFamily="49" charset="-122"/>
              </a:rPr>
              <a:t>: </a:t>
            </a:r>
            <a:r>
              <a:rPr lang="zh-CN" altLang="en-US" sz="2800">
                <a:solidFill>
                  <a:srgbClr val="333300"/>
                </a:solidFill>
                <a:latin typeface="仿宋_GB2312" pitchFamily="49" charset="-122"/>
              </a:rPr>
              <a:t>将顶点归并，适于稠密网。</a:t>
            </a:r>
            <a:endParaRPr lang="zh-CN" altLang="en-US" sz="2800">
              <a:solidFill>
                <a:srgbClr val="333300"/>
              </a:solidFill>
              <a:latin typeface="仿宋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2949"/>
                                        </p:tgtEl>
                                        <p:attrNameLst>
                                          <p:attrName>style.visibility</p:attrName>
                                        </p:attrNameLst>
                                      </p:cBhvr>
                                      <p:to>
                                        <p:strVal val="visible"/>
                                      </p:to>
                                    </p:set>
                                    <p:animEffect transition="in" filter="box(in)">
                                      <p:cBhvr>
                                        <p:cTn id="7" dur="500"/>
                                        <p:tgtEl>
                                          <p:spTgt spid="829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992"/>
                                        </p:tgtEl>
                                        <p:attrNameLst>
                                          <p:attrName>style.visibility</p:attrName>
                                        </p:attrNameLst>
                                      </p:cBhvr>
                                      <p:to>
                                        <p:strVal val="visible"/>
                                      </p:to>
                                    </p:set>
                                    <p:animEffect transition="in" filter="wipe(left)">
                                      <p:cBhvr>
                                        <p:cTn id="12" dur="500"/>
                                        <p:tgtEl>
                                          <p:spTgt spid="8299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299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82976"/>
                                        </p:tgtEl>
                                        <p:attrNameLst>
                                          <p:attrName>style.visibility</p:attrName>
                                        </p:attrNameLst>
                                      </p:cBhvr>
                                      <p:to>
                                        <p:strVal val="visible"/>
                                      </p:to>
                                    </p:set>
                                    <p:animEffect transition="in" filter="wipe(up)">
                                      <p:cBhvr>
                                        <p:cTn id="21" dur="500"/>
                                        <p:tgtEl>
                                          <p:spTgt spid="82976"/>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82994"/>
                                        </p:tgtEl>
                                        <p:attrNameLst>
                                          <p:attrName>style.visibility</p:attrName>
                                        </p:attrNameLst>
                                      </p:cBhvr>
                                      <p:to>
                                        <p:strVal val="visible"/>
                                      </p:to>
                                    </p:set>
                                    <p:anim calcmode="lin" valueType="num">
                                      <p:cBhvr>
                                        <p:cTn id="26" dur="500" fill="hold"/>
                                        <p:tgtEl>
                                          <p:spTgt spid="82994"/>
                                        </p:tgtEl>
                                        <p:attrNameLst>
                                          <p:attrName>ppt_w</p:attrName>
                                        </p:attrNameLst>
                                      </p:cBhvr>
                                      <p:tavLst>
                                        <p:tav tm="0">
                                          <p:val>
                                            <p:fltVal val="0"/>
                                          </p:val>
                                        </p:tav>
                                        <p:tav tm="100000">
                                          <p:val>
                                            <p:strVal val="#ppt_w"/>
                                          </p:val>
                                        </p:tav>
                                      </p:tavLst>
                                    </p:anim>
                                    <p:anim calcmode="lin" valueType="num">
                                      <p:cBhvr>
                                        <p:cTn id="27" dur="500" fill="hold"/>
                                        <p:tgtEl>
                                          <p:spTgt spid="82994"/>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2979"/>
                                        </p:tgtEl>
                                        <p:attrNameLst>
                                          <p:attrName>style.visibility</p:attrName>
                                        </p:attrNameLst>
                                      </p:cBhvr>
                                      <p:to>
                                        <p:strVal val="visible"/>
                                      </p:to>
                                    </p:set>
                                    <p:animEffect transition="in" filter="wipe(up)">
                                      <p:cBhvr>
                                        <p:cTn id="32" dur="500"/>
                                        <p:tgtEl>
                                          <p:spTgt spid="8297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2982"/>
                                        </p:tgtEl>
                                        <p:attrNameLst>
                                          <p:attrName>style.visibility</p:attrName>
                                        </p:attrNameLst>
                                      </p:cBhvr>
                                      <p:to>
                                        <p:strVal val="visible"/>
                                      </p:to>
                                    </p:set>
                                    <p:animEffect transition="in" filter="wipe(down)">
                                      <p:cBhvr>
                                        <p:cTn id="37" dur="500"/>
                                        <p:tgtEl>
                                          <p:spTgt spid="8298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82985"/>
                                        </p:tgtEl>
                                        <p:attrNameLst>
                                          <p:attrName>style.visibility</p:attrName>
                                        </p:attrNameLst>
                                      </p:cBhvr>
                                      <p:to>
                                        <p:strVal val="visible"/>
                                      </p:to>
                                    </p:set>
                                    <p:animEffect transition="in" filter="wipe(right)">
                                      <p:cBhvr>
                                        <p:cTn id="42" dur="500"/>
                                        <p:tgtEl>
                                          <p:spTgt spid="8298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82988"/>
                                        </p:tgtEl>
                                        <p:attrNameLst>
                                          <p:attrName>style.visibility</p:attrName>
                                        </p:attrNameLst>
                                      </p:cBhvr>
                                      <p:to>
                                        <p:strVal val="visible"/>
                                      </p:to>
                                    </p:set>
                                    <p:animEffect transition="in" filter="wipe(up)">
                                      <p:cBhvr>
                                        <p:cTn id="47" dur="500"/>
                                        <p:tgtEl>
                                          <p:spTgt spid="82988"/>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499"/>
                                          </p:stCondLst>
                                        </p:cTn>
                                        <p:tgtEl>
                                          <p:spTgt spid="8299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91" grpId="0" animBg="1" autoUpdateAnimBg="0"/>
      <p:bldP spid="82992" grpId="0" animBg="1" autoUpdateAnimBg="0"/>
      <p:bldP spid="82993" grpId="0" animBg="1" autoUpdateAnimBg="0"/>
      <p:bldP spid="82994" grpId="0" animBg="1" autoUpdateAnimBg="0"/>
      <p:bldP spid="51" grpId="0" autoUpdateAnimBg="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963D9D58-9121-4A3A-882C-C3CA81B7D0C1}"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4339" name="灯片编号占位符 4"/>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r>
              <a:rPr lang="en-US" altLang="zh-CN" sz="1800" b="1">
                <a:latin typeface="华文新魏" panose="02010800040101010101" pitchFamily="2" charset="-122"/>
                <a:ea typeface="华文新魏" panose="02010800040101010101" pitchFamily="2" charset="-122"/>
              </a:rPr>
              <a:t>146-</a:t>
            </a:r>
            <a:fld id="{5C316674-FA09-467E-A9A7-B970A4F05568}"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6388" name="Rectangle 2"/>
          <p:cNvSpPr>
            <a:spLocks noGrp="1" noChangeArrowheads="1"/>
          </p:cNvSpPr>
          <p:nvPr>
            <p:ph type="body" idx="4294967295"/>
          </p:nvPr>
        </p:nvSpPr>
        <p:spPr>
          <a:xfrm>
            <a:off x="539750" y="747713"/>
            <a:ext cx="8153400" cy="3581400"/>
          </a:xfrm>
        </p:spPr>
        <p:txBody>
          <a:bodyPr/>
          <a:lstStyle/>
          <a:p>
            <a:pPr eaLnBrk="1" hangingPunct="1">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路径长度</a:t>
            </a:r>
            <a:r>
              <a:rPr lang="zh-CN" altLang="en-US" sz="3000" b="1">
                <a:latin typeface="Times New Roman" panose="02020603050405020304" pitchFamily="18" charset="0"/>
                <a:ea typeface="仿宋_GB2312" pitchFamily="49" charset="-122"/>
              </a:rPr>
              <a:t>  非带权图的路径长度是指此路径上边的条数。带权图的路径长度是指路径上各边的权之和。</a:t>
            </a:r>
            <a:endParaRPr lang="zh-CN" altLang="en-US" sz="3000" b="1">
              <a:latin typeface="Times New Roman" panose="02020603050405020304" pitchFamily="18" charset="0"/>
              <a:ea typeface="仿宋_GB2312" pitchFamily="49" charset="-122"/>
            </a:endParaRPr>
          </a:p>
          <a:p>
            <a:pPr eaLnBrk="1" hangingPunct="1">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简单路径</a:t>
            </a:r>
            <a:r>
              <a:rPr lang="zh-CN" altLang="en-US" sz="3000" b="1">
                <a:latin typeface="Times New Roman" panose="02020603050405020304" pitchFamily="18" charset="0"/>
                <a:ea typeface="仿宋_GB2312" pitchFamily="49" charset="-122"/>
              </a:rPr>
              <a:t>   若路径上各顶点 </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m</a:t>
            </a:r>
            <a:r>
              <a:rPr lang="en-US" altLang="zh-CN" sz="3000" b="1" i="1" baseline="-25000">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均不 互相重复</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则称这样的路径为简单路径。</a:t>
            </a:r>
            <a:endParaRPr lang="zh-CN" altLang="en-US" sz="3000" b="1">
              <a:latin typeface="Times New Roman" panose="02020603050405020304" pitchFamily="18" charset="0"/>
              <a:ea typeface="仿宋_GB2312" pitchFamily="49" charset="-122"/>
            </a:endParaRPr>
          </a:p>
          <a:p>
            <a:pPr eaLnBrk="1" hangingPunct="1">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回路</a:t>
            </a:r>
            <a:r>
              <a:rPr lang="zh-CN" altLang="en-US" sz="3000" b="1">
                <a:latin typeface="Times New Roman" panose="02020603050405020304" pitchFamily="18" charset="0"/>
                <a:ea typeface="仿宋_GB2312" pitchFamily="49" charset="-122"/>
              </a:rPr>
              <a:t>    若路径上第一个顶点 </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与最后一个顶点</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重合</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则称这样的路径为回路或环。</a:t>
            </a:r>
            <a:endParaRPr lang="zh-CN" altLang="en-US" sz="3000" b="1">
              <a:latin typeface="Times New Roman" panose="02020603050405020304" pitchFamily="18" charset="0"/>
              <a:ea typeface="仿宋_GB2312" pitchFamily="49" charset="-122"/>
            </a:endParaRPr>
          </a:p>
        </p:txBody>
      </p:sp>
      <p:sp>
        <p:nvSpPr>
          <p:cNvPr id="14341" name="Line 3"/>
          <p:cNvSpPr>
            <a:spLocks noChangeShapeType="1"/>
          </p:cNvSpPr>
          <p:nvPr/>
        </p:nvSpPr>
        <p:spPr bwMode="auto">
          <a:xfrm>
            <a:off x="1262063" y="5322888"/>
            <a:ext cx="725487"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2" name="Line 4"/>
          <p:cNvSpPr>
            <a:spLocks noChangeShapeType="1"/>
          </p:cNvSpPr>
          <p:nvPr/>
        </p:nvSpPr>
        <p:spPr bwMode="auto">
          <a:xfrm>
            <a:off x="2060575" y="4637088"/>
            <a:ext cx="652463"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3" name="Line 5"/>
          <p:cNvSpPr>
            <a:spLocks noChangeShapeType="1"/>
          </p:cNvSpPr>
          <p:nvPr/>
        </p:nvSpPr>
        <p:spPr bwMode="auto">
          <a:xfrm flipH="1">
            <a:off x="2132013" y="5399088"/>
            <a:ext cx="508000" cy="3810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4" name="Line 6"/>
          <p:cNvSpPr>
            <a:spLocks noChangeShapeType="1"/>
          </p:cNvSpPr>
          <p:nvPr/>
        </p:nvSpPr>
        <p:spPr bwMode="auto">
          <a:xfrm flipH="1">
            <a:off x="1262063" y="4637088"/>
            <a:ext cx="652462"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5" name="Line 7"/>
          <p:cNvSpPr>
            <a:spLocks noChangeShapeType="1"/>
          </p:cNvSpPr>
          <p:nvPr/>
        </p:nvSpPr>
        <p:spPr bwMode="auto">
          <a:xfrm>
            <a:off x="1335088" y="5246688"/>
            <a:ext cx="1304925"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6" name="Line 8"/>
          <p:cNvSpPr>
            <a:spLocks noChangeShapeType="1"/>
          </p:cNvSpPr>
          <p:nvPr/>
        </p:nvSpPr>
        <p:spPr bwMode="auto">
          <a:xfrm>
            <a:off x="1987550" y="4667250"/>
            <a:ext cx="0" cy="1341438"/>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7" name="Oval 9"/>
          <p:cNvSpPr>
            <a:spLocks noChangeArrowheads="1"/>
          </p:cNvSpPr>
          <p:nvPr/>
        </p:nvSpPr>
        <p:spPr bwMode="auto">
          <a:xfrm>
            <a:off x="971550"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48" name="Oval 10"/>
          <p:cNvSpPr>
            <a:spLocks noChangeArrowheads="1"/>
          </p:cNvSpPr>
          <p:nvPr/>
        </p:nvSpPr>
        <p:spPr bwMode="auto">
          <a:xfrm>
            <a:off x="2568575"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49" name="Oval 11"/>
          <p:cNvSpPr>
            <a:spLocks noChangeArrowheads="1"/>
          </p:cNvSpPr>
          <p:nvPr/>
        </p:nvSpPr>
        <p:spPr bwMode="auto">
          <a:xfrm>
            <a:off x="1770063" y="4286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50" name="Oval 12"/>
          <p:cNvSpPr>
            <a:spLocks noChangeArrowheads="1"/>
          </p:cNvSpPr>
          <p:nvPr/>
        </p:nvSpPr>
        <p:spPr bwMode="auto">
          <a:xfrm>
            <a:off x="1770063" y="57340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51" name="Text Box 13"/>
          <p:cNvSpPr txBox="1">
            <a:spLocks noChangeArrowheads="1"/>
          </p:cNvSpPr>
          <p:nvPr/>
        </p:nvSpPr>
        <p:spPr bwMode="auto">
          <a:xfrm>
            <a:off x="1806575" y="4257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4352" name="Text Box 14"/>
          <p:cNvSpPr txBox="1">
            <a:spLocks noChangeArrowheads="1"/>
          </p:cNvSpPr>
          <p:nvPr/>
        </p:nvSpPr>
        <p:spPr bwMode="auto">
          <a:xfrm>
            <a:off x="1008063" y="5019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4353" name="Text Box 15"/>
          <p:cNvSpPr txBox="1">
            <a:spLocks noChangeArrowheads="1"/>
          </p:cNvSpPr>
          <p:nvPr/>
        </p:nvSpPr>
        <p:spPr bwMode="auto">
          <a:xfrm>
            <a:off x="2603500" y="5019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4354" name="Text Box 16"/>
          <p:cNvSpPr txBox="1">
            <a:spLocks noChangeArrowheads="1"/>
          </p:cNvSpPr>
          <p:nvPr/>
        </p:nvSpPr>
        <p:spPr bwMode="auto">
          <a:xfrm>
            <a:off x="1806575" y="57054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4355" name="Line 17"/>
          <p:cNvSpPr>
            <a:spLocks noChangeShapeType="1"/>
          </p:cNvSpPr>
          <p:nvPr/>
        </p:nvSpPr>
        <p:spPr bwMode="auto">
          <a:xfrm>
            <a:off x="3802063" y="5322888"/>
            <a:ext cx="725487"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6" name="Line 18"/>
          <p:cNvSpPr>
            <a:spLocks noChangeShapeType="1"/>
          </p:cNvSpPr>
          <p:nvPr/>
        </p:nvSpPr>
        <p:spPr bwMode="auto">
          <a:xfrm>
            <a:off x="4598988" y="4637088"/>
            <a:ext cx="65405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7" name="Line 19"/>
          <p:cNvSpPr>
            <a:spLocks noChangeShapeType="1"/>
          </p:cNvSpPr>
          <p:nvPr/>
        </p:nvSpPr>
        <p:spPr bwMode="auto">
          <a:xfrm flipH="1">
            <a:off x="4672013" y="5399088"/>
            <a:ext cx="508000" cy="3810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8" name="Line 20"/>
          <p:cNvSpPr>
            <a:spLocks noChangeShapeType="1"/>
          </p:cNvSpPr>
          <p:nvPr/>
        </p:nvSpPr>
        <p:spPr bwMode="auto">
          <a:xfrm flipH="1">
            <a:off x="3802063" y="4637088"/>
            <a:ext cx="652462"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9" name="Line 21"/>
          <p:cNvSpPr>
            <a:spLocks noChangeShapeType="1"/>
          </p:cNvSpPr>
          <p:nvPr/>
        </p:nvSpPr>
        <p:spPr bwMode="auto">
          <a:xfrm>
            <a:off x="3873500" y="5246688"/>
            <a:ext cx="1306513"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0" name="Line 22"/>
          <p:cNvSpPr>
            <a:spLocks noChangeShapeType="1"/>
          </p:cNvSpPr>
          <p:nvPr/>
        </p:nvSpPr>
        <p:spPr bwMode="auto">
          <a:xfrm>
            <a:off x="4527550" y="4667250"/>
            <a:ext cx="0" cy="1341438"/>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1" name="Oval 23"/>
          <p:cNvSpPr>
            <a:spLocks noChangeArrowheads="1"/>
          </p:cNvSpPr>
          <p:nvPr/>
        </p:nvSpPr>
        <p:spPr bwMode="auto">
          <a:xfrm>
            <a:off x="3511550"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62" name="Oval 24"/>
          <p:cNvSpPr>
            <a:spLocks noChangeArrowheads="1"/>
          </p:cNvSpPr>
          <p:nvPr/>
        </p:nvSpPr>
        <p:spPr bwMode="auto">
          <a:xfrm>
            <a:off x="5106988" y="5048250"/>
            <a:ext cx="436562"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63" name="Oval 25"/>
          <p:cNvSpPr>
            <a:spLocks noChangeArrowheads="1"/>
          </p:cNvSpPr>
          <p:nvPr/>
        </p:nvSpPr>
        <p:spPr bwMode="auto">
          <a:xfrm>
            <a:off x="4310063" y="4286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64" name="Oval 26"/>
          <p:cNvSpPr>
            <a:spLocks noChangeArrowheads="1"/>
          </p:cNvSpPr>
          <p:nvPr/>
        </p:nvSpPr>
        <p:spPr bwMode="auto">
          <a:xfrm>
            <a:off x="4310063" y="57340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65" name="Text Box 27"/>
          <p:cNvSpPr txBox="1">
            <a:spLocks noChangeArrowheads="1"/>
          </p:cNvSpPr>
          <p:nvPr/>
        </p:nvSpPr>
        <p:spPr bwMode="auto">
          <a:xfrm>
            <a:off x="4344988" y="4257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4366" name="Text Box 28"/>
          <p:cNvSpPr txBox="1">
            <a:spLocks noChangeArrowheads="1"/>
          </p:cNvSpPr>
          <p:nvPr/>
        </p:nvSpPr>
        <p:spPr bwMode="auto">
          <a:xfrm>
            <a:off x="3546475" y="5019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4367" name="Text Box 29"/>
          <p:cNvSpPr txBox="1">
            <a:spLocks noChangeArrowheads="1"/>
          </p:cNvSpPr>
          <p:nvPr/>
        </p:nvSpPr>
        <p:spPr bwMode="auto">
          <a:xfrm>
            <a:off x="5143500" y="5019675"/>
            <a:ext cx="363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4368" name="Text Box 30"/>
          <p:cNvSpPr txBox="1">
            <a:spLocks noChangeArrowheads="1"/>
          </p:cNvSpPr>
          <p:nvPr/>
        </p:nvSpPr>
        <p:spPr bwMode="auto">
          <a:xfrm>
            <a:off x="4344988" y="57054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4369" name="Line 31"/>
          <p:cNvSpPr>
            <a:spLocks noChangeShapeType="1"/>
          </p:cNvSpPr>
          <p:nvPr/>
        </p:nvSpPr>
        <p:spPr bwMode="auto">
          <a:xfrm>
            <a:off x="6413500" y="5322888"/>
            <a:ext cx="725488"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0" name="Line 32"/>
          <p:cNvSpPr>
            <a:spLocks noChangeShapeType="1"/>
          </p:cNvSpPr>
          <p:nvPr/>
        </p:nvSpPr>
        <p:spPr bwMode="auto">
          <a:xfrm>
            <a:off x="7212013" y="4637088"/>
            <a:ext cx="652462"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1" name="Line 33"/>
          <p:cNvSpPr>
            <a:spLocks noChangeShapeType="1"/>
          </p:cNvSpPr>
          <p:nvPr/>
        </p:nvSpPr>
        <p:spPr bwMode="auto">
          <a:xfrm flipH="1">
            <a:off x="7285038" y="5399088"/>
            <a:ext cx="506412" cy="3810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2" name="Line 34"/>
          <p:cNvSpPr>
            <a:spLocks noChangeShapeType="1"/>
          </p:cNvSpPr>
          <p:nvPr/>
        </p:nvSpPr>
        <p:spPr bwMode="auto">
          <a:xfrm flipH="1">
            <a:off x="6413500" y="4637088"/>
            <a:ext cx="652463"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3" name="Line 35"/>
          <p:cNvSpPr>
            <a:spLocks noChangeShapeType="1"/>
          </p:cNvSpPr>
          <p:nvPr/>
        </p:nvSpPr>
        <p:spPr bwMode="auto">
          <a:xfrm>
            <a:off x="6486525" y="5246688"/>
            <a:ext cx="1304925"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4" name="Line 36"/>
          <p:cNvSpPr>
            <a:spLocks noChangeShapeType="1"/>
          </p:cNvSpPr>
          <p:nvPr/>
        </p:nvSpPr>
        <p:spPr bwMode="auto">
          <a:xfrm>
            <a:off x="7138988" y="4667250"/>
            <a:ext cx="0" cy="1341438"/>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5" name="Oval 37"/>
          <p:cNvSpPr>
            <a:spLocks noChangeArrowheads="1"/>
          </p:cNvSpPr>
          <p:nvPr/>
        </p:nvSpPr>
        <p:spPr bwMode="auto">
          <a:xfrm>
            <a:off x="6122988"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76" name="Oval 38"/>
          <p:cNvSpPr>
            <a:spLocks noChangeArrowheads="1"/>
          </p:cNvSpPr>
          <p:nvPr/>
        </p:nvSpPr>
        <p:spPr bwMode="auto">
          <a:xfrm>
            <a:off x="7720013" y="5048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77" name="Oval 39"/>
          <p:cNvSpPr>
            <a:spLocks noChangeArrowheads="1"/>
          </p:cNvSpPr>
          <p:nvPr/>
        </p:nvSpPr>
        <p:spPr bwMode="auto">
          <a:xfrm>
            <a:off x="6921500" y="42862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78" name="Oval 40"/>
          <p:cNvSpPr>
            <a:spLocks noChangeArrowheads="1"/>
          </p:cNvSpPr>
          <p:nvPr/>
        </p:nvSpPr>
        <p:spPr bwMode="auto">
          <a:xfrm>
            <a:off x="6921500" y="5734050"/>
            <a:ext cx="434975" cy="457200"/>
          </a:xfrm>
          <a:prstGeom prst="ellipse">
            <a:avLst/>
          </a:prstGeom>
          <a:solidFill>
            <a:srgbClr val="FFFFCC"/>
          </a:solidFill>
          <a:ln w="19050">
            <a:solidFill>
              <a:schemeClr val="tx2"/>
            </a:solidFill>
            <a:round/>
          </a:ln>
          <a:effectLst>
            <a:outerShdw dist="35921" dir="2700000" algn="ctr" rotWithShape="0">
              <a:schemeClr val="bg2"/>
            </a:outerShdw>
          </a:effectLst>
        </p:spPr>
        <p:txBody>
          <a:bodyPr wrap="none" anchor="ctr"/>
          <a:lstStyle/>
          <a:p>
            <a:pPr algn="ctr"/>
            <a:endParaRPr lang="zh-CN" altLang="en-US"/>
          </a:p>
        </p:txBody>
      </p:sp>
      <p:sp>
        <p:nvSpPr>
          <p:cNvPr id="14379" name="Text Box 41"/>
          <p:cNvSpPr txBox="1">
            <a:spLocks noChangeArrowheads="1"/>
          </p:cNvSpPr>
          <p:nvPr/>
        </p:nvSpPr>
        <p:spPr bwMode="auto">
          <a:xfrm>
            <a:off x="6958013" y="42576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0</a:t>
            </a:r>
            <a:endParaRPr lang="en-US" altLang="zh-CN" sz="2800">
              <a:ea typeface="SimSun" panose="02010600030101010101" pitchFamily="2" charset="-122"/>
            </a:endParaRPr>
          </a:p>
        </p:txBody>
      </p:sp>
      <p:sp>
        <p:nvSpPr>
          <p:cNvPr id="14380" name="Text Box 42"/>
          <p:cNvSpPr txBox="1">
            <a:spLocks noChangeArrowheads="1"/>
          </p:cNvSpPr>
          <p:nvPr/>
        </p:nvSpPr>
        <p:spPr bwMode="auto">
          <a:xfrm>
            <a:off x="6159500" y="5019675"/>
            <a:ext cx="363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1</a:t>
            </a:r>
            <a:endParaRPr lang="en-US" altLang="zh-CN" sz="2800">
              <a:ea typeface="SimSun" panose="02010600030101010101" pitchFamily="2" charset="-122"/>
            </a:endParaRPr>
          </a:p>
        </p:txBody>
      </p:sp>
      <p:sp>
        <p:nvSpPr>
          <p:cNvPr id="14381" name="Text Box 43"/>
          <p:cNvSpPr txBox="1">
            <a:spLocks noChangeArrowheads="1"/>
          </p:cNvSpPr>
          <p:nvPr/>
        </p:nvSpPr>
        <p:spPr bwMode="auto">
          <a:xfrm>
            <a:off x="7756525" y="5019675"/>
            <a:ext cx="360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2</a:t>
            </a:r>
            <a:endParaRPr lang="en-US" altLang="zh-CN" sz="2800">
              <a:ea typeface="SimSun" panose="02010600030101010101" pitchFamily="2" charset="-122"/>
            </a:endParaRPr>
          </a:p>
        </p:txBody>
      </p:sp>
      <p:sp>
        <p:nvSpPr>
          <p:cNvPr id="14382" name="Text Box 44"/>
          <p:cNvSpPr txBox="1">
            <a:spLocks noChangeArrowheads="1"/>
          </p:cNvSpPr>
          <p:nvPr/>
        </p:nvSpPr>
        <p:spPr bwMode="auto">
          <a:xfrm>
            <a:off x="6958013" y="57054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r>
              <a:rPr lang="en-US" altLang="zh-CN" sz="2800" b="1">
                <a:ea typeface="SimSun" panose="02010600030101010101" pitchFamily="2" charset="-122"/>
              </a:rPr>
              <a:t>3</a:t>
            </a:r>
            <a:endParaRPr lang="en-US" altLang="zh-CN" sz="2800">
              <a:ea typeface="SimSun" panose="02010600030101010101" pitchFamily="2" charset="-122"/>
            </a:endParaRPr>
          </a:p>
        </p:txBody>
      </p:sp>
      <p:sp>
        <p:nvSpPr>
          <p:cNvPr id="14383" name="Line 45"/>
          <p:cNvSpPr>
            <a:spLocks noChangeShapeType="1"/>
          </p:cNvSpPr>
          <p:nvPr/>
        </p:nvSpPr>
        <p:spPr bwMode="auto">
          <a:xfrm flipH="1">
            <a:off x="1479550" y="47894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4" name="Line 46"/>
          <p:cNvSpPr>
            <a:spLocks noChangeShapeType="1"/>
          </p:cNvSpPr>
          <p:nvPr/>
        </p:nvSpPr>
        <p:spPr bwMode="auto">
          <a:xfrm>
            <a:off x="1552575" y="5399088"/>
            <a:ext cx="942975" cy="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5" name="Line 47"/>
          <p:cNvSpPr>
            <a:spLocks noChangeShapeType="1"/>
          </p:cNvSpPr>
          <p:nvPr/>
        </p:nvSpPr>
        <p:spPr bwMode="auto">
          <a:xfrm flipH="1">
            <a:off x="2278063" y="5551488"/>
            <a:ext cx="361950" cy="3048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6" name="Line 48"/>
          <p:cNvSpPr>
            <a:spLocks noChangeShapeType="1"/>
          </p:cNvSpPr>
          <p:nvPr/>
        </p:nvSpPr>
        <p:spPr bwMode="auto">
          <a:xfrm flipH="1">
            <a:off x="6630988" y="47894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7" name="Line 49"/>
          <p:cNvSpPr>
            <a:spLocks noChangeShapeType="1"/>
          </p:cNvSpPr>
          <p:nvPr/>
        </p:nvSpPr>
        <p:spPr bwMode="auto">
          <a:xfrm>
            <a:off x="6704013" y="5399088"/>
            <a:ext cx="942975" cy="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8" name="Line 50"/>
          <p:cNvSpPr>
            <a:spLocks noChangeShapeType="1"/>
          </p:cNvSpPr>
          <p:nvPr/>
        </p:nvSpPr>
        <p:spPr bwMode="auto">
          <a:xfrm flipH="1" flipV="1">
            <a:off x="7212013" y="47894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9" name="Line 51"/>
          <p:cNvSpPr>
            <a:spLocks noChangeShapeType="1"/>
          </p:cNvSpPr>
          <p:nvPr/>
        </p:nvSpPr>
        <p:spPr bwMode="auto">
          <a:xfrm flipH="1">
            <a:off x="4019550" y="47894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0" name="Line 52"/>
          <p:cNvSpPr>
            <a:spLocks noChangeShapeType="1"/>
          </p:cNvSpPr>
          <p:nvPr/>
        </p:nvSpPr>
        <p:spPr bwMode="auto">
          <a:xfrm>
            <a:off x="4090988" y="5399088"/>
            <a:ext cx="944562" cy="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1" name="Line 53"/>
          <p:cNvSpPr>
            <a:spLocks noChangeShapeType="1"/>
          </p:cNvSpPr>
          <p:nvPr/>
        </p:nvSpPr>
        <p:spPr bwMode="auto">
          <a:xfrm flipH="1">
            <a:off x="3802063" y="4637088"/>
            <a:ext cx="434975"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2" name="Line 54"/>
          <p:cNvSpPr>
            <a:spLocks noChangeShapeType="1"/>
          </p:cNvSpPr>
          <p:nvPr/>
        </p:nvSpPr>
        <p:spPr bwMode="auto">
          <a:xfrm flipH="1" flipV="1">
            <a:off x="4598988" y="4789488"/>
            <a:ext cx="436562"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3" name="Line 55"/>
          <p:cNvSpPr>
            <a:spLocks noChangeShapeType="1"/>
          </p:cNvSpPr>
          <p:nvPr/>
        </p:nvSpPr>
        <p:spPr bwMode="auto">
          <a:xfrm>
            <a:off x="3873500" y="5551488"/>
            <a:ext cx="436563" cy="381000"/>
          </a:xfrm>
          <a:prstGeom prst="line">
            <a:avLst/>
          </a:prstGeom>
          <a:noFill/>
          <a:ln w="28575">
            <a:solidFill>
              <a:srgbClr val="0066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4" name="Rectangle 2"/>
          <p:cNvSpPr>
            <a:spLocks noGrp="1" noChangeArrowheads="1"/>
          </p:cNvSpPr>
          <p:nvPr>
            <p:ph type="title" idx="4294967295"/>
          </p:nvPr>
        </p:nvSpPr>
        <p:spPr>
          <a:xfrm>
            <a:off x="2271713" y="0"/>
            <a:ext cx="5002212" cy="704850"/>
          </a:xfrm>
        </p:spPr>
        <p:txBody>
          <a:bodyPr/>
          <a:lstStyle/>
          <a:p>
            <a:pPr eaLnBrk="1" hangingPunct="1"/>
            <a:r>
              <a:rPr lang="zh-CN" altLang="en-US" sz="4000" b="1">
                <a:solidFill>
                  <a:srgbClr val="CC0000"/>
                </a:solidFill>
                <a:ea typeface="华文新魏" panose="02010800040101010101" pitchFamily="2" charset="-122"/>
              </a:rPr>
              <a:t>图的有关概念</a:t>
            </a:r>
            <a:endParaRPr lang="zh-CN" altLang="en-US" sz="4000">
              <a:solidFill>
                <a:srgbClr val="CC0000"/>
              </a:solidFill>
              <a:ea typeface="华文新魏"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5209BBB2-81B3-4BB1-9701-961A1EF43820}"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6387"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B46B24C8-0A6E-45B7-B5C5-5EC31186DDD5}"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19460" name="Rectangle 2"/>
          <p:cNvSpPr>
            <a:spLocks noGrp="1" noChangeArrowheads="1"/>
          </p:cNvSpPr>
          <p:nvPr>
            <p:ph type="title" idx="4294967295"/>
          </p:nvPr>
        </p:nvSpPr>
        <p:spPr>
          <a:xfrm>
            <a:off x="373063" y="252413"/>
            <a:ext cx="6426200" cy="457200"/>
          </a:xfrm>
        </p:spPr>
        <p:txBody>
          <a:bodyPr/>
          <a:lstStyle/>
          <a:p>
            <a:pPr eaLnBrk="1" hangingPunct="1">
              <a:defRPr/>
            </a:pPr>
            <a:r>
              <a:rPr lang="zh-CN" altLang="en-US" sz="3200" b="1">
                <a:solidFill>
                  <a:srgbClr val="FF0000"/>
                </a:solidFill>
                <a:effectLst>
                  <a:outerShdw blurRad="38100" dist="38100" dir="2700000" algn="tl">
                    <a:srgbClr val="C0C0C0"/>
                  </a:outerShdw>
                </a:effectLst>
                <a:ea typeface="楷体_GB2312" pitchFamily="49" charset="-122"/>
              </a:rPr>
              <a:t>图的邻接矩阵（数组）表示</a:t>
            </a:r>
            <a:endParaRPr lang="zh-CN" altLang="en-US" sz="3200" b="1">
              <a:solidFill>
                <a:srgbClr val="FF0000"/>
              </a:solidFill>
              <a:effectLst>
                <a:outerShdw blurRad="38100" dist="38100" dir="2700000" algn="tl">
                  <a:srgbClr val="C0C0C0"/>
                </a:outerShdw>
              </a:effectLst>
              <a:ea typeface="楷体_GB2312" pitchFamily="49" charset="-122"/>
            </a:endParaRPr>
          </a:p>
        </p:txBody>
      </p:sp>
      <p:graphicFrame>
        <p:nvGraphicFramePr>
          <p:cNvPr id="19461" name="Object 5"/>
          <p:cNvGraphicFramePr>
            <a:graphicFrameLocks noChangeAspect="1"/>
          </p:cNvGraphicFramePr>
          <p:nvPr/>
        </p:nvGraphicFramePr>
        <p:xfrm>
          <a:off x="685800" y="1479868"/>
          <a:ext cx="7772400" cy="950912"/>
        </p:xfrm>
        <a:graphic>
          <a:graphicData uri="http://schemas.openxmlformats.org/presentationml/2006/ole">
            <mc:AlternateContent xmlns:mc="http://schemas.openxmlformats.org/markup-compatibility/2006">
              <mc:Choice xmlns:v="urn:schemas-microsoft-com:vml" Requires="v">
                <p:oleObj spid="_x0000_s1034" name="" r:id="rId1" imgW="3389630" imgH="482600" progId="Equation.3">
                  <p:embed/>
                </p:oleObj>
              </mc:Choice>
              <mc:Fallback>
                <p:oleObj name="" r:id="rId1" imgW="3389630" imgH="4826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79868"/>
                        <a:ext cx="7772400" cy="95091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2" name="AutoShape 8">
            <a:hlinkClick r:id="" action="ppaction://hlinkshowjump?jump=nextslide"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grpSp>
        <p:nvGrpSpPr>
          <p:cNvPr id="19464" name="Group 8"/>
          <p:cNvGrpSpPr/>
          <p:nvPr/>
        </p:nvGrpSpPr>
        <p:grpSpPr bwMode="auto">
          <a:xfrm>
            <a:off x="228600" y="3581400"/>
            <a:ext cx="2782888" cy="1295400"/>
            <a:chOff x="0" y="0"/>
            <a:chExt cx="1753" cy="816"/>
          </a:xfrm>
        </p:grpSpPr>
        <p:sp>
          <p:nvSpPr>
            <p:cNvPr id="16408" name="Oval 11"/>
            <p:cNvSpPr>
              <a:spLocks noChangeArrowheads="1"/>
            </p:cNvSpPr>
            <p:nvPr/>
          </p:nvSpPr>
          <p:spPr bwMode="auto">
            <a:xfrm>
              <a:off x="401" y="28"/>
              <a:ext cx="312" cy="197"/>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v1</a:t>
              </a:r>
              <a:endParaRPr lang="en-US" altLang="zh-CN" sz="2400">
                <a:ea typeface="黑体" panose="02010609060101010101" pitchFamily="2" charset="-122"/>
              </a:endParaRPr>
            </a:p>
          </p:txBody>
        </p:sp>
        <p:sp>
          <p:nvSpPr>
            <p:cNvPr id="16409" name="Oval 12"/>
            <p:cNvSpPr>
              <a:spLocks noChangeArrowheads="1"/>
            </p:cNvSpPr>
            <p:nvPr/>
          </p:nvSpPr>
          <p:spPr bwMode="auto">
            <a:xfrm>
              <a:off x="1337" y="0"/>
              <a:ext cx="312" cy="197"/>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v2</a:t>
              </a:r>
              <a:endParaRPr lang="en-US" altLang="zh-CN" sz="2400">
                <a:ea typeface="黑体" panose="02010609060101010101" pitchFamily="2" charset="-122"/>
              </a:endParaRPr>
            </a:p>
          </p:txBody>
        </p:sp>
        <p:sp>
          <p:nvSpPr>
            <p:cNvPr id="16410" name="Oval 13"/>
            <p:cNvSpPr>
              <a:spLocks noChangeArrowheads="1"/>
            </p:cNvSpPr>
            <p:nvPr/>
          </p:nvSpPr>
          <p:spPr bwMode="auto">
            <a:xfrm>
              <a:off x="869" y="310"/>
              <a:ext cx="312" cy="196"/>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v3</a:t>
              </a:r>
              <a:endParaRPr lang="en-US" altLang="zh-CN" sz="2400">
                <a:ea typeface="黑体" panose="02010609060101010101" pitchFamily="2" charset="-122"/>
              </a:endParaRPr>
            </a:p>
          </p:txBody>
        </p:sp>
        <p:sp>
          <p:nvSpPr>
            <p:cNvPr id="16411" name="Oval 14"/>
            <p:cNvSpPr>
              <a:spLocks noChangeArrowheads="1"/>
            </p:cNvSpPr>
            <p:nvPr/>
          </p:nvSpPr>
          <p:spPr bwMode="auto">
            <a:xfrm>
              <a:off x="1441" y="619"/>
              <a:ext cx="312" cy="197"/>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v5</a:t>
              </a:r>
              <a:endParaRPr lang="en-US" altLang="zh-CN" sz="2400">
                <a:ea typeface="黑体" panose="02010609060101010101" pitchFamily="2" charset="-122"/>
              </a:endParaRPr>
            </a:p>
          </p:txBody>
        </p:sp>
        <p:sp>
          <p:nvSpPr>
            <p:cNvPr id="16412" name="Line 15"/>
            <p:cNvSpPr>
              <a:spLocks noChangeShapeType="1"/>
            </p:cNvSpPr>
            <p:nvPr/>
          </p:nvSpPr>
          <p:spPr bwMode="auto">
            <a:xfrm>
              <a:off x="713" y="113"/>
              <a:ext cx="624" cy="0"/>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3" name="Line 16"/>
            <p:cNvSpPr>
              <a:spLocks noChangeShapeType="1"/>
            </p:cNvSpPr>
            <p:nvPr/>
          </p:nvSpPr>
          <p:spPr bwMode="auto">
            <a:xfrm flipH="1">
              <a:off x="557" y="225"/>
              <a:ext cx="0" cy="366"/>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4" name="Line 17"/>
            <p:cNvSpPr>
              <a:spLocks noChangeShapeType="1"/>
            </p:cNvSpPr>
            <p:nvPr/>
          </p:nvSpPr>
          <p:spPr bwMode="auto">
            <a:xfrm>
              <a:off x="713" y="732"/>
              <a:ext cx="728" cy="0"/>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5" name="Line 18"/>
            <p:cNvSpPr>
              <a:spLocks noChangeShapeType="1"/>
            </p:cNvSpPr>
            <p:nvPr/>
          </p:nvSpPr>
          <p:spPr bwMode="auto">
            <a:xfrm>
              <a:off x="1129" y="480"/>
              <a:ext cx="416" cy="167"/>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6" name="Oval 19"/>
            <p:cNvSpPr>
              <a:spLocks noChangeArrowheads="1"/>
            </p:cNvSpPr>
            <p:nvPr/>
          </p:nvSpPr>
          <p:spPr bwMode="auto">
            <a:xfrm>
              <a:off x="401" y="591"/>
              <a:ext cx="312" cy="197"/>
            </a:xfrm>
            <a:prstGeom prst="ellipse">
              <a:avLst/>
            </a:prstGeom>
            <a:solidFill>
              <a:schemeClr val="accent2"/>
            </a:solidFill>
            <a:ln w="38100">
              <a:solidFill>
                <a:schemeClr val="bg2"/>
              </a:solidFill>
              <a:round/>
            </a:ln>
          </p:spPr>
          <p:txBody>
            <a:bodyPr wrap="none" anchor="ctr"/>
            <a:lstStyle/>
            <a:p>
              <a:pPr algn="ctr"/>
              <a:r>
                <a:rPr lang="en-US" altLang="zh-CN" sz="2400">
                  <a:ea typeface="黑体" panose="02010609060101010101" pitchFamily="2" charset="-122"/>
                </a:rPr>
                <a:t>v4</a:t>
              </a:r>
              <a:endParaRPr lang="en-US" altLang="zh-CN" sz="2400">
                <a:ea typeface="黑体" panose="02010609060101010101" pitchFamily="2" charset="-122"/>
              </a:endParaRPr>
            </a:p>
          </p:txBody>
        </p:sp>
        <p:sp>
          <p:nvSpPr>
            <p:cNvPr id="16417" name="Line 20"/>
            <p:cNvSpPr>
              <a:spLocks noChangeShapeType="1"/>
            </p:cNvSpPr>
            <p:nvPr/>
          </p:nvSpPr>
          <p:spPr bwMode="auto">
            <a:xfrm flipH="1">
              <a:off x="661" y="478"/>
              <a:ext cx="260" cy="141"/>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8" name="Line 21"/>
            <p:cNvSpPr>
              <a:spLocks noChangeShapeType="1"/>
            </p:cNvSpPr>
            <p:nvPr/>
          </p:nvSpPr>
          <p:spPr bwMode="auto">
            <a:xfrm flipH="1">
              <a:off x="1129" y="169"/>
              <a:ext cx="260" cy="169"/>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19" name="Line 22"/>
            <p:cNvSpPr>
              <a:spLocks noChangeShapeType="1"/>
            </p:cNvSpPr>
            <p:nvPr/>
          </p:nvSpPr>
          <p:spPr bwMode="auto">
            <a:xfrm>
              <a:off x="1545" y="197"/>
              <a:ext cx="0" cy="422"/>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20" name="Oval 23"/>
            <p:cNvSpPr>
              <a:spLocks noChangeArrowheads="1"/>
            </p:cNvSpPr>
            <p:nvPr/>
          </p:nvSpPr>
          <p:spPr bwMode="auto">
            <a:xfrm>
              <a:off x="401" y="591"/>
              <a:ext cx="312" cy="197"/>
            </a:xfrm>
            <a:prstGeom prst="ellipse">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ea typeface="黑体" panose="02010609060101010101" pitchFamily="2" charset="-122"/>
                </a:rPr>
                <a:t>v4</a:t>
              </a:r>
              <a:endParaRPr lang="en-US" altLang="zh-CN" sz="2400">
                <a:ea typeface="黑体" panose="02010609060101010101" pitchFamily="2" charset="-122"/>
              </a:endParaRPr>
            </a:p>
          </p:txBody>
        </p:sp>
        <p:sp>
          <p:nvSpPr>
            <p:cNvPr id="16421" name="Rectangle 24"/>
            <p:cNvSpPr>
              <a:spLocks noChangeArrowheads="1"/>
            </p:cNvSpPr>
            <p:nvPr/>
          </p:nvSpPr>
          <p:spPr bwMode="auto">
            <a:xfrm>
              <a:off x="0" y="240"/>
              <a:ext cx="361" cy="294"/>
            </a:xfrm>
            <a:prstGeom prst="rect">
              <a:avLst/>
            </a:prstGeom>
            <a:noFill/>
            <a:ln w="9525">
              <a:solidFill>
                <a:schemeClr val="bg2"/>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r>
                <a:rPr lang="en-US" altLang="zh-CN" sz="2400">
                  <a:ea typeface="黑体" panose="02010609060101010101" pitchFamily="2" charset="-122"/>
                </a:rPr>
                <a:t>A</a:t>
              </a:r>
              <a:endParaRPr lang="en-US" altLang="zh-CN" sz="2400">
                <a:ea typeface="黑体" panose="02010609060101010101" pitchFamily="2" charset="-122"/>
              </a:endParaRPr>
            </a:p>
          </p:txBody>
        </p:sp>
      </p:grpSp>
      <p:sp>
        <p:nvSpPr>
          <p:cNvPr id="19479" name="Rectangle 25"/>
          <p:cNvSpPr>
            <a:spLocks noChangeArrowheads="1"/>
          </p:cNvSpPr>
          <p:nvPr/>
        </p:nvSpPr>
        <p:spPr bwMode="auto">
          <a:xfrm>
            <a:off x="228600" y="3200400"/>
            <a:ext cx="13192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2600">
                <a:solidFill>
                  <a:schemeClr val="bg2"/>
                </a:solidFill>
                <a:effectLst>
                  <a:outerShdw blurRad="38100" dist="38100" dir="2700000" algn="tl">
                    <a:srgbClr val="C0C0C0"/>
                  </a:outerShdw>
                </a:effectLst>
              </a:rPr>
              <a:t>例</a:t>
            </a:r>
            <a:r>
              <a:rPr lang="en-US" sz="2600">
                <a:solidFill>
                  <a:schemeClr val="bg2"/>
                </a:solidFill>
                <a:effectLst>
                  <a:outerShdw blurRad="38100" dist="38100" dir="2700000" algn="tl">
                    <a:srgbClr val="C0C0C0"/>
                  </a:outerShdw>
                </a:effectLst>
              </a:rPr>
              <a:t>1</a:t>
            </a:r>
            <a:r>
              <a:rPr lang="zh-CN" altLang="en-US" sz="2600">
                <a:solidFill>
                  <a:schemeClr val="bg2"/>
                </a:solidFill>
                <a:effectLst>
                  <a:outerShdw blurRad="38100" dist="38100" dir="2700000" algn="tl">
                    <a:srgbClr val="C0C0C0"/>
                  </a:outerShdw>
                </a:effectLst>
              </a:rPr>
              <a:t>：</a:t>
            </a:r>
            <a:endParaRPr lang="zh-CN" altLang="en-US" sz="2600">
              <a:solidFill>
                <a:schemeClr val="bg2"/>
              </a:solidFill>
              <a:effectLst>
                <a:outerShdw blurRad="38100" dist="38100" dir="2700000" algn="tl">
                  <a:srgbClr val="C0C0C0"/>
                </a:outerShdw>
              </a:effectLst>
            </a:endParaRPr>
          </a:p>
        </p:txBody>
      </p:sp>
      <p:sp>
        <p:nvSpPr>
          <p:cNvPr id="19480" name="Text Box 28"/>
          <p:cNvSpPr txBox="1">
            <a:spLocks noChangeArrowheads="1"/>
          </p:cNvSpPr>
          <p:nvPr/>
        </p:nvSpPr>
        <p:spPr bwMode="auto">
          <a:xfrm>
            <a:off x="3886200" y="3810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邻接矩阵：</a:t>
            </a:r>
            <a:endParaRPr lang="zh-CN" altLang="en-US" sz="2400">
              <a:solidFill>
                <a:schemeClr val="hlink"/>
              </a:solidFill>
              <a:ea typeface="黑体" panose="02010609060101010101" pitchFamily="2" charset="-122"/>
            </a:endParaRPr>
          </a:p>
        </p:txBody>
      </p:sp>
      <p:sp>
        <p:nvSpPr>
          <p:cNvPr id="19481" name="AutoShape 29"/>
          <p:cNvSpPr/>
          <p:nvPr/>
        </p:nvSpPr>
        <p:spPr bwMode="auto">
          <a:xfrm>
            <a:off x="5562600" y="3810000"/>
            <a:ext cx="152400" cy="1600200"/>
          </a:xfrm>
          <a:prstGeom prst="leftBracket">
            <a:avLst>
              <a:gd name="adj" fmla="val 87500"/>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9482" name="AutoShape 30"/>
          <p:cNvSpPr/>
          <p:nvPr/>
        </p:nvSpPr>
        <p:spPr bwMode="auto">
          <a:xfrm>
            <a:off x="7412038" y="3810000"/>
            <a:ext cx="207962" cy="1600200"/>
          </a:xfrm>
          <a:prstGeom prst="rightBracket">
            <a:avLst>
              <a:gd name="adj" fmla="val 64122"/>
            </a:avLst>
          </a:prstGeom>
          <a:noFill/>
          <a:ln w="381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9483" name="Text Box 32"/>
          <p:cNvSpPr txBox="1">
            <a:spLocks noChangeArrowheads="1"/>
          </p:cNvSpPr>
          <p:nvPr/>
        </p:nvSpPr>
        <p:spPr bwMode="auto">
          <a:xfrm>
            <a:off x="3962400" y="4191000"/>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chemeClr val="bg2"/>
                </a:solidFill>
                <a:ea typeface="黑体" panose="02010609060101010101" pitchFamily="2" charset="-122"/>
              </a:rPr>
              <a:t>A.</a:t>
            </a:r>
            <a:r>
              <a:rPr lang="en-US" altLang="zh-CN" sz="2800" i="1">
                <a:solidFill>
                  <a:schemeClr val="bg2"/>
                </a:solidFill>
                <a:ea typeface="黑体" panose="02010609060101010101" pitchFamily="2" charset="-122"/>
              </a:rPr>
              <a:t>Edge</a:t>
            </a:r>
            <a:r>
              <a:rPr lang="en-US" altLang="zh-CN" sz="2800">
                <a:solidFill>
                  <a:schemeClr val="bg2"/>
                </a:solidFill>
                <a:ea typeface="黑体" panose="02010609060101010101" pitchFamily="2" charset="-122"/>
              </a:rPr>
              <a:t> =</a:t>
            </a:r>
            <a:endParaRPr lang="en-US" altLang="zh-CN" sz="2800">
              <a:solidFill>
                <a:schemeClr val="bg2"/>
              </a:solidFill>
              <a:ea typeface="黑体" panose="02010609060101010101" pitchFamily="2" charset="-122"/>
            </a:endParaRPr>
          </a:p>
        </p:txBody>
      </p:sp>
      <p:sp>
        <p:nvSpPr>
          <p:cNvPr id="19484" name="Rectangle 36"/>
          <p:cNvSpPr>
            <a:spLocks noChangeArrowheads="1"/>
          </p:cNvSpPr>
          <p:nvPr/>
        </p:nvSpPr>
        <p:spPr bwMode="auto">
          <a:xfrm>
            <a:off x="5410200" y="3429000"/>
            <a:ext cx="2590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a:ea typeface="黑体" panose="02010609060101010101" pitchFamily="2" charset="-122"/>
              </a:rPr>
              <a:t>（ </a:t>
            </a:r>
            <a:r>
              <a:rPr lang="en-US" altLang="zh-CN" sz="2000" b="1">
                <a:ea typeface="黑体" panose="02010609060101010101" pitchFamily="2" charset="-122"/>
              </a:rPr>
              <a:t>v1 v2</a:t>
            </a:r>
            <a:r>
              <a:rPr lang="en-US" altLang="zh-CN" sz="2000" b="1" baseline="-6000">
                <a:ea typeface="黑体" panose="02010609060101010101" pitchFamily="2" charset="-122"/>
              </a:rPr>
              <a:t>  </a:t>
            </a:r>
            <a:r>
              <a:rPr lang="en-US" altLang="zh-CN" sz="2000" b="1">
                <a:ea typeface="黑体" panose="02010609060101010101" pitchFamily="2" charset="-122"/>
              </a:rPr>
              <a:t>v3 v4 v5   </a:t>
            </a:r>
            <a:r>
              <a:rPr lang="zh-CN" altLang="en-US" sz="2000" b="1">
                <a:ea typeface="黑体" panose="02010609060101010101" pitchFamily="2" charset="-122"/>
              </a:rPr>
              <a:t>）</a:t>
            </a:r>
            <a:endParaRPr lang="zh-CN" altLang="en-US" sz="2000" b="1">
              <a:ea typeface="黑体" panose="02010609060101010101" pitchFamily="2" charset="-122"/>
            </a:endParaRPr>
          </a:p>
        </p:txBody>
      </p:sp>
      <p:sp>
        <p:nvSpPr>
          <p:cNvPr id="19485" name="Rectangle 38"/>
          <p:cNvSpPr>
            <a:spLocks noChangeArrowheads="1"/>
          </p:cNvSpPr>
          <p:nvPr/>
        </p:nvSpPr>
        <p:spPr bwMode="auto">
          <a:xfrm>
            <a:off x="7696200" y="3657600"/>
            <a:ext cx="457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ea typeface="黑体" panose="02010609060101010101" pitchFamily="2" charset="-122"/>
              </a:rPr>
              <a:t>v1</a:t>
            </a:r>
            <a:endParaRPr lang="en-US" altLang="zh-CN" sz="2000" b="1">
              <a:ea typeface="黑体" panose="02010609060101010101" pitchFamily="2" charset="-122"/>
            </a:endParaRPr>
          </a:p>
          <a:p>
            <a:pPr algn="ctr"/>
            <a:r>
              <a:rPr lang="en-US" altLang="zh-CN" sz="2000" b="1">
                <a:ea typeface="黑体" panose="02010609060101010101" pitchFamily="2" charset="-122"/>
              </a:rPr>
              <a:t>v2</a:t>
            </a:r>
            <a:endParaRPr lang="en-US" altLang="zh-CN" sz="2000" b="1">
              <a:ea typeface="黑体" panose="02010609060101010101" pitchFamily="2" charset="-122"/>
            </a:endParaRPr>
          </a:p>
          <a:p>
            <a:pPr algn="ctr"/>
            <a:r>
              <a:rPr lang="en-US" altLang="zh-CN" sz="2000" b="1">
                <a:ea typeface="黑体" panose="02010609060101010101" pitchFamily="2" charset="-122"/>
              </a:rPr>
              <a:t>v3</a:t>
            </a:r>
            <a:endParaRPr lang="en-US" altLang="zh-CN" sz="2000" b="1">
              <a:ea typeface="黑体" panose="02010609060101010101" pitchFamily="2" charset="-122"/>
            </a:endParaRPr>
          </a:p>
          <a:p>
            <a:pPr algn="ctr"/>
            <a:r>
              <a:rPr lang="en-US" altLang="zh-CN" sz="2000" b="1">
                <a:ea typeface="黑体" panose="02010609060101010101" pitchFamily="2" charset="-122"/>
              </a:rPr>
              <a:t>v4</a:t>
            </a:r>
            <a:endParaRPr lang="en-US" altLang="zh-CN" sz="2000" b="1">
              <a:ea typeface="黑体" panose="02010609060101010101" pitchFamily="2" charset="-122"/>
            </a:endParaRPr>
          </a:p>
          <a:p>
            <a:pPr algn="ctr"/>
            <a:r>
              <a:rPr lang="en-US" altLang="zh-CN" sz="2000" b="1">
                <a:ea typeface="黑体" panose="02010609060101010101" pitchFamily="2" charset="-122"/>
              </a:rPr>
              <a:t>v5</a:t>
            </a:r>
            <a:endParaRPr lang="en-US" altLang="zh-CN" sz="2000" b="1">
              <a:ea typeface="黑体" panose="02010609060101010101" pitchFamily="2" charset="-122"/>
            </a:endParaRPr>
          </a:p>
        </p:txBody>
      </p:sp>
      <p:sp>
        <p:nvSpPr>
          <p:cNvPr id="19486" name="Rectangle 39"/>
          <p:cNvSpPr>
            <a:spLocks noChangeArrowheads="1"/>
          </p:cNvSpPr>
          <p:nvPr/>
        </p:nvSpPr>
        <p:spPr bwMode="auto">
          <a:xfrm>
            <a:off x="5867400" y="3810000"/>
            <a:ext cx="15795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0   0</a:t>
            </a:r>
            <a:endParaRPr lang="en-US" altLang="zh-CN" sz="2000">
              <a:ea typeface="黑体" panose="02010609060101010101" pitchFamily="2" charset="-122"/>
            </a:endParaRPr>
          </a:p>
          <a:p>
            <a:pPr algn="ct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0   0   0</a:t>
            </a:r>
            <a:endParaRPr lang="en-US" altLang="zh-CN" sz="2000">
              <a:ea typeface="黑体" panose="02010609060101010101" pitchFamily="2" charset="-122"/>
            </a:endParaRPr>
          </a:p>
          <a:p>
            <a:pPr algn="ct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0   0   0   0</a:t>
            </a:r>
            <a:endParaRPr lang="en-US" altLang="zh-CN" sz="2000">
              <a:ea typeface="黑体" panose="02010609060101010101" pitchFamily="2" charset="-122"/>
            </a:endParaRPr>
          </a:p>
          <a:p>
            <a:pPr algn="ctr"/>
            <a:r>
              <a:rPr lang="en-US" altLang="zh-CN" sz="2000">
                <a:ea typeface="黑体" panose="02010609060101010101" pitchFamily="2" charset="-122"/>
              </a:rPr>
              <a:t>0   0   0   0   0</a:t>
            </a:r>
            <a:endParaRPr lang="en-US" altLang="zh-CN" sz="2000">
              <a:ea typeface="黑体" panose="02010609060101010101" pitchFamily="2" charset="-122"/>
            </a:endParaRPr>
          </a:p>
          <a:p>
            <a:pPr algn="ctr"/>
            <a:r>
              <a:rPr lang="en-US" altLang="zh-CN" sz="2000">
                <a:ea typeface="黑体" panose="02010609060101010101" pitchFamily="2" charset="-122"/>
              </a:rPr>
              <a:t>0   0   0   0   0</a:t>
            </a:r>
            <a:endParaRPr lang="en-US" altLang="zh-CN" sz="2000">
              <a:ea typeface="黑体" panose="02010609060101010101" pitchFamily="2" charset="-122"/>
            </a:endParaRPr>
          </a:p>
        </p:txBody>
      </p:sp>
      <p:sp>
        <p:nvSpPr>
          <p:cNvPr id="19487" name="Rectangle 40"/>
          <p:cNvSpPr>
            <a:spLocks noChangeArrowheads="1"/>
          </p:cNvSpPr>
          <p:nvPr/>
        </p:nvSpPr>
        <p:spPr bwMode="auto">
          <a:xfrm>
            <a:off x="228600" y="5486083"/>
            <a:ext cx="7620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rPr>
              <a:t>无向图的邻接矩阵是</a:t>
            </a:r>
            <a:r>
              <a:rPr lang="zh-CN" altLang="en-US" sz="2400" dirty="0">
                <a:solidFill>
                  <a:schemeClr val="hlink"/>
                </a:solidFill>
                <a:effectLst>
                  <a:outerShdw blurRad="38100" dist="38100" dir="2700000" algn="tl">
                    <a:srgbClr val="C0C0C0"/>
                  </a:outerShdw>
                </a:effectLst>
                <a:latin typeface="黑体" panose="02010609060101010101" pitchFamily="2" charset="-122"/>
                <a:ea typeface="黑体" panose="02010609060101010101" pitchFamily="2" charset="-122"/>
              </a:rPr>
              <a:t>对称</a:t>
            </a:r>
            <a:r>
              <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rPr>
              <a:t>的；</a:t>
            </a:r>
            <a:endParaRPr lang="zh-CN" altLang="en-US" sz="2400"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9488" name="Rectangle 43"/>
          <p:cNvSpPr>
            <a:spLocks noChangeArrowheads="1"/>
          </p:cNvSpPr>
          <p:nvPr/>
        </p:nvSpPr>
        <p:spPr bwMode="auto">
          <a:xfrm>
            <a:off x="5843588" y="3813175"/>
            <a:ext cx="1579562" cy="27305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a:t>
            </a:r>
            <a:r>
              <a:rPr lang="en-US" altLang="zh-CN" sz="2000">
                <a:solidFill>
                  <a:schemeClr val="hlink"/>
                </a:solidFill>
                <a:ea typeface="黑体" panose="02010609060101010101" pitchFamily="2" charset="-122"/>
              </a:rPr>
              <a:t>1</a:t>
            </a:r>
            <a:r>
              <a:rPr lang="en-US" altLang="zh-CN" sz="2000" baseline="-6000">
                <a:ea typeface="黑体" panose="02010609060101010101" pitchFamily="2" charset="-122"/>
              </a:rPr>
              <a:t>    </a:t>
            </a: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ea typeface="黑体" panose="02010609060101010101" pitchFamily="2" charset="-122"/>
              </a:rPr>
              <a:t>   0</a:t>
            </a:r>
            <a:endParaRPr lang="en-US" altLang="zh-CN" sz="2000">
              <a:ea typeface="黑体" panose="02010609060101010101" pitchFamily="2" charset="-122"/>
            </a:endParaRPr>
          </a:p>
        </p:txBody>
      </p:sp>
      <p:sp>
        <p:nvSpPr>
          <p:cNvPr id="19489" name="Rectangle 44"/>
          <p:cNvSpPr>
            <a:spLocks noChangeArrowheads="1"/>
          </p:cNvSpPr>
          <p:nvPr/>
        </p:nvSpPr>
        <p:spPr bwMode="auto">
          <a:xfrm>
            <a:off x="4114800" y="333057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a:solidFill>
                  <a:schemeClr val="hlink"/>
                </a:solidFill>
                <a:ea typeface="黑体" panose="02010609060101010101" pitchFamily="2" charset="-122"/>
              </a:rPr>
              <a:t>顶点表：</a:t>
            </a:r>
            <a:endParaRPr lang="zh-CN" altLang="en-US" sz="2400">
              <a:solidFill>
                <a:schemeClr val="hlink"/>
              </a:solidFill>
              <a:ea typeface="黑体" panose="02010609060101010101" pitchFamily="2" charset="-122"/>
            </a:endParaRPr>
          </a:p>
        </p:txBody>
      </p:sp>
      <p:sp>
        <p:nvSpPr>
          <p:cNvPr id="19490" name="Rectangle 43"/>
          <p:cNvSpPr>
            <a:spLocks noChangeArrowheads="1"/>
          </p:cNvSpPr>
          <p:nvPr/>
        </p:nvSpPr>
        <p:spPr bwMode="auto">
          <a:xfrm>
            <a:off x="5843588" y="4114800"/>
            <a:ext cx="1579562" cy="328613"/>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ea typeface="黑体" panose="02010609060101010101" pitchFamily="2" charset="-122"/>
              </a:rPr>
              <a:t>1</a:t>
            </a:r>
            <a:r>
              <a:rPr lang="en-US" altLang="zh-CN" sz="2000">
                <a:ea typeface="黑体" panose="02010609060101010101" pitchFamily="2" charset="-122"/>
              </a:rPr>
              <a:t>   0</a:t>
            </a:r>
            <a:r>
              <a:rPr lang="en-US" altLang="zh-CN" sz="2000" baseline="-6000">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solidFill>
                  <a:schemeClr val="accent1"/>
                </a:solidFill>
                <a:ea typeface="黑体" panose="02010609060101010101" pitchFamily="2" charset="-122"/>
              </a:rPr>
              <a:t> </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1</a:t>
            </a:r>
            <a:endParaRPr lang="en-US" altLang="zh-CN" sz="2000">
              <a:solidFill>
                <a:schemeClr val="hlink"/>
              </a:solidFill>
              <a:ea typeface="黑体" panose="02010609060101010101" pitchFamily="2" charset="-122"/>
            </a:endParaRPr>
          </a:p>
        </p:txBody>
      </p:sp>
      <p:sp>
        <p:nvSpPr>
          <p:cNvPr id="19491" name="Rectangle 43"/>
          <p:cNvSpPr>
            <a:spLocks noChangeArrowheads="1"/>
          </p:cNvSpPr>
          <p:nvPr/>
        </p:nvSpPr>
        <p:spPr bwMode="auto">
          <a:xfrm>
            <a:off x="5843588" y="5145088"/>
            <a:ext cx="1579562" cy="328612"/>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a:t>
            </a:r>
            <a:r>
              <a:rPr lang="en-US" altLang="zh-CN" sz="2000">
                <a:solidFill>
                  <a:schemeClr val="hlink"/>
                </a:solidFill>
                <a:ea typeface="黑体" panose="02010609060101010101" pitchFamily="2" charset="-122"/>
              </a:rPr>
              <a:t>1   1</a:t>
            </a:r>
            <a:r>
              <a:rPr lang="en-US" altLang="zh-CN" sz="2000">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ea typeface="黑体" panose="02010609060101010101" pitchFamily="2" charset="-122"/>
              </a:rPr>
              <a:t>   0</a:t>
            </a:r>
            <a:endParaRPr lang="en-US" altLang="zh-CN" sz="2000">
              <a:ea typeface="黑体" panose="02010609060101010101" pitchFamily="2" charset="-122"/>
            </a:endParaRPr>
          </a:p>
        </p:txBody>
      </p:sp>
      <p:sp>
        <p:nvSpPr>
          <p:cNvPr id="19492" name="Rectangle 43"/>
          <p:cNvSpPr>
            <a:spLocks noChangeArrowheads="1"/>
          </p:cNvSpPr>
          <p:nvPr/>
        </p:nvSpPr>
        <p:spPr bwMode="auto">
          <a:xfrm>
            <a:off x="5843588" y="4473575"/>
            <a:ext cx="1579562" cy="29210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solidFill>
                  <a:schemeClr val="accent1"/>
                </a:solidFill>
                <a:ea typeface="黑体" panose="02010609060101010101" pitchFamily="2" charset="-122"/>
              </a:rPr>
              <a:t>  </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1   1</a:t>
            </a:r>
            <a:endParaRPr lang="en-US" altLang="zh-CN" sz="2000">
              <a:solidFill>
                <a:schemeClr val="hlink"/>
              </a:solidFill>
              <a:ea typeface="黑体" panose="02010609060101010101" pitchFamily="2" charset="-122"/>
            </a:endParaRPr>
          </a:p>
        </p:txBody>
      </p:sp>
      <p:sp>
        <p:nvSpPr>
          <p:cNvPr id="19493" name="Rectangle 43"/>
          <p:cNvSpPr>
            <a:spLocks noChangeArrowheads="1"/>
          </p:cNvSpPr>
          <p:nvPr/>
        </p:nvSpPr>
        <p:spPr bwMode="auto">
          <a:xfrm>
            <a:off x="5843588" y="4794250"/>
            <a:ext cx="1579562" cy="322263"/>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ea typeface="黑体" panose="02010609060101010101" pitchFamily="2" charset="-122"/>
              </a:rPr>
              <a:t>1 </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1</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1</a:t>
            </a:r>
            <a:endParaRPr lang="en-US" altLang="zh-CN" sz="2000">
              <a:solidFill>
                <a:schemeClr val="hlink"/>
              </a:solidFill>
              <a:ea typeface="黑体" panose="0201060906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wipe(left)">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947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499"/>
                                          </p:stCondLst>
                                        </p:cTn>
                                        <p:tgtEl>
                                          <p:spTgt spid="1946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9489"/>
                                        </p:tgtEl>
                                        <p:attrNameLst>
                                          <p:attrName>style.visibility</p:attrName>
                                        </p:attrNameLst>
                                      </p:cBhvr>
                                      <p:to>
                                        <p:strVal val="visible"/>
                                      </p:to>
                                    </p:set>
                                  </p:childTnLst>
                                </p:cTn>
                              </p:par>
                              <p:par>
                                <p:cTn id="18" presetID="22" presetClass="entr" presetSubtype="8" fill="hold" grpId="0" nodeType="withEffect">
                                  <p:stCondLst>
                                    <p:cond delay="0"/>
                                  </p:stCondLst>
                                  <p:childTnLst>
                                    <p:set>
                                      <p:cBhvr>
                                        <p:cTn id="19" dur="1" fill="hold">
                                          <p:stCondLst>
                                            <p:cond delay="0"/>
                                          </p:stCondLst>
                                        </p:cTn>
                                        <p:tgtEl>
                                          <p:spTgt spid="19484"/>
                                        </p:tgtEl>
                                        <p:attrNameLst>
                                          <p:attrName>style.visibility</p:attrName>
                                        </p:attrNameLst>
                                      </p:cBhvr>
                                      <p:to>
                                        <p:strVal val="visible"/>
                                      </p:to>
                                    </p:set>
                                    <p:animEffect transition="in" filter="wipe(left)">
                                      <p:cBhvr>
                                        <p:cTn id="20" dur="500"/>
                                        <p:tgtEl>
                                          <p:spTgt spid="1948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94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9483"/>
                                        </p:tgtEl>
                                        <p:attrNameLst>
                                          <p:attrName>style.visibility</p:attrName>
                                        </p:attrNameLst>
                                      </p:cBhvr>
                                      <p:to>
                                        <p:strVal val="visible"/>
                                      </p:to>
                                    </p:se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9481"/>
                                        </p:tgtEl>
                                        <p:attrNameLst>
                                          <p:attrName>style.visibility</p:attrName>
                                        </p:attrNameLst>
                                      </p:cBhvr>
                                      <p:to>
                                        <p:strVal val="visible"/>
                                      </p:to>
                                    </p:set>
                                    <p:animEffect transition="in" filter="wipe(up)">
                                      <p:cBhvr>
                                        <p:cTn id="30" dur="500"/>
                                        <p:tgtEl>
                                          <p:spTgt spid="19481"/>
                                        </p:tgtEl>
                                      </p:cBhvr>
                                    </p:animEffect>
                                  </p:childTnLst>
                                </p:cTn>
                              </p:par>
                            </p:childTnLst>
                          </p:cTn>
                        </p:par>
                        <p:par>
                          <p:cTn id="31" fill="hold">
                            <p:stCondLst>
                              <p:cond delay="1000"/>
                            </p:stCondLst>
                            <p:childTnLst>
                              <p:par>
                                <p:cTn id="32" presetID="22" presetClass="entr" presetSubtype="1" fill="hold" grpId="0" nodeType="afterEffect">
                                  <p:stCondLst>
                                    <p:cond delay="0"/>
                                  </p:stCondLst>
                                  <p:childTnLst>
                                    <p:set>
                                      <p:cBhvr>
                                        <p:cTn id="33" dur="1" fill="hold">
                                          <p:stCondLst>
                                            <p:cond delay="0"/>
                                          </p:stCondLst>
                                        </p:cTn>
                                        <p:tgtEl>
                                          <p:spTgt spid="19482"/>
                                        </p:tgtEl>
                                        <p:attrNameLst>
                                          <p:attrName>style.visibility</p:attrName>
                                        </p:attrNameLst>
                                      </p:cBhvr>
                                      <p:to>
                                        <p:strVal val="visible"/>
                                      </p:to>
                                    </p:set>
                                    <p:animEffect transition="in" filter="wipe(up)">
                                      <p:cBhvr>
                                        <p:cTn id="34" dur="500"/>
                                        <p:tgtEl>
                                          <p:spTgt spid="19482"/>
                                        </p:tgtEl>
                                      </p:cBhvr>
                                    </p:animEffect>
                                  </p:childTnLst>
                                </p:cTn>
                              </p:par>
                            </p:childTnLst>
                          </p:cTn>
                        </p:par>
                        <p:par>
                          <p:cTn id="35" fill="hold">
                            <p:stCondLst>
                              <p:cond delay="1500"/>
                            </p:stCondLst>
                            <p:childTnLst>
                              <p:par>
                                <p:cTn id="36" presetID="22" presetClass="entr" presetSubtype="1" fill="hold" grpId="0" nodeType="afterEffect">
                                  <p:stCondLst>
                                    <p:cond delay="0"/>
                                  </p:stCondLst>
                                  <p:childTnLst>
                                    <p:set>
                                      <p:cBhvr>
                                        <p:cTn id="37" dur="1" fill="hold">
                                          <p:stCondLst>
                                            <p:cond delay="0"/>
                                          </p:stCondLst>
                                        </p:cTn>
                                        <p:tgtEl>
                                          <p:spTgt spid="19485"/>
                                        </p:tgtEl>
                                        <p:attrNameLst>
                                          <p:attrName>style.visibility</p:attrName>
                                        </p:attrNameLst>
                                      </p:cBhvr>
                                      <p:to>
                                        <p:strVal val="visible"/>
                                      </p:to>
                                    </p:set>
                                    <p:animEffect transition="in" filter="wipe(up)">
                                      <p:cBhvr>
                                        <p:cTn id="38" dur="500"/>
                                        <p:tgtEl>
                                          <p:spTgt spid="1948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948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488">
                                            <p:bg/>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48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490">
                                            <p:bg/>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490">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492">
                                            <p:bg/>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492">
                                            <p:txEl>
                                              <p:pRg st="0" end="0"/>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493">
                                            <p:bg/>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9493">
                                            <p:txEl>
                                              <p:pRg st="0" end="0"/>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491">
                                            <p:bg/>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9491">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8" presetClass="entr" presetSubtype="6" fill="hold" grpId="0" nodeType="clickEffect">
                                  <p:stCondLst>
                                    <p:cond delay="0"/>
                                  </p:stCondLst>
                                  <p:childTnLst>
                                    <p:set>
                                      <p:cBhvr>
                                        <p:cTn id="72" dur="1" fill="hold">
                                          <p:stCondLst>
                                            <p:cond delay="0"/>
                                          </p:stCondLst>
                                        </p:cTn>
                                        <p:tgtEl>
                                          <p:spTgt spid="19487">
                                            <p:txEl>
                                              <p:pRg st="0" end="0"/>
                                            </p:txEl>
                                          </p:spTgt>
                                        </p:tgtEl>
                                        <p:attrNameLst>
                                          <p:attrName>style.visibility</p:attrName>
                                        </p:attrNameLst>
                                      </p:cBhvr>
                                      <p:to>
                                        <p:strVal val="visible"/>
                                      </p:to>
                                    </p:set>
                                    <p:animEffect transition="in" filter="strips(downRight)">
                                      <p:cBhvr>
                                        <p:cTn id="73" dur="500"/>
                                        <p:tgtEl>
                                          <p:spTgt spid="19487">
                                            <p:txEl>
                                              <p:pRg st="0" end="0"/>
                                            </p:txEl>
                                          </p:spTgt>
                                        </p:tgtEl>
                                      </p:cBhvr>
                                    </p:animEffec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499"/>
                                          </p:stCondLst>
                                        </p:cTn>
                                        <p:tgtEl>
                                          <p:spTgt spid="19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autoUpdateAnimBg="0"/>
      <p:bldP spid="19479" grpId="0" autoUpdateAnimBg="0"/>
      <p:bldP spid="19480" grpId="0" autoUpdateAnimBg="0"/>
      <p:bldP spid="19481" grpId="0" animBg="1" autoUpdateAnimBg="0"/>
      <p:bldP spid="19482" grpId="0" animBg="1" autoUpdateAnimBg="0"/>
      <p:bldP spid="19483" grpId="0" autoUpdateAnimBg="0"/>
      <p:bldP spid="19484" grpId="0" autoUpdateAnimBg="0"/>
      <p:bldP spid="19485" grpId="0" autoUpdateAnimBg="0"/>
      <p:bldP spid="19486" grpId="0" autoUpdateAnimBg="0"/>
      <p:bldP spid="19487" grpId="0" autoUpdateAnimBg="0" build="p"/>
      <p:bldP spid="19488" grpId="0" animBg="1" autoUpdateAnimBg="0" build="allAtOnce"/>
      <p:bldP spid="19489" grpId="0" autoUpdateAnimBg="0"/>
      <p:bldP spid="19490" grpId="0" animBg="1" autoUpdateAnimBg="0" build="allAtOnce"/>
      <p:bldP spid="19491" grpId="0" animBg="1" autoUpdateAnimBg="0" build="allAtOnce"/>
      <p:bldP spid="19492" grpId="0" animBg="1" autoUpdateAnimBg="0" build="allAtOnce"/>
      <p:bldP spid="19493" grpId="0" animBg="1" autoUpdateAnimBg="0" build="allAtOnce"/>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E4A3A8DA-D612-4FCB-89CE-8A1B56BC0FF4}"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7411"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596CD923-FE96-4F93-996C-B7171F0BDD08}"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17412" name="Rectangle 2"/>
          <p:cNvSpPr>
            <a:spLocks noGrp="1" noChangeArrowheads="1"/>
          </p:cNvSpPr>
          <p:nvPr>
            <p:ph type="title" idx="4294967295"/>
          </p:nvPr>
        </p:nvSpPr>
        <p:spPr>
          <a:xfrm>
            <a:off x="228600" y="228600"/>
            <a:ext cx="4572000" cy="533400"/>
          </a:xfrm>
        </p:spPr>
        <p:txBody>
          <a:bodyPr/>
          <a:lstStyle/>
          <a:p>
            <a:pPr eaLnBrk="1" hangingPunct="1"/>
            <a:r>
              <a:rPr lang="zh-CN" altLang="en-US" sz="2800" b="1"/>
              <a:t>例</a:t>
            </a:r>
            <a:r>
              <a:rPr lang="en-US" altLang="zh-CN" sz="2800" b="1"/>
              <a:t>2 </a:t>
            </a:r>
            <a:r>
              <a:rPr lang="zh-CN" altLang="en-US" sz="2800" b="1"/>
              <a:t>：有向图的邻接矩阵</a:t>
            </a:r>
            <a:endParaRPr lang="zh-CN" altLang="en-US" sz="2800" b="1"/>
          </a:p>
        </p:txBody>
      </p:sp>
      <p:grpSp>
        <p:nvGrpSpPr>
          <p:cNvPr id="17414" name="Group 6"/>
          <p:cNvGrpSpPr/>
          <p:nvPr/>
        </p:nvGrpSpPr>
        <p:grpSpPr bwMode="auto">
          <a:xfrm>
            <a:off x="304800" y="1066800"/>
            <a:ext cx="2971800" cy="1295400"/>
            <a:chOff x="0" y="0"/>
            <a:chExt cx="1872" cy="816"/>
          </a:xfrm>
        </p:grpSpPr>
        <p:sp>
          <p:nvSpPr>
            <p:cNvPr id="17426" name="Oval 24"/>
            <p:cNvSpPr>
              <a:spLocks noChangeArrowheads="1"/>
            </p:cNvSpPr>
            <p:nvPr/>
          </p:nvSpPr>
          <p:spPr bwMode="auto">
            <a:xfrm>
              <a:off x="584" y="34"/>
              <a:ext cx="322" cy="238"/>
            </a:xfrm>
            <a:prstGeom prst="ellipse">
              <a:avLst/>
            </a:prstGeom>
            <a:solidFill>
              <a:schemeClr val="accent2"/>
            </a:solidFill>
            <a:ln w="38100">
              <a:solidFill>
                <a:schemeClr val="bg2"/>
              </a:solidFill>
              <a:round/>
            </a:ln>
          </p:spPr>
          <p:txBody>
            <a:bodyPr wrap="none" anchor="ctr"/>
            <a:lstStyle/>
            <a:p>
              <a:pPr algn="ctr"/>
              <a:r>
                <a:rPr lang="en-US" altLang="zh-CN" sz="2400">
                  <a:solidFill>
                    <a:schemeClr val="bg1"/>
                  </a:solidFill>
                  <a:ea typeface="黑体" panose="02010609060101010101" pitchFamily="2" charset="-122"/>
                </a:rPr>
                <a:t>v1</a:t>
              </a:r>
              <a:endParaRPr lang="en-US" altLang="zh-CN" sz="2400">
                <a:solidFill>
                  <a:schemeClr val="bg1"/>
                </a:solidFill>
                <a:ea typeface="黑体" panose="02010609060101010101" pitchFamily="2" charset="-122"/>
              </a:endParaRPr>
            </a:p>
          </p:txBody>
        </p:sp>
        <p:sp>
          <p:nvSpPr>
            <p:cNvPr id="17427" name="Oval 25"/>
            <p:cNvSpPr>
              <a:spLocks noChangeArrowheads="1"/>
            </p:cNvSpPr>
            <p:nvPr/>
          </p:nvSpPr>
          <p:spPr bwMode="auto">
            <a:xfrm>
              <a:off x="1550" y="0"/>
              <a:ext cx="322" cy="238"/>
            </a:xfrm>
            <a:prstGeom prst="ellipse">
              <a:avLst/>
            </a:prstGeom>
            <a:solidFill>
              <a:schemeClr val="accent2"/>
            </a:solidFill>
            <a:ln w="38100">
              <a:solidFill>
                <a:schemeClr val="bg2"/>
              </a:solidFill>
              <a:round/>
            </a:ln>
          </p:spPr>
          <p:txBody>
            <a:bodyPr wrap="none" anchor="ctr"/>
            <a:lstStyle/>
            <a:p>
              <a:pPr algn="ctr"/>
              <a:r>
                <a:rPr lang="en-US" altLang="zh-CN" sz="2400">
                  <a:solidFill>
                    <a:schemeClr val="bg1"/>
                  </a:solidFill>
                  <a:ea typeface="黑体" panose="02010609060101010101" pitchFamily="2" charset="-122"/>
                </a:rPr>
                <a:t>v2</a:t>
              </a:r>
              <a:endParaRPr lang="en-US" altLang="zh-CN" sz="2400">
                <a:solidFill>
                  <a:schemeClr val="bg1"/>
                </a:solidFill>
                <a:ea typeface="黑体" panose="02010609060101010101" pitchFamily="2" charset="-122"/>
              </a:endParaRPr>
            </a:p>
          </p:txBody>
        </p:sp>
        <p:sp>
          <p:nvSpPr>
            <p:cNvPr id="17428" name="Oval 26"/>
            <p:cNvSpPr>
              <a:spLocks noChangeArrowheads="1"/>
            </p:cNvSpPr>
            <p:nvPr/>
          </p:nvSpPr>
          <p:spPr bwMode="auto">
            <a:xfrm>
              <a:off x="531" y="578"/>
              <a:ext cx="322" cy="238"/>
            </a:xfrm>
            <a:prstGeom prst="ellipse">
              <a:avLst/>
            </a:prstGeom>
            <a:solidFill>
              <a:schemeClr val="accent2"/>
            </a:solidFill>
            <a:ln w="38100">
              <a:solidFill>
                <a:schemeClr val="bg2"/>
              </a:solidFill>
              <a:round/>
            </a:ln>
          </p:spPr>
          <p:txBody>
            <a:bodyPr wrap="none" anchor="ctr"/>
            <a:lstStyle/>
            <a:p>
              <a:pPr algn="ctr"/>
              <a:r>
                <a:rPr lang="en-US" altLang="zh-CN" sz="2400">
                  <a:solidFill>
                    <a:schemeClr val="bg1"/>
                  </a:solidFill>
                  <a:ea typeface="黑体" panose="02010609060101010101" pitchFamily="2" charset="-122"/>
                </a:rPr>
                <a:t>v3</a:t>
              </a:r>
              <a:endParaRPr lang="en-US" altLang="zh-CN" sz="2400">
                <a:solidFill>
                  <a:schemeClr val="bg1"/>
                </a:solidFill>
                <a:ea typeface="黑体" panose="02010609060101010101" pitchFamily="2" charset="-122"/>
              </a:endParaRPr>
            </a:p>
          </p:txBody>
        </p:sp>
        <p:sp>
          <p:nvSpPr>
            <p:cNvPr id="17429" name="Oval 27"/>
            <p:cNvSpPr>
              <a:spLocks noChangeArrowheads="1"/>
            </p:cNvSpPr>
            <p:nvPr/>
          </p:nvSpPr>
          <p:spPr bwMode="auto">
            <a:xfrm>
              <a:off x="1550" y="578"/>
              <a:ext cx="322" cy="238"/>
            </a:xfrm>
            <a:prstGeom prst="ellipse">
              <a:avLst/>
            </a:prstGeom>
            <a:solidFill>
              <a:schemeClr val="accent2"/>
            </a:solidFill>
            <a:ln w="38100">
              <a:solidFill>
                <a:schemeClr val="bg2"/>
              </a:solidFill>
              <a:round/>
            </a:ln>
          </p:spPr>
          <p:txBody>
            <a:bodyPr wrap="none" anchor="ctr"/>
            <a:lstStyle/>
            <a:p>
              <a:pPr algn="ctr"/>
              <a:r>
                <a:rPr lang="en-US" altLang="zh-CN" sz="2400">
                  <a:solidFill>
                    <a:schemeClr val="bg1"/>
                  </a:solidFill>
                  <a:ea typeface="黑体" panose="02010609060101010101" pitchFamily="2" charset="-122"/>
                </a:rPr>
                <a:t>v4</a:t>
              </a:r>
              <a:endParaRPr lang="en-US" altLang="zh-CN" sz="2400">
                <a:solidFill>
                  <a:schemeClr val="bg1"/>
                </a:solidFill>
                <a:ea typeface="黑体" panose="02010609060101010101" pitchFamily="2" charset="-122"/>
              </a:endParaRPr>
            </a:p>
          </p:txBody>
        </p:sp>
        <p:sp>
          <p:nvSpPr>
            <p:cNvPr id="17430" name="Line 28"/>
            <p:cNvSpPr>
              <a:spLocks noChangeShapeType="1"/>
            </p:cNvSpPr>
            <p:nvPr/>
          </p:nvSpPr>
          <p:spPr bwMode="auto">
            <a:xfrm>
              <a:off x="906" y="136"/>
              <a:ext cx="644" cy="0"/>
            </a:xfrm>
            <a:prstGeom prst="line">
              <a:avLst/>
            </a:prstGeom>
            <a:noFill/>
            <a:ln w="381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1" name="Line 29"/>
            <p:cNvSpPr>
              <a:spLocks noChangeShapeType="1"/>
            </p:cNvSpPr>
            <p:nvPr/>
          </p:nvSpPr>
          <p:spPr bwMode="auto">
            <a:xfrm flipH="1">
              <a:off x="745" y="272"/>
              <a:ext cx="0" cy="306"/>
            </a:xfrm>
            <a:prstGeom prst="line">
              <a:avLst/>
            </a:prstGeom>
            <a:noFill/>
            <a:ln w="381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2" name="Line 30"/>
            <p:cNvSpPr>
              <a:spLocks noChangeShapeType="1"/>
            </p:cNvSpPr>
            <p:nvPr/>
          </p:nvSpPr>
          <p:spPr bwMode="auto">
            <a:xfrm>
              <a:off x="853" y="714"/>
              <a:ext cx="697" cy="0"/>
            </a:xfrm>
            <a:prstGeom prst="line">
              <a:avLst/>
            </a:prstGeom>
            <a:noFill/>
            <a:ln w="381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3" name="Line 31"/>
            <p:cNvSpPr>
              <a:spLocks noChangeShapeType="1"/>
            </p:cNvSpPr>
            <p:nvPr/>
          </p:nvSpPr>
          <p:spPr bwMode="auto">
            <a:xfrm>
              <a:off x="853" y="238"/>
              <a:ext cx="751" cy="374"/>
            </a:xfrm>
            <a:prstGeom prst="line">
              <a:avLst/>
            </a:prstGeom>
            <a:noFill/>
            <a:ln w="381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9" name="Rectangle 33"/>
            <p:cNvSpPr>
              <a:spLocks noChangeArrowheads="1"/>
            </p:cNvSpPr>
            <p:nvPr/>
          </p:nvSpPr>
          <p:spPr bwMode="auto">
            <a:xfrm>
              <a:off x="0" y="254"/>
              <a:ext cx="272" cy="314"/>
            </a:xfrm>
            <a:prstGeom prst="rect">
              <a:avLst/>
            </a:prstGeom>
            <a:noFill/>
            <a:ln w="9525" cmpd="sng">
              <a:solidFill>
                <a:schemeClr val="bg2"/>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pPr algn="ctr">
                <a:defRPr/>
              </a:pPr>
              <a:r>
                <a:rPr lang="en-US" sz="2600">
                  <a:solidFill>
                    <a:schemeClr val="bg2"/>
                  </a:solidFill>
                  <a:effectLst>
                    <a:outerShdw blurRad="38100" dist="38100" dir="2700000" algn="tl">
                      <a:srgbClr val="C0C0C0"/>
                    </a:outerShdw>
                  </a:effectLst>
                </a:rPr>
                <a:t>A</a:t>
              </a:r>
              <a:endParaRPr lang="en-US" sz="2600">
                <a:solidFill>
                  <a:schemeClr val="bg2"/>
                </a:solidFill>
                <a:effectLst>
                  <a:outerShdw blurRad="38100" dist="38100" dir="2700000" algn="tl">
                    <a:srgbClr val="C0C0C0"/>
                  </a:outerShdw>
                </a:effectLst>
              </a:endParaRPr>
            </a:p>
          </p:txBody>
        </p:sp>
      </p:grpSp>
      <p:sp>
        <p:nvSpPr>
          <p:cNvPr id="21520" name="Text Box 34"/>
          <p:cNvSpPr txBox="1">
            <a:spLocks noChangeArrowheads="1"/>
          </p:cNvSpPr>
          <p:nvPr/>
        </p:nvSpPr>
        <p:spPr bwMode="auto">
          <a:xfrm>
            <a:off x="3886200" y="12954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邻接矩阵：</a:t>
            </a:r>
            <a:endParaRPr lang="zh-CN" altLang="en-US" sz="2400">
              <a:solidFill>
                <a:schemeClr val="hlink"/>
              </a:solidFill>
              <a:ea typeface="黑体" panose="02010609060101010101" pitchFamily="2" charset="-122"/>
            </a:endParaRPr>
          </a:p>
        </p:txBody>
      </p:sp>
      <p:sp>
        <p:nvSpPr>
          <p:cNvPr id="21521" name="AutoShape 35"/>
          <p:cNvSpPr/>
          <p:nvPr/>
        </p:nvSpPr>
        <p:spPr bwMode="auto">
          <a:xfrm>
            <a:off x="5811838" y="1371600"/>
            <a:ext cx="152400" cy="1219200"/>
          </a:xfrm>
          <a:prstGeom prst="leftBracket">
            <a:avLst>
              <a:gd name="adj" fmla="val 66667"/>
            </a:avLst>
          </a:prstGeom>
          <a:noFill/>
          <a:ln w="38100">
            <a:solidFill>
              <a:srgbClr val="BADE78"/>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1522" name="AutoShape 36"/>
          <p:cNvSpPr/>
          <p:nvPr/>
        </p:nvSpPr>
        <p:spPr bwMode="auto">
          <a:xfrm>
            <a:off x="7183438" y="1371600"/>
            <a:ext cx="207962" cy="1219200"/>
          </a:xfrm>
          <a:prstGeom prst="rightBracket">
            <a:avLst>
              <a:gd name="adj" fmla="val 48855"/>
            </a:avLst>
          </a:prstGeom>
          <a:noFill/>
          <a:ln w="38100">
            <a:solidFill>
              <a:srgbClr val="BADE78"/>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1523" name="Text Box 38"/>
          <p:cNvSpPr txBox="1">
            <a:spLocks noChangeArrowheads="1"/>
          </p:cNvSpPr>
          <p:nvPr/>
        </p:nvSpPr>
        <p:spPr bwMode="auto">
          <a:xfrm>
            <a:off x="4114800" y="1600200"/>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a:solidFill>
                  <a:schemeClr val="bg2"/>
                </a:solidFill>
                <a:ea typeface="黑体" panose="02010609060101010101" pitchFamily="2" charset="-122"/>
              </a:rPr>
              <a:t>A.</a:t>
            </a:r>
            <a:r>
              <a:rPr lang="en-US" altLang="zh-CN" sz="2800" i="1">
                <a:solidFill>
                  <a:schemeClr val="bg2"/>
                </a:solidFill>
                <a:ea typeface="黑体" panose="02010609060101010101" pitchFamily="2" charset="-122"/>
              </a:rPr>
              <a:t>Edge</a:t>
            </a:r>
            <a:r>
              <a:rPr lang="en-US" altLang="zh-CN" sz="2800">
                <a:ea typeface="黑体" panose="02010609060101010101" pitchFamily="2" charset="-122"/>
              </a:rPr>
              <a:t> </a:t>
            </a:r>
            <a:r>
              <a:rPr lang="en-US" altLang="zh-CN" sz="2800">
                <a:solidFill>
                  <a:schemeClr val="bg2"/>
                </a:solidFill>
                <a:ea typeface="黑体" panose="02010609060101010101" pitchFamily="2" charset="-122"/>
              </a:rPr>
              <a:t>=</a:t>
            </a:r>
            <a:endParaRPr lang="en-US" altLang="zh-CN" sz="2800">
              <a:solidFill>
                <a:schemeClr val="bg2"/>
              </a:solidFill>
              <a:ea typeface="黑体" panose="02010609060101010101" pitchFamily="2" charset="-122"/>
            </a:endParaRPr>
          </a:p>
        </p:txBody>
      </p:sp>
      <p:sp>
        <p:nvSpPr>
          <p:cNvPr id="17419" name="Rectangle 39"/>
          <p:cNvSpPr>
            <a:spLocks noChangeArrowheads="1"/>
          </p:cNvSpPr>
          <p:nvPr/>
        </p:nvSpPr>
        <p:spPr bwMode="auto">
          <a:xfrm>
            <a:off x="5715000" y="987425"/>
            <a:ext cx="1884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ea typeface="黑体" panose="02010609060101010101" pitchFamily="2" charset="-122"/>
              </a:rPr>
              <a:t>( v1 v2</a:t>
            </a:r>
            <a:r>
              <a:rPr lang="en-US" altLang="zh-CN" sz="2000" b="1" baseline="-6000">
                <a:ea typeface="黑体" panose="02010609060101010101" pitchFamily="2" charset="-122"/>
              </a:rPr>
              <a:t>  </a:t>
            </a:r>
            <a:r>
              <a:rPr lang="en-US" altLang="zh-CN" sz="2000" b="1">
                <a:ea typeface="黑体" panose="02010609060101010101" pitchFamily="2" charset="-122"/>
              </a:rPr>
              <a:t>v3 v4 )</a:t>
            </a:r>
            <a:endParaRPr lang="en-US" altLang="zh-CN" sz="2000" b="1">
              <a:ea typeface="黑体" panose="02010609060101010101" pitchFamily="2" charset="-122"/>
            </a:endParaRPr>
          </a:p>
        </p:txBody>
      </p:sp>
      <p:sp>
        <p:nvSpPr>
          <p:cNvPr id="21525" name="Rectangle 40"/>
          <p:cNvSpPr>
            <a:spLocks noChangeArrowheads="1"/>
          </p:cNvSpPr>
          <p:nvPr/>
        </p:nvSpPr>
        <p:spPr bwMode="auto">
          <a:xfrm>
            <a:off x="7446963" y="1295400"/>
            <a:ext cx="457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10000"/>
              </a:spcBef>
            </a:pPr>
            <a:r>
              <a:rPr lang="en-US" altLang="zh-CN" sz="2000" b="1">
                <a:ea typeface="黑体" panose="02010609060101010101" pitchFamily="2" charset="-122"/>
              </a:rPr>
              <a:t>v1</a:t>
            </a:r>
            <a:endParaRPr lang="en-US" altLang="zh-CN" sz="2000" b="1">
              <a:ea typeface="黑体" panose="02010609060101010101" pitchFamily="2" charset="-122"/>
            </a:endParaRPr>
          </a:p>
          <a:p>
            <a:pPr algn="ctr">
              <a:spcBef>
                <a:spcPct val="10000"/>
              </a:spcBef>
            </a:pPr>
            <a:r>
              <a:rPr lang="en-US" altLang="zh-CN" sz="2000" b="1">
                <a:ea typeface="黑体" panose="02010609060101010101" pitchFamily="2" charset="-122"/>
              </a:rPr>
              <a:t>v2</a:t>
            </a:r>
            <a:endParaRPr lang="en-US" altLang="zh-CN" sz="2000" b="1">
              <a:ea typeface="黑体" panose="02010609060101010101" pitchFamily="2" charset="-122"/>
            </a:endParaRPr>
          </a:p>
          <a:p>
            <a:pPr algn="ctr">
              <a:spcBef>
                <a:spcPct val="10000"/>
              </a:spcBef>
            </a:pPr>
            <a:r>
              <a:rPr lang="en-US" altLang="zh-CN" sz="2000" b="1">
                <a:ea typeface="黑体" panose="02010609060101010101" pitchFamily="2" charset="-122"/>
              </a:rPr>
              <a:t>v3</a:t>
            </a:r>
            <a:endParaRPr lang="en-US" altLang="zh-CN" sz="2000" b="1">
              <a:ea typeface="黑体" panose="02010609060101010101" pitchFamily="2" charset="-122"/>
            </a:endParaRPr>
          </a:p>
          <a:p>
            <a:pPr algn="ctr">
              <a:spcBef>
                <a:spcPct val="10000"/>
              </a:spcBef>
            </a:pPr>
            <a:r>
              <a:rPr lang="en-US" altLang="zh-CN" sz="2000" b="1">
                <a:ea typeface="黑体" panose="02010609060101010101" pitchFamily="2" charset="-122"/>
              </a:rPr>
              <a:t>v4</a:t>
            </a:r>
            <a:endParaRPr lang="en-US" altLang="zh-CN" sz="2000" b="1">
              <a:ea typeface="黑体" panose="02010609060101010101" pitchFamily="2" charset="-122"/>
            </a:endParaRPr>
          </a:p>
        </p:txBody>
      </p:sp>
      <p:sp>
        <p:nvSpPr>
          <p:cNvPr id="21526" name="Rectangle 41"/>
          <p:cNvSpPr>
            <a:spLocks noChangeArrowheads="1"/>
          </p:cNvSpPr>
          <p:nvPr/>
        </p:nvSpPr>
        <p:spPr bwMode="auto">
          <a:xfrm>
            <a:off x="5943600" y="1295400"/>
            <a:ext cx="1295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a:t>
            </a:r>
            <a:endParaRPr lang="en-US" altLang="zh-CN" sz="2000">
              <a:ea typeface="黑体" panose="02010609060101010101" pitchFamily="2" charset="-122"/>
            </a:endParaRPr>
          </a:p>
          <a:p>
            <a:pPr algn="ctr"/>
            <a:r>
              <a:rPr lang="zh-CN" altLang="en-US" sz="2000">
                <a:ea typeface="黑体" panose="02010609060101010101" pitchFamily="2" charset="-122"/>
              </a:rPr>
              <a:t>   </a:t>
            </a: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0   0   </a:t>
            </a:r>
            <a:endParaRPr lang="en-US" altLang="zh-CN" sz="2000">
              <a:ea typeface="黑体" panose="02010609060101010101" pitchFamily="2" charset="-122"/>
            </a:endParaRPr>
          </a:p>
          <a:p>
            <a:pPr algn="ctr"/>
            <a:r>
              <a:rPr lang="zh-CN" altLang="en-US" sz="2000">
                <a:ea typeface="黑体" panose="02010609060101010101" pitchFamily="2" charset="-122"/>
              </a:rPr>
              <a:t>  </a:t>
            </a: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0   0   0  </a:t>
            </a:r>
            <a:endParaRPr lang="en-US" altLang="zh-CN" sz="2000">
              <a:ea typeface="黑体" panose="02010609060101010101" pitchFamily="2" charset="-122"/>
            </a:endParaRPr>
          </a:p>
          <a:p>
            <a:pPr algn="ctr"/>
            <a:r>
              <a:rPr lang="zh-CN" altLang="en-US" sz="2000">
                <a:ea typeface="黑体" panose="02010609060101010101" pitchFamily="2" charset="-122"/>
              </a:rPr>
              <a:t>  </a:t>
            </a:r>
            <a:r>
              <a:rPr lang="en-US" altLang="zh-CN" sz="2000">
                <a:ea typeface="黑体" panose="02010609060101010101" pitchFamily="2" charset="-122"/>
              </a:rPr>
              <a:t>0   0   0   0  </a:t>
            </a:r>
            <a:endParaRPr lang="en-US" altLang="zh-CN" sz="2000">
              <a:ea typeface="黑体" panose="02010609060101010101" pitchFamily="2" charset="-122"/>
            </a:endParaRPr>
          </a:p>
        </p:txBody>
      </p:sp>
      <p:sp>
        <p:nvSpPr>
          <p:cNvPr id="21528" name="AutoShape 44">
            <a:hlinkClick r:id="" action="ppaction://hlinkshowjump?jump=nextslide"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7424" name="Rectangle 46"/>
          <p:cNvSpPr>
            <a:spLocks noChangeArrowheads="1"/>
          </p:cNvSpPr>
          <p:nvPr/>
        </p:nvSpPr>
        <p:spPr bwMode="auto">
          <a:xfrm>
            <a:off x="4146550" y="914400"/>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a:solidFill>
                  <a:schemeClr val="hlink"/>
                </a:solidFill>
                <a:ea typeface="黑体" panose="02010609060101010101" pitchFamily="2" charset="-122"/>
              </a:rPr>
              <a:t>顶点表：</a:t>
            </a:r>
            <a:endParaRPr lang="zh-CN" altLang="en-US" sz="2400">
              <a:solidFill>
                <a:schemeClr val="hlink"/>
              </a:solidFill>
              <a:ea typeface="黑体" panose="02010609060101010101" pitchFamily="2" charset="-122"/>
            </a:endParaRPr>
          </a:p>
        </p:txBody>
      </p:sp>
      <p:sp>
        <p:nvSpPr>
          <p:cNvPr id="21530" name="Rectangle 47"/>
          <p:cNvSpPr>
            <a:spLocks noChangeArrowheads="1"/>
          </p:cNvSpPr>
          <p:nvPr/>
        </p:nvSpPr>
        <p:spPr bwMode="auto">
          <a:xfrm>
            <a:off x="5959475" y="1311275"/>
            <a:ext cx="1295400" cy="144780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ea typeface="黑体" panose="02010609060101010101" pitchFamily="2" charset="-122"/>
              </a:rPr>
              <a:t>0   </a:t>
            </a:r>
            <a:r>
              <a:rPr lang="en-US" altLang="zh-CN" sz="2000">
                <a:solidFill>
                  <a:schemeClr val="hlink"/>
                </a:solidFill>
                <a:ea typeface="黑体" panose="02010609060101010101" pitchFamily="2" charset="-122"/>
              </a:rPr>
              <a:t>1</a:t>
            </a:r>
            <a:r>
              <a:rPr lang="en-US" altLang="zh-CN" sz="2000" baseline="-6000">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baseline="-6000">
                <a:ea typeface="黑体" panose="02010609060101010101" pitchFamily="2" charset="-122"/>
              </a:rPr>
              <a:t>     </a:t>
            </a:r>
            <a:r>
              <a:rPr lang="en-US" altLang="zh-CN" sz="2000">
                <a:ea typeface="黑体" panose="02010609060101010101" pitchFamily="2" charset="-122"/>
              </a:rPr>
              <a:t>0</a:t>
            </a:r>
            <a:endParaRPr lang="en-US" altLang="zh-CN" sz="2000">
              <a:ea typeface="黑体" panose="02010609060101010101" pitchFamily="2" charset="-122"/>
            </a:endParaRPr>
          </a:p>
          <a:p>
            <a:pPr algn="ctr"/>
            <a:r>
              <a:rPr lang="zh-CN" altLang="en-US" sz="2000">
                <a:ea typeface="黑体" panose="02010609060101010101" pitchFamily="2" charset="-122"/>
              </a:rPr>
              <a:t>   </a:t>
            </a:r>
            <a:r>
              <a:rPr lang="en-US" altLang="zh-CN" sz="2000">
                <a:ea typeface="黑体" panose="02010609060101010101" pitchFamily="2" charset="-122"/>
              </a:rPr>
              <a:t>0   0</a:t>
            </a:r>
            <a:r>
              <a:rPr lang="en-US" altLang="zh-CN" sz="2000" baseline="-6000">
                <a:ea typeface="黑体" panose="02010609060101010101" pitchFamily="2" charset="-122"/>
              </a:rPr>
              <a:t>    </a:t>
            </a:r>
            <a:r>
              <a:rPr lang="en-US" altLang="zh-CN" sz="2000">
                <a:ea typeface="黑体" panose="02010609060101010101" pitchFamily="2" charset="-122"/>
              </a:rPr>
              <a:t>0   0   </a:t>
            </a:r>
            <a:endParaRPr lang="en-US" altLang="zh-CN" sz="2000">
              <a:solidFill>
                <a:schemeClr val="accent1"/>
              </a:solidFill>
              <a:ea typeface="黑体" panose="02010609060101010101" pitchFamily="2" charset="-122"/>
            </a:endParaRPr>
          </a:p>
          <a:p>
            <a:pPr algn="ctr"/>
            <a:r>
              <a:rPr lang="zh-CN" altLang="en-US" sz="2000">
                <a:ea typeface="黑体" panose="02010609060101010101" pitchFamily="2" charset="-122"/>
              </a:rPr>
              <a:t>  </a:t>
            </a:r>
            <a:r>
              <a:rPr lang="en-US" altLang="zh-CN" sz="2000">
                <a:ea typeface="黑体" panose="02010609060101010101" pitchFamily="2" charset="-122"/>
              </a:rPr>
              <a:t>0</a:t>
            </a:r>
            <a:r>
              <a:rPr lang="en-US" altLang="zh-CN" sz="2000" baseline="-6000">
                <a:ea typeface="黑体" panose="02010609060101010101" pitchFamily="2" charset="-122"/>
              </a:rPr>
              <a:t>    </a:t>
            </a:r>
            <a:r>
              <a:rPr lang="en-US" altLang="zh-CN" sz="2000">
                <a:ea typeface="黑体" panose="02010609060101010101" pitchFamily="2" charset="-122"/>
              </a:rPr>
              <a:t>0</a:t>
            </a:r>
            <a:r>
              <a:rPr lang="en-US" altLang="zh-CN" sz="2000">
                <a:solidFill>
                  <a:schemeClr val="accent1"/>
                </a:solidFill>
                <a:ea typeface="黑体" panose="02010609060101010101" pitchFamily="2" charset="-122"/>
              </a:rPr>
              <a:t>  </a:t>
            </a:r>
            <a:r>
              <a:rPr lang="en-US" altLang="zh-CN" sz="2000">
                <a:ea typeface="黑体" panose="02010609060101010101" pitchFamily="2" charset="-122"/>
              </a:rPr>
              <a:t> 0   </a:t>
            </a:r>
            <a:r>
              <a:rPr lang="en-US" altLang="zh-CN" sz="2000">
                <a:solidFill>
                  <a:schemeClr val="hlink"/>
                </a:solidFill>
                <a:ea typeface="黑体" panose="02010609060101010101" pitchFamily="2" charset="-122"/>
              </a:rPr>
              <a:t>1</a:t>
            </a:r>
            <a:r>
              <a:rPr lang="en-US" altLang="zh-CN" sz="2000">
                <a:solidFill>
                  <a:schemeClr val="accent1"/>
                </a:solidFill>
                <a:ea typeface="黑体" panose="02010609060101010101" pitchFamily="2" charset="-122"/>
              </a:rPr>
              <a:t>  </a:t>
            </a:r>
            <a:endParaRPr lang="en-US" altLang="zh-CN" sz="2000">
              <a:solidFill>
                <a:schemeClr val="accent1"/>
              </a:solidFill>
              <a:ea typeface="黑体" panose="02010609060101010101" pitchFamily="2" charset="-122"/>
            </a:endParaRPr>
          </a:p>
          <a:p>
            <a:pPr algn="ctr"/>
            <a:r>
              <a:rPr lang="zh-CN" altLang="en-US" sz="2000">
                <a:solidFill>
                  <a:schemeClr val="hlink"/>
                </a:solidFill>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solidFill>
                  <a:schemeClr val="accent1"/>
                </a:solidFill>
                <a:ea typeface="黑体" panose="02010609060101010101" pitchFamily="2" charset="-122"/>
              </a:rPr>
              <a:t> </a:t>
            </a:r>
            <a:r>
              <a:rPr lang="en-US" altLang="zh-CN" sz="2000">
                <a:ea typeface="黑体" panose="02010609060101010101" pitchFamily="2" charset="-122"/>
              </a:rPr>
              <a:t>  0   0   0  </a:t>
            </a:r>
            <a:endParaRPr lang="en-US" altLang="zh-CN" sz="2000">
              <a:ea typeface="黑体" panose="0201060906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520"/>
                                        </p:tgtEl>
                                        <p:attrNameLst>
                                          <p:attrName>style.visibility</p:attrName>
                                        </p:attrNameLst>
                                      </p:cBhvr>
                                      <p:to>
                                        <p:strVal val="visible"/>
                                      </p:to>
                                    </p:set>
                                    <p:animEffect transition="in" filter="strips(downRight)">
                                      <p:cBhvr>
                                        <p:cTn id="7" dur="500"/>
                                        <p:tgtEl>
                                          <p:spTgt spid="21520"/>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21523"/>
                                        </p:tgtEl>
                                        <p:attrNameLst>
                                          <p:attrName>style.visibility</p:attrName>
                                        </p:attrNameLst>
                                      </p:cBhvr>
                                      <p:to>
                                        <p:strVal val="visible"/>
                                      </p:to>
                                    </p:set>
                                    <p:animEffect transition="in" filter="strips(downRight)">
                                      <p:cBhvr>
                                        <p:cTn id="10" dur="500"/>
                                        <p:tgtEl>
                                          <p:spTgt spid="21523"/>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1521"/>
                                        </p:tgtEl>
                                        <p:attrNameLst>
                                          <p:attrName>style.visibility</p:attrName>
                                        </p:attrNameLst>
                                      </p:cBhvr>
                                      <p:to>
                                        <p:strVal val="visible"/>
                                      </p:to>
                                    </p:set>
                                    <p:animEffect transition="in" filter="wipe(up)">
                                      <p:cBhvr>
                                        <p:cTn id="14" dur="500"/>
                                        <p:tgtEl>
                                          <p:spTgt spid="21521"/>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21522"/>
                                        </p:tgtEl>
                                        <p:attrNameLst>
                                          <p:attrName>style.visibility</p:attrName>
                                        </p:attrNameLst>
                                      </p:cBhvr>
                                      <p:to>
                                        <p:strVal val="visible"/>
                                      </p:to>
                                    </p:set>
                                    <p:animEffect transition="in" filter="wipe(up)">
                                      <p:cBhvr>
                                        <p:cTn id="18" dur="500"/>
                                        <p:tgtEl>
                                          <p:spTgt spid="21522"/>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21525"/>
                                        </p:tgtEl>
                                        <p:attrNameLst>
                                          <p:attrName>style.visibility</p:attrName>
                                        </p:attrNameLst>
                                      </p:cBhvr>
                                      <p:to>
                                        <p:strVal val="visible"/>
                                      </p:to>
                                    </p:set>
                                    <p:animEffect transition="in" filter="wipe(up)">
                                      <p:cBhvr>
                                        <p:cTn id="22" dur="500"/>
                                        <p:tgtEl>
                                          <p:spTgt spid="215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26"/>
                                        </p:tgtEl>
                                        <p:attrNameLst>
                                          <p:attrName>style.visibility</p:attrName>
                                        </p:attrNameLst>
                                      </p:cBhvr>
                                      <p:to>
                                        <p:strVal val="visible"/>
                                      </p:to>
                                    </p:set>
                                    <p:animEffect transition="in" filter="wipe(left)">
                                      <p:cBhvr>
                                        <p:cTn id="27" dur="500"/>
                                        <p:tgtEl>
                                          <p:spTgt spid="2152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1530">
                                            <p:bg/>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530">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1530">
                                            <p:txEl>
                                              <p:pRg st="1" end="1"/>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1530">
                                            <p:txEl>
                                              <p:pRg st="2" end="2"/>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1530">
                                            <p:txEl>
                                              <p:pRg st="3" end="3"/>
                                            </p:txEl>
                                          </p:spTgt>
                                        </p:tgtEl>
                                        <p:attrNameLst>
                                          <p:attrName>style.visibility</p:attrName>
                                        </p:attrNameLst>
                                      </p:cBhvr>
                                      <p:to>
                                        <p:strVal val="visible"/>
                                      </p:to>
                                    </p:set>
                                  </p:childTnLst>
                                </p:cTn>
                              </p:par>
                            </p:childTnLst>
                          </p:cTn>
                        </p:par>
                        <p:par>
                          <p:cTn id="46" fill="hold">
                            <p:stCondLst>
                              <p:cond delay="0"/>
                            </p:stCondLst>
                            <p:childTnLst>
                              <p:par>
                                <p:cTn id="47" presetID="18" presetClass="entr" presetSubtype="6" fill="hold" grpId="0" nodeType="afterEffect">
                                  <p:stCondLst>
                                    <p:cond delay="0"/>
                                  </p:stCondLst>
                                  <p:childTnLst>
                                    <p:set>
                                      <p:cBhvr>
                                        <p:cTn id="48" dur="1" fill="hold">
                                          <p:stCondLst>
                                            <p:cond delay="0"/>
                                          </p:stCondLst>
                                        </p:cTn>
                                        <p:tgtEl>
                                          <p:spTgt spid="21528"/>
                                        </p:tgtEl>
                                        <p:attrNameLst>
                                          <p:attrName>style.visibility</p:attrName>
                                        </p:attrNameLst>
                                      </p:cBhvr>
                                      <p:to>
                                        <p:strVal val="visible"/>
                                      </p:to>
                                    </p:set>
                                    <p:animEffect transition="in" filter="strips(downRight)">
                                      <p:cBhvr>
                                        <p:cTn id="49" dur="500"/>
                                        <p:tgtEl>
                                          <p:spTgt spid="21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0" grpId="0" autoUpdateAnimBg="0"/>
      <p:bldP spid="21521" grpId="0" animBg="1" autoUpdateAnimBg="0"/>
      <p:bldP spid="21522" grpId="0" animBg="1" autoUpdateAnimBg="0"/>
      <p:bldP spid="21523" grpId="0" autoUpdateAnimBg="0"/>
      <p:bldP spid="21525" grpId="0" autoUpdateAnimBg="0"/>
      <p:bldP spid="21526" grpId="0" autoUpdateAnimBg="0"/>
      <p:bldP spid="21528" grpId="0" animBg="1" autoUpdateAnimBg="0"/>
      <p:bldP spid="21530" grpId="0" animBg="1" autoUpdateAnimBg="0" build="allAtOnce"/>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3"/>
          <p:cNvSpPr txBox="1">
            <a:spLocks noGrp="1" noChangeArrowheads="1"/>
          </p:cNvSpPr>
          <p:nvPr/>
        </p:nvSpPr>
        <p:spPr bwMode="auto">
          <a:xfrm>
            <a:off x="6659563"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r" eaLnBrk="1" hangingPunct="1"/>
            <a:fld id="{BC095658-D5A1-48C7-8033-EABC3CAF58B6}" type="slidenum">
              <a:rPr lang="en-US" altLang="zh-CN" sz="1800" b="1">
                <a:latin typeface="华文新魏" panose="02010800040101010101" pitchFamily="2" charset="-122"/>
                <a:ea typeface="华文新魏" panose="02010800040101010101" pitchFamily="2" charset="-122"/>
              </a:rPr>
            </a:fld>
            <a:endParaRPr lang="en-US" altLang="zh-CN" sz="1800" b="1">
              <a:latin typeface="华文新魏" panose="02010800040101010101" pitchFamily="2" charset="-122"/>
              <a:ea typeface="华文新魏" panose="02010800040101010101" pitchFamily="2" charset="-122"/>
            </a:endParaRPr>
          </a:p>
        </p:txBody>
      </p:sp>
      <p:sp>
        <p:nvSpPr>
          <p:cNvPr id="18435" name="灯片编号占位符 5"/>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eaLnBrk="1" hangingPunct="1"/>
            <a:fld id="{23E0B42B-8F0A-4447-B5BD-19D426BF89FE}" type="slidenum">
              <a:rPr lang="en-US" altLang="zh-CN" sz="1200">
                <a:latin typeface="Arial" panose="020B0604020202020204" pitchFamily="34" charset="0"/>
                <a:ea typeface="SimSun" panose="02010600030101010101" pitchFamily="2" charset="-122"/>
              </a:rPr>
            </a:fld>
            <a:endParaRPr lang="en-US" altLang="zh-CN" sz="1200">
              <a:latin typeface="Arial" panose="020B0604020202020204" pitchFamily="34" charset="0"/>
              <a:ea typeface="SimSun" panose="02010600030101010101" pitchFamily="2" charset="-122"/>
            </a:endParaRPr>
          </a:p>
        </p:txBody>
      </p:sp>
      <p:sp>
        <p:nvSpPr>
          <p:cNvPr id="18436" name="Rectangle 6"/>
          <p:cNvSpPr>
            <a:spLocks noGrp="1" noChangeArrowheads="1"/>
          </p:cNvSpPr>
          <p:nvPr>
            <p:ph type="title" idx="4294967295"/>
          </p:nvPr>
        </p:nvSpPr>
        <p:spPr>
          <a:xfrm>
            <a:off x="0" y="179388"/>
            <a:ext cx="6934200" cy="533400"/>
          </a:xfrm>
        </p:spPr>
        <p:txBody>
          <a:bodyPr/>
          <a:lstStyle/>
          <a:p>
            <a:pPr eaLnBrk="1" hangingPunct="1"/>
            <a:r>
              <a:rPr lang="zh-CN" sz="2800" b="1"/>
              <a:t>网（即带权图）的邻接矩阵</a:t>
            </a:r>
            <a:endParaRPr lang="zh-CN" sz="2800" b="1"/>
          </a:p>
        </p:txBody>
      </p:sp>
      <p:sp>
        <p:nvSpPr>
          <p:cNvPr id="18437" name="Text Box 8"/>
          <p:cNvSpPr txBox="1">
            <a:spLocks noChangeArrowheads="1"/>
          </p:cNvSpPr>
          <p:nvPr/>
        </p:nvSpPr>
        <p:spPr bwMode="auto">
          <a:xfrm>
            <a:off x="381000" y="9906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bg2"/>
                </a:solidFill>
                <a:ea typeface="黑体" panose="02010609060101010101" pitchFamily="2" charset="-122"/>
              </a:rPr>
              <a:t>定义为：</a:t>
            </a:r>
            <a:endParaRPr lang="zh-CN" altLang="en-US" sz="2400">
              <a:solidFill>
                <a:schemeClr val="bg2"/>
              </a:solidFill>
              <a:ea typeface="黑体" panose="02010609060101010101" pitchFamily="2" charset="-122"/>
            </a:endParaRPr>
          </a:p>
        </p:txBody>
      </p:sp>
      <p:grpSp>
        <p:nvGrpSpPr>
          <p:cNvPr id="22534" name="Group 6"/>
          <p:cNvGrpSpPr/>
          <p:nvPr/>
        </p:nvGrpSpPr>
        <p:grpSpPr bwMode="auto">
          <a:xfrm>
            <a:off x="-112713" y="3311525"/>
            <a:ext cx="4230688" cy="2289175"/>
            <a:chOff x="0" y="0"/>
            <a:chExt cx="2669" cy="1442"/>
          </a:xfrm>
        </p:grpSpPr>
        <p:sp>
          <p:nvSpPr>
            <p:cNvPr id="18450" name="Oval 14"/>
            <p:cNvSpPr>
              <a:spLocks noChangeArrowheads="1"/>
            </p:cNvSpPr>
            <p:nvPr/>
          </p:nvSpPr>
          <p:spPr bwMode="auto">
            <a:xfrm>
              <a:off x="682" y="87"/>
              <a:ext cx="298" cy="201"/>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v1</a:t>
              </a:r>
              <a:endParaRPr lang="en-US" altLang="zh-CN" sz="2400">
                <a:ea typeface="黑体" panose="02010609060101010101" pitchFamily="2" charset="-122"/>
              </a:endParaRPr>
            </a:p>
          </p:txBody>
        </p:sp>
        <p:sp>
          <p:nvSpPr>
            <p:cNvPr id="18451" name="Oval 15"/>
            <p:cNvSpPr>
              <a:spLocks noChangeArrowheads="1"/>
            </p:cNvSpPr>
            <p:nvPr/>
          </p:nvSpPr>
          <p:spPr bwMode="auto">
            <a:xfrm>
              <a:off x="2023" y="87"/>
              <a:ext cx="298" cy="201"/>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v2</a:t>
              </a:r>
              <a:endParaRPr lang="en-US" altLang="zh-CN" sz="2400">
                <a:ea typeface="黑体" panose="02010609060101010101" pitchFamily="2" charset="-122"/>
              </a:endParaRPr>
            </a:p>
          </p:txBody>
        </p:sp>
        <p:sp>
          <p:nvSpPr>
            <p:cNvPr id="18452" name="Oval 16"/>
            <p:cNvSpPr>
              <a:spLocks noChangeArrowheads="1"/>
            </p:cNvSpPr>
            <p:nvPr/>
          </p:nvSpPr>
          <p:spPr bwMode="auto">
            <a:xfrm>
              <a:off x="2371" y="490"/>
              <a:ext cx="298" cy="202"/>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v3</a:t>
              </a:r>
              <a:endParaRPr lang="en-US" altLang="zh-CN" sz="2400">
                <a:ea typeface="黑体" panose="02010609060101010101" pitchFamily="2" charset="-122"/>
              </a:endParaRPr>
            </a:p>
          </p:txBody>
        </p:sp>
        <p:sp>
          <p:nvSpPr>
            <p:cNvPr id="18453" name="Oval 17"/>
            <p:cNvSpPr>
              <a:spLocks noChangeArrowheads="1"/>
            </p:cNvSpPr>
            <p:nvPr/>
          </p:nvSpPr>
          <p:spPr bwMode="auto">
            <a:xfrm>
              <a:off x="1824" y="1009"/>
              <a:ext cx="298" cy="202"/>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v4</a:t>
              </a:r>
              <a:endParaRPr lang="en-US" altLang="zh-CN" sz="2400">
                <a:ea typeface="黑体" panose="02010609060101010101" pitchFamily="2" charset="-122"/>
              </a:endParaRPr>
            </a:p>
          </p:txBody>
        </p:sp>
        <p:sp>
          <p:nvSpPr>
            <p:cNvPr id="18454" name="Line 18"/>
            <p:cNvSpPr>
              <a:spLocks noChangeShapeType="1"/>
            </p:cNvSpPr>
            <p:nvPr/>
          </p:nvSpPr>
          <p:spPr bwMode="auto">
            <a:xfrm>
              <a:off x="951" y="173"/>
              <a:ext cx="1043" cy="0"/>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5" name="Line 19"/>
            <p:cNvSpPr>
              <a:spLocks noChangeShapeType="1"/>
            </p:cNvSpPr>
            <p:nvPr/>
          </p:nvSpPr>
          <p:spPr bwMode="auto">
            <a:xfrm flipH="1">
              <a:off x="553" y="288"/>
              <a:ext cx="249" cy="289"/>
            </a:xfrm>
            <a:prstGeom prst="line">
              <a:avLst/>
            </a:prstGeom>
            <a:noFill/>
            <a:ln w="254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6" name="Line 20"/>
            <p:cNvSpPr>
              <a:spLocks noChangeShapeType="1"/>
            </p:cNvSpPr>
            <p:nvPr/>
          </p:nvSpPr>
          <p:spPr bwMode="auto">
            <a:xfrm flipV="1">
              <a:off x="951" y="1125"/>
              <a:ext cx="844" cy="86"/>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7" name="Line 21"/>
            <p:cNvSpPr>
              <a:spLocks noChangeShapeType="1"/>
            </p:cNvSpPr>
            <p:nvPr/>
          </p:nvSpPr>
          <p:spPr bwMode="auto">
            <a:xfrm>
              <a:off x="951" y="260"/>
              <a:ext cx="1391" cy="346"/>
            </a:xfrm>
            <a:prstGeom prst="line">
              <a:avLst/>
            </a:prstGeom>
            <a:noFill/>
            <a:ln w="254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8" name="Text Box 22"/>
            <p:cNvSpPr txBox="1">
              <a:spLocks noChangeArrowheads="1"/>
            </p:cNvSpPr>
            <p:nvPr/>
          </p:nvSpPr>
          <p:spPr bwMode="auto">
            <a:xfrm>
              <a:off x="0" y="33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solidFill>
                    <a:schemeClr val="bg2"/>
                  </a:solidFill>
                  <a:ea typeface="黑体" panose="02010609060101010101" pitchFamily="2" charset="-122"/>
                </a:rPr>
                <a:t>N</a:t>
              </a:r>
              <a:endParaRPr lang="en-US" altLang="zh-CN" sz="2400">
                <a:solidFill>
                  <a:schemeClr val="bg2"/>
                </a:solidFill>
                <a:ea typeface="黑体" panose="02010609060101010101" pitchFamily="2" charset="-122"/>
              </a:endParaRPr>
            </a:p>
          </p:txBody>
        </p:sp>
        <p:sp>
          <p:nvSpPr>
            <p:cNvPr id="18459" name="Oval 23"/>
            <p:cNvSpPr>
              <a:spLocks noChangeArrowheads="1"/>
            </p:cNvSpPr>
            <p:nvPr/>
          </p:nvSpPr>
          <p:spPr bwMode="auto">
            <a:xfrm>
              <a:off x="731" y="1067"/>
              <a:ext cx="298" cy="202"/>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v5</a:t>
              </a:r>
              <a:endParaRPr lang="en-US" altLang="zh-CN" sz="2400">
                <a:ea typeface="黑体" panose="02010609060101010101" pitchFamily="2" charset="-122"/>
              </a:endParaRPr>
            </a:p>
          </p:txBody>
        </p:sp>
        <p:sp>
          <p:nvSpPr>
            <p:cNvPr id="18460" name="Oval 24"/>
            <p:cNvSpPr>
              <a:spLocks noChangeArrowheads="1"/>
            </p:cNvSpPr>
            <p:nvPr/>
          </p:nvSpPr>
          <p:spPr bwMode="auto">
            <a:xfrm>
              <a:off x="384" y="577"/>
              <a:ext cx="298" cy="202"/>
            </a:xfrm>
            <a:prstGeom prst="ellipse">
              <a:avLst/>
            </a:prstGeom>
            <a:solidFill>
              <a:schemeClr val="accent2"/>
            </a:solidFill>
            <a:ln w="38100">
              <a:solidFill>
                <a:srgbClr val="BADE78"/>
              </a:solidFill>
              <a:round/>
            </a:ln>
          </p:spPr>
          <p:txBody>
            <a:bodyPr wrap="none" anchor="ctr"/>
            <a:lstStyle/>
            <a:p>
              <a:pPr algn="ctr"/>
              <a:r>
                <a:rPr lang="en-US" altLang="zh-CN" sz="2400">
                  <a:ea typeface="黑体" panose="02010609060101010101" pitchFamily="2" charset="-122"/>
                </a:rPr>
                <a:t>v6</a:t>
              </a:r>
              <a:endParaRPr lang="en-US" altLang="zh-CN" sz="2400">
                <a:ea typeface="黑体" panose="02010609060101010101" pitchFamily="2" charset="-122"/>
              </a:endParaRPr>
            </a:p>
          </p:txBody>
        </p:sp>
        <p:sp>
          <p:nvSpPr>
            <p:cNvPr id="18461" name="Line 25"/>
            <p:cNvSpPr>
              <a:spLocks noChangeShapeType="1"/>
            </p:cNvSpPr>
            <p:nvPr/>
          </p:nvSpPr>
          <p:spPr bwMode="auto">
            <a:xfrm flipV="1">
              <a:off x="2093" y="692"/>
              <a:ext cx="348" cy="375"/>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2" name="Line 26"/>
            <p:cNvSpPr>
              <a:spLocks noChangeShapeType="1"/>
            </p:cNvSpPr>
            <p:nvPr/>
          </p:nvSpPr>
          <p:spPr bwMode="auto">
            <a:xfrm flipV="1">
              <a:off x="653" y="663"/>
              <a:ext cx="1739" cy="0"/>
            </a:xfrm>
            <a:prstGeom prst="line">
              <a:avLst/>
            </a:prstGeom>
            <a:noFill/>
            <a:ln w="254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3" name="Line 27"/>
            <p:cNvSpPr>
              <a:spLocks noChangeShapeType="1"/>
            </p:cNvSpPr>
            <p:nvPr/>
          </p:nvSpPr>
          <p:spPr bwMode="auto">
            <a:xfrm>
              <a:off x="653" y="750"/>
              <a:ext cx="1192" cy="288"/>
            </a:xfrm>
            <a:prstGeom prst="line">
              <a:avLst/>
            </a:prstGeom>
            <a:noFill/>
            <a:ln w="25400">
              <a:solidFill>
                <a:schemeClr val="bg2"/>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4" name="Line 28"/>
            <p:cNvSpPr>
              <a:spLocks noChangeShapeType="1"/>
            </p:cNvSpPr>
            <p:nvPr/>
          </p:nvSpPr>
          <p:spPr bwMode="auto">
            <a:xfrm>
              <a:off x="901" y="288"/>
              <a:ext cx="994" cy="721"/>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5" name="Line 29"/>
            <p:cNvSpPr>
              <a:spLocks noChangeShapeType="1"/>
            </p:cNvSpPr>
            <p:nvPr/>
          </p:nvSpPr>
          <p:spPr bwMode="auto">
            <a:xfrm>
              <a:off x="504" y="779"/>
              <a:ext cx="248" cy="288"/>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6" name="Line 30"/>
            <p:cNvSpPr>
              <a:spLocks noChangeShapeType="1"/>
            </p:cNvSpPr>
            <p:nvPr/>
          </p:nvSpPr>
          <p:spPr bwMode="auto">
            <a:xfrm>
              <a:off x="2243" y="288"/>
              <a:ext cx="198" cy="202"/>
            </a:xfrm>
            <a:prstGeom prst="line">
              <a:avLst/>
            </a:prstGeom>
            <a:noFill/>
            <a:ln w="25400">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7" name="Text Box 31"/>
            <p:cNvSpPr txBox="1">
              <a:spLocks noChangeArrowheads="1"/>
            </p:cNvSpPr>
            <p:nvPr/>
          </p:nvSpPr>
          <p:spPr bwMode="auto">
            <a:xfrm>
              <a:off x="1249" y="0"/>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5</a:t>
              </a:r>
              <a:endParaRPr lang="en-US" altLang="zh-CN" sz="2400">
                <a:ea typeface="黑体" panose="02010609060101010101" pitchFamily="2" charset="-122"/>
              </a:endParaRPr>
            </a:p>
          </p:txBody>
        </p:sp>
        <p:sp>
          <p:nvSpPr>
            <p:cNvPr id="18468" name="Text Box 32"/>
            <p:cNvSpPr txBox="1">
              <a:spLocks noChangeArrowheads="1"/>
            </p:cNvSpPr>
            <p:nvPr/>
          </p:nvSpPr>
          <p:spPr bwMode="auto">
            <a:xfrm>
              <a:off x="2342" y="202"/>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4</a:t>
              </a:r>
              <a:endParaRPr lang="en-US" altLang="zh-CN" sz="2400">
                <a:ea typeface="黑体" panose="02010609060101010101" pitchFamily="2" charset="-122"/>
              </a:endParaRPr>
            </a:p>
          </p:txBody>
        </p:sp>
        <p:sp>
          <p:nvSpPr>
            <p:cNvPr id="18469" name="Text Box 33"/>
            <p:cNvSpPr txBox="1">
              <a:spLocks noChangeArrowheads="1"/>
            </p:cNvSpPr>
            <p:nvPr/>
          </p:nvSpPr>
          <p:spPr bwMode="auto">
            <a:xfrm>
              <a:off x="1646" y="230"/>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8</a:t>
              </a:r>
              <a:endParaRPr lang="en-US" altLang="zh-CN" sz="2400">
                <a:ea typeface="黑体" panose="02010609060101010101" pitchFamily="2" charset="-122"/>
              </a:endParaRPr>
            </a:p>
          </p:txBody>
        </p:sp>
        <p:sp>
          <p:nvSpPr>
            <p:cNvPr id="18470" name="Text Box 34"/>
            <p:cNvSpPr txBox="1">
              <a:spLocks noChangeArrowheads="1"/>
            </p:cNvSpPr>
            <p:nvPr/>
          </p:nvSpPr>
          <p:spPr bwMode="auto">
            <a:xfrm>
              <a:off x="1597" y="489"/>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9</a:t>
              </a:r>
              <a:endParaRPr lang="en-US" altLang="zh-CN" sz="2400">
                <a:ea typeface="黑体" panose="02010609060101010101" pitchFamily="2" charset="-122"/>
              </a:endParaRPr>
            </a:p>
          </p:txBody>
        </p:sp>
        <p:sp>
          <p:nvSpPr>
            <p:cNvPr id="18471" name="Text Box 35"/>
            <p:cNvSpPr txBox="1">
              <a:spLocks noChangeArrowheads="1"/>
            </p:cNvSpPr>
            <p:nvPr/>
          </p:nvSpPr>
          <p:spPr bwMode="auto">
            <a:xfrm>
              <a:off x="1100" y="338"/>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7</a:t>
              </a:r>
              <a:endParaRPr lang="en-US" altLang="zh-CN" sz="2400">
                <a:ea typeface="黑体" panose="02010609060101010101" pitchFamily="2" charset="-122"/>
              </a:endParaRPr>
            </a:p>
          </p:txBody>
        </p:sp>
        <p:sp>
          <p:nvSpPr>
            <p:cNvPr id="18472" name="Text Box 36"/>
            <p:cNvSpPr txBox="1">
              <a:spLocks noChangeArrowheads="1"/>
            </p:cNvSpPr>
            <p:nvPr/>
          </p:nvSpPr>
          <p:spPr bwMode="auto">
            <a:xfrm>
              <a:off x="2243" y="836"/>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5</a:t>
              </a:r>
              <a:endParaRPr lang="en-US" altLang="zh-CN" sz="2400">
                <a:ea typeface="黑体" panose="02010609060101010101" pitchFamily="2" charset="-122"/>
              </a:endParaRPr>
            </a:p>
          </p:txBody>
        </p:sp>
        <p:sp>
          <p:nvSpPr>
            <p:cNvPr id="18473" name="Text Box 37"/>
            <p:cNvSpPr txBox="1">
              <a:spLocks noChangeArrowheads="1"/>
            </p:cNvSpPr>
            <p:nvPr/>
          </p:nvSpPr>
          <p:spPr bwMode="auto">
            <a:xfrm>
              <a:off x="1299" y="1154"/>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5</a:t>
              </a:r>
              <a:endParaRPr lang="en-US" altLang="zh-CN" sz="2400">
                <a:ea typeface="黑体" panose="02010609060101010101" pitchFamily="2" charset="-122"/>
              </a:endParaRPr>
            </a:p>
          </p:txBody>
        </p:sp>
        <p:sp>
          <p:nvSpPr>
            <p:cNvPr id="18474" name="Text Box 38"/>
            <p:cNvSpPr txBox="1">
              <a:spLocks noChangeArrowheads="1"/>
            </p:cNvSpPr>
            <p:nvPr/>
          </p:nvSpPr>
          <p:spPr bwMode="auto">
            <a:xfrm>
              <a:off x="1100" y="719"/>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6</a:t>
              </a:r>
              <a:endParaRPr lang="en-US" altLang="zh-CN" sz="2400">
                <a:ea typeface="黑体" panose="02010609060101010101" pitchFamily="2" charset="-122"/>
              </a:endParaRPr>
            </a:p>
          </p:txBody>
        </p:sp>
        <p:sp>
          <p:nvSpPr>
            <p:cNvPr id="18475" name="Text Box 39"/>
            <p:cNvSpPr txBox="1">
              <a:spLocks noChangeArrowheads="1"/>
            </p:cNvSpPr>
            <p:nvPr/>
          </p:nvSpPr>
          <p:spPr bwMode="auto">
            <a:xfrm>
              <a:off x="460" y="810"/>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solidFill>
                    <a:schemeClr val="bg2"/>
                  </a:solidFill>
                  <a:ea typeface="黑体" panose="02010609060101010101" pitchFamily="2" charset="-122"/>
                </a:rPr>
                <a:t>1</a:t>
              </a:r>
              <a:endParaRPr lang="en-US" altLang="zh-CN" sz="2400">
                <a:solidFill>
                  <a:schemeClr val="bg2"/>
                </a:solidFill>
                <a:ea typeface="黑体" panose="02010609060101010101" pitchFamily="2" charset="-122"/>
              </a:endParaRPr>
            </a:p>
          </p:txBody>
        </p:sp>
        <p:sp>
          <p:nvSpPr>
            <p:cNvPr id="18476" name="Text Box 40"/>
            <p:cNvSpPr txBox="1">
              <a:spLocks noChangeArrowheads="1"/>
            </p:cNvSpPr>
            <p:nvPr/>
          </p:nvSpPr>
          <p:spPr bwMode="auto">
            <a:xfrm>
              <a:off x="404" y="317"/>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400">
                  <a:ea typeface="黑体" panose="02010609060101010101" pitchFamily="2" charset="-122"/>
                </a:rPr>
                <a:t>3</a:t>
              </a:r>
              <a:endParaRPr lang="en-US" altLang="zh-CN" sz="2400">
                <a:ea typeface="黑体" panose="02010609060101010101" pitchFamily="2" charset="-122"/>
              </a:endParaRPr>
            </a:p>
          </p:txBody>
        </p:sp>
      </p:grpSp>
      <p:sp>
        <p:nvSpPr>
          <p:cNvPr id="22562" name="Rectangle 41"/>
          <p:cNvSpPr>
            <a:spLocks noChangeArrowheads="1"/>
          </p:cNvSpPr>
          <p:nvPr/>
        </p:nvSpPr>
        <p:spPr bwMode="auto">
          <a:xfrm>
            <a:off x="3175" y="2628900"/>
            <a:ext cx="2982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a:solidFill>
                  <a:schemeClr val="hlink"/>
                </a:solidFill>
              </a:rPr>
              <a:t>以有向网为例：</a:t>
            </a:r>
            <a:endParaRPr lang="zh-CN" altLang="en-US" sz="2800" b="1">
              <a:solidFill>
                <a:schemeClr val="hlink"/>
              </a:solidFill>
            </a:endParaRPr>
          </a:p>
        </p:txBody>
      </p:sp>
      <p:sp>
        <p:nvSpPr>
          <p:cNvPr id="22563" name="Text Box 44"/>
          <p:cNvSpPr txBox="1">
            <a:spLocks noChangeArrowheads="1"/>
          </p:cNvSpPr>
          <p:nvPr/>
        </p:nvSpPr>
        <p:spPr bwMode="auto">
          <a:xfrm>
            <a:off x="4117975" y="3238500"/>
            <a:ext cx="1820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r>
              <a:rPr lang="zh-CN" altLang="en-US" sz="2400">
                <a:solidFill>
                  <a:schemeClr val="hlink"/>
                </a:solidFill>
                <a:ea typeface="黑体" panose="02010609060101010101" pitchFamily="2" charset="-122"/>
              </a:rPr>
              <a:t>邻接矩阵：</a:t>
            </a:r>
            <a:endParaRPr lang="zh-CN" altLang="en-US" sz="2400">
              <a:solidFill>
                <a:schemeClr val="hlink"/>
              </a:solidFill>
              <a:ea typeface="黑体" panose="02010609060101010101" pitchFamily="2" charset="-122"/>
            </a:endParaRPr>
          </a:p>
        </p:txBody>
      </p:sp>
      <p:sp>
        <p:nvSpPr>
          <p:cNvPr id="22564" name="AutoShape 45"/>
          <p:cNvSpPr/>
          <p:nvPr/>
        </p:nvSpPr>
        <p:spPr bwMode="auto">
          <a:xfrm>
            <a:off x="5870575" y="3314700"/>
            <a:ext cx="76200" cy="2103438"/>
          </a:xfrm>
          <a:prstGeom prst="leftBracket">
            <a:avLst>
              <a:gd name="adj" fmla="val 230035"/>
            </a:avLst>
          </a:prstGeom>
          <a:noFill/>
          <a:ln w="38100">
            <a:solidFill>
              <a:srgbClr val="BADE78"/>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2565" name="AutoShape 46"/>
          <p:cNvSpPr/>
          <p:nvPr/>
        </p:nvSpPr>
        <p:spPr bwMode="auto">
          <a:xfrm>
            <a:off x="8461375" y="3314700"/>
            <a:ext cx="152400" cy="2209800"/>
          </a:xfrm>
          <a:prstGeom prst="rightBracket">
            <a:avLst>
              <a:gd name="adj" fmla="val 120833"/>
            </a:avLst>
          </a:prstGeom>
          <a:noFill/>
          <a:ln w="38100">
            <a:solidFill>
              <a:srgbClr val="BADE78"/>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2566" name="Rectangle 47"/>
          <p:cNvSpPr>
            <a:spLocks noChangeArrowheads="1"/>
          </p:cNvSpPr>
          <p:nvPr/>
        </p:nvSpPr>
        <p:spPr bwMode="auto">
          <a:xfrm>
            <a:off x="6022975" y="3390900"/>
            <a:ext cx="2667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ea typeface="黑体" panose="02010609060101010101" pitchFamily="2" charset="-122"/>
              </a:rPr>
              <a:t>0</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0</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0   ∞</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solidFill>
                <a:schemeClr val="accent1"/>
              </a:solidFill>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0</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solidFill>
                <a:schemeClr val="accent1"/>
              </a:solidFill>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0</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0</a:t>
            </a:r>
            <a:endParaRPr lang="en-US" altLang="zh-CN" sz="2400">
              <a:ea typeface="黑体" panose="02010609060101010101" pitchFamily="2" charset="-122"/>
            </a:endParaRPr>
          </a:p>
        </p:txBody>
      </p:sp>
      <p:sp>
        <p:nvSpPr>
          <p:cNvPr id="22567" name="Text Box 48"/>
          <p:cNvSpPr txBox="1">
            <a:spLocks noChangeArrowheads="1"/>
          </p:cNvSpPr>
          <p:nvPr/>
        </p:nvSpPr>
        <p:spPr bwMode="auto">
          <a:xfrm>
            <a:off x="4243388" y="4086225"/>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仿宋_GB2312" pitchFamily="49" charset="-122"/>
              </a:defRPr>
            </a:lvl1pPr>
            <a:lvl2pPr marL="742950" indent="-285750" eaLnBrk="0" hangingPunct="0">
              <a:defRPr sz="4000">
                <a:solidFill>
                  <a:schemeClr val="tx1"/>
                </a:solidFill>
                <a:latin typeface="Times New Roman" panose="02020603050405020304" pitchFamily="18" charset="0"/>
                <a:ea typeface="仿宋_GB2312" pitchFamily="49" charset="-122"/>
              </a:defRPr>
            </a:lvl2pPr>
            <a:lvl3pPr marL="1143000" indent="-228600" eaLnBrk="0" hangingPunct="0">
              <a:defRPr sz="4000">
                <a:solidFill>
                  <a:schemeClr val="tx1"/>
                </a:solidFill>
                <a:latin typeface="Times New Roman" panose="02020603050405020304" pitchFamily="18" charset="0"/>
                <a:ea typeface="仿宋_GB2312" pitchFamily="49" charset="-122"/>
              </a:defRPr>
            </a:lvl3pPr>
            <a:lvl4pPr marL="1600200" indent="-228600" eaLnBrk="0" hangingPunct="0">
              <a:defRPr sz="4000">
                <a:solidFill>
                  <a:schemeClr val="tx1"/>
                </a:solidFill>
                <a:latin typeface="Times New Roman" panose="02020603050405020304" pitchFamily="18" charset="0"/>
                <a:ea typeface="仿宋_GB2312" pitchFamily="49" charset="-122"/>
              </a:defRPr>
            </a:lvl4pPr>
            <a:lvl5pPr marL="2057400" indent="-228600" eaLnBrk="0" hangingPunct="0">
              <a:defRPr sz="4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sz="2800" b="1">
                <a:ea typeface="黑体" panose="02010609060101010101" pitchFamily="2" charset="-122"/>
              </a:rPr>
              <a:t>N.Edge =</a:t>
            </a:r>
            <a:endParaRPr lang="en-US" altLang="zh-CN" sz="2800" b="1">
              <a:ea typeface="黑体" panose="02010609060101010101" pitchFamily="2" charset="-122"/>
            </a:endParaRPr>
          </a:p>
        </p:txBody>
      </p:sp>
      <p:sp>
        <p:nvSpPr>
          <p:cNvPr id="22568" name="Rectangle 49"/>
          <p:cNvSpPr>
            <a:spLocks noChangeArrowheads="1"/>
          </p:cNvSpPr>
          <p:nvPr/>
        </p:nvSpPr>
        <p:spPr bwMode="auto">
          <a:xfrm>
            <a:off x="5784850" y="2881313"/>
            <a:ext cx="27860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b="1">
                <a:ea typeface="黑体" panose="02010609060101010101" pitchFamily="2" charset="-122"/>
              </a:rPr>
              <a:t>(  v1  v2</a:t>
            </a:r>
            <a:r>
              <a:rPr lang="en-US" altLang="zh-CN" sz="2000" b="1" baseline="-6000">
                <a:ea typeface="黑体" panose="02010609060101010101" pitchFamily="2" charset="-122"/>
              </a:rPr>
              <a:t>    </a:t>
            </a:r>
            <a:r>
              <a:rPr lang="en-US" altLang="zh-CN" sz="2000" b="1">
                <a:ea typeface="黑体" panose="02010609060101010101" pitchFamily="2" charset="-122"/>
              </a:rPr>
              <a:t>v3   v4   v5   v6  )</a:t>
            </a:r>
            <a:endParaRPr lang="en-US" altLang="zh-CN" sz="2000" b="1">
              <a:ea typeface="黑体" panose="02010609060101010101" pitchFamily="2" charset="-122"/>
            </a:endParaRPr>
          </a:p>
        </p:txBody>
      </p:sp>
      <p:sp>
        <p:nvSpPr>
          <p:cNvPr id="22569" name="Rectangle 60"/>
          <p:cNvSpPr>
            <a:spLocks noChangeArrowheads="1"/>
          </p:cNvSpPr>
          <p:nvPr/>
        </p:nvSpPr>
        <p:spPr bwMode="auto">
          <a:xfrm>
            <a:off x="4422775" y="2857500"/>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a:solidFill>
                  <a:schemeClr val="hlink"/>
                </a:solidFill>
                <a:ea typeface="黑体" panose="02010609060101010101" pitchFamily="2" charset="-122"/>
              </a:rPr>
              <a:t>顶点表：</a:t>
            </a:r>
            <a:endParaRPr lang="zh-CN" altLang="en-US" sz="2400">
              <a:solidFill>
                <a:schemeClr val="hlink"/>
              </a:solidFill>
              <a:ea typeface="黑体" panose="02010609060101010101" pitchFamily="2" charset="-122"/>
            </a:endParaRPr>
          </a:p>
        </p:txBody>
      </p:sp>
      <p:sp>
        <p:nvSpPr>
          <p:cNvPr id="22570" name="Rectangle 63"/>
          <p:cNvSpPr>
            <a:spLocks noChangeArrowheads="1"/>
          </p:cNvSpPr>
          <p:nvPr/>
        </p:nvSpPr>
        <p:spPr bwMode="auto">
          <a:xfrm>
            <a:off x="5922963" y="3392488"/>
            <a:ext cx="2624137" cy="205740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ea typeface="黑体" panose="02010609060101010101" pitchFamily="2" charset="-122"/>
              </a:rPr>
              <a:t>0</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hlink"/>
                </a:solidFill>
                <a:ea typeface="黑体" panose="02010609060101010101" pitchFamily="2" charset="-122"/>
              </a:rPr>
              <a:t>5</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hlink"/>
                </a:solidFill>
                <a:ea typeface="黑体" panose="02010609060101010101" pitchFamily="2" charset="-122"/>
              </a:rPr>
              <a:t>7</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0</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accent1"/>
                </a:solidFill>
                <a:ea typeface="黑体" panose="02010609060101010101" pitchFamily="2" charset="-122"/>
              </a:rPr>
              <a:t> </a:t>
            </a:r>
            <a:r>
              <a:rPr lang="en-US" altLang="zh-CN" sz="2000">
                <a:solidFill>
                  <a:schemeClr val="hlink"/>
                </a:solidFill>
                <a:ea typeface="黑体" panose="02010609060101010101" pitchFamily="2" charset="-122"/>
              </a:rPr>
              <a:t>4</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000">
                <a:solidFill>
                  <a:schemeClr val="hlink"/>
                </a:solidFill>
                <a:ea typeface="黑体" panose="02010609060101010101" pitchFamily="2" charset="-122"/>
              </a:rPr>
              <a:t>8</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0</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hlink"/>
                </a:solidFill>
                <a:ea typeface="黑体" panose="02010609060101010101" pitchFamily="2" charset="-122"/>
              </a:rPr>
              <a:t>9</a:t>
            </a:r>
            <a:endParaRPr lang="en-US" altLang="zh-CN" sz="2000">
              <a:solidFill>
                <a:schemeClr val="hlink"/>
              </a:solidFill>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000">
                <a:solidFill>
                  <a:schemeClr val="hlink"/>
                </a:solidFill>
                <a:ea typeface="黑体" panose="02010609060101010101" pitchFamily="2" charset="-122"/>
              </a:rPr>
              <a:t> 5 </a:t>
            </a:r>
            <a:r>
              <a:rPr lang="en-US" altLang="zh-CN" sz="2400">
                <a:ea typeface="黑体" panose="02010609060101010101" pitchFamily="2" charset="-122"/>
              </a:rPr>
              <a:t>  0</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hlink"/>
                </a:solidFill>
                <a:ea typeface="黑体" panose="02010609060101010101" pitchFamily="2" charset="-122"/>
              </a:rPr>
              <a:t>6</a:t>
            </a:r>
            <a:endParaRPr lang="en-US" altLang="zh-CN" sz="2000">
              <a:solidFill>
                <a:schemeClr val="hlink"/>
              </a:solidFill>
              <a:ea typeface="黑体" panose="02010609060101010101" pitchFamily="2" charset="-122"/>
            </a:endParaRPr>
          </a:p>
          <a:p>
            <a:pPr algn="ctr"/>
            <a:r>
              <a:rPr lang="en-US" altLang="zh-CN" sz="2400">
                <a:ea typeface="黑体" panose="02010609060101010101" pitchFamily="2" charset="-122"/>
              </a:rPr>
              <a:t>∞</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rgbClr val="CDE5F3"/>
                </a:solidFill>
                <a:ea typeface="黑体" panose="02010609060101010101" pitchFamily="2" charset="-122"/>
                <a:sym typeface="Symbol" panose="05050102010706020507" pitchFamily="18" charset="2"/>
              </a:rPr>
              <a:t>  </a:t>
            </a:r>
            <a:r>
              <a:rPr lang="en-US" altLang="zh-CN" sz="2000">
                <a:solidFill>
                  <a:schemeClr val="hlink"/>
                </a:solidFill>
                <a:ea typeface="黑体" panose="02010609060101010101" pitchFamily="2" charset="-122"/>
              </a:rPr>
              <a:t>5</a:t>
            </a:r>
            <a:r>
              <a:rPr lang="en-US" altLang="zh-CN" sz="2000">
                <a:solidFill>
                  <a:schemeClr val="accent1"/>
                </a:solidFill>
                <a:ea typeface="黑体" panose="02010609060101010101" pitchFamily="2" charset="-122"/>
              </a:rPr>
              <a:t>   </a:t>
            </a:r>
            <a:r>
              <a:rPr lang="en-US" altLang="zh-CN" sz="2400">
                <a:ea typeface="黑体" panose="02010609060101010101" pitchFamily="2" charset="-122"/>
              </a:rPr>
              <a:t>0</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endParaRPr lang="en-US" altLang="zh-CN" sz="2400">
              <a:ea typeface="黑体" panose="02010609060101010101" pitchFamily="2" charset="-122"/>
            </a:endParaRPr>
          </a:p>
          <a:p>
            <a:pPr algn="ctr"/>
            <a:r>
              <a:rPr lang="en-US" altLang="zh-CN" sz="2000">
                <a:solidFill>
                  <a:schemeClr val="hlink"/>
                </a:solidFill>
                <a:ea typeface="黑体" panose="02010609060101010101" pitchFamily="2" charset="-122"/>
              </a:rPr>
              <a:t>3</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a:t>
            </a:r>
            <a:r>
              <a:rPr lang="en-US" altLang="zh-CN" sz="2000" baseline="-6000">
                <a:solidFill>
                  <a:srgbClr val="C64BD3"/>
                </a:solidFill>
                <a:ea typeface="黑体" panose="02010609060101010101" pitchFamily="2" charset="-122"/>
              </a:rPr>
              <a:t>    </a:t>
            </a:r>
            <a:r>
              <a:rPr lang="en-US" altLang="zh-CN" sz="2400">
                <a:ea typeface="黑体" panose="02010609060101010101" pitchFamily="2" charset="-122"/>
              </a:rPr>
              <a:t>∞  ∞</a:t>
            </a:r>
            <a:r>
              <a:rPr lang="en-US" altLang="zh-CN" sz="2000">
                <a:solidFill>
                  <a:schemeClr val="accent1"/>
                </a:solidFill>
                <a:ea typeface="黑体" panose="02010609060101010101" pitchFamily="2" charset="-122"/>
              </a:rPr>
              <a:t>   </a:t>
            </a:r>
            <a:r>
              <a:rPr lang="en-US" altLang="zh-CN" sz="2000">
                <a:solidFill>
                  <a:schemeClr val="hlink"/>
                </a:solidFill>
                <a:ea typeface="黑体" panose="02010609060101010101" pitchFamily="2" charset="-122"/>
              </a:rPr>
              <a:t>1</a:t>
            </a:r>
            <a:r>
              <a:rPr lang="en-US" altLang="zh-CN" sz="2000">
                <a:solidFill>
                  <a:srgbClr val="CDE5F3"/>
                </a:solidFill>
                <a:ea typeface="黑体" panose="02010609060101010101" pitchFamily="2" charset="-122"/>
                <a:sym typeface="Symbol" panose="05050102010706020507" pitchFamily="18" charset="2"/>
              </a:rPr>
              <a:t>   </a:t>
            </a:r>
            <a:r>
              <a:rPr lang="en-US" altLang="zh-CN" sz="2400">
                <a:ea typeface="黑体" panose="02010609060101010101" pitchFamily="2" charset="-122"/>
              </a:rPr>
              <a:t>0</a:t>
            </a:r>
            <a:endParaRPr lang="en-US" altLang="zh-CN" sz="2400">
              <a:ea typeface="黑体" panose="02010609060101010101" pitchFamily="2" charset="-122"/>
            </a:endParaRPr>
          </a:p>
        </p:txBody>
      </p:sp>
      <p:sp>
        <p:nvSpPr>
          <p:cNvPr id="22571" name="Rectangle 49"/>
          <p:cNvSpPr>
            <a:spLocks noChangeArrowheads="1"/>
          </p:cNvSpPr>
          <p:nvPr/>
        </p:nvSpPr>
        <p:spPr bwMode="auto">
          <a:xfrm>
            <a:off x="8501063" y="3024188"/>
            <a:ext cx="642937"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lnSpc>
                <a:spcPct val="150000"/>
              </a:lnSpc>
            </a:pPr>
            <a:r>
              <a:rPr lang="en-US" altLang="zh-CN" sz="2000" b="1">
                <a:ea typeface="黑体" panose="02010609060101010101" pitchFamily="2" charset="-122"/>
              </a:rPr>
              <a:t> v1</a:t>
            </a:r>
            <a:endParaRPr lang="en-US" altLang="zh-CN" sz="2000" b="1">
              <a:ea typeface="黑体" panose="02010609060101010101" pitchFamily="2" charset="-122"/>
            </a:endParaRPr>
          </a:p>
          <a:p>
            <a:pPr algn="ctr"/>
            <a:r>
              <a:rPr lang="en-US" altLang="zh-CN" sz="2000" b="1">
                <a:ea typeface="黑体" panose="02010609060101010101" pitchFamily="2" charset="-122"/>
              </a:rPr>
              <a:t> v2</a:t>
            </a:r>
            <a:endParaRPr lang="en-US" altLang="zh-CN" sz="2000" b="1">
              <a:ea typeface="黑体" panose="02010609060101010101" pitchFamily="2" charset="-122"/>
            </a:endParaRPr>
          </a:p>
          <a:p>
            <a:pPr algn="ctr">
              <a:lnSpc>
                <a:spcPct val="150000"/>
              </a:lnSpc>
            </a:pPr>
            <a:r>
              <a:rPr lang="en-US" altLang="zh-CN" sz="2000" b="1" baseline="-6000">
                <a:ea typeface="黑体" panose="02010609060101010101" pitchFamily="2" charset="-122"/>
              </a:rPr>
              <a:t> </a:t>
            </a:r>
            <a:r>
              <a:rPr lang="en-US" altLang="zh-CN" sz="2000" b="1">
                <a:ea typeface="黑体" panose="02010609060101010101" pitchFamily="2" charset="-122"/>
              </a:rPr>
              <a:t>v3</a:t>
            </a:r>
            <a:endParaRPr lang="en-US" altLang="zh-CN" sz="2000" b="1">
              <a:ea typeface="黑体" panose="02010609060101010101" pitchFamily="2" charset="-122"/>
            </a:endParaRPr>
          </a:p>
          <a:p>
            <a:pPr algn="ctr"/>
            <a:r>
              <a:rPr lang="zh-CN" altLang="en-US" sz="2000" b="1">
                <a:ea typeface="黑体" panose="02010609060101010101" pitchFamily="2" charset="-122"/>
              </a:rPr>
              <a:t>  </a:t>
            </a:r>
            <a:r>
              <a:rPr lang="en-US" altLang="zh-CN" sz="2000" b="1">
                <a:ea typeface="黑体" panose="02010609060101010101" pitchFamily="2" charset="-122"/>
              </a:rPr>
              <a:t>v4  </a:t>
            </a:r>
            <a:endParaRPr lang="en-US" altLang="zh-CN" sz="2000" b="1">
              <a:ea typeface="黑体" panose="02010609060101010101" pitchFamily="2" charset="-122"/>
            </a:endParaRPr>
          </a:p>
          <a:p>
            <a:pPr algn="ctr">
              <a:lnSpc>
                <a:spcPct val="150000"/>
              </a:lnSpc>
            </a:pPr>
            <a:r>
              <a:rPr lang="en-US" altLang="zh-CN" sz="2000" b="1">
                <a:ea typeface="黑体" panose="02010609060101010101" pitchFamily="2" charset="-122"/>
              </a:rPr>
              <a:t> </a:t>
            </a:r>
            <a:r>
              <a:rPr lang="zh-CN" altLang="en-US" sz="2000" b="1">
                <a:ea typeface="黑体" panose="02010609060101010101" pitchFamily="2" charset="-122"/>
              </a:rPr>
              <a:t>   </a:t>
            </a:r>
            <a:r>
              <a:rPr lang="en-US" altLang="zh-CN" sz="2000" b="1">
                <a:ea typeface="黑体" panose="02010609060101010101" pitchFamily="2" charset="-122"/>
              </a:rPr>
              <a:t>v5   </a:t>
            </a:r>
            <a:endParaRPr lang="en-US" altLang="zh-CN" sz="2000" b="1">
              <a:ea typeface="黑体" panose="02010609060101010101" pitchFamily="2" charset="-122"/>
            </a:endParaRPr>
          </a:p>
          <a:p>
            <a:pPr algn="ctr"/>
            <a:r>
              <a:rPr lang="zh-CN" altLang="en-US" sz="2000" b="1">
                <a:ea typeface="黑体" panose="02010609060101010101" pitchFamily="2" charset="-122"/>
              </a:rPr>
              <a:t>  </a:t>
            </a:r>
            <a:r>
              <a:rPr lang="en-US" altLang="zh-CN" sz="2000" b="1">
                <a:ea typeface="黑体" panose="02010609060101010101" pitchFamily="2" charset="-122"/>
              </a:rPr>
              <a:t>v6 </a:t>
            </a:r>
            <a:endParaRPr lang="en-US" altLang="zh-CN" sz="2000" b="1">
              <a:ea typeface="黑体" panose="02010609060101010101" pitchFamily="2" charset="-122"/>
            </a:endParaRPr>
          </a:p>
        </p:txBody>
      </p:sp>
      <p:graphicFrame>
        <p:nvGraphicFramePr>
          <p:cNvPr id="18449" name="Object 44"/>
          <p:cNvGraphicFramePr>
            <a:graphicFrameLocks noChangeAspect="1"/>
          </p:cNvGraphicFramePr>
          <p:nvPr/>
        </p:nvGraphicFramePr>
        <p:xfrm>
          <a:off x="847725" y="1055688"/>
          <a:ext cx="8001000" cy="1422400"/>
        </p:xfrm>
        <a:graphic>
          <a:graphicData uri="http://schemas.openxmlformats.org/presentationml/2006/ole">
            <mc:AlternateContent xmlns:mc="http://schemas.openxmlformats.org/markup-compatibility/2006">
              <mc:Choice xmlns:v="urn:schemas-microsoft-com:vml" Requires="v">
                <p:oleObj spid="_x0000_s2058" name="" r:id="rId1" imgW="3542030" imgH="660400" progId="Equation.3">
                  <p:embed/>
                </p:oleObj>
              </mc:Choice>
              <mc:Fallback>
                <p:oleObj name="" r:id="rId1" imgW="3542030" imgH="660400" progId="Equation.3">
                  <p:embed/>
                  <p:pic>
                    <p:nvPicPr>
                      <p:cNvPr id="0" name="Object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5" y="1055688"/>
                        <a:ext cx="80010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62"/>
                                        </p:tgtEl>
                                        <p:attrNameLst>
                                          <p:attrName>style.visibility</p:attrName>
                                        </p:attrNameLst>
                                      </p:cBhvr>
                                      <p:to>
                                        <p:strVal val="visible"/>
                                      </p:to>
                                    </p:set>
                                    <p:animEffect transition="in" filter="wipe(left)">
                                      <p:cBhvr>
                                        <p:cTn id="7" dur="500"/>
                                        <p:tgtEl>
                                          <p:spTgt spid="22562"/>
                                        </p:tgtEl>
                                      </p:cBhvr>
                                    </p:animEffect>
                                  </p:childTnLst>
                                </p:cTn>
                              </p:par>
                              <p:par>
                                <p:cTn id="8" presetID="12" presetClass="entr" presetSubtype="4" fill="hold" nodeType="withEffect">
                                  <p:stCondLst>
                                    <p:cond delay="0"/>
                                  </p:stCondLst>
                                  <p:childTnLst>
                                    <p:set>
                                      <p:cBhvr>
                                        <p:cTn id="9" dur="1" fill="hold">
                                          <p:stCondLst>
                                            <p:cond delay="0"/>
                                          </p:stCondLst>
                                        </p:cTn>
                                        <p:tgtEl>
                                          <p:spTgt spid="22534"/>
                                        </p:tgtEl>
                                        <p:attrNameLst>
                                          <p:attrName>style.visibility</p:attrName>
                                        </p:attrNameLst>
                                      </p:cBhvr>
                                      <p:to>
                                        <p:strVal val="visible"/>
                                      </p:to>
                                    </p:set>
                                    <p:animEffect transition="in" filter="slide(fromBottom)">
                                      <p:cBhvr>
                                        <p:cTn id="10" dur="500"/>
                                        <p:tgtEl>
                                          <p:spTgt spid="2253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569"/>
                                        </p:tgtEl>
                                        <p:attrNameLst>
                                          <p:attrName>style.visibility</p:attrName>
                                        </p:attrNameLst>
                                      </p:cBhvr>
                                      <p:to>
                                        <p:strVal val="visible"/>
                                      </p:to>
                                    </p:set>
                                  </p:childTnLst>
                                </p:cTn>
                              </p:par>
                              <p:par>
                                <p:cTn id="15" presetID="22" presetClass="entr" presetSubtype="8" fill="hold" grpId="0" nodeType="withEffect">
                                  <p:stCondLst>
                                    <p:cond delay="0"/>
                                  </p:stCondLst>
                                  <p:childTnLst>
                                    <p:set>
                                      <p:cBhvr>
                                        <p:cTn id="16" dur="1" fill="hold">
                                          <p:stCondLst>
                                            <p:cond delay="0"/>
                                          </p:stCondLst>
                                        </p:cTn>
                                        <p:tgtEl>
                                          <p:spTgt spid="22568"/>
                                        </p:tgtEl>
                                        <p:attrNameLst>
                                          <p:attrName>style.visibility</p:attrName>
                                        </p:attrNameLst>
                                      </p:cBhvr>
                                      <p:to>
                                        <p:strVal val="visible"/>
                                      </p:to>
                                    </p:set>
                                    <p:animEffect transition="in" filter="wipe(left)">
                                      <p:cBhvr>
                                        <p:cTn id="17" dur="500"/>
                                        <p:tgtEl>
                                          <p:spTgt spid="2256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2563"/>
                                        </p:tgtEl>
                                        <p:attrNameLst>
                                          <p:attrName>style.visibility</p:attrName>
                                        </p:attrNameLst>
                                      </p:cBhvr>
                                      <p:to>
                                        <p:strVal val="visible"/>
                                      </p:to>
                                    </p:set>
                                    <p:animEffect transition="in" filter="wipe(left)">
                                      <p:cBhvr>
                                        <p:cTn id="20" dur="500"/>
                                        <p:tgtEl>
                                          <p:spTgt spid="2256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2567"/>
                                        </p:tgtEl>
                                        <p:attrNameLst>
                                          <p:attrName>style.visibility</p:attrName>
                                        </p:attrNameLst>
                                      </p:cBhvr>
                                      <p:to>
                                        <p:strVal val="visible"/>
                                      </p:to>
                                    </p:set>
                                    <p:animEffect transition="in" filter="wipe(left)">
                                      <p:cBhvr>
                                        <p:cTn id="23" dur="500"/>
                                        <p:tgtEl>
                                          <p:spTgt spid="2256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2564"/>
                                        </p:tgtEl>
                                        <p:attrNameLst>
                                          <p:attrName>style.visibility</p:attrName>
                                        </p:attrNameLst>
                                      </p:cBhvr>
                                      <p:to>
                                        <p:strVal val="visible"/>
                                      </p:to>
                                    </p:set>
                                    <p:animEffect transition="in" filter="wipe(up)">
                                      <p:cBhvr>
                                        <p:cTn id="26" dur="500"/>
                                        <p:tgtEl>
                                          <p:spTgt spid="22564"/>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2565"/>
                                        </p:tgtEl>
                                        <p:attrNameLst>
                                          <p:attrName>style.visibility</p:attrName>
                                        </p:attrNameLst>
                                      </p:cBhvr>
                                      <p:to>
                                        <p:strVal val="visible"/>
                                      </p:to>
                                    </p:set>
                                    <p:animEffect transition="in" filter="wipe(up)">
                                      <p:cBhvr>
                                        <p:cTn id="29" dur="500"/>
                                        <p:tgtEl>
                                          <p:spTgt spid="22565"/>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2571"/>
                                        </p:tgtEl>
                                        <p:attrNameLst>
                                          <p:attrName>style.visibility</p:attrName>
                                        </p:attrNameLst>
                                      </p:cBhvr>
                                      <p:to>
                                        <p:strVal val="visible"/>
                                      </p:to>
                                    </p:set>
                                    <p:animEffect transition="in" filter="wipe(left)">
                                      <p:cBhvr>
                                        <p:cTn id="32" dur="500"/>
                                        <p:tgtEl>
                                          <p:spTgt spid="22571"/>
                                        </p:tgtEl>
                                      </p:cBhvr>
                                    </p:animEffect>
                                  </p:childTnLst>
                                </p:cTn>
                              </p:par>
                              <p:par>
                                <p:cTn id="33" presetID="1" presetClass="entr" presetSubtype="0" fill="hold" grpId="0" nodeType="withEffect">
                                  <p:stCondLst>
                                    <p:cond delay="0"/>
                                  </p:stCondLst>
                                  <p:childTnLst>
                                    <p:set>
                                      <p:cBhvr>
                                        <p:cTn id="34" dur="1" fill="hold">
                                          <p:stCondLst>
                                            <p:cond delay="499"/>
                                          </p:stCondLst>
                                        </p:cTn>
                                        <p:tgtEl>
                                          <p:spTgt spid="2256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2570">
                                            <p:bg/>
                                          </p:spTgt>
                                        </p:tgtEl>
                                        <p:attrNameLst>
                                          <p:attrName>style.visibility</p:attrName>
                                        </p:attrNameLst>
                                      </p:cBhvr>
                                      <p:to>
                                        <p:strVal val="visible"/>
                                      </p:to>
                                    </p:set>
                                    <p:animEffect transition="in" filter="wipe(left)">
                                      <p:cBhvr>
                                        <p:cTn id="39" dur="500"/>
                                        <p:tgtEl>
                                          <p:spTgt spid="22570">
                                            <p:bg/>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2570">
                                            <p:txEl>
                                              <p:pRg st="0" end="0"/>
                                            </p:txEl>
                                          </p:spTgt>
                                        </p:tgtEl>
                                        <p:attrNameLst>
                                          <p:attrName>style.visibility</p:attrName>
                                        </p:attrNameLst>
                                      </p:cBhvr>
                                      <p:to>
                                        <p:strVal val="visible"/>
                                      </p:to>
                                    </p:set>
                                    <p:animEffect transition="in" filter="wipe(left)">
                                      <p:cBhvr>
                                        <p:cTn id="42" dur="500"/>
                                        <p:tgtEl>
                                          <p:spTgt spid="2257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570">
                                            <p:txEl>
                                              <p:pRg st="1" end="1"/>
                                            </p:txEl>
                                          </p:spTgt>
                                        </p:tgtEl>
                                        <p:attrNameLst>
                                          <p:attrName>style.visibility</p:attrName>
                                        </p:attrNameLst>
                                      </p:cBhvr>
                                      <p:to>
                                        <p:strVal val="visible"/>
                                      </p:to>
                                    </p:set>
                                    <p:animEffect transition="in" filter="wipe(left)">
                                      <p:cBhvr>
                                        <p:cTn id="47" dur="500"/>
                                        <p:tgtEl>
                                          <p:spTgt spid="22570">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570">
                                            <p:txEl>
                                              <p:pRg st="2" end="2"/>
                                            </p:txEl>
                                          </p:spTgt>
                                        </p:tgtEl>
                                        <p:attrNameLst>
                                          <p:attrName>style.visibility</p:attrName>
                                        </p:attrNameLst>
                                      </p:cBhvr>
                                      <p:to>
                                        <p:strVal val="visible"/>
                                      </p:to>
                                    </p:set>
                                    <p:animEffect transition="in" filter="wipe(left)">
                                      <p:cBhvr>
                                        <p:cTn id="52" dur="500"/>
                                        <p:tgtEl>
                                          <p:spTgt spid="22570">
                                            <p:txEl>
                                              <p:pRg st="2" end="2"/>
                                            </p:txEl>
                                          </p:spTgt>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2570">
                                            <p:txEl>
                                              <p:pRg st="3" end="3"/>
                                            </p:txEl>
                                          </p:spTgt>
                                        </p:tgtEl>
                                        <p:attrNameLst>
                                          <p:attrName>style.visibility</p:attrName>
                                        </p:attrNameLst>
                                      </p:cBhvr>
                                      <p:to>
                                        <p:strVal val="visible"/>
                                      </p:to>
                                    </p:set>
                                    <p:animEffect transition="in" filter="wipe(left)">
                                      <p:cBhvr>
                                        <p:cTn id="55" dur="500"/>
                                        <p:tgtEl>
                                          <p:spTgt spid="22570">
                                            <p:txEl>
                                              <p:pRg st="3" end="3"/>
                                            </p:txEl>
                                          </p:spTgt>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2570">
                                            <p:txEl>
                                              <p:pRg st="4" end="4"/>
                                            </p:txEl>
                                          </p:spTgt>
                                        </p:tgtEl>
                                        <p:attrNameLst>
                                          <p:attrName>style.visibility</p:attrName>
                                        </p:attrNameLst>
                                      </p:cBhvr>
                                      <p:to>
                                        <p:strVal val="visible"/>
                                      </p:to>
                                    </p:set>
                                    <p:animEffect transition="in" filter="wipe(left)">
                                      <p:cBhvr>
                                        <p:cTn id="58" dur="500"/>
                                        <p:tgtEl>
                                          <p:spTgt spid="22570">
                                            <p:txEl>
                                              <p:pRg st="4" end="4"/>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2570">
                                            <p:txEl>
                                              <p:pRg st="5" end="5"/>
                                            </p:txEl>
                                          </p:spTgt>
                                        </p:tgtEl>
                                        <p:attrNameLst>
                                          <p:attrName>style.visibility</p:attrName>
                                        </p:attrNameLst>
                                      </p:cBhvr>
                                      <p:to>
                                        <p:strVal val="visible"/>
                                      </p:to>
                                    </p:set>
                                    <p:animEffect transition="in" filter="wipe(left)">
                                      <p:cBhvr>
                                        <p:cTn id="61" dur="500"/>
                                        <p:tgtEl>
                                          <p:spTgt spid="225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62" grpId="0" autoUpdateAnimBg="0"/>
      <p:bldP spid="22563" grpId="0" autoUpdateAnimBg="0"/>
      <p:bldP spid="22564" grpId="0" animBg="1" autoUpdateAnimBg="0"/>
      <p:bldP spid="22565" grpId="0" animBg="1" autoUpdateAnimBg="0"/>
      <p:bldP spid="22566" grpId="0" autoUpdateAnimBg="0"/>
      <p:bldP spid="22567" grpId="0" autoUpdateAnimBg="0"/>
      <p:bldP spid="22568" grpId="0" autoUpdateAnimBg="0"/>
      <p:bldP spid="22569" grpId="0" autoUpdateAnimBg="0"/>
      <p:bldP spid="22570" grpId="0" animBg="1" autoUpdateAnimBg="0" build="allAtOnce"/>
      <p:bldP spid="2257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6" name="Rectangle 6"/>
          <p:cNvSpPr>
            <a:spLocks noGrp="1" noChangeArrowheads="1"/>
          </p:cNvSpPr>
          <p:nvPr/>
        </p:nvSpPr>
        <p:spPr>
          <a:xfrm>
            <a:off x="0" y="179388"/>
            <a:ext cx="6934200" cy="533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SimSun" panose="02010600030101010101" pitchFamily="2" charset="-122"/>
              </a:defRPr>
            </a:lvl9pPr>
          </a:lstStyle>
          <a:p>
            <a:pPr eaLnBrk="1" hangingPunct="1"/>
            <a:r>
              <a:rPr lang="zh-CN" sz="2800" b="1"/>
              <a:t>邻接矩阵</a:t>
            </a:r>
            <a:r>
              <a:rPr lang="en-US" altLang="zh-CN" sz="2800" b="1"/>
              <a:t>代码</a:t>
            </a:r>
            <a:endParaRPr lang="en-US" altLang="zh-CN" sz="2800" b="1"/>
          </a:p>
        </p:txBody>
      </p:sp>
      <p:pic>
        <p:nvPicPr>
          <p:cNvPr id="2" name="图片 1"/>
          <p:cNvPicPr>
            <a:picLocks noChangeAspect="1"/>
          </p:cNvPicPr>
          <p:nvPr/>
        </p:nvPicPr>
        <p:blipFill>
          <a:blip r:embed="rId1"/>
          <a:stretch>
            <a:fillRect/>
          </a:stretch>
        </p:blipFill>
        <p:spPr>
          <a:xfrm>
            <a:off x="156845" y="892810"/>
            <a:ext cx="7210425" cy="4648200"/>
          </a:xfrm>
          <a:prstGeom prst="rect">
            <a:avLst/>
          </a:prstGeom>
        </p:spPr>
      </p:pic>
    </p:spTree>
  </p:cSld>
  <p:clrMapOvr>
    <a:masterClrMapping/>
  </p:clrMapOvr>
  <p:transition spd="med">
    <p:wipe dir="r"/>
  </p:transition>
</p:sld>
</file>

<file path=ppt/theme/theme1.xml><?xml version="1.0" encoding="utf-8"?>
<a:theme xmlns:a="http://schemas.openxmlformats.org/drawingml/2006/main" name="Pixel">
  <a:themeElements>
    <a:clrScheme name="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FF"/>
      </a:dk1>
      <a:lt1>
        <a:srgbClr val="FFFFCC"/>
      </a:lt1>
      <a:dk2>
        <a:srgbClr val="FF0000"/>
      </a:dk2>
      <a:lt2>
        <a:srgbClr val="666633"/>
      </a:lt2>
      <a:accent1>
        <a:srgbClr val="339933"/>
      </a:accent1>
      <a:accent2>
        <a:srgbClr val="800000"/>
      </a:accent2>
      <a:accent3>
        <a:srgbClr val="FFFFE2"/>
      </a:accent3>
      <a:accent4>
        <a:srgbClr val="0000DA"/>
      </a:accent4>
      <a:accent5>
        <a:srgbClr val="ADCAAD"/>
      </a:accent5>
      <a:accent6>
        <a:srgbClr val="730000"/>
      </a:accent6>
      <a:hlink>
        <a:srgbClr val="990000"/>
      </a:hlink>
      <a:folHlink>
        <a:srgbClr val="FFCC66"/>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0</TotalTime>
  <Words>7620</Words>
  <Application>WPS 演示</Application>
  <PresentationFormat>全屏显示(4:3)</PresentationFormat>
  <Paragraphs>1681</Paragraphs>
  <Slides>45</Slides>
  <Notes>10</Notes>
  <HiddenSlides>0</HiddenSlides>
  <MMClips>0</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3</vt:i4>
      </vt:variant>
      <vt:variant>
        <vt:lpstr>幻灯片标题</vt:lpstr>
      </vt:variant>
      <vt:variant>
        <vt:i4>45</vt:i4>
      </vt:variant>
    </vt:vector>
  </HeadingPairs>
  <TitlesOfParts>
    <vt:vector size="67" baseType="lpstr">
      <vt:lpstr>Arial</vt:lpstr>
      <vt:lpstr>宋体</vt:lpstr>
      <vt:lpstr>Wingdings</vt:lpstr>
      <vt:lpstr>Times New Roman</vt:lpstr>
      <vt:lpstr>仿宋_GB2312</vt:lpstr>
      <vt:lpstr>仿宋</vt:lpstr>
      <vt:lpstr>华文新魏</vt:lpstr>
      <vt:lpstr>SimSun</vt:lpstr>
      <vt:lpstr>Symbol</vt:lpstr>
      <vt:lpstr>楷体_GB2312</vt:lpstr>
      <vt:lpstr>新宋体</vt:lpstr>
      <vt:lpstr>黑体</vt:lpstr>
      <vt:lpstr>隶书</vt:lpstr>
      <vt:lpstr>Courier New</vt:lpstr>
      <vt:lpstr>微软雅黑</vt:lpstr>
      <vt:lpstr>Arial Unicode MS</vt:lpstr>
      <vt:lpstr>Abyssinica SIL</vt:lpstr>
      <vt:lpstr>Pixel</vt:lpstr>
      <vt:lpstr>1_默认设计模板</vt:lpstr>
      <vt:lpstr>Equation.3</vt:lpstr>
      <vt:lpstr>Equation.3</vt:lpstr>
      <vt:lpstr>Equation.3</vt:lpstr>
      <vt:lpstr>图的有关概念</vt:lpstr>
      <vt:lpstr>   </vt:lpstr>
      <vt:lpstr>   </vt:lpstr>
      <vt:lpstr>图的有关概念</vt:lpstr>
      <vt:lpstr>图的有关概念</vt:lpstr>
      <vt:lpstr>图的邻接矩阵（数组）表示</vt:lpstr>
      <vt:lpstr>例2 ：有向图的邻接矩阵</vt:lpstr>
      <vt:lpstr>网（即带权图）的邻接矩阵</vt:lpstr>
      <vt:lpstr>PowerPoint 演示文稿</vt:lpstr>
      <vt:lpstr>邻接表（链式）表示法</vt:lpstr>
      <vt:lpstr>例1：无向图的邻接表</vt:lpstr>
      <vt:lpstr>网络 (带权图) 的邻接表</vt:lpstr>
      <vt:lpstr>PowerPoint 演示文稿</vt:lpstr>
      <vt:lpstr>图的遍历</vt:lpstr>
      <vt:lpstr>一、深度优先搜索( DFS )</vt:lpstr>
      <vt:lpstr>PowerPoint 演示文稿</vt:lpstr>
      <vt:lpstr>讨论3：在图的邻接表中如何进行DFS？</vt:lpstr>
      <vt:lpstr>二、广度优先搜索( BFS )</vt:lpstr>
      <vt:lpstr>广度优先搜索（遍历）步骤：</vt:lpstr>
      <vt:lpstr>讨论1：计算机如何实现BFS？</vt:lpstr>
      <vt:lpstr>PowerPoint 演示文稿</vt:lpstr>
      <vt:lpstr>PowerPoint 演示文稿</vt:lpstr>
      <vt:lpstr>PowerPoint 演示文稿</vt:lpstr>
      <vt:lpstr>PowerPoint 演示文稿</vt:lpstr>
      <vt:lpstr>PowerPoint 演示文稿</vt:lpstr>
      <vt:lpstr>PowerPoint 演示文稿</vt:lpstr>
      <vt:lpstr>8.5  最短路径</vt:lpstr>
      <vt:lpstr>PowerPoint 演示文稿</vt:lpstr>
      <vt:lpstr>PowerPoint 演示文稿</vt:lpstr>
      <vt:lpstr>PowerPoint 演示文稿</vt:lpstr>
      <vt:lpstr>8.5.1  单源最短路径 (Dijkstra算法)(复杂度N^2)</vt:lpstr>
      <vt:lpstr>Dijkstra（迪杰斯特拉）算法</vt:lpstr>
      <vt:lpstr>例3：</vt:lpstr>
      <vt:lpstr>8.5.3 所有顶点之间的最短路径</vt:lpstr>
      <vt:lpstr>PowerPoint 演示文稿</vt:lpstr>
      <vt:lpstr>PowerPoint 演示文稿</vt:lpstr>
      <vt:lpstr>PowerPoint 演示文稿</vt:lpstr>
      <vt:lpstr>8.4 最小生成树  ( minimum cost spanning tree )</vt:lpstr>
      <vt:lpstr>PowerPoint 演示文稿</vt:lpstr>
      <vt:lpstr>讨论：如何求得最小生成树？</vt:lpstr>
      <vt:lpstr>例：应用克鲁斯卡尔算法构造最小生成树的过程</vt:lpstr>
      <vt:lpstr>克鲁斯卡尔（Kruskal）算法:</vt:lpstr>
      <vt:lpstr>Kruskal（克鲁斯卡尔）算法</vt:lpstr>
      <vt:lpstr>普利姆（Prim）算法</vt:lpstr>
      <vt:lpstr>例：</vt:lpstr>
    </vt:vector>
  </TitlesOfParts>
  <Company>清华大学计算机系</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起点</cp:lastModifiedBy>
  <cp:revision>237</cp:revision>
  <cp:lastPrinted>2020-03-14T07:17:40Z</cp:lastPrinted>
  <dcterms:created xsi:type="dcterms:W3CDTF">2020-03-14T07:17:40Z</dcterms:created>
  <dcterms:modified xsi:type="dcterms:W3CDTF">2020-03-14T07:17:40Z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2052-11.1.0.9080</vt:lpwstr>
  </property>
</Properties>
</file>