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417" r:id="rId5"/>
    <p:sldId id="784" r:id="rId6"/>
    <p:sldId id="445" r:id="rId7"/>
    <p:sldId id="446" r:id="rId8"/>
    <p:sldId id="447" r:id="rId9"/>
    <p:sldId id="448" r:id="rId10"/>
    <p:sldId id="449" r:id="rId11"/>
    <p:sldId id="777" r:id="rId12"/>
    <p:sldId id="778" r:id="rId13"/>
    <p:sldId id="779" r:id="rId14"/>
    <p:sldId id="780" r:id="rId15"/>
    <p:sldId id="781" r:id="rId16"/>
    <p:sldId id="259" r:id="rId17"/>
    <p:sldId id="782" r:id="rId18"/>
    <p:sldId id="783" r:id="rId19"/>
    <p:sldId id="261" r:id="rId20"/>
    <p:sldId id="262" r:id="rId21"/>
    <p:sldId id="269" r:id="rId22"/>
    <p:sldId id="7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2E325-ED94-44DC-9923-1F40A94F2463}" type="datetimeFigureOut">
              <a:rPr lang="zh-CN" altLang="en-US" smtClean="0"/>
              <a:t>2020/2/21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15EBE-1EE9-40DA-B516-9A2E3499AE73}" type="slidenum">
              <a:rPr lang="zh-CN" altLang="en-US" smtClean="0"/>
              <a:t>‹#›</a:t>
            </a:fld>
            <a:endParaRPr lang="zh-CN" altLang="en-US"/>
          </a:p>
        </p:txBody>
      </p:sp>
    </p:spTree>
    <p:extLst>
      <p:ext uri="{BB962C8B-B14F-4D97-AF65-F5344CB8AC3E}">
        <p14:creationId xmlns:p14="http://schemas.microsoft.com/office/powerpoint/2010/main" val="23970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r>
              <a:rPr lang="zh-CN" altLang="en-US" dirty="0"/>
              <a:t>让学生上去写</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err="1">
                <a:solidFill>
                  <a:srgbClr val="FF0000"/>
                </a:solidFill>
                <a:ea typeface="楷体_GB2312" pitchFamily="49" charset="-122"/>
              </a:rPr>
              <a:t>S.Push</a:t>
            </a:r>
            <a:r>
              <a:rPr lang="en-US" altLang="zh-CN" b="0" dirty="0">
                <a:solidFill>
                  <a:srgbClr val="FF0000"/>
                </a:solidFill>
                <a:ea typeface="楷体_GB2312" pitchFamily="49" charset="-122"/>
              </a:rPr>
              <a:t>( N </a:t>
            </a:r>
            <a:r>
              <a:rPr lang="en-US" altLang="zh-CN" dirty="0">
                <a:solidFill>
                  <a:srgbClr val="FF0000"/>
                </a:solidFill>
                <a:ea typeface="楷体_GB2312" pitchFamily="49" charset="-122"/>
              </a:rPr>
              <a:t>%</a:t>
            </a:r>
            <a:r>
              <a:rPr lang="en-US" altLang="zh-CN" b="0" dirty="0">
                <a:solidFill>
                  <a:srgbClr val="FF0000"/>
                </a:solidFill>
                <a:ea typeface="楷体_GB2312" pitchFamily="49" charset="-122"/>
              </a:rPr>
              <a:t> 8);  </a:t>
            </a:r>
            <a:r>
              <a:rPr lang="zh-CN" altLang="en-US" b="0" dirty="0">
                <a:solidFill>
                  <a:srgbClr val="FF0000"/>
                </a:solidFill>
                <a:ea typeface="楷体_GB2312" pitchFamily="49" charset="-122"/>
              </a:rPr>
              <a:t>应该修改为 </a:t>
            </a:r>
            <a:r>
              <a:rPr lang="en-US" altLang="zh-CN" b="0" dirty="0" err="1">
                <a:solidFill>
                  <a:srgbClr val="FF0000"/>
                </a:solidFill>
                <a:ea typeface="楷体_GB2312" pitchFamily="49" charset="-122"/>
              </a:rPr>
              <a:t>S.Push</a:t>
            </a:r>
            <a:r>
              <a:rPr lang="en-US" altLang="zh-CN" b="0" dirty="0">
                <a:solidFill>
                  <a:srgbClr val="FF0000"/>
                </a:solidFill>
                <a:ea typeface="楷体_GB2312" pitchFamily="49" charset="-122"/>
              </a:rPr>
              <a:t>( N )</a:t>
            </a:r>
          </a:p>
          <a:p>
            <a:r>
              <a:rPr lang="en-US" altLang="zh-CN" dirty="0"/>
              <a:t>==========</a:t>
            </a:r>
          </a:p>
          <a:p>
            <a:r>
              <a:rPr lang="en-US" altLang="zh-CN" sz="1200" kern="1200" dirty="0">
                <a:solidFill>
                  <a:schemeClr val="tx1"/>
                </a:solidFill>
                <a:latin typeface="Times New Roman" pitchFamily="18" charset="0"/>
                <a:ea typeface="宋体" pitchFamily="2" charset="-122"/>
                <a:cs typeface="+mn-cs"/>
              </a:rPr>
              <a:t>#include &lt;</a:t>
            </a:r>
            <a:r>
              <a:rPr lang="en-US" altLang="zh-CN" sz="1200" kern="1200" dirty="0" err="1">
                <a:solidFill>
                  <a:schemeClr val="tx1"/>
                </a:solidFill>
                <a:latin typeface="Times New Roman" pitchFamily="18" charset="0"/>
                <a:ea typeface="宋体" pitchFamily="2" charset="-122"/>
                <a:cs typeface="+mn-cs"/>
              </a:rPr>
              <a:t>iostream</a:t>
            </a:r>
            <a:r>
              <a:rPr lang="en-US" altLang="zh-CN" sz="1200" kern="1200" dirty="0">
                <a:solidFill>
                  <a:schemeClr val="tx1"/>
                </a:solidFill>
                <a:latin typeface="Times New Roman" pitchFamily="18" charset="0"/>
                <a:ea typeface="宋体" pitchFamily="2" charset="-122"/>
                <a:cs typeface="+mn-cs"/>
              </a:rPr>
              <a:t>&gt; </a:t>
            </a:r>
          </a:p>
          <a:p>
            <a:r>
              <a:rPr lang="en-US" altLang="zh-CN" sz="1200" kern="1200" dirty="0">
                <a:solidFill>
                  <a:schemeClr val="tx1"/>
                </a:solidFill>
                <a:latin typeface="Times New Roman" pitchFamily="18" charset="0"/>
                <a:ea typeface="宋体" pitchFamily="2" charset="-122"/>
                <a:cs typeface="+mn-cs"/>
              </a:rPr>
              <a:t>#include &lt;</a:t>
            </a:r>
            <a:r>
              <a:rPr lang="en-US" altLang="zh-CN" sz="1200" kern="1200" dirty="0" err="1">
                <a:solidFill>
                  <a:schemeClr val="tx1"/>
                </a:solidFill>
                <a:latin typeface="Times New Roman" pitchFamily="18" charset="0"/>
                <a:ea typeface="宋体" pitchFamily="2" charset="-122"/>
                <a:cs typeface="+mn-cs"/>
              </a:rPr>
              <a:t>assert.h</a:t>
            </a:r>
            <a:r>
              <a:rPr lang="en-US" altLang="zh-CN" sz="1200" kern="1200" dirty="0">
                <a:solidFill>
                  <a:schemeClr val="tx1"/>
                </a:solidFill>
                <a:latin typeface="Times New Roman" pitchFamily="18" charset="0"/>
                <a:ea typeface="宋体" pitchFamily="2" charset="-122"/>
                <a:cs typeface="+mn-cs"/>
              </a:rPr>
              <a:t>&gt;</a:t>
            </a:r>
          </a:p>
          <a:p>
            <a:r>
              <a:rPr lang="en-US" altLang="zh-CN" sz="1200" kern="1200" dirty="0">
                <a:solidFill>
                  <a:schemeClr val="tx1"/>
                </a:solidFill>
                <a:latin typeface="Times New Roman" pitchFamily="18" charset="0"/>
                <a:ea typeface="宋体" pitchFamily="2" charset="-122"/>
                <a:cs typeface="+mn-cs"/>
              </a:rPr>
              <a:t>using namespace </a:t>
            </a:r>
            <a:r>
              <a:rPr lang="en-US" altLang="zh-CN" sz="1200" kern="1200" dirty="0" err="1">
                <a:solidFill>
                  <a:schemeClr val="tx1"/>
                </a:solidFill>
                <a:latin typeface="Times New Roman" pitchFamily="18" charset="0"/>
                <a:ea typeface="宋体" pitchFamily="2" charset="-122"/>
                <a:cs typeface="+mn-cs"/>
              </a:rPr>
              <a:t>std</a:t>
            </a:r>
            <a:r>
              <a:rPr lang="en-US" altLang="zh-CN" sz="1200" kern="1200" dirty="0">
                <a:solidFill>
                  <a:schemeClr val="tx1"/>
                </a:solidFill>
                <a:latin typeface="Times New Roman" pitchFamily="18" charset="0"/>
                <a:ea typeface="宋体" pitchFamily="2" charset="-122"/>
                <a:cs typeface="+mn-cs"/>
              </a:rPr>
              <a:t>;</a:t>
            </a:r>
          </a:p>
          <a:p>
            <a:r>
              <a:rPr lang="en-US" altLang="zh-CN" sz="1200" kern="1200" dirty="0" err="1">
                <a:solidFill>
                  <a:schemeClr val="tx1"/>
                </a:solidFill>
                <a:latin typeface="Times New Roman" pitchFamily="18" charset="0"/>
                <a:ea typeface="宋体" pitchFamily="2" charset="-122"/>
                <a:cs typeface="+mn-cs"/>
              </a:rPr>
              <a:t>struct</a:t>
            </a:r>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  </a:t>
            </a:r>
          </a:p>
          <a:p>
            <a:r>
              <a:rPr lang="en-US" altLang="zh-CN" sz="1200" kern="1200" dirty="0">
                <a:solidFill>
                  <a:schemeClr val="tx1"/>
                </a:solidFill>
                <a:latin typeface="Times New Roman" pitchFamily="18" charset="0"/>
                <a:ea typeface="宋体" pitchFamily="2" charset="-122"/>
                <a:cs typeface="+mn-cs"/>
              </a:rPr>
              <a:t>public:</a:t>
            </a:r>
          </a:p>
          <a:p>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data; </a:t>
            </a:r>
          </a:p>
          <a:p>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*link; </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a:t>
            </a:r>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d = 0, </a:t>
            </a:r>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*next = NULL) : data(d), link(next) { }</a:t>
            </a:r>
          </a:p>
          <a:p>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a:t>
            </a:r>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d = 0, </a:t>
            </a:r>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*next = NULL) { data=</a:t>
            </a:r>
            <a:r>
              <a:rPr lang="en-US" altLang="zh-CN" sz="1200" kern="1200" dirty="0" err="1">
                <a:solidFill>
                  <a:schemeClr val="tx1"/>
                </a:solidFill>
                <a:latin typeface="Times New Roman" pitchFamily="18" charset="0"/>
                <a:ea typeface="宋体" pitchFamily="2" charset="-122"/>
                <a:cs typeface="+mn-cs"/>
              </a:rPr>
              <a:t>d;link</a:t>
            </a:r>
            <a:r>
              <a:rPr lang="en-US" altLang="zh-CN" sz="1200" kern="1200" dirty="0">
                <a:solidFill>
                  <a:schemeClr val="tx1"/>
                </a:solidFill>
                <a:latin typeface="Times New Roman" pitchFamily="18" charset="0"/>
                <a:ea typeface="宋体" pitchFamily="2" charset="-122"/>
                <a:cs typeface="+mn-cs"/>
              </a:rPr>
              <a:t>=next; }</a:t>
            </a:r>
          </a:p>
          <a:p>
            <a:r>
              <a:rPr lang="en-US" altLang="zh-CN" sz="1200" kern="1200" dirty="0">
                <a:solidFill>
                  <a:schemeClr val="tx1"/>
                </a:solidFill>
                <a:latin typeface="Times New Roman" pitchFamily="18" charset="0"/>
                <a:ea typeface="宋体" pitchFamily="2" charset="-122"/>
                <a:cs typeface="+mn-cs"/>
              </a:rPr>
              <a:t>~</a:t>
            </a:r>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  </a:t>
            </a:r>
          </a:p>
          <a:p>
            <a:endParaRPr lang="zh-CN" altLang="en-US"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class </a:t>
            </a:r>
            <a:r>
              <a:rPr lang="en-US" altLang="zh-CN" sz="1200" kern="1200" dirty="0" err="1">
                <a:solidFill>
                  <a:schemeClr val="tx1"/>
                </a:solidFill>
                <a:latin typeface="Times New Roman" pitchFamily="18" charset="0"/>
                <a:ea typeface="宋体" pitchFamily="2" charset="-122"/>
                <a:cs typeface="+mn-cs"/>
              </a:rPr>
              <a:t>LinkedStack</a:t>
            </a:r>
            <a:r>
              <a:rPr lang="en-US" altLang="zh-CN" sz="1200" kern="1200" dirty="0">
                <a:solidFill>
                  <a:schemeClr val="tx1"/>
                </a:solidFill>
                <a:latin typeface="Times New Roman" pitchFamily="18" charset="0"/>
                <a:ea typeface="宋体" pitchFamily="2" charset="-122"/>
                <a:cs typeface="+mn-cs"/>
              </a:rPr>
              <a:t>  {  </a:t>
            </a:r>
          </a:p>
          <a:p>
            <a:r>
              <a:rPr lang="en-US" altLang="zh-CN" sz="1200" kern="1200" dirty="0">
                <a:solidFill>
                  <a:schemeClr val="tx1"/>
                </a:solidFill>
                <a:latin typeface="Times New Roman" pitchFamily="18" charset="0"/>
                <a:ea typeface="宋体" pitchFamily="2" charset="-122"/>
                <a:cs typeface="+mn-cs"/>
              </a:rPr>
              <a:t>private:</a:t>
            </a:r>
          </a:p>
          <a:p>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*top; </a:t>
            </a:r>
          </a:p>
          <a:p>
            <a:r>
              <a:rPr lang="en-US" altLang="zh-CN" sz="1200" kern="1200" dirty="0">
                <a:solidFill>
                  <a:schemeClr val="tx1"/>
                </a:solidFill>
                <a:latin typeface="Times New Roman" pitchFamily="18" charset="0"/>
                <a:ea typeface="宋体" pitchFamily="2" charset="-122"/>
                <a:cs typeface="+mn-cs"/>
              </a:rPr>
              <a:t>public:</a:t>
            </a:r>
          </a:p>
          <a:p>
            <a:r>
              <a:rPr lang="en-US" altLang="zh-CN" sz="1200" kern="1200" dirty="0" err="1">
                <a:solidFill>
                  <a:schemeClr val="tx1"/>
                </a:solidFill>
                <a:latin typeface="Times New Roman" pitchFamily="18" charset="0"/>
                <a:ea typeface="宋体" pitchFamily="2" charset="-122"/>
                <a:cs typeface="+mn-cs"/>
              </a:rPr>
              <a:t>LinkedStack</a:t>
            </a:r>
            <a:r>
              <a:rPr lang="en-US" altLang="zh-CN" sz="1200" kern="1200" dirty="0">
                <a:solidFill>
                  <a:schemeClr val="tx1"/>
                </a:solidFill>
                <a:latin typeface="Times New Roman" pitchFamily="18" charset="0"/>
                <a:ea typeface="宋体" pitchFamily="2" charset="-122"/>
                <a:cs typeface="+mn-cs"/>
              </a:rPr>
              <a:t>() : top(NULL) {} </a:t>
            </a:r>
          </a:p>
          <a:p>
            <a:r>
              <a:rPr lang="en-US" altLang="zh-CN" sz="1200" kern="1200" dirty="0">
                <a:solidFill>
                  <a:schemeClr val="tx1"/>
                </a:solidFill>
                <a:latin typeface="Times New Roman" pitchFamily="18" charset="0"/>
                <a:ea typeface="宋体" pitchFamily="2" charset="-122"/>
                <a:cs typeface="+mn-cs"/>
              </a:rPr>
              <a:t>void Push(</a:t>
            </a:r>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&amp;x);  </a:t>
            </a:r>
          </a:p>
          <a:p>
            <a:r>
              <a:rPr lang="en-US" altLang="zh-CN" sz="1200" kern="1200" dirty="0">
                <a:solidFill>
                  <a:schemeClr val="tx1"/>
                </a:solidFill>
                <a:latin typeface="Times New Roman" pitchFamily="18" charset="0"/>
                <a:ea typeface="宋体" pitchFamily="2" charset="-122"/>
                <a:cs typeface="+mn-cs"/>
              </a:rPr>
              <a:t>void print ( ) ;</a:t>
            </a:r>
          </a:p>
          <a:p>
            <a:r>
              <a:rPr lang="en-US" altLang="zh-CN"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void  </a:t>
            </a:r>
            <a:r>
              <a:rPr lang="en-US" altLang="zh-CN" sz="1200" kern="1200" dirty="0" err="1">
                <a:solidFill>
                  <a:schemeClr val="tx1"/>
                </a:solidFill>
                <a:latin typeface="Times New Roman" pitchFamily="18" charset="0"/>
                <a:ea typeface="宋体" pitchFamily="2" charset="-122"/>
                <a:cs typeface="+mn-cs"/>
              </a:rPr>
              <a:t>LinkedStack</a:t>
            </a:r>
            <a:r>
              <a:rPr lang="en-US" altLang="zh-CN" sz="1200" kern="1200" dirty="0">
                <a:solidFill>
                  <a:schemeClr val="tx1"/>
                </a:solidFill>
                <a:latin typeface="Times New Roman" pitchFamily="18" charset="0"/>
                <a:ea typeface="宋体" pitchFamily="2" charset="-122"/>
                <a:cs typeface="+mn-cs"/>
              </a:rPr>
              <a:t>::print ( ){ </a:t>
            </a:r>
          </a:p>
          <a:p>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*p= </a:t>
            </a:r>
            <a:r>
              <a:rPr lang="en-US" altLang="zh-CN" sz="1200" kern="1200" dirty="0" err="1">
                <a:solidFill>
                  <a:schemeClr val="tx1"/>
                </a:solidFill>
                <a:latin typeface="Times New Roman" pitchFamily="18" charset="0"/>
                <a:ea typeface="宋体" pitchFamily="2" charset="-122"/>
                <a:cs typeface="+mn-cs"/>
              </a:rPr>
              <a:t>top;int</a:t>
            </a:r>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i</a:t>
            </a:r>
            <a:r>
              <a:rPr lang="en-US" altLang="zh-CN" sz="1200" kern="1200" dirty="0">
                <a:solidFill>
                  <a:schemeClr val="tx1"/>
                </a:solidFill>
                <a:latin typeface="Times New Roman" pitchFamily="18" charset="0"/>
                <a:ea typeface="宋体" pitchFamily="2" charset="-122"/>
                <a:cs typeface="+mn-cs"/>
              </a:rPr>
              <a:t>=0;</a:t>
            </a:r>
          </a:p>
          <a:p>
            <a:r>
              <a:rPr lang="en-US" altLang="zh-CN" sz="1200" kern="1200" dirty="0">
                <a:solidFill>
                  <a:schemeClr val="tx1"/>
                </a:solidFill>
                <a:latin typeface="Times New Roman" pitchFamily="18" charset="0"/>
                <a:ea typeface="宋体" pitchFamily="2" charset="-122"/>
                <a:cs typeface="+mn-cs"/>
              </a:rPr>
              <a:t>while(p!=NULL)</a:t>
            </a:r>
          </a:p>
          <a:p>
            <a:r>
              <a:rPr lang="en-US" altLang="zh-CN" sz="1200" kern="1200" dirty="0">
                <a:solidFill>
                  <a:schemeClr val="tx1"/>
                </a:solidFill>
                <a:latin typeface="Times New Roman" pitchFamily="18" charset="0"/>
                <a:ea typeface="宋体" pitchFamily="2" charset="-122"/>
                <a:cs typeface="+mn-cs"/>
              </a:rPr>
              <a:t>{</a:t>
            </a:r>
            <a:r>
              <a:rPr lang="en-US" altLang="zh-CN" sz="1200" kern="1200" dirty="0" err="1">
                <a:solidFill>
                  <a:schemeClr val="tx1"/>
                </a:solidFill>
                <a:latin typeface="Times New Roman" pitchFamily="18" charset="0"/>
                <a:ea typeface="宋体" pitchFamily="2" charset="-122"/>
                <a:cs typeface="+mn-cs"/>
              </a:rPr>
              <a:t>cout</a:t>
            </a:r>
            <a:r>
              <a:rPr lang="en-US" altLang="zh-CN" sz="1200" kern="1200" dirty="0">
                <a:solidFill>
                  <a:schemeClr val="tx1"/>
                </a:solidFill>
                <a:latin typeface="Times New Roman" pitchFamily="18" charset="0"/>
                <a:ea typeface="宋体" pitchFamily="2" charset="-122"/>
                <a:cs typeface="+mn-cs"/>
              </a:rPr>
              <a:t>&lt;&lt;++</a:t>
            </a:r>
            <a:r>
              <a:rPr lang="en-US" altLang="zh-CN" sz="1200" kern="1200" dirty="0" err="1">
                <a:solidFill>
                  <a:schemeClr val="tx1"/>
                </a:solidFill>
                <a:latin typeface="Times New Roman" pitchFamily="18" charset="0"/>
                <a:ea typeface="宋体" pitchFamily="2" charset="-122"/>
                <a:cs typeface="+mn-cs"/>
              </a:rPr>
              <a:t>i</a:t>
            </a:r>
            <a:r>
              <a:rPr lang="en-US" altLang="zh-CN" sz="1200" kern="1200" dirty="0">
                <a:solidFill>
                  <a:schemeClr val="tx1"/>
                </a:solidFill>
                <a:latin typeface="Times New Roman" pitchFamily="18" charset="0"/>
                <a:ea typeface="宋体" pitchFamily="2" charset="-122"/>
                <a:cs typeface="+mn-cs"/>
              </a:rPr>
              <a:t>&lt;&lt; ":" &lt;&lt; p-&gt;data&lt;&lt;</a:t>
            </a:r>
            <a:r>
              <a:rPr lang="en-US" altLang="zh-CN" sz="1200" kern="1200" dirty="0" err="1">
                <a:solidFill>
                  <a:schemeClr val="tx1"/>
                </a:solidFill>
                <a:latin typeface="Times New Roman" pitchFamily="18" charset="0"/>
                <a:ea typeface="宋体" pitchFamily="2" charset="-122"/>
                <a:cs typeface="+mn-cs"/>
              </a:rPr>
              <a:t>endl</a:t>
            </a:r>
            <a:r>
              <a:rPr lang="en-US" altLang="zh-CN" sz="1200" kern="1200" dirty="0">
                <a:solidFill>
                  <a:schemeClr val="tx1"/>
                </a:solidFill>
                <a:latin typeface="Times New Roman" pitchFamily="18" charset="0"/>
                <a:ea typeface="宋体" pitchFamily="2" charset="-122"/>
                <a:cs typeface="+mn-cs"/>
              </a:rPr>
              <a:t>; p=p-&gt;link;}</a:t>
            </a:r>
          </a:p>
          <a:p>
            <a:r>
              <a:rPr lang="en-US" altLang="zh-CN" sz="1200" kern="1200" dirty="0">
                <a:solidFill>
                  <a:schemeClr val="tx1"/>
                </a:solidFill>
                <a:latin typeface="Times New Roman" pitchFamily="18" charset="0"/>
                <a:ea typeface="宋体" pitchFamily="2" charset="-122"/>
                <a:cs typeface="+mn-cs"/>
              </a:rPr>
              <a:t>};</a:t>
            </a:r>
          </a:p>
          <a:p>
            <a:endParaRPr lang="zh-CN" altLang="en-US"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void </a:t>
            </a:r>
            <a:r>
              <a:rPr lang="en-US" altLang="zh-CN" sz="1200" kern="1200" dirty="0" err="1">
                <a:solidFill>
                  <a:schemeClr val="tx1"/>
                </a:solidFill>
                <a:latin typeface="Times New Roman" pitchFamily="18" charset="0"/>
                <a:ea typeface="宋体" pitchFamily="2" charset="-122"/>
                <a:cs typeface="+mn-cs"/>
              </a:rPr>
              <a:t>LinkedStack</a:t>
            </a:r>
            <a:r>
              <a:rPr lang="en-US" altLang="zh-CN" sz="1200" kern="1200" dirty="0">
                <a:solidFill>
                  <a:schemeClr val="tx1"/>
                </a:solidFill>
                <a:latin typeface="Times New Roman" pitchFamily="18" charset="0"/>
                <a:ea typeface="宋体" pitchFamily="2" charset="-122"/>
                <a:cs typeface="+mn-cs"/>
              </a:rPr>
              <a:t>::Push(</a:t>
            </a:r>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&amp;x) {</a:t>
            </a:r>
          </a:p>
          <a:p>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将</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元</a:t>
            </a:r>
            <a:r>
              <a:rPr lang="en-US" altLang="zh-CN" sz="1200" kern="1200" dirty="0">
                <a:solidFill>
                  <a:schemeClr val="tx1"/>
                </a:solidFill>
                <a:latin typeface="Times New Roman" pitchFamily="18" charset="0"/>
                <a:ea typeface="宋体" pitchFamily="2" charset="-122"/>
                <a:cs typeface="+mn-cs"/>
              </a:rPr>
              <a:t>a</a:t>
            </a:r>
            <a:r>
              <a:rPr lang="zh-CN" altLang="en-US" sz="1200" kern="1200" dirty="0">
                <a:solidFill>
                  <a:schemeClr val="tx1"/>
                </a:solidFill>
                <a:latin typeface="Times New Roman" pitchFamily="18" charset="0"/>
                <a:ea typeface="宋体" pitchFamily="2" charset="-122"/>
                <a:cs typeface="+mn-cs"/>
              </a:rPr>
              <a:t>素</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值</a:t>
            </a:r>
            <a:r>
              <a:rPr lang="en-US" altLang="zh-CN" sz="1200" kern="1200" dirty="0" err="1">
                <a:solidFill>
                  <a:schemeClr val="tx1"/>
                </a:solidFill>
                <a:latin typeface="Times New Roman" pitchFamily="18" charset="0"/>
                <a:ea typeface="宋体" pitchFamily="2" charset="-122"/>
                <a:cs typeface="+mn-cs"/>
              </a:rPr>
              <a:t>μx</a:t>
            </a:r>
            <a:r>
              <a:rPr lang="zh-CN" altLang="en-US" sz="1200" kern="1200" dirty="0">
                <a:solidFill>
                  <a:schemeClr val="tx1"/>
                </a:solidFill>
                <a:latin typeface="Times New Roman" pitchFamily="18" charset="0"/>
                <a:ea typeface="宋体" pitchFamily="2" charset="-122"/>
                <a:cs typeface="+mn-cs"/>
              </a:rPr>
              <a:t>插</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入</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到</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链</a:t>
            </a:r>
            <a:r>
              <a:rPr lang="en-US" altLang="zh-CN" sz="1200" kern="1200" dirty="0">
                <a:solidFill>
                  <a:schemeClr val="tx1"/>
                </a:solidFill>
                <a:latin typeface="Times New Roman" pitchFamily="18" charset="0"/>
                <a:ea typeface="宋体" pitchFamily="2" charset="-122"/>
                <a:cs typeface="+mn-cs"/>
              </a:rPr>
              <a:t>ⅰ?</a:t>
            </a:r>
            <a:r>
              <a:rPr lang="zh-CN" altLang="en-US" sz="1200" kern="1200" dirty="0">
                <a:solidFill>
                  <a:schemeClr val="tx1"/>
                </a:solidFill>
                <a:latin typeface="Times New Roman" pitchFamily="18" charset="0"/>
                <a:ea typeface="宋体" pitchFamily="2" charset="-122"/>
                <a:cs typeface="+mn-cs"/>
              </a:rPr>
              <a:t>式</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栈</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的</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栈</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顶￥</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即</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链</a:t>
            </a:r>
            <a:r>
              <a:rPr lang="en-US" altLang="zh-CN" sz="1200" kern="1200" dirty="0">
                <a:solidFill>
                  <a:schemeClr val="tx1"/>
                </a:solidFill>
                <a:latin typeface="Times New Roman" pitchFamily="18" charset="0"/>
                <a:ea typeface="宋体" pitchFamily="2" charset="-122"/>
                <a:cs typeface="+mn-cs"/>
              </a:rPr>
              <a:t>ⅰ?</a:t>
            </a:r>
            <a:r>
              <a:rPr lang="zh-CN" altLang="en-US" sz="1200" kern="1200" dirty="0">
                <a:solidFill>
                  <a:schemeClr val="tx1"/>
                </a:solidFill>
                <a:latin typeface="Times New Roman" pitchFamily="18" charset="0"/>
                <a:ea typeface="宋体" pitchFamily="2" charset="-122"/>
                <a:cs typeface="+mn-cs"/>
              </a:rPr>
              <a:t>头</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top = new </a:t>
            </a:r>
            <a:r>
              <a:rPr lang="en-US" altLang="zh-CN" sz="1200" kern="1200" dirty="0" err="1">
                <a:solidFill>
                  <a:schemeClr val="tx1"/>
                </a:solidFill>
                <a:latin typeface="Times New Roman" pitchFamily="18" charset="0"/>
                <a:ea typeface="宋体" pitchFamily="2" charset="-122"/>
                <a:cs typeface="+mn-cs"/>
              </a:rPr>
              <a:t>StackNode</a:t>
            </a:r>
            <a:r>
              <a:rPr lang="en-US" altLang="zh-CN" sz="1200" kern="1200" dirty="0">
                <a:solidFill>
                  <a:schemeClr val="tx1"/>
                </a:solidFill>
                <a:latin typeface="Times New Roman" pitchFamily="18" charset="0"/>
                <a:ea typeface="宋体" pitchFamily="2" charset="-122"/>
                <a:cs typeface="+mn-cs"/>
              </a:rPr>
              <a:t>( x, top );//</a:t>
            </a:r>
            <a:r>
              <a:rPr lang="zh-CN" altLang="en-US" sz="1200" kern="1200" dirty="0">
                <a:solidFill>
                  <a:schemeClr val="tx1"/>
                </a:solidFill>
                <a:latin typeface="Times New Roman" pitchFamily="18" charset="0"/>
                <a:ea typeface="宋体" pitchFamily="2" charset="-122"/>
                <a:cs typeface="+mn-cs"/>
              </a:rPr>
              <a:t>创洹</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建</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新</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结</a:t>
            </a:r>
            <a:r>
              <a:rPr lang="en-US" altLang="zh-CN" sz="1200" kern="1200" dirty="0">
                <a:solidFill>
                  <a:schemeClr val="tx1"/>
                </a:solidFill>
                <a:latin typeface="Times New Roman" pitchFamily="18" charset="0"/>
                <a:ea typeface="宋体" pitchFamily="2" charset="-122"/>
                <a:cs typeface="+mn-cs"/>
              </a:rPr>
              <a:t>á</a:t>
            </a:r>
            <a:r>
              <a:rPr lang="zh-CN" altLang="en-US" sz="1200" kern="1200" dirty="0">
                <a:solidFill>
                  <a:schemeClr val="tx1"/>
                </a:solidFill>
                <a:latin typeface="Times New Roman" pitchFamily="18" charset="0"/>
                <a:ea typeface="宋体" pitchFamily="2" charset="-122"/>
                <a:cs typeface="+mn-cs"/>
              </a:rPr>
              <a:t>点</a:t>
            </a:r>
            <a:r>
              <a:rPr lang="en-US" altLang="zh-CN" sz="1200" kern="1200" dirty="0">
                <a:solidFill>
                  <a:schemeClr val="tx1"/>
                </a:solidFill>
                <a:latin typeface="Times New Roman" pitchFamily="18" charset="0"/>
                <a:ea typeface="宋体" pitchFamily="2" charset="-122"/>
                <a:cs typeface="+mn-cs"/>
              </a:rPr>
              <a:t>?</a:t>
            </a:r>
            <a:endParaRPr lang="zh-CN" altLang="en-US"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assert (top != NULL);//</a:t>
            </a:r>
            <a:r>
              <a:rPr lang="zh-CN" altLang="en-US" sz="1200" kern="1200" dirty="0">
                <a:solidFill>
                  <a:schemeClr val="tx1"/>
                </a:solidFill>
                <a:latin typeface="Times New Roman" pitchFamily="18" charset="0"/>
                <a:ea typeface="宋体" pitchFamily="2" charset="-122"/>
                <a:cs typeface="+mn-cs"/>
              </a:rPr>
              <a:t>创洹</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建</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失骸</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败悒</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退</a:t>
            </a:r>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出</a:t>
            </a:r>
            <a:r>
              <a:rPr lang="en-US" altLang="zh-CN" sz="1200" kern="1200" dirty="0">
                <a:solidFill>
                  <a:schemeClr val="tx1"/>
                </a:solidFill>
                <a:latin typeface="Times New Roman" pitchFamily="18" charset="0"/>
                <a:ea typeface="宋体" pitchFamily="2" charset="-122"/>
                <a:cs typeface="+mn-cs"/>
              </a:rPr>
              <a:t>?</a:t>
            </a:r>
            <a:endParaRPr lang="zh-CN" altLang="en-US"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void main()</a:t>
            </a:r>
          </a:p>
          <a:p>
            <a:r>
              <a:rPr lang="en-US" altLang="zh-CN" sz="1200" kern="1200" dirty="0">
                <a:solidFill>
                  <a:schemeClr val="tx1"/>
                </a:solidFill>
                <a:latin typeface="Times New Roman" pitchFamily="18" charset="0"/>
                <a:ea typeface="宋体" pitchFamily="2" charset="-122"/>
                <a:cs typeface="+mn-cs"/>
              </a:rPr>
              <a:t>{</a:t>
            </a:r>
          </a:p>
          <a:p>
            <a:r>
              <a:rPr lang="en-US" altLang="zh-CN" sz="1200" kern="1200" dirty="0" err="1">
                <a:solidFill>
                  <a:schemeClr val="tx1"/>
                </a:solidFill>
                <a:latin typeface="Times New Roman" pitchFamily="18" charset="0"/>
                <a:ea typeface="宋体" pitchFamily="2" charset="-122"/>
                <a:cs typeface="+mn-cs"/>
              </a:rPr>
              <a:t>LinkedStack</a:t>
            </a:r>
            <a:r>
              <a:rPr lang="en-US" altLang="zh-CN" sz="1200" kern="1200" dirty="0">
                <a:solidFill>
                  <a:schemeClr val="tx1"/>
                </a:solidFill>
                <a:latin typeface="Times New Roman" pitchFamily="18" charset="0"/>
                <a:ea typeface="宋体" pitchFamily="2" charset="-122"/>
                <a:cs typeface="+mn-cs"/>
              </a:rPr>
              <a:t> s; </a:t>
            </a:r>
          </a:p>
          <a:p>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N;</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cin</a:t>
            </a:r>
            <a:r>
              <a:rPr lang="en-US" altLang="zh-CN" sz="1200" kern="1200" dirty="0">
                <a:solidFill>
                  <a:schemeClr val="tx1"/>
                </a:solidFill>
                <a:latin typeface="Times New Roman" pitchFamily="18" charset="0"/>
                <a:ea typeface="宋体" pitchFamily="2" charset="-122"/>
                <a:cs typeface="+mn-cs"/>
              </a:rPr>
              <a:t> &gt;&gt;N;</a:t>
            </a:r>
          </a:p>
          <a:p>
            <a:r>
              <a:rPr lang="en-US" altLang="zh-CN" sz="1200" kern="1200" dirty="0">
                <a:solidFill>
                  <a:schemeClr val="tx1"/>
                </a:solidFill>
                <a:latin typeface="Times New Roman" pitchFamily="18" charset="0"/>
                <a:ea typeface="宋体" pitchFamily="2" charset="-122"/>
                <a:cs typeface="+mn-cs"/>
              </a:rPr>
              <a:t>    while (N)  </a:t>
            </a:r>
          </a:p>
          <a:p>
            <a:r>
              <a:rPr lang="zh-CN" altLang="en-US" sz="1200" kern="1200" dirty="0">
                <a:solidFill>
                  <a:schemeClr val="tx1"/>
                </a:solidFill>
                <a:latin typeface="Times New Roman" pitchFamily="18" charset="0"/>
                <a:ea typeface="宋体" pitchFamily="2" charset="-122"/>
                <a:cs typeface="+mn-cs"/>
              </a:rPr>
              <a:t>     </a:t>
            </a:r>
            <a:r>
              <a:rPr lang="en-US" altLang="zh-CN"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int</a:t>
            </a:r>
            <a:r>
              <a:rPr lang="en-US" altLang="zh-CN" sz="1200" kern="1200" dirty="0">
                <a:solidFill>
                  <a:schemeClr val="tx1"/>
                </a:solidFill>
                <a:latin typeface="Times New Roman" pitchFamily="18" charset="0"/>
                <a:ea typeface="宋体" pitchFamily="2" charset="-122"/>
                <a:cs typeface="+mn-cs"/>
              </a:rPr>
              <a:t> a=N % 2;</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s.Push</a:t>
            </a:r>
            <a:r>
              <a:rPr lang="en-US" altLang="zh-CN" sz="1200" kern="1200" dirty="0">
                <a:solidFill>
                  <a:schemeClr val="tx1"/>
                </a:solidFill>
                <a:latin typeface="Times New Roman" pitchFamily="18" charset="0"/>
                <a:ea typeface="宋体" pitchFamily="2" charset="-122"/>
                <a:cs typeface="+mn-cs"/>
              </a:rPr>
              <a:t>(a);</a:t>
            </a:r>
          </a:p>
          <a:p>
            <a:r>
              <a:rPr lang="en-US" altLang="zh-CN" sz="1200" kern="1200" dirty="0">
                <a:solidFill>
                  <a:schemeClr val="tx1"/>
                </a:solidFill>
                <a:latin typeface="Times New Roman" pitchFamily="18" charset="0"/>
                <a:ea typeface="宋体" pitchFamily="2" charset="-122"/>
                <a:cs typeface="+mn-cs"/>
              </a:rPr>
              <a:t>      N = N/2;</a:t>
            </a:r>
          </a:p>
          <a:p>
            <a:r>
              <a:rPr lang="zh-CN" altLang="en-US" sz="1200" kern="1200" dirty="0">
                <a:solidFill>
                  <a:schemeClr val="tx1"/>
                </a:solidFill>
                <a:latin typeface="Times New Roman" pitchFamily="18" charset="0"/>
                <a:ea typeface="宋体" pitchFamily="2" charset="-122"/>
                <a:cs typeface="+mn-cs"/>
              </a:rPr>
              <a:t>      </a:t>
            </a:r>
            <a:r>
              <a:rPr lang="en-US" altLang="zh-CN" sz="1200" kern="1200" dirty="0">
                <a:solidFill>
                  <a:schemeClr val="tx1"/>
                </a:solidFill>
                <a:latin typeface="Times New Roman" pitchFamily="18" charset="0"/>
                <a:ea typeface="宋体" pitchFamily="2" charset="-122"/>
                <a:cs typeface="+mn-cs"/>
              </a:rPr>
              <a:t>} </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s.print</a:t>
            </a:r>
            <a:r>
              <a:rPr lang="en-US" altLang="zh-CN"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getchar</a:t>
            </a:r>
            <a:r>
              <a:rPr lang="en-US" altLang="zh-CN" sz="1200" kern="1200" dirty="0">
                <a:solidFill>
                  <a:schemeClr val="tx1"/>
                </a:solidFill>
                <a:latin typeface="Times New Roman" pitchFamily="18" charset="0"/>
                <a:ea typeface="宋体" pitchFamily="2" charset="-122"/>
                <a:cs typeface="+mn-cs"/>
              </a:rPr>
              <a:t>(); </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getchar</a:t>
            </a:r>
            <a:r>
              <a:rPr lang="en-US" altLang="zh-CN" sz="1200" kern="1200" dirty="0">
                <a:solidFill>
                  <a:schemeClr val="tx1"/>
                </a:solidFill>
                <a:latin typeface="Times New Roman" pitchFamily="18" charset="0"/>
                <a:ea typeface="宋体" pitchFamily="2" charset="-122"/>
                <a:cs typeface="+mn-cs"/>
              </a:rPr>
              <a:t>();</a:t>
            </a:r>
          </a:p>
          <a:p>
            <a:r>
              <a:rPr lang="en-US" altLang="zh-CN" sz="1200" kern="1200" dirty="0">
                <a:solidFill>
                  <a:schemeClr val="tx1"/>
                </a:solidFill>
                <a:latin typeface="Times New Roman" pitchFamily="18" charset="0"/>
                <a:ea typeface="宋体" pitchFamily="2" charset="-122"/>
                <a:cs typeface="+mn-cs"/>
              </a:rPr>
              <a:t>}</a:t>
            </a:r>
          </a:p>
          <a:p>
            <a:endParaRPr lang="zh-CN" altLang="en-US" dirty="0"/>
          </a:p>
        </p:txBody>
      </p:sp>
      <p:sp>
        <p:nvSpPr>
          <p:cNvPr id="84996"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C5A65E0E-AD03-4276-98FF-52228F107B1F}" type="slidenum">
              <a:rPr lang="en-US" altLang="zh-CN" sz="1200" b="0" smtClean="0"/>
              <a:t>9</a:t>
            </a:fld>
            <a:endParaRPr lang="en-US" altLang="zh-CN"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E0D50-4167-488F-AF1D-5A82C078EA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2F8242-A290-45A5-9ED5-CC0BC965F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690252-43F2-46DE-AB07-8ACF6972D2ED}"/>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5" name="页脚占位符 4">
            <a:extLst>
              <a:ext uri="{FF2B5EF4-FFF2-40B4-BE49-F238E27FC236}">
                <a16:creationId xmlns:a16="http://schemas.microsoft.com/office/drawing/2014/main" id="{AF727A27-8A8C-4780-942B-8A957F054D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066E68-9EC8-4FA4-A75F-B8739BAEFDE2}"/>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1376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2C67C-C134-4B8B-8134-3B13A1474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9819CA-D807-4BE7-BB92-5357BC0DEEE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B016B1-D3E8-4262-8A41-D231C4CB18C0}"/>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5" name="页脚占位符 4">
            <a:extLst>
              <a:ext uri="{FF2B5EF4-FFF2-40B4-BE49-F238E27FC236}">
                <a16:creationId xmlns:a16="http://schemas.microsoft.com/office/drawing/2014/main" id="{9CAF805A-3612-494C-8D02-390ED7121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2DB19-3767-40CF-A34B-CD5ED05CD628}"/>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314047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A31F12-2D5A-4755-815F-A8697B7416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E2A707-D2B7-469B-B32F-7A106BC4767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2683DF-5429-46DF-89A2-04AC8D27AC98}"/>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5" name="页脚占位符 4">
            <a:extLst>
              <a:ext uri="{FF2B5EF4-FFF2-40B4-BE49-F238E27FC236}">
                <a16:creationId xmlns:a16="http://schemas.microsoft.com/office/drawing/2014/main" id="{67857F7A-C06E-48CB-8064-53A901851A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30D16-814F-4E1B-89AC-C8F4769528BC}"/>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42872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10000-C28A-4FC5-8368-8C68B2D56D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9DA1D2-F5C5-4A5F-BBC7-549CF94D744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87DA96-4A97-4D38-8ED8-9B62C4BC7936}"/>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5" name="页脚占位符 4">
            <a:extLst>
              <a:ext uri="{FF2B5EF4-FFF2-40B4-BE49-F238E27FC236}">
                <a16:creationId xmlns:a16="http://schemas.microsoft.com/office/drawing/2014/main" id="{77B8CB49-DD15-4CF6-8A40-8C258773E9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326538-A077-4B20-AD89-B8BF732DE81E}"/>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73580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C0E68-F963-4EF1-86F2-7E2EEE1411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CE4D82-7BCC-48C5-AE1C-F2F03F1CC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F2FE0E-7C38-43DA-882B-ADE68ED7C79A}"/>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5" name="页脚占位符 4">
            <a:extLst>
              <a:ext uri="{FF2B5EF4-FFF2-40B4-BE49-F238E27FC236}">
                <a16:creationId xmlns:a16="http://schemas.microsoft.com/office/drawing/2014/main" id="{BDFE62AE-0BE8-4DAC-B29C-501D0C65EA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8093F4-2E68-4D5F-830A-24B7C504EBDE}"/>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424138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0241A-7C62-4015-9A78-B1B46D8DC3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2C862B-C651-44F3-BE0D-D90DD762026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5834622-9951-41A6-B260-01A67BD40DD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7F45804-7EAC-48A7-B91E-46C2C83D6A99}"/>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6" name="页脚占位符 5">
            <a:extLst>
              <a:ext uri="{FF2B5EF4-FFF2-40B4-BE49-F238E27FC236}">
                <a16:creationId xmlns:a16="http://schemas.microsoft.com/office/drawing/2014/main" id="{C74CA22B-9718-4417-A4FB-B1C71E9A57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3CAA92-D857-4021-871D-B189054F1183}"/>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78189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D71E-77D6-447C-B815-C37031784D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A75E93-344D-472A-8CF5-38C8623E5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C267CB-89D2-4047-BFA7-55596050AC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2C5BFEC-2E4C-4913-A23B-D324F5F7E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FDFEB34-13E6-4355-B842-2FB16845C80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A09AB02-4996-44E8-8882-BC7A0CC5AD17}"/>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8" name="页脚占位符 7">
            <a:extLst>
              <a:ext uri="{FF2B5EF4-FFF2-40B4-BE49-F238E27FC236}">
                <a16:creationId xmlns:a16="http://schemas.microsoft.com/office/drawing/2014/main" id="{A477E0E4-E09A-4CFA-9A2A-EA9CD6B44C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03D92F-3978-4DA3-8651-DD77CCB989A7}"/>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80837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67043-16C5-422B-AC21-698D4B2F52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5D6DC9-B89E-4CBE-9E02-3DE9E4DE4FF5}"/>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4" name="页脚占位符 3">
            <a:extLst>
              <a:ext uri="{FF2B5EF4-FFF2-40B4-BE49-F238E27FC236}">
                <a16:creationId xmlns:a16="http://schemas.microsoft.com/office/drawing/2014/main" id="{BF25B9C3-D2EF-4750-B660-46990A1185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4CF2F3-0C0C-49E7-BA18-0D134D3C63E7}"/>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258570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73A45B-7943-4E86-967C-76D5E0847093}"/>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3" name="页脚占位符 2">
            <a:extLst>
              <a:ext uri="{FF2B5EF4-FFF2-40B4-BE49-F238E27FC236}">
                <a16:creationId xmlns:a16="http://schemas.microsoft.com/office/drawing/2014/main" id="{75FEC02D-FD67-4656-8DA1-9BA5633622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185568-5137-4086-BCE6-265E6948CDC7}"/>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16764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1832E-CCB8-4085-9A44-D1320003C1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8A15F1-A509-43C4-BF4F-AC653B7FC1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45F1D3B-3AD7-432D-9AFA-3E432F635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8D4AE3-B19F-4397-9CAD-B9ABAAF3FD63}"/>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6" name="页脚占位符 5">
            <a:extLst>
              <a:ext uri="{FF2B5EF4-FFF2-40B4-BE49-F238E27FC236}">
                <a16:creationId xmlns:a16="http://schemas.microsoft.com/office/drawing/2014/main" id="{E982D88A-F81F-4D9B-93F7-5304CB216D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5B2B75-383B-4B13-A168-2C56C71402EC}"/>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71764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5F5C9-9109-41F6-92D4-153BC8A194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5AF957-D6D5-410F-85A5-5CBEE6A22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C0ED46-B281-4CE7-8AD0-607860A12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6CF8C38-9FD7-4914-AACA-BAD989929665}"/>
              </a:ext>
            </a:extLst>
          </p:cNvPr>
          <p:cNvSpPr>
            <a:spLocks noGrp="1"/>
          </p:cNvSpPr>
          <p:nvPr>
            <p:ph type="dt" sz="half" idx="10"/>
          </p:nvPr>
        </p:nvSpPr>
        <p:spPr/>
        <p:txBody>
          <a:bodyPr/>
          <a:lstStyle/>
          <a:p>
            <a:fld id="{C858BF8E-BFBD-491B-A518-AA01F03A7D94}" type="datetimeFigureOut">
              <a:rPr lang="zh-CN" altLang="en-US" smtClean="0"/>
              <a:t>2020/2/21</a:t>
            </a:fld>
            <a:endParaRPr lang="zh-CN" altLang="en-US"/>
          </a:p>
        </p:txBody>
      </p:sp>
      <p:sp>
        <p:nvSpPr>
          <p:cNvPr id="6" name="页脚占位符 5">
            <a:extLst>
              <a:ext uri="{FF2B5EF4-FFF2-40B4-BE49-F238E27FC236}">
                <a16:creationId xmlns:a16="http://schemas.microsoft.com/office/drawing/2014/main" id="{2CA159EC-EC20-4FC1-A6FE-06652DC0D6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F0C866-E456-4E2C-BD47-1D7DB8B7B52F}"/>
              </a:ext>
            </a:extLst>
          </p:cNvPr>
          <p:cNvSpPr>
            <a:spLocks noGrp="1"/>
          </p:cNvSpPr>
          <p:nvPr>
            <p:ph type="sldNum" sz="quarter" idx="12"/>
          </p:nvPr>
        </p:nvSpPr>
        <p:spPr/>
        <p:txBody>
          <a:body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134702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17E573-D716-4817-B378-959520598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C3987D-F450-4919-8E3B-DE3CBD12C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FEB199-02D4-45ED-990B-72209EDF5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8BF8E-BFBD-491B-A518-AA01F03A7D94}" type="datetimeFigureOut">
              <a:rPr lang="zh-CN" altLang="en-US" smtClean="0"/>
              <a:t>2020/2/21</a:t>
            </a:fld>
            <a:endParaRPr lang="zh-CN" altLang="en-US"/>
          </a:p>
        </p:txBody>
      </p:sp>
      <p:sp>
        <p:nvSpPr>
          <p:cNvPr id="5" name="页脚占位符 4">
            <a:extLst>
              <a:ext uri="{FF2B5EF4-FFF2-40B4-BE49-F238E27FC236}">
                <a16:creationId xmlns:a16="http://schemas.microsoft.com/office/drawing/2014/main" id="{7C7FBA35-DE70-47A7-B939-4DA1CDB94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58F0BE-F83F-4F1A-B3C4-228DC9253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72B36-D8BA-49E7-B77C-301E37F2FE4F}" type="slidenum">
              <a:rPr lang="zh-CN" altLang="en-US" smtClean="0"/>
              <a:t>‹#›</a:t>
            </a:fld>
            <a:endParaRPr lang="zh-CN" altLang="en-US"/>
          </a:p>
        </p:txBody>
      </p:sp>
    </p:spTree>
    <p:extLst>
      <p:ext uri="{BB962C8B-B14F-4D97-AF65-F5344CB8AC3E}">
        <p14:creationId xmlns:p14="http://schemas.microsoft.com/office/powerpoint/2010/main" val="250617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724FBA0-10B3-4856-AE4E-251231146939}"/>
              </a:ext>
            </a:extLst>
          </p:cNvPr>
          <p:cNvSpPr>
            <a:spLocks noGrp="1"/>
          </p:cNvSpPr>
          <p:nvPr>
            <p:ph type="title"/>
          </p:nvPr>
        </p:nvSpPr>
        <p:spPr/>
        <p:txBody>
          <a:bodyPr/>
          <a:lstStyle/>
          <a:p>
            <a:r>
              <a:rPr lang="en-US" altLang="zh-CN" dirty="0"/>
              <a:t>1. </a:t>
            </a:r>
            <a:r>
              <a:rPr lang="zh-CN" altLang="en-US" dirty="0"/>
              <a:t>数组与容器（</a:t>
            </a:r>
            <a:r>
              <a:rPr lang="en-US" altLang="zh-CN" dirty="0"/>
              <a:t>vector</a:t>
            </a:r>
            <a:r>
              <a:rPr lang="zh-CN" altLang="en-US" dirty="0"/>
              <a:t>）</a:t>
            </a:r>
          </a:p>
        </p:txBody>
      </p:sp>
      <p:sp>
        <p:nvSpPr>
          <p:cNvPr id="5" name="内容占位符 4">
            <a:extLst>
              <a:ext uri="{FF2B5EF4-FFF2-40B4-BE49-F238E27FC236}">
                <a16:creationId xmlns:a16="http://schemas.microsoft.com/office/drawing/2014/main" id="{EA3339F3-1C8A-497E-9CC1-98716A327233}"/>
              </a:ext>
            </a:extLst>
          </p:cNvPr>
          <p:cNvSpPr>
            <a:spLocks noGrp="1"/>
          </p:cNvSpPr>
          <p:nvPr>
            <p:ph idx="1"/>
          </p:nvPr>
        </p:nvSpPr>
        <p:spPr/>
        <p:txBody>
          <a:bodyPr/>
          <a:lstStyle/>
          <a:p>
            <a:r>
              <a:rPr lang="zh-CN" altLang="en-US" dirty="0"/>
              <a:t>向量（</a:t>
            </a:r>
            <a:r>
              <a:rPr lang="en-US" altLang="zh-CN" dirty="0"/>
              <a:t>Vector</a:t>
            </a:r>
            <a:r>
              <a:rPr lang="zh-CN" altLang="en-US" dirty="0"/>
              <a:t>）是一个封装了动态大小数组的顺序容器。跟任意其它类型容器一样，它能够存放各种类型的对象。可以简单的认为，向量是一个能够存放任意类型的动态数组。</a:t>
            </a:r>
            <a:endParaRPr lang="en-US" altLang="zh-CN" dirty="0"/>
          </a:p>
          <a:p>
            <a:r>
              <a:rPr lang="zh-CN" altLang="en-US" dirty="0"/>
              <a:t>简单来说，</a:t>
            </a:r>
            <a:r>
              <a:rPr lang="en-US" altLang="zh-CN" dirty="0"/>
              <a:t>vector</a:t>
            </a:r>
            <a:r>
              <a:rPr lang="zh-CN" altLang="en-US" dirty="0"/>
              <a:t>是一个可变长度数组</a:t>
            </a:r>
          </a:p>
        </p:txBody>
      </p:sp>
    </p:spTree>
    <p:extLst>
      <p:ext uri="{BB962C8B-B14F-4D97-AF65-F5344CB8AC3E}">
        <p14:creationId xmlns:p14="http://schemas.microsoft.com/office/powerpoint/2010/main" val="315692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38314" y="928689"/>
            <a:ext cx="8929687"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b="0">
                <a:ea typeface="楷体_GB2312" pitchFamily="49" charset="-122"/>
              </a:rPr>
              <a:t>假设在表达式中</a:t>
            </a:r>
          </a:p>
          <a:p>
            <a:pPr algn="l">
              <a:lnSpc>
                <a:spcPct val="120000"/>
              </a:lnSpc>
            </a:pPr>
            <a:r>
              <a:rPr lang="zh-CN" altLang="en-US" b="0">
                <a:ea typeface="楷体_GB2312" pitchFamily="49" charset="-122"/>
              </a:rPr>
              <a:t>（［］（））或［（［ ］［ ］）］等为正确的格式，</a:t>
            </a:r>
          </a:p>
          <a:p>
            <a:pPr algn="l">
              <a:lnSpc>
                <a:spcPct val="120000"/>
              </a:lnSpc>
            </a:pPr>
            <a:r>
              <a:rPr lang="zh-CN" altLang="en-US" b="0">
                <a:ea typeface="楷体_GB2312" pitchFamily="49" charset="-122"/>
              </a:rPr>
              <a:t>［（ ］）或（［（ ））或 （（）］</a:t>
            </a:r>
            <a:r>
              <a:rPr lang="en-US" altLang="zh-CN" b="0">
                <a:ea typeface="楷体_GB2312" pitchFamily="49" charset="-122"/>
              </a:rPr>
              <a:t>)</a:t>
            </a:r>
            <a:r>
              <a:rPr lang="zh-CN" altLang="en-US" b="0">
                <a:ea typeface="楷体_GB2312" pitchFamily="49" charset="-122"/>
              </a:rPr>
              <a:t>为不正确的格式。</a:t>
            </a:r>
            <a:endParaRPr lang="zh-CN" altLang="en-US" b="0">
              <a:solidFill>
                <a:srgbClr val="FF0000"/>
              </a:solidFill>
              <a:ea typeface="楷体_GB2312" pitchFamily="49" charset="-122"/>
            </a:endParaRPr>
          </a:p>
        </p:txBody>
      </p:sp>
      <p:sp>
        <p:nvSpPr>
          <p:cNvPr id="20483" name="Text Box 4">
            <a:hlinkClick r:id="rId2" action="ppaction://hlinksldjump"/>
          </p:cNvPr>
          <p:cNvSpPr txBox="1">
            <a:spLocks noChangeArrowheads="1"/>
          </p:cNvSpPr>
          <p:nvPr/>
        </p:nvSpPr>
        <p:spPr bwMode="auto">
          <a:xfrm>
            <a:off x="1952625" y="214313"/>
            <a:ext cx="83581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3200">
                <a:ea typeface="楷体_GB2312" pitchFamily="49" charset="-122"/>
              </a:rPr>
              <a:t>括号匹配的检验</a:t>
            </a:r>
          </a:p>
        </p:txBody>
      </p:sp>
      <p:sp>
        <p:nvSpPr>
          <p:cNvPr id="9" name="Rectangle 3"/>
          <p:cNvSpPr txBox="1">
            <a:spLocks noChangeArrowheads="1"/>
          </p:cNvSpPr>
          <p:nvPr/>
        </p:nvSpPr>
        <p:spPr bwMode="auto">
          <a:xfrm>
            <a:off x="2279651" y="2492375"/>
            <a:ext cx="81057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20000"/>
              </a:spcBef>
            </a:pPr>
            <a:r>
              <a:rPr lang="en-US" altLang="zh-CN" sz="3200"/>
              <a:t>①</a:t>
            </a:r>
            <a:r>
              <a:rPr lang="zh-CN" altLang="en-US" sz="3200"/>
              <a:t>左括号入栈</a:t>
            </a:r>
          </a:p>
          <a:p>
            <a:pPr algn="l" eaLnBrk="1" hangingPunct="1">
              <a:spcBef>
                <a:spcPct val="20000"/>
              </a:spcBef>
            </a:pPr>
            <a:r>
              <a:rPr lang="zh-CN" altLang="en-US" sz="3200"/>
              <a:t>②右括号，检验栈空？</a:t>
            </a:r>
          </a:p>
          <a:p>
            <a:pPr algn="l" eaLnBrk="1" hangingPunct="1">
              <a:spcBef>
                <a:spcPct val="20000"/>
              </a:spcBef>
            </a:pPr>
            <a:endParaRPr lang="zh-CN" altLang="en-US" sz="3200"/>
          </a:p>
          <a:p>
            <a:pPr algn="l" eaLnBrk="1" hangingPunct="1">
              <a:spcBef>
                <a:spcPct val="20000"/>
              </a:spcBef>
            </a:pPr>
            <a:endParaRPr lang="zh-CN" altLang="en-US" sz="3200"/>
          </a:p>
          <a:p>
            <a:pPr algn="l" eaLnBrk="1" hangingPunct="1">
              <a:spcBef>
                <a:spcPct val="20000"/>
              </a:spcBef>
            </a:pPr>
            <a:endParaRPr lang="en-US" altLang="zh-CN" sz="3200"/>
          </a:p>
          <a:p>
            <a:pPr algn="l" eaLnBrk="1" hangingPunct="1">
              <a:spcBef>
                <a:spcPct val="20000"/>
              </a:spcBef>
            </a:pPr>
            <a:r>
              <a:rPr lang="zh-CN" altLang="en-US" sz="3200"/>
              <a:t>③表达式检验结束时，若空，则匹配，若非空，则表明左括号多了。</a:t>
            </a:r>
            <a:endParaRPr lang="en-US" sz="3200"/>
          </a:p>
        </p:txBody>
      </p:sp>
      <p:sp>
        <p:nvSpPr>
          <p:cNvPr id="10" name="Text Box 4"/>
          <p:cNvSpPr txBox="1">
            <a:spLocks noChangeArrowheads="1"/>
          </p:cNvSpPr>
          <p:nvPr/>
        </p:nvSpPr>
        <p:spPr bwMode="auto">
          <a:xfrm>
            <a:off x="2827338" y="3795714"/>
            <a:ext cx="33131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若空，表明右括号多了</a:t>
            </a:r>
          </a:p>
          <a:p>
            <a:pPr algn="l" eaLnBrk="1" hangingPunct="1">
              <a:spcBef>
                <a:spcPct val="50000"/>
              </a:spcBef>
            </a:pPr>
            <a:r>
              <a:rPr lang="zh-CN" altLang="en-US" sz="2400"/>
              <a:t>非空，与栈顶元素比较</a:t>
            </a:r>
          </a:p>
        </p:txBody>
      </p:sp>
      <p:sp>
        <p:nvSpPr>
          <p:cNvPr id="11" name="Text Box 5"/>
          <p:cNvSpPr txBox="1">
            <a:spLocks noChangeArrowheads="1"/>
          </p:cNvSpPr>
          <p:nvPr/>
        </p:nvSpPr>
        <p:spPr bwMode="auto">
          <a:xfrm>
            <a:off x="6138864" y="4011614"/>
            <a:ext cx="35655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匹配，栈顶的左括号出栈</a:t>
            </a:r>
          </a:p>
          <a:p>
            <a:pPr algn="l" eaLnBrk="1" hangingPunct="1">
              <a:spcBef>
                <a:spcPct val="50000"/>
              </a:spcBef>
            </a:pPr>
            <a:r>
              <a:rPr lang="zh-CN" altLang="en-US" sz="2400"/>
              <a:t>不匹配，出错</a:t>
            </a:r>
          </a:p>
        </p:txBody>
      </p:sp>
      <p:sp>
        <p:nvSpPr>
          <p:cNvPr id="12" name="AutoShape 6"/>
          <p:cNvSpPr/>
          <p:nvPr/>
        </p:nvSpPr>
        <p:spPr bwMode="auto">
          <a:xfrm>
            <a:off x="2611438" y="3940175"/>
            <a:ext cx="215900" cy="719138"/>
          </a:xfrm>
          <a:prstGeom prst="leftBrace">
            <a:avLst>
              <a:gd name="adj1" fmla="val 277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AutoShape 7"/>
          <p:cNvSpPr/>
          <p:nvPr/>
        </p:nvSpPr>
        <p:spPr bwMode="auto">
          <a:xfrm>
            <a:off x="5995988" y="4156075"/>
            <a:ext cx="215900" cy="719138"/>
          </a:xfrm>
          <a:prstGeom prst="leftBrace">
            <a:avLst>
              <a:gd name="adj1" fmla="val 277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 calcmode="lin" valueType="num">
                                      <p:cBhvr>
                                        <p:cTn id="7"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9938">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Scale>
                                      <p:cBhvr>
                                        <p:cTn id="3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3"/>
                                        </p:tgtEl>
                                        <p:attrNameLst>
                                          <p:attrName>ppt_x</p:attrName>
                                          <p:attrName>ppt_y</p:attrName>
                                        </p:attrNameLst>
                                      </p:cBhvr>
                                      <p:rCtr x="0" y="0"/>
                                    </p:animMotion>
                                    <p:animEffect transition="in" filter="fade">
                                      <p:cBhvr>
                                        <p:cTn id="39" dur="1000"/>
                                        <p:tgtEl>
                                          <p:spTgt spid="13"/>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Scale>
                                      <p:cBhvr>
                                        <p:cTn id="4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3" dur="1000" decel="50000" fill="hold">
                                          <p:stCondLst>
                                            <p:cond delay="0"/>
                                          </p:stCondLst>
                                        </p:cTn>
                                        <p:tgtEl>
                                          <p:spTgt spid="11"/>
                                        </p:tgtEl>
                                        <p:attrNameLst>
                                          <p:attrName>ppt_x</p:attrName>
                                          <p:attrName>ppt_y</p:attrName>
                                        </p:attrNameLst>
                                      </p:cBhvr>
                                      <p:rCtr x="0" y="0"/>
                                    </p:animMotion>
                                    <p:animEffect transition="in" filter="fade">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 calcmode="lin" valueType="num">
                                      <p:cBhvr>
                                        <p:cTn id="49"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9">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nimBg="1" autoUpdateAnimBg="0"/>
      <p:bldP spid="1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952625" y="1428751"/>
            <a:ext cx="6565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2400" b="0" dirty="0">
                <a:ea typeface="楷体_GB2312" pitchFamily="49" charset="-122"/>
              </a:rPr>
              <a:t> </a:t>
            </a:r>
            <a:r>
              <a:rPr lang="en-US" altLang="zh-CN" sz="4000" dirty="0">
                <a:latin typeface="隶书" pitchFamily="49" charset="-122"/>
                <a:ea typeface="隶书" pitchFamily="49" charset="-122"/>
              </a:rPr>
              <a:t>1.</a:t>
            </a:r>
            <a:r>
              <a:rPr lang="en-US" altLang="zh-CN" sz="4000" b="0" dirty="0">
                <a:ea typeface="楷体_GB2312" pitchFamily="49" charset="-122"/>
              </a:rPr>
              <a:t> </a:t>
            </a:r>
            <a:r>
              <a:rPr lang="zh-CN" altLang="en-US" sz="4000" dirty="0">
                <a:solidFill>
                  <a:srgbClr val="660033"/>
                </a:solidFill>
                <a:ea typeface="楷体_GB2312" pitchFamily="49" charset="-122"/>
              </a:rPr>
              <a:t>表达式的三种表示方法：</a:t>
            </a:r>
            <a:endParaRPr lang="zh-CN" altLang="en-US" sz="4000" b="0" dirty="0">
              <a:ea typeface="楷体_GB2312" pitchFamily="49" charset="-122"/>
            </a:endParaRPr>
          </a:p>
        </p:txBody>
      </p:sp>
      <p:sp>
        <p:nvSpPr>
          <p:cNvPr id="43011" name="Text Box 4"/>
          <p:cNvSpPr txBox="1">
            <a:spLocks noChangeArrowheads="1"/>
          </p:cNvSpPr>
          <p:nvPr/>
        </p:nvSpPr>
        <p:spPr bwMode="auto">
          <a:xfrm>
            <a:off x="2902586" y="2136459"/>
            <a:ext cx="5502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设 </a:t>
            </a:r>
            <a:r>
              <a:rPr lang="zh-CN" altLang="en-US" sz="4000" b="0" dirty="0">
                <a:solidFill>
                  <a:srgbClr val="FF5050"/>
                </a:solidFill>
                <a:ea typeface="楷体_GB2312" pitchFamily="49" charset="-122"/>
              </a:rPr>
              <a:t> </a:t>
            </a:r>
            <a:r>
              <a:rPr lang="en-US" altLang="zh-CN" sz="4000" b="0" dirty="0" err="1">
                <a:solidFill>
                  <a:srgbClr val="FF0000"/>
                </a:solidFill>
                <a:ea typeface="楷体_GB2312" pitchFamily="49" charset="-122"/>
              </a:rPr>
              <a:t>Exp</a:t>
            </a:r>
            <a:r>
              <a:rPr lang="en-US" altLang="zh-CN" sz="4000" b="0" dirty="0">
                <a:solidFill>
                  <a:srgbClr val="FF0000"/>
                </a:solidFill>
                <a:ea typeface="楷体_GB2312" pitchFamily="49" charset="-122"/>
              </a:rPr>
              <a:t> =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dirty="0">
                <a:solidFill>
                  <a:srgbClr val="A50021"/>
                </a:solidFill>
                <a:ea typeface="楷体_GB2312" pitchFamily="49" charset="-122"/>
              </a:rPr>
              <a:t> </a:t>
            </a:r>
            <a:r>
              <a:rPr lang="en-US" altLang="zh-CN" sz="4000" dirty="0">
                <a:solidFill>
                  <a:srgbClr val="A50021"/>
                </a:solidFill>
                <a:ea typeface="楷体_GB2312" pitchFamily="49" charset="-122"/>
              </a:rPr>
              <a:t>OP</a:t>
            </a:r>
            <a:r>
              <a:rPr lang="en-US" altLang="zh-CN" sz="4000" b="0" dirty="0">
                <a:solidFill>
                  <a:srgbClr val="FF5050"/>
                </a:solidFill>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endParaRPr lang="en-US" altLang="zh-CN" sz="4000" b="0" dirty="0"/>
          </a:p>
        </p:txBody>
      </p:sp>
      <p:sp>
        <p:nvSpPr>
          <p:cNvPr id="43012" name="Text Box 5"/>
          <p:cNvSpPr txBox="1">
            <a:spLocks noChangeArrowheads="1"/>
          </p:cNvSpPr>
          <p:nvPr/>
        </p:nvSpPr>
        <p:spPr bwMode="auto">
          <a:xfrm>
            <a:off x="1847850" y="3284539"/>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则称</a:t>
            </a:r>
            <a:r>
              <a:rPr lang="zh-CN" altLang="en-US" sz="4000" b="0" dirty="0">
                <a:ea typeface="楷体_GB2312" pitchFamily="49" charset="-122"/>
              </a:rPr>
              <a:t>   </a:t>
            </a:r>
            <a:r>
              <a:rPr lang="en-US" altLang="zh-CN" sz="4000" dirty="0">
                <a:solidFill>
                  <a:srgbClr val="A50021"/>
                </a:solidFill>
                <a:ea typeface="楷体_GB2312" pitchFamily="49" charset="-122"/>
              </a:rPr>
              <a:t>OP</a:t>
            </a:r>
            <a:r>
              <a:rPr lang="en-US" altLang="zh-CN" sz="4000" b="0" dirty="0">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r>
              <a:rPr lang="en-US" altLang="zh-CN" sz="4000" b="0" dirty="0">
                <a:ea typeface="楷体_GB2312" pitchFamily="49" charset="-122"/>
              </a:rPr>
              <a:t>      </a:t>
            </a:r>
            <a:r>
              <a:rPr lang="zh-CN" altLang="en-US" sz="4000" b="0" dirty="0">
                <a:ea typeface="楷体_GB2312" pitchFamily="49" charset="-122"/>
              </a:rPr>
              <a:t>为</a:t>
            </a:r>
            <a:r>
              <a:rPr lang="zh-CN" altLang="en-US" sz="4000" dirty="0">
                <a:solidFill>
                  <a:srgbClr val="A50021"/>
                </a:solidFill>
                <a:ea typeface="楷体_GB2312" pitchFamily="49" charset="-122"/>
              </a:rPr>
              <a:t>前缀表示法</a:t>
            </a:r>
            <a:r>
              <a:rPr lang="zh-CN" altLang="en-US" sz="4000" b="0" dirty="0">
                <a:ea typeface="楷体_GB2312" pitchFamily="49" charset="-122"/>
              </a:rPr>
              <a:t> </a:t>
            </a:r>
          </a:p>
        </p:txBody>
      </p:sp>
      <p:sp>
        <p:nvSpPr>
          <p:cNvPr id="43013" name="Text Box 6"/>
          <p:cNvSpPr txBox="1">
            <a:spLocks noChangeArrowheads="1"/>
          </p:cNvSpPr>
          <p:nvPr/>
        </p:nvSpPr>
        <p:spPr bwMode="auto">
          <a:xfrm>
            <a:off x="3287714" y="4076701"/>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中缀表示法</a:t>
            </a:r>
            <a:r>
              <a:rPr lang="zh-CN" altLang="en-US" sz="4000" b="0">
                <a:ea typeface="楷体_GB2312" pitchFamily="49" charset="-122"/>
              </a:rPr>
              <a:t> </a:t>
            </a:r>
          </a:p>
        </p:txBody>
      </p:sp>
      <p:sp>
        <p:nvSpPr>
          <p:cNvPr id="43014" name="Text Box 7"/>
          <p:cNvSpPr txBox="1">
            <a:spLocks noChangeArrowheads="1"/>
          </p:cNvSpPr>
          <p:nvPr/>
        </p:nvSpPr>
        <p:spPr bwMode="auto">
          <a:xfrm>
            <a:off x="3200400" y="4784726"/>
            <a:ext cx="6732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a:ea typeface="楷体_GB2312" pitchFamily="49" charset="-122"/>
              </a:rPr>
              <a:t> </a:t>
            </a:r>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后缀表示法</a:t>
            </a:r>
            <a:r>
              <a:rPr lang="zh-CN" altLang="en-US" sz="4000" b="0">
                <a:ea typeface="楷体_GB2312" pitchFamily="49" charset="-122"/>
              </a:rPr>
              <a:t> </a:t>
            </a:r>
          </a:p>
        </p:txBody>
      </p:sp>
      <p:sp>
        <p:nvSpPr>
          <p:cNvPr id="43015" name="Text Box 8">
            <a:hlinkClick r:id="rId2" action="ppaction://hlinksldjump"/>
          </p:cNvPr>
          <p:cNvSpPr txBox="1">
            <a:spLocks noChangeArrowheads="1"/>
          </p:cNvSpPr>
          <p:nvPr/>
        </p:nvSpPr>
        <p:spPr bwMode="auto">
          <a:xfrm>
            <a:off x="1738314" y="285750"/>
            <a:ext cx="8643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dirty="0">
                <a:latin typeface="隶书" pitchFamily="49" charset="-122"/>
                <a:ea typeface="隶书" pitchFamily="49" charset="-122"/>
              </a:rPr>
              <a:t>1.6  </a:t>
            </a:r>
            <a:r>
              <a:rPr lang="zh-CN" altLang="en-US" sz="4400" dirty="0">
                <a:latin typeface="隶书" pitchFamily="49" charset="-122"/>
                <a:ea typeface="隶书" pitchFamily="49" charset="-122"/>
              </a:rPr>
              <a:t>栈的应用举例</a:t>
            </a:r>
            <a:r>
              <a:rPr lang="en-US" altLang="zh-CN" sz="4400" dirty="0">
                <a:latin typeface="隶书" pitchFamily="49" charset="-122"/>
                <a:ea typeface="隶书" pitchFamily="49" charset="-122"/>
              </a:rPr>
              <a:t>--</a:t>
            </a:r>
            <a:r>
              <a:rPr lang="zh-CN" altLang="en-US" sz="3200" dirty="0">
                <a:ea typeface="楷体_GB2312" pitchFamily="49" charset="-122"/>
              </a:rPr>
              <a:t>表达式求值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out)">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0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2"/>
                                        </p:tgtEl>
                                        <p:attrNameLst>
                                          <p:attrName>style.visibility</p:attrName>
                                        </p:attrNameLst>
                                      </p:cBhvr>
                                      <p:to>
                                        <p:strVal val="visible"/>
                                      </p:to>
                                    </p:set>
                                    <p:animEffect transition="in" filter="wipe(left)">
                                      <p:cBhvr>
                                        <p:cTn id="16" dur="300"/>
                                        <p:tgtEl>
                                          <p:spTgt spid="430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wipe(left)">
                                      <p:cBhvr>
                                        <p:cTn id="21" dur="300"/>
                                        <p:tgtEl>
                                          <p:spTgt spid="430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4"/>
                                        </p:tgtEl>
                                        <p:attrNameLst>
                                          <p:attrName>style.visibility</p:attrName>
                                        </p:attrNameLst>
                                      </p:cBhvr>
                                      <p:to>
                                        <p:strVal val="visible"/>
                                      </p:to>
                                    </p:set>
                                    <p:animEffect transition="in" filter="wipe(left)">
                                      <p:cBhvr>
                                        <p:cTn id="26" dur="3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utoUpdateAnimBg="0"/>
      <p:bldP spid="43014" grpId="0" autoUpdateAnimBg="0"/>
      <p:bldP spid="4301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105026" y="152401"/>
            <a:ext cx="81057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lnSpc>
                <a:spcPct val="115000"/>
              </a:lnSpc>
            </a:pPr>
            <a:r>
              <a:rPr lang="zh-CN" altLang="en-US" sz="4000" b="0" dirty="0">
                <a:ea typeface="楷体_GB2312" pitchFamily="49" charset="-122"/>
              </a:rPr>
              <a:t>例如</a:t>
            </a:r>
            <a:r>
              <a:rPr lang="en-US" altLang="zh-CN" sz="4000" b="0" dirty="0">
                <a:ea typeface="楷体_GB2312" pitchFamily="49" charset="-122"/>
              </a:rPr>
              <a:t>:    </a:t>
            </a:r>
            <a:r>
              <a:rPr lang="en-US" altLang="zh-CN" sz="4000" dirty="0" err="1">
                <a:ea typeface="楷体_GB2312" pitchFamily="49" charset="-122"/>
              </a:rPr>
              <a:t>Exp</a:t>
            </a:r>
            <a:r>
              <a:rPr lang="en-US" altLang="zh-CN" sz="4000" b="0" dirty="0">
                <a:ea typeface="楷体_GB2312" pitchFamily="49" charset="-122"/>
              </a:rPr>
              <a:t> = </a:t>
            </a:r>
            <a:r>
              <a:rPr lang="en-US" altLang="zh-CN" sz="4000" b="0" u="sng" dirty="0">
                <a:solidFill>
                  <a:srgbClr val="800000"/>
                </a:solidFill>
                <a:ea typeface="楷体_GB2312" pitchFamily="49" charset="-122"/>
              </a:rPr>
              <a:t>2 </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a:t>
            </a:r>
          </a:p>
          <a:p>
            <a:pPr algn="l">
              <a:lnSpc>
                <a:spcPct val="115000"/>
              </a:lnSpc>
            </a:pPr>
            <a:r>
              <a:rPr lang="zh-CN" altLang="en-US" sz="4000" b="0" dirty="0">
                <a:ea typeface="楷体_GB2312" pitchFamily="49" charset="-122"/>
              </a:rPr>
              <a:t>前缀式</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2 3</a:t>
            </a:r>
            <a:r>
              <a:rPr lang="en-US" altLang="zh-CN" sz="4000" b="0" dirty="0">
                <a:ea typeface="楷体_GB2312" pitchFamily="49" charset="-122"/>
              </a:rPr>
              <a:t>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 / 6 3 4</a:t>
            </a:r>
            <a:endParaRPr lang="en-US" altLang="zh-CN" sz="4000" b="0" dirty="0">
              <a:ea typeface="楷体_GB2312" pitchFamily="49" charset="-122"/>
            </a:endParaRPr>
          </a:p>
          <a:p>
            <a:pPr algn="l">
              <a:lnSpc>
                <a:spcPct val="115000"/>
              </a:lnSpc>
            </a:pPr>
            <a:r>
              <a:rPr lang="zh-CN" altLang="en-US" sz="4000" b="0" dirty="0">
                <a:ea typeface="楷体_GB2312" pitchFamily="49" charset="-122"/>
              </a:rPr>
              <a:t>中缀式</a:t>
            </a:r>
            <a:r>
              <a:rPr lang="en-US" altLang="zh-CN" sz="4000" b="0" dirty="0">
                <a:ea typeface="楷体_GB2312" pitchFamily="49" charset="-122"/>
              </a:rPr>
              <a:t>:           </a:t>
            </a:r>
            <a:r>
              <a:rPr lang="en-US" altLang="zh-CN" sz="4000" b="0" u="sng" dirty="0">
                <a:solidFill>
                  <a:srgbClr val="800000"/>
                </a:solidFill>
                <a:ea typeface="楷体_GB2312" pitchFamily="49" charset="-122"/>
              </a:rPr>
              <a:t>2</a:t>
            </a:r>
            <a:r>
              <a:rPr lang="en-US" altLang="zh-CN" sz="4000" b="0" u="sng" dirty="0">
                <a:solidFill>
                  <a:srgbClr val="800000"/>
                </a:solidFill>
                <a:ea typeface="楷体_GB2312" pitchFamily="49" charset="-122"/>
                <a:sym typeface="Symbol" panose="05050102010706020507"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a:t>
            </a:r>
            <a:endParaRPr lang="en-US" altLang="zh-CN" sz="4000" b="0" dirty="0">
              <a:ea typeface="楷体_GB2312" pitchFamily="49" charset="-122"/>
            </a:endParaRPr>
          </a:p>
          <a:p>
            <a:pPr algn="l">
              <a:lnSpc>
                <a:spcPct val="115000"/>
              </a:lnSpc>
            </a:pPr>
            <a:r>
              <a:rPr lang="zh-CN" altLang="en-US" sz="4000" b="0" dirty="0">
                <a:ea typeface="楷体_GB2312" pitchFamily="49" charset="-122"/>
              </a:rPr>
              <a:t>后缀式</a:t>
            </a:r>
            <a:r>
              <a:rPr lang="en-US" altLang="zh-CN" sz="4000" b="0" dirty="0">
                <a:ea typeface="楷体_GB2312" pitchFamily="49" charset="-122"/>
              </a:rPr>
              <a:t>:           </a:t>
            </a:r>
            <a:r>
              <a:rPr lang="en-US" altLang="zh-CN" sz="4000" b="0" u="sng" dirty="0">
                <a:solidFill>
                  <a:srgbClr val="800000"/>
                </a:solidFill>
                <a:ea typeface="楷体_GB2312" pitchFamily="49" charset="-122"/>
              </a:rPr>
              <a:t>2 3 </a:t>
            </a:r>
            <a:r>
              <a:rPr lang="en-US" altLang="zh-CN" sz="4000" b="0" u="sng" dirty="0">
                <a:solidFill>
                  <a:srgbClr val="800000"/>
                </a:solidFill>
                <a:ea typeface="楷体_GB2312" pitchFamily="49" charset="-122"/>
                <a:sym typeface="Symbol" panose="05050102010706020507" pitchFamily="18" charset="2"/>
              </a:rPr>
              <a:t></a:t>
            </a:r>
            <a:r>
              <a:rPr lang="en-US" altLang="zh-CN" sz="4000" b="0" dirty="0">
                <a:ea typeface="楷体_GB2312" pitchFamily="49" charset="-122"/>
              </a:rPr>
              <a:t> </a:t>
            </a:r>
            <a:r>
              <a:rPr lang="en-US" altLang="zh-CN" sz="4000" b="0" u="sng" dirty="0">
                <a:solidFill>
                  <a:srgbClr val="008080"/>
                </a:solidFill>
                <a:ea typeface="楷体_GB2312" pitchFamily="49" charset="-122"/>
              </a:rPr>
              <a:t>4 6 3 / </a:t>
            </a:r>
            <a:r>
              <a:rPr lang="en-US" altLang="zh-CN" sz="4000" b="0" u="sng" dirty="0">
                <a:solidFill>
                  <a:srgbClr val="008080"/>
                </a:solidFill>
                <a:ea typeface="楷体_GB2312" pitchFamily="49" charset="-122"/>
                <a:sym typeface="Symbol" panose="05050102010706020507" pitchFamily="18" charset="2"/>
              </a:rPr>
              <a:t></a:t>
            </a:r>
            <a:r>
              <a:rPr lang="en-US" altLang="zh-CN" sz="4000" b="0" u="sng" dirty="0">
                <a:solidFill>
                  <a:srgbClr val="008080"/>
                </a:solidFill>
                <a:ea typeface="楷体_GB2312" pitchFamily="49" charset="-122"/>
              </a:rPr>
              <a:t> 4 </a:t>
            </a:r>
            <a:r>
              <a:rPr lang="en-US" altLang="zh-CN" sz="4000" b="0" u="sng" dirty="0">
                <a:solidFill>
                  <a:srgbClr val="008080"/>
                </a:solidFill>
                <a:ea typeface="楷体_GB2312" pitchFamily="49" charset="-122"/>
                <a:sym typeface="Symbol" panose="05050102010706020507" pitchFamily="18" charset="2"/>
              </a:rPr>
              <a:t></a:t>
            </a:r>
            <a:r>
              <a:rPr lang="en-US" altLang="zh-CN" sz="4000" b="0" dirty="0">
                <a:ea typeface="楷体_GB2312" pitchFamily="49" charset="-122"/>
              </a:rPr>
              <a:t> </a:t>
            </a:r>
            <a:r>
              <a:rPr lang="en-US" altLang="zh-CN" sz="4000" dirty="0">
                <a:solidFill>
                  <a:srgbClr val="FF0000"/>
                </a:solidFill>
                <a:ea typeface="楷体_GB2312" pitchFamily="49" charset="-122"/>
              </a:rPr>
              <a:t>+     </a:t>
            </a:r>
            <a:endParaRPr lang="en-US" altLang="zh-CN" sz="2400" dirty="0">
              <a:solidFill>
                <a:srgbClr val="FF0000"/>
              </a:solidFill>
              <a:ea typeface="楷体_GB2312" pitchFamily="49" charset="-122"/>
            </a:endParaRPr>
          </a:p>
        </p:txBody>
      </p:sp>
      <p:sp>
        <p:nvSpPr>
          <p:cNvPr id="23555" name="Text Box 3"/>
          <p:cNvSpPr txBox="1">
            <a:spLocks noChangeArrowheads="1"/>
          </p:cNvSpPr>
          <p:nvPr/>
        </p:nvSpPr>
        <p:spPr bwMode="auto">
          <a:xfrm>
            <a:off x="1524000" y="3048000"/>
            <a:ext cx="1487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solidFill>
                  <a:srgbClr val="660066"/>
                </a:solidFill>
                <a:ea typeface="楷体_GB2312" pitchFamily="49" charset="-122"/>
              </a:rPr>
              <a:t>结论</a:t>
            </a:r>
            <a:r>
              <a:rPr lang="en-US" altLang="zh-CN" sz="4400">
                <a:solidFill>
                  <a:srgbClr val="660066"/>
                </a:solidFill>
                <a:ea typeface="楷体_GB2312" pitchFamily="49" charset="-122"/>
              </a:rPr>
              <a:t>:</a:t>
            </a:r>
            <a:endParaRPr lang="en-US" altLang="zh-CN" sz="2400">
              <a:ea typeface="楷体_GB2312" pitchFamily="49" charset="-122"/>
            </a:endParaRPr>
          </a:p>
        </p:txBody>
      </p:sp>
      <p:sp>
        <p:nvSpPr>
          <p:cNvPr id="23556" name="Text Box 7"/>
          <p:cNvSpPr txBox="1">
            <a:spLocks noChangeArrowheads="1"/>
          </p:cNvSpPr>
          <p:nvPr/>
        </p:nvSpPr>
        <p:spPr bwMode="auto">
          <a:xfrm>
            <a:off x="1738314" y="3640138"/>
            <a:ext cx="86439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r>
              <a:rPr lang="en-US" altLang="zh-CN">
                <a:solidFill>
                  <a:srgbClr val="660066"/>
                </a:solidFill>
              </a:rPr>
              <a:t>4)</a:t>
            </a:r>
            <a:r>
              <a:rPr lang="zh-CN" altLang="en-US">
                <a:solidFill>
                  <a:srgbClr val="660066"/>
                </a:solidFill>
                <a:ea typeface="楷体_GB2312" pitchFamily="49" charset="-122"/>
              </a:rPr>
              <a:t>前缀式的运算规则</a:t>
            </a:r>
            <a:r>
              <a:rPr lang="zh-CN" altLang="en-US" b="0">
                <a:solidFill>
                  <a:srgbClr val="660066"/>
                </a:solidFill>
                <a:ea typeface="楷体_GB2312" pitchFamily="49" charset="-122"/>
              </a:rPr>
              <a:t>为</a:t>
            </a:r>
            <a:r>
              <a:rPr lang="en-US" altLang="zh-CN">
                <a:solidFill>
                  <a:srgbClr val="660066"/>
                </a:solidFill>
                <a:ea typeface="楷体_GB2312" pitchFamily="49" charset="-122"/>
              </a:rPr>
              <a:t>:</a:t>
            </a:r>
            <a:endParaRPr lang="en-US" altLang="zh-CN" b="0">
              <a:solidFill>
                <a:srgbClr val="660066"/>
              </a:solidFill>
              <a:ea typeface="楷体_GB2312" pitchFamily="49" charset="-122"/>
            </a:endParaRPr>
          </a:p>
          <a:p>
            <a:pPr marL="0" lvl="2"/>
            <a:r>
              <a:rPr lang="zh-CN" altLang="en-US">
                <a:ea typeface="楷体_GB2312" pitchFamily="49" charset="-122"/>
              </a:rPr>
              <a:t>         连续出现的</a:t>
            </a:r>
            <a:r>
              <a:rPr lang="zh-CN" altLang="en-US">
                <a:solidFill>
                  <a:srgbClr val="FF0000"/>
                </a:solidFill>
                <a:ea typeface="楷体_GB2312" pitchFamily="49" charset="-122"/>
              </a:rPr>
              <a:t>两个操作数和在它们之前且紧靠它们的一个运算符</a:t>
            </a:r>
            <a:r>
              <a:rPr lang="zh-CN" altLang="en-US">
                <a:ea typeface="楷体_GB2312" pitchFamily="49" charset="-122"/>
              </a:rPr>
              <a:t>构成一个最小表达式</a:t>
            </a:r>
            <a:r>
              <a:rPr lang="en-US" altLang="zh-CN">
                <a:ea typeface="楷体_GB2312" pitchFamily="49" charset="-122"/>
              </a:rPr>
              <a:t>;</a:t>
            </a:r>
            <a:endParaRPr lang="en-US" altLang="zh-CN" b="0">
              <a:ea typeface="楷体_GB2312" pitchFamily="49" charset="-122"/>
            </a:endParaRPr>
          </a:p>
        </p:txBody>
      </p:sp>
      <p:sp>
        <p:nvSpPr>
          <p:cNvPr id="8" name="Text Box 8"/>
          <p:cNvSpPr txBox="1">
            <a:spLocks noChangeArrowheads="1"/>
          </p:cNvSpPr>
          <p:nvPr/>
        </p:nvSpPr>
        <p:spPr bwMode="auto">
          <a:xfrm>
            <a:off x="1666876" y="5140325"/>
            <a:ext cx="9001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r>
              <a:rPr lang="en-US" altLang="zh-CN">
                <a:solidFill>
                  <a:srgbClr val="660066"/>
                </a:solidFill>
              </a:rPr>
              <a:t>5)</a:t>
            </a:r>
            <a:r>
              <a:rPr lang="zh-CN" altLang="en-US">
                <a:solidFill>
                  <a:srgbClr val="660066"/>
                </a:solidFill>
                <a:ea typeface="楷体_GB2312" pitchFamily="49" charset="-122"/>
              </a:rPr>
              <a:t>后缀式的运算规则为</a:t>
            </a:r>
            <a:r>
              <a:rPr lang="en-US" altLang="zh-CN">
                <a:solidFill>
                  <a:srgbClr val="660066"/>
                </a:solidFill>
                <a:ea typeface="楷体_GB2312" pitchFamily="49" charset="-122"/>
              </a:rPr>
              <a:t>:</a:t>
            </a:r>
          </a:p>
          <a:p>
            <a:pPr marL="0" lvl="2"/>
            <a:r>
              <a:rPr lang="zh-CN" altLang="en-US">
                <a:ea typeface="楷体_GB2312" pitchFamily="49" charset="-122"/>
              </a:rPr>
              <a:t>          连续出现的两个操作数和在它们之后且紧靠它们的一个运算符构成一个最小表达式</a:t>
            </a:r>
            <a:r>
              <a:rPr lang="en-US" altLang="zh-CN">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2209800" y="381000"/>
            <a:ext cx="7772400" cy="1143000"/>
          </a:xfrm>
        </p:spPr>
        <p:txBody>
          <a:bodyPr/>
          <a:lstStyle/>
          <a:p>
            <a:pPr eaLnBrk="1" hangingPunct="1"/>
            <a:r>
              <a:rPr lang="en-US" altLang="zh-CN" sz="6000" b="1" dirty="0">
                <a:solidFill>
                  <a:srgbClr val="660033"/>
                </a:solidFill>
                <a:ea typeface="幼圆" pitchFamily="49" charset="-122"/>
              </a:rPr>
              <a:t>2.</a:t>
            </a:r>
            <a:r>
              <a:rPr lang="zh-CN" altLang="en-US" sz="6000" b="1" dirty="0">
                <a:solidFill>
                  <a:srgbClr val="660033"/>
                </a:solidFill>
                <a:ea typeface="幼圆" pitchFamily="49" charset="-122"/>
              </a:rPr>
              <a:t>如何从后缀式求值？</a:t>
            </a:r>
            <a:endParaRPr lang="zh-CN" altLang="en-US" dirty="0"/>
          </a:p>
        </p:txBody>
      </p:sp>
      <p:sp>
        <p:nvSpPr>
          <p:cNvPr id="46083" name="Rectangle 3"/>
          <p:cNvSpPr>
            <a:spLocks noGrp="1" noChangeArrowheads="1"/>
          </p:cNvSpPr>
          <p:nvPr>
            <p:ph type="subTitle" idx="4294967295"/>
          </p:nvPr>
        </p:nvSpPr>
        <p:spPr>
          <a:xfrm>
            <a:off x="2423592" y="3645025"/>
            <a:ext cx="7929562" cy="1000125"/>
          </a:xfrm>
        </p:spPr>
        <p:txBody>
          <a:bodyPr/>
          <a:lstStyle/>
          <a:p>
            <a:pPr marL="0" indent="0">
              <a:buNone/>
            </a:pPr>
            <a:r>
              <a:rPr lang="zh-CN" altLang="en-US" b="1" dirty="0">
                <a:solidFill>
                  <a:srgbClr val="006666"/>
                </a:solidFill>
                <a:ea typeface="楷体_GB2312" pitchFamily="49" charset="-122"/>
              </a:rPr>
              <a:t>遇到运算数则入栈，</a:t>
            </a:r>
            <a:endParaRPr lang="en-US" altLang="zh-CN" b="1" dirty="0">
              <a:solidFill>
                <a:srgbClr val="006666"/>
              </a:solidFill>
              <a:ea typeface="楷体_GB2312" pitchFamily="49" charset="-122"/>
            </a:endParaRPr>
          </a:p>
          <a:p>
            <a:pPr marL="0" indent="0">
              <a:buNone/>
            </a:pPr>
            <a:r>
              <a:rPr lang="zh-CN" altLang="en-US" b="1" dirty="0">
                <a:solidFill>
                  <a:srgbClr val="006666"/>
                </a:solidFill>
                <a:ea typeface="楷体_GB2312" pitchFamily="49" charset="-122"/>
              </a:rPr>
              <a:t>遇到操作符则出栈</a:t>
            </a:r>
            <a:r>
              <a:rPr lang="en-US" altLang="zh-CN" b="1" dirty="0">
                <a:solidFill>
                  <a:srgbClr val="006666"/>
                </a:solidFill>
                <a:ea typeface="楷体_GB2312" pitchFamily="49" charset="-122"/>
              </a:rPr>
              <a:t>2</a:t>
            </a:r>
            <a:r>
              <a:rPr lang="zh-CN" altLang="en-US" b="1" dirty="0">
                <a:solidFill>
                  <a:srgbClr val="006666"/>
                </a:solidFill>
                <a:ea typeface="楷体_GB2312" pitchFamily="49" charset="-122"/>
              </a:rPr>
              <a:t>个数，计算，结果入栈</a:t>
            </a:r>
            <a:endParaRPr lang="zh-CN" altLang="en-US" dirty="0">
              <a:solidFill>
                <a:srgbClr val="006666"/>
              </a:solidFill>
            </a:endParaRPr>
          </a:p>
        </p:txBody>
      </p:sp>
      <p:sp>
        <p:nvSpPr>
          <p:cNvPr id="46084" name="Text Box 4"/>
          <p:cNvSpPr txBox="1">
            <a:spLocks noChangeArrowheads="1"/>
          </p:cNvSpPr>
          <p:nvPr/>
        </p:nvSpPr>
        <p:spPr bwMode="auto">
          <a:xfrm>
            <a:off x="2567609" y="1700809"/>
            <a:ext cx="5953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A50021"/>
                </a:solidFill>
                <a:ea typeface="楷体_GB2312" pitchFamily="49" charset="-122"/>
              </a:rPr>
              <a:t>例如：</a:t>
            </a:r>
          </a:p>
          <a:p>
            <a:pPr algn="l" eaLnBrk="1" hangingPunct="1"/>
            <a:r>
              <a:rPr lang="zh-CN" altLang="en-US" sz="4000" dirty="0">
                <a:solidFill>
                  <a:srgbClr val="A50021"/>
                </a:solidFill>
                <a:ea typeface="楷体_GB2312" pitchFamily="49" charset="-122"/>
              </a:rPr>
              <a:t>             </a:t>
            </a:r>
            <a:r>
              <a:rPr lang="en-US" altLang="zh-CN" sz="4000" dirty="0">
                <a:solidFill>
                  <a:srgbClr val="A50021"/>
                </a:solidFill>
                <a:ea typeface="楷体_GB2312" pitchFamily="49" charset="-122"/>
              </a:rPr>
              <a:t>2 3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4 5 6 /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7 </a:t>
            </a:r>
            <a:r>
              <a:rPr lang="en-US" altLang="zh-CN" sz="4000" dirty="0">
                <a:solidFill>
                  <a:srgbClr val="A50021"/>
                </a:solidFill>
                <a:ea typeface="楷体_GB2312" pitchFamily="49" charset="-122"/>
                <a:sym typeface="Symbol" panose="05050102010706020507" pitchFamily="18" charset="2"/>
              </a:rPr>
              <a:t></a:t>
            </a:r>
            <a:r>
              <a:rPr lang="en-US" altLang="zh-CN" sz="4000" dirty="0">
                <a:solidFill>
                  <a:srgbClr val="A50021"/>
                </a:solidFill>
                <a:ea typeface="楷体_GB2312" pitchFamily="49" charset="-122"/>
              </a:rPr>
              <a:t> +</a:t>
            </a:r>
            <a:endParaRPr lang="en-US" altLang="zh-CN" sz="4000" dirty="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slide(fromLeft)">
                                      <p:cBhvr>
                                        <p:cTn id="12" dur="300"/>
                                        <p:tgtEl>
                                          <p:spTgt spid="460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slide(fromLeft)">
                                      <p:cBhvr>
                                        <p:cTn id="17" dur="3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P spid="4608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txBox="1">
            <a:spLocks noGrp="1"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CC67CFAD-B033-42E7-A05E-CF4925292553}" type="slidenum">
              <a:rPr lang="en-US" altLang="zh-CN" sz="1400" b="0"/>
              <a:t>14</a:t>
            </a:fld>
            <a:endParaRPr lang="en-US" altLang="zh-CN" sz="1400" b="0"/>
          </a:p>
        </p:txBody>
      </p:sp>
      <p:sp>
        <p:nvSpPr>
          <p:cNvPr id="31747" name="Rectangle 2"/>
          <p:cNvSpPr>
            <a:spLocks noGrp="1" noChangeArrowheads="1"/>
          </p:cNvSpPr>
          <p:nvPr>
            <p:ph type="title" idx="4294967295"/>
          </p:nvPr>
        </p:nvSpPr>
        <p:spPr>
          <a:xfrm>
            <a:off x="2024063" y="214314"/>
            <a:ext cx="8229600" cy="955675"/>
          </a:xfrm>
        </p:spPr>
        <p:txBody>
          <a:bodyPr/>
          <a:lstStyle/>
          <a:p>
            <a:pPr algn="l" eaLnBrk="1" hangingPunct="1"/>
            <a:r>
              <a:rPr lang="en-US" altLang="zh-CN" sz="4000" b="1" dirty="0">
                <a:ea typeface="华文新魏" pitchFamily="2" charset="-122"/>
              </a:rPr>
              <a:t>3.</a:t>
            </a:r>
            <a:r>
              <a:rPr lang="zh-CN" altLang="en-US" sz="4000" b="1" dirty="0">
                <a:ea typeface="华文新魏" pitchFamily="2" charset="-122"/>
              </a:rPr>
              <a:t>如何将中缀表示</a:t>
            </a:r>
            <a:r>
              <a:rPr lang="zh-CN" altLang="en-US" sz="4000" b="1" dirty="0">
                <a:latin typeface="Courier New" pitchFamily="49" charset="0"/>
                <a:ea typeface="隶书" pitchFamily="49" charset="-122"/>
              </a:rPr>
              <a:t>→</a:t>
            </a:r>
            <a:r>
              <a:rPr lang="zh-CN" altLang="en-US" sz="4000" b="1" dirty="0">
                <a:ea typeface="华文新魏" pitchFamily="2" charset="-122"/>
              </a:rPr>
              <a:t>转后缀表示？</a:t>
            </a:r>
          </a:p>
        </p:txBody>
      </p:sp>
      <p:sp>
        <p:nvSpPr>
          <p:cNvPr id="31748" name="Rectangle 3"/>
          <p:cNvSpPr>
            <a:spLocks noGrp="1" noChangeArrowheads="1"/>
          </p:cNvSpPr>
          <p:nvPr>
            <p:ph type="body" idx="4294967295"/>
          </p:nvPr>
        </p:nvSpPr>
        <p:spPr>
          <a:xfrm>
            <a:off x="1881188" y="1304925"/>
            <a:ext cx="8501062" cy="2592388"/>
          </a:xfrm>
        </p:spPr>
        <p:txBody>
          <a:bodyPr/>
          <a:lstStyle/>
          <a:p>
            <a:pPr eaLnBrk="1" hangingPunct="1">
              <a:buClr>
                <a:srgbClr val="800080"/>
              </a:buClr>
              <a:buSzPct val="50000"/>
            </a:pPr>
            <a:r>
              <a:rPr lang="zh-CN" altLang="en-US" sz="3000" b="1" dirty="0">
                <a:latin typeface="仿宋_GB2312" pitchFamily="49" charset="-122"/>
                <a:ea typeface="仿宋_GB2312" pitchFamily="49" charset="-122"/>
              </a:rPr>
              <a:t>先对中缀表达式按运算优先次序加上括号，再把操作符后移到右括号的后面并以就近移动为原则，最后将所有括号消去。</a:t>
            </a:r>
          </a:p>
          <a:p>
            <a:pPr eaLnBrk="1" hangingPunct="1">
              <a:buClr>
                <a:srgbClr val="800080"/>
              </a:buClr>
              <a:buSzPct val="50000"/>
            </a:pPr>
            <a:r>
              <a:rPr lang="zh-CN" altLang="en-US" sz="3000" b="1" dirty="0">
                <a:latin typeface="仿宋_GB2312" pitchFamily="49" charset="-122"/>
                <a:ea typeface="仿宋_GB2312" pitchFamily="49" charset="-122"/>
              </a:rPr>
              <a:t>如中缀表示 </a:t>
            </a:r>
            <a:r>
              <a:rPr lang="en-US" altLang="zh-CN" sz="3000" b="1" dirty="0">
                <a:ea typeface="仿宋_GB2312" pitchFamily="49" charset="-122"/>
              </a:rPr>
              <a:t>(A+B)*D</a:t>
            </a:r>
            <a:r>
              <a:rPr lang="en-US" altLang="zh-CN" sz="3000" b="1" dirty="0">
                <a:latin typeface="Courier New" pitchFamily="49" charset="0"/>
                <a:ea typeface="仿宋_GB2312" pitchFamily="49" charset="-122"/>
              </a:rPr>
              <a:t>-</a:t>
            </a:r>
            <a:r>
              <a:rPr lang="en-US" altLang="zh-CN" sz="3000" b="1" dirty="0">
                <a:ea typeface="仿宋_GB2312" pitchFamily="49" charset="-122"/>
              </a:rPr>
              <a:t>E/(F+A*D)+C</a:t>
            </a:r>
            <a:r>
              <a:rPr lang="zh-CN" altLang="en-US" sz="3000" b="1" dirty="0">
                <a:latin typeface="仿宋_GB2312" pitchFamily="49" charset="-122"/>
                <a:ea typeface="仿宋_GB2312" pitchFamily="49" charset="-122"/>
              </a:rPr>
              <a:t>，其转换为后缀表达式的过程如下：</a:t>
            </a:r>
            <a:r>
              <a:rPr lang="zh-CN" altLang="en-US" dirty="0"/>
              <a:t> </a:t>
            </a:r>
          </a:p>
        </p:txBody>
      </p:sp>
      <p:sp>
        <p:nvSpPr>
          <p:cNvPr id="53253" name="Rectangle 4"/>
          <p:cNvSpPr>
            <a:spLocks noChangeArrowheads="1"/>
          </p:cNvSpPr>
          <p:nvPr/>
        </p:nvSpPr>
        <p:spPr bwMode="auto">
          <a:xfrm>
            <a:off x="1992314" y="3933825"/>
            <a:ext cx="86789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                           </a:t>
            </a:r>
            <a:r>
              <a:rPr lang="en-US" altLang="zh-CN" sz="3000">
                <a:latin typeface="Courier New" pitchFamily="49" charset="0"/>
              </a:rPr>
              <a:t>– </a:t>
            </a:r>
            <a:r>
              <a:rPr lang="en-US" altLang="zh-CN" sz="3000">
                <a:solidFill>
                  <a:srgbClr val="990033"/>
                </a:solidFill>
              </a:rPr>
              <a:t>   </a:t>
            </a:r>
            <a:r>
              <a:rPr lang="en-US" altLang="zh-CN" sz="3000"/>
              <a:t>                                </a:t>
            </a:r>
            <a:r>
              <a:rPr lang="en-US" altLang="zh-CN" sz="3000">
                <a:solidFill>
                  <a:srgbClr val="006600"/>
                </a:solidFill>
              </a:rPr>
              <a:t>)</a:t>
            </a:r>
            <a:r>
              <a:rPr lang="en-US" altLang="zh-CN" sz="3000"/>
              <a:t> + C </a:t>
            </a:r>
            <a:r>
              <a:rPr lang="en-US" altLang="zh-CN" sz="3000">
                <a:solidFill>
                  <a:schemeClr val="tx2"/>
                </a:solidFill>
              </a:rPr>
              <a:t>)</a:t>
            </a:r>
          </a:p>
        </p:txBody>
      </p:sp>
      <p:grpSp>
        <p:nvGrpSpPr>
          <p:cNvPr id="53254" name="Group 6"/>
          <p:cNvGrpSpPr/>
          <p:nvPr/>
        </p:nvGrpSpPr>
        <p:grpSpPr bwMode="auto">
          <a:xfrm>
            <a:off x="3468688" y="4400551"/>
            <a:ext cx="6661150" cy="792163"/>
            <a:chOff x="0" y="0"/>
            <a:chExt cx="6661150" cy="792163"/>
          </a:xfrm>
        </p:grpSpPr>
        <p:sp>
          <p:nvSpPr>
            <p:cNvPr id="31761" name="Line 5"/>
            <p:cNvSpPr>
              <a:spLocks noChangeShapeType="1"/>
            </p:cNvSpPr>
            <p:nvPr/>
          </p:nvSpPr>
          <p:spPr bwMode="auto">
            <a:xfrm flipV="1">
              <a:off x="720725" y="365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6"/>
            <p:cNvSpPr>
              <a:spLocks noChangeShapeType="1"/>
            </p:cNvSpPr>
            <p:nvPr/>
          </p:nvSpPr>
          <p:spPr bwMode="auto">
            <a:xfrm flipV="1">
              <a:off x="1584325" y="365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7"/>
            <p:cNvSpPr>
              <a:spLocks noChangeShapeType="1"/>
            </p:cNvSpPr>
            <p:nvPr/>
          </p:nvSpPr>
          <p:spPr bwMode="auto">
            <a:xfrm flipH="1">
              <a:off x="0" y="3238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8"/>
            <p:cNvSpPr>
              <a:spLocks noChangeShapeType="1"/>
            </p:cNvSpPr>
            <p:nvPr/>
          </p:nvSpPr>
          <p:spPr bwMode="auto">
            <a:xfrm flipV="1">
              <a:off x="0" y="730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9"/>
            <p:cNvSpPr>
              <a:spLocks noChangeShapeType="1"/>
            </p:cNvSpPr>
            <p:nvPr/>
          </p:nvSpPr>
          <p:spPr bwMode="auto">
            <a:xfrm flipH="1">
              <a:off x="863600" y="3238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10"/>
            <p:cNvSpPr>
              <a:spLocks noChangeShapeType="1"/>
            </p:cNvSpPr>
            <p:nvPr/>
          </p:nvSpPr>
          <p:spPr bwMode="auto">
            <a:xfrm flipV="1">
              <a:off x="865188" y="730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Line 11"/>
            <p:cNvSpPr>
              <a:spLocks noChangeShapeType="1"/>
            </p:cNvSpPr>
            <p:nvPr/>
          </p:nvSpPr>
          <p:spPr bwMode="auto">
            <a:xfrm flipV="1">
              <a:off x="5113338" y="1588"/>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8" name="Line 12"/>
            <p:cNvSpPr>
              <a:spLocks noChangeShapeType="1"/>
            </p:cNvSpPr>
            <p:nvPr/>
          </p:nvSpPr>
          <p:spPr bwMode="auto">
            <a:xfrm flipH="1">
              <a:off x="4392613" y="288925"/>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13"/>
            <p:cNvSpPr>
              <a:spLocks noChangeShapeType="1"/>
            </p:cNvSpPr>
            <p:nvPr/>
          </p:nvSpPr>
          <p:spPr bwMode="auto">
            <a:xfrm flipV="1">
              <a:off x="4394200" y="38100"/>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14"/>
            <p:cNvSpPr>
              <a:spLocks noChangeShapeType="1"/>
            </p:cNvSpPr>
            <p:nvPr/>
          </p:nvSpPr>
          <p:spPr bwMode="auto">
            <a:xfrm flipV="1">
              <a:off x="5329238" y="0"/>
              <a:ext cx="0" cy="4333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15"/>
            <p:cNvSpPr>
              <a:spLocks noChangeShapeType="1"/>
            </p:cNvSpPr>
            <p:nvPr/>
          </p:nvSpPr>
          <p:spPr bwMode="auto">
            <a:xfrm flipH="1">
              <a:off x="3492500" y="433388"/>
              <a:ext cx="18367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2" name="Line 16"/>
            <p:cNvSpPr>
              <a:spLocks noChangeShapeType="1"/>
            </p:cNvSpPr>
            <p:nvPr/>
          </p:nvSpPr>
          <p:spPr bwMode="auto">
            <a:xfrm flipV="1">
              <a:off x="3492500" y="36513"/>
              <a:ext cx="0" cy="3968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3" name="Line 17"/>
            <p:cNvSpPr>
              <a:spLocks noChangeShapeType="1"/>
            </p:cNvSpPr>
            <p:nvPr/>
          </p:nvSpPr>
          <p:spPr bwMode="auto">
            <a:xfrm flipV="1">
              <a:off x="5580063" y="0"/>
              <a:ext cx="0" cy="6111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4" name="Line 18"/>
            <p:cNvSpPr>
              <a:spLocks noChangeShapeType="1"/>
            </p:cNvSpPr>
            <p:nvPr/>
          </p:nvSpPr>
          <p:spPr bwMode="auto">
            <a:xfrm flipH="1">
              <a:off x="2663825" y="612775"/>
              <a:ext cx="29178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19"/>
            <p:cNvSpPr>
              <a:spLocks noChangeShapeType="1"/>
            </p:cNvSpPr>
            <p:nvPr/>
          </p:nvSpPr>
          <p:spPr bwMode="auto">
            <a:xfrm flipV="1">
              <a:off x="2663825" y="36513"/>
              <a:ext cx="0" cy="574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20"/>
            <p:cNvSpPr>
              <a:spLocks noChangeShapeType="1"/>
            </p:cNvSpPr>
            <p:nvPr/>
          </p:nvSpPr>
          <p:spPr bwMode="auto">
            <a:xfrm flipV="1">
              <a:off x="6661150" y="0"/>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7" name="Line 21"/>
            <p:cNvSpPr>
              <a:spLocks noChangeShapeType="1"/>
            </p:cNvSpPr>
            <p:nvPr/>
          </p:nvSpPr>
          <p:spPr bwMode="auto">
            <a:xfrm flipH="1">
              <a:off x="5940425" y="287338"/>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Line 22"/>
            <p:cNvSpPr>
              <a:spLocks noChangeShapeType="1"/>
            </p:cNvSpPr>
            <p:nvPr/>
          </p:nvSpPr>
          <p:spPr bwMode="auto">
            <a:xfrm flipV="1">
              <a:off x="5942013" y="36513"/>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9" name="Line 23"/>
            <p:cNvSpPr>
              <a:spLocks noChangeShapeType="1"/>
            </p:cNvSpPr>
            <p:nvPr/>
          </p:nvSpPr>
          <p:spPr bwMode="auto">
            <a:xfrm flipV="1">
              <a:off x="5795963" y="0"/>
              <a:ext cx="0" cy="7921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80" name="Line 24"/>
            <p:cNvSpPr>
              <a:spLocks noChangeShapeType="1"/>
            </p:cNvSpPr>
            <p:nvPr/>
          </p:nvSpPr>
          <p:spPr bwMode="auto">
            <a:xfrm flipH="1">
              <a:off x="1763713" y="792163"/>
              <a:ext cx="403225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Line 25"/>
            <p:cNvSpPr>
              <a:spLocks noChangeShapeType="1"/>
            </p:cNvSpPr>
            <p:nvPr/>
          </p:nvSpPr>
          <p:spPr bwMode="auto">
            <a:xfrm flipH="1" flipV="1">
              <a:off x="1763713" y="36513"/>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3276" name="TextBox 29"/>
          <p:cNvSpPr txBox="1">
            <a:spLocks noChangeArrowheads="1"/>
          </p:cNvSpPr>
          <p:nvPr/>
        </p:nvSpPr>
        <p:spPr bwMode="auto">
          <a:xfrm>
            <a:off x="2595563" y="3933826"/>
            <a:ext cx="2487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800080"/>
                </a:solidFill>
              </a:rPr>
              <a:t>(</a:t>
            </a:r>
            <a:r>
              <a:rPr lang="en-US" altLang="zh-CN"/>
              <a:t> ( A + B ) * D </a:t>
            </a:r>
            <a:r>
              <a:rPr lang="en-US" altLang="zh-CN">
                <a:solidFill>
                  <a:srgbClr val="800080"/>
                </a:solidFill>
              </a:rPr>
              <a:t>)</a:t>
            </a:r>
            <a:endParaRPr lang="zh-CN" altLang="en-US"/>
          </a:p>
        </p:txBody>
      </p:sp>
      <p:sp>
        <p:nvSpPr>
          <p:cNvPr id="53277" name="TextBox 30"/>
          <p:cNvSpPr txBox="1">
            <a:spLocks noChangeArrowheads="1"/>
          </p:cNvSpPr>
          <p:nvPr/>
        </p:nvSpPr>
        <p:spPr bwMode="auto">
          <a:xfrm>
            <a:off x="6310313" y="3933826"/>
            <a:ext cx="2544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a:t>
            </a:r>
            <a:r>
              <a:rPr lang="en-US" altLang="zh-CN"/>
              <a:t> F + </a:t>
            </a:r>
            <a:r>
              <a:rPr lang="en-US" altLang="zh-CN">
                <a:solidFill>
                  <a:srgbClr val="800080"/>
                </a:solidFill>
              </a:rPr>
              <a:t>(</a:t>
            </a:r>
            <a:r>
              <a:rPr lang="en-US" altLang="zh-CN"/>
              <a:t> A * D  </a:t>
            </a:r>
            <a:r>
              <a:rPr lang="en-US" altLang="zh-CN">
                <a:solidFill>
                  <a:srgbClr val="800080"/>
                </a:solidFill>
              </a:rPr>
              <a:t>)</a:t>
            </a:r>
            <a:r>
              <a:rPr lang="en-US" altLang="zh-CN"/>
              <a:t> </a:t>
            </a:r>
            <a:r>
              <a:rPr lang="en-US" altLang="zh-CN">
                <a:solidFill>
                  <a:srgbClr val="006600"/>
                </a:solidFill>
              </a:rPr>
              <a:t>)</a:t>
            </a:r>
            <a:endParaRPr lang="zh-CN" altLang="en-US"/>
          </a:p>
        </p:txBody>
      </p:sp>
      <p:sp>
        <p:nvSpPr>
          <p:cNvPr id="53278" name="TextBox 31"/>
          <p:cNvSpPr txBox="1">
            <a:spLocks noChangeArrowheads="1"/>
          </p:cNvSpPr>
          <p:nvPr/>
        </p:nvSpPr>
        <p:spPr bwMode="auto">
          <a:xfrm>
            <a:off x="5453064" y="3933826"/>
            <a:ext cx="3635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990033"/>
                </a:solidFill>
              </a:rPr>
              <a:t>(</a:t>
            </a:r>
            <a:r>
              <a:rPr lang="en-US" altLang="zh-CN"/>
              <a:t> E /</a:t>
            </a:r>
            <a:r>
              <a:rPr lang="en-US" altLang="zh-CN">
                <a:solidFill>
                  <a:srgbClr val="990033"/>
                </a:solidFill>
              </a:rPr>
              <a:t>                             )</a:t>
            </a:r>
            <a:endParaRPr lang="zh-CN" altLang="en-US"/>
          </a:p>
        </p:txBody>
      </p:sp>
      <p:sp>
        <p:nvSpPr>
          <p:cNvPr id="53279" name="Rectangle 26"/>
          <p:cNvSpPr>
            <a:spLocks noChangeArrowheads="1"/>
          </p:cNvSpPr>
          <p:nvPr/>
        </p:nvSpPr>
        <p:spPr bwMode="auto">
          <a:xfrm>
            <a:off x="2089151" y="5364163"/>
            <a:ext cx="296908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后缀表示</a:t>
            </a:r>
            <a:r>
              <a:rPr lang="zh-CN" altLang="en-US" sz="3000"/>
              <a:t>   </a:t>
            </a:r>
            <a:r>
              <a:rPr lang="en-US" altLang="zh-CN" sz="3000"/>
              <a:t>A B +</a:t>
            </a:r>
          </a:p>
        </p:txBody>
      </p:sp>
      <p:sp>
        <p:nvSpPr>
          <p:cNvPr id="53280" name="TextBox 33"/>
          <p:cNvSpPr txBox="1">
            <a:spLocks noChangeArrowheads="1"/>
          </p:cNvSpPr>
          <p:nvPr/>
        </p:nvSpPr>
        <p:spPr bwMode="auto">
          <a:xfrm>
            <a:off x="4881564" y="5364164"/>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D *</a:t>
            </a:r>
            <a:endParaRPr lang="zh-CN" altLang="en-US"/>
          </a:p>
        </p:txBody>
      </p:sp>
      <p:sp>
        <p:nvSpPr>
          <p:cNvPr id="53281" name="TextBox 34"/>
          <p:cNvSpPr txBox="1">
            <a:spLocks noChangeArrowheads="1"/>
          </p:cNvSpPr>
          <p:nvPr/>
        </p:nvSpPr>
        <p:spPr bwMode="auto">
          <a:xfrm>
            <a:off x="5524501" y="5364164"/>
            <a:ext cx="73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E F</a:t>
            </a:r>
            <a:endParaRPr lang="zh-CN" altLang="en-US"/>
          </a:p>
        </p:txBody>
      </p:sp>
      <p:sp>
        <p:nvSpPr>
          <p:cNvPr id="53282" name="TextBox 35"/>
          <p:cNvSpPr txBox="1">
            <a:spLocks noChangeArrowheads="1"/>
          </p:cNvSpPr>
          <p:nvPr/>
        </p:nvSpPr>
        <p:spPr bwMode="auto">
          <a:xfrm>
            <a:off x="6167439" y="5364164"/>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 D *</a:t>
            </a:r>
            <a:endParaRPr lang="zh-CN" altLang="en-US"/>
          </a:p>
        </p:txBody>
      </p:sp>
      <p:sp>
        <p:nvSpPr>
          <p:cNvPr id="53283" name="TextBox 36"/>
          <p:cNvSpPr txBox="1">
            <a:spLocks noChangeArrowheads="1"/>
          </p:cNvSpPr>
          <p:nvPr/>
        </p:nvSpPr>
        <p:spPr bwMode="auto">
          <a:xfrm>
            <a:off x="7096126" y="5364164"/>
            <a:ext cx="39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t>
            </a:r>
            <a:endParaRPr lang="zh-CN" altLang="en-US"/>
          </a:p>
        </p:txBody>
      </p:sp>
      <p:sp>
        <p:nvSpPr>
          <p:cNvPr id="53284" name="TextBox 37"/>
          <p:cNvSpPr txBox="1">
            <a:spLocks noChangeArrowheads="1"/>
          </p:cNvSpPr>
          <p:nvPr/>
        </p:nvSpPr>
        <p:spPr bwMode="auto">
          <a:xfrm>
            <a:off x="7453313" y="5364164"/>
            <a:ext cx="58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 </a:t>
            </a:r>
            <a:r>
              <a:rPr lang="en-US" altLang="zh-CN">
                <a:latin typeface="Courier New" pitchFamily="49" charset="0"/>
              </a:rPr>
              <a:t>-</a:t>
            </a:r>
            <a:endParaRPr lang="zh-CN" altLang="en-US"/>
          </a:p>
        </p:txBody>
      </p:sp>
      <p:sp>
        <p:nvSpPr>
          <p:cNvPr id="53285" name="TextBox 38"/>
          <p:cNvSpPr txBox="1">
            <a:spLocks noChangeArrowheads="1"/>
          </p:cNvSpPr>
          <p:nvPr/>
        </p:nvSpPr>
        <p:spPr bwMode="auto">
          <a:xfrm>
            <a:off x="7953376" y="5364164"/>
            <a:ext cx="73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C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3277"/>
                                        </p:tgtEl>
                                        <p:attrNameLst>
                                          <p:attrName>style.visibility</p:attrName>
                                        </p:attrNameLst>
                                      </p:cBhvr>
                                      <p:to>
                                        <p:strVal val="visible"/>
                                      </p:to>
                                    </p:set>
                                    <p:anim calcmode="lin" valueType="num">
                                      <p:cBhvr>
                                        <p:cTn id="7" dur="1000" fill="hold"/>
                                        <p:tgtEl>
                                          <p:spTgt spid="53277"/>
                                        </p:tgtEl>
                                        <p:attrNameLst>
                                          <p:attrName>ppt_w</p:attrName>
                                        </p:attrNameLst>
                                      </p:cBhvr>
                                      <p:tavLst>
                                        <p:tav tm="0">
                                          <p:val>
                                            <p:fltVal val="0"/>
                                          </p:val>
                                        </p:tav>
                                        <p:tav tm="100000">
                                          <p:val>
                                            <p:strVal val="#ppt_w"/>
                                          </p:val>
                                        </p:tav>
                                      </p:tavLst>
                                    </p:anim>
                                    <p:anim calcmode="lin" valueType="num">
                                      <p:cBhvr>
                                        <p:cTn id="8" dur="1000" fill="hold"/>
                                        <p:tgtEl>
                                          <p:spTgt spid="53277"/>
                                        </p:tgtEl>
                                        <p:attrNameLst>
                                          <p:attrName>ppt_h</p:attrName>
                                        </p:attrNameLst>
                                      </p:cBhvr>
                                      <p:tavLst>
                                        <p:tav tm="0">
                                          <p:val>
                                            <p:fltVal val="0"/>
                                          </p:val>
                                        </p:tav>
                                        <p:tav tm="100000">
                                          <p:val>
                                            <p:strVal val="#ppt_h"/>
                                          </p:val>
                                        </p:tav>
                                      </p:tavLst>
                                    </p:anim>
                                    <p:anim calcmode="lin" valueType="num">
                                      <p:cBhvr>
                                        <p:cTn id="9" dur="1000" fill="hold"/>
                                        <p:tgtEl>
                                          <p:spTgt spid="53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53278"/>
                                        </p:tgtEl>
                                        <p:attrNameLst>
                                          <p:attrName>style.visibility</p:attrName>
                                        </p:attrNameLst>
                                      </p:cBhvr>
                                      <p:to>
                                        <p:strVal val="visible"/>
                                      </p:to>
                                    </p:set>
                                    <p:anim calcmode="lin" valueType="num">
                                      <p:cBhvr>
                                        <p:cTn id="19" dur="1000" fill="hold"/>
                                        <p:tgtEl>
                                          <p:spTgt spid="53278"/>
                                        </p:tgtEl>
                                        <p:attrNameLst>
                                          <p:attrName>ppt_w</p:attrName>
                                        </p:attrNameLst>
                                      </p:cBhvr>
                                      <p:tavLst>
                                        <p:tav tm="0">
                                          <p:val>
                                            <p:fltVal val="0"/>
                                          </p:val>
                                        </p:tav>
                                        <p:tav tm="100000">
                                          <p:val>
                                            <p:strVal val="#ppt_w"/>
                                          </p:val>
                                        </p:tav>
                                      </p:tavLst>
                                    </p:anim>
                                    <p:anim calcmode="lin" valueType="num">
                                      <p:cBhvr>
                                        <p:cTn id="20" dur="1000" fill="hold"/>
                                        <p:tgtEl>
                                          <p:spTgt spid="53278"/>
                                        </p:tgtEl>
                                        <p:attrNameLst>
                                          <p:attrName>ppt_h</p:attrName>
                                        </p:attrNameLst>
                                      </p:cBhvr>
                                      <p:tavLst>
                                        <p:tav tm="0">
                                          <p:val>
                                            <p:fltVal val="0"/>
                                          </p:val>
                                        </p:tav>
                                        <p:tav tm="100000">
                                          <p:val>
                                            <p:strVal val="#ppt_h"/>
                                          </p:val>
                                        </p:tav>
                                      </p:tavLst>
                                    </p:anim>
                                    <p:anim calcmode="lin" valueType="num">
                                      <p:cBhvr>
                                        <p:cTn id="21" dur="1000" fill="hold"/>
                                        <p:tgtEl>
                                          <p:spTgt spid="5327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532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3253"/>
                                        </p:tgtEl>
                                        <p:attrNameLst>
                                          <p:attrName>style.visibility</p:attrName>
                                        </p:attrNameLst>
                                      </p:cBhvr>
                                      <p:to>
                                        <p:strVal val="visible"/>
                                      </p:to>
                                    </p:set>
                                    <p:anim calcmode="lin" valueType="num">
                                      <p:cBhvr>
                                        <p:cTn id="27" dur="1000" fill="hold"/>
                                        <p:tgtEl>
                                          <p:spTgt spid="53253"/>
                                        </p:tgtEl>
                                        <p:attrNameLst>
                                          <p:attrName>ppt_w</p:attrName>
                                        </p:attrNameLst>
                                      </p:cBhvr>
                                      <p:tavLst>
                                        <p:tav tm="0">
                                          <p:val>
                                            <p:fltVal val="0"/>
                                          </p:val>
                                        </p:tav>
                                        <p:tav tm="100000">
                                          <p:val>
                                            <p:strVal val="#ppt_w"/>
                                          </p:val>
                                        </p:tav>
                                      </p:tavLst>
                                    </p:anim>
                                    <p:anim calcmode="lin" valueType="num">
                                      <p:cBhvr>
                                        <p:cTn id="28" dur="1000" fill="hold"/>
                                        <p:tgtEl>
                                          <p:spTgt spid="53253"/>
                                        </p:tgtEl>
                                        <p:attrNameLst>
                                          <p:attrName>ppt_h</p:attrName>
                                        </p:attrNameLst>
                                      </p:cBhvr>
                                      <p:tavLst>
                                        <p:tav tm="0">
                                          <p:val>
                                            <p:fltVal val="0"/>
                                          </p:val>
                                        </p:tav>
                                        <p:tav tm="100000">
                                          <p:val>
                                            <p:strVal val="#ppt_h"/>
                                          </p:val>
                                        </p:tav>
                                      </p:tavLst>
                                    </p:anim>
                                    <p:anim calcmode="lin" valueType="num">
                                      <p:cBhvr>
                                        <p:cTn id="29" dur="1000" fill="hold"/>
                                        <p:tgtEl>
                                          <p:spTgt spid="5325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32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53254"/>
                                        </p:tgtEl>
                                        <p:attrNameLst>
                                          <p:attrName>style.visibility</p:attrName>
                                        </p:attrNameLst>
                                      </p:cBhvr>
                                      <p:to>
                                        <p:strVal val="visible"/>
                                      </p:to>
                                    </p:set>
                                    <p:animEffect transition="in" filter="wheel(4)">
                                      <p:cBhvr>
                                        <p:cTn id="35" dur="500"/>
                                        <p:tgtEl>
                                          <p:spTgt spid="5325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32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32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2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53282"/>
                                        </p:tgtEl>
                                        <p:attrNameLst>
                                          <p:attrName>style.visibility</p:attrName>
                                        </p:attrNameLst>
                                      </p:cBhvr>
                                      <p:to>
                                        <p:strVal val="visible"/>
                                      </p:to>
                                    </p:set>
                                    <p:animEffect transition="in" filter="wheel(4)">
                                      <p:cBhvr>
                                        <p:cTn id="52" dur="500"/>
                                        <p:tgtEl>
                                          <p:spTgt spid="5328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3283"/>
                                        </p:tgtEl>
                                        <p:attrNameLst>
                                          <p:attrName>style.visibility</p:attrName>
                                        </p:attrNameLst>
                                      </p:cBhvr>
                                      <p:to>
                                        <p:strVal val="visible"/>
                                      </p:to>
                                    </p:set>
                                    <p:animEffect transition="in" filter="slide(fromBottom)">
                                      <p:cBhvr>
                                        <p:cTn id="57" dur="500"/>
                                        <p:tgtEl>
                                          <p:spTgt spid="5328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3284"/>
                                        </p:tgtEl>
                                        <p:attrNameLst>
                                          <p:attrName>style.visibility</p:attrName>
                                        </p:attrNameLst>
                                      </p:cBhvr>
                                      <p:to>
                                        <p:strVal val="visible"/>
                                      </p:to>
                                    </p:set>
                                    <p:anim calcmode="lin" valueType="num">
                                      <p:cBhvr additive="base">
                                        <p:cTn id="62" dur="500" fill="hold"/>
                                        <p:tgtEl>
                                          <p:spTgt spid="53284"/>
                                        </p:tgtEl>
                                        <p:attrNameLst>
                                          <p:attrName>ppt_x</p:attrName>
                                        </p:attrNameLst>
                                      </p:cBhvr>
                                      <p:tavLst>
                                        <p:tav tm="0">
                                          <p:val>
                                            <p:strVal val="#ppt_x"/>
                                          </p:val>
                                        </p:tav>
                                        <p:tav tm="100000">
                                          <p:val>
                                            <p:strVal val="#ppt_x"/>
                                          </p:val>
                                        </p:tav>
                                      </p:tavLst>
                                    </p:anim>
                                    <p:anim calcmode="lin" valueType="num">
                                      <p:cBhvr additive="base">
                                        <p:cTn id="63" dur="500" fill="hold"/>
                                        <p:tgtEl>
                                          <p:spTgt spid="5328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53285"/>
                                        </p:tgtEl>
                                        <p:attrNameLst>
                                          <p:attrName>style.visibility</p:attrName>
                                        </p:attrNameLst>
                                      </p:cBhvr>
                                      <p:to>
                                        <p:strVal val="visible"/>
                                      </p:to>
                                    </p:set>
                                    <p:anim calcmode="lin" valueType="num">
                                      <p:cBhvr>
                                        <p:cTn id="68" dur="1000" fill="hold"/>
                                        <p:tgtEl>
                                          <p:spTgt spid="53285"/>
                                        </p:tgtEl>
                                        <p:attrNameLst>
                                          <p:attrName>ppt_w</p:attrName>
                                        </p:attrNameLst>
                                      </p:cBhvr>
                                      <p:tavLst>
                                        <p:tav tm="0">
                                          <p:val>
                                            <p:fltVal val="0"/>
                                          </p:val>
                                        </p:tav>
                                        <p:tav tm="100000">
                                          <p:val>
                                            <p:strVal val="#ppt_w"/>
                                          </p:val>
                                        </p:tav>
                                      </p:tavLst>
                                    </p:anim>
                                    <p:anim calcmode="lin" valueType="num">
                                      <p:cBhvr>
                                        <p:cTn id="69" dur="1000" fill="hold"/>
                                        <p:tgtEl>
                                          <p:spTgt spid="53285"/>
                                        </p:tgtEl>
                                        <p:attrNameLst>
                                          <p:attrName>ppt_h</p:attrName>
                                        </p:attrNameLst>
                                      </p:cBhvr>
                                      <p:tavLst>
                                        <p:tav tm="0">
                                          <p:val>
                                            <p:fltVal val="0"/>
                                          </p:val>
                                        </p:tav>
                                        <p:tav tm="100000">
                                          <p:val>
                                            <p:strVal val="#ppt_h"/>
                                          </p:val>
                                        </p:tav>
                                      </p:tavLst>
                                    </p:anim>
                                    <p:anim calcmode="lin" valueType="num">
                                      <p:cBhvr>
                                        <p:cTn id="70" dur="1000" fill="hold"/>
                                        <p:tgtEl>
                                          <p:spTgt spid="53285"/>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532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76" grpId="0" autoUpdateAnimBg="0"/>
      <p:bldP spid="53277" grpId="0" autoUpdateAnimBg="0"/>
      <p:bldP spid="53278" grpId="0" autoUpdateAnimBg="0"/>
      <p:bldP spid="53279" grpId="0" autoUpdateAnimBg="0"/>
      <p:bldP spid="53280" grpId="0" autoUpdateAnimBg="0"/>
      <p:bldP spid="53281" grpId="0" autoUpdateAnimBg="0"/>
      <p:bldP spid="53282" grpId="0" autoUpdateAnimBg="0"/>
      <p:bldP spid="53283" grpId="0" autoUpdateAnimBg="0"/>
      <p:bldP spid="53284" grpId="0" autoUpdateAnimBg="0"/>
      <p:bldP spid="5328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6088EB3C-41A3-4C17-9D4F-25206F4AF769}" type="slidenum">
              <a:rPr lang="en-US" altLang="zh-CN" sz="1400" b="0"/>
              <a:t>15</a:t>
            </a:fld>
            <a:endParaRPr lang="en-US" altLang="zh-CN" sz="1400" b="0"/>
          </a:p>
        </p:txBody>
      </p:sp>
      <p:sp>
        <p:nvSpPr>
          <p:cNvPr id="32771" name="Rectangle 2"/>
          <p:cNvSpPr>
            <a:spLocks noGrp="1" noChangeArrowheads="1"/>
          </p:cNvSpPr>
          <p:nvPr>
            <p:ph type="title" idx="4294967295"/>
          </p:nvPr>
        </p:nvSpPr>
        <p:spPr>
          <a:xfrm>
            <a:off x="1981200" y="457201"/>
            <a:ext cx="8229600" cy="955675"/>
          </a:xfrm>
        </p:spPr>
        <p:txBody>
          <a:bodyPr/>
          <a:lstStyle/>
          <a:p>
            <a:pPr eaLnBrk="1" hangingPunct="1"/>
            <a:r>
              <a:rPr lang="zh-CN" altLang="en-US" sz="4000" b="1">
                <a:ea typeface="华文新魏" pitchFamily="2" charset="-122"/>
              </a:rPr>
              <a:t>如何将中缀表示</a:t>
            </a:r>
            <a:r>
              <a:rPr lang="zh-CN" altLang="en-US" sz="4000" b="1">
                <a:latin typeface="Courier New" pitchFamily="49" charset="0"/>
                <a:ea typeface="隶书" pitchFamily="49" charset="-122"/>
              </a:rPr>
              <a:t>→</a:t>
            </a:r>
            <a:r>
              <a:rPr lang="zh-CN" altLang="en-US" sz="4000" b="1">
                <a:ea typeface="华文新魏" pitchFamily="2" charset="-122"/>
              </a:rPr>
              <a:t>转前缀表示？</a:t>
            </a:r>
          </a:p>
        </p:txBody>
      </p:sp>
      <p:sp>
        <p:nvSpPr>
          <p:cNvPr id="32772" name="Rectangle 3"/>
          <p:cNvSpPr>
            <a:spLocks noGrp="1" noChangeArrowheads="1"/>
          </p:cNvSpPr>
          <p:nvPr>
            <p:ph type="body" idx="4294967295"/>
          </p:nvPr>
        </p:nvSpPr>
        <p:spPr>
          <a:xfrm>
            <a:off x="2151064" y="1304925"/>
            <a:ext cx="8048625" cy="2592388"/>
          </a:xfrm>
        </p:spPr>
        <p:txBody>
          <a:bodyPr/>
          <a:lstStyle/>
          <a:p>
            <a:pPr eaLnBrk="1" hangingPunct="1">
              <a:buClr>
                <a:srgbClr val="800080"/>
              </a:buClr>
              <a:buSzPct val="50000"/>
            </a:pPr>
            <a:r>
              <a:rPr lang="zh-CN" altLang="en-US" sz="3000" b="1" dirty="0">
                <a:ea typeface="仿宋_GB2312" pitchFamily="49" charset="-122"/>
              </a:rPr>
              <a:t>先对中缀表达式按运算优先次序通统加上括号，再把操作符前移到左括号前并以就近移动为原则，最后将所有括号消去。</a:t>
            </a:r>
            <a:r>
              <a:rPr lang="zh-CN" altLang="en-US" dirty="0"/>
              <a:t> </a:t>
            </a:r>
            <a:endParaRPr lang="zh-CN" altLang="en-US" sz="3000" b="1" dirty="0">
              <a:latin typeface="仿宋_GB2312" pitchFamily="49" charset="-122"/>
              <a:ea typeface="仿宋_GB2312" pitchFamily="49" charset="-122"/>
            </a:endParaRPr>
          </a:p>
          <a:p>
            <a:pPr eaLnBrk="1" hangingPunct="1">
              <a:buClr>
                <a:srgbClr val="800080"/>
              </a:buClr>
              <a:buSzPct val="50000"/>
            </a:pPr>
            <a:r>
              <a:rPr lang="zh-CN" altLang="en-US" sz="3000" b="1" dirty="0">
                <a:latin typeface="仿宋_GB2312" pitchFamily="49" charset="-122"/>
                <a:ea typeface="仿宋_GB2312" pitchFamily="49" charset="-122"/>
              </a:rPr>
              <a:t>如中缀表示 </a:t>
            </a:r>
            <a:r>
              <a:rPr lang="en-US" altLang="zh-CN" sz="3000" b="1" dirty="0">
                <a:ea typeface="仿宋_GB2312" pitchFamily="49" charset="-122"/>
              </a:rPr>
              <a:t>(A+B)*D</a:t>
            </a:r>
            <a:r>
              <a:rPr lang="en-US" altLang="zh-CN" sz="3000" b="1" dirty="0">
                <a:latin typeface="Courier New" pitchFamily="49" charset="0"/>
                <a:ea typeface="仿宋_GB2312" pitchFamily="49" charset="-122"/>
              </a:rPr>
              <a:t>-</a:t>
            </a:r>
            <a:r>
              <a:rPr lang="en-US" altLang="zh-CN" sz="3000" b="1" dirty="0">
                <a:ea typeface="仿宋_GB2312" pitchFamily="49" charset="-122"/>
              </a:rPr>
              <a:t>E/(F+A*D)+C</a:t>
            </a:r>
            <a:r>
              <a:rPr lang="zh-CN" altLang="en-US" sz="3000" b="1" dirty="0">
                <a:latin typeface="仿宋_GB2312" pitchFamily="49" charset="-122"/>
                <a:ea typeface="仿宋_GB2312" pitchFamily="49" charset="-122"/>
              </a:rPr>
              <a:t>，其转换为前缀表达式的过程如下：</a:t>
            </a:r>
            <a:r>
              <a:rPr lang="zh-CN" altLang="en-US" dirty="0"/>
              <a:t> </a:t>
            </a:r>
          </a:p>
        </p:txBody>
      </p:sp>
      <p:grpSp>
        <p:nvGrpSpPr>
          <p:cNvPr id="54277" name="Group 5"/>
          <p:cNvGrpSpPr/>
          <p:nvPr/>
        </p:nvGrpSpPr>
        <p:grpSpPr bwMode="auto">
          <a:xfrm>
            <a:off x="1992314" y="3933825"/>
            <a:ext cx="8245475" cy="1295400"/>
            <a:chOff x="0" y="0"/>
            <a:chExt cx="8245475" cy="1295401"/>
          </a:xfrm>
        </p:grpSpPr>
        <p:sp>
          <p:nvSpPr>
            <p:cNvPr id="32775" name="Rectangle 5"/>
            <p:cNvSpPr>
              <a:spLocks noChangeArrowheads="1"/>
            </p:cNvSpPr>
            <p:nvPr/>
          </p:nvSpPr>
          <p:spPr bwMode="auto">
            <a:xfrm>
              <a:off x="0" y="0"/>
              <a:ext cx="8245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a:t>
              </a:r>
              <a:r>
                <a:rPr lang="en-US" altLang="zh-CN" sz="3000"/>
                <a:t> ( A + B ) * D </a:t>
              </a:r>
              <a:r>
                <a:rPr lang="en-US" altLang="zh-CN" sz="3000">
                  <a:solidFill>
                    <a:srgbClr val="800080"/>
                  </a:solidFill>
                </a:rPr>
                <a:t>)</a:t>
              </a:r>
              <a:r>
                <a:rPr lang="en-US" altLang="zh-CN" sz="3000"/>
                <a:t> </a:t>
              </a:r>
              <a:r>
                <a:rPr lang="en-US" altLang="zh-CN" sz="3000">
                  <a:latin typeface="Courier New" pitchFamily="49" charset="0"/>
                </a:rPr>
                <a:t>– </a:t>
              </a:r>
              <a:r>
                <a:rPr lang="en-US" altLang="zh-CN" sz="3000">
                  <a:solidFill>
                    <a:srgbClr val="990033"/>
                  </a:solidFill>
                </a:rPr>
                <a:t>(</a:t>
              </a:r>
              <a:r>
                <a:rPr lang="en-US" altLang="zh-CN" sz="3000"/>
                <a:t> E / </a:t>
              </a:r>
              <a:r>
                <a:rPr lang="en-US" altLang="zh-CN" sz="3000">
                  <a:solidFill>
                    <a:srgbClr val="006600"/>
                  </a:solidFill>
                </a:rPr>
                <a:t>(</a:t>
              </a:r>
              <a:r>
                <a:rPr lang="en-US" altLang="zh-CN" sz="3000"/>
                <a:t> F + </a:t>
              </a:r>
              <a:r>
                <a:rPr lang="en-US" altLang="zh-CN" sz="3000">
                  <a:solidFill>
                    <a:srgbClr val="800080"/>
                  </a:solidFill>
                </a:rPr>
                <a:t>(</a:t>
              </a:r>
              <a:r>
                <a:rPr lang="en-US" altLang="zh-CN" sz="3000"/>
                <a:t> A * D </a:t>
              </a:r>
              <a:r>
                <a:rPr lang="en-US" altLang="zh-CN" sz="3000">
                  <a:solidFill>
                    <a:srgbClr val="800080"/>
                  </a:solidFill>
                </a:rPr>
                <a:t>)</a:t>
              </a:r>
              <a:r>
                <a:rPr lang="en-US" altLang="zh-CN" sz="3000"/>
                <a:t> </a:t>
              </a:r>
              <a:r>
                <a:rPr lang="en-US" altLang="zh-CN" sz="3000">
                  <a:solidFill>
                    <a:srgbClr val="006600"/>
                  </a:solidFill>
                </a:rPr>
                <a:t>)</a:t>
              </a:r>
              <a:r>
                <a:rPr lang="en-US" altLang="zh-CN" sz="3000"/>
                <a:t> </a:t>
              </a:r>
              <a:r>
                <a:rPr lang="en-US" altLang="zh-CN" sz="3000">
                  <a:solidFill>
                    <a:srgbClr val="990033"/>
                  </a:solidFill>
                </a:rPr>
                <a:t>)</a:t>
              </a:r>
              <a:r>
                <a:rPr lang="en-US" altLang="zh-CN" sz="3000"/>
                <a:t> </a:t>
              </a:r>
              <a:r>
                <a:rPr lang="en-US" altLang="zh-CN" sz="3000">
                  <a:solidFill>
                    <a:srgbClr val="006600"/>
                  </a:solidFill>
                </a:rPr>
                <a:t>)</a:t>
              </a:r>
              <a:r>
                <a:rPr lang="en-US" altLang="zh-CN" sz="3000"/>
                <a:t> + C </a:t>
              </a:r>
              <a:r>
                <a:rPr lang="en-US" altLang="zh-CN" sz="3000">
                  <a:solidFill>
                    <a:schemeClr val="tx2"/>
                  </a:solidFill>
                </a:rPr>
                <a:t>)</a:t>
              </a:r>
            </a:p>
          </p:txBody>
        </p:sp>
        <p:sp>
          <p:nvSpPr>
            <p:cNvPr id="32776" name="Line 6"/>
            <p:cNvSpPr>
              <a:spLocks noChangeShapeType="1"/>
            </p:cNvSpPr>
            <p:nvPr/>
          </p:nvSpPr>
          <p:spPr bwMode="auto">
            <a:xfrm flipV="1">
              <a:off x="719138" y="503238"/>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7" name="Line 7"/>
            <p:cNvSpPr>
              <a:spLocks noChangeShapeType="1"/>
            </p:cNvSpPr>
            <p:nvPr/>
          </p:nvSpPr>
          <p:spPr bwMode="auto">
            <a:xfrm flipV="1">
              <a:off x="503238" y="503238"/>
              <a:ext cx="0" cy="431800"/>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8" name="Line 8"/>
            <p:cNvSpPr>
              <a:spLocks noChangeShapeType="1"/>
            </p:cNvSpPr>
            <p:nvPr/>
          </p:nvSpPr>
          <p:spPr bwMode="auto">
            <a:xfrm flipH="1">
              <a:off x="719138" y="790575"/>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79" name="Line 9"/>
            <p:cNvSpPr>
              <a:spLocks noChangeShapeType="1"/>
            </p:cNvSpPr>
            <p:nvPr/>
          </p:nvSpPr>
          <p:spPr bwMode="auto">
            <a:xfrm flipV="1">
              <a:off x="1439863" y="539750"/>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0" name="Line 10"/>
            <p:cNvSpPr>
              <a:spLocks noChangeShapeType="1"/>
            </p:cNvSpPr>
            <p:nvPr/>
          </p:nvSpPr>
          <p:spPr bwMode="auto">
            <a:xfrm flipH="1">
              <a:off x="503238" y="935038"/>
              <a:ext cx="18367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1" name="Line 11"/>
            <p:cNvSpPr>
              <a:spLocks noChangeShapeType="1"/>
            </p:cNvSpPr>
            <p:nvPr/>
          </p:nvSpPr>
          <p:spPr bwMode="auto">
            <a:xfrm flipV="1">
              <a:off x="2339975" y="539750"/>
              <a:ext cx="1588" cy="395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2" name="Line 12"/>
            <p:cNvSpPr>
              <a:spLocks noChangeShapeType="1"/>
            </p:cNvSpPr>
            <p:nvPr/>
          </p:nvSpPr>
          <p:spPr bwMode="auto">
            <a:xfrm flipV="1">
              <a:off x="5148263" y="468313"/>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3" name="Line 13"/>
            <p:cNvSpPr>
              <a:spLocks noChangeShapeType="1"/>
            </p:cNvSpPr>
            <p:nvPr/>
          </p:nvSpPr>
          <p:spPr bwMode="auto">
            <a:xfrm flipH="1">
              <a:off x="5146675" y="755650"/>
              <a:ext cx="720725"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4" name="Line 14"/>
            <p:cNvSpPr>
              <a:spLocks noChangeShapeType="1"/>
            </p:cNvSpPr>
            <p:nvPr/>
          </p:nvSpPr>
          <p:spPr bwMode="auto">
            <a:xfrm flipV="1">
              <a:off x="5870575" y="504825"/>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5" name="Line 15"/>
            <p:cNvSpPr>
              <a:spLocks noChangeShapeType="1"/>
            </p:cNvSpPr>
            <p:nvPr/>
          </p:nvSpPr>
          <p:spPr bwMode="auto">
            <a:xfrm flipV="1">
              <a:off x="4283075" y="466725"/>
              <a:ext cx="0" cy="288925"/>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6" name="Line 16"/>
            <p:cNvSpPr>
              <a:spLocks noChangeShapeType="1"/>
            </p:cNvSpPr>
            <p:nvPr/>
          </p:nvSpPr>
          <p:spPr bwMode="auto">
            <a:xfrm flipH="1">
              <a:off x="4283075" y="755650"/>
              <a:ext cx="684213"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7" name="Line 17"/>
            <p:cNvSpPr>
              <a:spLocks noChangeShapeType="1"/>
            </p:cNvSpPr>
            <p:nvPr/>
          </p:nvSpPr>
          <p:spPr bwMode="auto">
            <a:xfrm flipV="1">
              <a:off x="4967288" y="503238"/>
              <a:ext cx="1588" cy="2524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8" name="Line 18"/>
            <p:cNvSpPr>
              <a:spLocks noChangeShapeType="1"/>
            </p:cNvSpPr>
            <p:nvPr/>
          </p:nvSpPr>
          <p:spPr bwMode="auto">
            <a:xfrm flipV="1">
              <a:off x="287338" y="503238"/>
              <a:ext cx="0" cy="61118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9" name="Line 19"/>
            <p:cNvSpPr>
              <a:spLocks noChangeShapeType="1"/>
            </p:cNvSpPr>
            <p:nvPr/>
          </p:nvSpPr>
          <p:spPr bwMode="auto">
            <a:xfrm flipH="1">
              <a:off x="285750" y="1116013"/>
              <a:ext cx="2954338"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0" name="Line 20"/>
            <p:cNvSpPr>
              <a:spLocks noChangeShapeType="1"/>
            </p:cNvSpPr>
            <p:nvPr/>
          </p:nvSpPr>
          <p:spPr bwMode="auto">
            <a:xfrm flipV="1">
              <a:off x="3240088" y="539750"/>
              <a:ext cx="0" cy="574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1" name="Line 21"/>
            <p:cNvSpPr>
              <a:spLocks noChangeShapeType="1"/>
            </p:cNvSpPr>
            <p:nvPr/>
          </p:nvSpPr>
          <p:spPr bwMode="auto">
            <a:xfrm flipV="1">
              <a:off x="3490913" y="466725"/>
              <a:ext cx="0" cy="287338"/>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2" name="Line 22"/>
            <p:cNvSpPr>
              <a:spLocks noChangeShapeType="1"/>
            </p:cNvSpPr>
            <p:nvPr/>
          </p:nvSpPr>
          <p:spPr bwMode="auto">
            <a:xfrm flipH="1" flipV="1">
              <a:off x="3490913" y="754063"/>
              <a:ext cx="649288" cy="158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3" name="Line 23"/>
            <p:cNvSpPr>
              <a:spLocks noChangeShapeType="1"/>
            </p:cNvSpPr>
            <p:nvPr/>
          </p:nvSpPr>
          <p:spPr bwMode="auto">
            <a:xfrm flipV="1">
              <a:off x="4140200" y="503238"/>
              <a:ext cx="0" cy="250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4" name="Line 24"/>
            <p:cNvSpPr>
              <a:spLocks noChangeShapeType="1"/>
            </p:cNvSpPr>
            <p:nvPr/>
          </p:nvSpPr>
          <p:spPr bwMode="auto">
            <a:xfrm flipV="1">
              <a:off x="34925" y="503238"/>
              <a:ext cx="0" cy="792163"/>
            </a:xfrm>
            <a:prstGeom prst="line">
              <a:avLst/>
            </a:prstGeom>
            <a:noFill/>
            <a:ln w="254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5" name="Line 25"/>
            <p:cNvSpPr>
              <a:spLocks noChangeShapeType="1"/>
            </p:cNvSpPr>
            <p:nvPr/>
          </p:nvSpPr>
          <p:spPr bwMode="auto">
            <a:xfrm flipH="1">
              <a:off x="34925" y="1295400"/>
              <a:ext cx="7416800"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6" name="Line 26"/>
            <p:cNvSpPr>
              <a:spLocks noChangeShapeType="1"/>
            </p:cNvSpPr>
            <p:nvPr/>
          </p:nvSpPr>
          <p:spPr bwMode="auto">
            <a:xfrm flipH="1" flipV="1">
              <a:off x="7451725" y="539750"/>
              <a:ext cx="0" cy="755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4300" name="Rectangle 27"/>
          <p:cNvSpPr>
            <a:spLocks noChangeArrowheads="1"/>
          </p:cNvSpPr>
          <p:nvPr/>
        </p:nvSpPr>
        <p:spPr bwMode="auto">
          <a:xfrm>
            <a:off x="2089151" y="5364164"/>
            <a:ext cx="6816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前缀表示</a:t>
            </a:r>
            <a:r>
              <a:rPr lang="zh-CN" altLang="en-US" sz="3000"/>
              <a:t>   </a:t>
            </a:r>
            <a:r>
              <a:rPr lang="en-US" altLang="zh-CN" sz="3000"/>
              <a:t>+ </a:t>
            </a:r>
            <a:r>
              <a:rPr lang="en-US" altLang="zh-CN" sz="3000">
                <a:latin typeface="Courier New" pitchFamily="49" charset="0"/>
              </a:rPr>
              <a:t>-</a:t>
            </a:r>
            <a:r>
              <a:rPr lang="en-US" altLang="zh-CN" sz="3000"/>
              <a:t> * + A B D / E + F * A D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1000" fill="hold"/>
                                        <p:tgtEl>
                                          <p:spTgt spid="54277"/>
                                        </p:tgtEl>
                                        <p:attrNameLst>
                                          <p:attrName>ppt_w</p:attrName>
                                        </p:attrNameLst>
                                      </p:cBhvr>
                                      <p:tavLst>
                                        <p:tav tm="0">
                                          <p:val>
                                            <p:fltVal val="0"/>
                                          </p:val>
                                        </p:tav>
                                        <p:tav tm="100000">
                                          <p:val>
                                            <p:strVal val="#ppt_w"/>
                                          </p:val>
                                        </p:tav>
                                      </p:tavLst>
                                    </p:anim>
                                    <p:anim calcmode="lin" valueType="num">
                                      <p:cBhvr>
                                        <p:cTn id="8" dur="1000" fill="hold"/>
                                        <p:tgtEl>
                                          <p:spTgt spid="54277"/>
                                        </p:tgtEl>
                                        <p:attrNameLst>
                                          <p:attrName>ppt_h</p:attrName>
                                        </p:attrNameLst>
                                      </p:cBhvr>
                                      <p:tavLst>
                                        <p:tav tm="0">
                                          <p:val>
                                            <p:fltVal val="0"/>
                                          </p:val>
                                        </p:tav>
                                        <p:tav tm="100000">
                                          <p:val>
                                            <p:strVal val="#ppt_h"/>
                                          </p:val>
                                        </p:tav>
                                      </p:tavLst>
                                    </p:anim>
                                    <p:anim calcmode="lin" valueType="num">
                                      <p:cBhvr>
                                        <p:cTn id="9" dur="1000" fill="hold"/>
                                        <p:tgtEl>
                                          <p:spTgt spid="54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4300"/>
                                        </p:tgtEl>
                                        <p:attrNameLst>
                                          <p:attrName>style.visibility</p:attrName>
                                        </p:attrNameLst>
                                      </p:cBhvr>
                                      <p:to>
                                        <p:strVal val="visible"/>
                                      </p:to>
                                    </p:set>
                                    <p:animEffect transition="in" filter="wipe(down)">
                                      <p:cBhvr>
                                        <p:cTn id="15" dur="500"/>
                                        <p:tgtEl>
                                          <p:spTgt spid="54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41474-9846-4872-9D89-C94866701631}"/>
              </a:ext>
            </a:extLst>
          </p:cNvPr>
          <p:cNvSpPr>
            <a:spLocks noGrp="1"/>
          </p:cNvSpPr>
          <p:nvPr>
            <p:ph type="title"/>
          </p:nvPr>
        </p:nvSpPr>
        <p:spPr/>
        <p:txBody>
          <a:bodyPr/>
          <a:lstStyle/>
          <a:p>
            <a:r>
              <a:rPr lang="en-US" altLang="zh-CN" dirty="0"/>
              <a:t>3. </a:t>
            </a:r>
            <a:r>
              <a:rPr lang="zh-CN" altLang="en-US" dirty="0"/>
              <a:t>队列</a:t>
            </a:r>
          </a:p>
        </p:txBody>
      </p:sp>
      <p:sp>
        <p:nvSpPr>
          <p:cNvPr id="3" name="内容占位符 2">
            <a:extLst>
              <a:ext uri="{FF2B5EF4-FFF2-40B4-BE49-F238E27FC236}">
                <a16:creationId xmlns:a16="http://schemas.microsoft.com/office/drawing/2014/main" id="{EF1D12E1-878B-4834-BAA3-B090C23678C8}"/>
              </a:ext>
            </a:extLst>
          </p:cNvPr>
          <p:cNvSpPr>
            <a:spLocks noGrp="1"/>
          </p:cNvSpPr>
          <p:nvPr>
            <p:ph idx="1"/>
          </p:nvPr>
        </p:nvSpPr>
        <p:spPr/>
        <p:txBody>
          <a:bodyPr/>
          <a:lstStyle/>
          <a:p>
            <a:pPr marL="0" indent="0">
              <a:buNone/>
            </a:pPr>
            <a:r>
              <a:rPr lang="en-US" altLang="zh-CN" dirty="0"/>
              <a:t>queue&lt;int&gt; q	</a:t>
            </a:r>
            <a:r>
              <a:rPr lang="zh-CN" altLang="en-US" dirty="0"/>
              <a:t>建立一个队列</a:t>
            </a:r>
            <a:r>
              <a:rPr lang="en-US" altLang="zh-CN" dirty="0"/>
              <a:t>q</a:t>
            </a:r>
            <a:r>
              <a:rPr lang="zh-CN" altLang="en-US" dirty="0"/>
              <a:t>，元素类型为</a:t>
            </a:r>
            <a:r>
              <a:rPr lang="en-US" altLang="zh-CN" dirty="0"/>
              <a:t>int</a:t>
            </a:r>
          </a:p>
          <a:p>
            <a:pPr marL="0" indent="0">
              <a:buNone/>
            </a:pPr>
            <a:r>
              <a:rPr lang="en-US" altLang="zh-CN" dirty="0" err="1"/>
              <a:t>q.push</a:t>
            </a:r>
            <a:r>
              <a:rPr lang="en-US" altLang="zh-CN" dirty="0"/>
              <a:t>(q)		</a:t>
            </a:r>
            <a:r>
              <a:rPr lang="zh-CN" altLang="en-US" dirty="0"/>
              <a:t>将元素</a:t>
            </a:r>
            <a:r>
              <a:rPr lang="en-US" altLang="zh-CN" dirty="0"/>
              <a:t>a</a:t>
            </a:r>
            <a:r>
              <a:rPr lang="zh-CN" altLang="en-US" dirty="0"/>
              <a:t>插入到队列</a:t>
            </a:r>
            <a:r>
              <a:rPr lang="en-US" altLang="zh-CN" dirty="0"/>
              <a:t>q</a:t>
            </a:r>
            <a:r>
              <a:rPr lang="zh-CN" altLang="en-US" dirty="0"/>
              <a:t>的末尾</a:t>
            </a:r>
            <a:endParaRPr lang="en-US" altLang="zh-CN" dirty="0"/>
          </a:p>
          <a:p>
            <a:pPr marL="0" indent="0">
              <a:buNone/>
            </a:pPr>
            <a:r>
              <a:rPr lang="en-US" altLang="zh-CN" dirty="0" err="1"/>
              <a:t>q.pop</a:t>
            </a:r>
            <a:r>
              <a:rPr lang="en-US" altLang="zh-CN" dirty="0"/>
              <a:t>()		</a:t>
            </a:r>
            <a:r>
              <a:rPr lang="zh-CN" altLang="en-US" dirty="0"/>
              <a:t>删除队列</a:t>
            </a:r>
            <a:r>
              <a:rPr lang="en-US" altLang="zh-CN" dirty="0"/>
              <a:t>q</a:t>
            </a:r>
            <a:r>
              <a:rPr lang="zh-CN" altLang="en-US" dirty="0"/>
              <a:t>的队首元素</a:t>
            </a:r>
            <a:endParaRPr lang="en-US" altLang="zh-CN" dirty="0"/>
          </a:p>
          <a:p>
            <a:pPr marL="0" indent="0">
              <a:buNone/>
            </a:pPr>
            <a:r>
              <a:rPr lang="en-US" altLang="zh-CN" dirty="0" err="1"/>
              <a:t>q.front</a:t>
            </a:r>
            <a:r>
              <a:rPr lang="en-US" altLang="zh-CN" dirty="0"/>
              <a:t>()		</a:t>
            </a:r>
            <a:r>
              <a:rPr lang="zh-CN" altLang="en-US" dirty="0"/>
              <a:t>查询</a:t>
            </a:r>
            <a:r>
              <a:rPr lang="en-US" altLang="zh-CN" dirty="0"/>
              <a:t>q</a:t>
            </a:r>
            <a:r>
              <a:rPr lang="zh-CN" altLang="en-US" dirty="0"/>
              <a:t>的队首元素</a:t>
            </a:r>
            <a:endParaRPr lang="en-US" altLang="zh-CN" dirty="0"/>
          </a:p>
          <a:p>
            <a:pPr marL="0" indent="0">
              <a:buNone/>
            </a:pPr>
            <a:r>
              <a:rPr lang="en-US" altLang="zh-CN" dirty="0" err="1"/>
              <a:t>q.end</a:t>
            </a:r>
            <a:r>
              <a:rPr lang="en-US" altLang="zh-CN" dirty="0"/>
              <a:t>()		</a:t>
            </a:r>
            <a:r>
              <a:rPr lang="zh-CN" altLang="en-US" dirty="0"/>
              <a:t>查询</a:t>
            </a:r>
            <a:r>
              <a:rPr lang="en-US" altLang="zh-CN" dirty="0"/>
              <a:t>q</a:t>
            </a:r>
            <a:r>
              <a:rPr lang="zh-CN" altLang="en-US" dirty="0"/>
              <a:t>的队尾元素</a:t>
            </a:r>
            <a:endParaRPr lang="en-US" altLang="zh-CN" dirty="0"/>
          </a:p>
          <a:p>
            <a:pPr marL="0" indent="0">
              <a:buNone/>
            </a:pPr>
            <a:r>
              <a:rPr lang="en-US" altLang="zh-CN" dirty="0" err="1"/>
              <a:t>q.size</a:t>
            </a:r>
            <a:r>
              <a:rPr lang="en-US" altLang="zh-CN" dirty="0"/>
              <a:t>()		</a:t>
            </a:r>
            <a:r>
              <a:rPr lang="zh-CN" altLang="en-US" dirty="0"/>
              <a:t>查询</a:t>
            </a:r>
            <a:r>
              <a:rPr lang="en-US" altLang="zh-CN" dirty="0"/>
              <a:t>q</a:t>
            </a:r>
            <a:r>
              <a:rPr lang="zh-CN" altLang="en-US" dirty="0"/>
              <a:t>的元素个数</a:t>
            </a:r>
            <a:endParaRPr lang="en-US" altLang="zh-CN" dirty="0"/>
          </a:p>
          <a:p>
            <a:pPr marL="0" indent="0">
              <a:buNone/>
            </a:pPr>
            <a:r>
              <a:rPr lang="en-US" altLang="zh-CN" dirty="0" err="1"/>
              <a:t>q.empty</a:t>
            </a:r>
            <a:r>
              <a:rPr lang="en-US" altLang="zh-CN" dirty="0"/>
              <a:t>()		</a:t>
            </a:r>
            <a:r>
              <a:rPr lang="zh-CN" altLang="en-US" dirty="0"/>
              <a:t>查询</a:t>
            </a:r>
            <a:r>
              <a:rPr lang="en-US" altLang="zh-CN" dirty="0"/>
              <a:t>q</a:t>
            </a:r>
            <a:r>
              <a:rPr lang="zh-CN" altLang="en-US" dirty="0"/>
              <a:t>是否为空</a:t>
            </a:r>
          </a:p>
        </p:txBody>
      </p:sp>
    </p:spTree>
    <p:extLst>
      <p:ext uri="{BB962C8B-B14F-4D97-AF65-F5344CB8AC3E}">
        <p14:creationId xmlns:p14="http://schemas.microsoft.com/office/powerpoint/2010/main" val="202246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D3806-CFE2-43B7-BA3C-FEB1EDDBD3D7}"/>
              </a:ext>
            </a:extLst>
          </p:cNvPr>
          <p:cNvSpPr>
            <a:spLocks noGrp="1"/>
          </p:cNvSpPr>
          <p:nvPr>
            <p:ph type="title"/>
          </p:nvPr>
        </p:nvSpPr>
        <p:spPr/>
        <p:txBody>
          <a:bodyPr/>
          <a:lstStyle/>
          <a:p>
            <a:r>
              <a:rPr lang="en-US" altLang="zh-CN" b="1" dirty="0"/>
              <a:t>P1996 </a:t>
            </a:r>
            <a:r>
              <a:rPr lang="zh-CN" altLang="en-US" b="1" dirty="0"/>
              <a:t>约瑟夫问题</a:t>
            </a:r>
            <a:endParaRPr lang="zh-CN" altLang="en-US" dirty="0"/>
          </a:p>
        </p:txBody>
      </p:sp>
      <p:sp>
        <p:nvSpPr>
          <p:cNvPr id="3" name="内容占位符 2">
            <a:extLst>
              <a:ext uri="{FF2B5EF4-FFF2-40B4-BE49-F238E27FC236}">
                <a16:creationId xmlns:a16="http://schemas.microsoft.com/office/drawing/2014/main" id="{214D5782-07B0-4DA1-9113-5E56A4D58D9E}"/>
              </a:ext>
            </a:extLst>
          </p:cNvPr>
          <p:cNvSpPr>
            <a:spLocks noGrp="1"/>
          </p:cNvSpPr>
          <p:nvPr>
            <p:ph idx="1"/>
          </p:nvPr>
        </p:nvSpPr>
        <p:spPr>
          <a:xfrm>
            <a:off x="838200" y="1825625"/>
            <a:ext cx="10515600" cy="1831975"/>
          </a:xfrm>
        </p:spPr>
        <p:txBody>
          <a:bodyPr/>
          <a:lstStyle/>
          <a:p>
            <a:pPr marL="0" indent="0">
              <a:buNone/>
            </a:pPr>
            <a:r>
              <a:rPr lang="en-US" altLang="zh-CN" i="1" dirty="0"/>
              <a:t>n</a:t>
            </a:r>
            <a:r>
              <a:rPr lang="zh-CN" altLang="en-US" dirty="0"/>
              <a:t> 个人围成一圈，从第一个人开始报数</a:t>
            </a:r>
            <a:r>
              <a:rPr lang="en-US" altLang="zh-CN" dirty="0"/>
              <a:t>,</a:t>
            </a:r>
            <a:r>
              <a:rPr lang="zh-CN" altLang="en-US" dirty="0"/>
              <a:t>数到 </a:t>
            </a:r>
            <a:r>
              <a:rPr lang="en-US" altLang="zh-CN" i="1" dirty="0"/>
              <a:t>m</a:t>
            </a:r>
            <a:r>
              <a:rPr lang="zh-CN" altLang="en-US" dirty="0"/>
              <a:t> 的人出列，再由下一个人重新从 </a:t>
            </a:r>
            <a:r>
              <a:rPr lang="en-US" altLang="zh-CN" dirty="0"/>
              <a:t>11</a:t>
            </a:r>
            <a:r>
              <a:rPr lang="zh-CN" altLang="en-US" dirty="0"/>
              <a:t> 开始报数，数到 </a:t>
            </a:r>
            <a:r>
              <a:rPr lang="en-US" altLang="zh-CN" i="1" dirty="0"/>
              <a:t>m</a:t>
            </a:r>
            <a:r>
              <a:rPr lang="zh-CN" altLang="en-US" dirty="0"/>
              <a:t> 的人再出圈，依次类推，直到所有的人都出圈，请输出依次出圈人的编号。</a:t>
            </a:r>
            <a:endParaRPr lang="en-US" altLang="zh-CN" dirty="0"/>
          </a:p>
          <a:p>
            <a:pPr marL="0" indent="0">
              <a:buNone/>
            </a:pPr>
            <a:endParaRPr lang="zh-CN" altLang="en-US" dirty="0"/>
          </a:p>
        </p:txBody>
      </p:sp>
      <p:sp>
        <p:nvSpPr>
          <p:cNvPr id="4" name="矩形 3">
            <a:extLst>
              <a:ext uri="{FF2B5EF4-FFF2-40B4-BE49-F238E27FC236}">
                <a16:creationId xmlns:a16="http://schemas.microsoft.com/office/drawing/2014/main" id="{DA6682FF-9AF3-4EDD-9C6E-62B41DA21B3C}"/>
              </a:ext>
            </a:extLst>
          </p:cNvPr>
          <p:cNvSpPr/>
          <p:nvPr/>
        </p:nvSpPr>
        <p:spPr>
          <a:xfrm>
            <a:off x="838200" y="3657600"/>
            <a:ext cx="3396916" cy="923330"/>
          </a:xfrm>
          <a:prstGeom prst="rect">
            <a:avLst/>
          </a:prstGeom>
        </p:spPr>
        <p:txBody>
          <a:bodyPr wrap="square">
            <a:spAutoFit/>
          </a:bodyPr>
          <a:lstStyle/>
          <a:p>
            <a:r>
              <a:rPr lang="zh-CN" altLang="en-US" b="1" dirty="0">
                <a:latin typeface="-apple-system"/>
              </a:rPr>
              <a:t>输入格式</a:t>
            </a:r>
          </a:p>
          <a:p>
            <a:r>
              <a:rPr lang="zh-CN" altLang="en-US" dirty="0">
                <a:latin typeface="-apple-system"/>
              </a:rPr>
              <a:t>输入两个整数 </a:t>
            </a:r>
            <a:r>
              <a:rPr lang="en-US" altLang="zh-CN" dirty="0" err="1">
                <a:latin typeface="KaTeX_Main"/>
              </a:rPr>
              <a:t>n,</a:t>
            </a:r>
            <a:r>
              <a:rPr lang="en-US" altLang="zh-CN" i="1" dirty="0" err="1">
                <a:latin typeface="KaTeX_Math"/>
              </a:rPr>
              <a:t>m</a:t>
            </a:r>
            <a:r>
              <a:rPr lang="zh-CN" altLang="en-US" dirty="0">
                <a:latin typeface="-apple-system"/>
              </a:rPr>
              <a:t>。</a:t>
            </a:r>
            <a:endParaRPr lang="en-US" altLang="zh-CN" dirty="0">
              <a:latin typeface="-apple-system"/>
            </a:endParaRPr>
          </a:p>
          <a:p>
            <a:r>
              <a:rPr lang="en-US" altLang="zh-CN" b="0" i="0" dirty="0">
                <a:effectLst/>
                <a:latin typeface="-apple-system"/>
              </a:rPr>
              <a:t>10 3</a:t>
            </a:r>
            <a:endParaRPr lang="zh-CN" altLang="en-US" b="0" i="0" dirty="0">
              <a:effectLst/>
              <a:latin typeface="-apple-system"/>
            </a:endParaRPr>
          </a:p>
        </p:txBody>
      </p:sp>
      <p:sp>
        <p:nvSpPr>
          <p:cNvPr id="5" name="矩形 4">
            <a:extLst>
              <a:ext uri="{FF2B5EF4-FFF2-40B4-BE49-F238E27FC236}">
                <a16:creationId xmlns:a16="http://schemas.microsoft.com/office/drawing/2014/main" id="{39B8CDD2-D8D0-4AE9-9EB3-74CCF953B858}"/>
              </a:ext>
            </a:extLst>
          </p:cNvPr>
          <p:cNvSpPr/>
          <p:nvPr/>
        </p:nvSpPr>
        <p:spPr>
          <a:xfrm>
            <a:off x="4746458" y="3657600"/>
            <a:ext cx="6096000" cy="923330"/>
          </a:xfrm>
          <a:prstGeom prst="rect">
            <a:avLst/>
          </a:prstGeom>
        </p:spPr>
        <p:txBody>
          <a:bodyPr>
            <a:spAutoFit/>
          </a:bodyPr>
          <a:lstStyle/>
          <a:p>
            <a:r>
              <a:rPr lang="zh-CN" altLang="en-US" b="1" dirty="0">
                <a:latin typeface="-apple-system"/>
              </a:rPr>
              <a:t>输出格式</a:t>
            </a:r>
          </a:p>
          <a:p>
            <a:r>
              <a:rPr lang="zh-CN" altLang="en-US" dirty="0">
                <a:latin typeface="-apple-system"/>
              </a:rPr>
              <a:t>输出一行 </a:t>
            </a:r>
            <a:r>
              <a:rPr lang="en-US" altLang="zh-CN" dirty="0" err="1">
                <a:latin typeface="KaTeX_Main"/>
              </a:rPr>
              <a:t>n</a:t>
            </a:r>
            <a:r>
              <a:rPr lang="en-US" altLang="zh-CN" i="1" dirty="0" err="1">
                <a:latin typeface="KaTeX_Math"/>
              </a:rPr>
              <a:t>n</a:t>
            </a:r>
            <a:r>
              <a:rPr lang="zh-CN" altLang="en-US" dirty="0">
                <a:latin typeface="-apple-system"/>
              </a:rPr>
              <a:t> 个整数，按顺序输出每个出圈人的编号。</a:t>
            </a:r>
            <a:endParaRPr lang="en-US" altLang="zh-CN" dirty="0">
              <a:latin typeface="-apple-system"/>
            </a:endParaRPr>
          </a:p>
          <a:p>
            <a:r>
              <a:rPr lang="en-US" altLang="zh-CN" dirty="0">
                <a:latin typeface="-apple-system"/>
              </a:rPr>
              <a:t>3 6 9 2 7 1 8 5 10 4</a:t>
            </a:r>
            <a:endParaRPr lang="zh-CN" altLang="en-US" b="0" i="0" dirty="0">
              <a:effectLst/>
              <a:latin typeface="-apple-system"/>
            </a:endParaRPr>
          </a:p>
        </p:txBody>
      </p:sp>
    </p:spTree>
    <p:extLst>
      <p:ext uri="{BB962C8B-B14F-4D97-AF65-F5344CB8AC3E}">
        <p14:creationId xmlns:p14="http://schemas.microsoft.com/office/powerpoint/2010/main" val="97736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D3806-CFE2-43B7-BA3C-FEB1EDDBD3D7}"/>
              </a:ext>
            </a:extLst>
          </p:cNvPr>
          <p:cNvSpPr>
            <a:spLocks noGrp="1"/>
          </p:cNvSpPr>
          <p:nvPr>
            <p:ph type="title"/>
          </p:nvPr>
        </p:nvSpPr>
        <p:spPr/>
        <p:txBody>
          <a:bodyPr/>
          <a:lstStyle/>
          <a:p>
            <a:r>
              <a:rPr lang="en-US" altLang="zh-CN" b="1" dirty="0"/>
              <a:t>P1996 </a:t>
            </a:r>
            <a:r>
              <a:rPr lang="zh-CN" altLang="en-US" b="1" dirty="0"/>
              <a:t>约瑟夫问题</a:t>
            </a:r>
            <a:endParaRPr lang="zh-CN" altLang="en-US" dirty="0"/>
          </a:p>
        </p:txBody>
      </p:sp>
      <p:sp>
        <p:nvSpPr>
          <p:cNvPr id="3" name="内容占位符 2">
            <a:extLst>
              <a:ext uri="{FF2B5EF4-FFF2-40B4-BE49-F238E27FC236}">
                <a16:creationId xmlns:a16="http://schemas.microsoft.com/office/drawing/2014/main" id="{214D5782-07B0-4DA1-9113-5E56A4D58D9E}"/>
              </a:ext>
            </a:extLst>
          </p:cNvPr>
          <p:cNvSpPr>
            <a:spLocks noGrp="1"/>
          </p:cNvSpPr>
          <p:nvPr>
            <p:ph idx="1"/>
          </p:nvPr>
        </p:nvSpPr>
        <p:spPr>
          <a:xfrm>
            <a:off x="838200" y="1825625"/>
            <a:ext cx="10515600" cy="1831975"/>
          </a:xfrm>
        </p:spPr>
        <p:txBody>
          <a:bodyPr/>
          <a:lstStyle/>
          <a:p>
            <a:pPr marL="0" indent="0">
              <a:buNone/>
            </a:pPr>
            <a:r>
              <a:rPr lang="en-US" altLang="zh-CN" i="1" dirty="0"/>
              <a:t>n</a:t>
            </a:r>
            <a:r>
              <a:rPr lang="zh-CN" altLang="en-US" dirty="0"/>
              <a:t> 个人围成一圈，从第一个人开始报数</a:t>
            </a:r>
            <a:r>
              <a:rPr lang="en-US" altLang="zh-CN" dirty="0"/>
              <a:t>,</a:t>
            </a:r>
            <a:r>
              <a:rPr lang="zh-CN" altLang="en-US" dirty="0"/>
              <a:t>数到 </a:t>
            </a:r>
            <a:r>
              <a:rPr lang="en-US" altLang="zh-CN" i="1" dirty="0"/>
              <a:t>m</a:t>
            </a:r>
            <a:r>
              <a:rPr lang="zh-CN" altLang="en-US" dirty="0"/>
              <a:t> 的人出列，再由下一个人重新从 </a:t>
            </a:r>
            <a:r>
              <a:rPr lang="en-US" altLang="zh-CN" dirty="0"/>
              <a:t>11</a:t>
            </a:r>
            <a:r>
              <a:rPr lang="zh-CN" altLang="en-US" dirty="0"/>
              <a:t> 开始报数，数到 </a:t>
            </a:r>
            <a:r>
              <a:rPr lang="en-US" altLang="zh-CN" i="1" dirty="0"/>
              <a:t>m</a:t>
            </a:r>
            <a:r>
              <a:rPr lang="zh-CN" altLang="en-US" dirty="0"/>
              <a:t> 的人再出圈，依次类推，直到所有的人都出圈，请输出依次出圈人的编号。</a:t>
            </a:r>
            <a:endParaRPr lang="en-US" altLang="zh-CN" dirty="0"/>
          </a:p>
          <a:p>
            <a:pPr marL="0" indent="0">
              <a:buNone/>
            </a:pPr>
            <a:endParaRPr lang="zh-CN" altLang="en-US" dirty="0"/>
          </a:p>
        </p:txBody>
      </p:sp>
    </p:spTree>
    <p:extLst>
      <p:ext uri="{BB962C8B-B14F-4D97-AF65-F5344CB8AC3E}">
        <p14:creationId xmlns:p14="http://schemas.microsoft.com/office/powerpoint/2010/main" val="128575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F3820-6A38-444F-ABBB-1700AE813E85}"/>
              </a:ext>
            </a:extLst>
          </p:cNvPr>
          <p:cNvSpPr>
            <a:spLocks noGrp="1"/>
          </p:cNvSpPr>
          <p:nvPr>
            <p:ph type="title"/>
          </p:nvPr>
        </p:nvSpPr>
        <p:spPr>
          <a:xfrm>
            <a:off x="437147" y="87877"/>
            <a:ext cx="10515600" cy="1325563"/>
          </a:xfrm>
        </p:spPr>
        <p:txBody>
          <a:bodyPr/>
          <a:lstStyle/>
          <a:p>
            <a:r>
              <a:rPr lang="zh-CN" altLang="en-US" dirty="0"/>
              <a:t>查找</a:t>
            </a:r>
          </a:p>
        </p:txBody>
      </p:sp>
      <p:sp>
        <p:nvSpPr>
          <p:cNvPr id="3" name="内容占位符 2">
            <a:extLst>
              <a:ext uri="{FF2B5EF4-FFF2-40B4-BE49-F238E27FC236}">
                <a16:creationId xmlns:a16="http://schemas.microsoft.com/office/drawing/2014/main" id="{5B402D50-89FB-4B27-826B-C39CAD38FCCB}"/>
              </a:ext>
            </a:extLst>
          </p:cNvPr>
          <p:cNvSpPr>
            <a:spLocks noGrp="1"/>
          </p:cNvSpPr>
          <p:nvPr>
            <p:ph idx="1"/>
          </p:nvPr>
        </p:nvSpPr>
        <p:spPr>
          <a:xfrm>
            <a:off x="437147" y="1600702"/>
            <a:ext cx="4872789" cy="1422400"/>
          </a:xfrm>
        </p:spPr>
        <p:txBody>
          <a:bodyPr>
            <a:normAutofit fontScale="85000" lnSpcReduction="10000"/>
          </a:bodyPr>
          <a:lstStyle/>
          <a:p>
            <a:pPr marL="0" indent="0">
              <a:buNone/>
            </a:pPr>
            <a:r>
              <a:rPr lang="zh-CN" altLang="en-US" dirty="0"/>
              <a:t>在字符串</a:t>
            </a:r>
            <a:r>
              <a:rPr lang="en-US" altLang="zh-CN" dirty="0"/>
              <a:t>1</a:t>
            </a:r>
            <a:r>
              <a:rPr lang="zh-CN" altLang="en-US" dirty="0"/>
              <a:t>中从头开始查找字符串</a:t>
            </a:r>
            <a:r>
              <a:rPr lang="en-US" altLang="zh-CN" dirty="0"/>
              <a:t>2</a:t>
            </a:r>
            <a:r>
              <a:rPr lang="zh-CN" altLang="en-US" dirty="0"/>
              <a:t>，返回第一次出现的首字母位置，失败时返回</a:t>
            </a:r>
            <a:r>
              <a:rPr lang="en-US" altLang="zh-CN" dirty="0"/>
              <a:t>string::</a:t>
            </a:r>
            <a:r>
              <a:rPr lang="en-US" altLang="zh-CN" dirty="0" err="1"/>
              <a:t>npos</a:t>
            </a:r>
            <a:r>
              <a:rPr lang="zh-CN" altLang="en-US" dirty="0"/>
              <a:t>（或者</a:t>
            </a:r>
            <a:r>
              <a:rPr lang="en-US" altLang="zh-CN" dirty="0"/>
              <a:t>-1</a:t>
            </a:r>
            <a:r>
              <a:rPr lang="zh-CN" altLang="en-US" dirty="0"/>
              <a:t>）</a:t>
            </a:r>
            <a:br>
              <a:rPr lang="zh-CN" altLang="en-US" dirty="0"/>
            </a:br>
            <a:r>
              <a:rPr lang="zh-CN" altLang="en-US" dirty="0"/>
              <a:t>字符串</a:t>
            </a:r>
            <a:r>
              <a:rPr lang="en-US" altLang="zh-CN" dirty="0"/>
              <a:t>1.find(</a:t>
            </a:r>
            <a:r>
              <a:rPr lang="zh-CN" altLang="en-US" dirty="0"/>
              <a:t>字符串</a:t>
            </a:r>
            <a:r>
              <a:rPr lang="en-US" altLang="zh-CN" dirty="0"/>
              <a:t>2);</a:t>
            </a:r>
            <a:endParaRPr lang="zh-CN" altLang="en-US" dirty="0"/>
          </a:p>
        </p:txBody>
      </p:sp>
      <p:sp>
        <p:nvSpPr>
          <p:cNvPr id="9" name="文本框 8">
            <a:extLst>
              <a:ext uri="{FF2B5EF4-FFF2-40B4-BE49-F238E27FC236}">
                <a16:creationId xmlns:a16="http://schemas.microsoft.com/office/drawing/2014/main" id="{E1C6FFEF-C143-4B13-8132-3301346AACF9}"/>
              </a:ext>
            </a:extLst>
          </p:cNvPr>
          <p:cNvSpPr txBox="1"/>
          <p:nvPr/>
        </p:nvSpPr>
        <p:spPr>
          <a:xfrm>
            <a:off x="5951621" y="1413440"/>
            <a:ext cx="5598695" cy="4401205"/>
          </a:xfrm>
          <a:prstGeom prst="rect">
            <a:avLst/>
          </a:prstGeom>
          <a:noFill/>
        </p:spPr>
        <p:txBody>
          <a:bodyPr wrap="square" rtlCol="0">
            <a:spAutoFit/>
          </a:bodyPr>
          <a:lstStyle/>
          <a:p>
            <a:r>
              <a:rPr lang="en-US" altLang="zh-CN" sz="2800" dirty="0"/>
              <a:t>string s1 = "1234zzzzz1234";</a:t>
            </a:r>
          </a:p>
          <a:p>
            <a:r>
              <a:rPr lang="en-US" altLang="zh-CN" sz="2800" dirty="0" err="1"/>
              <a:t>cout</a:t>
            </a:r>
            <a:r>
              <a:rPr lang="en-US" altLang="zh-CN" sz="2800" dirty="0"/>
              <a:t>&lt;&lt;s1.find("</a:t>
            </a:r>
            <a:r>
              <a:rPr lang="en-US" altLang="zh-CN" sz="2800" dirty="0" err="1"/>
              <a:t>zzzzz</a:t>
            </a:r>
            <a:r>
              <a:rPr lang="en-US" altLang="zh-CN" sz="2800" dirty="0"/>
              <a:t>")&lt;&lt;</a:t>
            </a:r>
            <a:r>
              <a:rPr lang="en-US" altLang="zh-CN" sz="2800" dirty="0" err="1"/>
              <a:t>endl</a:t>
            </a:r>
            <a:r>
              <a:rPr lang="en-US" altLang="zh-CN" sz="2800" dirty="0"/>
              <a:t>;</a:t>
            </a:r>
          </a:p>
          <a:p>
            <a:r>
              <a:rPr lang="en-US" altLang="zh-CN" sz="2800" dirty="0" err="1"/>
              <a:t>cout</a:t>
            </a:r>
            <a:r>
              <a:rPr lang="en-US" altLang="zh-CN" sz="2800" dirty="0"/>
              <a:t>&lt;&lt;s1.find("</a:t>
            </a:r>
            <a:r>
              <a:rPr lang="en-US" altLang="zh-CN" sz="2800" dirty="0" err="1"/>
              <a:t>aaaaa</a:t>
            </a:r>
            <a:r>
              <a:rPr lang="en-US" altLang="zh-CN" sz="2800" dirty="0"/>
              <a:t>")&lt;&lt;</a:t>
            </a:r>
            <a:r>
              <a:rPr lang="en-US" altLang="zh-CN" sz="2800" dirty="0" err="1"/>
              <a:t>endl</a:t>
            </a:r>
            <a:r>
              <a:rPr lang="en-US" altLang="zh-CN" sz="2800" dirty="0"/>
              <a:t>;</a:t>
            </a:r>
          </a:p>
          <a:p>
            <a:r>
              <a:rPr lang="en-US" altLang="zh-CN" sz="2800" dirty="0" err="1"/>
              <a:t>cout</a:t>
            </a:r>
            <a:r>
              <a:rPr lang="en-US" altLang="zh-CN" sz="2800" dirty="0"/>
              <a:t>&lt;&lt;s1.npos;</a:t>
            </a:r>
          </a:p>
          <a:p>
            <a:r>
              <a:rPr lang="en-US" altLang="zh-CN" sz="2800" dirty="0"/>
              <a:t>/*</a:t>
            </a:r>
          </a:p>
          <a:p>
            <a:r>
              <a:rPr lang="zh-CN" altLang="en-US" sz="2800" dirty="0"/>
              <a:t>输出结果：</a:t>
            </a:r>
          </a:p>
          <a:p>
            <a:r>
              <a:rPr lang="en-US" altLang="zh-CN" sz="2800" dirty="0"/>
              <a:t>4</a:t>
            </a:r>
          </a:p>
          <a:p>
            <a:r>
              <a:rPr lang="en-US" altLang="zh-CN" sz="2800" dirty="0"/>
              <a:t>4294967295</a:t>
            </a:r>
          </a:p>
          <a:p>
            <a:r>
              <a:rPr lang="en-US" altLang="zh-CN" sz="2800" dirty="0"/>
              <a:t>4294967295</a:t>
            </a:r>
          </a:p>
          <a:p>
            <a:r>
              <a:rPr lang="en-US" altLang="zh-CN" sz="2800" dirty="0"/>
              <a:t>*/</a:t>
            </a:r>
          </a:p>
        </p:txBody>
      </p:sp>
    </p:spTree>
    <p:extLst>
      <p:ext uri="{BB962C8B-B14F-4D97-AF65-F5344CB8AC3E}">
        <p14:creationId xmlns:p14="http://schemas.microsoft.com/office/powerpoint/2010/main" val="213345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7AEAF-6BD9-4056-A030-0A6C2D82114D}"/>
              </a:ext>
            </a:extLst>
          </p:cNvPr>
          <p:cNvSpPr>
            <a:spLocks noGrp="1"/>
          </p:cNvSpPr>
          <p:nvPr>
            <p:ph type="title"/>
          </p:nvPr>
        </p:nvSpPr>
        <p:spPr/>
        <p:txBody>
          <a:bodyPr/>
          <a:lstStyle/>
          <a:p>
            <a:r>
              <a:rPr lang="zh-CN" altLang="en-US" dirty="0"/>
              <a:t>基本用法</a:t>
            </a:r>
          </a:p>
        </p:txBody>
      </p:sp>
      <p:sp>
        <p:nvSpPr>
          <p:cNvPr id="3" name="内容占位符 2">
            <a:extLst>
              <a:ext uri="{FF2B5EF4-FFF2-40B4-BE49-F238E27FC236}">
                <a16:creationId xmlns:a16="http://schemas.microsoft.com/office/drawing/2014/main" id="{32560B3D-2F06-4E7E-ACC6-19FA1745DD44}"/>
              </a:ext>
            </a:extLst>
          </p:cNvPr>
          <p:cNvSpPr>
            <a:spLocks noGrp="1"/>
          </p:cNvSpPr>
          <p:nvPr>
            <p:ph idx="1"/>
          </p:nvPr>
        </p:nvSpPr>
        <p:spPr>
          <a:xfrm>
            <a:off x="709863" y="1488741"/>
            <a:ext cx="7038474" cy="4351338"/>
          </a:xfrm>
        </p:spPr>
        <p:txBody>
          <a:bodyPr>
            <a:normAutofit fontScale="62500" lnSpcReduction="20000"/>
          </a:bodyPr>
          <a:lstStyle/>
          <a:p>
            <a:pPr marL="0" indent="0">
              <a:buNone/>
            </a:pPr>
            <a:r>
              <a:rPr lang="en-US" altLang="zh-CN" dirty="0"/>
              <a:t>int main(){</a:t>
            </a:r>
          </a:p>
          <a:p>
            <a:pPr marL="0" indent="0">
              <a:buNone/>
            </a:pPr>
            <a:r>
              <a:rPr lang="en-US" altLang="zh-CN" dirty="0"/>
              <a:t>    vector&lt;int&gt; obj;//</a:t>
            </a:r>
            <a:r>
              <a:rPr lang="zh-CN" altLang="en-US" dirty="0"/>
              <a:t>创建一个向量存储容器 </a:t>
            </a:r>
            <a:r>
              <a:rPr lang="en-US" altLang="zh-CN" dirty="0"/>
              <a:t>int</a:t>
            </a:r>
          </a:p>
          <a:p>
            <a:pPr marL="0" indent="0">
              <a:buNone/>
            </a:pPr>
            <a:r>
              <a:rPr lang="en-US" altLang="zh-CN" dirty="0"/>
              <a:t>    for(int </a:t>
            </a:r>
            <a:r>
              <a:rPr lang="en-US" altLang="zh-CN" dirty="0" err="1"/>
              <a:t>i</a:t>
            </a:r>
            <a:r>
              <a:rPr lang="en-US" altLang="zh-CN" dirty="0"/>
              <a:t>=0;i&lt;10;i++) // </a:t>
            </a:r>
            <a:r>
              <a:rPr lang="en-US" altLang="zh-CN" dirty="0" err="1"/>
              <a:t>push_back</a:t>
            </a:r>
            <a:r>
              <a:rPr lang="en-US" altLang="zh-CN" dirty="0"/>
              <a:t>(</a:t>
            </a:r>
            <a:r>
              <a:rPr lang="en-US" altLang="zh-CN" dirty="0" err="1"/>
              <a:t>elem</a:t>
            </a:r>
            <a:r>
              <a:rPr lang="en-US" altLang="zh-CN" dirty="0"/>
              <a:t>)</a:t>
            </a:r>
            <a:r>
              <a:rPr lang="zh-CN" altLang="en-US" dirty="0"/>
              <a:t>在数组最后添加数据 </a:t>
            </a:r>
          </a:p>
          <a:p>
            <a:pPr marL="0" indent="0">
              <a:buNone/>
            </a:pPr>
            <a:r>
              <a:rPr lang="zh-CN" altLang="en-US" dirty="0"/>
              <a:t>    </a:t>
            </a:r>
            <a:r>
              <a:rPr lang="en-US" altLang="zh-CN" dirty="0"/>
              <a:t>{</a:t>
            </a:r>
          </a:p>
          <a:p>
            <a:pPr marL="0" indent="0">
              <a:buNone/>
            </a:pPr>
            <a:r>
              <a:rPr lang="en-US" altLang="zh-CN" dirty="0"/>
              <a:t>        </a:t>
            </a:r>
            <a:r>
              <a:rPr lang="en-US" altLang="zh-CN" dirty="0" err="1"/>
              <a:t>obj.push_back</a:t>
            </a:r>
            <a:r>
              <a:rPr lang="en-US" altLang="zh-CN" dirty="0"/>
              <a:t>(</a:t>
            </a:r>
            <a:r>
              <a:rPr lang="en-US" altLang="zh-CN" dirty="0" err="1"/>
              <a:t>i</a:t>
            </a:r>
            <a:r>
              <a:rPr lang="en-US" altLang="zh-CN" dirty="0"/>
              <a:t>);</a:t>
            </a:r>
          </a:p>
          <a:p>
            <a:pPr marL="0" indent="0">
              <a:buNone/>
            </a:pPr>
            <a:r>
              <a:rPr lang="en-US" altLang="zh-CN" dirty="0"/>
              <a:t>        </a:t>
            </a:r>
            <a:r>
              <a:rPr lang="en-US" altLang="zh-CN" dirty="0" err="1"/>
              <a:t>cout</a:t>
            </a:r>
            <a:r>
              <a:rPr lang="en-US" altLang="zh-CN" dirty="0"/>
              <a:t>&lt;&lt;obj[</a:t>
            </a:r>
            <a:r>
              <a:rPr lang="en-US" altLang="zh-CN" dirty="0" err="1"/>
              <a:t>i</a:t>
            </a:r>
            <a:r>
              <a:rPr lang="en-US" altLang="zh-CN" dirty="0"/>
              <a:t>]&lt;&lt;",";    </a:t>
            </a:r>
          </a:p>
          <a:p>
            <a:pPr marL="0" indent="0">
              <a:buNone/>
            </a:pPr>
            <a:r>
              <a:rPr lang="en-US" altLang="zh-CN" dirty="0"/>
              <a:t>    }</a:t>
            </a:r>
          </a:p>
          <a:p>
            <a:pPr marL="0" indent="0">
              <a:buNone/>
            </a:pPr>
            <a:r>
              <a:rPr lang="en-US" altLang="zh-CN" dirty="0"/>
              <a:t>    </a:t>
            </a:r>
            <a:r>
              <a:rPr lang="en-US" altLang="zh-CN" dirty="0" err="1"/>
              <a:t>cout</a:t>
            </a:r>
            <a:r>
              <a:rPr lang="en-US" altLang="zh-CN" dirty="0"/>
              <a:t>&lt;&lt;</a:t>
            </a:r>
            <a:r>
              <a:rPr lang="en-US" altLang="zh-CN" dirty="0" err="1"/>
              <a:t>endl</a:t>
            </a:r>
            <a:r>
              <a:rPr lang="en-US" altLang="zh-CN" dirty="0"/>
              <a:t>;</a:t>
            </a:r>
          </a:p>
          <a:p>
            <a:pPr marL="0" indent="0">
              <a:buNone/>
            </a:pPr>
            <a:r>
              <a:rPr lang="en-US" altLang="zh-CN" dirty="0"/>
              <a:t>    for(int </a:t>
            </a:r>
            <a:r>
              <a:rPr lang="en-US" altLang="zh-CN" dirty="0" err="1"/>
              <a:t>i</a:t>
            </a:r>
            <a:r>
              <a:rPr lang="en-US" altLang="zh-CN" dirty="0"/>
              <a:t>=0;i&lt;5;i++)//</a:t>
            </a:r>
            <a:r>
              <a:rPr lang="zh-CN" altLang="en-US" dirty="0"/>
              <a:t>去掉数组最后一个数据 </a:t>
            </a:r>
          </a:p>
          <a:p>
            <a:pPr marL="0" indent="0">
              <a:buNone/>
            </a:pPr>
            <a:r>
              <a:rPr lang="zh-CN" altLang="en-US" dirty="0"/>
              <a:t>        </a:t>
            </a:r>
            <a:r>
              <a:rPr lang="en-US" altLang="zh-CN" dirty="0" err="1"/>
              <a:t>obj.pop_back</a:t>
            </a:r>
            <a:r>
              <a:rPr lang="en-US" altLang="zh-CN" dirty="0"/>
              <a:t>();</a:t>
            </a:r>
          </a:p>
          <a:p>
            <a:pPr marL="0" indent="0">
              <a:buNone/>
            </a:pPr>
            <a:r>
              <a:rPr lang="en-US" altLang="zh-CN" dirty="0"/>
              <a:t>    for(int </a:t>
            </a:r>
            <a:r>
              <a:rPr lang="en-US" altLang="zh-CN" dirty="0" err="1"/>
              <a:t>i</a:t>
            </a:r>
            <a:r>
              <a:rPr lang="en-US" altLang="zh-CN" dirty="0"/>
              <a:t>=0;i&lt;</a:t>
            </a:r>
            <a:r>
              <a:rPr lang="en-US" altLang="zh-CN" dirty="0" err="1"/>
              <a:t>obj.size</a:t>
            </a:r>
            <a:r>
              <a:rPr lang="en-US" altLang="zh-CN" dirty="0"/>
              <a:t>();</a:t>
            </a:r>
            <a:r>
              <a:rPr lang="en-US" altLang="zh-CN" dirty="0" err="1"/>
              <a:t>i</a:t>
            </a:r>
            <a:r>
              <a:rPr lang="en-US" altLang="zh-CN" dirty="0"/>
              <a:t>++)//size()</a:t>
            </a:r>
            <a:r>
              <a:rPr lang="zh-CN" altLang="en-US" dirty="0"/>
              <a:t>容器中实际数据个数 </a:t>
            </a:r>
          </a:p>
          <a:p>
            <a:pPr marL="0" indent="0">
              <a:buNone/>
            </a:pPr>
            <a:r>
              <a:rPr lang="zh-CN" altLang="en-US" dirty="0"/>
              <a:t>        </a:t>
            </a:r>
            <a:r>
              <a:rPr lang="en-US" altLang="zh-CN" dirty="0" err="1"/>
              <a:t>cout</a:t>
            </a:r>
            <a:r>
              <a:rPr lang="en-US" altLang="zh-CN" dirty="0"/>
              <a:t>&lt;&lt;obj[</a:t>
            </a:r>
            <a:r>
              <a:rPr lang="en-US" altLang="zh-CN" dirty="0" err="1"/>
              <a:t>i</a:t>
            </a:r>
            <a:r>
              <a:rPr lang="en-US" altLang="zh-CN" dirty="0"/>
              <a:t>]&lt;&lt;",";</a:t>
            </a:r>
          </a:p>
          <a:p>
            <a:pPr marL="0" indent="0">
              <a:buNone/>
            </a:pPr>
            <a:r>
              <a:rPr lang="en-US" altLang="zh-CN" dirty="0"/>
              <a:t>}</a:t>
            </a:r>
            <a:endParaRPr lang="zh-CN" altLang="en-US" dirty="0"/>
          </a:p>
        </p:txBody>
      </p:sp>
      <p:sp>
        <p:nvSpPr>
          <p:cNvPr id="5" name="矩形 4">
            <a:extLst>
              <a:ext uri="{FF2B5EF4-FFF2-40B4-BE49-F238E27FC236}">
                <a16:creationId xmlns:a16="http://schemas.microsoft.com/office/drawing/2014/main" id="{957F42EE-7E86-44C4-A0D7-54617F9688D7}"/>
              </a:ext>
            </a:extLst>
          </p:cNvPr>
          <p:cNvSpPr/>
          <p:nvPr/>
        </p:nvSpPr>
        <p:spPr>
          <a:xfrm>
            <a:off x="7445357" y="1506021"/>
            <a:ext cx="4361632" cy="400110"/>
          </a:xfrm>
          <a:prstGeom prst="rect">
            <a:avLst/>
          </a:prstGeom>
        </p:spPr>
        <p:txBody>
          <a:bodyPr wrap="square">
            <a:spAutoFit/>
          </a:bodyPr>
          <a:lstStyle/>
          <a:p>
            <a:r>
              <a:rPr lang="zh-CN" altLang="en-US" sz="2000" dirty="0"/>
              <a:t>sort(obj.begin(),obj.end());//从小到大 </a:t>
            </a:r>
          </a:p>
        </p:txBody>
      </p:sp>
    </p:spTree>
    <p:extLst>
      <p:ext uri="{BB962C8B-B14F-4D97-AF65-F5344CB8AC3E}">
        <p14:creationId xmlns:p14="http://schemas.microsoft.com/office/powerpoint/2010/main" val="264809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F3820-6A38-444F-ABBB-1700AE813E85}"/>
              </a:ext>
            </a:extLst>
          </p:cNvPr>
          <p:cNvSpPr>
            <a:spLocks noGrp="1"/>
          </p:cNvSpPr>
          <p:nvPr>
            <p:ph type="title"/>
          </p:nvPr>
        </p:nvSpPr>
        <p:spPr>
          <a:xfrm>
            <a:off x="437147" y="275139"/>
            <a:ext cx="10515600" cy="1325563"/>
          </a:xfrm>
        </p:spPr>
        <p:txBody>
          <a:bodyPr/>
          <a:lstStyle/>
          <a:p>
            <a:r>
              <a:rPr lang="zh-CN" altLang="en-US" dirty="0"/>
              <a:t>查找</a:t>
            </a:r>
          </a:p>
        </p:txBody>
      </p:sp>
      <p:sp>
        <p:nvSpPr>
          <p:cNvPr id="3" name="内容占位符 2">
            <a:extLst>
              <a:ext uri="{FF2B5EF4-FFF2-40B4-BE49-F238E27FC236}">
                <a16:creationId xmlns:a16="http://schemas.microsoft.com/office/drawing/2014/main" id="{5B402D50-89FB-4B27-826B-C39CAD38FCCB}"/>
              </a:ext>
            </a:extLst>
          </p:cNvPr>
          <p:cNvSpPr>
            <a:spLocks noGrp="1"/>
          </p:cNvSpPr>
          <p:nvPr>
            <p:ph idx="1"/>
          </p:nvPr>
        </p:nvSpPr>
        <p:spPr>
          <a:xfrm>
            <a:off x="437147" y="1600702"/>
            <a:ext cx="4872789" cy="1422400"/>
          </a:xfrm>
        </p:spPr>
        <p:txBody>
          <a:bodyPr>
            <a:normAutofit fontScale="85000" lnSpcReduction="20000"/>
          </a:bodyPr>
          <a:lstStyle/>
          <a:p>
            <a:pPr marL="0" indent="0">
              <a:buNone/>
            </a:pPr>
            <a:r>
              <a:rPr lang="zh-CN" altLang="en-US" dirty="0"/>
              <a:t>在字符串</a:t>
            </a:r>
            <a:r>
              <a:rPr lang="en-US" altLang="zh-CN" dirty="0"/>
              <a:t>1</a:t>
            </a:r>
            <a:r>
              <a:rPr lang="zh-CN" altLang="en-US" dirty="0"/>
              <a:t>中从第</a:t>
            </a:r>
            <a:r>
              <a:rPr lang="en-US" altLang="zh-CN" dirty="0"/>
              <a:t>m</a:t>
            </a:r>
            <a:r>
              <a:rPr lang="zh-CN" altLang="en-US" dirty="0"/>
              <a:t>个字符开始查找字符串</a:t>
            </a:r>
            <a:r>
              <a:rPr lang="en-US" altLang="zh-CN" dirty="0"/>
              <a:t>2</a:t>
            </a:r>
            <a:r>
              <a:rPr lang="zh-CN" altLang="en-US" dirty="0"/>
              <a:t>，返回第一次出现的首字母位置，失败时返回</a:t>
            </a:r>
            <a:r>
              <a:rPr lang="en-US" altLang="zh-CN" dirty="0"/>
              <a:t>string::</a:t>
            </a:r>
            <a:r>
              <a:rPr lang="en-US" altLang="zh-CN" dirty="0" err="1"/>
              <a:t>npos</a:t>
            </a:r>
            <a:r>
              <a:rPr lang="zh-CN" altLang="en-US" dirty="0"/>
              <a:t>（或者</a:t>
            </a:r>
            <a:r>
              <a:rPr lang="en-US" altLang="zh-CN" dirty="0"/>
              <a:t>-1</a:t>
            </a:r>
            <a:r>
              <a:rPr lang="zh-CN" altLang="en-US" dirty="0"/>
              <a:t>）</a:t>
            </a:r>
            <a:br>
              <a:rPr lang="zh-CN" altLang="en-US" dirty="0"/>
            </a:br>
            <a:r>
              <a:rPr lang="zh-CN" altLang="en-US" dirty="0"/>
              <a:t>字符串</a:t>
            </a:r>
            <a:r>
              <a:rPr lang="en-US" altLang="zh-CN" dirty="0"/>
              <a:t>1.find(</a:t>
            </a:r>
            <a:r>
              <a:rPr lang="zh-CN" altLang="en-US" dirty="0"/>
              <a:t>字符串</a:t>
            </a:r>
            <a:r>
              <a:rPr lang="en-US" altLang="zh-CN" dirty="0"/>
              <a:t>2, m);</a:t>
            </a:r>
            <a:endParaRPr lang="zh-CN" altLang="en-US" dirty="0"/>
          </a:p>
        </p:txBody>
      </p:sp>
      <p:sp>
        <p:nvSpPr>
          <p:cNvPr id="9" name="文本框 8">
            <a:extLst>
              <a:ext uri="{FF2B5EF4-FFF2-40B4-BE49-F238E27FC236}">
                <a16:creationId xmlns:a16="http://schemas.microsoft.com/office/drawing/2014/main" id="{E1C6FFEF-C143-4B13-8132-3301346AACF9}"/>
              </a:ext>
            </a:extLst>
          </p:cNvPr>
          <p:cNvSpPr txBox="1"/>
          <p:nvPr/>
        </p:nvSpPr>
        <p:spPr>
          <a:xfrm>
            <a:off x="5951621" y="1413440"/>
            <a:ext cx="6240379" cy="3539430"/>
          </a:xfrm>
          <a:prstGeom prst="rect">
            <a:avLst/>
          </a:prstGeom>
          <a:noFill/>
        </p:spPr>
        <p:txBody>
          <a:bodyPr wrap="square" rtlCol="0">
            <a:spAutoFit/>
          </a:bodyPr>
          <a:lstStyle/>
          <a:p>
            <a:r>
              <a:rPr lang="en-US" altLang="zh-CN" sz="2800" dirty="0"/>
              <a:t>string s1 = "1234zzzzz1234";</a:t>
            </a:r>
          </a:p>
          <a:p>
            <a:r>
              <a:rPr lang="en-US" altLang="zh-CN" sz="2800" dirty="0" err="1"/>
              <a:t>cout</a:t>
            </a:r>
            <a:r>
              <a:rPr lang="en-US" altLang="zh-CN" sz="2800" dirty="0"/>
              <a:t>&lt;&lt;s1.find("1234",0)&lt;&lt;</a:t>
            </a:r>
            <a:r>
              <a:rPr lang="en-US" altLang="zh-CN" sz="2800" dirty="0" err="1"/>
              <a:t>endl</a:t>
            </a:r>
            <a:r>
              <a:rPr lang="en-US" altLang="zh-CN" sz="2800" dirty="0"/>
              <a:t>;</a:t>
            </a:r>
          </a:p>
          <a:p>
            <a:r>
              <a:rPr lang="en-US" altLang="zh-CN" sz="2800" dirty="0" err="1"/>
              <a:t>cout</a:t>
            </a:r>
            <a:r>
              <a:rPr lang="en-US" altLang="zh-CN" sz="2800" dirty="0"/>
              <a:t>&lt;&lt;s1.find("1234",5)&lt;&lt;</a:t>
            </a:r>
            <a:r>
              <a:rPr lang="en-US" altLang="zh-CN" sz="2800" dirty="0" err="1"/>
              <a:t>endl</a:t>
            </a:r>
            <a:r>
              <a:rPr lang="en-US" altLang="zh-CN" sz="2800" dirty="0"/>
              <a:t>;</a:t>
            </a:r>
          </a:p>
          <a:p>
            <a:r>
              <a:rPr lang="en-US" altLang="zh-CN" sz="2800" dirty="0"/>
              <a:t>/*</a:t>
            </a:r>
          </a:p>
          <a:p>
            <a:r>
              <a:rPr lang="zh-CN" altLang="en-US" sz="2800" dirty="0"/>
              <a:t>输出结果：</a:t>
            </a:r>
          </a:p>
          <a:p>
            <a:r>
              <a:rPr lang="en-US" altLang="zh-CN" sz="2800" dirty="0"/>
              <a:t>0</a:t>
            </a:r>
          </a:p>
          <a:p>
            <a:r>
              <a:rPr lang="en-US" altLang="zh-CN" sz="2800" dirty="0"/>
              <a:t>9</a:t>
            </a:r>
          </a:p>
          <a:p>
            <a:r>
              <a:rPr lang="en-US" altLang="zh-CN" sz="2800" dirty="0"/>
              <a:t>*/</a:t>
            </a:r>
          </a:p>
        </p:txBody>
      </p:sp>
    </p:spTree>
    <p:extLst>
      <p:ext uri="{BB962C8B-B14F-4D97-AF65-F5344CB8AC3E}">
        <p14:creationId xmlns:p14="http://schemas.microsoft.com/office/powerpoint/2010/main" val="697444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F3820-6A38-444F-ABBB-1700AE813E85}"/>
              </a:ext>
            </a:extLst>
          </p:cNvPr>
          <p:cNvSpPr>
            <a:spLocks noGrp="1"/>
          </p:cNvSpPr>
          <p:nvPr>
            <p:ph type="title"/>
          </p:nvPr>
        </p:nvSpPr>
        <p:spPr>
          <a:xfrm>
            <a:off x="2288177" y="275139"/>
            <a:ext cx="10515600" cy="1325563"/>
          </a:xfrm>
        </p:spPr>
        <p:txBody>
          <a:bodyPr/>
          <a:lstStyle/>
          <a:p>
            <a:r>
              <a:rPr lang="zh-CN" altLang="en-US" dirty="0"/>
              <a:t>删除</a:t>
            </a:r>
          </a:p>
        </p:txBody>
      </p:sp>
      <p:sp>
        <p:nvSpPr>
          <p:cNvPr id="3" name="内容占位符 2">
            <a:extLst>
              <a:ext uri="{FF2B5EF4-FFF2-40B4-BE49-F238E27FC236}">
                <a16:creationId xmlns:a16="http://schemas.microsoft.com/office/drawing/2014/main" id="{5B402D50-89FB-4B27-826B-C39CAD38FCCB}"/>
              </a:ext>
            </a:extLst>
          </p:cNvPr>
          <p:cNvSpPr>
            <a:spLocks noGrp="1"/>
          </p:cNvSpPr>
          <p:nvPr>
            <p:ph idx="1"/>
          </p:nvPr>
        </p:nvSpPr>
        <p:spPr>
          <a:xfrm>
            <a:off x="437147" y="1600702"/>
            <a:ext cx="6240379" cy="1422400"/>
          </a:xfrm>
        </p:spPr>
        <p:txBody>
          <a:bodyPr>
            <a:normAutofit/>
          </a:bodyPr>
          <a:lstStyle/>
          <a:p>
            <a:pPr marL="0" indent="0">
              <a:buNone/>
            </a:pPr>
            <a:r>
              <a:rPr lang="zh-CN" altLang="en-US" dirty="0"/>
              <a:t>从字符串</a:t>
            </a:r>
            <a:r>
              <a:rPr lang="en-US" altLang="zh-CN" dirty="0"/>
              <a:t>1</a:t>
            </a:r>
            <a:r>
              <a:rPr lang="zh-CN" altLang="en-US" dirty="0"/>
              <a:t>的第</a:t>
            </a:r>
            <a:r>
              <a:rPr lang="en-US" altLang="zh-CN" dirty="0"/>
              <a:t>m</a:t>
            </a:r>
            <a:r>
              <a:rPr lang="zh-CN" altLang="en-US" dirty="0"/>
              <a:t>个字符开始，删除</a:t>
            </a:r>
            <a:r>
              <a:rPr lang="en-US" altLang="zh-CN" dirty="0"/>
              <a:t>n</a:t>
            </a:r>
            <a:r>
              <a:rPr lang="zh-CN" altLang="en-US" dirty="0"/>
              <a:t>个字符：</a:t>
            </a:r>
            <a:br>
              <a:rPr lang="zh-CN" altLang="en-US" dirty="0"/>
            </a:br>
            <a:r>
              <a:rPr lang="zh-CN" altLang="en-US" dirty="0"/>
              <a:t>字符串</a:t>
            </a:r>
            <a:r>
              <a:rPr lang="en-US" altLang="zh-CN" dirty="0"/>
              <a:t>1.erase(m, n);</a:t>
            </a:r>
            <a:endParaRPr lang="zh-CN" altLang="en-US" dirty="0"/>
          </a:p>
        </p:txBody>
      </p:sp>
      <p:sp>
        <p:nvSpPr>
          <p:cNvPr id="9" name="文本框 8">
            <a:extLst>
              <a:ext uri="{FF2B5EF4-FFF2-40B4-BE49-F238E27FC236}">
                <a16:creationId xmlns:a16="http://schemas.microsoft.com/office/drawing/2014/main" id="{E1C6FFEF-C143-4B13-8132-3301346AACF9}"/>
              </a:ext>
            </a:extLst>
          </p:cNvPr>
          <p:cNvSpPr txBox="1"/>
          <p:nvPr/>
        </p:nvSpPr>
        <p:spPr>
          <a:xfrm>
            <a:off x="6677526" y="1397398"/>
            <a:ext cx="6240379" cy="1815882"/>
          </a:xfrm>
          <a:prstGeom prst="rect">
            <a:avLst/>
          </a:prstGeom>
          <a:noFill/>
        </p:spPr>
        <p:txBody>
          <a:bodyPr wrap="square" rtlCol="0">
            <a:spAutoFit/>
          </a:bodyPr>
          <a:lstStyle/>
          <a:p>
            <a:r>
              <a:rPr lang="en-US" altLang="zh-CN" sz="2800" dirty="0"/>
              <a:t>string s1 = "I'm not </a:t>
            </a:r>
            <a:r>
              <a:rPr lang="en-US" altLang="zh-CN" sz="2800" dirty="0" err="1"/>
              <a:t>aaaaa</a:t>
            </a:r>
            <a:r>
              <a:rPr lang="en-US" altLang="zh-CN" sz="2800" dirty="0"/>
              <a:t>";</a:t>
            </a:r>
          </a:p>
          <a:p>
            <a:r>
              <a:rPr lang="en-US" altLang="zh-CN" sz="2800" dirty="0"/>
              <a:t>s1.erase(s1.find("not"), 4);</a:t>
            </a:r>
          </a:p>
          <a:p>
            <a:r>
              <a:rPr lang="en-US" altLang="zh-CN" sz="2800" dirty="0" err="1"/>
              <a:t>cout</a:t>
            </a:r>
            <a:r>
              <a:rPr lang="en-US" altLang="zh-CN" sz="2800" dirty="0"/>
              <a:t> &lt;&lt; s1 &lt;&lt; </a:t>
            </a:r>
            <a:r>
              <a:rPr lang="en-US" altLang="zh-CN" sz="2800" dirty="0" err="1"/>
              <a:t>endl</a:t>
            </a:r>
            <a:r>
              <a:rPr lang="en-US" altLang="zh-CN" sz="2800" dirty="0"/>
              <a:t>;</a:t>
            </a:r>
          </a:p>
          <a:p>
            <a:r>
              <a:rPr lang="en-US" altLang="zh-CN" sz="2800" dirty="0"/>
              <a:t>//I’m </a:t>
            </a:r>
            <a:r>
              <a:rPr lang="en-US" altLang="zh-CN" sz="2800"/>
              <a:t>aaaaa</a:t>
            </a:r>
            <a:endParaRPr lang="en-US" altLang="zh-CN" sz="2800" dirty="0"/>
          </a:p>
        </p:txBody>
      </p:sp>
    </p:spTree>
    <p:extLst>
      <p:ext uri="{BB962C8B-B14F-4D97-AF65-F5344CB8AC3E}">
        <p14:creationId xmlns:p14="http://schemas.microsoft.com/office/powerpoint/2010/main" val="6617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FA8A6-3633-4CA1-B25F-D02FE171C9D7}"/>
              </a:ext>
            </a:extLst>
          </p:cNvPr>
          <p:cNvSpPr>
            <a:spLocks noGrp="1"/>
          </p:cNvSpPr>
          <p:nvPr>
            <p:ph type="title"/>
          </p:nvPr>
        </p:nvSpPr>
        <p:spPr/>
        <p:txBody>
          <a:bodyPr/>
          <a:lstStyle/>
          <a:p>
            <a:r>
              <a:rPr lang="en-US" altLang="zh-CN" b="1" dirty="0"/>
              <a:t>UVA10340 </a:t>
            </a:r>
            <a:r>
              <a:rPr lang="zh-CN" altLang="en-US" b="1" dirty="0"/>
              <a:t>子序列 </a:t>
            </a:r>
            <a:r>
              <a:rPr lang="en-US" altLang="zh-CN" b="1" dirty="0"/>
              <a:t>All in All</a:t>
            </a:r>
            <a:endParaRPr lang="zh-CN" altLang="en-US" dirty="0"/>
          </a:p>
        </p:txBody>
      </p:sp>
      <p:sp>
        <p:nvSpPr>
          <p:cNvPr id="3" name="内容占位符 2">
            <a:extLst>
              <a:ext uri="{FF2B5EF4-FFF2-40B4-BE49-F238E27FC236}">
                <a16:creationId xmlns:a16="http://schemas.microsoft.com/office/drawing/2014/main" id="{B5968AAF-F2A2-47C9-A3F3-A91FBD3C54F2}"/>
              </a:ext>
            </a:extLst>
          </p:cNvPr>
          <p:cNvSpPr>
            <a:spLocks noGrp="1"/>
          </p:cNvSpPr>
          <p:nvPr>
            <p:ph idx="1"/>
          </p:nvPr>
        </p:nvSpPr>
        <p:spPr>
          <a:xfrm>
            <a:off x="838200" y="1825625"/>
            <a:ext cx="10515600" cy="1158207"/>
          </a:xfrm>
        </p:spPr>
        <p:txBody>
          <a:bodyPr/>
          <a:lstStyle/>
          <a:p>
            <a:pPr marL="0" indent="0">
              <a:buNone/>
            </a:pPr>
            <a:r>
              <a:rPr lang="zh-CN" altLang="en-US" dirty="0"/>
              <a:t>读入两个字符串</a:t>
            </a:r>
            <a:r>
              <a:rPr lang="en-US" altLang="zh-CN" dirty="0"/>
              <a:t>s</a:t>
            </a:r>
            <a:r>
              <a:rPr lang="zh-CN" altLang="en-US" dirty="0"/>
              <a:t>和</a:t>
            </a:r>
            <a:r>
              <a:rPr lang="en-US" altLang="zh-CN" dirty="0"/>
              <a:t>t</a:t>
            </a:r>
            <a:r>
              <a:rPr lang="zh-CN" altLang="en-US" dirty="0"/>
              <a:t>，问是否能通过删去串</a:t>
            </a:r>
            <a:r>
              <a:rPr lang="en-US" altLang="zh-CN" dirty="0"/>
              <a:t>t</a:t>
            </a:r>
            <a:r>
              <a:rPr lang="zh-CN" altLang="en-US" dirty="0"/>
              <a:t>中的某几个字符得到串</a:t>
            </a:r>
            <a:r>
              <a:rPr lang="en-US" altLang="zh-CN" dirty="0"/>
              <a:t>s,(</a:t>
            </a:r>
            <a:r>
              <a:rPr lang="zh-CN" altLang="en-US" dirty="0"/>
              <a:t>大小写区分</a:t>
            </a:r>
            <a:r>
              <a:rPr lang="en-US" altLang="zh-CN" dirty="0"/>
              <a:t>)</a:t>
            </a:r>
            <a:r>
              <a:rPr lang="zh-CN" altLang="en-US" dirty="0"/>
              <a:t>，如果能则输出</a:t>
            </a:r>
            <a:r>
              <a:rPr lang="en-US" altLang="zh-CN" dirty="0"/>
              <a:t>Yes,</a:t>
            </a:r>
            <a:r>
              <a:rPr lang="zh-CN" altLang="en-US" dirty="0"/>
              <a:t>否则输出</a:t>
            </a:r>
            <a:r>
              <a:rPr lang="en-US" altLang="zh-CN" dirty="0"/>
              <a:t>No</a:t>
            </a:r>
            <a:endParaRPr lang="zh-CN" altLang="en-US" dirty="0"/>
          </a:p>
        </p:txBody>
      </p:sp>
      <p:sp>
        <p:nvSpPr>
          <p:cNvPr id="5" name="文本框 4">
            <a:extLst>
              <a:ext uri="{FF2B5EF4-FFF2-40B4-BE49-F238E27FC236}">
                <a16:creationId xmlns:a16="http://schemas.microsoft.com/office/drawing/2014/main" id="{AB34631A-2C28-4F86-9C75-905237D9003D}"/>
              </a:ext>
            </a:extLst>
          </p:cNvPr>
          <p:cNvSpPr txBox="1"/>
          <p:nvPr/>
        </p:nvSpPr>
        <p:spPr>
          <a:xfrm>
            <a:off x="914398" y="3429000"/>
            <a:ext cx="6801853" cy="2554545"/>
          </a:xfrm>
          <a:prstGeom prst="rect">
            <a:avLst/>
          </a:prstGeom>
          <a:noFill/>
        </p:spPr>
        <p:txBody>
          <a:bodyPr wrap="square" rtlCol="0">
            <a:spAutoFit/>
          </a:bodyPr>
          <a:lstStyle/>
          <a:p>
            <a:r>
              <a:rPr lang="zh-CN" altLang="en-US" sz="3200" dirty="0"/>
              <a:t>输入：</a:t>
            </a:r>
            <a:endParaRPr lang="en-US" altLang="zh-CN" sz="3200" dirty="0"/>
          </a:p>
          <a:p>
            <a:r>
              <a:rPr lang="en-US" altLang="zh-CN" sz="3200" dirty="0"/>
              <a:t>sequence subsequence</a:t>
            </a:r>
          </a:p>
          <a:p>
            <a:r>
              <a:rPr lang="en-US" altLang="zh-CN" sz="3200" dirty="0"/>
              <a:t>person compression</a:t>
            </a:r>
          </a:p>
          <a:p>
            <a:r>
              <a:rPr lang="en-US" altLang="zh-CN" sz="3200" dirty="0"/>
              <a:t>VERDI </a:t>
            </a:r>
            <a:r>
              <a:rPr lang="en-US" altLang="zh-CN" sz="3200" dirty="0" err="1"/>
              <a:t>vivaVittorioEmanueleReDiItalia</a:t>
            </a:r>
            <a:endParaRPr lang="en-US" altLang="zh-CN" sz="3200" dirty="0"/>
          </a:p>
          <a:p>
            <a:r>
              <a:rPr lang="en-US" altLang="zh-CN" sz="3200" dirty="0" err="1"/>
              <a:t>caseDoesMatter</a:t>
            </a:r>
            <a:r>
              <a:rPr lang="en-US" altLang="zh-CN" sz="3200" dirty="0"/>
              <a:t> </a:t>
            </a:r>
            <a:r>
              <a:rPr lang="en-US" altLang="zh-CN" sz="3200" dirty="0" err="1"/>
              <a:t>CaseDoesMatter</a:t>
            </a:r>
            <a:endParaRPr lang="zh-CN" altLang="en-US" sz="3200" dirty="0"/>
          </a:p>
        </p:txBody>
      </p:sp>
      <p:sp>
        <p:nvSpPr>
          <p:cNvPr id="6" name="文本框 5">
            <a:extLst>
              <a:ext uri="{FF2B5EF4-FFF2-40B4-BE49-F238E27FC236}">
                <a16:creationId xmlns:a16="http://schemas.microsoft.com/office/drawing/2014/main" id="{D44771C7-8249-4D09-B4DF-158213953B0A}"/>
              </a:ext>
            </a:extLst>
          </p:cNvPr>
          <p:cNvSpPr txBox="1"/>
          <p:nvPr/>
        </p:nvSpPr>
        <p:spPr>
          <a:xfrm>
            <a:off x="8189494" y="3429000"/>
            <a:ext cx="2735179" cy="2554545"/>
          </a:xfrm>
          <a:prstGeom prst="rect">
            <a:avLst/>
          </a:prstGeom>
          <a:noFill/>
        </p:spPr>
        <p:txBody>
          <a:bodyPr wrap="square" rtlCol="0">
            <a:spAutoFit/>
          </a:bodyPr>
          <a:lstStyle/>
          <a:p>
            <a:r>
              <a:rPr lang="zh-CN" altLang="en-US" sz="3200" dirty="0"/>
              <a:t>输出：</a:t>
            </a:r>
            <a:endParaRPr lang="en-US" altLang="zh-CN" sz="3200" dirty="0"/>
          </a:p>
          <a:p>
            <a:r>
              <a:rPr lang="en-US" altLang="zh-CN" sz="3200" dirty="0"/>
              <a:t>Yes</a:t>
            </a:r>
          </a:p>
          <a:p>
            <a:r>
              <a:rPr lang="en-US" altLang="zh-CN" sz="3200" dirty="0"/>
              <a:t>No</a:t>
            </a:r>
          </a:p>
          <a:p>
            <a:r>
              <a:rPr lang="en-US" altLang="zh-CN" sz="3200" dirty="0"/>
              <a:t>Yes</a:t>
            </a:r>
          </a:p>
          <a:p>
            <a:r>
              <a:rPr lang="en-US" altLang="zh-CN" sz="3200" dirty="0"/>
              <a:t>No</a:t>
            </a:r>
          </a:p>
        </p:txBody>
      </p:sp>
    </p:spTree>
    <p:extLst>
      <p:ext uri="{BB962C8B-B14F-4D97-AF65-F5344CB8AC3E}">
        <p14:creationId xmlns:p14="http://schemas.microsoft.com/office/powerpoint/2010/main" val="104844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1672A-82D3-4127-A5D4-A18BCFE4D834}"/>
              </a:ext>
            </a:extLst>
          </p:cNvPr>
          <p:cNvSpPr>
            <a:spLocks noGrp="1"/>
          </p:cNvSpPr>
          <p:nvPr>
            <p:ph type="title"/>
          </p:nvPr>
        </p:nvSpPr>
        <p:spPr/>
        <p:txBody>
          <a:bodyPr/>
          <a:lstStyle/>
          <a:p>
            <a:r>
              <a:rPr lang="en-US" altLang="zh-CN" b="1" dirty="0"/>
              <a:t>P1449 </a:t>
            </a:r>
            <a:r>
              <a:rPr lang="zh-CN" altLang="en-US" b="1" dirty="0"/>
              <a:t>后缀表达式</a:t>
            </a:r>
            <a:endParaRPr lang="zh-CN" altLang="en-US" dirty="0"/>
          </a:p>
        </p:txBody>
      </p:sp>
      <p:sp>
        <p:nvSpPr>
          <p:cNvPr id="3" name="内容占位符 2">
            <a:extLst>
              <a:ext uri="{FF2B5EF4-FFF2-40B4-BE49-F238E27FC236}">
                <a16:creationId xmlns:a16="http://schemas.microsoft.com/office/drawing/2014/main" id="{0B18AC95-772E-4040-B96C-9B022E4A8144}"/>
              </a:ext>
            </a:extLst>
          </p:cNvPr>
          <p:cNvSpPr>
            <a:spLocks noGrp="1"/>
          </p:cNvSpPr>
          <p:nvPr>
            <p:ph idx="1"/>
          </p:nvPr>
        </p:nvSpPr>
        <p:spPr>
          <a:xfrm>
            <a:off x="838200" y="1825625"/>
            <a:ext cx="10515600" cy="2778459"/>
          </a:xfrm>
        </p:spPr>
        <p:txBody>
          <a:bodyPr/>
          <a:lstStyle/>
          <a:p>
            <a:r>
              <a:rPr lang="zh-CN" altLang="en-US" b="1" dirty="0"/>
              <a:t>题目描述</a:t>
            </a:r>
          </a:p>
          <a:p>
            <a:r>
              <a:rPr lang="zh-CN" altLang="en-US" dirty="0"/>
              <a:t>所谓后缀表达式是指这样的一个表达式：式中不再引用括号，运算符号放在两个运算对象之后，所有计算按运算符号出现的顺序，严格地由左而右新进行（不用考虑运算符的优先级）。</a:t>
            </a:r>
          </a:p>
          <a:p>
            <a:r>
              <a:rPr lang="zh-CN" altLang="en-US" dirty="0"/>
              <a:t>如：</a:t>
            </a:r>
            <a:r>
              <a:rPr lang="en-US" altLang="zh-CN" dirty="0"/>
              <a:t>3*(5–2)+7</a:t>
            </a:r>
            <a:r>
              <a:rPr lang="zh-CN" altLang="en-US" dirty="0"/>
              <a:t>对应的后缀表达式为：</a:t>
            </a:r>
            <a:r>
              <a:rPr lang="en-US" altLang="zh-CN" dirty="0"/>
              <a:t>3</a:t>
            </a:r>
            <a:r>
              <a:rPr lang="zh-CN" altLang="en-US" dirty="0"/>
              <a:t>．</a:t>
            </a:r>
            <a:r>
              <a:rPr lang="en-US" altLang="zh-CN" dirty="0"/>
              <a:t>5</a:t>
            </a:r>
            <a:r>
              <a:rPr lang="zh-CN" altLang="en-US" dirty="0"/>
              <a:t>．</a:t>
            </a:r>
            <a:r>
              <a:rPr lang="en-US" altLang="zh-CN" dirty="0"/>
              <a:t>2</a:t>
            </a:r>
            <a:r>
              <a:rPr lang="zh-CN" altLang="en-US" dirty="0"/>
              <a:t>．</a:t>
            </a:r>
            <a:r>
              <a:rPr lang="en-US" altLang="zh-CN" dirty="0"/>
              <a:t>-*7</a:t>
            </a:r>
            <a:r>
              <a:rPr lang="zh-CN" altLang="en-US" dirty="0"/>
              <a:t>．</a:t>
            </a:r>
            <a:r>
              <a:rPr lang="en-US" altLang="zh-CN" dirty="0"/>
              <a:t>+@</a:t>
            </a:r>
            <a:r>
              <a:rPr lang="zh-CN" altLang="en-US" dirty="0"/>
              <a:t>。’</a:t>
            </a:r>
            <a:r>
              <a:rPr lang="en-US" altLang="zh-CN" dirty="0"/>
              <a:t>@’</a:t>
            </a:r>
            <a:r>
              <a:rPr lang="zh-CN" altLang="en-US" dirty="0"/>
              <a:t>为表达式的结束符号。‘</a:t>
            </a:r>
            <a:r>
              <a:rPr lang="en-US" altLang="zh-CN" dirty="0"/>
              <a:t>.’</a:t>
            </a:r>
            <a:r>
              <a:rPr lang="zh-CN" altLang="en-US" dirty="0"/>
              <a:t>为操作数的结束符号。</a:t>
            </a:r>
          </a:p>
          <a:p>
            <a:pPr marL="0" indent="0">
              <a:buNone/>
            </a:pPr>
            <a:endParaRPr lang="zh-CN" altLang="en-US" dirty="0"/>
          </a:p>
        </p:txBody>
      </p:sp>
      <p:sp>
        <p:nvSpPr>
          <p:cNvPr id="4" name="矩形 3">
            <a:extLst>
              <a:ext uri="{FF2B5EF4-FFF2-40B4-BE49-F238E27FC236}">
                <a16:creationId xmlns:a16="http://schemas.microsoft.com/office/drawing/2014/main" id="{CDD622CD-E3A9-4DA0-9B0E-2FD7F0DB844A}"/>
              </a:ext>
            </a:extLst>
          </p:cNvPr>
          <p:cNvSpPr/>
          <p:nvPr/>
        </p:nvSpPr>
        <p:spPr>
          <a:xfrm>
            <a:off x="838200" y="4739021"/>
            <a:ext cx="6096000" cy="1384995"/>
          </a:xfrm>
          <a:prstGeom prst="rect">
            <a:avLst/>
          </a:prstGeom>
        </p:spPr>
        <p:txBody>
          <a:bodyPr>
            <a:spAutoFit/>
          </a:bodyPr>
          <a:lstStyle/>
          <a:p>
            <a:r>
              <a:rPr lang="zh-CN" altLang="en-US" sz="2800" b="1" i="0" dirty="0">
                <a:effectLst/>
                <a:latin typeface="-apple-system"/>
              </a:rPr>
              <a:t>输入格式</a:t>
            </a:r>
          </a:p>
          <a:p>
            <a:r>
              <a:rPr lang="zh-CN" altLang="en-US" sz="2800" b="0" i="0" dirty="0">
                <a:effectLst/>
                <a:latin typeface="-apple-system"/>
              </a:rPr>
              <a:t>输入：后缀表达式</a:t>
            </a:r>
            <a:endParaRPr lang="en-US" altLang="zh-CN" sz="2800" b="0" i="0" dirty="0">
              <a:effectLst/>
              <a:latin typeface="-apple-system"/>
            </a:endParaRPr>
          </a:p>
          <a:p>
            <a:r>
              <a:rPr lang="en-US" altLang="zh-CN" sz="2800" dirty="0">
                <a:latin typeface="-apple-system"/>
              </a:rPr>
              <a:t>3.5.2.-*7.+@</a:t>
            </a:r>
            <a:endParaRPr lang="zh-CN" altLang="en-US" sz="2800" b="0" i="0" dirty="0">
              <a:effectLst/>
              <a:latin typeface="-apple-system"/>
            </a:endParaRPr>
          </a:p>
        </p:txBody>
      </p:sp>
      <p:sp>
        <p:nvSpPr>
          <p:cNvPr id="6" name="矩形 5">
            <a:extLst>
              <a:ext uri="{FF2B5EF4-FFF2-40B4-BE49-F238E27FC236}">
                <a16:creationId xmlns:a16="http://schemas.microsoft.com/office/drawing/2014/main" id="{F3494318-275F-4BF3-9E1B-A202F11A6C4C}"/>
              </a:ext>
            </a:extLst>
          </p:cNvPr>
          <p:cNvSpPr/>
          <p:nvPr/>
        </p:nvSpPr>
        <p:spPr>
          <a:xfrm>
            <a:off x="5454315" y="4739021"/>
            <a:ext cx="6096000" cy="1569660"/>
          </a:xfrm>
          <a:prstGeom prst="rect">
            <a:avLst/>
          </a:prstGeom>
        </p:spPr>
        <p:txBody>
          <a:bodyPr>
            <a:spAutoFit/>
          </a:bodyPr>
          <a:lstStyle/>
          <a:p>
            <a:r>
              <a:rPr lang="zh-CN" altLang="en-US" sz="3200" b="1" i="0" dirty="0">
                <a:effectLst/>
                <a:latin typeface="-apple-system"/>
              </a:rPr>
              <a:t>输出格式</a:t>
            </a:r>
          </a:p>
          <a:p>
            <a:r>
              <a:rPr lang="zh-CN" altLang="en-US" sz="3200" b="0" i="0" dirty="0">
                <a:effectLst/>
                <a:latin typeface="-apple-system"/>
              </a:rPr>
              <a:t>输出：表达式的值</a:t>
            </a:r>
            <a:endParaRPr lang="en-US" altLang="zh-CN" sz="3200" b="0" i="0" dirty="0">
              <a:effectLst/>
              <a:latin typeface="-apple-system"/>
            </a:endParaRPr>
          </a:p>
          <a:p>
            <a:r>
              <a:rPr lang="en-US" altLang="zh-CN" sz="3200" dirty="0">
                <a:latin typeface="-apple-system"/>
              </a:rPr>
              <a:t>16</a:t>
            </a:r>
            <a:endParaRPr lang="zh-CN" altLang="en-US" sz="3200" b="0" i="0" dirty="0">
              <a:effectLst/>
              <a:latin typeface="-apple-system"/>
            </a:endParaRPr>
          </a:p>
        </p:txBody>
      </p:sp>
    </p:spTree>
    <p:extLst>
      <p:ext uri="{BB962C8B-B14F-4D97-AF65-F5344CB8AC3E}">
        <p14:creationId xmlns:p14="http://schemas.microsoft.com/office/powerpoint/2010/main" val="303252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txBox="1">
            <a:spLocks noGrp="1"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CD68C3F-75DE-4429-868B-F57C0BB7A9FA}" type="slidenum">
              <a:rPr lang="en-US" altLang="zh-CN" sz="1400" b="0"/>
              <a:t>4</a:t>
            </a:fld>
            <a:endParaRPr lang="en-US" altLang="zh-CN" sz="1400" b="0"/>
          </a:p>
        </p:txBody>
      </p:sp>
      <p:sp>
        <p:nvSpPr>
          <p:cNvPr id="8195" name="Rectangle 2"/>
          <p:cNvSpPr>
            <a:spLocks noGrp="1" noChangeArrowheads="1"/>
          </p:cNvSpPr>
          <p:nvPr>
            <p:ph type="body" idx="4294967295"/>
          </p:nvPr>
        </p:nvSpPr>
        <p:spPr>
          <a:xfrm>
            <a:off x="1524001" y="1557338"/>
            <a:ext cx="6545263" cy="4572000"/>
          </a:xfrm>
        </p:spPr>
        <p:txBody>
          <a:bodyPr/>
          <a:lstStyle/>
          <a:p>
            <a:pPr eaLnBrk="1" hangingPunct="1">
              <a:buClr>
                <a:srgbClr val="800080"/>
              </a:buClr>
              <a:buSzPct val="50000"/>
              <a:buFontTx/>
              <a:buNone/>
            </a:pPr>
            <a:r>
              <a:rPr lang="zh-CN" altLang="en-US" sz="3000" b="1">
                <a:ea typeface="仿宋_GB2312" pitchFamily="49" charset="-122"/>
              </a:rPr>
              <a:t>栈的定义</a:t>
            </a:r>
            <a:endParaRPr lang="en-US" sz="3000" b="1">
              <a:ea typeface="仿宋_GB2312" pitchFamily="49" charset="-122"/>
            </a:endParaRPr>
          </a:p>
          <a:p>
            <a:pPr eaLnBrk="1" hangingPunct="1">
              <a:buClr>
                <a:srgbClr val="800080"/>
              </a:buClr>
              <a:buSzPct val="50000"/>
              <a:buFontTx/>
              <a:buNone/>
            </a:pPr>
            <a:r>
              <a:rPr lang="zh-CN" altLang="en-US" b="1">
                <a:ea typeface="仿宋_GB2312" pitchFamily="49" charset="-122"/>
              </a:rPr>
              <a:t>        只允许在</a:t>
            </a:r>
            <a:r>
              <a:rPr lang="zh-CN" altLang="en-US" b="1">
                <a:solidFill>
                  <a:srgbClr val="FF0000"/>
                </a:solidFill>
                <a:ea typeface="仿宋_GB2312" pitchFamily="49" charset="-122"/>
              </a:rPr>
              <a:t>一端</a:t>
            </a:r>
            <a:r>
              <a:rPr lang="zh-CN" altLang="en-US" b="1">
                <a:ea typeface="仿宋_GB2312" pitchFamily="49" charset="-122"/>
              </a:rPr>
              <a:t>插入和删除的线性表。</a:t>
            </a:r>
          </a:p>
          <a:p>
            <a:pPr eaLnBrk="1" hangingPunct="1">
              <a:buClr>
                <a:srgbClr val="800080"/>
              </a:buClr>
              <a:buSzPct val="50000"/>
              <a:buFontTx/>
              <a:buNone/>
            </a:pPr>
            <a:r>
              <a:rPr lang="zh-CN" altLang="en-US" b="1">
                <a:ea typeface="仿宋_GB2312" pitchFamily="49" charset="-122"/>
              </a:rPr>
              <a:t>允许插入和删除的一端称为</a:t>
            </a:r>
            <a:r>
              <a:rPr lang="zh-CN" altLang="en-US" b="1">
                <a:solidFill>
                  <a:srgbClr val="FF0000"/>
                </a:solidFill>
                <a:ea typeface="仿宋_GB2312" pitchFamily="49" charset="-122"/>
              </a:rPr>
              <a:t>栈顶</a:t>
            </a:r>
          </a:p>
          <a:p>
            <a:pPr eaLnBrk="1" hangingPunct="1">
              <a:buClr>
                <a:srgbClr val="800080"/>
              </a:buClr>
              <a:buSzPct val="50000"/>
              <a:buFont typeface="Wingdings" panose="05000000000000000000" pitchFamily="2" charset="2"/>
              <a:buNone/>
            </a:pPr>
            <a:r>
              <a:rPr lang="zh-CN" altLang="en-US" b="1">
                <a:ea typeface="仿宋_GB2312" pitchFamily="49" charset="-122"/>
              </a:rPr>
              <a:t>	</a:t>
            </a:r>
            <a:r>
              <a:rPr lang="en-US" altLang="zh-CN" b="1">
                <a:ea typeface="仿宋_GB2312" pitchFamily="49" charset="-122"/>
              </a:rPr>
              <a:t>(top)</a:t>
            </a:r>
            <a:r>
              <a:rPr lang="zh-CN" altLang="en-US" b="1">
                <a:ea typeface="仿宋_GB2312" pitchFamily="49" charset="-122"/>
              </a:rPr>
              <a:t>，另一端称为栈底</a:t>
            </a:r>
            <a:r>
              <a:rPr lang="en-US" altLang="zh-CN" b="1">
                <a:ea typeface="仿宋_GB2312" pitchFamily="49" charset="-122"/>
              </a:rPr>
              <a:t>(bottom)</a:t>
            </a:r>
          </a:p>
          <a:p>
            <a:pPr eaLnBrk="1" hangingPunct="1">
              <a:buClr>
                <a:srgbClr val="800080"/>
              </a:buClr>
              <a:buSzPct val="50000"/>
            </a:pPr>
            <a:r>
              <a:rPr lang="zh-CN" altLang="en-US" b="1">
                <a:ea typeface="仿宋_GB2312" pitchFamily="49" charset="-122"/>
              </a:rPr>
              <a:t>特点</a:t>
            </a:r>
          </a:p>
          <a:p>
            <a:pPr eaLnBrk="1" hangingPunct="1">
              <a:buClr>
                <a:srgbClr val="800080"/>
              </a:buClr>
              <a:buSzPct val="50000"/>
              <a:buFont typeface="Wingdings" panose="05000000000000000000" pitchFamily="2" charset="2"/>
              <a:buNone/>
            </a:pPr>
            <a:r>
              <a:rPr lang="zh-CN" altLang="en-US" b="1">
                <a:ea typeface="仿宋_GB2312" pitchFamily="49" charset="-122"/>
              </a:rPr>
              <a:t>	后进先出 </a:t>
            </a:r>
            <a:r>
              <a:rPr lang="en-US" altLang="zh-CN" b="1">
                <a:ea typeface="仿宋_GB2312" pitchFamily="49" charset="-122"/>
              </a:rPr>
              <a:t>(LIFO)</a:t>
            </a:r>
            <a:r>
              <a:rPr lang="zh-CN" altLang="en-US" b="1">
                <a:ea typeface="仿宋_GB2312" pitchFamily="49" charset="-122"/>
              </a:rPr>
              <a:t>           </a:t>
            </a:r>
            <a:endParaRPr lang="en-US" altLang="zh-CN">
              <a:ea typeface="仿宋_GB2312" pitchFamily="49" charset="-122"/>
            </a:endParaRPr>
          </a:p>
        </p:txBody>
      </p:sp>
      <p:sp>
        <p:nvSpPr>
          <p:cNvPr id="3076" name="Rectangle 3"/>
          <p:cNvSpPr>
            <a:spLocks noGrp="1" noChangeArrowheads="1"/>
          </p:cNvSpPr>
          <p:nvPr>
            <p:ph type="title" idx="4294967295"/>
          </p:nvPr>
        </p:nvSpPr>
        <p:spPr>
          <a:xfrm>
            <a:off x="344321" y="523876"/>
            <a:ext cx="6426200" cy="914400"/>
          </a:xfrm>
        </p:spPr>
        <p:txBody>
          <a:bodyPr/>
          <a:lstStyle/>
          <a:p>
            <a:pPr eaLnBrk="1" hangingPunct="1"/>
            <a:r>
              <a:rPr lang="en-US" altLang="zh-CN" sz="4000" b="1" dirty="0">
                <a:solidFill>
                  <a:srgbClr val="CC3300"/>
                </a:solidFill>
                <a:latin typeface="华文新魏" pitchFamily="2" charset="-122"/>
                <a:ea typeface="华文新魏" pitchFamily="2" charset="-122"/>
              </a:rPr>
              <a:t>  2. </a:t>
            </a:r>
            <a:r>
              <a:rPr lang="zh-CN" altLang="en-US" sz="4000" b="1" dirty="0">
                <a:solidFill>
                  <a:srgbClr val="CC3300"/>
                </a:solidFill>
                <a:latin typeface="华文新魏" pitchFamily="2" charset="-122"/>
                <a:ea typeface="华文新魏" pitchFamily="2" charset="-122"/>
              </a:rPr>
              <a:t>栈 </a:t>
            </a:r>
            <a:r>
              <a:rPr lang="en-US" altLang="zh-CN" sz="4000" b="1" dirty="0">
                <a:solidFill>
                  <a:srgbClr val="CC3300"/>
                </a:solidFill>
                <a:latin typeface="华文新魏" pitchFamily="2" charset="-122"/>
                <a:ea typeface="华文新魏" pitchFamily="2" charset="-122"/>
              </a:rPr>
              <a:t>( Stack )</a:t>
            </a:r>
            <a:endParaRPr lang="en-US" altLang="zh-CN" dirty="0">
              <a:latin typeface="华文新魏" pitchFamily="2" charset="-122"/>
              <a:ea typeface="华文新魏" pitchFamily="2" charset="-122"/>
            </a:endParaRPr>
          </a:p>
        </p:txBody>
      </p:sp>
      <p:sp>
        <p:nvSpPr>
          <p:cNvPr id="3077" name="Text Box 4"/>
          <p:cNvSpPr txBox="1">
            <a:spLocks noChangeArrowheads="1"/>
          </p:cNvSpPr>
          <p:nvPr/>
        </p:nvSpPr>
        <p:spPr bwMode="auto">
          <a:xfrm>
            <a:off x="7994651" y="2216151"/>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退栈</a:t>
            </a:r>
            <a:endParaRPr lang="zh-CN" altLang="en-US" sz="2400"/>
          </a:p>
        </p:txBody>
      </p:sp>
      <p:sp>
        <p:nvSpPr>
          <p:cNvPr id="3078" name="Text Box 5"/>
          <p:cNvSpPr txBox="1">
            <a:spLocks noChangeArrowheads="1"/>
          </p:cNvSpPr>
          <p:nvPr/>
        </p:nvSpPr>
        <p:spPr bwMode="auto">
          <a:xfrm>
            <a:off x="9671051" y="2224089"/>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进栈</a:t>
            </a:r>
            <a:endParaRPr lang="zh-CN" altLang="en-US" sz="2400"/>
          </a:p>
        </p:txBody>
      </p:sp>
      <p:sp>
        <p:nvSpPr>
          <p:cNvPr id="3079" name="Rectangle 6" descr="之字形"/>
          <p:cNvSpPr>
            <a:spLocks noChangeArrowheads="1"/>
          </p:cNvSpPr>
          <p:nvPr/>
        </p:nvSpPr>
        <p:spPr bwMode="auto">
          <a:xfrm>
            <a:off x="8610600" y="3214688"/>
            <a:ext cx="1752600" cy="2209800"/>
          </a:xfrm>
          <a:prstGeom prst="rect">
            <a:avLst/>
          </a:prstGeom>
          <a:blipFill dpi="0" rotWithShape="0">
            <a:blip r:embed="rId2"/>
            <a:srcRect/>
            <a:tile tx="0" ty="0" sx="100000" sy="100000" flip="none" algn="tl"/>
          </a:blipFill>
          <a:ln w="28575">
            <a:solidFill>
              <a:schemeClr val="tx2"/>
            </a:solidFill>
            <a:miter lim="800000"/>
          </a:ln>
        </p:spPr>
        <p:txBody>
          <a:bodyPr wrap="none" anchor="ctr"/>
          <a:lstStyle/>
          <a:p>
            <a:endParaRPr lang="zh-CN" altLang="en-US"/>
          </a:p>
        </p:txBody>
      </p:sp>
      <p:sp>
        <p:nvSpPr>
          <p:cNvPr id="3080" name="Rectangle 7"/>
          <p:cNvSpPr>
            <a:spLocks noChangeArrowheads="1"/>
          </p:cNvSpPr>
          <p:nvPr/>
        </p:nvSpPr>
        <p:spPr bwMode="auto">
          <a:xfrm>
            <a:off x="8229600" y="3062288"/>
            <a:ext cx="2209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1" name="Text Box 8"/>
          <p:cNvSpPr txBox="1">
            <a:spLocks noChangeArrowheads="1"/>
          </p:cNvSpPr>
          <p:nvPr/>
        </p:nvSpPr>
        <p:spPr bwMode="auto">
          <a:xfrm>
            <a:off x="9232900" y="4814889"/>
            <a:ext cx="5261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0</a:t>
            </a:r>
            <a:endParaRPr lang="en-US" altLang="zh-CN" sz="2400"/>
          </a:p>
        </p:txBody>
      </p:sp>
      <p:sp>
        <p:nvSpPr>
          <p:cNvPr id="3082" name="Line 9"/>
          <p:cNvSpPr>
            <a:spLocks noChangeShapeType="1"/>
          </p:cNvSpPr>
          <p:nvPr/>
        </p:nvSpPr>
        <p:spPr bwMode="auto">
          <a:xfrm>
            <a:off x="8610600" y="49672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Text Box 10"/>
          <p:cNvSpPr txBox="1">
            <a:spLocks noChangeArrowheads="1"/>
          </p:cNvSpPr>
          <p:nvPr/>
        </p:nvSpPr>
        <p:spPr bwMode="auto">
          <a:xfrm>
            <a:off x="9067801" y="3367089"/>
            <a:ext cx="7697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n-1</a:t>
            </a:r>
            <a:endParaRPr lang="en-US" altLang="zh-CN" sz="2400"/>
          </a:p>
        </p:txBody>
      </p:sp>
      <p:sp>
        <p:nvSpPr>
          <p:cNvPr id="3084" name="Line 11"/>
          <p:cNvSpPr>
            <a:spLocks noChangeShapeType="1"/>
          </p:cNvSpPr>
          <p:nvPr/>
        </p:nvSpPr>
        <p:spPr bwMode="auto">
          <a:xfrm>
            <a:off x="8610600" y="35194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5" name="Line 12"/>
          <p:cNvSpPr>
            <a:spLocks noChangeShapeType="1"/>
          </p:cNvSpPr>
          <p:nvPr/>
        </p:nvSpPr>
        <p:spPr bwMode="auto">
          <a:xfrm>
            <a:off x="8610600" y="39766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6" name="Text Box 13"/>
          <p:cNvSpPr txBox="1">
            <a:spLocks noChangeArrowheads="1"/>
          </p:cNvSpPr>
          <p:nvPr/>
        </p:nvSpPr>
        <p:spPr bwMode="auto">
          <a:xfrm>
            <a:off x="9067801" y="3824289"/>
            <a:ext cx="7697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n-2</a:t>
            </a:r>
            <a:endParaRPr lang="en-US" altLang="zh-CN" sz="2400"/>
          </a:p>
        </p:txBody>
      </p:sp>
      <p:sp>
        <p:nvSpPr>
          <p:cNvPr id="3087" name="Line 14"/>
          <p:cNvSpPr>
            <a:spLocks noChangeShapeType="1"/>
          </p:cNvSpPr>
          <p:nvPr/>
        </p:nvSpPr>
        <p:spPr bwMode="auto">
          <a:xfrm>
            <a:off x="8610600" y="4433888"/>
            <a:ext cx="1752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 name="Text Box 15"/>
          <p:cNvSpPr txBox="1">
            <a:spLocks noChangeArrowheads="1"/>
          </p:cNvSpPr>
          <p:nvPr/>
        </p:nvSpPr>
        <p:spPr bwMode="auto">
          <a:xfrm>
            <a:off x="9144000" y="42354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sym typeface="Symbol" panose="05050102010706020507" pitchFamily="18" charset="2"/>
              </a:rPr>
              <a:t></a:t>
            </a:r>
            <a:endParaRPr lang="en-US" altLang="zh-CN" sz="2400"/>
          </a:p>
        </p:txBody>
      </p:sp>
      <p:sp>
        <p:nvSpPr>
          <p:cNvPr id="3089" name="Text Box 16"/>
          <p:cNvSpPr txBox="1">
            <a:spLocks noChangeArrowheads="1"/>
          </p:cNvSpPr>
          <p:nvPr/>
        </p:nvSpPr>
        <p:spPr bwMode="auto">
          <a:xfrm>
            <a:off x="7620001" y="3119439"/>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tx2"/>
                </a:solidFill>
                <a:ea typeface="隶书" pitchFamily="49" charset="-122"/>
              </a:rPr>
              <a:t>top</a:t>
            </a:r>
            <a:endParaRPr lang="en-US" altLang="zh-CN" sz="2400"/>
          </a:p>
        </p:txBody>
      </p:sp>
      <p:sp>
        <p:nvSpPr>
          <p:cNvPr id="3090" name="Line 18"/>
          <p:cNvSpPr>
            <a:spLocks noChangeShapeType="1"/>
          </p:cNvSpPr>
          <p:nvPr/>
        </p:nvSpPr>
        <p:spPr bwMode="auto">
          <a:xfrm>
            <a:off x="8077200" y="3748088"/>
            <a:ext cx="533400" cy="0"/>
          </a:xfrm>
          <a:prstGeom prst="line">
            <a:avLst/>
          </a:prstGeom>
          <a:noFill/>
          <a:ln w="38100">
            <a:solidFill>
              <a:srgbClr val="0000FF"/>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20"/>
          <p:cNvSpPr>
            <a:spLocks noChangeShapeType="1"/>
          </p:cNvSpPr>
          <p:nvPr/>
        </p:nvSpPr>
        <p:spPr bwMode="auto">
          <a:xfrm flipH="1">
            <a:off x="9753600" y="2757488"/>
            <a:ext cx="381000" cy="609600"/>
          </a:xfrm>
          <a:prstGeom prst="line">
            <a:avLst/>
          </a:prstGeom>
          <a:noFill/>
          <a:ln w="38100">
            <a:solidFill>
              <a:srgbClr val="0099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21"/>
          <p:cNvSpPr>
            <a:spLocks noChangeShapeType="1"/>
          </p:cNvSpPr>
          <p:nvPr/>
        </p:nvSpPr>
        <p:spPr bwMode="auto">
          <a:xfrm rot="17440103" flipV="1">
            <a:off x="8724900" y="2757488"/>
            <a:ext cx="381000" cy="609600"/>
          </a:xfrm>
          <a:prstGeom prst="line">
            <a:avLst/>
          </a:prstGeom>
          <a:noFill/>
          <a:ln w="38100">
            <a:solidFill>
              <a:srgbClr val="0099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 calcmode="lin" valueType="num">
                                      <p:cBhvr>
                                        <p:cTn id="13"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8195">
                                            <p:txEl>
                                              <p:pRg st="4" end="4"/>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 calcmode="lin" valueType="num">
                                      <p:cBhvr>
                                        <p:cTn id="18" dur="500" fill="hold"/>
                                        <p:tgtEl>
                                          <p:spTgt spid="8195">
                                            <p:txEl>
                                              <p:pRg st="5" end="5"/>
                                            </p:txEl>
                                          </p:spTgt>
                                        </p:tgtEl>
                                        <p:attrNameLst>
                                          <p:attrName>ppt_w</p:attrName>
                                        </p:attrNameLst>
                                      </p:cBhvr>
                                      <p:tavLst>
                                        <p:tav tm="0">
                                          <p:val>
                                            <p:fltVal val="0"/>
                                          </p:val>
                                        </p:tav>
                                        <p:tav tm="100000">
                                          <p:val>
                                            <p:strVal val="#ppt_w"/>
                                          </p:val>
                                        </p:tav>
                                      </p:tavLst>
                                    </p:anim>
                                    <p:anim calcmode="lin" valueType="num">
                                      <p:cBhvr>
                                        <p:cTn id="19" dur="500" fill="hold"/>
                                        <p:tgtEl>
                                          <p:spTgt spid="8195">
                                            <p:txEl>
                                              <p:pRg st="5" end="5"/>
                                            </p:txEl>
                                          </p:spTgt>
                                        </p:tgtEl>
                                        <p:attrNameLst>
                                          <p:attrName>ppt_h</p:attrName>
                                        </p:attrNameLst>
                                      </p:cBhvr>
                                      <p:tavLst>
                                        <p:tav tm="0">
                                          <p:val>
                                            <p:fltVal val="0"/>
                                          </p:val>
                                        </p:tav>
                                        <p:tav tm="100000">
                                          <p:val>
                                            <p:strVal val="#ppt_h"/>
                                          </p:val>
                                        </p:tav>
                                      </p:tavLst>
                                    </p:anim>
                                    <p:animEffect transition="in" filter="fade">
                                      <p:cBhvr>
                                        <p:cTn id="20"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213B3-98E5-43B3-8E78-2740E78652A8}"/>
              </a:ext>
            </a:extLst>
          </p:cNvPr>
          <p:cNvSpPr>
            <a:spLocks noGrp="1"/>
          </p:cNvSpPr>
          <p:nvPr>
            <p:ph type="title"/>
          </p:nvPr>
        </p:nvSpPr>
        <p:spPr/>
        <p:txBody>
          <a:bodyPr/>
          <a:lstStyle/>
          <a:p>
            <a:r>
              <a:rPr lang="en-US" altLang="zh-CN" dirty="0"/>
              <a:t>2. </a:t>
            </a:r>
            <a:r>
              <a:rPr lang="zh-CN" altLang="en-US" dirty="0"/>
              <a:t>栈</a:t>
            </a:r>
          </a:p>
        </p:txBody>
      </p:sp>
      <p:sp>
        <p:nvSpPr>
          <p:cNvPr id="3" name="内容占位符 2">
            <a:extLst>
              <a:ext uri="{FF2B5EF4-FFF2-40B4-BE49-F238E27FC236}">
                <a16:creationId xmlns:a16="http://schemas.microsoft.com/office/drawing/2014/main" id="{6BEABC70-96C7-42EA-AC72-5436F0A4FFC4}"/>
              </a:ext>
            </a:extLst>
          </p:cNvPr>
          <p:cNvSpPr>
            <a:spLocks noGrp="1"/>
          </p:cNvSpPr>
          <p:nvPr>
            <p:ph idx="1"/>
          </p:nvPr>
        </p:nvSpPr>
        <p:spPr/>
        <p:txBody>
          <a:bodyPr/>
          <a:lstStyle/>
          <a:p>
            <a:pPr marL="0" indent="0">
              <a:buNone/>
            </a:pPr>
            <a:r>
              <a:rPr lang="en-US" altLang="zh-CN" dirty="0"/>
              <a:t>stack&lt;int&gt; s	</a:t>
            </a:r>
            <a:r>
              <a:rPr lang="zh-CN" altLang="en-US" dirty="0"/>
              <a:t>建立一个栈</a:t>
            </a:r>
            <a:r>
              <a:rPr lang="en-US" altLang="zh-CN" dirty="0"/>
              <a:t>s</a:t>
            </a:r>
            <a:r>
              <a:rPr lang="zh-CN" altLang="en-US" dirty="0"/>
              <a:t>，元素为</a:t>
            </a:r>
            <a:r>
              <a:rPr lang="en-US" altLang="zh-CN" dirty="0"/>
              <a:t>int</a:t>
            </a:r>
            <a:r>
              <a:rPr lang="zh-CN" altLang="en-US" dirty="0"/>
              <a:t>类型</a:t>
            </a:r>
            <a:endParaRPr lang="en-US" altLang="zh-CN" dirty="0"/>
          </a:p>
          <a:p>
            <a:pPr marL="0" indent="0">
              <a:buNone/>
            </a:pPr>
            <a:r>
              <a:rPr lang="en-US" altLang="zh-CN" dirty="0" err="1"/>
              <a:t>s.push</a:t>
            </a:r>
            <a:r>
              <a:rPr lang="en-US" altLang="zh-CN" dirty="0"/>
              <a:t>(a)		</a:t>
            </a:r>
            <a:r>
              <a:rPr lang="zh-CN" altLang="en-US" dirty="0"/>
              <a:t>将元素</a:t>
            </a:r>
            <a:r>
              <a:rPr lang="en-US" altLang="zh-CN" dirty="0"/>
              <a:t>a</a:t>
            </a:r>
            <a:r>
              <a:rPr lang="zh-CN" altLang="en-US" dirty="0"/>
              <a:t>压进栈</a:t>
            </a:r>
            <a:r>
              <a:rPr lang="en-US" altLang="zh-CN" dirty="0"/>
              <a:t>s</a:t>
            </a:r>
          </a:p>
          <a:p>
            <a:pPr marL="0" indent="0">
              <a:buNone/>
            </a:pPr>
            <a:r>
              <a:rPr lang="en-US" altLang="zh-CN" dirty="0" err="1"/>
              <a:t>s.pop</a:t>
            </a:r>
            <a:r>
              <a:rPr lang="en-US" altLang="zh-CN" dirty="0"/>
              <a:t>()		</a:t>
            </a:r>
            <a:r>
              <a:rPr lang="zh-CN" altLang="en-US" dirty="0"/>
              <a:t>将</a:t>
            </a:r>
            <a:r>
              <a:rPr lang="en-US" altLang="zh-CN" dirty="0"/>
              <a:t>s</a:t>
            </a:r>
            <a:r>
              <a:rPr lang="zh-CN" altLang="en-US" dirty="0"/>
              <a:t>的栈顶元素弹出</a:t>
            </a:r>
            <a:endParaRPr lang="en-US" altLang="zh-CN" dirty="0"/>
          </a:p>
          <a:p>
            <a:pPr marL="0" indent="0">
              <a:buNone/>
            </a:pPr>
            <a:r>
              <a:rPr lang="en-US" altLang="zh-CN" dirty="0" err="1"/>
              <a:t>s.top</a:t>
            </a:r>
            <a:r>
              <a:rPr lang="en-US" altLang="zh-CN" dirty="0"/>
              <a:t>()		</a:t>
            </a:r>
            <a:r>
              <a:rPr lang="zh-CN" altLang="en-US" dirty="0"/>
              <a:t>查询</a:t>
            </a:r>
            <a:r>
              <a:rPr lang="en-US" altLang="zh-CN" dirty="0"/>
              <a:t>s</a:t>
            </a:r>
            <a:r>
              <a:rPr lang="zh-CN" altLang="en-US" dirty="0"/>
              <a:t>的栈顶元素</a:t>
            </a:r>
            <a:endParaRPr lang="en-US" altLang="zh-CN" dirty="0"/>
          </a:p>
          <a:p>
            <a:pPr marL="0" indent="0">
              <a:buNone/>
            </a:pPr>
            <a:r>
              <a:rPr lang="en-US" altLang="zh-CN" dirty="0" err="1"/>
              <a:t>s.size</a:t>
            </a:r>
            <a:r>
              <a:rPr lang="en-US" altLang="zh-CN" dirty="0"/>
              <a:t>()		</a:t>
            </a:r>
            <a:r>
              <a:rPr lang="zh-CN" altLang="en-US" dirty="0"/>
              <a:t>查询</a:t>
            </a:r>
            <a:r>
              <a:rPr lang="en-US" altLang="zh-CN" dirty="0"/>
              <a:t>s</a:t>
            </a:r>
            <a:r>
              <a:rPr lang="zh-CN" altLang="en-US" dirty="0"/>
              <a:t>的元素个数</a:t>
            </a:r>
            <a:endParaRPr lang="en-US" altLang="zh-CN" dirty="0"/>
          </a:p>
          <a:p>
            <a:pPr marL="0" indent="0">
              <a:buNone/>
            </a:pPr>
            <a:r>
              <a:rPr lang="en-US" altLang="zh-CN" dirty="0" err="1"/>
              <a:t>s.empty</a:t>
            </a:r>
            <a:r>
              <a:rPr lang="en-US" altLang="zh-CN" dirty="0"/>
              <a:t>()		</a:t>
            </a:r>
            <a:r>
              <a:rPr lang="zh-CN" altLang="en-US" dirty="0"/>
              <a:t>查询</a:t>
            </a:r>
            <a:r>
              <a:rPr lang="en-US" altLang="zh-CN" dirty="0"/>
              <a:t>s</a:t>
            </a:r>
            <a:r>
              <a:rPr lang="zh-CN" altLang="en-US" dirty="0"/>
              <a:t>是否为空</a:t>
            </a:r>
            <a:endParaRPr lang="en-US" altLang="zh-CN" dirty="0"/>
          </a:p>
          <a:p>
            <a:pPr marL="0" indent="0">
              <a:buNone/>
            </a:pPr>
            <a:endParaRPr lang="zh-CN" altLang="en-US" dirty="0"/>
          </a:p>
        </p:txBody>
      </p:sp>
    </p:spTree>
    <p:extLst>
      <p:ext uri="{BB962C8B-B14F-4D97-AF65-F5344CB8AC3E}">
        <p14:creationId xmlns:p14="http://schemas.microsoft.com/office/powerpoint/2010/main" val="241408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828800" y="2514600"/>
            <a:ext cx="7772400" cy="1143000"/>
          </a:xfrm>
        </p:spPr>
        <p:txBody>
          <a:bodyPr>
            <a:normAutofit fontScale="90000"/>
          </a:bodyPr>
          <a:lstStyle/>
          <a:p>
            <a:pPr eaLnBrk="1" hangingPunct="1">
              <a:lnSpc>
                <a:spcPct val="150000"/>
              </a:lnSpc>
            </a:pPr>
            <a:br>
              <a:rPr lang="zh-CN" altLang="en-US" sz="5400" b="1">
                <a:ea typeface="楷体_GB2312" pitchFamily="49" charset="-122"/>
              </a:rPr>
            </a:br>
            <a:br>
              <a:rPr lang="zh-CN" altLang="en-US" sz="3200">
                <a:ea typeface="楷体_GB2312" pitchFamily="49" charset="-122"/>
              </a:rPr>
            </a:br>
            <a:r>
              <a:rPr lang="zh-CN" altLang="en-US" sz="3200">
                <a:ea typeface="楷体_GB2312" pitchFamily="49" charset="-122"/>
              </a:rPr>
              <a:t>  </a:t>
            </a:r>
            <a:r>
              <a:rPr lang="zh-CN" altLang="en-US">
                <a:solidFill>
                  <a:schemeClr val="tx1"/>
                </a:solidFill>
                <a:ea typeface="楷体_GB2312" pitchFamily="49" charset="-122"/>
              </a:rPr>
              <a:t>算法基于原理：</a:t>
            </a:r>
            <a:br>
              <a:rPr lang="zh-CN" altLang="en-US">
                <a:solidFill>
                  <a:schemeClr val="tx1"/>
                </a:solidFill>
                <a:ea typeface="楷体_GB2312" pitchFamily="49" charset="-122"/>
              </a:rPr>
            </a:br>
            <a:r>
              <a:rPr lang="zh-CN" altLang="en-US" b="1">
                <a:solidFill>
                  <a:srgbClr val="FF0000"/>
                </a:solidFill>
                <a:ea typeface="楷体_GB2312" pitchFamily="49" charset="-122"/>
              </a:rPr>
              <a:t>     </a:t>
            </a:r>
            <a:r>
              <a:rPr lang="en-US" altLang="zh-CN" b="1">
                <a:solidFill>
                  <a:srgbClr val="FF0000"/>
                </a:solidFill>
                <a:ea typeface="楷体_GB2312" pitchFamily="49" charset="-122"/>
              </a:rPr>
              <a:t>N = (N div d)×d + N mod d  </a:t>
            </a:r>
            <a:br>
              <a:rPr lang="en-US" altLang="zh-CN">
                <a:solidFill>
                  <a:schemeClr val="tx1"/>
                </a:solidFill>
                <a:ea typeface="楷体_GB2312" pitchFamily="49" charset="-122"/>
              </a:rPr>
            </a:br>
            <a:endParaRPr lang="en-US" altLang="zh-CN">
              <a:solidFill>
                <a:schemeClr val="tx1"/>
              </a:solidFill>
              <a:ea typeface="楷体_GB2312" pitchFamily="49" charset="-122"/>
            </a:endParaRPr>
          </a:p>
        </p:txBody>
      </p:sp>
      <p:sp>
        <p:nvSpPr>
          <p:cNvPr id="16387" name="Text Box 3">
            <a:hlinkClick r:id="rId2" action="ppaction://hlinksldjump"/>
          </p:cNvPr>
          <p:cNvSpPr txBox="1">
            <a:spLocks noChangeArrowheads="1"/>
          </p:cNvSpPr>
          <p:nvPr/>
        </p:nvSpPr>
        <p:spPr bwMode="auto">
          <a:xfrm>
            <a:off x="2166938" y="1000125"/>
            <a:ext cx="82153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4400">
                <a:ea typeface="楷体_GB2312" pitchFamily="49" charset="-122"/>
              </a:rPr>
              <a:t>数制转换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524000" y="2362200"/>
            <a:ext cx="7772400" cy="1143000"/>
          </a:xfrm>
        </p:spPr>
        <p:txBody>
          <a:bodyPr>
            <a:normAutofit fontScale="90000"/>
          </a:bodyPr>
          <a:lstStyle/>
          <a:p>
            <a:pPr eaLnBrk="1" hangingPunct="1"/>
            <a:br>
              <a:rPr lang="en-US" altLang="zh-CN">
                <a:solidFill>
                  <a:schemeClr val="tx1"/>
                </a:solidFill>
                <a:ea typeface="楷体_GB2312" pitchFamily="49" charset="-122"/>
              </a:rPr>
            </a:br>
            <a:r>
              <a:rPr lang="zh-CN" altLang="en-US" b="1">
                <a:solidFill>
                  <a:schemeClr val="tx1"/>
                </a:solidFill>
                <a:ea typeface="楷体_GB2312" pitchFamily="49" charset="-122"/>
              </a:rPr>
              <a:t>例如：</a:t>
            </a:r>
            <a:r>
              <a:rPr lang="zh-CN" altLang="en-US">
                <a:solidFill>
                  <a:schemeClr val="tx1"/>
                </a:solidFill>
                <a:ea typeface="楷体_GB2312" pitchFamily="49" charset="-122"/>
              </a:rPr>
              <a:t>（</a:t>
            </a:r>
            <a:r>
              <a:rPr lang="en-US" altLang="zh-CN">
                <a:solidFill>
                  <a:schemeClr val="tx1"/>
                </a:solidFill>
                <a:ea typeface="楷体_GB2312" pitchFamily="49" charset="-122"/>
              </a:rPr>
              <a:t>15)</a:t>
            </a:r>
            <a:r>
              <a:rPr lang="en-US" altLang="zh-CN" baseline="-25000">
                <a:solidFill>
                  <a:schemeClr val="tx1"/>
                </a:solidFill>
                <a:ea typeface="楷体_GB2312" pitchFamily="49" charset="-122"/>
              </a:rPr>
              <a:t>10</a:t>
            </a:r>
            <a:r>
              <a:rPr lang="en-US" altLang="zh-CN">
                <a:solidFill>
                  <a:schemeClr val="tx1"/>
                </a:solidFill>
                <a:ea typeface="楷体_GB2312" pitchFamily="49" charset="-122"/>
              </a:rPr>
              <a:t> = (1111)</a:t>
            </a:r>
            <a:r>
              <a:rPr lang="en-US" altLang="zh-CN" baseline="-25000">
                <a:solidFill>
                  <a:schemeClr val="tx1"/>
                </a:solidFill>
                <a:ea typeface="楷体_GB2312" pitchFamily="49" charset="-122"/>
              </a:rPr>
              <a:t>2 </a:t>
            </a:r>
            <a:r>
              <a:rPr lang="zh-CN" altLang="en-US">
                <a:solidFill>
                  <a:schemeClr val="tx1"/>
                </a:solidFill>
                <a:ea typeface="楷体_GB2312" pitchFamily="49" charset="-122"/>
              </a:rPr>
              <a:t>，其运算过程如下：</a:t>
            </a:r>
            <a:br>
              <a:rPr lang="zh-CN" altLang="en-US">
                <a:solidFill>
                  <a:schemeClr val="tx1"/>
                </a:solidFill>
                <a:ea typeface="楷体_GB2312" pitchFamily="49" charset="-122"/>
              </a:rPr>
            </a:br>
            <a:br>
              <a:rPr lang="zh-CN" altLang="en-US">
                <a:solidFill>
                  <a:schemeClr val="tx1"/>
                </a:solidFill>
                <a:ea typeface="楷体_GB2312" pitchFamily="49" charset="-122"/>
              </a:rPr>
            </a:br>
            <a:r>
              <a:rPr lang="zh-CN" altLang="en-US">
                <a:solidFill>
                  <a:schemeClr val="tx1"/>
                </a:solidFill>
                <a:ea typeface="楷体_GB2312" pitchFamily="49" charset="-122"/>
              </a:rPr>
              <a:t>         </a:t>
            </a:r>
            <a:r>
              <a:rPr lang="en-US" altLang="zh-CN" b="1">
                <a:solidFill>
                  <a:schemeClr val="tx1"/>
                </a:solidFill>
                <a:ea typeface="楷体_GB2312" pitchFamily="49" charset="-122"/>
              </a:rPr>
              <a:t>N     N div 2    N mod 2</a:t>
            </a:r>
            <a:br>
              <a:rPr lang="en-US" altLang="zh-CN">
                <a:solidFill>
                  <a:schemeClr val="tx1"/>
                </a:solidFill>
                <a:ea typeface="楷体_GB2312" pitchFamily="49" charset="-122"/>
              </a:rPr>
            </a:br>
            <a:r>
              <a:rPr lang="en-US" altLang="zh-CN">
                <a:solidFill>
                  <a:schemeClr val="tx1"/>
                </a:solidFill>
                <a:ea typeface="楷体_GB2312" pitchFamily="49" charset="-122"/>
              </a:rPr>
              <a:t>     15         7         1</a:t>
            </a:r>
            <a:br>
              <a:rPr lang="en-US" altLang="zh-CN">
                <a:solidFill>
                  <a:schemeClr val="tx1"/>
                </a:solidFill>
                <a:ea typeface="楷体_GB2312" pitchFamily="49" charset="-122"/>
              </a:rPr>
            </a:br>
            <a:r>
              <a:rPr lang="en-US" altLang="zh-CN">
                <a:solidFill>
                  <a:schemeClr val="tx1"/>
                </a:solidFill>
                <a:ea typeface="楷体_GB2312" pitchFamily="49" charset="-122"/>
              </a:rPr>
              <a:t>       7         3         1</a:t>
            </a:r>
            <a:br>
              <a:rPr lang="en-US" altLang="zh-CN">
                <a:solidFill>
                  <a:schemeClr val="tx1"/>
                </a:solidFill>
                <a:ea typeface="楷体_GB2312" pitchFamily="49" charset="-122"/>
              </a:rPr>
            </a:br>
            <a:r>
              <a:rPr lang="en-US" altLang="zh-CN">
                <a:solidFill>
                  <a:schemeClr val="tx1"/>
                </a:solidFill>
                <a:ea typeface="楷体_GB2312" pitchFamily="49" charset="-122"/>
              </a:rPr>
              <a:t>       3         1         1</a:t>
            </a:r>
            <a:br>
              <a:rPr lang="en-US" altLang="zh-CN">
                <a:solidFill>
                  <a:schemeClr val="tx1"/>
                </a:solidFill>
                <a:ea typeface="楷体_GB2312" pitchFamily="49" charset="-122"/>
              </a:rPr>
            </a:br>
            <a:r>
              <a:rPr lang="en-US" altLang="zh-CN">
                <a:solidFill>
                  <a:schemeClr val="tx1"/>
                </a:solidFill>
                <a:ea typeface="楷体_GB2312" pitchFamily="49" charset="-122"/>
              </a:rPr>
              <a:t>       1          0         1</a:t>
            </a:r>
          </a:p>
        </p:txBody>
      </p:sp>
      <p:sp>
        <p:nvSpPr>
          <p:cNvPr id="36867" name="Line 5"/>
          <p:cNvSpPr>
            <a:spLocks noChangeShapeType="1"/>
          </p:cNvSpPr>
          <p:nvPr/>
        </p:nvSpPr>
        <p:spPr bwMode="auto">
          <a:xfrm>
            <a:off x="3084095" y="3124200"/>
            <a:ext cx="0" cy="2819400"/>
          </a:xfrm>
          <a:prstGeom prst="line">
            <a:avLst/>
          </a:prstGeom>
          <a:noFill/>
          <a:ln w="28575">
            <a:solidFill>
              <a:srgbClr val="A5002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8" name="Line 6"/>
          <p:cNvSpPr>
            <a:spLocks noChangeShapeType="1"/>
          </p:cNvSpPr>
          <p:nvPr/>
        </p:nvSpPr>
        <p:spPr bwMode="auto">
          <a:xfrm flipV="1">
            <a:off x="9220200" y="2819400"/>
            <a:ext cx="0" cy="3124200"/>
          </a:xfrm>
          <a:prstGeom prst="line">
            <a:avLst/>
          </a:prstGeom>
          <a:noFill/>
          <a:ln w="28575">
            <a:solidFill>
              <a:srgbClr val="A5002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Text Box 8"/>
          <p:cNvSpPr txBox="1">
            <a:spLocks noChangeArrowheads="1"/>
          </p:cNvSpPr>
          <p:nvPr/>
        </p:nvSpPr>
        <p:spPr bwMode="auto">
          <a:xfrm>
            <a:off x="1327030" y="3230563"/>
            <a:ext cx="800219" cy="21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FF0000"/>
                </a:solidFill>
                <a:ea typeface="楷体_GB2312" pitchFamily="49" charset="-122"/>
              </a:rPr>
              <a:t>计算顺序</a:t>
            </a:r>
            <a:endParaRPr lang="zh-CN" altLang="en-US" sz="2400" dirty="0">
              <a:solidFill>
                <a:srgbClr val="FF0000"/>
              </a:solidFill>
            </a:endParaRPr>
          </a:p>
        </p:txBody>
      </p:sp>
      <p:sp>
        <p:nvSpPr>
          <p:cNvPr id="36870" name="Text Box 9"/>
          <p:cNvSpPr txBox="1">
            <a:spLocks noChangeArrowheads="1"/>
          </p:cNvSpPr>
          <p:nvPr/>
        </p:nvSpPr>
        <p:spPr bwMode="auto">
          <a:xfrm>
            <a:off x="9264532" y="3230564"/>
            <a:ext cx="800219" cy="21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FF0000"/>
                </a:solidFill>
                <a:ea typeface="楷体_GB2312" pitchFamily="49" charset="-122"/>
              </a:rPr>
              <a:t>输出顺序</a:t>
            </a:r>
            <a:endParaRPr lang="zh-CN" altLang="en-US" sz="4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Top)">
                                      <p:cBhvr>
                                        <p:cTn id="7" dur="500"/>
                                        <p:tgtEl>
                                          <p:spTgt spid="3686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6868"/>
                                        </p:tgtEl>
                                        <p:attrNameLst>
                                          <p:attrName>style.visibility</p:attrName>
                                        </p:attrNameLst>
                                      </p:cBhvr>
                                      <p:to>
                                        <p:strVal val="visible"/>
                                      </p:to>
                                    </p:set>
                                    <p:animEffect transition="in" filter="slide(fromBottom)">
                                      <p:cBhvr>
                                        <p:cTn id="15" dur="500"/>
                                        <p:tgtEl>
                                          <p:spTgt spid="3686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69" grpId="0" autoUpdateAnimBg="0"/>
      <p:bldP spid="3687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gn="l" eaLnBrk="1" hangingPunct="1"/>
            <a:r>
              <a:rPr lang="zh-CN"/>
              <a:t>思路：</a:t>
            </a:r>
          </a:p>
        </p:txBody>
      </p:sp>
      <p:sp>
        <p:nvSpPr>
          <p:cNvPr id="37891" name="Rectangle 3"/>
          <p:cNvSpPr>
            <a:spLocks noGrp="1" noChangeArrowheads="1"/>
          </p:cNvSpPr>
          <p:nvPr>
            <p:ph type="body" idx="4294967295"/>
          </p:nvPr>
        </p:nvSpPr>
        <p:spPr/>
        <p:txBody>
          <a:bodyPr/>
          <a:lstStyle/>
          <a:p>
            <a:pPr eaLnBrk="1" hangingPunct="1">
              <a:buFontTx/>
              <a:buNone/>
            </a:pPr>
            <a:r>
              <a:rPr lang="en-US" altLang="zh-CN" dirty="0"/>
              <a:t>①</a:t>
            </a:r>
            <a:r>
              <a:rPr lang="zh-CN" altLang="en-US" dirty="0"/>
              <a:t>初始化栈</a:t>
            </a:r>
          </a:p>
          <a:p>
            <a:pPr eaLnBrk="1" hangingPunct="1">
              <a:buFontTx/>
              <a:buNone/>
            </a:pPr>
            <a:r>
              <a:rPr lang="zh-CN" altLang="en-US" dirty="0"/>
              <a:t>②输入要转换的数据</a:t>
            </a:r>
            <a:r>
              <a:rPr lang="en-US" altLang="zh-CN" dirty="0"/>
              <a:t>N</a:t>
            </a:r>
          </a:p>
          <a:p>
            <a:pPr eaLnBrk="1" hangingPunct="1">
              <a:buFontTx/>
              <a:buNone/>
            </a:pPr>
            <a:r>
              <a:rPr lang="en-US" dirty="0"/>
              <a:t>③</a:t>
            </a:r>
            <a:r>
              <a:rPr lang="zh-CN" altLang="en-US" dirty="0"/>
              <a:t>当</a:t>
            </a:r>
            <a:r>
              <a:rPr lang="en-US" altLang="zh-CN" dirty="0"/>
              <a:t>N</a:t>
            </a:r>
            <a:r>
              <a:rPr lang="zh-CN" altLang="en-US" dirty="0"/>
              <a:t>不为</a:t>
            </a:r>
            <a:r>
              <a:rPr lang="en-US" altLang="zh-CN" dirty="0"/>
              <a:t>0,</a:t>
            </a:r>
            <a:r>
              <a:rPr lang="zh-CN" altLang="en-US" dirty="0"/>
              <a:t>把</a:t>
            </a:r>
            <a:r>
              <a:rPr lang="en-US" altLang="zh-CN" dirty="0"/>
              <a:t>N%2</a:t>
            </a:r>
            <a:r>
              <a:rPr lang="zh-CN" altLang="en-US" dirty="0"/>
              <a:t>取余入栈</a:t>
            </a:r>
          </a:p>
          <a:p>
            <a:pPr eaLnBrk="1" hangingPunct="1">
              <a:buFontTx/>
              <a:buNone/>
            </a:pPr>
            <a:r>
              <a:rPr lang="zh-CN" altLang="en-US" dirty="0"/>
              <a:t>④当栈不为空，输出。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slide(fromBottom)">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slide(fromBottom)">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slide(fromBottom)">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66988" y="549275"/>
            <a:ext cx="74549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2400" dirty="0">
                <a:ea typeface="楷体_GB2312" pitchFamily="49" charset="-122"/>
              </a:rPr>
              <a:t>#include &lt;iostream&gt;</a:t>
            </a:r>
          </a:p>
          <a:p>
            <a:pPr algn="l"/>
            <a:r>
              <a:rPr lang="en-US" altLang="zh-CN" sz="2400" dirty="0">
                <a:ea typeface="楷体_GB2312" pitchFamily="49" charset="-122"/>
              </a:rPr>
              <a:t>#include &lt;stack&gt;</a:t>
            </a:r>
          </a:p>
          <a:p>
            <a:pPr algn="l"/>
            <a:r>
              <a:rPr lang="en-US" altLang="zh-CN" sz="2400" dirty="0">
                <a:ea typeface="楷体_GB2312" pitchFamily="49" charset="-122"/>
              </a:rPr>
              <a:t>using namespace std;</a:t>
            </a:r>
          </a:p>
          <a:p>
            <a:pPr algn="l"/>
            <a:r>
              <a:rPr lang="en-US" altLang="zh-CN" sz="2400" dirty="0">
                <a:ea typeface="楷体_GB2312" pitchFamily="49" charset="-122"/>
              </a:rPr>
              <a:t>int main(){</a:t>
            </a:r>
          </a:p>
          <a:p>
            <a:pPr algn="l"/>
            <a:r>
              <a:rPr lang="en-US" altLang="zh-CN" sz="2400" dirty="0">
                <a:ea typeface="楷体_GB2312" pitchFamily="49" charset="-122"/>
              </a:rPr>
              <a:t>    stack&lt;int&gt; s;</a:t>
            </a:r>
          </a:p>
          <a:p>
            <a:pPr algn="l"/>
            <a:r>
              <a:rPr lang="en-US" altLang="zh-CN" sz="2400" dirty="0">
                <a:ea typeface="楷体_GB2312" pitchFamily="49" charset="-122"/>
              </a:rPr>
              <a:t>    int n;</a:t>
            </a:r>
          </a:p>
          <a:p>
            <a:pPr algn="l"/>
            <a:r>
              <a:rPr lang="en-US" altLang="zh-CN" sz="2400" dirty="0">
                <a:ea typeface="楷体_GB2312" pitchFamily="49" charset="-122"/>
              </a:rPr>
              <a:t>    scanf("%d",&amp;n);</a:t>
            </a:r>
          </a:p>
          <a:p>
            <a:pPr algn="l"/>
            <a:r>
              <a:rPr lang="en-US" altLang="zh-CN" sz="2400" dirty="0">
                <a:ea typeface="楷体_GB2312" pitchFamily="49" charset="-122"/>
              </a:rPr>
              <a:t>    while(n!=0){</a:t>
            </a:r>
          </a:p>
          <a:p>
            <a:pPr algn="l"/>
            <a:r>
              <a:rPr lang="en-US" altLang="zh-CN" sz="2400" dirty="0">
                <a:ea typeface="楷体_GB2312" pitchFamily="49" charset="-122"/>
              </a:rPr>
              <a:t>        s.push(n%2);</a:t>
            </a:r>
          </a:p>
          <a:p>
            <a:pPr algn="l"/>
            <a:r>
              <a:rPr lang="en-US" altLang="zh-CN" sz="2400" dirty="0">
                <a:ea typeface="楷体_GB2312" pitchFamily="49" charset="-122"/>
              </a:rPr>
              <a:t>        n=n/2;</a:t>
            </a:r>
          </a:p>
          <a:p>
            <a:pPr algn="l"/>
            <a:r>
              <a:rPr lang="en-US" altLang="zh-CN" sz="2400" dirty="0">
                <a:ea typeface="楷体_GB2312" pitchFamily="49" charset="-122"/>
              </a:rPr>
              <a:t>    }</a:t>
            </a:r>
          </a:p>
          <a:p>
            <a:pPr algn="l"/>
            <a:r>
              <a:rPr lang="en-US" altLang="zh-CN" sz="2400" dirty="0">
                <a:ea typeface="楷体_GB2312" pitchFamily="49" charset="-122"/>
              </a:rPr>
              <a:t>    while(s.empty()!=1){</a:t>
            </a:r>
          </a:p>
          <a:p>
            <a:pPr algn="l"/>
            <a:r>
              <a:rPr lang="en-US" altLang="zh-CN" sz="2400" dirty="0">
                <a:ea typeface="楷体_GB2312" pitchFamily="49" charset="-122"/>
              </a:rPr>
              <a:t>        cout&lt;&lt;s.top();</a:t>
            </a:r>
          </a:p>
          <a:p>
            <a:pPr algn="l"/>
            <a:r>
              <a:rPr lang="en-US" altLang="zh-CN" sz="2400" dirty="0">
                <a:ea typeface="楷体_GB2312" pitchFamily="49" charset="-122"/>
              </a:rPr>
              <a:t>        s.pop();</a:t>
            </a:r>
          </a:p>
          <a:p>
            <a:pPr algn="l"/>
            <a:r>
              <a:rPr lang="en-US" altLang="zh-CN" sz="2400" dirty="0">
                <a:ea typeface="楷体_GB2312" pitchFamily="49" charset="-122"/>
              </a:rPr>
              <a:t>    }</a:t>
            </a:r>
          </a:p>
          <a:p>
            <a:pPr algn="l"/>
            <a:r>
              <a:rPr lang="en-US" altLang="zh-CN" sz="2400" dirty="0">
                <a:ea typeface="楷体_GB2312" pitchFamily="49" charset="-122"/>
              </a:rPr>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1661</Words>
  <Application>Microsoft Office PowerPoint</Application>
  <PresentationFormat>宽屏</PresentationFormat>
  <Paragraphs>239</Paragraphs>
  <Slides>22</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-apple-system</vt:lpstr>
      <vt:lpstr>KaTeX_Main</vt:lpstr>
      <vt:lpstr>KaTeX_Math</vt:lpstr>
      <vt:lpstr>等线</vt:lpstr>
      <vt:lpstr>等线 Light</vt:lpstr>
      <vt:lpstr>仿宋_GB2312</vt:lpstr>
      <vt:lpstr>华文新魏</vt:lpstr>
      <vt:lpstr>楷体_GB2312</vt:lpstr>
      <vt:lpstr>隶书</vt:lpstr>
      <vt:lpstr>宋体</vt:lpstr>
      <vt:lpstr>幼圆</vt:lpstr>
      <vt:lpstr>Arial</vt:lpstr>
      <vt:lpstr>Courier New</vt:lpstr>
      <vt:lpstr>Symbol</vt:lpstr>
      <vt:lpstr>Times New Roman</vt:lpstr>
      <vt:lpstr>Wingdings</vt:lpstr>
      <vt:lpstr>Office 主题​​</vt:lpstr>
      <vt:lpstr>1. 数组与容器（vector）</vt:lpstr>
      <vt:lpstr>基本用法</vt:lpstr>
      <vt:lpstr>P1449 后缀表达式</vt:lpstr>
      <vt:lpstr>  2. 栈 ( Stack )</vt:lpstr>
      <vt:lpstr>2. 栈</vt:lpstr>
      <vt:lpstr>    算法基于原理：      N = (N div d)×d + N mod d   </vt:lpstr>
      <vt:lpstr> 例如：（15)10 = (1111)2 ，其运算过程如下：           N     N div 2    N mod 2      15         7         1        7         3         1        3         1         1        1          0         1</vt:lpstr>
      <vt:lpstr>思路：</vt:lpstr>
      <vt:lpstr>PowerPoint 演示文稿</vt:lpstr>
      <vt:lpstr>PowerPoint 演示文稿</vt:lpstr>
      <vt:lpstr>PowerPoint 演示文稿</vt:lpstr>
      <vt:lpstr>PowerPoint 演示文稿</vt:lpstr>
      <vt:lpstr>2.如何从后缀式求值？</vt:lpstr>
      <vt:lpstr>3.如何将中缀表示→转后缀表示？</vt:lpstr>
      <vt:lpstr>如何将中缀表示→转前缀表示？</vt:lpstr>
      <vt:lpstr>3. 队列</vt:lpstr>
      <vt:lpstr>P1996 约瑟夫问题</vt:lpstr>
      <vt:lpstr>P1996 约瑟夫问题</vt:lpstr>
      <vt:lpstr>查找</vt:lpstr>
      <vt:lpstr>查找</vt:lpstr>
      <vt:lpstr>删除</vt:lpstr>
      <vt:lpstr>UVA10340 子序列 All in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数组与容器</dc:title>
  <dc:creator>wang jian</dc:creator>
  <cp:lastModifiedBy>wang jian</cp:lastModifiedBy>
  <cp:revision>47</cp:revision>
  <dcterms:created xsi:type="dcterms:W3CDTF">2020-02-21T08:41:48Z</dcterms:created>
  <dcterms:modified xsi:type="dcterms:W3CDTF">2020-02-21T15:35:34Z</dcterms:modified>
</cp:coreProperties>
</file>