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0"/>
  </p:notesMasterIdLst>
  <p:sldIdLst>
    <p:sldId id="259" r:id="rId4"/>
    <p:sldId id="260" r:id="rId5"/>
    <p:sldId id="261" r:id="rId6"/>
    <p:sldId id="262" r:id="rId7"/>
    <p:sldId id="263" r:id="rId8"/>
    <p:sldId id="436" r:id="rId9"/>
    <p:sldId id="437" r:id="rId11"/>
    <p:sldId id="438" r:id="rId12"/>
    <p:sldId id="675" r:id="rId13"/>
    <p:sldId id="440" r:id="rId14"/>
    <p:sldId id="441" r:id="rId15"/>
    <p:sldId id="446" r:id="rId16"/>
    <p:sldId id="676" r:id="rId17"/>
    <p:sldId id="455" r:id="rId18"/>
    <p:sldId id="452" r:id="rId19"/>
    <p:sldId id="454" r:id="rId20"/>
    <p:sldId id="456" r:id="rId21"/>
    <p:sldId id="457" r:id="rId22"/>
    <p:sldId id="458" r:id="rId23"/>
    <p:sldId id="459" r:id="rId24"/>
    <p:sldId id="737" r:id="rId25"/>
    <p:sldId id="799" r:id="rId26"/>
    <p:sldId id="819" r:id="rId27"/>
    <p:sldId id="821" r:id="rId28"/>
    <p:sldId id="820" r:id="rId29"/>
    <p:sldId id="822" r:id="rId30"/>
    <p:sldId id="629" r:id="rId31"/>
    <p:sldId id="843" r:id="rId32"/>
    <p:sldId id="844" r:id="rId33"/>
    <p:sldId id="845" r:id="rId34"/>
    <p:sldId id="630" r:id="rId35"/>
    <p:sldId id="631" r:id="rId36"/>
    <p:sldId id="632" r:id="rId37"/>
    <p:sldId id="633" r:id="rId38"/>
    <p:sldId id="634" r:id="rId39"/>
    <p:sldId id="636" r:id="rId40"/>
    <p:sldId id="635" r:id="rId41"/>
    <p:sldId id="329" r:id="rId42"/>
    <p:sldId id="330" r:id="rId43"/>
    <p:sldId id="476" r:id="rId44"/>
    <p:sldId id="478" r:id="rId45"/>
    <p:sldId id="477" r:id="rId46"/>
    <p:sldId id="479" r:id="rId47"/>
    <p:sldId id="481" r:id="rId48"/>
    <p:sldId id="482" r:id="rId49"/>
  </p:sldIdLst>
  <p:sldSz cx="9144000" cy="6858000" type="screen4x3"/>
  <p:notesSz cx="6858000" cy="9144000"/>
  <p:defaultTextStyle>
    <a:defPPr>
      <a:defRPr lang="zh-CN"/>
    </a:defPPr>
    <a:lvl1pPr algn="l" rtl="0" fontAlgn="base">
      <a:spcBef>
        <a:spcPct val="0"/>
      </a:spcBef>
      <a:spcAft>
        <a:spcPct val="0"/>
      </a:spcAft>
      <a:defRPr sz="4000" kern="1200">
        <a:solidFill>
          <a:schemeClr val="tx1"/>
        </a:solidFill>
        <a:latin typeface="Times New Roman" panose="02020603050405020304" pitchFamily="18" charset="0"/>
        <a:ea typeface="仿宋_GB2312" pitchFamily="49" charset="-122"/>
        <a:cs typeface="+mn-cs"/>
      </a:defRPr>
    </a:lvl1pPr>
    <a:lvl2pPr marL="457200" algn="l" rtl="0" fontAlgn="base">
      <a:spcBef>
        <a:spcPct val="0"/>
      </a:spcBef>
      <a:spcAft>
        <a:spcPct val="0"/>
      </a:spcAft>
      <a:defRPr sz="4000" kern="1200">
        <a:solidFill>
          <a:schemeClr val="tx1"/>
        </a:solidFill>
        <a:latin typeface="Times New Roman" panose="02020603050405020304" pitchFamily="18" charset="0"/>
        <a:ea typeface="仿宋_GB2312" pitchFamily="49" charset="-122"/>
        <a:cs typeface="+mn-cs"/>
      </a:defRPr>
    </a:lvl2pPr>
    <a:lvl3pPr marL="914400" algn="l" rtl="0" fontAlgn="base">
      <a:spcBef>
        <a:spcPct val="0"/>
      </a:spcBef>
      <a:spcAft>
        <a:spcPct val="0"/>
      </a:spcAft>
      <a:defRPr sz="4000" kern="1200">
        <a:solidFill>
          <a:schemeClr val="tx1"/>
        </a:solidFill>
        <a:latin typeface="Times New Roman" panose="02020603050405020304" pitchFamily="18" charset="0"/>
        <a:ea typeface="仿宋_GB2312" pitchFamily="49" charset="-122"/>
        <a:cs typeface="+mn-cs"/>
      </a:defRPr>
    </a:lvl3pPr>
    <a:lvl4pPr marL="1371600" algn="l" rtl="0" fontAlgn="base">
      <a:spcBef>
        <a:spcPct val="0"/>
      </a:spcBef>
      <a:spcAft>
        <a:spcPct val="0"/>
      </a:spcAft>
      <a:defRPr sz="4000" kern="1200">
        <a:solidFill>
          <a:schemeClr val="tx1"/>
        </a:solidFill>
        <a:latin typeface="Times New Roman" panose="02020603050405020304" pitchFamily="18" charset="0"/>
        <a:ea typeface="仿宋_GB2312" pitchFamily="49" charset="-122"/>
        <a:cs typeface="+mn-cs"/>
      </a:defRPr>
    </a:lvl4pPr>
    <a:lvl5pPr marL="1828800" algn="l" rtl="0" fontAlgn="base">
      <a:spcBef>
        <a:spcPct val="0"/>
      </a:spcBef>
      <a:spcAft>
        <a:spcPct val="0"/>
      </a:spcAft>
      <a:defRPr sz="4000" kern="1200">
        <a:solidFill>
          <a:schemeClr val="tx1"/>
        </a:solidFill>
        <a:latin typeface="Times New Roman" panose="02020603050405020304" pitchFamily="18" charset="0"/>
        <a:ea typeface="仿宋_GB2312" pitchFamily="49" charset="-122"/>
        <a:cs typeface="+mn-cs"/>
      </a:defRPr>
    </a:lvl5pPr>
    <a:lvl6pPr marL="2286000" algn="l" defTabSz="914400" rtl="0" eaLnBrk="1" latinLnBrk="0" hangingPunct="1">
      <a:defRPr sz="4000" kern="1200">
        <a:solidFill>
          <a:schemeClr val="tx1"/>
        </a:solidFill>
        <a:latin typeface="Times New Roman" panose="02020603050405020304" pitchFamily="18" charset="0"/>
        <a:ea typeface="仿宋_GB2312" pitchFamily="49" charset="-122"/>
        <a:cs typeface="+mn-cs"/>
      </a:defRPr>
    </a:lvl6pPr>
    <a:lvl7pPr marL="2743200" algn="l" defTabSz="914400" rtl="0" eaLnBrk="1" latinLnBrk="0" hangingPunct="1">
      <a:defRPr sz="4000" kern="1200">
        <a:solidFill>
          <a:schemeClr val="tx1"/>
        </a:solidFill>
        <a:latin typeface="Times New Roman" panose="02020603050405020304" pitchFamily="18" charset="0"/>
        <a:ea typeface="仿宋_GB2312" pitchFamily="49" charset="-122"/>
        <a:cs typeface="+mn-cs"/>
      </a:defRPr>
    </a:lvl7pPr>
    <a:lvl8pPr marL="3200400" algn="l" defTabSz="914400" rtl="0" eaLnBrk="1" latinLnBrk="0" hangingPunct="1">
      <a:defRPr sz="4000" kern="1200">
        <a:solidFill>
          <a:schemeClr val="tx1"/>
        </a:solidFill>
        <a:latin typeface="Times New Roman" panose="02020603050405020304" pitchFamily="18" charset="0"/>
        <a:ea typeface="仿宋_GB2312" pitchFamily="49" charset="-122"/>
        <a:cs typeface="+mn-cs"/>
      </a:defRPr>
    </a:lvl8pPr>
    <a:lvl9pPr marL="3657600" algn="l" defTabSz="914400" rtl="0" eaLnBrk="1" latinLnBrk="0" hangingPunct="1">
      <a:defRPr sz="4000" kern="1200">
        <a:solidFill>
          <a:schemeClr val="tx1"/>
        </a:solidFill>
        <a:latin typeface="Times New Roman" panose="02020603050405020304" pitchFamily="18" charset="0"/>
        <a:ea typeface="仿宋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0000"/>
    <a:srgbClr val="CCECFF"/>
    <a:srgbClr val="00FF00"/>
    <a:srgbClr val="99CCFF"/>
    <a:srgbClr val="00FFCC"/>
    <a:srgbClr val="00FFFF"/>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7786" autoAdjust="0"/>
  </p:normalViewPr>
  <p:slideViewPr>
    <p:cSldViewPr>
      <p:cViewPr varScale="1">
        <p:scale>
          <a:sx n="81" d="100"/>
          <a:sy n="81" d="100"/>
        </p:scale>
        <p:origin x="1086" y="90"/>
      </p:cViewPr>
      <p:guideLst>
        <p:guide orient="horz" pos="2160"/>
        <p:guide pos="2880"/>
      </p:guideLst>
    </p:cSldViewPr>
  </p:slid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image" Target="../media/image14.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latin typeface="Arial" panose="020B0604020202020204" pitchFamily="34" charset="0"/>
                <a:ea typeface="SimSun" panose="02010600030101010101" pitchFamily="2" charset="-122"/>
              </a:defRPr>
            </a:lvl1pPr>
          </a:lstStyle>
          <a:p>
            <a:pPr>
              <a:defRPr/>
            </a:pPr>
            <a:endParaRPr lang="en-US"/>
          </a:p>
        </p:txBody>
      </p:sp>
      <p:sp>
        <p:nvSpPr>
          <p:cNvPr id="8195" name="Rectangle 3"/>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sz="1200">
                <a:latin typeface="Arial" panose="020B0604020202020204" pitchFamily="34" charset="0"/>
                <a:ea typeface="SimSun" panose="02010600030101010101" pitchFamily="2" charset="-122"/>
              </a:defRPr>
            </a:lvl1pPr>
          </a:lstStyle>
          <a:p>
            <a:pPr>
              <a:defRPr/>
            </a:pPr>
            <a:endParaRPr lang="en-US"/>
          </a:p>
        </p:txBody>
      </p:sp>
      <p:sp>
        <p:nvSpPr>
          <p:cNvPr id="101380" name="Rectangle 4"/>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8198" name="Rectangle 6"/>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1200">
                <a:latin typeface="Arial" panose="020B0604020202020204" pitchFamily="34" charset="0"/>
                <a:ea typeface="SimSun" panose="02010600030101010101" pitchFamily="2" charset="-122"/>
              </a:defRPr>
            </a:lvl1pPr>
          </a:lstStyle>
          <a:p>
            <a:pPr>
              <a:defRPr/>
            </a:pPr>
            <a:endParaRPr lang="en-US"/>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defRPr sz="1200">
                <a:latin typeface="Arial" panose="020B0604020202020204" pitchFamily="34" charset="0"/>
                <a:ea typeface="SimSun" panose="02010600030101010101" pitchFamily="2" charset="-122"/>
              </a:defRPr>
            </a:lvl1pPr>
          </a:lstStyle>
          <a:p>
            <a:pPr>
              <a:defRPr/>
            </a:pPr>
            <a:fld id="{5BF49785-C8B4-49FD-B571-226BE05D2875}" type="slidenum">
              <a:rPr lang="en-US"/>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SimSun"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SimSun"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SimSun"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SimSun"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02" name="幻灯片图像占位符 1"/>
          <p:cNvSpPr>
            <a:spLocks noGrp="1" noRot="1" noChangeAspect="1" noTextEdit="1"/>
          </p:cNvSpPr>
          <p:nvPr>
            <p:ph type="sldImg"/>
          </p:nvPr>
        </p:nvSpPr>
        <p:spPr/>
      </p:sp>
      <p:sp>
        <p:nvSpPr>
          <p:cNvPr id="102403" name="备注占位符 2"/>
          <p:cNvSpPr>
            <a:spLocks noGrp="1"/>
          </p:cNvSpPr>
          <p:nvPr>
            <p:ph type="body" idx="1"/>
          </p:nvPr>
        </p:nvSpPr>
        <p:spPr>
          <a:noFill/>
        </p:spPr>
        <p:txBody>
          <a:bodyPr/>
          <a:lstStyle/>
          <a:p>
            <a:r>
              <a:rPr lang="en-US" altLang="zh-CN"/>
              <a:t>5</a:t>
            </a:r>
            <a:r>
              <a:rPr lang="zh-CN" altLang="en-US"/>
              <a:t>月</a:t>
            </a:r>
            <a:r>
              <a:rPr lang="en-US" altLang="zh-CN"/>
              <a:t>19</a:t>
            </a:r>
            <a:r>
              <a:rPr lang="zh-CN" altLang="en-US"/>
              <a:t>日第</a:t>
            </a:r>
            <a:r>
              <a:rPr lang="en-US" altLang="zh-CN"/>
              <a:t>13</a:t>
            </a:r>
            <a:r>
              <a:rPr lang="zh-CN" altLang="en-US"/>
              <a:t>周第</a:t>
            </a:r>
            <a:r>
              <a:rPr lang="en-US" altLang="zh-CN"/>
              <a:t>1</a:t>
            </a:r>
            <a:r>
              <a:rPr lang="zh-CN" altLang="en-US"/>
              <a:t>次课</a:t>
            </a:r>
            <a:endParaRPr lang="zh-CN" altLang="en-US"/>
          </a:p>
        </p:txBody>
      </p:sp>
      <p:sp>
        <p:nvSpPr>
          <p:cNvPr id="102404"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9F0EAE24-415D-4428-B3A1-8266CB668FFA}"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p:sp>
      <p:sp>
        <p:nvSpPr>
          <p:cNvPr id="105475" name="备注占位符 2"/>
          <p:cNvSpPr>
            <a:spLocks noGrp="1"/>
          </p:cNvSpPr>
          <p:nvPr>
            <p:ph type="body" idx="1"/>
          </p:nvPr>
        </p:nvSpPr>
        <p:spPr>
          <a:noFill/>
        </p:spPr>
        <p:txBody>
          <a:bodyPr/>
          <a:lstStyle/>
          <a:p>
            <a:r>
              <a:rPr lang="zh-CN" altLang="en-US"/>
              <a:t>类似于树的  孩子链表表示法</a:t>
            </a:r>
            <a:endParaRPr lang="zh-CN" altLang="en-US"/>
          </a:p>
        </p:txBody>
      </p:sp>
      <p:sp>
        <p:nvSpPr>
          <p:cNvPr id="105476" name="灯片编号占位符 3"/>
          <p:cNvSpPr>
            <a:spLocks noGrp="1"/>
          </p:cNvSpPr>
          <p:nvPr>
            <p:ph type="sldNum" sz="quarter" idx="5"/>
          </p:nvPr>
        </p:nvSpPr>
        <p:spPr>
          <a:noFill/>
        </p:spPr>
        <p:txBody>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59BE5539-4394-4EA2-8FB5-B2D4BBA8B301}" type="slidenum">
              <a:rPr lang="en-US" altLang="zh-CN" sz="1200" smtClean="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8546" name="幻灯片图像占位符 1"/>
          <p:cNvSpPr>
            <a:spLocks noGrp="1" noRot="1" noChangeAspect="1" noTextEdit="1"/>
          </p:cNvSpPr>
          <p:nvPr>
            <p:ph type="sldImg"/>
          </p:nvPr>
        </p:nvSpPr>
        <p:spPr/>
      </p:sp>
      <p:sp>
        <p:nvSpPr>
          <p:cNvPr id="108547" name="备注占位符 2"/>
          <p:cNvSpPr>
            <a:spLocks noGrp="1"/>
          </p:cNvSpPr>
          <p:nvPr>
            <p:ph type="body" idx="1"/>
          </p:nvPr>
        </p:nvSpPr>
        <p:spPr>
          <a:noFill/>
        </p:spPr>
        <p:txBody>
          <a:bodyPr/>
          <a:lstStyle/>
          <a:p>
            <a:r>
              <a:rPr lang="en-US" altLang="zh-CN" dirty="0"/>
              <a:t>5</a:t>
            </a:r>
            <a:r>
              <a:rPr lang="zh-CN" altLang="en-US" dirty="0"/>
              <a:t>月</a:t>
            </a:r>
            <a:r>
              <a:rPr lang="en-US" altLang="zh-CN" dirty="0"/>
              <a:t>26</a:t>
            </a:r>
            <a:r>
              <a:rPr lang="zh-CN" altLang="en-US" dirty="0"/>
              <a:t>日，第十三周第</a:t>
            </a:r>
            <a:r>
              <a:rPr lang="en-US" altLang="zh-CN" dirty="0"/>
              <a:t>1</a:t>
            </a:r>
            <a:r>
              <a:rPr lang="zh-CN" altLang="en-US" dirty="0"/>
              <a:t>次课</a:t>
            </a:r>
            <a:endParaRPr lang="zh-CN" altLang="en-US" dirty="0"/>
          </a:p>
        </p:txBody>
      </p:sp>
      <p:sp>
        <p:nvSpPr>
          <p:cNvPr id="108548"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34F52C5E-7DFF-4B14-AAB0-1067B5E6B5B0}"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957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CD67D6EA-C554-47A0-9526-F624DB7A7082}"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109571" name="Rectangle 2"/>
          <p:cNvSpPr>
            <a:spLocks noGrp="1" noRot="1" noChangeAspect="1" noChangeArrowheads="1" noTextEdit="1"/>
          </p:cNvSpPr>
          <p:nvPr>
            <p:ph type="sldImg"/>
          </p:nvPr>
        </p:nvSpPr>
        <p:spPr/>
      </p:sp>
      <p:sp>
        <p:nvSpPr>
          <p:cNvPr id="109572" name="Rectangle 3"/>
          <p:cNvSpPr>
            <a:spLocks noGrp="1" noChangeArrowheads="1"/>
          </p:cNvSpPr>
          <p:nvPr>
            <p:ph type="body" idx="1"/>
          </p:nvPr>
        </p:nvSpPr>
        <p:spPr>
          <a:noFill/>
        </p:spPr>
        <p:txBody>
          <a:bodyPr/>
          <a:lstStyle/>
          <a:p>
            <a:pPr eaLnBrk="1" hangingPunct="1"/>
            <a:r>
              <a:rPr lang="en-US" altLang="zh-CN" sz="900"/>
              <a:t>5</a:t>
            </a:r>
            <a:r>
              <a:rPr lang="zh-CN" altLang="en-US" sz="900"/>
              <a:t>月</a:t>
            </a:r>
            <a:r>
              <a:rPr lang="en-US" altLang="zh-CN" sz="900"/>
              <a:t>28</a:t>
            </a:r>
            <a:r>
              <a:rPr lang="zh-CN" altLang="en-US" sz="900"/>
              <a:t>日第</a:t>
            </a:r>
            <a:r>
              <a:rPr lang="en-US" altLang="zh-CN" sz="900"/>
              <a:t>13</a:t>
            </a:r>
            <a:r>
              <a:rPr lang="zh-CN" altLang="en-US" sz="900"/>
              <a:t>周第</a:t>
            </a:r>
            <a:r>
              <a:rPr lang="en-US" altLang="zh-CN" sz="900"/>
              <a:t>2</a:t>
            </a:r>
            <a:r>
              <a:rPr lang="zh-CN" altLang="en-US" sz="900"/>
              <a:t>次课</a:t>
            </a:r>
            <a:endParaRPr lang="en-US" sz="900"/>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Rectangle 2"/>
          <p:cNvSpPr>
            <a:spLocks noGrp="1" noChangeArrowheads="1"/>
          </p:cNvSpPr>
          <p:nvPr>
            <p:ph type="ftr" sz="quarter" idx="10"/>
          </p:nvPr>
        </p:nvSpPr>
        <p:spPr/>
        <p:txBody>
          <a:bodyPr/>
          <a:lstStyle>
            <a:lvl1pPr>
              <a:defRPr/>
            </a:lvl1pPr>
          </a:lstStyle>
          <a:p>
            <a:pPr>
              <a:defRPr/>
            </a:pPr>
            <a:endParaRPr lang="en-US"/>
          </a:p>
        </p:txBody>
      </p:sp>
      <p:sp>
        <p:nvSpPr>
          <p:cNvPr id="5" name="Rectangle 3"/>
          <p:cNvSpPr>
            <a:spLocks noGrp="1" noChangeArrowheads="1"/>
          </p:cNvSpPr>
          <p:nvPr>
            <p:ph type="sldNum" sz="quarter" idx="11"/>
          </p:nvPr>
        </p:nvSpPr>
        <p:spPr/>
        <p:txBody>
          <a:bodyPr/>
          <a:lstStyle>
            <a:lvl1pPr>
              <a:defRPr/>
            </a:lvl1pPr>
          </a:lstStyle>
          <a:p>
            <a:pPr>
              <a:defRPr/>
            </a:pPr>
            <a:fld id="{7BCA8642-D17C-4160-A868-FF70609551AE}" type="slidenum">
              <a:rPr lang="en-US"/>
            </a:fld>
            <a:endParaRPr lang="en-US"/>
          </a:p>
        </p:txBody>
      </p:sp>
      <p:sp>
        <p:nvSpPr>
          <p:cNvPr id="6" name="Rectangle 16"/>
          <p:cNvSpPr>
            <a:spLocks noGrp="1" noChangeArrowheads="1"/>
          </p:cNvSpPr>
          <p:nvPr>
            <p:ph type="dt" sz="half" idx="12"/>
          </p:nvPr>
        </p:nvSpPr>
        <p:spPr/>
        <p:txBody>
          <a:bodyPr/>
          <a:lstStyle>
            <a:lvl1pPr>
              <a:defRPr/>
            </a:lvl1pPr>
          </a:lstStyle>
          <a:p>
            <a:pPr>
              <a:defRPr/>
            </a:pPr>
            <a:fld id="{0AF473EB-6E2B-480E-9B3F-ADA1F02288E3}" type="datetime1">
              <a:rPr lang="zh-CN" altLang="en-US"/>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2"/>
          <p:cNvSpPr>
            <a:spLocks noGrp="1" noChangeArrowheads="1"/>
          </p:cNvSpPr>
          <p:nvPr>
            <p:ph type="ftr" sz="quarter" idx="10"/>
          </p:nvPr>
        </p:nvSpPr>
        <p:spPr/>
        <p:txBody>
          <a:bodyPr/>
          <a:lstStyle>
            <a:lvl1pPr>
              <a:defRPr/>
            </a:lvl1pPr>
          </a:lstStyle>
          <a:p>
            <a:pPr>
              <a:defRPr/>
            </a:pPr>
            <a:endParaRPr lang="en-US"/>
          </a:p>
        </p:txBody>
      </p:sp>
      <p:sp>
        <p:nvSpPr>
          <p:cNvPr id="5" name="Rectangle 3"/>
          <p:cNvSpPr>
            <a:spLocks noGrp="1" noChangeArrowheads="1"/>
          </p:cNvSpPr>
          <p:nvPr>
            <p:ph type="sldNum" sz="quarter" idx="11"/>
          </p:nvPr>
        </p:nvSpPr>
        <p:spPr/>
        <p:txBody>
          <a:bodyPr/>
          <a:lstStyle>
            <a:lvl1pPr>
              <a:defRPr/>
            </a:lvl1pPr>
          </a:lstStyle>
          <a:p>
            <a:pPr>
              <a:defRPr/>
            </a:pPr>
            <a:fld id="{BD574C95-DC69-4444-9234-2D7BEF0A6D9B}" type="slidenum">
              <a:rPr lang="en-US"/>
            </a:fld>
            <a:endParaRPr lang="en-US"/>
          </a:p>
        </p:txBody>
      </p:sp>
      <p:sp>
        <p:nvSpPr>
          <p:cNvPr id="6" name="Rectangle 16"/>
          <p:cNvSpPr>
            <a:spLocks noGrp="1" noChangeArrowheads="1"/>
          </p:cNvSpPr>
          <p:nvPr>
            <p:ph type="dt" sz="half" idx="12"/>
          </p:nvPr>
        </p:nvSpPr>
        <p:spPr/>
        <p:txBody>
          <a:bodyPr/>
          <a:lstStyle>
            <a:lvl1pPr>
              <a:defRPr/>
            </a:lvl1pPr>
          </a:lstStyle>
          <a:p>
            <a:pPr>
              <a:defRPr/>
            </a:pPr>
            <a:fld id="{D9555C48-F025-4AF1-ACEA-F6E53B93208D}" type="datetime1">
              <a:rPr lang="zh-CN" altLang="en-US"/>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2"/>
          <p:cNvSpPr>
            <a:spLocks noGrp="1" noChangeArrowheads="1"/>
          </p:cNvSpPr>
          <p:nvPr>
            <p:ph type="ftr" sz="quarter" idx="10"/>
          </p:nvPr>
        </p:nvSpPr>
        <p:spPr/>
        <p:txBody>
          <a:bodyPr/>
          <a:lstStyle>
            <a:lvl1pPr>
              <a:defRPr/>
            </a:lvl1pPr>
          </a:lstStyle>
          <a:p>
            <a:pPr>
              <a:defRPr/>
            </a:pPr>
            <a:endParaRPr lang="en-US"/>
          </a:p>
        </p:txBody>
      </p:sp>
      <p:sp>
        <p:nvSpPr>
          <p:cNvPr id="5" name="Rectangle 3"/>
          <p:cNvSpPr>
            <a:spLocks noGrp="1" noChangeArrowheads="1"/>
          </p:cNvSpPr>
          <p:nvPr>
            <p:ph type="sldNum" sz="quarter" idx="11"/>
          </p:nvPr>
        </p:nvSpPr>
        <p:spPr/>
        <p:txBody>
          <a:bodyPr/>
          <a:lstStyle>
            <a:lvl1pPr>
              <a:defRPr/>
            </a:lvl1pPr>
          </a:lstStyle>
          <a:p>
            <a:pPr>
              <a:defRPr/>
            </a:pPr>
            <a:fld id="{C5E9E0D2-D77C-489E-9DAB-47A6A4684823}" type="slidenum">
              <a:rPr lang="en-US"/>
            </a:fld>
            <a:endParaRPr lang="en-US"/>
          </a:p>
        </p:txBody>
      </p:sp>
      <p:sp>
        <p:nvSpPr>
          <p:cNvPr id="6" name="Rectangle 16"/>
          <p:cNvSpPr>
            <a:spLocks noGrp="1" noChangeArrowheads="1"/>
          </p:cNvSpPr>
          <p:nvPr>
            <p:ph type="dt" sz="half" idx="12"/>
          </p:nvPr>
        </p:nvSpPr>
        <p:spPr/>
        <p:txBody>
          <a:bodyPr/>
          <a:lstStyle>
            <a:lvl1pPr>
              <a:defRPr/>
            </a:lvl1pPr>
          </a:lstStyle>
          <a:p>
            <a:pPr>
              <a:defRPr/>
            </a:pPr>
            <a:fld id="{8CF3431D-DFDF-4C99-84F2-6112492ED8E5}" type="datetime1">
              <a:rPr lang="zh-CN" altLang="en-US"/>
            </a:fld>
            <a:endParaRPr lang="en-US"/>
          </a:p>
        </p:txBody>
      </p:sp>
    </p:spTree>
  </p:cSld>
  <p:clrMapOvr>
    <a:masterClrMapping/>
  </p:clrMapOvr>
  <p:transition spd="med">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947EEF65-28C7-4925-8DEC-723465265686}" type="datetime1">
              <a:rPr lang="zh-CN" altLang="en-US"/>
            </a:fld>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09E8058E-0A78-445B-A059-7A443C43A603}" type="slidenum">
              <a:rPr lang="en-US"/>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985BD0AC-2868-49B6-9045-FF500C549374}" type="datetime1">
              <a:rPr lang="zh-CN" altLang="en-US"/>
            </a:fld>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3412BA88-A1D3-46D1-AF2B-A852BF1DA9CE}" type="slidenum">
              <a:rPr lang="en-US"/>
            </a:fld>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42E9B528-D516-46C9-A1F4-B67833A68C17}" type="datetime1">
              <a:rPr lang="zh-CN" altLang="en-US"/>
            </a:fld>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51B485EA-1D40-4512-B6BE-28B802FD16DB}" type="slidenum">
              <a:rPr lang="en-US"/>
            </a:fld>
            <a:endParaRPr 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F822CB56-0BD7-43B6-BE72-0DBF35BA862A}" type="datetime1">
              <a:rPr lang="zh-CN" altLang="en-US"/>
            </a:fld>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FC5EDE69-2D5C-47B5-A753-0F31CF262179}" type="slidenum">
              <a:rPr lang="en-US"/>
            </a:fld>
            <a:endParaRPr 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fld id="{17FF2002-4F7D-4B11-8FF5-7042F21A6521}" type="datetime1">
              <a:rPr lang="zh-CN" altLang="en-US"/>
            </a:fld>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p:txBody>
      </p:sp>
      <p:sp>
        <p:nvSpPr>
          <p:cNvPr id="9" name="Rectangle 6"/>
          <p:cNvSpPr>
            <a:spLocks noGrp="1" noChangeArrowheads="1"/>
          </p:cNvSpPr>
          <p:nvPr>
            <p:ph type="sldNum" sz="quarter" idx="12"/>
          </p:nvPr>
        </p:nvSpPr>
        <p:spPr/>
        <p:txBody>
          <a:bodyPr/>
          <a:lstStyle>
            <a:lvl1pPr>
              <a:defRPr/>
            </a:lvl1pPr>
          </a:lstStyle>
          <a:p>
            <a:pPr>
              <a:defRPr/>
            </a:pPr>
            <a:fld id="{0E9E82F2-0EC4-4F14-B312-911F61A356D5}" type="slidenum">
              <a:rPr lang="en-US"/>
            </a:fld>
            <a:endParaRPr 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fld id="{A4BA5CCA-EDC2-4CC6-A80D-365FAC3922EE}" type="datetime1">
              <a:rPr lang="zh-CN" altLang="en-US"/>
            </a:fld>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p:txBody>
      </p:sp>
      <p:sp>
        <p:nvSpPr>
          <p:cNvPr id="5" name="Rectangle 6"/>
          <p:cNvSpPr>
            <a:spLocks noGrp="1" noChangeArrowheads="1"/>
          </p:cNvSpPr>
          <p:nvPr>
            <p:ph type="sldNum" sz="quarter" idx="12"/>
          </p:nvPr>
        </p:nvSpPr>
        <p:spPr/>
        <p:txBody>
          <a:bodyPr/>
          <a:lstStyle>
            <a:lvl1pPr>
              <a:defRPr/>
            </a:lvl1pPr>
          </a:lstStyle>
          <a:p>
            <a:pPr>
              <a:defRPr/>
            </a:pPr>
            <a:fld id="{F33865B6-4F79-4681-A667-7E346358F297}" type="slidenum">
              <a:rPr lang="en-US"/>
            </a:fld>
            <a:endParaRPr 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fld id="{3F013063-3167-43FB-A81D-AF00B3D4F27A}" type="datetime1">
              <a:rPr lang="zh-CN" altLang="en-US"/>
            </a:fld>
            <a:endParaRPr lang="en-US"/>
          </a:p>
        </p:txBody>
      </p:sp>
      <p:sp>
        <p:nvSpPr>
          <p:cNvPr id="3" name="Rectangle 5"/>
          <p:cNvSpPr>
            <a:spLocks noGrp="1" noChangeArrowheads="1"/>
          </p:cNvSpPr>
          <p:nvPr>
            <p:ph type="ftr" sz="quarter" idx="11"/>
          </p:nvPr>
        </p:nvSpPr>
        <p:spPr/>
        <p:txBody>
          <a:bodyPr/>
          <a:lstStyle>
            <a:lvl1pPr>
              <a:defRPr/>
            </a:lvl1pPr>
          </a:lstStyle>
          <a:p>
            <a:pPr>
              <a:defRPr/>
            </a:pPr>
            <a:endParaRPr lang="en-US"/>
          </a:p>
        </p:txBody>
      </p:sp>
      <p:sp>
        <p:nvSpPr>
          <p:cNvPr id="4" name="Rectangle 6"/>
          <p:cNvSpPr>
            <a:spLocks noGrp="1" noChangeArrowheads="1"/>
          </p:cNvSpPr>
          <p:nvPr>
            <p:ph type="sldNum" sz="quarter" idx="12"/>
          </p:nvPr>
        </p:nvSpPr>
        <p:spPr/>
        <p:txBody>
          <a:bodyPr/>
          <a:lstStyle>
            <a:lvl1pPr>
              <a:defRPr/>
            </a:lvl1pPr>
          </a:lstStyle>
          <a:p>
            <a:pPr>
              <a:defRPr/>
            </a:pPr>
            <a:fld id="{253AD60F-5FA7-4230-8AC3-2BF8B3B5B6C7}" type="slidenum">
              <a:rPr lang="en-US"/>
            </a:fld>
            <a:endParaRPr 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9415AB00-3769-4F9A-9F0F-EBDF2DAF81E9}" type="datetime1">
              <a:rPr lang="zh-CN" altLang="en-US"/>
            </a:fld>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F871644F-D6AA-43F4-A68E-C999BD05B19A}" type="slidenum">
              <a:rPr lang="en-US"/>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2"/>
          <p:cNvSpPr>
            <a:spLocks noGrp="1" noChangeArrowheads="1"/>
          </p:cNvSpPr>
          <p:nvPr>
            <p:ph type="ftr" sz="quarter" idx="10"/>
          </p:nvPr>
        </p:nvSpPr>
        <p:spPr/>
        <p:txBody>
          <a:bodyPr/>
          <a:lstStyle>
            <a:lvl1pPr>
              <a:defRPr/>
            </a:lvl1pPr>
          </a:lstStyle>
          <a:p>
            <a:pPr>
              <a:defRPr/>
            </a:pPr>
            <a:endParaRPr lang="en-US"/>
          </a:p>
        </p:txBody>
      </p:sp>
      <p:sp>
        <p:nvSpPr>
          <p:cNvPr id="5" name="Rectangle 3"/>
          <p:cNvSpPr>
            <a:spLocks noGrp="1" noChangeArrowheads="1"/>
          </p:cNvSpPr>
          <p:nvPr>
            <p:ph type="sldNum" sz="quarter" idx="11"/>
          </p:nvPr>
        </p:nvSpPr>
        <p:spPr/>
        <p:txBody>
          <a:bodyPr/>
          <a:lstStyle>
            <a:lvl1pPr>
              <a:defRPr/>
            </a:lvl1pPr>
          </a:lstStyle>
          <a:p>
            <a:pPr>
              <a:defRPr/>
            </a:pPr>
            <a:fld id="{0100859B-33C7-4D12-9EDE-3686A2D2CFC5}" type="slidenum">
              <a:rPr lang="en-US"/>
            </a:fld>
            <a:endParaRPr lang="en-US"/>
          </a:p>
        </p:txBody>
      </p:sp>
      <p:sp>
        <p:nvSpPr>
          <p:cNvPr id="6" name="Rectangle 16"/>
          <p:cNvSpPr>
            <a:spLocks noGrp="1" noChangeArrowheads="1"/>
          </p:cNvSpPr>
          <p:nvPr>
            <p:ph type="dt" sz="half" idx="12"/>
          </p:nvPr>
        </p:nvSpPr>
        <p:spPr/>
        <p:txBody>
          <a:bodyPr/>
          <a:lstStyle>
            <a:lvl1pPr>
              <a:defRPr/>
            </a:lvl1pPr>
          </a:lstStyle>
          <a:p>
            <a:pPr>
              <a:defRPr/>
            </a:pPr>
            <a:fld id="{776AC997-2700-4694-8E3D-6C4CF29ED856}" type="datetime1">
              <a:rPr lang="zh-CN" altLang="en-US"/>
            </a:fld>
            <a:endParaRPr lang="en-US"/>
          </a:p>
        </p:txBody>
      </p:sp>
    </p:spTree>
  </p:cSld>
  <p:clrMapOvr>
    <a:masterClrMapping/>
  </p:clrMapOvr>
  <p:transition spd="med">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6F89C788-CCB3-4071-9C82-D25FE905377D}" type="datetime1">
              <a:rPr lang="zh-CN" altLang="en-US"/>
            </a:fld>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FE2715E6-B2B0-409B-94DA-75054CEEF132}" type="slidenum">
              <a:rPr lang="en-US"/>
            </a:fld>
            <a:endParaRPr lang="en-US"/>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958D9D60-4E50-47F4-BDC0-9669575E329C}" type="datetime1">
              <a:rPr lang="zh-CN" altLang="en-US"/>
            </a:fld>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D79EBF30-8D94-4441-AA91-D4EF4C0F5DEA}" type="slidenum">
              <a:rPr lang="en-US"/>
            </a:fld>
            <a:endParaRPr 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E7BCBA43-B15B-41BF-8195-0C800CBAC1C8}" type="datetime1">
              <a:rPr lang="zh-CN" altLang="en-US"/>
            </a:fld>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BE51A9F7-F6F8-4118-B9DD-8154FE71582C}" type="slidenum">
              <a:rPr lang="en-US"/>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2"/>
          <p:cNvSpPr>
            <a:spLocks noGrp="1" noChangeArrowheads="1"/>
          </p:cNvSpPr>
          <p:nvPr>
            <p:ph type="ftr" sz="quarter" idx="10"/>
          </p:nvPr>
        </p:nvSpPr>
        <p:spPr/>
        <p:txBody>
          <a:bodyPr/>
          <a:lstStyle>
            <a:lvl1pPr>
              <a:defRPr/>
            </a:lvl1pPr>
          </a:lstStyle>
          <a:p>
            <a:pPr>
              <a:defRPr/>
            </a:pPr>
            <a:endParaRPr lang="en-US"/>
          </a:p>
        </p:txBody>
      </p:sp>
      <p:sp>
        <p:nvSpPr>
          <p:cNvPr id="5" name="Rectangle 3"/>
          <p:cNvSpPr>
            <a:spLocks noGrp="1" noChangeArrowheads="1"/>
          </p:cNvSpPr>
          <p:nvPr>
            <p:ph type="sldNum" sz="quarter" idx="11"/>
          </p:nvPr>
        </p:nvSpPr>
        <p:spPr/>
        <p:txBody>
          <a:bodyPr/>
          <a:lstStyle>
            <a:lvl1pPr>
              <a:defRPr/>
            </a:lvl1pPr>
          </a:lstStyle>
          <a:p>
            <a:pPr>
              <a:defRPr/>
            </a:pPr>
            <a:fld id="{92722AC1-20BF-469D-8D24-DB5E07AF2B59}" type="slidenum">
              <a:rPr lang="en-US"/>
            </a:fld>
            <a:endParaRPr lang="en-US"/>
          </a:p>
        </p:txBody>
      </p:sp>
      <p:sp>
        <p:nvSpPr>
          <p:cNvPr id="6" name="Rectangle 16"/>
          <p:cNvSpPr>
            <a:spLocks noGrp="1" noChangeArrowheads="1"/>
          </p:cNvSpPr>
          <p:nvPr>
            <p:ph type="dt" sz="half" idx="12"/>
          </p:nvPr>
        </p:nvSpPr>
        <p:spPr/>
        <p:txBody>
          <a:bodyPr/>
          <a:lstStyle>
            <a:lvl1pPr>
              <a:defRPr/>
            </a:lvl1pPr>
          </a:lstStyle>
          <a:p>
            <a:pPr>
              <a:defRPr/>
            </a:pPr>
            <a:fld id="{A7DBE370-FD4E-4BB1-8074-0E1F6EDC461A}" type="datetime1">
              <a:rPr lang="zh-CN" altLang="en-US"/>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2"/>
          <p:cNvSpPr>
            <a:spLocks noGrp="1" noChangeArrowheads="1"/>
          </p:cNvSpPr>
          <p:nvPr>
            <p:ph type="ftr" sz="quarter" idx="10"/>
          </p:nvPr>
        </p:nvSpPr>
        <p:spPr/>
        <p:txBody>
          <a:bodyPr/>
          <a:lstStyle>
            <a:lvl1pPr>
              <a:defRPr/>
            </a:lvl1pPr>
          </a:lstStyle>
          <a:p>
            <a:pPr>
              <a:defRPr/>
            </a:pPr>
            <a:endParaRPr lang="en-US"/>
          </a:p>
        </p:txBody>
      </p:sp>
      <p:sp>
        <p:nvSpPr>
          <p:cNvPr id="6" name="Rectangle 3"/>
          <p:cNvSpPr>
            <a:spLocks noGrp="1" noChangeArrowheads="1"/>
          </p:cNvSpPr>
          <p:nvPr>
            <p:ph type="sldNum" sz="quarter" idx="11"/>
          </p:nvPr>
        </p:nvSpPr>
        <p:spPr/>
        <p:txBody>
          <a:bodyPr/>
          <a:lstStyle>
            <a:lvl1pPr>
              <a:defRPr/>
            </a:lvl1pPr>
          </a:lstStyle>
          <a:p>
            <a:pPr>
              <a:defRPr/>
            </a:pPr>
            <a:fld id="{65FE34BE-592A-46B6-BD01-1FF048FDA7D0}" type="slidenum">
              <a:rPr lang="en-US"/>
            </a:fld>
            <a:endParaRPr lang="en-US"/>
          </a:p>
        </p:txBody>
      </p:sp>
      <p:sp>
        <p:nvSpPr>
          <p:cNvPr id="7" name="Rectangle 16"/>
          <p:cNvSpPr>
            <a:spLocks noGrp="1" noChangeArrowheads="1"/>
          </p:cNvSpPr>
          <p:nvPr>
            <p:ph type="dt" sz="half" idx="12"/>
          </p:nvPr>
        </p:nvSpPr>
        <p:spPr/>
        <p:txBody>
          <a:bodyPr/>
          <a:lstStyle>
            <a:lvl1pPr>
              <a:defRPr/>
            </a:lvl1pPr>
          </a:lstStyle>
          <a:p>
            <a:pPr>
              <a:defRPr/>
            </a:pPr>
            <a:fld id="{D597CA48-F115-4A89-9E54-5C0BB17157AD}" type="datetime1">
              <a:rPr lang="zh-CN" altLang="en-US"/>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2"/>
          <p:cNvSpPr>
            <a:spLocks noGrp="1" noChangeArrowheads="1"/>
          </p:cNvSpPr>
          <p:nvPr>
            <p:ph type="ftr" sz="quarter" idx="10"/>
          </p:nvPr>
        </p:nvSpPr>
        <p:spPr/>
        <p:txBody>
          <a:bodyPr/>
          <a:lstStyle>
            <a:lvl1pPr>
              <a:defRPr/>
            </a:lvl1pPr>
          </a:lstStyle>
          <a:p>
            <a:pPr>
              <a:defRPr/>
            </a:pPr>
            <a:endParaRPr lang="en-US"/>
          </a:p>
        </p:txBody>
      </p:sp>
      <p:sp>
        <p:nvSpPr>
          <p:cNvPr id="8" name="Rectangle 3"/>
          <p:cNvSpPr>
            <a:spLocks noGrp="1" noChangeArrowheads="1"/>
          </p:cNvSpPr>
          <p:nvPr>
            <p:ph type="sldNum" sz="quarter" idx="11"/>
          </p:nvPr>
        </p:nvSpPr>
        <p:spPr/>
        <p:txBody>
          <a:bodyPr/>
          <a:lstStyle>
            <a:lvl1pPr>
              <a:defRPr/>
            </a:lvl1pPr>
          </a:lstStyle>
          <a:p>
            <a:pPr>
              <a:defRPr/>
            </a:pPr>
            <a:fld id="{CAD5C30D-4368-4883-94EA-08DE3E6463F9}" type="slidenum">
              <a:rPr lang="en-US"/>
            </a:fld>
            <a:endParaRPr lang="en-US"/>
          </a:p>
        </p:txBody>
      </p:sp>
      <p:sp>
        <p:nvSpPr>
          <p:cNvPr id="9" name="Rectangle 16"/>
          <p:cNvSpPr>
            <a:spLocks noGrp="1" noChangeArrowheads="1"/>
          </p:cNvSpPr>
          <p:nvPr>
            <p:ph type="dt" sz="half" idx="12"/>
          </p:nvPr>
        </p:nvSpPr>
        <p:spPr/>
        <p:txBody>
          <a:bodyPr/>
          <a:lstStyle>
            <a:lvl1pPr>
              <a:defRPr/>
            </a:lvl1pPr>
          </a:lstStyle>
          <a:p>
            <a:pPr>
              <a:defRPr/>
            </a:pPr>
            <a:fld id="{A2DE0363-1082-4073-9F88-D2456213D28B}" type="datetime1">
              <a:rPr lang="zh-CN" altLang="en-US"/>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2"/>
          <p:cNvSpPr>
            <a:spLocks noGrp="1" noChangeArrowheads="1"/>
          </p:cNvSpPr>
          <p:nvPr>
            <p:ph type="ftr" sz="quarter" idx="10"/>
          </p:nvPr>
        </p:nvSpPr>
        <p:spPr/>
        <p:txBody>
          <a:bodyPr/>
          <a:lstStyle>
            <a:lvl1pPr>
              <a:defRPr/>
            </a:lvl1pPr>
          </a:lstStyle>
          <a:p>
            <a:pPr>
              <a:defRPr/>
            </a:pPr>
            <a:endParaRPr lang="en-US"/>
          </a:p>
        </p:txBody>
      </p:sp>
      <p:sp>
        <p:nvSpPr>
          <p:cNvPr id="4" name="Rectangle 3"/>
          <p:cNvSpPr>
            <a:spLocks noGrp="1" noChangeArrowheads="1"/>
          </p:cNvSpPr>
          <p:nvPr>
            <p:ph type="sldNum" sz="quarter" idx="11"/>
          </p:nvPr>
        </p:nvSpPr>
        <p:spPr/>
        <p:txBody>
          <a:bodyPr/>
          <a:lstStyle>
            <a:lvl1pPr>
              <a:defRPr/>
            </a:lvl1pPr>
          </a:lstStyle>
          <a:p>
            <a:pPr>
              <a:defRPr/>
            </a:pPr>
            <a:fld id="{204C7A9C-4648-49D4-B33B-BD52779B71A0}" type="slidenum">
              <a:rPr lang="en-US"/>
            </a:fld>
            <a:endParaRPr lang="en-US"/>
          </a:p>
        </p:txBody>
      </p:sp>
      <p:sp>
        <p:nvSpPr>
          <p:cNvPr id="5" name="Rectangle 16"/>
          <p:cNvSpPr>
            <a:spLocks noGrp="1" noChangeArrowheads="1"/>
          </p:cNvSpPr>
          <p:nvPr>
            <p:ph type="dt" sz="half" idx="12"/>
          </p:nvPr>
        </p:nvSpPr>
        <p:spPr/>
        <p:txBody>
          <a:bodyPr/>
          <a:lstStyle>
            <a:lvl1pPr>
              <a:defRPr/>
            </a:lvl1pPr>
          </a:lstStyle>
          <a:p>
            <a:pPr>
              <a:defRPr/>
            </a:pPr>
            <a:fld id="{CEFE12BB-76D7-475B-AE12-7AA50F0CDF2E}" type="datetime1">
              <a:rPr lang="zh-CN" altLang="en-US"/>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p:txBody>
          <a:bodyPr/>
          <a:lstStyle>
            <a:lvl1pPr>
              <a:defRPr/>
            </a:lvl1pPr>
          </a:lstStyle>
          <a:p>
            <a:pPr>
              <a:defRPr/>
            </a:pPr>
            <a:endParaRPr lang="en-US"/>
          </a:p>
        </p:txBody>
      </p:sp>
      <p:sp>
        <p:nvSpPr>
          <p:cNvPr id="3" name="Rectangle 3"/>
          <p:cNvSpPr>
            <a:spLocks noGrp="1" noChangeArrowheads="1"/>
          </p:cNvSpPr>
          <p:nvPr>
            <p:ph type="sldNum" sz="quarter" idx="11"/>
          </p:nvPr>
        </p:nvSpPr>
        <p:spPr/>
        <p:txBody>
          <a:bodyPr/>
          <a:lstStyle>
            <a:lvl1pPr>
              <a:defRPr/>
            </a:lvl1pPr>
          </a:lstStyle>
          <a:p>
            <a:pPr>
              <a:defRPr/>
            </a:pPr>
            <a:fld id="{43C7AC90-79D7-42A6-B173-EF467C59C2B0}" type="slidenum">
              <a:rPr lang="en-US"/>
            </a:fld>
            <a:endParaRPr lang="en-US"/>
          </a:p>
        </p:txBody>
      </p:sp>
      <p:sp>
        <p:nvSpPr>
          <p:cNvPr id="4" name="Rectangle 16"/>
          <p:cNvSpPr>
            <a:spLocks noGrp="1" noChangeArrowheads="1"/>
          </p:cNvSpPr>
          <p:nvPr>
            <p:ph type="dt" sz="half" idx="12"/>
          </p:nvPr>
        </p:nvSpPr>
        <p:spPr/>
        <p:txBody>
          <a:bodyPr/>
          <a:lstStyle>
            <a:lvl1pPr>
              <a:defRPr/>
            </a:lvl1pPr>
          </a:lstStyle>
          <a:p>
            <a:pPr>
              <a:defRPr/>
            </a:pPr>
            <a:fld id="{AC83F098-C17B-4F55-8C80-53DD13F78C06}" type="datetime1">
              <a:rPr lang="zh-CN" altLang="en-US"/>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2"/>
          <p:cNvSpPr>
            <a:spLocks noGrp="1" noChangeArrowheads="1"/>
          </p:cNvSpPr>
          <p:nvPr>
            <p:ph type="ftr" sz="quarter" idx="10"/>
          </p:nvPr>
        </p:nvSpPr>
        <p:spPr/>
        <p:txBody>
          <a:bodyPr/>
          <a:lstStyle>
            <a:lvl1pPr>
              <a:defRPr/>
            </a:lvl1pPr>
          </a:lstStyle>
          <a:p>
            <a:pPr>
              <a:defRPr/>
            </a:pPr>
            <a:endParaRPr lang="en-US"/>
          </a:p>
        </p:txBody>
      </p:sp>
      <p:sp>
        <p:nvSpPr>
          <p:cNvPr id="6" name="Rectangle 3"/>
          <p:cNvSpPr>
            <a:spLocks noGrp="1" noChangeArrowheads="1"/>
          </p:cNvSpPr>
          <p:nvPr>
            <p:ph type="sldNum" sz="quarter" idx="11"/>
          </p:nvPr>
        </p:nvSpPr>
        <p:spPr/>
        <p:txBody>
          <a:bodyPr/>
          <a:lstStyle>
            <a:lvl1pPr>
              <a:defRPr/>
            </a:lvl1pPr>
          </a:lstStyle>
          <a:p>
            <a:pPr>
              <a:defRPr/>
            </a:pPr>
            <a:fld id="{3FFF0648-E9DB-4136-80C1-BC42575DB3EF}" type="slidenum">
              <a:rPr lang="en-US"/>
            </a:fld>
            <a:endParaRPr lang="en-US"/>
          </a:p>
        </p:txBody>
      </p:sp>
      <p:sp>
        <p:nvSpPr>
          <p:cNvPr id="7" name="Rectangle 16"/>
          <p:cNvSpPr>
            <a:spLocks noGrp="1" noChangeArrowheads="1"/>
          </p:cNvSpPr>
          <p:nvPr>
            <p:ph type="dt" sz="half" idx="12"/>
          </p:nvPr>
        </p:nvSpPr>
        <p:spPr/>
        <p:txBody>
          <a:bodyPr/>
          <a:lstStyle>
            <a:lvl1pPr>
              <a:defRPr/>
            </a:lvl1pPr>
          </a:lstStyle>
          <a:p>
            <a:pPr>
              <a:defRPr/>
            </a:pPr>
            <a:fld id="{204E6496-D6C5-4577-B9DE-69C743F9A405}" type="datetime1">
              <a:rPr lang="zh-CN" altLang="en-US"/>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2"/>
          <p:cNvSpPr>
            <a:spLocks noGrp="1" noChangeArrowheads="1"/>
          </p:cNvSpPr>
          <p:nvPr>
            <p:ph type="ftr" sz="quarter" idx="10"/>
          </p:nvPr>
        </p:nvSpPr>
        <p:spPr/>
        <p:txBody>
          <a:bodyPr/>
          <a:lstStyle>
            <a:lvl1pPr>
              <a:defRPr/>
            </a:lvl1pPr>
          </a:lstStyle>
          <a:p>
            <a:pPr>
              <a:defRPr/>
            </a:pPr>
            <a:endParaRPr lang="en-US"/>
          </a:p>
        </p:txBody>
      </p:sp>
      <p:sp>
        <p:nvSpPr>
          <p:cNvPr id="6" name="Rectangle 3"/>
          <p:cNvSpPr>
            <a:spLocks noGrp="1" noChangeArrowheads="1"/>
          </p:cNvSpPr>
          <p:nvPr>
            <p:ph type="sldNum" sz="quarter" idx="11"/>
          </p:nvPr>
        </p:nvSpPr>
        <p:spPr/>
        <p:txBody>
          <a:bodyPr/>
          <a:lstStyle>
            <a:lvl1pPr>
              <a:defRPr/>
            </a:lvl1pPr>
          </a:lstStyle>
          <a:p>
            <a:pPr>
              <a:defRPr/>
            </a:pPr>
            <a:fld id="{06EA7041-46E2-4E13-A46D-09E73F1B645D}" type="slidenum">
              <a:rPr lang="en-US"/>
            </a:fld>
            <a:endParaRPr lang="en-US"/>
          </a:p>
        </p:txBody>
      </p:sp>
      <p:sp>
        <p:nvSpPr>
          <p:cNvPr id="7" name="Rectangle 16"/>
          <p:cNvSpPr>
            <a:spLocks noGrp="1" noChangeArrowheads="1"/>
          </p:cNvSpPr>
          <p:nvPr>
            <p:ph type="dt" sz="half" idx="12"/>
          </p:nvPr>
        </p:nvSpPr>
        <p:spPr/>
        <p:txBody>
          <a:bodyPr/>
          <a:lstStyle>
            <a:lvl1pPr>
              <a:defRPr/>
            </a:lvl1pPr>
          </a:lstStyle>
          <a:p>
            <a:pPr>
              <a:defRPr/>
            </a:pPr>
            <a:fld id="{6C9755C3-E4D0-4C43-9AD8-96AE40014CD3}" type="datetime1">
              <a:rPr lang="zh-CN" altLang="en-US"/>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ctr">
              <a:defRPr sz="1200">
                <a:latin typeface="+mn-lt"/>
                <a:ea typeface="+mn-ea"/>
              </a:defRPr>
            </a:lvl1pPr>
          </a:lstStyle>
          <a:p>
            <a:pPr>
              <a:defRPr/>
            </a:pPr>
            <a:endParaRPr lang="en-US"/>
          </a:p>
        </p:txBody>
      </p:sp>
      <p:sp>
        <p:nvSpPr>
          <p:cNvPr id="1027" name="Rectangle 3"/>
          <p:cNvSpPr>
            <a:spLocks noGrp="1" noChangeArrowheads="1"/>
          </p:cNvSpPr>
          <p:nvPr>
            <p:ph type="sldNum" sz="quarter" idx="4"/>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defRPr sz="1800" b="1">
                <a:latin typeface="华文新魏" panose="02010800040101010101" pitchFamily="2" charset="-122"/>
                <a:ea typeface="华文新魏" panose="02010800040101010101" pitchFamily="2" charset="-122"/>
              </a:defRPr>
            </a:lvl1pPr>
          </a:lstStyle>
          <a:p>
            <a:pPr>
              <a:defRPr/>
            </a:pPr>
            <a:fld id="{0794C643-A63F-4E71-8112-E881A67B4237}" type="slidenum">
              <a:rPr lang="en-US"/>
            </a:fld>
            <a:endParaRPr lang="en-US"/>
          </a:p>
        </p:txBody>
      </p:sp>
      <p:sp>
        <p:nvSpPr>
          <p:cNvPr id="1028"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t>单击此处编辑母版标题样式</a:t>
            </a:r>
            <a:endParaRPr lang="zh-CN"/>
          </a:p>
        </p:txBody>
      </p:sp>
      <p:sp>
        <p:nvSpPr>
          <p:cNvPr id="1029"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
        <p:nvSpPr>
          <p:cNvPr id="1030" name="Rectangle 16"/>
          <p:cNvSpPr>
            <a:spLocks noGrp="1" noChangeArrowheads="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1200">
                <a:latin typeface="+mn-lt"/>
                <a:ea typeface="+mn-ea"/>
              </a:defRPr>
            </a:lvl1pPr>
          </a:lstStyle>
          <a:p>
            <a:pPr>
              <a:defRPr/>
            </a:pPr>
            <a:fld id="{3E98CBA6-8D7C-4016-A919-456354CA8140}" type="datetime1">
              <a:rPr lang="zh-CN" altLang="en-US"/>
            </a:fld>
            <a:endParaRPr lang="en-US"/>
          </a:p>
        </p:txBody>
      </p:sp>
      <p:sp>
        <p:nvSpPr>
          <p:cNvPr id="1031" name="Line 17"/>
          <p:cNvSpPr>
            <a:spLocks noChangeShapeType="1"/>
          </p:cNvSpPr>
          <p:nvPr/>
        </p:nvSpPr>
        <p:spPr bwMode="auto">
          <a:xfrm>
            <a:off x="0" y="6524625"/>
            <a:ext cx="7740650" cy="0"/>
          </a:xfrm>
          <a:prstGeom prst="line">
            <a:avLst/>
          </a:prstGeom>
          <a:noFill/>
          <a:ln w="5715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cxnSp>
        <p:nvCxnSpPr>
          <p:cNvPr id="1032" name="直接连接符 7"/>
          <p:cNvCxnSpPr>
            <a:cxnSpLocks noChangeShapeType="1"/>
          </p:cNvCxnSpPr>
          <p:nvPr/>
        </p:nvCxnSpPr>
        <p:spPr bwMode="auto">
          <a:xfrm flipV="1">
            <a:off x="0" y="727075"/>
            <a:ext cx="9144000" cy="36513"/>
          </a:xfrm>
          <a:prstGeom prst="line">
            <a:avLst/>
          </a:prstGeom>
          <a:noFill/>
          <a:ln w="44450">
            <a:solidFill>
              <a:srgbClr val="FFC000"/>
            </a:solidFill>
            <a:round/>
          </a:ln>
          <a:extLst>
            <a:ext uri="{909E8E84-426E-40DD-AFC4-6F175D3DCCD1}">
              <a14:hiddenFill xmlns:a14="http://schemas.microsoft.com/office/drawing/2010/main">
                <a:noFill/>
              </a14:hiddenFill>
            </a:ext>
          </a:extLst>
        </p:spPr>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wipe dir="r"/>
  </p:transition>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5pPr>
      <a:lvl6pPr marL="4572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6pPr>
      <a:lvl7pPr marL="9144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7pPr>
      <a:lvl8pPr marL="13716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8pPr>
      <a:lvl9pPr marL="18288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t>单击此处编辑母版标题样式</a:t>
            </a:r>
            <a:endParaRPr lang="zh-CN"/>
          </a:p>
        </p:txBody>
      </p:sp>
      <p:sp>
        <p:nvSpPr>
          <p:cNvPr id="2051"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
        <p:nvSpPr>
          <p:cNvPr id="2052" name="Rectangle 4"/>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a:defRPr sz="1400"/>
            </a:lvl1pPr>
          </a:lstStyle>
          <a:p>
            <a:pPr>
              <a:defRPr/>
            </a:pPr>
            <a:fld id="{C5D0D03F-7304-4F11-95DE-192890DD5DD8}" type="datetime1">
              <a:rPr lang="zh-CN" altLang="en-US"/>
            </a:fld>
            <a:endParaRPr lang="en-US"/>
          </a:p>
        </p:txBody>
      </p:sp>
      <p:sp>
        <p:nvSpPr>
          <p:cNvPr id="2053" name="Rectangle 5"/>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a:defRPr sz="1400"/>
            </a:lvl1pPr>
          </a:lstStyle>
          <a:p>
            <a:pPr>
              <a:defRPr/>
            </a:pPr>
            <a:endParaRPr lang="en-US"/>
          </a:p>
        </p:txBody>
      </p:sp>
      <p:sp>
        <p:nvSpPr>
          <p:cNvPr id="2054" name="Rectangle 6"/>
          <p:cNvSpPr>
            <a:spLocks noGrp="1" noChangeArrowheads="1"/>
          </p:cNvSpPr>
          <p:nvPr>
            <p:ph type="sldNum" sz="quarter" idx="4"/>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sz="1400"/>
            </a:lvl1pPr>
          </a:lstStyle>
          <a:p>
            <a:pPr>
              <a:defRPr/>
            </a:pPr>
            <a:fld id="{20F0E681-96CD-49B6-8A85-4F1CC4C3924D}" type="slidenum">
              <a:rPr lang="en-US"/>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ea typeface="SimSun" panose="02010600030101010101" pitchFamily="2" charset="-122"/>
        </a:defRPr>
      </a:lvl2pPr>
      <a:lvl3pPr algn="ctr" rtl="0" eaLnBrk="0" fontAlgn="base" hangingPunct="0">
        <a:spcBef>
          <a:spcPct val="0"/>
        </a:spcBef>
        <a:spcAft>
          <a:spcPct val="0"/>
        </a:spcAft>
        <a:defRPr sz="4400">
          <a:solidFill>
            <a:schemeClr val="tx2"/>
          </a:solidFill>
          <a:latin typeface="Times New Roman" panose="02020603050405020304" pitchFamily="18" charset="0"/>
          <a:ea typeface="SimSun" panose="02010600030101010101" pitchFamily="2" charset="-122"/>
        </a:defRPr>
      </a:lvl3pPr>
      <a:lvl4pPr algn="ctr" rtl="0" eaLnBrk="0" fontAlgn="base" hangingPunct="0">
        <a:spcBef>
          <a:spcPct val="0"/>
        </a:spcBef>
        <a:spcAft>
          <a:spcPct val="0"/>
        </a:spcAft>
        <a:defRPr sz="4400">
          <a:solidFill>
            <a:schemeClr val="tx2"/>
          </a:solidFill>
          <a:latin typeface="Times New Roman" panose="02020603050405020304" pitchFamily="18" charset="0"/>
          <a:ea typeface="SimSun" panose="02010600030101010101" pitchFamily="2" charset="-122"/>
        </a:defRPr>
      </a:lvl4pPr>
      <a:lvl5pPr algn="ctr" rtl="0" eaLnBrk="0" fontAlgn="base" hangingPunct="0">
        <a:spcBef>
          <a:spcPct val="0"/>
        </a:spcBef>
        <a:spcAft>
          <a:spcPct val="0"/>
        </a:spcAft>
        <a:defRPr sz="4400">
          <a:solidFill>
            <a:schemeClr val="tx2"/>
          </a:solidFill>
          <a:latin typeface="Times New Roman" panose="02020603050405020304" pitchFamily="18" charset="0"/>
          <a:ea typeface="SimSun" panose="02010600030101010101" pitchFamily="2" charset="-122"/>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ea typeface="SimSun" panose="02010600030101010101" pitchFamily="2" charset="-122"/>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ea typeface="SimSun" panose="02010600030101010101" pitchFamily="2" charset="-122"/>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ea typeface="SimSun" panose="02010600030101010101" pitchFamily="2" charset="-122"/>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ea typeface="SimSun"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7.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slide" Target="slide10.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jpeg"/></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vmlDrawing" Target="../drawings/vmlDrawing3.vml"/><Relationship Id="rId4" Type="http://schemas.openxmlformats.org/officeDocument/2006/relationships/slideLayout" Target="../slideLayouts/slideLayout18.xml"/><Relationship Id="rId3" Type="http://schemas.openxmlformats.org/officeDocument/2006/relationships/slide" Target="slide1.xml"/><Relationship Id="rId2" Type="http://schemas.openxmlformats.org/officeDocument/2006/relationships/image" Target="../media/image12.png"/><Relationship Id="rId1" Type="http://schemas.openxmlformats.org/officeDocument/2006/relationships/oleObject" Target="../embeddings/oleObject3.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7" Type="http://schemas.openxmlformats.org/officeDocument/2006/relationships/vmlDrawing" Target="../drawings/vmlDrawing4.vml"/><Relationship Id="rId6" Type="http://schemas.openxmlformats.org/officeDocument/2006/relationships/slideLayout" Target="../slideLayouts/slideLayout18.xml"/><Relationship Id="rId5" Type="http://schemas.openxmlformats.org/officeDocument/2006/relationships/image" Target="../media/image15.png"/><Relationship Id="rId4" Type="http://schemas.openxmlformats.org/officeDocument/2006/relationships/oleObject" Target="../embeddings/oleObject5.bin"/><Relationship Id="rId3" Type="http://schemas.openxmlformats.org/officeDocument/2006/relationships/image" Target="../media/image14.png"/><Relationship Id="rId2" Type="http://schemas.openxmlformats.org/officeDocument/2006/relationships/oleObject" Target="../embeddings/oleObject4.bin"/><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3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7.xml"/><Relationship Id="rId2" Type="http://schemas.openxmlformats.org/officeDocument/2006/relationships/image" Target="../media/image19.png"/><Relationship Id="rId1" Type="http://schemas.openxmlformats.org/officeDocument/2006/relationships/oleObject" Target="../embeddings/oleObject6.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vmlDrawing" Target="../drawings/vmlDrawing6.vml"/><Relationship Id="rId3" Type="http://schemas.openxmlformats.org/officeDocument/2006/relationships/slideLayout" Target="../slideLayouts/slideLayout7.xml"/><Relationship Id="rId2" Type="http://schemas.openxmlformats.org/officeDocument/2006/relationships/image" Target="../media/image20.wmf"/><Relationship Id="rId1" Type="http://schemas.openxmlformats.org/officeDocument/2006/relationships/oleObject" Target="../embeddings/oleObject7.bin"/></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2.w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3.wmf"/><Relationship Id="rId1"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B8BCD7EF-555D-4B21-8933-1D6AA918E5D6}"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10243" name="灯片编号占位符 4"/>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r>
              <a:rPr lang="en-US" altLang="zh-CN" sz="1800" b="1">
                <a:latin typeface="华文新魏" panose="02010800040101010101" pitchFamily="2" charset="-122"/>
                <a:ea typeface="华文新魏" panose="02010800040101010101" pitchFamily="2" charset="-122"/>
              </a:rPr>
              <a:t>146-</a:t>
            </a:r>
            <a:fld id="{011557CE-E8AF-449C-A292-4B3662858A32}"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10244" name="Rectangle 2"/>
          <p:cNvSpPr>
            <a:spLocks noGrp="1" noChangeArrowheads="1"/>
          </p:cNvSpPr>
          <p:nvPr>
            <p:ph type="title" idx="4294967295"/>
          </p:nvPr>
        </p:nvSpPr>
        <p:spPr>
          <a:xfrm>
            <a:off x="1833563" y="0"/>
            <a:ext cx="5048250" cy="704850"/>
          </a:xfrm>
        </p:spPr>
        <p:txBody>
          <a:bodyPr/>
          <a:lstStyle/>
          <a:p>
            <a:pPr eaLnBrk="1" hangingPunct="1"/>
            <a:r>
              <a:rPr lang="zh-CN" altLang="en-US" sz="4000" b="1">
                <a:solidFill>
                  <a:srgbClr val="CC0000"/>
                </a:solidFill>
                <a:ea typeface="华文新魏" panose="02010800040101010101" pitchFamily="2" charset="-122"/>
              </a:rPr>
              <a:t>图的有关概念</a:t>
            </a:r>
            <a:endParaRPr lang="zh-CN" altLang="en-US" sz="4000">
              <a:solidFill>
                <a:srgbClr val="CC0000"/>
              </a:solidFill>
              <a:ea typeface="华文新魏" panose="02010800040101010101" pitchFamily="2" charset="-122"/>
            </a:endParaRPr>
          </a:p>
        </p:txBody>
      </p:sp>
      <p:sp>
        <p:nvSpPr>
          <p:cNvPr id="12293" name="Rectangle 3"/>
          <p:cNvSpPr>
            <a:spLocks noGrp="1" noChangeArrowheads="1"/>
          </p:cNvSpPr>
          <p:nvPr>
            <p:ph type="body" idx="4294967295"/>
          </p:nvPr>
        </p:nvSpPr>
        <p:spPr>
          <a:xfrm>
            <a:off x="227330" y="909955"/>
            <a:ext cx="8916670" cy="3221355"/>
          </a:xfrm>
        </p:spPr>
        <p:txBody>
          <a:bodyPr/>
          <a:lstStyle/>
          <a:p>
            <a:pPr eaLnBrk="1" hangingPunct="1">
              <a:spcBef>
                <a:spcPct val="5000"/>
              </a:spcBef>
              <a:buClr>
                <a:srgbClr val="800080"/>
              </a:buClr>
              <a:buSzPct val="50000"/>
              <a:buFont typeface="Wingdings" panose="05000000000000000000" pitchFamily="2" charset="2"/>
              <a:buNone/>
            </a:pPr>
            <a:r>
              <a:rPr lang="en-US" altLang="zh-CN" sz="2800" b="1">
                <a:latin typeface="Times New Roman" panose="02020603050405020304" pitchFamily="18" charset="0"/>
                <a:ea typeface="仿宋_GB2312" pitchFamily="49" charset="-122"/>
              </a:rPr>
              <a:t>1.</a:t>
            </a:r>
            <a:r>
              <a:rPr lang="zh-CN" altLang="en-US" sz="2800" b="1" u="sng">
                <a:solidFill>
                  <a:schemeClr val="tx2"/>
                </a:solidFill>
                <a:latin typeface="Times New Roman" panose="02020603050405020304" pitchFamily="18" charset="0"/>
                <a:ea typeface="仿宋_GB2312" pitchFamily="49" charset="-122"/>
              </a:rPr>
              <a:t> 定义</a:t>
            </a:r>
            <a:r>
              <a:rPr lang="zh-CN" altLang="en-US" sz="2800" b="1">
                <a:latin typeface="Times New Roman" panose="02020603050405020304" pitchFamily="18" charset="0"/>
                <a:ea typeface="仿宋_GB2312" pitchFamily="49" charset="-122"/>
              </a:rPr>
              <a:t>   图是由顶点集合</a:t>
            </a:r>
            <a:r>
              <a:rPr lang="en-US" altLang="zh-CN" sz="2800" b="1" i="1">
                <a:solidFill>
                  <a:srgbClr val="C00000"/>
                </a:solidFill>
                <a:latin typeface="Times New Roman" panose="02020603050405020304" pitchFamily="18" charset="0"/>
                <a:ea typeface="仿宋_GB2312" pitchFamily="49" charset="-122"/>
              </a:rPr>
              <a:t>V</a:t>
            </a:r>
            <a:r>
              <a:rPr lang="en-US" altLang="zh-CN" sz="2800" b="1">
                <a:solidFill>
                  <a:schemeClr val="tx2"/>
                </a:solidFill>
                <a:latin typeface="Times New Roman" panose="02020603050405020304" pitchFamily="18" charset="0"/>
                <a:ea typeface="仿宋_GB2312" pitchFamily="49" charset="-122"/>
              </a:rPr>
              <a:t>(vertex)</a:t>
            </a:r>
            <a:r>
              <a:rPr lang="zh-CN" altLang="en-US" sz="2800" b="1">
                <a:latin typeface="Times New Roman" panose="02020603050405020304" pitchFamily="18" charset="0"/>
                <a:ea typeface="仿宋_GB2312" pitchFamily="49" charset="-122"/>
              </a:rPr>
              <a:t>及顶点间的关系集合</a:t>
            </a:r>
            <a:r>
              <a:rPr lang="en-US" altLang="zh-CN" sz="2800" b="1" i="1">
                <a:solidFill>
                  <a:srgbClr val="C00000"/>
                </a:solidFill>
                <a:latin typeface="Times New Roman" panose="02020603050405020304" pitchFamily="18" charset="0"/>
                <a:ea typeface="仿宋_GB2312" pitchFamily="49" charset="-122"/>
              </a:rPr>
              <a:t>E</a:t>
            </a:r>
            <a:r>
              <a:rPr lang="zh-CN" altLang="en-US" sz="2800" b="1">
                <a:latin typeface="Times New Roman" panose="02020603050405020304" pitchFamily="18" charset="0"/>
                <a:ea typeface="仿宋_GB2312" pitchFamily="49" charset="-122"/>
              </a:rPr>
              <a:t>组成的一种数据结构：</a:t>
            </a:r>
            <a:endParaRPr lang="zh-CN" altLang="en-US" sz="2800" b="1">
              <a:latin typeface="Times New Roman" panose="02020603050405020304" pitchFamily="18" charset="0"/>
              <a:ea typeface="仿宋_GB2312" pitchFamily="49" charset="-122"/>
            </a:endParaRPr>
          </a:p>
          <a:p>
            <a:pPr eaLnBrk="1" hangingPunct="1">
              <a:spcBef>
                <a:spcPct val="5000"/>
              </a:spcBef>
              <a:buFont typeface="Wingdings" panose="05000000000000000000" pitchFamily="2" charset="2"/>
              <a:buNone/>
            </a:pPr>
            <a:r>
              <a:rPr lang="zh-CN" altLang="en-US" sz="2800" b="1">
                <a:solidFill>
                  <a:srgbClr val="008080"/>
                </a:solidFill>
                <a:latin typeface="Times New Roman" panose="02020603050405020304" pitchFamily="18" charset="0"/>
                <a:ea typeface="仿宋_GB2312" pitchFamily="49" charset="-122"/>
              </a:rPr>
              <a:t>             </a:t>
            </a:r>
            <a:r>
              <a:rPr lang="en-US" altLang="zh-CN" sz="2800" b="1">
                <a:solidFill>
                  <a:schemeClr val="tx2"/>
                </a:solidFill>
                <a:latin typeface="Times New Roman" panose="02020603050405020304" pitchFamily="18" charset="0"/>
                <a:ea typeface="仿宋_GB2312" pitchFamily="49" charset="-122"/>
              </a:rPr>
              <a:t>Graph</a:t>
            </a:r>
            <a:r>
              <a:rPr lang="zh-CN" altLang="en-US" sz="2800" b="1">
                <a:solidFill>
                  <a:schemeClr val="tx2"/>
                </a:solidFill>
                <a:latin typeface="Times New Roman" panose="02020603050405020304" pitchFamily="18" charset="0"/>
                <a:ea typeface="仿宋_GB2312" pitchFamily="49" charset="-122"/>
              </a:rPr>
              <a:t>＝</a:t>
            </a:r>
            <a:r>
              <a:rPr lang="en-US" altLang="zh-CN" sz="2800" b="1">
                <a:solidFill>
                  <a:schemeClr val="tx2"/>
                </a:solidFill>
                <a:latin typeface="Times New Roman" panose="02020603050405020304" pitchFamily="18" charset="0"/>
                <a:ea typeface="仿宋_GB2312" pitchFamily="49" charset="-122"/>
              </a:rPr>
              <a:t>( </a:t>
            </a:r>
            <a:r>
              <a:rPr lang="en-US" altLang="zh-CN" sz="2800" b="1" i="1">
                <a:solidFill>
                  <a:schemeClr val="tx2"/>
                </a:solidFill>
                <a:latin typeface="Times New Roman" panose="02020603050405020304" pitchFamily="18" charset="0"/>
                <a:ea typeface="仿宋_GB2312" pitchFamily="49" charset="-122"/>
              </a:rPr>
              <a:t>V</a:t>
            </a:r>
            <a:r>
              <a:rPr lang="en-US" altLang="zh-CN" sz="2800" b="1">
                <a:solidFill>
                  <a:schemeClr val="tx2"/>
                </a:solidFill>
                <a:latin typeface="Times New Roman" panose="02020603050405020304" pitchFamily="18" charset="0"/>
                <a:ea typeface="仿宋_GB2312" pitchFamily="49" charset="-122"/>
              </a:rPr>
              <a:t>, </a:t>
            </a:r>
            <a:r>
              <a:rPr lang="en-US" altLang="zh-CN" sz="2800" b="1" i="1">
                <a:solidFill>
                  <a:schemeClr val="tx2"/>
                </a:solidFill>
                <a:latin typeface="Times New Roman" panose="02020603050405020304" pitchFamily="18" charset="0"/>
                <a:ea typeface="仿宋_GB2312" pitchFamily="49" charset="-122"/>
              </a:rPr>
              <a:t>E </a:t>
            </a:r>
            <a:r>
              <a:rPr lang="en-US" altLang="zh-CN" sz="2800" b="1">
                <a:solidFill>
                  <a:schemeClr val="tx2"/>
                </a:solidFill>
                <a:latin typeface="Times New Roman" panose="02020603050405020304" pitchFamily="18" charset="0"/>
                <a:ea typeface="仿宋_GB2312" pitchFamily="49" charset="-122"/>
              </a:rPr>
              <a:t>)</a:t>
            </a:r>
            <a:r>
              <a:rPr lang="en-US" altLang="zh-CN" sz="2800" b="1">
                <a:solidFill>
                  <a:srgbClr val="008080"/>
                </a:solidFill>
                <a:latin typeface="Times New Roman" panose="02020603050405020304" pitchFamily="18" charset="0"/>
                <a:ea typeface="仿宋_GB2312" pitchFamily="49" charset="-122"/>
              </a:rPr>
              <a:t>    </a:t>
            </a:r>
            <a:endParaRPr lang="en-US" altLang="zh-CN" sz="2800" b="1">
              <a:solidFill>
                <a:srgbClr val="008080"/>
              </a:solidFill>
              <a:latin typeface="Times New Roman" panose="02020603050405020304" pitchFamily="18" charset="0"/>
              <a:ea typeface="仿宋_GB2312" pitchFamily="49" charset="-122"/>
            </a:endParaRPr>
          </a:p>
          <a:p>
            <a:pPr eaLnBrk="1" hangingPunct="1">
              <a:spcBef>
                <a:spcPct val="5000"/>
              </a:spcBef>
              <a:buFont typeface="Wingdings" panose="05000000000000000000" pitchFamily="2" charset="2"/>
              <a:buNone/>
            </a:pPr>
            <a:endParaRPr lang="en-US" altLang="zh-CN" sz="2800" b="1">
              <a:solidFill>
                <a:srgbClr val="008080"/>
              </a:solidFill>
              <a:latin typeface="Times New Roman" panose="02020603050405020304" pitchFamily="18" charset="0"/>
              <a:ea typeface="仿宋_GB2312" pitchFamily="49" charset="-122"/>
            </a:endParaRP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仿宋_GB2312" pitchFamily="49" charset="-122"/>
              </a:rPr>
              <a:t> 通俗地说，图包括两部分，节点和边</a:t>
            </a:r>
            <a:endParaRPr lang="en-US" altLang="zh-CN" sz="2800" b="1">
              <a:latin typeface="Times New Roman" panose="02020603050405020304" pitchFamily="18" charset="0"/>
              <a:ea typeface="仿宋_GB2312" pitchFamily="49" charset="-122"/>
            </a:endParaRPr>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D81BA7EB-04E9-4B4C-9E80-44424AE2F1BA}"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32771"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8AAD41DC-8933-4E72-87D2-CA24FF948D29}"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37892" name="Rectangle 2"/>
          <p:cNvSpPr>
            <a:spLocks noGrp="1" noChangeArrowheads="1"/>
          </p:cNvSpPr>
          <p:nvPr>
            <p:ph type="title" idx="4294967295"/>
          </p:nvPr>
        </p:nvSpPr>
        <p:spPr>
          <a:xfrm>
            <a:off x="304800" y="228600"/>
            <a:ext cx="5545138" cy="457200"/>
          </a:xfrm>
        </p:spPr>
        <p:txBody>
          <a:bodyPr/>
          <a:lstStyle/>
          <a:p>
            <a:pPr eaLnBrk="1" hangingPunct="1">
              <a:defRPr/>
            </a:pPr>
            <a:r>
              <a:rPr lang="zh-CN" altLang="en-US" sz="2800" b="1" dirty="0">
                <a:effectLst>
                  <a:outerShdw blurRad="38100" dist="38100" dir="2700000" algn="tl">
                    <a:srgbClr val="C0C0C0"/>
                  </a:outerShdw>
                </a:effectLst>
                <a:ea typeface="楷体_GB2312" pitchFamily="49" charset="-122"/>
              </a:rPr>
              <a:t>邻接表（链式）表示法</a:t>
            </a:r>
            <a:endParaRPr lang="zh-CN" altLang="en-US" sz="2800" b="1" dirty="0">
              <a:effectLst>
                <a:outerShdw blurRad="38100" dist="38100" dir="2700000" algn="tl">
                  <a:srgbClr val="C0C0C0"/>
                </a:outerShdw>
              </a:effectLst>
              <a:ea typeface="楷体_GB2312" pitchFamily="49" charset="-122"/>
            </a:endParaRPr>
          </a:p>
        </p:txBody>
      </p:sp>
      <p:sp>
        <p:nvSpPr>
          <p:cNvPr id="32773" name="Text Box 4"/>
          <p:cNvSpPr txBox="1">
            <a:spLocks noChangeArrowheads="1"/>
          </p:cNvSpPr>
          <p:nvPr/>
        </p:nvSpPr>
        <p:spPr bwMode="auto">
          <a:xfrm>
            <a:off x="0" y="838200"/>
            <a:ext cx="9144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81000" indent="-381000" eaLnBrk="0" hangingPunct="0">
              <a:tabLst>
                <a:tab pos="381000" algn="l"/>
              </a:tabLst>
              <a:defRPr sz="4000">
                <a:solidFill>
                  <a:schemeClr val="tx1"/>
                </a:solidFill>
                <a:latin typeface="Times New Roman" panose="02020603050405020304" pitchFamily="18" charset="0"/>
                <a:ea typeface="仿宋_GB2312" pitchFamily="49" charset="-122"/>
              </a:defRPr>
            </a:lvl1pPr>
            <a:lvl2pPr marL="742950" indent="-285750" eaLnBrk="0" hangingPunct="0">
              <a:tabLst>
                <a:tab pos="381000" algn="l"/>
              </a:tabLst>
              <a:defRPr sz="4000">
                <a:solidFill>
                  <a:schemeClr val="tx1"/>
                </a:solidFill>
                <a:latin typeface="Times New Roman" panose="02020603050405020304" pitchFamily="18" charset="0"/>
                <a:ea typeface="仿宋_GB2312" pitchFamily="49" charset="-122"/>
              </a:defRPr>
            </a:lvl2pPr>
            <a:lvl3pPr marL="1143000" indent="-228600" eaLnBrk="0" hangingPunct="0">
              <a:tabLst>
                <a:tab pos="381000" algn="l"/>
              </a:tabLst>
              <a:defRPr sz="4000">
                <a:solidFill>
                  <a:schemeClr val="tx1"/>
                </a:solidFill>
                <a:latin typeface="Times New Roman" panose="02020603050405020304" pitchFamily="18" charset="0"/>
                <a:ea typeface="仿宋_GB2312" pitchFamily="49" charset="-122"/>
              </a:defRPr>
            </a:lvl3pPr>
            <a:lvl4pPr marL="1600200" indent="-228600" eaLnBrk="0" hangingPunct="0">
              <a:tabLst>
                <a:tab pos="381000" algn="l"/>
              </a:tabLst>
              <a:defRPr sz="4000">
                <a:solidFill>
                  <a:schemeClr val="tx1"/>
                </a:solidFill>
                <a:latin typeface="Times New Roman" panose="02020603050405020304" pitchFamily="18" charset="0"/>
                <a:ea typeface="仿宋_GB2312" pitchFamily="49" charset="-122"/>
              </a:defRPr>
            </a:lvl4pPr>
            <a:lvl5pPr marL="2057400" indent="-228600" eaLnBrk="0" hangingPunct="0">
              <a:tabLst>
                <a:tab pos="381000" algn="l"/>
              </a:tabLst>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tabLst>
                <a:tab pos="381000" algn="l"/>
              </a:tabLs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tabLst>
                <a:tab pos="381000" algn="l"/>
              </a:tabLs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tabLst>
                <a:tab pos="381000" algn="l"/>
              </a:tabLs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tabLst>
                <a:tab pos="381000" algn="l"/>
              </a:tabLst>
              <a:defRPr sz="4000">
                <a:solidFill>
                  <a:schemeClr val="tx1"/>
                </a:solidFill>
                <a:latin typeface="Times New Roman" panose="02020603050405020304" pitchFamily="18" charset="0"/>
                <a:ea typeface="仿宋_GB2312" pitchFamily="49" charset="-122"/>
              </a:defRPr>
            </a:lvl9pPr>
          </a:lstStyle>
          <a:p>
            <a:pPr eaLnBrk="1" hangingPunct="1">
              <a:buClr>
                <a:schemeClr val="tx2"/>
              </a:buClr>
              <a:buFont typeface="Wingdings" panose="05000000000000000000" pitchFamily="2" charset="2"/>
              <a:buChar char="v"/>
            </a:pPr>
            <a:r>
              <a:rPr lang="zh-CN" altLang="en-US" sz="2400">
                <a:ea typeface="黑体" panose="02010609060101010101" pitchFamily="2" charset="-122"/>
              </a:rPr>
              <a:t>对每个顶点</a:t>
            </a:r>
            <a:r>
              <a:rPr lang="en-US" altLang="zh-CN" sz="2400">
                <a:ea typeface="黑体" panose="02010609060101010101" pitchFamily="2" charset="-122"/>
              </a:rPr>
              <a:t>vi </a:t>
            </a:r>
            <a:r>
              <a:rPr lang="zh-CN" altLang="en-US" sz="2400">
                <a:ea typeface="黑体" panose="02010609060101010101" pitchFamily="2" charset="-122"/>
              </a:rPr>
              <a:t>建立一个</a:t>
            </a:r>
            <a:r>
              <a:rPr lang="zh-CN" altLang="en-US" sz="2400" b="1">
                <a:solidFill>
                  <a:schemeClr val="hlink"/>
                </a:solidFill>
              </a:rPr>
              <a:t>单链表</a:t>
            </a:r>
            <a:r>
              <a:rPr lang="zh-CN" altLang="en-US" sz="2400">
                <a:ea typeface="黑体" panose="02010609060101010101" pitchFamily="2" charset="-122"/>
              </a:rPr>
              <a:t>，把与</a:t>
            </a:r>
            <a:r>
              <a:rPr lang="en-US" altLang="zh-CN" sz="2400">
                <a:ea typeface="黑体" panose="02010609060101010101" pitchFamily="2" charset="-122"/>
              </a:rPr>
              <a:t>vi</a:t>
            </a:r>
            <a:r>
              <a:rPr lang="zh-CN" altLang="en-US" sz="2400">
                <a:ea typeface="黑体" panose="02010609060101010101" pitchFamily="2" charset="-122"/>
              </a:rPr>
              <a:t>有关联（出或入）的</a:t>
            </a:r>
            <a:r>
              <a:rPr lang="zh-CN" altLang="en-US" sz="2400" b="1">
                <a:solidFill>
                  <a:schemeClr val="hlink"/>
                </a:solidFill>
              </a:rPr>
              <a:t>边链接</a:t>
            </a:r>
            <a:r>
              <a:rPr lang="zh-CN" altLang="en-US" sz="2400">
                <a:ea typeface="黑体" panose="02010609060101010101" pitchFamily="2" charset="-122"/>
              </a:rPr>
              <a:t>起来，表中每个结点都设有</a:t>
            </a:r>
            <a:r>
              <a:rPr lang="en-US" altLang="zh-CN" sz="2400">
                <a:ea typeface="黑体" panose="02010609060101010101" pitchFamily="2" charset="-122"/>
              </a:rPr>
              <a:t>2</a:t>
            </a:r>
            <a:r>
              <a:rPr lang="zh-CN" altLang="en-US" sz="2400">
                <a:ea typeface="黑体" panose="02010609060101010101" pitchFamily="2" charset="-122"/>
              </a:rPr>
              <a:t>个域；</a:t>
            </a:r>
            <a:endParaRPr lang="zh-CN" altLang="en-US" sz="2400">
              <a:ea typeface="黑体" panose="02010609060101010101" pitchFamily="2" charset="-122"/>
            </a:endParaRPr>
          </a:p>
        </p:txBody>
      </p:sp>
      <p:sp>
        <p:nvSpPr>
          <p:cNvPr id="37894" name="Text Box 5"/>
          <p:cNvSpPr txBox="1">
            <a:spLocks noChangeArrowheads="1"/>
          </p:cNvSpPr>
          <p:nvPr/>
        </p:nvSpPr>
        <p:spPr bwMode="auto">
          <a:xfrm>
            <a:off x="0" y="4852988"/>
            <a:ext cx="9144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81000" indent="-381000" eaLnBrk="0" hangingPunct="0">
              <a:tabLst>
                <a:tab pos="381000" algn="l"/>
              </a:tabLst>
              <a:defRPr sz="4000">
                <a:solidFill>
                  <a:schemeClr val="tx1"/>
                </a:solidFill>
                <a:latin typeface="Times New Roman" panose="02020603050405020304" pitchFamily="18" charset="0"/>
                <a:ea typeface="仿宋_GB2312" pitchFamily="49" charset="-122"/>
              </a:defRPr>
            </a:lvl1pPr>
            <a:lvl2pPr marL="742950" indent="-285750" eaLnBrk="0" hangingPunct="0">
              <a:tabLst>
                <a:tab pos="381000" algn="l"/>
              </a:tabLst>
              <a:defRPr sz="4000">
                <a:solidFill>
                  <a:schemeClr val="tx1"/>
                </a:solidFill>
                <a:latin typeface="Times New Roman" panose="02020603050405020304" pitchFamily="18" charset="0"/>
                <a:ea typeface="仿宋_GB2312" pitchFamily="49" charset="-122"/>
              </a:defRPr>
            </a:lvl2pPr>
            <a:lvl3pPr marL="1143000" indent="-228600" eaLnBrk="0" hangingPunct="0">
              <a:tabLst>
                <a:tab pos="381000" algn="l"/>
              </a:tabLst>
              <a:defRPr sz="4000">
                <a:solidFill>
                  <a:schemeClr val="tx1"/>
                </a:solidFill>
                <a:latin typeface="Times New Roman" panose="02020603050405020304" pitchFamily="18" charset="0"/>
                <a:ea typeface="仿宋_GB2312" pitchFamily="49" charset="-122"/>
              </a:defRPr>
            </a:lvl3pPr>
            <a:lvl4pPr marL="1600200" indent="-228600" eaLnBrk="0" hangingPunct="0">
              <a:tabLst>
                <a:tab pos="381000" algn="l"/>
              </a:tabLst>
              <a:defRPr sz="4000">
                <a:solidFill>
                  <a:schemeClr val="tx1"/>
                </a:solidFill>
                <a:latin typeface="Times New Roman" panose="02020603050405020304" pitchFamily="18" charset="0"/>
                <a:ea typeface="仿宋_GB2312" pitchFamily="49" charset="-122"/>
              </a:defRPr>
            </a:lvl4pPr>
            <a:lvl5pPr marL="2057400" indent="-228600" eaLnBrk="0" hangingPunct="0">
              <a:tabLst>
                <a:tab pos="381000" algn="l"/>
              </a:tabLst>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tabLst>
                <a:tab pos="381000" algn="l"/>
              </a:tabLs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tabLst>
                <a:tab pos="381000" algn="l"/>
              </a:tabLs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tabLst>
                <a:tab pos="381000" algn="l"/>
              </a:tabLs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tabLst>
                <a:tab pos="381000" algn="l"/>
              </a:tabLst>
              <a:defRPr sz="4000">
                <a:solidFill>
                  <a:schemeClr val="tx1"/>
                </a:solidFill>
                <a:latin typeface="Times New Roman" panose="02020603050405020304" pitchFamily="18" charset="0"/>
                <a:ea typeface="仿宋_GB2312" pitchFamily="49" charset="-122"/>
              </a:defRPr>
            </a:lvl9pPr>
          </a:lstStyle>
          <a:p>
            <a:pPr eaLnBrk="1" hangingPunct="1">
              <a:buClr>
                <a:schemeClr val="tx2"/>
              </a:buClr>
              <a:buFont typeface="Wingdings" panose="05000000000000000000" pitchFamily="2" charset="2"/>
              <a:buChar char="v"/>
            </a:pPr>
            <a:r>
              <a:rPr lang="zh-CN" altLang="en-US" sz="2400">
                <a:ea typeface="黑体" panose="02010609060101010101" pitchFamily="2" charset="-122"/>
              </a:rPr>
              <a:t>每个单链表附设一个</a:t>
            </a:r>
            <a:r>
              <a:rPr lang="zh-CN" altLang="en-US" sz="2400" b="1">
                <a:solidFill>
                  <a:schemeClr val="hlink"/>
                </a:solidFill>
              </a:rPr>
              <a:t>头结点</a:t>
            </a:r>
            <a:r>
              <a:rPr lang="zh-CN" altLang="en-US" sz="2400" b="1">
                <a:ea typeface="黑体" panose="02010609060101010101" pitchFamily="2" charset="-122"/>
              </a:rPr>
              <a:t>（设有</a:t>
            </a:r>
            <a:r>
              <a:rPr lang="en-US" altLang="zh-CN" sz="2400" b="1">
                <a:ea typeface="黑体" panose="02010609060101010101" pitchFamily="2" charset="-122"/>
              </a:rPr>
              <a:t>2</a:t>
            </a:r>
            <a:r>
              <a:rPr lang="zh-CN" altLang="en-US" sz="2400" b="1">
                <a:ea typeface="黑体" panose="02010609060101010101" pitchFamily="2" charset="-122"/>
              </a:rPr>
              <a:t>个域），存</a:t>
            </a:r>
            <a:r>
              <a:rPr lang="en-US" altLang="zh-CN" sz="2400" b="1">
                <a:ea typeface="黑体" panose="02010609060101010101" pitchFamily="2" charset="-122"/>
              </a:rPr>
              <a:t>vi</a:t>
            </a:r>
            <a:r>
              <a:rPr lang="zh-CN" altLang="en-US" sz="2400" b="1">
                <a:ea typeface="黑体" panose="02010609060101010101" pitchFamily="2" charset="-122"/>
              </a:rPr>
              <a:t>信息；</a:t>
            </a:r>
            <a:endParaRPr lang="zh-CN" altLang="en-US" sz="2400" b="1">
              <a:ea typeface="黑体" panose="02010609060101010101" pitchFamily="2" charset="-122"/>
            </a:endParaRPr>
          </a:p>
        </p:txBody>
      </p:sp>
      <p:graphicFrame>
        <p:nvGraphicFramePr>
          <p:cNvPr id="37895" name="Group 7"/>
          <p:cNvGraphicFramePr>
            <a:graphicFrameLocks noGrp="1"/>
          </p:cNvGraphicFramePr>
          <p:nvPr/>
        </p:nvGraphicFramePr>
        <p:xfrm>
          <a:off x="1798638" y="2203450"/>
          <a:ext cx="2540000" cy="517576"/>
        </p:xfrm>
        <a:graphic>
          <a:graphicData uri="http://schemas.openxmlformats.org/drawingml/2006/table">
            <a:tbl>
              <a:tblPr/>
              <a:tblGrid>
                <a:gridCol w="1270000"/>
                <a:gridCol w="1270000"/>
              </a:tblGrid>
              <a:tr h="517525">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800" b="0" i="0" u="none" strike="noStrike" cap="none" normalizeH="0" baseline="0" dirty="0">
                          <a:ln>
                            <a:noFill/>
                          </a:ln>
                          <a:solidFill>
                            <a:schemeClr val="bg2"/>
                          </a:solidFill>
                          <a:effectLst/>
                          <a:latin typeface="Times New Roman" panose="02020603050405020304" pitchFamily="18" charset="0"/>
                          <a:ea typeface="SimSun" panose="02010600030101010101" pitchFamily="2" charset="-122"/>
                        </a:rPr>
                        <a:t>data</a:t>
                      </a:r>
                      <a:endParaRPr kumimoji="0" lang="en-US" sz="2800" b="0" i="0" u="none" strike="noStrike" cap="none" normalizeH="0" baseline="0" dirty="0">
                        <a:ln>
                          <a:noFill/>
                        </a:ln>
                        <a:solidFill>
                          <a:schemeClr val="bg2"/>
                        </a:solidFill>
                        <a:effectLst/>
                        <a:latin typeface="Arial" panose="020B0604020202020204" pitchFamily="34" charset="0"/>
                        <a:ea typeface="SimSun" panose="02010600030101010101" pitchFamily="2" charset="-122"/>
                      </a:endParaRPr>
                    </a:p>
                  </a:txBody>
                  <a:tcPr marT="45428" marB="454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800" b="0" i="0" u="none" strike="noStrike" cap="none" normalizeH="0" baseline="0" dirty="0" err="1">
                          <a:ln>
                            <a:noFill/>
                          </a:ln>
                          <a:solidFill>
                            <a:schemeClr val="bg2"/>
                          </a:solidFill>
                          <a:effectLst/>
                          <a:latin typeface="Times New Roman" panose="02020603050405020304" pitchFamily="18" charset="0"/>
                          <a:ea typeface="SimSun" panose="02010600030101010101" pitchFamily="2" charset="-122"/>
                        </a:rPr>
                        <a:t>adj</a:t>
                      </a:r>
                      <a:endParaRPr kumimoji="0" lang="en-US" sz="2800" b="0" i="0" u="none" strike="noStrike" cap="none" normalizeH="0" baseline="0" dirty="0">
                        <a:ln>
                          <a:noFill/>
                        </a:ln>
                        <a:solidFill>
                          <a:schemeClr val="bg2"/>
                        </a:solidFill>
                        <a:effectLst/>
                        <a:latin typeface="Arial" panose="020B0604020202020204" pitchFamily="34" charset="0"/>
                        <a:ea typeface="SimSun" panose="02010600030101010101" pitchFamily="2" charset="-122"/>
                      </a:endParaRPr>
                    </a:p>
                  </a:txBody>
                  <a:tcPr marT="45428" marB="454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
        <p:nvSpPr>
          <p:cNvPr id="37903" name="Rectangle 32"/>
          <p:cNvSpPr>
            <a:spLocks noChangeArrowheads="1"/>
          </p:cNvSpPr>
          <p:nvPr/>
        </p:nvSpPr>
        <p:spPr bwMode="auto">
          <a:xfrm>
            <a:off x="5730875" y="1682750"/>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zh-CN" altLang="en-US" sz="2400" b="1" dirty="0">
                <a:effectLst>
                  <a:outerShdw blurRad="38100" dist="38100" dir="2700000" algn="tl">
                    <a:srgbClr val="C0C0C0"/>
                  </a:outerShdw>
                </a:effectLst>
              </a:rPr>
              <a:t>表结点</a:t>
            </a:r>
            <a:endParaRPr lang="zh-CN" altLang="en-US" sz="2400" b="1" dirty="0">
              <a:effectLst>
                <a:outerShdw blurRad="38100" dist="38100" dir="2700000" algn="tl">
                  <a:srgbClr val="C0C0C0"/>
                </a:outerShdw>
              </a:effectLst>
            </a:endParaRPr>
          </a:p>
        </p:txBody>
      </p:sp>
      <p:sp>
        <p:nvSpPr>
          <p:cNvPr id="37904" name="Rectangle 33"/>
          <p:cNvSpPr>
            <a:spLocks noChangeArrowheads="1"/>
          </p:cNvSpPr>
          <p:nvPr/>
        </p:nvSpPr>
        <p:spPr bwMode="auto">
          <a:xfrm>
            <a:off x="2332038" y="1654175"/>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zh-CN" altLang="en-US" sz="2400" b="1" dirty="0">
                <a:effectLst>
                  <a:outerShdw blurRad="38100" dist="38100" dir="2700000" algn="tl">
                    <a:srgbClr val="C0C0C0"/>
                  </a:outerShdw>
                </a:effectLst>
              </a:rPr>
              <a:t>头结点</a:t>
            </a:r>
            <a:endParaRPr lang="zh-CN" altLang="en-US" sz="2400" b="1" dirty="0">
              <a:effectLst>
                <a:outerShdw blurRad="38100" dist="38100" dir="2700000" algn="tl">
                  <a:srgbClr val="C0C0C0"/>
                </a:outerShdw>
              </a:effectLst>
            </a:endParaRPr>
          </a:p>
        </p:txBody>
      </p:sp>
      <p:sp>
        <p:nvSpPr>
          <p:cNvPr id="37905" name="AutoShape 34"/>
          <p:cNvSpPr>
            <a:spLocks noChangeArrowheads="1"/>
          </p:cNvSpPr>
          <p:nvPr/>
        </p:nvSpPr>
        <p:spPr bwMode="auto">
          <a:xfrm>
            <a:off x="4864100" y="3136900"/>
            <a:ext cx="2117725" cy="1387475"/>
          </a:xfrm>
          <a:prstGeom prst="wedgeRectCallout">
            <a:avLst>
              <a:gd name="adj1" fmla="val -4769"/>
              <a:gd name="adj2" fmla="val -107843"/>
            </a:avLst>
          </a:prstGeom>
          <a:solidFill>
            <a:srgbClr val="CCFFFF"/>
          </a:solidFill>
          <a:ln w="9525">
            <a:solidFill>
              <a:schemeClr val="tx1"/>
            </a:solidFill>
            <a:miter lim="800000"/>
          </a:ln>
        </p:spPr>
        <p:txBody>
          <a:bodyPr/>
          <a:lstStyle/>
          <a:p>
            <a:pPr algn="ctr"/>
            <a:r>
              <a:rPr lang="zh-CN" altLang="en-US" sz="2400" b="1"/>
              <a:t>邻接点域，</a:t>
            </a:r>
            <a:r>
              <a:rPr lang="zh-CN" altLang="en-US" sz="2400" b="1">
                <a:latin typeface="楷体_GB2312" pitchFamily="49" charset="-122"/>
                <a:ea typeface="楷体_GB2312" pitchFamily="49" charset="-122"/>
              </a:rPr>
              <a:t>表示</a:t>
            </a:r>
            <a:r>
              <a:rPr lang="en-US" altLang="zh-CN" sz="2400" b="1">
                <a:latin typeface="楷体_GB2312" pitchFamily="49" charset="-122"/>
                <a:ea typeface="楷体_GB2312" pitchFamily="49" charset="-122"/>
              </a:rPr>
              <a:t>v</a:t>
            </a:r>
            <a:r>
              <a:rPr lang="en-US" altLang="zh-CN" sz="2400" b="1" baseline="-25000">
                <a:latin typeface="楷体_GB2312" pitchFamily="49" charset="-122"/>
                <a:ea typeface="楷体_GB2312" pitchFamily="49" charset="-122"/>
              </a:rPr>
              <a:t>i</a:t>
            </a:r>
            <a:r>
              <a:rPr lang="zh-CN" altLang="en-US" sz="2400" b="1">
                <a:latin typeface="楷体_GB2312" pitchFamily="49" charset="-122"/>
                <a:ea typeface="楷体_GB2312" pitchFamily="49" charset="-122"/>
              </a:rPr>
              <a:t>一个邻接点的下标</a:t>
            </a:r>
            <a:endParaRPr lang="zh-CN" altLang="en-US" sz="2400" b="1">
              <a:latin typeface="楷体_GB2312" pitchFamily="49" charset="-122"/>
              <a:ea typeface="楷体_GB2312" pitchFamily="49" charset="-122"/>
            </a:endParaRPr>
          </a:p>
        </p:txBody>
      </p:sp>
      <p:sp>
        <p:nvSpPr>
          <p:cNvPr id="37906" name="AutoShape 35"/>
          <p:cNvSpPr>
            <a:spLocks noChangeArrowheads="1"/>
          </p:cNvSpPr>
          <p:nvPr/>
        </p:nvSpPr>
        <p:spPr bwMode="auto">
          <a:xfrm>
            <a:off x="7091363" y="3209925"/>
            <a:ext cx="2052637" cy="1314450"/>
          </a:xfrm>
          <a:prstGeom prst="wedgeRectCallout">
            <a:avLst>
              <a:gd name="adj1" fmla="val -60750"/>
              <a:gd name="adj2" fmla="val -110579"/>
            </a:avLst>
          </a:prstGeom>
          <a:solidFill>
            <a:srgbClr val="CCFFFF"/>
          </a:solidFill>
          <a:ln w="9525">
            <a:solidFill>
              <a:schemeClr val="tx1"/>
            </a:solidFill>
            <a:miter lim="800000"/>
          </a:ln>
        </p:spPr>
        <p:txBody>
          <a:bodyPr/>
          <a:lstStyle/>
          <a:p>
            <a:pPr algn="ctr"/>
            <a:r>
              <a:rPr lang="zh-CN" altLang="en-US" sz="2800" b="1"/>
              <a:t>链域，</a:t>
            </a:r>
            <a:r>
              <a:rPr lang="zh-CN" altLang="en-US" sz="2800" b="1">
                <a:latin typeface="楷体_GB2312" pitchFamily="49" charset="-122"/>
                <a:ea typeface="楷体_GB2312" pitchFamily="49" charset="-122"/>
              </a:rPr>
              <a:t>指向</a:t>
            </a:r>
            <a:r>
              <a:rPr lang="en-US" altLang="zh-CN" sz="2800" b="1">
                <a:latin typeface="楷体_GB2312" pitchFamily="49" charset="-122"/>
                <a:ea typeface="楷体_GB2312" pitchFamily="49" charset="-122"/>
              </a:rPr>
              <a:t>v</a:t>
            </a:r>
            <a:r>
              <a:rPr lang="en-US" altLang="zh-CN" sz="2800" b="1" baseline="-25000">
                <a:latin typeface="楷体_GB2312" pitchFamily="49" charset="-122"/>
                <a:ea typeface="楷体_GB2312" pitchFamily="49" charset="-122"/>
              </a:rPr>
              <a:t>i</a:t>
            </a:r>
            <a:r>
              <a:rPr lang="zh-CN" altLang="en-US" sz="2800" b="1">
                <a:latin typeface="楷体_GB2312" pitchFamily="49" charset="-122"/>
                <a:ea typeface="楷体_GB2312" pitchFamily="49" charset="-122"/>
              </a:rPr>
              <a:t>下一个邻接点</a:t>
            </a:r>
            <a:endParaRPr lang="zh-CN" altLang="en-US" sz="2800" b="1">
              <a:latin typeface="楷体_GB2312" pitchFamily="49" charset="-122"/>
              <a:ea typeface="楷体_GB2312" pitchFamily="49" charset="-122"/>
            </a:endParaRPr>
          </a:p>
        </p:txBody>
      </p:sp>
      <p:sp>
        <p:nvSpPr>
          <p:cNvPr id="37907" name="AutoShape 37"/>
          <p:cNvSpPr>
            <a:spLocks noChangeArrowheads="1"/>
          </p:cNvSpPr>
          <p:nvPr/>
        </p:nvSpPr>
        <p:spPr bwMode="auto">
          <a:xfrm>
            <a:off x="300038" y="3246438"/>
            <a:ext cx="2081212" cy="985837"/>
          </a:xfrm>
          <a:prstGeom prst="wedgeRectCallout">
            <a:avLst>
              <a:gd name="adj1" fmla="val 45954"/>
              <a:gd name="adj2" fmla="val -101264"/>
            </a:avLst>
          </a:prstGeom>
          <a:solidFill>
            <a:srgbClr val="CCFFCC"/>
          </a:solidFill>
          <a:ln w="9525">
            <a:solidFill>
              <a:schemeClr val="tx1"/>
            </a:solidFill>
            <a:miter lim="800000"/>
          </a:ln>
        </p:spPr>
        <p:txBody>
          <a:bodyPr/>
          <a:lstStyle/>
          <a:p>
            <a:r>
              <a:rPr lang="zh-CN" altLang="en-US" sz="2800" b="1"/>
              <a:t>数据域</a:t>
            </a:r>
            <a:endParaRPr lang="en-US" sz="2800" b="1"/>
          </a:p>
          <a:p>
            <a:r>
              <a:rPr lang="zh-CN" altLang="en-US" sz="2800" b="1"/>
              <a:t>存储顶点</a:t>
            </a:r>
            <a:r>
              <a:rPr lang="en-US" altLang="zh-CN" sz="2800" b="1"/>
              <a:t>v</a:t>
            </a:r>
            <a:r>
              <a:rPr lang="en-US" altLang="zh-CN" sz="2800" b="1" baseline="-25000"/>
              <a:t>i</a:t>
            </a:r>
            <a:r>
              <a:rPr lang="en-US" altLang="zh-CN" sz="2800" b="1"/>
              <a:t> </a:t>
            </a:r>
            <a:endParaRPr lang="zh-CN" altLang="en-US" sz="2800" b="1"/>
          </a:p>
        </p:txBody>
      </p:sp>
      <p:sp>
        <p:nvSpPr>
          <p:cNvPr id="37908" name="AutoShape 38"/>
          <p:cNvSpPr>
            <a:spLocks noChangeArrowheads="1"/>
          </p:cNvSpPr>
          <p:nvPr/>
        </p:nvSpPr>
        <p:spPr bwMode="auto">
          <a:xfrm>
            <a:off x="2417763" y="3178175"/>
            <a:ext cx="2373312" cy="1309688"/>
          </a:xfrm>
          <a:prstGeom prst="wedgeRectCallout">
            <a:avLst>
              <a:gd name="adj1" fmla="val 3306"/>
              <a:gd name="adj2" fmla="val -84792"/>
            </a:avLst>
          </a:prstGeom>
          <a:solidFill>
            <a:srgbClr val="FFFF99"/>
          </a:solidFill>
          <a:ln w="9525">
            <a:solidFill>
              <a:srgbClr val="FFFFFF"/>
            </a:solidFill>
            <a:miter lim="800000"/>
          </a:ln>
        </p:spPr>
        <p:txBody>
          <a:bodyPr/>
          <a:lstStyle/>
          <a:p>
            <a:r>
              <a:rPr lang="zh-CN" altLang="en-US" sz="2800" b="1"/>
              <a:t>链域</a:t>
            </a:r>
            <a:endParaRPr lang="en-US" sz="2800" b="1"/>
          </a:p>
          <a:p>
            <a:r>
              <a:rPr lang="zh-CN" altLang="en-US" sz="2800" b="1">
                <a:latin typeface="楷体_GB2312" pitchFamily="49" charset="-122"/>
                <a:ea typeface="楷体_GB2312" pitchFamily="49" charset="-122"/>
              </a:rPr>
              <a:t>指向单链表的第一个邻接点</a:t>
            </a:r>
            <a:endParaRPr lang="zh-CN" altLang="en-US" sz="2800" b="1">
              <a:latin typeface="楷体_GB2312" pitchFamily="49" charset="-122"/>
              <a:ea typeface="楷体_GB2312" pitchFamily="49" charset="-122"/>
            </a:endParaRPr>
          </a:p>
        </p:txBody>
      </p:sp>
      <p:sp>
        <p:nvSpPr>
          <p:cNvPr id="37909" name="Line 39"/>
          <p:cNvSpPr>
            <a:spLocks noChangeShapeType="1"/>
          </p:cNvSpPr>
          <p:nvPr/>
        </p:nvSpPr>
        <p:spPr bwMode="auto">
          <a:xfrm flipV="1">
            <a:off x="4338638" y="2403475"/>
            <a:ext cx="744537" cy="12700"/>
          </a:xfrm>
          <a:prstGeom prst="line">
            <a:avLst/>
          </a:prstGeom>
          <a:noFill/>
          <a:ln w="22225">
            <a:solidFill>
              <a:schemeClr val="accent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910" name="Rectangle 41"/>
          <p:cNvSpPr>
            <a:spLocks noChangeArrowheads="1"/>
          </p:cNvSpPr>
          <p:nvPr/>
        </p:nvSpPr>
        <p:spPr bwMode="auto">
          <a:xfrm>
            <a:off x="0" y="5516563"/>
            <a:ext cx="7042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buClr>
                <a:schemeClr val="tx2"/>
              </a:buClr>
              <a:buFont typeface="Wingdings" panose="05000000000000000000" pitchFamily="2" charset="2"/>
              <a:buChar char="v"/>
              <a:defRPr/>
            </a:pPr>
            <a:r>
              <a:rPr lang="en-US" sz="2400">
                <a:effectLst>
                  <a:outerShdw blurRad="38100" dist="38100" dir="2700000" algn="tl">
                    <a:srgbClr val="C0C0C0"/>
                  </a:outerShdw>
                </a:effectLst>
              </a:rPr>
              <a:t>  </a:t>
            </a:r>
            <a:r>
              <a:rPr lang="zh-CN" altLang="en-US" sz="2400" b="1">
                <a:ea typeface="黑体" panose="02010609060101010101" pitchFamily="2" charset="-122"/>
              </a:rPr>
              <a:t>每个单链表的</a:t>
            </a:r>
            <a:r>
              <a:rPr lang="zh-CN" altLang="en-US" sz="2400" b="1">
                <a:solidFill>
                  <a:schemeClr val="hlink"/>
                </a:solidFill>
              </a:rPr>
              <a:t>头结点另外用顺序存储</a:t>
            </a:r>
            <a:r>
              <a:rPr lang="zh-CN" altLang="en-US" sz="2400" b="1">
                <a:ea typeface="黑体" panose="02010609060101010101" pitchFamily="2" charset="-122"/>
              </a:rPr>
              <a:t>结构存储。</a:t>
            </a:r>
            <a:endParaRPr lang="zh-CN" altLang="en-US" sz="2400" b="1">
              <a:ea typeface="黑体" panose="02010609060101010101" pitchFamily="2" charset="-122"/>
            </a:endParaRPr>
          </a:p>
        </p:txBody>
      </p:sp>
      <p:graphicFrame>
        <p:nvGraphicFramePr>
          <p:cNvPr id="37911" name="Group 23"/>
          <p:cNvGraphicFramePr>
            <a:graphicFrameLocks noGrp="1"/>
          </p:cNvGraphicFramePr>
          <p:nvPr/>
        </p:nvGraphicFramePr>
        <p:xfrm>
          <a:off x="5083175" y="2187575"/>
          <a:ext cx="2540000" cy="517576"/>
        </p:xfrm>
        <a:graphic>
          <a:graphicData uri="http://schemas.openxmlformats.org/drawingml/2006/table">
            <a:tbl>
              <a:tblPr/>
              <a:tblGrid>
                <a:gridCol w="1270000"/>
                <a:gridCol w="1270000"/>
              </a:tblGrid>
              <a:tr h="517525">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800" b="0" i="0" u="none" strike="noStrike" cap="none" normalizeH="0" baseline="0" dirty="0" err="1">
                          <a:ln>
                            <a:noFill/>
                          </a:ln>
                          <a:solidFill>
                            <a:schemeClr val="bg2"/>
                          </a:solidFill>
                          <a:effectLst/>
                          <a:latin typeface="Times New Roman" panose="02020603050405020304" pitchFamily="18" charset="0"/>
                          <a:ea typeface="SimSun" panose="02010600030101010101" pitchFamily="2" charset="-122"/>
                        </a:rPr>
                        <a:t>dest</a:t>
                      </a:r>
                      <a:endParaRPr kumimoji="0" lang="en-US" sz="2800" b="0" i="0" u="none" strike="noStrike" cap="none" normalizeH="0" baseline="0" dirty="0">
                        <a:ln>
                          <a:noFill/>
                        </a:ln>
                        <a:solidFill>
                          <a:schemeClr val="bg2"/>
                        </a:solidFill>
                        <a:effectLst/>
                        <a:latin typeface="Arial" panose="020B0604020202020204" pitchFamily="34" charset="0"/>
                        <a:ea typeface="SimSun" panose="02010600030101010101" pitchFamily="2" charset="-122"/>
                      </a:endParaRPr>
                    </a:p>
                  </a:txBody>
                  <a:tcPr marT="45428" marB="454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8585"/>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800" b="0" i="0" u="none" strike="noStrike" cap="none" normalizeH="0" baseline="0" dirty="0">
                          <a:ln>
                            <a:noFill/>
                          </a:ln>
                          <a:solidFill>
                            <a:schemeClr val="bg2"/>
                          </a:solidFill>
                          <a:effectLst/>
                          <a:latin typeface="Times New Roman" panose="02020603050405020304" pitchFamily="18" charset="0"/>
                          <a:ea typeface="SimSun" panose="02010600030101010101" pitchFamily="2" charset="-122"/>
                        </a:rPr>
                        <a:t>link</a:t>
                      </a:r>
                      <a:endParaRPr kumimoji="0" lang="en-US" sz="2800" b="0" i="0" u="none" strike="noStrike" cap="none" normalizeH="0" baseline="0" dirty="0">
                        <a:ln>
                          <a:noFill/>
                        </a:ln>
                        <a:solidFill>
                          <a:schemeClr val="bg2"/>
                        </a:solidFill>
                        <a:effectLst/>
                        <a:latin typeface="Arial" panose="020B0604020202020204" pitchFamily="34" charset="0"/>
                        <a:ea typeface="SimSun" panose="02010600030101010101" pitchFamily="2" charset="-122"/>
                      </a:endParaRPr>
                    </a:p>
                  </a:txBody>
                  <a:tcPr marT="45428" marB="454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8585"/>
                    </a:solidFill>
                  </a:tcPr>
                </a:tc>
              </a:tr>
            </a:tbl>
          </a:graphicData>
        </a:graphic>
      </p:graphicFrame>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904"/>
                                        </p:tgtEl>
                                        <p:attrNameLst>
                                          <p:attrName>style.visibility</p:attrName>
                                        </p:attrNameLst>
                                      </p:cBhvr>
                                      <p:to>
                                        <p:strVal val="visible"/>
                                      </p:to>
                                    </p:set>
                                    <p:animEffect transition="in" filter="blinds(horizontal)">
                                      <p:cBhvr>
                                        <p:cTn id="7" dur="500"/>
                                        <p:tgtEl>
                                          <p:spTgt spid="37904"/>
                                        </p:tgtEl>
                                      </p:cBhvr>
                                    </p:animEffect>
                                  </p:childTnLst>
                                </p:cTn>
                              </p:par>
                              <p:par>
                                <p:cTn id="8" presetID="3" presetClass="entr" presetSubtype="10" fill="hold" nodeType="withEffect">
                                  <p:stCondLst>
                                    <p:cond delay="0"/>
                                  </p:stCondLst>
                                  <p:childTnLst>
                                    <p:set>
                                      <p:cBhvr>
                                        <p:cTn id="9" dur="1" fill="hold">
                                          <p:stCondLst>
                                            <p:cond delay="0"/>
                                          </p:stCondLst>
                                        </p:cTn>
                                        <p:tgtEl>
                                          <p:spTgt spid="37895"/>
                                        </p:tgtEl>
                                        <p:attrNameLst>
                                          <p:attrName>style.visibility</p:attrName>
                                        </p:attrNameLst>
                                      </p:cBhvr>
                                      <p:to>
                                        <p:strVal val="visible"/>
                                      </p:to>
                                    </p:set>
                                    <p:animEffect transition="in" filter="blinds(horizontal)">
                                      <p:cBhvr>
                                        <p:cTn id="10" dur="500"/>
                                        <p:tgtEl>
                                          <p:spTgt spid="3789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7909"/>
                                        </p:tgtEl>
                                        <p:attrNameLst>
                                          <p:attrName>style.visibility</p:attrName>
                                        </p:attrNameLst>
                                      </p:cBhvr>
                                      <p:to>
                                        <p:strVal val="visible"/>
                                      </p:to>
                                    </p:set>
                                    <p:animEffect transition="in" filter="blinds(horizontal)">
                                      <p:cBhvr>
                                        <p:cTn id="15" dur="500"/>
                                        <p:tgtEl>
                                          <p:spTgt spid="3790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7903"/>
                                        </p:tgtEl>
                                        <p:attrNameLst>
                                          <p:attrName>style.visibility</p:attrName>
                                        </p:attrNameLst>
                                      </p:cBhvr>
                                      <p:to>
                                        <p:strVal val="visible"/>
                                      </p:to>
                                    </p:set>
                                    <p:animEffect transition="in" filter="blinds(horizontal)">
                                      <p:cBhvr>
                                        <p:cTn id="18" dur="500"/>
                                        <p:tgtEl>
                                          <p:spTgt spid="37903"/>
                                        </p:tgtEl>
                                      </p:cBhvr>
                                    </p:animEffect>
                                  </p:childTnLst>
                                </p:cTn>
                              </p:par>
                              <p:par>
                                <p:cTn id="19" presetID="3" presetClass="entr" presetSubtype="10" fill="hold" nodeType="withEffect">
                                  <p:stCondLst>
                                    <p:cond delay="0"/>
                                  </p:stCondLst>
                                  <p:childTnLst>
                                    <p:set>
                                      <p:cBhvr>
                                        <p:cTn id="20" dur="1" fill="hold">
                                          <p:stCondLst>
                                            <p:cond delay="0"/>
                                          </p:stCondLst>
                                        </p:cTn>
                                        <p:tgtEl>
                                          <p:spTgt spid="37911"/>
                                        </p:tgtEl>
                                        <p:attrNameLst>
                                          <p:attrName>style.visibility</p:attrName>
                                        </p:attrNameLst>
                                      </p:cBhvr>
                                      <p:to>
                                        <p:strVal val="visible"/>
                                      </p:to>
                                    </p:set>
                                    <p:animEffect transition="in" filter="blinds(horizontal)">
                                      <p:cBhvr>
                                        <p:cTn id="21" dur="500"/>
                                        <p:tgtEl>
                                          <p:spTgt spid="37911"/>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7907"/>
                                        </p:tgtEl>
                                        <p:attrNameLst>
                                          <p:attrName>style.visibility</p:attrName>
                                        </p:attrNameLst>
                                      </p:cBhvr>
                                      <p:to>
                                        <p:strVal val="visible"/>
                                      </p:to>
                                    </p:set>
                                    <p:animEffect transition="in" filter="blinds(horizontal)">
                                      <p:cBhvr>
                                        <p:cTn id="26" dur="500"/>
                                        <p:tgtEl>
                                          <p:spTgt spid="37907"/>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7908"/>
                                        </p:tgtEl>
                                        <p:attrNameLst>
                                          <p:attrName>style.visibility</p:attrName>
                                        </p:attrNameLst>
                                      </p:cBhvr>
                                      <p:to>
                                        <p:strVal val="visible"/>
                                      </p:to>
                                    </p:set>
                                    <p:animEffect transition="in" filter="blinds(horizontal)">
                                      <p:cBhvr>
                                        <p:cTn id="29" dur="500"/>
                                        <p:tgtEl>
                                          <p:spTgt spid="37908"/>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37905"/>
                                        </p:tgtEl>
                                        <p:attrNameLst>
                                          <p:attrName>style.visibility</p:attrName>
                                        </p:attrNameLst>
                                      </p:cBhvr>
                                      <p:to>
                                        <p:strVal val="visible"/>
                                      </p:to>
                                    </p:set>
                                    <p:animEffect transition="in" filter="blinds(horizontal)">
                                      <p:cBhvr>
                                        <p:cTn id="32" dur="500"/>
                                        <p:tgtEl>
                                          <p:spTgt spid="37905"/>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37906"/>
                                        </p:tgtEl>
                                        <p:attrNameLst>
                                          <p:attrName>style.visibility</p:attrName>
                                        </p:attrNameLst>
                                      </p:cBhvr>
                                      <p:to>
                                        <p:strVal val="visible"/>
                                      </p:to>
                                    </p:set>
                                    <p:animEffect transition="in" filter="blinds(horizontal)">
                                      <p:cBhvr>
                                        <p:cTn id="35" dur="500"/>
                                        <p:tgtEl>
                                          <p:spTgt spid="37906"/>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37894"/>
                                        </p:tgtEl>
                                        <p:attrNameLst>
                                          <p:attrName>style.visibility</p:attrName>
                                        </p:attrNameLst>
                                      </p:cBhvr>
                                      <p:to>
                                        <p:strVal val="visible"/>
                                      </p:to>
                                    </p:set>
                                    <p:animEffect transition="in" filter="blinds(horizontal)">
                                      <p:cBhvr>
                                        <p:cTn id="40" dur="500"/>
                                        <p:tgtEl>
                                          <p:spTgt spid="37894"/>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37910"/>
                                        </p:tgtEl>
                                        <p:attrNameLst>
                                          <p:attrName>style.visibility</p:attrName>
                                        </p:attrNameLst>
                                      </p:cBhvr>
                                      <p:to>
                                        <p:strVal val="visible"/>
                                      </p:to>
                                    </p:set>
                                    <p:animEffect transition="in" filter="blinds(horizontal)">
                                      <p:cBhvr>
                                        <p:cTn id="43" dur="500"/>
                                        <p:tgtEl>
                                          <p:spTgt spid="379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4" grpId="0" autoUpdateAnimBg="0"/>
      <p:bldP spid="37903" grpId="0" autoUpdateAnimBg="0"/>
      <p:bldP spid="37904" grpId="0" autoUpdateAnimBg="0"/>
      <p:bldP spid="37905" grpId="0" animBg="1" autoUpdateAnimBg="0"/>
      <p:bldP spid="37906" grpId="0" animBg="1" autoUpdateAnimBg="0"/>
      <p:bldP spid="37907" grpId="0" animBg="1" autoUpdateAnimBg="0"/>
      <p:bldP spid="37908" grpId="0" animBg="1" autoUpdateAnimBg="0"/>
      <p:bldP spid="37909" grpId="0" animBg="1"/>
      <p:bldP spid="37910"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7CC6682E-4780-4467-B403-26739CE3BED4}"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33795"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4B81CD17-CEE4-48D8-9B90-F42B6C04C855}"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38916" name="Rectangle 2"/>
          <p:cNvSpPr>
            <a:spLocks noGrp="1" noChangeArrowheads="1"/>
          </p:cNvSpPr>
          <p:nvPr>
            <p:ph type="title" idx="4294967295"/>
          </p:nvPr>
        </p:nvSpPr>
        <p:spPr>
          <a:xfrm>
            <a:off x="0" y="252413"/>
            <a:ext cx="3962400" cy="533400"/>
          </a:xfrm>
        </p:spPr>
        <p:txBody>
          <a:bodyPr/>
          <a:lstStyle/>
          <a:p>
            <a:pPr eaLnBrk="1" hangingPunct="1">
              <a:defRPr/>
            </a:pPr>
            <a:r>
              <a:rPr lang="zh-CN" altLang="en-US" sz="2800" b="1" dirty="0">
                <a:effectLst>
                  <a:outerShdw blurRad="38100" dist="38100" dir="2700000" algn="tl">
                    <a:srgbClr val="C0C0C0"/>
                  </a:outerShdw>
                </a:effectLst>
                <a:ea typeface="仿宋_GB2312" pitchFamily="49" charset="-122"/>
              </a:rPr>
              <a:t>例</a:t>
            </a:r>
            <a:r>
              <a:rPr lang="en-US" sz="2800" b="1" dirty="0">
                <a:effectLst>
                  <a:outerShdw blurRad="38100" dist="38100" dir="2700000" algn="tl">
                    <a:srgbClr val="C0C0C0"/>
                  </a:outerShdw>
                </a:effectLst>
                <a:ea typeface="仿宋_GB2312" pitchFamily="49" charset="-122"/>
              </a:rPr>
              <a:t>1</a:t>
            </a:r>
            <a:r>
              <a:rPr lang="zh-CN" altLang="en-US" sz="2800" b="1" dirty="0">
                <a:effectLst>
                  <a:outerShdw blurRad="38100" dist="38100" dir="2700000" algn="tl">
                    <a:srgbClr val="C0C0C0"/>
                  </a:outerShdw>
                </a:effectLst>
                <a:ea typeface="仿宋_GB2312" pitchFamily="49" charset="-122"/>
              </a:rPr>
              <a:t>：无向图的邻接表</a:t>
            </a:r>
            <a:endParaRPr lang="zh-CN" altLang="en-US" sz="2800" b="1" dirty="0">
              <a:effectLst>
                <a:outerShdw blurRad="38100" dist="38100" dir="2700000" algn="tl">
                  <a:srgbClr val="C0C0C0"/>
                </a:outerShdw>
              </a:effectLst>
              <a:ea typeface="仿宋_GB2312" pitchFamily="49" charset="-122"/>
            </a:endParaRPr>
          </a:p>
        </p:txBody>
      </p:sp>
      <p:pic>
        <p:nvPicPr>
          <p:cNvPr id="33797" name="Group 13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79438" y="712788"/>
            <a:ext cx="2335212" cy="145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8" name="Text Box 138"/>
          <p:cNvSpPr txBox="1">
            <a:spLocks noChangeArrowheads="1"/>
          </p:cNvSpPr>
          <p:nvPr/>
        </p:nvSpPr>
        <p:spPr bwMode="auto">
          <a:xfrm>
            <a:off x="4343400" y="76200"/>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zh-CN" altLang="en-US" sz="2400">
                <a:solidFill>
                  <a:schemeClr val="hlink"/>
                </a:solidFill>
                <a:ea typeface="黑体" panose="02010609060101010101" pitchFamily="2" charset="-122"/>
              </a:rPr>
              <a:t>邻接表</a:t>
            </a:r>
            <a:endParaRPr lang="zh-CN" altLang="en-US" sz="2400">
              <a:solidFill>
                <a:schemeClr val="hlink"/>
              </a:solidFill>
              <a:ea typeface="黑体" panose="02010609060101010101" pitchFamily="2" charset="-122"/>
            </a:endParaRPr>
          </a:p>
        </p:txBody>
      </p:sp>
      <p:graphicFrame>
        <p:nvGraphicFramePr>
          <p:cNvPr id="38919" name="Group 7"/>
          <p:cNvGraphicFramePr>
            <a:graphicFrameLocks noGrp="1"/>
          </p:cNvGraphicFramePr>
          <p:nvPr/>
        </p:nvGraphicFramePr>
        <p:xfrm>
          <a:off x="4343400" y="685800"/>
          <a:ext cx="990600" cy="2286000"/>
        </p:xfrm>
        <a:graphic>
          <a:graphicData uri="http://schemas.openxmlformats.org/drawingml/2006/table">
            <a:tbl>
              <a:tblPr/>
              <a:tblGrid>
                <a:gridCol w="482600"/>
                <a:gridCol w="508000"/>
              </a:tblGrid>
              <a:tr h="457200">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400" b="1" i="0" u="none" strike="noStrike" cap="none" normalizeH="0" baseline="-25000">
                        <a:ln>
                          <a:noFill/>
                        </a:ln>
                        <a:solidFill>
                          <a:srgbClr val="0000FF"/>
                        </a:solidFill>
                        <a:effectLst/>
                        <a:latin typeface="Arial" panose="020B0604020202020204" pitchFamily="34" charset="0"/>
                        <a:ea typeface="SimSun" panose="02010600030101010101" pitchFamily="2" charset="-122"/>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4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accent2"/>
                    </a:solidFill>
                  </a:tcPr>
                </a:tc>
              </a:tr>
              <a:tr h="457200">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400" b="1" i="0" u="none" strike="noStrike" cap="none" normalizeH="0" baseline="-25000">
                        <a:ln>
                          <a:noFill/>
                        </a:ln>
                        <a:solidFill>
                          <a:srgbClr val="0000FF"/>
                        </a:solidFill>
                        <a:effectLst/>
                        <a:latin typeface="Arial" panose="020B0604020202020204" pitchFamily="34" charset="0"/>
                        <a:ea typeface="SimSun" panose="02010600030101010101" pitchFamily="2" charset="-122"/>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4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accent2"/>
                    </a:solidFill>
                  </a:tcPr>
                </a:tc>
              </a:tr>
              <a:tr h="457200">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400" b="1" i="0" u="none" strike="noStrike" cap="none" normalizeH="0" baseline="-25000">
                        <a:ln>
                          <a:noFill/>
                        </a:ln>
                        <a:solidFill>
                          <a:srgbClr val="0000FF"/>
                        </a:solidFill>
                        <a:effectLst/>
                        <a:latin typeface="Arial" panose="020B0604020202020204" pitchFamily="34" charset="0"/>
                        <a:ea typeface="SimSun" panose="02010600030101010101" pitchFamily="2" charset="-122"/>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4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accent2"/>
                    </a:solidFill>
                  </a:tcPr>
                </a:tc>
              </a:tr>
              <a:tr h="457200">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400" b="1" i="0" u="none" strike="noStrike" cap="none" normalizeH="0" baseline="-25000">
                        <a:ln>
                          <a:noFill/>
                        </a:ln>
                        <a:solidFill>
                          <a:srgbClr val="0000FF"/>
                        </a:solidFill>
                        <a:effectLst/>
                        <a:latin typeface="Arial" panose="020B0604020202020204" pitchFamily="34" charset="0"/>
                        <a:ea typeface="SimSun" panose="02010600030101010101" pitchFamily="2" charset="-122"/>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4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accent2"/>
                    </a:solidFill>
                  </a:tcPr>
                </a:tc>
              </a:tr>
              <a:tr h="457200">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400" b="1" i="0" u="none" strike="noStrike" cap="none" normalizeH="0" baseline="-25000">
                        <a:ln>
                          <a:noFill/>
                        </a:ln>
                        <a:solidFill>
                          <a:srgbClr val="0000FF"/>
                        </a:solidFill>
                        <a:effectLst/>
                        <a:latin typeface="Arial" panose="020B0604020202020204" pitchFamily="34" charset="0"/>
                        <a:ea typeface="SimSun" panose="02010600030101010101" pitchFamily="2" charset="-122"/>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4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accent2"/>
                    </a:solidFill>
                  </a:tcPr>
                </a:tc>
              </a:tr>
            </a:tbl>
          </a:graphicData>
        </a:graphic>
      </p:graphicFrame>
      <p:graphicFrame>
        <p:nvGraphicFramePr>
          <p:cNvPr id="38939" name="Group 27"/>
          <p:cNvGraphicFramePr>
            <a:graphicFrameLocks noGrp="1"/>
          </p:cNvGraphicFramePr>
          <p:nvPr/>
        </p:nvGraphicFramePr>
        <p:xfrm>
          <a:off x="3810000" y="693738"/>
          <a:ext cx="533400" cy="2286000"/>
        </p:xfrm>
        <a:graphic>
          <a:graphicData uri="http://schemas.openxmlformats.org/drawingml/2006/table">
            <a:tbl>
              <a:tblPr/>
              <a:tblGrid>
                <a:gridCol w="533400"/>
              </a:tblGrid>
              <a:tr h="457200">
                <a:tc>
                  <a:txBody>
                    <a:bodyPr/>
                    <a:lstStyle/>
                    <a:p>
                      <a:pPr marL="0" marR="0" lvl="0" indent="0" algn="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chemeClr val="bg2"/>
                          </a:solidFill>
                          <a:effectLst/>
                          <a:latin typeface="Times New Roman" panose="02020603050405020304" pitchFamily="18" charset="0"/>
                          <a:ea typeface="SimSun" panose="02010600030101010101" pitchFamily="2" charset="-122"/>
                        </a:rPr>
                        <a:t>1</a:t>
                      </a:r>
                      <a:endParaRPr kumimoji="0" lang="en-US" sz="2400" b="0" i="0" u="none" strike="noStrike" cap="none" normalizeH="0" baseline="0">
                        <a:ln>
                          <a:noFill/>
                        </a:ln>
                        <a:solidFill>
                          <a:schemeClr val="bg2"/>
                        </a:solidFill>
                        <a:effectLst/>
                        <a:latin typeface="Arial" panose="020B0604020202020204" pitchFamily="34" charset="0"/>
                        <a:ea typeface="SimSun" panose="02010600030101010101" pitchFamily="2" charset="-122"/>
                      </a:endParaRPr>
                    </a:p>
                  </a:txBody>
                  <a:tcPr horzOverflow="overflow">
                    <a:lnL>
                      <a:noFill/>
                    </a:lnL>
                    <a:lnR>
                      <a:noFill/>
                    </a:lnR>
                    <a:lnT>
                      <a:noFill/>
                    </a:lnT>
                    <a:lnB>
                      <a:noFill/>
                    </a:lnB>
                    <a:lnTlToBr>
                      <a:noFill/>
                    </a:lnTlToBr>
                    <a:lnBlToTr>
                      <a:noFill/>
                    </a:lnBlToTr>
                    <a:noFill/>
                  </a:tcPr>
                </a:tc>
              </a:tr>
              <a:tr h="457200">
                <a:tc>
                  <a:txBody>
                    <a:bodyPr/>
                    <a:lstStyle/>
                    <a:p>
                      <a:pPr marL="0" marR="0" lvl="0" indent="0" algn="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chemeClr val="bg2"/>
                          </a:solidFill>
                          <a:effectLst/>
                          <a:latin typeface="Times New Roman" panose="02020603050405020304" pitchFamily="18" charset="0"/>
                          <a:ea typeface="SimSun" panose="02010600030101010101" pitchFamily="2" charset="-122"/>
                        </a:rPr>
                        <a:t>2</a:t>
                      </a:r>
                      <a:endParaRPr kumimoji="0" lang="en-US" sz="2400" b="0" i="0" u="none" strike="noStrike" cap="none" normalizeH="0" baseline="0">
                        <a:ln>
                          <a:noFill/>
                        </a:ln>
                        <a:solidFill>
                          <a:schemeClr val="bg2"/>
                        </a:solidFill>
                        <a:effectLst/>
                        <a:latin typeface="Arial" panose="020B0604020202020204" pitchFamily="34" charset="0"/>
                        <a:ea typeface="SimSun" panose="02010600030101010101" pitchFamily="2" charset="-122"/>
                      </a:endParaRPr>
                    </a:p>
                  </a:txBody>
                  <a:tcPr horzOverflow="overflow">
                    <a:lnL>
                      <a:noFill/>
                    </a:lnL>
                    <a:lnR>
                      <a:noFill/>
                    </a:lnR>
                    <a:lnT>
                      <a:noFill/>
                    </a:lnT>
                    <a:lnB>
                      <a:noFill/>
                    </a:lnB>
                    <a:lnTlToBr>
                      <a:noFill/>
                    </a:lnTlToBr>
                    <a:lnBlToTr>
                      <a:noFill/>
                    </a:lnBlToTr>
                    <a:noFill/>
                  </a:tcPr>
                </a:tc>
              </a:tr>
              <a:tr h="457200">
                <a:tc>
                  <a:txBody>
                    <a:bodyPr/>
                    <a:lstStyle/>
                    <a:p>
                      <a:pPr marL="0" marR="0" lvl="0" indent="0" algn="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chemeClr val="bg2"/>
                          </a:solidFill>
                          <a:effectLst/>
                          <a:latin typeface="Times New Roman" panose="02020603050405020304" pitchFamily="18" charset="0"/>
                          <a:ea typeface="SimSun" panose="02010600030101010101" pitchFamily="2" charset="-122"/>
                        </a:rPr>
                        <a:t>3</a:t>
                      </a:r>
                      <a:endParaRPr kumimoji="0" lang="en-US" sz="2400" b="0" i="0" u="none" strike="noStrike" cap="none" normalizeH="0" baseline="0">
                        <a:ln>
                          <a:noFill/>
                        </a:ln>
                        <a:solidFill>
                          <a:schemeClr val="bg2"/>
                        </a:solidFill>
                        <a:effectLst/>
                        <a:latin typeface="Arial" panose="020B0604020202020204" pitchFamily="34" charset="0"/>
                        <a:ea typeface="SimSun" panose="02010600030101010101" pitchFamily="2" charset="-122"/>
                      </a:endParaRPr>
                    </a:p>
                  </a:txBody>
                  <a:tcPr horzOverflow="overflow">
                    <a:lnL>
                      <a:noFill/>
                    </a:lnL>
                    <a:lnR>
                      <a:noFill/>
                    </a:lnR>
                    <a:lnT>
                      <a:noFill/>
                    </a:lnT>
                    <a:lnB>
                      <a:noFill/>
                    </a:lnB>
                    <a:lnTlToBr>
                      <a:noFill/>
                    </a:lnTlToBr>
                    <a:lnBlToTr>
                      <a:noFill/>
                    </a:lnBlToTr>
                    <a:noFill/>
                  </a:tcPr>
                </a:tc>
              </a:tr>
              <a:tr h="457200">
                <a:tc>
                  <a:txBody>
                    <a:bodyPr/>
                    <a:lstStyle/>
                    <a:p>
                      <a:pPr marL="0" marR="0" lvl="0" indent="0" algn="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chemeClr val="bg2"/>
                          </a:solidFill>
                          <a:effectLst/>
                          <a:latin typeface="Times New Roman" panose="02020603050405020304" pitchFamily="18" charset="0"/>
                          <a:ea typeface="SimSun" panose="02010600030101010101" pitchFamily="2" charset="-122"/>
                        </a:rPr>
                        <a:t>4</a:t>
                      </a:r>
                      <a:endParaRPr kumimoji="0" lang="en-US" sz="2400" b="0" i="0" u="none" strike="noStrike" cap="none" normalizeH="0" baseline="0">
                        <a:ln>
                          <a:noFill/>
                        </a:ln>
                        <a:solidFill>
                          <a:schemeClr val="bg2"/>
                        </a:solidFill>
                        <a:effectLst/>
                        <a:latin typeface="Arial" panose="020B0604020202020204" pitchFamily="34" charset="0"/>
                        <a:ea typeface="SimSun" panose="02010600030101010101" pitchFamily="2" charset="-122"/>
                      </a:endParaRPr>
                    </a:p>
                  </a:txBody>
                  <a:tcPr horzOverflow="overflow">
                    <a:lnL>
                      <a:noFill/>
                    </a:lnL>
                    <a:lnR>
                      <a:noFill/>
                    </a:lnR>
                    <a:lnT>
                      <a:noFill/>
                    </a:lnT>
                    <a:lnB>
                      <a:noFill/>
                    </a:lnB>
                    <a:lnTlToBr>
                      <a:noFill/>
                    </a:lnTlToBr>
                    <a:lnBlToTr>
                      <a:noFill/>
                    </a:lnBlToTr>
                    <a:noFill/>
                  </a:tcPr>
                </a:tc>
              </a:tr>
              <a:tr h="457200">
                <a:tc>
                  <a:txBody>
                    <a:bodyPr/>
                    <a:lstStyle/>
                    <a:p>
                      <a:pPr marL="0" marR="0" lvl="0" indent="0" algn="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chemeClr val="bg2"/>
                          </a:solidFill>
                          <a:effectLst/>
                          <a:latin typeface="Times New Roman" panose="02020603050405020304" pitchFamily="18" charset="0"/>
                          <a:ea typeface="SimSun" panose="02010600030101010101" pitchFamily="2" charset="-122"/>
                        </a:rPr>
                        <a:t>5</a:t>
                      </a:r>
                      <a:endParaRPr kumimoji="0" lang="en-US" sz="2400" b="0" i="0" u="none" strike="noStrike" cap="none" normalizeH="0" baseline="0">
                        <a:ln>
                          <a:noFill/>
                        </a:ln>
                        <a:solidFill>
                          <a:schemeClr val="bg2"/>
                        </a:solidFill>
                        <a:effectLst/>
                        <a:latin typeface="Arial" panose="020B0604020202020204" pitchFamily="34" charset="0"/>
                        <a:ea typeface="SimSun" panose="02010600030101010101" pitchFamily="2" charset="-122"/>
                      </a:endParaRPr>
                    </a:p>
                  </a:txBody>
                  <a:tcPr horzOverflow="overflow">
                    <a:lnL>
                      <a:noFill/>
                    </a:lnL>
                    <a:lnR>
                      <a:noFill/>
                    </a:lnR>
                    <a:lnT>
                      <a:noFill/>
                    </a:lnT>
                    <a:lnB>
                      <a:noFill/>
                    </a:lnB>
                    <a:lnTlToBr>
                      <a:noFill/>
                    </a:lnTlToBr>
                    <a:lnBlToTr>
                      <a:noFill/>
                    </a:lnBlToTr>
                    <a:noFill/>
                  </a:tcPr>
                </a:tc>
              </a:tr>
            </a:tbl>
          </a:graphicData>
        </a:graphic>
      </p:graphicFrame>
      <p:sp>
        <p:nvSpPr>
          <p:cNvPr id="38945" name="Line 42"/>
          <p:cNvSpPr>
            <a:spLocks noChangeShapeType="1"/>
          </p:cNvSpPr>
          <p:nvPr/>
        </p:nvSpPr>
        <p:spPr bwMode="auto">
          <a:xfrm>
            <a:off x="5181600" y="914400"/>
            <a:ext cx="533400"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46" name="Line 43"/>
          <p:cNvSpPr>
            <a:spLocks noChangeShapeType="1"/>
          </p:cNvSpPr>
          <p:nvPr/>
        </p:nvSpPr>
        <p:spPr bwMode="auto">
          <a:xfrm>
            <a:off x="5181600" y="2286000"/>
            <a:ext cx="533400"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47" name="Line 44"/>
          <p:cNvSpPr>
            <a:spLocks noChangeShapeType="1"/>
          </p:cNvSpPr>
          <p:nvPr/>
        </p:nvSpPr>
        <p:spPr bwMode="auto">
          <a:xfrm>
            <a:off x="5181600" y="2743200"/>
            <a:ext cx="533400"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48" name="Line 73"/>
          <p:cNvSpPr>
            <a:spLocks noChangeShapeType="1"/>
          </p:cNvSpPr>
          <p:nvPr/>
        </p:nvSpPr>
        <p:spPr bwMode="auto">
          <a:xfrm>
            <a:off x="5181600" y="1371600"/>
            <a:ext cx="533400"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49" name="Line 74"/>
          <p:cNvSpPr>
            <a:spLocks noChangeShapeType="1"/>
          </p:cNvSpPr>
          <p:nvPr/>
        </p:nvSpPr>
        <p:spPr bwMode="auto">
          <a:xfrm>
            <a:off x="5181600" y="1828800"/>
            <a:ext cx="533400"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38950" name="Group 38"/>
          <p:cNvGrpSpPr/>
          <p:nvPr/>
        </p:nvGrpSpPr>
        <p:grpSpPr bwMode="auto">
          <a:xfrm>
            <a:off x="5715000" y="747713"/>
            <a:ext cx="2133600" cy="395287"/>
            <a:chOff x="0" y="0"/>
            <a:chExt cx="1344" cy="249"/>
          </a:xfrm>
        </p:grpSpPr>
        <p:sp>
          <p:nvSpPr>
            <p:cNvPr id="33998" name="Rectangle 403"/>
            <p:cNvSpPr>
              <a:spLocks noChangeArrowheads="1"/>
            </p:cNvSpPr>
            <p:nvPr/>
          </p:nvSpPr>
          <p:spPr bwMode="auto">
            <a:xfrm>
              <a:off x="1056"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r>
                <a:rPr lang="en-US" altLang="zh-CN" sz="2000" b="1"/>
                <a:t>^</a:t>
              </a:r>
              <a:endParaRPr lang="en-US" altLang="zh-CN" sz="2000" b="1"/>
            </a:p>
          </p:txBody>
        </p:sp>
        <p:sp>
          <p:nvSpPr>
            <p:cNvPr id="33999" name="Rectangle 404"/>
            <p:cNvSpPr>
              <a:spLocks noChangeArrowheads="1"/>
            </p:cNvSpPr>
            <p:nvPr/>
          </p:nvSpPr>
          <p:spPr bwMode="auto">
            <a:xfrm>
              <a:off x="768"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r>
                <a:rPr lang="en-US" altLang="zh-CN" sz="2000" b="1"/>
                <a:t>4</a:t>
              </a:r>
              <a:endParaRPr lang="en-US" altLang="zh-CN" sz="2000" b="1"/>
            </a:p>
          </p:txBody>
        </p:sp>
        <p:sp>
          <p:nvSpPr>
            <p:cNvPr id="34000" name="Line 405"/>
            <p:cNvSpPr>
              <a:spLocks noChangeShapeType="1"/>
            </p:cNvSpPr>
            <p:nvPr/>
          </p:nvSpPr>
          <p:spPr bwMode="auto">
            <a:xfrm>
              <a:off x="768" y="0"/>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001" name="Line 406"/>
            <p:cNvSpPr>
              <a:spLocks noChangeShapeType="1"/>
            </p:cNvSpPr>
            <p:nvPr/>
          </p:nvSpPr>
          <p:spPr bwMode="auto">
            <a:xfrm>
              <a:off x="768" y="249"/>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002" name="Line 407"/>
            <p:cNvSpPr>
              <a:spLocks noChangeShapeType="1"/>
            </p:cNvSpPr>
            <p:nvPr/>
          </p:nvSpPr>
          <p:spPr bwMode="auto">
            <a:xfrm>
              <a:off x="768"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003" name="Line 408"/>
            <p:cNvSpPr>
              <a:spLocks noChangeShapeType="1"/>
            </p:cNvSpPr>
            <p:nvPr/>
          </p:nvSpPr>
          <p:spPr bwMode="auto">
            <a:xfrm>
              <a:off x="1056" y="0"/>
              <a:ext cx="0" cy="24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004" name="Line 409"/>
            <p:cNvSpPr>
              <a:spLocks noChangeShapeType="1"/>
            </p:cNvSpPr>
            <p:nvPr/>
          </p:nvSpPr>
          <p:spPr bwMode="auto">
            <a:xfrm>
              <a:off x="1344"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005" name="Rectangle 419"/>
            <p:cNvSpPr>
              <a:spLocks noChangeArrowheads="1"/>
            </p:cNvSpPr>
            <p:nvPr/>
          </p:nvSpPr>
          <p:spPr bwMode="auto">
            <a:xfrm>
              <a:off x="288"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endParaRPr lang="zh-CN" altLang="en-US" sz="2000" b="1"/>
            </a:p>
          </p:txBody>
        </p:sp>
        <p:sp>
          <p:nvSpPr>
            <p:cNvPr id="34006" name="Rectangle 420"/>
            <p:cNvSpPr>
              <a:spLocks noChangeArrowheads="1"/>
            </p:cNvSpPr>
            <p:nvPr/>
          </p:nvSpPr>
          <p:spPr bwMode="auto">
            <a:xfrm>
              <a:off x="0"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r>
                <a:rPr lang="en-US" altLang="zh-CN" sz="2000" b="1"/>
                <a:t>2</a:t>
              </a:r>
              <a:endParaRPr lang="en-US" altLang="zh-CN" sz="2000" b="1"/>
            </a:p>
          </p:txBody>
        </p:sp>
        <p:sp>
          <p:nvSpPr>
            <p:cNvPr id="34007" name="Line 421"/>
            <p:cNvSpPr>
              <a:spLocks noChangeShapeType="1"/>
            </p:cNvSpPr>
            <p:nvPr/>
          </p:nvSpPr>
          <p:spPr bwMode="auto">
            <a:xfrm>
              <a:off x="0" y="0"/>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008" name="Line 422"/>
            <p:cNvSpPr>
              <a:spLocks noChangeShapeType="1"/>
            </p:cNvSpPr>
            <p:nvPr/>
          </p:nvSpPr>
          <p:spPr bwMode="auto">
            <a:xfrm>
              <a:off x="0" y="249"/>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009" name="Line 423"/>
            <p:cNvSpPr>
              <a:spLocks noChangeShapeType="1"/>
            </p:cNvSpPr>
            <p:nvPr/>
          </p:nvSpPr>
          <p:spPr bwMode="auto">
            <a:xfrm>
              <a:off x="0"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010" name="Line 424"/>
            <p:cNvSpPr>
              <a:spLocks noChangeShapeType="1"/>
            </p:cNvSpPr>
            <p:nvPr/>
          </p:nvSpPr>
          <p:spPr bwMode="auto">
            <a:xfrm>
              <a:off x="288" y="0"/>
              <a:ext cx="0" cy="24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011" name="Line 425"/>
            <p:cNvSpPr>
              <a:spLocks noChangeShapeType="1"/>
            </p:cNvSpPr>
            <p:nvPr/>
          </p:nvSpPr>
          <p:spPr bwMode="auto">
            <a:xfrm>
              <a:off x="576"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012" name="Line 461"/>
            <p:cNvSpPr>
              <a:spLocks noChangeShapeType="1"/>
            </p:cNvSpPr>
            <p:nvPr/>
          </p:nvSpPr>
          <p:spPr bwMode="auto">
            <a:xfrm>
              <a:off x="432" y="144"/>
              <a:ext cx="336"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8966" name="Group 54"/>
          <p:cNvGrpSpPr/>
          <p:nvPr/>
        </p:nvGrpSpPr>
        <p:grpSpPr bwMode="auto">
          <a:xfrm>
            <a:off x="5715000" y="1662113"/>
            <a:ext cx="3352800" cy="395287"/>
            <a:chOff x="0" y="0"/>
            <a:chExt cx="2112" cy="249"/>
          </a:xfrm>
        </p:grpSpPr>
        <p:sp>
          <p:nvSpPr>
            <p:cNvPr id="33975" name="Rectangle 382"/>
            <p:cNvSpPr>
              <a:spLocks noChangeArrowheads="1"/>
            </p:cNvSpPr>
            <p:nvPr/>
          </p:nvSpPr>
          <p:spPr bwMode="auto">
            <a:xfrm>
              <a:off x="1056"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endParaRPr lang="zh-CN" altLang="en-US" sz="2000" b="1">
                <a:solidFill>
                  <a:srgbClr val="0000FF"/>
                </a:solidFill>
              </a:endParaRPr>
            </a:p>
          </p:txBody>
        </p:sp>
        <p:sp>
          <p:nvSpPr>
            <p:cNvPr id="33976" name="Rectangle 383"/>
            <p:cNvSpPr>
              <a:spLocks noChangeArrowheads="1"/>
            </p:cNvSpPr>
            <p:nvPr/>
          </p:nvSpPr>
          <p:spPr bwMode="auto">
            <a:xfrm>
              <a:off x="768"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r>
                <a:rPr lang="en-US" altLang="zh-CN" sz="2000" b="1">
                  <a:solidFill>
                    <a:schemeClr val="bg2"/>
                  </a:solidFill>
                </a:rPr>
                <a:t>4</a:t>
              </a:r>
              <a:endParaRPr lang="en-US" altLang="zh-CN" sz="2000" b="1">
                <a:solidFill>
                  <a:schemeClr val="bg2"/>
                </a:solidFill>
              </a:endParaRPr>
            </a:p>
          </p:txBody>
        </p:sp>
        <p:sp>
          <p:nvSpPr>
            <p:cNvPr id="33977" name="Line 385"/>
            <p:cNvSpPr>
              <a:spLocks noChangeShapeType="1"/>
            </p:cNvSpPr>
            <p:nvPr/>
          </p:nvSpPr>
          <p:spPr bwMode="auto">
            <a:xfrm>
              <a:off x="768" y="249"/>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78" name="Line 386"/>
            <p:cNvSpPr>
              <a:spLocks noChangeShapeType="1"/>
            </p:cNvSpPr>
            <p:nvPr/>
          </p:nvSpPr>
          <p:spPr bwMode="auto">
            <a:xfrm>
              <a:off x="768"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79" name="Line 387"/>
            <p:cNvSpPr>
              <a:spLocks noChangeShapeType="1"/>
            </p:cNvSpPr>
            <p:nvPr/>
          </p:nvSpPr>
          <p:spPr bwMode="auto">
            <a:xfrm>
              <a:off x="1056" y="0"/>
              <a:ext cx="0" cy="24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80" name="Line 388"/>
            <p:cNvSpPr>
              <a:spLocks noChangeShapeType="1"/>
            </p:cNvSpPr>
            <p:nvPr/>
          </p:nvSpPr>
          <p:spPr bwMode="auto">
            <a:xfrm>
              <a:off x="1344"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81" name="Rectangle 412"/>
            <p:cNvSpPr>
              <a:spLocks noChangeArrowheads="1"/>
            </p:cNvSpPr>
            <p:nvPr/>
          </p:nvSpPr>
          <p:spPr bwMode="auto">
            <a:xfrm>
              <a:off x="288"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endParaRPr lang="zh-CN" altLang="en-US" sz="2000" b="1">
                <a:solidFill>
                  <a:srgbClr val="0000FF"/>
                </a:solidFill>
              </a:endParaRPr>
            </a:p>
          </p:txBody>
        </p:sp>
        <p:sp>
          <p:nvSpPr>
            <p:cNvPr id="33982" name="Rectangle 413"/>
            <p:cNvSpPr>
              <a:spLocks noChangeArrowheads="1"/>
            </p:cNvSpPr>
            <p:nvPr/>
          </p:nvSpPr>
          <p:spPr bwMode="auto">
            <a:xfrm>
              <a:off x="0"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r>
                <a:rPr lang="en-US" altLang="zh-CN" sz="2000" b="1">
                  <a:solidFill>
                    <a:schemeClr val="bg2"/>
                  </a:solidFill>
                </a:rPr>
                <a:t>2</a:t>
              </a:r>
              <a:endParaRPr lang="en-US" altLang="zh-CN" sz="2000" b="1">
                <a:solidFill>
                  <a:schemeClr val="bg2"/>
                </a:solidFill>
              </a:endParaRPr>
            </a:p>
          </p:txBody>
        </p:sp>
        <p:sp>
          <p:nvSpPr>
            <p:cNvPr id="33983" name="Line 414"/>
            <p:cNvSpPr>
              <a:spLocks noChangeShapeType="1"/>
            </p:cNvSpPr>
            <p:nvPr/>
          </p:nvSpPr>
          <p:spPr bwMode="auto">
            <a:xfrm>
              <a:off x="0" y="0"/>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84" name="Line 415"/>
            <p:cNvSpPr>
              <a:spLocks noChangeShapeType="1"/>
            </p:cNvSpPr>
            <p:nvPr/>
          </p:nvSpPr>
          <p:spPr bwMode="auto">
            <a:xfrm>
              <a:off x="0" y="249"/>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85" name="Line 416"/>
            <p:cNvSpPr>
              <a:spLocks noChangeShapeType="1"/>
            </p:cNvSpPr>
            <p:nvPr/>
          </p:nvSpPr>
          <p:spPr bwMode="auto">
            <a:xfrm>
              <a:off x="0"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86" name="Line 417"/>
            <p:cNvSpPr>
              <a:spLocks noChangeShapeType="1"/>
            </p:cNvSpPr>
            <p:nvPr/>
          </p:nvSpPr>
          <p:spPr bwMode="auto">
            <a:xfrm>
              <a:off x="288" y="0"/>
              <a:ext cx="0" cy="24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87" name="Line 418"/>
            <p:cNvSpPr>
              <a:spLocks noChangeShapeType="1"/>
            </p:cNvSpPr>
            <p:nvPr/>
          </p:nvSpPr>
          <p:spPr bwMode="auto">
            <a:xfrm>
              <a:off x="576"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88" name="Rectangle 454"/>
            <p:cNvSpPr>
              <a:spLocks noChangeArrowheads="1"/>
            </p:cNvSpPr>
            <p:nvPr/>
          </p:nvSpPr>
          <p:spPr bwMode="auto">
            <a:xfrm>
              <a:off x="1824"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r>
                <a:rPr lang="en-US" altLang="zh-CN" sz="2000" b="1">
                  <a:solidFill>
                    <a:schemeClr val="bg2"/>
                  </a:solidFill>
                </a:rPr>
                <a:t>^</a:t>
              </a:r>
              <a:endParaRPr lang="en-US" altLang="zh-CN" sz="2000" b="1">
                <a:solidFill>
                  <a:schemeClr val="bg2"/>
                </a:solidFill>
              </a:endParaRPr>
            </a:p>
          </p:txBody>
        </p:sp>
        <p:sp>
          <p:nvSpPr>
            <p:cNvPr id="33989" name="Rectangle 455"/>
            <p:cNvSpPr>
              <a:spLocks noChangeArrowheads="1"/>
            </p:cNvSpPr>
            <p:nvPr/>
          </p:nvSpPr>
          <p:spPr bwMode="auto">
            <a:xfrm>
              <a:off x="1536"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r>
                <a:rPr lang="en-US" altLang="zh-CN" sz="2000" b="1">
                  <a:solidFill>
                    <a:schemeClr val="bg2"/>
                  </a:solidFill>
                </a:rPr>
                <a:t>5</a:t>
              </a:r>
              <a:endParaRPr lang="en-US" altLang="zh-CN" sz="2000" b="1">
                <a:solidFill>
                  <a:schemeClr val="bg2"/>
                </a:solidFill>
              </a:endParaRPr>
            </a:p>
          </p:txBody>
        </p:sp>
        <p:sp>
          <p:nvSpPr>
            <p:cNvPr id="33990" name="Line 456"/>
            <p:cNvSpPr>
              <a:spLocks noChangeShapeType="1"/>
            </p:cNvSpPr>
            <p:nvPr/>
          </p:nvSpPr>
          <p:spPr bwMode="auto">
            <a:xfrm>
              <a:off x="1536" y="0"/>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91" name="Line 457"/>
            <p:cNvSpPr>
              <a:spLocks noChangeShapeType="1"/>
            </p:cNvSpPr>
            <p:nvPr/>
          </p:nvSpPr>
          <p:spPr bwMode="auto">
            <a:xfrm>
              <a:off x="1536" y="249"/>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92" name="Line 458"/>
            <p:cNvSpPr>
              <a:spLocks noChangeShapeType="1"/>
            </p:cNvSpPr>
            <p:nvPr/>
          </p:nvSpPr>
          <p:spPr bwMode="auto">
            <a:xfrm>
              <a:off x="1536"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93" name="Line 459"/>
            <p:cNvSpPr>
              <a:spLocks noChangeShapeType="1"/>
            </p:cNvSpPr>
            <p:nvPr/>
          </p:nvSpPr>
          <p:spPr bwMode="auto">
            <a:xfrm>
              <a:off x="1824" y="0"/>
              <a:ext cx="0" cy="24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94" name="Line 460"/>
            <p:cNvSpPr>
              <a:spLocks noChangeShapeType="1"/>
            </p:cNvSpPr>
            <p:nvPr/>
          </p:nvSpPr>
          <p:spPr bwMode="auto">
            <a:xfrm>
              <a:off x="2112"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95" name="Line 464"/>
            <p:cNvSpPr>
              <a:spLocks noChangeShapeType="1"/>
            </p:cNvSpPr>
            <p:nvPr/>
          </p:nvSpPr>
          <p:spPr bwMode="auto">
            <a:xfrm>
              <a:off x="432" y="144"/>
              <a:ext cx="336"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996" name="Line 465"/>
            <p:cNvSpPr>
              <a:spLocks noChangeShapeType="1"/>
            </p:cNvSpPr>
            <p:nvPr/>
          </p:nvSpPr>
          <p:spPr bwMode="auto">
            <a:xfrm>
              <a:off x="1200" y="144"/>
              <a:ext cx="336"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997" name="Line 475"/>
            <p:cNvSpPr>
              <a:spLocks noChangeShapeType="1"/>
            </p:cNvSpPr>
            <p:nvPr/>
          </p:nvSpPr>
          <p:spPr bwMode="auto">
            <a:xfrm>
              <a:off x="768" y="0"/>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pic>
        <p:nvPicPr>
          <p:cNvPr id="38990" name="Group 47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4363" y="1169988"/>
            <a:ext cx="34067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91" name="Rectangle 481"/>
          <p:cNvSpPr>
            <a:spLocks noChangeArrowheads="1"/>
          </p:cNvSpPr>
          <p:nvPr/>
        </p:nvSpPr>
        <p:spPr bwMode="auto">
          <a:xfrm>
            <a:off x="0" y="3592513"/>
            <a:ext cx="4038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r>
              <a:rPr lang="zh-CN" altLang="en-US" sz="2800" b="1" dirty="0">
                <a:effectLst>
                  <a:outerShdw blurRad="38100" dist="38100" dir="2700000" algn="tl">
                    <a:srgbClr val="C0C0C0"/>
                  </a:outerShdw>
                </a:effectLst>
              </a:rPr>
              <a:t>例</a:t>
            </a:r>
            <a:r>
              <a:rPr lang="en-US" sz="2800" b="1" dirty="0">
                <a:effectLst>
                  <a:outerShdw blurRad="38100" dist="38100" dir="2700000" algn="tl">
                    <a:srgbClr val="C0C0C0"/>
                  </a:outerShdw>
                </a:effectLst>
              </a:rPr>
              <a:t>2</a:t>
            </a:r>
            <a:r>
              <a:rPr lang="zh-CN" altLang="en-US" sz="2800" b="1" dirty="0">
                <a:effectLst>
                  <a:outerShdw blurRad="38100" dist="38100" dir="2700000" algn="tl">
                    <a:srgbClr val="C0C0C0"/>
                  </a:outerShdw>
                </a:effectLst>
              </a:rPr>
              <a:t>：有向图的邻接表</a:t>
            </a:r>
            <a:endParaRPr lang="zh-CN" altLang="en-US" sz="2800" b="1" dirty="0">
              <a:effectLst>
                <a:outerShdw blurRad="38100" dist="38100" dir="2700000" algn="tl">
                  <a:srgbClr val="C0C0C0"/>
                </a:outerShdw>
              </a:effectLst>
            </a:endParaRPr>
          </a:p>
        </p:txBody>
      </p:sp>
      <p:pic>
        <p:nvPicPr>
          <p:cNvPr id="38992" name="Group 49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050" y="4413250"/>
            <a:ext cx="2298700" cy="141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93" name="Text Box 542"/>
          <p:cNvSpPr txBox="1">
            <a:spLocks noChangeArrowheads="1"/>
          </p:cNvSpPr>
          <p:nvPr/>
        </p:nvSpPr>
        <p:spPr bwMode="auto">
          <a:xfrm>
            <a:off x="3276600" y="3952875"/>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zh-CN" altLang="en-US" sz="2400">
                <a:solidFill>
                  <a:schemeClr val="hlink"/>
                </a:solidFill>
                <a:ea typeface="黑体" panose="02010609060101010101" pitchFamily="2" charset="-122"/>
              </a:rPr>
              <a:t>邻接表</a:t>
            </a:r>
            <a:endParaRPr lang="zh-CN" altLang="en-US" sz="2400">
              <a:solidFill>
                <a:schemeClr val="accent1"/>
              </a:solidFill>
              <a:ea typeface="黑体" panose="02010609060101010101" pitchFamily="2" charset="-122"/>
            </a:endParaRPr>
          </a:p>
        </p:txBody>
      </p:sp>
      <p:grpSp>
        <p:nvGrpSpPr>
          <p:cNvPr id="38994" name="Group 82"/>
          <p:cNvGrpSpPr/>
          <p:nvPr/>
        </p:nvGrpSpPr>
        <p:grpSpPr bwMode="auto">
          <a:xfrm>
            <a:off x="6324600" y="4430713"/>
            <a:ext cx="2133600" cy="1639887"/>
            <a:chOff x="0" y="0"/>
            <a:chExt cx="1344" cy="1033"/>
          </a:xfrm>
        </p:grpSpPr>
        <p:sp>
          <p:nvSpPr>
            <p:cNvPr id="33926" name="Rectangle 544"/>
            <p:cNvSpPr>
              <a:spLocks noChangeArrowheads="1"/>
            </p:cNvSpPr>
            <p:nvPr/>
          </p:nvSpPr>
          <p:spPr bwMode="auto">
            <a:xfrm>
              <a:off x="324" y="772"/>
              <a:ext cx="396" cy="249"/>
            </a:xfrm>
            <a:prstGeom prst="rect">
              <a:avLst/>
            </a:prstGeom>
            <a:solidFill>
              <a:srgbClr val="CDE5F3"/>
            </a:solidFill>
            <a:ln w="3175">
              <a:solidFill>
                <a:schemeClr val="bg2"/>
              </a:solidFill>
              <a:miter lim="800000"/>
            </a:ln>
          </p:spPr>
          <p:txBody>
            <a:bodyPr/>
            <a:lstStyle/>
            <a:p>
              <a:pPr algn="ctr">
                <a:spcBef>
                  <a:spcPct val="20000"/>
                </a:spcBef>
              </a:pPr>
              <a:endParaRPr lang="zh-CN" altLang="en-US" sz="2000">
                <a:solidFill>
                  <a:schemeClr val="bg1"/>
                </a:solidFill>
              </a:endParaRPr>
            </a:p>
          </p:txBody>
        </p:sp>
        <p:sp>
          <p:nvSpPr>
            <p:cNvPr id="33927" name="Rectangle 545"/>
            <p:cNvSpPr>
              <a:spLocks noChangeArrowheads="1"/>
            </p:cNvSpPr>
            <p:nvPr/>
          </p:nvSpPr>
          <p:spPr bwMode="auto">
            <a:xfrm>
              <a:off x="0" y="772"/>
              <a:ext cx="324" cy="249"/>
            </a:xfrm>
            <a:prstGeom prst="rect">
              <a:avLst/>
            </a:prstGeom>
            <a:solidFill>
              <a:srgbClr val="CDE5F3"/>
            </a:solidFill>
            <a:ln w="3175">
              <a:solidFill>
                <a:schemeClr val="bg2"/>
              </a:solidFill>
              <a:miter lim="800000"/>
            </a:ln>
          </p:spPr>
          <p:txBody>
            <a:bodyPr/>
            <a:lstStyle/>
            <a:p>
              <a:pPr algn="ctr">
                <a:spcBef>
                  <a:spcPct val="20000"/>
                </a:spcBef>
              </a:pPr>
              <a:r>
                <a:rPr lang="en-US" altLang="zh-CN" sz="2000" b="1"/>
                <a:t>V4</a:t>
              </a:r>
              <a:endParaRPr lang="en-US" altLang="zh-CN" sz="2000" b="1"/>
            </a:p>
          </p:txBody>
        </p:sp>
        <p:sp>
          <p:nvSpPr>
            <p:cNvPr id="33928" name="Rectangle 546"/>
            <p:cNvSpPr>
              <a:spLocks noChangeArrowheads="1"/>
            </p:cNvSpPr>
            <p:nvPr/>
          </p:nvSpPr>
          <p:spPr bwMode="auto">
            <a:xfrm>
              <a:off x="324" y="523"/>
              <a:ext cx="396" cy="249"/>
            </a:xfrm>
            <a:prstGeom prst="rect">
              <a:avLst/>
            </a:prstGeom>
            <a:solidFill>
              <a:srgbClr val="CDE5F3"/>
            </a:solidFill>
            <a:ln w="3175">
              <a:solidFill>
                <a:schemeClr val="bg2"/>
              </a:solidFill>
              <a:miter lim="800000"/>
            </a:ln>
          </p:spPr>
          <p:txBody>
            <a:bodyPr/>
            <a:lstStyle/>
            <a:p>
              <a:pPr algn="ctr">
                <a:spcBef>
                  <a:spcPct val="20000"/>
                </a:spcBef>
              </a:pPr>
              <a:endParaRPr lang="zh-CN" altLang="en-US" sz="2000">
                <a:solidFill>
                  <a:schemeClr val="bg1"/>
                </a:solidFill>
              </a:endParaRPr>
            </a:p>
          </p:txBody>
        </p:sp>
        <p:sp>
          <p:nvSpPr>
            <p:cNvPr id="33929" name="Rectangle 547"/>
            <p:cNvSpPr>
              <a:spLocks noChangeArrowheads="1"/>
            </p:cNvSpPr>
            <p:nvPr/>
          </p:nvSpPr>
          <p:spPr bwMode="auto">
            <a:xfrm>
              <a:off x="0" y="523"/>
              <a:ext cx="324" cy="249"/>
            </a:xfrm>
            <a:prstGeom prst="rect">
              <a:avLst/>
            </a:prstGeom>
            <a:solidFill>
              <a:srgbClr val="CDE5F3"/>
            </a:solidFill>
            <a:ln w="3175">
              <a:solidFill>
                <a:schemeClr val="bg2"/>
              </a:solidFill>
              <a:miter lim="800000"/>
            </a:ln>
          </p:spPr>
          <p:txBody>
            <a:bodyPr/>
            <a:lstStyle/>
            <a:p>
              <a:pPr algn="ctr">
                <a:spcBef>
                  <a:spcPct val="20000"/>
                </a:spcBef>
              </a:pPr>
              <a:r>
                <a:rPr lang="en-US" altLang="zh-CN" sz="2000" b="1"/>
                <a:t>V3</a:t>
              </a:r>
              <a:endParaRPr lang="en-US" altLang="zh-CN" sz="2000" b="1"/>
            </a:p>
          </p:txBody>
        </p:sp>
        <p:sp>
          <p:nvSpPr>
            <p:cNvPr id="33930" name="Rectangle 548"/>
            <p:cNvSpPr>
              <a:spLocks noChangeArrowheads="1"/>
            </p:cNvSpPr>
            <p:nvPr/>
          </p:nvSpPr>
          <p:spPr bwMode="auto">
            <a:xfrm>
              <a:off x="324" y="274"/>
              <a:ext cx="396" cy="249"/>
            </a:xfrm>
            <a:prstGeom prst="rect">
              <a:avLst/>
            </a:prstGeom>
            <a:solidFill>
              <a:srgbClr val="CDE5F3"/>
            </a:solidFill>
            <a:ln w="3175">
              <a:solidFill>
                <a:schemeClr val="bg2"/>
              </a:solidFill>
              <a:miter lim="800000"/>
            </a:ln>
          </p:spPr>
          <p:txBody>
            <a:bodyPr/>
            <a:lstStyle/>
            <a:p>
              <a:pPr algn="ctr">
                <a:spcBef>
                  <a:spcPct val="20000"/>
                </a:spcBef>
              </a:pPr>
              <a:endParaRPr lang="zh-CN" altLang="en-US" sz="2000">
                <a:solidFill>
                  <a:schemeClr val="bg1"/>
                </a:solidFill>
              </a:endParaRPr>
            </a:p>
          </p:txBody>
        </p:sp>
        <p:sp>
          <p:nvSpPr>
            <p:cNvPr id="33931" name="Rectangle 549"/>
            <p:cNvSpPr>
              <a:spLocks noChangeArrowheads="1"/>
            </p:cNvSpPr>
            <p:nvPr/>
          </p:nvSpPr>
          <p:spPr bwMode="auto">
            <a:xfrm>
              <a:off x="0" y="274"/>
              <a:ext cx="324" cy="249"/>
            </a:xfrm>
            <a:prstGeom prst="rect">
              <a:avLst/>
            </a:prstGeom>
            <a:solidFill>
              <a:srgbClr val="CDE5F3"/>
            </a:solidFill>
            <a:ln w="3175">
              <a:solidFill>
                <a:schemeClr val="bg2"/>
              </a:solidFill>
              <a:miter lim="800000"/>
            </a:ln>
          </p:spPr>
          <p:txBody>
            <a:bodyPr/>
            <a:lstStyle/>
            <a:p>
              <a:pPr algn="ctr">
                <a:spcBef>
                  <a:spcPct val="20000"/>
                </a:spcBef>
              </a:pPr>
              <a:r>
                <a:rPr lang="en-US" altLang="zh-CN" sz="2000" b="1"/>
                <a:t>V2</a:t>
              </a:r>
              <a:endParaRPr lang="en-US" altLang="zh-CN" sz="2000" b="1"/>
            </a:p>
          </p:txBody>
        </p:sp>
        <p:sp>
          <p:nvSpPr>
            <p:cNvPr id="33932" name="Rectangle 550"/>
            <p:cNvSpPr>
              <a:spLocks noChangeArrowheads="1"/>
            </p:cNvSpPr>
            <p:nvPr/>
          </p:nvSpPr>
          <p:spPr bwMode="auto">
            <a:xfrm>
              <a:off x="324" y="25"/>
              <a:ext cx="396" cy="249"/>
            </a:xfrm>
            <a:prstGeom prst="rect">
              <a:avLst/>
            </a:prstGeom>
            <a:solidFill>
              <a:srgbClr val="CDE5F3"/>
            </a:solidFill>
            <a:ln w="3175">
              <a:solidFill>
                <a:schemeClr val="bg2"/>
              </a:solidFill>
              <a:miter lim="800000"/>
            </a:ln>
          </p:spPr>
          <p:txBody>
            <a:bodyPr/>
            <a:lstStyle/>
            <a:p>
              <a:pPr algn="ctr">
                <a:spcBef>
                  <a:spcPct val="20000"/>
                </a:spcBef>
              </a:pPr>
              <a:endParaRPr lang="zh-CN" altLang="en-US" sz="2000">
                <a:solidFill>
                  <a:schemeClr val="bg1"/>
                </a:solidFill>
              </a:endParaRPr>
            </a:p>
          </p:txBody>
        </p:sp>
        <p:sp>
          <p:nvSpPr>
            <p:cNvPr id="33933" name="Rectangle 551"/>
            <p:cNvSpPr>
              <a:spLocks noChangeArrowheads="1"/>
            </p:cNvSpPr>
            <p:nvPr/>
          </p:nvSpPr>
          <p:spPr bwMode="auto">
            <a:xfrm>
              <a:off x="0" y="25"/>
              <a:ext cx="324" cy="249"/>
            </a:xfrm>
            <a:prstGeom prst="rect">
              <a:avLst/>
            </a:prstGeom>
            <a:solidFill>
              <a:srgbClr val="CDE5F3"/>
            </a:solidFill>
            <a:ln w="3175">
              <a:solidFill>
                <a:schemeClr val="bg2"/>
              </a:solidFill>
              <a:miter lim="800000"/>
            </a:ln>
          </p:spPr>
          <p:txBody>
            <a:bodyPr/>
            <a:lstStyle/>
            <a:p>
              <a:pPr algn="ctr">
                <a:spcBef>
                  <a:spcPct val="20000"/>
                </a:spcBef>
              </a:pPr>
              <a:r>
                <a:rPr lang="en-US" altLang="zh-CN" sz="2000" b="1"/>
                <a:t>V</a:t>
              </a:r>
              <a:r>
                <a:rPr lang="en-US" altLang="zh-CN" sz="2000" b="1" baseline="-25000"/>
                <a:t>1</a:t>
              </a:r>
              <a:endParaRPr lang="en-US" altLang="zh-CN" sz="2000" b="1" baseline="-25000"/>
            </a:p>
          </p:txBody>
        </p:sp>
        <p:sp>
          <p:nvSpPr>
            <p:cNvPr id="33934" name="Line 552"/>
            <p:cNvSpPr>
              <a:spLocks noChangeShapeType="1"/>
            </p:cNvSpPr>
            <p:nvPr/>
          </p:nvSpPr>
          <p:spPr bwMode="auto">
            <a:xfrm>
              <a:off x="0" y="25"/>
              <a:ext cx="720"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35" name="Line 553"/>
            <p:cNvSpPr>
              <a:spLocks noChangeShapeType="1"/>
            </p:cNvSpPr>
            <p:nvPr/>
          </p:nvSpPr>
          <p:spPr bwMode="auto">
            <a:xfrm>
              <a:off x="0" y="274"/>
              <a:ext cx="720" cy="0"/>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36" name="Line 554"/>
            <p:cNvSpPr>
              <a:spLocks noChangeShapeType="1"/>
            </p:cNvSpPr>
            <p:nvPr/>
          </p:nvSpPr>
          <p:spPr bwMode="auto">
            <a:xfrm>
              <a:off x="0" y="523"/>
              <a:ext cx="720" cy="0"/>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37" name="Line 555"/>
            <p:cNvSpPr>
              <a:spLocks noChangeShapeType="1"/>
            </p:cNvSpPr>
            <p:nvPr/>
          </p:nvSpPr>
          <p:spPr bwMode="auto">
            <a:xfrm>
              <a:off x="0" y="772"/>
              <a:ext cx="720" cy="0"/>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38" name="Line 556"/>
            <p:cNvSpPr>
              <a:spLocks noChangeShapeType="1"/>
            </p:cNvSpPr>
            <p:nvPr/>
          </p:nvSpPr>
          <p:spPr bwMode="auto">
            <a:xfrm>
              <a:off x="0" y="1021"/>
              <a:ext cx="720"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39" name="Line 557"/>
            <p:cNvSpPr>
              <a:spLocks noChangeShapeType="1"/>
            </p:cNvSpPr>
            <p:nvPr/>
          </p:nvSpPr>
          <p:spPr bwMode="auto">
            <a:xfrm>
              <a:off x="0" y="25"/>
              <a:ext cx="0" cy="996"/>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40" name="Line 558"/>
            <p:cNvSpPr>
              <a:spLocks noChangeShapeType="1"/>
            </p:cNvSpPr>
            <p:nvPr/>
          </p:nvSpPr>
          <p:spPr bwMode="auto">
            <a:xfrm>
              <a:off x="324" y="25"/>
              <a:ext cx="1" cy="996"/>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41" name="Line 559"/>
            <p:cNvSpPr>
              <a:spLocks noChangeShapeType="1"/>
            </p:cNvSpPr>
            <p:nvPr/>
          </p:nvSpPr>
          <p:spPr bwMode="auto">
            <a:xfrm>
              <a:off x="720" y="25"/>
              <a:ext cx="1" cy="996"/>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42" name="Line 560"/>
            <p:cNvSpPr>
              <a:spLocks noChangeShapeType="1"/>
            </p:cNvSpPr>
            <p:nvPr/>
          </p:nvSpPr>
          <p:spPr bwMode="auto">
            <a:xfrm>
              <a:off x="635" y="153"/>
              <a:ext cx="261" cy="0"/>
            </a:xfrm>
            <a:prstGeom prst="line">
              <a:avLst/>
            </a:prstGeom>
            <a:noFill/>
            <a:ln w="3175">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943" name="Line 561"/>
            <p:cNvSpPr>
              <a:spLocks noChangeShapeType="1"/>
            </p:cNvSpPr>
            <p:nvPr/>
          </p:nvSpPr>
          <p:spPr bwMode="auto">
            <a:xfrm>
              <a:off x="635" y="688"/>
              <a:ext cx="261" cy="0"/>
            </a:xfrm>
            <a:prstGeom prst="line">
              <a:avLst/>
            </a:prstGeom>
            <a:noFill/>
            <a:ln w="3175">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944" name="Line 562"/>
            <p:cNvSpPr>
              <a:spLocks noChangeShapeType="1"/>
            </p:cNvSpPr>
            <p:nvPr/>
          </p:nvSpPr>
          <p:spPr bwMode="auto">
            <a:xfrm>
              <a:off x="635" y="937"/>
              <a:ext cx="261" cy="0"/>
            </a:xfrm>
            <a:prstGeom prst="line">
              <a:avLst/>
            </a:prstGeom>
            <a:noFill/>
            <a:ln w="3175">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945" name="Line 584"/>
            <p:cNvSpPr>
              <a:spLocks noChangeShapeType="1"/>
            </p:cNvSpPr>
            <p:nvPr/>
          </p:nvSpPr>
          <p:spPr bwMode="auto">
            <a:xfrm>
              <a:off x="635" y="409"/>
              <a:ext cx="261" cy="0"/>
            </a:xfrm>
            <a:prstGeom prst="line">
              <a:avLst/>
            </a:prstGeom>
            <a:noFill/>
            <a:ln w="3175">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33946" name="Group 103"/>
            <p:cNvGrpSpPr/>
            <p:nvPr/>
          </p:nvGrpSpPr>
          <p:grpSpPr bwMode="auto">
            <a:xfrm>
              <a:off x="896" y="0"/>
              <a:ext cx="448" cy="1033"/>
              <a:chOff x="0" y="0"/>
              <a:chExt cx="448" cy="1033"/>
            </a:xfrm>
          </p:grpSpPr>
          <p:sp>
            <p:nvSpPr>
              <p:cNvPr id="33947" name="Rectangle 563"/>
              <p:cNvSpPr>
                <a:spLocks noChangeArrowheads="1"/>
              </p:cNvSpPr>
              <p:nvPr/>
            </p:nvSpPr>
            <p:spPr bwMode="auto">
              <a:xfrm>
                <a:off x="224" y="0"/>
                <a:ext cx="224"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a:t>
                </a:r>
                <a:endParaRPr lang="en-US" altLang="zh-CN" sz="2000">
                  <a:solidFill>
                    <a:schemeClr val="bg2"/>
                  </a:solidFill>
                </a:endParaRPr>
              </a:p>
            </p:txBody>
          </p:sp>
          <p:sp>
            <p:nvSpPr>
              <p:cNvPr id="33948" name="Rectangle 564"/>
              <p:cNvSpPr>
                <a:spLocks noChangeArrowheads="1"/>
              </p:cNvSpPr>
              <p:nvPr/>
            </p:nvSpPr>
            <p:spPr bwMode="auto">
              <a:xfrm>
                <a:off x="0" y="0"/>
                <a:ext cx="224"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4</a:t>
                </a:r>
                <a:endParaRPr lang="en-US" altLang="zh-CN" sz="2000">
                  <a:solidFill>
                    <a:schemeClr val="bg2"/>
                  </a:solidFill>
                </a:endParaRPr>
              </a:p>
            </p:txBody>
          </p:sp>
          <p:sp>
            <p:nvSpPr>
              <p:cNvPr id="33949" name="Line 565"/>
              <p:cNvSpPr>
                <a:spLocks noChangeShapeType="1"/>
              </p:cNvSpPr>
              <p:nvPr/>
            </p:nvSpPr>
            <p:spPr bwMode="auto">
              <a:xfrm>
                <a:off x="0" y="0"/>
                <a:ext cx="448"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50" name="Line 566"/>
              <p:cNvSpPr>
                <a:spLocks noChangeShapeType="1"/>
              </p:cNvSpPr>
              <p:nvPr/>
            </p:nvSpPr>
            <p:spPr bwMode="auto">
              <a:xfrm>
                <a:off x="0" y="249"/>
                <a:ext cx="448"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51" name="Line 567"/>
              <p:cNvSpPr>
                <a:spLocks noChangeShapeType="1"/>
              </p:cNvSpPr>
              <p:nvPr/>
            </p:nvSpPr>
            <p:spPr bwMode="auto">
              <a:xfrm>
                <a:off x="0" y="0"/>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52" name="Line 568"/>
              <p:cNvSpPr>
                <a:spLocks noChangeShapeType="1"/>
              </p:cNvSpPr>
              <p:nvPr/>
            </p:nvSpPr>
            <p:spPr bwMode="auto">
              <a:xfrm>
                <a:off x="224" y="0"/>
                <a:ext cx="0" cy="249"/>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53" name="Line 569"/>
              <p:cNvSpPr>
                <a:spLocks noChangeShapeType="1"/>
              </p:cNvSpPr>
              <p:nvPr/>
            </p:nvSpPr>
            <p:spPr bwMode="auto">
              <a:xfrm>
                <a:off x="448" y="0"/>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54" name="Rectangle 570"/>
              <p:cNvSpPr>
                <a:spLocks noChangeArrowheads="1"/>
              </p:cNvSpPr>
              <p:nvPr/>
            </p:nvSpPr>
            <p:spPr bwMode="auto">
              <a:xfrm>
                <a:off x="224" y="535"/>
                <a:ext cx="224"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a:t>
                </a:r>
                <a:endParaRPr lang="en-US" altLang="zh-CN" sz="2000">
                  <a:solidFill>
                    <a:schemeClr val="bg2"/>
                  </a:solidFill>
                </a:endParaRPr>
              </a:p>
            </p:txBody>
          </p:sp>
          <p:sp>
            <p:nvSpPr>
              <p:cNvPr id="33955" name="Rectangle 571"/>
              <p:cNvSpPr>
                <a:spLocks noChangeArrowheads="1"/>
              </p:cNvSpPr>
              <p:nvPr/>
            </p:nvSpPr>
            <p:spPr bwMode="auto">
              <a:xfrm>
                <a:off x="0" y="535"/>
                <a:ext cx="224"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1</a:t>
                </a:r>
                <a:endParaRPr lang="en-US" altLang="zh-CN" sz="2000">
                  <a:solidFill>
                    <a:schemeClr val="bg2"/>
                  </a:solidFill>
                </a:endParaRPr>
              </a:p>
            </p:txBody>
          </p:sp>
          <p:sp>
            <p:nvSpPr>
              <p:cNvPr id="33956" name="Line 572"/>
              <p:cNvSpPr>
                <a:spLocks noChangeShapeType="1"/>
              </p:cNvSpPr>
              <p:nvPr/>
            </p:nvSpPr>
            <p:spPr bwMode="auto">
              <a:xfrm>
                <a:off x="0" y="535"/>
                <a:ext cx="448"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57" name="Line 573"/>
              <p:cNvSpPr>
                <a:spLocks noChangeShapeType="1"/>
              </p:cNvSpPr>
              <p:nvPr/>
            </p:nvSpPr>
            <p:spPr bwMode="auto">
              <a:xfrm>
                <a:off x="0" y="784"/>
                <a:ext cx="448"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58" name="Line 574"/>
              <p:cNvSpPr>
                <a:spLocks noChangeShapeType="1"/>
              </p:cNvSpPr>
              <p:nvPr/>
            </p:nvSpPr>
            <p:spPr bwMode="auto">
              <a:xfrm>
                <a:off x="0" y="535"/>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59" name="Line 575"/>
              <p:cNvSpPr>
                <a:spLocks noChangeShapeType="1"/>
              </p:cNvSpPr>
              <p:nvPr/>
            </p:nvSpPr>
            <p:spPr bwMode="auto">
              <a:xfrm>
                <a:off x="224" y="535"/>
                <a:ext cx="0" cy="249"/>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60" name="Line 576"/>
              <p:cNvSpPr>
                <a:spLocks noChangeShapeType="1"/>
              </p:cNvSpPr>
              <p:nvPr/>
            </p:nvSpPr>
            <p:spPr bwMode="auto">
              <a:xfrm>
                <a:off x="448" y="535"/>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61" name="Rectangle 577"/>
              <p:cNvSpPr>
                <a:spLocks noChangeArrowheads="1"/>
              </p:cNvSpPr>
              <p:nvPr/>
            </p:nvSpPr>
            <p:spPr bwMode="auto">
              <a:xfrm>
                <a:off x="224" y="784"/>
                <a:ext cx="224"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a:t>
                </a:r>
                <a:endParaRPr lang="en-US" altLang="zh-CN" sz="2000">
                  <a:solidFill>
                    <a:schemeClr val="bg2"/>
                  </a:solidFill>
                </a:endParaRPr>
              </a:p>
            </p:txBody>
          </p:sp>
          <p:sp>
            <p:nvSpPr>
              <p:cNvPr id="33962" name="Rectangle 578"/>
              <p:cNvSpPr>
                <a:spLocks noChangeArrowheads="1"/>
              </p:cNvSpPr>
              <p:nvPr/>
            </p:nvSpPr>
            <p:spPr bwMode="auto">
              <a:xfrm>
                <a:off x="0" y="784"/>
                <a:ext cx="224"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3</a:t>
                </a:r>
                <a:endParaRPr lang="en-US" altLang="zh-CN" sz="2000">
                  <a:solidFill>
                    <a:schemeClr val="bg2"/>
                  </a:solidFill>
                </a:endParaRPr>
              </a:p>
            </p:txBody>
          </p:sp>
          <p:sp>
            <p:nvSpPr>
              <p:cNvPr id="33963" name="Line 579"/>
              <p:cNvSpPr>
                <a:spLocks noChangeShapeType="1"/>
              </p:cNvSpPr>
              <p:nvPr/>
            </p:nvSpPr>
            <p:spPr bwMode="auto">
              <a:xfrm>
                <a:off x="0" y="784"/>
                <a:ext cx="448"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64" name="Line 580"/>
              <p:cNvSpPr>
                <a:spLocks noChangeShapeType="1"/>
              </p:cNvSpPr>
              <p:nvPr/>
            </p:nvSpPr>
            <p:spPr bwMode="auto">
              <a:xfrm>
                <a:off x="0" y="1033"/>
                <a:ext cx="448"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65" name="Line 581"/>
              <p:cNvSpPr>
                <a:spLocks noChangeShapeType="1"/>
              </p:cNvSpPr>
              <p:nvPr/>
            </p:nvSpPr>
            <p:spPr bwMode="auto">
              <a:xfrm>
                <a:off x="0" y="784"/>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66" name="Line 582"/>
              <p:cNvSpPr>
                <a:spLocks noChangeShapeType="1"/>
              </p:cNvSpPr>
              <p:nvPr/>
            </p:nvSpPr>
            <p:spPr bwMode="auto">
              <a:xfrm>
                <a:off x="224" y="784"/>
                <a:ext cx="0" cy="249"/>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67" name="Line 583"/>
              <p:cNvSpPr>
                <a:spLocks noChangeShapeType="1"/>
              </p:cNvSpPr>
              <p:nvPr/>
            </p:nvSpPr>
            <p:spPr bwMode="auto">
              <a:xfrm>
                <a:off x="448" y="784"/>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68" name="Rectangle 585"/>
              <p:cNvSpPr>
                <a:spLocks noChangeArrowheads="1"/>
              </p:cNvSpPr>
              <p:nvPr/>
            </p:nvSpPr>
            <p:spPr bwMode="auto">
              <a:xfrm>
                <a:off x="224" y="256"/>
                <a:ext cx="224"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a:t>
                </a:r>
                <a:endParaRPr lang="en-US" altLang="zh-CN" sz="2000">
                  <a:solidFill>
                    <a:schemeClr val="bg2"/>
                  </a:solidFill>
                </a:endParaRPr>
              </a:p>
            </p:txBody>
          </p:sp>
          <p:sp>
            <p:nvSpPr>
              <p:cNvPr id="33969" name="Rectangle 586"/>
              <p:cNvSpPr>
                <a:spLocks noChangeArrowheads="1"/>
              </p:cNvSpPr>
              <p:nvPr/>
            </p:nvSpPr>
            <p:spPr bwMode="auto">
              <a:xfrm>
                <a:off x="0" y="256"/>
                <a:ext cx="224"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1</a:t>
                </a:r>
                <a:endParaRPr lang="en-US" altLang="zh-CN" sz="2000">
                  <a:solidFill>
                    <a:schemeClr val="bg2"/>
                  </a:solidFill>
                </a:endParaRPr>
              </a:p>
            </p:txBody>
          </p:sp>
          <p:sp>
            <p:nvSpPr>
              <p:cNvPr id="33970" name="Line 587"/>
              <p:cNvSpPr>
                <a:spLocks noChangeShapeType="1"/>
              </p:cNvSpPr>
              <p:nvPr/>
            </p:nvSpPr>
            <p:spPr bwMode="auto">
              <a:xfrm>
                <a:off x="0" y="256"/>
                <a:ext cx="448"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71" name="Line 588"/>
              <p:cNvSpPr>
                <a:spLocks noChangeShapeType="1"/>
              </p:cNvSpPr>
              <p:nvPr/>
            </p:nvSpPr>
            <p:spPr bwMode="auto">
              <a:xfrm>
                <a:off x="0" y="505"/>
                <a:ext cx="448"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72" name="Line 589"/>
              <p:cNvSpPr>
                <a:spLocks noChangeShapeType="1"/>
              </p:cNvSpPr>
              <p:nvPr/>
            </p:nvSpPr>
            <p:spPr bwMode="auto">
              <a:xfrm>
                <a:off x="0" y="256"/>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73" name="Line 590"/>
              <p:cNvSpPr>
                <a:spLocks noChangeShapeType="1"/>
              </p:cNvSpPr>
              <p:nvPr/>
            </p:nvSpPr>
            <p:spPr bwMode="auto">
              <a:xfrm>
                <a:off x="224" y="256"/>
                <a:ext cx="0" cy="249"/>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74" name="Line 591"/>
              <p:cNvSpPr>
                <a:spLocks noChangeShapeType="1"/>
              </p:cNvSpPr>
              <p:nvPr/>
            </p:nvSpPr>
            <p:spPr bwMode="auto">
              <a:xfrm>
                <a:off x="448" y="256"/>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grpSp>
      </p:grpSp>
      <p:sp>
        <p:nvSpPr>
          <p:cNvPr id="39044" name="Text Box 592"/>
          <p:cNvSpPr txBox="1">
            <a:spLocks noChangeArrowheads="1"/>
          </p:cNvSpPr>
          <p:nvPr/>
        </p:nvSpPr>
        <p:spPr bwMode="auto">
          <a:xfrm>
            <a:off x="6324600" y="3952875"/>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zh-CN" altLang="en-US" sz="2400">
                <a:solidFill>
                  <a:schemeClr val="hlink"/>
                </a:solidFill>
                <a:ea typeface="黑体" panose="02010609060101010101" pitchFamily="2" charset="-122"/>
              </a:rPr>
              <a:t>逆邻接表</a:t>
            </a:r>
            <a:endParaRPr lang="zh-CN" altLang="en-US" sz="2400">
              <a:solidFill>
                <a:schemeClr val="accent1"/>
              </a:solidFill>
              <a:ea typeface="黑体" panose="02010609060101010101" pitchFamily="2" charset="-122"/>
            </a:endParaRPr>
          </a:p>
        </p:txBody>
      </p:sp>
      <p:sp>
        <p:nvSpPr>
          <p:cNvPr id="39045" name="Rectangle 596"/>
          <p:cNvSpPr>
            <a:spLocks noChangeArrowheads="1"/>
          </p:cNvSpPr>
          <p:nvPr/>
        </p:nvSpPr>
        <p:spPr bwMode="auto">
          <a:xfrm>
            <a:off x="152400" y="31242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zh-CN" altLang="en-US" sz="2400" b="1" dirty="0">
                <a:solidFill>
                  <a:srgbClr val="FF0000"/>
                </a:solidFill>
                <a:effectLst>
                  <a:outerShdw blurRad="38100" dist="38100" dir="2700000" algn="tl">
                    <a:srgbClr val="C0C0C0"/>
                  </a:outerShdw>
                </a:effectLst>
              </a:rPr>
              <a:t>注：邻接表不唯一，因各个边结点的链入顺序是任意的。</a:t>
            </a:r>
            <a:endParaRPr lang="zh-CN" altLang="en-US" sz="2400" b="1" dirty="0">
              <a:solidFill>
                <a:srgbClr val="FF0000"/>
              </a:solidFill>
              <a:effectLst>
                <a:outerShdw blurRad="38100" dist="38100" dir="2700000" algn="tl">
                  <a:srgbClr val="C0C0C0"/>
                </a:outerShdw>
              </a:effectLst>
            </a:endParaRPr>
          </a:p>
        </p:txBody>
      </p:sp>
      <p:graphicFrame>
        <p:nvGraphicFramePr>
          <p:cNvPr id="39046" name="Group 134"/>
          <p:cNvGraphicFramePr>
            <a:graphicFrameLocks noGrp="1"/>
          </p:cNvGraphicFramePr>
          <p:nvPr/>
        </p:nvGraphicFramePr>
        <p:xfrm>
          <a:off x="4376738" y="620713"/>
          <a:ext cx="482600" cy="2300286"/>
        </p:xfrm>
        <a:graphic>
          <a:graphicData uri="http://schemas.openxmlformats.org/drawingml/2006/table">
            <a:tbl>
              <a:tblPr/>
              <a:tblGrid>
                <a:gridCol w="482600"/>
              </a:tblGrid>
              <a:tr h="458650">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dirty="0">
                          <a:ln>
                            <a:noFill/>
                          </a:ln>
                          <a:solidFill>
                            <a:schemeClr val="bg2"/>
                          </a:solidFill>
                          <a:effectLst/>
                          <a:latin typeface="Times New Roman" panose="02020603050405020304" pitchFamily="18" charset="0"/>
                          <a:ea typeface="SimSun" panose="02010600030101010101" pitchFamily="2" charset="-122"/>
                        </a:rPr>
                        <a:t>v</a:t>
                      </a:r>
                      <a:r>
                        <a:rPr kumimoji="0" lang="en-US" sz="2400" b="1" i="0" u="none" strike="noStrike" cap="none" normalizeH="0" baseline="-25000" dirty="0">
                          <a:ln>
                            <a:noFill/>
                          </a:ln>
                          <a:solidFill>
                            <a:schemeClr val="bg2"/>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25000" dirty="0">
                        <a:ln>
                          <a:noFill/>
                        </a:ln>
                        <a:solidFill>
                          <a:schemeClr val="bg2"/>
                        </a:solidFill>
                        <a:effectLst/>
                        <a:latin typeface="Arial" panose="020B0604020202020204" pitchFamily="34" charset="0"/>
                        <a:ea typeface="SimSun" panose="02010600030101010101" pitchFamily="2" charset="-122"/>
                      </a:endParaRPr>
                    </a:p>
                  </a:txBody>
                  <a:tcPr marT="45728" marB="45728" horzOverflow="overflow">
                    <a:lnL>
                      <a:noFill/>
                    </a:lnL>
                    <a:lnR>
                      <a:noFill/>
                    </a:lnR>
                    <a:lnT>
                      <a:noFill/>
                    </a:lnT>
                    <a:lnB>
                      <a:noFill/>
                    </a:lnB>
                    <a:lnTlToBr>
                      <a:noFill/>
                    </a:lnTlToBr>
                    <a:lnBlToTr>
                      <a:noFill/>
                    </a:lnBlToTr>
                    <a:noFill/>
                  </a:tcPr>
                </a:tc>
              </a:tr>
              <a:tr h="461464">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chemeClr val="bg2"/>
                          </a:solidFill>
                          <a:effectLst/>
                          <a:latin typeface="Times New Roman" panose="02020603050405020304" pitchFamily="18" charset="0"/>
                          <a:ea typeface="SimSun" panose="02010600030101010101" pitchFamily="2" charset="-122"/>
                        </a:rPr>
                        <a:t>v</a:t>
                      </a:r>
                      <a:r>
                        <a:rPr kumimoji="0" lang="en-US" sz="2400" b="1" i="0" u="none" strike="noStrike" cap="none" normalizeH="0" baseline="-25000">
                          <a:ln>
                            <a:noFill/>
                          </a:ln>
                          <a:solidFill>
                            <a:schemeClr val="bg2"/>
                          </a:solidFill>
                          <a:effectLst/>
                          <a:latin typeface="Times New Roman" panose="02020603050405020304" pitchFamily="18" charset="0"/>
                          <a:ea typeface="SimSun" panose="02010600030101010101" pitchFamily="2" charset="-122"/>
                        </a:rPr>
                        <a:t>2</a:t>
                      </a:r>
                      <a:endParaRPr kumimoji="0" lang="en-US" sz="2400" b="1" i="0" u="none" strike="noStrike" cap="none" normalizeH="0" baseline="-25000">
                        <a:ln>
                          <a:noFill/>
                        </a:ln>
                        <a:solidFill>
                          <a:schemeClr val="bg2"/>
                        </a:solidFill>
                        <a:effectLst/>
                        <a:latin typeface="Arial" panose="020B0604020202020204" pitchFamily="34" charset="0"/>
                        <a:ea typeface="SimSun" panose="02010600030101010101" pitchFamily="2" charset="-122"/>
                      </a:endParaRPr>
                    </a:p>
                  </a:txBody>
                  <a:tcPr marT="45728" marB="45728" horzOverflow="overflow">
                    <a:lnL>
                      <a:noFill/>
                    </a:lnL>
                    <a:lnR>
                      <a:noFill/>
                    </a:lnR>
                    <a:lnT>
                      <a:noFill/>
                    </a:lnT>
                    <a:lnB>
                      <a:noFill/>
                    </a:lnB>
                    <a:lnTlToBr>
                      <a:noFill/>
                    </a:lnTlToBr>
                    <a:lnBlToTr>
                      <a:noFill/>
                    </a:lnBlToTr>
                    <a:noFill/>
                  </a:tcPr>
                </a:tc>
              </a:tr>
              <a:tr h="461464">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chemeClr val="bg2"/>
                          </a:solidFill>
                          <a:effectLst/>
                          <a:latin typeface="Times New Roman" panose="02020603050405020304" pitchFamily="18" charset="0"/>
                          <a:ea typeface="SimSun" panose="02010600030101010101" pitchFamily="2" charset="-122"/>
                        </a:rPr>
                        <a:t>v</a:t>
                      </a:r>
                      <a:r>
                        <a:rPr kumimoji="0" lang="en-US" sz="2400" b="1" i="0" u="none" strike="noStrike" cap="none" normalizeH="0" baseline="-25000">
                          <a:ln>
                            <a:noFill/>
                          </a:ln>
                          <a:solidFill>
                            <a:schemeClr val="bg2"/>
                          </a:solidFill>
                          <a:effectLst/>
                          <a:latin typeface="Times New Roman" panose="02020603050405020304" pitchFamily="18" charset="0"/>
                          <a:ea typeface="SimSun" panose="02010600030101010101" pitchFamily="2" charset="-122"/>
                        </a:rPr>
                        <a:t>3</a:t>
                      </a:r>
                      <a:endParaRPr kumimoji="0" lang="en-US" sz="2400" b="1" i="0" u="none" strike="noStrike" cap="none" normalizeH="0" baseline="-25000">
                        <a:ln>
                          <a:noFill/>
                        </a:ln>
                        <a:solidFill>
                          <a:schemeClr val="bg2"/>
                        </a:solidFill>
                        <a:effectLst/>
                        <a:latin typeface="Arial" panose="020B0604020202020204" pitchFamily="34" charset="0"/>
                        <a:ea typeface="SimSun" panose="02010600030101010101" pitchFamily="2" charset="-122"/>
                      </a:endParaRPr>
                    </a:p>
                  </a:txBody>
                  <a:tcPr marT="45728" marB="45728" horzOverflow="overflow">
                    <a:lnL>
                      <a:noFill/>
                    </a:lnL>
                    <a:lnR>
                      <a:noFill/>
                    </a:lnR>
                    <a:lnT>
                      <a:noFill/>
                    </a:lnT>
                    <a:lnB>
                      <a:noFill/>
                    </a:lnB>
                    <a:lnTlToBr>
                      <a:noFill/>
                    </a:lnTlToBr>
                    <a:lnBlToTr>
                      <a:noFill/>
                    </a:lnBlToTr>
                    <a:noFill/>
                  </a:tcPr>
                </a:tc>
              </a:tr>
              <a:tr h="458650">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chemeClr val="bg2"/>
                          </a:solidFill>
                          <a:effectLst/>
                          <a:latin typeface="Times New Roman" panose="02020603050405020304" pitchFamily="18" charset="0"/>
                          <a:ea typeface="SimSun" panose="02010600030101010101" pitchFamily="2" charset="-122"/>
                        </a:rPr>
                        <a:t>v</a:t>
                      </a:r>
                      <a:r>
                        <a:rPr kumimoji="0" lang="en-US" sz="2400" b="1" i="0" u="none" strike="noStrike" cap="none" normalizeH="0" baseline="-25000">
                          <a:ln>
                            <a:noFill/>
                          </a:ln>
                          <a:solidFill>
                            <a:schemeClr val="bg2"/>
                          </a:solidFill>
                          <a:effectLst/>
                          <a:latin typeface="Times New Roman" panose="02020603050405020304" pitchFamily="18" charset="0"/>
                          <a:ea typeface="SimSun" panose="02010600030101010101" pitchFamily="2" charset="-122"/>
                        </a:rPr>
                        <a:t>4</a:t>
                      </a:r>
                      <a:endParaRPr kumimoji="0" lang="en-US" sz="2400" b="1" i="0" u="none" strike="noStrike" cap="none" normalizeH="0" baseline="-25000">
                        <a:ln>
                          <a:noFill/>
                        </a:ln>
                        <a:solidFill>
                          <a:schemeClr val="bg2"/>
                        </a:solidFill>
                        <a:effectLst/>
                        <a:latin typeface="Arial" panose="020B0604020202020204" pitchFamily="34" charset="0"/>
                        <a:ea typeface="SimSun" panose="02010600030101010101" pitchFamily="2" charset="-122"/>
                      </a:endParaRPr>
                    </a:p>
                  </a:txBody>
                  <a:tcPr marT="45728" marB="45728" horzOverflow="overflow">
                    <a:lnL>
                      <a:noFill/>
                    </a:lnL>
                    <a:lnR>
                      <a:noFill/>
                    </a:lnR>
                    <a:lnT>
                      <a:noFill/>
                    </a:lnT>
                    <a:lnB>
                      <a:noFill/>
                    </a:lnB>
                    <a:lnTlToBr>
                      <a:noFill/>
                    </a:lnTlToBr>
                    <a:lnBlToTr>
                      <a:noFill/>
                    </a:lnBlToTr>
                    <a:noFill/>
                  </a:tcPr>
                </a:tc>
              </a:tr>
              <a:tr h="460058">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dirty="0">
                          <a:ln>
                            <a:noFill/>
                          </a:ln>
                          <a:solidFill>
                            <a:schemeClr val="bg2"/>
                          </a:solidFill>
                          <a:effectLst/>
                          <a:latin typeface="Times New Roman" panose="02020603050405020304" pitchFamily="18" charset="0"/>
                          <a:ea typeface="SimSun" panose="02010600030101010101" pitchFamily="2" charset="-122"/>
                        </a:rPr>
                        <a:t>v</a:t>
                      </a:r>
                      <a:r>
                        <a:rPr kumimoji="0" lang="en-US" sz="2400" b="1" i="0" u="none" strike="noStrike" cap="none" normalizeH="0" baseline="-25000" dirty="0">
                          <a:ln>
                            <a:noFill/>
                          </a:ln>
                          <a:solidFill>
                            <a:schemeClr val="bg2"/>
                          </a:solidFill>
                          <a:effectLst/>
                          <a:latin typeface="Times New Roman" panose="02020603050405020304" pitchFamily="18" charset="0"/>
                          <a:ea typeface="SimSun" panose="02010600030101010101" pitchFamily="2" charset="-122"/>
                        </a:rPr>
                        <a:t>5</a:t>
                      </a:r>
                      <a:endParaRPr kumimoji="0" lang="en-US" sz="2400" b="1" i="0" u="none" strike="noStrike" cap="none" normalizeH="0" baseline="-25000" dirty="0">
                        <a:ln>
                          <a:noFill/>
                        </a:ln>
                        <a:solidFill>
                          <a:schemeClr val="bg2"/>
                        </a:solidFill>
                        <a:effectLst/>
                        <a:latin typeface="Arial" panose="020B0604020202020204" pitchFamily="34" charset="0"/>
                        <a:ea typeface="SimSun" panose="02010600030101010101" pitchFamily="2" charset="-122"/>
                      </a:endParaRPr>
                    </a:p>
                  </a:txBody>
                  <a:tcPr marT="45728" marB="45728" horzOverflow="overflow">
                    <a:lnL>
                      <a:noFill/>
                    </a:lnL>
                    <a:lnR>
                      <a:noFill/>
                    </a:lnR>
                    <a:lnT>
                      <a:noFill/>
                    </a:lnT>
                    <a:lnB>
                      <a:noFill/>
                    </a:lnB>
                    <a:lnTlToBr>
                      <a:noFill/>
                    </a:lnTlToBr>
                    <a:lnBlToTr>
                      <a:noFill/>
                    </a:lnBlToTr>
                    <a:noFill/>
                  </a:tcPr>
                </a:tc>
              </a:tr>
            </a:tbl>
          </a:graphicData>
        </a:graphic>
      </p:graphicFrame>
      <p:grpSp>
        <p:nvGrpSpPr>
          <p:cNvPr id="39052" name="Group 140"/>
          <p:cNvGrpSpPr/>
          <p:nvPr/>
        </p:nvGrpSpPr>
        <p:grpSpPr bwMode="auto">
          <a:xfrm>
            <a:off x="5715000" y="2652713"/>
            <a:ext cx="3352800" cy="395287"/>
            <a:chOff x="0" y="0"/>
            <a:chExt cx="2112" cy="249"/>
          </a:xfrm>
        </p:grpSpPr>
        <p:sp>
          <p:nvSpPr>
            <p:cNvPr id="33903" name="Rectangle 625"/>
            <p:cNvSpPr>
              <a:spLocks noChangeArrowheads="1"/>
            </p:cNvSpPr>
            <p:nvPr/>
          </p:nvSpPr>
          <p:spPr bwMode="auto">
            <a:xfrm>
              <a:off x="1056"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endParaRPr lang="zh-CN" altLang="en-US" sz="2000" b="1"/>
            </a:p>
          </p:txBody>
        </p:sp>
        <p:sp>
          <p:nvSpPr>
            <p:cNvPr id="33904" name="Rectangle 626"/>
            <p:cNvSpPr>
              <a:spLocks noChangeArrowheads="1"/>
            </p:cNvSpPr>
            <p:nvPr/>
          </p:nvSpPr>
          <p:spPr bwMode="auto">
            <a:xfrm>
              <a:off x="768"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r>
                <a:rPr lang="en-US" altLang="zh-CN" sz="2000" b="1"/>
                <a:t>3</a:t>
              </a:r>
              <a:endParaRPr lang="en-US" altLang="zh-CN" sz="2000" b="1"/>
            </a:p>
          </p:txBody>
        </p:sp>
        <p:sp>
          <p:nvSpPr>
            <p:cNvPr id="33905" name="Line 627"/>
            <p:cNvSpPr>
              <a:spLocks noChangeShapeType="1"/>
            </p:cNvSpPr>
            <p:nvPr/>
          </p:nvSpPr>
          <p:spPr bwMode="auto">
            <a:xfrm>
              <a:off x="768" y="249"/>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06" name="Line 628"/>
            <p:cNvSpPr>
              <a:spLocks noChangeShapeType="1"/>
            </p:cNvSpPr>
            <p:nvPr/>
          </p:nvSpPr>
          <p:spPr bwMode="auto">
            <a:xfrm>
              <a:off x="768"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07" name="Line 629"/>
            <p:cNvSpPr>
              <a:spLocks noChangeShapeType="1"/>
            </p:cNvSpPr>
            <p:nvPr/>
          </p:nvSpPr>
          <p:spPr bwMode="auto">
            <a:xfrm>
              <a:off x="1056" y="0"/>
              <a:ext cx="0" cy="24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08" name="Line 630"/>
            <p:cNvSpPr>
              <a:spLocks noChangeShapeType="1"/>
            </p:cNvSpPr>
            <p:nvPr/>
          </p:nvSpPr>
          <p:spPr bwMode="auto">
            <a:xfrm>
              <a:off x="1344"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09" name="Rectangle 631"/>
            <p:cNvSpPr>
              <a:spLocks noChangeArrowheads="1"/>
            </p:cNvSpPr>
            <p:nvPr/>
          </p:nvSpPr>
          <p:spPr bwMode="auto">
            <a:xfrm>
              <a:off x="288"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endParaRPr lang="zh-CN" altLang="en-US" sz="2000" b="1"/>
            </a:p>
          </p:txBody>
        </p:sp>
        <p:sp>
          <p:nvSpPr>
            <p:cNvPr id="33910" name="Rectangle 632"/>
            <p:cNvSpPr>
              <a:spLocks noChangeArrowheads="1"/>
            </p:cNvSpPr>
            <p:nvPr/>
          </p:nvSpPr>
          <p:spPr bwMode="auto">
            <a:xfrm>
              <a:off x="0"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r>
                <a:rPr lang="en-US" altLang="zh-CN" sz="2000" b="1"/>
                <a:t>2</a:t>
              </a:r>
              <a:endParaRPr lang="en-US" altLang="zh-CN" sz="2000" b="1"/>
            </a:p>
          </p:txBody>
        </p:sp>
        <p:sp>
          <p:nvSpPr>
            <p:cNvPr id="33911" name="Line 633"/>
            <p:cNvSpPr>
              <a:spLocks noChangeShapeType="1"/>
            </p:cNvSpPr>
            <p:nvPr/>
          </p:nvSpPr>
          <p:spPr bwMode="auto">
            <a:xfrm>
              <a:off x="0" y="0"/>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12" name="Line 634"/>
            <p:cNvSpPr>
              <a:spLocks noChangeShapeType="1"/>
            </p:cNvSpPr>
            <p:nvPr/>
          </p:nvSpPr>
          <p:spPr bwMode="auto">
            <a:xfrm>
              <a:off x="0" y="249"/>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13" name="Line 635"/>
            <p:cNvSpPr>
              <a:spLocks noChangeShapeType="1"/>
            </p:cNvSpPr>
            <p:nvPr/>
          </p:nvSpPr>
          <p:spPr bwMode="auto">
            <a:xfrm>
              <a:off x="0"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14" name="Line 636"/>
            <p:cNvSpPr>
              <a:spLocks noChangeShapeType="1"/>
            </p:cNvSpPr>
            <p:nvPr/>
          </p:nvSpPr>
          <p:spPr bwMode="auto">
            <a:xfrm>
              <a:off x="288" y="0"/>
              <a:ext cx="0" cy="24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15" name="Line 637"/>
            <p:cNvSpPr>
              <a:spLocks noChangeShapeType="1"/>
            </p:cNvSpPr>
            <p:nvPr/>
          </p:nvSpPr>
          <p:spPr bwMode="auto">
            <a:xfrm>
              <a:off x="576"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16" name="Rectangle 638"/>
            <p:cNvSpPr>
              <a:spLocks noChangeArrowheads="1"/>
            </p:cNvSpPr>
            <p:nvPr/>
          </p:nvSpPr>
          <p:spPr bwMode="auto">
            <a:xfrm>
              <a:off x="1824"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r>
                <a:rPr lang="en-US" altLang="zh-CN" sz="2000" b="1"/>
                <a:t>^</a:t>
              </a:r>
              <a:endParaRPr lang="en-US" altLang="zh-CN" sz="2000" b="1"/>
            </a:p>
          </p:txBody>
        </p:sp>
        <p:sp>
          <p:nvSpPr>
            <p:cNvPr id="33917" name="Rectangle 639"/>
            <p:cNvSpPr>
              <a:spLocks noChangeArrowheads="1"/>
            </p:cNvSpPr>
            <p:nvPr/>
          </p:nvSpPr>
          <p:spPr bwMode="auto">
            <a:xfrm>
              <a:off x="1536"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r>
                <a:rPr lang="en-US" altLang="zh-CN" sz="2000" b="1"/>
                <a:t>4</a:t>
              </a:r>
              <a:endParaRPr lang="en-US" altLang="zh-CN" sz="2000" b="1"/>
            </a:p>
          </p:txBody>
        </p:sp>
        <p:sp>
          <p:nvSpPr>
            <p:cNvPr id="33918" name="Line 640"/>
            <p:cNvSpPr>
              <a:spLocks noChangeShapeType="1"/>
            </p:cNvSpPr>
            <p:nvPr/>
          </p:nvSpPr>
          <p:spPr bwMode="auto">
            <a:xfrm>
              <a:off x="1536" y="0"/>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19" name="Line 641"/>
            <p:cNvSpPr>
              <a:spLocks noChangeShapeType="1"/>
            </p:cNvSpPr>
            <p:nvPr/>
          </p:nvSpPr>
          <p:spPr bwMode="auto">
            <a:xfrm>
              <a:off x="1536" y="249"/>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20" name="Line 642"/>
            <p:cNvSpPr>
              <a:spLocks noChangeShapeType="1"/>
            </p:cNvSpPr>
            <p:nvPr/>
          </p:nvSpPr>
          <p:spPr bwMode="auto">
            <a:xfrm>
              <a:off x="1536"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21" name="Line 643"/>
            <p:cNvSpPr>
              <a:spLocks noChangeShapeType="1"/>
            </p:cNvSpPr>
            <p:nvPr/>
          </p:nvSpPr>
          <p:spPr bwMode="auto">
            <a:xfrm>
              <a:off x="1824" y="0"/>
              <a:ext cx="0" cy="24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22" name="Line 644"/>
            <p:cNvSpPr>
              <a:spLocks noChangeShapeType="1"/>
            </p:cNvSpPr>
            <p:nvPr/>
          </p:nvSpPr>
          <p:spPr bwMode="auto">
            <a:xfrm>
              <a:off x="2112"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23" name="Line 645"/>
            <p:cNvSpPr>
              <a:spLocks noChangeShapeType="1"/>
            </p:cNvSpPr>
            <p:nvPr/>
          </p:nvSpPr>
          <p:spPr bwMode="auto">
            <a:xfrm>
              <a:off x="432" y="144"/>
              <a:ext cx="336"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924" name="Line 646"/>
            <p:cNvSpPr>
              <a:spLocks noChangeShapeType="1"/>
            </p:cNvSpPr>
            <p:nvPr/>
          </p:nvSpPr>
          <p:spPr bwMode="auto">
            <a:xfrm>
              <a:off x="1200" y="144"/>
              <a:ext cx="336"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925" name="Line 647"/>
            <p:cNvSpPr>
              <a:spLocks noChangeShapeType="1"/>
            </p:cNvSpPr>
            <p:nvPr/>
          </p:nvSpPr>
          <p:spPr bwMode="auto">
            <a:xfrm>
              <a:off x="768" y="0"/>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pic>
        <p:nvPicPr>
          <p:cNvPr id="39076" name="Group 64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4363" y="2103438"/>
            <a:ext cx="3406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077" name="Text Box 674"/>
          <p:cNvSpPr txBox="1">
            <a:spLocks noChangeArrowheads="1"/>
          </p:cNvSpPr>
          <p:nvPr/>
        </p:nvSpPr>
        <p:spPr bwMode="auto">
          <a:xfrm>
            <a:off x="4140200" y="6165850"/>
            <a:ext cx="958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zh-CN" altLang="en-US" sz="2000" b="1">
                <a:ea typeface="黑体" panose="02010609060101010101" pitchFamily="2" charset="-122"/>
              </a:rPr>
              <a:t>出边表</a:t>
            </a:r>
            <a:endParaRPr lang="zh-CN" altLang="en-US" sz="2000" b="1">
              <a:ea typeface="黑体" panose="02010609060101010101" pitchFamily="2" charset="-122"/>
            </a:endParaRPr>
          </a:p>
        </p:txBody>
      </p:sp>
      <p:grpSp>
        <p:nvGrpSpPr>
          <p:cNvPr id="39078" name="Group 166"/>
          <p:cNvGrpSpPr/>
          <p:nvPr/>
        </p:nvGrpSpPr>
        <p:grpSpPr bwMode="auto">
          <a:xfrm>
            <a:off x="2819400" y="4506913"/>
            <a:ext cx="1141413" cy="2058987"/>
            <a:chOff x="0" y="0"/>
            <a:chExt cx="719" cy="1297"/>
          </a:xfrm>
        </p:grpSpPr>
        <p:sp>
          <p:nvSpPr>
            <p:cNvPr id="33886" name="Rectangle 494"/>
            <p:cNvSpPr>
              <a:spLocks noChangeArrowheads="1"/>
            </p:cNvSpPr>
            <p:nvPr/>
          </p:nvSpPr>
          <p:spPr bwMode="auto">
            <a:xfrm>
              <a:off x="323" y="747"/>
              <a:ext cx="396" cy="249"/>
            </a:xfrm>
            <a:prstGeom prst="rect">
              <a:avLst/>
            </a:prstGeom>
            <a:solidFill>
              <a:srgbClr val="CDE5F3"/>
            </a:solidFill>
            <a:ln w="3175">
              <a:solidFill>
                <a:schemeClr val="bg2"/>
              </a:solidFill>
              <a:miter lim="800000"/>
            </a:ln>
          </p:spPr>
          <p:txBody>
            <a:bodyPr/>
            <a:lstStyle/>
            <a:p>
              <a:pPr algn="ctr">
                <a:spcBef>
                  <a:spcPct val="20000"/>
                </a:spcBef>
              </a:pPr>
              <a:endParaRPr lang="zh-CN" altLang="en-US" sz="2000" b="1"/>
            </a:p>
          </p:txBody>
        </p:sp>
        <p:sp>
          <p:nvSpPr>
            <p:cNvPr id="33887" name="Rectangle 495"/>
            <p:cNvSpPr>
              <a:spLocks noChangeArrowheads="1"/>
            </p:cNvSpPr>
            <p:nvPr/>
          </p:nvSpPr>
          <p:spPr bwMode="auto">
            <a:xfrm>
              <a:off x="0" y="747"/>
              <a:ext cx="323" cy="249"/>
            </a:xfrm>
            <a:prstGeom prst="rect">
              <a:avLst/>
            </a:prstGeom>
            <a:solidFill>
              <a:srgbClr val="CDE5F3"/>
            </a:solidFill>
            <a:ln w="3175">
              <a:solidFill>
                <a:schemeClr val="bg2"/>
              </a:solidFill>
              <a:miter lim="800000"/>
            </a:ln>
          </p:spPr>
          <p:txBody>
            <a:bodyPr/>
            <a:lstStyle/>
            <a:p>
              <a:pPr algn="ctr">
                <a:spcBef>
                  <a:spcPct val="20000"/>
                </a:spcBef>
              </a:pPr>
              <a:r>
                <a:rPr lang="en-US" altLang="zh-CN" sz="2000" b="1"/>
                <a:t>V</a:t>
              </a:r>
              <a:r>
                <a:rPr lang="en-US" altLang="zh-CN" sz="2000" b="1" baseline="-25000"/>
                <a:t>4</a:t>
              </a:r>
              <a:endParaRPr lang="en-US" altLang="zh-CN" sz="2000" b="1" baseline="-25000"/>
            </a:p>
          </p:txBody>
        </p:sp>
        <p:sp>
          <p:nvSpPr>
            <p:cNvPr id="33888" name="Rectangle 496"/>
            <p:cNvSpPr>
              <a:spLocks noChangeArrowheads="1"/>
            </p:cNvSpPr>
            <p:nvPr/>
          </p:nvSpPr>
          <p:spPr bwMode="auto">
            <a:xfrm>
              <a:off x="323" y="498"/>
              <a:ext cx="396" cy="249"/>
            </a:xfrm>
            <a:prstGeom prst="rect">
              <a:avLst/>
            </a:prstGeom>
            <a:solidFill>
              <a:srgbClr val="CDE5F3"/>
            </a:solidFill>
            <a:ln w="3175">
              <a:solidFill>
                <a:schemeClr val="bg2"/>
              </a:solidFill>
              <a:miter lim="800000"/>
            </a:ln>
          </p:spPr>
          <p:txBody>
            <a:bodyPr/>
            <a:lstStyle/>
            <a:p>
              <a:pPr algn="ctr">
                <a:spcBef>
                  <a:spcPct val="20000"/>
                </a:spcBef>
              </a:pPr>
              <a:endParaRPr lang="zh-CN" altLang="en-US" sz="2000" b="1"/>
            </a:p>
          </p:txBody>
        </p:sp>
        <p:sp>
          <p:nvSpPr>
            <p:cNvPr id="33889" name="Rectangle 497"/>
            <p:cNvSpPr>
              <a:spLocks noChangeArrowheads="1"/>
            </p:cNvSpPr>
            <p:nvPr/>
          </p:nvSpPr>
          <p:spPr bwMode="auto">
            <a:xfrm>
              <a:off x="0" y="498"/>
              <a:ext cx="323" cy="249"/>
            </a:xfrm>
            <a:prstGeom prst="rect">
              <a:avLst/>
            </a:prstGeom>
            <a:solidFill>
              <a:srgbClr val="CDE5F3"/>
            </a:solidFill>
            <a:ln w="3175">
              <a:solidFill>
                <a:schemeClr val="bg2"/>
              </a:solidFill>
              <a:miter lim="800000"/>
            </a:ln>
          </p:spPr>
          <p:txBody>
            <a:bodyPr/>
            <a:lstStyle/>
            <a:p>
              <a:pPr algn="ctr">
                <a:spcBef>
                  <a:spcPct val="20000"/>
                </a:spcBef>
              </a:pPr>
              <a:r>
                <a:rPr lang="en-US" altLang="zh-CN" sz="2000" b="1"/>
                <a:t>V</a:t>
              </a:r>
              <a:r>
                <a:rPr lang="en-US" altLang="zh-CN" sz="2000" b="1" baseline="-25000"/>
                <a:t>3</a:t>
              </a:r>
              <a:endParaRPr lang="en-US" altLang="zh-CN" sz="2000" b="1" baseline="-25000"/>
            </a:p>
          </p:txBody>
        </p:sp>
        <p:sp>
          <p:nvSpPr>
            <p:cNvPr id="33890" name="Rectangle 498"/>
            <p:cNvSpPr>
              <a:spLocks noChangeArrowheads="1"/>
            </p:cNvSpPr>
            <p:nvPr/>
          </p:nvSpPr>
          <p:spPr bwMode="auto">
            <a:xfrm>
              <a:off x="323" y="249"/>
              <a:ext cx="396" cy="249"/>
            </a:xfrm>
            <a:prstGeom prst="rect">
              <a:avLst/>
            </a:prstGeom>
            <a:solidFill>
              <a:srgbClr val="CDE5F3"/>
            </a:solidFill>
            <a:ln w="3175">
              <a:solidFill>
                <a:schemeClr val="bg2"/>
              </a:solidFill>
              <a:miter lim="800000"/>
            </a:ln>
          </p:spPr>
          <p:txBody>
            <a:bodyPr/>
            <a:lstStyle/>
            <a:p>
              <a:pPr algn="ctr">
                <a:spcBef>
                  <a:spcPct val="20000"/>
                </a:spcBef>
              </a:pPr>
              <a:r>
                <a:rPr lang="en-US" altLang="zh-CN" sz="2000" b="1"/>
                <a:t>^</a:t>
              </a:r>
              <a:endParaRPr lang="en-US" altLang="zh-CN" sz="2000" b="1"/>
            </a:p>
          </p:txBody>
        </p:sp>
        <p:sp>
          <p:nvSpPr>
            <p:cNvPr id="33891" name="Rectangle 499"/>
            <p:cNvSpPr>
              <a:spLocks noChangeArrowheads="1"/>
            </p:cNvSpPr>
            <p:nvPr/>
          </p:nvSpPr>
          <p:spPr bwMode="auto">
            <a:xfrm>
              <a:off x="0" y="249"/>
              <a:ext cx="323" cy="249"/>
            </a:xfrm>
            <a:prstGeom prst="rect">
              <a:avLst/>
            </a:prstGeom>
            <a:solidFill>
              <a:srgbClr val="CDE5F3"/>
            </a:solidFill>
            <a:ln w="3175">
              <a:solidFill>
                <a:schemeClr val="bg2"/>
              </a:solidFill>
              <a:miter lim="800000"/>
            </a:ln>
          </p:spPr>
          <p:txBody>
            <a:bodyPr/>
            <a:lstStyle/>
            <a:p>
              <a:pPr algn="ctr">
                <a:spcBef>
                  <a:spcPct val="20000"/>
                </a:spcBef>
              </a:pPr>
              <a:r>
                <a:rPr lang="en-US" altLang="zh-CN" sz="2000" b="1"/>
                <a:t>V</a:t>
              </a:r>
              <a:r>
                <a:rPr lang="en-US" altLang="zh-CN" sz="2000" b="1" baseline="-25000"/>
                <a:t>2</a:t>
              </a:r>
              <a:endParaRPr lang="en-US" altLang="zh-CN" sz="2000" b="1" baseline="-25000"/>
            </a:p>
          </p:txBody>
        </p:sp>
        <p:sp>
          <p:nvSpPr>
            <p:cNvPr id="33892" name="Rectangle 500"/>
            <p:cNvSpPr>
              <a:spLocks noChangeArrowheads="1"/>
            </p:cNvSpPr>
            <p:nvPr/>
          </p:nvSpPr>
          <p:spPr bwMode="auto">
            <a:xfrm>
              <a:off x="323" y="0"/>
              <a:ext cx="396" cy="249"/>
            </a:xfrm>
            <a:prstGeom prst="rect">
              <a:avLst/>
            </a:prstGeom>
            <a:solidFill>
              <a:srgbClr val="CDE5F3"/>
            </a:solidFill>
            <a:ln w="3175">
              <a:solidFill>
                <a:schemeClr val="bg2"/>
              </a:solidFill>
              <a:miter lim="800000"/>
            </a:ln>
          </p:spPr>
          <p:txBody>
            <a:bodyPr/>
            <a:lstStyle/>
            <a:p>
              <a:pPr algn="ctr">
                <a:spcBef>
                  <a:spcPct val="20000"/>
                </a:spcBef>
              </a:pPr>
              <a:endParaRPr lang="zh-CN" altLang="en-US" sz="2000" b="1"/>
            </a:p>
          </p:txBody>
        </p:sp>
        <p:sp>
          <p:nvSpPr>
            <p:cNvPr id="33893" name="Rectangle 501"/>
            <p:cNvSpPr>
              <a:spLocks noChangeArrowheads="1"/>
            </p:cNvSpPr>
            <p:nvPr/>
          </p:nvSpPr>
          <p:spPr bwMode="auto">
            <a:xfrm>
              <a:off x="0" y="0"/>
              <a:ext cx="323" cy="249"/>
            </a:xfrm>
            <a:prstGeom prst="rect">
              <a:avLst/>
            </a:prstGeom>
            <a:solidFill>
              <a:srgbClr val="CDE5F3"/>
            </a:solidFill>
            <a:ln w="3175">
              <a:solidFill>
                <a:schemeClr val="bg2"/>
              </a:solidFill>
              <a:miter lim="800000"/>
            </a:ln>
          </p:spPr>
          <p:txBody>
            <a:bodyPr/>
            <a:lstStyle/>
            <a:p>
              <a:pPr algn="ctr">
                <a:spcBef>
                  <a:spcPct val="20000"/>
                </a:spcBef>
              </a:pPr>
              <a:r>
                <a:rPr lang="en-US" altLang="zh-CN" sz="2000" b="1"/>
                <a:t>V</a:t>
              </a:r>
              <a:r>
                <a:rPr lang="en-US" altLang="zh-CN" sz="2000" b="1" baseline="-25000"/>
                <a:t>1</a:t>
              </a:r>
              <a:endParaRPr lang="en-US" altLang="zh-CN" sz="2000" b="1" baseline="-25000"/>
            </a:p>
          </p:txBody>
        </p:sp>
        <p:sp>
          <p:nvSpPr>
            <p:cNvPr id="33894" name="Line 502"/>
            <p:cNvSpPr>
              <a:spLocks noChangeShapeType="1"/>
            </p:cNvSpPr>
            <p:nvPr/>
          </p:nvSpPr>
          <p:spPr bwMode="auto">
            <a:xfrm>
              <a:off x="0" y="0"/>
              <a:ext cx="719"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95" name="Line 503"/>
            <p:cNvSpPr>
              <a:spLocks noChangeShapeType="1"/>
            </p:cNvSpPr>
            <p:nvPr/>
          </p:nvSpPr>
          <p:spPr bwMode="auto">
            <a:xfrm>
              <a:off x="0" y="249"/>
              <a:ext cx="719" cy="0"/>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96" name="Line 504"/>
            <p:cNvSpPr>
              <a:spLocks noChangeShapeType="1"/>
            </p:cNvSpPr>
            <p:nvPr/>
          </p:nvSpPr>
          <p:spPr bwMode="auto">
            <a:xfrm>
              <a:off x="0" y="498"/>
              <a:ext cx="719" cy="0"/>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97" name="Line 505"/>
            <p:cNvSpPr>
              <a:spLocks noChangeShapeType="1"/>
            </p:cNvSpPr>
            <p:nvPr/>
          </p:nvSpPr>
          <p:spPr bwMode="auto">
            <a:xfrm>
              <a:off x="0" y="747"/>
              <a:ext cx="719" cy="0"/>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98" name="Line 506"/>
            <p:cNvSpPr>
              <a:spLocks noChangeShapeType="1"/>
            </p:cNvSpPr>
            <p:nvPr/>
          </p:nvSpPr>
          <p:spPr bwMode="auto">
            <a:xfrm>
              <a:off x="0" y="996"/>
              <a:ext cx="719"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99" name="Line 507"/>
            <p:cNvSpPr>
              <a:spLocks noChangeShapeType="1"/>
            </p:cNvSpPr>
            <p:nvPr/>
          </p:nvSpPr>
          <p:spPr bwMode="auto">
            <a:xfrm>
              <a:off x="0" y="0"/>
              <a:ext cx="0" cy="996"/>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00" name="Line 508"/>
            <p:cNvSpPr>
              <a:spLocks noChangeShapeType="1"/>
            </p:cNvSpPr>
            <p:nvPr/>
          </p:nvSpPr>
          <p:spPr bwMode="auto">
            <a:xfrm>
              <a:off x="323" y="0"/>
              <a:ext cx="0" cy="996"/>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01" name="Line 509"/>
            <p:cNvSpPr>
              <a:spLocks noChangeShapeType="1"/>
            </p:cNvSpPr>
            <p:nvPr/>
          </p:nvSpPr>
          <p:spPr bwMode="auto">
            <a:xfrm>
              <a:off x="719" y="0"/>
              <a:ext cx="0" cy="996"/>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02" name="Text Box 675"/>
            <p:cNvSpPr txBox="1">
              <a:spLocks noChangeArrowheads="1"/>
            </p:cNvSpPr>
            <p:nvPr/>
          </p:nvSpPr>
          <p:spPr bwMode="auto">
            <a:xfrm>
              <a:off x="15" y="1045"/>
              <a:ext cx="60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zh-CN" altLang="en-US" sz="2000" b="1">
                  <a:ea typeface="黑体" panose="02010609060101010101" pitchFamily="2" charset="-122"/>
                </a:rPr>
                <a:t>顶点表</a:t>
              </a:r>
              <a:endParaRPr lang="zh-CN" altLang="en-US" sz="2000" b="1">
                <a:ea typeface="黑体" panose="02010609060101010101" pitchFamily="2" charset="-122"/>
              </a:endParaRPr>
            </a:p>
          </p:txBody>
        </p:sp>
      </p:grpSp>
      <p:sp>
        <p:nvSpPr>
          <p:cNvPr id="39096" name="Text Box 676"/>
          <p:cNvSpPr txBox="1">
            <a:spLocks noChangeArrowheads="1"/>
          </p:cNvSpPr>
          <p:nvPr/>
        </p:nvSpPr>
        <p:spPr bwMode="auto">
          <a:xfrm>
            <a:off x="6372225" y="6094413"/>
            <a:ext cx="958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zh-CN" altLang="en-US" sz="2000" b="1">
                <a:ea typeface="黑体" panose="02010609060101010101" pitchFamily="2" charset="-122"/>
              </a:rPr>
              <a:t>顶点表</a:t>
            </a:r>
            <a:endParaRPr lang="zh-CN" altLang="en-US" sz="2000" b="1">
              <a:ea typeface="黑体" panose="02010609060101010101" pitchFamily="2" charset="-122"/>
            </a:endParaRPr>
          </a:p>
        </p:txBody>
      </p:sp>
      <p:sp>
        <p:nvSpPr>
          <p:cNvPr id="39097" name="Text Box 677"/>
          <p:cNvSpPr txBox="1">
            <a:spLocks noChangeArrowheads="1"/>
          </p:cNvSpPr>
          <p:nvPr/>
        </p:nvSpPr>
        <p:spPr bwMode="auto">
          <a:xfrm>
            <a:off x="7596188" y="6092825"/>
            <a:ext cx="958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zh-CN" altLang="en-US" sz="2000" b="1">
                <a:ea typeface="黑体" panose="02010609060101010101" pitchFamily="2" charset="-122"/>
              </a:rPr>
              <a:t>入边表</a:t>
            </a:r>
            <a:endParaRPr lang="zh-CN" altLang="en-US" sz="2000" b="1">
              <a:ea typeface="黑体" panose="02010609060101010101" pitchFamily="2" charset="-122"/>
            </a:endParaRPr>
          </a:p>
        </p:txBody>
      </p:sp>
      <p:grpSp>
        <p:nvGrpSpPr>
          <p:cNvPr id="39098" name="Group 186"/>
          <p:cNvGrpSpPr/>
          <p:nvPr/>
        </p:nvGrpSpPr>
        <p:grpSpPr bwMode="auto">
          <a:xfrm>
            <a:off x="3840163" y="4557713"/>
            <a:ext cx="2103437" cy="395287"/>
            <a:chOff x="0" y="0"/>
            <a:chExt cx="1325" cy="249"/>
          </a:xfrm>
        </p:grpSpPr>
        <p:sp>
          <p:nvSpPr>
            <p:cNvPr id="33870" name="Line 510"/>
            <p:cNvSpPr>
              <a:spLocks noChangeShapeType="1"/>
            </p:cNvSpPr>
            <p:nvPr/>
          </p:nvSpPr>
          <p:spPr bwMode="auto">
            <a:xfrm>
              <a:off x="0" y="96"/>
              <a:ext cx="265" cy="0"/>
            </a:xfrm>
            <a:prstGeom prst="line">
              <a:avLst/>
            </a:prstGeom>
            <a:noFill/>
            <a:ln w="3175">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71" name="Rectangle 513"/>
            <p:cNvSpPr>
              <a:spLocks noChangeArrowheads="1"/>
            </p:cNvSpPr>
            <p:nvPr/>
          </p:nvSpPr>
          <p:spPr bwMode="auto">
            <a:xfrm>
              <a:off x="492" y="0"/>
              <a:ext cx="227" cy="249"/>
            </a:xfrm>
            <a:prstGeom prst="rect">
              <a:avLst/>
            </a:prstGeom>
            <a:solidFill>
              <a:srgbClr val="CEDD83"/>
            </a:solidFill>
            <a:ln w="3175">
              <a:solidFill>
                <a:schemeClr val="bg2"/>
              </a:solidFill>
              <a:miter lim="800000"/>
            </a:ln>
          </p:spPr>
          <p:txBody>
            <a:bodyPr/>
            <a:lstStyle/>
            <a:p>
              <a:pPr algn="ctr">
                <a:spcBef>
                  <a:spcPct val="20000"/>
                </a:spcBef>
              </a:pPr>
              <a:endParaRPr lang="zh-CN" altLang="en-US" sz="2000">
                <a:solidFill>
                  <a:srgbClr val="0000FF"/>
                </a:solidFill>
              </a:endParaRPr>
            </a:p>
          </p:txBody>
        </p:sp>
        <p:sp>
          <p:nvSpPr>
            <p:cNvPr id="33872" name="Rectangle 514"/>
            <p:cNvSpPr>
              <a:spLocks noChangeArrowheads="1"/>
            </p:cNvSpPr>
            <p:nvPr/>
          </p:nvSpPr>
          <p:spPr bwMode="auto">
            <a:xfrm>
              <a:off x="265" y="0"/>
              <a:ext cx="227"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2</a:t>
              </a:r>
              <a:endParaRPr lang="en-US" altLang="zh-CN" sz="2000">
                <a:solidFill>
                  <a:schemeClr val="bg2"/>
                </a:solidFill>
              </a:endParaRPr>
            </a:p>
          </p:txBody>
        </p:sp>
        <p:sp>
          <p:nvSpPr>
            <p:cNvPr id="33873" name="Line 515"/>
            <p:cNvSpPr>
              <a:spLocks noChangeShapeType="1"/>
            </p:cNvSpPr>
            <p:nvPr/>
          </p:nvSpPr>
          <p:spPr bwMode="auto">
            <a:xfrm>
              <a:off x="265" y="0"/>
              <a:ext cx="454"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74" name="Line 516"/>
            <p:cNvSpPr>
              <a:spLocks noChangeShapeType="1"/>
            </p:cNvSpPr>
            <p:nvPr/>
          </p:nvSpPr>
          <p:spPr bwMode="auto">
            <a:xfrm>
              <a:off x="265" y="249"/>
              <a:ext cx="454"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75" name="Line 517"/>
            <p:cNvSpPr>
              <a:spLocks noChangeShapeType="1"/>
            </p:cNvSpPr>
            <p:nvPr/>
          </p:nvSpPr>
          <p:spPr bwMode="auto">
            <a:xfrm>
              <a:off x="265" y="0"/>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76" name="Line 518"/>
            <p:cNvSpPr>
              <a:spLocks noChangeShapeType="1"/>
            </p:cNvSpPr>
            <p:nvPr/>
          </p:nvSpPr>
          <p:spPr bwMode="auto">
            <a:xfrm>
              <a:off x="492" y="0"/>
              <a:ext cx="0" cy="249"/>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77" name="Line 519"/>
            <p:cNvSpPr>
              <a:spLocks noChangeShapeType="1"/>
            </p:cNvSpPr>
            <p:nvPr/>
          </p:nvSpPr>
          <p:spPr bwMode="auto">
            <a:xfrm>
              <a:off x="719" y="0"/>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78" name="Line 520"/>
            <p:cNvSpPr>
              <a:spLocks noChangeShapeType="1"/>
            </p:cNvSpPr>
            <p:nvPr/>
          </p:nvSpPr>
          <p:spPr bwMode="auto">
            <a:xfrm>
              <a:off x="606" y="105"/>
              <a:ext cx="265" cy="0"/>
            </a:xfrm>
            <a:prstGeom prst="line">
              <a:avLst/>
            </a:prstGeom>
            <a:noFill/>
            <a:ln w="3175">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79" name="Rectangle 535"/>
            <p:cNvSpPr>
              <a:spLocks noChangeArrowheads="1"/>
            </p:cNvSpPr>
            <p:nvPr/>
          </p:nvSpPr>
          <p:spPr bwMode="auto">
            <a:xfrm>
              <a:off x="1098" y="0"/>
              <a:ext cx="227"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a:t>
              </a:r>
              <a:endParaRPr lang="en-US" altLang="zh-CN" sz="2000">
                <a:solidFill>
                  <a:schemeClr val="bg2"/>
                </a:solidFill>
              </a:endParaRPr>
            </a:p>
          </p:txBody>
        </p:sp>
        <p:sp>
          <p:nvSpPr>
            <p:cNvPr id="33880" name="Rectangle 536"/>
            <p:cNvSpPr>
              <a:spLocks noChangeArrowheads="1"/>
            </p:cNvSpPr>
            <p:nvPr/>
          </p:nvSpPr>
          <p:spPr bwMode="auto">
            <a:xfrm>
              <a:off x="871" y="0"/>
              <a:ext cx="227"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3</a:t>
              </a:r>
              <a:endParaRPr lang="en-US" altLang="zh-CN" sz="2000">
                <a:solidFill>
                  <a:schemeClr val="bg2"/>
                </a:solidFill>
              </a:endParaRPr>
            </a:p>
          </p:txBody>
        </p:sp>
        <p:sp>
          <p:nvSpPr>
            <p:cNvPr id="33881" name="Line 537"/>
            <p:cNvSpPr>
              <a:spLocks noChangeShapeType="1"/>
            </p:cNvSpPr>
            <p:nvPr/>
          </p:nvSpPr>
          <p:spPr bwMode="auto">
            <a:xfrm>
              <a:off x="871" y="0"/>
              <a:ext cx="454"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82" name="Line 538"/>
            <p:cNvSpPr>
              <a:spLocks noChangeShapeType="1"/>
            </p:cNvSpPr>
            <p:nvPr/>
          </p:nvSpPr>
          <p:spPr bwMode="auto">
            <a:xfrm>
              <a:off x="871" y="249"/>
              <a:ext cx="454"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83" name="Line 539"/>
            <p:cNvSpPr>
              <a:spLocks noChangeShapeType="1"/>
            </p:cNvSpPr>
            <p:nvPr/>
          </p:nvSpPr>
          <p:spPr bwMode="auto">
            <a:xfrm>
              <a:off x="871" y="0"/>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84" name="Line 540"/>
            <p:cNvSpPr>
              <a:spLocks noChangeShapeType="1"/>
            </p:cNvSpPr>
            <p:nvPr/>
          </p:nvSpPr>
          <p:spPr bwMode="auto">
            <a:xfrm>
              <a:off x="1098" y="0"/>
              <a:ext cx="0" cy="249"/>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85" name="Line 541"/>
            <p:cNvSpPr>
              <a:spLocks noChangeShapeType="1"/>
            </p:cNvSpPr>
            <p:nvPr/>
          </p:nvSpPr>
          <p:spPr bwMode="auto">
            <a:xfrm>
              <a:off x="1325" y="0"/>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9115" name="Group 203"/>
          <p:cNvGrpSpPr/>
          <p:nvPr/>
        </p:nvGrpSpPr>
        <p:grpSpPr bwMode="auto">
          <a:xfrm>
            <a:off x="3840163" y="5243513"/>
            <a:ext cx="1141412" cy="457200"/>
            <a:chOff x="0" y="0"/>
            <a:chExt cx="719" cy="288"/>
          </a:xfrm>
        </p:grpSpPr>
        <p:sp>
          <p:nvSpPr>
            <p:cNvPr id="33861" name="Line 511"/>
            <p:cNvSpPr>
              <a:spLocks noChangeShapeType="1"/>
            </p:cNvSpPr>
            <p:nvPr/>
          </p:nvSpPr>
          <p:spPr bwMode="auto">
            <a:xfrm>
              <a:off x="0" y="153"/>
              <a:ext cx="265" cy="0"/>
            </a:xfrm>
            <a:prstGeom prst="line">
              <a:avLst/>
            </a:prstGeom>
            <a:noFill/>
            <a:ln w="3175">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62" name="Rectangle 521"/>
            <p:cNvSpPr>
              <a:spLocks noChangeArrowheads="1"/>
            </p:cNvSpPr>
            <p:nvPr/>
          </p:nvSpPr>
          <p:spPr bwMode="auto">
            <a:xfrm>
              <a:off x="492" y="0"/>
              <a:ext cx="227"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a:t>
              </a:r>
              <a:endParaRPr lang="en-US" altLang="zh-CN" sz="2000">
                <a:solidFill>
                  <a:schemeClr val="bg2"/>
                </a:solidFill>
              </a:endParaRPr>
            </a:p>
          </p:txBody>
        </p:sp>
        <p:sp>
          <p:nvSpPr>
            <p:cNvPr id="33863" name="Rectangle 522"/>
            <p:cNvSpPr>
              <a:spLocks noChangeArrowheads="1"/>
            </p:cNvSpPr>
            <p:nvPr/>
          </p:nvSpPr>
          <p:spPr bwMode="auto">
            <a:xfrm>
              <a:off x="265" y="0"/>
              <a:ext cx="227"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4</a:t>
              </a:r>
              <a:endParaRPr lang="en-US" altLang="zh-CN" sz="2000">
                <a:solidFill>
                  <a:schemeClr val="bg2"/>
                </a:solidFill>
              </a:endParaRPr>
            </a:p>
          </p:txBody>
        </p:sp>
        <p:sp>
          <p:nvSpPr>
            <p:cNvPr id="33864" name="Line 523"/>
            <p:cNvSpPr>
              <a:spLocks noChangeShapeType="1"/>
            </p:cNvSpPr>
            <p:nvPr/>
          </p:nvSpPr>
          <p:spPr bwMode="auto">
            <a:xfrm>
              <a:off x="265" y="0"/>
              <a:ext cx="454"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65" name="Line 524"/>
            <p:cNvSpPr>
              <a:spLocks noChangeShapeType="1"/>
            </p:cNvSpPr>
            <p:nvPr/>
          </p:nvSpPr>
          <p:spPr bwMode="auto">
            <a:xfrm>
              <a:off x="265" y="249"/>
              <a:ext cx="454"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66" name="Line 525"/>
            <p:cNvSpPr>
              <a:spLocks noChangeShapeType="1"/>
            </p:cNvSpPr>
            <p:nvPr/>
          </p:nvSpPr>
          <p:spPr bwMode="auto">
            <a:xfrm>
              <a:off x="265" y="0"/>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67" name="Line 526"/>
            <p:cNvSpPr>
              <a:spLocks noChangeShapeType="1"/>
            </p:cNvSpPr>
            <p:nvPr/>
          </p:nvSpPr>
          <p:spPr bwMode="auto">
            <a:xfrm>
              <a:off x="492" y="0"/>
              <a:ext cx="0" cy="249"/>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68" name="Line 527"/>
            <p:cNvSpPr>
              <a:spLocks noChangeShapeType="1"/>
            </p:cNvSpPr>
            <p:nvPr/>
          </p:nvSpPr>
          <p:spPr bwMode="auto">
            <a:xfrm>
              <a:off x="719" y="0"/>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69" name="Line 530"/>
            <p:cNvSpPr>
              <a:spLocks noChangeShapeType="1"/>
            </p:cNvSpPr>
            <p:nvPr/>
          </p:nvSpPr>
          <p:spPr bwMode="auto">
            <a:xfrm>
              <a:off x="265" y="288"/>
              <a:ext cx="454"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9125" name="Group 213"/>
          <p:cNvGrpSpPr/>
          <p:nvPr/>
        </p:nvGrpSpPr>
        <p:grpSpPr bwMode="auto">
          <a:xfrm>
            <a:off x="3840163" y="5700713"/>
            <a:ext cx="1141412" cy="395287"/>
            <a:chOff x="0" y="0"/>
            <a:chExt cx="719" cy="249"/>
          </a:xfrm>
        </p:grpSpPr>
        <p:sp>
          <p:nvSpPr>
            <p:cNvPr id="33854" name="Line 512"/>
            <p:cNvSpPr>
              <a:spLocks noChangeShapeType="1"/>
            </p:cNvSpPr>
            <p:nvPr/>
          </p:nvSpPr>
          <p:spPr bwMode="auto">
            <a:xfrm>
              <a:off x="0" y="105"/>
              <a:ext cx="265" cy="0"/>
            </a:xfrm>
            <a:prstGeom prst="line">
              <a:avLst/>
            </a:prstGeom>
            <a:noFill/>
            <a:ln w="3175">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55" name="Rectangle 528"/>
            <p:cNvSpPr>
              <a:spLocks noChangeArrowheads="1"/>
            </p:cNvSpPr>
            <p:nvPr/>
          </p:nvSpPr>
          <p:spPr bwMode="auto">
            <a:xfrm>
              <a:off x="492" y="0"/>
              <a:ext cx="227"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a:t>
              </a:r>
              <a:endParaRPr lang="en-US" altLang="zh-CN" sz="2000">
                <a:solidFill>
                  <a:schemeClr val="bg2"/>
                </a:solidFill>
              </a:endParaRPr>
            </a:p>
          </p:txBody>
        </p:sp>
        <p:sp>
          <p:nvSpPr>
            <p:cNvPr id="33856" name="Rectangle 529"/>
            <p:cNvSpPr>
              <a:spLocks noChangeArrowheads="1"/>
            </p:cNvSpPr>
            <p:nvPr/>
          </p:nvSpPr>
          <p:spPr bwMode="auto">
            <a:xfrm>
              <a:off x="265" y="0"/>
              <a:ext cx="227"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1</a:t>
              </a:r>
              <a:endParaRPr lang="en-US" altLang="zh-CN" sz="2000">
                <a:solidFill>
                  <a:schemeClr val="bg2"/>
                </a:solidFill>
              </a:endParaRPr>
            </a:p>
          </p:txBody>
        </p:sp>
        <p:sp>
          <p:nvSpPr>
            <p:cNvPr id="33857" name="Line 531"/>
            <p:cNvSpPr>
              <a:spLocks noChangeShapeType="1"/>
            </p:cNvSpPr>
            <p:nvPr/>
          </p:nvSpPr>
          <p:spPr bwMode="auto">
            <a:xfrm>
              <a:off x="265" y="249"/>
              <a:ext cx="454"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58" name="Line 532"/>
            <p:cNvSpPr>
              <a:spLocks noChangeShapeType="1"/>
            </p:cNvSpPr>
            <p:nvPr/>
          </p:nvSpPr>
          <p:spPr bwMode="auto">
            <a:xfrm>
              <a:off x="265" y="0"/>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59" name="Line 533"/>
            <p:cNvSpPr>
              <a:spLocks noChangeShapeType="1"/>
            </p:cNvSpPr>
            <p:nvPr/>
          </p:nvSpPr>
          <p:spPr bwMode="auto">
            <a:xfrm>
              <a:off x="492" y="0"/>
              <a:ext cx="0" cy="249"/>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60" name="Line 534"/>
            <p:cNvSpPr>
              <a:spLocks noChangeShapeType="1"/>
            </p:cNvSpPr>
            <p:nvPr/>
          </p:nvSpPr>
          <p:spPr bwMode="auto">
            <a:xfrm>
              <a:off x="719" y="0"/>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918"/>
                                        </p:tgtEl>
                                        <p:attrNameLst>
                                          <p:attrName>style.visibility</p:attrName>
                                        </p:attrNameLst>
                                      </p:cBhvr>
                                      <p:to>
                                        <p:strVal val="visible"/>
                                      </p:to>
                                    </p:set>
                                  </p:childTnLst>
                                </p:cTn>
                              </p:par>
                              <p:par>
                                <p:cTn id="7" presetID="22" presetClass="entr" presetSubtype="1" fill="hold" nodeType="withEffect">
                                  <p:stCondLst>
                                    <p:cond delay="0"/>
                                  </p:stCondLst>
                                  <p:childTnLst>
                                    <p:set>
                                      <p:cBhvr>
                                        <p:cTn id="8" dur="1" fill="hold">
                                          <p:stCondLst>
                                            <p:cond delay="0"/>
                                          </p:stCondLst>
                                        </p:cTn>
                                        <p:tgtEl>
                                          <p:spTgt spid="38919"/>
                                        </p:tgtEl>
                                        <p:attrNameLst>
                                          <p:attrName>style.visibility</p:attrName>
                                        </p:attrNameLst>
                                      </p:cBhvr>
                                      <p:to>
                                        <p:strVal val="visible"/>
                                      </p:to>
                                    </p:set>
                                    <p:animEffect transition="in" filter="wipe(up)">
                                      <p:cBhvr>
                                        <p:cTn id="9" dur="500"/>
                                        <p:tgtEl>
                                          <p:spTgt spid="38919"/>
                                        </p:tgtEl>
                                      </p:cBhvr>
                                    </p:animEffect>
                                  </p:childTnLst>
                                </p:cTn>
                              </p:par>
                              <p:par>
                                <p:cTn id="10" presetID="22" presetClass="entr" presetSubtype="1" fill="hold" nodeType="withEffect">
                                  <p:stCondLst>
                                    <p:cond delay="0"/>
                                  </p:stCondLst>
                                  <p:childTnLst>
                                    <p:set>
                                      <p:cBhvr>
                                        <p:cTn id="11" dur="1" fill="hold">
                                          <p:stCondLst>
                                            <p:cond delay="0"/>
                                          </p:stCondLst>
                                        </p:cTn>
                                        <p:tgtEl>
                                          <p:spTgt spid="38939"/>
                                        </p:tgtEl>
                                        <p:attrNameLst>
                                          <p:attrName>style.visibility</p:attrName>
                                        </p:attrNameLst>
                                      </p:cBhvr>
                                      <p:to>
                                        <p:strVal val="visible"/>
                                      </p:to>
                                    </p:set>
                                    <p:animEffect transition="in" filter="wipe(up)">
                                      <p:cBhvr>
                                        <p:cTn id="12" dur="500"/>
                                        <p:tgtEl>
                                          <p:spTgt spid="38939"/>
                                        </p:tgtEl>
                                      </p:cBhvr>
                                    </p:animEffect>
                                  </p:childTnLst>
                                </p:cTn>
                              </p:par>
                              <p:par>
                                <p:cTn id="13" presetID="22" presetClass="entr" presetSubtype="1" fill="hold" nodeType="withEffect">
                                  <p:stCondLst>
                                    <p:cond delay="0"/>
                                  </p:stCondLst>
                                  <p:childTnLst>
                                    <p:set>
                                      <p:cBhvr>
                                        <p:cTn id="14" dur="1" fill="hold">
                                          <p:stCondLst>
                                            <p:cond delay="0"/>
                                          </p:stCondLst>
                                        </p:cTn>
                                        <p:tgtEl>
                                          <p:spTgt spid="39046"/>
                                        </p:tgtEl>
                                        <p:attrNameLst>
                                          <p:attrName>style.visibility</p:attrName>
                                        </p:attrNameLst>
                                      </p:cBhvr>
                                      <p:to>
                                        <p:strVal val="visible"/>
                                      </p:to>
                                    </p:set>
                                    <p:animEffect transition="in" filter="wipe(up)">
                                      <p:cBhvr>
                                        <p:cTn id="15" dur="500"/>
                                        <p:tgtEl>
                                          <p:spTgt spid="3904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8945"/>
                                        </p:tgtEl>
                                        <p:attrNameLst>
                                          <p:attrName>style.visibility</p:attrName>
                                        </p:attrNameLst>
                                      </p:cBhvr>
                                      <p:to>
                                        <p:strVal val="visible"/>
                                      </p:to>
                                    </p:set>
                                    <p:animEffect transition="in" filter="wipe(left)">
                                      <p:cBhvr>
                                        <p:cTn id="20" dur="500"/>
                                        <p:tgtEl>
                                          <p:spTgt spid="3894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8950"/>
                                        </p:tgtEl>
                                        <p:attrNameLst>
                                          <p:attrName>style.visibility</p:attrName>
                                        </p:attrNameLst>
                                      </p:cBhvr>
                                      <p:to>
                                        <p:strVal val="visible"/>
                                      </p:to>
                                    </p:set>
                                    <p:animEffect transition="in" filter="wipe(left)">
                                      <p:cBhvr>
                                        <p:cTn id="25" dur="500"/>
                                        <p:tgtEl>
                                          <p:spTgt spid="3895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8948"/>
                                        </p:tgtEl>
                                        <p:attrNameLst>
                                          <p:attrName>style.visibility</p:attrName>
                                        </p:attrNameLst>
                                      </p:cBhvr>
                                      <p:to>
                                        <p:strVal val="visible"/>
                                      </p:to>
                                    </p:set>
                                    <p:animEffect transition="in" filter="wipe(left)">
                                      <p:cBhvr>
                                        <p:cTn id="30" dur="500"/>
                                        <p:tgtEl>
                                          <p:spTgt spid="3894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38990"/>
                                        </p:tgtEl>
                                        <p:attrNameLst>
                                          <p:attrName>style.visibility</p:attrName>
                                        </p:attrNameLst>
                                      </p:cBhvr>
                                      <p:to>
                                        <p:strVal val="visible"/>
                                      </p:to>
                                    </p:set>
                                    <p:animEffect transition="in" filter="wipe(left)">
                                      <p:cBhvr>
                                        <p:cTn id="35" dur="500"/>
                                        <p:tgtEl>
                                          <p:spTgt spid="3899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38949"/>
                                        </p:tgtEl>
                                        <p:attrNameLst>
                                          <p:attrName>style.visibility</p:attrName>
                                        </p:attrNameLst>
                                      </p:cBhvr>
                                      <p:to>
                                        <p:strVal val="visible"/>
                                      </p:to>
                                    </p:set>
                                    <p:animEffect transition="in" filter="wipe(left)">
                                      <p:cBhvr>
                                        <p:cTn id="40" dur="500"/>
                                        <p:tgtEl>
                                          <p:spTgt spid="3894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38966"/>
                                        </p:tgtEl>
                                        <p:attrNameLst>
                                          <p:attrName>style.visibility</p:attrName>
                                        </p:attrNameLst>
                                      </p:cBhvr>
                                      <p:to>
                                        <p:strVal val="visible"/>
                                      </p:to>
                                    </p:set>
                                    <p:animEffect transition="in" filter="wipe(left)">
                                      <p:cBhvr>
                                        <p:cTn id="45" dur="500"/>
                                        <p:tgtEl>
                                          <p:spTgt spid="38966"/>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38946"/>
                                        </p:tgtEl>
                                        <p:attrNameLst>
                                          <p:attrName>style.visibility</p:attrName>
                                        </p:attrNameLst>
                                      </p:cBhvr>
                                      <p:to>
                                        <p:strVal val="visible"/>
                                      </p:to>
                                    </p:set>
                                    <p:animEffect transition="in" filter="wipe(left)">
                                      <p:cBhvr>
                                        <p:cTn id="50" dur="500"/>
                                        <p:tgtEl>
                                          <p:spTgt spid="38946"/>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39076"/>
                                        </p:tgtEl>
                                        <p:attrNameLst>
                                          <p:attrName>style.visibility</p:attrName>
                                        </p:attrNameLst>
                                      </p:cBhvr>
                                      <p:to>
                                        <p:strVal val="visible"/>
                                      </p:to>
                                    </p:set>
                                    <p:animEffect transition="in" filter="wipe(left)">
                                      <p:cBhvr>
                                        <p:cTn id="55" dur="500"/>
                                        <p:tgtEl>
                                          <p:spTgt spid="39076"/>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38947"/>
                                        </p:tgtEl>
                                        <p:attrNameLst>
                                          <p:attrName>style.visibility</p:attrName>
                                        </p:attrNameLst>
                                      </p:cBhvr>
                                      <p:to>
                                        <p:strVal val="visible"/>
                                      </p:to>
                                    </p:set>
                                    <p:animEffect transition="in" filter="wipe(left)">
                                      <p:cBhvr>
                                        <p:cTn id="60" dur="500"/>
                                        <p:tgtEl>
                                          <p:spTgt spid="38947"/>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39052"/>
                                        </p:tgtEl>
                                        <p:attrNameLst>
                                          <p:attrName>style.visibility</p:attrName>
                                        </p:attrNameLst>
                                      </p:cBhvr>
                                      <p:to>
                                        <p:strVal val="visible"/>
                                      </p:to>
                                    </p:set>
                                    <p:animEffect transition="in" filter="wipe(left)">
                                      <p:cBhvr>
                                        <p:cTn id="65" dur="500"/>
                                        <p:tgtEl>
                                          <p:spTgt spid="39052"/>
                                        </p:tgtEl>
                                      </p:cBhvr>
                                    </p:animEffect>
                                  </p:childTnLst>
                                </p:cTn>
                              </p:par>
                            </p:childTnLst>
                          </p:cTn>
                        </p:par>
                      </p:childTnLst>
                    </p:cTn>
                  </p:par>
                  <p:par>
                    <p:cTn id="66" fill="hold">
                      <p:stCondLst>
                        <p:cond delay="indefinite"/>
                      </p:stCondLst>
                      <p:childTnLst>
                        <p:par>
                          <p:cTn id="67" fill="hold">
                            <p:stCondLst>
                              <p:cond delay="0"/>
                            </p:stCondLst>
                            <p:childTnLst>
                              <p:par>
                                <p:cTn id="68" presetID="23" presetClass="entr" presetSubtype="16" fill="hold" grpId="0" nodeType="clickEffect">
                                  <p:stCondLst>
                                    <p:cond delay="0"/>
                                  </p:stCondLst>
                                  <p:childTnLst>
                                    <p:set>
                                      <p:cBhvr>
                                        <p:cTn id="69" dur="1" fill="hold">
                                          <p:stCondLst>
                                            <p:cond delay="0"/>
                                          </p:stCondLst>
                                        </p:cTn>
                                        <p:tgtEl>
                                          <p:spTgt spid="39045"/>
                                        </p:tgtEl>
                                        <p:attrNameLst>
                                          <p:attrName>style.visibility</p:attrName>
                                        </p:attrNameLst>
                                      </p:cBhvr>
                                      <p:to>
                                        <p:strVal val="visible"/>
                                      </p:to>
                                    </p:set>
                                    <p:anim calcmode="lin" valueType="num">
                                      <p:cBhvr>
                                        <p:cTn id="70" dur="500" fill="hold"/>
                                        <p:tgtEl>
                                          <p:spTgt spid="39045"/>
                                        </p:tgtEl>
                                        <p:attrNameLst>
                                          <p:attrName>ppt_w</p:attrName>
                                        </p:attrNameLst>
                                      </p:cBhvr>
                                      <p:tavLst>
                                        <p:tav tm="0">
                                          <p:val>
                                            <p:fltVal val="0"/>
                                          </p:val>
                                        </p:tav>
                                        <p:tav tm="100000">
                                          <p:val>
                                            <p:strVal val="#ppt_w"/>
                                          </p:val>
                                        </p:tav>
                                      </p:tavLst>
                                    </p:anim>
                                    <p:anim calcmode="lin" valueType="num">
                                      <p:cBhvr>
                                        <p:cTn id="71" dur="500" fill="hold"/>
                                        <p:tgtEl>
                                          <p:spTgt spid="39045"/>
                                        </p:tgtEl>
                                        <p:attrNameLst>
                                          <p:attrName>ppt_h</p:attrName>
                                        </p:attrNameLst>
                                      </p:cBhvr>
                                      <p:tavLst>
                                        <p:tav tm="0">
                                          <p:val>
                                            <p:fltVal val="0"/>
                                          </p:val>
                                        </p:tav>
                                        <p:tav tm="100000">
                                          <p:val>
                                            <p:strVal val="#ppt_h"/>
                                          </p:val>
                                        </p:tav>
                                      </p:tavLst>
                                    </p:anim>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74"/>
                                          </p:stCondLst>
                                        </p:cTn>
                                        <p:tgtEl>
                                          <p:spTgt spid="38991"/>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499"/>
                                          </p:stCondLst>
                                        </p:cTn>
                                        <p:tgtEl>
                                          <p:spTgt spid="38992"/>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38993"/>
                                        </p:tgtEl>
                                        <p:attrNameLst>
                                          <p:attrName>style.visibility</p:attrName>
                                        </p:attrNameLst>
                                      </p:cBhvr>
                                      <p:to>
                                        <p:strVal val="visible"/>
                                      </p:to>
                                    </p:set>
                                    <p:animEffect transition="in" filter="blinds(horizontal)">
                                      <p:cBhvr>
                                        <p:cTn id="84" dur="500"/>
                                        <p:tgtEl>
                                          <p:spTgt spid="38993"/>
                                        </p:tgtEl>
                                      </p:cBhvr>
                                    </p:animEffect>
                                  </p:childTnLst>
                                </p:cTn>
                              </p:par>
                              <p:par>
                                <p:cTn id="85" presetID="12" presetClass="entr" presetSubtype="4" fill="hold" nodeType="withEffect">
                                  <p:stCondLst>
                                    <p:cond delay="0"/>
                                  </p:stCondLst>
                                  <p:childTnLst>
                                    <p:set>
                                      <p:cBhvr>
                                        <p:cTn id="86" dur="1" fill="hold">
                                          <p:stCondLst>
                                            <p:cond delay="0"/>
                                          </p:stCondLst>
                                        </p:cTn>
                                        <p:tgtEl>
                                          <p:spTgt spid="39078"/>
                                        </p:tgtEl>
                                        <p:attrNameLst>
                                          <p:attrName>style.visibility</p:attrName>
                                        </p:attrNameLst>
                                      </p:cBhvr>
                                      <p:to>
                                        <p:strVal val="visible"/>
                                      </p:to>
                                    </p:set>
                                    <p:animEffect transition="in" filter="slide(fromBottom)">
                                      <p:cBhvr>
                                        <p:cTn id="87" dur="500"/>
                                        <p:tgtEl>
                                          <p:spTgt spid="39078"/>
                                        </p:tgtEl>
                                      </p:cBhvr>
                                    </p:animEffect>
                                  </p:childTnLst>
                                </p:cTn>
                              </p:par>
                              <p:par>
                                <p:cTn id="88" presetID="3" presetClass="entr" presetSubtype="10" fill="hold" grpId="0" nodeType="withEffect">
                                  <p:stCondLst>
                                    <p:cond delay="0"/>
                                  </p:stCondLst>
                                  <p:childTnLst>
                                    <p:set>
                                      <p:cBhvr>
                                        <p:cTn id="89" dur="1" fill="hold">
                                          <p:stCondLst>
                                            <p:cond delay="0"/>
                                          </p:stCondLst>
                                        </p:cTn>
                                        <p:tgtEl>
                                          <p:spTgt spid="39077"/>
                                        </p:tgtEl>
                                        <p:attrNameLst>
                                          <p:attrName>style.visibility</p:attrName>
                                        </p:attrNameLst>
                                      </p:cBhvr>
                                      <p:to>
                                        <p:strVal val="visible"/>
                                      </p:to>
                                    </p:set>
                                    <p:animEffect transition="in" filter="blinds(horizontal)">
                                      <p:cBhvr>
                                        <p:cTn id="90" dur="500"/>
                                        <p:tgtEl>
                                          <p:spTgt spid="39077"/>
                                        </p:tgtEl>
                                      </p:cBhvr>
                                    </p:animEffect>
                                  </p:childTnLst>
                                </p:cTn>
                              </p:par>
                            </p:childTnLst>
                          </p:cTn>
                        </p:par>
                      </p:childTnLst>
                    </p:cTn>
                  </p:par>
                  <p:par>
                    <p:cTn id="91" fill="hold">
                      <p:stCondLst>
                        <p:cond delay="indefinite"/>
                      </p:stCondLst>
                      <p:childTnLst>
                        <p:par>
                          <p:cTn id="92" fill="hold">
                            <p:stCondLst>
                              <p:cond delay="0"/>
                            </p:stCondLst>
                            <p:childTnLst>
                              <p:par>
                                <p:cTn id="93" presetID="12" presetClass="entr" presetSubtype="4" fill="hold" nodeType="clickEffect">
                                  <p:stCondLst>
                                    <p:cond delay="0"/>
                                  </p:stCondLst>
                                  <p:childTnLst>
                                    <p:set>
                                      <p:cBhvr>
                                        <p:cTn id="94" dur="1" fill="hold">
                                          <p:stCondLst>
                                            <p:cond delay="0"/>
                                          </p:stCondLst>
                                        </p:cTn>
                                        <p:tgtEl>
                                          <p:spTgt spid="39098"/>
                                        </p:tgtEl>
                                        <p:attrNameLst>
                                          <p:attrName>style.visibility</p:attrName>
                                        </p:attrNameLst>
                                      </p:cBhvr>
                                      <p:to>
                                        <p:strVal val="visible"/>
                                      </p:to>
                                    </p:set>
                                    <p:animEffect transition="in" filter="slide(fromBottom)">
                                      <p:cBhvr>
                                        <p:cTn id="95" dur="500"/>
                                        <p:tgtEl>
                                          <p:spTgt spid="39098"/>
                                        </p:tgtEl>
                                      </p:cBhvr>
                                    </p:animEffect>
                                  </p:childTnLst>
                                </p:cTn>
                              </p:par>
                            </p:childTnLst>
                          </p:cTn>
                        </p:par>
                      </p:childTnLst>
                    </p:cTn>
                  </p:par>
                  <p:par>
                    <p:cTn id="96" fill="hold">
                      <p:stCondLst>
                        <p:cond delay="indefinite"/>
                      </p:stCondLst>
                      <p:childTnLst>
                        <p:par>
                          <p:cTn id="97" fill="hold">
                            <p:stCondLst>
                              <p:cond delay="0"/>
                            </p:stCondLst>
                            <p:childTnLst>
                              <p:par>
                                <p:cTn id="98" presetID="12" presetClass="entr" presetSubtype="4" fill="hold" nodeType="clickEffect">
                                  <p:stCondLst>
                                    <p:cond delay="0"/>
                                  </p:stCondLst>
                                  <p:childTnLst>
                                    <p:set>
                                      <p:cBhvr>
                                        <p:cTn id="99" dur="1" fill="hold">
                                          <p:stCondLst>
                                            <p:cond delay="0"/>
                                          </p:stCondLst>
                                        </p:cTn>
                                        <p:tgtEl>
                                          <p:spTgt spid="39115"/>
                                        </p:tgtEl>
                                        <p:attrNameLst>
                                          <p:attrName>style.visibility</p:attrName>
                                        </p:attrNameLst>
                                      </p:cBhvr>
                                      <p:to>
                                        <p:strVal val="visible"/>
                                      </p:to>
                                    </p:set>
                                    <p:animEffect transition="in" filter="slide(fromBottom)">
                                      <p:cBhvr>
                                        <p:cTn id="100" dur="500"/>
                                        <p:tgtEl>
                                          <p:spTgt spid="39115"/>
                                        </p:tgtEl>
                                      </p:cBhvr>
                                    </p:animEffect>
                                  </p:childTnLst>
                                </p:cTn>
                              </p:par>
                            </p:childTnLst>
                          </p:cTn>
                        </p:par>
                      </p:childTnLst>
                    </p:cTn>
                  </p:par>
                  <p:par>
                    <p:cTn id="101" fill="hold">
                      <p:stCondLst>
                        <p:cond delay="indefinite"/>
                      </p:stCondLst>
                      <p:childTnLst>
                        <p:par>
                          <p:cTn id="102" fill="hold">
                            <p:stCondLst>
                              <p:cond delay="0"/>
                            </p:stCondLst>
                            <p:childTnLst>
                              <p:par>
                                <p:cTn id="103" presetID="12" presetClass="entr" presetSubtype="4" fill="hold" nodeType="clickEffect">
                                  <p:stCondLst>
                                    <p:cond delay="0"/>
                                  </p:stCondLst>
                                  <p:childTnLst>
                                    <p:set>
                                      <p:cBhvr>
                                        <p:cTn id="104" dur="1" fill="hold">
                                          <p:stCondLst>
                                            <p:cond delay="0"/>
                                          </p:stCondLst>
                                        </p:cTn>
                                        <p:tgtEl>
                                          <p:spTgt spid="39125"/>
                                        </p:tgtEl>
                                        <p:attrNameLst>
                                          <p:attrName>style.visibility</p:attrName>
                                        </p:attrNameLst>
                                      </p:cBhvr>
                                      <p:to>
                                        <p:strVal val="visible"/>
                                      </p:to>
                                    </p:set>
                                    <p:animEffect transition="in" filter="slide(fromBottom)">
                                      <p:cBhvr>
                                        <p:cTn id="105" dur="500"/>
                                        <p:tgtEl>
                                          <p:spTgt spid="39125"/>
                                        </p:tgtEl>
                                      </p:cBhvr>
                                    </p:animEffect>
                                  </p:childTnLst>
                                </p:cTn>
                              </p:par>
                            </p:childTnLst>
                          </p:cTn>
                        </p:par>
                      </p:childTnLst>
                    </p:cTn>
                  </p:par>
                  <p:par>
                    <p:cTn id="106" fill="hold">
                      <p:stCondLst>
                        <p:cond delay="indefinite"/>
                      </p:stCondLst>
                      <p:childTnLst>
                        <p:par>
                          <p:cTn id="107" fill="hold">
                            <p:stCondLst>
                              <p:cond delay="0"/>
                            </p:stCondLst>
                            <p:childTnLst>
                              <p:par>
                                <p:cTn id="108" presetID="3" presetClass="entr" presetSubtype="10" fill="hold" grpId="0" nodeType="clickEffect">
                                  <p:stCondLst>
                                    <p:cond delay="0"/>
                                  </p:stCondLst>
                                  <p:childTnLst>
                                    <p:set>
                                      <p:cBhvr>
                                        <p:cTn id="109" dur="1" fill="hold">
                                          <p:stCondLst>
                                            <p:cond delay="0"/>
                                          </p:stCondLst>
                                        </p:cTn>
                                        <p:tgtEl>
                                          <p:spTgt spid="39044"/>
                                        </p:tgtEl>
                                        <p:attrNameLst>
                                          <p:attrName>style.visibility</p:attrName>
                                        </p:attrNameLst>
                                      </p:cBhvr>
                                      <p:to>
                                        <p:strVal val="visible"/>
                                      </p:to>
                                    </p:set>
                                    <p:animEffect transition="in" filter="blinds(horizontal)">
                                      <p:cBhvr>
                                        <p:cTn id="110" dur="500"/>
                                        <p:tgtEl>
                                          <p:spTgt spid="39044"/>
                                        </p:tgtEl>
                                      </p:cBhvr>
                                    </p:animEffect>
                                  </p:childTnLst>
                                </p:cTn>
                              </p:par>
                              <p:par>
                                <p:cTn id="111" presetID="3" presetClass="entr" presetSubtype="10" fill="hold" nodeType="withEffect">
                                  <p:stCondLst>
                                    <p:cond delay="0"/>
                                  </p:stCondLst>
                                  <p:childTnLst>
                                    <p:set>
                                      <p:cBhvr>
                                        <p:cTn id="112" dur="1" fill="hold">
                                          <p:stCondLst>
                                            <p:cond delay="0"/>
                                          </p:stCondLst>
                                        </p:cTn>
                                        <p:tgtEl>
                                          <p:spTgt spid="38994"/>
                                        </p:tgtEl>
                                        <p:attrNameLst>
                                          <p:attrName>style.visibility</p:attrName>
                                        </p:attrNameLst>
                                      </p:cBhvr>
                                      <p:to>
                                        <p:strVal val="visible"/>
                                      </p:to>
                                    </p:set>
                                    <p:animEffect transition="in" filter="blinds(horizontal)">
                                      <p:cBhvr>
                                        <p:cTn id="113" dur="500"/>
                                        <p:tgtEl>
                                          <p:spTgt spid="38994"/>
                                        </p:tgtEl>
                                      </p:cBhvr>
                                    </p:animEffect>
                                  </p:childTnLst>
                                </p:cTn>
                              </p:par>
                              <p:par>
                                <p:cTn id="114" presetID="3" presetClass="entr" presetSubtype="10" fill="hold" grpId="0" nodeType="withEffect">
                                  <p:stCondLst>
                                    <p:cond delay="0"/>
                                  </p:stCondLst>
                                  <p:childTnLst>
                                    <p:set>
                                      <p:cBhvr>
                                        <p:cTn id="115" dur="1" fill="hold">
                                          <p:stCondLst>
                                            <p:cond delay="0"/>
                                          </p:stCondLst>
                                        </p:cTn>
                                        <p:tgtEl>
                                          <p:spTgt spid="39096"/>
                                        </p:tgtEl>
                                        <p:attrNameLst>
                                          <p:attrName>style.visibility</p:attrName>
                                        </p:attrNameLst>
                                      </p:cBhvr>
                                      <p:to>
                                        <p:strVal val="visible"/>
                                      </p:to>
                                    </p:set>
                                    <p:animEffect transition="in" filter="blinds(horizontal)">
                                      <p:cBhvr>
                                        <p:cTn id="116" dur="500"/>
                                        <p:tgtEl>
                                          <p:spTgt spid="39096"/>
                                        </p:tgtEl>
                                      </p:cBhvr>
                                    </p:animEffect>
                                  </p:childTnLst>
                                </p:cTn>
                              </p:par>
                              <p:par>
                                <p:cTn id="117" presetID="3" presetClass="entr" presetSubtype="10" fill="hold" grpId="0" nodeType="withEffect">
                                  <p:stCondLst>
                                    <p:cond delay="0"/>
                                  </p:stCondLst>
                                  <p:childTnLst>
                                    <p:set>
                                      <p:cBhvr>
                                        <p:cTn id="118" dur="1" fill="hold">
                                          <p:stCondLst>
                                            <p:cond delay="0"/>
                                          </p:stCondLst>
                                        </p:cTn>
                                        <p:tgtEl>
                                          <p:spTgt spid="39097"/>
                                        </p:tgtEl>
                                        <p:attrNameLst>
                                          <p:attrName>style.visibility</p:attrName>
                                        </p:attrNameLst>
                                      </p:cBhvr>
                                      <p:to>
                                        <p:strVal val="visible"/>
                                      </p:to>
                                    </p:set>
                                    <p:animEffect transition="in" filter="blinds(horizontal)">
                                      <p:cBhvr>
                                        <p:cTn id="119" dur="500"/>
                                        <p:tgtEl>
                                          <p:spTgt spid="390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8" grpId="0" autoUpdateAnimBg="0"/>
      <p:bldP spid="38945" grpId="0" animBg="1"/>
      <p:bldP spid="38946" grpId="0" animBg="1"/>
      <p:bldP spid="38947" grpId="0" animBg="1"/>
      <p:bldP spid="38948" grpId="0" animBg="1"/>
      <p:bldP spid="38949" grpId="0" animBg="1"/>
      <p:bldP spid="38991" grpId="0" autoUpdateAnimBg="0"/>
      <p:bldP spid="38993" grpId="0" autoUpdateAnimBg="0"/>
      <p:bldP spid="39044" grpId="0" autoUpdateAnimBg="0"/>
      <p:bldP spid="39045" grpId="0" autoUpdateAnimBg="0"/>
      <p:bldP spid="39077" grpId="0" autoUpdateAnimBg="0"/>
      <p:bldP spid="39096" grpId="0" autoUpdateAnimBg="0"/>
      <p:bldP spid="39097"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DDA4225E-B67F-4F3E-B96E-78B7126F56B3}"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34819" name="灯片编号占位符 4"/>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r>
              <a:rPr lang="en-US" altLang="zh-CN" sz="1800" b="1">
                <a:latin typeface="华文新魏" panose="02010800040101010101" pitchFamily="2" charset="-122"/>
                <a:ea typeface="华文新魏" panose="02010800040101010101" pitchFamily="2" charset="-122"/>
              </a:rPr>
              <a:t>146-</a:t>
            </a:r>
            <a:fld id="{AA84F0C0-4335-4E59-A12F-743A3B78F628}"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grpSp>
        <p:nvGrpSpPr>
          <p:cNvPr id="35844" name="Group 4"/>
          <p:cNvGrpSpPr/>
          <p:nvPr/>
        </p:nvGrpSpPr>
        <p:grpSpPr bwMode="auto">
          <a:xfrm>
            <a:off x="881063" y="1341438"/>
            <a:ext cx="7219950" cy="3481387"/>
            <a:chOff x="0" y="0"/>
            <a:chExt cx="4548" cy="2193"/>
          </a:xfrm>
        </p:grpSpPr>
        <p:sp>
          <p:nvSpPr>
            <p:cNvPr id="34824" name="Rectangle 4" descr="羊皮纸"/>
            <p:cNvSpPr>
              <a:spLocks noChangeArrowheads="1"/>
            </p:cNvSpPr>
            <p:nvPr/>
          </p:nvSpPr>
          <p:spPr bwMode="auto">
            <a:xfrm>
              <a:off x="1572" y="320"/>
              <a:ext cx="624" cy="1344"/>
            </a:xfrm>
            <a:prstGeom prst="rect">
              <a:avLst/>
            </a:prstGeom>
            <a:blipFill dpi="0" rotWithShape="0">
              <a:blip r:embed="rId1"/>
              <a:srcRect/>
              <a:tile tx="0" ty="0" sx="100000" sy="100000" flip="none" algn="tl"/>
            </a:blipFill>
            <a:ln w="9525">
              <a:solidFill>
                <a:schemeClr val="tx1"/>
              </a:solidFill>
              <a:miter lim="800000"/>
            </a:ln>
            <a:effectLst>
              <a:outerShdw dist="107763" dir="2700000" algn="ctr" rotWithShape="0">
                <a:schemeClr val="bg2"/>
              </a:outerShdw>
            </a:effectLst>
          </p:spPr>
          <p:txBody>
            <a:bodyPr wrap="none" anchor="ctr"/>
            <a:lstStyle/>
            <a:p>
              <a:pPr algn="ctr"/>
              <a:endParaRPr lang="zh-CN" altLang="en-US"/>
            </a:p>
          </p:txBody>
        </p:sp>
        <p:grpSp>
          <p:nvGrpSpPr>
            <p:cNvPr id="34825" name="Group 6"/>
            <p:cNvGrpSpPr/>
            <p:nvPr/>
          </p:nvGrpSpPr>
          <p:grpSpPr bwMode="auto">
            <a:xfrm>
              <a:off x="0" y="220"/>
              <a:ext cx="1200" cy="1431"/>
              <a:chOff x="0" y="0"/>
              <a:chExt cx="1200" cy="1431"/>
            </a:xfrm>
          </p:grpSpPr>
          <p:grpSp>
            <p:nvGrpSpPr>
              <p:cNvPr id="34865" name="Group 7"/>
              <p:cNvGrpSpPr/>
              <p:nvPr/>
            </p:nvGrpSpPr>
            <p:grpSpPr bwMode="auto">
              <a:xfrm>
                <a:off x="96" y="169"/>
                <a:ext cx="1008" cy="1113"/>
                <a:chOff x="0" y="0"/>
                <a:chExt cx="1008" cy="1113"/>
              </a:xfrm>
            </p:grpSpPr>
            <p:sp>
              <p:nvSpPr>
                <p:cNvPr id="34871" name="Line 5"/>
                <p:cNvSpPr>
                  <a:spLocks noChangeShapeType="1"/>
                </p:cNvSpPr>
                <p:nvPr/>
              </p:nvSpPr>
              <p:spPr bwMode="auto">
                <a:xfrm>
                  <a:off x="864" y="304"/>
                  <a:ext cx="0" cy="556"/>
                </a:xfrm>
                <a:prstGeom prst="line">
                  <a:avLst/>
                </a:prstGeom>
                <a:noFill/>
                <a:ln w="28575">
                  <a:solidFill>
                    <a:srgbClr val="008000"/>
                  </a:solidFill>
                  <a:round/>
                  <a:head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72" name="Line 6"/>
                <p:cNvSpPr>
                  <a:spLocks noChangeShapeType="1"/>
                </p:cNvSpPr>
                <p:nvPr/>
              </p:nvSpPr>
              <p:spPr bwMode="auto">
                <a:xfrm flipV="1">
                  <a:off x="248" y="253"/>
                  <a:ext cx="520" cy="611"/>
                </a:xfrm>
                <a:prstGeom prst="line">
                  <a:avLst/>
                </a:prstGeom>
                <a:noFill/>
                <a:ln w="28575">
                  <a:solidFill>
                    <a:srgbClr val="008000"/>
                  </a:solidFill>
                  <a:round/>
                  <a:head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73" name="Line 7"/>
                <p:cNvSpPr>
                  <a:spLocks noChangeShapeType="1"/>
                </p:cNvSpPr>
                <p:nvPr/>
              </p:nvSpPr>
              <p:spPr bwMode="auto">
                <a:xfrm flipH="1">
                  <a:off x="157" y="319"/>
                  <a:ext cx="0" cy="499"/>
                </a:xfrm>
                <a:prstGeom prst="line">
                  <a:avLst/>
                </a:prstGeom>
                <a:noFill/>
                <a:ln w="28575">
                  <a:solidFill>
                    <a:srgbClr val="008000"/>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74" name="Oval 8" descr="羊皮纸"/>
                <p:cNvSpPr>
                  <a:spLocks noChangeArrowheads="1"/>
                </p:cNvSpPr>
                <p:nvPr/>
              </p:nvSpPr>
              <p:spPr bwMode="auto">
                <a:xfrm>
                  <a:off x="0" y="809"/>
                  <a:ext cx="288" cy="304"/>
                </a:xfrm>
                <a:prstGeom prst="ellipse">
                  <a:avLst/>
                </a:prstGeom>
                <a:blipFill dpi="0" rotWithShape="0">
                  <a:blip r:embed="rId1"/>
                  <a:srcRect/>
                  <a:tile tx="0" ty="0" sx="100000" sy="100000" flip="none" algn="tl"/>
                </a:blipFill>
                <a:ln w="9525">
                  <a:solidFill>
                    <a:srgbClr val="CC3300"/>
                  </a:solidFill>
                  <a:round/>
                </a:ln>
                <a:effectLst>
                  <a:outerShdw dist="35921" dir="2700000" algn="ctr" rotWithShape="0">
                    <a:schemeClr val="bg2"/>
                  </a:outerShdw>
                </a:effectLst>
              </p:spPr>
              <p:txBody>
                <a:bodyPr wrap="none" anchor="ctr"/>
                <a:lstStyle/>
                <a:p>
                  <a:pPr algn="ctr"/>
                  <a:r>
                    <a:rPr lang="en-US" altLang="zh-CN" sz="2800" b="1">
                      <a:ea typeface="SimSun" panose="02010600030101010101" pitchFamily="2" charset="-122"/>
                    </a:rPr>
                    <a:t>B</a:t>
                  </a:r>
                  <a:endParaRPr lang="en-US" altLang="zh-CN" sz="2400">
                    <a:ea typeface="SimSun" panose="02010600030101010101" pitchFamily="2" charset="-122"/>
                  </a:endParaRPr>
                </a:p>
              </p:txBody>
            </p:sp>
            <p:sp>
              <p:nvSpPr>
                <p:cNvPr id="34875" name="Oval 9" descr="羊皮纸"/>
                <p:cNvSpPr>
                  <a:spLocks noChangeArrowheads="1"/>
                </p:cNvSpPr>
                <p:nvPr/>
              </p:nvSpPr>
              <p:spPr bwMode="auto">
                <a:xfrm>
                  <a:off x="5" y="0"/>
                  <a:ext cx="288" cy="304"/>
                </a:xfrm>
                <a:prstGeom prst="ellipse">
                  <a:avLst/>
                </a:prstGeom>
                <a:blipFill dpi="0" rotWithShape="0">
                  <a:blip r:embed="rId1"/>
                  <a:srcRect/>
                  <a:tile tx="0" ty="0" sx="100000" sy="100000" flip="none" algn="tl"/>
                </a:blipFill>
                <a:ln w="9525">
                  <a:solidFill>
                    <a:srgbClr val="CC3300"/>
                  </a:solidFill>
                  <a:round/>
                </a:ln>
                <a:effectLst>
                  <a:outerShdw dist="35921" dir="2700000" algn="ctr" rotWithShape="0">
                    <a:schemeClr val="bg2"/>
                  </a:outerShdw>
                </a:effectLst>
              </p:spPr>
              <p:txBody>
                <a:bodyPr wrap="none" anchor="ctr"/>
                <a:lstStyle/>
                <a:p>
                  <a:pPr algn="ctr"/>
                  <a:r>
                    <a:rPr lang="en-US" altLang="zh-CN" sz="2800" b="1">
                      <a:ea typeface="SimSun" panose="02010600030101010101" pitchFamily="2" charset="-122"/>
                    </a:rPr>
                    <a:t>A</a:t>
                  </a:r>
                  <a:endParaRPr lang="en-US" altLang="zh-CN" sz="2400">
                    <a:ea typeface="SimSun" panose="02010600030101010101" pitchFamily="2" charset="-122"/>
                  </a:endParaRPr>
                </a:p>
              </p:txBody>
            </p:sp>
            <p:sp>
              <p:nvSpPr>
                <p:cNvPr id="34876" name="Oval 10" descr="羊皮纸"/>
                <p:cNvSpPr>
                  <a:spLocks noChangeArrowheads="1"/>
                </p:cNvSpPr>
                <p:nvPr/>
              </p:nvSpPr>
              <p:spPr bwMode="auto">
                <a:xfrm>
                  <a:off x="720" y="809"/>
                  <a:ext cx="288" cy="304"/>
                </a:xfrm>
                <a:prstGeom prst="ellipse">
                  <a:avLst/>
                </a:prstGeom>
                <a:blipFill dpi="0" rotWithShape="0">
                  <a:blip r:embed="rId1"/>
                  <a:srcRect/>
                  <a:tile tx="0" ty="0" sx="100000" sy="100000" flip="none" algn="tl"/>
                </a:blipFill>
                <a:ln w="9525">
                  <a:solidFill>
                    <a:srgbClr val="CC3300"/>
                  </a:solidFill>
                  <a:round/>
                </a:ln>
                <a:effectLst>
                  <a:outerShdw dist="35921" dir="2700000" algn="ctr" rotWithShape="0">
                    <a:schemeClr val="bg2"/>
                  </a:outerShdw>
                </a:effectLst>
              </p:spPr>
              <p:txBody>
                <a:bodyPr wrap="none" anchor="ctr"/>
                <a:lstStyle/>
                <a:p>
                  <a:pPr algn="ctr"/>
                  <a:r>
                    <a:rPr lang="en-US" altLang="zh-CN" sz="2800" b="1">
                      <a:ea typeface="SimSun" panose="02010600030101010101" pitchFamily="2" charset="-122"/>
                    </a:rPr>
                    <a:t>C</a:t>
                  </a:r>
                  <a:endParaRPr lang="en-US" altLang="zh-CN" sz="2400">
                    <a:ea typeface="SimSun" panose="02010600030101010101" pitchFamily="2" charset="-122"/>
                  </a:endParaRPr>
                </a:p>
              </p:txBody>
            </p:sp>
            <p:sp>
              <p:nvSpPr>
                <p:cNvPr id="34877" name="Oval 11" descr="羊皮纸"/>
                <p:cNvSpPr>
                  <a:spLocks noChangeArrowheads="1"/>
                </p:cNvSpPr>
                <p:nvPr/>
              </p:nvSpPr>
              <p:spPr bwMode="auto">
                <a:xfrm>
                  <a:off x="720" y="0"/>
                  <a:ext cx="288" cy="304"/>
                </a:xfrm>
                <a:prstGeom prst="ellipse">
                  <a:avLst/>
                </a:prstGeom>
                <a:blipFill dpi="0" rotWithShape="0">
                  <a:blip r:embed="rId1"/>
                  <a:srcRect/>
                  <a:tile tx="0" ty="0" sx="100000" sy="100000" flip="none" algn="tl"/>
                </a:blipFill>
                <a:ln w="9525">
                  <a:solidFill>
                    <a:srgbClr val="CC3300"/>
                  </a:solidFill>
                  <a:round/>
                </a:ln>
                <a:effectLst>
                  <a:outerShdw dist="35921" dir="2700000" algn="ctr" rotWithShape="0">
                    <a:schemeClr val="bg2"/>
                  </a:outerShdw>
                </a:effectLst>
              </p:spPr>
              <p:txBody>
                <a:bodyPr wrap="none" anchor="ctr"/>
                <a:lstStyle/>
                <a:p>
                  <a:pPr algn="ctr"/>
                  <a:r>
                    <a:rPr lang="en-US" altLang="zh-CN" sz="2800" b="1">
                      <a:ea typeface="SimSun" panose="02010600030101010101" pitchFamily="2" charset="-122"/>
                    </a:rPr>
                    <a:t>D</a:t>
                  </a:r>
                  <a:endParaRPr lang="en-US" altLang="zh-CN" sz="2400">
                    <a:ea typeface="SimSun" panose="02010600030101010101" pitchFamily="2" charset="-122"/>
                  </a:endParaRPr>
                </a:p>
              </p:txBody>
            </p:sp>
            <p:sp>
              <p:nvSpPr>
                <p:cNvPr id="34878" name="Line 12"/>
                <p:cNvSpPr>
                  <a:spLocks noChangeShapeType="1"/>
                </p:cNvSpPr>
                <p:nvPr/>
              </p:nvSpPr>
              <p:spPr bwMode="auto">
                <a:xfrm>
                  <a:off x="288" y="152"/>
                  <a:ext cx="432" cy="0"/>
                </a:xfrm>
                <a:prstGeom prst="line">
                  <a:avLst/>
                </a:prstGeom>
                <a:noFill/>
                <a:ln w="28575">
                  <a:solidFill>
                    <a:srgbClr val="008000"/>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79" name="Line 13"/>
                <p:cNvSpPr>
                  <a:spLocks noChangeShapeType="1"/>
                </p:cNvSpPr>
                <p:nvPr/>
              </p:nvSpPr>
              <p:spPr bwMode="auto">
                <a:xfrm>
                  <a:off x="288" y="961"/>
                  <a:ext cx="432" cy="0"/>
                </a:xfrm>
                <a:prstGeom prst="line">
                  <a:avLst/>
                </a:prstGeom>
                <a:noFill/>
                <a:ln w="28575">
                  <a:solidFill>
                    <a:srgbClr val="008000"/>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4866" name="Text Box 14"/>
              <p:cNvSpPr txBox="1">
                <a:spLocks noChangeArrowheads="1"/>
              </p:cNvSpPr>
              <p:nvPr/>
            </p:nvSpPr>
            <p:spPr bwMode="auto">
              <a:xfrm>
                <a:off x="480" y="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solidFill>
                      <a:schemeClr val="tx2"/>
                    </a:solidFill>
                    <a:ea typeface="SimSun" panose="02010600030101010101" pitchFamily="2" charset="-122"/>
                  </a:rPr>
                  <a:t>6</a:t>
                </a:r>
                <a:endParaRPr lang="en-US" altLang="zh-CN" sz="2400">
                  <a:ea typeface="SimSun" panose="02010600030101010101" pitchFamily="2" charset="-122"/>
                </a:endParaRPr>
              </a:p>
            </p:txBody>
          </p:sp>
          <p:sp>
            <p:nvSpPr>
              <p:cNvPr id="34867" name="Text Box 15"/>
              <p:cNvSpPr txBox="1">
                <a:spLocks noChangeArrowheads="1"/>
              </p:cNvSpPr>
              <p:nvPr/>
            </p:nvSpPr>
            <p:spPr bwMode="auto">
              <a:xfrm>
                <a:off x="480" y="39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solidFill>
                      <a:schemeClr val="tx2"/>
                    </a:solidFill>
                    <a:ea typeface="SimSun" panose="02010600030101010101" pitchFamily="2" charset="-122"/>
                  </a:rPr>
                  <a:t>9</a:t>
                </a:r>
                <a:endParaRPr lang="en-US" altLang="zh-CN" sz="2400">
                  <a:ea typeface="SimSun" panose="02010600030101010101" pitchFamily="2" charset="-122"/>
                </a:endParaRPr>
              </a:p>
            </p:txBody>
          </p:sp>
          <p:sp>
            <p:nvSpPr>
              <p:cNvPr id="34868" name="Text Box 16"/>
              <p:cNvSpPr txBox="1">
                <a:spLocks noChangeArrowheads="1"/>
              </p:cNvSpPr>
              <p:nvPr/>
            </p:nvSpPr>
            <p:spPr bwMode="auto">
              <a:xfrm>
                <a:off x="0" y="53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solidFill>
                      <a:schemeClr val="tx2"/>
                    </a:solidFill>
                    <a:ea typeface="SimSun" panose="02010600030101010101" pitchFamily="2" charset="-122"/>
                  </a:rPr>
                  <a:t>5</a:t>
                </a:r>
                <a:endParaRPr lang="en-US" altLang="zh-CN" sz="2400">
                  <a:ea typeface="SimSun" panose="02010600030101010101" pitchFamily="2" charset="-122"/>
                </a:endParaRPr>
              </a:p>
            </p:txBody>
          </p:sp>
          <p:sp>
            <p:nvSpPr>
              <p:cNvPr id="34869" name="Text Box 17"/>
              <p:cNvSpPr txBox="1">
                <a:spLocks noChangeArrowheads="1"/>
              </p:cNvSpPr>
              <p:nvPr/>
            </p:nvSpPr>
            <p:spPr bwMode="auto">
              <a:xfrm>
                <a:off x="972" y="53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solidFill>
                      <a:schemeClr val="tx2"/>
                    </a:solidFill>
                    <a:ea typeface="SimSun" panose="02010600030101010101" pitchFamily="2" charset="-122"/>
                  </a:rPr>
                  <a:t>2</a:t>
                </a:r>
                <a:endParaRPr lang="en-US" altLang="zh-CN" sz="2400">
                  <a:ea typeface="SimSun" panose="02010600030101010101" pitchFamily="2" charset="-122"/>
                </a:endParaRPr>
              </a:p>
            </p:txBody>
          </p:sp>
          <p:sp>
            <p:nvSpPr>
              <p:cNvPr id="34870" name="Text Box 18"/>
              <p:cNvSpPr txBox="1">
                <a:spLocks noChangeArrowheads="1"/>
              </p:cNvSpPr>
              <p:nvPr/>
            </p:nvSpPr>
            <p:spPr bwMode="auto">
              <a:xfrm>
                <a:off x="528" y="110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solidFill>
                      <a:schemeClr val="tx2"/>
                    </a:solidFill>
                    <a:ea typeface="SimSun" panose="02010600030101010101" pitchFamily="2" charset="-122"/>
                  </a:rPr>
                  <a:t>8</a:t>
                </a:r>
                <a:endParaRPr lang="en-US" altLang="zh-CN" sz="2400">
                  <a:ea typeface="SimSun" panose="02010600030101010101" pitchFamily="2" charset="-122"/>
                </a:endParaRPr>
              </a:p>
            </p:txBody>
          </p:sp>
        </p:grpSp>
        <p:sp>
          <p:nvSpPr>
            <p:cNvPr id="34826" name="Text Box 19"/>
            <p:cNvSpPr txBox="1">
              <a:spLocks noChangeArrowheads="1"/>
            </p:cNvSpPr>
            <p:nvPr/>
          </p:nvSpPr>
          <p:spPr bwMode="auto">
            <a:xfrm>
              <a:off x="1463" y="0"/>
              <a:ext cx="850"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600" b="1">
                  <a:ea typeface="SimSun" panose="02010600030101010101" pitchFamily="2" charset="-122"/>
                </a:rPr>
                <a:t>data adj</a:t>
              </a:r>
              <a:endParaRPr lang="en-US" altLang="zh-CN" sz="2600">
                <a:ea typeface="SimSun" panose="02010600030101010101" pitchFamily="2" charset="-122"/>
              </a:endParaRPr>
            </a:p>
          </p:txBody>
        </p:sp>
        <p:sp>
          <p:nvSpPr>
            <p:cNvPr id="34827" name="Line 20"/>
            <p:cNvSpPr>
              <a:spLocks noChangeShapeType="1"/>
            </p:cNvSpPr>
            <p:nvPr/>
          </p:nvSpPr>
          <p:spPr bwMode="auto">
            <a:xfrm>
              <a:off x="1908" y="326"/>
              <a:ext cx="0" cy="133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28" name="Text Box 21"/>
            <p:cNvSpPr txBox="1">
              <a:spLocks noChangeArrowheads="1"/>
            </p:cNvSpPr>
            <p:nvPr/>
          </p:nvSpPr>
          <p:spPr bwMode="auto">
            <a:xfrm>
              <a:off x="1607" y="296"/>
              <a:ext cx="278" cy="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lnSpc>
                  <a:spcPct val="110000"/>
                </a:lnSpc>
                <a:spcBef>
                  <a:spcPct val="15000"/>
                </a:spcBef>
              </a:pPr>
              <a:r>
                <a:rPr lang="en-US" altLang="zh-CN" sz="2800" b="1">
                  <a:ea typeface="SimSun" panose="02010600030101010101" pitchFamily="2" charset="-122"/>
                </a:rPr>
                <a:t>A</a:t>
              </a:r>
              <a:endParaRPr lang="en-US" altLang="zh-CN" sz="2800" b="1">
                <a:ea typeface="SimSun" panose="02010600030101010101" pitchFamily="2" charset="-122"/>
              </a:endParaRPr>
            </a:p>
            <a:p>
              <a:pPr eaLnBrk="1" hangingPunct="1">
                <a:lnSpc>
                  <a:spcPct val="110000"/>
                </a:lnSpc>
                <a:spcBef>
                  <a:spcPct val="15000"/>
                </a:spcBef>
              </a:pPr>
              <a:r>
                <a:rPr lang="en-US" altLang="zh-CN" sz="2800" b="1">
                  <a:ea typeface="SimSun" panose="02010600030101010101" pitchFamily="2" charset="-122"/>
                </a:rPr>
                <a:t>B</a:t>
              </a:r>
              <a:endParaRPr lang="en-US" altLang="zh-CN" sz="2800" b="1">
                <a:ea typeface="SimSun" panose="02010600030101010101" pitchFamily="2" charset="-122"/>
              </a:endParaRPr>
            </a:p>
            <a:p>
              <a:pPr eaLnBrk="1" hangingPunct="1">
                <a:lnSpc>
                  <a:spcPct val="110000"/>
                </a:lnSpc>
                <a:spcBef>
                  <a:spcPct val="15000"/>
                </a:spcBef>
              </a:pPr>
              <a:r>
                <a:rPr lang="en-US" altLang="zh-CN" sz="2800" b="1">
                  <a:ea typeface="SimSun" panose="02010600030101010101" pitchFamily="2" charset="-122"/>
                </a:rPr>
                <a:t>C</a:t>
              </a:r>
              <a:endParaRPr lang="en-US" altLang="zh-CN" sz="2800" b="1">
                <a:ea typeface="SimSun" panose="02010600030101010101" pitchFamily="2" charset="-122"/>
              </a:endParaRPr>
            </a:p>
            <a:p>
              <a:pPr eaLnBrk="1" hangingPunct="1">
                <a:lnSpc>
                  <a:spcPct val="110000"/>
                </a:lnSpc>
                <a:spcBef>
                  <a:spcPct val="15000"/>
                </a:spcBef>
              </a:pPr>
              <a:r>
                <a:rPr lang="en-US" altLang="zh-CN" sz="2800" b="1">
                  <a:ea typeface="SimSun" panose="02010600030101010101" pitchFamily="2" charset="-122"/>
                </a:rPr>
                <a:t>D</a:t>
              </a:r>
              <a:endParaRPr lang="en-US" altLang="zh-CN" sz="2800">
                <a:ea typeface="SimSun" panose="02010600030101010101" pitchFamily="2" charset="-122"/>
              </a:endParaRPr>
            </a:p>
          </p:txBody>
        </p:sp>
        <p:sp>
          <p:nvSpPr>
            <p:cNvPr id="34829" name="Line 22"/>
            <p:cNvSpPr>
              <a:spLocks noChangeShapeType="1"/>
            </p:cNvSpPr>
            <p:nvPr/>
          </p:nvSpPr>
          <p:spPr bwMode="auto">
            <a:xfrm>
              <a:off x="1572" y="656"/>
              <a:ext cx="6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0" name="Line 23"/>
            <p:cNvSpPr>
              <a:spLocks noChangeShapeType="1"/>
            </p:cNvSpPr>
            <p:nvPr/>
          </p:nvSpPr>
          <p:spPr bwMode="auto">
            <a:xfrm>
              <a:off x="1572" y="992"/>
              <a:ext cx="6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1" name="Text Box 24"/>
            <p:cNvSpPr txBox="1">
              <a:spLocks noChangeArrowheads="1"/>
            </p:cNvSpPr>
            <p:nvPr/>
          </p:nvSpPr>
          <p:spPr bwMode="auto">
            <a:xfrm>
              <a:off x="1344" y="277"/>
              <a:ext cx="228" cy="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lnSpc>
                  <a:spcPct val="120000"/>
                </a:lnSpc>
              </a:pPr>
              <a:r>
                <a:rPr lang="en-US" altLang="zh-CN" sz="2800" b="1">
                  <a:solidFill>
                    <a:srgbClr val="009900"/>
                  </a:solidFill>
                  <a:ea typeface="SimSun" panose="02010600030101010101" pitchFamily="2" charset="-122"/>
                </a:rPr>
                <a:t>0</a:t>
              </a:r>
              <a:endParaRPr lang="en-US" altLang="zh-CN" sz="2800" b="1">
                <a:solidFill>
                  <a:srgbClr val="009900"/>
                </a:solidFill>
                <a:ea typeface="SimSun" panose="02010600030101010101" pitchFamily="2" charset="-122"/>
              </a:endParaRPr>
            </a:p>
            <a:p>
              <a:pPr eaLnBrk="1" hangingPunct="1">
                <a:lnSpc>
                  <a:spcPct val="120000"/>
                </a:lnSpc>
              </a:pPr>
              <a:r>
                <a:rPr lang="en-US" altLang="zh-CN" sz="2800" b="1">
                  <a:solidFill>
                    <a:srgbClr val="009900"/>
                  </a:solidFill>
                  <a:ea typeface="SimSun" panose="02010600030101010101" pitchFamily="2" charset="-122"/>
                </a:rPr>
                <a:t>1</a:t>
              </a:r>
              <a:endParaRPr lang="en-US" altLang="zh-CN" sz="2800" b="1">
                <a:solidFill>
                  <a:srgbClr val="009900"/>
                </a:solidFill>
                <a:ea typeface="SimSun" panose="02010600030101010101" pitchFamily="2" charset="-122"/>
              </a:endParaRPr>
            </a:p>
            <a:p>
              <a:pPr eaLnBrk="1" hangingPunct="1">
                <a:lnSpc>
                  <a:spcPct val="120000"/>
                </a:lnSpc>
              </a:pPr>
              <a:r>
                <a:rPr lang="en-US" altLang="zh-CN" sz="2800" b="1">
                  <a:solidFill>
                    <a:srgbClr val="009900"/>
                  </a:solidFill>
                  <a:ea typeface="SimSun" panose="02010600030101010101" pitchFamily="2" charset="-122"/>
                </a:rPr>
                <a:t>2</a:t>
              </a:r>
              <a:endParaRPr lang="en-US" altLang="zh-CN" sz="2800" b="1">
                <a:solidFill>
                  <a:srgbClr val="009900"/>
                </a:solidFill>
                <a:ea typeface="SimSun" panose="02010600030101010101" pitchFamily="2" charset="-122"/>
              </a:endParaRPr>
            </a:p>
            <a:p>
              <a:pPr eaLnBrk="1" hangingPunct="1">
                <a:lnSpc>
                  <a:spcPct val="120000"/>
                </a:lnSpc>
              </a:pPr>
              <a:r>
                <a:rPr lang="en-US" altLang="zh-CN" sz="2800" b="1">
                  <a:solidFill>
                    <a:srgbClr val="009900"/>
                  </a:solidFill>
                  <a:ea typeface="SimSun" panose="02010600030101010101" pitchFamily="2" charset="-122"/>
                </a:rPr>
                <a:t>3</a:t>
              </a:r>
              <a:endParaRPr lang="en-US" altLang="zh-CN" sz="2400">
                <a:ea typeface="SimSun" panose="02010600030101010101" pitchFamily="2" charset="-122"/>
              </a:endParaRPr>
            </a:p>
          </p:txBody>
        </p:sp>
        <p:sp>
          <p:nvSpPr>
            <p:cNvPr id="34832" name="Line 25"/>
            <p:cNvSpPr>
              <a:spLocks noChangeShapeType="1"/>
            </p:cNvSpPr>
            <p:nvPr/>
          </p:nvSpPr>
          <p:spPr bwMode="auto">
            <a:xfrm>
              <a:off x="2052" y="470"/>
              <a:ext cx="480" cy="0"/>
            </a:xfrm>
            <a:prstGeom prst="line">
              <a:avLst/>
            </a:prstGeom>
            <a:noFill/>
            <a:ln w="28575">
              <a:solidFill>
                <a:srgbClr val="CC3300"/>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3" name="Line 26"/>
            <p:cNvSpPr>
              <a:spLocks noChangeShapeType="1"/>
            </p:cNvSpPr>
            <p:nvPr/>
          </p:nvSpPr>
          <p:spPr bwMode="auto">
            <a:xfrm>
              <a:off x="2052" y="854"/>
              <a:ext cx="480" cy="0"/>
            </a:xfrm>
            <a:prstGeom prst="line">
              <a:avLst/>
            </a:prstGeom>
            <a:noFill/>
            <a:ln w="28575">
              <a:solidFill>
                <a:srgbClr val="CC3300"/>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4" name="Rectangle 27" descr="羊皮纸"/>
            <p:cNvSpPr>
              <a:spLocks noChangeArrowheads="1"/>
            </p:cNvSpPr>
            <p:nvPr/>
          </p:nvSpPr>
          <p:spPr bwMode="auto">
            <a:xfrm>
              <a:off x="2532" y="326"/>
              <a:ext cx="864" cy="288"/>
            </a:xfrm>
            <a:prstGeom prst="rect">
              <a:avLst/>
            </a:prstGeom>
            <a:blipFill dpi="0" rotWithShape="0">
              <a:blip r:embed="rId1"/>
              <a:srcRect/>
              <a:tile tx="0" ty="0" sx="100000" sy="100000" flip="none" algn="tl"/>
            </a:blipFill>
            <a:ln w="9525">
              <a:solidFill>
                <a:schemeClr val="tx1"/>
              </a:solidFill>
              <a:miter lim="800000"/>
            </a:ln>
            <a:effectLst>
              <a:outerShdw dist="107763" dir="2700000" algn="ctr" rotWithShape="0">
                <a:schemeClr val="bg2"/>
              </a:outerShdw>
            </a:effectLst>
          </p:spPr>
          <p:txBody>
            <a:bodyPr wrap="none" anchor="ctr"/>
            <a:lstStyle/>
            <a:p>
              <a:pPr algn="ctr"/>
              <a:endParaRPr lang="zh-CN" altLang="en-US"/>
            </a:p>
          </p:txBody>
        </p:sp>
        <p:sp>
          <p:nvSpPr>
            <p:cNvPr id="34835" name="Text Box 28"/>
            <p:cNvSpPr txBox="1">
              <a:spLocks noChangeArrowheads="1"/>
            </p:cNvSpPr>
            <p:nvPr/>
          </p:nvSpPr>
          <p:spPr bwMode="auto">
            <a:xfrm>
              <a:off x="2336" y="0"/>
              <a:ext cx="127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600" b="1">
                  <a:ea typeface="SimSun" panose="02010600030101010101" pitchFamily="2" charset="-122"/>
                </a:rPr>
                <a:t>dest cost link</a:t>
              </a:r>
              <a:endParaRPr lang="en-US" altLang="zh-CN" sz="2600">
                <a:ea typeface="SimSun" panose="02010600030101010101" pitchFamily="2" charset="-122"/>
              </a:endParaRPr>
            </a:p>
          </p:txBody>
        </p:sp>
        <p:sp>
          <p:nvSpPr>
            <p:cNvPr id="34836" name="Line 29"/>
            <p:cNvSpPr>
              <a:spLocks noChangeShapeType="1"/>
            </p:cNvSpPr>
            <p:nvPr/>
          </p:nvSpPr>
          <p:spPr bwMode="auto">
            <a:xfrm>
              <a:off x="2820" y="326"/>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7" name="Rectangle 30" descr="羊皮纸"/>
            <p:cNvSpPr>
              <a:spLocks noChangeArrowheads="1"/>
            </p:cNvSpPr>
            <p:nvPr/>
          </p:nvSpPr>
          <p:spPr bwMode="auto">
            <a:xfrm>
              <a:off x="2532" y="704"/>
              <a:ext cx="864" cy="288"/>
            </a:xfrm>
            <a:prstGeom prst="rect">
              <a:avLst/>
            </a:prstGeom>
            <a:blipFill dpi="0" rotWithShape="0">
              <a:blip r:embed="rId1"/>
              <a:srcRect/>
              <a:tile tx="0" ty="0" sx="100000" sy="100000" flip="none" algn="tl"/>
            </a:blipFill>
            <a:ln w="9525">
              <a:solidFill>
                <a:schemeClr val="tx1"/>
              </a:solidFill>
              <a:miter lim="800000"/>
            </a:ln>
            <a:effectLst>
              <a:outerShdw dist="107763" dir="2700000" algn="ctr" rotWithShape="0">
                <a:schemeClr val="bg2"/>
              </a:outerShdw>
            </a:effectLst>
          </p:spPr>
          <p:txBody>
            <a:bodyPr wrap="none" anchor="ctr"/>
            <a:lstStyle/>
            <a:p>
              <a:pPr algn="ctr"/>
              <a:endParaRPr lang="zh-CN" altLang="en-US"/>
            </a:p>
          </p:txBody>
        </p:sp>
        <p:sp>
          <p:nvSpPr>
            <p:cNvPr id="34838" name="Line 31"/>
            <p:cNvSpPr>
              <a:spLocks noChangeShapeType="1"/>
            </p:cNvSpPr>
            <p:nvPr/>
          </p:nvSpPr>
          <p:spPr bwMode="auto">
            <a:xfrm>
              <a:off x="2820" y="710"/>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9" name="Text Box 32"/>
            <p:cNvSpPr txBox="1">
              <a:spLocks noChangeArrowheads="1"/>
            </p:cNvSpPr>
            <p:nvPr/>
          </p:nvSpPr>
          <p:spPr bwMode="auto">
            <a:xfrm>
              <a:off x="3108" y="608"/>
              <a:ext cx="29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3600" b="1">
                  <a:solidFill>
                    <a:srgbClr val="CC3300"/>
                  </a:solidFill>
                  <a:ea typeface="SimSun" panose="02010600030101010101" pitchFamily="2" charset="-122"/>
                  <a:sym typeface="Symbol" panose="05050102010706020507" pitchFamily="18" charset="2"/>
                </a:rPr>
                <a:t></a:t>
              </a:r>
              <a:endParaRPr lang="en-US" altLang="zh-CN" sz="2400">
                <a:ea typeface="SimSun" panose="02010600030101010101" pitchFamily="2" charset="-122"/>
              </a:endParaRPr>
            </a:p>
          </p:txBody>
        </p:sp>
        <p:sp>
          <p:nvSpPr>
            <p:cNvPr id="34840" name="Line 33"/>
            <p:cNvSpPr>
              <a:spLocks noChangeShapeType="1"/>
            </p:cNvSpPr>
            <p:nvPr/>
          </p:nvSpPr>
          <p:spPr bwMode="auto">
            <a:xfrm>
              <a:off x="1572" y="1328"/>
              <a:ext cx="6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1" name="Line 34"/>
            <p:cNvSpPr>
              <a:spLocks noChangeShapeType="1"/>
            </p:cNvSpPr>
            <p:nvPr/>
          </p:nvSpPr>
          <p:spPr bwMode="auto">
            <a:xfrm>
              <a:off x="3108" y="320"/>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2" name="Line 35"/>
            <p:cNvSpPr>
              <a:spLocks noChangeShapeType="1"/>
            </p:cNvSpPr>
            <p:nvPr/>
          </p:nvSpPr>
          <p:spPr bwMode="auto">
            <a:xfrm>
              <a:off x="3108" y="704"/>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3" name="Rectangle 36" descr="羊皮纸"/>
            <p:cNvSpPr>
              <a:spLocks noChangeArrowheads="1"/>
            </p:cNvSpPr>
            <p:nvPr/>
          </p:nvSpPr>
          <p:spPr bwMode="auto">
            <a:xfrm>
              <a:off x="3684" y="326"/>
              <a:ext cx="864" cy="288"/>
            </a:xfrm>
            <a:prstGeom prst="rect">
              <a:avLst/>
            </a:prstGeom>
            <a:blipFill dpi="0" rotWithShape="0">
              <a:blip r:embed="rId1"/>
              <a:srcRect/>
              <a:tile tx="0" ty="0" sx="100000" sy="100000" flip="none" algn="tl"/>
            </a:blipFill>
            <a:ln w="9525">
              <a:solidFill>
                <a:schemeClr val="tx1"/>
              </a:solidFill>
              <a:miter lim="800000"/>
            </a:ln>
            <a:effectLst>
              <a:outerShdw dist="107763" dir="2700000" algn="ctr" rotWithShape="0">
                <a:schemeClr val="bg2"/>
              </a:outerShdw>
            </a:effectLst>
          </p:spPr>
          <p:txBody>
            <a:bodyPr wrap="none" anchor="ctr"/>
            <a:lstStyle/>
            <a:p>
              <a:pPr algn="ctr"/>
              <a:endParaRPr lang="zh-CN" altLang="en-US"/>
            </a:p>
          </p:txBody>
        </p:sp>
        <p:sp>
          <p:nvSpPr>
            <p:cNvPr id="34844" name="Line 37"/>
            <p:cNvSpPr>
              <a:spLocks noChangeShapeType="1"/>
            </p:cNvSpPr>
            <p:nvPr/>
          </p:nvSpPr>
          <p:spPr bwMode="auto">
            <a:xfrm>
              <a:off x="3972" y="326"/>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5" name="Line 38"/>
            <p:cNvSpPr>
              <a:spLocks noChangeShapeType="1"/>
            </p:cNvSpPr>
            <p:nvPr/>
          </p:nvSpPr>
          <p:spPr bwMode="auto">
            <a:xfrm>
              <a:off x="4260" y="320"/>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6" name="Rectangle 39" descr="羊皮纸"/>
            <p:cNvSpPr>
              <a:spLocks noChangeArrowheads="1"/>
            </p:cNvSpPr>
            <p:nvPr/>
          </p:nvSpPr>
          <p:spPr bwMode="auto">
            <a:xfrm>
              <a:off x="2532" y="1088"/>
              <a:ext cx="864" cy="288"/>
            </a:xfrm>
            <a:prstGeom prst="rect">
              <a:avLst/>
            </a:prstGeom>
            <a:blipFill dpi="0" rotWithShape="0">
              <a:blip r:embed="rId1"/>
              <a:srcRect/>
              <a:tile tx="0" ty="0" sx="100000" sy="100000" flip="none" algn="tl"/>
            </a:blipFill>
            <a:ln w="9525">
              <a:solidFill>
                <a:schemeClr val="tx1"/>
              </a:solidFill>
              <a:miter lim="800000"/>
            </a:ln>
            <a:effectLst>
              <a:outerShdw dist="107763" dir="2700000" algn="ctr" rotWithShape="0">
                <a:schemeClr val="bg2"/>
              </a:outerShdw>
            </a:effectLst>
          </p:spPr>
          <p:txBody>
            <a:bodyPr wrap="none" anchor="ctr"/>
            <a:lstStyle/>
            <a:p>
              <a:pPr algn="ctr"/>
              <a:endParaRPr lang="zh-CN" altLang="en-US"/>
            </a:p>
          </p:txBody>
        </p:sp>
        <p:sp>
          <p:nvSpPr>
            <p:cNvPr id="34847" name="Line 40"/>
            <p:cNvSpPr>
              <a:spLocks noChangeShapeType="1"/>
            </p:cNvSpPr>
            <p:nvPr/>
          </p:nvSpPr>
          <p:spPr bwMode="auto">
            <a:xfrm>
              <a:off x="2820" y="1088"/>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8" name="Line 41"/>
            <p:cNvSpPr>
              <a:spLocks noChangeShapeType="1"/>
            </p:cNvSpPr>
            <p:nvPr/>
          </p:nvSpPr>
          <p:spPr bwMode="auto">
            <a:xfrm>
              <a:off x="3108" y="1088"/>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9" name="Rectangle 42" descr="羊皮纸"/>
            <p:cNvSpPr>
              <a:spLocks noChangeArrowheads="1"/>
            </p:cNvSpPr>
            <p:nvPr/>
          </p:nvSpPr>
          <p:spPr bwMode="auto">
            <a:xfrm>
              <a:off x="2532" y="1472"/>
              <a:ext cx="864" cy="288"/>
            </a:xfrm>
            <a:prstGeom prst="rect">
              <a:avLst/>
            </a:prstGeom>
            <a:blipFill dpi="0" rotWithShape="0">
              <a:blip r:embed="rId1"/>
              <a:srcRect/>
              <a:tile tx="0" ty="0" sx="100000" sy="100000" flip="none" algn="tl"/>
            </a:blipFill>
            <a:ln w="9525">
              <a:solidFill>
                <a:schemeClr val="tx1"/>
              </a:solidFill>
              <a:miter lim="800000"/>
            </a:ln>
            <a:effectLst>
              <a:outerShdw dist="107763" dir="2700000" algn="ctr" rotWithShape="0">
                <a:schemeClr val="bg2"/>
              </a:outerShdw>
            </a:effectLst>
          </p:spPr>
          <p:txBody>
            <a:bodyPr wrap="none" anchor="ctr"/>
            <a:lstStyle/>
            <a:p>
              <a:pPr algn="ctr"/>
              <a:endParaRPr lang="zh-CN" altLang="en-US"/>
            </a:p>
          </p:txBody>
        </p:sp>
        <p:sp>
          <p:nvSpPr>
            <p:cNvPr id="34850" name="Line 43"/>
            <p:cNvSpPr>
              <a:spLocks noChangeShapeType="1"/>
            </p:cNvSpPr>
            <p:nvPr/>
          </p:nvSpPr>
          <p:spPr bwMode="auto">
            <a:xfrm>
              <a:off x="2820" y="1472"/>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51" name="Line 44"/>
            <p:cNvSpPr>
              <a:spLocks noChangeShapeType="1"/>
            </p:cNvSpPr>
            <p:nvPr/>
          </p:nvSpPr>
          <p:spPr bwMode="auto">
            <a:xfrm>
              <a:off x="3108" y="1466"/>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52" name="Line 45"/>
            <p:cNvSpPr>
              <a:spLocks noChangeShapeType="1"/>
            </p:cNvSpPr>
            <p:nvPr/>
          </p:nvSpPr>
          <p:spPr bwMode="auto">
            <a:xfrm>
              <a:off x="2052" y="1184"/>
              <a:ext cx="480" cy="0"/>
            </a:xfrm>
            <a:prstGeom prst="line">
              <a:avLst/>
            </a:prstGeom>
            <a:noFill/>
            <a:ln w="28575">
              <a:solidFill>
                <a:srgbClr val="CC3300"/>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53" name="Line 46"/>
            <p:cNvSpPr>
              <a:spLocks noChangeShapeType="1"/>
            </p:cNvSpPr>
            <p:nvPr/>
          </p:nvSpPr>
          <p:spPr bwMode="auto">
            <a:xfrm>
              <a:off x="2052" y="1472"/>
              <a:ext cx="480" cy="144"/>
            </a:xfrm>
            <a:prstGeom prst="line">
              <a:avLst/>
            </a:prstGeom>
            <a:noFill/>
            <a:ln w="28575">
              <a:solidFill>
                <a:srgbClr val="CC3300"/>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54" name="Text Box 47"/>
            <p:cNvSpPr txBox="1">
              <a:spLocks noChangeArrowheads="1"/>
            </p:cNvSpPr>
            <p:nvPr/>
          </p:nvSpPr>
          <p:spPr bwMode="auto">
            <a:xfrm>
              <a:off x="3108" y="992"/>
              <a:ext cx="29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3600" b="1">
                  <a:solidFill>
                    <a:srgbClr val="CC3300"/>
                  </a:solidFill>
                  <a:ea typeface="SimSun" panose="02010600030101010101" pitchFamily="2" charset="-122"/>
                  <a:sym typeface="Symbol" panose="05050102010706020507" pitchFamily="18" charset="2"/>
                </a:rPr>
                <a:t></a:t>
              </a:r>
              <a:endParaRPr lang="en-US" altLang="zh-CN" sz="2400">
                <a:ea typeface="SimSun" panose="02010600030101010101" pitchFamily="2" charset="-122"/>
              </a:endParaRPr>
            </a:p>
          </p:txBody>
        </p:sp>
        <p:sp>
          <p:nvSpPr>
            <p:cNvPr id="34855" name="Text Box 48"/>
            <p:cNvSpPr txBox="1">
              <a:spLocks noChangeArrowheads="1"/>
            </p:cNvSpPr>
            <p:nvPr/>
          </p:nvSpPr>
          <p:spPr bwMode="auto">
            <a:xfrm>
              <a:off x="3108" y="1376"/>
              <a:ext cx="29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3600" b="1">
                  <a:solidFill>
                    <a:srgbClr val="CC3300"/>
                  </a:solidFill>
                  <a:ea typeface="SimSun" panose="02010600030101010101" pitchFamily="2" charset="-122"/>
                  <a:sym typeface="Symbol" panose="05050102010706020507" pitchFamily="18" charset="2"/>
                </a:rPr>
                <a:t></a:t>
              </a:r>
              <a:endParaRPr lang="en-US" altLang="zh-CN" sz="2400">
                <a:ea typeface="SimSun" panose="02010600030101010101" pitchFamily="2" charset="-122"/>
              </a:endParaRPr>
            </a:p>
          </p:txBody>
        </p:sp>
        <p:sp>
          <p:nvSpPr>
            <p:cNvPr id="34856" name="Text Box 49"/>
            <p:cNvSpPr txBox="1">
              <a:spLocks noChangeArrowheads="1"/>
            </p:cNvSpPr>
            <p:nvPr/>
          </p:nvSpPr>
          <p:spPr bwMode="auto">
            <a:xfrm>
              <a:off x="4258" y="224"/>
              <a:ext cx="29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3600" b="1">
                  <a:solidFill>
                    <a:srgbClr val="CC3300"/>
                  </a:solidFill>
                  <a:ea typeface="SimSun" panose="02010600030101010101" pitchFamily="2" charset="-122"/>
                  <a:sym typeface="Symbol" panose="05050102010706020507" pitchFamily="18" charset="2"/>
                </a:rPr>
                <a:t></a:t>
              </a:r>
              <a:endParaRPr lang="en-US" altLang="zh-CN" sz="2400">
                <a:ea typeface="SimSun" panose="02010600030101010101" pitchFamily="2" charset="-122"/>
              </a:endParaRPr>
            </a:p>
          </p:txBody>
        </p:sp>
        <p:sp>
          <p:nvSpPr>
            <p:cNvPr id="34857" name="Line 50"/>
            <p:cNvSpPr>
              <a:spLocks noChangeShapeType="1"/>
            </p:cNvSpPr>
            <p:nvPr/>
          </p:nvSpPr>
          <p:spPr bwMode="auto">
            <a:xfrm>
              <a:off x="3252" y="464"/>
              <a:ext cx="432" cy="0"/>
            </a:xfrm>
            <a:prstGeom prst="line">
              <a:avLst/>
            </a:prstGeom>
            <a:noFill/>
            <a:ln w="28575">
              <a:solidFill>
                <a:srgbClr val="CC3300"/>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58" name="Text Box 51"/>
            <p:cNvSpPr txBox="1">
              <a:spLocks noChangeArrowheads="1"/>
            </p:cNvSpPr>
            <p:nvPr/>
          </p:nvSpPr>
          <p:spPr bwMode="auto">
            <a:xfrm>
              <a:off x="2580" y="291"/>
              <a:ext cx="50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3200" b="1">
                  <a:solidFill>
                    <a:srgbClr val="009900"/>
                  </a:solidFill>
                  <a:ea typeface="SimSun" panose="02010600030101010101" pitchFamily="2" charset="-122"/>
                </a:rPr>
                <a:t>1</a:t>
              </a:r>
              <a:r>
                <a:rPr lang="en-US" altLang="zh-CN" sz="3200" b="1">
                  <a:ea typeface="SimSun" panose="02010600030101010101" pitchFamily="2" charset="-122"/>
                </a:rPr>
                <a:t>  </a:t>
              </a:r>
              <a:r>
                <a:rPr lang="en-US" altLang="zh-CN" sz="3200" b="1">
                  <a:solidFill>
                    <a:schemeClr val="tx2"/>
                  </a:solidFill>
                  <a:ea typeface="SimSun" panose="02010600030101010101" pitchFamily="2" charset="-122"/>
                </a:rPr>
                <a:t>5</a:t>
              </a:r>
              <a:endParaRPr lang="en-US" altLang="zh-CN" sz="3200" b="1">
                <a:ea typeface="SimSun" panose="02010600030101010101" pitchFamily="2" charset="-122"/>
              </a:endParaRPr>
            </a:p>
          </p:txBody>
        </p:sp>
        <p:sp>
          <p:nvSpPr>
            <p:cNvPr id="34859" name="Text Box 52"/>
            <p:cNvSpPr txBox="1">
              <a:spLocks noChangeArrowheads="1"/>
            </p:cNvSpPr>
            <p:nvPr/>
          </p:nvSpPr>
          <p:spPr bwMode="auto">
            <a:xfrm>
              <a:off x="3732" y="291"/>
              <a:ext cx="50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3200" b="1">
                  <a:solidFill>
                    <a:srgbClr val="009900"/>
                  </a:solidFill>
                  <a:ea typeface="SimSun" panose="02010600030101010101" pitchFamily="2" charset="-122"/>
                </a:rPr>
                <a:t>3</a:t>
              </a:r>
              <a:r>
                <a:rPr lang="en-US" altLang="zh-CN" sz="3200" b="1">
                  <a:ea typeface="SimSun" panose="02010600030101010101" pitchFamily="2" charset="-122"/>
                </a:rPr>
                <a:t>  </a:t>
              </a:r>
              <a:r>
                <a:rPr lang="en-US" altLang="zh-CN" sz="3200" b="1">
                  <a:solidFill>
                    <a:schemeClr val="tx2"/>
                  </a:solidFill>
                  <a:ea typeface="SimSun" panose="02010600030101010101" pitchFamily="2" charset="-122"/>
                </a:rPr>
                <a:t>6</a:t>
              </a:r>
              <a:endParaRPr lang="en-US" altLang="zh-CN" sz="3200" b="1">
                <a:ea typeface="SimSun" panose="02010600030101010101" pitchFamily="2" charset="-122"/>
              </a:endParaRPr>
            </a:p>
          </p:txBody>
        </p:sp>
        <p:sp>
          <p:nvSpPr>
            <p:cNvPr id="34860" name="Text Box 53"/>
            <p:cNvSpPr txBox="1">
              <a:spLocks noChangeArrowheads="1"/>
            </p:cNvSpPr>
            <p:nvPr/>
          </p:nvSpPr>
          <p:spPr bwMode="auto">
            <a:xfrm>
              <a:off x="2580" y="656"/>
              <a:ext cx="50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3200" b="1">
                  <a:solidFill>
                    <a:srgbClr val="009900"/>
                  </a:solidFill>
                  <a:ea typeface="SimSun" panose="02010600030101010101" pitchFamily="2" charset="-122"/>
                </a:rPr>
                <a:t>2</a:t>
              </a:r>
              <a:r>
                <a:rPr lang="en-US" altLang="zh-CN" sz="3200" b="1">
                  <a:ea typeface="SimSun" panose="02010600030101010101" pitchFamily="2" charset="-122"/>
                </a:rPr>
                <a:t>  </a:t>
              </a:r>
              <a:r>
                <a:rPr lang="en-US" altLang="zh-CN" sz="3200" b="1">
                  <a:solidFill>
                    <a:schemeClr val="tx2"/>
                  </a:solidFill>
                  <a:ea typeface="SimSun" panose="02010600030101010101" pitchFamily="2" charset="-122"/>
                </a:rPr>
                <a:t>8</a:t>
              </a:r>
              <a:endParaRPr lang="en-US" altLang="zh-CN" sz="3200" b="1">
                <a:ea typeface="SimSun" panose="02010600030101010101" pitchFamily="2" charset="-122"/>
              </a:endParaRPr>
            </a:p>
          </p:txBody>
        </p:sp>
        <p:sp>
          <p:nvSpPr>
            <p:cNvPr id="34861" name="Text Box 54"/>
            <p:cNvSpPr txBox="1">
              <a:spLocks noChangeArrowheads="1"/>
            </p:cNvSpPr>
            <p:nvPr/>
          </p:nvSpPr>
          <p:spPr bwMode="auto">
            <a:xfrm>
              <a:off x="2580" y="1059"/>
              <a:ext cx="50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3200" b="1">
                  <a:solidFill>
                    <a:srgbClr val="009900"/>
                  </a:solidFill>
                  <a:ea typeface="SimSun" panose="02010600030101010101" pitchFamily="2" charset="-122"/>
                </a:rPr>
                <a:t>3</a:t>
              </a:r>
              <a:r>
                <a:rPr lang="en-US" altLang="zh-CN" sz="3200" b="1">
                  <a:ea typeface="SimSun" panose="02010600030101010101" pitchFamily="2" charset="-122"/>
                </a:rPr>
                <a:t>  </a:t>
              </a:r>
              <a:r>
                <a:rPr lang="en-US" altLang="zh-CN" sz="3200" b="1">
                  <a:solidFill>
                    <a:schemeClr val="tx2"/>
                  </a:solidFill>
                  <a:ea typeface="SimSun" panose="02010600030101010101" pitchFamily="2" charset="-122"/>
                </a:rPr>
                <a:t>2</a:t>
              </a:r>
              <a:endParaRPr lang="en-US" altLang="zh-CN" sz="3200" b="1">
                <a:ea typeface="SimSun" panose="02010600030101010101" pitchFamily="2" charset="-122"/>
              </a:endParaRPr>
            </a:p>
          </p:txBody>
        </p:sp>
        <p:sp>
          <p:nvSpPr>
            <p:cNvPr id="34862" name="Text Box 55"/>
            <p:cNvSpPr txBox="1">
              <a:spLocks noChangeArrowheads="1"/>
            </p:cNvSpPr>
            <p:nvPr/>
          </p:nvSpPr>
          <p:spPr bwMode="auto">
            <a:xfrm>
              <a:off x="2580" y="1424"/>
              <a:ext cx="50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3200" b="1">
                  <a:solidFill>
                    <a:srgbClr val="009900"/>
                  </a:solidFill>
                  <a:ea typeface="SimSun" panose="02010600030101010101" pitchFamily="2" charset="-122"/>
                </a:rPr>
                <a:t>1</a:t>
              </a:r>
              <a:r>
                <a:rPr lang="en-US" altLang="zh-CN" sz="3200" b="1">
                  <a:ea typeface="SimSun" panose="02010600030101010101" pitchFamily="2" charset="-122"/>
                </a:rPr>
                <a:t>  </a:t>
              </a:r>
              <a:r>
                <a:rPr lang="en-US" altLang="zh-CN" sz="3200" b="1">
                  <a:solidFill>
                    <a:schemeClr val="tx2"/>
                  </a:solidFill>
                  <a:ea typeface="SimSun" panose="02010600030101010101" pitchFamily="2" charset="-122"/>
                </a:rPr>
                <a:t>9</a:t>
              </a:r>
              <a:endParaRPr lang="en-US" altLang="zh-CN" sz="3200" b="1">
                <a:ea typeface="SimSun" panose="02010600030101010101" pitchFamily="2" charset="-122"/>
              </a:endParaRPr>
            </a:p>
          </p:txBody>
        </p:sp>
        <p:sp>
          <p:nvSpPr>
            <p:cNvPr id="34863" name="Text Box 56"/>
            <p:cNvSpPr txBox="1">
              <a:spLocks noChangeArrowheads="1"/>
            </p:cNvSpPr>
            <p:nvPr/>
          </p:nvSpPr>
          <p:spPr bwMode="auto">
            <a:xfrm>
              <a:off x="2532" y="1853"/>
              <a:ext cx="9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t>(</a:t>
              </a:r>
              <a:r>
                <a:rPr lang="zh-CN" altLang="en-US" sz="2800" b="1"/>
                <a:t>出边表</a:t>
              </a:r>
              <a:r>
                <a:rPr lang="en-US" altLang="zh-CN" sz="2800" b="1"/>
                <a:t>)</a:t>
              </a:r>
              <a:endParaRPr lang="en-US" altLang="zh-CN" sz="2800">
                <a:ea typeface="SimSun" panose="02010600030101010101" pitchFamily="2" charset="-122"/>
              </a:endParaRPr>
            </a:p>
          </p:txBody>
        </p:sp>
        <p:sp>
          <p:nvSpPr>
            <p:cNvPr id="34864" name="Text Box 57"/>
            <p:cNvSpPr txBox="1">
              <a:spLocks noChangeArrowheads="1"/>
            </p:cNvSpPr>
            <p:nvPr/>
          </p:nvSpPr>
          <p:spPr bwMode="auto">
            <a:xfrm>
              <a:off x="1395" y="1866"/>
              <a:ext cx="9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t>(</a:t>
              </a:r>
              <a:r>
                <a:rPr lang="zh-CN" altLang="en-US" sz="2800" b="1"/>
                <a:t>顶点表</a:t>
              </a:r>
              <a:r>
                <a:rPr lang="en-US" altLang="zh-CN" sz="2800" b="1"/>
                <a:t>)</a:t>
              </a:r>
              <a:endParaRPr lang="en-US" altLang="zh-CN" sz="2800" b="1">
                <a:ea typeface="SimSun" panose="02010600030101010101" pitchFamily="2" charset="-122"/>
              </a:endParaRPr>
            </a:p>
          </p:txBody>
        </p:sp>
      </p:grpSp>
      <p:sp>
        <p:nvSpPr>
          <p:cNvPr id="34821" name="Rectangle 58"/>
          <p:cNvSpPr>
            <a:spLocks noGrp="1" noChangeArrowheads="1"/>
          </p:cNvSpPr>
          <p:nvPr>
            <p:ph type="title" idx="4294967295"/>
          </p:nvPr>
        </p:nvSpPr>
        <p:spPr>
          <a:xfrm>
            <a:off x="446088" y="0"/>
            <a:ext cx="8229600" cy="866775"/>
          </a:xfrm>
        </p:spPr>
        <p:txBody>
          <a:bodyPr/>
          <a:lstStyle/>
          <a:p>
            <a:pPr algn="ctr" eaLnBrk="1" hangingPunct="1"/>
            <a:r>
              <a:rPr lang="zh-CN" altLang="en-US" sz="4000" b="1">
                <a:solidFill>
                  <a:srgbClr val="CC3300"/>
                </a:solidFill>
                <a:latin typeface="华文新魏" panose="02010800040101010101" pitchFamily="2" charset="-122"/>
                <a:ea typeface="华文新魏" panose="02010800040101010101" pitchFamily="2" charset="-122"/>
              </a:rPr>
              <a:t>网络 </a:t>
            </a:r>
            <a:r>
              <a:rPr lang="en-US" altLang="zh-CN" sz="4000" b="1">
                <a:solidFill>
                  <a:srgbClr val="CC3300"/>
                </a:solidFill>
                <a:latin typeface="华文新魏" panose="02010800040101010101" pitchFamily="2" charset="-122"/>
                <a:ea typeface="华文新魏" panose="02010800040101010101" pitchFamily="2" charset="-122"/>
              </a:rPr>
              <a:t>(</a:t>
            </a:r>
            <a:r>
              <a:rPr lang="zh-CN" altLang="en-US" sz="4000" b="1">
                <a:solidFill>
                  <a:srgbClr val="CC3300"/>
                </a:solidFill>
                <a:latin typeface="华文新魏" panose="02010800040101010101" pitchFamily="2" charset="-122"/>
                <a:ea typeface="华文新魏" panose="02010800040101010101" pitchFamily="2" charset="-122"/>
              </a:rPr>
              <a:t>带权图</a:t>
            </a:r>
            <a:r>
              <a:rPr lang="en-US" altLang="zh-CN" sz="4000" b="1">
                <a:solidFill>
                  <a:srgbClr val="CC3300"/>
                </a:solidFill>
                <a:latin typeface="华文新魏" panose="02010800040101010101" pitchFamily="2" charset="-122"/>
                <a:ea typeface="华文新魏" panose="02010800040101010101" pitchFamily="2" charset="-122"/>
              </a:rPr>
              <a:t>) </a:t>
            </a:r>
            <a:r>
              <a:rPr lang="zh-CN" altLang="en-US" sz="4000" b="1">
                <a:solidFill>
                  <a:srgbClr val="CC3300"/>
                </a:solidFill>
                <a:latin typeface="华文新魏" panose="02010800040101010101" pitchFamily="2" charset="-122"/>
                <a:ea typeface="华文新魏" panose="02010800040101010101" pitchFamily="2" charset="-122"/>
              </a:rPr>
              <a:t>的邻接表</a:t>
            </a:r>
            <a:endParaRPr lang="zh-CN" altLang="en-US" sz="4000" b="1">
              <a:solidFill>
                <a:srgbClr val="CC3300"/>
              </a:solidFill>
              <a:latin typeface="华文新魏" panose="02010800040101010101" pitchFamily="2" charset="-122"/>
              <a:ea typeface="华文新魏" panose="02010800040101010101" pitchFamily="2" charset="-122"/>
            </a:endParaRPr>
          </a:p>
        </p:txBody>
      </p:sp>
      <p:cxnSp>
        <p:nvCxnSpPr>
          <p:cNvPr id="34822" name="直接连接符 61"/>
          <p:cNvCxnSpPr>
            <a:cxnSpLocks noChangeShapeType="1"/>
          </p:cNvCxnSpPr>
          <p:nvPr/>
        </p:nvCxnSpPr>
        <p:spPr bwMode="auto">
          <a:xfrm flipV="1">
            <a:off x="0" y="727075"/>
            <a:ext cx="9144000" cy="36513"/>
          </a:xfrm>
          <a:prstGeom prst="line">
            <a:avLst/>
          </a:prstGeom>
          <a:noFill/>
          <a:ln w="44450">
            <a:solidFill>
              <a:srgbClr val="FFC000"/>
            </a:solidFill>
            <a:round/>
          </a:ln>
          <a:extLst>
            <a:ext uri="{909E8E84-426E-40DD-AFC4-6F175D3DCCD1}">
              <a14:hiddenFill xmlns:a14="http://schemas.microsoft.com/office/drawing/2010/main">
                <a:noFill/>
              </a14:hiddenFill>
            </a:ext>
          </a:extLst>
        </p:spPr>
      </p:cxnSp>
      <p:sp>
        <p:nvSpPr>
          <p:cNvPr id="63" name="Rectangle 2"/>
          <p:cNvSpPr txBox="1">
            <a:spLocks noChangeArrowheads="1"/>
          </p:cNvSpPr>
          <p:nvPr/>
        </p:nvSpPr>
        <p:spPr bwMode="auto">
          <a:xfrm>
            <a:off x="0" y="838200"/>
            <a:ext cx="396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5pPr>
            <a:lvl6pPr marL="4572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6pPr>
            <a:lvl7pPr marL="9144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7pPr>
            <a:lvl8pPr marL="13716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8pPr>
            <a:lvl9pPr marL="18288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9pPr>
          </a:lstStyle>
          <a:p>
            <a:pPr eaLnBrk="1" hangingPunct="1">
              <a:defRPr/>
            </a:pPr>
            <a:r>
              <a:rPr lang="zh-CN" altLang="en-US" sz="2800" b="1" dirty="0">
                <a:effectLst>
                  <a:outerShdw blurRad="38100" dist="38100" dir="2700000" algn="tl">
                    <a:srgbClr val="C0C0C0"/>
                  </a:outerShdw>
                </a:effectLst>
                <a:ea typeface="仿宋_GB2312" pitchFamily="49" charset="-122"/>
              </a:rPr>
              <a:t>例</a:t>
            </a:r>
            <a:r>
              <a:rPr lang="en-US" sz="2800" b="1" dirty="0">
                <a:effectLst>
                  <a:outerShdw blurRad="38100" dist="38100" dir="2700000" algn="tl">
                    <a:srgbClr val="C0C0C0"/>
                  </a:outerShdw>
                </a:effectLst>
                <a:ea typeface="仿宋_GB2312" pitchFamily="49" charset="-122"/>
              </a:rPr>
              <a:t>3</a:t>
            </a:r>
            <a:r>
              <a:rPr lang="zh-CN" altLang="en-US" sz="2800" b="1" dirty="0">
                <a:effectLst>
                  <a:outerShdw blurRad="38100" dist="38100" dir="2700000" algn="tl">
                    <a:srgbClr val="C0C0C0"/>
                  </a:outerShdw>
                </a:effectLst>
                <a:ea typeface="仿宋_GB2312" pitchFamily="49" charset="-122"/>
              </a:rPr>
              <a:t>：网的邻接表</a:t>
            </a:r>
            <a:endParaRPr lang="zh-CN" altLang="en-US" sz="2800" b="1" dirty="0">
              <a:effectLst>
                <a:outerShdw blurRad="38100" dist="38100" dir="2700000" algn="tl">
                  <a:srgbClr val="C0C0C0"/>
                </a:outerShdw>
              </a:effectLst>
              <a:ea typeface="仿宋_GB2312" pitchFamily="49"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844"/>
                                        </p:tgtEl>
                                        <p:attrNameLst>
                                          <p:attrName>style.visibility</p:attrName>
                                        </p:attrNameLst>
                                      </p:cBhvr>
                                      <p:to>
                                        <p:strVal val="visible"/>
                                      </p:to>
                                    </p:set>
                                    <p:animEffect transition="in" filter="fade">
                                      <p:cBhvr>
                                        <p:cTn id="7" dur="500"/>
                                        <p:tgtEl>
                                          <p:spTgt spid="358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2" name="Rectangle 2"/>
          <p:cNvSpPr>
            <a:spLocks noGrp="1" noChangeArrowheads="1"/>
          </p:cNvSpPr>
          <p:nvPr/>
        </p:nvSpPr>
        <p:spPr>
          <a:xfrm>
            <a:off x="304800" y="228600"/>
            <a:ext cx="5545138" cy="457200"/>
          </a:xfrm>
          <a:prstGeom prst="rect">
            <a:avLst/>
          </a:prstGeom>
          <a:noFill/>
          <a:ln>
            <a:noFill/>
          </a:ln>
        </p:spPr>
        <p:txBody>
          <a:bodyPr vert="horz" wrap="square" lIns="91440" tIns="45720" rIns="91440" bIns="45720" numCol="1" anchor="ctr" anchorCtr="0" compatLnSpc="1"/>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5pPr>
            <a:lvl6pPr marL="4572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6pPr>
            <a:lvl7pPr marL="9144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7pPr>
            <a:lvl8pPr marL="13716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8pPr>
            <a:lvl9pPr marL="18288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9pPr>
          </a:lstStyle>
          <a:p>
            <a:pPr eaLnBrk="1" hangingPunct="1">
              <a:defRPr/>
            </a:pPr>
            <a:r>
              <a:rPr lang="zh-CN" altLang="en-US" sz="2800" b="1" dirty="0">
                <a:effectLst>
                  <a:outerShdw blurRad="38100" dist="38100" dir="2700000" algn="tl">
                    <a:srgbClr val="C0C0C0"/>
                  </a:outerShdw>
                </a:effectLst>
                <a:ea typeface="楷体_GB2312" pitchFamily="49" charset="-122"/>
              </a:rPr>
              <a:t>邻接表（链式）</a:t>
            </a:r>
            <a:r>
              <a:rPr lang="en-US" altLang="zh-CN" sz="2800" b="1" dirty="0">
                <a:effectLst>
                  <a:outerShdw blurRad="38100" dist="38100" dir="2700000" algn="tl">
                    <a:srgbClr val="C0C0C0"/>
                  </a:outerShdw>
                </a:effectLst>
                <a:ea typeface="楷体_GB2312" pitchFamily="49" charset="-122"/>
              </a:rPr>
              <a:t>代码</a:t>
            </a:r>
            <a:endParaRPr lang="en-US" altLang="zh-CN" sz="2800" b="1" dirty="0">
              <a:effectLst>
                <a:outerShdw blurRad="38100" dist="38100" dir="2700000" algn="tl">
                  <a:srgbClr val="C0C0C0"/>
                </a:outerShdw>
              </a:effectLst>
              <a:ea typeface="楷体_GB2312" pitchFamily="49" charset="-122"/>
            </a:endParaRPr>
          </a:p>
        </p:txBody>
      </p:sp>
      <p:sp>
        <p:nvSpPr>
          <p:cNvPr id="2" name="文本框 1"/>
          <p:cNvSpPr txBox="1"/>
          <p:nvPr/>
        </p:nvSpPr>
        <p:spPr>
          <a:xfrm>
            <a:off x="3302000" y="-16622395"/>
            <a:ext cx="2540000" cy="3969385"/>
          </a:xfrm>
          <a:prstGeom prst="rect">
            <a:avLst/>
          </a:prstGeom>
          <a:noFill/>
        </p:spPr>
        <p:txBody>
          <a:bodyPr wrap="square" rtlCol="0" anchor="t">
            <a:spAutoFit/>
          </a:bodyPr>
          <a:p>
            <a:r>
              <a:rPr lang="zh-CN" altLang="en-US" sz="900"/>
              <a:t>#include &lt;bits/stdc++.h&gt;</a:t>
            </a:r>
            <a:endParaRPr lang="zh-CN" altLang="en-US" sz="900"/>
          </a:p>
          <a:p>
            <a:r>
              <a:rPr lang="zh-CN" altLang="en-US" sz="900"/>
              <a:t>using namespace std;</a:t>
            </a:r>
            <a:endParaRPr lang="zh-CN" altLang="en-US" sz="900"/>
          </a:p>
          <a:p>
            <a:r>
              <a:rPr lang="zh-CN" altLang="en-US" sz="900"/>
              <a:t>const int maxx=1000;</a:t>
            </a:r>
            <a:endParaRPr lang="zh-CN" altLang="en-US" sz="900"/>
          </a:p>
          <a:p>
            <a:r>
              <a:rPr lang="zh-CN" altLang="en-US" sz="900"/>
              <a:t>int n,m,ans;</a:t>
            </a:r>
            <a:endParaRPr lang="zh-CN" altLang="en-US" sz="900"/>
          </a:p>
          <a:p>
            <a:r>
              <a:rPr lang="zh-CN" altLang="en-US" sz="900"/>
              <a:t>vector&lt;int&gt; graph[maxx];</a:t>
            </a:r>
            <a:endParaRPr lang="zh-CN" altLang="en-US" sz="900"/>
          </a:p>
          <a:p>
            <a:r>
              <a:rPr lang="zh-CN" altLang="en-US" sz="900"/>
              <a:t>int visit[maxx];</a:t>
            </a:r>
            <a:endParaRPr lang="zh-CN" altLang="en-US" sz="900"/>
          </a:p>
          <a:p>
            <a:r>
              <a:rPr lang="zh-CN" altLang="en-US" sz="900"/>
              <a:t>void dfs(int x){</a:t>
            </a:r>
            <a:endParaRPr lang="zh-CN" altLang="en-US" sz="900"/>
          </a:p>
          <a:p>
            <a:r>
              <a:rPr lang="zh-CN" altLang="en-US" sz="900"/>
              <a:t>    ans=max(ans,x);</a:t>
            </a:r>
            <a:endParaRPr lang="zh-CN" altLang="en-US" sz="900"/>
          </a:p>
          <a:p>
            <a:r>
              <a:rPr lang="zh-CN" altLang="en-US" sz="900"/>
              <a:t>    visit[x]=1;</a:t>
            </a:r>
            <a:endParaRPr lang="zh-CN" altLang="en-US" sz="900"/>
          </a:p>
          <a:p>
            <a:r>
              <a:rPr lang="zh-CN" altLang="en-US" sz="900"/>
              <a:t>    for(int i=0;i&lt;graph[x].size();i++){</a:t>
            </a:r>
            <a:endParaRPr lang="zh-CN" altLang="en-US" sz="900"/>
          </a:p>
          <a:p>
            <a:r>
              <a:rPr lang="zh-CN" altLang="en-US" sz="900"/>
              <a:t>        if(visit[graph[x][i]]==0)</a:t>
            </a:r>
            <a:endParaRPr lang="zh-CN" altLang="en-US" sz="900"/>
          </a:p>
          <a:p>
            <a:r>
              <a:rPr lang="zh-CN" altLang="en-US" sz="900"/>
              <a:t>            dfs(graph[x][i]);</a:t>
            </a:r>
            <a:endParaRPr lang="zh-CN" altLang="en-US" sz="900"/>
          </a:p>
          <a:p>
            <a:r>
              <a:rPr lang="zh-CN" altLang="en-US" sz="900"/>
              <a:t>    }</a:t>
            </a:r>
            <a:endParaRPr lang="zh-CN" altLang="en-US" sz="900"/>
          </a:p>
          <a:p>
            <a:r>
              <a:rPr lang="zh-CN" altLang="en-US" sz="900"/>
              <a:t>}</a:t>
            </a:r>
            <a:endParaRPr lang="zh-CN" altLang="en-US" sz="900"/>
          </a:p>
          <a:p>
            <a:r>
              <a:rPr lang="zh-CN" altLang="en-US" sz="900"/>
              <a:t>int main(){</a:t>
            </a:r>
            <a:endParaRPr lang="zh-CN" altLang="en-US" sz="900"/>
          </a:p>
          <a:p>
            <a:r>
              <a:rPr lang="zh-CN" altLang="en-US" sz="900"/>
              <a:t>    cin&gt;&gt;n&gt;&gt;m;</a:t>
            </a:r>
            <a:endParaRPr lang="zh-CN" altLang="en-US" sz="900"/>
          </a:p>
          <a:p>
            <a:r>
              <a:rPr lang="zh-CN" altLang="en-US" sz="900"/>
              <a:t>    for(int i=1;i&lt;=m;i++){</a:t>
            </a:r>
            <a:endParaRPr lang="zh-CN" altLang="en-US" sz="900"/>
          </a:p>
          <a:p>
            <a:r>
              <a:rPr lang="zh-CN" altLang="en-US" sz="900"/>
              <a:t>        int x,y;</a:t>
            </a:r>
            <a:endParaRPr lang="zh-CN" altLang="en-US" sz="900"/>
          </a:p>
          <a:p>
            <a:r>
              <a:rPr lang="zh-CN" altLang="en-US" sz="900"/>
              <a:t>        cin&gt;&gt;x&gt;&gt;y;</a:t>
            </a:r>
            <a:endParaRPr lang="zh-CN" altLang="en-US" sz="900"/>
          </a:p>
          <a:p>
            <a:r>
              <a:rPr lang="zh-CN" altLang="en-US" sz="900"/>
              <a:t>        graph[x].push_back(y);</a:t>
            </a:r>
            <a:endParaRPr lang="zh-CN" altLang="en-US" sz="900"/>
          </a:p>
          <a:p>
            <a:r>
              <a:rPr lang="zh-CN" altLang="en-US" sz="900"/>
              <a:t>    }</a:t>
            </a:r>
            <a:endParaRPr lang="zh-CN" altLang="en-US" sz="900"/>
          </a:p>
          <a:p>
            <a:r>
              <a:rPr lang="zh-CN" altLang="en-US" sz="900"/>
              <a:t>    for(int i=1;i&lt;=n;i++){</a:t>
            </a:r>
            <a:endParaRPr lang="zh-CN" altLang="en-US" sz="900"/>
          </a:p>
          <a:p>
            <a:r>
              <a:rPr lang="zh-CN" altLang="en-US" sz="900"/>
              <a:t>        ans=0;</a:t>
            </a:r>
            <a:endParaRPr lang="zh-CN" altLang="en-US" sz="900"/>
          </a:p>
          <a:p>
            <a:r>
              <a:rPr lang="zh-CN" altLang="en-US" sz="900"/>
              <a:t>        memset(visit,0,sizeof(visit));</a:t>
            </a:r>
            <a:endParaRPr lang="zh-CN" altLang="en-US" sz="900"/>
          </a:p>
          <a:p>
            <a:r>
              <a:rPr lang="zh-CN" altLang="en-US" sz="900"/>
              <a:t>        dfs(i);</a:t>
            </a:r>
            <a:endParaRPr lang="zh-CN" altLang="en-US" sz="900"/>
          </a:p>
          <a:p>
            <a:r>
              <a:rPr lang="zh-CN" altLang="en-US" sz="900"/>
              <a:t>        cout&lt;&lt;ans&lt;&lt;" ";</a:t>
            </a:r>
            <a:endParaRPr lang="zh-CN" altLang="en-US" sz="900"/>
          </a:p>
          <a:p>
            <a:r>
              <a:rPr lang="zh-CN" altLang="en-US" sz="900"/>
              <a:t>    }</a:t>
            </a:r>
            <a:endParaRPr lang="zh-CN" altLang="en-US" sz="900"/>
          </a:p>
          <a:p>
            <a:r>
              <a:rPr lang="zh-CN" altLang="en-US" sz="900"/>
              <a:t>}</a:t>
            </a:r>
            <a:endParaRPr lang="zh-CN" altLang="en-US" sz="900"/>
          </a:p>
        </p:txBody>
      </p:sp>
      <p:sp>
        <p:nvSpPr>
          <p:cNvPr id="4" name="文本框 3"/>
          <p:cNvSpPr txBox="1"/>
          <p:nvPr/>
        </p:nvSpPr>
        <p:spPr>
          <a:xfrm>
            <a:off x="174625" y="975360"/>
            <a:ext cx="7584440" cy="5262245"/>
          </a:xfrm>
          <a:prstGeom prst="rect">
            <a:avLst/>
          </a:prstGeom>
          <a:noFill/>
        </p:spPr>
        <p:txBody>
          <a:bodyPr wrap="square" rtlCol="0">
            <a:spAutoFit/>
          </a:bodyPr>
          <a:p>
            <a:r>
              <a:rPr lang="zh-CN" altLang="en-US" sz="2400"/>
              <a:t>#include &lt;bits/stdc++.h&gt;</a:t>
            </a:r>
            <a:endParaRPr lang="zh-CN" altLang="en-US" sz="2400"/>
          </a:p>
          <a:p>
            <a:r>
              <a:rPr lang="zh-CN" altLang="en-US" sz="2400"/>
              <a:t>using namespace std;</a:t>
            </a:r>
            <a:endParaRPr lang="zh-CN" altLang="en-US" sz="2400"/>
          </a:p>
          <a:p>
            <a:r>
              <a:rPr lang="zh-CN" altLang="en-US" sz="2400"/>
              <a:t>const int maxx=1000;</a:t>
            </a:r>
            <a:endParaRPr lang="zh-CN" altLang="en-US" sz="2400"/>
          </a:p>
          <a:p>
            <a:r>
              <a:rPr lang="zh-CN" altLang="en-US" sz="2400"/>
              <a:t>int n,m,ans;</a:t>
            </a:r>
            <a:endParaRPr lang="zh-CN" altLang="en-US" sz="2400"/>
          </a:p>
          <a:p>
            <a:r>
              <a:rPr lang="zh-CN" altLang="en-US" sz="2400"/>
              <a:t>vector&lt;int&gt; graph[maxx];</a:t>
            </a:r>
            <a:endParaRPr lang="zh-CN" altLang="en-US" sz="2400"/>
          </a:p>
          <a:p>
            <a:endParaRPr lang="zh-CN" altLang="en-US" sz="2400"/>
          </a:p>
          <a:p>
            <a:r>
              <a:rPr lang="zh-CN" altLang="en-US" sz="2400"/>
              <a:t>int main(){</a:t>
            </a:r>
            <a:endParaRPr lang="zh-CN" altLang="en-US" sz="2400"/>
          </a:p>
          <a:p>
            <a:r>
              <a:rPr lang="zh-CN" altLang="en-US" sz="2400"/>
              <a:t>    cin&gt;&gt;n&gt;&gt;m;</a:t>
            </a:r>
            <a:endParaRPr lang="zh-CN" altLang="en-US" sz="2400"/>
          </a:p>
          <a:p>
            <a:r>
              <a:rPr lang="zh-CN" altLang="en-US" sz="2400"/>
              <a:t>    for(int i=1;i&lt;=m;i++){</a:t>
            </a:r>
            <a:endParaRPr lang="zh-CN" altLang="en-US" sz="2400"/>
          </a:p>
          <a:p>
            <a:r>
              <a:rPr lang="zh-CN" altLang="en-US" sz="2400"/>
              <a:t>        int x,y;</a:t>
            </a:r>
            <a:endParaRPr lang="zh-CN" altLang="en-US" sz="2400"/>
          </a:p>
          <a:p>
            <a:r>
              <a:rPr lang="zh-CN" altLang="en-US" sz="2400"/>
              <a:t>        cin&gt;&gt;x&gt;&gt;y;</a:t>
            </a:r>
            <a:endParaRPr lang="zh-CN" altLang="en-US" sz="2400"/>
          </a:p>
          <a:p>
            <a:r>
              <a:rPr lang="zh-CN" altLang="en-US" sz="2400"/>
              <a:t>        graph[x].push_back(y);</a:t>
            </a:r>
            <a:endParaRPr lang="zh-CN" altLang="en-US" sz="2400"/>
          </a:p>
          <a:p>
            <a:r>
              <a:rPr lang="zh-CN" altLang="en-US" sz="2400"/>
              <a:t>    }</a:t>
            </a:r>
            <a:endParaRPr lang="zh-CN" altLang="en-US" sz="2400"/>
          </a:p>
          <a:p>
            <a:r>
              <a:rPr lang="zh-CN" altLang="en-US" sz="2400"/>
              <a:t>}</a:t>
            </a:r>
            <a:endParaRPr lang="zh-CN" altLang="en-US" sz="2400"/>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DC083BFE-1DE9-4761-BEB5-52D0CC4715FF}"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55299" name="Text Box 2"/>
          <p:cNvSpPr txBox="1">
            <a:spLocks noChangeArrowheads="1"/>
          </p:cNvSpPr>
          <p:nvPr/>
        </p:nvSpPr>
        <p:spPr bwMode="auto">
          <a:xfrm>
            <a:off x="3492500" y="4205288"/>
            <a:ext cx="40386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zh-CN" altLang="en-US" sz="2800">
                <a:solidFill>
                  <a:srgbClr val="333300"/>
                </a:solidFill>
                <a:latin typeface="隶书" panose="02010509060101010101" pitchFamily="49" charset="-122"/>
                <a:ea typeface="隶书" panose="02010509060101010101" pitchFamily="49" charset="-122"/>
              </a:rPr>
              <a:t>一、</a:t>
            </a:r>
            <a:r>
              <a:rPr lang="zh-CN" altLang="en-US" sz="2800">
                <a:solidFill>
                  <a:srgbClr val="333300"/>
                </a:solidFill>
                <a:latin typeface="隶书" panose="02010509060101010101" pitchFamily="49" charset="-122"/>
                <a:ea typeface="隶书" panose="02010509060101010101" pitchFamily="49" charset="-122"/>
                <a:hlinkClick r:id="" action="ppaction://hlinkshowjump?jump=nextslide"/>
              </a:rPr>
              <a:t>深度优先搜索</a:t>
            </a:r>
            <a:endParaRPr lang="zh-CN" altLang="en-US" sz="2800">
              <a:solidFill>
                <a:srgbClr val="333300"/>
              </a:solidFill>
              <a:latin typeface="隶书" panose="02010509060101010101" pitchFamily="49" charset="-122"/>
              <a:ea typeface="隶书" panose="02010509060101010101" pitchFamily="49" charset="-122"/>
            </a:endParaRPr>
          </a:p>
          <a:p>
            <a:pPr eaLnBrk="1" hangingPunct="1"/>
            <a:r>
              <a:rPr lang="zh-CN" altLang="en-US" sz="2800">
                <a:solidFill>
                  <a:srgbClr val="333300"/>
                </a:solidFill>
                <a:latin typeface="隶书" panose="02010509060101010101" pitchFamily="49" charset="-122"/>
                <a:ea typeface="隶书" panose="02010509060101010101" pitchFamily="49" charset="-122"/>
              </a:rPr>
              <a:t>二、</a:t>
            </a:r>
            <a:r>
              <a:rPr lang="zh-CN" altLang="en-US" sz="2800">
                <a:solidFill>
                  <a:srgbClr val="333300"/>
                </a:solidFill>
                <a:latin typeface="隶书" panose="02010509060101010101" pitchFamily="49" charset="-122"/>
                <a:ea typeface="隶书" panose="02010509060101010101" pitchFamily="49" charset="-122"/>
                <a:hlinkClick r:id="rId1" action="ppaction://hlinksldjump"/>
              </a:rPr>
              <a:t>广度优先搜索</a:t>
            </a:r>
            <a:endParaRPr lang="en-US" sz="2800">
              <a:solidFill>
                <a:srgbClr val="333300"/>
              </a:solidFill>
              <a:latin typeface="隶书" panose="02010509060101010101" pitchFamily="49" charset="-122"/>
              <a:ea typeface="隶书" panose="02010509060101010101" pitchFamily="49" charset="-122"/>
              <a:hlinkClick r:id="rId1" action="ppaction://hlinksldjump"/>
            </a:endParaRPr>
          </a:p>
          <a:p>
            <a:pPr eaLnBrk="1" hangingPunct="1"/>
            <a:r>
              <a:rPr lang="zh-CN" altLang="en-US" sz="2800">
                <a:solidFill>
                  <a:srgbClr val="333300"/>
                </a:solidFill>
                <a:latin typeface="隶书" panose="02010509060101010101" pitchFamily="49" charset="-122"/>
                <a:ea typeface="隶书" panose="02010509060101010101" pitchFamily="49" charset="-122"/>
                <a:hlinkClick r:id="rId1" action="ppaction://hlinksldjump"/>
              </a:rPr>
              <a:t>三、非连通图的遍历</a:t>
            </a:r>
            <a:r>
              <a:rPr lang="zh-CN" altLang="en-US" sz="2800">
                <a:latin typeface="隶书" panose="02010509060101010101" pitchFamily="49" charset="-122"/>
                <a:ea typeface="隶书" panose="02010509060101010101" pitchFamily="49" charset="-122"/>
                <a:hlinkClick r:id="rId1" action="ppaction://hlinksldjump"/>
              </a:rPr>
              <a:t>   </a:t>
            </a:r>
            <a:endParaRPr lang="zh-CN" altLang="en-US" sz="2800">
              <a:latin typeface="隶书" panose="02010509060101010101" pitchFamily="49" charset="-122"/>
              <a:ea typeface="隶书" panose="02010509060101010101" pitchFamily="49" charset="-122"/>
            </a:endParaRPr>
          </a:p>
        </p:txBody>
      </p:sp>
      <p:sp>
        <p:nvSpPr>
          <p:cNvPr id="47108" name="Rectangle 3"/>
          <p:cNvSpPr>
            <a:spLocks noGrp="1" noChangeArrowheads="1"/>
          </p:cNvSpPr>
          <p:nvPr>
            <p:ph type="title" idx="4294967295"/>
          </p:nvPr>
        </p:nvSpPr>
        <p:spPr>
          <a:xfrm>
            <a:off x="2089150" y="179388"/>
            <a:ext cx="4191000" cy="533400"/>
          </a:xfrm>
        </p:spPr>
        <p:txBody>
          <a:bodyPr/>
          <a:lstStyle/>
          <a:p>
            <a:pPr algn="ctr" eaLnBrk="1" hangingPunct="1"/>
            <a:r>
              <a:rPr lang="zh-CN" altLang="en-US" sz="3200" b="1">
                <a:ea typeface="黑体" panose="02010609060101010101" pitchFamily="2" charset="-122"/>
              </a:rPr>
              <a:t>图的遍历</a:t>
            </a:r>
            <a:endParaRPr lang="zh-CN" altLang="en-US" sz="3200" b="1">
              <a:ea typeface="黑体" panose="02010609060101010101" pitchFamily="2" charset="-122"/>
            </a:endParaRPr>
          </a:p>
        </p:txBody>
      </p:sp>
      <p:sp>
        <p:nvSpPr>
          <p:cNvPr id="47109" name="Rectangle 6"/>
          <p:cNvSpPr>
            <a:spLocks noChangeArrowheads="1"/>
          </p:cNvSpPr>
          <p:nvPr/>
        </p:nvSpPr>
        <p:spPr bwMode="auto">
          <a:xfrm>
            <a:off x="227013" y="1019175"/>
            <a:ext cx="8763000"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666750" indent="-666750">
              <a:spcBef>
                <a:spcPct val="50000"/>
              </a:spcBef>
            </a:pPr>
            <a:r>
              <a:rPr lang="zh-CN" altLang="en-US" sz="2800" b="1" dirty="0">
                <a:solidFill>
                  <a:srgbClr val="333300"/>
                </a:solidFill>
                <a:latin typeface="楷体_GB2312" pitchFamily="49" charset="-122"/>
                <a:ea typeface="楷体_GB2312" pitchFamily="49" charset="-122"/>
              </a:rPr>
              <a:t>图中可能存在</a:t>
            </a:r>
            <a:r>
              <a:rPr lang="zh-CN" altLang="en-US" sz="2800" b="1" dirty="0">
                <a:solidFill>
                  <a:schemeClr val="tx2"/>
                </a:solidFill>
                <a:latin typeface="楷体_GB2312" pitchFamily="49" charset="-122"/>
                <a:ea typeface="楷体_GB2312" pitchFamily="49" charset="-122"/>
              </a:rPr>
              <a:t>回路</a:t>
            </a:r>
            <a:endParaRPr lang="en-US" altLang="zh-CN" sz="2800" b="1" dirty="0">
              <a:solidFill>
                <a:schemeClr val="tx2"/>
              </a:solidFill>
              <a:latin typeface="楷体_GB2312" pitchFamily="49" charset="-122"/>
              <a:ea typeface="楷体_GB2312" pitchFamily="49" charset="-122"/>
            </a:endParaRPr>
          </a:p>
          <a:p>
            <a:pPr marL="666750" indent="-666750">
              <a:spcBef>
                <a:spcPct val="50000"/>
              </a:spcBef>
            </a:pPr>
            <a:r>
              <a:rPr lang="zh-CN" altLang="en-US" sz="2800" b="1" dirty="0">
                <a:solidFill>
                  <a:srgbClr val="333300"/>
                </a:solidFill>
                <a:latin typeface="楷体_GB2312" pitchFamily="49" charset="-122"/>
                <a:ea typeface="楷体_GB2312" pitchFamily="49" charset="-122"/>
              </a:rPr>
              <a:t>解决思路：</a:t>
            </a:r>
            <a:endParaRPr lang="en-US" sz="2800" b="1" dirty="0">
              <a:solidFill>
                <a:srgbClr val="333300"/>
              </a:solidFill>
              <a:latin typeface="楷体_GB2312" pitchFamily="49" charset="-122"/>
              <a:ea typeface="楷体_GB2312" pitchFamily="49" charset="-122"/>
            </a:endParaRPr>
          </a:p>
          <a:p>
            <a:pPr marL="666750" indent="-666750">
              <a:spcBef>
                <a:spcPct val="50000"/>
              </a:spcBef>
            </a:pPr>
            <a:r>
              <a:rPr lang="zh-CN" altLang="en-US" sz="2800" b="1" dirty="0">
                <a:solidFill>
                  <a:srgbClr val="333300"/>
                </a:solidFill>
                <a:latin typeface="楷体_GB2312" pitchFamily="49" charset="-122"/>
                <a:ea typeface="楷体_GB2312" pitchFamily="49" charset="-122"/>
              </a:rPr>
              <a:t>    可设置一个</a:t>
            </a:r>
            <a:r>
              <a:rPr lang="zh-CN" altLang="en-US" sz="2800" b="1" dirty="0">
                <a:solidFill>
                  <a:schemeClr val="tx2"/>
                </a:solidFill>
                <a:latin typeface="楷体_GB2312" pitchFamily="49" charset="-122"/>
                <a:ea typeface="楷体_GB2312" pitchFamily="49" charset="-122"/>
              </a:rPr>
              <a:t>辅助数组</a:t>
            </a:r>
            <a:r>
              <a:rPr lang="zh-CN" altLang="en-US" sz="2800" b="1" dirty="0">
                <a:solidFill>
                  <a:srgbClr val="0000CC"/>
                </a:solidFill>
                <a:latin typeface="楷体_GB2312" pitchFamily="49" charset="-122"/>
                <a:ea typeface="楷体_GB2312" pitchFamily="49" charset="-122"/>
              </a:rPr>
              <a:t> </a:t>
            </a:r>
            <a:r>
              <a:rPr lang="en-US" altLang="zh-CN" sz="2800" b="1" i="1" dirty="0">
                <a:solidFill>
                  <a:schemeClr val="tx2"/>
                </a:solidFill>
                <a:ea typeface="楷体_GB2312" pitchFamily="49" charset="-122"/>
              </a:rPr>
              <a:t>visited</a:t>
            </a:r>
            <a:r>
              <a:rPr lang="en-US" altLang="zh-CN" sz="2800" b="1" dirty="0">
                <a:solidFill>
                  <a:schemeClr val="tx2"/>
                </a:solidFill>
                <a:ea typeface="楷体_GB2312" pitchFamily="49" charset="-122"/>
              </a:rPr>
              <a:t> [n ]</a:t>
            </a:r>
            <a:r>
              <a:rPr lang="zh-CN" altLang="en-US" sz="2800" b="1" dirty="0">
                <a:solidFill>
                  <a:srgbClr val="333300"/>
                </a:solidFill>
                <a:latin typeface="楷体_GB2312" pitchFamily="49" charset="-122"/>
                <a:ea typeface="楷体_GB2312" pitchFamily="49" charset="-122"/>
              </a:rPr>
              <a:t>，用来标记每个被访问过的顶点。它的初始状态为</a:t>
            </a:r>
            <a:r>
              <a:rPr lang="en-US" altLang="zh-CN" sz="2800" b="1" dirty="0">
                <a:solidFill>
                  <a:schemeClr val="tx2"/>
                </a:solidFill>
                <a:latin typeface="楷体_GB2312" pitchFamily="49" charset="-122"/>
                <a:ea typeface="楷体_GB2312" pitchFamily="49" charset="-122"/>
              </a:rPr>
              <a:t>0</a:t>
            </a:r>
            <a:r>
              <a:rPr lang="zh-CN" altLang="en-US" sz="2800" b="1" dirty="0">
                <a:solidFill>
                  <a:srgbClr val="333300"/>
                </a:solidFill>
                <a:latin typeface="楷体_GB2312" pitchFamily="49" charset="-122"/>
                <a:ea typeface="楷体_GB2312" pitchFamily="49" charset="-122"/>
              </a:rPr>
              <a:t>，在图的遍历过程中，一旦某一个顶点</a:t>
            </a:r>
            <a:r>
              <a:rPr lang="en-US" altLang="zh-CN" sz="2800" b="1" dirty="0" err="1">
                <a:solidFill>
                  <a:srgbClr val="333300"/>
                </a:solidFill>
                <a:latin typeface="楷体_GB2312" pitchFamily="49" charset="-122"/>
                <a:ea typeface="楷体_GB2312" pitchFamily="49" charset="-122"/>
              </a:rPr>
              <a:t>i</a:t>
            </a:r>
            <a:r>
              <a:rPr lang="en-US" altLang="zh-CN" sz="2800" b="1" dirty="0">
                <a:solidFill>
                  <a:srgbClr val="333300"/>
                </a:solidFill>
                <a:latin typeface="楷体_GB2312" pitchFamily="49" charset="-122"/>
                <a:ea typeface="楷体_GB2312" pitchFamily="49" charset="-122"/>
              </a:rPr>
              <a:t> </a:t>
            </a:r>
            <a:r>
              <a:rPr lang="zh-CN" altLang="en-US" sz="2800" b="1" dirty="0">
                <a:solidFill>
                  <a:srgbClr val="333300"/>
                </a:solidFill>
                <a:latin typeface="楷体_GB2312" pitchFamily="49" charset="-122"/>
                <a:ea typeface="楷体_GB2312" pitchFamily="49" charset="-122"/>
              </a:rPr>
              <a:t>被访问，就立即改 </a:t>
            </a:r>
            <a:r>
              <a:rPr lang="en-US" altLang="zh-CN" sz="2800" b="1" dirty="0">
                <a:solidFill>
                  <a:srgbClr val="333300"/>
                </a:solidFill>
                <a:latin typeface="楷体_GB2312" pitchFamily="49" charset="-122"/>
                <a:ea typeface="楷体_GB2312" pitchFamily="49" charset="-122"/>
              </a:rPr>
              <a:t>visited [</a:t>
            </a:r>
            <a:r>
              <a:rPr lang="en-US" altLang="zh-CN" sz="2800" b="1" dirty="0" err="1">
                <a:solidFill>
                  <a:srgbClr val="333300"/>
                </a:solidFill>
                <a:latin typeface="楷体_GB2312" pitchFamily="49" charset="-122"/>
                <a:ea typeface="楷体_GB2312" pitchFamily="49" charset="-122"/>
              </a:rPr>
              <a:t>i</a:t>
            </a:r>
            <a:r>
              <a:rPr lang="en-US" altLang="zh-CN" sz="2800" b="1" dirty="0">
                <a:solidFill>
                  <a:srgbClr val="333300"/>
                </a:solidFill>
                <a:latin typeface="楷体_GB2312" pitchFamily="49" charset="-122"/>
                <a:ea typeface="楷体_GB2312" pitchFamily="49" charset="-122"/>
              </a:rPr>
              <a:t>]</a:t>
            </a:r>
            <a:r>
              <a:rPr lang="zh-CN" altLang="en-US" sz="2800" b="1" dirty="0">
                <a:solidFill>
                  <a:srgbClr val="333300"/>
                </a:solidFill>
                <a:latin typeface="楷体_GB2312" pitchFamily="49" charset="-122"/>
                <a:ea typeface="楷体_GB2312" pitchFamily="49" charset="-122"/>
              </a:rPr>
              <a:t>为</a:t>
            </a:r>
            <a:r>
              <a:rPr lang="en-US" altLang="zh-CN" sz="2800" b="1" dirty="0">
                <a:solidFill>
                  <a:schemeClr val="tx2"/>
                </a:solidFill>
                <a:latin typeface="楷体_GB2312" pitchFamily="49" charset="-122"/>
                <a:ea typeface="楷体_GB2312" pitchFamily="49" charset="-122"/>
              </a:rPr>
              <a:t>1</a:t>
            </a:r>
            <a:r>
              <a:rPr lang="zh-CN" altLang="en-US" sz="2800" b="1" dirty="0">
                <a:solidFill>
                  <a:srgbClr val="333300"/>
                </a:solidFill>
                <a:latin typeface="楷体_GB2312" pitchFamily="49" charset="-122"/>
                <a:ea typeface="楷体_GB2312" pitchFamily="49" charset="-122"/>
              </a:rPr>
              <a:t>，防止它被多次访问。</a:t>
            </a:r>
            <a:endParaRPr lang="zh-CN" altLang="en-US" sz="2800" b="1" dirty="0">
              <a:solidFill>
                <a:srgbClr val="333300"/>
              </a:solidFill>
              <a:latin typeface="楷体_GB2312" pitchFamily="49" charset="-122"/>
              <a:ea typeface="楷体_GB2312" pitchFamily="49" charset="-122"/>
            </a:endParaRPr>
          </a:p>
        </p:txBody>
      </p:sp>
      <p:sp>
        <p:nvSpPr>
          <p:cNvPr id="55302" name="Rectangle 7"/>
          <p:cNvSpPr>
            <a:spLocks noChangeArrowheads="1"/>
          </p:cNvSpPr>
          <p:nvPr/>
        </p:nvSpPr>
        <p:spPr bwMode="auto">
          <a:xfrm>
            <a:off x="569913" y="4656138"/>
            <a:ext cx="24749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b="1">
                <a:solidFill>
                  <a:srgbClr val="333300"/>
                </a:solidFill>
                <a:latin typeface="楷体_GB2312" pitchFamily="49" charset="-122"/>
                <a:ea typeface="楷体_GB2312" pitchFamily="49" charset="-122"/>
              </a:rPr>
              <a:t>图常用的遍历：</a:t>
            </a:r>
            <a:endParaRPr lang="zh-CN" altLang="en-US" sz="2800" b="1">
              <a:solidFill>
                <a:srgbClr val="333300"/>
              </a:solidFill>
              <a:latin typeface="楷体_GB2312" pitchFamily="49" charset="-122"/>
              <a:ea typeface="楷体_GB2312" pitchFamily="49" charset="-122"/>
            </a:endParaRPr>
          </a:p>
        </p:txBody>
      </p:sp>
      <p:sp>
        <p:nvSpPr>
          <p:cNvPr id="55303" name="AutoShape 8"/>
          <p:cNvSpPr/>
          <p:nvPr/>
        </p:nvSpPr>
        <p:spPr bwMode="auto">
          <a:xfrm>
            <a:off x="3111500" y="4433888"/>
            <a:ext cx="161925" cy="1085850"/>
          </a:xfrm>
          <a:prstGeom prst="leftBrace">
            <a:avLst>
              <a:gd name="adj1" fmla="val 33343"/>
              <a:gd name="adj2" fmla="val 50000"/>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5302"/>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55303"/>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74"/>
                                          </p:stCondLst>
                                        </p:cTn>
                                        <p:tgtEl>
                                          <p:spTgt spid="552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autoUpdateAnimBg="0"/>
      <p:bldP spid="55302" grpId="0" autoUpdateAnimBg="0"/>
      <p:bldP spid="55303"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F9EFA96D-E6F2-444A-B3A3-CDD966169B78}"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48131"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6543FCC8-02E4-484D-BF9D-8969B5740271}"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56324" name="Rectangle 2"/>
          <p:cNvSpPr>
            <a:spLocks noGrp="1" noChangeArrowheads="1"/>
          </p:cNvSpPr>
          <p:nvPr>
            <p:ph type="title" idx="4294967295"/>
          </p:nvPr>
        </p:nvSpPr>
        <p:spPr>
          <a:xfrm>
            <a:off x="228600" y="0"/>
            <a:ext cx="5562600" cy="685800"/>
          </a:xfrm>
        </p:spPr>
        <p:txBody>
          <a:bodyPr/>
          <a:lstStyle/>
          <a:p>
            <a:pPr eaLnBrk="1" hangingPunct="1">
              <a:defRPr/>
            </a:pPr>
            <a:r>
              <a:rPr lang="zh-CN" altLang="en-US" sz="2800" b="1" dirty="0">
                <a:effectLst>
                  <a:outerShdw blurRad="38100" dist="38100" dir="2700000" algn="tl">
                    <a:srgbClr val="C0C0C0"/>
                  </a:outerShdw>
                </a:effectLst>
                <a:latin typeface="黑体" panose="02010609060101010101" pitchFamily="2" charset="-122"/>
                <a:ea typeface="黑体" panose="02010609060101010101" pitchFamily="2" charset="-122"/>
              </a:rPr>
              <a:t>一、深度优先搜索</a:t>
            </a:r>
            <a:r>
              <a:rPr lang="en-US" sz="2800" b="1" dirty="0">
                <a:effectLst>
                  <a:outerShdw blurRad="38100" dist="38100" dir="2700000" algn="tl">
                    <a:srgbClr val="C0C0C0"/>
                  </a:outerShdw>
                </a:effectLst>
                <a:latin typeface="黑体" panose="02010609060101010101" pitchFamily="2" charset="-122"/>
                <a:ea typeface="黑体" panose="02010609060101010101" pitchFamily="2" charset="-122"/>
              </a:rPr>
              <a:t>( </a:t>
            </a:r>
            <a:r>
              <a:rPr lang="en-US" sz="2800" b="1" dirty="0">
                <a:solidFill>
                  <a:srgbClr val="FF0000"/>
                </a:solidFill>
                <a:effectLst>
                  <a:outerShdw blurRad="38100" dist="38100" dir="2700000" algn="tl">
                    <a:srgbClr val="C0C0C0"/>
                  </a:outerShdw>
                </a:effectLst>
                <a:latin typeface="黑体" panose="02010609060101010101" pitchFamily="2" charset="-122"/>
                <a:ea typeface="黑体" panose="02010609060101010101" pitchFamily="2" charset="-122"/>
              </a:rPr>
              <a:t>DFS</a:t>
            </a:r>
            <a:r>
              <a:rPr lang="en-US" sz="2800" b="1" dirty="0">
                <a:effectLst>
                  <a:outerShdw blurRad="38100" dist="38100" dir="2700000" algn="tl">
                    <a:srgbClr val="C0C0C0"/>
                  </a:outerShdw>
                </a:effectLst>
                <a:latin typeface="黑体" panose="02010609060101010101" pitchFamily="2" charset="-122"/>
                <a:ea typeface="黑体" panose="02010609060101010101" pitchFamily="2" charset="-122"/>
              </a:rPr>
              <a:t> )</a:t>
            </a:r>
            <a:endParaRPr lang="en-US" sz="2800" b="1" dirty="0">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48133" name="Rectangle 3"/>
          <p:cNvSpPr>
            <a:spLocks noChangeArrowheads="1"/>
          </p:cNvSpPr>
          <p:nvPr/>
        </p:nvSpPr>
        <p:spPr bwMode="auto">
          <a:xfrm>
            <a:off x="228600" y="685800"/>
            <a:ext cx="853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5750" indent="-285750" algn="just"/>
            <a:r>
              <a:rPr lang="zh-CN" altLang="en-US" sz="3200">
                <a:solidFill>
                  <a:srgbClr val="333300"/>
                </a:solidFill>
                <a:latin typeface="黑体" panose="02010609060101010101" pitchFamily="2" charset="-122"/>
                <a:ea typeface="黑体" panose="02010609060101010101" pitchFamily="2" charset="-122"/>
              </a:rPr>
              <a:t>基本思想：</a:t>
            </a:r>
            <a:r>
              <a:rPr lang="en-US" altLang="zh-CN">
                <a:solidFill>
                  <a:schemeClr val="tx2"/>
                </a:solidFill>
                <a:ea typeface="黑体" panose="02010609060101010101" pitchFamily="2" charset="-122"/>
              </a:rPr>
              <a:t>——</a:t>
            </a:r>
            <a:r>
              <a:rPr lang="zh-CN" altLang="en-US" sz="2400" b="1">
                <a:solidFill>
                  <a:srgbClr val="FF0000"/>
                </a:solidFill>
                <a:ea typeface="楷体_GB2312" pitchFamily="49" charset="-122"/>
              </a:rPr>
              <a:t>仿树的先根遍历过程。</a:t>
            </a:r>
            <a:endParaRPr lang="zh-CN" altLang="en-US" sz="2400" b="1">
              <a:solidFill>
                <a:srgbClr val="FF0000"/>
              </a:solidFill>
              <a:ea typeface="楷体_GB2312" pitchFamily="49" charset="-122"/>
            </a:endParaRPr>
          </a:p>
        </p:txBody>
      </p:sp>
      <p:sp>
        <p:nvSpPr>
          <p:cNvPr id="56326" name="AutoShape 4">
            <a:hlinkClick r:id="rId1" action="ppaction://hlinksldjump" highlightClick="1"/>
          </p:cNvPr>
          <p:cNvSpPr>
            <a:spLocks noChangeArrowheads="1"/>
          </p:cNvSpPr>
          <p:nvPr/>
        </p:nvSpPr>
        <p:spPr bwMode="auto">
          <a:xfrm>
            <a:off x="8001000" y="5791200"/>
            <a:ext cx="533400" cy="457200"/>
          </a:xfrm>
          <a:prstGeom prst="actionButtonForwardNext">
            <a:avLst/>
          </a:prstGeom>
          <a:noFill/>
          <a:ln w="9525">
            <a:solidFill>
              <a:srgbClr val="3366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48135" name="AutoShape 5"/>
          <p:cNvSpPr>
            <a:spLocks noChangeArrowheads="1"/>
          </p:cNvSpPr>
          <p:nvPr/>
        </p:nvSpPr>
        <p:spPr bwMode="auto">
          <a:xfrm>
            <a:off x="5791200" y="0"/>
            <a:ext cx="2590800" cy="533400"/>
          </a:xfrm>
          <a:prstGeom prst="wedgeRoundRectCallout">
            <a:avLst>
              <a:gd name="adj1" fmla="val -81556"/>
              <a:gd name="adj2" fmla="val 11310"/>
              <a:gd name="adj3" fmla="val 16667"/>
            </a:avLst>
          </a:prstGeom>
          <a:solidFill>
            <a:srgbClr val="33CCCC"/>
          </a:solidFill>
          <a:ln w="9525">
            <a:solidFill>
              <a:schemeClr val="tx1"/>
            </a:solidFill>
            <a:miter lim="800000"/>
          </a:ln>
        </p:spPr>
        <p:txBody>
          <a:bodyPr anchor="ctr"/>
          <a:lstStyle/>
          <a:p>
            <a:pPr algn="ctr"/>
            <a:r>
              <a:rPr lang="en-US" altLang="zh-CN" sz="2000">
                <a:ea typeface="楷体_GB2312" pitchFamily="49" charset="-122"/>
              </a:rPr>
              <a:t>Depth_First Search</a:t>
            </a:r>
            <a:endParaRPr lang="en-US" altLang="zh-CN" sz="2000">
              <a:ea typeface="楷体_GB2312" pitchFamily="49" charset="-122"/>
            </a:endParaRPr>
          </a:p>
        </p:txBody>
      </p:sp>
      <p:sp>
        <p:nvSpPr>
          <p:cNvPr id="56328" name="Text Box 6"/>
          <p:cNvSpPr txBox="1">
            <a:spLocks noChangeArrowheads="1"/>
          </p:cNvSpPr>
          <p:nvPr/>
        </p:nvSpPr>
        <p:spPr bwMode="auto">
          <a:xfrm>
            <a:off x="4665663" y="1935163"/>
            <a:ext cx="609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3200" b="1">
                <a:ea typeface="黑体" panose="02010609060101010101" pitchFamily="2" charset="-122"/>
              </a:rPr>
              <a:t>v1</a:t>
            </a:r>
            <a:endParaRPr lang="en-US" altLang="zh-CN" sz="3200" b="1">
              <a:ea typeface="黑体" panose="02010609060101010101" pitchFamily="2" charset="-122"/>
            </a:endParaRPr>
          </a:p>
        </p:txBody>
      </p:sp>
      <p:grpSp>
        <p:nvGrpSpPr>
          <p:cNvPr id="56329" name="Group 9"/>
          <p:cNvGrpSpPr/>
          <p:nvPr/>
        </p:nvGrpSpPr>
        <p:grpSpPr bwMode="auto">
          <a:xfrm>
            <a:off x="457200" y="1447800"/>
            <a:ext cx="3657600" cy="2413000"/>
            <a:chOff x="0" y="0"/>
            <a:chExt cx="2304" cy="1520"/>
          </a:xfrm>
        </p:grpSpPr>
        <p:sp>
          <p:nvSpPr>
            <p:cNvPr id="48163" name="Oval 8"/>
            <p:cNvSpPr>
              <a:spLocks noChangeArrowheads="1"/>
            </p:cNvSpPr>
            <p:nvPr/>
          </p:nvSpPr>
          <p:spPr bwMode="auto">
            <a:xfrm>
              <a:off x="736" y="0"/>
              <a:ext cx="234" cy="270"/>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anose="02010609060101010101" pitchFamily="2" charset="-122"/>
                </a:rPr>
                <a:t>v1</a:t>
              </a:r>
              <a:endParaRPr lang="en-US" altLang="zh-CN" sz="2400">
                <a:solidFill>
                  <a:schemeClr val="hlink"/>
                </a:solidFill>
                <a:ea typeface="黑体" panose="02010609060101010101" pitchFamily="2" charset="-122"/>
              </a:endParaRPr>
            </a:p>
          </p:txBody>
        </p:sp>
        <p:sp>
          <p:nvSpPr>
            <p:cNvPr id="48164" name="Oval 9"/>
            <p:cNvSpPr>
              <a:spLocks noChangeArrowheads="1"/>
            </p:cNvSpPr>
            <p:nvPr/>
          </p:nvSpPr>
          <p:spPr bwMode="auto">
            <a:xfrm>
              <a:off x="348" y="402"/>
              <a:ext cx="234" cy="269"/>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anose="02010609060101010101" pitchFamily="2" charset="-122"/>
                </a:rPr>
                <a:t>v2</a:t>
              </a:r>
              <a:endParaRPr lang="en-US" altLang="zh-CN" sz="2400">
                <a:solidFill>
                  <a:schemeClr val="hlink"/>
                </a:solidFill>
                <a:ea typeface="黑体" panose="02010609060101010101" pitchFamily="2" charset="-122"/>
              </a:endParaRPr>
            </a:p>
          </p:txBody>
        </p:sp>
        <p:sp>
          <p:nvSpPr>
            <p:cNvPr id="48165" name="Oval 10"/>
            <p:cNvSpPr>
              <a:spLocks noChangeArrowheads="1"/>
            </p:cNvSpPr>
            <p:nvPr/>
          </p:nvSpPr>
          <p:spPr bwMode="auto">
            <a:xfrm>
              <a:off x="1661" y="360"/>
              <a:ext cx="232" cy="270"/>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anose="02010609060101010101" pitchFamily="2" charset="-122"/>
                </a:rPr>
                <a:t>v3</a:t>
              </a:r>
              <a:endParaRPr lang="en-US" altLang="zh-CN" sz="2400">
                <a:solidFill>
                  <a:schemeClr val="hlink"/>
                </a:solidFill>
                <a:ea typeface="黑体" panose="02010609060101010101" pitchFamily="2" charset="-122"/>
              </a:endParaRPr>
            </a:p>
          </p:txBody>
        </p:sp>
        <p:sp>
          <p:nvSpPr>
            <p:cNvPr id="48166" name="Oval 11"/>
            <p:cNvSpPr>
              <a:spLocks noChangeArrowheads="1"/>
            </p:cNvSpPr>
            <p:nvPr/>
          </p:nvSpPr>
          <p:spPr bwMode="auto">
            <a:xfrm>
              <a:off x="426" y="1250"/>
              <a:ext cx="233" cy="270"/>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anose="02010609060101010101" pitchFamily="2" charset="-122"/>
                </a:rPr>
                <a:t>v8</a:t>
              </a:r>
              <a:endParaRPr lang="en-US" altLang="zh-CN" sz="2400">
                <a:solidFill>
                  <a:schemeClr val="hlink"/>
                </a:solidFill>
                <a:ea typeface="黑体" panose="02010609060101010101" pitchFamily="2" charset="-122"/>
              </a:endParaRPr>
            </a:p>
          </p:txBody>
        </p:sp>
        <p:sp>
          <p:nvSpPr>
            <p:cNvPr id="48167" name="Line 12"/>
            <p:cNvSpPr>
              <a:spLocks noChangeShapeType="1"/>
            </p:cNvSpPr>
            <p:nvPr/>
          </p:nvSpPr>
          <p:spPr bwMode="auto">
            <a:xfrm>
              <a:off x="970" y="116"/>
              <a:ext cx="735" cy="28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8168" name="Line 13"/>
            <p:cNvSpPr>
              <a:spLocks noChangeShapeType="1"/>
            </p:cNvSpPr>
            <p:nvPr/>
          </p:nvSpPr>
          <p:spPr bwMode="auto">
            <a:xfrm flipH="1">
              <a:off x="504" y="192"/>
              <a:ext cx="272" cy="232"/>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8169" name="Line 14"/>
            <p:cNvSpPr>
              <a:spLocks noChangeShapeType="1"/>
            </p:cNvSpPr>
            <p:nvPr/>
          </p:nvSpPr>
          <p:spPr bwMode="auto">
            <a:xfrm>
              <a:off x="542" y="633"/>
              <a:ext cx="156" cy="193"/>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8170" name="Line 15"/>
            <p:cNvSpPr>
              <a:spLocks noChangeShapeType="1"/>
            </p:cNvSpPr>
            <p:nvPr/>
          </p:nvSpPr>
          <p:spPr bwMode="auto">
            <a:xfrm>
              <a:off x="1855" y="592"/>
              <a:ext cx="311" cy="31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8171" name="Line 16"/>
            <p:cNvSpPr>
              <a:spLocks noChangeShapeType="1"/>
            </p:cNvSpPr>
            <p:nvPr/>
          </p:nvSpPr>
          <p:spPr bwMode="auto">
            <a:xfrm flipH="1">
              <a:off x="1583" y="630"/>
              <a:ext cx="156" cy="30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8172" name="Oval 17"/>
            <p:cNvSpPr>
              <a:spLocks noChangeArrowheads="1"/>
            </p:cNvSpPr>
            <p:nvPr/>
          </p:nvSpPr>
          <p:spPr bwMode="auto">
            <a:xfrm>
              <a:off x="2072" y="887"/>
              <a:ext cx="232" cy="271"/>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anose="02010609060101010101" pitchFamily="2" charset="-122"/>
                </a:rPr>
                <a:t>v7</a:t>
              </a:r>
              <a:endParaRPr lang="en-US" altLang="zh-CN" sz="2400">
                <a:solidFill>
                  <a:schemeClr val="hlink"/>
                </a:solidFill>
                <a:ea typeface="黑体" panose="02010609060101010101" pitchFamily="2" charset="-122"/>
              </a:endParaRPr>
            </a:p>
          </p:txBody>
        </p:sp>
        <p:sp>
          <p:nvSpPr>
            <p:cNvPr id="48173" name="Oval 18"/>
            <p:cNvSpPr>
              <a:spLocks noChangeArrowheads="1"/>
            </p:cNvSpPr>
            <p:nvPr/>
          </p:nvSpPr>
          <p:spPr bwMode="auto">
            <a:xfrm>
              <a:off x="1428" y="900"/>
              <a:ext cx="233" cy="270"/>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anose="02010609060101010101" pitchFamily="2" charset="-122"/>
                </a:rPr>
                <a:t>v6</a:t>
              </a:r>
              <a:endParaRPr lang="en-US" altLang="zh-CN" sz="2400">
                <a:solidFill>
                  <a:schemeClr val="hlink"/>
                </a:solidFill>
                <a:ea typeface="黑体" panose="02010609060101010101" pitchFamily="2" charset="-122"/>
              </a:endParaRPr>
            </a:p>
          </p:txBody>
        </p:sp>
        <p:sp>
          <p:nvSpPr>
            <p:cNvPr id="48174" name="Oval 19"/>
            <p:cNvSpPr>
              <a:spLocks noChangeArrowheads="1"/>
            </p:cNvSpPr>
            <p:nvPr/>
          </p:nvSpPr>
          <p:spPr bwMode="auto">
            <a:xfrm>
              <a:off x="0" y="826"/>
              <a:ext cx="232" cy="270"/>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anose="02010609060101010101" pitchFamily="2" charset="-122"/>
                </a:rPr>
                <a:t>v4</a:t>
              </a:r>
              <a:endParaRPr lang="en-US" altLang="zh-CN" sz="2400">
                <a:solidFill>
                  <a:schemeClr val="hlink"/>
                </a:solidFill>
                <a:ea typeface="黑体" panose="02010609060101010101" pitchFamily="2" charset="-122"/>
              </a:endParaRPr>
            </a:p>
          </p:txBody>
        </p:sp>
        <p:sp>
          <p:nvSpPr>
            <p:cNvPr id="48175" name="Oval 20"/>
            <p:cNvSpPr>
              <a:spLocks noChangeArrowheads="1"/>
            </p:cNvSpPr>
            <p:nvPr/>
          </p:nvSpPr>
          <p:spPr bwMode="auto">
            <a:xfrm>
              <a:off x="698" y="787"/>
              <a:ext cx="232" cy="270"/>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anose="02010609060101010101" pitchFamily="2" charset="-122"/>
                </a:rPr>
                <a:t>v5</a:t>
              </a:r>
              <a:endParaRPr lang="en-US" altLang="zh-CN" sz="2400">
                <a:solidFill>
                  <a:schemeClr val="hlink"/>
                </a:solidFill>
                <a:ea typeface="黑体" panose="02010609060101010101" pitchFamily="2" charset="-122"/>
              </a:endParaRPr>
            </a:p>
          </p:txBody>
        </p:sp>
        <p:sp>
          <p:nvSpPr>
            <p:cNvPr id="48176" name="Line 21"/>
            <p:cNvSpPr>
              <a:spLocks noChangeShapeType="1"/>
            </p:cNvSpPr>
            <p:nvPr/>
          </p:nvSpPr>
          <p:spPr bwMode="auto">
            <a:xfrm flipH="1">
              <a:off x="194" y="594"/>
              <a:ext cx="154" cy="232"/>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8177" name="Line 22"/>
            <p:cNvSpPr>
              <a:spLocks noChangeShapeType="1"/>
            </p:cNvSpPr>
            <p:nvPr/>
          </p:nvSpPr>
          <p:spPr bwMode="auto">
            <a:xfrm>
              <a:off x="194" y="1096"/>
              <a:ext cx="272" cy="193"/>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8178" name="Line 23"/>
            <p:cNvSpPr>
              <a:spLocks noChangeShapeType="1"/>
            </p:cNvSpPr>
            <p:nvPr/>
          </p:nvSpPr>
          <p:spPr bwMode="auto">
            <a:xfrm flipH="1">
              <a:off x="659" y="1057"/>
              <a:ext cx="117" cy="271"/>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56346" name="Rectangle 24"/>
          <p:cNvSpPr>
            <a:spLocks noChangeArrowheads="1"/>
          </p:cNvSpPr>
          <p:nvPr/>
        </p:nvSpPr>
        <p:spPr bwMode="auto">
          <a:xfrm>
            <a:off x="4243388" y="1457325"/>
            <a:ext cx="22701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dirty="0">
                <a:solidFill>
                  <a:srgbClr val="333300"/>
                </a:solidFill>
                <a:effectLst>
                  <a:outerShdw blurRad="38100" dist="38100" dir="2700000" algn="tl">
                    <a:srgbClr val="C0C0C0"/>
                  </a:outerShdw>
                </a:effectLst>
                <a:ea typeface="楷体_GB2312" pitchFamily="49" charset="-122"/>
              </a:rPr>
              <a:t>DFS </a:t>
            </a:r>
            <a:r>
              <a:rPr lang="zh-CN" altLang="en-US" sz="3200" dirty="0">
                <a:solidFill>
                  <a:srgbClr val="333300"/>
                </a:solidFill>
                <a:effectLst>
                  <a:outerShdw blurRad="38100" dist="38100" dir="2700000" algn="tl">
                    <a:srgbClr val="C0C0C0"/>
                  </a:outerShdw>
                </a:effectLst>
                <a:latin typeface="楷体_GB2312" pitchFamily="49" charset="-122"/>
                <a:ea typeface="楷体_GB2312" pitchFamily="49" charset="-122"/>
              </a:rPr>
              <a:t>结果：</a:t>
            </a:r>
            <a:endParaRPr lang="zh-CN" altLang="en-US" sz="3200" dirty="0">
              <a:solidFill>
                <a:srgbClr val="333300"/>
              </a:solidFill>
              <a:effectLst>
                <a:outerShdw blurRad="38100" dist="38100" dir="2700000" algn="tl">
                  <a:srgbClr val="C0C0C0"/>
                </a:outerShdw>
              </a:effectLst>
              <a:latin typeface="楷体_GB2312" pitchFamily="49" charset="-122"/>
              <a:ea typeface="楷体_GB2312" pitchFamily="49" charset="-122"/>
            </a:endParaRPr>
          </a:p>
        </p:txBody>
      </p:sp>
      <p:sp>
        <p:nvSpPr>
          <p:cNvPr id="56347" name="Rectangle 25"/>
          <p:cNvSpPr>
            <a:spLocks noChangeArrowheads="1"/>
          </p:cNvSpPr>
          <p:nvPr/>
        </p:nvSpPr>
        <p:spPr bwMode="auto">
          <a:xfrm>
            <a:off x="228600" y="1447800"/>
            <a:ext cx="1319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r>
              <a:rPr lang="zh-CN" altLang="en-US" sz="3200">
                <a:solidFill>
                  <a:srgbClr val="333300"/>
                </a:solidFill>
                <a:effectLst>
                  <a:outerShdw blurRad="38100" dist="38100" dir="2700000" algn="tl">
                    <a:srgbClr val="C0C0C0"/>
                  </a:outerShdw>
                </a:effectLst>
                <a:latin typeface="黑体" panose="02010609060101010101" pitchFamily="2" charset="-122"/>
                <a:ea typeface="黑体" panose="02010609060101010101" pitchFamily="2" charset="-122"/>
              </a:rPr>
              <a:t>例</a:t>
            </a:r>
            <a:r>
              <a:rPr lang="en-US" sz="3200">
                <a:solidFill>
                  <a:srgbClr val="333300"/>
                </a:solidFill>
                <a:effectLst>
                  <a:outerShdw blurRad="38100" dist="38100" dir="2700000" algn="tl">
                    <a:srgbClr val="C0C0C0"/>
                  </a:outerShdw>
                </a:effectLst>
                <a:latin typeface="黑体" panose="02010609060101010101" pitchFamily="2" charset="-122"/>
                <a:ea typeface="黑体" panose="02010609060101010101" pitchFamily="2" charset="-122"/>
              </a:rPr>
              <a:t>1</a:t>
            </a:r>
            <a:r>
              <a:rPr lang="zh-CN" altLang="en-US" sz="3200">
                <a:solidFill>
                  <a:srgbClr val="333300"/>
                </a:solidFill>
                <a:effectLst>
                  <a:outerShdw blurRad="38100" dist="38100" dir="2700000" algn="tl">
                    <a:srgbClr val="C0C0C0"/>
                  </a:outerShdw>
                </a:effectLst>
                <a:latin typeface="黑体" panose="02010609060101010101" pitchFamily="2" charset="-122"/>
                <a:ea typeface="黑体" panose="02010609060101010101" pitchFamily="2" charset="-122"/>
              </a:rPr>
              <a:t>：</a:t>
            </a:r>
            <a:endParaRPr lang="zh-CN" altLang="en-US" sz="3200">
              <a:solidFill>
                <a:srgbClr val="333300"/>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56348" name="Rectangle 26"/>
          <p:cNvSpPr>
            <a:spLocks noChangeArrowheads="1"/>
          </p:cNvSpPr>
          <p:nvPr/>
        </p:nvSpPr>
        <p:spPr bwMode="auto">
          <a:xfrm>
            <a:off x="5046663" y="1935163"/>
            <a:ext cx="5921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a:ea typeface="黑体" panose="02010609060101010101" pitchFamily="2" charset="-122"/>
              </a:rPr>
              <a:t>→</a:t>
            </a:r>
            <a:endParaRPr lang="en-US" altLang="zh-CN" sz="3200" b="1">
              <a:ea typeface="黑体" panose="02010609060101010101" pitchFamily="2" charset="-122"/>
            </a:endParaRPr>
          </a:p>
        </p:txBody>
      </p:sp>
      <p:sp>
        <p:nvSpPr>
          <p:cNvPr id="56349" name="Rectangle 27"/>
          <p:cNvSpPr>
            <a:spLocks noChangeArrowheads="1"/>
          </p:cNvSpPr>
          <p:nvPr/>
        </p:nvSpPr>
        <p:spPr bwMode="auto">
          <a:xfrm>
            <a:off x="5902325" y="1935163"/>
            <a:ext cx="5921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a:ea typeface="黑体" panose="02010609060101010101" pitchFamily="2" charset="-122"/>
              </a:rPr>
              <a:t>→</a:t>
            </a:r>
            <a:endParaRPr lang="en-US" altLang="zh-CN" sz="3200" b="1">
              <a:ea typeface="黑体" panose="02010609060101010101" pitchFamily="2" charset="-122"/>
            </a:endParaRPr>
          </a:p>
        </p:txBody>
      </p:sp>
      <p:sp>
        <p:nvSpPr>
          <p:cNvPr id="56350" name="Rectangle 28"/>
          <p:cNvSpPr>
            <a:spLocks noChangeArrowheads="1"/>
          </p:cNvSpPr>
          <p:nvPr/>
        </p:nvSpPr>
        <p:spPr bwMode="auto">
          <a:xfrm>
            <a:off x="6799263" y="1935163"/>
            <a:ext cx="5921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a:ea typeface="黑体" panose="02010609060101010101" pitchFamily="2" charset="-122"/>
              </a:rPr>
              <a:t>→</a:t>
            </a:r>
            <a:endParaRPr lang="en-US" altLang="zh-CN" sz="3200" b="1">
              <a:ea typeface="黑体" panose="02010609060101010101" pitchFamily="2" charset="-122"/>
            </a:endParaRPr>
          </a:p>
        </p:txBody>
      </p:sp>
      <p:sp>
        <p:nvSpPr>
          <p:cNvPr id="56351" name="Rectangle 29"/>
          <p:cNvSpPr>
            <a:spLocks noChangeArrowheads="1"/>
          </p:cNvSpPr>
          <p:nvPr/>
        </p:nvSpPr>
        <p:spPr bwMode="auto">
          <a:xfrm>
            <a:off x="7713663" y="1935163"/>
            <a:ext cx="5921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a:ea typeface="黑体" panose="02010609060101010101" pitchFamily="2" charset="-122"/>
              </a:rPr>
              <a:t>→</a:t>
            </a:r>
            <a:endParaRPr lang="en-US" altLang="zh-CN" sz="3200" b="1">
              <a:ea typeface="黑体" panose="02010609060101010101" pitchFamily="2" charset="-122"/>
            </a:endParaRPr>
          </a:p>
        </p:txBody>
      </p:sp>
      <p:sp>
        <p:nvSpPr>
          <p:cNvPr id="56352" name="Rectangle 30"/>
          <p:cNvSpPr>
            <a:spLocks noChangeArrowheads="1"/>
          </p:cNvSpPr>
          <p:nvPr/>
        </p:nvSpPr>
        <p:spPr bwMode="auto">
          <a:xfrm>
            <a:off x="5122863" y="2392363"/>
            <a:ext cx="5921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a:ea typeface="黑体" panose="02010609060101010101" pitchFamily="2" charset="-122"/>
              </a:rPr>
              <a:t>→</a:t>
            </a:r>
            <a:endParaRPr lang="en-US" altLang="zh-CN" sz="3200" b="1">
              <a:ea typeface="黑体" panose="02010609060101010101" pitchFamily="2" charset="-122"/>
            </a:endParaRPr>
          </a:p>
        </p:txBody>
      </p:sp>
      <p:sp>
        <p:nvSpPr>
          <p:cNvPr id="56353" name="Rectangle 31"/>
          <p:cNvSpPr>
            <a:spLocks noChangeArrowheads="1"/>
          </p:cNvSpPr>
          <p:nvPr/>
        </p:nvSpPr>
        <p:spPr bwMode="auto">
          <a:xfrm>
            <a:off x="6037263" y="2392363"/>
            <a:ext cx="5921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a:ea typeface="黑体" panose="02010609060101010101" pitchFamily="2" charset="-122"/>
              </a:rPr>
              <a:t>→</a:t>
            </a:r>
            <a:endParaRPr lang="en-US" altLang="zh-CN" sz="3200" b="1">
              <a:ea typeface="黑体" panose="02010609060101010101" pitchFamily="2" charset="-122"/>
            </a:endParaRPr>
          </a:p>
        </p:txBody>
      </p:sp>
      <p:sp>
        <p:nvSpPr>
          <p:cNvPr id="56354" name="Rectangle 32"/>
          <p:cNvSpPr>
            <a:spLocks noChangeArrowheads="1"/>
          </p:cNvSpPr>
          <p:nvPr/>
        </p:nvSpPr>
        <p:spPr bwMode="auto">
          <a:xfrm>
            <a:off x="6875463" y="2392363"/>
            <a:ext cx="5921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a:ea typeface="黑体" panose="02010609060101010101" pitchFamily="2" charset="-122"/>
              </a:rPr>
              <a:t>→</a:t>
            </a:r>
            <a:endParaRPr lang="en-US" altLang="zh-CN" sz="3200" b="1">
              <a:ea typeface="黑体" panose="02010609060101010101" pitchFamily="2" charset="-122"/>
            </a:endParaRPr>
          </a:p>
        </p:txBody>
      </p:sp>
      <p:sp>
        <p:nvSpPr>
          <p:cNvPr id="56355" name="Rectangle 33"/>
          <p:cNvSpPr>
            <a:spLocks noChangeArrowheads="1"/>
          </p:cNvSpPr>
          <p:nvPr/>
        </p:nvSpPr>
        <p:spPr bwMode="auto">
          <a:xfrm>
            <a:off x="5503863" y="1935163"/>
            <a:ext cx="590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a:ea typeface="黑体" panose="02010609060101010101" pitchFamily="2" charset="-122"/>
              </a:rPr>
              <a:t>v2</a:t>
            </a:r>
            <a:endParaRPr lang="en-US" altLang="zh-CN" sz="3200" b="1">
              <a:ea typeface="黑体" panose="02010609060101010101" pitchFamily="2" charset="-122"/>
            </a:endParaRPr>
          </a:p>
        </p:txBody>
      </p:sp>
      <p:sp>
        <p:nvSpPr>
          <p:cNvPr id="56356" name="Rectangle 34"/>
          <p:cNvSpPr>
            <a:spLocks noChangeArrowheads="1"/>
          </p:cNvSpPr>
          <p:nvPr/>
        </p:nvSpPr>
        <p:spPr bwMode="auto">
          <a:xfrm>
            <a:off x="6342063" y="1935163"/>
            <a:ext cx="590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a:ea typeface="黑体" panose="02010609060101010101" pitchFamily="2" charset="-122"/>
              </a:rPr>
              <a:t>v4</a:t>
            </a:r>
            <a:endParaRPr lang="en-US" altLang="zh-CN" sz="3200" b="1">
              <a:ea typeface="黑体" panose="02010609060101010101" pitchFamily="2" charset="-122"/>
            </a:endParaRPr>
          </a:p>
        </p:txBody>
      </p:sp>
      <p:sp>
        <p:nvSpPr>
          <p:cNvPr id="56357" name="Rectangle 35"/>
          <p:cNvSpPr>
            <a:spLocks noChangeArrowheads="1"/>
          </p:cNvSpPr>
          <p:nvPr/>
        </p:nvSpPr>
        <p:spPr bwMode="auto">
          <a:xfrm>
            <a:off x="7199313" y="1935163"/>
            <a:ext cx="590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a:ea typeface="黑体" panose="02010609060101010101" pitchFamily="2" charset="-122"/>
              </a:rPr>
              <a:t>v8</a:t>
            </a:r>
            <a:endParaRPr lang="en-US" altLang="zh-CN" sz="3200" b="1">
              <a:ea typeface="黑体" panose="02010609060101010101" pitchFamily="2" charset="-122"/>
            </a:endParaRPr>
          </a:p>
        </p:txBody>
      </p:sp>
      <p:sp>
        <p:nvSpPr>
          <p:cNvPr id="56358" name="Rectangle 36"/>
          <p:cNvSpPr>
            <a:spLocks noChangeArrowheads="1"/>
          </p:cNvSpPr>
          <p:nvPr/>
        </p:nvSpPr>
        <p:spPr bwMode="auto">
          <a:xfrm>
            <a:off x="4684713" y="2392363"/>
            <a:ext cx="590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a:ea typeface="黑体" panose="02010609060101010101" pitchFamily="2" charset="-122"/>
              </a:rPr>
              <a:t>v5</a:t>
            </a:r>
            <a:endParaRPr lang="en-US" altLang="zh-CN" sz="3200" b="1">
              <a:ea typeface="黑体" panose="02010609060101010101" pitchFamily="2" charset="-122"/>
            </a:endParaRPr>
          </a:p>
        </p:txBody>
      </p:sp>
      <p:sp>
        <p:nvSpPr>
          <p:cNvPr id="56359" name="Rectangle 37"/>
          <p:cNvSpPr>
            <a:spLocks noChangeArrowheads="1"/>
          </p:cNvSpPr>
          <p:nvPr/>
        </p:nvSpPr>
        <p:spPr bwMode="auto">
          <a:xfrm>
            <a:off x="5599113" y="2392363"/>
            <a:ext cx="590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a:solidFill>
                  <a:srgbClr val="FF0000"/>
                </a:solidFill>
                <a:ea typeface="黑体" panose="02010609060101010101" pitchFamily="2" charset="-122"/>
              </a:rPr>
              <a:t>v3</a:t>
            </a:r>
            <a:endParaRPr lang="en-US" altLang="zh-CN" sz="3200" b="1">
              <a:solidFill>
                <a:srgbClr val="FF0000"/>
              </a:solidFill>
              <a:ea typeface="黑体" panose="02010609060101010101" pitchFamily="2" charset="-122"/>
            </a:endParaRPr>
          </a:p>
        </p:txBody>
      </p:sp>
      <p:sp>
        <p:nvSpPr>
          <p:cNvPr id="56360" name="Rectangle 38"/>
          <p:cNvSpPr>
            <a:spLocks noChangeArrowheads="1"/>
          </p:cNvSpPr>
          <p:nvPr/>
        </p:nvSpPr>
        <p:spPr bwMode="auto">
          <a:xfrm>
            <a:off x="6437313" y="2392363"/>
            <a:ext cx="590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a:ea typeface="黑体" panose="02010609060101010101" pitchFamily="2" charset="-122"/>
              </a:rPr>
              <a:t>v6</a:t>
            </a:r>
            <a:endParaRPr lang="en-US" altLang="zh-CN" sz="3200" b="1">
              <a:ea typeface="黑体" panose="02010609060101010101" pitchFamily="2" charset="-122"/>
            </a:endParaRPr>
          </a:p>
        </p:txBody>
      </p:sp>
      <p:sp>
        <p:nvSpPr>
          <p:cNvPr id="56361" name="Rectangle 39"/>
          <p:cNvSpPr>
            <a:spLocks noChangeArrowheads="1"/>
          </p:cNvSpPr>
          <p:nvPr/>
        </p:nvSpPr>
        <p:spPr bwMode="auto">
          <a:xfrm>
            <a:off x="7275513" y="2392363"/>
            <a:ext cx="590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a:ea typeface="黑体" panose="02010609060101010101" pitchFamily="2" charset="-122"/>
              </a:rPr>
              <a:t>v7</a:t>
            </a:r>
            <a:endParaRPr lang="en-US" altLang="zh-CN" sz="3200" b="1">
              <a:ea typeface="黑体" panose="02010609060101010101" pitchFamily="2" charset="-122"/>
            </a:endParaRPr>
          </a:p>
        </p:txBody>
      </p:sp>
      <p:sp>
        <p:nvSpPr>
          <p:cNvPr id="56362" name="Line 40"/>
          <p:cNvSpPr>
            <a:spLocks noChangeShapeType="1"/>
          </p:cNvSpPr>
          <p:nvPr/>
        </p:nvSpPr>
        <p:spPr bwMode="auto">
          <a:xfrm>
            <a:off x="1905000" y="1828800"/>
            <a:ext cx="914400" cy="381000"/>
          </a:xfrm>
          <a:prstGeom prst="line">
            <a:avLst/>
          </a:prstGeom>
          <a:noFill/>
          <a:ln w="22225">
            <a:solidFill>
              <a:schemeClr val="tx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63" name="Rectangle 41"/>
          <p:cNvSpPr>
            <a:spLocks noChangeArrowheads="1"/>
          </p:cNvSpPr>
          <p:nvPr/>
        </p:nvSpPr>
        <p:spPr bwMode="auto">
          <a:xfrm>
            <a:off x="304800" y="4191000"/>
            <a:ext cx="1314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r>
              <a:rPr lang="zh-CN" altLang="en-US" sz="3200">
                <a:solidFill>
                  <a:srgbClr val="333300"/>
                </a:solidFill>
                <a:effectLst>
                  <a:outerShdw blurRad="38100" dist="38100" dir="2700000" algn="tl">
                    <a:srgbClr val="C0C0C0"/>
                  </a:outerShdw>
                </a:effectLst>
                <a:latin typeface="黑体" panose="02010609060101010101" pitchFamily="2" charset="-122"/>
                <a:ea typeface="黑体" panose="02010609060101010101" pitchFamily="2" charset="-122"/>
              </a:rPr>
              <a:t>例</a:t>
            </a:r>
            <a:r>
              <a:rPr lang="en-US" sz="3200">
                <a:solidFill>
                  <a:srgbClr val="333300"/>
                </a:solidFill>
                <a:effectLst>
                  <a:outerShdw blurRad="38100" dist="38100" dir="2700000" algn="tl">
                    <a:srgbClr val="C0C0C0"/>
                  </a:outerShdw>
                </a:effectLst>
                <a:latin typeface="黑体" panose="02010609060101010101" pitchFamily="2" charset="-122"/>
                <a:ea typeface="黑体" panose="02010609060101010101" pitchFamily="2" charset="-122"/>
              </a:rPr>
              <a:t>2</a:t>
            </a:r>
            <a:r>
              <a:rPr lang="zh-CN" altLang="en-US" sz="3200">
                <a:solidFill>
                  <a:srgbClr val="333300"/>
                </a:solidFill>
                <a:effectLst>
                  <a:outerShdw blurRad="38100" dist="38100" dir="2700000" algn="tl">
                    <a:srgbClr val="C0C0C0"/>
                  </a:outerShdw>
                </a:effectLst>
                <a:latin typeface="黑体" panose="02010609060101010101" pitchFamily="2" charset="-122"/>
                <a:ea typeface="黑体" panose="02010609060101010101" pitchFamily="2" charset="-122"/>
              </a:rPr>
              <a:t>：</a:t>
            </a:r>
            <a:endParaRPr lang="zh-CN" altLang="en-US" sz="3200">
              <a:solidFill>
                <a:srgbClr val="333300"/>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56364" name="Text Box 43"/>
          <p:cNvSpPr txBox="1">
            <a:spLocks noChangeArrowheads="1"/>
          </p:cNvSpPr>
          <p:nvPr/>
        </p:nvSpPr>
        <p:spPr bwMode="auto">
          <a:xfrm>
            <a:off x="5029200" y="4572000"/>
            <a:ext cx="3886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800" b="1">
                <a:ea typeface="黑体" panose="02010609060101010101" pitchFamily="2" charset="-122"/>
              </a:rPr>
              <a:t>v2 → v1 → v3 → v5 →</a:t>
            </a:r>
            <a:endParaRPr lang="en-US" altLang="zh-CN" sz="2800" b="1">
              <a:ea typeface="黑体" panose="02010609060101010101" pitchFamily="2" charset="-122"/>
            </a:endParaRPr>
          </a:p>
        </p:txBody>
      </p:sp>
      <p:sp>
        <p:nvSpPr>
          <p:cNvPr id="56365" name="Rectangle 44"/>
          <p:cNvSpPr>
            <a:spLocks noChangeArrowheads="1"/>
          </p:cNvSpPr>
          <p:nvPr/>
        </p:nvSpPr>
        <p:spPr bwMode="auto">
          <a:xfrm>
            <a:off x="4791075" y="3976688"/>
            <a:ext cx="20113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800" dirty="0">
                <a:solidFill>
                  <a:srgbClr val="333300"/>
                </a:solidFill>
                <a:effectLst>
                  <a:outerShdw blurRad="38100" dist="38100" dir="2700000" algn="tl">
                    <a:srgbClr val="C0C0C0"/>
                  </a:outerShdw>
                </a:effectLst>
                <a:ea typeface="楷体_GB2312" pitchFamily="49" charset="-122"/>
              </a:rPr>
              <a:t>DFS </a:t>
            </a:r>
            <a:r>
              <a:rPr lang="zh-CN" altLang="en-US" sz="2800" dirty="0">
                <a:solidFill>
                  <a:srgbClr val="333300"/>
                </a:solidFill>
                <a:effectLst>
                  <a:outerShdw blurRad="38100" dist="38100" dir="2700000" algn="tl">
                    <a:srgbClr val="C0C0C0"/>
                  </a:outerShdw>
                </a:effectLst>
                <a:latin typeface="楷体_GB2312" pitchFamily="49" charset="-122"/>
                <a:ea typeface="楷体_GB2312" pitchFamily="49" charset="-122"/>
              </a:rPr>
              <a:t>结果：</a:t>
            </a:r>
            <a:endParaRPr lang="zh-CN" altLang="en-US" sz="2800" dirty="0">
              <a:solidFill>
                <a:srgbClr val="333300"/>
              </a:solidFill>
              <a:effectLst>
                <a:outerShdw blurRad="38100" dist="38100" dir="2700000" algn="tl">
                  <a:srgbClr val="C0C0C0"/>
                </a:outerShdw>
              </a:effectLst>
              <a:latin typeface="楷体_GB2312" pitchFamily="49" charset="-122"/>
              <a:ea typeface="楷体_GB2312" pitchFamily="49" charset="-122"/>
            </a:endParaRPr>
          </a:p>
        </p:txBody>
      </p:sp>
      <p:sp>
        <p:nvSpPr>
          <p:cNvPr id="56366" name="Rectangle 45"/>
          <p:cNvSpPr>
            <a:spLocks noChangeArrowheads="1"/>
          </p:cNvSpPr>
          <p:nvPr/>
        </p:nvSpPr>
        <p:spPr bwMode="auto">
          <a:xfrm>
            <a:off x="5257800" y="5105400"/>
            <a:ext cx="1431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800" b="1">
                <a:solidFill>
                  <a:srgbClr val="FF0000"/>
                </a:solidFill>
                <a:ea typeface="黑体" panose="02010609060101010101" pitchFamily="2" charset="-122"/>
              </a:rPr>
              <a:t>v4</a:t>
            </a:r>
            <a:r>
              <a:rPr lang="en-US" altLang="zh-CN" sz="2800" b="1">
                <a:solidFill>
                  <a:srgbClr val="0000E5"/>
                </a:solidFill>
                <a:ea typeface="黑体" panose="02010609060101010101" pitchFamily="2" charset="-122"/>
              </a:rPr>
              <a:t> </a:t>
            </a:r>
            <a:r>
              <a:rPr lang="en-US" altLang="zh-CN" sz="2800" b="1">
                <a:ea typeface="黑体" panose="02010609060101010101" pitchFamily="2" charset="-122"/>
              </a:rPr>
              <a:t>→ v6</a:t>
            </a:r>
            <a:endParaRPr lang="en-US" altLang="zh-CN" sz="2800" b="1">
              <a:ea typeface="黑体" panose="02010609060101010101" pitchFamily="2" charset="-122"/>
            </a:endParaRPr>
          </a:p>
        </p:txBody>
      </p:sp>
      <p:sp>
        <p:nvSpPr>
          <p:cNvPr id="56367" name="AutoShape 46"/>
          <p:cNvSpPr>
            <a:spLocks noChangeArrowheads="1"/>
          </p:cNvSpPr>
          <p:nvPr/>
        </p:nvSpPr>
        <p:spPr bwMode="auto">
          <a:xfrm>
            <a:off x="2743200" y="1295400"/>
            <a:ext cx="990600" cy="457200"/>
          </a:xfrm>
          <a:prstGeom prst="wedgeEllipseCallout">
            <a:avLst>
              <a:gd name="adj1" fmla="val -124519"/>
              <a:gd name="adj2" fmla="val 1042"/>
            </a:avLst>
          </a:prstGeom>
          <a:solidFill>
            <a:srgbClr val="00FFFF"/>
          </a:solidFill>
          <a:ln w="9525">
            <a:solidFill>
              <a:schemeClr val="tx1"/>
            </a:solidFill>
            <a:miter lim="800000"/>
          </a:ln>
        </p:spPr>
        <p:txBody>
          <a:bodyPr/>
          <a:lstStyle/>
          <a:p>
            <a:pPr algn="ctr"/>
            <a:r>
              <a:rPr lang="zh-CN" altLang="en-US" sz="2000">
                <a:solidFill>
                  <a:schemeClr val="tx2"/>
                </a:solidFill>
              </a:rPr>
              <a:t>起点</a:t>
            </a:r>
            <a:endParaRPr lang="zh-CN" altLang="en-US" sz="2000">
              <a:solidFill>
                <a:schemeClr val="tx2"/>
              </a:solidFill>
            </a:endParaRPr>
          </a:p>
        </p:txBody>
      </p:sp>
      <p:sp>
        <p:nvSpPr>
          <p:cNvPr id="56368" name="AutoShape 47"/>
          <p:cNvSpPr>
            <a:spLocks noChangeArrowheads="1"/>
          </p:cNvSpPr>
          <p:nvPr/>
        </p:nvSpPr>
        <p:spPr bwMode="auto">
          <a:xfrm>
            <a:off x="228600" y="4953000"/>
            <a:ext cx="990600" cy="457200"/>
          </a:xfrm>
          <a:prstGeom prst="wedgeEllipseCallout">
            <a:avLst>
              <a:gd name="adj1" fmla="val 89102"/>
              <a:gd name="adj2" fmla="val 3819"/>
            </a:avLst>
          </a:prstGeom>
          <a:solidFill>
            <a:srgbClr val="00FFFF"/>
          </a:solidFill>
          <a:ln w="9525">
            <a:solidFill>
              <a:schemeClr val="tx1"/>
            </a:solidFill>
            <a:miter lim="800000"/>
          </a:ln>
        </p:spPr>
        <p:txBody>
          <a:bodyPr/>
          <a:lstStyle/>
          <a:p>
            <a:pPr algn="ctr"/>
            <a:r>
              <a:rPr lang="zh-CN" altLang="en-US" sz="2000">
                <a:solidFill>
                  <a:schemeClr val="tx2"/>
                </a:solidFill>
              </a:rPr>
              <a:t>起点</a:t>
            </a:r>
            <a:endParaRPr lang="zh-CN" altLang="en-US" sz="2000">
              <a:solidFill>
                <a:schemeClr val="tx2"/>
              </a:solidFill>
            </a:endParaRPr>
          </a:p>
        </p:txBody>
      </p:sp>
      <p:sp>
        <p:nvSpPr>
          <p:cNvPr id="56370" name="Freeform 50"/>
          <p:cNvSpPr/>
          <p:nvPr/>
        </p:nvSpPr>
        <p:spPr bwMode="auto">
          <a:xfrm>
            <a:off x="279400" y="1703388"/>
            <a:ext cx="1701800" cy="2259012"/>
          </a:xfrm>
          <a:custGeom>
            <a:avLst/>
            <a:gdLst>
              <a:gd name="T0" fmla="*/ 2147483647 w 1105"/>
              <a:gd name="T1" fmla="*/ 2147483647 h 1430"/>
              <a:gd name="T2" fmla="*/ 2147483647 w 1105"/>
              <a:gd name="T3" fmla="*/ 2147483647 h 1430"/>
              <a:gd name="T4" fmla="*/ 2147483647 w 1105"/>
              <a:gd name="T5" fmla="*/ 2147483647 h 1430"/>
              <a:gd name="T6" fmla="*/ 2147483647 w 1105"/>
              <a:gd name="T7" fmla="*/ 2147483647 h 1430"/>
              <a:gd name="T8" fmla="*/ 2147483647 w 1105"/>
              <a:gd name="T9" fmla="*/ 2147483647 h 1430"/>
              <a:gd name="T10" fmla="*/ 2147483647 w 1105"/>
              <a:gd name="T11" fmla="*/ 2147483647 h 1430"/>
              <a:gd name="T12" fmla="*/ 2147483647 w 1105"/>
              <a:gd name="T13" fmla="*/ 2147483647 h 1430"/>
              <a:gd name="T14" fmla="*/ 2147483647 w 1105"/>
              <a:gd name="T15" fmla="*/ 2147483647 h 1430"/>
              <a:gd name="T16" fmla="*/ 2147483647 w 1105"/>
              <a:gd name="T17" fmla="*/ 2147483647 h 1430"/>
              <a:gd name="T18" fmla="*/ 2147483647 w 1105"/>
              <a:gd name="T19" fmla="*/ 2147483647 h 1430"/>
              <a:gd name="T20" fmla="*/ 2147483647 w 1105"/>
              <a:gd name="T21" fmla="*/ 2147483647 h 1430"/>
              <a:gd name="T22" fmla="*/ 2147483647 w 1105"/>
              <a:gd name="T23" fmla="*/ 2147483647 h 1430"/>
              <a:gd name="T24" fmla="*/ 2147483647 w 1105"/>
              <a:gd name="T25" fmla="*/ 2147483647 h 1430"/>
              <a:gd name="T26" fmla="*/ 2147483647 w 1105"/>
              <a:gd name="T27" fmla="*/ 2147483647 h 1430"/>
              <a:gd name="T28" fmla="*/ 2147483647 w 1105"/>
              <a:gd name="T29" fmla="*/ 2147483647 h 1430"/>
              <a:gd name="T30" fmla="*/ 2147483647 w 1105"/>
              <a:gd name="T31" fmla="*/ 2147483647 h 1430"/>
              <a:gd name="T32" fmla="*/ 2147483647 w 1105"/>
              <a:gd name="T33" fmla="*/ 2147483647 h 1430"/>
              <a:gd name="T34" fmla="*/ 2147483647 w 1105"/>
              <a:gd name="T35" fmla="*/ 2147483647 h 1430"/>
              <a:gd name="T36" fmla="*/ 2147483647 w 1105"/>
              <a:gd name="T37" fmla="*/ 2147483647 h 1430"/>
              <a:gd name="T38" fmla="*/ 2147483647 w 1105"/>
              <a:gd name="T39" fmla="*/ 2147483647 h 1430"/>
              <a:gd name="T40" fmla="*/ 2147483647 w 1105"/>
              <a:gd name="T41" fmla="*/ 2147483647 h 1430"/>
              <a:gd name="T42" fmla="*/ 2147483647 w 1105"/>
              <a:gd name="T43" fmla="*/ 2147483647 h 1430"/>
              <a:gd name="T44" fmla="*/ 2147483647 w 1105"/>
              <a:gd name="T45" fmla="*/ 2147483647 h 1430"/>
              <a:gd name="T46" fmla="*/ 2147483647 w 1105"/>
              <a:gd name="T47" fmla="*/ 2147483647 h 1430"/>
              <a:gd name="T48" fmla="*/ 2147483647 w 1105"/>
              <a:gd name="T49" fmla="*/ 0 h 143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05"/>
              <a:gd name="T76" fmla="*/ 0 h 1430"/>
              <a:gd name="T77" fmla="*/ 1105 w 1105"/>
              <a:gd name="T78" fmla="*/ 1430 h 143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05" h="1430">
                <a:moveTo>
                  <a:pt x="1105" y="854"/>
                </a:moveTo>
                <a:cubicBezTo>
                  <a:pt x="1085" y="884"/>
                  <a:pt x="1075" y="913"/>
                  <a:pt x="1055" y="943"/>
                </a:cubicBezTo>
                <a:cubicBezTo>
                  <a:pt x="1040" y="992"/>
                  <a:pt x="1032" y="1043"/>
                  <a:pt x="1016" y="1092"/>
                </a:cubicBezTo>
                <a:cubicBezTo>
                  <a:pt x="1003" y="1179"/>
                  <a:pt x="1014" y="1147"/>
                  <a:pt x="976" y="1231"/>
                </a:cubicBezTo>
                <a:cubicBezTo>
                  <a:pt x="917" y="1361"/>
                  <a:pt x="875" y="1407"/>
                  <a:pt x="738" y="1420"/>
                </a:cubicBezTo>
                <a:cubicBezTo>
                  <a:pt x="692" y="1424"/>
                  <a:pt x="645" y="1427"/>
                  <a:pt x="599" y="1430"/>
                </a:cubicBezTo>
                <a:cubicBezTo>
                  <a:pt x="556" y="1427"/>
                  <a:pt x="512" y="1428"/>
                  <a:pt x="470" y="1420"/>
                </a:cubicBezTo>
                <a:cubicBezTo>
                  <a:pt x="431" y="1413"/>
                  <a:pt x="444" y="1395"/>
                  <a:pt x="430" y="1370"/>
                </a:cubicBezTo>
                <a:cubicBezTo>
                  <a:pt x="390" y="1297"/>
                  <a:pt x="329" y="1229"/>
                  <a:pt x="271" y="1171"/>
                </a:cubicBezTo>
                <a:cubicBezTo>
                  <a:pt x="245" y="1097"/>
                  <a:pt x="283" y="1187"/>
                  <a:pt x="231" y="1122"/>
                </a:cubicBezTo>
                <a:cubicBezTo>
                  <a:pt x="224" y="1114"/>
                  <a:pt x="226" y="1101"/>
                  <a:pt x="221" y="1092"/>
                </a:cubicBezTo>
                <a:cubicBezTo>
                  <a:pt x="210" y="1071"/>
                  <a:pt x="195" y="1052"/>
                  <a:pt x="182" y="1032"/>
                </a:cubicBezTo>
                <a:cubicBezTo>
                  <a:pt x="176" y="1022"/>
                  <a:pt x="162" y="1003"/>
                  <a:pt x="162" y="1003"/>
                </a:cubicBezTo>
                <a:cubicBezTo>
                  <a:pt x="138" y="932"/>
                  <a:pt x="172" y="1018"/>
                  <a:pt x="122" y="943"/>
                </a:cubicBezTo>
                <a:cubicBezTo>
                  <a:pt x="64" y="856"/>
                  <a:pt x="178" y="979"/>
                  <a:pt x="82" y="883"/>
                </a:cubicBezTo>
                <a:cubicBezTo>
                  <a:pt x="58" y="813"/>
                  <a:pt x="79" y="836"/>
                  <a:pt x="33" y="804"/>
                </a:cubicBezTo>
                <a:cubicBezTo>
                  <a:pt x="0" y="704"/>
                  <a:pt x="7" y="620"/>
                  <a:pt x="92" y="566"/>
                </a:cubicBezTo>
                <a:cubicBezTo>
                  <a:pt x="115" y="532"/>
                  <a:pt x="143" y="515"/>
                  <a:pt x="172" y="486"/>
                </a:cubicBezTo>
                <a:cubicBezTo>
                  <a:pt x="211" y="365"/>
                  <a:pt x="241" y="364"/>
                  <a:pt x="330" y="288"/>
                </a:cubicBezTo>
                <a:cubicBezTo>
                  <a:pt x="341" y="279"/>
                  <a:pt x="347" y="264"/>
                  <a:pt x="360" y="258"/>
                </a:cubicBezTo>
                <a:cubicBezTo>
                  <a:pt x="385" y="247"/>
                  <a:pt x="413" y="245"/>
                  <a:pt x="440" y="238"/>
                </a:cubicBezTo>
                <a:cubicBezTo>
                  <a:pt x="475" y="211"/>
                  <a:pt x="493" y="182"/>
                  <a:pt x="529" y="158"/>
                </a:cubicBezTo>
                <a:cubicBezTo>
                  <a:pt x="575" y="90"/>
                  <a:pt x="546" y="107"/>
                  <a:pt x="599" y="89"/>
                </a:cubicBezTo>
                <a:cubicBezTo>
                  <a:pt x="629" y="42"/>
                  <a:pt x="658" y="46"/>
                  <a:pt x="708" y="29"/>
                </a:cubicBezTo>
                <a:cubicBezTo>
                  <a:pt x="724" y="24"/>
                  <a:pt x="767" y="22"/>
                  <a:pt x="767" y="0"/>
                </a:cubicBezTo>
              </a:path>
            </a:pathLst>
          </a:custGeom>
          <a:noFill/>
          <a:ln w="25400" cmpd="sng">
            <a:solidFill>
              <a:schemeClr val="tx2"/>
            </a:solidFill>
            <a:prstDash val="dash"/>
            <a:miter lim="800000"/>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56371" name="Picture 5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4950" y="4159250"/>
            <a:ext cx="2514600"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634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499"/>
                                          </p:stCondLst>
                                        </p:cTn>
                                        <p:tgtEl>
                                          <p:spTgt spid="563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2" presetClass="entr" presetSubtype="2" fill="hold" grpId="0" nodeType="clickEffect">
                                  <p:stCondLst>
                                    <p:cond delay="0"/>
                                  </p:stCondLst>
                                  <p:childTnLst>
                                    <p:set>
                                      <p:cBhvr>
                                        <p:cTn id="12" dur="1" fill="hold">
                                          <p:stCondLst>
                                            <p:cond delay="0"/>
                                          </p:stCondLst>
                                        </p:cTn>
                                        <p:tgtEl>
                                          <p:spTgt spid="56367"/>
                                        </p:tgtEl>
                                        <p:attrNameLst>
                                          <p:attrName>style.visibility</p:attrName>
                                        </p:attrNameLst>
                                      </p:cBhvr>
                                      <p:to>
                                        <p:strVal val="visible"/>
                                      </p:to>
                                    </p:set>
                                    <p:animEffect transition="in" filter="slide(fromRight)">
                                      <p:cBhvr>
                                        <p:cTn id="13" dur="500"/>
                                        <p:tgtEl>
                                          <p:spTgt spid="56367"/>
                                        </p:tgtEl>
                                      </p:cBhvr>
                                    </p:animEffect>
                                  </p:childTnLst>
                                </p:cTn>
                              </p:par>
                              <p:par>
                                <p:cTn id="14" presetID="1" presetClass="entr" presetSubtype="0" fill="hold" grpId="0" nodeType="withEffect">
                                  <p:stCondLst>
                                    <p:cond delay="0"/>
                                  </p:stCondLst>
                                  <p:iterate type="lt">
                                    <p:tmAbs val="75"/>
                                  </p:iterate>
                                  <p:childTnLst>
                                    <p:set>
                                      <p:cBhvr>
                                        <p:cTn id="15" dur="1" fill="hold">
                                          <p:stCondLst>
                                            <p:cond delay="74"/>
                                          </p:stCondLst>
                                        </p:cTn>
                                        <p:tgtEl>
                                          <p:spTgt spid="5634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5632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56348"/>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499"/>
                                          </p:stCondLst>
                                        </p:cTn>
                                        <p:tgtEl>
                                          <p:spTgt spid="5635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56349"/>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499"/>
                                          </p:stCondLst>
                                        </p:cTn>
                                        <p:tgtEl>
                                          <p:spTgt spid="5635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56350"/>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499"/>
                                          </p:stCondLst>
                                        </p:cTn>
                                        <p:tgtEl>
                                          <p:spTgt spid="56357"/>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56351"/>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499"/>
                                          </p:stCondLst>
                                        </p:cTn>
                                        <p:tgtEl>
                                          <p:spTgt spid="56358"/>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499"/>
                                          </p:stCondLst>
                                        </p:cTn>
                                        <p:tgtEl>
                                          <p:spTgt spid="56352"/>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56370"/>
                                        </p:tgtEl>
                                        <p:attrNameLst>
                                          <p:attrName>style.visibility</p:attrName>
                                        </p:attrNameLst>
                                      </p:cBhvr>
                                      <p:to>
                                        <p:strVal val="visible"/>
                                      </p:to>
                                    </p:set>
                                    <p:animEffect transition="in" filter="wipe(down)">
                                      <p:cBhvr>
                                        <p:cTn id="52" dur="500"/>
                                        <p:tgtEl>
                                          <p:spTgt spid="56370"/>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5636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499"/>
                                          </p:stCondLst>
                                        </p:cTn>
                                        <p:tgtEl>
                                          <p:spTgt spid="5635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5635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499"/>
                                          </p:stCondLst>
                                        </p:cTn>
                                        <p:tgtEl>
                                          <p:spTgt spid="5636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499"/>
                                          </p:stCondLst>
                                        </p:cTn>
                                        <p:tgtEl>
                                          <p:spTgt spid="5635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499"/>
                                          </p:stCondLst>
                                        </p:cTn>
                                        <p:tgtEl>
                                          <p:spTgt spid="5636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56363"/>
                                        </p:tgtEl>
                                        <p:attrNameLst>
                                          <p:attrName>style.visibility</p:attrName>
                                        </p:attrNameLst>
                                      </p:cBhvr>
                                      <p:to>
                                        <p:strVal val="visible"/>
                                      </p:to>
                                    </p:set>
                                    <p:anim calcmode="lin" valueType="num">
                                      <p:cBhvr additive="base">
                                        <p:cTn id="75" dur="500" fill="hold"/>
                                        <p:tgtEl>
                                          <p:spTgt spid="56363"/>
                                        </p:tgtEl>
                                        <p:attrNameLst>
                                          <p:attrName>ppt_x</p:attrName>
                                        </p:attrNameLst>
                                      </p:cBhvr>
                                      <p:tavLst>
                                        <p:tav tm="0">
                                          <p:val>
                                            <p:strVal val="0-#ppt_w/2"/>
                                          </p:val>
                                        </p:tav>
                                        <p:tav tm="100000">
                                          <p:val>
                                            <p:strVal val="#ppt_x"/>
                                          </p:val>
                                        </p:tav>
                                      </p:tavLst>
                                    </p:anim>
                                    <p:anim calcmode="lin" valueType="num">
                                      <p:cBhvr additive="base">
                                        <p:cTn id="76" dur="500" fill="hold"/>
                                        <p:tgtEl>
                                          <p:spTgt spid="56363"/>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56368"/>
                                        </p:tgtEl>
                                        <p:attrNameLst>
                                          <p:attrName>style.visibility</p:attrName>
                                        </p:attrNameLst>
                                      </p:cBhvr>
                                      <p:to>
                                        <p:strVal val="visible"/>
                                      </p:to>
                                    </p:set>
                                    <p:anim calcmode="lin" valueType="num">
                                      <p:cBhvr additive="base">
                                        <p:cTn id="79" dur="500" fill="hold"/>
                                        <p:tgtEl>
                                          <p:spTgt spid="56368"/>
                                        </p:tgtEl>
                                        <p:attrNameLst>
                                          <p:attrName>ppt_x</p:attrName>
                                        </p:attrNameLst>
                                      </p:cBhvr>
                                      <p:tavLst>
                                        <p:tav tm="0">
                                          <p:val>
                                            <p:strVal val="0-#ppt_w/2"/>
                                          </p:val>
                                        </p:tav>
                                        <p:tav tm="100000">
                                          <p:val>
                                            <p:strVal val="#ppt_x"/>
                                          </p:val>
                                        </p:tav>
                                      </p:tavLst>
                                    </p:anim>
                                    <p:anim calcmode="lin" valueType="num">
                                      <p:cBhvr additive="base">
                                        <p:cTn id="80" dur="500" fill="hold"/>
                                        <p:tgtEl>
                                          <p:spTgt spid="56368"/>
                                        </p:tgtEl>
                                        <p:attrNameLst>
                                          <p:attrName>ppt_y</p:attrName>
                                        </p:attrNameLst>
                                      </p:cBhvr>
                                      <p:tavLst>
                                        <p:tav tm="0">
                                          <p:val>
                                            <p:strVal val="#ppt_y"/>
                                          </p:val>
                                        </p:tav>
                                        <p:tav tm="100000">
                                          <p:val>
                                            <p:strVal val="#ppt_y"/>
                                          </p:val>
                                        </p:tav>
                                      </p:tavLst>
                                    </p:anim>
                                  </p:childTnLst>
                                </p:cTn>
                              </p:par>
                              <p:par>
                                <p:cTn id="81" presetID="1" presetClass="entr" presetSubtype="0" fill="hold" grpId="0" nodeType="withEffect">
                                  <p:stCondLst>
                                    <p:cond delay="0"/>
                                  </p:stCondLst>
                                  <p:childTnLst>
                                    <p:set>
                                      <p:cBhvr>
                                        <p:cTn id="82" dur="1" fill="hold">
                                          <p:stCondLst>
                                            <p:cond delay="499"/>
                                          </p:stCondLst>
                                        </p:cTn>
                                        <p:tgtEl>
                                          <p:spTgt spid="56365"/>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56371"/>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iterate type="lt">
                                    <p:tmAbs val="75"/>
                                  </p:iterate>
                                  <p:childTnLst>
                                    <p:set>
                                      <p:cBhvr>
                                        <p:cTn id="88" dur="1" fill="hold">
                                          <p:stCondLst>
                                            <p:cond delay="74"/>
                                          </p:stCondLst>
                                        </p:cTn>
                                        <p:tgtEl>
                                          <p:spTgt spid="56364"/>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iterate type="wd">
                                    <p:tmAbs val="300"/>
                                  </p:iterate>
                                  <p:childTnLst>
                                    <p:set>
                                      <p:cBhvr>
                                        <p:cTn id="92" dur="1" fill="hold">
                                          <p:stCondLst>
                                            <p:cond delay="299"/>
                                          </p:stCondLst>
                                        </p:cTn>
                                        <p:tgtEl>
                                          <p:spTgt spid="56366"/>
                                        </p:tgtEl>
                                        <p:attrNameLst>
                                          <p:attrName>style.visibility</p:attrName>
                                        </p:attrNameLst>
                                      </p:cBhvr>
                                      <p:to>
                                        <p:strVal val="visible"/>
                                      </p:to>
                                    </p:set>
                                  </p:childTnLst>
                                </p:cTn>
                              </p:par>
                            </p:childTnLst>
                          </p:cTn>
                        </p:par>
                        <p:par>
                          <p:cTn id="93" fill="hold">
                            <p:stCondLst>
                              <p:cond delay="2100"/>
                            </p:stCondLst>
                            <p:childTnLst>
                              <p:par>
                                <p:cTn id="94" presetID="1" presetClass="entr" presetSubtype="0" fill="hold" grpId="0" nodeType="afterEffect">
                                  <p:stCondLst>
                                    <p:cond delay="0"/>
                                  </p:stCondLst>
                                  <p:childTnLst>
                                    <p:set>
                                      <p:cBhvr>
                                        <p:cTn id="95" dur="1" fill="hold">
                                          <p:stCondLst>
                                            <p:cond delay="499"/>
                                          </p:stCondLst>
                                        </p:cTn>
                                        <p:tgtEl>
                                          <p:spTgt spid="563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6" grpId="0" animBg="1" autoUpdateAnimBg="0"/>
      <p:bldP spid="56328" grpId="0" autoUpdateAnimBg="0"/>
      <p:bldP spid="56346" grpId="0" autoUpdateAnimBg="0"/>
      <p:bldP spid="56347" grpId="0" autoUpdateAnimBg="0"/>
      <p:bldP spid="56348" grpId="0" autoUpdateAnimBg="0"/>
      <p:bldP spid="56349" grpId="0" autoUpdateAnimBg="0"/>
      <p:bldP spid="56350" grpId="0" autoUpdateAnimBg="0"/>
      <p:bldP spid="56351" grpId="0" autoUpdateAnimBg="0"/>
      <p:bldP spid="56352" grpId="0" autoUpdateAnimBg="0"/>
      <p:bldP spid="56353" grpId="0" autoUpdateAnimBg="0"/>
      <p:bldP spid="56354" grpId="0" autoUpdateAnimBg="0"/>
      <p:bldP spid="56355" grpId="0" autoUpdateAnimBg="0"/>
      <p:bldP spid="56356" grpId="0" autoUpdateAnimBg="0"/>
      <p:bldP spid="56357" grpId="0" autoUpdateAnimBg="0"/>
      <p:bldP spid="56358" grpId="0" autoUpdateAnimBg="0"/>
      <p:bldP spid="56359" grpId="0" autoUpdateAnimBg="0"/>
      <p:bldP spid="56360" grpId="0" autoUpdateAnimBg="0"/>
      <p:bldP spid="56361" grpId="0" autoUpdateAnimBg="0"/>
      <p:bldP spid="56362" grpId="0" animBg="1"/>
      <p:bldP spid="56363" grpId="0" autoUpdateAnimBg="0"/>
      <p:bldP spid="56364" grpId="0" autoUpdateAnimBg="0"/>
      <p:bldP spid="56365" grpId="0" autoUpdateAnimBg="0"/>
      <p:bldP spid="56366" grpId="0" autoUpdateAnimBg="0"/>
      <p:bldP spid="56367" grpId="0" animBg="1" autoUpdateAnimBg="0"/>
      <p:bldP spid="56368" grpId="0" animBg="1" autoUpdateAnimBg="0"/>
      <p:bldP spid="56370"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6DA677D6-578A-490B-9017-36182786A3B8}"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50179"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9BC8AF1F-E404-4227-B3EC-892E803EF31B}"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graphicFrame>
        <p:nvGraphicFramePr>
          <p:cNvPr id="58372" name="Group 4"/>
          <p:cNvGraphicFramePr>
            <a:graphicFrameLocks noGrp="1"/>
          </p:cNvGraphicFramePr>
          <p:nvPr/>
        </p:nvGraphicFramePr>
        <p:xfrm>
          <a:off x="4702175" y="1306513"/>
          <a:ext cx="392113" cy="2743200"/>
        </p:xfrm>
        <a:graphic>
          <a:graphicData uri="http://schemas.openxmlformats.org/drawingml/2006/table">
            <a:tbl>
              <a:tblPr/>
              <a:tblGrid>
                <a:gridCol w="392113"/>
              </a:tblGrid>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8388" name="Group 20"/>
          <p:cNvGraphicFramePr>
            <a:graphicFrameLocks noGrp="1"/>
          </p:cNvGraphicFramePr>
          <p:nvPr/>
        </p:nvGraphicFramePr>
        <p:xfrm>
          <a:off x="4321175" y="1306513"/>
          <a:ext cx="457200" cy="2779713"/>
        </p:xfrm>
        <a:graphic>
          <a:graphicData uri="http://schemas.openxmlformats.org/drawingml/2006/table">
            <a:tbl>
              <a:tblPr/>
              <a:tblGrid>
                <a:gridCol w="457200"/>
              </a:tblGrid>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solidFill>
                            <a:srgbClr val="0000E5"/>
                          </a:solidFill>
                          <a:effectLst/>
                          <a:latin typeface="Times New Roman" panose="02020603050405020304" pitchFamily="18" charset="0"/>
                          <a:ea typeface="SimSun" panose="02010600030101010101" pitchFamily="2" charset="-122"/>
                        </a:rPr>
                        <a:t>1</a:t>
                      </a:r>
                      <a:endParaRPr kumimoji="0" lang="en-US" sz="2400" b="0" i="0" u="none" strike="noStrike" cap="none" normalizeH="0" baseline="0" dirty="0">
                        <a:ln>
                          <a:noFill/>
                        </a:ln>
                        <a:solidFill>
                          <a:srgbClr val="0000E5"/>
                        </a:solidFill>
                        <a:effectLst/>
                        <a:latin typeface="Arial" panose="020B0604020202020204" pitchFamily="34" charset="0"/>
                        <a:ea typeface="SimSun" panose="02010600030101010101" pitchFamily="2" charset="-122"/>
                      </a:endParaRPr>
                    </a:p>
                  </a:txBody>
                  <a:tcPr horzOverflow="overflow">
                    <a:lnL>
                      <a:noFill/>
                    </a:lnL>
                    <a:lnR>
                      <a:noFill/>
                    </a:lnR>
                    <a:lnT>
                      <a:noFill/>
                    </a:lnT>
                    <a:lnB>
                      <a:noFill/>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FF0000"/>
                          </a:solidFill>
                          <a:effectLst/>
                          <a:latin typeface="Times New Roman" panose="02020603050405020304" pitchFamily="18" charset="0"/>
                          <a:ea typeface="SimSun" panose="02010600030101010101" pitchFamily="2" charset="-122"/>
                        </a:rPr>
                        <a:t>2</a:t>
                      </a:r>
                      <a:endParaRPr kumimoji="0" lang="en-US" sz="2400" b="0" i="0" u="none" strike="noStrike" cap="none" normalizeH="0" baseline="0">
                        <a:ln>
                          <a:noFill/>
                        </a:ln>
                        <a:solidFill>
                          <a:srgbClr val="FF0000"/>
                        </a:solidFill>
                        <a:effectLst/>
                        <a:latin typeface="Arial" panose="020B0604020202020204" pitchFamily="34" charset="0"/>
                        <a:ea typeface="SimSun" panose="02010600030101010101" pitchFamily="2" charset="-122"/>
                      </a:endParaRPr>
                    </a:p>
                  </a:txBody>
                  <a:tcPr horzOverflow="overflow">
                    <a:lnL>
                      <a:noFill/>
                    </a:lnL>
                    <a:lnR>
                      <a:noFill/>
                    </a:lnR>
                    <a:lnT>
                      <a:noFill/>
                    </a:lnT>
                    <a:lnB>
                      <a:noFill/>
                    </a:lnB>
                    <a:lnTlToBr>
                      <a:noFill/>
                    </a:lnTlToBr>
                    <a:lnBlToTr>
                      <a:noFill/>
                    </a:lnBlToTr>
                    <a:noFill/>
                  </a:tcPr>
                </a:tc>
              </a:tr>
              <a:tr h="493713">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3</a:t>
                      </a:r>
                      <a:endParaRPr kumimoji="0" lang="en-US" sz="2400" b="0"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a:noFill/>
                    </a:lnL>
                    <a:lnR>
                      <a:noFill/>
                    </a:lnR>
                    <a:lnT>
                      <a:noFill/>
                    </a:lnT>
                    <a:lnB>
                      <a:noFill/>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4</a:t>
                      </a:r>
                      <a:endParaRPr kumimoji="0" lang="en-US" sz="2400" b="0"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a:noFill/>
                    </a:lnL>
                    <a:lnR>
                      <a:noFill/>
                    </a:lnR>
                    <a:lnT>
                      <a:noFill/>
                    </a:lnT>
                    <a:lnB>
                      <a:noFill/>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5</a:t>
                      </a:r>
                      <a:endParaRPr kumimoji="0" lang="en-US" sz="2400" b="0"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a:noFill/>
                    </a:lnL>
                    <a:lnR>
                      <a:noFill/>
                    </a:lnR>
                    <a:lnT>
                      <a:noFill/>
                    </a:lnT>
                    <a:lnB>
                      <a:noFill/>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6</a:t>
                      </a:r>
                      <a:endParaRPr kumimoji="0" lang="en-US" sz="2400" b="0"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a:noFill/>
                    </a:lnL>
                    <a:lnR>
                      <a:noFill/>
                    </a:lnR>
                    <a:lnT>
                      <a:noFill/>
                    </a:lnT>
                    <a:lnB>
                      <a:noFill/>
                    </a:lnB>
                    <a:lnTlToBr>
                      <a:noFill/>
                    </a:lnTlToBr>
                    <a:lnBlToTr>
                      <a:noFill/>
                    </a:lnBlToTr>
                    <a:noFill/>
                  </a:tcPr>
                </a:tc>
              </a:tr>
            </a:tbl>
          </a:graphicData>
        </a:graphic>
      </p:graphicFrame>
      <p:graphicFrame>
        <p:nvGraphicFramePr>
          <p:cNvPr id="58395" name="Group 27"/>
          <p:cNvGraphicFramePr>
            <a:graphicFrameLocks noGrp="1"/>
          </p:cNvGraphicFramePr>
          <p:nvPr/>
        </p:nvGraphicFramePr>
        <p:xfrm>
          <a:off x="5246688" y="1306513"/>
          <a:ext cx="392112" cy="2743200"/>
        </p:xfrm>
        <a:graphic>
          <a:graphicData uri="http://schemas.openxmlformats.org/drawingml/2006/table">
            <a:tbl>
              <a:tblPr/>
              <a:tblGrid>
                <a:gridCol w="392112"/>
              </a:tblGrid>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chemeClr val="tx1"/>
                          </a:solidFill>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FF0000"/>
                          </a:solidFill>
                          <a:effectLst/>
                          <a:latin typeface="Times New Roman" panose="02020603050405020304" pitchFamily="18" charset="0"/>
                          <a:ea typeface="SimSun" panose="02010600030101010101" pitchFamily="2" charset="-122"/>
                        </a:rPr>
                        <a:t>1</a:t>
                      </a:r>
                      <a:endParaRPr kumimoji="0" lang="en-US" sz="2400" b="0" i="0" u="none" strike="noStrike" cap="none" normalizeH="0" baseline="0">
                        <a:ln>
                          <a:noFill/>
                        </a:ln>
                        <a:solidFill>
                          <a:srgbClr val="FF0000"/>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8411" name="Group 43"/>
          <p:cNvGraphicFramePr>
            <a:graphicFrameLocks noGrp="1"/>
          </p:cNvGraphicFramePr>
          <p:nvPr/>
        </p:nvGraphicFramePr>
        <p:xfrm>
          <a:off x="5780088" y="1306513"/>
          <a:ext cx="392112" cy="2743200"/>
        </p:xfrm>
        <a:graphic>
          <a:graphicData uri="http://schemas.openxmlformats.org/drawingml/2006/table">
            <a:tbl>
              <a:tblPr/>
              <a:tblGrid>
                <a:gridCol w="392112"/>
              </a:tblGrid>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FF0000"/>
                          </a:solidFill>
                          <a:effectLst/>
                          <a:latin typeface="Times New Roman" panose="02020603050405020304" pitchFamily="18" charset="0"/>
                          <a:ea typeface="SimSun" panose="02010600030101010101" pitchFamily="2" charset="-122"/>
                        </a:rPr>
                        <a:t>1</a:t>
                      </a:r>
                      <a:endParaRPr kumimoji="0" lang="en-US" sz="2400" b="0" i="0" u="none" strike="noStrike" cap="none" normalizeH="0" baseline="0">
                        <a:ln>
                          <a:noFill/>
                        </a:ln>
                        <a:solidFill>
                          <a:srgbClr val="FF0000"/>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outerShdw blurRad="38100" dist="38100" dir="2700000" algn="tl">
                              <a:srgbClr val="C0C0C0"/>
                            </a:outerShdw>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outerShdw blurRad="38100" dist="38100" dir="2700000" algn="tl">
                            <a:srgbClr val="C0C0C0"/>
                          </a:outerShdw>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8427" name="Group 59"/>
          <p:cNvGraphicFramePr>
            <a:graphicFrameLocks noGrp="1"/>
          </p:cNvGraphicFramePr>
          <p:nvPr/>
        </p:nvGraphicFramePr>
        <p:xfrm>
          <a:off x="6378575" y="1306513"/>
          <a:ext cx="392113" cy="2743200"/>
        </p:xfrm>
        <a:graphic>
          <a:graphicData uri="http://schemas.openxmlformats.org/drawingml/2006/table">
            <a:tbl>
              <a:tblPr/>
              <a:tblGrid>
                <a:gridCol w="392113"/>
              </a:tblGrid>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FF0000"/>
                          </a:solidFill>
                          <a:effectLst/>
                          <a:latin typeface="Times New Roman" panose="02020603050405020304" pitchFamily="18" charset="0"/>
                          <a:ea typeface="SimSun" panose="02010600030101010101" pitchFamily="2" charset="-122"/>
                        </a:rPr>
                        <a:t>1</a:t>
                      </a:r>
                      <a:endParaRPr kumimoji="0" lang="en-US" sz="2400" b="0" i="0" u="none" strike="noStrike" cap="none" normalizeH="0" baseline="0">
                        <a:ln>
                          <a:noFill/>
                        </a:ln>
                        <a:solidFill>
                          <a:srgbClr val="FF0000"/>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8443" name="Group 75"/>
          <p:cNvGraphicFramePr>
            <a:graphicFrameLocks noGrp="1"/>
          </p:cNvGraphicFramePr>
          <p:nvPr/>
        </p:nvGraphicFramePr>
        <p:xfrm>
          <a:off x="6999288" y="1296988"/>
          <a:ext cx="392112" cy="2743200"/>
        </p:xfrm>
        <a:graphic>
          <a:graphicData uri="http://schemas.openxmlformats.org/drawingml/2006/table">
            <a:tbl>
              <a:tblPr/>
              <a:tblGrid>
                <a:gridCol w="392112"/>
              </a:tblGrid>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FF0000"/>
                          </a:solidFill>
                          <a:effectLst/>
                          <a:latin typeface="Times New Roman" panose="02020603050405020304" pitchFamily="18" charset="0"/>
                          <a:ea typeface="SimSun" panose="02010600030101010101" pitchFamily="2" charset="-122"/>
                        </a:rPr>
                        <a:t>1</a:t>
                      </a:r>
                      <a:endParaRPr kumimoji="0" lang="en-US" sz="2400" b="0" i="0" u="none" strike="noStrike" cap="none" normalizeH="0" baseline="0">
                        <a:ln>
                          <a:noFill/>
                        </a:ln>
                        <a:solidFill>
                          <a:srgbClr val="FF0000"/>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8459" name="Group 91"/>
          <p:cNvGraphicFramePr>
            <a:graphicFrameLocks noGrp="1"/>
          </p:cNvGraphicFramePr>
          <p:nvPr/>
        </p:nvGraphicFramePr>
        <p:xfrm>
          <a:off x="7608888" y="1306513"/>
          <a:ext cx="392112" cy="2743200"/>
        </p:xfrm>
        <a:graphic>
          <a:graphicData uri="http://schemas.openxmlformats.org/drawingml/2006/table">
            <a:tbl>
              <a:tblPr/>
              <a:tblGrid>
                <a:gridCol w="392112"/>
              </a:tblGrid>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FF0000"/>
                          </a:solidFill>
                          <a:effectLst/>
                          <a:latin typeface="Times New Roman" panose="02020603050405020304" pitchFamily="18" charset="0"/>
                          <a:ea typeface="SimSun" panose="02010600030101010101" pitchFamily="2" charset="-122"/>
                        </a:rPr>
                        <a:t>1</a:t>
                      </a:r>
                      <a:endParaRPr kumimoji="0" lang="en-US" sz="2400" b="0" i="0" u="none" strike="noStrike" cap="none" normalizeH="0" baseline="0">
                        <a:ln>
                          <a:noFill/>
                        </a:ln>
                        <a:solidFill>
                          <a:srgbClr val="FF0000"/>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outerShdw blurRad="38100" dist="38100" dir="2700000" algn="tl">
                              <a:srgbClr val="C0C0C0"/>
                            </a:outerShdw>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outerShdw blurRad="38100" dist="38100" dir="2700000" algn="tl">
                            <a:srgbClr val="C0C0C0"/>
                          </a:outerShdw>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chemeClr val="tx1"/>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8475" name="Group 107"/>
          <p:cNvGraphicFramePr>
            <a:graphicFrameLocks noGrp="1"/>
          </p:cNvGraphicFramePr>
          <p:nvPr/>
        </p:nvGraphicFramePr>
        <p:xfrm>
          <a:off x="8218488" y="1296988"/>
          <a:ext cx="392112" cy="2743200"/>
        </p:xfrm>
        <a:graphic>
          <a:graphicData uri="http://schemas.openxmlformats.org/drawingml/2006/table">
            <a:tbl>
              <a:tblPr/>
              <a:tblGrid>
                <a:gridCol w="392112"/>
              </a:tblGrid>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dirty="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dirty="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FF0000"/>
                          </a:solidFill>
                          <a:effectLst/>
                          <a:latin typeface="Times New Roman" panose="02020603050405020304" pitchFamily="18" charset="0"/>
                          <a:ea typeface="SimSun" panose="02010600030101010101" pitchFamily="2" charset="-122"/>
                        </a:rPr>
                        <a:t>1</a:t>
                      </a:r>
                      <a:endParaRPr kumimoji="0" lang="en-US" sz="2400" b="0" i="0" u="none" strike="noStrike" cap="none" normalizeH="0" baseline="0">
                        <a:ln>
                          <a:noFill/>
                        </a:ln>
                        <a:solidFill>
                          <a:srgbClr val="FF0000"/>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0299" name="Rectangle 217"/>
          <p:cNvSpPr>
            <a:spLocks noChangeArrowheads="1"/>
          </p:cNvSpPr>
          <p:nvPr/>
        </p:nvSpPr>
        <p:spPr bwMode="auto">
          <a:xfrm>
            <a:off x="4279900" y="4378325"/>
            <a:ext cx="1752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800" b="1">
                <a:solidFill>
                  <a:schemeClr val="tx2"/>
                </a:solidFill>
                <a:ea typeface="楷体_GB2312" pitchFamily="49" charset="-122"/>
              </a:rPr>
              <a:t>DFS </a:t>
            </a:r>
            <a:r>
              <a:rPr lang="zh-CN" altLang="en-US" sz="2800" b="1">
                <a:solidFill>
                  <a:schemeClr val="tx2"/>
                </a:solidFill>
                <a:latin typeface="楷体_GB2312" pitchFamily="49" charset="-122"/>
                <a:ea typeface="楷体_GB2312" pitchFamily="49" charset="-122"/>
              </a:rPr>
              <a:t>结果</a:t>
            </a:r>
            <a:r>
              <a:rPr lang="en-US" altLang="zh-CN" sz="2800" b="1">
                <a:solidFill>
                  <a:schemeClr val="tx2"/>
                </a:solidFill>
                <a:latin typeface="楷体_GB2312" pitchFamily="49" charset="-122"/>
                <a:ea typeface="楷体_GB2312" pitchFamily="49" charset="-122"/>
              </a:rPr>
              <a:t>:</a:t>
            </a:r>
            <a:endParaRPr lang="zh-CN" altLang="en-US" sz="2800" b="1">
              <a:solidFill>
                <a:schemeClr val="tx2"/>
              </a:solidFill>
              <a:latin typeface="楷体_GB2312" pitchFamily="49" charset="-122"/>
              <a:ea typeface="楷体_GB2312" pitchFamily="49" charset="-122"/>
            </a:endParaRPr>
          </a:p>
        </p:txBody>
      </p:sp>
      <p:sp>
        <p:nvSpPr>
          <p:cNvPr id="58492" name="Text Box 218"/>
          <p:cNvSpPr txBox="1">
            <a:spLocks noChangeArrowheads="1"/>
          </p:cNvSpPr>
          <p:nvPr/>
        </p:nvSpPr>
        <p:spPr bwMode="auto">
          <a:xfrm>
            <a:off x="228600" y="1430338"/>
            <a:ext cx="5334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zh-CN" altLang="en-US" sz="2400">
                <a:solidFill>
                  <a:srgbClr val="333300"/>
                </a:solidFill>
              </a:rPr>
              <a:t>邻接矩阵</a:t>
            </a:r>
            <a:endParaRPr lang="zh-CN" altLang="en-US" sz="2400">
              <a:solidFill>
                <a:srgbClr val="333300"/>
              </a:solidFill>
            </a:endParaRPr>
          </a:p>
          <a:p>
            <a:pPr algn="ctr" eaLnBrk="1" hangingPunct="1"/>
            <a:r>
              <a:rPr lang="en-US" altLang="zh-CN" sz="2400">
                <a:solidFill>
                  <a:srgbClr val="333300"/>
                </a:solidFill>
              </a:rPr>
              <a:t>A</a:t>
            </a:r>
            <a:endParaRPr lang="en-US" altLang="zh-CN" sz="2400">
              <a:solidFill>
                <a:srgbClr val="333300"/>
              </a:solidFill>
            </a:endParaRPr>
          </a:p>
        </p:txBody>
      </p:sp>
      <p:sp>
        <p:nvSpPr>
          <p:cNvPr id="58493" name="Text Box 219"/>
          <p:cNvSpPr txBox="1">
            <a:spLocks noChangeArrowheads="1"/>
          </p:cNvSpPr>
          <p:nvPr/>
        </p:nvSpPr>
        <p:spPr bwMode="auto">
          <a:xfrm>
            <a:off x="5018088" y="781050"/>
            <a:ext cx="342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zh-CN" altLang="en-US" sz="2400" b="1">
                <a:solidFill>
                  <a:srgbClr val="0000E5"/>
                </a:solidFill>
                <a:latin typeface="楷体_GB2312" pitchFamily="49" charset="-122"/>
                <a:ea typeface="楷体_GB2312" pitchFamily="49" charset="-122"/>
              </a:rPr>
              <a:t>辅助数组 </a:t>
            </a:r>
            <a:r>
              <a:rPr lang="en-US" altLang="zh-CN" sz="2400" b="1" i="1">
                <a:solidFill>
                  <a:srgbClr val="0000E5"/>
                </a:solidFill>
                <a:ea typeface="楷体_GB2312" pitchFamily="49" charset="-122"/>
              </a:rPr>
              <a:t>visited</a:t>
            </a:r>
            <a:r>
              <a:rPr lang="en-US" altLang="zh-CN" sz="2400" b="1">
                <a:solidFill>
                  <a:srgbClr val="0000E5"/>
                </a:solidFill>
                <a:ea typeface="楷体_GB2312" pitchFamily="49" charset="-122"/>
              </a:rPr>
              <a:t> [n ]</a:t>
            </a:r>
            <a:endParaRPr lang="en-US" altLang="zh-CN" sz="2400" b="1">
              <a:solidFill>
                <a:srgbClr val="0000E5"/>
              </a:solidFill>
              <a:ea typeface="楷体_GB2312" pitchFamily="49" charset="-122"/>
            </a:endParaRPr>
          </a:p>
        </p:txBody>
      </p:sp>
      <p:sp>
        <p:nvSpPr>
          <p:cNvPr id="50302" name="AutoShape 220">
            <a:hlinkClick r:id="" action="ppaction://hlinkshowjump?jump=nextslide" highlightClick="1"/>
          </p:cNvPr>
          <p:cNvSpPr>
            <a:spLocks noChangeArrowheads="1"/>
          </p:cNvSpPr>
          <p:nvPr/>
        </p:nvSpPr>
        <p:spPr bwMode="auto">
          <a:xfrm>
            <a:off x="8001000" y="5791200"/>
            <a:ext cx="533400" cy="457200"/>
          </a:xfrm>
          <a:prstGeom prst="actionButtonForwardNext">
            <a:avLst/>
          </a:prstGeom>
          <a:noFill/>
          <a:ln w="9525">
            <a:solidFill>
              <a:srgbClr val="3366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50303" name="Rectangle 223"/>
          <p:cNvSpPr>
            <a:spLocks noChangeArrowheads="1"/>
          </p:cNvSpPr>
          <p:nvPr/>
        </p:nvSpPr>
        <p:spPr bwMode="auto">
          <a:xfrm>
            <a:off x="4535488" y="233363"/>
            <a:ext cx="4341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400" b="1">
                <a:solidFill>
                  <a:schemeClr val="tx2"/>
                </a:solidFill>
              </a:rPr>
              <a:t>——</a:t>
            </a:r>
            <a:r>
              <a:rPr lang="zh-CN" altLang="en-US" sz="2400" b="1">
                <a:solidFill>
                  <a:schemeClr val="tx2"/>
                </a:solidFill>
                <a:latin typeface="楷体_GB2312" pitchFamily="49" charset="-122"/>
                <a:ea typeface="楷体_GB2312" pitchFamily="49" charset="-122"/>
              </a:rPr>
              <a:t>开辅助数组</a:t>
            </a:r>
            <a:r>
              <a:rPr lang="zh-CN" altLang="en-US" sz="2400" b="1">
                <a:solidFill>
                  <a:srgbClr val="0000CC"/>
                </a:solidFill>
                <a:latin typeface="楷体_GB2312" pitchFamily="49" charset="-122"/>
                <a:ea typeface="楷体_GB2312" pitchFamily="49" charset="-122"/>
              </a:rPr>
              <a:t> </a:t>
            </a:r>
            <a:r>
              <a:rPr lang="en-US" altLang="zh-CN" sz="2400" b="1">
                <a:solidFill>
                  <a:schemeClr val="tx2"/>
                </a:solidFill>
                <a:ea typeface="楷体_GB2312" pitchFamily="49" charset="-122"/>
              </a:rPr>
              <a:t>visited [n ]</a:t>
            </a:r>
            <a:r>
              <a:rPr lang="zh-CN" altLang="en-US" sz="2400" b="1">
                <a:solidFill>
                  <a:schemeClr val="tx2"/>
                </a:solidFill>
                <a:ea typeface="楷体_GB2312" pitchFamily="49" charset="-122"/>
              </a:rPr>
              <a:t>！</a:t>
            </a:r>
            <a:endParaRPr lang="zh-CN" altLang="en-US" sz="2400" b="1">
              <a:solidFill>
                <a:schemeClr val="tx2"/>
              </a:solidFill>
              <a:ea typeface="楷体_GB2312" pitchFamily="49" charset="-122"/>
            </a:endParaRPr>
          </a:p>
        </p:txBody>
      </p:sp>
      <p:sp>
        <p:nvSpPr>
          <p:cNvPr id="50304" name="Rectangle 224"/>
          <p:cNvSpPr>
            <a:spLocks noChangeArrowheads="1"/>
          </p:cNvSpPr>
          <p:nvPr/>
        </p:nvSpPr>
        <p:spPr bwMode="auto">
          <a:xfrm>
            <a:off x="0" y="685800"/>
            <a:ext cx="1116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sz="2400">
                <a:solidFill>
                  <a:schemeClr val="hlink"/>
                </a:solidFill>
                <a:latin typeface="黑体" panose="02010609060101010101" pitchFamily="2" charset="-122"/>
                <a:ea typeface="黑体" panose="02010609060101010101" pitchFamily="2" charset="-122"/>
              </a:rPr>
              <a:t>例：</a:t>
            </a:r>
            <a:endParaRPr lang="zh-CN" altLang="en-US" sz="2400">
              <a:solidFill>
                <a:schemeClr val="hlink"/>
              </a:solidFill>
              <a:latin typeface="黑体" panose="02010609060101010101" pitchFamily="2" charset="-122"/>
              <a:ea typeface="黑体" panose="02010609060101010101" pitchFamily="2" charset="-122"/>
            </a:endParaRPr>
          </a:p>
        </p:txBody>
      </p:sp>
      <p:graphicFrame>
        <p:nvGraphicFramePr>
          <p:cNvPr id="58497" name="Group 129"/>
          <p:cNvGraphicFramePr>
            <a:graphicFrameLocks noGrp="1"/>
          </p:cNvGraphicFramePr>
          <p:nvPr/>
        </p:nvGraphicFramePr>
        <p:xfrm>
          <a:off x="774700" y="800100"/>
          <a:ext cx="2819400" cy="3200400"/>
        </p:xfrm>
        <a:graphic>
          <a:graphicData uri="http://schemas.openxmlformats.org/drawingml/2006/table">
            <a:tbl>
              <a:tblPr/>
              <a:tblGrid>
                <a:gridCol w="433388"/>
                <a:gridCol w="373062"/>
                <a:gridCol w="403225"/>
                <a:gridCol w="401638"/>
                <a:gridCol w="369887"/>
                <a:gridCol w="434975"/>
                <a:gridCol w="403225"/>
              </a:tblGrid>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400" b="0" i="0" u="none" strike="noStrike" cap="none" normalizeH="0" baseline="0" dirty="0">
                        <a:ln>
                          <a:noFill/>
                        </a:ln>
                        <a:effectLst/>
                        <a:latin typeface="Arial" panose="020B0604020202020204" pitchFamily="34" charset="0"/>
                        <a:ea typeface="SimSun" panose="02010600030101010101" pitchFamily="2" charset="-122"/>
                      </a:endParaRPr>
                    </a:p>
                  </a:txBody>
                  <a:tcPr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latin typeface="Times New Roman" panose="02020603050405020304" pitchFamily="18" charset="0"/>
                          <a:ea typeface="SimSun" panose="02010600030101010101" pitchFamily="2" charset="-122"/>
                        </a:rPr>
                        <a:t>1</a:t>
                      </a:r>
                      <a:endParaRPr kumimoji="0" lang="en-US" sz="2400" b="0" i="0" u="none" strike="noStrike" cap="none" normalizeH="0" baseline="0" dirty="0">
                        <a:ln>
                          <a:noFill/>
                        </a:ln>
                        <a:effectLst/>
                        <a:latin typeface="Arial" panose="020B0604020202020204" pitchFamily="34" charset="0"/>
                        <a:ea typeface="SimSun" panose="02010600030101010101" pitchFamily="2"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latin typeface="Times New Roman" panose="02020603050405020304" pitchFamily="18" charset="0"/>
                          <a:ea typeface="SimSun" panose="02010600030101010101" pitchFamily="2" charset="-122"/>
                        </a:rPr>
                        <a:t>2</a:t>
                      </a:r>
                      <a:endParaRPr kumimoji="0" lang="en-US" sz="2400" b="0" i="0" u="none" strike="noStrike" cap="none" normalizeH="0" baseline="0" dirty="0">
                        <a:ln>
                          <a:noFill/>
                        </a:ln>
                        <a:effectLst/>
                        <a:latin typeface="Arial" panose="020B0604020202020204" pitchFamily="34" charset="0"/>
                        <a:ea typeface="SimSun" panose="02010600030101010101" pitchFamily="2"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latin typeface="Times New Roman" panose="02020603050405020304" pitchFamily="18" charset="0"/>
                          <a:ea typeface="SimSun" panose="02010600030101010101" pitchFamily="2" charset="-122"/>
                        </a:rPr>
                        <a:t>3</a:t>
                      </a:r>
                      <a:endParaRPr kumimoji="0" lang="en-US" sz="2400" b="0" i="0" u="none" strike="noStrike" cap="none" normalizeH="0" baseline="0" dirty="0">
                        <a:ln>
                          <a:noFill/>
                        </a:ln>
                        <a:effectLst/>
                        <a:latin typeface="Arial" panose="020B0604020202020204" pitchFamily="34" charset="0"/>
                        <a:ea typeface="SimSun" panose="02010600030101010101" pitchFamily="2"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latin typeface="Times New Roman" panose="02020603050405020304" pitchFamily="18" charset="0"/>
                          <a:ea typeface="SimSun" panose="02010600030101010101" pitchFamily="2" charset="-122"/>
                        </a:rPr>
                        <a:t>4</a:t>
                      </a:r>
                      <a:endParaRPr kumimoji="0" lang="en-US" sz="2400" b="0" i="0" u="none" strike="noStrike" cap="none" normalizeH="0" baseline="0" dirty="0">
                        <a:ln>
                          <a:noFill/>
                        </a:ln>
                        <a:effectLst/>
                        <a:latin typeface="Arial" panose="020B0604020202020204" pitchFamily="34" charset="0"/>
                        <a:ea typeface="SimSun" panose="02010600030101010101" pitchFamily="2"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latin typeface="Times New Roman" panose="02020603050405020304" pitchFamily="18" charset="0"/>
                          <a:ea typeface="SimSun" panose="02010600030101010101" pitchFamily="2" charset="-122"/>
                        </a:rPr>
                        <a:t>5</a:t>
                      </a:r>
                      <a:endParaRPr kumimoji="0" lang="en-US" sz="2400" b="0" i="0" u="none" strike="noStrike" cap="none" normalizeH="0" baseline="0" dirty="0">
                        <a:ln>
                          <a:noFill/>
                        </a:ln>
                        <a:effectLst/>
                        <a:latin typeface="Arial" panose="020B0604020202020204" pitchFamily="34" charset="0"/>
                        <a:ea typeface="SimSun" panose="02010600030101010101" pitchFamily="2"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latin typeface="Times New Roman" panose="02020603050405020304" pitchFamily="18" charset="0"/>
                          <a:ea typeface="SimSun" panose="02010600030101010101" pitchFamily="2" charset="-122"/>
                        </a:rPr>
                        <a:t>6</a:t>
                      </a:r>
                      <a:endParaRPr kumimoji="0" lang="en-US" sz="2400" b="0" i="0" u="none" strike="noStrike" cap="none" normalizeH="0" baseline="0" dirty="0">
                        <a:ln>
                          <a:noFill/>
                        </a:ln>
                        <a:effectLst/>
                        <a:latin typeface="Arial" panose="020B0604020202020204" pitchFamily="34" charset="0"/>
                        <a:ea typeface="SimSun" panose="02010600030101010101" pitchFamily="2"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latin typeface="Times New Roman" panose="02020603050405020304" pitchFamily="18" charset="0"/>
                          <a:ea typeface="SimSun" panose="02010600030101010101" pitchFamily="2" charset="-122"/>
                        </a:rPr>
                        <a:t>1</a:t>
                      </a:r>
                      <a:endParaRPr kumimoji="0" lang="en-US" sz="2400" b="0" i="0" u="none" strike="noStrike" cap="none" normalizeH="0" baseline="0" dirty="0">
                        <a:ln>
                          <a:noFill/>
                        </a:ln>
                        <a:effectLst/>
                        <a:latin typeface="Arial" panose="020B0604020202020204" pitchFamily="34" charset="0"/>
                        <a:ea typeface="SimSun" panose="02010600030101010101"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dirty="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outerShdw blurRad="38100" dist="38100" dir="2700000" algn="tl">
                              <a:srgbClr val="C0C0C0"/>
                            </a:outerShdw>
                          </a:effectLst>
                          <a:latin typeface="Times New Roman" panose="02020603050405020304" pitchFamily="18" charset="0"/>
                          <a:ea typeface="SimSun" panose="02010600030101010101" pitchFamily="2" charset="-122"/>
                        </a:rPr>
                        <a:t>1</a:t>
                      </a:r>
                      <a:endParaRPr kumimoji="0" lang="en-US" sz="2400" b="0" i="0" u="none" strike="noStrike" cap="none" normalizeH="0" baseline="0" dirty="0">
                        <a:ln>
                          <a:noFill/>
                        </a:ln>
                        <a:effectLst>
                          <a:outerShdw blurRad="38100" dist="38100" dir="2700000" algn="tl">
                            <a:srgbClr val="C0C0C0"/>
                          </a:outerShdw>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outerShdw blurRad="38100" dist="38100" dir="2700000" algn="tl">
                              <a:srgbClr val="C0C0C0"/>
                            </a:outerShdw>
                          </a:effectLst>
                          <a:latin typeface="Times New Roman" panose="02020603050405020304" pitchFamily="18" charset="0"/>
                          <a:ea typeface="SimSun" panose="02010600030101010101" pitchFamily="2" charset="-122"/>
                        </a:rPr>
                        <a:t>1</a:t>
                      </a:r>
                      <a:endParaRPr kumimoji="0" lang="en-US" sz="2400" b="0" i="0" u="none" strike="noStrike" cap="none" normalizeH="0" baseline="0" dirty="0">
                        <a:ln>
                          <a:noFill/>
                        </a:ln>
                        <a:effectLst>
                          <a:outerShdw blurRad="38100" dist="38100" dir="2700000" algn="tl">
                            <a:srgbClr val="C0C0C0"/>
                          </a:outerShdw>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outerShdw blurRad="38100" dist="38100" dir="2700000" algn="tl">
                              <a:srgbClr val="C0C0C0"/>
                            </a:outerShdw>
                          </a:effectLst>
                          <a:latin typeface="Times New Roman" panose="02020603050405020304" pitchFamily="18" charset="0"/>
                          <a:ea typeface="SimSun" panose="02010600030101010101" pitchFamily="2" charset="-122"/>
                        </a:rPr>
                        <a:t>1</a:t>
                      </a:r>
                      <a:endParaRPr kumimoji="0" lang="en-US" sz="2400" b="0" i="0" u="none" strike="noStrike" cap="none" normalizeH="0" baseline="0" dirty="0">
                        <a:ln>
                          <a:noFill/>
                        </a:ln>
                        <a:effectLst>
                          <a:outerShdw blurRad="38100" dist="38100" dir="2700000" algn="tl">
                            <a:srgbClr val="C0C0C0"/>
                          </a:outerShdw>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outerShdw blurRad="38100" dist="38100" dir="2700000" algn="tl">
                              <a:srgbClr val="C0C0C0"/>
                            </a:outerShdw>
                          </a:effectLst>
                          <a:latin typeface="Times New Roman" panose="02020603050405020304" pitchFamily="18" charset="0"/>
                          <a:ea typeface="SimSun" panose="02010600030101010101" pitchFamily="2" charset="-122"/>
                        </a:rPr>
                        <a:t>2</a:t>
                      </a:r>
                      <a:endParaRPr kumimoji="0" lang="en-US" sz="2400" b="0" i="0" u="none" strike="noStrike" cap="none" normalizeH="0" baseline="0" dirty="0">
                        <a:ln>
                          <a:noFill/>
                        </a:ln>
                        <a:effectLst>
                          <a:outerShdw blurRad="38100" dist="38100" dir="2700000" algn="tl">
                            <a:srgbClr val="C0C0C0"/>
                          </a:outerShdw>
                        </a:effectLst>
                        <a:latin typeface="Arial" panose="020B0604020202020204" pitchFamily="34" charset="0"/>
                        <a:ea typeface="SimSun" panose="02010600030101010101"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outerShdw blurRad="38100" dist="38100" dir="2700000" algn="tl">
                              <a:srgbClr val="C0C0C0"/>
                            </a:outerShdw>
                          </a:effectLst>
                          <a:latin typeface="Times New Roman" panose="02020603050405020304" pitchFamily="18" charset="0"/>
                          <a:ea typeface="SimSun" panose="02010600030101010101" pitchFamily="2" charset="-122"/>
                        </a:rPr>
                        <a:t>1</a:t>
                      </a:r>
                      <a:endParaRPr kumimoji="0" lang="en-US" sz="2400" b="0" i="0" u="none" strike="noStrike" cap="none" normalizeH="0" baseline="0" dirty="0">
                        <a:ln>
                          <a:noFill/>
                        </a:ln>
                        <a:effectLst>
                          <a:outerShdw blurRad="38100" dist="38100" dir="2700000" algn="tl">
                            <a:srgbClr val="C0C0C0"/>
                          </a:outerShdw>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outerShdw blurRad="38100" dist="38100" dir="2700000" algn="tl">
                              <a:srgbClr val="C0C0C0"/>
                            </a:outerShdw>
                          </a:effectLst>
                          <a:latin typeface="Times New Roman" panose="02020603050405020304" pitchFamily="18" charset="0"/>
                          <a:ea typeface="SimSun" panose="02010600030101010101" pitchFamily="2" charset="-122"/>
                        </a:rPr>
                        <a:t>1</a:t>
                      </a:r>
                      <a:endParaRPr kumimoji="0" lang="en-US" sz="2400" b="0" i="0" u="none" strike="noStrike" cap="none" normalizeH="0" baseline="0">
                        <a:ln>
                          <a:noFill/>
                        </a:ln>
                        <a:effectLst>
                          <a:outerShdw blurRad="38100" dist="38100" dir="2700000" algn="tl">
                            <a:srgbClr val="C0C0C0"/>
                          </a:outerShdw>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3</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outerShdw blurRad="38100" dist="38100" dir="2700000" algn="tl">
                              <a:srgbClr val="C0C0C0"/>
                            </a:outerShdw>
                          </a:effectLst>
                          <a:latin typeface="Times New Roman" panose="02020603050405020304" pitchFamily="18" charset="0"/>
                          <a:ea typeface="SimSun" panose="02010600030101010101" pitchFamily="2" charset="-122"/>
                        </a:rPr>
                        <a:t>1</a:t>
                      </a:r>
                      <a:endParaRPr kumimoji="0" lang="en-US" sz="2400" b="0" i="0" u="none" strike="noStrike" cap="none" normalizeH="0" baseline="0">
                        <a:ln>
                          <a:noFill/>
                        </a:ln>
                        <a:effectLst>
                          <a:outerShdw blurRad="38100" dist="38100" dir="2700000" algn="tl">
                            <a:srgbClr val="C0C0C0"/>
                          </a:outerShdw>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outerShdw blurRad="38100" dist="38100" dir="2700000" algn="tl">
                              <a:srgbClr val="C0C0C0"/>
                            </a:outerShdw>
                          </a:effectLst>
                          <a:latin typeface="Times New Roman" panose="02020603050405020304" pitchFamily="18" charset="0"/>
                          <a:ea typeface="SimSun" panose="02010600030101010101" pitchFamily="2" charset="-122"/>
                        </a:rPr>
                        <a:t>1</a:t>
                      </a:r>
                      <a:endParaRPr kumimoji="0" lang="en-US" sz="2400" b="0" i="0" u="none" strike="noStrike" cap="none" normalizeH="0" baseline="0" dirty="0">
                        <a:ln>
                          <a:noFill/>
                        </a:ln>
                        <a:effectLst>
                          <a:outerShdw blurRad="38100" dist="38100" dir="2700000" algn="tl">
                            <a:srgbClr val="C0C0C0"/>
                          </a:outerShdw>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4</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outerShdw blurRad="38100" dist="38100" dir="2700000" algn="tl">
                              <a:srgbClr val="C0C0C0"/>
                            </a:outerShdw>
                          </a:effectLst>
                          <a:latin typeface="Times New Roman" panose="02020603050405020304" pitchFamily="18" charset="0"/>
                          <a:ea typeface="SimSun" panose="02010600030101010101" pitchFamily="2" charset="-122"/>
                        </a:rPr>
                        <a:t>1</a:t>
                      </a:r>
                      <a:endParaRPr kumimoji="0" lang="en-US" sz="2400" b="0" i="0" u="none" strike="noStrike" cap="none" normalizeH="0" baseline="0" dirty="0">
                        <a:ln>
                          <a:noFill/>
                        </a:ln>
                        <a:effectLst>
                          <a:outerShdw blurRad="38100" dist="38100" dir="2700000" algn="tl">
                            <a:srgbClr val="C0C0C0"/>
                          </a:outerShdw>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dirty="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dirty="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dirty="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dirty="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outerShdw blurRad="38100" dist="38100" dir="2700000" algn="tl">
                              <a:srgbClr val="C0C0C0"/>
                            </a:outerShdw>
                          </a:effectLst>
                          <a:latin typeface="Times New Roman" panose="02020603050405020304" pitchFamily="18" charset="0"/>
                          <a:ea typeface="SimSun" panose="02010600030101010101" pitchFamily="2" charset="-122"/>
                        </a:rPr>
                        <a:t>1</a:t>
                      </a:r>
                      <a:endParaRPr kumimoji="0" lang="en-US" sz="2400" b="0" i="0" u="none" strike="noStrike" cap="none" normalizeH="0" baseline="0" dirty="0">
                        <a:ln>
                          <a:noFill/>
                        </a:ln>
                        <a:effectLst>
                          <a:outerShdw blurRad="38100" dist="38100" dir="2700000" algn="tl">
                            <a:srgbClr val="C0C0C0"/>
                          </a:outerShdw>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5</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outerShdw blurRad="38100" dist="38100" dir="2700000" algn="tl">
                              <a:srgbClr val="C0C0C0"/>
                            </a:outerShdw>
                          </a:effectLst>
                          <a:latin typeface="Times New Roman" panose="02020603050405020304" pitchFamily="18" charset="0"/>
                          <a:ea typeface="SimSun" panose="02010600030101010101" pitchFamily="2" charset="-122"/>
                        </a:rPr>
                        <a:t>1</a:t>
                      </a:r>
                      <a:endParaRPr kumimoji="0" lang="en-US" sz="2400" b="0" i="0" u="none" strike="noStrike" cap="none" normalizeH="0" baseline="0" dirty="0">
                        <a:ln>
                          <a:noFill/>
                        </a:ln>
                        <a:effectLst>
                          <a:outerShdw blurRad="38100" dist="38100" dir="2700000" algn="tl">
                            <a:srgbClr val="C0C0C0"/>
                          </a:outerShdw>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outerShdw blurRad="38100" dist="38100" dir="2700000" algn="tl">
                              <a:srgbClr val="C0C0C0"/>
                            </a:outerShdw>
                          </a:effectLst>
                          <a:latin typeface="Times New Roman" panose="02020603050405020304" pitchFamily="18" charset="0"/>
                          <a:ea typeface="SimSun" panose="02010600030101010101" pitchFamily="2" charset="-122"/>
                        </a:rPr>
                        <a:t>1</a:t>
                      </a:r>
                      <a:endParaRPr kumimoji="0" lang="en-US" sz="2400" b="0" i="0" u="none" strike="noStrike" cap="none" normalizeH="0" baseline="0" dirty="0">
                        <a:ln>
                          <a:noFill/>
                        </a:ln>
                        <a:effectLst>
                          <a:outerShdw blurRad="38100" dist="38100" dir="2700000" algn="tl">
                            <a:srgbClr val="C0C0C0"/>
                          </a:outerShdw>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6</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outerShdw blurRad="38100" dist="38100" dir="2700000" algn="tl">
                              <a:srgbClr val="C0C0C0"/>
                            </a:outerShdw>
                          </a:effectLst>
                          <a:latin typeface="Times New Roman" panose="02020603050405020304" pitchFamily="18" charset="0"/>
                          <a:ea typeface="SimSun" panose="02010600030101010101" pitchFamily="2" charset="-122"/>
                        </a:rPr>
                        <a:t>1</a:t>
                      </a:r>
                      <a:endParaRPr kumimoji="0" lang="en-US" sz="2400" b="0" i="0" u="none" strike="noStrike" cap="none" normalizeH="0" baseline="0">
                        <a:ln>
                          <a:noFill/>
                        </a:ln>
                        <a:effectLst>
                          <a:outerShdw blurRad="38100" dist="38100" dir="2700000" algn="tl">
                            <a:srgbClr val="C0C0C0"/>
                          </a:outerShdw>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58561" name="Oval 305"/>
          <p:cNvSpPr>
            <a:spLocks noChangeArrowheads="1"/>
          </p:cNvSpPr>
          <p:nvPr/>
        </p:nvSpPr>
        <p:spPr bwMode="auto">
          <a:xfrm>
            <a:off x="815975" y="1749425"/>
            <a:ext cx="381000" cy="3048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58562" name="Oval 306"/>
          <p:cNvSpPr>
            <a:spLocks noChangeArrowheads="1"/>
          </p:cNvSpPr>
          <p:nvPr/>
        </p:nvSpPr>
        <p:spPr bwMode="auto">
          <a:xfrm>
            <a:off x="1273175" y="1749425"/>
            <a:ext cx="381000" cy="3048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58563" name="Oval 307"/>
          <p:cNvSpPr>
            <a:spLocks noChangeArrowheads="1"/>
          </p:cNvSpPr>
          <p:nvPr/>
        </p:nvSpPr>
        <p:spPr bwMode="auto">
          <a:xfrm>
            <a:off x="815975" y="1749425"/>
            <a:ext cx="381000" cy="304800"/>
          </a:xfrm>
          <a:prstGeom prst="ellipse">
            <a:avLst/>
          </a:prstGeom>
          <a:noFill/>
          <a:ln w="38100">
            <a:solidFill>
              <a:srgbClr val="FFFFFF"/>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58564" name="Oval 308"/>
          <p:cNvSpPr>
            <a:spLocks noChangeArrowheads="1"/>
          </p:cNvSpPr>
          <p:nvPr/>
        </p:nvSpPr>
        <p:spPr bwMode="auto">
          <a:xfrm>
            <a:off x="1273175" y="1749425"/>
            <a:ext cx="381000" cy="304800"/>
          </a:xfrm>
          <a:prstGeom prst="ellipse">
            <a:avLst/>
          </a:prstGeom>
          <a:noFill/>
          <a:ln w="38100">
            <a:solidFill>
              <a:srgbClr val="FFFFFF"/>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58565" name="Oval 309"/>
          <p:cNvSpPr>
            <a:spLocks noChangeArrowheads="1"/>
          </p:cNvSpPr>
          <p:nvPr/>
        </p:nvSpPr>
        <p:spPr bwMode="auto">
          <a:xfrm>
            <a:off x="2797175" y="2206625"/>
            <a:ext cx="381000" cy="3048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58566" name="Oval 310"/>
          <p:cNvSpPr>
            <a:spLocks noChangeArrowheads="1"/>
          </p:cNvSpPr>
          <p:nvPr/>
        </p:nvSpPr>
        <p:spPr bwMode="auto">
          <a:xfrm>
            <a:off x="2035175" y="1292225"/>
            <a:ext cx="381000" cy="3048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58567" name="Oval 311"/>
          <p:cNvSpPr>
            <a:spLocks noChangeArrowheads="1"/>
          </p:cNvSpPr>
          <p:nvPr/>
        </p:nvSpPr>
        <p:spPr bwMode="auto">
          <a:xfrm>
            <a:off x="2035175" y="1292225"/>
            <a:ext cx="381000" cy="304800"/>
          </a:xfrm>
          <a:prstGeom prst="ellipse">
            <a:avLst/>
          </a:prstGeom>
          <a:noFill/>
          <a:ln w="38100">
            <a:solidFill>
              <a:srgbClr val="FFFFFF"/>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58568" name="Oval 312"/>
          <p:cNvSpPr>
            <a:spLocks noChangeArrowheads="1"/>
          </p:cNvSpPr>
          <p:nvPr/>
        </p:nvSpPr>
        <p:spPr bwMode="auto">
          <a:xfrm>
            <a:off x="3254375" y="2663825"/>
            <a:ext cx="381000" cy="3048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58569" name="Oval 313"/>
          <p:cNvSpPr>
            <a:spLocks noChangeArrowheads="1"/>
          </p:cNvSpPr>
          <p:nvPr/>
        </p:nvSpPr>
        <p:spPr bwMode="auto">
          <a:xfrm>
            <a:off x="2797175" y="2206625"/>
            <a:ext cx="381000" cy="304800"/>
          </a:xfrm>
          <a:prstGeom prst="ellipse">
            <a:avLst/>
          </a:prstGeom>
          <a:noFill/>
          <a:ln w="38100">
            <a:solidFill>
              <a:srgbClr val="FFFFFF"/>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58570" name="Oval 314"/>
          <p:cNvSpPr>
            <a:spLocks noChangeArrowheads="1"/>
          </p:cNvSpPr>
          <p:nvPr/>
        </p:nvSpPr>
        <p:spPr bwMode="auto">
          <a:xfrm>
            <a:off x="2416175" y="1292225"/>
            <a:ext cx="381000" cy="3048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58571" name="Oval 315"/>
          <p:cNvSpPr>
            <a:spLocks noChangeArrowheads="1"/>
          </p:cNvSpPr>
          <p:nvPr/>
        </p:nvSpPr>
        <p:spPr bwMode="auto">
          <a:xfrm>
            <a:off x="2416175" y="1292225"/>
            <a:ext cx="381000" cy="304800"/>
          </a:xfrm>
          <a:prstGeom prst="ellipse">
            <a:avLst/>
          </a:prstGeom>
          <a:noFill/>
          <a:ln w="38100">
            <a:solidFill>
              <a:srgbClr val="FFFFFF"/>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pic>
        <p:nvPicPr>
          <p:cNvPr id="50380" name="Picture 5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71563" y="4159250"/>
            <a:ext cx="2514600"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381" name="AutoShape 221"/>
          <p:cNvSpPr>
            <a:spLocks noChangeArrowheads="1"/>
          </p:cNvSpPr>
          <p:nvPr/>
        </p:nvSpPr>
        <p:spPr bwMode="auto">
          <a:xfrm>
            <a:off x="0" y="4057650"/>
            <a:ext cx="990600" cy="457200"/>
          </a:xfrm>
          <a:prstGeom prst="wedgeEllipseCallout">
            <a:avLst>
              <a:gd name="adj1" fmla="val 77245"/>
              <a:gd name="adj2" fmla="val 169792"/>
            </a:avLst>
          </a:prstGeom>
          <a:solidFill>
            <a:srgbClr val="00FFFF"/>
          </a:solidFill>
          <a:ln w="9525">
            <a:solidFill>
              <a:schemeClr val="tx1"/>
            </a:solidFill>
            <a:miter lim="800000"/>
          </a:ln>
        </p:spPr>
        <p:txBody>
          <a:bodyPr/>
          <a:lstStyle/>
          <a:p>
            <a:pPr algn="ctr"/>
            <a:r>
              <a:rPr lang="zh-CN" altLang="en-US" sz="2000">
                <a:solidFill>
                  <a:schemeClr val="tx2"/>
                </a:solidFill>
              </a:rPr>
              <a:t>起点</a:t>
            </a:r>
            <a:endParaRPr lang="zh-CN" altLang="en-US" sz="2000">
              <a:solidFill>
                <a:schemeClr val="tx2"/>
              </a:solidFill>
            </a:endParaRPr>
          </a:p>
        </p:txBody>
      </p:sp>
      <p:sp>
        <p:nvSpPr>
          <p:cNvPr id="58574" name="Text Box 222"/>
          <p:cNvSpPr txBox="1">
            <a:spLocks noChangeArrowheads="1"/>
          </p:cNvSpPr>
          <p:nvPr/>
        </p:nvSpPr>
        <p:spPr bwMode="auto">
          <a:xfrm>
            <a:off x="4343400" y="4953000"/>
            <a:ext cx="812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b="1">
                <a:ea typeface="黑体" panose="02010609060101010101" pitchFamily="2" charset="-122"/>
              </a:rPr>
              <a:t>v2</a:t>
            </a:r>
            <a:endParaRPr lang="en-US" altLang="zh-CN" b="1">
              <a:ea typeface="黑体" panose="02010609060101010101" pitchFamily="2" charset="-122"/>
            </a:endParaRPr>
          </a:p>
        </p:txBody>
      </p:sp>
      <p:sp>
        <p:nvSpPr>
          <p:cNvPr id="58575" name="Text Box 222"/>
          <p:cNvSpPr txBox="1">
            <a:spLocks noChangeArrowheads="1"/>
          </p:cNvSpPr>
          <p:nvPr/>
        </p:nvSpPr>
        <p:spPr bwMode="auto">
          <a:xfrm>
            <a:off x="4973638" y="4948238"/>
            <a:ext cx="12049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b="1">
                <a:ea typeface="黑体" panose="02010609060101010101" pitchFamily="2" charset="-122"/>
              </a:rPr>
              <a:t>→v1</a:t>
            </a:r>
            <a:endParaRPr lang="en-US" altLang="zh-CN" b="1">
              <a:ea typeface="黑体" panose="02010609060101010101" pitchFamily="2" charset="-122"/>
            </a:endParaRPr>
          </a:p>
        </p:txBody>
      </p:sp>
      <p:sp>
        <p:nvSpPr>
          <p:cNvPr id="58576" name="Text Box 222"/>
          <p:cNvSpPr txBox="1">
            <a:spLocks noChangeArrowheads="1"/>
          </p:cNvSpPr>
          <p:nvPr/>
        </p:nvSpPr>
        <p:spPr bwMode="auto">
          <a:xfrm>
            <a:off x="5922963" y="4962525"/>
            <a:ext cx="13144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b="1">
                <a:ea typeface="黑体" panose="02010609060101010101" pitchFamily="2" charset="-122"/>
              </a:rPr>
              <a:t>→v3</a:t>
            </a:r>
            <a:endParaRPr lang="en-US" altLang="zh-CN" b="1">
              <a:ea typeface="黑体" panose="02010609060101010101" pitchFamily="2" charset="-122"/>
            </a:endParaRPr>
          </a:p>
        </p:txBody>
      </p:sp>
      <p:sp>
        <p:nvSpPr>
          <p:cNvPr id="58577" name="Text Box 222"/>
          <p:cNvSpPr txBox="1">
            <a:spLocks noChangeArrowheads="1"/>
          </p:cNvSpPr>
          <p:nvPr/>
        </p:nvSpPr>
        <p:spPr bwMode="auto">
          <a:xfrm>
            <a:off x="6945313" y="4962525"/>
            <a:ext cx="13144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b="1">
                <a:ea typeface="黑体" panose="02010609060101010101" pitchFamily="2" charset="-122"/>
              </a:rPr>
              <a:t>→v5</a:t>
            </a:r>
            <a:endParaRPr lang="en-US" altLang="zh-CN" b="1">
              <a:ea typeface="黑体" panose="02010609060101010101" pitchFamily="2" charset="-122"/>
            </a:endParaRPr>
          </a:p>
        </p:txBody>
      </p:sp>
      <p:sp>
        <p:nvSpPr>
          <p:cNvPr id="58578" name="Text Box 222"/>
          <p:cNvSpPr txBox="1">
            <a:spLocks noChangeArrowheads="1"/>
          </p:cNvSpPr>
          <p:nvPr/>
        </p:nvSpPr>
        <p:spPr bwMode="auto">
          <a:xfrm>
            <a:off x="4425950" y="5546725"/>
            <a:ext cx="12049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b="1">
                <a:solidFill>
                  <a:srgbClr val="FF0000"/>
                </a:solidFill>
                <a:ea typeface="黑体" panose="02010609060101010101" pitchFamily="2" charset="-122"/>
              </a:rPr>
              <a:t>→v4</a:t>
            </a:r>
            <a:endParaRPr lang="en-US" altLang="zh-CN" b="1">
              <a:solidFill>
                <a:srgbClr val="FF0000"/>
              </a:solidFill>
              <a:ea typeface="黑体" panose="02010609060101010101" pitchFamily="2" charset="-122"/>
            </a:endParaRPr>
          </a:p>
        </p:txBody>
      </p:sp>
      <p:sp>
        <p:nvSpPr>
          <p:cNvPr id="58579" name="Text Box 222"/>
          <p:cNvSpPr txBox="1">
            <a:spLocks noChangeArrowheads="1"/>
          </p:cNvSpPr>
          <p:nvPr/>
        </p:nvSpPr>
        <p:spPr bwMode="auto">
          <a:xfrm>
            <a:off x="5557838" y="5546725"/>
            <a:ext cx="12414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b="1">
                <a:ea typeface="黑体" panose="02010609060101010101" pitchFamily="2" charset="-122"/>
              </a:rPr>
              <a:t>→v6</a:t>
            </a:r>
            <a:endParaRPr lang="en-US" altLang="zh-CN" b="1">
              <a:ea typeface="黑体" panose="0201060906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8492"/>
                                        </p:tgtEl>
                                        <p:attrNameLst>
                                          <p:attrName>style.visibility</p:attrName>
                                        </p:attrNameLst>
                                      </p:cBhvr>
                                      <p:to>
                                        <p:strVal val="visible"/>
                                      </p:to>
                                    </p:set>
                                    <p:animEffect transition="in" filter="wipe(up)">
                                      <p:cBhvr>
                                        <p:cTn id="7" dur="500"/>
                                        <p:tgtEl>
                                          <p:spTgt spid="58492"/>
                                        </p:tgtEl>
                                      </p:cBhvr>
                                    </p:animEffect>
                                  </p:childTnLst>
                                </p:cTn>
                              </p:par>
                              <p:par>
                                <p:cTn id="8" presetID="22" presetClass="entr" presetSubtype="1" fill="hold" nodeType="withEffect">
                                  <p:stCondLst>
                                    <p:cond delay="0"/>
                                  </p:stCondLst>
                                  <p:childTnLst>
                                    <p:set>
                                      <p:cBhvr>
                                        <p:cTn id="9" dur="1" fill="hold">
                                          <p:stCondLst>
                                            <p:cond delay="0"/>
                                          </p:stCondLst>
                                        </p:cTn>
                                        <p:tgtEl>
                                          <p:spTgt spid="58497"/>
                                        </p:tgtEl>
                                        <p:attrNameLst>
                                          <p:attrName>style.visibility</p:attrName>
                                        </p:attrNameLst>
                                      </p:cBhvr>
                                      <p:to>
                                        <p:strVal val="visible"/>
                                      </p:to>
                                    </p:set>
                                    <p:animEffect transition="in" filter="wipe(up)">
                                      <p:cBhvr>
                                        <p:cTn id="10" dur="500"/>
                                        <p:tgtEl>
                                          <p:spTgt spid="5849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58493"/>
                                        </p:tgtEl>
                                        <p:attrNameLst>
                                          <p:attrName>style.visibility</p:attrName>
                                        </p:attrNameLst>
                                      </p:cBhvr>
                                      <p:to>
                                        <p:strVal val="visible"/>
                                      </p:to>
                                    </p:set>
                                    <p:animEffect transition="in" filter="wipe(up)">
                                      <p:cBhvr>
                                        <p:cTn id="15" dur="500"/>
                                        <p:tgtEl>
                                          <p:spTgt spid="58493"/>
                                        </p:tgtEl>
                                      </p:cBhvr>
                                    </p:animEffect>
                                  </p:childTnLst>
                                </p:cTn>
                              </p:par>
                              <p:par>
                                <p:cTn id="16" presetID="1" presetClass="entr" presetSubtype="0" fill="hold" nodeType="withEffect">
                                  <p:stCondLst>
                                    <p:cond delay="0"/>
                                  </p:stCondLst>
                                  <p:childTnLst>
                                    <p:set>
                                      <p:cBhvr>
                                        <p:cTn id="17" dur="1" fill="hold">
                                          <p:stCondLst>
                                            <p:cond delay="499"/>
                                          </p:stCondLst>
                                        </p:cTn>
                                        <p:tgtEl>
                                          <p:spTgt spid="58388"/>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499"/>
                                          </p:stCondLst>
                                        </p:cTn>
                                        <p:tgtEl>
                                          <p:spTgt spid="5837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58561"/>
                                        </p:tgtEl>
                                        <p:attrNameLst>
                                          <p:attrName>style.visibility</p:attrName>
                                        </p:attrNameLst>
                                      </p:cBhvr>
                                      <p:to>
                                        <p:strVal val="visible"/>
                                      </p:to>
                                    </p:set>
                                  </p:childTnLst>
                                </p:cTn>
                              </p:par>
                            </p:childTnLst>
                          </p:cTn>
                        </p:par>
                        <p:par>
                          <p:cTn id="24" fill="hold">
                            <p:stCondLst>
                              <p:cond delay="500"/>
                            </p:stCondLst>
                            <p:childTnLst>
                              <p:par>
                                <p:cTn id="25" presetID="1" presetClass="entr" presetSubtype="0" fill="hold" grpId="0" nodeType="afterEffect">
                                  <p:stCondLst>
                                    <p:cond delay="0"/>
                                  </p:stCondLst>
                                  <p:childTnLst>
                                    <p:set>
                                      <p:cBhvr>
                                        <p:cTn id="26" dur="1" fill="hold">
                                          <p:stCondLst>
                                            <p:cond delay="74"/>
                                          </p:stCondLst>
                                        </p:cTn>
                                        <p:tgtEl>
                                          <p:spTgt spid="5857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5839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8563"/>
                                        </p:tgtEl>
                                        <p:attrNameLst>
                                          <p:attrName>style.visibility</p:attrName>
                                        </p:attrNameLst>
                                      </p:cBhvr>
                                      <p:to>
                                        <p:strVal val="visible"/>
                                      </p:to>
                                    </p:set>
                                  </p:childTnLst>
                                </p:cTn>
                              </p:par>
                            </p:childTnLst>
                          </p:cTn>
                        </p:par>
                        <p:par>
                          <p:cTn id="35" fill="hold">
                            <p:stCondLst>
                              <p:cond delay="500"/>
                            </p:stCondLst>
                            <p:childTnLst>
                              <p:par>
                                <p:cTn id="36" presetID="1" presetClass="entr" presetSubtype="0" fill="hold" grpId="0" nodeType="afterEffect">
                                  <p:stCondLst>
                                    <p:cond delay="0"/>
                                  </p:stCondLst>
                                  <p:childTnLst>
                                    <p:set>
                                      <p:cBhvr>
                                        <p:cTn id="37" dur="1" fill="hold">
                                          <p:stCondLst>
                                            <p:cond delay="499"/>
                                          </p:stCondLst>
                                        </p:cTn>
                                        <p:tgtEl>
                                          <p:spTgt spid="58562"/>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499"/>
                                          </p:stCondLst>
                                        </p:cTn>
                                        <p:tgtEl>
                                          <p:spTgt spid="58411"/>
                                        </p:tgtEl>
                                        <p:attrNameLst>
                                          <p:attrName>style.visibility</p:attrName>
                                        </p:attrNameLst>
                                      </p:cBhvr>
                                      <p:to>
                                        <p:strVal val="visible"/>
                                      </p:to>
                                    </p:set>
                                  </p:childTnLst>
                                </p:cTn>
                              </p:par>
                            </p:childTnLst>
                          </p:cTn>
                        </p:par>
                        <p:par>
                          <p:cTn id="42" fill="hold">
                            <p:stCondLst>
                              <p:cond delay="500"/>
                            </p:stCondLst>
                            <p:childTnLst>
                              <p:par>
                                <p:cTn id="43" presetID="1" presetClass="entr" presetSubtype="0" fill="hold" grpId="0" nodeType="afterEffect">
                                  <p:stCondLst>
                                    <p:cond delay="0"/>
                                  </p:stCondLst>
                                  <p:childTnLst>
                                    <p:set>
                                      <p:cBhvr>
                                        <p:cTn id="44" dur="1" fill="hold">
                                          <p:stCondLst>
                                            <p:cond delay="74"/>
                                          </p:stCondLst>
                                        </p:cTn>
                                        <p:tgtEl>
                                          <p:spTgt spid="5857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58564"/>
                                        </p:tgtEl>
                                        <p:attrNameLst>
                                          <p:attrName>style.visibility</p:attrName>
                                        </p:attrNameLst>
                                      </p:cBhvr>
                                      <p:to>
                                        <p:strVal val="visible"/>
                                      </p:to>
                                    </p:set>
                                  </p:childTnLst>
                                </p:cTn>
                              </p:par>
                            </p:childTnLst>
                          </p:cTn>
                        </p:par>
                        <p:par>
                          <p:cTn id="49" fill="hold">
                            <p:stCondLst>
                              <p:cond delay="500"/>
                            </p:stCondLst>
                            <p:childTnLst>
                              <p:par>
                                <p:cTn id="50" presetID="1" presetClass="entr" presetSubtype="0" fill="hold" grpId="0" nodeType="afterEffect">
                                  <p:stCondLst>
                                    <p:cond delay="0"/>
                                  </p:stCondLst>
                                  <p:childTnLst>
                                    <p:set>
                                      <p:cBhvr>
                                        <p:cTn id="51" dur="1" fill="hold">
                                          <p:stCondLst>
                                            <p:cond delay="499"/>
                                          </p:stCondLst>
                                        </p:cTn>
                                        <p:tgtEl>
                                          <p:spTgt spid="58566"/>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499"/>
                                          </p:stCondLst>
                                        </p:cTn>
                                        <p:tgtEl>
                                          <p:spTgt spid="58427"/>
                                        </p:tgtEl>
                                        <p:attrNameLst>
                                          <p:attrName>style.visibility</p:attrName>
                                        </p:attrNameLst>
                                      </p:cBhvr>
                                      <p:to>
                                        <p:strVal val="visible"/>
                                      </p:to>
                                    </p:set>
                                  </p:childTnLst>
                                </p:cTn>
                              </p:par>
                            </p:childTnLst>
                          </p:cTn>
                        </p:par>
                        <p:par>
                          <p:cTn id="56" fill="hold">
                            <p:stCondLst>
                              <p:cond delay="500"/>
                            </p:stCondLst>
                            <p:childTnLst>
                              <p:par>
                                <p:cTn id="57" presetID="1" presetClass="entr" presetSubtype="0" fill="hold" grpId="0" nodeType="afterEffect">
                                  <p:stCondLst>
                                    <p:cond delay="0"/>
                                  </p:stCondLst>
                                  <p:childTnLst>
                                    <p:set>
                                      <p:cBhvr>
                                        <p:cTn id="58" dur="1" fill="hold">
                                          <p:stCondLst>
                                            <p:cond delay="74"/>
                                          </p:stCondLst>
                                        </p:cTn>
                                        <p:tgtEl>
                                          <p:spTgt spid="5857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58567"/>
                                        </p:tgtEl>
                                        <p:attrNameLst>
                                          <p:attrName>style.visibility</p:attrName>
                                        </p:attrNameLst>
                                      </p:cBhvr>
                                      <p:to>
                                        <p:strVal val="visible"/>
                                      </p:to>
                                    </p:set>
                                  </p:childTnLst>
                                </p:cTn>
                              </p:par>
                            </p:childTnLst>
                          </p:cTn>
                        </p:par>
                        <p:par>
                          <p:cTn id="63" fill="hold">
                            <p:stCondLst>
                              <p:cond delay="500"/>
                            </p:stCondLst>
                            <p:childTnLst>
                              <p:par>
                                <p:cTn id="64" presetID="1" presetClass="entr" presetSubtype="0" fill="hold" grpId="0" nodeType="afterEffect">
                                  <p:stCondLst>
                                    <p:cond delay="0"/>
                                  </p:stCondLst>
                                  <p:childTnLst>
                                    <p:set>
                                      <p:cBhvr>
                                        <p:cTn id="65" dur="1" fill="hold">
                                          <p:stCondLst>
                                            <p:cond delay="499"/>
                                          </p:stCondLst>
                                        </p:cTn>
                                        <p:tgtEl>
                                          <p:spTgt spid="58565"/>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499"/>
                                          </p:stCondLst>
                                        </p:cTn>
                                        <p:tgtEl>
                                          <p:spTgt spid="58443"/>
                                        </p:tgtEl>
                                        <p:attrNameLst>
                                          <p:attrName>style.visibility</p:attrName>
                                        </p:attrNameLst>
                                      </p:cBhvr>
                                      <p:to>
                                        <p:strVal val="visible"/>
                                      </p:to>
                                    </p:set>
                                  </p:childTnLst>
                                </p:cTn>
                              </p:par>
                            </p:childTnLst>
                          </p:cTn>
                        </p:par>
                        <p:par>
                          <p:cTn id="70" fill="hold">
                            <p:stCondLst>
                              <p:cond delay="500"/>
                            </p:stCondLst>
                            <p:childTnLst>
                              <p:par>
                                <p:cTn id="71" presetID="1" presetClass="entr" presetSubtype="0" fill="hold" grpId="0" nodeType="afterEffect">
                                  <p:stCondLst>
                                    <p:cond delay="0"/>
                                  </p:stCondLst>
                                  <p:childTnLst>
                                    <p:set>
                                      <p:cBhvr>
                                        <p:cTn id="72" dur="1" fill="hold">
                                          <p:stCondLst>
                                            <p:cond delay="74"/>
                                          </p:stCondLst>
                                        </p:cTn>
                                        <p:tgtEl>
                                          <p:spTgt spid="5857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499"/>
                                          </p:stCondLst>
                                        </p:cTn>
                                        <p:tgtEl>
                                          <p:spTgt spid="58569"/>
                                        </p:tgtEl>
                                        <p:attrNameLst>
                                          <p:attrName>style.visibility</p:attrName>
                                        </p:attrNameLst>
                                      </p:cBhvr>
                                      <p:to>
                                        <p:strVal val="visible"/>
                                      </p:to>
                                    </p:set>
                                  </p:childTnLst>
                                </p:cTn>
                              </p:par>
                            </p:childTnLst>
                          </p:cTn>
                        </p:par>
                        <p:par>
                          <p:cTn id="77" fill="hold">
                            <p:stCondLst>
                              <p:cond delay="500"/>
                            </p:stCondLst>
                            <p:childTnLst>
                              <p:par>
                                <p:cTn id="78" presetID="1" presetClass="entr" presetSubtype="0" fill="hold" grpId="0" nodeType="afterEffect">
                                  <p:stCondLst>
                                    <p:cond delay="0"/>
                                  </p:stCondLst>
                                  <p:childTnLst>
                                    <p:set>
                                      <p:cBhvr>
                                        <p:cTn id="79" dur="1" fill="hold">
                                          <p:stCondLst>
                                            <p:cond delay="499"/>
                                          </p:stCondLst>
                                        </p:cTn>
                                        <p:tgtEl>
                                          <p:spTgt spid="58570"/>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499"/>
                                          </p:stCondLst>
                                        </p:cTn>
                                        <p:tgtEl>
                                          <p:spTgt spid="58459"/>
                                        </p:tgtEl>
                                        <p:attrNameLst>
                                          <p:attrName>style.visibility</p:attrName>
                                        </p:attrNameLst>
                                      </p:cBhvr>
                                      <p:to>
                                        <p:strVal val="visible"/>
                                      </p:to>
                                    </p:set>
                                  </p:childTnLst>
                                </p:cTn>
                              </p:par>
                            </p:childTnLst>
                          </p:cTn>
                        </p:par>
                        <p:par>
                          <p:cTn id="84" fill="hold">
                            <p:stCondLst>
                              <p:cond delay="500"/>
                            </p:stCondLst>
                            <p:childTnLst>
                              <p:par>
                                <p:cTn id="85" presetID="1" presetClass="entr" presetSubtype="0" fill="hold" grpId="0" nodeType="afterEffect">
                                  <p:stCondLst>
                                    <p:cond delay="0"/>
                                  </p:stCondLst>
                                  <p:childTnLst>
                                    <p:set>
                                      <p:cBhvr>
                                        <p:cTn id="86" dur="1" fill="hold">
                                          <p:stCondLst>
                                            <p:cond delay="74"/>
                                          </p:stCondLst>
                                        </p:cTn>
                                        <p:tgtEl>
                                          <p:spTgt spid="5857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58571"/>
                                        </p:tgtEl>
                                        <p:attrNameLst>
                                          <p:attrName>style.visibility</p:attrName>
                                        </p:attrNameLst>
                                      </p:cBhvr>
                                      <p:to>
                                        <p:strVal val="visible"/>
                                      </p:to>
                                    </p:set>
                                  </p:childTnLst>
                                </p:cTn>
                              </p:par>
                            </p:childTnLst>
                          </p:cTn>
                        </p:par>
                        <p:par>
                          <p:cTn id="91" fill="hold">
                            <p:stCondLst>
                              <p:cond delay="500"/>
                            </p:stCondLst>
                            <p:childTnLst>
                              <p:par>
                                <p:cTn id="92" presetID="1" presetClass="entr" presetSubtype="0" fill="hold" grpId="0" nodeType="afterEffect">
                                  <p:stCondLst>
                                    <p:cond delay="0"/>
                                  </p:stCondLst>
                                  <p:childTnLst>
                                    <p:set>
                                      <p:cBhvr>
                                        <p:cTn id="93" dur="1" fill="hold">
                                          <p:stCondLst>
                                            <p:cond delay="499"/>
                                          </p:stCondLst>
                                        </p:cTn>
                                        <p:tgtEl>
                                          <p:spTgt spid="58568"/>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499"/>
                                          </p:stCondLst>
                                        </p:cTn>
                                        <p:tgtEl>
                                          <p:spTgt spid="58475"/>
                                        </p:tgtEl>
                                        <p:attrNameLst>
                                          <p:attrName>style.visibility</p:attrName>
                                        </p:attrNameLst>
                                      </p:cBhvr>
                                      <p:to>
                                        <p:strVal val="visible"/>
                                      </p:to>
                                    </p:set>
                                  </p:childTnLst>
                                </p:cTn>
                              </p:par>
                            </p:childTnLst>
                          </p:cTn>
                        </p:par>
                        <p:par>
                          <p:cTn id="98" fill="hold">
                            <p:stCondLst>
                              <p:cond delay="500"/>
                            </p:stCondLst>
                            <p:childTnLst>
                              <p:par>
                                <p:cTn id="99" presetID="1" presetClass="entr" presetSubtype="0" fill="hold" grpId="0" nodeType="afterEffect">
                                  <p:stCondLst>
                                    <p:cond delay="0"/>
                                  </p:stCondLst>
                                  <p:childTnLst>
                                    <p:set>
                                      <p:cBhvr>
                                        <p:cTn id="100" dur="1" fill="hold">
                                          <p:stCondLst>
                                            <p:cond delay="74"/>
                                          </p:stCondLst>
                                        </p:cTn>
                                        <p:tgtEl>
                                          <p:spTgt spid="585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92" grpId="0" autoUpdateAnimBg="0"/>
      <p:bldP spid="58493" grpId="0" autoUpdateAnimBg="0"/>
      <p:bldP spid="58561" grpId="0" animBg="1" autoUpdateAnimBg="0"/>
      <p:bldP spid="58562" grpId="0" animBg="1" autoUpdateAnimBg="0"/>
      <p:bldP spid="58563" grpId="0" animBg="1" autoUpdateAnimBg="0"/>
      <p:bldP spid="58564" grpId="0" animBg="1" autoUpdateAnimBg="0"/>
      <p:bldP spid="58565" grpId="0" animBg="1" autoUpdateAnimBg="0"/>
      <p:bldP spid="58566" grpId="0" animBg="1" autoUpdateAnimBg="0"/>
      <p:bldP spid="58567" grpId="0" animBg="1" autoUpdateAnimBg="0"/>
      <p:bldP spid="58568" grpId="0" animBg="1" autoUpdateAnimBg="0"/>
      <p:bldP spid="58569" grpId="0" animBg="1" autoUpdateAnimBg="0"/>
      <p:bldP spid="58570" grpId="0" animBg="1" autoUpdateAnimBg="0"/>
      <p:bldP spid="58571" grpId="0" animBg="1" autoUpdateAnimBg="0"/>
      <p:bldP spid="58574" grpId="0" autoUpdateAnimBg="0"/>
      <p:bldP spid="58575" grpId="0" autoUpdateAnimBg="0"/>
      <p:bldP spid="58576" grpId="0" autoUpdateAnimBg="0"/>
      <p:bldP spid="58577" grpId="0" autoUpdateAnimBg="0"/>
      <p:bldP spid="58578" grpId="0" autoUpdateAnimBg="0"/>
      <p:bldP spid="58579"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4238DAFE-911D-4A3C-9BD7-568203A1C67B}"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53251"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8A630538-C854-4D75-9361-B302949FEC0B}"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pic>
        <p:nvPicPr>
          <p:cNvPr id="61444" name="Picture 2" descr="自测图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6800" y="838200"/>
            <a:ext cx="6400800" cy="281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5" name="Rectangle 3"/>
          <p:cNvSpPr>
            <a:spLocks noChangeArrowheads="1"/>
          </p:cNvSpPr>
          <p:nvPr/>
        </p:nvSpPr>
        <p:spPr bwMode="auto">
          <a:xfrm>
            <a:off x="1447800" y="2286000"/>
            <a:ext cx="533400" cy="457200"/>
          </a:xfrm>
          <a:prstGeom prst="rect">
            <a:avLst/>
          </a:prstGeom>
          <a:noFill/>
          <a:ln w="38100">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1446" name="Rectangle 4"/>
          <p:cNvSpPr>
            <a:spLocks noGrp="1" noChangeArrowheads="1"/>
          </p:cNvSpPr>
          <p:nvPr>
            <p:ph type="title" idx="4294967295"/>
          </p:nvPr>
        </p:nvSpPr>
        <p:spPr>
          <a:xfrm>
            <a:off x="142875" y="0"/>
            <a:ext cx="6408738" cy="609600"/>
          </a:xfrm>
        </p:spPr>
        <p:txBody>
          <a:bodyPr/>
          <a:lstStyle/>
          <a:p>
            <a:pPr eaLnBrk="1" hangingPunct="1">
              <a:defRPr/>
            </a:pPr>
            <a:r>
              <a:rPr lang="zh-CN" altLang="en-US" sz="2600" b="1">
                <a:effectLst>
                  <a:outerShdw blurRad="38100" dist="38100" dir="2700000" algn="tl">
                    <a:srgbClr val="C0C0C0"/>
                  </a:outerShdw>
                </a:effectLst>
              </a:rPr>
              <a:t>讨论</a:t>
            </a:r>
            <a:r>
              <a:rPr lang="en-US" sz="2600" b="1">
                <a:effectLst>
                  <a:outerShdw blurRad="38100" dist="38100" dir="2700000" algn="tl">
                    <a:srgbClr val="C0C0C0"/>
                  </a:outerShdw>
                </a:effectLst>
              </a:rPr>
              <a:t>3</a:t>
            </a:r>
            <a:r>
              <a:rPr lang="zh-CN" altLang="en-US" sz="2600" b="1">
                <a:effectLst>
                  <a:outerShdw blurRad="38100" dist="38100" dir="2700000" algn="tl">
                    <a:srgbClr val="C0C0C0"/>
                  </a:outerShdw>
                </a:effectLst>
              </a:rPr>
              <a:t>：在图的邻接表中如何进行</a:t>
            </a:r>
            <a:r>
              <a:rPr lang="en-US" sz="2600" b="1">
                <a:effectLst>
                  <a:outerShdw blurRad="38100" dist="38100" dir="2700000" algn="tl">
                    <a:srgbClr val="C0C0C0"/>
                  </a:outerShdw>
                </a:effectLst>
              </a:rPr>
              <a:t>DFS</a:t>
            </a:r>
            <a:r>
              <a:rPr lang="zh-CN" altLang="en-US" sz="2600" b="1">
                <a:effectLst>
                  <a:outerShdw blurRad="38100" dist="38100" dir="2700000" algn="tl">
                    <a:srgbClr val="C0C0C0"/>
                  </a:outerShdw>
                </a:effectLst>
              </a:rPr>
              <a:t>？</a:t>
            </a:r>
            <a:endParaRPr lang="zh-CN" altLang="en-US" sz="2800" b="1">
              <a:effectLst>
                <a:outerShdw blurRad="38100" dist="38100" dir="2700000" algn="tl">
                  <a:srgbClr val="C0C0C0"/>
                </a:outerShdw>
              </a:effectLst>
            </a:endParaRPr>
          </a:p>
        </p:txBody>
      </p:sp>
      <p:sp>
        <p:nvSpPr>
          <p:cNvPr id="61447" name="Text Box 6"/>
          <p:cNvSpPr txBox="1">
            <a:spLocks noChangeArrowheads="1"/>
          </p:cNvSpPr>
          <p:nvPr/>
        </p:nvSpPr>
        <p:spPr bwMode="auto">
          <a:xfrm>
            <a:off x="4495800" y="4343400"/>
            <a:ext cx="3429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800" b="1">
                <a:solidFill>
                  <a:srgbClr val="FF0000"/>
                </a:solidFill>
                <a:ea typeface="黑体" panose="02010609060101010101" pitchFamily="2" charset="-122"/>
              </a:rPr>
              <a:t>v0 → v1 → v2 → v3</a:t>
            </a:r>
            <a:endParaRPr lang="en-US" altLang="zh-CN" sz="2800" b="1">
              <a:solidFill>
                <a:srgbClr val="FF0000"/>
              </a:solidFill>
              <a:ea typeface="黑体" panose="02010609060101010101" pitchFamily="2" charset="-122"/>
            </a:endParaRPr>
          </a:p>
        </p:txBody>
      </p:sp>
      <p:sp>
        <p:nvSpPr>
          <p:cNvPr id="61448" name="Rectangle 7"/>
          <p:cNvSpPr>
            <a:spLocks noChangeArrowheads="1"/>
          </p:cNvSpPr>
          <p:nvPr/>
        </p:nvSpPr>
        <p:spPr bwMode="auto">
          <a:xfrm>
            <a:off x="5048250" y="3886200"/>
            <a:ext cx="16748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800" b="1">
                <a:solidFill>
                  <a:srgbClr val="FF0000"/>
                </a:solidFill>
                <a:ea typeface="楷体_GB2312" pitchFamily="49" charset="-122"/>
              </a:rPr>
              <a:t>DFS </a:t>
            </a:r>
            <a:r>
              <a:rPr lang="zh-CN" altLang="en-US" sz="2800" b="1">
                <a:solidFill>
                  <a:srgbClr val="FF0000"/>
                </a:solidFill>
                <a:latin typeface="楷体_GB2312" pitchFamily="49" charset="-122"/>
                <a:ea typeface="楷体_GB2312" pitchFamily="49" charset="-122"/>
              </a:rPr>
              <a:t>结果</a:t>
            </a:r>
            <a:endParaRPr lang="zh-CN" altLang="en-US" sz="2800" b="1">
              <a:solidFill>
                <a:srgbClr val="FF0000"/>
              </a:solidFill>
              <a:latin typeface="楷体_GB2312" pitchFamily="49" charset="-122"/>
              <a:ea typeface="楷体_GB2312" pitchFamily="49" charset="-122"/>
            </a:endParaRPr>
          </a:p>
        </p:txBody>
      </p:sp>
      <p:graphicFrame>
        <p:nvGraphicFramePr>
          <p:cNvPr id="61449" name="Group 9"/>
          <p:cNvGraphicFramePr>
            <a:graphicFrameLocks noGrp="1"/>
          </p:cNvGraphicFramePr>
          <p:nvPr/>
        </p:nvGraphicFramePr>
        <p:xfrm>
          <a:off x="750888" y="4419600"/>
          <a:ext cx="392112" cy="1828800"/>
        </p:xfrm>
        <a:graphic>
          <a:graphicData uri="http://schemas.openxmlformats.org/drawingml/2006/table">
            <a:tbl>
              <a:tblPr/>
              <a:tblGrid>
                <a:gridCol w="392112"/>
              </a:tblGrid>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461" name="Group 21"/>
          <p:cNvGraphicFramePr>
            <a:graphicFrameLocks noGrp="1"/>
          </p:cNvGraphicFramePr>
          <p:nvPr/>
        </p:nvGraphicFramePr>
        <p:xfrm>
          <a:off x="369888" y="4419600"/>
          <a:ext cx="457200" cy="1828800"/>
        </p:xfrm>
        <a:graphic>
          <a:graphicData uri="http://schemas.openxmlformats.org/drawingml/2006/table">
            <a:tbl>
              <a:tblPr/>
              <a:tblGrid>
                <a:gridCol w="457200"/>
              </a:tblGrid>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chemeClr val="hlink"/>
                          </a:solidFill>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solidFill>
                          <a:schemeClr val="hlink"/>
                        </a:solidFill>
                        <a:effectLst/>
                        <a:latin typeface="Arial" panose="020B0604020202020204" pitchFamily="34" charset="0"/>
                        <a:ea typeface="SimSun" panose="02010600030101010101" pitchFamily="2" charset="-122"/>
                      </a:endParaRPr>
                    </a:p>
                  </a:txBody>
                  <a:tcPr horzOverflow="overflow">
                    <a:lnL>
                      <a:noFill/>
                    </a:lnL>
                    <a:lnR>
                      <a:noFill/>
                    </a:lnR>
                    <a:lnT>
                      <a:noFill/>
                    </a:lnT>
                    <a:lnB>
                      <a:noFill/>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0"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a:noFill/>
                    </a:lnL>
                    <a:lnR>
                      <a:noFill/>
                    </a:lnR>
                    <a:lnT>
                      <a:noFill/>
                    </a:lnT>
                    <a:lnB>
                      <a:noFill/>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2</a:t>
                      </a:r>
                      <a:endParaRPr kumimoji="0" lang="en-US" sz="2400" b="0"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a:noFill/>
                    </a:lnL>
                    <a:lnR>
                      <a:noFill/>
                    </a:lnR>
                    <a:lnT>
                      <a:noFill/>
                    </a:lnT>
                    <a:lnB>
                      <a:noFill/>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3</a:t>
                      </a:r>
                      <a:endParaRPr kumimoji="0" lang="en-US" sz="2400" b="0"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a:noFill/>
                    </a:lnL>
                    <a:lnR>
                      <a:noFill/>
                    </a:lnR>
                    <a:lnT>
                      <a:noFill/>
                    </a:lnT>
                    <a:lnB>
                      <a:noFill/>
                    </a:lnB>
                    <a:lnTlToBr>
                      <a:noFill/>
                    </a:lnTlToBr>
                    <a:lnBlToTr>
                      <a:noFill/>
                    </a:lnBlToTr>
                    <a:noFill/>
                  </a:tcPr>
                </a:tc>
              </a:tr>
            </a:tbl>
          </a:graphicData>
        </a:graphic>
      </p:graphicFrame>
      <p:sp>
        <p:nvSpPr>
          <p:cNvPr id="61466" name="Text Box 35"/>
          <p:cNvSpPr txBox="1">
            <a:spLocks noChangeArrowheads="1"/>
          </p:cNvSpPr>
          <p:nvPr/>
        </p:nvSpPr>
        <p:spPr bwMode="auto">
          <a:xfrm>
            <a:off x="685800" y="3810000"/>
            <a:ext cx="3429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zh-CN" altLang="en-US" sz="2800" b="1">
                <a:solidFill>
                  <a:srgbClr val="0000E5"/>
                </a:solidFill>
                <a:latin typeface="楷体_GB2312" pitchFamily="49" charset="-122"/>
                <a:ea typeface="楷体_GB2312" pitchFamily="49" charset="-122"/>
              </a:rPr>
              <a:t>辅助数组 </a:t>
            </a:r>
            <a:r>
              <a:rPr lang="en-US" altLang="zh-CN" sz="2800" b="1" i="1">
                <a:solidFill>
                  <a:srgbClr val="0000E5"/>
                </a:solidFill>
                <a:ea typeface="楷体_GB2312" pitchFamily="49" charset="-122"/>
              </a:rPr>
              <a:t>visited</a:t>
            </a:r>
            <a:r>
              <a:rPr lang="en-US" altLang="zh-CN" sz="2800" b="1">
                <a:solidFill>
                  <a:srgbClr val="0000E5"/>
                </a:solidFill>
                <a:ea typeface="楷体_GB2312" pitchFamily="49" charset="-122"/>
              </a:rPr>
              <a:t> [n ]</a:t>
            </a:r>
            <a:endParaRPr lang="en-US" altLang="zh-CN" sz="2800" b="1">
              <a:solidFill>
                <a:srgbClr val="0000E5"/>
              </a:solidFill>
              <a:ea typeface="楷体_GB2312" pitchFamily="49" charset="-122"/>
            </a:endParaRPr>
          </a:p>
        </p:txBody>
      </p:sp>
      <p:graphicFrame>
        <p:nvGraphicFramePr>
          <p:cNvPr id="61467" name="Group 27"/>
          <p:cNvGraphicFramePr>
            <a:graphicFrameLocks noGrp="1"/>
          </p:cNvGraphicFramePr>
          <p:nvPr/>
        </p:nvGraphicFramePr>
        <p:xfrm>
          <a:off x="1371600" y="4419600"/>
          <a:ext cx="392113" cy="1828800"/>
        </p:xfrm>
        <a:graphic>
          <a:graphicData uri="http://schemas.openxmlformats.org/drawingml/2006/table">
            <a:tbl>
              <a:tblPr/>
              <a:tblGrid>
                <a:gridCol w="392113"/>
              </a:tblGrid>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chemeClr val="tx2"/>
                          </a:solidFill>
                          <a:effectLst/>
                          <a:latin typeface="Times New Roman" panose="02020603050405020304" pitchFamily="18" charset="0"/>
                          <a:ea typeface="SimSun" panose="02010600030101010101" pitchFamily="2" charset="-122"/>
                        </a:rPr>
                        <a:t>1</a:t>
                      </a:r>
                      <a:endParaRPr kumimoji="0" lang="en-US" sz="2400" b="0" i="0" u="none" strike="noStrike" cap="none" normalizeH="0" baseline="0">
                        <a:ln>
                          <a:noFill/>
                        </a:ln>
                        <a:solidFill>
                          <a:schemeClr val="tx2"/>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479" name="Group 39"/>
          <p:cNvGraphicFramePr>
            <a:graphicFrameLocks noGrp="1"/>
          </p:cNvGraphicFramePr>
          <p:nvPr/>
        </p:nvGraphicFramePr>
        <p:xfrm>
          <a:off x="1981200" y="4419600"/>
          <a:ext cx="392113" cy="1831976"/>
        </p:xfrm>
        <a:graphic>
          <a:graphicData uri="http://schemas.openxmlformats.org/drawingml/2006/table">
            <a:tbl>
              <a:tblPr/>
              <a:tblGrid>
                <a:gridCol w="392113"/>
              </a:tblGrid>
              <a:tr h="458788">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0"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chemeClr val="tx2"/>
                          </a:solidFill>
                          <a:effectLst/>
                          <a:latin typeface="Times New Roman" panose="02020603050405020304" pitchFamily="18" charset="0"/>
                          <a:ea typeface="SimSun" panose="02010600030101010101" pitchFamily="2" charset="-122"/>
                        </a:rPr>
                        <a:t>1</a:t>
                      </a:r>
                      <a:endParaRPr kumimoji="0" lang="en-US" sz="2400" b="0" i="0" u="none" strike="noStrike" cap="none" normalizeH="0" baseline="0">
                        <a:ln>
                          <a:noFill/>
                        </a:ln>
                        <a:solidFill>
                          <a:schemeClr val="tx2"/>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788">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491" name="Group 51"/>
          <p:cNvGraphicFramePr>
            <a:graphicFrameLocks noGrp="1"/>
          </p:cNvGraphicFramePr>
          <p:nvPr/>
        </p:nvGraphicFramePr>
        <p:xfrm>
          <a:off x="2590800" y="4419600"/>
          <a:ext cx="392113" cy="1828800"/>
        </p:xfrm>
        <a:graphic>
          <a:graphicData uri="http://schemas.openxmlformats.org/drawingml/2006/table">
            <a:tbl>
              <a:tblPr/>
              <a:tblGrid>
                <a:gridCol w="392113"/>
              </a:tblGrid>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chemeClr val="tx2"/>
                          </a:solidFill>
                          <a:effectLst/>
                          <a:latin typeface="Times New Roman" panose="02020603050405020304" pitchFamily="18" charset="0"/>
                          <a:ea typeface="SimSun" panose="02010600030101010101" pitchFamily="2" charset="-122"/>
                        </a:rPr>
                        <a:t>1</a:t>
                      </a:r>
                      <a:endParaRPr kumimoji="0" lang="en-US" sz="2400" b="0" i="0" u="none" strike="noStrike" cap="none" normalizeH="0" baseline="0">
                        <a:ln>
                          <a:noFill/>
                        </a:ln>
                        <a:solidFill>
                          <a:schemeClr val="tx2"/>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chemeClr val="tx1"/>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503" name="Group 63"/>
          <p:cNvGraphicFramePr>
            <a:graphicFrameLocks noGrp="1"/>
          </p:cNvGraphicFramePr>
          <p:nvPr/>
        </p:nvGraphicFramePr>
        <p:xfrm>
          <a:off x="3200400" y="4419600"/>
          <a:ext cx="392113" cy="1828800"/>
        </p:xfrm>
        <a:graphic>
          <a:graphicData uri="http://schemas.openxmlformats.org/drawingml/2006/table">
            <a:tbl>
              <a:tblPr/>
              <a:tblGrid>
                <a:gridCol w="392113"/>
              </a:tblGrid>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chemeClr val="tx2"/>
                          </a:solidFill>
                          <a:effectLst/>
                          <a:latin typeface="Times New Roman" panose="02020603050405020304" pitchFamily="18" charset="0"/>
                          <a:ea typeface="SimSun" panose="02010600030101010101" pitchFamily="2" charset="-122"/>
                        </a:rPr>
                        <a:t>1</a:t>
                      </a:r>
                      <a:endParaRPr kumimoji="0" lang="en-US" sz="2400" b="0" i="0" u="none" strike="noStrike" cap="none" normalizeH="0" baseline="0">
                        <a:ln>
                          <a:noFill/>
                        </a:ln>
                        <a:solidFill>
                          <a:schemeClr val="tx2"/>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1515" name="Rectangle 84"/>
          <p:cNvSpPr>
            <a:spLocks noChangeArrowheads="1"/>
          </p:cNvSpPr>
          <p:nvPr/>
        </p:nvSpPr>
        <p:spPr bwMode="auto">
          <a:xfrm>
            <a:off x="304800" y="990600"/>
            <a:ext cx="854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600" b="1">
                <a:solidFill>
                  <a:srgbClr val="0000E5"/>
                </a:solidFill>
              </a:rPr>
              <a:t>例：</a:t>
            </a:r>
            <a:endParaRPr lang="zh-CN" altLang="en-US" sz="2600" b="1">
              <a:solidFill>
                <a:srgbClr val="0000E5"/>
              </a:solidFill>
            </a:endParaRPr>
          </a:p>
        </p:txBody>
      </p:sp>
      <p:sp>
        <p:nvSpPr>
          <p:cNvPr id="61516" name="Rectangle 85"/>
          <p:cNvSpPr>
            <a:spLocks noChangeArrowheads="1"/>
          </p:cNvSpPr>
          <p:nvPr/>
        </p:nvSpPr>
        <p:spPr bwMode="auto">
          <a:xfrm>
            <a:off x="5791200" y="142875"/>
            <a:ext cx="335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400" b="1">
                <a:solidFill>
                  <a:srgbClr val="FF0000"/>
                </a:solidFill>
              </a:rPr>
              <a:t>—</a:t>
            </a:r>
            <a:r>
              <a:rPr lang="zh-CN" altLang="en-US" sz="2400" b="1">
                <a:solidFill>
                  <a:srgbClr val="FF0000"/>
                </a:solidFill>
                <a:latin typeface="楷体_GB2312" pitchFamily="49" charset="-122"/>
                <a:ea typeface="楷体_GB2312" pitchFamily="49" charset="-122"/>
              </a:rPr>
              <a:t>照样借用</a:t>
            </a:r>
            <a:r>
              <a:rPr lang="en-US" altLang="zh-CN" sz="2400" b="1" i="1">
                <a:solidFill>
                  <a:srgbClr val="FF0000"/>
                </a:solidFill>
                <a:ea typeface="楷体_GB2312" pitchFamily="49" charset="-122"/>
              </a:rPr>
              <a:t>visited</a:t>
            </a:r>
            <a:r>
              <a:rPr lang="en-US" altLang="zh-CN" sz="2400" b="1">
                <a:solidFill>
                  <a:srgbClr val="FF0000"/>
                </a:solidFill>
                <a:ea typeface="楷体_GB2312" pitchFamily="49" charset="-122"/>
              </a:rPr>
              <a:t> [n ]</a:t>
            </a:r>
            <a:r>
              <a:rPr lang="zh-CN" altLang="en-US" sz="2400" b="1">
                <a:solidFill>
                  <a:srgbClr val="FF0000"/>
                </a:solidFill>
                <a:ea typeface="楷体_GB2312" pitchFamily="49" charset="-122"/>
              </a:rPr>
              <a:t>！</a:t>
            </a:r>
            <a:endParaRPr lang="zh-CN" altLang="en-US" sz="2400" b="1">
              <a:solidFill>
                <a:srgbClr val="FF0000"/>
              </a:solidFill>
              <a:ea typeface="楷体_GB2312" pitchFamily="49" charset="-122"/>
            </a:endParaRPr>
          </a:p>
        </p:txBody>
      </p:sp>
      <p:sp>
        <p:nvSpPr>
          <p:cNvPr id="61517" name="AutoShape 86"/>
          <p:cNvSpPr>
            <a:spLocks noChangeArrowheads="1"/>
          </p:cNvSpPr>
          <p:nvPr/>
        </p:nvSpPr>
        <p:spPr bwMode="auto">
          <a:xfrm>
            <a:off x="76200" y="1676400"/>
            <a:ext cx="990600" cy="457200"/>
          </a:xfrm>
          <a:prstGeom prst="wedgeEllipseCallout">
            <a:avLst>
              <a:gd name="adj1" fmla="val 108972"/>
              <a:gd name="adj2" fmla="val -122569"/>
            </a:avLst>
          </a:prstGeom>
          <a:solidFill>
            <a:srgbClr val="00FFFF"/>
          </a:solidFill>
          <a:ln w="9525">
            <a:solidFill>
              <a:schemeClr val="tx1"/>
            </a:solidFill>
            <a:miter lim="800000"/>
          </a:ln>
        </p:spPr>
        <p:txBody>
          <a:bodyPr/>
          <a:lstStyle/>
          <a:p>
            <a:pPr algn="ctr"/>
            <a:r>
              <a:rPr lang="zh-CN" altLang="en-US" sz="2000">
                <a:solidFill>
                  <a:schemeClr val="tx2"/>
                </a:solidFill>
              </a:rPr>
              <a:t>起点</a:t>
            </a:r>
            <a:endParaRPr lang="zh-CN" altLang="en-US" sz="2000">
              <a:solidFill>
                <a:schemeClr val="tx2"/>
              </a:solidFill>
            </a:endParaRPr>
          </a:p>
        </p:txBody>
      </p:sp>
      <p:sp>
        <p:nvSpPr>
          <p:cNvPr id="61518" name="Text Box 87"/>
          <p:cNvSpPr txBox="1">
            <a:spLocks noChangeArrowheads="1"/>
          </p:cNvSpPr>
          <p:nvPr/>
        </p:nvSpPr>
        <p:spPr bwMode="auto">
          <a:xfrm>
            <a:off x="1066800" y="1143000"/>
            <a:ext cx="304800" cy="22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60000"/>
              </a:spcBef>
            </a:pPr>
            <a:r>
              <a:rPr lang="en-US" altLang="zh-CN" sz="2400" b="1">
                <a:solidFill>
                  <a:srgbClr val="FF0000"/>
                </a:solidFill>
              </a:rPr>
              <a:t>0</a:t>
            </a:r>
            <a:endParaRPr lang="en-US" altLang="zh-CN" sz="2400" b="1">
              <a:solidFill>
                <a:srgbClr val="FF0000"/>
              </a:solidFill>
            </a:endParaRPr>
          </a:p>
          <a:p>
            <a:pPr algn="ctr" eaLnBrk="1" hangingPunct="1">
              <a:spcBef>
                <a:spcPct val="60000"/>
              </a:spcBef>
            </a:pPr>
            <a:r>
              <a:rPr lang="en-US" altLang="zh-CN" sz="2400" b="1">
                <a:solidFill>
                  <a:srgbClr val="FF0000"/>
                </a:solidFill>
              </a:rPr>
              <a:t>1</a:t>
            </a:r>
            <a:endParaRPr lang="en-US" altLang="zh-CN" sz="2400" b="1">
              <a:solidFill>
                <a:srgbClr val="FF0000"/>
              </a:solidFill>
            </a:endParaRPr>
          </a:p>
          <a:p>
            <a:pPr algn="ctr" eaLnBrk="1" hangingPunct="1">
              <a:spcBef>
                <a:spcPct val="60000"/>
              </a:spcBef>
            </a:pPr>
            <a:r>
              <a:rPr lang="en-US" altLang="zh-CN" sz="2400" b="1">
                <a:solidFill>
                  <a:srgbClr val="FF0000"/>
                </a:solidFill>
              </a:rPr>
              <a:t>2</a:t>
            </a:r>
            <a:endParaRPr lang="en-US" altLang="zh-CN" sz="2400" b="1">
              <a:solidFill>
                <a:srgbClr val="FF0000"/>
              </a:solidFill>
            </a:endParaRPr>
          </a:p>
          <a:p>
            <a:pPr algn="ctr" eaLnBrk="1" hangingPunct="1">
              <a:spcBef>
                <a:spcPct val="60000"/>
              </a:spcBef>
            </a:pPr>
            <a:r>
              <a:rPr lang="en-US" altLang="zh-CN" sz="2400" b="1">
                <a:solidFill>
                  <a:srgbClr val="FF0000"/>
                </a:solidFill>
              </a:rPr>
              <a:t>3</a:t>
            </a:r>
            <a:endParaRPr lang="en-US" altLang="zh-CN" sz="2400" b="1">
              <a:solidFill>
                <a:srgbClr val="FF0000"/>
              </a:solidFill>
            </a:endParaRPr>
          </a:p>
        </p:txBody>
      </p:sp>
      <p:sp>
        <p:nvSpPr>
          <p:cNvPr id="61520" name="Rectangle 89"/>
          <p:cNvSpPr>
            <a:spLocks noChangeArrowheads="1"/>
          </p:cNvSpPr>
          <p:nvPr/>
        </p:nvSpPr>
        <p:spPr bwMode="auto">
          <a:xfrm>
            <a:off x="2971800" y="1066800"/>
            <a:ext cx="533400" cy="457200"/>
          </a:xfrm>
          <a:prstGeom prst="rect">
            <a:avLst/>
          </a:prstGeom>
          <a:noFill/>
          <a:ln w="38100">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1521" name="Rectangle 90"/>
          <p:cNvSpPr>
            <a:spLocks noChangeArrowheads="1"/>
          </p:cNvSpPr>
          <p:nvPr/>
        </p:nvSpPr>
        <p:spPr bwMode="auto">
          <a:xfrm>
            <a:off x="1447800" y="1676400"/>
            <a:ext cx="533400" cy="457200"/>
          </a:xfrm>
          <a:prstGeom prst="rect">
            <a:avLst/>
          </a:prstGeom>
          <a:noFill/>
          <a:ln w="38100">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1522" name="Rectangle 91"/>
          <p:cNvSpPr>
            <a:spLocks noChangeArrowheads="1"/>
          </p:cNvSpPr>
          <p:nvPr/>
        </p:nvSpPr>
        <p:spPr bwMode="auto">
          <a:xfrm>
            <a:off x="2971800" y="1066800"/>
            <a:ext cx="533400" cy="457200"/>
          </a:xfrm>
          <a:prstGeom prst="rect">
            <a:avLst/>
          </a:prstGeom>
          <a:noFill/>
          <a:ln w="38100">
            <a:solidFill>
              <a:srgbClr val="FFFF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1523" name="Rectangle 92"/>
          <p:cNvSpPr>
            <a:spLocks noChangeArrowheads="1"/>
          </p:cNvSpPr>
          <p:nvPr/>
        </p:nvSpPr>
        <p:spPr bwMode="auto">
          <a:xfrm>
            <a:off x="1447800" y="1066800"/>
            <a:ext cx="533400" cy="457200"/>
          </a:xfrm>
          <a:prstGeom prst="rect">
            <a:avLst/>
          </a:prstGeom>
          <a:noFill/>
          <a:ln w="38100">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1524" name="Rectangle 93"/>
          <p:cNvSpPr>
            <a:spLocks noChangeArrowheads="1"/>
          </p:cNvSpPr>
          <p:nvPr/>
        </p:nvSpPr>
        <p:spPr bwMode="auto">
          <a:xfrm>
            <a:off x="1447800" y="1066800"/>
            <a:ext cx="533400" cy="457200"/>
          </a:xfrm>
          <a:prstGeom prst="rect">
            <a:avLst/>
          </a:prstGeom>
          <a:noFill/>
          <a:ln w="38100">
            <a:solidFill>
              <a:srgbClr val="FFFF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1525" name="Rectangle 94"/>
          <p:cNvSpPr>
            <a:spLocks noChangeArrowheads="1"/>
          </p:cNvSpPr>
          <p:nvPr/>
        </p:nvSpPr>
        <p:spPr bwMode="auto">
          <a:xfrm>
            <a:off x="1447800" y="1676400"/>
            <a:ext cx="533400" cy="457200"/>
          </a:xfrm>
          <a:prstGeom prst="rect">
            <a:avLst/>
          </a:prstGeom>
          <a:noFill/>
          <a:ln w="38100">
            <a:solidFill>
              <a:srgbClr val="FFFF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1526" name="Rectangle 95"/>
          <p:cNvSpPr>
            <a:spLocks noChangeArrowheads="1"/>
          </p:cNvSpPr>
          <p:nvPr/>
        </p:nvSpPr>
        <p:spPr bwMode="auto">
          <a:xfrm>
            <a:off x="5791200" y="2209800"/>
            <a:ext cx="533400" cy="457200"/>
          </a:xfrm>
          <a:prstGeom prst="rect">
            <a:avLst/>
          </a:prstGeom>
          <a:noFill/>
          <a:ln w="38100">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1527" name="Rectangle 96"/>
          <p:cNvSpPr>
            <a:spLocks noChangeArrowheads="1"/>
          </p:cNvSpPr>
          <p:nvPr/>
        </p:nvSpPr>
        <p:spPr bwMode="auto">
          <a:xfrm>
            <a:off x="1524000" y="2895600"/>
            <a:ext cx="533400" cy="457200"/>
          </a:xfrm>
          <a:prstGeom prst="rect">
            <a:avLst/>
          </a:prstGeom>
          <a:noFill/>
          <a:ln w="38100">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1528" name="Rectangle 97"/>
          <p:cNvSpPr>
            <a:spLocks noChangeArrowheads="1"/>
          </p:cNvSpPr>
          <p:nvPr/>
        </p:nvSpPr>
        <p:spPr bwMode="auto">
          <a:xfrm>
            <a:off x="1447800" y="2286000"/>
            <a:ext cx="533400" cy="457200"/>
          </a:xfrm>
          <a:prstGeom prst="rect">
            <a:avLst/>
          </a:prstGeom>
          <a:noFill/>
          <a:ln w="38100">
            <a:solidFill>
              <a:srgbClr val="FFFF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1529" name="Rectangle 98"/>
          <p:cNvSpPr>
            <a:spLocks noChangeArrowheads="1"/>
          </p:cNvSpPr>
          <p:nvPr/>
        </p:nvSpPr>
        <p:spPr bwMode="auto">
          <a:xfrm>
            <a:off x="4419600" y="1676400"/>
            <a:ext cx="533400" cy="457200"/>
          </a:xfrm>
          <a:prstGeom prst="rect">
            <a:avLst/>
          </a:prstGeom>
          <a:noFill/>
          <a:ln w="381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1530" name="Rectangle 99"/>
          <p:cNvSpPr>
            <a:spLocks noChangeArrowheads="1"/>
          </p:cNvSpPr>
          <p:nvPr/>
        </p:nvSpPr>
        <p:spPr bwMode="auto">
          <a:xfrm>
            <a:off x="4419600" y="1676400"/>
            <a:ext cx="533400" cy="457200"/>
          </a:xfrm>
          <a:prstGeom prst="rect">
            <a:avLst/>
          </a:prstGeom>
          <a:noFill/>
          <a:ln w="38100">
            <a:solidFill>
              <a:srgbClr val="FFFF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1531" name="Rectangle 100"/>
          <p:cNvSpPr>
            <a:spLocks noChangeArrowheads="1"/>
          </p:cNvSpPr>
          <p:nvPr/>
        </p:nvSpPr>
        <p:spPr bwMode="auto">
          <a:xfrm>
            <a:off x="5791200" y="2209800"/>
            <a:ext cx="533400" cy="457200"/>
          </a:xfrm>
          <a:prstGeom prst="rect">
            <a:avLst/>
          </a:prstGeom>
          <a:noFill/>
          <a:ln w="38100">
            <a:solidFill>
              <a:srgbClr val="FFFF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1516"/>
                                        </p:tgtEl>
                                        <p:attrNameLst>
                                          <p:attrName>style.visibility</p:attrName>
                                        </p:attrNameLst>
                                      </p:cBhvr>
                                      <p:to>
                                        <p:strVal val="visible"/>
                                      </p:to>
                                    </p:set>
                                    <p:anim calcmode="lin" valueType="num">
                                      <p:cBhvr additive="base">
                                        <p:cTn id="7" dur="500" fill="hold"/>
                                        <p:tgtEl>
                                          <p:spTgt spid="61516"/>
                                        </p:tgtEl>
                                        <p:attrNameLst>
                                          <p:attrName>ppt_x</p:attrName>
                                        </p:attrNameLst>
                                      </p:cBhvr>
                                      <p:tavLst>
                                        <p:tav tm="0">
                                          <p:val>
                                            <p:strVal val="1+#ppt_w/2"/>
                                          </p:val>
                                        </p:tav>
                                        <p:tav tm="100000">
                                          <p:val>
                                            <p:strVal val="#ppt_x"/>
                                          </p:val>
                                        </p:tav>
                                      </p:tavLst>
                                    </p:anim>
                                    <p:anim calcmode="lin" valueType="num">
                                      <p:cBhvr additive="base">
                                        <p:cTn id="8" dur="500" fill="hold"/>
                                        <p:tgtEl>
                                          <p:spTgt spid="6151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499"/>
                                          </p:stCondLst>
                                        </p:cTn>
                                        <p:tgtEl>
                                          <p:spTgt spid="61515"/>
                                        </p:tgtEl>
                                        <p:attrNameLst>
                                          <p:attrName>style.visibility</p:attrName>
                                        </p:attrNameLst>
                                      </p:cBhvr>
                                      <p:to>
                                        <p:strVal val="visible"/>
                                      </p:to>
                                    </p:set>
                                  </p:childTnLst>
                                </p:cTn>
                              </p:par>
                              <p:par>
                                <p:cTn id="12" presetID="22" presetClass="entr" presetSubtype="8" fill="hold" nodeType="withEffect">
                                  <p:stCondLst>
                                    <p:cond delay="0"/>
                                  </p:stCondLst>
                                  <p:childTnLst>
                                    <p:set>
                                      <p:cBhvr>
                                        <p:cTn id="13" dur="1" fill="hold">
                                          <p:stCondLst>
                                            <p:cond delay="0"/>
                                          </p:stCondLst>
                                        </p:cTn>
                                        <p:tgtEl>
                                          <p:spTgt spid="61444"/>
                                        </p:tgtEl>
                                        <p:attrNameLst>
                                          <p:attrName>style.visibility</p:attrName>
                                        </p:attrNameLst>
                                      </p:cBhvr>
                                      <p:to>
                                        <p:strVal val="visible"/>
                                      </p:to>
                                    </p:set>
                                    <p:animEffect transition="in" filter="wipe(left)">
                                      <p:cBhvr>
                                        <p:cTn id="14" dur="500"/>
                                        <p:tgtEl>
                                          <p:spTgt spid="61444"/>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61518"/>
                                        </p:tgtEl>
                                        <p:attrNameLst>
                                          <p:attrName>style.visibility</p:attrName>
                                        </p:attrNameLst>
                                      </p:cBhvr>
                                      <p:to>
                                        <p:strVal val="visible"/>
                                      </p:to>
                                    </p:set>
                                    <p:animEffect transition="in" filter="wipe(up)">
                                      <p:cBhvr>
                                        <p:cTn id="17" dur="500"/>
                                        <p:tgtEl>
                                          <p:spTgt spid="61518"/>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61466"/>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499"/>
                                          </p:stCondLst>
                                        </p:cTn>
                                        <p:tgtEl>
                                          <p:spTgt spid="61461"/>
                                        </p:tgtEl>
                                        <p:attrNameLst>
                                          <p:attrName>style.visibility</p:attrName>
                                        </p:attrNameLst>
                                      </p:cBhvr>
                                      <p:to>
                                        <p:strVal val="visible"/>
                                      </p:to>
                                    </p:set>
                                  </p:child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499"/>
                                          </p:stCondLst>
                                        </p:cTn>
                                        <p:tgtEl>
                                          <p:spTgt spid="6144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1517"/>
                                        </p:tgtEl>
                                        <p:attrNameLst>
                                          <p:attrName>style.visibility</p:attrName>
                                        </p:attrNameLst>
                                      </p:cBhvr>
                                      <p:to>
                                        <p:strVal val="visible"/>
                                      </p:to>
                                    </p:set>
                                    <p:anim calcmode="lin" valueType="num">
                                      <p:cBhvr additive="base">
                                        <p:cTn id="31" dur="500" fill="hold"/>
                                        <p:tgtEl>
                                          <p:spTgt spid="61517"/>
                                        </p:tgtEl>
                                        <p:attrNameLst>
                                          <p:attrName>ppt_x</p:attrName>
                                        </p:attrNameLst>
                                      </p:cBhvr>
                                      <p:tavLst>
                                        <p:tav tm="0">
                                          <p:val>
                                            <p:strVal val="0-#ppt_w/2"/>
                                          </p:val>
                                        </p:tav>
                                        <p:tav tm="100000">
                                          <p:val>
                                            <p:strVal val="#ppt_x"/>
                                          </p:val>
                                        </p:tav>
                                      </p:tavLst>
                                    </p:anim>
                                    <p:anim calcmode="lin" valueType="num">
                                      <p:cBhvr additive="base">
                                        <p:cTn id="32" dur="500" fill="hold"/>
                                        <p:tgtEl>
                                          <p:spTgt spid="6151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6152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499"/>
                                          </p:stCondLst>
                                        </p:cTn>
                                        <p:tgtEl>
                                          <p:spTgt spid="6146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61524"/>
                                        </p:tgtEl>
                                        <p:attrNameLst>
                                          <p:attrName>style.visibility</p:attrName>
                                        </p:attrNameLst>
                                      </p:cBhvr>
                                      <p:to>
                                        <p:strVal val="visible"/>
                                      </p:to>
                                    </p:set>
                                  </p:childTnLst>
                                </p:cTn>
                              </p:par>
                            </p:childTnLst>
                          </p:cTn>
                        </p:par>
                        <p:par>
                          <p:cTn id="45" fill="hold">
                            <p:stCondLst>
                              <p:cond delay="500"/>
                            </p:stCondLst>
                            <p:childTnLst>
                              <p:par>
                                <p:cTn id="46" presetID="1" presetClass="entr" presetSubtype="0" fill="hold" grpId="0" nodeType="afterEffect">
                                  <p:stCondLst>
                                    <p:cond delay="0"/>
                                  </p:stCondLst>
                                  <p:childTnLst>
                                    <p:set>
                                      <p:cBhvr>
                                        <p:cTn id="47" dur="1" fill="hold">
                                          <p:stCondLst>
                                            <p:cond delay="499"/>
                                          </p:stCondLst>
                                        </p:cTn>
                                        <p:tgtEl>
                                          <p:spTgt spid="61520"/>
                                        </p:tgtEl>
                                        <p:attrNameLst>
                                          <p:attrName>style.visibility</p:attrName>
                                        </p:attrNameLst>
                                      </p:cBhvr>
                                      <p:to>
                                        <p:strVal val="visible"/>
                                      </p:to>
                                    </p:set>
                                  </p:childTnLst>
                                </p:cTn>
                              </p:par>
                            </p:childTnLst>
                          </p:cTn>
                        </p:par>
                        <p:par>
                          <p:cTn id="48" fill="hold">
                            <p:stCondLst>
                              <p:cond delay="1000"/>
                            </p:stCondLst>
                            <p:childTnLst>
                              <p:par>
                                <p:cTn id="49" presetID="1" presetClass="entr" presetSubtype="0" fill="hold" grpId="0" nodeType="afterEffect">
                                  <p:stCondLst>
                                    <p:cond delay="0"/>
                                  </p:stCondLst>
                                  <p:childTnLst>
                                    <p:set>
                                      <p:cBhvr>
                                        <p:cTn id="50" dur="1" fill="hold">
                                          <p:stCondLst>
                                            <p:cond delay="499"/>
                                          </p:stCondLst>
                                        </p:cTn>
                                        <p:tgtEl>
                                          <p:spTgt spid="61522"/>
                                        </p:tgtEl>
                                        <p:attrNameLst>
                                          <p:attrName>style.visibility</p:attrName>
                                        </p:attrNameLst>
                                      </p:cBhvr>
                                      <p:to>
                                        <p:strVal val="visible"/>
                                      </p:to>
                                    </p:set>
                                  </p:childTnLst>
                                </p:cTn>
                              </p:par>
                            </p:childTnLst>
                          </p:cTn>
                        </p:par>
                        <p:par>
                          <p:cTn id="51" fill="hold">
                            <p:stCondLst>
                              <p:cond delay="1500"/>
                            </p:stCondLst>
                            <p:childTnLst>
                              <p:par>
                                <p:cTn id="52" presetID="1" presetClass="entr" presetSubtype="0" fill="hold" grpId="0" nodeType="afterEffect">
                                  <p:stCondLst>
                                    <p:cond delay="0"/>
                                  </p:stCondLst>
                                  <p:childTnLst>
                                    <p:set>
                                      <p:cBhvr>
                                        <p:cTn id="53" dur="1" fill="hold">
                                          <p:stCondLst>
                                            <p:cond delay="499"/>
                                          </p:stCondLst>
                                        </p:cTn>
                                        <p:tgtEl>
                                          <p:spTgt spid="61521"/>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499"/>
                                          </p:stCondLst>
                                        </p:cTn>
                                        <p:tgtEl>
                                          <p:spTgt spid="61479"/>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499"/>
                                          </p:stCondLst>
                                        </p:cTn>
                                        <p:tgtEl>
                                          <p:spTgt spid="61525"/>
                                        </p:tgtEl>
                                        <p:attrNameLst>
                                          <p:attrName>style.visibility</p:attrName>
                                        </p:attrNameLst>
                                      </p:cBhvr>
                                      <p:to>
                                        <p:strVal val="visible"/>
                                      </p:to>
                                    </p:set>
                                  </p:childTnLst>
                                </p:cTn>
                              </p:par>
                            </p:childTnLst>
                          </p:cTn>
                        </p:par>
                        <p:par>
                          <p:cTn id="62" fill="hold">
                            <p:stCondLst>
                              <p:cond delay="500"/>
                            </p:stCondLst>
                            <p:childTnLst>
                              <p:par>
                                <p:cTn id="63" presetID="1" presetClass="entr" presetSubtype="0" fill="hold" grpId="0" nodeType="afterEffect">
                                  <p:stCondLst>
                                    <p:cond delay="0"/>
                                  </p:stCondLst>
                                  <p:childTnLst>
                                    <p:set>
                                      <p:cBhvr>
                                        <p:cTn id="64" dur="1" fill="hold">
                                          <p:stCondLst>
                                            <p:cond delay="499"/>
                                          </p:stCondLst>
                                        </p:cTn>
                                        <p:tgtEl>
                                          <p:spTgt spid="61529"/>
                                        </p:tgtEl>
                                        <p:attrNameLst>
                                          <p:attrName>style.visibility</p:attrName>
                                        </p:attrNameLst>
                                      </p:cBhvr>
                                      <p:to>
                                        <p:strVal val="visible"/>
                                      </p:to>
                                    </p:set>
                                  </p:childTnLst>
                                </p:cTn>
                              </p:par>
                            </p:childTnLst>
                          </p:cTn>
                        </p:par>
                        <p:par>
                          <p:cTn id="65" fill="hold">
                            <p:stCondLst>
                              <p:cond delay="1000"/>
                            </p:stCondLst>
                            <p:childTnLst>
                              <p:par>
                                <p:cTn id="66" presetID="1" presetClass="entr" presetSubtype="0" fill="hold" grpId="0" nodeType="afterEffect">
                                  <p:stCondLst>
                                    <p:cond delay="0"/>
                                  </p:stCondLst>
                                  <p:childTnLst>
                                    <p:set>
                                      <p:cBhvr>
                                        <p:cTn id="67" dur="1" fill="hold">
                                          <p:stCondLst>
                                            <p:cond delay="499"/>
                                          </p:stCondLst>
                                        </p:cTn>
                                        <p:tgtEl>
                                          <p:spTgt spid="61530"/>
                                        </p:tgtEl>
                                        <p:attrNameLst>
                                          <p:attrName>style.visibility</p:attrName>
                                        </p:attrNameLst>
                                      </p:cBhvr>
                                      <p:to>
                                        <p:strVal val="visible"/>
                                      </p:to>
                                    </p:set>
                                  </p:childTnLst>
                                </p:cTn>
                              </p:par>
                            </p:childTnLst>
                          </p:cTn>
                        </p:par>
                        <p:par>
                          <p:cTn id="68" fill="hold">
                            <p:stCondLst>
                              <p:cond delay="1500"/>
                            </p:stCondLst>
                            <p:childTnLst>
                              <p:par>
                                <p:cTn id="69" presetID="1" presetClass="entr" presetSubtype="0" fill="hold" grpId="0" nodeType="afterEffect">
                                  <p:stCondLst>
                                    <p:cond delay="0"/>
                                  </p:stCondLst>
                                  <p:childTnLst>
                                    <p:set>
                                      <p:cBhvr>
                                        <p:cTn id="70" dur="1" fill="hold">
                                          <p:stCondLst>
                                            <p:cond delay="499"/>
                                          </p:stCondLst>
                                        </p:cTn>
                                        <p:tgtEl>
                                          <p:spTgt spid="6144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499"/>
                                          </p:stCondLst>
                                        </p:cTn>
                                        <p:tgtEl>
                                          <p:spTgt spid="6149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61528"/>
                                        </p:tgtEl>
                                        <p:attrNameLst>
                                          <p:attrName>style.visibility</p:attrName>
                                        </p:attrNameLst>
                                      </p:cBhvr>
                                      <p:to>
                                        <p:strVal val="visible"/>
                                      </p:to>
                                    </p:set>
                                  </p:childTnLst>
                                </p:cTn>
                              </p:par>
                            </p:childTnLst>
                          </p:cTn>
                        </p:par>
                        <p:par>
                          <p:cTn id="79" fill="hold">
                            <p:stCondLst>
                              <p:cond delay="500"/>
                            </p:stCondLst>
                            <p:childTnLst>
                              <p:par>
                                <p:cTn id="80" presetID="1" presetClass="entr" presetSubtype="0" fill="hold" grpId="0" nodeType="afterEffect">
                                  <p:stCondLst>
                                    <p:cond delay="0"/>
                                  </p:stCondLst>
                                  <p:childTnLst>
                                    <p:set>
                                      <p:cBhvr>
                                        <p:cTn id="81" dur="1" fill="hold">
                                          <p:stCondLst>
                                            <p:cond delay="499"/>
                                          </p:stCondLst>
                                        </p:cTn>
                                        <p:tgtEl>
                                          <p:spTgt spid="61526"/>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499"/>
                                          </p:stCondLst>
                                        </p:cTn>
                                        <p:tgtEl>
                                          <p:spTgt spid="61531"/>
                                        </p:tgtEl>
                                        <p:attrNameLst>
                                          <p:attrName>style.visibility</p:attrName>
                                        </p:attrNameLst>
                                      </p:cBhvr>
                                      <p:to>
                                        <p:strVal val="visible"/>
                                      </p:to>
                                    </p:set>
                                  </p:childTnLst>
                                </p:cTn>
                              </p:par>
                            </p:childTnLst>
                          </p:cTn>
                        </p:par>
                        <p:par>
                          <p:cTn id="86" fill="hold">
                            <p:stCondLst>
                              <p:cond delay="500"/>
                            </p:stCondLst>
                            <p:childTnLst>
                              <p:par>
                                <p:cTn id="87" presetID="1" presetClass="entr" presetSubtype="0" fill="hold" grpId="0" nodeType="afterEffect">
                                  <p:stCondLst>
                                    <p:cond delay="0"/>
                                  </p:stCondLst>
                                  <p:childTnLst>
                                    <p:set>
                                      <p:cBhvr>
                                        <p:cTn id="88" dur="1" fill="hold">
                                          <p:stCondLst>
                                            <p:cond delay="499"/>
                                          </p:stCondLst>
                                        </p:cTn>
                                        <p:tgtEl>
                                          <p:spTgt spid="61527"/>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499"/>
                                          </p:stCondLst>
                                        </p:cTn>
                                        <p:tgtEl>
                                          <p:spTgt spid="61503"/>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499"/>
                                          </p:stCondLst>
                                        </p:cTn>
                                        <p:tgtEl>
                                          <p:spTgt spid="61448"/>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299"/>
                                          </p:stCondLst>
                                        </p:cTn>
                                        <p:tgtEl>
                                          <p:spTgt spid="614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5" grpId="0" animBg="1" autoUpdateAnimBg="0"/>
      <p:bldP spid="61447" grpId="0" autoUpdateAnimBg="0"/>
      <p:bldP spid="61448" grpId="0" autoUpdateAnimBg="0"/>
      <p:bldP spid="61466" grpId="0" autoUpdateAnimBg="0"/>
      <p:bldP spid="61515" grpId="0" autoUpdateAnimBg="0"/>
      <p:bldP spid="61516" grpId="0" autoUpdateAnimBg="0"/>
      <p:bldP spid="61517" grpId="0" animBg="1" autoUpdateAnimBg="0"/>
      <p:bldP spid="61518" grpId="0" autoUpdateAnimBg="0"/>
      <p:bldP spid="61520" grpId="0" animBg="1" autoUpdateAnimBg="0"/>
      <p:bldP spid="61521" grpId="0" animBg="1" autoUpdateAnimBg="0"/>
      <p:bldP spid="61522" grpId="0" animBg="1" autoUpdateAnimBg="0"/>
      <p:bldP spid="61523" grpId="0" animBg="1" autoUpdateAnimBg="0"/>
      <p:bldP spid="61524" grpId="0" animBg="1" autoUpdateAnimBg="0"/>
      <p:bldP spid="61525" grpId="0" animBg="1" autoUpdateAnimBg="0"/>
      <p:bldP spid="61526" grpId="0" animBg="1" autoUpdateAnimBg="0"/>
      <p:bldP spid="61527" grpId="0" animBg="1" autoUpdateAnimBg="0"/>
      <p:bldP spid="61528" grpId="0" animBg="1" autoUpdateAnimBg="0"/>
      <p:bldP spid="61529" grpId="0" animBg="1" autoUpdateAnimBg="0"/>
      <p:bldP spid="61530" grpId="0" animBg="1" autoUpdateAnimBg="0"/>
      <p:bldP spid="61531"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6"/>
          <p:cNvSpPr txBox="1">
            <a:spLocks noGrp="1" noChangeArrowheads="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57580F19-B22E-4078-A0B2-E0CDBC488DD5}" type="slidenum">
              <a:rPr lang="en-US" altLang="zh-CN" sz="1400"/>
            </a:fld>
            <a:endParaRPr lang="en-US" altLang="zh-CN" sz="1400"/>
          </a:p>
        </p:txBody>
      </p:sp>
      <p:sp>
        <p:nvSpPr>
          <p:cNvPr id="54275" name="灯片编号占位符 5"/>
          <p:cNvSpPr txBox="1">
            <a:spLocks noGrp="1" noChangeArrowheads="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FD0B163B-B2F5-4D7F-987A-AB4F576CDB7B}" type="slidenum">
              <a:rPr lang="en-US" altLang="zh-CN" sz="1400"/>
            </a:fld>
            <a:endParaRPr lang="en-US" altLang="zh-CN" sz="1400"/>
          </a:p>
        </p:txBody>
      </p:sp>
      <p:graphicFrame>
        <p:nvGraphicFramePr>
          <p:cNvPr id="62468" name="Object 2"/>
          <p:cNvGraphicFramePr>
            <a:graphicFrameLocks noChangeAspect="1"/>
          </p:cNvGraphicFramePr>
          <p:nvPr/>
        </p:nvGraphicFramePr>
        <p:xfrm>
          <a:off x="228600" y="3505200"/>
          <a:ext cx="4343400" cy="2906713"/>
        </p:xfrm>
        <a:graphic>
          <a:graphicData uri="http://schemas.openxmlformats.org/presentationml/2006/ole">
            <mc:AlternateContent xmlns:mc="http://schemas.openxmlformats.org/markup-compatibility/2006">
              <mc:Choice xmlns:v="urn:schemas-microsoft-com:vml" Requires="v">
                <p:oleObj spid="_x0000_s5130" name="" r:id="rId1" imgW="2244725" imgH="1504315" progId="">
                  <p:embed/>
                </p:oleObj>
              </mc:Choice>
              <mc:Fallback>
                <p:oleObj name="" r:id="rId1" imgW="2244725" imgH="1504315" progId="">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505200"/>
                        <a:ext cx="4343400" cy="290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2469" name="Rectangle 3"/>
          <p:cNvSpPr>
            <a:spLocks noGrp="1" noChangeArrowheads="1"/>
          </p:cNvSpPr>
          <p:nvPr>
            <p:ph type="title" idx="4294967295"/>
          </p:nvPr>
        </p:nvSpPr>
        <p:spPr>
          <a:xfrm>
            <a:off x="228600" y="0"/>
            <a:ext cx="5562600" cy="685800"/>
          </a:xfrm>
        </p:spPr>
        <p:txBody>
          <a:bodyPr/>
          <a:lstStyle/>
          <a:p>
            <a:pPr eaLnBrk="1" hangingPunct="1">
              <a:defRPr/>
            </a:pPr>
            <a:r>
              <a:rPr lang="zh-CN" altLang="en-US" sz="2800" b="1">
                <a:effectLst>
                  <a:outerShdw blurRad="38100" dist="38100" dir="2700000" algn="tl">
                    <a:srgbClr val="000000"/>
                  </a:outerShdw>
                </a:effectLst>
                <a:latin typeface="黑体" panose="02010609060101010101" pitchFamily="2" charset="-122"/>
                <a:ea typeface="黑体" panose="02010609060101010101" pitchFamily="2" charset="-122"/>
              </a:rPr>
              <a:t>二、广度优先搜索</a:t>
            </a:r>
            <a:r>
              <a:rPr lang="en-US" sz="2800" b="1">
                <a:effectLst>
                  <a:outerShdw blurRad="38100" dist="38100" dir="2700000" algn="tl">
                    <a:srgbClr val="000000"/>
                  </a:outerShdw>
                </a:effectLst>
                <a:latin typeface="黑体" panose="02010609060101010101" pitchFamily="2" charset="-122"/>
                <a:ea typeface="黑体" panose="02010609060101010101" pitchFamily="2" charset="-122"/>
              </a:rPr>
              <a:t>( </a:t>
            </a:r>
            <a:r>
              <a:rPr lang="en-US" sz="2800" b="1">
                <a:solidFill>
                  <a:srgbClr val="FF0000"/>
                </a:solidFill>
                <a:effectLst>
                  <a:outerShdw blurRad="38100" dist="38100" dir="2700000" algn="tl">
                    <a:srgbClr val="000000"/>
                  </a:outerShdw>
                </a:effectLst>
                <a:latin typeface="黑体" panose="02010609060101010101" pitchFamily="2" charset="-122"/>
                <a:ea typeface="黑体" panose="02010609060101010101" pitchFamily="2" charset="-122"/>
              </a:rPr>
              <a:t>BFS</a:t>
            </a:r>
            <a:r>
              <a:rPr lang="en-US" sz="2800" b="1">
                <a:effectLst>
                  <a:outerShdw blurRad="38100" dist="38100" dir="2700000" algn="tl">
                    <a:srgbClr val="000000"/>
                  </a:outerShdw>
                </a:effectLst>
                <a:latin typeface="黑体" panose="02010609060101010101" pitchFamily="2" charset="-122"/>
                <a:ea typeface="黑体" panose="02010609060101010101" pitchFamily="2" charset="-122"/>
              </a:rPr>
              <a:t> )</a:t>
            </a:r>
            <a:endParaRPr lang="en-US" sz="2800" b="1">
              <a:effectLst>
                <a:outerShdw blurRad="38100" dist="38100" dir="2700000" algn="tl">
                  <a:srgbClr val="000000"/>
                </a:outerShdw>
              </a:effectLst>
              <a:latin typeface="黑体" panose="02010609060101010101" pitchFamily="2" charset="-122"/>
              <a:ea typeface="黑体" panose="02010609060101010101" pitchFamily="2" charset="-122"/>
            </a:endParaRPr>
          </a:p>
        </p:txBody>
      </p:sp>
      <p:sp>
        <p:nvSpPr>
          <p:cNvPr id="54278" name="Rectangle 4"/>
          <p:cNvSpPr>
            <a:spLocks noChangeArrowheads="1"/>
          </p:cNvSpPr>
          <p:nvPr/>
        </p:nvSpPr>
        <p:spPr bwMode="auto">
          <a:xfrm>
            <a:off x="228600" y="685800"/>
            <a:ext cx="853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5750" indent="-285750" algn="just"/>
            <a:r>
              <a:rPr lang="zh-CN" altLang="en-US" sz="2800">
                <a:solidFill>
                  <a:srgbClr val="333300"/>
                </a:solidFill>
                <a:latin typeface="黑体" panose="02010609060101010101" pitchFamily="2" charset="-122"/>
                <a:ea typeface="黑体" panose="02010609060101010101" pitchFamily="2" charset="-122"/>
              </a:rPr>
              <a:t>基本思想：</a:t>
            </a:r>
            <a:r>
              <a:rPr lang="en-US" altLang="zh-CN" sz="2800">
                <a:solidFill>
                  <a:schemeClr val="tx2"/>
                </a:solidFill>
                <a:ea typeface="黑体" panose="02010609060101010101" pitchFamily="2" charset="-122"/>
              </a:rPr>
              <a:t>——</a:t>
            </a:r>
            <a:r>
              <a:rPr lang="zh-CN" altLang="en-US" sz="2800" b="1">
                <a:solidFill>
                  <a:schemeClr val="tx2"/>
                </a:solidFill>
                <a:ea typeface="楷体_GB2312" pitchFamily="49" charset="-122"/>
              </a:rPr>
              <a:t>仿树的层次遍历过程。</a:t>
            </a:r>
            <a:endParaRPr lang="zh-CN" altLang="en-US" sz="2800" b="1">
              <a:solidFill>
                <a:schemeClr val="tx2"/>
              </a:solidFill>
              <a:ea typeface="楷体_GB2312" pitchFamily="49" charset="-122"/>
            </a:endParaRPr>
          </a:p>
        </p:txBody>
      </p:sp>
      <p:sp>
        <p:nvSpPr>
          <p:cNvPr id="62471" name="AutoShape 5">
            <a:hlinkClick r:id="rId3" action="ppaction://hlinksldjump" highlightClick="1"/>
          </p:cNvPr>
          <p:cNvSpPr>
            <a:spLocks noChangeArrowheads="1"/>
          </p:cNvSpPr>
          <p:nvPr/>
        </p:nvSpPr>
        <p:spPr bwMode="auto">
          <a:xfrm>
            <a:off x="8001000" y="5791200"/>
            <a:ext cx="533400" cy="457200"/>
          </a:xfrm>
          <a:prstGeom prst="actionButtonForwardNext">
            <a:avLst/>
          </a:prstGeom>
          <a:noFill/>
          <a:ln w="9525">
            <a:solidFill>
              <a:srgbClr val="3366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54280" name="AutoShape 6"/>
          <p:cNvSpPr>
            <a:spLocks noChangeArrowheads="1"/>
          </p:cNvSpPr>
          <p:nvPr/>
        </p:nvSpPr>
        <p:spPr bwMode="auto">
          <a:xfrm>
            <a:off x="5943600" y="0"/>
            <a:ext cx="2743200" cy="533400"/>
          </a:xfrm>
          <a:prstGeom prst="wedgeRoundRectCallout">
            <a:avLst>
              <a:gd name="adj1" fmla="val -85361"/>
              <a:gd name="adj2" fmla="val 11310"/>
              <a:gd name="adj3" fmla="val 16667"/>
            </a:avLst>
          </a:prstGeom>
          <a:solidFill>
            <a:srgbClr val="33CCCC"/>
          </a:solidFill>
          <a:ln w="9525">
            <a:solidFill>
              <a:schemeClr val="tx1"/>
            </a:solidFill>
            <a:miter lim="800000"/>
          </a:ln>
        </p:spPr>
        <p:txBody>
          <a:bodyPr anchor="ctr"/>
          <a:lstStyle/>
          <a:p>
            <a:pPr algn="ctr"/>
            <a:r>
              <a:rPr lang="en-US" altLang="zh-CN" sz="2000">
                <a:solidFill>
                  <a:srgbClr val="333300"/>
                </a:solidFill>
                <a:ea typeface="楷体_GB2312" pitchFamily="49" charset="-122"/>
              </a:rPr>
              <a:t>Breadth_First Search</a:t>
            </a:r>
            <a:endParaRPr lang="en-US" altLang="zh-CN" sz="2000">
              <a:solidFill>
                <a:srgbClr val="333300"/>
              </a:solidFill>
              <a:ea typeface="楷体_GB2312" pitchFamily="49" charset="-122"/>
            </a:endParaRPr>
          </a:p>
        </p:txBody>
      </p:sp>
      <p:sp>
        <p:nvSpPr>
          <p:cNvPr id="62473" name="Text Box 7"/>
          <p:cNvSpPr txBox="1">
            <a:spLocks noChangeArrowheads="1"/>
          </p:cNvSpPr>
          <p:nvPr/>
        </p:nvSpPr>
        <p:spPr bwMode="auto">
          <a:xfrm>
            <a:off x="4665663" y="1935163"/>
            <a:ext cx="609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defRPr/>
            </a:pPr>
            <a:r>
              <a:rPr lang="en-US" sz="3200">
                <a:solidFill>
                  <a:schemeClr val="tx2"/>
                </a:solidFill>
                <a:effectLst>
                  <a:outerShdw blurRad="38100" dist="38100" dir="2700000" algn="tl">
                    <a:srgbClr val="000000"/>
                  </a:outerShdw>
                </a:effectLst>
                <a:ea typeface="黑体" panose="02010609060101010101" pitchFamily="2" charset="-122"/>
              </a:rPr>
              <a:t>v1</a:t>
            </a:r>
            <a:endParaRPr lang="en-US" sz="3200">
              <a:solidFill>
                <a:schemeClr val="tx2"/>
              </a:solidFill>
              <a:effectLst>
                <a:outerShdw blurRad="38100" dist="38100" dir="2700000" algn="tl">
                  <a:srgbClr val="000000"/>
                </a:outerShdw>
              </a:effectLst>
              <a:ea typeface="黑体" panose="02010609060101010101" pitchFamily="2" charset="-122"/>
            </a:endParaRPr>
          </a:p>
        </p:txBody>
      </p:sp>
      <p:grpSp>
        <p:nvGrpSpPr>
          <p:cNvPr id="62474" name="Group 10"/>
          <p:cNvGrpSpPr/>
          <p:nvPr/>
        </p:nvGrpSpPr>
        <p:grpSpPr bwMode="auto">
          <a:xfrm>
            <a:off x="838200" y="1295400"/>
            <a:ext cx="3505200" cy="2057400"/>
            <a:chOff x="0" y="0"/>
            <a:chExt cx="2304" cy="1520"/>
          </a:xfrm>
        </p:grpSpPr>
        <p:sp>
          <p:nvSpPr>
            <p:cNvPr id="54312" name="Oval 9"/>
            <p:cNvSpPr>
              <a:spLocks noChangeArrowheads="1"/>
            </p:cNvSpPr>
            <p:nvPr/>
          </p:nvSpPr>
          <p:spPr bwMode="auto">
            <a:xfrm>
              <a:off x="736" y="0"/>
              <a:ext cx="234" cy="270"/>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anose="02010609060101010101" pitchFamily="2" charset="-122"/>
                </a:rPr>
                <a:t>v1</a:t>
              </a:r>
              <a:endParaRPr lang="en-US" altLang="zh-CN" sz="2400">
                <a:solidFill>
                  <a:schemeClr val="hlink"/>
                </a:solidFill>
                <a:ea typeface="黑体" panose="02010609060101010101" pitchFamily="2" charset="-122"/>
              </a:endParaRPr>
            </a:p>
          </p:txBody>
        </p:sp>
        <p:sp>
          <p:nvSpPr>
            <p:cNvPr id="54313" name="Oval 10"/>
            <p:cNvSpPr>
              <a:spLocks noChangeArrowheads="1"/>
            </p:cNvSpPr>
            <p:nvPr/>
          </p:nvSpPr>
          <p:spPr bwMode="auto">
            <a:xfrm>
              <a:off x="348" y="402"/>
              <a:ext cx="234" cy="269"/>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anose="02010609060101010101" pitchFamily="2" charset="-122"/>
                </a:rPr>
                <a:t>v2</a:t>
              </a:r>
              <a:endParaRPr lang="en-US" altLang="zh-CN" sz="2400">
                <a:solidFill>
                  <a:schemeClr val="hlink"/>
                </a:solidFill>
                <a:ea typeface="黑体" panose="02010609060101010101" pitchFamily="2" charset="-122"/>
              </a:endParaRPr>
            </a:p>
          </p:txBody>
        </p:sp>
        <p:sp>
          <p:nvSpPr>
            <p:cNvPr id="54314" name="Oval 11"/>
            <p:cNvSpPr>
              <a:spLocks noChangeArrowheads="1"/>
            </p:cNvSpPr>
            <p:nvPr/>
          </p:nvSpPr>
          <p:spPr bwMode="auto">
            <a:xfrm>
              <a:off x="1661" y="360"/>
              <a:ext cx="232" cy="270"/>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anose="02010609060101010101" pitchFamily="2" charset="-122"/>
                </a:rPr>
                <a:t>v3</a:t>
              </a:r>
              <a:endParaRPr lang="en-US" altLang="zh-CN" sz="2400">
                <a:solidFill>
                  <a:schemeClr val="hlink"/>
                </a:solidFill>
                <a:ea typeface="黑体" panose="02010609060101010101" pitchFamily="2" charset="-122"/>
              </a:endParaRPr>
            </a:p>
          </p:txBody>
        </p:sp>
        <p:sp>
          <p:nvSpPr>
            <p:cNvPr id="54315" name="Oval 12"/>
            <p:cNvSpPr>
              <a:spLocks noChangeArrowheads="1"/>
            </p:cNvSpPr>
            <p:nvPr/>
          </p:nvSpPr>
          <p:spPr bwMode="auto">
            <a:xfrm>
              <a:off x="426" y="1250"/>
              <a:ext cx="233" cy="270"/>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anose="02010609060101010101" pitchFamily="2" charset="-122"/>
                </a:rPr>
                <a:t>v8</a:t>
              </a:r>
              <a:endParaRPr lang="en-US" altLang="zh-CN" sz="2400">
                <a:solidFill>
                  <a:schemeClr val="hlink"/>
                </a:solidFill>
                <a:ea typeface="黑体" panose="02010609060101010101" pitchFamily="2" charset="-122"/>
              </a:endParaRPr>
            </a:p>
          </p:txBody>
        </p:sp>
        <p:sp>
          <p:nvSpPr>
            <p:cNvPr id="54316" name="Line 13"/>
            <p:cNvSpPr>
              <a:spLocks noChangeShapeType="1"/>
            </p:cNvSpPr>
            <p:nvPr/>
          </p:nvSpPr>
          <p:spPr bwMode="auto">
            <a:xfrm>
              <a:off x="970" y="116"/>
              <a:ext cx="735" cy="28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317" name="Line 14"/>
            <p:cNvSpPr>
              <a:spLocks noChangeShapeType="1"/>
            </p:cNvSpPr>
            <p:nvPr/>
          </p:nvSpPr>
          <p:spPr bwMode="auto">
            <a:xfrm flipH="1">
              <a:off x="504" y="192"/>
              <a:ext cx="272" cy="232"/>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318" name="Line 15"/>
            <p:cNvSpPr>
              <a:spLocks noChangeShapeType="1"/>
            </p:cNvSpPr>
            <p:nvPr/>
          </p:nvSpPr>
          <p:spPr bwMode="auto">
            <a:xfrm>
              <a:off x="542" y="633"/>
              <a:ext cx="156" cy="193"/>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319" name="Line 16"/>
            <p:cNvSpPr>
              <a:spLocks noChangeShapeType="1"/>
            </p:cNvSpPr>
            <p:nvPr/>
          </p:nvSpPr>
          <p:spPr bwMode="auto">
            <a:xfrm>
              <a:off x="1855" y="592"/>
              <a:ext cx="311" cy="31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320" name="Line 17"/>
            <p:cNvSpPr>
              <a:spLocks noChangeShapeType="1"/>
            </p:cNvSpPr>
            <p:nvPr/>
          </p:nvSpPr>
          <p:spPr bwMode="auto">
            <a:xfrm flipH="1">
              <a:off x="1583" y="630"/>
              <a:ext cx="156" cy="30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321" name="Oval 18"/>
            <p:cNvSpPr>
              <a:spLocks noChangeArrowheads="1"/>
            </p:cNvSpPr>
            <p:nvPr/>
          </p:nvSpPr>
          <p:spPr bwMode="auto">
            <a:xfrm>
              <a:off x="2072" y="887"/>
              <a:ext cx="232" cy="271"/>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anose="02010609060101010101" pitchFamily="2" charset="-122"/>
                </a:rPr>
                <a:t>v7</a:t>
              </a:r>
              <a:endParaRPr lang="en-US" altLang="zh-CN" sz="2400">
                <a:solidFill>
                  <a:schemeClr val="hlink"/>
                </a:solidFill>
                <a:ea typeface="黑体" panose="02010609060101010101" pitchFamily="2" charset="-122"/>
              </a:endParaRPr>
            </a:p>
          </p:txBody>
        </p:sp>
        <p:sp>
          <p:nvSpPr>
            <p:cNvPr id="54322" name="Oval 19"/>
            <p:cNvSpPr>
              <a:spLocks noChangeArrowheads="1"/>
            </p:cNvSpPr>
            <p:nvPr/>
          </p:nvSpPr>
          <p:spPr bwMode="auto">
            <a:xfrm>
              <a:off x="1428" y="900"/>
              <a:ext cx="233" cy="270"/>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anose="02010609060101010101" pitchFamily="2" charset="-122"/>
                </a:rPr>
                <a:t>v6</a:t>
              </a:r>
              <a:endParaRPr lang="en-US" altLang="zh-CN" sz="2400">
                <a:solidFill>
                  <a:schemeClr val="hlink"/>
                </a:solidFill>
                <a:ea typeface="黑体" panose="02010609060101010101" pitchFamily="2" charset="-122"/>
              </a:endParaRPr>
            </a:p>
          </p:txBody>
        </p:sp>
        <p:sp>
          <p:nvSpPr>
            <p:cNvPr id="54323" name="Oval 20"/>
            <p:cNvSpPr>
              <a:spLocks noChangeArrowheads="1"/>
            </p:cNvSpPr>
            <p:nvPr/>
          </p:nvSpPr>
          <p:spPr bwMode="auto">
            <a:xfrm>
              <a:off x="0" y="826"/>
              <a:ext cx="232" cy="270"/>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anose="02010609060101010101" pitchFamily="2" charset="-122"/>
                </a:rPr>
                <a:t>v4</a:t>
              </a:r>
              <a:endParaRPr lang="en-US" altLang="zh-CN" sz="2400">
                <a:solidFill>
                  <a:schemeClr val="hlink"/>
                </a:solidFill>
                <a:ea typeface="黑体" panose="02010609060101010101" pitchFamily="2" charset="-122"/>
              </a:endParaRPr>
            </a:p>
          </p:txBody>
        </p:sp>
        <p:sp>
          <p:nvSpPr>
            <p:cNvPr id="54324" name="Oval 21"/>
            <p:cNvSpPr>
              <a:spLocks noChangeArrowheads="1"/>
            </p:cNvSpPr>
            <p:nvPr/>
          </p:nvSpPr>
          <p:spPr bwMode="auto">
            <a:xfrm>
              <a:off x="698" y="787"/>
              <a:ext cx="232" cy="270"/>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anose="02010609060101010101" pitchFamily="2" charset="-122"/>
                </a:rPr>
                <a:t>v5</a:t>
              </a:r>
              <a:endParaRPr lang="en-US" altLang="zh-CN" sz="2400">
                <a:solidFill>
                  <a:schemeClr val="hlink"/>
                </a:solidFill>
                <a:ea typeface="黑体" panose="02010609060101010101" pitchFamily="2" charset="-122"/>
              </a:endParaRPr>
            </a:p>
          </p:txBody>
        </p:sp>
        <p:sp>
          <p:nvSpPr>
            <p:cNvPr id="54325" name="Line 22"/>
            <p:cNvSpPr>
              <a:spLocks noChangeShapeType="1"/>
            </p:cNvSpPr>
            <p:nvPr/>
          </p:nvSpPr>
          <p:spPr bwMode="auto">
            <a:xfrm flipH="1">
              <a:off x="194" y="594"/>
              <a:ext cx="154" cy="232"/>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326" name="Line 23"/>
            <p:cNvSpPr>
              <a:spLocks noChangeShapeType="1"/>
            </p:cNvSpPr>
            <p:nvPr/>
          </p:nvSpPr>
          <p:spPr bwMode="auto">
            <a:xfrm>
              <a:off x="194" y="1096"/>
              <a:ext cx="272" cy="193"/>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327" name="Line 24"/>
            <p:cNvSpPr>
              <a:spLocks noChangeShapeType="1"/>
            </p:cNvSpPr>
            <p:nvPr/>
          </p:nvSpPr>
          <p:spPr bwMode="auto">
            <a:xfrm flipH="1">
              <a:off x="659" y="1057"/>
              <a:ext cx="117" cy="271"/>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62491" name="Rectangle 25"/>
          <p:cNvSpPr>
            <a:spLocks noChangeArrowheads="1"/>
          </p:cNvSpPr>
          <p:nvPr/>
        </p:nvSpPr>
        <p:spPr bwMode="auto">
          <a:xfrm>
            <a:off x="5449888" y="1385888"/>
            <a:ext cx="16367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800" dirty="0">
                <a:solidFill>
                  <a:srgbClr val="333300"/>
                </a:solidFill>
                <a:effectLst>
                  <a:outerShdw blurRad="38100" dist="38100" dir="2700000" algn="tl">
                    <a:srgbClr val="000000"/>
                  </a:outerShdw>
                </a:effectLst>
                <a:ea typeface="楷体_GB2312" pitchFamily="49" charset="-122"/>
              </a:rPr>
              <a:t>BFS </a:t>
            </a:r>
            <a:r>
              <a:rPr lang="zh-CN" altLang="en-US" sz="2800" dirty="0">
                <a:solidFill>
                  <a:srgbClr val="333300"/>
                </a:solidFill>
                <a:effectLst>
                  <a:outerShdw blurRad="38100" dist="38100" dir="2700000" algn="tl">
                    <a:srgbClr val="000000"/>
                  </a:outerShdw>
                </a:effectLst>
                <a:latin typeface="楷体_GB2312" pitchFamily="49" charset="-122"/>
                <a:ea typeface="楷体_GB2312" pitchFamily="49" charset="-122"/>
              </a:rPr>
              <a:t>结果</a:t>
            </a:r>
            <a:endParaRPr lang="zh-CN" altLang="en-US" sz="2800" dirty="0">
              <a:solidFill>
                <a:srgbClr val="333300"/>
              </a:solidFill>
              <a:effectLst>
                <a:outerShdw blurRad="38100" dist="38100" dir="2700000" algn="tl">
                  <a:srgbClr val="000000"/>
                </a:outerShdw>
              </a:effectLst>
              <a:latin typeface="楷体_GB2312" pitchFamily="49" charset="-122"/>
              <a:ea typeface="楷体_GB2312" pitchFamily="49" charset="-122"/>
            </a:endParaRPr>
          </a:p>
        </p:txBody>
      </p:sp>
      <p:sp>
        <p:nvSpPr>
          <p:cNvPr id="62492" name="Rectangle 26"/>
          <p:cNvSpPr>
            <a:spLocks noChangeArrowheads="1"/>
          </p:cNvSpPr>
          <p:nvPr/>
        </p:nvSpPr>
        <p:spPr bwMode="auto">
          <a:xfrm>
            <a:off x="323850" y="1341438"/>
            <a:ext cx="1439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r>
              <a:rPr lang="zh-CN" altLang="en-US" sz="2800">
                <a:solidFill>
                  <a:srgbClr val="333300"/>
                </a:solidFill>
                <a:effectLst>
                  <a:outerShdw blurRad="38100" dist="38100" dir="2700000" algn="tl">
                    <a:srgbClr val="000000"/>
                  </a:outerShdw>
                </a:effectLst>
                <a:latin typeface="黑体" panose="02010609060101010101" pitchFamily="2" charset="-122"/>
                <a:ea typeface="黑体" panose="02010609060101010101" pitchFamily="2" charset="-122"/>
              </a:rPr>
              <a:t>例</a:t>
            </a:r>
            <a:r>
              <a:rPr lang="en-US" sz="2800">
                <a:solidFill>
                  <a:srgbClr val="333300"/>
                </a:solidFill>
                <a:effectLst>
                  <a:outerShdw blurRad="38100" dist="38100" dir="2700000" algn="tl">
                    <a:srgbClr val="000000"/>
                  </a:outerShdw>
                </a:effectLst>
                <a:latin typeface="黑体" panose="02010609060101010101" pitchFamily="2" charset="-122"/>
                <a:ea typeface="黑体" panose="02010609060101010101" pitchFamily="2" charset="-122"/>
              </a:rPr>
              <a:t>1</a:t>
            </a:r>
            <a:r>
              <a:rPr lang="zh-CN" altLang="en-US" sz="2800">
                <a:solidFill>
                  <a:srgbClr val="333300"/>
                </a:solidFill>
                <a:effectLst>
                  <a:outerShdw blurRad="38100" dist="38100" dir="2700000" algn="tl">
                    <a:srgbClr val="000000"/>
                  </a:outerShdw>
                </a:effectLst>
                <a:latin typeface="黑体" panose="02010609060101010101" pitchFamily="2" charset="-122"/>
                <a:ea typeface="黑体" panose="02010609060101010101" pitchFamily="2" charset="-122"/>
              </a:rPr>
              <a:t>：</a:t>
            </a:r>
            <a:endParaRPr lang="zh-CN" altLang="en-US" sz="2800">
              <a:solidFill>
                <a:srgbClr val="333300"/>
              </a:solidFill>
              <a:effectLst>
                <a:outerShdw blurRad="38100" dist="38100" dir="2700000" algn="tl">
                  <a:srgbClr val="000000"/>
                </a:outerShdw>
              </a:effectLst>
              <a:latin typeface="黑体" panose="02010609060101010101" pitchFamily="2" charset="-122"/>
              <a:ea typeface="黑体" panose="02010609060101010101" pitchFamily="2" charset="-122"/>
            </a:endParaRPr>
          </a:p>
        </p:txBody>
      </p:sp>
      <p:sp>
        <p:nvSpPr>
          <p:cNvPr id="62493" name="Rectangle 27"/>
          <p:cNvSpPr>
            <a:spLocks noChangeArrowheads="1"/>
          </p:cNvSpPr>
          <p:nvPr/>
        </p:nvSpPr>
        <p:spPr bwMode="auto">
          <a:xfrm>
            <a:off x="5046663" y="1935163"/>
            <a:ext cx="5921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a:solidFill>
                  <a:schemeClr val="tx2"/>
                </a:solidFill>
                <a:effectLst>
                  <a:outerShdw blurRad="38100" dist="38100" dir="2700000" algn="tl">
                    <a:srgbClr val="000000"/>
                  </a:outerShdw>
                </a:effectLst>
                <a:ea typeface="黑体" panose="02010609060101010101" pitchFamily="2" charset="-122"/>
              </a:rPr>
              <a:t>→</a:t>
            </a:r>
            <a:endParaRPr lang="en-US" sz="3200">
              <a:solidFill>
                <a:schemeClr val="tx2"/>
              </a:solidFill>
              <a:effectLst>
                <a:outerShdw blurRad="38100" dist="38100" dir="2700000" algn="tl">
                  <a:srgbClr val="000000"/>
                </a:outerShdw>
              </a:effectLst>
              <a:ea typeface="黑体" panose="02010609060101010101" pitchFamily="2" charset="-122"/>
            </a:endParaRPr>
          </a:p>
        </p:txBody>
      </p:sp>
      <p:sp>
        <p:nvSpPr>
          <p:cNvPr id="62494" name="Rectangle 28"/>
          <p:cNvSpPr>
            <a:spLocks noChangeArrowheads="1"/>
          </p:cNvSpPr>
          <p:nvPr/>
        </p:nvSpPr>
        <p:spPr bwMode="auto">
          <a:xfrm>
            <a:off x="6799263" y="1935163"/>
            <a:ext cx="5921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a:solidFill>
                  <a:schemeClr val="tx2"/>
                </a:solidFill>
                <a:effectLst>
                  <a:outerShdw blurRad="38100" dist="38100" dir="2700000" algn="tl">
                    <a:srgbClr val="000000"/>
                  </a:outerShdw>
                </a:effectLst>
                <a:ea typeface="黑体" panose="02010609060101010101" pitchFamily="2" charset="-122"/>
              </a:rPr>
              <a:t>→</a:t>
            </a:r>
            <a:endParaRPr lang="en-US" sz="3200">
              <a:solidFill>
                <a:schemeClr val="tx2"/>
              </a:solidFill>
              <a:effectLst>
                <a:outerShdw blurRad="38100" dist="38100" dir="2700000" algn="tl">
                  <a:srgbClr val="000000"/>
                </a:outerShdw>
              </a:effectLst>
              <a:ea typeface="黑体" panose="02010609060101010101" pitchFamily="2" charset="-122"/>
            </a:endParaRPr>
          </a:p>
        </p:txBody>
      </p:sp>
      <p:sp>
        <p:nvSpPr>
          <p:cNvPr id="62495" name="Rectangle 29"/>
          <p:cNvSpPr>
            <a:spLocks noChangeArrowheads="1"/>
          </p:cNvSpPr>
          <p:nvPr/>
        </p:nvSpPr>
        <p:spPr bwMode="auto">
          <a:xfrm>
            <a:off x="5961063" y="2514600"/>
            <a:ext cx="5921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a:solidFill>
                  <a:schemeClr val="tx2"/>
                </a:solidFill>
                <a:effectLst>
                  <a:outerShdw blurRad="38100" dist="38100" dir="2700000" algn="tl">
                    <a:srgbClr val="000000"/>
                  </a:outerShdw>
                </a:effectLst>
                <a:ea typeface="黑体" panose="02010609060101010101" pitchFamily="2" charset="-122"/>
              </a:rPr>
              <a:t>→</a:t>
            </a:r>
            <a:endParaRPr lang="en-US" sz="3200">
              <a:solidFill>
                <a:schemeClr val="tx2"/>
              </a:solidFill>
              <a:effectLst>
                <a:outerShdw blurRad="38100" dist="38100" dir="2700000" algn="tl">
                  <a:srgbClr val="000000"/>
                </a:outerShdw>
              </a:effectLst>
              <a:ea typeface="黑体" panose="02010609060101010101" pitchFamily="2" charset="-122"/>
            </a:endParaRPr>
          </a:p>
        </p:txBody>
      </p:sp>
      <p:grpSp>
        <p:nvGrpSpPr>
          <p:cNvPr id="62496" name="Group 32"/>
          <p:cNvGrpSpPr/>
          <p:nvPr/>
        </p:nvGrpSpPr>
        <p:grpSpPr bwMode="auto">
          <a:xfrm>
            <a:off x="5503863" y="1935163"/>
            <a:ext cx="1428750" cy="579437"/>
            <a:chOff x="0" y="0"/>
            <a:chExt cx="900" cy="365"/>
          </a:xfrm>
        </p:grpSpPr>
        <p:sp>
          <p:nvSpPr>
            <p:cNvPr id="62497" name="Rectangle 31"/>
            <p:cNvSpPr>
              <a:spLocks noChangeArrowheads="1"/>
            </p:cNvSpPr>
            <p:nvPr/>
          </p:nvSpPr>
          <p:spPr bwMode="auto">
            <a:xfrm>
              <a:off x="251" y="0"/>
              <a:ext cx="37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a:solidFill>
                    <a:schemeClr val="tx2"/>
                  </a:solidFill>
                  <a:effectLst>
                    <a:outerShdw blurRad="38100" dist="38100" dir="2700000" algn="tl">
                      <a:srgbClr val="000000"/>
                    </a:outerShdw>
                  </a:effectLst>
                  <a:ea typeface="黑体" panose="02010609060101010101" pitchFamily="2" charset="-122"/>
                </a:rPr>
                <a:t>→</a:t>
              </a:r>
              <a:endParaRPr lang="en-US" sz="3200">
                <a:solidFill>
                  <a:schemeClr val="tx2"/>
                </a:solidFill>
                <a:effectLst>
                  <a:outerShdw blurRad="38100" dist="38100" dir="2700000" algn="tl">
                    <a:srgbClr val="000000"/>
                  </a:outerShdw>
                </a:effectLst>
                <a:ea typeface="黑体" panose="02010609060101010101" pitchFamily="2" charset="-122"/>
              </a:endParaRPr>
            </a:p>
          </p:txBody>
        </p:sp>
        <p:sp>
          <p:nvSpPr>
            <p:cNvPr id="62498" name="Rectangle 32"/>
            <p:cNvSpPr>
              <a:spLocks noChangeArrowheads="1"/>
            </p:cNvSpPr>
            <p:nvPr/>
          </p:nvSpPr>
          <p:spPr bwMode="auto">
            <a:xfrm>
              <a:off x="0" y="0"/>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a:solidFill>
                    <a:schemeClr val="tx2"/>
                  </a:solidFill>
                  <a:effectLst>
                    <a:outerShdw blurRad="38100" dist="38100" dir="2700000" algn="tl">
                      <a:srgbClr val="000000"/>
                    </a:outerShdw>
                  </a:effectLst>
                  <a:ea typeface="黑体" panose="02010609060101010101" pitchFamily="2" charset="-122"/>
                </a:rPr>
                <a:t>v2</a:t>
              </a:r>
              <a:endParaRPr lang="en-US" sz="3200">
                <a:solidFill>
                  <a:schemeClr val="tx2"/>
                </a:solidFill>
                <a:effectLst>
                  <a:outerShdw blurRad="38100" dist="38100" dir="2700000" algn="tl">
                    <a:srgbClr val="000000"/>
                  </a:outerShdw>
                </a:effectLst>
                <a:ea typeface="黑体" panose="02010609060101010101" pitchFamily="2" charset="-122"/>
              </a:endParaRPr>
            </a:p>
          </p:txBody>
        </p:sp>
        <p:sp>
          <p:nvSpPr>
            <p:cNvPr id="62499" name="Rectangle 33"/>
            <p:cNvSpPr>
              <a:spLocks noChangeArrowheads="1"/>
            </p:cNvSpPr>
            <p:nvPr/>
          </p:nvSpPr>
          <p:spPr bwMode="auto">
            <a:xfrm>
              <a:off x="528" y="0"/>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a:solidFill>
                    <a:schemeClr val="tx2"/>
                  </a:solidFill>
                  <a:effectLst>
                    <a:outerShdw blurRad="38100" dist="38100" dir="2700000" algn="tl">
                      <a:srgbClr val="000000"/>
                    </a:outerShdw>
                  </a:effectLst>
                  <a:ea typeface="黑体" panose="02010609060101010101" pitchFamily="2" charset="-122"/>
                </a:rPr>
                <a:t>v3</a:t>
              </a:r>
              <a:endParaRPr lang="en-US" sz="3200">
                <a:solidFill>
                  <a:schemeClr val="tx2"/>
                </a:solidFill>
                <a:effectLst>
                  <a:outerShdw blurRad="38100" dist="38100" dir="2700000" algn="tl">
                    <a:srgbClr val="000000"/>
                  </a:outerShdw>
                </a:effectLst>
                <a:ea typeface="黑体" panose="02010609060101010101" pitchFamily="2" charset="-122"/>
              </a:endParaRPr>
            </a:p>
          </p:txBody>
        </p:sp>
      </p:grpSp>
      <p:grpSp>
        <p:nvGrpSpPr>
          <p:cNvPr id="62500" name="Group 36"/>
          <p:cNvGrpSpPr/>
          <p:nvPr/>
        </p:nvGrpSpPr>
        <p:grpSpPr bwMode="auto">
          <a:xfrm>
            <a:off x="4800600" y="2514600"/>
            <a:ext cx="1371600" cy="579438"/>
            <a:chOff x="0" y="0"/>
            <a:chExt cx="864" cy="365"/>
          </a:xfrm>
        </p:grpSpPr>
        <p:sp>
          <p:nvSpPr>
            <p:cNvPr id="62501" name="Rectangle 35"/>
            <p:cNvSpPr>
              <a:spLocks noChangeArrowheads="1"/>
            </p:cNvSpPr>
            <p:nvPr/>
          </p:nvSpPr>
          <p:spPr bwMode="auto">
            <a:xfrm>
              <a:off x="251" y="0"/>
              <a:ext cx="37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a:solidFill>
                    <a:schemeClr val="tx2"/>
                  </a:solidFill>
                  <a:effectLst>
                    <a:outerShdw blurRad="38100" dist="38100" dir="2700000" algn="tl">
                      <a:srgbClr val="000000"/>
                    </a:outerShdw>
                  </a:effectLst>
                  <a:ea typeface="黑体" panose="02010609060101010101" pitchFamily="2" charset="-122"/>
                </a:rPr>
                <a:t>→</a:t>
              </a:r>
              <a:endParaRPr lang="en-US" sz="3200">
                <a:solidFill>
                  <a:schemeClr val="tx2"/>
                </a:solidFill>
                <a:effectLst>
                  <a:outerShdw blurRad="38100" dist="38100" dir="2700000" algn="tl">
                    <a:srgbClr val="000000"/>
                  </a:outerShdw>
                </a:effectLst>
                <a:ea typeface="黑体" panose="02010609060101010101" pitchFamily="2" charset="-122"/>
              </a:endParaRPr>
            </a:p>
          </p:txBody>
        </p:sp>
        <p:sp>
          <p:nvSpPr>
            <p:cNvPr id="62502" name="Rectangle 36"/>
            <p:cNvSpPr>
              <a:spLocks noChangeArrowheads="1"/>
            </p:cNvSpPr>
            <p:nvPr/>
          </p:nvSpPr>
          <p:spPr bwMode="auto">
            <a:xfrm>
              <a:off x="0" y="0"/>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a:solidFill>
                    <a:schemeClr val="tx2"/>
                  </a:solidFill>
                  <a:effectLst>
                    <a:outerShdw blurRad="38100" dist="38100" dir="2700000" algn="tl">
                      <a:srgbClr val="000000"/>
                    </a:outerShdw>
                  </a:effectLst>
                  <a:ea typeface="黑体" panose="02010609060101010101" pitchFamily="2" charset="-122"/>
                </a:rPr>
                <a:t>v4</a:t>
              </a:r>
              <a:endParaRPr lang="en-US" sz="3200">
                <a:solidFill>
                  <a:schemeClr val="tx2"/>
                </a:solidFill>
                <a:effectLst>
                  <a:outerShdw blurRad="38100" dist="38100" dir="2700000" algn="tl">
                    <a:srgbClr val="000000"/>
                  </a:outerShdw>
                </a:effectLst>
                <a:ea typeface="黑体" panose="02010609060101010101" pitchFamily="2" charset="-122"/>
              </a:endParaRPr>
            </a:p>
          </p:txBody>
        </p:sp>
        <p:sp>
          <p:nvSpPr>
            <p:cNvPr id="62503" name="Rectangle 37"/>
            <p:cNvSpPr>
              <a:spLocks noChangeArrowheads="1"/>
            </p:cNvSpPr>
            <p:nvPr/>
          </p:nvSpPr>
          <p:spPr bwMode="auto">
            <a:xfrm>
              <a:off x="492" y="0"/>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dirty="0">
                  <a:solidFill>
                    <a:schemeClr val="tx2"/>
                  </a:solidFill>
                  <a:effectLst>
                    <a:outerShdw blurRad="38100" dist="38100" dir="2700000" algn="tl">
                      <a:srgbClr val="000000"/>
                    </a:outerShdw>
                  </a:effectLst>
                  <a:ea typeface="黑体" panose="02010609060101010101" pitchFamily="2" charset="-122"/>
                </a:rPr>
                <a:t>v5</a:t>
              </a:r>
              <a:endParaRPr lang="en-US" sz="3200" dirty="0">
                <a:solidFill>
                  <a:schemeClr val="tx2"/>
                </a:solidFill>
                <a:effectLst>
                  <a:outerShdw blurRad="38100" dist="38100" dir="2700000" algn="tl">
                    <a:srgbClr val="000000"/>
                  </a:outerShdw>
                </a:effectLst>
                <a:ea typeface="黑体" panose="02010609060101010101" pitchFamily="2" charset="-122"/>
              </a:endParaRPr>
            </a:p>
          </p:txBody>
        </p:sp>
      </p:grpSp>
      <p:grpSp>
        <p:nvGrpSpPr>
          <p:cNvPr id="62504" name="Group 40"/>
          <p:cNvGrpSpPr/>
          <p:nvPr/>
        </p:nvGrpSpPr>
        <p:grpSpPr bwMode="auto">
          <a:xfrm>
            <a:off x="6324600" y="2514600"/>
            <a:ext cx="1428750" cy="579438"/>
            <a:chOff x="0" y="0"/>
            <a:chExt cx="900" cy="365"/>
          </a:xfrm>
        </p:grpSpPr>
        <p:sp>
          <p:nvSpPr>
            <p:cNvPr id="62505" name="Rectangle 39"/>
            <p:cNvSpPr>
              <a:spLocks noChangeArrowheads="1"/>
            </p:cNvSpPr>
            <p:nvPr/>
          </p:nvSpPr>
          <p:spPr bwMode="auto">
            <a:xfrm>
              <a:off x="276" y="0"/>
              <a:ext cx="37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a:solidFill>
                    <a:schemeClr val="tx2"/>
                  </a:solidFill>
                  <a:effectLst>
                    <a:outerShdw blurRad="38100" dist="38100" dir="2700000" algn="tl">
                      <a:srgbClr val="000000"/>
                    </a:outerShdw>
                  </a:effectLst>
                  <a:ea typeface="黑体" panose="02010609060101010101" pitchFamily="2" charset="-122"/>
                </a:rPr>
                <a:t>→</a:t>
              </a:r>
              <a:endParaRPr lang="en-US" sz="3200">
                <a:solidFill>
                  <a:schemeClr val="tx2"/>
                </a:solidFill>
                <a:effectLst>
                  <a:outerShdw blurRad="38100" dist="38100" dir="2700000" algn="tl">
                    <a:srgbClr val="000000"/>
                  </a:outerShdw>
                </a:effectLst>
                <a:ea typeface="黑体" panose="02010609060101010101" pitchFamily="2" charset="-122"/>
              </a:endParaRPr>
            </a:p>
          </p:txBody>
        </p:sp>
        <p:sp>
          <p:nvSpPr>
            <p:cNvPr id="62506" name="Rectangle 40"/>
            <p:cNvSpPr>
              <a:spLocks noChangeArrowheads="1"/>
            </p:cNvSpPr>
            <p:nvPr/>
          </p:nvSpPr>
          <p:spPr bwMode="auto">
            <a:xfrm>
              <a:off x="0" y="0"/>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a:solidFill>
                    <a:schemeClr val="tx2"/>
                  </a:solidFill>
                  <a:effectLst>
                    <a:outerShdw blurRad="38100" dist="38100" dir="2700000" algn="tl">
                      <a:srgbClr val="000000"/>
                    </a:outerShdw>
                  </a:effectLst>
                  <a:ea typeface="黑体" panose="02010609060101010101" pitchFamily="2" charset="-122"/>
                </a:rPr>
                <a:t>v6</a:t>
              </a:r>
              <a:endParaRPr lang="en-US" sz="3200">
                <a:solidFill>
                  <a:schemeClr val="tx2"/>
                </a:solidFill>
                <a:effectLst>
                  <a:outerShdw blurRad="38100" dist="38100" dir="2700000" algn="tl">
                    <a:srgbClr val="000000"/>
                  </a:outerShdw>
                </a:effectLst>
                <a:ea typeface="黑体" panose="02010609060101010101" pitchFamily="2" charset="-122"/>
              </a:endParaRPr>
            </a:p>
          </p:txBody>
        </p:sp>
        <p:sp>
          <p:nvSpPr>
            <p:cNvPr id="62507" name="Rectangle 41"/>
            <p:cNvSpPr>
              <a:spLocks noChangeArrowheads="1"/>
            </p:cNvSpPr>
            <p:nvPr/>
          </p:nvSpPr>
          <p:spPr bwMode="auto">
            <a:xfrm>
              <a:off x="528" y="0"/>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dirty="0">
                  <a:solidFill>
                    <a:schemeClr val="tx2"/>
                  </a:solidFill>
                  <a:effectLst>
                    <a:outerShdw blurRad="38100" dist="38100" dir="2700000" algn="tl">
                      <a:srgbClr val="000000"/>
                    </a:outerShdw>
                  </a:effectLst>
                  <a:ea typeface="黑体" panose="02010609060101010101" pitchFamily="2" charset="-122"/>
                </a:rPr>
                <a:t>v7</a:t>
              </a:r>
              <a:endParaRPr lang="en-US" sz="3200" dirty="0">
                <a:solidFill>
                  <a:schemeClr val="tx2"/>
                </a:solidFill>
                <a:effectLst>
                  <a:outerShdw blurRad="38100" dist="38100" dir="2700000" algn="tl">
                    <a:srgbClr val="000000"/>
                  </a:outerShdw>
                </a:effectLst>
                <a:ea typeface="黑体" panose="02010609060101010101" pitchFamily="2" charset="-122"/>
              </a:endParaRPr>
            </a:p>
          </p:txBody>
        </p:sp>
      </p:grpSp>
      <p:grpSp>
        <p:nvGrpSpPr>
          <p:cNvPr id="62508" name="Group 44"/>
          <p:cNvGrpSpPr/>
          <p:nvPr/>
        </p:nvGrpSpPr>
        <p:grpSpPr bwMode="auto">
          <a:xfrm>
            <a:off x="7543800" y="2514600"/>
            <a:ext cx="990600" cy="579438"/>
            <a:chOff x="0" y="0"/>
            <a:chExt cx="624" cy="365"/>
          </a:xfrm>
        </p:grpSpPr>
        <p:sp>
          <p:nvSpPr>
            <p:cNvPr id="62509" name="Rectangle 43"/>
            <p:cNvSpPr>
              <a:spLocks noChangeArrowheads="1"/>
            </p:cNvSpPr>
            <p:nvPr/>
          </p:nvSpPr>
          <p:spPr bwMode="auto">
            <a:xfrm>
              <a:off x="0" y="0"/>
              <a:ext cx="37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a:solidFill>
                    <a:schemeClr val="hlink"/>
                  </a:solidFill>
                  <a:effectLst>
                    <a:outerShdw blurRad="38100" dist="38100" dir="2700000" algn="tl">
                      <a:srgbClr val="000000"/>
                    </a:outerShdw>
                  </a:effectLst>
                  <a:ea typeface="黑体" panose="02010609060101010101" pitchFamily="2" charset="-122"/>
                </a:rPr>
                <a:t>→</a:t>
              </a:r>
              <a:endParaRPr lang="en-US" sz="3200">
                <a:solidFill>
                  <a:schemeClr val="hlink"/>
                </a:solidFill>
                <a:effectLst>
                  <a:outerShdw blurRad="38100" dist="38100" dir="2700000" algn="tl">
                    <a:srgbClr val="000000"/>
                  </a:outerShdw>
                </a:effectLst>
                <a:ea typeface="黑体" panose="02010609060101010101" pitchFamily="2" charset="-122"/>
              </a:endParaRPr>
            </a:p>
          </p:txBody>
        </p:sp>
        <p:sp>
          <p:nvSpPr>
            <p:cNvPr id="62510" name="Rectangle 44"/>
            <p:cNvSpPr>
              <a:spLocks noChangeArrowheads="1"/>
            </p:cNvSpPr>
            <p:nvPr/>
          </p:nvSpPr>
          <p:spPr bwMode="auto">
            <a:xfrm>
              <a:off x="252" y="0"/>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a:solidFill>
                    <a:schemeClr val="hlink"/>
                  </a:solidFill>
                  <a:effectLst>
                    <a:outerShdw blurRad="38100" dist="38100" dir="2700000" algn="tl">
                      <a:srgbClr val="000000"/>
                    </a:outerShdw>
                  </a:effectLst>
                  <a:ea typeface="黑体" panose="02010609060101010101" pitchFamily="2" charset="-122"/>
                </a:rPr>
                <a:t>v8</a:t>
              </a:r>
              <a:endParaRPr lang="en-US" sz="3200">
                <a:solidFill>
                  <a:schemeClr val="hlink"/>
                </a:solidFill>
                <a:effectLst>
                  <a:outerShdw blurRad="38100" dist="38100" dir="2700000" algn="tl">
                    <a:srgbClr val="000000"/>
                  </a:outerShdw>
                </a:effectLst>
                <a:ea typeface="黑体" panose="02010609060101010101" pitchFamily="2" charset="-122"/>
              </a:endParaRPr>
            </a:p>
          </p:txBody>
        </p:sp>
      </p:grpSp>
      <p:sp>
        <p:nvSpPr>
          <p:cNvPr id="62511" name="Rectangle 45"/>
          <p:cNvSpPr>
            <a:spLocks noChangeArrowheads="1"/>
          </p:cNvSpPr>
          <p:nvPr/>
        </p:nvSpPr>
        <p:spPr bwMode="auto">
          <a:xfrm>
            <a:off x="0" y="3200400"/>
            <a:ext cx="1476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r>
              <a:rPr lang="zh-CN" altLang="en-US" sz="2800">
                <a:solidFill>
                  <a:srgbClr val="333300"/>
                </a:solidFill>
                <a:effectLst>
                  <a:outerShdw blurRad="38100" dist="38100" dir="2700000" algn="tl">
                    <a:srgbClr val="000000"/>
                  </a:outerShdw>
                </a:effectLst>
                <a:latin typeface="黑体" panose="02010609060101010101" pitchFamily="2" charset="-122"/>
                <a:ea typeface="黑体" panose="02010609060101010101" pitchFamily="2" charset="-122"/>
              </a:rPr>
              <a:t>例</a:t>
            </a:r>
            <a:r>
              <a:rPr lang="en-US" sz="2800">
                <a:solidFill>
                  <a:srgbClr val="333300"/>
                </a:solidFill>
                <a:effectLst>
                  <a:outerShdw blurRad="38100" dist="38100" dir="2700000" algn="tl">
                    <a:srgbClr val="000000"/>
                  </a:outerShdw>
                </a:effectLst>
                <a:latin typeface="黑体" panose="02010609060101010101" pitchFamily="2" charset="-122"/>
                <a:ea typeface="黑体" panose="02010609060101010101" pitchFamily="2" charset="-122"/>
              </a:rPr>
              <a:t>2</a:t>
            </a:r>
            <a:r>
              <a:rPr lang="zh-CN" altLang="en-US" sz="2800">
                <a:solidFill>
                  <a:srgbClr val="333300"/>
                </a:solidFill>
                <a:effectLst>
                  <a:outerShdw blurRad="38100" dist="38100" dir="2700000" algn="tl">
                    <a:srgbClr val="000000"/>
                  </a:outerShdw>
                </a:effectLst>
                <a:latin typeface="黑体" panose="02010609060101010101" pitchFamily="2" charset="-122"/>
                <a:ea typeface="黑体" panose="02010609060101010101" pitchFamily="2" charset="-122"/>
              </a:rPr>
              <a:t>：</a:t>
            </a:r>
            <a:endParaRPr lang="zh-CN" altLang="en-US" sz="2800">
              <a:solidFill>
                <a:srgbClr val="333300"/>
              </a:solidFill>
              <a:effectLst>
                <a:outerShdw blurRad="38100" dist="38100" dir="2700000" algn="tl">
                  <a:srgbClr val="000000"/>
                </a:outerShdw>
              </a:effectLst>
              <a:latin typeface="黑体" panose="02010609060101010101" pitchFamily="2" charset="-122"/>
              <a:ea typeface="黑体" panose="02010609060101010101" pitchFamily="2" charset="-122"/>
            </a:endParaRPr>
          </a:p>
        </p:txBody>
      </p:sp>
      <p:sp>
        <p:nvSpPr>
          <p:cNvPr id="62512" name="Text Box 46"/>
          <p:cNvSpPr txBox="1">
            <a:spLocks noChangeArrowheads="1"/>
          </p:cNvSpPr>
          <p:nvPr/>
        </p:nvSpPr>
        <p:spPr bwMode="auto">
          <a:xfrm>
            <a:off x="4953000" y="3900488"/>
            <a:ext cx="1371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defRPr/>
            </a:pPr>
            <a:r>
              <a:rPr lang="en-US" sz="2800">
                <a:solidFill>
                  <a:schemeClr val="tx2"/>
                </a:solidFill>
                <a:effectLst>
                  <a:outerShdw blurRad="38100" dist="38100" dir="2700000" algn="tl">
                    <a:srgbClr val="000000"/>
                  </a:outerShdw>
                </a:effectLst>
                <a:ea typeface="黑体" panose="02010609060101010101" pitchFamily="2" charset="-122"/>
              </a:rPr>
              <a:t>v3 →</a:t>
            </a:r>
            <a:endParaRPr lang="en-US" sz="2800">
              <a:solidFill>
                <a:schemeClr val="tx2"/>
              </a:solidFill>
              <a:effectLst>
                <a:outerShdw blurRad="38100" dist="38100" dir="2700000" algn="tl">
                  <a:srgbClr val="000000"/>
                </a:outerShdw>
              </a:effectLst>
              <a:ea typeface="黑体" panose="02010609060101010101" pitchFamily="2" charset="-122"/>
            </a:endParaRPr>
          </a:p>
        </p:txBody>
      </p:sp>
      <p:sp>
        <p:nvSpPr>
          <p:cNvPr id="62513" name="Rectangle 47"/>
          <p:cNvSpPr>
            <a:spLocks noChangeArrowheads="1"/>
          </p:cNvSpPr>
          <p:nvPr/>
        </p:nvSpPr>
        <p:spPr bwMode="auto">
          <a:xfrm>
            <a:off x="5526088" y="3352800"/>
            <a:ext cx="16367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800">
                <a:solidFill>
                  <a:srgbClr val="333300"/>
                </a:solidFill>
                <a:effectLst>
                  <a:outerShdw blurRad="38100" dist="38100" dir="2700000" algn="tl">
                    <a:srgbClr val="000000"/>
                  </a:outerShdw>
                </a:effectLst>
                <a:ea typeface="楷体_GB2312" pitchFamily="49" charset="-122"/>
              </a:rPr>
              <a:t>BFS </a:t>
            </a:r>
            <a:r>
              <a:rPr lang="zh-CN" altLang="en-US" sz="2800">
                <a:solidFill>
                  <a:srgbClr val="333300"/>
                </a:solidFill>
                <a:effectLst>
                  <a:outerShdw blurRad="38100" dist="38100" dir="2700000" algn="tl">
                    <a:srgbClr val="000000"/>
                  </a:outerShdw>
                </a:effectLst>
                <a:latin typeface="楷体_GB2312" pitchFamily="49" charset="-122"/>
                <a:ea typeface="楷体_GB2312" pitchFamily="49" charset="-122"/>
              </a:rPr>
              <a:t>结果</a:t>
            </a:r>
            <a:endParaRPr lang="zh-CN" altLang="en-US" sz="2800">
              <a:solidFill>
                <a:srgbClr val="333300"/>
              </a:solidFill>
              <a:effectLst>
                <a:outerShdw blurRad="38100" dist="38100" dir="2700000" algn="tl">
                  <a:srgbClr val="000000"/>
                </a:outerShdw>
              </a:effectLst>
              <a:latin typeface="楷体_GB2312" pitchFamily="49" charset="-122"/>
              <a:ea typeface="楷体_GB2312" pitchFamily="49" charset="-122"/>
            </a:endParaRPr>
          </a:p>
        </p:txBody>
      </p:sp>
      <p:sp>
        <p:nvSpPr>
          <p:cNvPr id="62514" name="Rectangle 48"/>
          <p:cNvSpPr>
            <a:spLocks noChangeArrowheads="1"/>
          </p:cNvSpPr>
          <p:nvPr/>
        </p:nvSpPr>
        <p:spPr bwMode="auto">
          <a:xfrm>
            <a:off x="4724400" y="4419600"/>
            <a:ext cx="1905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en-US" sz="2800">
                <a:solidFill>
                  <a:schemeClr val="tx2"/>
                </a:solidFill>
                <a:effectLst>
                  <a:outerShdw blurRad="38100" dist="38100" dir="2700000" algn="tl">
                    <a:srgbClr val="000000"/>
                  </a:outerShdw>
                </a:effectLst>
                <a:ea typeface="黑体" panose="02010609060101010101" pitchFamily="2" charset="-122"/>
              </a:rPr>
              <a:t>v4</a:t>
            </a:r>
            <a:r>
              <a:rPr lang="en-US" sz="2800">
                <a:solidFill>
                  <a:srgbClr val="006600"/>
                </a:solidFill>
                <a:effectLst>
                  <a:outerShdw blurRad="38100" dist="38100" dir="2700000" algn="tl">
                    <a:srgbClr val="000000"/>
                  </a:outerShdw>
                </a:effectLst>
                <a:ea typeface="黑体" panose="02010609060101010101" pitchFamily="2" charset="-122"/>
              </a:rPr>
              <a:t> </a:t>
            </a:r>
            <a:r>
              <a:rPr lang="en-US" sz="2800">
                <a:solidFill>
                  <a:schemeClr val="tx2"/>
                </a:solidFill>
                <a:effectLst>
                  <a:outerShdw blurRad="38100" dist="38100" dir="2700000" algn="tl">
                    <a:srgbClr val="000000"/>
                  </a:outerShdw>
                </a:effectLst>
                <a:ea typeface="黑体" panose="02010609060101010101" pitchFamily="2" charset="-122"/>
              </a:rPr>
              <a:t>→ v5 →</a:t>
            </a:r>
            <a:endParaRPr lang="en-US" sz="2800">
              <a:solidFill>
                <a:schemeClr val="hlink"/>
              </a:solidFill>
              <a:effectLst>
                <a:outerShdw blurRad="38100" dist="38100" dir="2700000" algn="tl">
                  <a:srgbClr val="000000"/>
                </a:outerShdw>
              </a:effectLst>
              <a:ea typeface="黑体" panose="02010609060101010101" pitchFamily="2" charset="-122"/>
            </a:endParaRPr>
          </a:p>
        </p:txBody>
      </p:sp>
      <p:sp>
        <p:nvSpPr>
          <p:cNvPr id="62515" name="AutoShape 49"/>
          <p:cNvSpPr>
            <a:spLocks noChangeArrowheads="1"/>
          </p:cNvSpPr>
          <p:nvPr/>
        </p:nvSpPr>
        <p:spPr bwMode="auto">
          <a:xfrm>
            <a:off x="2895600" y="1143000"/>
            <a:ext cx="990600" cy="457200"/>
          </a:xfrm>
          <a:prstGeom prst="wedgeEllipseCallout">
            <a:avLst>
              <a:gd name="adj1" fmla="val -104806"/>
              <a:gd name="adj2" fmla="val 6944"/>
            </a:avLst>
          </a:prstGeom>
          <a:solidFill>
            <a:srgbClr val="00FFFF"/>
          </a:solidFill>
          <a:ln w="9525">
            <a:solidFill>
              <a:schemeClr val="tx1"/>
            </a:solidFill>
            <a:miter lim="800000"/>
          </a:ln>
        </p:spPr>
        <p:txBody>
          <a:bodyPr/>
          <a:lstStyle/>
          <a:p>
            <a:pPr algn="ctr"/>
            <a:r>
              <a:rPr lang="zh-CN" altLang="en-US" sz="2000">
                <a:solidFill>
                  <a:schemeClr val="tx2"/>
                </a:solidFill>
              </a:rPr>
              <a:t>起点</a:t>
            </a:r>
            <a:endParaRPr lang="zh-CN" altLang="en-US" sz="2000">
              <a:solidFill>
                <a:schemeClr val="tx2"/>
              </a:solidFill>
            </a:endParaRPr>
          </a:p>
        </p:txBody>
      </p:sp>
      <p:sp>
        <p:nvSpPr>
          <p:cNvPr id="62517" name="AutoShape 51"/>
          <p:cNvSpPr>
            <a:spLocks noChangeArrowheads="1"/>
          </p:cNvSpPr>
          <p:nvPr/>
        </p:nvSpPr>
        <p:spPr bwMode="auto">
          <a:xfrm>
            <a:off x="2743200" y="3124200"/>
            <a:ext cx="990600" cy="457200"/>
          </a:xfrm>
          <a:prstGeom prst="wedgeEllipseCallout">
            <a:avLst>
              <a:gd name="adj1" fmla="val -125481"/>
              <a:gd name="adj2" fmla="val 89583"/>
            </a:avLst>
          </a:prstGeom>
          <a:solidFill>
            <a:srgbClr val="00FFFF"/>
          </a:solidFill>
          <a:ln w="9525">
            <a:solidFill>
              <a:schemeClr val="tx1"/>
            </a:solidFill>
            <a:miter lim="800000"/>
          </a:ln>
        </p:spPr>
        <p:txBody>
          <a:bodyPr/>
          <a:lstStyle/>
          <a:p>
            <a:pPr algn="ctr"/>
            <a:r>
              <a:rPr lang="zh-CN" altLang="en-US" sz="2000">
                <a:solidFill>
                  <a:schemeClr val="tx2"/>
                </a:solidFill>
              </a:rPr>
              <a:t>起点</a:t>
            </a:r>
            <a:endParaRPr lang="zh-CN" altLang="en-US" sz="2000">
              <a:solidFill>
                <a:schemeClr val="tx2"/>
              </a:solidFill>
            </a:endParaRPr>
          </a:p>
        </p:txBody>
      </p:sp>
      <p:sp>
        <p:nvSpPr>
          <p:cNvPr id="62518" name="Rectangle 52"/>
          <p:cNvSpPr>
            <a:spLocks noChangeArrowheads="1"/>
          </p:cNvSpPr>
          <p:nvPr/>
        </p:nvSpPr>
        <p:spPr bwMode="auto">
          <a:xfrm>
            <a:off x="5838825" y="3900488"/>
            <a:ext cx="27717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800">
                <a:solidFill>
                  <a:schemeClr val="tx2"/>
                </a:solidFill>
                <a:effectLst>
                  <a:outerShdw blurRad="38100" dist="38100" dir="2700000" algn="tl">
                    <a:srgbClr val="000000"/>
                  </a:outerShdw>
                </a:effectLst>
                <a:ea typeface="黑体" panose="02010609060101010101" pitchFamily="2" charset="-122"/>
              </a:rPr>
              <a:t>v2 → v1 → v6 →</a:t>
            </a:r>
            <a:endParaRPr lang="en-US" sz="2800">
              <a:solidFill>
                <a:schemeClr val="tx2"/>
              </a:solidFill>
              <a:effectLst>
                <a:outerShdw blurRad="38100" dist="38100" dir="2700000" algn="tl">
                  <a:srgbClr val="000000"/>
                </a:outerShdw>
              </a:effectLst>
              <a:ea typeface="黑体" panose="02010609060101010101" pitchFamily="2" charset="-122"/>
            </a:endParaRPr>
          </a:p>
        </p:txBody>
      </p:sp>
      <p:sp>
        <p:nvSpPr>
          <p:cNvPr id="62519" name="Rectangle 53"/>
          <p:cNvSpPr>
            <a:spLocks noChangeArrowheads="1"/>
          </p:cNvSpPr>
          <p:nvPr/>
        </p:nvSpPr>
        <p:spPr bwMode="auto">
          <a:xfrm>
            <a:off x="6400800" y="4433888"/>
            <a:ext cx="23241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800">
                <a:solidFill>
                  <a:schemeClr val="hlink"/>
                </a:solidFill>
                <a:effectLst>
                  <a:outerShdw blurRad="38100" dist="38100" dir="2700000" algn="tl">
                    <a:srgbClr val="000000"/>
                  </a:outerShdw>
                </a:effectLst>
                <a:ea typeface="黑体" panose="02010609060101010101" pitchFamily="2" charset="-122"/>
              </a:rPr>
              <a:t>v9 → v8 → v7</a:t>
            </a:r>
            <a:endParaRPr lang="en-US" sz="2800">
              <a:solidFill>
                <a:schemeClr val="hlink"/>
              </a:solidFill>
              <a:effectLst>
                <a:outerShdw blurRad="38100" dist="38100" dir="2700000" algn="tl">
                  <a:srgbClr val="000000"/>
                </a:outerShdw>
              </a:effectLst>
              <a:ea typeface="黑体" panose="02010609060101010101" pitchFamily="2" charset="-122"/>
            </a:endParaRPr>
          </a:p>
        </p:txBody>
      </p:sp>
      <p:cxnSp>
        <p:nvCxnSpPr>
          <p:cNvPr id="54300" name="直接连接符 56"/>
          <p:cNvCxnSpPr>
            <a:cxnSpLocks noChangeShapeType="1"/>
          </p:cNvCxnSpPr>
          <p:nvPr/>
        </p:nvCxnSpPr>
        <p:spPr bwMode="auto">
          <a:xfrm flipV="1">
            <a:off x="0" y="581025"/>
            <a:ext cx="9144000" cy="73025"/>
          </a:xfrm>
          <a:prstGeom prst="line">
            <a:avLst/>
          </a:prstGeom>
          <a:noFill/>
          <a:ln w="22225">
            <a:solidFill>
              <a:srgbClr val="FFC000"/>
            </a:solidFill>
            <a:round/>
          </a:ln>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249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499"/>
                                          </p:stCondLst>
                                        </p:cTn>
                                        <p:tgtEl>
                                          <p:spTgt spid="62474"/>
                                        </p:tgtEl>
                                        <p:attrNameLst>
                                          <p:attrName>style.visibility</p:attrName>
                                        </p:attrNameLst>
                                      </p:cBhvr>
                                      <p:to>
                                        <p:strVal val="visible"/>
                                      </p:to>
                                    </p:set>
                                  </p:childTnLst>
                                </p:cTn>
                              </p:par>
                              <p:par>
                                <p:cTn id="9" presetID="12" presetClass="entr" presetSubtype="2" fill="hold" grpId="0" nodeType="withEffect">
                                  <p:stCondLst>
                                    <p:cond delay="0"/>
                                  </p:stCondLst>
                                  <p:childTnLst>
                                    <p:set>
                                      <p:cBhvr>
                                        <p:cTn id="10" dur="1" fill="hold">
                                          <p:stCondLst>
                                            <p:cond delay="0"/>
                                          </p:stCondLst>
                                        </p:cTn>
                                        <p:tgtEl>
                                          <p:spTgt spid="62515"/>
                                        </p:tgtEl>
                                        <p:attrNameLst>
                                          <p:attrName>style.visibility</p:attrName>
                                        </p:attrNameLst>
                                      </p:cBhvr>
                                      <p:to>
                                        <p:strVal val="visible"/>
                                      </p:to>
                                    </p:set>
                                    <p:animEffect transition="in" filter="slide(fromRight)">
                                      <p:cBhvr>
                                        <p:cTn id="11" dur="500"/>
                                        <p:tgtEl>
                                          <p:spTgt spid="62515"/>
                                        </p:tgtEl>
                                      </p:cBhvr>
                                    </p:animEffect>
                                  </p:childTnLst>
                                </p:cTn>
                              </p:par>
                              <p:par>
                                <p:cTn id="12" presetID="1" presetClass="entr" presetSubtype="0" fill="hold" grpId="0" nodeType="withEffect">
                                  <p:stCondLst>
                                    <p:cond delay="0"/>
                                  </p:stCondLst>
                                  <p:iterate type="lt">
                                    <p:tmAbs val="75"/>
                                  </p:iterate>
                                  <p:childTnLst>
                                    <p:set>
                                      <p:cBhvr>
                                        <p:cTn id="13" dur="1" fill="hold">
                                          <p:stCondLst>
                                            <p:cond delay="74"/>
                                          </p:stCondLst>
                                        </p:cTn>
                                        <p:tgtEl>
                                          <p:spTgt spid="6249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6247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6249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499"/>
                                          </p:stCondLst>
                                        </p:cTn>
                                        <p:tgtEl>
                                          <p:spTgt spid="6249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6249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499"/>
                                          </p:stCondLst>
                                        </p:cTn>
                                        <p:tgtEl>
                                          <p:spTgt spid="62500"/>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6249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499"/>
                                          </p:stCondLst>
                                        </p:cTn>
                                        <p:tgtEl>
                                          <p:spTgt spid="6250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499"/>
                                          </p:stCondLst>
                                        </p:cTn>
                                        <p:tgtEl>
                                          <p:spTgt spid="62508"/>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 presetClass="entr" presetSubtype="8" fill="hold" grpId="0" nodeType="clickEffect">
                                  <p:stCondLst>
                                    <p:cond delay="0"/>
                                  </p:stCondLst>
                                  <p:childTnLst>
                                    <p:set>
                                      <p:cBhvr>
                                        <p:cTn id="49" dur="1" fill="hold">
                                          <p:stCondLst>
                                            <p:cond delay="0"/>
                                          </p:stCondLst>
                                        </p:cTn>
                                        <p:tgtEl>
                                          <p:spTgt spid="62511"/>
                                        </p:tgtEl>
                                        <p:attrNameLst>
                                          <p:attrName>style.visibility</p:attrName>
                                        </p:attrNameLst>
                                      </p:cBhvr>
                                      <p:to>
                                        <p:strVal val="visible"/>
                                      </p:to>
                                    </p:set>
                                    <p:anim calcmode="lin" valueType="num">
                                      <p:cBhvr additive="base">
                                        <p:cTn id="50" dur="500" fill="hold"/>
                                        <p:tgtEl>
                                          <p:spTgt spid="62511"/>
                                        </p:tgtEl>
                                        <p:attrNameLst>
                                          <p:attrName>ppt_x</p:attrName>
                                        </p:attrNameLst>
                                      </p:cBhvr>
                                      <p:tavLst>
                                        <p:tav tm="0">
                                          <p:val>
                                            <p:strVal val="0-#ppt_w/2"/>
                                          </p:val>
                                        </p:tav>
                                        <p:tav tm="100000">
                                          <p:val>
                                            <p:strVal val="#ppt_x"/>
                                          </p:val>
                                        </p:tav>
                                      </p:tavLst>
                                    </p:anim>
                                    <p:anim calcmode="lin" valueType="num">
                                      <p:cBhvr additive="base">
                                        <p:cTn id="51" dur="500" fill="hold"/>
                                        <p:tgtEl>
                                          <p:spTgt spid="62511"/>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62468"/>
                                        </p:tgtEl>
                                        <p:attrNameLst>
                                          <p:attrName>style.visibility</p:attrName>
                                        </p:attrNameLst>
                                      </p:cBhvr>
                                      <p:to>
                                        <p:strVal val="visible"/>
                                      </p:to>
                                    </p:set>
                                    <p:animEffect transition="in" filter="wipe(left)">
                                      <p:cBhvr>
                                        <p:cTn id="56" dur="500"/>
                                        <p:tgtEl>
                                          <p:spTgt spid="62468"/>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6251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499"/>
                                          </p:stCondLst>
                                        </p:cTn>
                                        <p:tgtEl>
                                          <p:spTgt spid="6251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iterate type="lt">
                                    <p:tmAbs val="75"/>
                                  </p:iterate>
                                  <p:childTnLst>
                                    <p:set>
                                      <p:cBhvr>
                                        <p:cTn id="68" dur="1" fill="hold">
                                          <p:stCondLst>
                                            <p:cond delay="74"/>
                                          </p:stCondLst>
                                        </p:cTn>
                                        <p:tgtEl>
                                          <p:spTgt spid="62512"/>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62518"/>
                                        </p:tgtEl>
                                        <p:attrNameLst>
                                          <p:attrName>style.visibility</p:attrName>
                                        </p:attrNameLst>
                                      </p:cBhvr>
                                      <p:to>
                                        <p:strVal val="visible"/>
                                      </p:to>
                                    </p:set>
                                    <p:animEffect transition="in" filter="wipe(left)">
                                      <p:cBhvr>
                                        <p:cTn id="73" dur="500"/>
                                        <p:tgtEl>
                                          <p:spTgt spid="62518"/>
                                        </p:tgtEl>
                                      </p:cBhvr>
                                    </p:animEffec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iterate type="wd">
                                    <p:tmAbs val="300"/>
                                  </p:iterate>
                                  <p:childTnLst>
                                    <p:set>
                                      <p:cBhvr>
                                        <p:cTn id="77" dur="1" fill="hold">
                                          <p:stCondLst>
                                            <p:cond delay="299"/>
                                          </p:stCondLst>
                                        </p:cTn>
                                        <p:tgtEl>
                                          <p:spTgt spid="62514"/>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62519"/>
                                        </p:tgtEl>
                                        <p:attrNameLst>
                                          <p:attrName>style.visibility</p:attrName>
                                        </p:attrNameLst>
                                      </p:cBhvr>
                                      <p:to>
                                        <p:strVal val="visible"/>
                                      </p:to>
                                    </p:set>
                                    <p:animEffect transition="in" filter="wipe(left)">
                                      <p:cBhvr>
                                        <p:cTn id="82" dur="500"/>
                                        <p:tgtEl>
                                          <p:spTgt spid="62519"/>
                                        </p:tgtEl>
                                      </p:cBhvr>
                                    </p:animEffect>
                                  </p:childTnLst>
                                </p:cTn>
                              </p:par>
                            </p:childTnLst>
                          </p:cTn>
                        </p:par>
                        <p:par>
                          <p:cTn id="83" fill="hold">
                            <p:stCondLst>
                              <p:cond delay="500"/>
                            </p:stCondLst>
                            <p:childTnLst>
                              <p:par>
                                <p:cTn id="84" presetID="1" presetClass="entr" presetSubtype="0" fill="hold" grpId="0" nodeType="afterEffect">
                                  <p:stCondLst>
                                    <p:cond delay="0"/>
                                  </p:stCondLst>
                                  <p:childTnLst>
                                    <p:set>
                                      <p:cBhvr>
                                        <p:cTn id="85" dur="1" fill="hold">
                                          <p:stCondLst>
                                            <p:cond delay="499"/>
                                          </p:stCondLst>
                                        </p:cTn>
                                        <p:tgtEl>
                                          <p:spTgt spid="624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1" grpId="0" animBg="1" autoUpdateAnimBg="0"/>
      <p:bldP spid="62473" grpId="0" autoUpdateAnimBg="0"/>
      <p:bldP spid="62491" grpId="0" autoUpdateAnimBg="0"/>
      <p:bldP spid="62492" grpId="0" autoUpdateAnimBg="0"/>
      <p:bldP spid="62493" grpId="0" autoUpdateAnimBg="0"/>
      <p:bldP spid="62494" grpId="0" autoUpdateAnimBg="0"/>
      <p:bldP spid="62495" grpId="0" autoUpdateAnimBg="0"/>
      <p:bldP spid="62511" grpId="0" autoUpdateAnimBg="0"/>
      <p:bldP spid="62512" grpId="0" autoUpdateAnimBg="0"/>
      <p:bldP spid="62513" grpId="0" autoUpdateAnimBg="0"/>
      <p:bldP spid="62514" grpId="0" autoUpdateAnimBg="0"/>
      <p:bldP spid="62515" grpId="0" animBg="1" autoUpdateAnimBg="0"/>
      <p:bldP spid="62517" grpId="0" animBg="1" autoUpdateAnimBg="0"/>
      <p:bldP spid="62518" grpId="0" autoUpdateAnimBg="0"/>
      <p:bldP spid="62519"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6"/>
          <p:cNvSpPr txBox="1">
            <a:spLocks noGrp="1" noChangeArrowheads="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B80ACE22-BB7E-43AE-9D4A-855181BF69AE}" type="slidenum">
              <a:rPr lang="en-US" altLang="zh-CN" sz="1400"/>
            </a:fld>
            <a:endParaRPr lang="en-US" altLang="zh-CN" sz="1400"/>
          </a:p>
        </p:txBody>
      </p:sp>
      <p:sp>
        <p:nvSpPr>
          <p:cNvPr id="55299" name="灯片编号占位符 5"/>
          <p:cNvSpPr txBox="1">
            <a:spLocks noGrp="1" noChangeArrowheads="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689BD8C0-0DF9-4161-8746-5F97BEA679CD}" type="slidenum">
              <a:rPr lang="en-US" altLang="zh-CN" sz="1400"/>
            </a:fld>
            <a:endParaRPr lang="en-US" altLang="zh-CN" sz="1400"/>
          </a:p>
        </p:txBody>
      </p:sp>
      <p:sp>
        <p:nvSpPr>
          <p:cNvPr id="55300" name="Rectangle 2"/>
          <p:cNvSpPr>
            <a:spLocks noGrp="1" noChangeArrowheads="1"/>
          </p:cNvSpPr>
          <p:nvPr>
            <p:ph type="title" idx="4294967295"/>
          </p:nvPr>
        </p:nvSpPr>
        <p:spPr>
          <a:xfrm>
            <a:off x="214313" y="142875"/>
            <a:ext cx="7772400" cy="457200"/>
          </a:xfrm>
        </p:spPr>
        <p:txBody>
          <a:bodyPr/>
          <a:lstStyle/>
          <a:p>
            <a:pPr algn="l" eaLnBrk="1" hangingPunct="1"/>
            <a:r>
              <a:rPr lang="zh-CN" sz="2800" b="1"/>
              <a:t>广度优先搜索（遍历）步骤：</a:t>
            </a:r>
            <a:endParaRPr lang="zh-CN" sz="2800" b="1"/>
          </a:p>
        </p:txBody>
      </p:sp>
      <p:sp>
        <p:nvSpPr>
          <p:cNvPr id="64517" name="AutoShape 3">
            <a:hlinkClick r:id="" action="ppaction://hlinkshowjump?jump=previousslide" highlightClick="1"/>
          </p:cNvPr>
          <p:cNvSpPr>
            <a:spLocks noChangeArrowheads="1"/>
          </p:cNvSpPr>
          <p:nvPr/>
        </p:nvSpPr>
        <p:spPr bwMode="auto">
          <a:xfrm flipH="1">
            <a:off x="8077200" y="5867400"/>
            <a:ext cx="533400" cy="457200"/>
          </a:xfrm>
          <a:prstGeom prst="actionButtonForwardNext">
            <a:avLst/>
          </a:prstGeom>
          <a:noFill/>
          <a:ln w="9525">
            <a:solidFill>
              <a:srgbClr val="3366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4518" name="Text Box 4"/>
          <p:cNvSpPr txBox="1">
            <a:spLocks noChangeArrowheads="1"/>
          </p:cNvSpPr>
          <p:nvPr/>
        </p:nvSpPr>
        <p:spPr bwMode="auto">
          <a:xfrm>
            <a:off x="611188" y="1071563"/>
            <a:ext cx="7924800" cy="202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spcBef>
                <a:spcPct val="20000"/>
              </a:spcBef>
            </a:pPr>
            <a:r>
              <a:rPr lang="zh-CN" altLang="en-US" sz="3200" dirty="0">
                <a:solidFill>
                  <a:schemeClr val="tx2"/>
                </a:solidFill>
                <a:ea typeface="黑体" panose="02010609060101010101" pitchFamily="2" charset="-122"/>
              </a:rPr>
              <a:t>简单归纳：</a:t>
            </a:r>
            <a:endParaRPr lang="zh-CN" altLang="en-US" sz="3200" dirty="0">
              <a:solidFill>
                <a:schemeClr val="tx2"/>
              </a:solidFill>
              <a:ea typeface="黑体" panose="02010609060101010101" pitchFamily="2" charset="-122"/>
            </a:endParaRPr>
          </a:p>
          <a:p>
            <a:pPr eaLnBrk="1" hangingPunct="1">
              <a:spcBef>
                <a:spcPct val="20000"/>
              </a:spcBef>
              <a:buFontTx/>
              <a:buChar char="•"/>
            </a:pPr>
            <a:r>
              <a:rPr lang="zh-CN" altLang="en-US" sz="2600" dirty="0">
                <a:solidFill>
                  <a:srgbClr val="333300"/>
                </a:solidFill>
                <a:ea typeface="黑体" panose="02010609060101010101" pitchFamily="2" charset="-122"/>
              </a:rPr>
              <a:t>在访问了起始点</a:t>
            </a:r>
            <a:r>
              <a:rPr lang="en-US" altLang="zh-CN" sz="2600" dirty="0">
                <a:solidFill>
                  <a:srgbClr val="333300"/>
                </a:solidFill>
                <a:ea typeface="黑体" panose="02010609060101010101" pitchFamily="2" charset="-122"/>
              </a:rPr>
              <a:t>v</a:t>
            </a:r>
            <a:r>
              <a:rPr lang="zh-CN" altLang="en-US" sz="2600" dirty="0">
                <a:solidFill>
                  <a:srgbClr val="333300"/>
                </a:solidFill>
                <a:ea typeface="黑体" panose="02010609060101010101" pitchFamily="2" charset="-122"/>
              </a:rPr>
              <a:t>之后，依次访问 </a:t>
            </a:r>
            <a:r>
              <a:rPr lang="en-US" altLang="zh-CN" sz="2600" dirty="0">
                <a:solidFill>
                  <a:srgbClr val="333300"/>
                </a:solidFill>
                <a:ea typeface="黑体" panose="02010609060101010101" pitchFamily="2" charset="-122"/>
              </a:rPr>
              <a:t>v</a:t>
            </a:r>
            <a:r>
              <a:rPr lang="zh-CN" altLang="en-US" sz="2600" dirty="0">
                <a:solidFill>
                  <a:srgbClr val="333300"/>
                </a:solidFill>
                <a:ea typeface="黑体" panose="02010609060101010101" pitchFamily="2" charset="-122"/>
              </a:rPr>
              <a:t>的邻接点；</a:t>
            </a:r>
            <a:endParaRPr lang="zh-CN" altLang="en-US" sz="2600" dirty="0">
              <a:solidFill>
                <a:srgbClr val="333300"/>
              </a:solidFill>
              <a:ea typeface="黑体" panose="02010609060101010101" pitchFamily="2" charset="-122"/>
            </a:endParaRPr>
          </a:p>
          <a:p>
            <a:pPr eaLnBrk="1" hangingPunct="1">
              <a:spcBef>
                <a:spcPct val="20000"/>
              </a:spcBef>
              <a:buFontTx/>
              <a:buChar char="•"/>
            </a:pPr>
            <a:r>
              <a:rPr lang="zh-CN" altLang="en-US" sz="2600" dirty="0">
                <a:solidFill>
                  <a:srgbClr val="333300"/>
                </a:solidFill>
                <a:ea typeface="黑体" panose="02010609060101010101" pitchFamily="2" charset="-122"/>
              </a:rPr>
              <a:t>然后再依次访问这些顶点中未被访问过的邻接点；</a:t>
            </a:r>
            <a:endParaRPr lang="zh-CN" altLang="en-US" sz="2600" dirty="0">
              <a:solidFill>
                <a:srgbClr val="333300"/>
              </a:solidFill>
              <a:ea typeface="黑体" panose="02010609060101010101" pitchFamily="2" charset="-122"/>
            </a:endParaRPr>
          </a:p>
          <a:p>
            <a:pPr eaLnBrk="1" hangingPunct="1">
              <a:spcBef>
                <a:spcPct val="20000"/>
              </a:spcBef>
              <a:buFontTx/>
              <a:buChar char="•"/>
            </a:pPr>
            <a:r>
              <a:rPr lang="zh-CN" altLang="en-US" sz="2600" dirty="0">
                <a:solidFill>
                  <a:srgbClr val="333300"/>
                </a:solidFill>
                <a:ea typeface="黑体" panose="02010609060101010101" pitchFamily="2" charset="-122"/>
              </a:rPr>
              <a:t>直到所有顶点都被访问过为止。</a:t>
            </a:r>
            <a:endParaRPr lang="zh-CN" altLang="en-US" sz="2600" dirty="0">
              <a:solidFill>
                <a:srgbClr val="333300"/>
              </a:solidFill>
              <a:ea typeface="黑体" panose="02010609060101010101" pitchFamily="2" charset="-122"/>
            </a:endParaRPr>
          </a:p>
        </p:txBody>
      </p:sp>
      <p:sp>
        <p:nvSpPr>
          <p:cNvPr id="64519" name="Rectangle 5"/>
          <p:cNvSpPr>
            <a:spLocks noChangeArrowheads="1"/>
          </p:cNvSpPr>
          <p:nvPr/>
        </p:nvSpPr>
        <p:spPr bwMode="auto">
          <a:xfrm>
            <a:off x="611188" y="3573463"/>
            <a:ext cx="7620000"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5000"/>
              </a:lnSpc>
            </a:pPr>
            <a:r>
              <a:rPr lang="zh-CN" altLang="en-US" sz="2600">
                <a:solidFill>
                  <a:srgbClr val="333300"/>
                </a:solidFill>
                <a:latin typeface="楷体_GB2312" pitchFamily="49" charset="-122"/>
                <a:ea typeface="楷体_GB2312" pitchFamily="49" charset="-122"/>
              </a:rPr>
              <a:t>    广度优先搜索是一种分层的搜索过程，每向前走一步可能访问一批顶点，不像深度优先搜索那样有回退的情况。因此，广度优先搜索不是一个递归的过程，其算法也不是递归的。</a:t>
            </a:r>
            <a:endParaRPr lang="zh-CN" altLang="en-US" sz="2600">
              <a:solidFill>
                <a:srgbClr val="333300"/>
              </a:solidFill>
              <a:latin typeface="楷体_GB2312" pitchFamily="49" charset="-122"/>
              <a:ea typeface="楷体_GB2312" pitchFamily="49" charset="-122"/>
            </a:endParaRPr>
          </a:p>
        </p:txBody>
      </p:sp>
      <p:cxnSp>
        <p:nvCxnSpPr>
          <p:cNvPr id="55304" name="直接连接符 7"/>
          <p:cNvCxnSpPr>
            <a:cxnSpLocks noChangeShapeType="1"/>
          </p:cNvCxnSpPr>
          <p:nvPr/>
        </p:nvCxnSpPr>
        <p:spPr bwMode="auto">
          <a:xfrm flipV="1">
            <a:off x="0" y="581025"/>
            <a:ext cx="9144000" cy="73025"/>
          </a:xfrm>
          <a:prstGeom prst="line">
            <a:avLst/>
          </a:prstGeom>
          <a:noFill/>
          <a:ln w="22225">
            <a:solidFill>
              <a:srgbClr val="FFC000"/>
            </a:solidFill>
            <a:round/>
          </a:ln>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4518">
                                            <p:txEl>
                                              <p:pRg st="1" end="1"/>
                                            </p:txEl>
                                          </p:spTgt>
                                        </p:tgtEl>
                                        <p:attrNameLst>
                                          <p:attrName>style.visibility</p:attrName>
                                        </p:attrNameLst>
                                      </p:cBhvr>
                                      <p:to>
                                        <p:strVal val="visible"/>
                                      </p:to>
                                    </p:set>
                                    <p:animEffect transition="in" filter="wipe(left)">
                                      <p:cBhvr>
                                        <p:cTn id="7" dur="75"/>
                                        <p:tgtEl>
                                          <p:spTgt spid="6451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4518">
                                            <p:txEl>
                                              <p:pRg st="2" end="2"/>
                                            </p:txEl>
                                          </p:spTgt>
                                        </p:tgtEl>
                                        <p:attrNameLst>
                                          <p:attrName>style.visibility</p:attrName>
                                        </p:attrNameLst>
                                      </p:cBhvr>
                                      <p:to>
                                        <p:strVal val="visible"/>
                                      </p:to>
                                    </p:set>
                                    <p:animEffect transition="in" filter="wipe(left)">
                                      <p:cBhvr>
                                        <p:cTn id="12" dur="75"/>
                                        <p:tgtEl>
                                          <p:spTgt spid="6451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4518">
                                            <p:txEl>
                                              <p:pRg st="3" end="3"/>
                                            </p:txEl>
                                          </p:spTgt>
                                        </p:tgtEl>
                                        <p:attrNameLst>
                                          <p:attrName>style.visibility</p:attrName>
                                        </p:attrNameLst>
                                      </p:cBhvr>
                                      <p:to>
                                        <p:strVal val="visible"/>
                                      </p:to>
                                    </p:set>
                                    <p:animEffect transition="in" filter="wipe(left)">
                                      <p:cBhvr>
                                        <p:cTn id="17" dur="75"/>
                                        <p:tgtEl>
                                          <p:spTgt spid="6451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3" presetClass="entr" presetSubtype="16" fill="hold" grpId="0" nodeType="clickEffect">
                                  <p:stCondLst>
                                    <p:cond delay="0"/>
                                  </p:stCondLst>
                                  <p:childTnLst>
                                    <p:set>
                                      <p:cBhvr>
                                        <p:cTn id="21" dur="1" fill="hold">
                                          <p:stCondLst>
                                            <p:cond delay="0"/>
                                          </p:stCondLst>
                                        </p:cTn>
                                        <p:tgtEl>
                                          <p:spTgt spid="64519"/>
                                        </p:tgtEl>
                                        <p:attrNameLst>
                                          <p:attrName>style.visibility</p:attrName>
                                        </p:attrNameLst>
                                      </p:cBhvr>
                                      <p:to>
                                        <p:strVal val="visible"/>
                                      </p:to>
                                    </p:set>
                                    <p:anim calcmode="lin" valueType="num">
                                      <p:cBhvr>
                                        <p:cTn id="22" dur="500" fill="hold"/>
                                        <p:tgtEl>
                                          <p:spTgt spid="64519"/>
                                        </p:tgtEl>
                                        <p:attrNameLst>
                                          <p:attrName>ppt_w</p:attrName>
                                        </p:attrNameLst>
                                      </p:cBhvr>
                                      <p:tavLst>
                                        <p:tav tm="0">
                                          <p:val>
                                            <p:fltVal val="0"/>
                                          </p:val>
                                        </p:tav>
                                        <p:tav tm="100000">
                                          <p:val>
                                            <p:strVal val="#ppt_w"/>
                                          </p:val>
                                        </p:tav>
                                      </p:tavLst>
                                    </p:anim>
                                    <p:anim calcmode="lin" valueType="num">
                                      <p:cBhvr>
                                        <p:cTn id="23" dur="500" fill="hold"/>
                                        <p:tgtEl>
                                          <p:spTgt spid="64519"/>
                                        </p:tgtEl>
                                        <p:attrNameLst>
                                          <p:attrName>ppt_h</p:attrName>
                                        </p:attrNameLst>
                                      </p:cBhvr>
                                      <p:tavLst>
                                        <p:tav tm="0">
                                          <p:val>
                                            <p:fltVal val="0"/>
                                          </p:val>
                                        </p:tav>
                                        <p:tav tm="100000">
                                          <p:val>
                                            <p:strVal val="#ppt_h"/>
                                          </p:val>
                                        </p:tav>
                                      </p:tavLst>
                                    </p:anim>
                                  </p:childTnLst>
                                </p:cTn>
                              </p:par>
                            </p:childTnLst>
                          </p:cTn>
                        </p:par>
                        <p:par>
                          <p:cTn id="24" fill="hold">
                            <p:stCondLst>
                              <p:cond delay="500"/>
                            </p:stCondLst>
                            <p:childTnLst>
                              <p:par>
                                <p:cTn id="25" presetID="1" presetClass="entr" presetSubtype="0" fill="hold" grpId="0" nodeType="afterEffect">
                                  <p:stCondLst>
                                    <p:cond delay="0"/>
                                  </p:stCondLst>
                                  <p:childTnLst>
                                    <p:set>
                                      <p:cBhvr>
                                        <p:cTn id="26" dur="1" fill="hold">
                                          <p:stCondLst>
                                            <p:cond delay="499"/>
                                          </p:stCondLst>
                                        </p:cTn>
                                        <p:tgtEl>
                                          <p:spTgt spid="645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7" grpId="0" animBg="1" autoUpdateAnimBg="0"/>
      <p:bldP spid="64518" grpId="0" advAuto="0" autoUpdateAnimBg="0" build="p"/>
      <p:bldP spid="64519"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txBox="1">
            <a:spLocks noGrp="1" noChangeArrowheads="1"/>
          </p:cNvSpPr>
          <p:nvPr/>
        </p:nvSpPr>
        <p:spPr bwMode="auto">
          <a:xfrm>
            <a:off x="6659563" y="64039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434163A2-99A4-4DBF-AAEA-894A3EB524C7}"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11267" name="灯片编号占位符 4"/>
          <p:cNvSpPr txBox="1">
            <a:spLocks noGrp="1" noChangeArrowheads="1"/>
          </p:cNvSpPr>
          <p:nvPr/>
        </p:nvSpPr>
        <p:spPr bwMode="auto">
          <a:xfrm>
            <a:off x="6659563" y="64039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r>
              <a:rPr lang="en-US" altLang="zh-CN" sz="1800" b="1">
                <a:latin typeface="华文新魏" panose="02010800040101010101" pitchFamily="2" charset="-122"/>
                <a:ea typeface="华文新魏" panose="02010800040101010101" pitchFamily="2" charset="-122"/>
              </a:rPr>
              <a:t>146-</a:t>
            </a:r>
            <a:fld id="{45770356-C316-48AC-A2AB-FB32DF59B367}"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11268" name="Freeform 72"/>
          <p:cNvSpPr/>
          <p:nvPr/>
        </p:nvSpPr>
        <p:spPr bwMode="auto">
          <a:xfrm>
            <a:off x="5580063" y="4737100"/>
            <a:ext cx="114300" cy="395288"/>
          </a:xfrm>
          <a:custGeom>
            <a:avLst/>
            <a:gdLst>
              <a:gd name="T0" fmla="*/ 2147483647 w 50"/>
              <a:gd name="T1" fmla="*/ 0 h 340"/>
              <a:gd name="T2" fmla="*/ 2147483647 w 50"/>
              <a:gd name="T3" fmla="*/ 2147483647 h 340"/>
              <a:gd name="T4" fmla="*/ 2147483647 w 50"/>
              <a:gd name="T5" fmla="*/ 2147483647 h 340"/>
              <a:gd name="T6" fmla="*/ 0 60000 65536"/>
              <a:gd name="T7" fmla="*/ 0 60000 65536"/>
              <a:gd name="T8" fmla="*/ 0 60000 65536"/>
              <a:gd name="T9" fmla="*/ 0 w 50"/>
              <a:gd name="T10" fmla="*/ 0 h 340"/>
              <a:gd name="T11" fmla="*/ 50 w 50"/>
              <a:gd name="T12" fmla="*/ 340 h 340"/>
            </a:gdLst>
            <a:ahLst/>
            <a:cxnLst>
              <a:cxn ang="T6">
                <a:pos x="T0" y="T1"/>
              </a:cxn>
              <a:cxn ang="T7">
                <a:pos x="T2" y="T3"/>
              </a:cxn>
              <a:cxn ang="T8">
                <a:pos x="T4" y="T5"/>
              </a:cxn>
            </a:cxnLst>
            <a:rect l="T9" t="T10" r="T11" b="T12"/>
            <a:pathLst>
              <a:path w="50" h="340">
                <a:moveTo>
                  <a:pt x="50" y="0"/>
                </a:moveTo>
                <a:cubicBezTo>
                  <a:pt x="29" y="39"/>
                  <a:pt x="8" y="79"/>
                  <a:pt x="4" y="136"/>
                </a:cubicBezTo>
                <a:cubicBezTo>
                  <a:pt x="0" y="193"/>
                  <a:pt x="23" y="306"/>
                  <a:pt x="27" y="340"/>
                </a:cubicBezTo>
              </a:path>
            </a:pathLst>
          </a:custGeom>
          <a:noFill/>
          <a:ln w="28575" cmpd="sng">
            <a:solidFill>
              <a:schemeClr val="tx2"/>
            </a:solidFill>
            <a:miter lim="800000"/>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69" name="Freeform 73"/>
          <p:cNvSpPr/>
          <p:nvPr/>
        </p:nvSpPr>
        <p:spPr bwMode="auto">
          <a:xfrm flipH="1" flipV="1">
            <a:off x="5753100" y="4772025"/>
            <a:ext cx="150813" cy="396875"/>
          </a:xfrm>
          <a:custGeom>
            <a:avLst/>
            <a:gdLst>
              <a:gd name="T0" fmla="*/ 2147483647 w 50"/>
              <a:gd name="T1" fmla="*/ 0 h 340"/>
              <a:gd name="T2" fmla="*/ 2147483647 w 50"/>
              <a:gd name="T3" fmla="*/ 2147483647 h 340"/>
              <a:gd name="T4" fmla="*/ 2147483647 w 50"/>
              <a:gd name="T5" fmla="*/ 2147483647 h 340"/>
              <a:gd name="T6" fmla="*/ 0 60000 65536"/>
              <a:gd name="T7" fmla="*/ 0 60000 65536"/>
              <a:gd name="T8" fmla="*/ 0 60000 65536"/>
              <a:gd name="T9" fmla="*/ 0 w 50"/>
              <a:gd name="T10" fmla="*/ 0 h 340"/>
              <a:gd name="T11" fmla="*/ 50 w 50"/>
              <a:gd name="T12" fmla="*/ 340 h 340"/>
            </a:gdLst>
            <a:ahLst/>
            <a:cxnLst>
              <a:cxn ang="T6">
                <a:pos x="T0" y="T1"/>
              </a:cxn>
              <a:cxn ang="T7">
                <a:pos x="T2" y="T3"/>
              </a:cxn>
              <a:cxn ang="T8">
                <a:pos x="T4" y="T5"/>
              </a:cxn>
            </a:cxnLst>
            <a:rect l="T9" t="T10" r="T11" b="T12"/>
            <a:pathLst>
              <a:path w="50" h="340">
                <a:moveTo>
                  <a:pt x="50" y="0"/>
                </a:moveTo>
                <a:cubicBezTo>
                  <a:pt x="29" y="39"/>
                  <a:pt x="8" y="79"/>
                  <a:pt x="4" y="136"/>
                </a:cubicBezTo>
                <a:cubicBezTo>
                  <a:pt x="0" y="193"/>
                  <a:pt x="23" y="306"/>
                  <a:pt x="27" y="340"/>
                </a:cubicBezTo>
              </a:path>
            </a:pathLst>
          </a:custGeom>
          <a:noFill/>
          <a:ln w="28575" cmpd="sng">
            <a:solidFill>
              <a:schemeClr val="tx2"/>
            </a:solidFill>
            <a:miter lim="800000"/>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70" name="Freeform 68"/>
          <p:cNvSpPr/>
          <p:nvPr/>
        </p:nvSpPr>
        <p:spPr bwMode="auto">
          <a:xfrm flipH="1" flipV="1">
            <a:off x="7019925" y="4592638"/>
            <a:ext cx="900113" cy="125412"/>
          </a:xfrm>
          <a:custGeom>
            <a:avLst/>
            <a:gdLst>
              <a:gd name="T0" fmla="*/ 0 w 589"/>
              <a:gd name="T1" fmla="*/ 2147483647 h 79"/>
              <a:gd name="T2" fmla="*/ 2147483647 w 589"/>
              <a:gd name="T3" fmla="*/ 2147483647 h 79"/>
              <a:gd name="T4" fmla="*/ 2147483647 w 589"/>
              <a:gd name="T5" fmla="*/ 2147483647 h 79"/>
              <a:gd name="T6" fmla="*/ 2147483647 w 589"/>
              <a:gd name="T7" fmla="*/ 2147483647 h 79"/>
              <a:gd name="T8" fmla="*/ 0 60000 65536"/>
              <a:gd name="T9" fmla="*/ 0 60000 65536"/>
              <a:gd name="T10" fmla="*/ 0 60000 65536"/>
              <a:gd name="T11" fmla="*/ 0 60000 65536"/>
              <a:gd name="T12" fmla="*/ 0 w 589"/>
              <a:gd name="T13" fmla="*/ 0 h 79"/>
              <a:gd name="T14" fmla="*/ 589 w 589"/>
              <a:gd name="T15" fmla="*/ 79 h 79"/>
            </a:gdLst>
            <a:ahLst/>
            <a:cxnLst>
              <a:cxn ang="T8">
                <a:pos x="T0" y="T1"/>
              </a:cxn>
              <a:cxn ang="T9">
                <a:pos x="T2" y="T3"/>
              </a:cxn>
              <a:cxn ang="T10">
                <a:pos x="T4" y="T5"/>
              </a:cxn>
              <a:cxn ang="T11">
                <a:pos x="T6" y="T7"/>
              </a:cxn>
            </a:cxnLst>
            <a:rect l="T12" t="T13" r="T14" b="T15"/>
            <a:pathLst>
              <a:path w="589" h="79">
                <a:moveTo>
                  <a:pt x="0" y="79"/>
                </a:moveTo>
                <a:cubicBezTo>
                  <a:pt x="60" y="50"/>
                  <a:pt x="121" y="22"/>
                  <a:pt x="181" y="11"/>
                </a:cubicBezTo>
                <a:cubicBezTo>
                  <a:pt x="241" y="0"/>
                  <a:pt x="294" y="0"/>
                  <a:pt x="362" y="11"/>
                </a:cubicBezTo>
                <a:cubicBezTo>
                  <a:pt x="430" y="22"/>
                  <a:pt x="551" y="68"/>
                  <a:pt x="589" y="79"/>
                </a:cubicBezTo>
              </a:path>
            </a:pathLst>
          </a:custGeom>
          <a:noFill/>
          <a:ln w="28575" cmpd="sng">
            <a:solidFill>
              <a:schemeClr val="tx2"/>
            </a:solidFill>
            <a:miter lim="800000"/>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71" name="Freeform 67"/>
          <p:cNvSpPr/>
          <p:nvPr/>
        </p:nvSpPr>
        <p:spPr bwMode="auto">
          <a:xfrm>
            <a:off x="6911975" y="4340225"/>
            <a:ext cx="900113" cy="125413"/>
          </a:xfrm>
          <a:custGeom>
            <a:avLst/>
            <a:gdLst>
              <a:gd name="T0" fmla="*/ 0 w 589"/>
              <a:gd name="T1" fmla="*/ 2147483647 h 79"/>
              <a:gd name="T2" fmla="*/ 2147483647 w 589"/>
              <a:gd name="T3" fmla="*/ 2147483647 h 79"/>
              <a:gd name="T4" fmla="*/ 2147483647 w 589"/>
              <a:gd name="T5" fmla="*/ 2147483647 h 79"/>
              <a:gd name="T6" fmla="*/ 2147483647 w 589"/>
              <a:gd name="T7" fmla="*/ 2147483647 h 79"/>
              <a:gd name="T8" fmla="*/ 0 60000 65536"/>
              <a:gd name="T9" fmla="*/ 0 60000 65536"/>
              <a:gd name="T10" fmla="*/ 0 60000 65536"/>
              <a:gd name="T11" fmla="*/ 0 60000 65536"/>
              <a:gd name="T12" fmla="*/ 0 w 589"/>
              <a:gd name="T13" fmla="*/ 0 h 79"/>
              <a:gd name="T14" fmla="*/ 589 w 589"/>
              <a:gd name="T15" fmla="*/ 79 h 79"/>
            </a:gdLst>
            <a:ahLst/>
            <a:cxnLst>
              <a:cxn ang="T8">
                <a:pos x="T0" y="T1"/>
              </a:cxn>
              <a:cxn ang="T9">
                <a:pos x="T2" y="T3"/>
              </a:cxn>
              <a:cxn ang="T10">
                <a:pos x="T4" y="T5"/>
              </a:cxn>
              <a:cxn ang="T11">
                <a:pos x="T6" y="T7"/>
              </a:cxn>
            </a:cxnLst>
            <a:rect l="T12" t="T13" r="T14" b="T15"/>
            <a:pathLst>
              <a:path w="589" h="79">
                <a:moveTo>
                  <a:pt x="0" y="79"/>
                </a:moveTo>
                <a:cubicBezTo>
                  <a:pt x="60" y="50"/>
                  <a:pt x="121" y="22"/>
                  <a:pt x="181" y="11"/>
                </a:cubicBezTo>
                <a:cubicBezTo>
                  <a:pt x="241" y="0"/>
                  <a:pt x="294" y="0"/>
                  <a:pt x="362" y="11"/>
                </a:cubicBezTo>
                <a:cubicBezTo>
                  <a:pt x="430" y="22"/>
                  <a:pt x="551" y="68"/>
                  <a:pt x="589" y="79"/>
                </a:cubicBezTo>
              </a:path>
            </a:pathLst>
          </a:custGeom>
          <a:noFill/>
          <a:ln w="28575" cmpd="sng">
            <a:solidFill>
              <a:schemeClr val="tx2"/>
            </a:solidFill>
            <a:miter lim="800000"/>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72" name="Freeform 65"/>
          <p:cNvSpPr/>
          <p:nvPr/>
        </p:nvSpPr>
        <p:spPr bwMode="auto">
          <a:xfrm flipH="1">
            <a:off x="7559675" y="4808538"/>
            <a:ext cx="433388" cy="1116012"/>
          </a:xfrm>
          <a:custGeom>
            <a:avLst/>
            <a:gdLst>
              <a:gd name="T0" fmla="*/ 0 w 250"/>
              <a:gd name="T1" fmla="*/ 0 h 658"/>
              <a:gd name="T2" fmla="*/ 2147483647 w 250"/>
              <a:gd name="T3" fmla="*/ 2147483647 h 658"/>
              <a:gd name="T4" fmla="*/ 2147483647 w 250"/>
              <a:gd name="T5" fmla="*/ 2147483647 h 658"/>
              <a:gd name="T6" fmla="*/ 0 60000 65536"/>
              <a:gd name="T7" fmla="*/ 0 60000 65536"/>
              <a:gd name="T8" fmla="*/ 0 60000 65536"/>
              <a:gd name="T9" fmla="*/ 0 w 250"/>
              <a:gd name="T10" fmla="*/ 0 h 658"/>
              <a:gd name="T11" fmla="*/ 250 w 250"/>
              <a:gd name="T12" fmla="*/ 658 h 658"/>
            </a:gdLst>
            <a:ahLst/>
            <a:cxnLst>
              <a:cxn ang="T6">
                <a:pos x="T0" y="T1"/>
              </a:cxn>
              <a:cxn ang="T7">
                <a:pos x="T2" y="T3"/>
              </a:cxn>
              <a:cxn ang="T8">
                <a:pos x="T4" y="T5"/>
              </a:cxn>
            </a:cxnLst>
            <a:rect l="T9" t="T10" r="T11" b="T12"/>
            <a:pathLst>
              <a:path w="250" h="658">
                <a:moveTo>
                  <a:pt x="0" y="0"/>
                </a:moveTo>
                <a:cubicBezTo>
                  <a:pt x="24" y="126"/>
                  <a:pt x="49" y="253"/>
                  <a:pt x="91" y="363"/>
                </a:cubicBezTo>
                <a:cubicBezTo>
                  <a:pt x="133" y="473"/>
                  <a:pt x="220" y="605"/>
                  <a:pt x="250" y="658"/>
                </a:cubicBezTo>
              </a:path>
            </a:pathLst>
          </a:custGeom>
          <a:noFill/>
          <a:ln w="28575" cmpd="sng">
            <a:solidFill>
              <a:schemeClr val="tx2"/>
            </a:solidFill>
            <a:miter lim="800000"/>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73" name="Freeform 66"/>
          <p:cNvSpPr/>
          <p:nvPr/>
        </p:nvSpPr>
        <p:spPr bwMode="auto">
          <a:xfrm flipV="1">
            <a:off x="7488238" y="4772025"/>
            <a:ext cx="395287" cy="1079500"/>
          </a:xfrm>
          <a:custGeom>
            <a:avLst/>
            <a:gdLst>
              <a:gd name="T0" fmla="*/ 0 w 250"/>
              <a:gd name="T1" fmla="*/ 0 h 658"/>
              <a:gd name="T2" fmla="*/ 2147483647 w 250"/>
              <a:gd name="T3" fmla="*/ 2147483647 h 658"/>
              <a:gd name="T4" fmla="*/ 2147483647 w 250"/>
              <a:gd name="T5" fmla="*/ 2147483647 h 658"/>
              <a:gd name="T6" fmla="*/ 0 60000 65536"/>
              <a:gd name="T7" fmla="*/ 0 60000 65536"/>
              <a:gd name="T8" fmla="*/ 0 60000 65536"/>
              <a:gd name="T9" fmla="*/ 0 w 250"/>
              <a:gd name="T10" fmla="*/ 0 h 658"/>
              <a:gd name="T11" fmla="*/ 250 w 250"/>
              <a:gd name="T12" fmla="*/ 658 h 658"/>
            </a:gdLst>
            <a:ahLst/>
            <a:cxnLst>
              <a:cxn ang="T6">
                <a:pos x="T0" y="T1"/>
              </a:cxn>
              <a:cxn ang="T7">
                <a:pos x="T2" y="T3"/>
              </a:cxn>
              <a:cxn ang="T8">
                <a:pos x="T4" y="T5"/>
              </a:cxn>
            </a:cxnLst>
            <a:rect l="T9" t="T10" r="T11" b="T12"/>
            <a:pathLst>
              <a:path w="250" h="658">
                <a:moveTo>
                  <a:pt x="0" y="0"/>
                </a:moveTo>
                <a:cubicBezTo>
                  <a:pt x="24" y="126"/>
                  <a:pt x="49" y="253"/>
                  <a:pt x="91" y="363"/>
                </a:cubicBezTo>
                <a:cubicBezTo>
                  <a:pt x="133" y="473"/>
                  <a:pt x="220" y="605"/>
                  <a:pt x="250" y="658"/>
                </a:cubicBezTo>
              </a:path>
            </a:pathLst>
          </a:custGeom>
          <a:noFill/>
          <a:ln w="28575" cmpd="sng">
            <a:solidFill>
              <a:schemeClr val="tx2"/>
            </a:solidFill>
            <a:miter lim="800000"/>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74" name="Freeform 63"/>
          <p:cNvSpPr/>
          <p:nvPr/>
        </p:nvSpPr>
        <p:spPr bwMode="auto">
          <a:xfrm>
            <a:off x="6802438" y="4808538"/>
            <a:ext cx="433387" cy="1116012"/>
          </a:xfrm>
          <a:custGeom>
            <a:avLst/>
            <a:gdLst>
              <a:gd name="T0" fmla="*/ 0 w 250"/>
              <a:gd name="T1" fmla="*/ 0 h 658"/>
              <a:gd name="T2" fmla="*/ 2147483647 w 250"/>
              <a:gd name="T3" fmla="*/ 2147483647 h 658"/>
              <a:gd name="T4" fmla="*/ 2147483647 w 250"/>
              <a:gd name="T5" fmla="*/ 2147483647 h 658"/>
              <a:gd name="T6" fmla="*/ 0 60000 65536"/>
              <a:gd name="T7" fmla="*/ 0 60000 65536"/>
              <a:gd name="T8" fmla="*/ 0 60000 65536"/>
              <a:gd name="T9" fmla="*/ 0 w 250"/>
              <a:gd name="T10" fmla="*/ 0 h 658"/>
              <a:gd name="T11" fmla="*/ 250 w 250"/>
              <a:gd name="T12" fmla="*/ 658 h 658"/>
            </a:gdLst>
            <a:ahLst/>
            <a:cxnLst>
              <a:cxn ang="T6">
                <a:pos x="T0" y="T1"/>
              </a:cxn>
              <a:cxn ang="T7">
                <a:pos x="T2" y="T3"/>
              </a:cxn>
              <a:cxn ang="T8">
                <a:pos x="T4" y="T5"/>
              </a:cxn>
            </a:cxnLst>
            <a:rect l="T9" t="T10" r="T11" b="T12"/>
            <a:pathLst>
              <a:path w="250" h="658">
                <a:moveTo>
                  <a:pt x="0" y="0"/>
                </a:moveTo>
                <a:cubicBezTo>
                  <a:pt x="24" y="126"/>
                  <a:pt x="49" y="253"/>
                  <a:pt x="91" y="363"/>
                </a:cubicBezTo>
                <a:cubicBezTo>
                  <a:pt x="133" y="473"/>
                  <a:pt x="220" y="605"/>
                  <a:pt x="250" y="658"/>
                </a:cubicBezTo>
              </a:path>
            </a:pathLst>
          </a:custGeom>
          <a:noFill/>
          <a:ln w="28575" cmpd="sng">
            <a:solidFill>
              <a:schemeClr val="tx2"/>
            </a:solidFill>
            <a:miter lim="800000"/>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75" name="Freeform 64"/>
          <p:cNvSpPr/>
          <p:nvPr/>
        </p:nvSpPr>
        <p:spPr bwMode="auto">
          <a:xfrm flipH="1" flipV="1">
            <a:off x="6911975" y="4737100"/>
            <a:ext cx="395288" cy="1079500"/>
          </a:xfrm>
          <a:custGeom>
            <a:avLst/>
            <a:gdLst>
              <a:gd name="T0" fmla="*/ 0 w 250"/>
              <a:gd name="T1" fmla="*/ 0 h 658"/>
              <a:gd name="T2" fmla="*/ 2147483647 w 250"/>
              <a:gd name="T3" fmla="*/ 2147483647 h 658"/>
              <a:gd name="T4" fmla="*/ 2147483647 w 250"/>
              <a:gd name="T5" fmla="*/ 2147483647 h 658"/>
              <a:gd name="T6" fmla="*/ 0 60000 65536"/>
              <a:gd name="T7" fmla="*/ 0 60000 65536"/>
              <a:gd name="T8" fmla="*/ 0 60000 65536"/>
              <a:gd name="T9" fmla="*/ 0 w 250"/>
              <a:gd name="T10" fmla="*/ 0 h 658"/>
              <a:gd name="T11" fmla="*/ 250 w 250"/>
              <a:gd name="T12" fmla="*/ 658 h 658"/>
            </a:gdLst>
            <a:ahLst/>
            <a:cxnLst>
              <a:cxn ang="T6">
                <a:pos x="T0" y="T1"/>
              </a:cxn>
              <a:cxn ang="T7">
                <a:pos x="T2" y="T3"/>
              </a:cxn>
              <a:cxn ang="T8">
                <a:pos x="T4" y="T5"/>
              </a:cxn>
            </a:cxnLst>
            <a:rect l="T9" t="T10" r="T11" b="T12"/>
            <a:pathLst>
              <a:path w="250" h="658">
                <a:moveTo>
                  <a:pt x="0" y="0"/>
                </a:moveTo>
                <a:cubicBezTo>
                  <a:pt x="24" y="126"/>
                  <a:pt x="49" y="253"/>
                  <a:pt x="91" y="363"/>
                </a:cubicBezTo>
                <a:cubicBezTo>
                  <a:pt x="133" y="473"/>
                  <a:pt x="220" y="605"/>
                  <a:pt x="250" y="658"/>
                </a:cubicBezTo>
              </a:path>
            </a:pathLst>
          </a:custGeom>
          <a:noFill/>
          <a:ln w="28575" cmpd="sng">
            <a:solidFill>
              <a:schemeClr val="tx2"/>
            </a:solidFill>
            <a:miter lim="800000"/>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76" name="Line 7"/>
          <p:cNvSpPr>
            <a:spLocks noChangeShapeType="1"/>
          </p:cNvSpPr>
          <p:nvPr/>
        </p:nvSpPr>
        <p:spPr bwMode="auto">
          <a:xfrm>
            <a:off x="3810000" y="4727575"/>
            <a:ext cx="381000" cy="5334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7" name="Line 8"/>
          <p:cNvSpPr>
            <a:spLocks noChangeShapeType="1"/>
          </p:cNvSpPr>
          <p:nvPr/>
        </p:nvSpPr>
        <p:spPr bwMode="auto">
          <a:xfrm flipH="1">
            <a:off x="3962400" y="5413375"/>
            <a:ext cx="152400" cy="5334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8" name="Line 9"/>
          <p:cNvSpPr>
            <a:spLocks noChangeShapeType="1"/>
          </p:cNvSpPr>
          <p:nvPr/>
        </p:nvSpPr>
        <p:spPr bwMode="auto">
          <a:xfrm>
            <a:off x="4267200" y="5413375"/>
            <a:ext cx="228600" cy="5334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9" name="Line 10"/>
          <p:cNvSpPr>
            <a:spLocks noChangeShapeType="1"/>
          </p:cNvSpPr>
          <p:nvPr/>
        </p:nvSpPr>
        <p:spPr bwMode="auto">
          <a:xfrm flipH="1">
            <a:off x="3200400" y="4727575"/>
            <a:ext cx="304800" cy="3810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0" name="Line 11"/>
          <p:cNvSpPr>
            <a:spLocks noChangeShapeType="1"/>
          </p:cNvSpPr>
          <p:nvPr/>
        </p:nvSpPr>
        <p:spPr bwMode="auto">
          <a:xfrm>
            <a:off x="3124200" y="5413375"/>
            <a:ext cx="152400" cy="5334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1" name="Line 12"/>
          <p:cNvSpPr>
            <a:spLocks noChangeShapeType="1"/>
          </p:cNvSpPr>
          <p:nvPr/>
        </p:nvSpPr>
        <p:spPr bwMode="auto">
          <a:xfrm flipH="1">
            <a:off x="2667000" y="5413375"/>
            <a:ext cx="304800" cy="5334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2" name="Line 13"/>
          <p:cNvSpPr>
            <a:spLocks noChangeShapeType="1"/>
          </p:cNvSpPr>
          <p:nvPr/>
        </p:nvSpPr>
        <p:spPr bwMode="auto">
          <a:xfrm>
            <a:off x="990600" y="5337175"/>
            <a:ext cx="381000" cy="6096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3" name="Line 14"/>
          <p:cNvSpPr>
            <a:spLocks noChangeShapeType="1"/>
          </p:cNvSpPr>
          <p:nvPr/>
        </p:nvSpPr>
        <p:spPr bwMode="auto">
          <a:xfrm>
            <a:off x="1524000" y="4575175"/>
            <a:ext cx="381000" cy="6096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4" name="Line 15"/>
          <p:cNvSpPr>
            <a:spLocks noChangeShapeType="1"/>
          </p:cNvSpPr>
          <p:nvPr/>
        </p:nvSpPr>
        <p:spPr bwMode="auto">
          <a:xfrm flipH="1">
            <a:off x="1524000" y="5337175"/>
            <a:ext cx="381000" cy="6096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5" name="Line 16"/>
          <p:cNvSpPr>
            <a:spLocks noChangeShapeType="1"/>
          </p:cNvSpPr>
          <p:nvPr/>
        </p:nvSpPr>
        <p:spPr bwMode="auto">
          <a:xfrm flipH="1">
            <a:off x="990600" y="4575175"/>
            <a:ext cx="381000" cy="6096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6" name="Line 17"/>
          <p:cNvSpPr>
            <a:spLocks noChangeShapeType="1"/>
          </p:cNvSpPr>
          <p:nvPr/>
        </p:nvSpPr>
        <p:spPr bwMode="auto">
          <a:xfrm>
            <a:off x="1066800" y="5260975"/>
            <a:ext cx="838200" cy="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7" name="Line 18"/>
          <p:cNvSpPr>
            <a:spLocks noChangeShapeType="1"/>
          </p:cNvSpPr>
          <p:nvPr/>
        </p:nvSpPr>
        <p:spPr bwMode="auto">
          <a:xfrm>
            <a:off x="1447800" y="4651375"/>
            <a:ext cx="0" cy="13716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8" name="Rectangle 19"/>
          <p:cNvSpPr>
            <a:spLocks noGrp="1" noChangeArrowheads="1"/>
          </p:cNvSpPr>
          <p:nvPr>
            <p:ph type="title" idx="4294967295"/>
          </p:nvPr>
        </p:nvSpPr>
        <p:spPr/>
        <p:txBody>
          <a:bodyPr/>
          <a:lstStyle/>
          <a:p>
            <a:pPr algn="just" eaLnBrk="1" hangingPunct="1"/>
            <a:r>
              <a:rPr lang="en-US" altLang="zh-CN">
                <a:ea typeface="仿宋_GB2312" pitchFamily="49" charset="-122"/>
              </a:rPr>
              <a:t>   </a:t>
            </a:r>
            <a:endParaRPr lang="en-US" altLang="zh-CN">
              <a:ea typeface="仿宋_GB2312" pitchFamily="49" charset="-122"/>
            </a:endParaRPr>
          </a:p>
        </p:txBody>
      </p:sp>
      <p:sp>
        <p:nvSpPr>
          <p:cNvPr id="13337" name="Rectangle 20"/>
          <p:cNvSpPr>
            <a:spLocks noGrp="1" noChangeArrowheads="1"/>
          </p:cNvSpPr>
          <p:nvPr>
            <p:ph type="body" idx="4294967295"/>
          </p:nvPr>
        </p:nvSpPr>
        <p:spPr>
          <a:xfrm>
            <a:off x="227013" y="820738"/>
            <a:ext cx="8689975" cy="2936875"/>
          </a:xfrm>
        </p:spPr>
        <p:txBody>
          <a:bodyPr/>
          <a:lstStyle/>
          <a:p>
            <a:pPr eaLnBrk="1" hangingPunct="1">
              <a:lnSpc>
                <a:spcPct val="105000"/>
              </a:lnSpc>
              <a:spcBef>
                <a:spcPct val="10000"/>
              </a:spcBef>
              <a:buClr>
                <a:srgbClr val="800080"/>
              </a:buClr>
              <a:buSzPct val="50000"/>
              <a:buFont typeface="Wingdings" panose="05000000000000000000" pitchFamily="2" charset="2"/>
              <a:buNone/>
            </a:pPr>
            <a:r>
              <a:rPr lang="en-US" altLang="zh-CN" sz="3000" b="1">
                <a:latin typeface="Times New Roman" panose="02020603050405020304" pitchFamily="18" charset="0"/>
                <a:ea typeface="仿宋_GB2312" pitchFamily="49" charset="-122"/>
              </a:rPr>
              <a:t>2.</a:t>
            </a:r>
            <a:r>
              <a:rPr lang="en-US" altLang="zh-CN" sz="3000" b="1">
                <a:solidFill>
                  <a:schemeClr val="tx2"/>
                </a:solidFill>
                <a:latin typeface="Times New Roman" panose="02020603050405020304" pitchFamily="18" charset="0"/>
                <a:ea typeface="仿宋_GB2312" pitchFamily="49" charset="-122"/>
              </a:rPr>
              <a:t> </a:t>
            </a:r>
            <a:r>
              <a:rPr lang="zh-CN" altLang="en-US" sz="3000" b="1">
                <a:solidFill>
                  <a:schemeClr val="tx2"/>
                </a:solidFill>
                <a:latin typeface="Times New Roman" panose="02020603050405020304" pitchFamily="18" charset="0"/>
                <a:ea typeface="仿宋_GB2312" pitchFamily="49" charset="-122"/>
              </a:rPr>
              <a:t>有向图与无向图</a:t>
            </a:r>
            <a:r>
              <a:rPr lang="zh-CN" altLang="en-US" sz="3000" b="1">
                <a:latin typeface="Times New Roman" panose="02020603050405020304" pitchFamily="18" charset="0"/>
                <a:ea typeface="仿宋_GB2312" pitchFamily="49" charset="-122"/>
              </a:rPr>
              <a:t>   在有向图中，顶点对 </a:t>
            </a:r>
            <a:r>
              <a:rPr lang="en-US" altLang="zh-CN" sz="3000" b="1">
                <a:solidFill>
                  <a:srgbClr val="FF0000"/>
                </a:solidFill>
                <a:latin typeface="Times New Roman" panose="02020603050405020304" pitchFamily="18" charset="0"/>
                <a:ea typeface="仿宋_GB2312" pitchFamily="49" charset="-122"/>
              </a:rPr>
              <a:t>&lt;</a:t>
            </a:r>
            <a:r>
              <a:rPr lang="en-US" altLang="zh-CN" sz="3000" b="1">
                <a:latin typeface="Times New Roman" panose="02020603050405020304" pitchFamily="18" charset="0"/>
                <a:ea typeface="仿宋_GB2312" pitchFamily="49" charset="-122"/>
              </a:rPr>
              <a:t>x, y</a:t>
            </a:r>
            <a:r>
              <a:rPr lang="en-US" altLang="zh-CN" sz="3000" b="1">
                <a:solidFill>
                  <a:srgbClr val="FF0000"/>
                </a:solidFill>
                <a:latin typeface="Times New Roman" panose="02020603050405020304" pitchFamily="18" charset="0"/>
                <a:ea typeface="仿宋_GB2312" pitchFamily="49" charset="-122"/>
              </a:rPr>
              <a:t>&gt;</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是有序的。在无向图中，顶点对</a:t>
            </a:r>
            <a:r>
              <a:rPr lang="en-US" altLang="zh-CN" sz="3000" b="1">
                <a:solidFill>
                  <a:srgbClr val="FF0000"/>
                </a:solidFill>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x, y</a:t>
            </a:r>
            <a:r>
              <a:rPr lang="en-US" altLang="zh-CN" sz="3000" b="1">
                <a:solidFill>
                  <a:srgbClr val="FF0000"/>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是无序的。</a:t>
            </a:r>
            <a:endParaRPr lang="zh-CN" altLang="en-US" sz="3000" b="1">
              <a:latin typeface="Times New Roman" panose="02020603050405020304" pitchFamily="18" charset="0"/>
              <a:ea typeface="仿宋_GB2312" pitchFamily="49" charset="-122"/>
            </a:endParaRPr>
          </a:p>
          <a:p>
            <a:pPr eaLnBrk="1" hangingPunct="1">
              <a:lnSpc>
                <a:spcPct val="105000"/>
              </a:lnSpc>
              <a:spcBef>
                <a:spcPct val="10000"/>
              </a:spcBef>
              <a:buClr>
                <a:srgbClr val="800080"/>
              </a:buClr>
              <a:buSzPct val="50000"/>
              <a:buFont typeface="Wingdings" panose="05000000000000000000" pitchFamily="2" charset="2"/>
              <a:buNone/>
            </a:pPr>
            <a:r>
              <a:rPr lang="en-US" altLang="zh-CN" sz="3000" b="1">
                <a:latin typeface="Times New Roman" panose="02020603050405020304" pitchFamily="18" charset="0"/>
                <a:ea typeface="仿宋_GB2312" pitchFamily="49" charset="-122"/>
              </a:rPr>
              <a:t>3.</a:t>
            </a:r>
            <a:r>
              <a:rPr lang="en-US" altLang="zh-CN" sz="3000" b="1">
                <a:solidFill>
                  <a:schemeClr val="tx2"/>
                </a:solidFill>
                <a:latin typeface="Times New Roman" panose="02020603050405020304" pitchFamily="18" charset="0"/>
                <a:ea typeface="仿宋_GB2312" pitchFamily="49" charset="-122"/>
              </a:rPr>
              <a:t> </a:t>
            </a:r>
            <a:r>
              <a:rPr lang="zh-CN" altLang="en-US" sz="3000" b="1">
                <a:solidFill>
                  <a:schemeClr val="tx2"/>
                </a:solidFill>
                <a:latin typeface="Times New Roman" panose="02020603050405020304" pitchFamily="18" charset="0"/>
                <a:ea typeface="仿宋_GB2312" pitchFamily="49" charset="-122"/>
              </a:rPr>
              <a:t>完全图</a:t>
            </a:r>
            <a:r>
              <a:rPr lang="zh-CN" altLang="en-US" sz="3000" b="1">
                <a:latin typeface="Times New Roman" panose="02020603050405020304" pitchFamily="18" charset="0"/>
                <a:ea typeface="仿宋_GB2312" pitchFamily="49" charset="-122"/>
              </a:rPr>
              <a:t>   若有</a:t>
            </a:r>
            <a:r>
              <a:rPr lang="zh-CN" altLang="en-US"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n </a:t>
            </a:r>
            <a:r>
              <a:rPr lang="zh-CN" altLang="en-US" sz="3000" b="1">
                <a:latin typeface="Times New Roman" panose="02020603050405020304" pitchFamily="18" charset="0"/>
                <a:ea typeface="仿宋_GB2312" pitchFamily="49" charset="-122"/>
              </a:rPr>
              <a:t>个顶点的无向图有          </a:t>
            </a:r>
            <a:r>
              <a:rPr lang="en-US" altLang="zh-CN" sz="4400" b="1">
                <a:solidFill>
                  <a:srgbClr val="FF0000"/>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       条边</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则此图为完全无向图。</a:t>
            </a:r>
            <a:endParaRPr lang="en-US" sz="3000" b="1">
              <a:latin typeface="Times New Roman" panose="02020603050405020304" pitchFamily="18" charset="0"/>
              <a:ea typeface="仿宋_GB2312" pitchFamily="49" charset="-122"/>
            </a:endParaRPr>
          </a:p>
          <a:p>
            <a:pPr eaLnBrk="1" hangingPunct="1">
              <a:lnSpc>
                <a:spcPct val="105000"/>
              </a:lnSpc>
              <a:spcBef>
                <a:spcPct val="10000"/>
              </a:spcBef>
              <a:buClr>
                <a:srgbClr val="800080"/>
              </a:buClr>
              <a:buSzPct val="50000"/>
              <a:buFont typeface="Wingdings" panose="05000000000000000000" pitchFamily="2" charset="2"/>
              <a:buNone/>
            </a:pPr>
            <a:r>
              <a:rPr lang="zh-CN" altLang="en-US" sz="3000" b="1">
                <a:latin typeface="Times New Roman" panose="02020603050405020304" pitchFamily="18" charset="0"/>
                <a:ea typeface="仿宋_GB2312" pitchFamily="49" charset="-122"/>
              </a:rPr>
              <a:t>有</a:t>
            </a:r>
            <a:r>
              <a:rPr lang="zh-CN" altLang="en-US" sz="3000" b="1">
                <a:solidFill>
                  <a:srgbClr val="008080"/>
                </a:solidFill>
                <a:latin typeface="Times New Roman" panose="02020603050405020304" pitchFamily="18" charset="0"/>
                <a:ea typeface="仿宋_GB2312" pitchFamily="49" charset="-122"/>
              </a:rPr>
              <a:t> </a:t>
            </a:r>
            <a:r>
              <a:rPr lang="en-US" altLang="zh-CN" sz="3000" b="1" i="1">
                <a:solidFill>
                  <a:srgbClr val="FF3300"/>
                </a:solidFill>
                <a:latin typeface="Times New Roman" panose="02020603050405020304" pitchFamily="18" charset="0"/>
                <a:ea typeface="仿宋_GB2312" pitchFamily="49" charset="-122"/>
              </a:rPr>
              <a:t>n </a:t>
            </a:r>
            <a:r>
              <a:rPr lang="zh-CN" altLang="en-US" sz="3000" b="1">
                <a:latin typeface="Times New Roman" panose="02020603050405020304" pitchFamily="18" charset="0"/>
                <a:ea typeface="仿宋_GB2312" pitchFamily="49" charset="-122"/>
              </a:rPr>
              <a:t>个顶点的有向图有         </a:t>
            </a:r>
            <a:r>
              <a:rPr lang="en-US" altLang="zh-CN" sz="4400" b="1">
                <a:solidFill>
                  <a:srgbClr val="FF0000"/>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     </a:t>
            </a:r>
            <a:r>
              <a:rPr lang="en-US" altLang="zh-CN" sz="3000" b="1">
                <a:solidFill>
                  <a:srgbClr val="C00000"/>
                </a:solidFill>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条边</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则此图为完全有向图。</a:t>
            </a:r>
            <a:endParaRPr lang="zh-CN" altLang="en-US" sz="3000">
              <a:latin typeface="Times New Roman" panose="02020603050405020304" pitchFamily="18" charset="0"/>
              <a:ea typeface="仿宋_GB2312" pitchFamily="49" charset="-122"/>
            </a:endParaRPr>
          </a:p>
        </p:txBody>
      </p:sp>
      <p:sp>
        <p:nvSpPr>
          <p:cNvPr id="11290" name="Oval 21"/>
          <p:cNvSpPr>
            <a:spLocks noChangeArrowheads="1"/>
          </p:cNvSpPr>
          <p:nvPr/>
        </p:nvSpPr>
        <p:spPr bwMode="auto">
          <a:xfrm>
            <a:off x="685800" y="5032375"/>
            <a:ext cx="430213"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291" name="Oval 22"/>
          <p:cNvSpPr>
            <a:spLocks noChangeArrowheads="1"/>
          </p:cNvSpPr>
          <p:nvPr/>
        </p:nvSpPr>
        <p:spPr bwMode="auto">
          <a:xfrm>
            <a:off x="1752600" y="5032375"/>
            <a:ext cx="406400"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292" name="Oval 23"/>
          <p:cNvSpPr>
            <a:spLocks noChangeArrowheads="1"/>
          </p:cNvSpPr>
          <p:nvPr/>
        </p:nvSpPr>
        <p:spPr bwMode="auto">
          <a:xfrm>
            <a:off x="1219200" y="4270375"/>
            <a:ext cx="436563"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293" name="Oval 24"/>
          <p:cNvSpPr>
            <a:spLocks noChangeArrowheads="1"/>
          </p:cNvSpPr>
          <p:nvPr/>
        </p:nvSpPr>
        <p:spPr bwMode="auto">
          <a:xfrm>
            <a:off x="1219200" y="5794375"/>
            <a:ext cx="436563"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294" name="Oval 25"/>
          <p:cNvSpPr>
            <a:spLocks noChangeArrowheads="1"/>
          </p:cNvSpPr>
          <p:nvPr/>
        </p:nvSpPr>
        <p:spPr bwMode="auto">
          <a:xfrm>
            <a:off x="2519363" y="5791200"/>
            <a:ext cx="3968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295" name="Oval 26"/>
          <p:cNvSpPr>
            <a:spLocks noChangeArrowheads="1"/>
          </p:cNvSpPr>
          <p:nvPr/>
        </p:nvSpPr>
        <p:spPr bwMode="auto">
          <a:xfrm>
            <a:off x="3048000" y="5794375"/>
            <a:ext cx="407988"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296" name="Oval 27"/>
          <p:cNvSpPr>
            <a:spLocks noChangeArrowheads="1"/>
          </p:cNvSpPr>
          <p:nvPr/>
        </p:nvSpPr>
        <p:spPr bwMode="auto">
          <a:xfrm>
            <a:off x="3708400" y="5794375"/>
            <a:ext cx="406400"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297" name="Oval 28"/>
          <p:cNvSpPr>
            <a:spLocks noChangeArrowheads="1"/>
          </p:cNvSpPr>
          <p:nvPr/>
        </p:nvSpPr>
        <p:spPr bwMode="auto">
          <a:xfrm>
            <a:off x="4267200" y="5794375"/>
            <a:ext cx="412750"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298" name="Oval 29"/>
          <p:cNvSpPr>
            <a:spLocks noChangeArrowheads="1"/>
          </p:cNvSpPr>
          <p:nvPr/>
        </p:nvSpPr>
        <p:spPr bwMode="auto">
          <a:xfrm>
            <a:off x="2843213" y="5032375"/>
            <a:ext cx="433387"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299" name="Oval 30"/>
          <p:cNvSpPr>
            <a:spLocks noChangeArrowheads="1"/>
          </p:cNvSpPr>
          <p:nvPr/>
        </p:nvSpPr>
        <p:spPr bwMode="auto">
          <a:xfrm>
            <a:off x="3968750" y="5032375"/>
            <a:ext cx="423863"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300" name="Oval 31"/>
          <p:cNvSpPr>
            <a:spLocks noChangeArrowheads="1"/>
          </p:cNvSpPr>
          <p:nvPr/>
        </p:nvSpPr>
        <p:spPr bwMode="auto">
          <a:xfrm>
            <a:off x="3429000" y="4346575"/>
            <a:ext cx="4222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301" name="Oval 32"/>
          <p:cNvSpPr>
            <a:spLocks noChangeArrowheads="1"/>
          </p:cNvSpPr>
          <p:nvPr/>
        </p:nvSpPr>
        <p:spPr bwMode="auto">
          <a:xfrm>
            <a:off x="5508625" y="4346575"/>
            <a:ext cx="4349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302" name="Oval 33"/>
          <p:cNvSpPr>
            <a:spLocks noChangeArrowheads="1"/>
          </p:cNvSpPr>
          <p:nvPr/>
        </p:nvSpPr>
        <p:spPr bwMode="auto">
          <a:xfrm>
            <a:off x="5508625" y="5108575"/>
            <a:ext cx="4349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303" name="Oval 34"/>
          <p:cNvSpPr>
            <a:spLocks noChangeArrowheads="1"/>
          </p:cNvSpPr>
          <p:nvPr/>
        </p:nvSpPr>
        <p:spPr bwMode="auto">
          <a:xfrm>
            <a:off x="5508625" y="5794375"/>
            <a:ext cx="4349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304" name="Line 35"/>
          <p:cNvSpPr>
            <a:spLocks noChangeShapeType="1"/>
          </p:cNvSpPr>
          <p:nvPr/>
        </p:nvSpPr>
        <p:spPr bwMode="auto">
          <a:xfrm>
            <a:off x="5715000" y="5565775"/>
            <a:ext cx="0" cy="228600"/>
          </a:xfrm>
          <a:prstGeom prst="line">
            <a:avLst/>
          </a:prstGeom>
          <a:noFill/>
          <a:ln w="28575">
            <a:solidFill>
              <a:schemeClr val="tx2"/>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05" name="Oval 36"/>
          <p:cNvSpPr>
            <a:spLocks noChangeArrowheads="1"/>
          </p:cNvSpPr>
          <p:nvPr/>
        </p:nvSpPr>
        <p:spPr bwMode="auto">
          <a:xfrm>
            <a:off x="6588125" y="4346575"/>
            <a:ext cx="4222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306" name="Oval 37"/>
          <p:cNvSpPr>
            <a:spLocks noChangeArrowheads="1"/>
          </p:cNvSpPr>
          <p:nvPr/>
        </p:nvSpPr>
        <p:spPr bwMode="auto">
          <a:xfrm>
            <a:off x="7772400" y="4346575"/>
            <a:ext cx="400050"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307" name="Oval 38"/>
          <p:cNvSpPr>
            <a:spLocks noChangeArrowheads="1"/>
          </p:cNvSpPr>
          <p:nvPr/>
        </p:nvSpPr>
        <p:spPr bwMode="auto">
          <a:xfrm>
            <a:off x="7200900" y="5794375"/>
            <a:ext cx="419100"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308" name="Text Box 46"/>
          <p:cNvSpPr txBox="1">
            <a:spLocks noChangeArrowheads="1"/>
          </p:cNvSpPr>
          <p:nvPr/>
        </p:nvSpPr>
        <p:spPr bwMode="auto">
          <a:xfrm>
            <a:off x="1258888" y="42418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0</a:t>
            </a:r>
            <a:endParaRPr lang="en-US" altLang="zh-CN" sz="2800">
              <a:ea typeface="SimSun" panose="02010600030101010101" pitchFamily="2" charset="-122"/>
            </a:endParaRPr>
          </a:p>
        </p:txBody>
      </p:sp>
      <p:sp>
        <p:nvSpPr>
          <p:cNvPr id="11309" name="Text Box 47"/>
          <p:cNvSpPr txBox="1">
            <a:spLocks noChangeArrowheads="1"/>
          </p:cNvSpPr>
          <p:nvPr/>
        </p:nvSpPr>
        <p:spPr bwMode="auto">
          <a:xfrm>
            <a:off x="3455988" y="43180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0</a:t>
            </a:r>
            <a:endParaRPr lang="en-US" altLang="zh-CN" sz="2800">
              <a:ea typeface="SimSun" panose="02010600030101010101" pitchFamily="2" charset="-122"/>
            </a:endParaRPr>
          </a:p>
        </p:txBody>
      </p:sp>
      <p:sp>
        <p:nvSpPr>
          <p:cNvPr id="11310" name="Text Box 48"/>
          <p:cNvSpPr txBox="1">
            <a:spLocks noChangeArrowheads="1"/>
          </p:cNvSpPr>
          <p:nvPr/>
        </p:nvSpPr>
        <p:spPr bwMode="auto">
          <a:xfrm>
            <a:off x="5543550" y="43180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0</a:t>
            </a:r>
            <a:endParaRPr lang="en-US" altLang="zh-CN" sz="2800">
              <a:ea typeface="SimSun" panose="02010600030101010101" pitchFamily="2" charset="-122"/>
            </a:endParaRPr>
          </a:p>
        </p:txBody>
      </p:sp>
      <p:sp>
        <p:nvSpPr>
          <p:cNvPr id="11311" name="Text Box 49"/>
          <p:cNvSpPr txBox="1">
            <a:spLocks noChangeArrowheads="1"/>
          </p:cNvSpPr>
          <p:nvPr/>
        </p:nvSpPr>
        <p:spPr bwMode="auto">
          <a:xfrm>
            <a:off x="6623050" y="43180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0</a:t>
            </a:r>
            <a:endParaRPr lang="en-US" altLang="zh-CN" sz="2800">
              <a:ea typeface="SimSun" panose="02010600030101010101" pitchFamily="2" charset="-122"/>
            </a:endParaRPr>
          </a:p>
        </p:txBody>
      </p:sp>
      <p:sp>
        <p:nvSpPr>
          <p:cNvPr id="11312" name="Text Box 50"/>
          <p:cNvSpPr txBox="1">
            <a:spLocks noChangeArrowheads="1"/>
          </p:cNvSpPr>
          <p:nvPr/>
        </p:nvSpPr>
        <p:spPr bwMode="auto">
          <a:xfrm>
            <a:off x="5543550" y="506095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1</a:t>
            </a:r>
            <a:endParaRPr lang="en-US" altLang="zh-CN" sz="2800">
              <a:ea typeface="SimSun" panose="02010600030101010101" pitchFamily="2" charset="-122"/>
            </a:endParaRPr>
          </a:p>
        </p:txBody>
      </p:sp>
      <p:sp>
        <p:nvSpPr>
          <p:cNvPr id="11313" name="Text Box 51"/>
          <p:cNvSpPr txBox="1">
            <a:spLocks noChangeArrowheads="1"/>
          </p:cNvSpPr>
          <p:nvPr/>
        </p:nvSpPr>
        <p:spPr bwMode="auto">
          <a:xfrm>
            <a:off x="7775575" y="4325938"/>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1</a:t>
            </a:r>
            <a:endParaRPr lang="en-US" altLang="zh-CN" sz="2800">
              <a:ea typeface="SimSun" panose="02010600030101010101" pitchFamily="2" charset="-122"/>
            </a:endParaRPr>
          </a:p>
        </p:txBody>
      </p:sp>
      <p:sp>
        <p:nvSpPr>
          <p:cNvPr id="11314" name="Text Box 52"/>
          <p:cNvSpPr txBox="1">
            <a:spLocks noChangeArrowheads="1"/>
          </p:cNvSpPr>
          <p:nvPr/>
        </p:nvSpPr>
        <p:spPr bwMode="auto">
          <a:xfrm>
            <a:off x="719138" y="4989513"/>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1</a:t>
            </a:r>
            <a:endParaRPr lang="en-US" altLang="zh-CN" sz="2800">
              <a:ea typeface="SimSun" panose="02010600030101010101" pitchFamily="2" charset="-122"/>
            </a:endParaRPr>
          </a:p>
        </p:txBody>
      </p:sp>
      <p:sp>
        <p:nvSpPr>
          <p:cNvPr id="11315" name="Text Box 53"/>
          <p:cNvSpPr txBox="1">
            <a:spLocks noChangeArrowheads="1"/>
          </p:cNvSpPr>
          <p:nvPr/>
        </p:nvSpPr>
        <p:spPr bwMode="auto">
          <a:xfrm>
            <a:off x="2843213" y="4989513"/>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1</a:t>
            </a:r>
            <a:endParaRPr lang="en-US" altLang="zh-CN" sz="2800">
              <a:ea typeface="SimSun" panose="02010600030101010101" pitchFamily="2" charset="-122"/>
            </a:endParaRPr>
          </a:p>
        </p:txBody>
      </p:sp>
      <p:sp>
        <p:nvSpPr>
          <p:cNvPr id="11316" name="Text Box 54"/>
          <p:cNvSpPr txBox="1">
            <a:spLocks noChangeArrowheads="1"/>
          </p:cNvSpPr>
          <p:nvPr/>
        </p:nvSpPr>
        <p:spPr bwMode="auto">
          <a:xfrm>
            <a:off x="1800225" y="50038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2</a:t>
            </a:r>
            <a:endParaRPr lang="en-US" altLang="zh-CN" sz="2800">
              <a:ea typeface="SimSun" panose="02010600030101010101" pitchFamily="2" charset="-122"/>
            </a:endParaRPr>
          </a:p>
        </p:txBody>
      </p:sp>
      <p:sp>
        <p:nvSpPr>
          <p:cNvPr id="11317" name="Text Box 55"/>
          <p:cNvSpPr txBox="1">
            <a:spLocks noChangeArrowheads="1"/>
          </p:cNvSpPr>
          <p:nvPr/>
        </p:nvSpPr>
        <p:spPr bwMode="auto">
          <a:xfrm>
            <a:off x="3995738" y="50038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2</a:t>
            </a:r>
            <a:endParaRPr lang="en-US" altLang="zh-CN" sz="2800">
              <a:ea typeface="SimSun" panose="02010600030101010101" pitchFamily="2" charset="-122"/>
            </a:endParaRPr>
          </a:p>
        </p:txBody>
      </p:sp>
      <p:sp>
        <p:nvSpPr>
          <p:cNvPr id="11318" name="Text Box 56"/>
          <p:cNvSpPr txBox="1">
            <a:spLocks noChangeArrowheads="1"/>
          </p:cNvSpPr>
          <p:nvPr/>
        </p:nvSpPr>
        <p:spPr bwMode="auto">
          <a:xfrm>
            <a:off x="5543550" y="57658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2</a:t>
            </a:r>
            <a:endParaRPr lang="en-US" altLang="zh-CN" sz="2800">
              <a:ea typeface="SimSun" panose="02010600030101010101" pitchFamily="2" charset="-122"/>
            </a:endParaRPr>
          </a:p>
        </p:txBody>
      </p:sp>
      <p:sp>
        <p:nvSpPr>
          <p:cNvPr id="11319" name="Text Box 57"/>
          <p:cNvSpPr txBox="1">
            <a:spLocks noChangeArrowheads="1"/>
          </p:cNvSpPr>
          <p:nvPr/>
        </p:nvSpPr>
        <p:spPr bwMode="auto">
          <a:xfrm>
            <a:off x="7232650" y="57658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2</a:t>
            </a:r>
            <a:endParaRPr lang="en-US" altLang="zh-CN" sz="2800">
              <a:ea typeface="SimSun" panose="02010600030101010101" pitchFamily="2" charset="-122"/>
            </a:endParaRPr>
          </a:p>
        </p:txBody>
      </p:sp>
      <p:sp>
        <p:nvSpPr>
          <p:cNvPr id="11320" name="Text Box 58"/>
          <p:cNvSpPr txBox="1">
            <a:spLocks noChangeArrowheads="1"/>
          </p:cNvSpPr>
          <p:nvPr/>
        </p:nvSpPr>
        <p:spPr bwMode="auto">
          <a:xfrm>
            <a:off x="4284663" y="57658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6</a:t>
            </a:r>
            <a:endParaRPr lang="en-US" altLang="zh-CN" sz="2800">
              <a:ea typeface="SimSun" panose="02010600030101010101" pitchFamily="2" charset="-122"/>
            </a:endParaRPr>
          </a:p>
        </p:txBody>
      </p:sp>
      <p:sp>
        <p:nvSpPr>
          <p:cNvPr id="11321" name="Text Box 59"/>
          <p:cNvSpPr txBox="1">
            <a:spLocks noChangeArrowheads="1"/>
          </p:cNvSpPr>
          <p:nvPr/>
        </p:nvSpPr>
        <p:spPr bwMode="auto">
          <a:xfrm>
            <a:off x="3705225" y="57658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5</a:t>
            </a:r>
            <a:endParaRPr lang="en-US" altLang="zh-CN" sz="2800">
              <a:ea typeface="SimSun" panose="02010600030101010101" pitchFamily="2" charset="-122"/>
            </a:endParaRPr>
          </a:p>
        </p:txBody>
      </p:sp>
      <p:sp>
        <p:nvSpPr>
          <p:cNvPr id="11322" name="Text Box 60"/>
          <p:cNvSpPr txBox="1">
            <a:spLocks noChangeArrowheads="1"/>
          </p:cNvSpPr>
          <p:nvPr/>
        </p:nvSpPr>
        <p:spPr bwMode="auto">
          <a:xfrm>
            <a:off x="3059113" y="5745163"/>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4</a:t>
            </a:r>
            <a:endParaRPr lang="en-US" altLang="zh-CN" sz="2800">
              <a:ea typeface="SimSun" panose="02010600030101010101" pitchFamily="2" charset="-122"/>
            </a:endParaRPr>
          </a:p>
        </p:txBody>
      </p:sp>
      <p:sp>
        <p:nvSpPr>
          <p:cNvPr id="11323" name="Text Box 61"/>
          <p:cNvSpPr txBox="1">
            <a:spLocks noChangeArrowheads="1"/>
          </p:cNvSpPr>
          <p:nvPr/>
        </p:nvSpPr>
        <p:spPr bwMode="auto">
          <a:xfrm>
            <a:off x="2508250" y="57658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3</a:t>
            </a:r>
            <a:endParaRPr lang="en-US" altLang="zh-CN" sz="2800">
              <a:ea typeface="SimSun" panose="02010600030101010101" pitchFamily="2" charset="-122"/>
            </a:endParaRPr>
          </a:p>
        </p:txBody>
      </p:sp>
      <p:sp>
        <p:nvSpPr>
          <p:cNvPr id="11324" name="Text Box 62"/>
          <p:cNvSpPr txBox="1">
            <a:spLocks noChangeArrowheads="1"/>
          </p:cNvSpPr>
          <p:nvPr/>
        </p:nvSpPr>
        <p:spPr bwMode="auto">
          <a:xfrm>
            <a:off x="1258888" y="57658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3</a:t>
            </a:r>
            <a:endParaRPr lang="en-US" altLang="zh-CN" sz="2800">
              <a:ea typeface="SimSun" panose="02010600030101010101" pitchFamily="2" charset="-122"/>
            </a:endParaRPr>
          </a:p>
        </p:txBody>
      </p:sp>
      <p:sp>
        <p:nvSpPr>
          <p:cNvPr id="11325" name="Rectangle 2"/>
          <p:cNvSpPr txBox="1">
            <a:spLocks noChangeArrowheads="1"/>
          </p:cNvSpPr>
          <p:nvPr/>
        </p:nvSpPr>
        <p:spPr bwMode="auto">
          <a:xfrm>
            <a:off x="2271713" y="0"/>
            <a:ext cx="46101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b="1">
                <a:solidFill>
                  <a:srgbClr val="CC0000"/>
                </a:solidFill>
                <a:ea typeface="华文新魏" panose="02010800040101010101" pitchFamily="2" charset="-122"/>
              </a:rPr>
              <a:t>8.1.1</a:t>
            </a:r>
            <a:r>
              <a:rPr lang="zh-CN" altLang="en-US" b="1">
                <a:solidFill>
                  <a:srgbClr val="CC0000"/>
                </a:solidFill>
                <a:ea typeface="华文新魏" panose="02010800040101010101" pitchFamily="2" charset="-122"/>
              </a:rPr>
              <a:t>  图的有关概念</a:t>
            </a:r>
            <a:endParaRPr lang="zh-CN" altLang="en-US">
              <a:solidFill>
                <a:srgbClr val="CC0000"/>
              </a:solidFill>
              <a:latin typeface="Arial" panose="020B0604020202020204" pitchFamily="34" charset="0"/>
              <a:ea typeface="华文新魏" panose="02010800040101010101" pitchFamily="2" charset="-122"/>
            </a:endParaRPr>
          </a:p>
        </p:txBody>
      </p:sp>
      <p:sp>
        <p:nvSpPr>
          <p:cNvPr id="13374" name="TextBox 61"/>
          <p:cNvSpPr txBox="1">
            <a:spLocks noChangeArrowheads="1"/>
          </p:cNvSpPr>
          <p:nvPr/>
        </p:nvSpPr>
        <p:spPr bwMode="auto">
          <a:xfrm>
            <a:off x="6434138" y="1968500"/>
            <a:ext cx="1749425" cy="646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3600" b="1" i="1">
                <a:solidFill>
                  <a:schemeClr val="tx2"/>
                </a:solidFill>
              </a:rPr>
              <a:t>n</a:t>
            </a:r>
            <a:r>
              <a:rPr lang="en-US" altLang="zh-CN" sz="3600" b="1">
                <a:solidFill>
                  <a:schemeClr val="tx2"/>
                </a:solidFill>
              </a:rPr>
              <a:t>(</a:t>
            </a:r>
            <a:r>
              <a:rPr lang="en-US" altLang="zh-CN" sz="3600" b="1" i="1">
                <a:solidFill>
                  <a:schemeClr val="tx2"/>
                </a:solidFill>
              </a:rPr>
              <a:t>n</a:t>
            </a:r>
            <a:r>
              <a:rPr lang="en-US" altLang="zh-CN" sz="3600" b="1">
                <a:solidFill>
                  <a:schemeClr val="tx2"/>
                </a:solidFill>
              </a:rPr>
              <a:t>-1)/2</a:t>
            </a:r>
            <a:endParaRPr lang="zh-CN" altLang="en-US" sz="3600"/>
          </a:p>
        </p:txBody>
      </p:sp>
      <p:sp>
        <p:nvSpPr>
          <p:cNvPr id="13375" name="TextBox 62"/>
          <p:cNvSpPr txBox="1">
            <a:spLocks noChangeArrowheads="1"/>
          </p:cNvSpPr>
          <p:nvPr/>
        </p:nvSpPr>
        <p:spPr bwMode="auto">
          <a:xfrm>
            <a:off x="4352925" y="3246438"/>
            <a:ext cx="1390650" cy="6461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3600" b="1" i="1">
                <a:solidFill>
                  <a:srgbClr val="C00000"/>
                </a:solidFill>
              </a:rPr>
              <a:t>n</a:t>
            </a:r>
            <a:r>
              <a:rPr lang="en-US" altLang="zh-CN" sz="3600" b="1">
                <a:solidFill>
                  <a:srgbClr val="C00000"/>
                </a:solidFill>
              </a:rPr>
              <a:t>(</a:t>
            </a:r>
            <a:r>
              <a:rPr lang="en-US" altLang="zh-CN" sz="3600" b="1" i="1">
                <a:solidFill>
                  <a:srgbClr val="C00000"/>
                </a:solidFill>
              </a:rPr>
              <a:t>n-</a:t>
            </a:r>
            <a:r>
              <a:rPr lang="en-US" altLang="zh-CN" sz="3600" b="1">
                <a:solidFill>
                  <a:srgbClr val="C00000"/>
                </a:solidFill>
              </a:rPr>
              <a:t>1)</a:t>
            </a:r>
            <a:endParaRPr lang="zh-CN" altLang="en-US" sz="360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3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3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13375"/>
                                        </p:tgtEl>
                                        <p:attrNameLst>
                                          <p:attrName>style.visibility</p:attrName>
                                        </p:attrNameLst>
                                      </p:cBhvr>
                                      <p:to>
                                        <p:strVal val="visible"/>
                                      </p:to>
                                    </p:set>
                                    <p:animEffect transition="in" filter="box(in)">
                                      <p:cBhvr>
                                        <p:cTn id="19" dur="500"/>
                                        <p:tgtEl>
                                          <p:spTgt spid="133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74" grpId="0" animBg="1" autoUpdateAnimBg="0"/>
      <p:bldP spid="13375" grpId="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6"/>
          <p:cNvSpPr txBox="1">
            <a:spLocks noGrp="1" noChangeArrowheads="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80B28F48-0B9B-4902-A22E-469A00357CFB}" type="slidenum">
              <a:rPr lang="en-US" altLang="zh-CN" sz="1400"/>
            </a:fld>
            <a:endParaRPr lang="en-US" altLang="zh-CN" sz="1400"/>
          </a:p>
        </p:txBody>
      </p:sp>
      <p:pic>
        <p:nvPicPr>
          <p:cNvPr id="65539" name="Picture 24"/>
          <p:cNvPicPr>
            <a:picLocks noChangeAspect="1" noChangeArrowheads="1"/>
          </p:cNvPicPr>
          <p:nvPr/>
        </p:nvPicPr>
        <p:blipFill rotWithShape="1">
          <a:blip r:embed="rId1">
            <a:extLst>
              <a:ext uri="{28A0092B-C50C-407E-A947-70E740481C1C}">
                <a14:useLocalDpi xmlns:a14="http://schemas.microsoft.com/office/drawing/2010/main" val="0"/>
              </a:ext>
            </a:extLst>
          </a:blip>
          <a:srcRect r="34078"/>
          <a:stretch>
            <a:fillRect/>
          </a:stretch>
        </p:blipFill>
        <p:spPr bwMode="auto">
          <a:xfrm>
            <a:off x="4937125" y="1420813"/>
            <a:ext cx="2530475" cy="499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4" name="灯片编号占位符 5"/>
          <p:cNvSpPr txBox="1">
            <a:spLocks noGrp="1" noChangeArrowheads="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CC456151-10EF-4617-93D9-7E04096E32C6}" type="slidenum">
              <a:rPr lang="en-US" altLang="zh-CN" sz="1400"/>
            </a:fld>
            <a:endParaRPr lang="en-US" altLang="zh-CN" sz="1400"/>
          </a:p>
        </p:txBody>
      </p:sp>
      <p:graphicFrame>
        <p:nvGraphicFramePr>
          <p:cNvPr id="65541" name="Object 5"/>
          <p:cNvGraphicFramePr>
            <a:graphicFrameLocks noChangeAspect="1"/>
          </p:cNvGraphicFramePr>
          <p:nvPr/>
        </p:nvGraphicFramePr>
        <p:xfrm>
          <a:off x="304800" y="3049588"/>
          <a:ext cx="3581400" cy="3046412"/>
        </p:xfrm>
        <a:graphic>
          <a:graphicData uri="http://schemas.openxmlformats.org/presentationml/2006/ole">
            <mc:AlternateContent xmlns:mc="http://schemas.openxmlformats.org/markup-compatibility/2006">
              <mc:Choice xmlns:v="urn:schemas-microsoft-com:vml" Requires="v">
                <p:oleObj spid="_x0000_s6161" name="" r:id="rId2" imgW="1870075" imgH="1668780" progId="">
                  <p:embed/>
                </p:oleObj>
              </mc:Choice>
              <mc:Fallback>
                <p:oleObj name="" r:id="rId2" imgW="1870075" imgH="1668780" progId="">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049588"/>
                        <a:ext cx="3581400" cy="304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326" name="Rectangle 6"/>
          <p:cNvSpPr>
            <a:spLocks noGrp="1" noChangeArrowheads="1"/>
          </p:cNvSpPr>
          <p:nvPr>
            <p:ph type="title" idx="4294967295"/>
          </p:nvPr>
        </p:nvSpPr>
        <p:spPr>
          <a:xfrm>
            <a:off x="152400" y="228600"/>
            <a:ext cx="4876800" cy="381000"/>
          </a:xfrm>
        </p:spPr>
        <p:txBody>
          <a:bodyPr/>
          <a:lstStyle/>
          <a:p>
            <a:pPr algn="l" eaLnBrk="1" hangingPunct="1"/>
            <a:r>
              <a:rPr lang="zh-CN" altLang="en-US" sz="2600" b="1"/>
              <a:t>讨论</a:t>
            </a:r>
            <a:r>
              <a:rPr lang="en-US" altLang="zh-CN" sz="2600" b="1"/>
              <a:t>1</a:t>
            </a:r>
            <a:r>
              <a:rPr lang="zh-CN" altLang="en-US" sz="2600" b="1"/>
              <a:t>：</a:t>
            </a:r>
            <a:r>
              <a:rPr lang="zh-CN" altLang="en-US" sz="2600" b="1">
                <a:solidFill>
                  <a:srgbClr val="333300"/>
                </a:solidFill>
              </a:rPr>
              <a:t>计算机如何实现</a:t>
            </a:r>
            <a:r>
              <a:rPr lang="en-US" altLang="zh-CN" sz="2600" b="1">
                <a:solidFill>
                  <a:srgbClr val="333300"/>
                </a:solidFill>
              </a:rPr>
              <a:t>BFS</a:t>
            </a:r>
            <a:r>
              <a:rPr lang="zh-CN" altLang="en-US" sz="2600" b="1">
                <a:solidFill>
                  <a:srgbClr val="333300"/>
                </a:solidFill>
              </a:rPr>
              <a:t>？</a:t>
            </a:r>
            <a:endParaRPr lang="zh-CN" altLang="en-US" sz="2600" b="1">
              <a:solidFill>
                <a:srgbClr val="333300"/>
              </a:solidFill>
            </a:endParaRPr>
          </a:p>
        </p:txBody>
      </p:sp>
      <p:sp>
        <p:nvSpPr>
          <p:cNvPr id="65543" name="Text Box 7"/>
          <p:cNvSpPr txBox="1">
            <a:spLocks noChangeArrowheads="1"/>
          </p:cNvSpPr>
          <p:nvPr/>
        </p:nvSpPr>
        <p:spPr bwMode="auto">
          <a:xfrm>
            <a:off x="762000" y="2819400"/>
            <a:ext cx="2514600" cy="466725"/>
          </a:xfrm>
          <a:prstGeom prst="rect">
            <a:avLst/>
          </a:prstGeom>
          <a:solidFill>
            <a:srgbClr val="CCFFFF"/>
          </a:solidFill>
          <a:ln w="9525">
            <a:solidFill>
              <a:schemeClr val="tx1"/>
            </a:solidFill>
            <a:miter lim="800000"/>
          </a:ln>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zh-CN" altLang="en-US" sz="2400" b="1">
                <a:solidFill>
                  <a:schemeClr val="tx2"/>
                </a:solidFill>
              </a:rPr>
              <a:t>邻接表</a:t>
            </a:r>
            <a:endParaRPr lang="zh-CN" altLang="en-US" sz="2400" b="1">
              <a:solidFill>
                <a:schemeClr val="tx2"/>
              </a:solidFill>
            </a:endParaRPr>
          </a:p>
        </p:txBody>
      </p:sp>
      <p:sp>
        <p:nvSpPr>
          <p:cNvPr id="65544" name="AutoShape 8">
            <a:hlinkClick r:id="" action="ppaction://hlinkshowjump?jump=nextslide" highlightClick="1"/>
          </p:cNvPr>
          <p:cNvSpPr>
            <a:spLocks noChangeArrowheads="1"/>
          </p:cNvSpPr>
          <p:nvPr/>
        </p:nvSpPr>
        <p:spPr bwMode="auto">
          <a:xfrm>
            <a:off x="8229600" y="6096000"/>
            <a:ext cx="533400" cy="457200"/>
          </a:xfrm>
          <a:prstGeom prst="actionButtonForwardNext">
            <a:avLst/>
          </a:prstGeom>
          <a:noFill/>
          <a:ln w="9525">
            <a:solidFill>
              <a:srgbClr val="3366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5545" name="Rectangle 9"/>
          <p:cNvSpPr>
            <a:spLocks noChangeArrowheads="1"/>
          </p:cNvSpPr>
          <p:nvPr/>
        </p:nvSpPr>
        <p:spPr bwMode="auto">
          <a:xfrm>
            <a:off x="4802188" y="15875"/>
            <a:ext cx="434181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571500" indent="-571500" algn="ctr"/>
            <a:r>
              <a:rPr lang="en-US" altLang="zh-CN" sz="2400">
                <a:solidFill>
                  <a:schemeClr val="tx2"/>
                </a:solidFill>
              </a:rPr>
              <a:t>——</a:t>
            </a:r>
            <a:r>
              <a:rPr lang="zh-CN" altLang="en-US" sz="2400" b="1">
                <a:solidFill>
                  <a:schemeClr val="tx2"/>
                </a:solidFill>
                <a:latin typeface="楷体_GB2312" pitchFamily="49" charset="-122"/>
                <a:ea typeface="楷体_GB2312" pitchFamily="49" charset="-122"/>
              </a:rPr>
              <a:t>除辅助数组</a:t>
            </a:r>
            <a:r>
              <a:rPr lang="en-US" altLang="zh-CN" sz="2400" b="1" i="1">
                <a:solidFill>
                  <a:schemeClr val="tx2"/>
                </a:solidFill>
                <a:ea typeface="楷体_GB2312" pitchFamily="49" charset="-122"/>
              </a:rPr>
              <a:t>visited</a:t>
            </a:r>
            <a:r>
              <a:rPr lang="en-US" altLang="zh-CN" sz="2400" b="1">
                <a:solidFill>
                  <a:schemeClr val="tx2"/>
                </a:solidFill>
                <a:ea typeface="楷体_GB2312" pitchFamily="49" charset="-122"/>
              </a:rPr>
              <a:t> [n ]</a:t>
            </a:r>
            <a:r>
              <a:rPr lang="zh-CN" altLang="en-US" sz="2400" b="1">
                <a:solidFill>
                  <a:schemeClr val="tx2"/>
                </a:solidFill>
                <a:ea typeface="楷体_GB2312" pitchFamily="49" charset="-122"/>
              </a:rPr>
              <a:t>外，还需再开一辅助队列！</a:t>
            </a:r>
            <a:endParaRPr lang="zh-CN" altLang="en-US" sz="2400" b="1">
              <a:solidFill>
                <a:schemeClr val="tx2"/>
              </a:solidFill>
              <a:ea typeface="楷体_GB2312" pitchFamily="49" charset="-122"/>
            </a:endParaRPr>
          </a:p>
        </p:txBody>
      </p:sp>
      <p:sp>
        <p:nvSpPr>
          <p:cNvPr id="65546" name="Rectangle 10"/>
          <p:cNvSpPr>
            <a:spLocks noChangeArrowheads="1"/>
          </p:cNvSpPr>
          <p:nvPr/>
        </p:nvSpPr>
        <p:spPr bwMode="auto">
          <a:xfrm>
            <a:off x="0" y="685800"/>
            <a:ext cx="1042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sz="2400">
                <a:solidFill>
                  <a:schemeClr val="hlink"/>
                </a:solidFill>
                <a:latin typeface="黑体" panose="02010609060101010101" pitchFamily="2" charset="-122"/>
                <a:ea typeface="黑体" panose="02010609060101010101" pitchFamily="2" charset="-122"/>
              </a:rPr>
              <a:t>例：</a:t>
            </a:r>
            <a:endParaRPr lang="zh-CN" altLang="en-US" sz="2400">
              <a:solidFill>
                <a:schemeClr val="hlink"/>
              </a:solidFill>
              <a:latin typeface="黑体" panose="02010609060101010101" pitchFamily="2" charset="-122"/>
              <a:ea typeface="黑体" panose="02010609060101010101" pitchFamily="2" charset="-122"/>
            </a:endParaRPr>
          </a:p>
        </p:txBody>
      </p:sp>
      <p:graphicFrame>
        <p:nvGraphicFramePr>
          <p:cNvPr id="65547" name="Object 11"/>
          <p:cNvGraphicFramePr>
            <a:graphicFrameLocks noChangeAspect="1"/>
          </p:cNvGraphicFramePr>
          <p:nvPr/>
        </p:nvGraphicFramePr>
        <p:xfrm>
          <a:off x="990600" y="838200"/>
          <a:ext cx="2286000" cy="1905000"/>
        </p:xfrm>
        <a:graphic>
          <a:graphicData uri="http://schemas.openxmlformats.org/presentationml/2006/ole">
            <mc:AlternateContent xmlns:mc="http://schemas.openxmlformats.org/markup-compatibility/2006">
              <mc:Choice xmlns:v="urn:schemas-microsoft-com:vml" Requires="v">
                <p:oleObj spid="_x0000_s6162" name="" r:id="rId4" imgW="1307465" imgH="1271270" progId="">
                  <p:embed/>
                </p:oleObj>
              </mc:Choice>
              <mc:Fallback>
                <p:oleObj name="" r:id="rId4" imgW="1307465" imgH="1271270" progId="">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t="6862" b="7362"/>
                      <a:stretch>
                        <a:fillRect/>
                      </a:stretch>
                    </p:blipFill>
                    <p:spPr bwMode="auto">
                      <a:xfrm>
                        <a:off x="990600" y="838200"/>
                        <a:ext cx="22860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5548" name="AutoShape 12"/>
          <p:cNvSpPr>
            <a:spLocks noChangeArrowheads="1"/>
          </p:cNvSpPr>
          <p:nvPr/>
        </p:nvSpPr>
        <p:spPr bwMode="auto">
          <a:xfrm>
            <a:off x="0" y="1143000"/>
            <a:ext cx="990600" cy="457200"/>
          </a:xfrm>
          <a:prstGeom prst="wedgeEllipseCallout">
            <a:avLst>
              <a:gd name="adj1" fmla="val 50319"/>
              <a:gd name="adj2" fmla="val 80556"/>
            </a:avLst>
          </a:prstGeom>
          <a:solidFill>
            <a:srgbClr val="00FFFF"/>
          </a:solidFill>
          <a:ln w="9525">
            <a:solidFill>
              <a:schemeClr val="tx1"/>
            </a:solidFill>
            <a:miter lim="800000"/>
          </a:ln>
        </p:spPr>
        <p:txBody>
          <a:bodyPr/>
          <a:lstStyle/>
          <a:p>
            <a:pPr algn="ctr"/>
            <a:r>
              <a:rPr lang="zh-CN" altLang="en-US" sz="2000">
                <a:solidFill>
                  <a:schemeClr val="tx2"/>
                </a:solidFill>
              </a:rPr>
              <a:t>起点</a:t>
            </a:r>
            <a:endParaRPr lang="zh-CN" altLang="en-US" sz="2000">
              <a:solidFill>
                <a:schemeClr val="tx2"/>
              </a:solidFill>
            </a:endParaRPr>
          </a:p>
        </p:txBody>
      </p:sp>
      <p:sp>
        <p:nvSpPr>
          <p:cNvPr id="65549" name="Text Box 13"/>
          <p:cNvSpPr txBox="1">
            <a:spLocks noChangeArrowheads="1"/>
          </p:cNvSpPr>
          <p:nvPr/>
        </p:nvSpPr>
        <p:spPr bwMode="auto">
          <a:xfrm>
            <a:off x="4953000" y="838200"/>
            <a:ext cx="2514600" cy="466725"/>
          </a:xfrm>
          <a:prstGeom prst="rect">
            <a:avLst/>
          </a:prstGeom>
          <a:solidFill>
            <a:srgbClr val="CCFFFF"/>
          </a:solidFill>
          <a:ln w="9525">
            <a:solidFill>
              <a:schemeClr val="tx1"/>
            </a:solidFill>
            <a:miter lim="800000"/>
          </a:ln>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zh-CN" altLang="en-US" sz="2400">
                <a:solidFill>
                  <a:schemeClr val="tx2"/>
                </a:solidFill>
                <a:ea typeface="楷体_GB2312" pitchFamily="49" charset="-122"/>
              </a:rPr>
              <a:t>辅助队列</a:t>
            </a:r>
            <a:endParaRPr lang="zh-CN" altLang="en-US" sz="2400">
              <a:solidFill>
                <a:schemeClr val="tx2"/>
              </a:solidFill>
              <a:ea typeface="楷体_GB2312" pitchFamily="49" charset="-122"/>
            </a:endParaRPr>
          </a:p>
        </p:txBody>
      </p:sp>
      <p:sp>
        <p:nvSpPr>
          <p:cNvPr id="65554" name="AutoShape 18"/>
          <p:cNvSpPr>
            <a:spLocks noChangeArrowheads="1"/>
          </p:cNvSpPr>
          <p:nvPr/>
        </p:nvSpPr>
        <p:spPr bwMode="auto">
          <a:xfrm>
            <a:off x="7620000" y="914400"/>
            <a:ext cx="1600200" cy="304800"/>
          </a:xfrm>
          <a:prstGeom prst="wedgeRectCallout">
            <a:avLst>
              <a:gd name="adj1" fmla="val -82042"/>
              <a:gd name="adj2" fmla="val 176565"/>
            </a:avLst>
          </a:prstGeom>
          <a:solidFill>
            <a:srgbClr val="00FFFF"/>
          </a:solidFill>
          <a:ln w="9525">
            <a:solidFill>
              <a:schemeClr val="tx1"/>
            </a:solidFill>
            <a:miter lim="800000"/>
          </a:ln>
        </p:spPr>
        <p:txBody>
          <a:bodyPr/>
          <a:lstStyle/>
          <a:p>
            <a:pPr algn="ctr"/>
            <a:r>
              <a:rPr lang="zh-CN" altLang="en-US" sz="1800" b="1">
                <a:solidFill>
                  <a:schemeClr val="tx2"/>
                </a:solidFill>
              </a:rPr>
              <a:t>初始</a:t>
            </a:r>
            <a:r>
              <a:rPr lang="en-US" altLang="zh-CN" sz="1800" b="1">
                <a:solidFill>
                  <a:schemeClr val="tx2"/>
                </a:solidFill>
              </a:rPr>
              <a:t>f=0,r=0</a:t>
            </a:r>
            <a:endParaRPr lang="en-US" altLang="zh-CN" sz="1800" b="1">
              <a:solidFill>
                <a:schemeClr val="tx2"/>
              </a:solidFill>
            </a:endParaRPr>
          </a:p>
        </p:txBody>
      </p:sp>
      <p:sp>
        <p:nvSpPr>
          <p:cNvPr id="65555" name="Oval 19"/>
          <p:cNvSpPr>
            <a:spLocks noChangeArrowheads="1"/>
          </p:cNvSpPr>
          <p:nvPr/>
        </p:nvSpPr>
        <p:spPr bwMode="auto">
          <a:xfrm>
            <a:off x="609600" y="3810000"/>
            <a:ext cx="304800" cy="3810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5557" name="Oval 21"/>
          <p:cNvSpPr>
            <a:spLocks noChangeArrowheads="1"/>
          </p:cNvSpPr>
          <p:nvPr/>
        </p:nvSpPr>
        <p:spPr bwMode="auto">
          <a:xfrm>
            <a:off x="533400" y="3429000"/>
            <a:ext cx="381000" cy="3048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cxnSp>
        <p:nvCxnSpPr>
          <p:cNvPr id="56342" name="直接连接符 23"/>
          <p:cNvCxnSpPr>
            <a:cxnSpLocks noChangeShapeType="1"/>
          </p:cNvCxnSpPr>
          <p:nvPr/>
        </p:nvCxnSpPr>
        <p:spPr bwMode="auto">
          <a:xfrm flipV="1">
            <a:off x="0" y="727075"/>
            <a:ext cx="9144000" cy="73025"/>
          </a:xfrm>
          <a:prstGeom prst="line">
            <a:avLst/>
          </a:prstGeom>
          <a:noFill/>
          <a:ln w="22225">
            <a:solidFill>
              <a:srgbClr val="FFC000"/>
            </a:solidFill>
            <a:round/>
          </a:ln>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65545"/>
                                        </p:tgtEl>
                                        <p:attrNameLst>
                                          <p:attrName>style.visibility</p:attrName>
                                        </p:attrNameLst>
                                      </p:cBhvr>
                                      <p:to>
                                        <p:strVal val="visible"/>
                                      </p:to>
                                    </p:set>
                                    <p:anim calcmode="lin" valueType="num">
                                      <p:cBhvr>
                                        <p:cTn id="7" dur="500" fill="hold"/>
                                        <p:tgtEl>
                                          <p:spTgt spid="65545"/>
                                        </p:tgtEl>
                                        <p:attrNameLst>
                                          <p:attrName>ppt_w</p:attrName>
                                        </p:attrNameLst>
                                      </p:cBhvr>
                                      <p:tavLst>
                                        <p:tav tm="0">
                                          <p:val>
                                            <p:fltVal val="0"/>
                                          </p:val>
                                        </p:tav>
                                        <p:tav tm="100000">
                                          <p:val>
                                            <p:strVal val="#ppt_w"/>
                                          </p:val>
                                        </p:tav>
                                      </p:tavLst>
                                    </p:anim>
                                    <p:anim calcmode="lin" valueType="num">
                                      <p:cBhvr>
                                        <p:cTn id="8" dur="500" fill="hold"/>
                                        <p:tgtEl>
                                          <p:spTgt spid="65545"/>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5546"/>
                                        </p:tgtEl>
                                        <p:attrNameLst>
                                          <p:attrName>style.visibility</p:attrName>
                                        </p:attrNameLst>
                                      </p:cBhvr>
                                      <p:to>
                                        <p:strVal val="visible"/>
                                      </p:to>
                                    </p:set>
                                    <p:anim calcmode="lin" valueType="num">
                                      <p:cBhvr additive="base">
                                        <p:cTn id="13" dur="500" fill="hold"/>
                                        <p:tgtEl>
                                          <p:spTgt spid="65546"/>
                                        </p:tgtEl>
                                        <p:attrNameLst>
                                          <p:attrName>ppt_x</p:attrName>
                                        </p:attrNameLst>
                                      </p:cBhvr>
                                      <p:tavLst>
                                        <p:tav tm="0">
                                          <p:val>
                                            <p:strVal val="0-#ppt_w/2"/>
                                          </p:val>
                                        </p:tav>
                                        <p:tav tm="100000">
                                          <p:val>
                                            <p:strVal val="#ppt_x"/>
                                          </p:val>
                                        </p:tav>
                                      </p:tavLst>
                                    </p:anim>
                                    <p:anim calcmode="lin" valueType="num">
                                      <p:cBhvr additive="base">
                                        <p:cTn id="14" dur="500" fill="hold"/>
                                        <p:tgtEl>
                                          <p:spTgt spid="65546"/>
                                        </p:tgtEl>
                                        <p:attrNameLst>
                                          <p:attrName>ppt_y</p:attrName>
                                        </p:attrNameLst>
                                      </p:cBhvr>
                                      <p:tavLst>
                                        <p:tav tm="0">
                                          <p:val>
                                            <p:strVal val="#ppt_y"/>
                                          </p:val>
                                        </p:tav>
                                        <p:tav tm="100000">
                                          <p:val>
                                            <p:strVal val="#ppt_y"/>
                                          </p:val>
                                        </p:tav>
                                      </p:tavLst>
                                    </p:anim>
                                  </p:childTnLst>
                                </p:cTn>
                              </p:par>
                              <p:par>
                                <p:cTn id="15" presetID="1" presetClass="entr" presetSubtype="0" fill="hold" nodeType="withEffect">
                                  <p:stCondLst>
                                    <p:cond delay="0"/>
                                  </p:stCondLst>
                                  <p:childTnLst>
                                    <p:set>
                                      <p:cBhvr>
                                        <p:cTn id="16" dur="1" fill="hold">
                                          <p:stCondLst>
                                            <p:cond delay="499"/>
                                          </p:stCondLst>
                                        </p:cTn>
                                        <p:tgtEl>
                                          <p:spTgt spid="65547"/>
                                        </p:tgtEl>
                                        <p:attrNameLst>
                                          <p:attrName>style.visibility</p:attrName>
                                        </p:attrNameLst>
                                      </p:cBhvr>
                                      <p:to>
                                        <p:strVal val="visible"/>
                                      </p:to>
                                    </p:set>
                                  </p:childTnLst>
                                </p:cTn>
                              </p:par>
                              <p:par>
                                <p:cTn id="17" presetID="2" presetClass="entr" presetSubtype="8" fill="hold" grpId="0" nodeType="withEffect">
                                  <p:stCondLst>
                                    <p:cond delay="0"/>
                                  </p:stCondLst>
                                  <p:childTnLst>
                                    <p:set>
                                      <p:cBhvr>
                                        <p:cTn id="18" dur="1" fill="hold">
                                          <p:stCondLst>
                                            <p:cond delay="0"/>
                                          </p:stCondLst>
                                        </p:cTn>
                                        <p:tgtEl>
                                          <p:spTgt spid="65548"/>
                                        </p:tgtEl>
                                        <p:attrNameLst>
                                          <p:attrName>style.visibility</p:attrName>
                                        </p:attrNameLst>
                                      </p:cBhvr>
                                      <p:to>
                                        <p:strVal val="visible"/>
                                      </p:to>
                                    </p:set>
                                    <p:anim calcmode="lin" valueType="num">
                                      <p:cBhvr additive="base">
                                        <p:cTn id="19" dur="500" fill="hold"/>
                                        <p:tgtEl>
                                          <p:spTgt spid="65548"/>
                                        </p:tgtEl>
                                        <p:attrNameLst>
                                          <p:attrName>ppt_x</p:attrName>
                                        </p:attrNameLst>
                                      </p:cBhvr>
                                      <p:tavLst>
                                        <p:tav tm="0">
                                          <p:val>
                                            <p:strVal val="0-#ppt_w/2"/>
                                          </p:val>
                                        </p:tav>
                                        <p:tav tm="100000">
                                          <p:val>
                                            <p:strVal val="#ppt_x"/>
                                          </p:val>
                                        </p:tav>
                                      </p:tavLst>
                                    </p:anim>
                                    <p:anim calcmode="lin" valueType="num">
                                      <p:cBhvr additive="base">
                                        <p:cTn id="20" dur="500" fill="hold"/>
                                        <p:tgtEl>
                                          <p:spTgt spid="6554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65543"/>
                                        </p:tgtEl>
                                        <p:attrNameLst>
                                          <p:attrName>style.visibility</p:attrName>
                                        </p:attrNameLst>
                                      </p:cBhvr>
                                      <p:to>
                                        <p:strVal val="visible"/>
                                      </p:to>
                                    </p:set>
                                    <p:animEffect transition="in" filter="wipe(left)">
                                      <p:cBhvr>
                                        <p:cTn id="25" dur="500"/>
                                        <p:tgtEl>
                                          <p:spTgt spid="65543"/>
                                        </p:tgtEl>
                                      </p:cBhvr>
                                    </p:animEffect>
                                  </p:childTnLst>
                                </p:cTn>
                              </p:par>
                              <p:par>
                                <p:cTn id="26" presetID="22" presetClass="entr" presetSubtype="1" fill="hold" nodeType="withEffect">
                                  <p:stCondLst>
                                    <p:cond delay="0"/>
                                  </p:stCondLst>
                                  <p:childTnLst>
                                    <p:set>
                                      <p:cBhvr>
                                        <p:cTn id="27" dur="1" fill="hold">
                                          <p:stCondLst>
                                            <p:cond delay="0"/>
                                          </p:stCondLst>
                                        </p:cTn>
                                        <p:tgtEl>
                                          <p:spTgt spid="65541"/>
                                        </p:tgtEl>
                                        <p:attrNameLst>
                                          <p:attrName>style.visibility</p:attrName>
                                        </p:attrNameLst>
                                      </p:cBhvr>
                                      <p:to>
                                        <p:strVal val="visible"/>
                                      </p:to>
                                    </p:set>
                                    <p:animEffect transition="in" filter="wipe(up)">
                                      <p:cBhvr>
                                        <p:cTn id="28" dur="500"/>
                                        <p:tgtEl>
                                          <p:spTgt spid="65541"/>
                                        </p:tgtEl>
                                      </p:cBhvr>
                                    </p:animEffect>
                                  </p:childTnLst>
                                </p:cTn>
                              </p:par>
                            </p:childTnLst>
                          </p:cTn>
                        </p:par>
                      </p:childTnLst>
                    </p:cTn>
                  </p:par>
                  <p:par>
                    <p:cTn id="29" fill="hold">
                      <p:stCondLst>
                        <p:cond delay="indefinite"/>
                      </p:stCondLst>
                      <p:childTnLst>
                        <p:par>
                          <p:cTn id="30" fill="hold">
                            <p:stCondLst>
                              <p:cond delay="0"/>
                            </p:stCondLst>
                            <p:childTnLst>
                              <p:par>
                                <p:cTn id="31" presetID="23" presetClass="entr" presetSubtype="16" fill="hold" grpId="0" nodeType="clickEffect">
                                  <p:stCondLst>
                                    <p:cond delay="0"/>
                                  </p:stCondLst>
                                  <p:childTnLst>
                                    <p:set>
                                      <p:cBhvr>
                                        <p:cTn id="32" dur="1" fill="hold">
                                          <p:stCondLst>
                                            <p:cond delay="0"/>
                                          </p:stCondLst>
                                        </p:cTn>
                                        <p:tgtEl>
                                          <p:spTgt spid="65549"/>
                                        </p:tgtEl>
                                        <p:attrNameLst>
                                          <p:attrName>style.visibility</p:attrName>
                                        </p:attrNameLst>
                                      </p:cBhvr>
                                      <p:to>
                                        <p:strVal val="visible"/>
                                      </p:to>
                                    </p:set>
                                    <p:anim calcmode="lin" valueType="num">
                                      <p:cBhvr>
                                        <p:cTn id="33" dur="500" fill="hold"/>
                                        <p:tgtEl>
                                          <p:spTgt spid="65549"/>
                                        </p:tgtEl>
                                        <p:attrNameLst>
                                          <p:attrName>ppt_w</p:attrName>
                                        </p:attrNameLst>
                                      </p:cBhvr>
                                      <p:tavLst>
                                        <p:tav tm="0">
                                          <p:val>
                                            <p:fltVal val="0"/>
                                          </p:val>
                                        </p:tav>
                                        <p:tav tm="100000">
                                          <p:val>
                                            <p:strVal val="#ppt_w"/>
                                          </p:val>
                                        </p:tav>
                                      </p:tavLst>
                                    </p:anim>
                                    <p:anim calcmode="lin" valueType="num">
                                      <p:cBhvr>
                                        <p:cTn id="34" dur="500" fill="hold"/>
                                        <p:tgtEl>
                                          <p:spTgt spid="65549"/>
                                        </p:tgtEl>
                                        <p:attrNameLst>
                                          <p:attrName>ppt_h</p:attrName>
                                        </p:attrNameLst>
                                      </p:cBhvr>
                                      <p:tavLst>
                                        <p:tav tm="0">
                                          <p:val>
                                            <p:fltVal val="0"/>
                                          </p:val>
                                        </p:tav>
                                        <p:tav tm="100000">
                                          <p:val>
                                            <p:strVal val="#ppt_h"/>
                                          </p:val>
                                        </p:tav>
                                      </p:tavLst>
                                    </p:anim>
                                  </p:childTnLst>
                                </p:cTn>
                              </p:par>
                              <p:par>
                                <p:cTn id="35" presetID="2" presetClass="entr" presetSubtype="2" fill="hold" grpId="0" nodeType="withEffect">
                                  <p:stCondLst>
                                    <p:cond delay="0"/>
                                  </p:stCondLst>
                                  <p:childTnLst>
                                    <p:set>
                                      <p:cBhvr>
                                        <p:cTn id="36" dur="1" fill="hold">
                                          <p:stCondLst>
                                            <p:cond delay="0"/>
                                          </p:stCondLst>
                                        </p:cTn>
                                        <p:tgtEl>
                                          <p:spTgt spid="65554"/>
                                        </p:tgtEl>
                                        <p:attrNameLst>
                                          <p:attrName>style.visibility</p:attrName>
                                        </p:attrNameLst>
                                      </p:cBhvr>
                                      <p:to>
                                        <p:strVal val="visible"/>
                                      </p:to>
                                    </p:set>
                                    <p:anim calcmode="lin" valueType="num">
                                      <p:cBhvr additive="base">
                                        <p:cTn id="37" dur="500" fill="hold"/>
                                        <p:tgtEl>
                                          <p:spTgt spid="65554"/>
                                        </p:tgtEl>
                                        <p:attrNameLst>
                                          <p:attrName>ppt_x</p:attrName>
                                        </p:attrNameLst>
                                      </p:cBhvr>
                                      <p:tavLst>
                                        <p:tav tm="0">
                                          <p:val>
                                            <p:strVal val="1+#ppt_w/2"/>
                                          </p:val>
                                        </p:tav>
                                        <p:tav tm="100000">
                                          <p:val>
                                            <p:strVal val="#ppt_x"/>
                                          </p:val>
                                        </p:tav>
                                      </p:tavLst>
                                    </p:anim>
                                    <p:anim calcmode="lin" valueType="num">
                                      <p:cBhvr additive="base">
                                        <p:cTn id="38" dur="500" fill="hold"/>
                                        <p:tgtEl>
                                          <p:spTgt spid="65554"/>
                                        </p:tgtEl>
                                        <p:attrNameLst>
                                          <p:attrName>ppt_y</p:attrName>
                                        </p:attrNameLst>
                                      </p:cBhvr>
                                      <p:tavLst>
                                        <p:tav tm="0">
                                          <p:val>
                                            <p:strVal val="#ppt_y"/>
                                          </p:val>
                                        </p:tav>
                                        <p:tav tm="100000">
                                          <p:val>
                                            <p:strVal val="#ppt_y"/>
                                          </p:val>
                                        </p:tav>
                                      </p:tavLst>
                                    </p:anim>
                                  </p:childTnLst>
                                </p:cTn>
                              </p:par>
                              <p:par>
                                <p:cTn id="39" presetID="1" presetClass="entr" presetSubtype="0" fill="hold" nodeType="withEffect">
                                  <p:stCondLst>
                                    <p:cond delay="0"/>
                                  </p:stCondLst>
                                  <p:childTnLst>
                                    <p:set>
                                      <p:cBhvr>
                                        <p:cTn id="40" dur="1" fill="hold">
                                          <p:stCondLst>
                                            <p:cond delay="0"/>
                                          </p:stCondLst>
                                        </p:cTn>
                                        <p:tgtEl>
                                          <p:spTgt spid="65539"/>
                                        </p:tgtEl>
                                        <p:attrNameLst>
                                          <p:attrName>style.visibility</p:attrName>
                                        </p:attrNameLst>
                                      </p:cBhvr>
                                      <p:to>
                                        <p:strVal val="visible"/>
                                      </p:to>
                                    </p:set>
                                  </p:childTnLst>
                                </p:cTn>
                              </p:par>
                            </p:childTnLst>
                          </p:cTn>
                        </p:par>
                        <p:par>
                          <p:cTn id="41" fill="hold">
                            <p:stCondLst>
                              <p:cond delay="500"/>
                            </p:stCondLst>
                            <p:childTnLst>
                              <p:par>
                                <p:cTn id="42" presetID="1" presetClass="entr" presetSubtype="0" fill="hold" grpId="0" nodeType="afterEffect">
                                  <p:stCondLst>
                                    <p:cond delay="0"/>
                                  </p:stCondLst>
                                  <p:childTnLst>
                                    <p:set>
                                      <p:cBhvr>
                                        <p:cTn id="43" dur="1" fill="hold">
                                          <p:stCondLst>
                                            <p:cond delay="499"/>
                                          </p:stCondLst>
                                        </p:cTn>
                                        <p:tgtEl>
                                          <p:spTgt spid="65555"/>
                                        </p:tgtEl>
                                        <p:attrNameLst>
                                          <p:attrName>style.visibility</p:attrName>
                                        </p:attrNameLst>
                                      </p:cBhvr>
                                      <p:to>
                                        <p:strVal val="visible"/>
                                      </p:to>
                                    </p:set>
                                  </p:childTnLst>
                                </p:cTn>
                              </p:par>
                            </p:childTnLst>
                          </p:cTn>
                        </p:par>
                        <p:par>
                          <p:cTn id="44" fill="hold">
                            <p:stCondLst>
                              <p:cond delay="1000"/>
                            </p:stCondLst>
                            <p:childTnLst>
                              <p:par>
                                <p:cTn id="45" presetID="2" presetClass="entr" presetSubtype="8" fill="hold" grpId="0" nodeType="afterEffect">
                                  <p:stCondLst>
                                    <p:cond delay="0"/>
                                  </p:stCondLst>
                                  <p:childTnLst>
                                    <p:set>
                                      <p:cBhvr>
                                        <p:cTn id="46" dur="1" fill="hold">
                                          <p:stCondLst>
                                            <p:cond delay="0"/>
                                          </p:stCondLst>
                                        </p:cTn>
                                        <p:tgtEl>
                                          <p:spTgt spid="65557"/>
                                        </p:tgtEl>
                                        <p:attrNameLst>
                                          <p:attrName>style.visibility</p:attrName>
                                        </p:attrNameLst>
                                      </p:cBhvr>
                                      <p:to>
                                        <p:strVal val="visible"/>
                                      </p:to>
                                    </p:set>
                                    <p:anim calcmode="lin" valueType="num">
                                      <p:cBhvr additive="base">
                                        <p:cTn id="47" dur="500" fill="hold"/>
                                        <p:tgtEl>
                                          <p:spTgt spid="65557"/>
                                        </p:tgtEl>
                                        <p:attrNameLst>
                                          <p:attrName>ppt_x</p:attrName>
                                        </p:attrNameLst>
                                      </p:cBhvr>
                                      <p:tavLst>
                                        <p:tav tm="0">
                                          <p:val>
                                            <p:strVal val="0-#ppt_w/2"/>
                                          </p:val>
                                        </p:tav>
                                        <p:tav tm="100000">
                                          <p:val>
                                            <p:strVal val="#ppt_x"/>
                                          </p:val>
                                        </p:tav>
                                      </p:tavLst>
                                    </p:anim>
                                    <p:anim calcmode="lin" valueType="num">
                                      <p:cBhvr additive="base">
                                        <p:cTn id="48" dur="500" fill="hold"/>
                                        <p:tgtEl>
                                          <p:spTgt spid="65557"/>
                                        </p:tgtEl>
                                        <p:attrNameLst>
                                          <p:attrName>ppt_y</p:attrName>
                                        </p:attrNameLst>
                                      </p:cBhvr>
                                      <p:tavLst>
                                        <p:tav tm="0">
                                          <p:val>
                                            <p:strVal val="#ppt_y"/>
                                          </p:val>
                                        </p:tav>
                                        <p:tav tm="100000">
                                          <p:val>
                                            <p:strVal val="#ppt_y"/>
                                          </p:val>
                                        </p:tav>
                                      </p:tavLst>
                                    </p:anim>
                                  </p:childTnLst>
                                </p:cTn>
                              </p:par>
                            </p:childTnLst>
                          </p:cTn>
                        </p:par>
                        <p:par>
                          <p:cTn id="49" fill="hold">
                            <p:stCondLst>
                              <p:cond delay="1500"/>
                            </p:stCondLst>
                            <p:childTnLst>
                              <p:par>
                                <p:cTn id="50" presetID="22" presetClass="entr" presetSubtype="1" fill="hold" grpId="0" nodeType="afterEffect">
                                  <p:stCondLst>
                                    <p:cond delay="0"/>
                                  </p:stCondLst>
                                  <p:childTnLst>
                                    <p:set>
                                      <p:cBhvr>
                                        <p:cTn id="51" dur="1" fill="hold">
                                          <p:stCondLst>
                                            <p:cond delay="0"/>
                                          </p:stCondLst>
                                        </p:cTn>
                                        <p:tgtEl>
                                          <p:spTgt spid="65544"/>
                                        </p:tgtEl>
                                        <p:attrNameLst>
                                          <p:attrName>style.visibility</p:attrName>
                                        </p:attrNameLst>
                                      </p:cBhvr>
                                      <p:to>
                                        <p:strVal val="visible"/>
                                      </p:to>
                                    </p:set>
                                    <p:animEffect transition="in" filter="wipe(up)">
                                      <p:cBhvr>
                                        <p:cTn id="52" dur="500"/>
                                        <p:tgtEl>
                                          <p:spTgt spid="655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3" grpId="0" animBg="1" autoUpdateAnimBg="0"/>
      <p:bldP spid="65544" grpId="0" animBg="1" autoUpdateAnimBg="0"/>
      <p:bldP spid="65545" grpId="0" autoUpdateAnimBg="0"/>
      <p:bldP spid="65546" grpId="0" autoUpdateAnimBg="0"/>
      <p:bldP spid="65548" grpId="0" animBg="1" autoUpdateAnimBg="0"/>
      <p:bldP spid="65549" grpId="0" animBg="1" autoUpdateAnimBg="0"/>
      <p:bldP spid="65554" grpId="0" animBg="1" autoUpdateAnimBg="0"/>
      <p:bldP spid="65555" grpId="0" animBg="1" autoUpdateAnimBg="0"/>
      <p:bldP spid="65557"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4" name="Rectangle 2"/>
          <p:cNvSpPr>
            <a:spLocks noGrp="1" noChangeArrowheads="1"/>
          </p:cNvSpPr>
          <p:nvPr/>
        </p:nvSpPr>
        <p:spPr>
          <a:xfrm>
            <a:off x="228600" y="0"/>
            <a:ext cx="5562600" cy="685800"/>
          </a:xfrm>
          <a:prstGeom prst="rect">
            <a:avLst/>
          </a:prstGeom>
          <a:noFill/>
          <a:ln>
            <a:noFill/>
          </a:ln>
        </p:spPr>
        <p:txBody>
          <a:bodyPr vert="horz" wrap="square" lIns="91440" tIns="45720" rIns="91440" bIns="45720" numCol="1" anchor="ctr" anchorCtr="0" compatLnSpc="1"/>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5pPr>
            <a:lvl6pPr marL="4572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6pPr>
            <a:lvl7pPr marL="9144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7pPr>
            <a:lvl8pPr marL="13716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8pPr>
            <a:lvl9pPr marL="18288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9pPr>
          </a:lstStyle>
          <a:p>
            <a:pPr eaLnBrk="1" hangingPunct="1">
              <a:defRPr/>
            </a:pPr>
            <a:r>
              <a:rPr lang="en-US" sz="2800" b="1" dirty="0">
                <a:effectLst>
                  <a:outerShdw blurRad="38100" dist="38100" dir="2700000" algn="tl">
                    <a:srgbClr val="C0C0C0"/>
                  </a:outerShdw>
                </a:effectLst>
                <a:latin typeface="黑体" panose="02010609060101010101" pitchFamily="2" charset="-122"/>
                <a:ea typeface="黑体" panose="02010609060101010101" pitchFamily="2" charset="-122"/>
              </a:rPr>
              <a:t>P3916 图的遍历</a:t>
            </a:r>
            <a:endParaRPr lang="en-US" sz="2800" b="1" dirty="0">
              <a:effectLst>
                <a:outerShdw blurRad="38100" dist="38100" dir="2700000" algn="tl">
                  <a:srgbClr val="C0C0C0"/>
                </a:outerShdw>
              </a:effectLst>
              <a:latin typeface="黑体" panose="02010609060101010101" pitchFamily="2" charset="-122"/>
              <a:ea typeface="黑体" panose="02010609060101010101" pitchFamily="2" charset="-122"/>
            </a:endParaRPr>
          </a:p>
        </p:txBody>
      </p:sp>
      <p:pic>
        <p:nvPicPr>
          <p:cNvPr id="3" name="图片 2"/>
          <p:cNvPicPr>
            <a:picLocks noChangeAspect="1"/>
          </p:cNvPicPr>
          <p:nvPr/>
        </p:nvPicPr>
        <p:blipFill>
          <a:blip r:embed="rId1"/>
          <a:stretch>
            <a:fillRect/>
          </a:stretch>
        </p:blipFill>
        <p:spPr>
          <a:xfrm>
            <a:off x="523875" y="1184910"/>
            <a:ext cx="8096250" cy="4648200"/>
          </a:xfrm>
          <a:prstGeom prst="rect">
            <a:avLst/>
          </a:prstGeom>
        </p:spPr>
      </p:pic>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4" name="Rectangle 2"/>
          <p:cNvSpPr>
            <a:spLocks noGrp="1" noChangeArrowheads="1"/>
          </p:cNvSpPr>
          <p:nvPr/>
        </p:nvSpPr>
        <p:spPr>
          <a:xfrm>
            <a:off x="228600" y="0"/>
            <a:ext cx="5562600" cy="685800"/>
          </a:xfrm>
          <a:prstGeom prst="rect">
            <a:avLst/>
          </a:prstGeom>
          <a:noFill/>
          <a:ln>
            <a:noFill/>
          </a:ln>
        </p:spPr>
        <p:txBody>
          <a:bodyPr vert="horz" wrap="square" lIns="91440" tIns="45720" rIns="91440" bIns="45720" numCol="1" anchor="ctr" anchorCtr="0" compatLnSpc="1"/>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5pPr>
            <a:lvl6pPr marL="4572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6pPr>
            <a:lvl7pPr marL="9144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7pPr>
            <a:lvl8pPr marL="13716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8pPr>
            <a:lvl9pPr marL="18288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9pPr>
          </a:lstStyle>
          <a:p>
            <a:pPr eaLnBrk="1" hangingPunct="1">
              <a:defRPr/>
            </a:pPr>
            <a:r>
              <a:rPr lang="en-US" sz="2800" b="1" dirty="0">
                <a:effectLst>
                  <a:outerShdw blurRad="38100" dist="38100" dir="2700000" algn="tl">
                    <a:srgbClr val="C0C0C0"/>
                  </a:outerShdw>
                </a:effectLst>
                <a:latin typeface="黑体" panose="02010609060101010101" pitchFamily="2" charset="-122"/>
                <a:ea typeface="黑体" panose="02010609060101010101" pitchFamily="2" charset="-122"/>
              </a:rPr>
              <a:t>P1113 杂物</a:t>
            </a:r>
            <a:endParaRPr lang="en-US" sz="2800" b="1" dirty="0">
              <a:effectLst>
                <a:outerShdw blurRad="38100" dist="38100" dir="2700000" algn="tl">
                  <a:srgbClr val="C0C0C0"/>
                </a:outerShdw>
              </a:effectLst>
              <a:latin typeface="黑体" panose="02010609060101010101" pitchFamily="2" charset="-122"/>
              <a:ea typeface="黑体" panose="02010609060101010101" pitchFamily="2" charset="-122"/>
            </a:endParaRPr>
          </a:p>
        </p:txBody>
      </p:sp>
      <p:pic>
        <p:nvPicPr>
          <p:cNvPr id="2" name="图片 1"/>
          <p:cNvPicPr>
            <a:picLocks noChangeAspect="1"/>
          </p:cNvPicPr>
          <p:nvPr/>
        </p:nvPicPr>
        <p:blipFill>
          <a:blip r:embed="rId1"/>
          <a:stretch>
            <a:fillRect/>
          </a:stretch>
        </p:blipFill>
        <p:spPr>
          <a:xfrm>
            <a:off x="-27940" y="685800"/>
            <a:ext cx="7907020" cy="6159500"/>
          </a:xfrm>
          <a:prstGeom prst="rect">
            <a:avLst/>
          </a:prstGeom>
        </p:spPr>
      </p:pic>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4" name="Rectangle 2"/>
          <p:cNvSpPr>
            <a:spLocks noGrp="1" noChangeArrowheads="1"/>
          </p:cNvSpPr>
          <p:nvPr/>
        </p:nvSpPr>
        <p:spPr>
          <a:xfrm>
            <a:off x="228600" y="0"/>
            <a:ext cx="5562600" cy="685800"/>
          </a:xfrm>
          <a:prstGeom prst="rect">
            <a:avLst/>
          </a:prstGeom>
          <a:noFill/>
          <a:ln>
            <a:noFill/>
          </a:ln>
        </p:spPr>
        <p:txBody>
          <a:bodyPr vert="horz" wrap="square" lIns="91440" tIns="45720" rIns="91440" bIns="45720" numCol="1" anchor="ctr" anchorCtr="0" compatLnSpc="1"/>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5pPr>
            <a:lvl6pPr marL="4572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6pPr>
            <a:lvl7pPr marL="9144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7pPr>
            <a:lvl8pPr marL="13716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8pPr>
            <a:lvl9pPr marL="18288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9pPr>
          </a:lstStyle>
          <a:p>
            <a:pPr eaLnBrk="1" hangingPunct="1">
              <a:defRPr/>
            </a:pPr>
            <a:r>
              <a:rPr lang="en-US" altLang="en-US" sz="2800" b="1" dirty="0">
                <a:effectLst>
                  <a:outerShdw blurRad="38100" dist="38100" dir="2700000" algn="tl">
                    <a:srgbClr val="C0C0C0"/>
                  </a:outerShdw>
                </a:effectLst>
                <a:latin typeface="黑体" panose="02010609060101010101" pitchFamily="2" charset="-122"/>
                <a:ea typeface="黑体" panose="02010609060101010101" pitchFamily="2" charset="-122"/>
              </a:rPr>
              <a:t>拓扑排序</a:t>
            </a:r>
            <a:endParaRPr lang="en-US" altLang="en-US" sz="2800" b="1" dirty="0">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4" name="文本框 3"/>
          <p:cNvSpPr txBox="1"/>
          <p:nvPr/>
        </p:nvSpPr>
        <p:spPr>
          <a:xfrm>
            <a:off x="34290" y="894080"/>
            <a:ext cx="8658225" cy="2306955"/>
          </a:xfrm>
          <a:prstGeom prst="rect">
            <a:avLst/>
          </a:prstGeom>
          <a:noFill/>
        </p:spPr>
        <p:txBody>
          <a:bodyPr wrap="square" rtlCol="0" anchor="t">
            <a:spAutoFit/>
          </a:bodyPr>
          <a:p>
            <a:r>
              <a:rPr lang="zh-CN" altLang="en-US" sz="2400"/>
              <a:t>在图论中，拓扑排序（Topological Sorting）是一个有向无环图（DAG, Directed Acyclic Graph）的所有顶点的线性序列。且该序列必须满足下面两个条件：</a:t>
            </a:r>
            <a:endParaRPr lang="zh-CN" altLang="en-US" sz="2400"/>
          </a:p>
          <a:p>
            <a:pPr marL="457200" indent="-457200">
              <a:buAutoNum type="arabicPeriod"/>
            </a:pPr>
            <a:r>
              <a:rPr lang="zh-CN" altLang="en-US" sz="2400"/>
              <a:t>每个顶点出现且只出现一次。</a:t>
            </a:r>
            <a:endParaRPr lang="zh-CN" altLang="en-US" sz="2400"/>
          </a:p>
          <a:p>
            <a:pPr marL="457200" indent="-457200">
              <a:buAutoNum type="arabicPeriod"/>
            </a:pPr>
            <a:r>
              <a:rPr lang="zh-CN" altLang="en-US" sz="2400"/>
              <a:t>若存在一条从顶点 A 到顶点 B 的路径，那么在序列中顶点 A 出现在顶点 B 的前面。</a:t>
            </a:r>
            <a:endParaRPr lang="zh-CN" altLang="en-US" sz="2400"/>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4" name="Rectangle 2"/>
          <p:cNvSpPr>
            <a:spLocks noGrp="1" noChangeArrowheads="1"/>
          </p:cNvSpPr>
          <p:nvPr/>
        </p:nvSpPr>
        <p:spPr>
          <a:xfrm>
            <a:off x="228600" y="0"/>
            <a:ext cx="5562600" cy="685800"/>
          </a:xfrm>
          <a:prstGeom prst="rect">
            <a:avLst/>
          </a:prstGeom>
          <a:noFill/>
          <a:ln>
            <a:noFill/>
          </a:ln>
        </p:spPr>
        <p:txBody>
          <a:bodyPr vert="horz" wrap="square" lIns="91440" tIns="45720" rIns="91440" bIns="45720" numCol="1" anchor="ctr" anchorCtr="0" compatLnSpc="1"/>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5pPr>
            <a:lvl6pPr marL="4572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6pPr>
            <a:lvl7pPr marL="9144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7pPr>
            <a:lvl8pPr marL="13716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8pPr>
            <a:lvl9pPr marL="18288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9pPr>
          </a:lstStyle>
          <a:p>
            <a:pPr eaLnBrk="1" hangingPunct="1">
              <a:defRPr/>
            </a:pPr>
            <a:r>
              <a:rPr lang="en-US" altLang="en-US" sz="2800" b="1" dirty="0">
                <a:effectLst>
                  <a:outerShdw blurRad="38100" dist="38100" dir="2700000" algn="tl">
                    <a:srgbClr val="C0C0C0"/>
                  </a:outerShdw>
                </a:effectLst>
                <a:latin typeface="黑体" panose="02010609060101010101" pitchFamily="2" charset="-122"/>
                <a:ea typeface="黑体" panose="02010609060101010101" pitchFamily="2" charset="-122"/>
              </a:rPr>
              <a:t>拓扑排序</a:t>
            </a:r>
            <a:endParaRPr lang="en-US" altLang="en-US" sz="2800" b="1" dirty="0">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4" name="文本框 3"/>
          <p:cNvSpPr txBox="1"/>
          <p:nvPr/>
        </p:nvSpPr>
        <p:spPr>
          <a:xfrm>
            <a:off x="34290" y="894080"/>
            <a:ext cx="8658225" cy="3415030"/>
          </a:xfrm>
          <a:prstGeom prst="rect">
            <a:avLst/>
          </a:prstGeom>
          <a:noFill/>
        </p:spPr>
        <p:txBody>
          <a:bodyPr wrap="square" rtlCol="0" anchor="t">
            <a:spAutoFit/>
          </a:bodyPr>
          <a:p>
            <a:r>
              <a:rPr lang="zh-CN" altLang="en-US" sz="2400"/>
              <a:t>在图论中，拓扑排序（Topological Sorting）是一个有向无环图（DAG, Directed Acyclic Graph）的所有顶点的线性序列。且该序列必须满足下面两个条件：</a:t>
            </a:r>
            <a:endParaRPr lang="zh-CN" altLang="en-US" sz="2400"/>
          </a:p>
          <a:p>
            <a:pPr marL="457200" indent="-457200">
              <a:buAutoNum type="arabicPeriod"/>
            </a:pPr>
            <a:r>
              <a:rPr lang="zh-CN" altLang="en-US" sz="2400"/>
              <a:t>每个顶点出现且只出现一次。</a:t>
            </a:r>
            <a:endParaRPr lang="zh-CN" altLang="en-US" sz="2400"/>
          </a:p>
          <a:p>
            <a:pPr marL="457200" indent="-457200">
              <a:buAutoNum type="arabicPeriod"/>
            </a:pPr>
            <a:r>
              <a:rPr lang="zh-CN" altLang="en-US" sz="2400"/>
              <a:t>若存在一条从顶点 A 到顶点 B 的路径，那么在序列中顶点 A 出现在顶点 B 的前面。</a:t>
            </a:r>
            <a:endParaRPr lang="zh-CN" altLang="en-US" sz="2400"/>
          </a:p>
          <a:p>
            <a:pPr marL="457200" indent="-457200">
              <a:buAutoNum type="arabicPeriod"/>
            </a:pPr>
            <a:endParaRPr lang="zh-CN" altLang="en-US" sz="2400"/>
          </a:p>
          <a:p>
            <a:pPr marL="457200" indent="-457200">
              <a:buAutoNum type="arabicPeriod"/>
            </a:pPr>
            <a:endParaRPr lang="zh-CN" altLang="en-US" sz="2400"/>
          </a:p>
          <a:p>
            <a:pPr marL="0" indent="0">
              <a:buNone/>
            </a:pPr>
            <a:r>
              <a:rPr lang="en-US" altLang="zh-CN" sz="2400"/>
              <a:t>	把大象放到冰箱里就是一种拓扑排序</a:t>
            </a:r>
            <a:endParaRPr lang="en-US" altLang="zh-CN" sz="2400"/>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2"/>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6B234834-D85D-4FDC-91F0-3F6E8FA63253}" type="slidenum">
              <a:rPr lang="zh-CN" altLang="en-US"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78851" name="Text Box 2"/>
          <p:cNvSpPr txBox="1">
            <a:spLocks noChangeArrowheads="1"/>
          </p:cNvSpPr>
          <p:nvPr/>
        </p:nvSpPr>
        <p:spPr bwMode="auto">
          <a:xfrm>
            <a:off x="344488" y="127000"/>
            <a:ext cx="621188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r>
              <a:rPr lang="zh-CN" altLang="en-US" sz="3200" b="1">
                <a:solidFill>
                  <a:schemeClr val="tx2"/>
                </a:solidFill>
              </a:rPr>
              <a:t>拓扑排序的方法</a:t>
            </a:r>
            <a:endParaRPr lang="zh-CN" altLang="en-US" sz="3200" b="1">
              <a:solidFill>
                <a:schemeClr val="tx2"/>
              </a:solidFill>
            </a:endParaRPr>
          </a:p>
        </p:txBody>
      </p:sp>
      <p:sp>
        <p:nvSpPr>
          <p:cNvPr id="104452" name="Oval 3"/>
          <p:cNvSpPr>
            <a:spLocks noChangeArrowheads="1"/>
          </p:cNvSpPr>
          <p:nvPr/>
        </p:nvSpPr>
        <p:spPr bwMode="auto">
          <a:xfrm>
            <a:off x="879475" y="1255713"/>
            <a:ext cx="374650" cy="536575"/>
          </a:xfrm>
          <a:prstGeom prst="ellipse">
            <a:avLst/>
          </a:prstGeom>
          <a:noFill/>
          <a:ln w="12700" cap="sq">
            <a:solidFill>
              <a:schemeClr val="tx1"/>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000">
                <a:ea typeface="楷体_GB2312" pitchFamily="49" charset="-122"/>
              </a:rPr>
              <a:t>1</a:t>
            </a:r>
            <a:endParaRPr lang="en-US" altLang="zh-CN" sz="2000">
              <a:ea typeface="楷体_GB2312" pitchFamily="49" charset="-122"/>
            </a:endParaRPr>
          </a:p>
        </p:txBody>
      </p:sp>
      <p:sp>
        <p:nvSpPr>
          <p:cNvPr id="104453" name="Oval 4"/>
          <p:cNvSpPr>
            <a:spLocks noChangeArrowheads="1"/>
          </p:cNvSpPr>
          <p:nvPr/>
        </p:nvSpPr>
        <p:spPr bwMode="auto">
          <a:xfrm>
            <a:off x="2057400" y="1295400"/>
            <a:ext cx="374650" cy="536575"/>
          </a:xfrm>
          <a:prstGeom prst="ellipse">
            <a:avLst/>
          </a:prstGeom>
          <a:noFill/>
          <a:ln w="12700" cap="sq">
            <a:solidFill>
              <a:schemeClr val="tx1"/>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000">
                <a:ea typeface="楷体_GB2312" pitchFamily="49" charset="-122"/>
              </a:rPr>
              <a:t>2</a:t>
            </a:r>
            <a:endParaRPr lang="en-US" altLang="zh-CN" sz="2000">
              <a:ea typeface="楷体_GB2312" pitchFamily="49" charset="-122"/>
            </a:endParaRPr>
          </a:p>
        </p:txBody>
      </p:sp>
      <p:sp>
        <p:nvSpPr>
          <p:cNvPr id="104454" name="Oval 5"/>
          <p:cNvSpPr>
            <a:spLocks noChangeArrowheads="1"/>
          </p:cNvSpPr>
          <p:nvPr/>
        </p:nvSpPr>
        <p:spPr bwMode="auto">
          <a:xfrm>
            <a:off x="2057400" y="2438400"/>
            <a:ext cx="374650" cy="536575"/>
          </a:xfrm>
          <a:prstGeom prst="ellipse">
            <a:avLst/>
          </a:prstGeom>
          <a:noFill/>
          <a:ln w="12700" cap="sq">
            <a:solidFill>
              <a:schemeClr val="tx1"/>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000">
                <a:ea typeface="楷体_GB2312" pitchFamily="49" charset="-122"/>
              </a:rPr>
              <a:t>3</a:t>
            </a:r>
            <a:endParaRPr lang="en-US" altLang="zh-CN" sz="2000">
              <a:ea typeface="楷体_GB2312" pitchFamily="49" charset="-122"/>
            </a:endParaRPr>
          </a:p>
        </p:txBody>
      </p:sp>
      <p:sp>
        <p:nvSpPr>
          <p:cNvPr id="104455" name="Oval 6"/>
          <p:cNvSpPr>
            <a:spLocks noChangeArrowheads="1"/>
          </p:cNvSpPr>
          <p:nvPr/>
        </p:nvSpPr>
        <p:spPr bwMode="auto">
          <a:xfrm>
            <a:off x="914400" y="2438400"/>
            <a:ext cx="374650" cy="536575"/>
          </a:xfrm>
          <a:prstGeom prst="ellipse">
            <a:avLst/>
          </a:prstGeom>
          <a:noFill/>
          <a:ln w="12700" cap="sq">
            <a:solidFill>
              <a:schemeClr val="tx1"/>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000">
                <a:ea typeface="楷体_GB2312" pitchFamily="49" charset="-122"/>
              </a:rPr>
              <a:t>4</a:t>
            </a:r>
            <a:endParaRPr lang="en-US" altLang="zh-CN" sz="2000">
              <a:ea typeface="楷体_GB2312" pitchFamily="49" charset="-122"/>
            </a:endParaRPr>
          </a:p>
        </p:txBody>
      </p:sp>
      <p:sp>
        <p:nvSpPr>
          <p:cNvPr id="104456" name="Oval 7"/>
          <p:cNvSpPr>
            <a:spLocks noChangeArrowheads="1"/>
          </p:cNvSpPr>
          <p:nvPr/>
        </p:nvSpPr>
        <p:spPr bwMode="auto">
          <a:xfrm>
            <a:off x="2057400" y="3505200"/>
            <a:ext cx="374650" cy="536575"/>
          </a:xfrm>
          <a:prstGeom prst="ellipse">
            <a:avLst/>
          </a:prstGeom>
          <a:noFill/>
          <a:ln w="12700" cap="sq">
            <a:solidFill>
              <a:schemeClr val="tx1"/>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000">
                <a:ea typeface="楷体_GB2312" pitchFamily="49" charset="-122"/>
              </a:rPr>
              <a:t>5</a:t>
            </a:r>
            <a:endParaRPr lang="en-US" altLang="zh-CN" sz="2000">
              <a:ea typeface="楷体_GB2312" pitchFamily="49" charset="-122"/>
            </a:endParaRPr>
          </a:p>
        </p:txBody>
      </p:sp>
      <p:sp>
        <p:nvSpPr>
          <p:cNvPr id="104457" name="Oval 8"/>
          <p:cNvSpPr>
            <a:spLocks noChangeArrowheads="1"/>
          </p:cNvSpPr>
          <p:nvPr/>
        </p:nvSpPr>
        <p:spPr bwMode="auto">
          <a:xfrm>
            <a:off x="914400" y="3505200"/>
            <a:ext cx="374650" cy="536575"/>
          </a:xfrm>
          <a:prstGeom prst="ellipse">
            <a:avLst/>
          </a:prstGeom>
          <a:noFill/>
          <a:ln w="12700" cap="sq">
            <a:solidFill>
              <a:schemeClr val="tx1"/>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000">
                <a:ea typeface="楷体_GB2312" pitchFamily="49" charset="-122"/>
              </a:rPr>
              <a:t>6</a:t>
            </a:r>
            <a:endParaRPr lang="en-US" altLang="zh-CN" sz="2000">
              <a:ea typeface="楷体_GB2312" pitchFamily="49" charset="-122"/>
            </a:endParaRPr>
          </a:p>
        </p:txBody>
      </p:sp>
      <p:sp>
        <p:nvSpPr>
          <p:cNvPr id="104458" name="Line 9"/>
          <p:cNvSpPr>
            <a:spLocks noChangeShapeType="1"/>
          </p:cNvSpPr>
          <p:nvPr/>
        </p:nvSpPr>
        <p:spPr bwMode="auto">
          <a:xfrm>
            <a:off x="1295400" y="1524000"/>
            <a:ext cx="762000" cy="0"/>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104459" name="Line 10"/>
          <p:cNvSpPr>
            <a:spLocks noChangeShapeType="1"/>
          </p:cNvSpPr>
          <p:nvPr/>
        </p:nvSpPr>
        <p:spPr bwMode="auto">
          <a:xfrm flipV="1">
            <a:off x="2209800" y="1828800"/>
            <a:ext cx="0" cy="609600"/>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04460" name="Line 11"/>
          <p:cNvSpPr>
            <a:spLocks noChangeShapeType="1"/>
          </p:cNvSpPr>
          <p:nvPr/>
        </p:nvSpPr>
        <p:spPr bwMode="auto">
          <a:xfrm>
            <a:off x="1219200" y="1752600"/>
            <a:ext cx="838200" cy="914400"/>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04461" name="Line 12"/>
          <p:cNvSpPr>
            <a:spLocks noChangeShapeType="1"/>
          </p:cNvSpPr>
          <p:nvPr/>
        </p:nvSpPr>
        <p:spPr bwMode="auto">
          <a:xfrm>
            <a:off x="1066800" y="1828800"/>
            <a:ext cx="0" cy="609600"/>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04462" name="Line 13"/>
          <p:cNvSpPr>
            <a:spLocks noChangeShapeType="1"/>
          </p:cNvSpPr>
          <p:nvPr/>
        </p:nvSpPr>
        <p:spPr bwMode="auto">
          <a:xfrm>
            <a:off x="1219200" y="2895600"/>
            <a:ext cx="838200" cy="685800"/>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04463" name="Line 14"/>
          <p:cNvSpPr>
            <a:spLocks noChangeShapeType="1"/>
          </p:cNvSpPr>
          <p:nvPr/>
        </p:nvSpPr>
        <p:spPr bwMode="auto">
          <a:xfrm flipV="1">
            <a:off x="1066800" y="2971800"/>
            <a:ext cx="0" cy="533400"/>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04464" name="Line 15"/>
          <p:cNvSpPr>
            <a:spLocks noChangeShapeType="1"/>
          </p:cNvSpPr>
          <p:nvPr/>
        </p:nvSpPr>
        <p:spPr bwMode="auto">
          <a:xfrm flipH="1">
            <a:off x="2209800" y="2971800"/>
            <a:ext cx="0" cy="533400"/>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04465" name="Line 16"/>
          <p:cNvSpPr>
            <a:spLocks noChangeShapeType="1"/>
          </p:cNvSpPr>
          <p:nvPr/>
        </p:nvSpPr>
        <p:spPr bwMode="auto">
          <a:xfrm>
            <a:off x="1295400" y="3886200"/>
            <a:ext cx="762000" cy="0"/>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04466" name="Text Box 17"/>
          <p:cNvSpPr txBox="1">
            <a:spLocks noChangeArrowheads="1"/>
          </p:cNvSpPr>
          <p:nvPr/>
        </p:nvSpPr>
        <p:spPr bwMode="auto">
          <a:xfrm>
            <a:off x="823913" y="803275"/>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chemeClr val="tx2"/>
                </a:solidFill>
                <a:ea typeface="楷体_GB2312" pitchFamily="49" charset="-122"/>
              </a:rPr>
              <a:t>0</a:t>
            </a:r>
            <a:endParaRPr lang="en-US" altLang="zh-CN" sz="2000">
              <a:ea typeface="楷体_GB2312" pitchFamily="49" charset="-122"/>
            </a:endParaRPr>
          </a:p>
        </p:txBody>
      </p:sp>
      <p:sp>
        <p:nvSpPr>
          <p:cNvPr id="104467" name="Text Box 18"/>
          <p:cNvSpPr txBox="1">
            <a:spLocks noChangeArrowheads="1"/>
          </p:cNvSpPr>
          <p:nvPr/>
        </p:nvSpPr>
        <p:spPr bwMode="auto">
          <a:xfrm>
            <a:off x="2133600" y="838200"/>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chemeClr val="tx2"/>
                </a:solidFill>
                <a:ea typeface="楷体_GB2312" pitchFamily="49" charset="-122"/>
              </a:rPr>
              <a:t>2</a:t>
            </a:r>
            <a:endParaRPr lang="en-US" altLang="zh-CN" sz="2000">
              <a:ea typeface="楷体_GB2312" pitchFamily="49" charset="-122"/>
            </a:endParaRPr>
          </a:p>
        </p:txBody>
      </p:sp>
      <p:sp>
        <p:nvSpPr>
          <p:cNvPr id="104468" name="Text Box 19"/>
          <p:cNvSpPr txBox="1">
            <a:spLocks noChangeArrowheads="1"/>
          </p:cNvSpPr>
          <p:nvPr/>
        </p:nvSpPr>
        <p:spPr bwMode="auto">
          <a:xfrm>
            <a:off x="609600" y="2514600"/>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chemeClr val="tx2"/>
                </a:solidFill>
                <a:ea typeface="楷体_GB2312" pitchFamily="49" charset="-122"/>
              </a:rPr>
              <a:t>2</a:t>
            </a:r>
            <a:endParaRPr lang="en-US" altLang="zh-CN" sz="2000">
              <a:ea typeface="楷体_GB2312" pitchFamily="49" charset="-122"/>
            </a:endParaRPr>
          </a:p>
        </p:txBody>
      </p:sp>
      <p:sp>
        <p:nvSpPr>
          <p:cNvPr id="104469" name="Text Box 20"/>
          <p:cNvSpPr txBox="1">
            <a:spLocks noChangeArrowheads="1"/>
          </p:cNvSpPr>
          <p:nvPr/>
        </p:nvSpPr>
        <p:spPr bwMode="auto">
          <a:xfrm>
            <a:off x="2438400" y="2514600"/>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chemeClr val="tx2"/>
                </a:solidFill>
                <a:ea typeface="楷体_GB2312" pitchFamily="49" charset="-122"/>
              </a:rPr>
              <a:t>1</a:t>
            </a:r>
            <a:endParaRPr lang="en-US" altLang="zh-CN" sz="2000">
              <a:ea typeface="楷体_GB2312" pitchFamily="49" charset="-122"/>
            </a:endParaRPr>
          </a:p>
        </p:txBody>
      </p:sp>
      <p:sp>
        <p:nvSpPr>
          <p:cNvPr id="104470" name="Text Box 21"/>
          <p:cNvSpPr txBox="1">
            <a:spLocks noChangeArrowheads="1"/>
          </p:cNvSpPr>
          <p:nvPr/>
        </p:nvSpPr>
        <p:spPr bwMode="auto">
          <a:xfrm>
            <a:off x="914400" y="4038600"/>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chemeClr val="tx2"/>
                </a:solidFill>
                <a:ea typeface="楷体_GB2312" pitchFamily="49" charset="-122"/>
              </a:rPr>
              <a:t>0</a:t>
            </a:r>
            <a:endParaRPr lang="en-US" altLang="zh-CN" sz="2000">
              <a:ea typeface="楷体_GB2312" pitchFamily="49" charset="-122"/>
            </a:endParaRPr>
          </a:p>
        </p:txBody>
      </p:sp>
      <p:sp>
        <p:nvSpPr>
          <p:cNvPr id="104471" name="Text Box 22"/>
          <p:cNvSpPr txBox="1">
            <a:spLocks noChangeArrowheads="1"/>
          </p:cNvSpPr>
          <p:nvPr/>
        </p:nvSpPr>
        <p:spPr bwMode="auto">
          <a:xfrm>
            <a:off x="2057400" y="4038600"/>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chemeClr val="tx2"/>
                </a:solidFill>
                <a:ea typeface="楷体_GB2312" pitchFamily="49" charset="-122"/>
              </a:rPr>
              <a:t>3</a:t>
            </a:r>
            <a:endParaRPr lang="en-US" altLang="zh-CN" sz="2000">
              <a:ea typeface="楷体_GB2312" pitchFamily="49" charset="-122"/>
            </a:endParaRPr>
          </a:p>
        </p:txBody>
      </p:sp>
      <p:sp>
        <p:nvSpPr>
          <p:cNvPr id="104472" name="Text Box 23"/>
          <p:cNvSpPr txBox="1">
            <a:spLocks noChangeArrowheads="1"/>
          </p:cNvSpPr>
          <p:nvPr/>
        </p:nvSpPr>
        <p:spPr bwMode="auto">
          <a:xfrm>
            <a:off x="3200400" y="1524000"/>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rgbClr val="333300"/>
                </a:solidFill>
                <a:ea typeface="楷体_GB2312" pitchFamily="49" charset="-122"/>
              </a:rPr>
              <a:t>1</a:t>
            </a:r>
            <a:endParaRPr lang="en-US" altLang="zh-CN" sz="2000">
              <a:solidFill>
                <a:srgbClr val="333300"/>
              </a:solidFill>
              <a:ea typeface="楷体_GB2312" pitchFamily="49" charset="-122"/>
            </a:endParaRPr>
          </a:p>
        </p:txBody>
      </p:sp>
      <p:sp>
        <p:nvSpPr>
          <p:cNvPr id="104473" name="Text Box 24"/>
          <p:cNvSpPr txBox="1">
            <a:spLocks noChangeArrowheads="1"/>
          </p:cNvSpPr>
          <p:nvPr/>
        </p:nvSpPr>
        <p:spPr bwMode="auto">
          <a:xfrm>
            <a:off x="2957513" y="782638"/>
            <a:ext cx="172878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zh-CN" altLang="en-US" sz="2400" b="1">
                <a:solidFill>
                  <a:srgbClr val="333300"/>
                </a:solidFill>
              </a:rPr>
              <a:t>拓扑序列：</a:t>
            </a:r>
            <a:endParaRPr lang="zh-CN" altLang="en-US" sz="2000" b="1">
              <a:solidFill>
                <a:srgbClr val="333300"/>
              </a:solidFill>
              <a:ea typeface="楷体_GB2312" pitchFamily="49" charset="-122"/>
            </a:endParaRPr>
          </a:p>
        </p:txBody>
      </p:sp>
      <p:sp>
        <p:nvSpPr>
          <p:cNvPr id="104474" name="Text Box 25"/>
          <p:cNvSpPr txBox="1">
            <a:spLocks noChangeArrowheads="1"/>
          </p:cNvSpPr>
          <p:nvPr/>
        </p:nvSpPr>
        <p:spPr bwMode="auto">
          <a:xfrm>
            <a:off x="3733800" y="1524000"/>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rgbClr val="333300"/>
                </a:solidFill>
                <a:ea typeface="楷体_GB2312" pitchFamily="49" charset="-122"/>
              </a:rPr>
              <a:t>3</a:t>
            </a:r>
            <a:endParaRPr lang="en-US" altLang="zh-CN" sz="2000">
              <a:solidFill>
                <a:srgbClr val="333300"/>
              </a:solidFill>
              <a:ea typeface="楷体_GB2312" pitchFamily="49" charset="-122"/>
            </a:endParaRPr>
          </a:p>
        </p:txBody>
      </p:sp>
      <p:sp>
        <p:nvSpPr>
          <p:cNvPr id="104475" name="Text Box 26"/>
          <p:cNvSpPr txBox="1">
            <a:spLocks noChangeArrowheads="1"/>
          </p:cNvSpPr>
          <p:nvPr/>
        </p:nvSpPr>
        <p:spPr bwMode="auto">
          <a:xfrm>
            <a:off x="4267200" y="1524000"/>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rgbClr val="333300"/>
                </a:solidFill>
                <a:ea typeface="楷体_GB2312" pitchFamily="49" charset="-122"/>
              </a:rPr>
              <a:t>2</a:t>
            </a:r>
            <a:endParaRPr lang="en-US" altLang="zh-CN" sz="2000">
              <a:solidFill>
                <a:srgbClr val="333300"/>
              </a:solidFill>
              <a:ea typeface="楷体_GB2312" pitchFamily="49" charset="-122"/>
            </a:endParaRPr>
          </a:p>
        </p:txBody>
      </p:sp>
      <p:sp>
        <p:nvSpPr>
          <p:cNvPr id="104476" name="Text Box 27"/>
          <p:cNvSpPr txBox="1">
            <a:spLocks noChangeArrowheads="1"/>
          </p:cNvSpPr>
          <p:nvPr/>
        </p:nvSpPr>
        <p:spPr bwMode="auto">
          <a:xfrm>
            <a:off x="4800600" y="1524000"/>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rgbClr val="333300"/>
                </a:solidFill>
                <a:ea typeface="楷体_GB2312" pitchFamily="49" charset="-122"/>
              </a:rPr>
              <a:t>6</a:t>
            </a:r>
            <a:endParaRPr lang="en-US" altLang="zh-CN" sz="2000">
              <a:solidFill>
                <a:srgbClr val="333300"/>
              </a:solidFill>
              <a:ea typeface="楷体_GB2312" pitchFamily="49" charset="-122"/>
            </a:endParaRPr>
          </a:p>
        </p:txBody>
      </p:sp>
      <p:sp>
        <p:nvSpPr>
          <p:cNvPr id="104477" name="Text Box 28"/>
          <p:cNvSpPr txBox="1">
            <a:spLocks noChangeArrowheads="1"/>
          </p:cNvSpPr>
          <p:nvPr/>
        </p:nvSpPr>
        <p:spPr bwMode="auto">
          <a:xfrm>
            <a:off x="5257800" y="1524000"/>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rgbClr val="333300"/>
                </a:solidFill>
                <a:ea typeface="楷体_GB2312" pitchFamily="49" charset="-122"/>
              </a:rPr>
              <a:t>4</a:t>
            </a:r>
            <a:endParaRPr lang="en-US" altLang="zh-CN" sz="2400">
              <a:solidFill>
                <a:srgbClr val="333300"/>
              </a:solidFill>
              <a:ea typeface="楷体_GB2312" pitchFamily="49" charset="-122"/>
            </a:endParaRPr>
          </a:p>
        </p:txBody>
      </p:sp>
      <p:sp>
        <p:nvSpPr>
          <p:cNvPr id="104478" name="Text Box 29"/>
          <p:cNvSpPr txBox="1">
            <a:spLocks noChangeArrowheads="1"/>
          </p:cNvSpPr>
          <p:nvPr/>
        </p:nvSpPr>
        <p:spPr bwMode="auto">
          <a:xfrm>
            <a:off x="5776913" y="1489075"/>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rgbClr val="333300"/>
                </a:solidFill>
                <a:ea typeface="楷体_GB2312" pitchFamily="49" charset="-122"/>
              </a:rPr>
              <a:t>5</a:t>
            </a:r>
            <a:endParaRPr lang="en-US" altLang="zh-CN" sz="2000">
              <a:solidFill>
                <a:srgbClr val="333300"/>
              </a:solidFill>
              <a:ea typeface="楷体_GB2312" pitchFamily="49" charset="-122"/>
            </a:endParaRPr>
          </a:p>
        </p:txBody>
      </p:sp>
      <p:sp>
        <p:nvSpPr>
          <p:cNvPr id="104482" name="Rectangle 33"/>
          <p:cNvSpPr>
            <a:spLocks noChangeArrowheads="1"/>
          </p:cNvSpPr>
          <p:nvPr/>
        </p:nvSpPr>
        <p:spPr bwMode="auto">
          <a:xfrm>
            <a:off x="838200" y="1219200"/>
            <a:ext cx="457200" cy="609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endParaRPr lang="zh-CN" altLang="en-US"/>
          </a:p>
        </p:txBody>
      </p:sp>
      <p:sp>
        <p:nvSpPr>
          <p:cNvPr id="104483" name="Line 34"/>
          <p:cNvSpPr>
            <a:spLocks noChangeShapeType="1"/>
          </p:cNvSpPr>
          <p:nvPr/>
        </p:nvSpPr>
        <p:spPr bwMode="auto">
          <a:xfrm>
            <a:off x="1219200" y="1524000"/>
            <a:ext cx="838200" cy="0"/>
          </a:xfrm>
          <a:prstGeom prst="line">
            <a:avLst/>
          </a:prstGeom>
          <a:noFill/>
          <a:ln w="12700" cap="sq">
            <a:solidFill>
              <a:srgbClr val="FFFFFF"/>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104484" name="Rectangle 35"/>
          <p:cNvSpPr>
            <a:spLocks noChangeArrowheads="1"/>
          </p:cNvSpPr>
          <p:nvPr/>
        </p:nvSpPr>
        <p:spPr bwMode="auto">
          <a:xfrm>
            <a:off x="2209800" y="914400"/>
            <a:ext cx="152400"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endParaRPr lang="zh-CN" altLang="en-US"/>
          </a:p>
        </p:txBody>
      </p:sp>
      <p:sp>
        <p:nvSpPr>
          <p:cNvPr id="104485" name="Text Box 36"/>
          <p:cNvSpPr txBox="1">
            <a:spLocks noChangeArrowheads="1"/>
          </p:cNvSpPr>
          <p:nvPr/>
        </p:nvSpPr>
        <p:spPr bwMode="auto">
          <a:xfrm>
            <a:off x="2424113" y="803275"/>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chemeClr val="tx2"/>
                </a:solidFill>
                <a:ea typeface="楷体_GB2312" pitchFamily="49" charset="-122"/>
              </a:rPr>
              <a:t>1</a:t>
            </a:r>
            <a:endParaRPr lang="en-US" altLang="zh-CN" sz="2000">
              <a:ea typeface="楷体_GB2312" pitchFamily="49" charset="-122"/>
            </a:endParaRPr>
          </a:p>
        </p:txBody>
      </p:sp>
      <p:sp>
        <p:nvSpPr>
          <p:cNvPr id="104486" name="Line 37"/>
          <p:cNvSpPr>
            <a:spLocks noChangeShapeType="1"/>
          </p:cNvSpPr>
          <p:nvPr/>
        </p:nvSpPr>
        <p:spPr bwMode="auto">
          <a:xfrm>
            <a:off x="1219200" y="1752600"/>
            <a:ext cx="838200" cy="914400"/>
          </a:xfrm>
          <a:prstGeom prst="line">
            <a:avLst/>
          </a:prstGeom>
          <a:noFill/>
          <a:ln w="25400" cap="sq">
            <a:solidFill>
              <a:schemeClr val="bg1"/>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104487" name="Rectangle 38"/>
          <p:cNvSpPr>
            <a:spLocks noChangeArrowheads="1"/>
          </p:cNvSpPr>
          <p:nvPr/>
        </p:nvSpPr>
        <p:spPr bwMode="auto">
          <a:xfrm>
            <a:off x="2514600" y="2590800"/>
            <a:ext cx="228600" cy="381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endParaRPr lang="zh-CN" altLang="en-US"/>
          </a:p>
        </p:txBody>
      </p:sp>
      <p:sp>
        <p:nvSpPr>
          <p:cNvPr id="104488" name="Line 39"/>
          <p:cNvSpPr>
            <a:spLocks noChangeShapeType="1"/>
          </p:cNvSpPr>
          <p:nvPr/>
        </p:nvSpPr>
        <p:spPr bwMode="auto">
          <a:xfrm>
            <a:off x="1066800" y="1828800"/>
            <a:ext cx="0" cy="609600"/>
          </a:xfrm>
          <a:prstGeom prst="line">
            <a:avLst/>
          </a:prstGeom>
          <a:noFill/>
          <a:ln w="12700" cap="sq">
            <a:solidFill>
              <a:srgbClr val="FFFFFF"/>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104489" name="Rectangle 40"/>
          <p:cNvSpPr>
            <a:spLocks noChangeArrowheads="1"/>
          </p:cNvSpPr>
          <p:nvPr/>
        </p:nvSpPr>
        <p:spPr bwMode="auto">
          <a:xfrm>
            <a:off x="685800" y="2590800"/>
            <a:ext cx="152400"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endParaRPr lang="zh-CN" altLang="en-US"/>
          </a:p>
        </p:txBody>
      </p:sp>
      <p:sp>
        <p:nvSpPr>
          <p:cNvPr id="104490" name="Text Box 41"/>
          <p:cNvSpPr txBox="1">
            <a:spLocks noChangeArrowheads="1"/>
          </p:cNvSpPr>
          <p:nvPr/>
        </p:nvSpPr>
        <p:spPr bwMode="auto">
          <a:xfrm>
            <a:off x="2424113" y="2174875"/>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chemeClr val="tx2"/>
                </a:solidFill>
                <a:ea typeface="楷体_GB2312" pitchFamily="49" charset="-122"/>
              </a:rPr>
              <a:t>0</a:t>
            </a:r>
            <a:endParaRPr lang="en-US" altLang="zh-CN" sz="2000">
              <a:ea typeface="楷体_GB2312" pitchFamily="49" charset="-122"/>
            </a:endParaRPr>
          </a:p>
        </p:txBody>
      </p:sp>
      <p:sp>
        <p:nvSpPr>
          <p:cNvPr id="104491" name="Text Box 42"/>
          <p:cNvSpPr txBox="1">
            <a:spLocks noChangeArrowheads="1"/>
          </p:cNvSpPr>
          <p:nvPr/>
        </p:nvSpPr>
        <p:spPr bwMode="auto">
          <a:xfrm>
            <a:off x="671513" y="2174875"/>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chemeClr val="tx2"/>
                </a:solidFill>
                <a:ea typeface="楷体_GB2312" pitchFamily="49" charset="-122"/>
              </a:rPr>
              <a:t>1</a:t>
            </a:r>
            <a:endParaRPr lang="en-US" altLang="zh-CN" sz="2000">
              <a:ea typeface="楷体_GB2312" pitchFamily="49" charset="-122"/>
            </a:endParaRPr>
          </a:p>
        </p:txBody>
      </p:sp>
      <p:sp>
        <p:nvSpPr>
          <p:cNvPr id="78889" name="Rectangle 43"/>
          <p:cNvSpPr>
            <a:spLocks noChangeArrowheads="1"/>
          </p:cNvSpPr>
          <p:nvPr/>
        </p:nvSpPr>
        <p:spPr bwMode="auto">
          <a:xfrm>
            <a:off x="1878013" y="1951038"/>
            <a:ext cx="1809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endParaRPr lang="zh-CN" altLang="en-US"/>
          </a:p>
        </p:txBody>
      </p:sp>
      <p:sp>
        <p:nvSpPr>
          <p:cNvPr id="104493" name="Rectangle 44"/>
          <p:cNvSpPr>
            <a:spLocks noChangeArrowheads="1"/>
          </p:cNvSpPr>
          <p:nvPr/>
        </p:nvSpPr>
        <p:spPr bwMode="auto">
          <a:xfrm>
            <a:off x="838200" y="762000"/>
            <a:ext cx="30480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endParaRPr lang="zh-CN" altLang="en-US"/>
          </a:p>
        </p:txBody>
      </p:sp>
      <p:sp>
        <p:nvSpPr>
          <p:cNvPr id="104494" name="Rectangle 45"/>
          <p:cNvSpPr>
            <a:spLocks noChangeArrowheads="1"/>
          </p:cNvSpPr>
          <p:nvPr/>
        </p:nvSpPr>
        <p:spPr bwMode="auto">
          <a:xfrm>
            <a:off x="2057400" y="2438400"/>
            <a:ext cx="457200" cy="609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p>
            <a:pPr algn="ctr"/>
            <a:endParaRPr lang="zh-CN" altLang="en-US"/>
          </a:p>
        </p:txBody>
      </p:sp>
      <p:sp>
        <p:nvSpPr>
          <p:cNvPr id="104495" name="Rectangle 46"/>
          <p:cNvSpPr>
            <a:spLocks noChangeArrowheads="1"/>
          </p:cNvSpPr>
          <p:nvPr/>
        </p:nvSpPr>
        <p:spPr bwMode="auto">
          <a:xfrm>
            <a:off x="2514600" y="2286000"/>
            <a:ext cx="228600"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endParaRPr lang="zh-CN" altLang="en-US"/>
          </a:p>
        </p:txBody>
      </p:sp>
      <p:sp>
        <p:nvSpPr>
          <p:cNvPr id="104496" name="Line 47"/>
          <p:cNvSpPr>
            <a:spLocks noChangeShapeType="1"/>
          </p:cNvSpPr>
          <p:nvPr/>
        </p:nvSpPr>
        <p:spPr bwMode="auto">
          <a:xfrm flipV="1">
            <a:off x="2209800" y="1828800"/>
            <a:ext cx="0" cy="609600"/>
          </a:xfrm>
          <a:prstGeom prst="line">
            <a:avLst/>
          </a:prstGeom>
          <a:noFill/>
          <a:ln w="12700" cap="sq">
            <a:solidFill>
              <a:srgbClr val="FFFFFF"/>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104497" name="Rectangle 48"/>
          <p:cNvSpPr>
            <a:spLocks noChangeArrowheads="1"/>
          </p:cNvSpPr>
          <p:nvPr/>
        </p:nvSpPr>
        <p:spPr bwMode="auto">
          <a:xfrm>
            <a:off x="2514600" y="914400"/>
            <a:ext cx="152400"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endParaRPr lang="zh-CN" altLang="en-US"/>
          </a:p>
        </p:txBody>
      </p:sp>
      <p:sp>
        <p:nvSpPr>
          <p:cNvPr id="104498" name="Text Box 49"/>
          <p:cNvSpPr txBox="1">
            <a:spLocks noChangeArrowheads="1"/>
          </p:cNvSpPr>
          <p:nvPr/>
        </p:nvSpPr>
        <p:spPr bwMode="auto">
          <a:xfrm>
            <a:off x="2500313" y="1336675"/>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chemeClr val="tx2"/>
                </a:solidFill>
                <a:ea typeface="楷体_GB2312" pitchFamily="49" charset="-122"/>
              </a:rPr>
              <a:t>0</a:t>
            </a:r>
            <a:endParaRPr lang="en-US" altLang="zh-CN" sz="2000">
              <a:ea typeface="楷体_GB2312" pitchFamily="49" charset="-122"/>
            </a:endParaRPr>
          </a:p>
        </p:txBody>
      </p:sp>
      <p:sp>
        <p:nvSpPr>
          <p:cNvPr id="104499" name="Line 50"/>
          <p:cNvSpPr>
            <a:spLocks noChangeShapeType="1"/>
          </p:cNvSpPr>
          <p:nvPr/>
        </p:nvSpPr>
        <p:spPr bwMode="auto">
          <a:xfrm>
            <a:off x="2209800" y="3048000"/>
            <a:ext cx="0" cy="457200"/>
          </a:xfrm>
          <a:prstGeom prst="line">
            <a:avLst/>
          </a:prstGeom>
          <a:noFill/>
          <a:ln w="12700" cap="sq">
            <a:solidFill>
              <a:srgbClr val="FFFFFF"/>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104500" name="Rectangle 51"/>
          <p:cNvSpPr>
            <a:spLocks noChangeArrowheads="1"/>
          </p:cNvSpPr>
          <p:nvPr/>
        </p:nvSpPr>
        <p:spPr bwMode="auto">
          <a:xfrm>
            <a:off x="2133600" y="4114800"/>
            <a:ext cx="152400"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endParaRPr lang="zh-CN" altLang="en-US"/>
          </a:p>
        </p:txBody>
      </p:sp>
      <p:sp>
        <p:nvSpPr>
          <p:cNvPr id="104501" name="Text Box 52"/>
          <p:cNvSpPr txBox="1">
            <a:spLocks noChangeArrowheads="1"/>
          </p:cNvSpPr>
          <p:nvPr/>
        </p:nvSpPr>
        <p:spPr bwMode="auto">
          <a:xfrm>
            <a:off x="2500313" y="3622675"/>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chemeClr val="tx2"/>
                </a:solidFill>
                <a:ea typeface="楷体_GB2312" pitchFamily="49" charset="-122"/>
              </a:rPr>
              <a:t>2</a:t>
            </a:r>
            <a:endParaRPr lang="en-US" altLang="zh-CN" sz="2000">
              <a:ea typeface="楷体_GB2312" pitchFamily="49" charset="-122"/>
            </a:endParaRPr>
          </a:p>
        </p:txBody>
      </p:sp>
      <p:sp>
        <p:nvSpPr>
          <p:cNvPr id="104502" name="Rectangle 53"/>
          <p:cNvSpPr>
            <a:spLocks noChangeArrowheads="1"/>
          </p:cNvSpPr>
          <p:nvPr/>
        </p:nvSpPr>
        <p:spPr bwMode="auto">
          <a:xfrm>
            <a:off x="2057400" y="1219200"/>
            <a:ext cx="3810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p>
            <a:pPr algn="ctr"/>
            <a:endParaRPr lang="zh-CN" altLang="en-US"/>
          </a:p>
        </p:txBody>
      </p:sp>
      <p:sp>
        <p:nvSpPr>
          <p:cNvPr id="104503" name="Rectangle 54"/>
          <p:cNvSpPr>
            <a:spLocks noChangeArrowheads="1"/>
          </p:cNvSpPr>
          <p:nvPr/>
        </p:nvSpPr>
        <p:spPr bwMode="auto">
          <a:xfrm>
            <a:off x="2438400" y="1447800"/>
            <a:ext cx="304800" cy="228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endParaRPr lang="zh-CN" altLang="en-US"/>
          </a:p>
        </p:txBody>
      </p:sp>
      <p:sp>
        <p:nvSpPr>
          <p:cNvPr id="104504" name="Rectangle 55"/>
          <p:cNvSpPr>
            <a:spLocks noChangeArrowheads="1"/>
          </p:cNvSpPr>
          <p:nvPr/>
        </p:nvSpPr>
        <p:spPr bwMode="auto">
          <a:xfrm>
            <a:off x="838200" y="3505200"/>
            <a:ext cx="533400" cy="609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p>
            <a:pPr algn="ctr"/>
            <a:endParaRPr lang="zh-CN" altLang="en-US"/>
          </a:p>
        </p:txBody>
      </p:sp>
      <p:sp>
        <p:nvSpPr>
          <p:cNvPr id="104505" name="Rectangle 56"/>
          <p:cNvSpPr>
            <a:spLocks noChangeArrowheads="1"/>
          </p:cNvSpPr>
          <p:nvPr/>
        </p:nvSpPr>
        <p:spPr bwMode="auto">
          <a:xfrm>
            <a:off x="990600" y="4114800"/>
            <a:ext cx="152400"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p>
            <a:pPr algn="ctr"/>
            <a:endParaRPr lang="zh-CN" altLang="en-US"/>
          </a:p>
        </p:txBody>
      </p:sp>
      <p:sp>
        <p:nvSpPr>
          <p:cNvPr id="104506" name="Line 57"/>
          <p:cNvSpPr>
            <a:spLocks noChangeShapeType="1"/>
          </p:cNvSpPr>
          <p:nvPr/>
        </p:nvSpPr>
        <p:spPr bwMode="auto">
          <a:xfrm>
            <a:off x="1371600" y="3886200"/>
            <a:ext cx="685800" cy="0"/>
          </a:xfrm>
          <a:prstGeom prst="line">
            <a:avLst/>
          </a:prstGeom>
          <a:noFill/>
          <a:ln w="12700" cap="sq">
            <a:solidFill>
              <a:srgbClr val="FFFFFF"/>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78904" name="Rectangle 58"/>
          <p:cNvSpPr>
            <a:spLocks noChangeArrowheads="1"/>
          </p:cNvSpPr>
          <p:nvPr/>
        </p:nvSpPr>
        <p:spPr bwMode="auto">
          <a:xfrm>
            <a:off x="2514600" y="37338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endParaRPr lang="zh-CN" altLang="en-US"/>
          </a:p>
        </p:txBody>
      </p:sp>
      <p:sp>
        <p:nvSpPr>
          <p:cNvPr id="78905" name="Rectangle 59"/>
          <p:cNvSpPr>
            <a:spLocks noChangeArrowheads="1"/>
          </p:cNvSpPr>
          <p:nvPr/>
        </p:nvSpPr>
        <p:spPr bwMode="auto">
          <a:xfrm>
            <a:off x="5029200" y="38100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endParaRPr lang="zh-CN" altLang="en-US"/>
          </a:p>
        </p:txBody>
      </p:sp>
      <p:sp>
        <p:nvSpPr>
          <p:cNvPr id="104509" name="Rectangle 60"/>
          <p:cNvSpPr>
            <a:spLocks noChangeArrowheads="1"/>
          </p:cNvSpPr>
          <p:nvPr/>
        </p:nvSpPr>
        <p:spPr bwMode="auto">
          <a:xfrm>
            <a:off x="2590800" y="3733800"/>
            <a:ext cx="152400"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endParaRPr lang="zh-CN" altLang="en-US"/>
          </a:p>
        </p:txBody>
      </p:sp>
      <p:sp>
        <p:nvSpPr>
          <p:cNvPr id="104510" name="Text Box 61"/>
          <p:cNvSpPr txBox="1">
            <a:spLocks noChangeArrowheads="1"/>
          </p:cNvSpPr>
          <p:nvPr/>
        </p:nvSpPr>
        <p:spPr bwMode="auto">
          <a:xfrm>
            <a:off x="2424113" y="3089275"/>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chemeClr val="tx2"/>
                </a:solidFill>
                <a:ea typeface="楷体_GB2312" pitchFamily="49" charset="-122"/>
              </a:rPr>
              <a:t>1</a:t>
            </a:r>
            <a:endParaRPr lang="en-US" altLang="zh-CN" sz="2000">
              <a:ea typeface="楷体_GB2312" pitchFamily="49" charset="-122"/>
            </a:endParaRPr>
          </a:p>
        </p:txBody>
      </p:sp>
      <p:sp>
        <p:nvSpPr>
          <p:cNvPr id="104511" name="Line 62"/>
          <p:cNvSpPr>
            <a:spLocks noChangeShapeType="1"/>
          </p:cNvSpPr>
          <p:nvPr/>
        </p:nvSpPr>
        <p:spPr bwMode="auto">
          <a:xfrm flipV="1">
            <a:off x="1066800" y="2971800"/>
            <a:ext cx="0" cy="533400"/>
          </a:xfrm>
          <a:prstGeom prst="line">
            <a:avLst/>
          </a:prstGeom>
          <a:noFill/>
          <a:ln w="12700" cap="sq">
            <a:solidFill>
              <a:srgbClr val="FFFFFF"/>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104512" name="Rectangle 63"/>
          <p:cNvSpPr>
            <a:spLocks noChangeArrowheads="1"/>
          </p:cNvSpPr>
          <p:nvPr/>
        </p:nvSpPr>
        <p:spPr bwMode="auto">
          <a:xfrm>
            <a:off x="685800" y="2286000"/>
            <a:ext cx="228600" cy="228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endParaRPr lang="zh-CN" altLang="en-US"/>
          </a:p>
        </p:txBody>
      </p:sp>
      <p:sp>
        <p:nvSpPr>
          <p:cNvPr id="104513" name="Text Box 64"/>
          <p:cNvSpPr txBox="1">
            <a:spLocks noChangeArrowheads="1"/>
          </p:cNvSpPr>
          <p:nvPr/>
        </p:nvSpPr>
        <p:spPr bwMode="auto">
          <a:xfrm>
            <a:off x="747713" y="2936875"/>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chemeClr val="tx2"/>
                </a:solidFill>
                <a:ea typeface="楷体_GB2312" pitchFamily="49" charset="-122"/>
              </a:rPr>
              <a:t>0</a:t>
            </a:r>
            <a:endParaRPr lang="en-US" altLang="zh-CN" sz="2000">
              <a:ea typeface="楷体_GB2312" pitchFamily="49" charset="-122"/>
            </a:endParaRPr>
          </a:p>
        </p:txBody>
      </p:sp>
      <p:sp>
        <p:nvSpPr>
          <p:cNvPr id="104514" name="Rectangle 65"/>
          <p:cNvSpPr>
            <a:spLocks noChangeArrowheads="1"/>
          </p:cNvSpPr>
          <p:nvPr/>
        </p:nvSpPr>
        <p:spPr bwMode="auto">
          <a:xfrm>
            <a:off x="914400" y="2362200"/>
            <a:ext cx="4572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p>
            <a:pPr algn="ctr"/>
            <a:endParaRPr lang="zh-CN" altLang="en-US"/>
          </a:p>
        </p:txBody>
      </p:sp>
      <p:sp>
        <p:nvSpPr>
          <p:cNvPr id="104515" name="Rectangle 66"/>
          <p:cNvSpPr>
            <a:spLocks noChangeArrowheads="1"/>
          </p:cNvSpPr>
          <p:nvPr/>
        </p:nvSpPr>
        <p:spPr bwMode="auto">
          <a:xfrm>
            <a:off x="838200" y="3048000"/>
            <a:ext cx="152400" cy="228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endParaRPr lang="zh-CN" altLang="en-US"/>
          </a:p>
        </p:txBody>
      </p:sp>
      <p:sp>
        <p:nvSpPr>
          <p:cNvPr id="104516" name="Line 67"/>
          <p:cNvSpPr>
            <a:spLocks noChangeShapeType="1"/>
          </p:cNvSpPr>
          <p:nvPr/>
        </p:nvSpPr>
        <p:spPr bwMode="auto">
          <a:xfrm>
            <a:off x="1295400" y="2971800"/>
            <a:ext cx="762000" cy="609600"/>
          </a:xfrm>
          <a:prstGeom prst="line">
            <a:avLst/>
          </a:prstGeom>
          <a:noFill/>
          <a:ln w="25400" cap="sq">
            <a:solidFill>
              <a:schemeClr val="bg1"/>
            </a:solidFill>
            <a:round/>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04517" name="Rectangle 68"/>
          <p:cNvSpPr>
            <a:spLocks noChangeArrowheads="1"/>
          </p:cNvSpPr>
          <p:nvPr/>
        </p:nvSpPr>
        <p:spPr bwMode="auto">
          <a:xfrm>
            <a:off x="2438400" y="3124200"/>
            <a:ext cx="304800"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endParaRPr lang="zh-CN" altLang="en-US"/>
          </a:p>
        </p:txBody>
      </p:sp>
      <p:sp>
        <p:nvSpPr>
          <p:cNvPr id="104518" name="Text Box 69"/>
          <p:cNvSpPr txBox="1">
            <a:spLocks noChangeArrowheads="1"/>
          </p:cNvSpPr>
          <p:nvPr/>
        </p:nvSpPr>
        <p:spPr bwMode="auto">
          <a:xfrm>
            <a:off x="2652713" y="3546475"/>
            <a:ext cx="333375" cy="457200"/>
          </a:xfrm>
          <a:prstGeom prst="rect">
            <a:avLst/>
          </a:prstGeom>
          <a:solidFill>
            <a:srgbClr val="99CCFF"/>
          </a:solidFill>
          <a:ln w="12700" cap="sq">
            <a:solidFill>
              <a:srgbClr val="FFFFFF"/>
            </a:solidFill>
            <a:miter lim="800000"/>
          </a:ln>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chemeClr val="tx2"/>
                </a:solidFill>
                <a:ea typeface="楷体_GB2312" pitchFamily="49" charset="-122"/>
              </a:rPr>
              <a:t>0</a:t>
            </a:r>
            <a:endParaRPr lang="en-US" altLang="zh-CN" sz="2000">
              <a:ea typeface="楷体_GB2312" pitchFamily="49" charset="-122"/>
            </a:endParaRPr>
          </a:p>
        </p:txBody>
      </p:sp>
      <p:sp>
        <p:nvSpPr>
          <p:cNvPr id="104519" name="Rectangle 70"/>
          <p:cNvSpPr>
            <a:spLocks noChangeArrowheads="1"/>
          </p:cNvSpPr>
          <p:nvPr/>
        </p:nvSpPr>
        <p:spPr bwMode="auto">
          <a:xfrm>
            <a:off x="1905000" y="3429000"/>
            <a:ext cx="6096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endParaRPr lang="zh-CN" altLang="en-US"/>
          </a:p>
        </p:txBody>
      </p:sp>
      <p:sp>
        <p:nvSpPr>
          <p:cNvPr id="104520" name="Rectangle 71"/>
          <p:cNvSpPr>
            <a:spLocks noChangeArrowheads="1"/>
          </p:cNvSpPr>
          <p:nvPr/>
        </p:nvSpPr>
        <p:spPr bwMode="auto">
          <a:xfrm>
            <a:off x="2643188" y="3500438"/>
            <a:ext cx="642937" cy="5254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p>
            <a:pPr algn="ctr"/>
            <a:endParaRPr lang="zh-CN" altLang="en-US"/>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4452"/>
                                        </p:tgtEl>
                                        <p:attrNameLst>
                                          <p:attrName>style.visibility</p:attrName>
                                        </p:attrNameLst>
                                      </p:cBhvr>
                                      <p:to>
                                        <p:strVal val="visible"/>
                                      </p:to>
                                    </p:set>
                                    <p:animEffect transition="in" filter="checkerboard(across)">
                                      <p:cBhvr>
                                        <p:cTn id="7" dur="500"/>
                                        <p:tgtEl>
                                          <p:spTgt spid="104452"/>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04453"/>
                                        </p:tgtEl>
                                        <p:attrNameLst>
                                          <p:attrName>style.visibility</p:attrName>
                                        </p:attrNameLst>
                                      </p:cBhvr>
                                      <p:to>
                                        <p:strVal val="visible"/>
                                      </p:to>
                                    </p:set>
                                    <p:animEffect transition="in" filter="checkerboard(across)">
                                      <p:cBhvr>
                                        <p:cTn id="10" dur="500"/>
                                        <p:tgtEl>
                                          <p:spTgt spid="104453"/>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04454"/>
                                        </p:tgtEl>
                                        <p:attrNameLst>
                                          <p:attrName>style.visibility</p:attrName>
                                        </p:attrNameLst>
                                      </p:cBhvr>
                                      <p:to>
                                        <p:strVal val="visible"/>
                                      </p:to>
                                    </p:set>
                                    <p:animEffect transition="in" filter="checkerboard(across)">
                                      <p:cBhvr>
                                        <p:cTn id="13" dur="500"/>
                                        <p:tgtEl>
                                          <p:spTgt spid="104454"/>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04455"/>
                                        </p:tgtEl>
                                        <p:attrNameLst>
                                          <p:attrName>style.visibility</p:attrName>
                                        </p:attrNameLst>
                                      </p:cBhvr>
                                      <p:to>
                                        <p:strVal val="visible"/>
                                      </p:to>
                                    </p:set>
                                    <p:animEffect transition="in" filter="checkerboard(across)">
                                      <p:cBhvr>
                                        <p:cTn id="16" dur="500"/>
                                        <p:tgtEl>
                                          <p:spTgt spid="104455"/>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104456"/>
                                        </p:tgtEl>
                                        <p:attrNameLst>
                                          <p:attrName>style.visibility</p:attrName>
                                        </p:attrNameLst>
                                      </p:cBhvr>
                                      <p:to>
                                        <p:strVal val="visible"/>
                                      </p:to>
                                    </p:set>
                                    <p:animEffect transition="in" filter="checkerboard(across)">
                                      <p:cBhvr>
                                        <p:cTn id="19" dur="500"/>
                                        <p:tgtEl>
                                          <p:spTgt spid="104456"/>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104457"/>
                                        </p:tgtEl>
                                        <p:attrNameLst>
                                          <p:attrName>style.visibility</p:attrName>
                                        </p:attrNameLst>
                                      </p:cBhvr>
                                      <p:to>
                                        <p:strVal val="visible"/>
                                      </p:to>
                                    </p:set>
                                    <p:animEffect transition="in" filter="checkerboard(across)">
                                      <p:cBhvr>
                                        <p:cTn id="22" dur="500"/>
                                        <p:tgtEl>
                                          <p:spTgt spid="104457"/>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104458"/>
                                        </p:tgtEl>
                                        <p:attrNameLst>
                                          <p:attrName>style.visibility</p:attrName>
                                        </p:attrNameLst>
                                      </p:cBhvr>
                                      <p:to>
                                        <p:strVal val="visible"/>
                                      </p:to>
                                    </p:set>
                                    <p:animEffect transition="in" filter="checkerboard(across)">
                                      <p:cBhvr>
                                        <p:cTn id="25" dur="500"/>
                                        <p:tgtEl>
                                          <p:spTgt spid="104458"/>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104459"/>
                                        </p:tgtEl>
                                        <p:attrNameLst>
                                          <p:attrName>style.visibility</p:attrName>
                                        </p:attrNameLst>
                                      </p:cBhvr>
                                      <p:to>
                                        <p:strVal val="visible"/>
                                      </p:to>
                                    </p:set>
                                    <p:animEffect transition="in" filter="checkerboard(across)">
                                      <p:cBhvr>
                                        <p:cTn id="28" dur="500"/>
                                        <p:tgtEl>
                                          <p:spTgt spid="104459"/>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104460"/>
                                        </p:tgtEl>
                                        <p:attrNameLst>
                                          <p:attrName>style.visibility</p:attrName>
                                        </p:attrNameLst>
                                      </p:cBhvr>
                                      <p:to>
                                        <p:strVal val="visible"/>
                                      </p:to>
                                    </p:set>
                                    <p:animEffect transition="in" filter="checkerboard(across)">
                                      <p:cBhvr>
                                        <p:cTn id="31" dur="500"/>
                                        <p:tgtEl>
                                          <p:spTgt spid="104460"/>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104461"/>
                                        </p:tgtEl>
                                        <p:attrNameLst>
                                          <p:attrName>style.visibility</p:attrName>
                                        </p:attrNameLst>
                                      </p:cBhvr>
                                      <p:to>
                                        <p:strVal val="visible"/>
                                      </p:to>
                                    </p:set>
                                    <p:animEffect transition="in" filter="checkerboard(across)">
                                      <p:cBhvr>
                                        <p:cTn id="34" dur="500"/>
                                        <p:tgtEl>
                                          <p:spTgt spid="104461"/>
                                        </p:tgtEl>
                                      </p:cBhvr>
                                    </p:animEffect>
                                  </p:childTnLst>
                                </p:cTn>
                              </p:par>
                              <p:par>
                                <p:cTn id="35" presetID="5" presetClass="entr" presetSubtype="10" fill="hold" grpId="0" nodeType="withEffect">
                                  <p:stCondLst>
                                    <p:cond delay="0"/>
                                  </p:stCondLst>
                                  <p:childTnLst>
                                    <p:set>
                                      <p:cBhvr>
                                        <p:cTn id="36" dur="1" fill="hold">
                                          <p:stCondLst>
                                            <p:cond delay="0"/>
                                          </p:stCondLst>
                                        </p:cTn>
                                        <p:tgtEl>
                                          <p:spTgt spid="104462"/>
                                        </p:tgtEl>
                                        <p:attrNameLst>
                                          <p:attrName>style.visibility</p:attrName>
                                        </p:attrNameLst>
                                      </p:cBhvr>
                                      <p:to>
                                        <p:strVal val="visible"/>
                                      </p:to>
                                    </p:set>
                                    <p:animEffect transition="in" filter="checkerboard(across)">
                                      <p:cBhvr>
                                        <p:cTn id="37" dur="500"/>
                                        <p:tgtEl>
                                          <p:spTgt spid="104462"/>
                                        </p:tgtEl>
                                      </p:cBhvr>
                                    </p:animEffect>
                                  </p:childTnLst>
                                </p:cTn>
                              </p:par>
                              <p:par>
                                <p:cTn id="38" presetID="5" presetClass="entr" presetSubtype="10" fill="hold" grpId="0" nodeType="withEffect">
                                  <p:stCondLst>
                                    <p:cond delay="0"/>
                                  </p:stCondLst>
                                  <p:childTnLst>
                                    <p:set>
                                      <p:cBhvr>
                                        <p:cTn id="39" dur="1" fill="hold">
                                          <p:stCondLst>
                                            <p:cond delay="0"/>
                                          </p:stCondLst>
                                        </p:cTn>
                                        <p:tgtEl>
                                          <p:spTgt spid="104463"/>
                                        </p:tgtEl>
                                        <p:attrNameLst>
                                          <p:attrName>style.visibility</p:attrName>
                                        </p:attrNameLst>
                                      </p:cBhvr>
                                      <p:to>
                                        <p:strVal val="visible"/>
                                      </p:to>
                                    </p:set>
                                    <p:animEffect transition="in" filter="checkerboard(across)">
                                      <p:cBhvr>
                                        <p:cTn id="40" dur="500"/>
                                        <p:tgtEl>
                                          <p:spTgt spid="104463"/>
                                        </p:tgtEl>
                                      </p:cBhvr>
                                    </p:animEffect>
                                  </p:childTnLst>
                                </p:cTn>
                              </p:par>
                              <p:par>
                                <p:cTn id="41" presetID="5" presetClass="entr" presetSubtype="10" fill="hold" grpId="0" nodeType="withEffect">
                                  <p:stCondLst>
                                    <p:cond delay="0"/>
                                  </p:stCondLst>
                                  <p:childTnLst>
                                    <p:set>
                                      <p:cBhvr>
                                        <p:cTn id="42" dur="1" fill="hold">
                                          <p:stCondLst>
                                            <p:cond delay="0"/>
                                          </p:stCondLst>
                                        </p:cTn>
                                        <p:tgtEl>
                                          <p:spTgt spid="104464"/>
                                        </p:tgtEl>
                                        <p:attrNameLst>
                                          <p:attrName>style.visibility</p:attrName>
                                        </p:attrNameLst>
                                      </p:cBhvr>
                                      <p:to>
                                        <p:strVal val="visible"/>
                                      </p:to>
                                    </p:set>
                                    <p:animEffect transition="in" filter="checkerboard(across)">
                                      <p:cBhvr>
                                        <p:cTn id="43" dur="500"/>
                                        <p:tgtEl>
                                          <p:spTgt spid="104464"/>
                                        </p:tgtEl>
                                      </p:cBhvr>
                                    </p:animEffect>
                                  </p:childTnLst>
                                </p:cTn>
                              </p:par>
                              <p:par>
                                <p:cTn id="44" presetID="5" presetClass="entr" presetSubtype="10" fill="hold" grpId="0" nodeType="withEffect">
                                  <p:stCondLst>
                                    <p:cond delay="0"/>
                                  </p:stCondLst>
                                  <p:childTnLst>
                                    <p:set>
                                      <p:cBhvr>
                                        <p:cTn id="45" dur="1" fill="hold">
                                          <p:stCondLst>
                                            <p:cond delay="0"/>
                                          </p:stCondLst>
                                        </p:cTn>
                                        <p:tgtEl>
                                          <p:spTgt spid="104465"/>
                                        </p:tgtEl>
                                        <p:attrNameLst>
                                          <p:attrName>style.visibility</p:attrName>
                                        </p:attrNameLst>
                                      </p:cBhvr>
                                      <p:to>
                                        <p:strVal val="visible"/>
                                      </p:to>
                                    </p:set>
                                    <p:animEffect transition="in" filter="checkerboard(across)">
                                      <p:cBhvr>
                                        <p:cTn id="46" dur="500"/>
                                        <p:tgtEl>
                                          <p:spTgt spid="104465"/>
                                        </p:tgtEl>
                                      </p:cBhvr>
                                    </p:animEffect>
                                  </p:childTnLst>
                                </p:cTn>
                              </p:par>
                            </p:childTnLst>
                          </p:cTn>
                        </p:par>
                      </p:childTnLst>
                    </p:cTn>
                  </p:par>
                  <p:par>
                    <p:cTn id="47" fill="hold">
                      <p:stCondLst>
                        <p:cond delay="indefinite"/>
                      </p:stCondLst>
                      <p:childTnLst>
                        <p:par>
                          <p:cTn id="48" fill="hold">
                            <p:stCondLst>
                              <p:cond delay="0"/>
                            </p:stCondLst>
                            <p:childTnLst>
                              <p:par>
                                <p:cTn id="49" presetID="5" presetClass="entr" presetSubtype="10" fill="hold" grpId="0" nodeType="clickEffect">
                                  <p:stCondLst>
                                    <p:cond delay="0"/>
                                  </p:stCondLst>
                                  <p:childTnLst>
                                    <p:set>
                                      <p:cBhvr>
                                        <p:cTn id="50" dur="1" fill="hold">
                                          <p:stCondLst>
                                            <p:cond delay="0"/>
                                          </p:stCondLst>
                                        </p:cTn>
                                        <p:tgtEl>
                                          <p:spTgt spid="104473"/>
                                        </p:tgtEl>
                                        <p:attrNameLst>
                                          <p:attrName>style.visibility</p:attrName>
                                        </p:attrNameLst>
                                      </p:cBhvr>
                                      <p:to>
                                        <p:strVal val="visible"/>
                                      </p:to>
                                    </p:set>
                                    <p:animEffect transition="in" filter="checkerboard(across)">
                                      <p:cBhvr>
                                        <p:cTn id="51" dur="500"/>
                                        <p:tgtEl>
                                          <p:spTgt spid="104473"/>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104466"/>
                                        </p:tgtEl>
                                        <p:attrNameLst>
                                          <p:attrName>style.visibility</p:attrName>
                                        </p:attrNameLst>
                                      </p:cBhvr>
                                      <p:to>
                                        <p:strVal val="visible"/>
                                      </p:to>
                                    </p:set>
                                    <p:animEffect transition="in" filter="dissolve">
                                      <p:cBhvr>
                                        <p:cTn id="56" dur="500"/>
                                        <p:tgtEl>
                                          <p:spTgt spid="104466"/>
                                        </p:tgtEl>
                                      </p:cBhvr>
                                    </p:animEffect>
                                  </p:childTnLst>
                                </p:cTn>
                              </p:par>
                            </p:childTnLst>
                          </p:cTn>
                        </p:par>
                        <p:par>
                          <p:cTn id="57" fill="hold">
                            <p:stCondLst>
                              <p:cond delay="500"/>
                            </p:stCondLst>
                            <p:childTnLst>
                              <p:par>
                                <p:cTn id="58" presetID="9" presetClass="entr" presetSubtype="0" fill="hold" grpId="0" nodeType="afterEffect">
                                  <p:stCondLst>
                                    <p:cond delay="0"/>
                                  </p:stCondLst>
                                  <p:childTnLst>
                                    <p:set>
                                      <p:cBhvr>
                                        <p:cTn id="59" dur="1" fill="hold">
                                          <p:stCondLst>
                                            <p:cond delay="0"/>
                                          </p:stCondLst>
                                        </p:cTn>
                                        <p:tgtEl>
                                          <p:spTgt spid="104467"/>
                                        </p:tgtEl>
                                        <p:attrNameLst>
                                          <p:attrName>style.visibility</p:attrName>
                                        </p:attrNameLst>
                                      </p:cBhvr>
                                      <p:to>
                                        <p:strVal val="visible"/>
                                      </p:to>
                                    </p:set>
                                    <p:animEffect transition="in" filter="dissolve">
                                      <p:cBhvr>
                                        <p:cTn id="60" dur="500"/>
                                        <p:tgtEl>
                                          <p:spTgt spid="104467"/>
                                        </p:tgtEl>
                                      </p:cBhvr>
                                    </p:animEffect>
                                  </p:childTnLst>
                                </p:cTn>
                              </p:par>
                            </p:childTnLst>
                          </p:cTn>
                        </p:par>
                        <p:par>
                          <p:cTn id="61" fill="hold">
                            <p:stCondLst>
                              <p:cond delay="1000"/>
                            </p:stCondLst>
                            <p:childTnLst>
                              <p:par>
                                <p:cTn id="62" presetID="9" presetClass="entr" presetSubtype="0" fill="hold" grpId="0" nodeType="afterEffect">
                                  <p:stCondLst>
                                    <p:cond delay="0"/>
                                  </p:stCondLst>
                                  <p:childTnLst>
                                    <p:set>
                                      <p:cBhvr>
                                        <p:cTn id="63" dur="1" fill="hold">
                                          <p:stCondLst>
                                            <p:cond delay="0"/>
                                          </p:stCondLst>
                                        </p:cTn>
                                        <p:tgtEl>
                                          <p:spTgt spid="104468"/>
                                        </p:tgtEl>
                                        <p:attrNameLst>
                                          <p:attrName>style.visibility</p:attrName>
                                        </p:attrNameLst>
                                      </p:cBhvr>
                                      <p:to>
                                        <p:strVal val="visible"/>
                                      </p:to>
                                    </p:set>
                                    <p:animEffect transition="in" filter="dissolve">
                                      <p:cBhvr>
                                        <p:cTn id="64" dur="500"/>
                                        <p:tgtEl>
                                          <p:spTgt spid="104468"/>
                                        </p:tgtEl>
                                      </p:cBhvr>
                                    </p:animEffect>
                                  </p:childTnLst>
                                </p:cTn>
                              </p:par>
                            </p:childTnLst>
                          </p:cTn>
                        </p:par>
                        <p:par>
                          <p:cTn id="65" fill="hold">
                            <p:stCondLst>
                              <p:cond delay="1500"/>
                            </p:stCondLst>
                            <p:childTnLst>
                              <p:par>
                                <p:cTn id="66" presetID="9" presetClass="entr" presetSubtype="0" fill="hold" grpId="0" nodeType="afterEffect">
                                  <p:stCondLst>
                                    <p:cond delay="0"/>
                                  </p:stCondLst>
                                  <p:childTnLst>
                                    <p:set>
                                      <p:cBhvr>
                                        <p:cTn id="67" dur="1" fill="hold">
                                          <p:stCondLst>
                                            <p:cond delay="0"/>
                                          </p:stCondLst>
                                        </p:cTn>
                                        <p:tgtEl>
                                          <p:spTgt spid="104469"/>
                                        </p:tgtEl>
                                        <p:attrNameLst>
                                          <p:attrName>style.visibility</p:attrName>
                                        </p:attrNameLst>
                                      </p:cBhvr>
                                      <p:to>
                                        <p:strVal val="visible"/>
                                      </p:to>
                                    </p:set>
                                    <p:animEffect transition="in" filter="dissolve">
                                      <p:cBhvr>
                                        <p:cTn id="68" dur="500"/>
                                        <p:tgtEl>
                                          <p:spTgt spid="104469"/>
                                        </p:tgtEl>
                                      </p:cBhvr>
                                    </p:animEffect>
                                  </p:childTnLst>
                                </p:cTn>
                              </p:par>
                            </p:childTnLst>
                          </p:cTn>
                        </p:par>
                        <p:par>
                          <p:cTn id="69" fill="hold">
                            <p:stCondLst>
                              <p:cond delay="2000"/>
                            </p:stCondLst>
                            <p:childTnLst>
                              <p:par>
                                <p:cTn id="70" presetID="9" presetClass="entr" presetSubtype="0" fill="hold" grpId="0" nodeType="afterEffect">
                                  <p:stCondLst>
                                    <p:cond delay="0"/>
                                  </p:stCondLst>
                                  <p:childTnLst>
                                    <p:set>
                                      <p:cBhvr>
                                        <p:cTn id="71" dur="1" fill="hold">
                                          <p:stCondLst>
                                            <p:cond delay="0"/>
                                          </p:stCondLst>
                                        </p:cTn>
                                        <p:tgtEl>
                                          <p:spTgt spid="104470"/>
                                        </p:tgtEl>
                                        <p:attrNameLst>
                                          <p:attrName>style.visibility</p:attrName>
                                        </p:attrNameLst>
                                      </p:cBhvr>
                                      <p:to>
                                        <p:strVal val="visible"/>
                                      </p:to>
                                    </p:set>
                                    <p:animEffect transition="in" filter="dissolve">
                                      <p:cBhvr>
                                        <p:cTn id="72" dur="500"/>
                                        <p:tgtEl>
                                          <p:spTgt spid="104470"/>
                                        </p:tgtEl>
                                      </p:cBhvr>
                                    </p:animEffect>
                                  </p:childTnLst>
                                </p:cTn>
                              </p:par>
                            </p:childTnLst>
                          </p:cTn>
                        </p:par>
                        <p:par>
                          <p:cTn id="73" fill="hold">
                            <p:stCondLst>
                              <p:cond delay="2500"/>
                            </p:stCondLst>
                            <p:childTnLst>
                              <p:par>
                                <p:cTn id="74" presetID="9" presetClass="entr" presetSubtype="0" fill="hold" grpId="0" nodeType="afterEffect">
                                  <p:stCondLst>
                                    <p:cond delay="0"/>
                                  </p:stCondLst>
                                  <p:childTnLst>
                                    <p:set>
                                      <p:cBhvr>
                                        <p:cTn id="75" dur="1" fill="hold">
                                          <p:stCondLst>
                                            <p:cond delay="0"/>
                                          </p:stCondLst>
                                        </p:cTn>
                                        <p:tgtEl>
                                          <p:spTgt spid="104471"/>
                                        </p:tgtEl>
                                        <p:attrNameLst>
                                          <p:attrName>style.visibility</p:attrName>
                                        </p:attrNameLst>
                                      </p:cBhvr>
                                      <p:to>
                                        <p:strVal val="visible"/>
                                      </p:to>
                                    </p:set>
                                    <p:animEffect transition="in" filter="dissolve">
                                      <p:cBhvr>
                                        <p:cTn id="76" dur="500"/>
                                        <p:tgtEl>
                                          <p:spTgt spid="104471"/>
                                        </p:tgtEl>
                                      </p:cBhvr>
                                    </p:animEffect>
                                  </p:childTnLst>
                                </p:cTn>
                              </p:par>
                            </p:childTnLst>
                          </p:cTn>
                        </p:par>
                      </p:childTnLst>
                    </p:cTn>
                  </p:par>
                  <p:par>
                    <p:cTn id="77" fill="hold">
                      <p:stCondLst>
                        <p:cond delay="indefinite"/>
                      </p:stCondLst>
                      <p:childTnLst>
                        <p:par>
                          <p:cTn id="78" fill="hold">
                            <p:stCondLst>
                              <p:cond delay="0"/>
                            </p:stCondLst>
                            <p:childTnLst>
                              <p:par>
                                <p:cTn id="79" presetID="2" presetClass="entr" presetSubtype="2" fill="hold" grpId="0" nodeType="clickEffect">
                                  <p:stCondLst>
                                    <p:cond delay="0"/>
                                  </p:stCondLst>
                                  <p:childTnLst>
                                    <p:set>
                                      <p:cBhvr>
                                        <p:cTn id="80" dur="1" fill="hold">
                                          <p:stCondLst>
                                            <p:cond delay="0"/>
                                          </p:stCondLst>
                                        </p:cTn>
                                        <p:tgtEl>
                                          <p:spTgt spid="104472"/>
                                        </p:tgtEl>
                                        <p:attrNameLst>
                                          <p:attrName>style.visibility</p:attrName>
                                        </p:attrNameLst>
                                      </p:cBhvr>
                                      <p:to>
                                        <p:strVal val="visible"/>
                                      </p:to>
                                    </p:set>
                                    <p:anim calcmode="lin" valueType="num">
                                      <p:cBhvr additive="base">
                                        <p:cTn id="81" dur="500" fill="hold"/>
                                        <p:tgtEl>
                                          <p:spTgt spid="104472"/>
                                        </p:tgtEl>
                                        <p:attrNameLst>
                                          <p:attrName>ppt_x</p:attrName>
                                        </p:attrNameLst>
                                      </p:cBhvr>
                                      <p:tavLst>
                                        <p:tav tm="0">
                                          <p:val>
                                            <p:strVal val="1+#ppt_w/2"/>
                                          </p:val>
                                        </p:tav>
                                        <p:tav tm="100000">
                                          <p:val>
                                            <p:strVal val="#ppt_x"/>
                                          </p:val>
                                        </p:tav>
                                      </p:tavLst>
                                    </p:anim>
                                    <p:anim calcmode="lin" valueType="num">
                                      <p:cBhvr additive="base">
                                        <p:cTn id="82" dur="500" fill="hold"/>
                                        <p:tgtEl>
                                          <p:spTgt spid="104472"/>
                                        </p:tgtEl>
                                        <p:attrNameLst>
                                          <p:attrName>ppt_y</p:attrName>
                                        </p:attrNameLst>
                                      </p:cBhvr>
                                      <p:tavLst>
                                        <p:tav tm="0">
                                          <p:val>
                                            <p:strVal val="#ppt_y"/>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104482"/>
                                        </p:tgtEl>
                                        <p:attrNameLst>
                                          <p:attrName>style.visibility</p:attrName>
                                        </p:attrNameLst>
                                      </p:cBhvr>
                                      <p:to>
                                        <p:strVal val="visible"/>
                                      </p:to>
                                    </p:set>
                                    <p:animEffect transition="in" filter="dissolve">
                                      <p:cBhvr>
                                        <p:cTn id="87" dur="500"/>
                                        <p:tgtEl>
                                          <p:spTgt spid="104482"/>
                                        </p:tgtEl>
                                      </p:cBhvr>
                                    </p:animEffect>
                                  </p:childTnLst>
                                </p:cTn>
                              </p:par>
                            </p:childTnLst>
                          </p:cTn>
                        </p:par>
                        <p:par>
                          <p:cTn id="88" fill="hold">
                            <p:stCondLst>
                              <p:cond delay="500"/>
                            </p:stCondLst>
                            <p:childTnLst>
                              <p:par>
                                <p:cTn id="89" presetID="9" presetClass="entr" presetSubtype="0" fill="hold" grpId="0" nodeType="afterEffect">
                                  <p:stCondLst>
                                    <p:cond delay="0"/>
                                  </p:stCondLst>
                                  <p:childTnLst>
                                    <p:set>
                                      <p:cBhvr>
                                        <p:cTn id="90" dur="1" fill="hold">
                                          <p:stCondLst>
                                            <p:cond delay="0"/>
                                          </p:stCondLst>
                                        </p:cTn>
                                        <p:tgtEl>
                                          <p:spTgt spid="104493"/>
                                        </p:tgtEl>
                                        <p:attrNameLst>
                                          <p:attrName>style.visibility</p:attrName>
                                        </p:attrNameLst>
                                      </p:cBhvr>
                                      <p:to>
                                        <p:strVal val="visible"/>
                                      </p:to>
                                    </p:set>
                                    <p:animEffect transition="in" filter="dissolve">
                                      <p:cBhvr>
                                        <p:cTn id="91" dur="500"/>
                                        <p:tgtEl>
                                          <p:spTgt spid="104493"/>
                                        </p:tgtEl>
                                      </p:cBhvr>
                                    </p:animEffect>
                                  </p:childTnLst>
                                </p:cTn>
                              </p:par>
                            </p:childTnLst>
                          </p:cTn>
                        </p:par>
                      </p:childTnLst>
                    </p:cTn>
                  </p:par>
                  <p:par>
                    <p:cTn id="92" fill="hold">
                      <p:stCondLst>
                        <p:cond delay="indefinite"/>
                      </p:stCondLst>
                      <p:childTnLst>
                        <p:par>
                          <p:cTn id="93" fill="hold">
                            <p:stCondLst>
                              <p:cond delay="0"/>
                            </p:stCondLst>
                            <p:childTnLst>
                              <p:par>
                                <p:cTn id="94" presetID="12" presetClass="entr" presetSubtype="8" fill="hold" grpId="0" nodeType="clickEffect">
                                  <p:stCondLst>
                                    <p:cond delay="0"/>
                                  </p:stCondLst>
                                  <p:childTnLst>
                                    <p:set>
                                      <p:cBhvr>
                                        <p:cTn id="95" dur="1" fill="hold">
                                          <p:stCondLst>
                                            <p:cond delay="0"/>
                                          </p:stCondLst>
                                        </p:cTn>
                                        <p:tgtEl>
                                          <p:spTgt spid="104483"/>
                                        </p:tgtEl>
                                        <p:attrNameLst>
                                          <p:attrName>style.visibility</p:attrName>
                                        </p:attrNameLst>
                                      </p:cBhvr>
                                      <p:to>
                                        <p:strVal val="visible"/>
                                      </p:to>
                                    </p:set>
                                    <p:animEffect transition="in" filter="slide(fromLeft)">
                                      <p:cBhvr>
                                        <p:cTn id="96" dur="500"/>
                                        <p:tgtEl>
                                          <p:spTgt spid="104483"/>
                                        </p:tgtEl>
                                      </p:cBhvr>
                                    </p:animEffect>
                                  </p:childTnLst>
                                </p:cTn>
                              </p:par>
                            </p:childTnLst>
                          </p:cTn>
                        </p:par>
                        <p:par>
                          <p:cTn id="97" fill="hold">
                            <p:stCondLst>
                              <p:cond delay="500"/>
                            </p:stCondLst>
                            <p:childTnLst>
                              <p:par>
                                <p:cTn id="98" presetID="9" presetClass="entr" presetSubtype="0" fill="hold" grpId="0" nodeType="afterEffect">
                                  <p:stCondLst>
                                    <p:cond delay="0"/>
                                  </p:stCondLst>
                                  <p:childTnLst>
                                    <p:set>
                                      <p:cBhvr>
                                        <p:cTn id="99" dur="1" fill="hold">
                                          <p:stCondLst>
                                            <p:cond delay="0"/>
                                          </p:stCondLst>
                                        </p:cTn>
                                        <p:tgtEl>
                                          <p:spTgt spid="104484"/>
                                        </p:tgtEl>
                                        <p:attrNameLst>
                                          <p:attrName>style.visibility</p:attrName>
                                        </p:attrNameLst>
                                      </p:cBhvr>
                                      <p:to>
                                        <p:strVal val="visible"/>
                                      </p:to>
                                    </p:set>
                                    <p:animEffect transition="in" filter="dissolve">
                                      <p:cBhvr>
                                        <p:cTn id="100" dur="500"/>
                                        <p:tgtEl>
                                          <p:spTgt spid="104484"/>
                                        </p:tgtEl>
                                      </p:cBhvr>
                                    </p:animEffect>
                                  </p:childTnLst>
                                </p:cTn>
                              </p:par>
                            </p:childTnLst>
                          </p:cTn>
                        </p:par>
                        <p:par>
                          <p:cTn id="101" fill="hold">
                            <p:stCondLst>
                              <p:cond delay="1000"/>
                            </p:stCondLst>
                            <p:childTnLst>
                              <p:par>
                                <p:cTn id="102" presetID="9" presetClass="entr" presetSubtype="0" fill="hold" grpId="0" nodeType="afterEffect">
                                  <p:stCondLst>
                                    <p:cond delay="0"/>
                                  </p:stCondLst>
                                  <p:childTnLst>
                                    <p:set>
                                      <p:cBhvr>
                                        <p:cTn id="103" dur="1" fill="hold">
                                          <p:stCondLst>
                                            <p:cond delay="0"/>
                                          </p:stCondLst>
                                        </p:cTn>
                                        <p:tgtEl>
                                          <p:spTgt spid="104485"/>
                                        </p:tgtEl>
                                        <p:attrNameLst>
                                          <p:attrName>style.visibility</p:attrName>
                                        </p:attrNameLst>
                                      </p:cBhvr>
                                      <p:to>
                                        <p:strVal val="visible"/>
                                      </p:to>
                                    </p:set>
                                    <p:animEffect transition="in" filter="dissolve">
                                      <p:cBhvr>
                                        <p:cTn id="104" dur="500"/>
                                        <p:tgtEl>
                                          <p:spTgt spid="104485"/>
                                        </p:tgtEl>
                                      </p:cBhvr>
                                    </p:animEffect>
                                  </p:childTnLst>
                                </p:cTn>
                              </p:par>
                            </p:childTnLst>
                          </p:cTn>
                        </p:par>
                      </p:childTnLst>
                    </p:cTn>
                  </p:par>
                  <p:par>
                    <p:cTn id="105" fill="hold">
                      <p:stCondLst>
                        <p:cond delay="indefinite"/>
                      </p:stCondLst>
                      <p:childTnLst>
                        <p:par>
                          <p:cTn id="106" fill="hold">
                            <p:stCondLst>
                              <p:cond delay="0"/>
                            </p:stCondLst>
                            <p:childTnLst>
                              <p:par>
                                <p:cTn id="107" presetID="12" presetClass="entr" presetSubtype="1" fill="hold" grpId="0" nodeType="clickEffect">
                                  <p:stCondLst>
                                    <p:cond delay="0"/>
                                  </p:stCondLst>
                                  <p:childTnLst>
                                    <p:set>
                                      <p:cBhvr>
                                        <p:cTn id="108" dur="1" fill="hold">
                                          <p:stCondLst>
                                            <p:cond delay="0"/>
                                          </p:stCondLst>
                                        </p:cTn>
                                        <p:tgtEl>
                                          <p:spTgt spid="104486"/>
                                        </p:tgtEl>
                                        <p:attrNameLst>
                                          <p:attrName>style.visibility</p:attrName>
                                        </p:attrNameLst>
                                      </p:cBhvr>
                                      <p:to>
                                        <p:strVal val="visible"/>
                                      </p:to>
                                    </p:set>
                                    <p:animEffect transition="in" filter="slide(fromTop)">
                                      <p:cBhvr>
                                        <p:cTn id="109" dur="500"/>
                                        <p:tgtEl>
                                          <p:spTgt spid="104486"/>
                                        </p:tgtEl>
                                      </p:cBhvr>
                                    </p:animEffect>
                                  </p:childTnLst>
                                </p:cTn>
                              </p:par>
                            </p:childTnLst>
                          </p:cTn>
                        </p:par>
                        <p:par>
                          <p:cTn id="110" fill="hold">
                            <p:stCondLst>
                              <p:cond delay="500"/>
                            </p:stCondLst>
                            <p:childTnLst>
                              <p:par>
                                <p:cTn id="111" presetID="9" presetClass="entr" presetSubtype="0" fill="hold" grpId="0" nodeType="afterEffect">
                                  <p:stCondLst>
                                    <p:cond delay="0"/>
                                  </p:stCondLst>
                                  <p:childTnLst>
                                    <p:set>
                                      <p:cBhvr>
                                        <p:cTn id="112" dur="1" fill="hold">
                                          <p:stCondLst>
                                            <p:cond delay="0"/>
                                          </p:stCondLst>
                                        </p:cTn>
                                        <p:tgtEl>
                                          <p:spTgt spid="104487"/>
                                        </p:tgtEl>
                                        <p:attrNameLst>
                                          <p:attrName>style.visibility</p:attrName>
                                        </p:attrNameLst>
                                      </p:cBhvr>
                                      <p:to>
                                        <p:strVal val="visible"/>
                                      </p:to>
                                    </p:set>
                                    <p:animEffect transition="in" filter="dissolve">
                                      <p:cBhvr>
                                        <p:cTn id="113" dur="500"/>
                                        <p:tgtEl>
                                          <p:spTgt spid="104487"/>
                                        </p:tgtEl>
                                      </p:cBhvr>
                                    </p:animEffect>
                                  </p:childTnLst>
                                </p:cTn>
                              </p:par>
                            </p:childTnLst>
                          </p:cTn>
                        </p:par>
                        <p:par>
                          <p:cTn id="114" fill="hold">
                            <p:stCondLst>
                              <p:cond delay="1000"/>
                            </p:stCondLst>
                            <p:childTnLst>
                              <p:par>
                                <p:cTn id="115" presetID="9" presetClass="entr" presetSubtype="0" fill="hold" grpId="0" nodeType="afterEffect">
                                  <p:stCondLst>
                                    <p:cond delay="0"/>
                                  </p:stCondLst>
                                  <p:childTnLst>
                                    <p:set>
                                      <p:cBhvr>
                                        <p:cTn id="116" dur="1" fill="hold">
                                          <p:stCondLst>
                                            <p:cond delay="0"/>
                                          </p:stCondLst>
                                        </p:cTn>
                                        <p:tgtEl>
                                          <p:spTgt spid="104490"/>
                                        </p:tgtEl>
                                        <p:attrNameLst>
                                          <p:attrName>style.visibility</p:attrName>
                                        </p:attrNameLst>
                                      </p:cBhvr>
                                      <p:to>
                                        <p:strVal val="visible"/>
                                      </p:to>
                                    </p:set>
                                    <p:animEffect transition="in" filter="dissolve">
                                      <p:cBhvr>
                                        <p:cTn id="117" dur="500"/>
                                        <p:tgtEl>
                                          <p:spTgt spid="104490"/>
                                        </p:tgtEl>
                                      </p:cBhvr>
                                    </p:animEffect>
                                  </p:childTnLst>
                                </p:cTn>
                              </p:par>
                            </p:childTnLst>
                          </p:cTn>
                        </p:par>
                      </p:childTnLst>
                    </p:cTn>
                  </p:par>
                  <p:par>
                    <p:cTn id="118" fill="hold">
                      <p:stCondLst>
                        <p:cond delay="indefinite"/>
                      </p:stCondLst>
                      <p:childTnLst>
                        <p:par>
                          <p:cTn id="119" fill="hold">
                            <p:stCondLst>
                              <p:cond delay="0"/>
                            </p:stCondLst>
                            <p:childTnLst>
                              <p:par>
                                <p:cTn id="120" presetID="12" presetClass="entr" presetSubtype="1" fill="hold" grpId="0" nodeType="clickEffect">
                                  <p:stCondLst>
                                    <p:cond delay="0"/>
                                  </p:stCondLst>
                                  <p:childTnLst>
                                    <p:set>
                                      <p:cBhvr>
                                        <p:cTn id="121" dur="1" fill="hold">
                                          <p:stCondLst>
                                            <p:cond delay="0"/>
                                          </p:stCondLst>
                                        </p:cTn>
                                        <p:tgtEl>
                                          <p:spTgt spid="104488"/>
                                        </p:tgtEl>
                                        <p:attrNameLst>
                                          <p:attrName>style.visibility</p:attrName>
                                        </p:attrNameLst>
                                      </p:cBhvr>
                                      <p:to>
                                        <p:strVal val="visible"/>
                                      </p:to>
                                    </p:set>
                                    <p:animEffect transition="in" filter="slide(fromTop)">
                                      <p:cBhvr>
                                        <p:cTn id="122" dur="500"/>
                                        <p:tgtEl>
                                          <p:spTgt spid="104488"/>
                                        </p:tgtEl>
                                      </p:cBhvr>
                                    </p:animEffect>
                                  </p:childTnLst>
                                </p:cTn>
                              </p:par>
                            </p:childTnLst>
                          </p:cTn>
                        </p:par>
                        <p:par>
                          <p:cTn id="123" fill="hold">
                            <p:stCondLst>
                              <p:cond delay="500"/>
                            </p:stCondLst>
                            <p:childTnLst>
                              <p:par>
                                <p:cTn id="124" presetID="9" presetClass="entr" presetSubtype="0" fill="hold" grpId="0" nodeType="afterEffect">
                                  <p:stCondLst>
                                    <p:cond delay="0"/>
                                  </p:stCondLst>
                                  <p:childTnLst>
                                    <p:set>
                                      <p:cBhvr>
                                        <p:cTn id="125" dur="1" fill="hold">
                                          <p:stCondLst>
                                            <p:cond delay="0"/>
                                          </p:stCondLst>
                                        </p:cTn>
                                        <p:tgtEl>
                                          <p:spTgt spid="104489"/>
                                        </p:tgtEl>
                                        <p:attrNameLst>
                                          <p:attrName>style.visibility</p:attrName>
                                        </p:attrNameLst>
                                      </p:cBhvr>
                                      <p:to>
                                        <p:strVal val="visible"/>
                                      </p:to>
                                    </p:set>
                                    <p:animEffect transition="in" filter="dissolve">
                                      <p:cBhvr>
                                        <p:cTn id="126" dur="500"/>
                                        <p:tgtEl>
                                          <p:spTgt spid="104489"/>
                                        </p:tgtEl>
                                      </p:cBhvr>
                                    </p:animEffect>
                                  </p:childTnLst>
                                </p:cTn>
                              </p:par>
                            </p:childTnLst>
                          </p:cTn>
                        </p:par>
                        <p:par>
                          <p:cTn id="127" fill="hold">
                            <p:stCondLst>
                              <p:cond delay="1000"/>
                            </p:stCondLst>
                            <p:childTnLst>
                              <p:par>
                                <p:cTn id="128" presetID="9" presetClass="entr" presetSubtype="0" fill="hold" grpId="0" nodeType="afterEffect">
                                  <p:stCondLst>
                                    <p:cond delay="0"/>
                                  </p:stCondLst>
                                  <p:childTnLst>
                                    <p:set>
                                      <p:cBhvr>
                                        <p:cTn id="129" dur="1" fill="hold">
                                          <p:stCondLst>
                                            <p:cond delay="0"/>
                                          </p:stCondLst>
                                        </p:cTn>
                                        <p:tgtEl>
                                          <p:spTgt spid="104491"/>
                                        </p:tgtEl>
                                        <p:attrNameLst>
                                          <p:attrName>style.visibility</p:attrName>
                                        </p:attrNameLst>
                                      </p:cBhvr>
                                      <p:to>
                                        <p:strVal val="visible"/>
                                      </p:to>
                                    </p:set>
                                    <p:animEffect transition="in" filter="dissolve">
                                      <p:cBhvr>
                                        <p:cTn id="130" dur="500"/>
                                        <p:tgtEl>
                                          <p:spTgt spid="104491"/>
                                        </p:tgtEl>
                                      </p:cBhvr>
                                    </p:animEffect>
                                  </p:childTnLst>
                                </p:cTn>
                              </p:par>
                            </p:childTnLst>
                          </p:cTn>
                        </p:par>
                      </p:childTnLst>
                    </p:cTn>
                  </p:par>
                  <p:par>
                    <p:cTn id="131" fill="hold">
                      <p:stCondLst>
                        <p:cond delay="indefinite"/>
                      </p:stCondLst>
                      <p:childTnLst>
                        <p:par>
                          <p:cTn id="132" fill="hold">
                            <p:stCondLst>
                              <p:cond delay="0"/>
                            </p:stCondLst>
                            <p:childTnLst>
                              <p:par>
                                <p:cTn id="133" presetID="2" presetClass="entr" presetSubtype="2" fill="hold" grpId="0" nodeType="clickEffect">
                                  <p:stCondLst>
                                    <p:cond delay="0"/>
                                  </p:stCondLst>
                                  <p:childTnLst>
                                    <p:set>
                                      <p:cBhvr>
                                        <p:cTn id="134" dur="1" fill="hold">
                                          <p:stCondLst>
                                            <p:cond delay="0"/>
                                          </p:stCondLst>
                                        </p:cTn>
                                        <p:tgtEl>
                                          <p:spTgt spid="104474"/>
                                        </p:tgtEl>
                                        <p:attrNameLst>
                                          <p:attrName>style.visibility</p:attrName>
                                        </p:attrNameLst>
                                      </p:cBhvr>
                                      <p:to>
                                        <p:strVal val="visible"/>
                                      </p:to>
                                    </p:set>
                                    <p:anim calcmode="lin" valueType="num">
                                      <p:cBhvr additive="base">
                                        <p:cTn id="135" dur="500" fill="hold"/>
                                        <p:tgtEl>
                                          <p:spTgt spid="104474"/>
                                        </p:tgtEl>
                                        <p:attrNameLst>
                                          <p:attrName>ppt_x</p:attrName>
                                        </p:attrNameLst>
                                      </p:cBhvr>
                                      <p:tavLst>
                                        <p:tav tm="0">
                                          <p:val>
                                            <p:strVal val="1+#ppt_w/2"/>
                                          </p:val>
                                        </p:tav>
                                        <p:tav tm="100000">
                                          <p:val>
                                            <p:strVal val="#ppt_x"/>
                                          </p:val>
                                        </p:tav>
                                      </p:tavLst>
                                    </p:anim>
                                    <p:anim calcmode="lin" valueType="num">
                                      <p:cBhvr additive="base">
                                        <p:cTn id="136" dur="500" fill="hold"/>
                                        <p:tgtEl>
                                          <p:spTgt spid="104474"/>
                                        </p:tgtEl>
                                        <p:attrNameLst>
                                          <p:attrName>ppt_y</p:attrName>
                                        </p:attrNameLst>
                                      </p:cBhvr>
                                      <p:tavLst>
                                        <p:tav tm="0">
                                          <p:val>
                                            <p:strVal val="#ppt_y"/>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9" presetClass="entr" presetSubtype="0" fill="hold" grpId="0" nodeType="clickEffect">
                                  <p:stCondLst>
                                    <p:cond delay="0"/>
                                  </p:stCondLst>
                                  <p:childTnLst>
                                    <p:set>
                                      <p:cBhvr>
                                        <p:cTn id="140" dur="1" fill="hold">
                                          <p:stCondLst>
                                            <p:cond delay="0"/>
                                          </p:stCondLst>
                                        </p:cTn>
                                        <p:tgtEl>
                                          <p:spTgt spid="104494"/>
                                        </p:tgtEl>
                                        <p:attrNameLst>
                                          <p:attrName>style.visibility</p:attrName>
                                        </p:attrNameLst>
                                      </p:cBhvr>
                                      <p:to>
                                        <p:strVal val="visible"/>
                                      </p:to>
                                    </p:set>
                                    <p:animEffect transition="in" filter="dissolve">
                                      <p:cBhvr>
                                        <p:cTn id="141" dur="500"/>
                                        <p:tgtEl>
                                          <p:spTgt spid="104494"/>
                                        </p:tgtEl>
                                      </p:cBhvr>
                                    </p:animEffect>
                                  </p:childTnLst>
                                </p:cTn>
                              </p:par>
                            </p:childTnLst>
                          </p:cTn>
                        </p:par>
                        <p:par>
                          <p:cTn id="142" fill="hold">
                            <p:stCondLst>
                              <p:cond delay="500"/>
                            </p:stCondLst>
                            <p:childTnLst>
                              <p:par>
                                <p:cTn id="143" presetID="9" presetClass="entr" presetSubtype="0" fill="hold" grpId="0" nodeType="afterEffect">
                                  <p:stCondLst>
                                    <p:cond delay="0"/>
                                  </p:stCondLst>
                                  <p:childTnLst>
                                    <p:set>
                                      <p:cBhvr>
                                        <p:cTn id="144" dur="1" fill="hold">
                                          <p:stCondLst>
                                            <p:cond delay="0"/>
                                          </p:stCondLst>
                                        </p:cTn>
                                        <p:tgtEl>
                                          <p:spTgt spid="104495"/>
                                        </p:tgtEl>
                                        <p:attrNameLst>
                                          <p:attrName>style.visibility</p:attrName>
                                        </p:attrNameLst>
                                      </p:cBhvr>
                                      <p:to>
                                        <p:strVal val="visible"/>
                                      </p:to>
                                    </p:set>
                                    <p:animEffect transition="in" filter="dissolve">
                                      <p:cBhvr>
                                        <p:cTn id="145" dur="500"/>
                                        <p:tgtEl>
                                          <p:spTgt spid="104495"/>
                                        </p:tgtEl>
                                      </p:cBhvr>
                                    </p:animEffect>
                                  </p:childTnLst>
                                </p:cTn>
                              </p:par>
                            </p:childTnLst>
                          </p:cTn>
                        </p:par>
                      </p:childTnLst>
                    </p:cTn>
                  </p:par>
                  <p:par>
                    <p:cTn id="146" fill="hold">
                      <p:stCondLst>
                        <p:cond delay="indefinite"/>
                      </p:stCondLst>
                      <p:childTnLst>
                        <p:par>
                          <p:cTn id="147" fill="hold">
                            <p:stCondLst>
                              <p:cond delay="0"/>
                            </p:stCondLst>
                            <p:childTnLst>
                              <p:par>
                                <p:cTn id="148" presetID="12" presetClass="entr" presetSubtype="4" fill="hold" grpId="0" nodeType="clickEffect">
                                  <p:stCondLst>
                                    <p:cond delay="0"/>
                                  </p:stCondLst>
                                  <p:childTnLst>
                                    <p:set>
                                      <p:cBhvr>
                                        <p:cTn id="149" dur="1" fill="hold">
                                          <p:stCondLst>
                                            <p:cond delay="0"/>
                                          </p:stCondLst>
                                        </p:cTn>
                                        <p:tgtEl>
                                          <p:spTgt spid="104496"/>
                                        </p:tgtEl>
                                        <p:attrNameLst>
                                          <p:attrName>style.visibility</p:attrName>
                                        </p:attrNameLst>
                                      </p:cBhvr>
                                      <p:to>
                                        <p:strVal val="visible"/>
                                      </p:to>
                                    </p:set>
                                    <p:animEffect transition="in" filter="slide(fromBottom)">
                                      <p:cBhvr>
                                        <p:cTn id="150" dur="500"/>
                                        <p:tgtEl>
                                          <p:spTgt spid="104496"/>
                                        </p:tgtEl>
                                      </p:cBhvr>
                                    </p:animEffect>
                                  </p:childTnLst>
                                </p:cTn>
                              </p:par>
                            </p:childTnLst>
                          </p:cTn>
                        </p:par>
                        <p:par>
                          <p:cTn id="151" fill="hold">
                            <p:stCondLst>
                              <p:cond delay="500"/>
                            </p:stCondLst>
                            <p:childTnLst>
                              <p:par>
                                <p:cTn id="152" presetID="9" presetClass="entr" presetSubtype="0" fill="hold" grpId="0" nodeType="afterEffect">
                                  <p:stCondLst>
                                    <p:cond delay="0"/>
                                  </p:stCondLst>
                                  <p:childTnLst>
                                    <p:set>
                                      <p:cBhvr>
                                        <p:cTn id="153" dur="1" fill="hold">
                                          <p:stCondLst>
                                            <p:cond delay="0"/>
                                          </p:stCondLst>
                                        </p:cTn>
                                        <p:tgtEl>
                                          <p:spTgt spid="104497"/>
                                        </p:tgtEl>
                                        <p:attrNameLst>
                                          <p:attrName>style.visibility</p:attrName>
                                        </p:attrNameLst>
                                      </p:cBhvr>
                                      <p:to>
                                        <p:strVal val="visible"/>
                                      </p:to>
                                    </p:set>
                                    <p:animEffect transition="in" filter="dissolve">
                                      <p:cBhvr>
                                        <p:cTn id="154" dur="500"/>
                                        <p:tgtEl>
                                          <p:spTgt spid="104497"/>
                                        </p:tgtEl>
                                      </p:cBhvr>
                                    </p:animEffect>
                                  </p:childTnLst>
                                </p:cTn>
                              </p:par>
                            </p:childTnLst>
                          </p:cTn>
                        </p:par>
                        <p:par>
                          <p:cTn id="155" fill="hold">
                            <p:stCondLst>
                              <p:cond delay="1000"/>
                            </p:stCondLst>
                            <p:childTnLst>
                              <p:par>
                                <p:cTn id="156" presetID="9" presetClass="entr" presetSubtype="0" fill="hold" grpId="0" nodeType="afterEffect">
                                  <p:stCondLst>
                                    <p:cond delay="0"/>
                                  </p:stCondLst>
                                  <p:childTnLst>
                                    <p:set>
                                      <p:cBhvr>
                                        <p:cTn id="157" dur="1" fill="hold">
                                          <p:stCondLst>
                                            <p:cond delay="0"/>
                                          </p:stCondLst>
                                        </p:cTn>
                                        <p:tgtEl>
                                          <p:spTgt spid="104498"/>
                                        </p:tgtEl>
                                        <p:attrNameLst>
                                          <p:attrName>style.visibility</p:attrName>
                                        </p:attrNameLst>
                                      </p:cBhvr>
                                      <p:to>
                                        <p:strVal val="visible"/>
                                      </p:to>
                                    </p:set>
                                    <p:animEffect transition="in" filter="dissolve">
                                      <p:cBhvr>
                                        <p:cTn id="158" dur="500"/>
                                        <p:tgtEl>
                                          <p:spTgt spid="104498"/>
                                        </p:tgtEl>
                                      </p:cBhvr>
                                    </p:animEffect>
                                  </p:childTnLst>
                                </p:cTn>
                              </p:par>
                            </p:childTnLst>
                          </p:cTn>
                        </p:par>
                      </p:childTnLst>
                    </p:cTn>
                  </p:par>
                  <p:par>
                    <p:cTn id="159" fill="hold">
                      <p:stCondLst>
                        <p:cond delay="indefinite"/>
                      </p:stCondLst>
                      <p:childTnLst>
                        <p:par>
                          <p:cTn id="160" fill="hold">
                            <p:stCondLst>
                              <p:cond delay="0"/>
                            </p:stCondLst>
                            <p:childTnLst>
                              <p:par>
                                <p:cTn id="161" presetID="12" presetClass="entr" presetSubtype="1" fill="hold" grpId="0" nodeType="clickEffect">
                                  <p:stCondLst>
                                    <p:cond delay="0"/>
                                  </p:stCondLst>
                                  <p:childTnLst>
                                    <p:set>
                                      <p:cBhvr>
                                        <p:cTn id="162" dur="1" fill="hold">
                                          <p:stCondLst>
                                            <p:cond delay="0"/>
                                          </p:stCondLst>
                                        </p:cTn>
                                        <p:tgtEl>
                                          <p:spTgt spid="104499"/>
                                        </p:tgtEl>
                                        <p:attrNameLst>
                                          <p:attrName>style.visibility</p:attrName>
                                        </p:attrNameLst>
                                      </p:cBhvr>
                                      <p:to>
                                        <p:strVal val="visible"/>
                                      </p:to>
                                    </p:set>
                                    <p:animEffect transition="in" filter="slide(fromTop)">
                                      <p:cBhvr>
                                        <p:cTn id="163" dur="500"/>
                                        <p:tgtEl>
                                          <p:spTgt spid="104499"/>
                                        </p:tgtEl>
                                      </p:cBhvr>
                                    </p:animEffect>
                                  </p:childTnLst>
                                </p:cTn>
                              </p:par>
                            </p:childTnLst>
                          </p:cTn>
                        </p:par>
                        <p:par>
                          <p:cTn id="164" fill="hold">
                            <p:stCondLst>
                              <p:cond delay="500"/>
                            </p:stCondLst>
                            <p:childTnLst>
                              <p:par>
                                <p:cTn id="165" presetID="9" presetClass="entr" presetSubtype="0" fill="hold" grpId="0" nodeType="afterEffect">
                                  <p:stCondLst>
                                    <p:cond delay="0"/>
                                  </p:stCondLst>
                                  <p:childTnLst>
                                    <p:set>
                                      <p:cBhvr>
                                        <p:cTn id="166" dur="1" fill="hold">
                                          <p:stCondLst>
                                            <p:cond delay="0"/>
                                          </p:stCondLst>
                                        </p:cTn>
                                        <p:tgtEl>
                                          <p:spTgt spid="104500"/>
                                        </p:tgtEl>
                                        <p:attrNameLst>
                                          <p:attrName>style.visibility</p:attrName>
                                        </p:attrNameLst>
                                      </p:cBhvr>
                                      <p:to>
                                        <p:strVal val="visible"/>
                                      </p:to>
                                    </p:set>
                                    <p:animEffect transition="in" filter="dissolve">
                                      <p:cBhvr>
                                        <p:cTn id="167" dur="500"/>
                                        <p:tgtEl>
                                          <p:spTgt spid="104500"/>
                                        </p:tgtEl>
                                      </p:cBhvr>
                                    </p:animEffect>
                                  </p:childTnLst>
                                </p:cTn>
                              </p:par>
                            </p:childTnLst>
                          </p:cTn>
                        </p:par>
                        <p:par>
                          <p:cTn id="168" fill="hold">
                            <p:stCondLst>
                              <p:cond delay="1000"/>
                            </p:stCondLst>
                            <p:childTnLst>
                              <p:par>
                                <p:cTn id="169" presetID="9" presetClass="entr" presetSubtype="0" fill="hold" grpId="0" nodeType="afterEffect">
                                  <p:stCondLst>
                                    <p:cond delay="0"/>
                                  </p:stCondLst>
                                  <p:childTnLst>
                                    <p:set>
                                      <p:cBhvr>
                                        <p:cTn id="170" dur="1" fill="hold">
                                          <p:stCondLst>
                                            <p:cond delay="0"/>
                                          </p:stCondLst>
                                        </p:cTn>
                                        <p:tgtEl>
                                          <p:spTgt spid="104501"/>
                                        </p:tgtEl>
                                        <p:attrNameLst>
                                          <p:attrName>style.visibility</p:attrName>
                                        </p:attrNameLst>
                                      </p:cBhvr>
                                      <p:to>
                                        <p:strVal val="visible"/>
                                      </p:to>
                                    </p:set>
                                    <p:animEffect transition="in" filter="dissolve">
                                      <p:cBhvr>
                                        <p:cTn id="171" dur="500"/>
                                        <p:tgtEl>
                                          <p:spTgt spid="104501"/>
                                        </p:tgtEl>
                                      </p:cBhvr>
                                    </p:animEffect>
                                  </p:childTnLst>
                                </p:cTn>
                              </p:par>
                            </p:childTnLst>
                          </p:cTn>
                        </p:par>
                      </p:childTnLst>
                    </p:cTn>
                  </p:par>
                  <p:par>
                    <p:cTn id="172" fill="hold">
                      <p:stCondLst>
                        <p:cond delay="indefinite"/>
                      </p:stCondLst>
                      <p:childTnLst>
                        <p:par>
                          <p:cTn id="173" fill="hold">
                            <p:stCondLst>
                              <p:cond delay="0"/>
                            </p:stCondLst>
                            <p:childTnLst>
                              <p:par>
                                <p:cTn id="174" presetID="2" presetClass="entr" presetSubtype="2" fill="hold" grpId="0" nodeType="clickEffect">
                                  <p:stCondLst>
                                    <p:cond delay="0"/>
                                  </p:stCondLst>
                                  <p:childTnLst>
                                    <p:set>
                                      <p:cBhvr>
                                        <p:cTn id="175" dur="1" fill="hold">
                                          <p:stCondLst>
                                            <p:cond delay="0"/>
                                          </p:stCondLst>
                                        </p:cTn>
                                        <p:tgtEl>
                                          <p:spTgt spid="104475"/>
                                        </p:tgtEl>
                                        <p:attrNameLst>
                                          <p:attrName>style.visibility</p:attrName>
                                        </p:attrNameLst>
                                      </p:cBhvr>
                                      <p:to>
                                        <p:strVal val="visible"/>
                                      </p:to>
                                    </p:set>
                                    <p:anim calcmode="lin" valueType="num">
                                      <p:cBhvr additive="base">
                                        <p:cTn id="176" dur="500" fill="hold"/>
                                        <p:tgtEl>
                                          <p:spTgt spid="104475"/>
                                        </p:tgtEl>
                                        <p:attrNameLst>
                                          <p:attrName>ppt_x</p:attrName>
                                        </p:attrNameLst>
                                      </p:cBhvr>
                                      <p:tavLst>
                                        <p:tav tm="0">
                                          <p:val>
                                            <p:strVal val="1+#ppt_w/2"/>
                                          </p:val>
                                        </p:tav>
                                        <p:tav tm="100000">
                                          <p:val>
                                            <p:strVal val="#ppt_x"/>
                                          </p:val>
                                        </p:tav>
                                      </p:tavLst>
                                    </p:anim>
                                    <p:anim calcmode="lin" valueType="num">
                                      <p:cBhvr additive="base">
                                        <p:cTn id="177" dur="500" fill="hold"/>
                                        <p:tgtEl>
                                          <p:spTgt spid="104475"/>
                                        </p:tgtEl>
                                        <p:attrNameLst>
                                          <p:attrName>ppt_y</p:attrName>
                                        </p:attrNameLst>
                                      </p:cBhvr>
                                      <p:tavLst>
                                        <p:tav tm="0">
                                          <p:val>
                                            <p:strVal val="#ppt_y"/>
                                          </p:val>
                                        </p:tav>
                                        <p:tav tm="100000">
                                          <p:val>
                                            <p:strVal val="#ppt_y"/>
                                          </p:val>
                                        </p:tav>
                                      </p:tavLst>
                                    </p:anim>
                                  </p:childTnLst>
                                </p:cTn>
                              </p:par>
                            </p:childTnLst>
                          </p:cTn>
                        </p:par>
                      </p:childTnLst>
                    </p:cTn>
                  </p:par>
                  <p:par>
                    <p:cTn id="178" fill="hold">
                      <p:stCondLst>
                        <p:cond delay="indefinite"/>
                      </p:stCondLst>
                      <p:childTnLst>
                        <p:par>
                          <p:cTn id="179" fill="hold">
                            <p:stCondLst>
                              <p:cond delay="0"/>
                            </p:stCondLst>
                            <p:childTnLst>
                              <p:par>
                                <p:cTn id="180" presetID="9" presetClass="entr" presetSubtype="0" fill="hold" grpId="0" nodeType="clickEffect">
                                  <p:stCondLst>
                                    <p:cond delay="0"/>
                                  </p:stCondLst>
                                  <p:childTnLst>
                                    <p:set>
                                      <p:cBhvr>
                                        <p:cTn id="181" dur="1" fill="hold">
                                          <p:stCondLst>
                                            <p:cond delay="0"/>
                                          </p:stCondLst>
                                        </p:cTn>
                                        <p:tgtEl>
                                          <p:spTgt spid="104502"/>
                                        </p:tgtEl>
                                        <p:attrNameLst>
                                          <p:attrName>style.visibility</p:attrName>
                                        </p:attrNameLst>
                                      </p:cBhvr>
                                      <p:to>
                                        <p:strVal val="visible"/>
                                      </p:to>
                                    </p:set>
                                    <p:animEffect transition="in" filter="dissolve">
                                      <p:cBhvr>
                                        <p:cTn id="182" dur="500"/>
                                        <p:tgtEl>
                                          <p:spTgt spid="104502"/>
                                        </p:tgtEl>
                                      </p:cBhvr>
                                    </p:animEffect>
                                  </p:childTnLst>
                                </p:cTn>
                              </p:par>
                            </p:childTnLst>
                          </p:cTn>
                        </p:par>
                        <p:par>
                          <p:cTn id="183" fill="hold">
                            <p:stCondLst>
                              <p:cond delay="500"/>
                            </p:stCondLst>
                            <p:childTnLst>
                              <p:par>
                                <p:cTn id="184" presetID="9" presetClass="entr" presetSubtype="0" fill="hold" grpId="0" nodeType="afterEffect">
                                  <p:stCondLst>
                                    <p:cond delay="0"/>
                                  </p:stCondLst>
                                  <p:childTnLst>
                                    <p:set>
                                      <p:cBhvr>
                                        <p:cTn id="185" dur="1" fill="hold">
                                          <p:stCondLst>
                                            <p:cond delay="0"/>
                                          </p:stCondLst>
                                        </p:cTn>
                                        <p:tgtEl>
                                          <p:spTgt spid="104503"/>
                                        </p:tgtEl>
                                        <p:attrNameLst>
                                          <p:attrName>style.visibility</p:attrName>
                                        </p:attrNameLst>
                                      </p:cBhvr>
                                      <p:to>
                                        <p:strVal val="visible"/>
                                      </p:to>
                                    </p:set>
                                    <p:animEffect transition="in" filter="dissolve">
                                      <p:cBhvr>
                                        <p:cTn id="186" dur="500"/>
                                        <p:tgtEl>
                                          <p:spTgt spid="104503"/>
                                        </p:tgtEl>
                                      </p:cBhvr>
                                    </p:animEffect>
                                  </p:childTnLst>
                                </p:cTn>
                              </p:par>
                            </p:childTnLst>
                          </p:cTn>
                        </p:par>
                      </p:childTnLst>
                    </p:cTn>
                  </p:par>
                  <p:par>
                    <p:cTn id="187" fill="hold">
                      <p:stCondLst>
                        <p:cond delay="indefinite"/>
                      </p:stCondLst>
                      <p:childTnLst>
                        <p:par>
                          <p:cTn id="188" fill="hold">
                            <p:stCondLst>
                              <p:cond delay="0"/>
                            </p:stCondLst>
                            <p:childTnLst>
                              <p:par>
                                <p:cTn id="189" presetID="2" presetClass="entr" presetSubtype="2" fill="hold" grpId="0" nodeType="clickEffect">
                                  <p:stCondLst>
                                    <p:cond delay="0"/>
                                  </p:stCondLst>
                                  <p:childTnLst>
                                    <p:set>
                                      <p:cBhvr>
                                        <p:cTn id="190" dur="1" fill="hold">
                                          <p:stCondLst>
                                            <p:cond delay="0"/>
                                          </p:stCondLst>
                                        </p:cTn>
                                        <p:tgtEl>
                                          <p:spTgt spid="104476"/>
                                        </p:tgtEl>
                                        <p:attrNameLst>
                                          <p:attrName>style.visibility</p:attrName>
                                        </p:attrNameLst>
                                      </p:cBhvr>
                                      <p:to>
                                        <p:strVal val="visible"/>
                                      </p:to>
                                    </p:set>
                                    <p:anim calcmode="lin" valueType="num">
                                      <p:cBhvr additive="base">
                                        <p:cTn id="191" dur="500" fill="hold"/>
                                        <p:tgtEl>
                                          <p:spTgt spid="104476"/>
                                        </p:tgtEl>
                                        <p:attrNameLst>
                                          <p:attrName>ppt_x</p:attrName>
                                        </p:attrNameLst>
                                      </p:cBhvr>
                                      <p:tavLst>
                                        <p:tav tm="0">
                                          <p:val>
                                            <p:strVal val="1+#ppt_w/2"/>
                                          </p:val>
                                        </p:tav>
                                        <p:tav tm="100000">
                                          <p:val>
                                            <p:strVal val="#ppt_x"/>
                                          </p:val>
                                        </p:tav>
                                      </p:tavLst>
                                    </p:anim>
                                    <p:anim calcmode="lin" valueType="num">
                                      <p:cBhvr additive="base">
                                        <p:cTn id="192" dur="500" fill="hold"/>
                                        <p:tgtEl>
                                          <p:spTgt spid="104476"/>
                                        </p:tgtEl>
                                        <p:attrNameLst>
                                          <p:attrName>ppt_y</p:attrName>
                                        </p:attrNameLst>
                                      </p:cBhvr>
                                      <p:tavLst>
                                        <p:tav tm="0">
                                          <p:val>
                                            <p:strVal val="#ppt_y"/>
                                          </p:val>
                                        </p:tav>
                                        <p:tav tm="100000">
                                          <p:val>
                                            <p:strVal val="#ppt_y"/>
                                          </p:val>
                                        </p:tav>
                                      </p:tavLst>
                                    </p:anim>
                                  </p:childTnLst>
                                </p:cTn>
                              </p:par>
                            </p:childTnLst>
                          </p:cTn>
                        </p:par>
                      </p:childTnLst>
                    </p:cTn>
                  </p:par>
                  <p:par>
                    <p:cTn id="193" fill="hold">
                      <p:stCondLst>
                        <p:cond delay="indefinite"/>
                      </p:stCondLst>
                      <p:childTnLst>
                        <p:par>
                          <p:cTn id="194" fill="hold">
                            <p:stCondLst>
                              <p:cond delay="0"/>
                            </p:stCondLst>
                            <p:childTnLst>
                              <p:par>
                                <p:cTn id="195" presetID="9" presetClass="entr" presetSubtype="0" fill="hold" grpId="0" nodeType="clickEffect">
                                  <p:stCondLst>
                                    <p:cond delay="0"/>
                                  </p:stCondLst>
                                  <p:childTnLst>
                                    <p:set>
                                      <p:cBhvr>
                                        <p:cTn id="196" dur="1" fill="hold">
                                          <p:stCondLst>
                                            <p:cond delay="0"/>
                                          </p:stCondLst>
                                        </p:cTn>
                                        <p:tgtEl>
                                          <p:spTgt spid="104504"/>
                                        </p:tgtEl>
                                        <p:attrNameLst>
                                          <p:attrName>style.visibility</p:attrName>
                                        </p:attrNameLst>
                                      </p:cBhvr>
                                      <p:to>
                                        <p:strVal val="visible"/>
                                      </p:to>
                                    </p:set>
                                    <p:animEffect transition="in" filter="dissolve">
                                      <p:cBhvr>
                                        <p:cTn id="197" dur="500"/>
                                        <p:tgtEl>
                                          <p:spTgt spid="104504"/>
                                        </p:tgtEl>
                                      </p:cBhvr>
                                    </p:animEffect>
                                  </p:childTnLst>
                                </p:cTn>
                              </p:par>
                            </p:childTnLst>
                          </p:cTn>
                        </p:par>
                        <p:par>
                          <p:cTn id="198" fill="hold">
                            <p:stCondLst>
                              <p:cond delay="500"/>
                            </p:stCondLst>
                            <p:childTnLst>
                              <p:par>
                                <p:cTn id="199" presetID="9" presetClass="entr" presetSubtype="0" fill="hold" grpId="0" nodeType="afterEffect">
                                  <p:stCondLst>
                                    <p:cond delay="0"/>
                                  </p:stCondLst>
                                  <p:childTnLst>
                                    <p:set>
                                      <p:cBhvr>
                                        <p:cTn id="200" dur="1" fill="hold">
                                          <p:stCondLst>
                                            <p:cond delay="0"/>
                                          </p:stCondLst>
                                        </p:cTn>
                                        <p:tgtEl>
                                          <p:spTgt spid="104505"/>
                                        </p:tgtEl>
                                        <p:attrNameLst>
                                          <p:attrName>style.visibility</p:attrName>
                                        </p:attrNameLst>
                                      </p:cBhvr>
                                      <p:to>
                                        <p:strVal val="visible"/>
                                      </p:to>
                                    </p:set>
                                    <p:animEffect transition="in" filter="dissolve">
                                      <p:cBhvr>
                                        <p:cTn id="201" dur="500"/>
                                        <p:tgtEl>
                                          <p:spTgt spid="104505"/>
                                        </p:tgtEl>
                                      </p:cBhvr>
                                    </p:animEffect>
                                  </p:childTnLst>
                                </p:cTn>
                              </p:par>
                            </p:childTnLst>
                          </p:cTn>
                        </p:par>
                      </p:childTnLst>
                    </p:cTn>
                  </p:par>
                  <p:par>
                    <p:cTn id="202" fill="hold">
                      <p:stCondLst>
                        <p:cond delay="indefinite"/>
                      </p:stCondLst>
                      <p:childTnLst>
                        <p:par>
                          <p:cTn id="203" fill="hold">
                            <p:stCondLst>
                              <p:cond delay="0"/>
                            </p:stCondLst>
                            <p:childTnLst>
                              <p:par>
                                <p:cTn id="204" presetID="12" presetClass="entr" presetSubtype="8" fill="hold" grpId="0" nodeType="clickEffect">
                                  <p:stCondLst>
                                    <p:cond delay="0"/>
                                  </p:stCondLst>
                                  <p:childTnLst>
                                    <p:set>
                                      <p:cBhvr>
                                        <p:cTn id="205" dur="1" fill="hold">
                                          <p:stCondLst>
                                            <p:cond delay="0"/>
                                          </p:stCondLst>
                                        </p:cTn>
                                        <p:tgtEl>
                                          <p:spTgt spid="104506"/>
                                        </p:tgtEl>
                                        <p:attrNameLst>
                                          <p:attrName>style.visibility</p:attrName>
                                        </p:attrNameLst>
                                      </p:cBhvr>
                                      <p:to>
                                        <p:strVal val="visible"/>
                                      </p:to>
                                    </p:set>
                                    <p:animEffect transition="in" filter="slide(fromLeft)">
                                      <p:cBhvr>
                                        <p:cTn id="206" dur="500"/>
                                        <p:tgtEl>
                                          <p:spTgt spid="104506"/>
                                        </p:tgtEl>
                                      </p:cBhvr>
                                    </p:animEffect>
                                  </p:childTnLst>
                                </p:cTn>
                              </p:par>
                            </p:childTnLst>
                          </p:cTn>
                        </p:par>
                        <p:par>
                          <p:cTn id="207" fill="hold">
                            <p:stCondLst>
                              <p:cond delay="500"/>
                            </p:stCondLst>
                            <p:childTnLst>
                              <p:par>
                                <p:cTn id="208" presetID="9" presetClass="entr" presetSubtype="0" fill="hold" grpId="0" nodeType="afterEffect">
                                  <p:stCondLst>
                                    <p:cond delay="0"/>
                                  </p:stCondLst>
                                  <p:childTnLst>
                                    <p:set>
                                      <p:cBhvr>
                                        <p:cTn id="209" dur="1" fill="hold">
                                          <p:stCondLst>
                                            <p:cond delay="0"/>
                                          </p:stCondLst>
                                        </p:cTn>
                                        <p:tgtEl>
                                          <p:spTgt spid="104509"/>
                                        </p:tgtEl>
                                        <p:attrNameLst>
                                          <p:attrName>style.visibility</p:attrName>
                                        </p:attrNameLst>
                                      </p:cBhvr>
                                      <p:to>
                                        <p:strVal val="visible"/>
                                      </p:to>
                                    </p:set>
                                    <p:animEffect transition="in" filter="dissolve">
                                      <p:cBhvr>
                                        <p:cTn id="210" dur="500"/>
                                        <p:tgtEl>
                                          <p:spTgt spid="104509"/>
                                        </p:tgtEl>
                                      </p:cBhvr>
                                    </p:animEffect>
                                  </p:childTnLst>
                                </p:cTn>
                              </p:par>
                            </p:childTnLst>
                          </p:cTn>
                        </p:par>
                        <p:par>
                          <p:cTn id="211" fill="hold">
                            <p:stCondLst>
                              <p:cond delay="1000"/>
                            </p:stCondLst>
                            <p:childTnLst>
                              <p:par>
                                <p:cTn id="212" presetID="9" presetClass="entr" presetSubtype="0" fill="hold" grpId="0" nodeType="afterEffect">
                                  <p:stCondLst>
                                    <p:cond delay="0"/>
                                  </p:stCondLst>
                                  <p:childTnLst>
                                    <p:set>
                                      <p:cBhvr>
                                        <p:cTn id="213" dur="1" fill="hold">
                                          <p:stCondLst>
                                            <p:cond delay="0"/>
                                          </p:stCondLst>
                                        </p:cTn>
                                        <p:tgtEl>
                                          <p:spTgt spid="104510"/>
                                        </p:tgtEl>
                                        <p:attrNameLst>
                                          <p:attrName>style.visibility</p:attrName>
                                        </p:attrNameLst>
                                      </p:cBhvr>
                                      <p:to>
                                        <p:strVal val="visible"/>
                                      </p:to>
                                    </p:set>
                                    <p:animEffect transition="in" filter="dissolve">
                                      <p:cBhvr>
                                        <p:cTn id="214" dur="500"/>
                                        <p:tgtEl>
                                          <p:spTgt spid="104510"/>
                                        </p:tgtEl>
                                      </p:cBhvr>
                                    </p:animEffect>
                                  </p:childTnLst>
                                </p:cTn>
                              </p:par>
                            </p:childTnLst>
                          </p:cTn>
                        </p:par>
                      </p:childTnLst>
                    </p:cTn>
                  </p:par>
                  <p:par>
                    <p:cTn id="215" fill="hold">
                      <p:stCondLst>
                        <p:cond delay="indefinite"/>
                      </p:stCondLst>
                      <p:childTnLst>
                        <p:par>
                          <p:cTn id="216" fill="hold">
                            <p:stCondLst>
                              <p:cond delay="0"/>
                            </p:stCondLst>
                            <p:childTnLst>
                              <p:par>
                                <p:cTn id="217" presetID="12" presetClass="entr" presetSubtype="4" fill="hold" grpId="0" nodeType="clickEffect">
                                  <p:stCondLst>
                                    <p:cond delay="0"/>
                                  </p:stCondLst>
                                  <p:childTnLst>
                                    <p:set>
                                      <p:cBhvr>
                                        <p:cTn id="218" dur="1" fill="hold">
                                          <p:stCondLst>
                                            <p:cond delay="0"/>
                                          </p:stCondLst>
                                        </p:cTn>
                                        <p:tgtEl>
                                          <p:spTgt spid="104511"/>
                                        </p:tgtEl>
                                        <p:attrNameLst>
                                          <p:attrName>style.visibility</p:attrName>
                                        </p:attrNameLst>
                                      </p:cBhvr>
                                      <p:to>
                                        <p:strVal val="visible"/>
                                      </p:to>
                                    </p:set>
                                    <p:animEffect transition="in" filter="slide(fromBottom)">
                                      <p:cBhvr>
                                        <p:cTn id="219" dur="500"/>
                                        <p:tgtEl>
                                          <p:spTgt spid="104511"/>
                                        </p:tgtEl>
                                      </p:cBhvr>
                                    </p:animEffect>
                                  </p:childTnLst>
                                </p:cTn>
                              </p:par>
                            </p:childTnLst>
                          </p:cTn>
                        </p:par>
                        <p:par>
                          <p:cTn id="220" fill="hold">
                            <p:stCondLst>
                              <p:cond delay="500"/>
                            </p:stCondLst>
                            <p:childTnLst>
                              <p:par>
                                <p:cTn id="221" presetID="9" presetClass="entr" presetSubtype="0" fill="hold" grpId="0" nodeType="afterEffect">
                                  <p:stCondLst>
                                    <p:cond delay="0"/>
                                  </p:stCondLst>
                                  <p:childTnLst>
                                    <p:set>
                                      <p:cBhvr>
                                        <p:cTn id="222" dur="1" fill="hold">
                                          <p:stCondLst>
                                            <p:cond delay="0"/>
                                          </p:stCondLst>
                                        </p:cTn>
                                        <p:tgtEl>
                                          <p:spTgt spid="104512"/>
                                        </p:tgtEl>
                                        <p:attrNameLst>
                                          <p:attrName>style.visibility</p:attrName>
                                        </p:attrNameLst>
                                      </p:cBhvr>
                                      <p:to>
                                        <p:strVal val="visible"/>
                                      </p:to>
                                    </p:set>
                                    <p:animEffect transition="in" filter="dissolve">
                                      <p:cBhvr>
                                        <p:cTn id="223" dur="500"/>
                                        <p:tgtEl>
                                          <p:spTgt spid="104512"/>
                                        </p:tgtEl>
                                      </p:cBhvr>
                                    </p:animEffect>
                                  </p:childTnLst>
                                </p:cTn>
                              </p:par>
                            </p:childTnLst>
                          </p:cTn>
                        </p:par>
                        <p:par>
                          <p:cTn id="224" fill="hold">
                            <p:stCondLst>
                              <p:cond delay="1000"/>
                            </p:stCondLst>
                            <p:childTnLst>
                              <p:par>
                                <p:cTn id="225" presetID="9" presetClass="entr" presetSubtype="0" fill="hold" grpId="0" nodeType="afterEffect">
                                  <p:stCondLst>
                                    <p:cond delay="0"/>
                                  </p:stCondLst>
                                  <p:childTnLst>
                                    <p:set>
                                      <p:cBhvr>
                                        <p:cTn id="226" dur="1" fill="hold">
                                          <p:stCondLst>
                                            <p:cond delay="0"/>
                                          </p:stCondLst>
                                        </p:cTn>
                                        <p:tgtEl>
                                          <p:spTgt spid="104513"/>
                                        </p:tgtEl>
                                        <p:attrNameLst>
                                          <p:attrName>style.visibility</p:attrName>
                                        </p:attrNameLst>
                                      </p:cBhvr>
                                      <p:to>
                                        <p:strVal val="visible"/>
                                      </p:to>
                                    </p:set>
                                    <p:animEffect transition="in" filter="dissolve">
                                      <p:cBhvr>
                                        <p:cTn id="227" dur="500"/>
                                        <p:tgtEl>
                                          <p:spTgt spid="104513"/>
                                        </p:tgtEl>
                                      </p:cBhvr>
                                    </p:animEffect>
                                  </p:childTnLst>
                                </p:cTn>
                              </p:par>
                            </p:childTnLst>
                          </p:cTn>
                        </p:par>
                      </p:childTnLst>
                    </p:cTn>
                  </p:par>
                  <p:par>
                    <p:cTn id="228" fill="hold">
                      <p:stCondLst>
                        <p:cond delay="indefinite"/>
                      </p:stCondLst>
                      <p:childTnLst>
                        <p:par>
                          <p:cTn id="229" fill="hold">
                            <p:stCondLst>
                              <p:cond delay="0"/>
                            </p:stCondLst>
                            <p:childTnLst>
                              <p:par>
                                <p:cTn id="230" presetID="2" presetClass="entr" presetSubtype="2" fill="hold" grpId="0" nodeType="clickEffect">
                                  <p:stCondLst>
                                    <p:cond delay="0"/>
                                  </p:stCondLst>
                                  <p:childTnLst>
                                    <p:set>
                                      <p:cBhvr>
                                        <p:cTn id="231" dur="1" fill="hold">
                                          <p:stCondLst>
                                            <p:cond delay="0"/>
                                          </p:stCondLst>
                                        </p:cTn>
                                        <p:tgtEl>
                                          <p:spTgt spid="104477"/>
                                        </p:tgtEl>
                                        <p:attrNameLst>
                                          <p:attrName>style.visibility</p:attrName>
                                        </p:attrNameLst>
                                      </p:cBhvr>
                                      <p:to>
                                        <p:strVal val="visible"/>
                                      </p:to>
                                    </p:set>
                                    <p:anim calcmode="lin" valueType="num">
                                      <p:cBhvr additive="base">
                                        <p:cTn id="232" dur="500" fill="hold"/>
                                        <p:tgtEl>
                                          <p:spTgt spid="104477"/>
                                        </p:tgtEl>
                                        <p:attrNameLst>
                                          <p:attrName>ppt_x</p:attrName>
                                        </p:attrNameLst>
                                      </p:cBhvr>
                                      <p:tavLst>
                                        <p:tav tm="0">
                                          <p:val>
                                            <p:strVal val="1+#ppt_w/2"/>
                                          </p:val>
                                        </p:tav>
                                        <p:tav tm="100000">
                                          <p:val>
                                            <p:strVal val="#ppt_x"/>
                                          </p:val>
                                        </p:tav>
                                      </p:tavLst>
                                    </p:anim>
                                    <p:anim calcmode="lin" valueType="num">
                                      <p:cBhvr additive="base">
                                        <p:cTn id="233" dur="500" fill="hold"/>
                                        <p:tgtEl>
                                          <p:spTgt spid="104477"/>
                                        </p:tgtEl>
                                        <p:attrNameLst>
                                          <p:attrName>ppt_y</p:attrName>
                                        </p:attrNameLst>
                                      </p:cBhvr>
                                      <p:tavLst>
                                        <p:tav tm="0">
                                          <p:val>
                                            <p:strVal val="#ppt_y"/>
                                          </p:val>
                                        </p:tav>
                                        <p:tav tm="100000">
                                          <p:val>
                                            <p:strVal val="#ppt_y"/>
                                          </p:val>
                                        </p:tav>
                                      </p:tavLst>
                                    </p:anim>
                                  </p:childTnLst>
                                </p:cTn>
                              </p:par>
                            </p:childTnLst>
                          </p:cTn>
                        </p:par>
                      </p:childTnLst>
                    </p:cTn>
                  </p:par>
                  <p:par>
                    <p:cTn id="234" fill="hold">
                      <p:stCondLst>
                        <p:cond delay="indefinite"/>
                      </p:stCondLst>
                      <p:childTnLst>
                        <p:par>
                          <p:cTn id="235" fill="hold">
                            <p:stCondLst>
                              <p:cond delay="0"/>
                            </p:stCondLst>
                            <p:childTnLst>
                              <p:par>
                                <p:cTn id="236" presetID="9" presetClass="entr" presetSubtype="0" fill="hold" grpId="0" nodeType="clickEffect">
                                  <p:stCondLst>
                                    <p:cond delay="0"/>
                                  </p:stCondLst>
                                  <p:childTnLst>
                                    <p:set>
                                      <p:cBhvr>
                                        <p:cTn id="237" dur="1" fill="hold">
                                          <p:stCondLst>
                                            <p:cond delay="0"/>
                                          </p:stCondLst>
                                        </p:cTn>
                                        <p:tgtEl>
                                          <p:spTgt spid="104514"/>
                                        </p:tgtEl>
                                        <p:attrNameLst>
                                          <p:attrName>style.visibility</p:attrName>
                                        </p:attrNameLst>
                                      </p:cBhvr>
                                      <p:to>
                                        <p:strVal val="visible"/>
                                      </p:to>
                                    </p:set>
                                    <p:animEffect transition="in" filter="dissolve">
                                      <p:cBhvr>
                                        <p:cTn id="238" dur="500"/>
                                        <p:tgtEl>
                                          <p:spTgt spid="104514"/>
                                        </p:tgtEl>
                                      </p:cBhvr>
                                    </p:animEffect>
                                  </p:childTnLst>
                                </p:cTn>
                              </p:par>
                            </p:childTnLst>
                          </p:cTn>
                        </p:par>
                        <p:par>
                          <p:cTn id="239" fill="hold">
                            <p:stCondLst>
                              <p:cond delay="500"/>
                            </p:stCondLst>
                            <p:childTnLst>
                              <p:par>
                                <p:cTn id="240" presetID="9" presetClass="entr" presetSubtype="0" fill="hold" grpId="0" nodeType="afterEffect">
                                  <p:stCondLst>
                                    <p:cond delay="0"/>
                                  </p:stCondLst>
                                  <p:childTnLst>
                                    <p:set>
                                      <p:cBhvr>
                                        <p:cTn id="241" dur="1" fill="hold">
                                          <p:stCondLst>
                                            <p:cond delay="0"/>
                                          </p:stCondLst>
                                        </p:cTn>
                                        <p:tgtEl>
                                          <p:spTgt spid="104515"/>
                                        </p:tgtEl>
                                        <p:attrNameLst>
                                          <p:attrName>style.visibility</p:attrName>
                                        </p:attrNameLst>
                                      </p:cBhvr>
                                      <p:to>
                                        <p:strVal val="visible"/>
                                      </p:to>
                                    </p:set>
                                    <p:animEffect transition="in" filter="dissolve">
                                      <p:cBhvr>
                                        <p:cTn id="242" dur="500"/>
                                        <p:tgtEl>
                                          <p:spTgt spid="104515"/>
                                        </p:tgtEl>
                                      </p:cBhvr>
                                    </p:animEffect>
                                  </p:childTnLst>
                                </p:cTn>
                              </p:par>
                            </p:childTnLst>
                          </p:cTn>
                        </p:par>
                      </p:childTnLst>
                    </p:cTn>
                  </p:par>
                  <p:par>
                    <p:cTn id="243" fill="hold">
                      <p:stCondLst>
                        <p:cond delay="indefinite"/>
                      </p:stCondLst>
                      <p:childTnLst>
                        <p:par>
                          <p:cTn id="244" fill="hold">
                            <p:stCondLst>
                              <p:cond delay="0"/>
                            </p:stCondLst>
                            <p:childTnLst>
                              <p:par>
                                <p:cTn id="245" presetID="12" presetClass="entr" presetSubtype="1" fill="hold" grpId="0" nodeType="clickEffect">
                                  <p:stCondLst>
                                    <p:cond delay="0"/>
                                  </p:stCondLst>
                                  <p:childTnLst>
                                    <p:set>
                                      <p:cBhvr>
                                        <p:cTn id="246" dur="1" fill="hold">
                                          <p:stCondLst>
                                            <p:cond delay="0"/>
                                          </p:stCondLst>
                                        </p:cTn>
                                        <p:tgtEl>
                                          <p:spTgt spid="104516"/>
                                        </p:tgtEl>
                                        <p:attrNameLst>
                                          <p:attrName>style.visibility</p:attrName>
                                        </p:attrNameLst>
                                      </p:cBhvr>
                                      <p:to>
                                        <p:strVal val="visible"/>
                                      </p:to>
                                    </p:set>
                                    <p:animEffect transition="in" filter="slide(fromTop)">
                                      <p:cBhvr>
                                        <p:cTn id="247" dur="500"/>
                                        <p:tgtEl>
                                          <p:spTgt spid="104516"/>
                                        </p:tgtEl>
                                      </p:cBhvr>
                                    </p:animEffect>
                                  </p:childTnLst>
                                </p:cTn>
                              </p:par>
                            </p:childTnLst>
                          </p:cTn>
                        </p:par>
                        <p:par>
                          <p:cTn id="248" fill="hold">
                            <p:stCondLst>
                              <p:cond delay="500"/>
                            </p:stCondLst>
                            <p:childTnLst>
                              <p:par>
                                <p:cTn id="249" presetID="9" presetClass="entr" presetSubtype="0" fill="hold" grpId="0" nodeType="afterEffect">
                                  <p:stCondLst>
                                    <p:cond delay="0"/>
                                  </p:stCondLst>
                                  <p:childTnLst>
                                    <p:set>
                                      <p:cBhvr>
                                        <p:cTn id="250" dur="1" fill="hold">
                                          <p:stCondLst>
                                            <p:cond delay="0"/>
                                          </p:stCondLst>
                                        </p:cTn>
                                        <p:tgtEl>
                                          <p:spTgt spid="104517"/>
                                        </p:tgtEl>
                                        <p:attrNameLst>
                                          <p:attrName>style.visibility</p:attrName>
                                        </p:attrNameLst>
                                      </p:cBhvr>
                                      <p:to>
                                        <p:strVal val="visible"/>
                                      </p:to>
                                    </p:set>
                                    <p:animEffect transition="in" filter="dissolve">
                                      <p:cBhvr>
                                        <p:cTn id="251" dur="500"/>
                                        <p:tgtEl>
                                          <p:spTgt spid="104517"/>
                                        </p:tgtEl>
                                      </p:cBhvr>
                                    </p:animEffect>
                                  </p:childTnLst>
                                </p:cTn>
                              </p:par>
                            </p:childTnLst>
                          </p:cTn>
                        </p:par>
                        <p:par>
                          <p:cTn id="252" fill="hold">
                            <p:stCondLst>
                              <p:cond delay="1000"/>
                            </p:stCondLst>
                            <p:childTnLst>
                              <p:par>
                                <p:cTn id="253" presetID="9" presetClass="entr" presetSubtype="0" fill="hold" grpId="0" nodeType="afterEffect">
                                  <p:stCondLst>
                                    <p:cond delay="0"/>
                                  </p:stCondLst>
                                  <p:childTnLst>
                                    <p:set>
                                      <p:cBhvr>
                                        <p:cTn id="254" dur="1" fill="hold">
                                          <p:stCondLst>
                                            <p:cond delay="0"/>
                                          </p:stCondLst>
                                        </p:cTn>
                                        <p:tgtEl>
                                          <p:spTgt spid="104518"/>
                                        </p:tgtEl>
                                        <p:attrNameLst>
                                          <p:attrName>style.visibility</p:attrName>
                                        </p:attrNameLst>
                                      </p:cBhvr>
                                      <p:to>
                                        <p:strVal val="visible"/>
                                      </p:to>
                                    </p:set>
                                    <p:animEffect transition="in" filter="dissolve">
                                      <p:cBhvr>
                                        <p:cTn id="255" dur="500"/>
                                        <p:tgtEl>
                                          <p:spTgt spid="104518"/>
                                        </p:tgtEl>
                                      </p:cBhvr>
                                    </p:animEffect>
                                  </p:childTnLst>
                                </p:cTn>
                              </p:par>
                            </p:childTnLst>
                          </p:cTn>
                        </p:par>
                      </p:childTnLst>
                    </p:cTn>
                  </p:par>
                  <p:par>
                    <p:cTn id="256" fill="hold">
                      <p:stCondLst>
                        <p:cond delay="indefinite"/>
                      </p:stCondLst>
                      <p:childTnLst>
                        <p:par>
                          <p:cTn id="257" fill="hold">
                            <p:stCondLst>
                              <p:cond delay="0"/>
                            </p:stCondLst>
                            <p:childTnLst>
                              <p:par>
                                <p:cTn id="258" presetID="2" presetClass="entr" presetSubtype="2" fill="hold" grpId="0" nodeType="clickEffect">
                                  <p:stCondLst>
                                    <p:cond delay="0"/>
                                  </p:stCondLst>
                                  <p:childTnLst>
                                    <p:set>
                                      <p:cBhvr>
                                        <p:cTn id="259" dur="1" fill="hold">
                                          <p:stCondLst>
                                            <p:cond delay="0"/>
                                          </p:stCondLst>
                                        </p:cTn>
                                        <p:tgtEl>
                                          <p:spTgt spid="104478"/>
                                        </p:tgtEl>
                                        <p:attrNameLst>
                                          <p:attrName>style.visibility</p:attrName>
                                        </p:attrNameLst>
                                      </p:cBhvr>
                                      <p:to>
                                        <p:strVal val="visible"/>
                                      </p:to>
                                    </p:set>
                                    <p:anim calcmode="lin" valueType="num">
                                      <p:cBhvr additive="base">
                                        <p:cTn id="260" dur="500" fill="hold"/>
                                        <p:tgtEl>
                                          <p:spTgt spid="104478"/>
                                        </p:tgtEl>
                                        <p:attrNameLst>
                                          <p:attrName>ppt_x</p:attrName>
                                        </p:attrNameLst>
                                      </p:cBhvr>
                                      <p:tavLst>
                                        <p:tav tm="0">
                                          <p:val>
                                            <p:strVal val="1+#ppt_w/2"/>
                                          </p:val>
                                        </p:tav>
                                        <p:tav tm="100000">
                                          <p:val>
                                            <p:strVal val="#ppt_x"/>
                                          </p:val>
                                        </p:tav>
                                      </p:tavLst>
                                    </p:anim>
                                    <p:anim calcmode="lin" valueType="num">
                                      <p:cBhvr additive="base">
                                        <p:cTn id="261" dur="500" fill="hold"/>
                                        <p:tgtEl>
                                          <p:spTgt spid="104478"/>
                                        </p:tgtEl>
                                        <p:attrNameLst>
                                          <p:attrName>ppt_y</p:attrName>
                                        </p:attrNameLst>
                                      </p:cBhvr>
                                      <p:tavLst>
                                        <p:tav tm="0">
                                          <p:val>
                                            <p:strVal val="#ppt_y"/>
                                          </p:val>
                                        </p:tav>
                                        <p:tav tm="100000">
                                          <p:val>
                                            <p:strVal val="#ppt_y"/>
                                          </p:val>
                                        </p:tav>
                                      </p:tavLst>
                                    </p:anim>
                                  </p:childTnLst>
                                </p:cTn>
                              </p:par>
                            </p:childTnLst>
                          </p:cTn>
                        </p:par>
                      </p:childTnLst>
                    </p:cTn>
                  </p:par>
                  <p:par>
                    <p:cTn id="262" fill="hold">
                      <p:stCondLst>
                        <p:cond delay="indefinite"/>
                      </p:stCondLst>
                      <p:childTnLst>
                        <p:par>
                          <p:cTn id="263" fill="hold">
                            <p:stCondLst>
                              <p:cond delay="0"/>
                            </p:stCondLst>
                            <p:childTnLst>
                              <p:par>
                                <p:cTn id="264" presetID="9" presetClass="entr" presetSubtype="0" fill="hold" grpId="0" nodeType="clickEffect">
                                  <p:stCondLst>
                                    <p:cond delay="0"/>
                                  </p:stCondLst>
                                  <p:childTnLst>
                                    <p:set>
                                      <p:cBhvr>
                                        <p:cTn id="265" dur="1" fill="hold">
                                          <p:stCondLst>
                                            <p:cond delay="0"/>
                                          </p:stCondLst>
                                        </p:cTn>
                                        <p:tgtEl>
                                          <p:spTgt spid="104519"/>
                                        </p:tgtEl>
                                        <p:attrNameLst>
                                          <p:attrName>style.visibility</p:attrName>
                                        </p:attrNameLst>
                                      </p:cBhvr>
                                      <p:to>
                                        <p:strVal val="visible"/>
                                      </p:to>
                                    </p:set>
                                    <p:animEffect transition="in" filter="dissolve">
                                      <p:cBhvr>
                                        <p:cTn id="266" dur="500"/>
                                        <p:tgtEl>
                                          <p:spTgt spid="104519"/>
                                        </p:tgtEl>
                                      </p:cBhvr>
                                    </p:animEffect>
                                  </p:childTnLst>
                                </p:cTn>
                              </p:par>
                            </p:childTnLst>
                          </p:cTn>
                        </p:par>
                        <p:par>
                          <p:cTn id="267" fill="hold">
                            <p:stCondLst>
                              <p:cond delay="500"/>
                            </p:stCondLst>
                            <p:childTnLst>
                              <p:par>
                                <p:cTn id="268" presetID="9" presetClass="entr" presetSubtype="0" fill="hold" grpId="0" nodeType="afterEffect">
                                  <p:stCondLst>
                                    <p:cond delay="0"/>
                                  </p:stCondLst>
                                  <p:childTnLst>
                                    <p:set>
                                      <p:cBhvr>
                                        <p:cTn id="269" dur="1" fill="hold">
                                          <p:stCondLst>
                                            <p:cond delay="0"/>
                                          </p:stCondLst>
                                        </p:cTn>
                                        <p:tgtEl>
                                          <p:spTgt spid="104520"/>
                                        </p:tgtEl>
                                        <p:attrNameLst>
                                          <p:attrName>style.visibility</p:attrName>
                                        </p:attrNameLst>
                                      </p:cBhvr>
                                      <p:to>
                                        <p:strVal val="visible"/>
                                      </p:to>
                                    </p:set>
                                    <p:animEffect transition="in" filter="dissolve">
                                      <p:cBhvr>
                                        <p:cTn id="270" dur="500"/>
                                        <p:tgtEl>
                                          <p:spTgt spid="1045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2" grpId="0" bldLvl="0" animBg="1" autoUpdateAnimBg="0"/>
      <p:bldP spid="104453" grpId="0" bldLvl="0" animBg="1" autoUpdateAnimBg="0"/>
      <p:bldP spid="104454" grpId="0" bldLvl="0" animBg="1" autoUpdateAnimBg="0"/>
      <p:bldP spid="104455" grpId="0" bldLvl="0" animBg="1" autoUpdateAnimBg="0"/>
      <p:bldP spid="104456" grpId="0" bldLvl="0" animBg="1" autoUpdateAnimBg="0"/>
      <p:bldP spid="104457" grpId="0" bldLvl="0" animBg="1" autoUpdateAnimBg="0"/>
      <p:bldP spid="104458" grpId="0" bldLvl="0" animBg="1"/>
      <p:bldP spid="104459" grpId="0" bldLvl="0" animBg="1"/>
      <p:bldP spid="104460" grpId="0" bldLvl="0" animBg="1"/>
      <p:bldP spid="104461" grpId="0" bldLvl="0" animBg="1"/>
      <p:bldP spid="104462" grpId="0" bldLvl="0" animBg="1"/>
      <p:bldP spid="104463" grpId="0" bldLvl="0" animBg="1"/>
      <p:bldP spid="104464" grpId="0" bldLvl="0" animBg="1"/>
      <p:bldP spid="104465" grpId="0" bldLvl="0" animBg="1"/>
      <p:bldP spid="104466" grpId="0" autoUpdateAnimBg="0"/>
      <p:bldP spid="104467" grpId="0" autoUpdateAnimBg="0"/>
      <p:bldP spid="104468" grpId="0" autoUpdateAnimBg="0"/>
      <p:bldP spid="104469" grpId="0" autoUpdateAnimBg="0"/>
      <p:bldP spid="104470" grpId="0" autoUpdateAnimBg="0"/>
      <p:bldP spid="104471" grpId="0" autoUpdateAnimBg="0"/>
      <p:bldP spid="104472" grpId="0" autoUpdateAnimBg="0"/>
      <p:bldP spid="104473" grpId="0" autoUpdateAnimBg="0"/>
      <p:bldP spid="104474" grpId="0" autoUpdateAnimBg="0"/>
      <p:bldP spid="104475" grpId="0" autoUpdateAnimBg="0"/>
      <p:bldP spid="104476" grpId="0" autoUpdateAnimBg="0"/>
      <p:bldP spid="104477" grpId="0" autoUpdateAnimBg="0"/>
      <p:bldP spid="104478" grpId="0" autoUpdateAnimBg="0"/>
      <p:bldP spid="104482" grpId="0" bldLvl="0" animBg="1" autoUpdateAnimBg="0"/>
      <p:bldP spid="104483" grpId="0" bldLvl="0" animBg="1"/>
      <p:bldP spid="104484" grpId="0" bldLvl="0" animBg="1" autoUpdateAnimBg="0"/>
      <p:bldP spid="104485" grpId="0" autoUpdateAnimBg="0"/>
      <p:bldP spid="104486" grpId="0" bldLvl="0" animBg="1"/>
      <p:bldP spid="104487" grpId="0" bldLvl="0" animBg="1" autoUpdateAnimBg="0"/>
      <p:bldP spid="104488" grpId="0" bldLvl="0" animBg="1"/>
      <p:bldP spid="104489" grpId="0" bldLvl="0" animBg="1" autoUpdateAnimBg="0"/>
      <p:bldP spid="104490" grpId="0" autoUpdateAnimBg="0"/>
      <p:bldP spid="104491" grpId="0" autoUpdateAnimBg="0"/>
      <p:bldP spid="104493" grpId="0" bldLvl="0" animBg="1" autoUpdateAnimBg="0"/>
      <p:bldP spid="104494" grpId="0" bldLvl="0" animBg="1" autoUpdateAnimBg="0"/>
      <p:bldP spid="104495" grpId="0" bldLvl="0" animBg="1" autoUpdateAnimBg="0"/>
      <p:bldP spid="104496" grpId="0" bldLvl="0" animBg="1"/>
      <p:bldP spid="104497" grpId="0" bldLvl="0" animBg="1" autoUpdateAnimBg="0"/>
      <p:bldP spid="104498" grpId="0" autoUpdateAnimBg="0"/>
      <p:bldP spid="104499" grpId="0" bldLvl="0" animBg="1"/>
      <p:bldP spid="104500" grpId="0" bldLvl="0" animBg="1" autoUpdateAnimBg="0"/>
      <p:bldP spid="104501" grpId="0" autoUpdateAnimBg="0"/>
      <p:bldP spid="104502" grpId="0" bldLvl="0" animBg="1" autoUpdateAnimBg="0"/>
      <p:bldP spid="104503" grpId="0" bldLvl="0" animBg="1" autoUpdateAnimBg="0"/>
      <p:bldP spid="104504" grpId="0" bldLvl="0" animBg="1" autoUpdateAnimBg="0"/>
      <p:bldP spid="104505" grpId="0" bldLvl="0" animBg="1" autoUpdateAnimBg="0"/>
      <p:bldP spid="104506" grpId="0" bldLvl="0" animBg="1"/>
      <p:bldP spid="104509" grpId="0" bldLvl="0" animBg="1" autoUpdateAnimBg="0"/>
      <p:bldP spid="104510" grpId="0" autoUpdateAnimBg="0"/>
      <p:bldP spid="104511" grpId="0" bldLvl="0" animBg="1"/>
      <p:bldP spid="104512" grpId="0" bldLvl="0" animBg="1" autoUpdateAnimBg="0"/>
      <p:bldP spid="104513" grpId="0" autoUpdateAnimBg="0"/>
      <p:bldP spid="104514" grpId="0" bldLvl="0" animBg="1" autoUpdateAnimBg="0"/>
      <p:bldP spid="104515" grpId="0" bldLvl="0" animBg="1" autoUpdateAnimBg="0"/>
      <p:bldP spid="104516" grpId="0" bldLvl="0" animBg="1"/>
      <p:bldP spid="104517" grpId="0" bldLvl="0" animBg="1" autoUpdateAnimBg="0"/>
      <p:bldP spid="104518" grpId="0" bldLvl="0" animBg="1" autoUpdateAnimBg="0"/>
      <p:bldP spid="104519" grpId="0" bldLvl="0" animBg="1" autoUpdateAnimBg="0"/>
      <p:bldP spid="104520" grpId="0" bldLvl="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4" name="Rectangle 2"/>
          <p:cNvSpPr>
            <a:spLocks noGrp="1" noChangeArrowheads="1"/>
          </p:cNvSpPr>
          <p:nvPr/>
        </p:nvSpPr>
        <p:spPr>
          <a:xfrm>
            <a:off x="228600" y="0"/>
            <a:ext cx="1395095" cy="3993515"/>
          </a:xfrm>
          <a:prstGeom prst="rect">
            <a:avLst/>
          </a:prstGeom>
          <a:noFill/>
          <a:ln>
            <a:noFill/>
          </a:ln>
        </p:spPr>
        <p:txBody>
          <a:bodyPr vert="horz" wrap="square" lIns="91440" tIns="45720" rIns="91440" bIns="45720" numCol="1" anchor="ctr" anchorCtr="0" compatLnSpc="1"/>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5pPr>
            <a:lvl6pPr marL="4572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6pPr>
            <a:lvl7pPr marL="9144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7pPr>
            <a:lvl8pPr marL="13716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8pPr>
            <a:lvl9pPr marL="18288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9pPr>
          </a:lstStyle>
          <a:p>
            <a:pPr eaLnBrk="1" hangingPunct="1">
              <a:defRPr/>
            </a:pPr>
            <a:r>
              <a:rPr lang="en-US" sz="2800" b="1" dirty="0">
                <a:effectLst>
                  <a:outerShdw blurRad="38100" dist="38100" dir="2700000" algn="tl">
                    <a:srgbClr val="C0C0C0"/>
                  </a:outerShdw>
                </a:effectLst>
                <a:latin typeface="黑体" panose="02010609060101010101" pitchFamily="2" charset="-122"/>
                <a:ea typeface="黑体" panose="02010609060101010101" pitchFamily="2" charset="-122"/>
              </a:rPr>
              <a:t>P4017 最大食物链计数</a:t>
            </a:r>
            <a:endParaRPr lang="en-US" sz="2800" b="1" dirty="0">
              <a:effectLst>
                <a:outerShdw blurRad="38100" dist="38100" dir="2700000" algn="tl">
                  <a:srgbClr val="C0C0C0"/>
                </a:outerShdw>
              </a:effectLst>
              <a:latin typeface="黑体" panose="02010609060101010101" pitchFamily="2" charset="-122"/>
              <a:ea typeface="黑体" panose="02010609060101010101" pitchFamily="2" charset="-122"/>
            </a:endParaRPr>
          </a:p>
        </p:txBody>
      </p:sp>
      <p:pic>
        <p:nvPicPr>
          <p:cNvPr id="2" name="图片 1"/>
          <p:cNvPicPr>
            <a:picLocks noChangeAspect="1"/>
          </p:cNvPicPr>
          <p:nvPr/>
        </p:nvPicPr>
        <p:blipFill>
          <a:blip r:embed="rId1"/>
          <a:stretch>
            <a:fillRect/>
          </a:stretch>
        </p:blipFill>
        <p:spPr>
          <a:xfrm>
            <a:off x="1744345" y="0"/>
            <a:ext cx="6652260" cy="6871970"/>
          </a:xfrm>
          <a:prstGeom prst="rect">
            <a:avLst/>
          </a:prstGeom>
        </p:spPr>
      </p:pic>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481CE645-6F6B-443A-800B-B15B1E331FF3}"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69635"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D2411874-647F-498D-A834-87C104CBA64D}"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83972" name="AutoShape 2"/>
          <p:cNvSpPr>
            <a:spLocks noChangeArrowheads="1"/>
          </p:cNvSpPr>
          <p:nvPr/>
        </p:nvSpPr>
        <p:spPr bwMode="auto">
          <a:xfrm>
            <a:off x="315913" y="5400675"/>
            <a:ext cx="2357437" cy="915988"/>
          </a:xfrm>
          <a:prstGeom prst="wedgeRectCallout">
            <a:avLst>
              <a:gd name="adj1" fmla="val 4880"/>
              <a:gd name="adj2" fmla="val -159171"/>
            </a:avLst>
          </a:prstGeom>
          <a:solidFill>
            <a:schemeClr val="accent1"/>
          </a:solidFill>
          <a:ln w="9525">
            <a:solidFill>
              <a:schemeClr val="tx1"/>
            </a:solidFill>
            <a:miter lim="800000"/>
          </a:ln>
        </p:spPr>
        <p:txBody>
          <a:bodyPr/>
          <a:lstStyle/>
          <a:p>
            <a:pPr algn="ctr"/>
            <a:r>
              <a:rPr lang="zh-CN" altLang="en-US" sz="2800">
                <a:solidFill>
                  <a:srgbClr val="333300"/>
                </a:solidFill>
                <a:ea typeface="楷体_GB2312" pitchFamily="49" charset="-122"/>
              </a:rPr>
              <a:t>一顶点到其余各顶点</a:t>
            </a:r>
            <a:endParaRPr lang="zh-CN" altLang="en-US" sz="2800">
              <a:solidFill>
                <a:srgbClr val="333300"/>
              </a:solidFill>
              <a:ea typeface="楷体_GB2312" pitchFamily="49" charset="-122"/>
            </a:endParaRPr>
          </a:p>
        </p:txBody>
      </p:sp>
      <p:sp>
        <p:nvSpPr>
          <p:cNvPr id="69637" name="Rectangle 3"/>
          <p:cNvSpPr>
            <a:spLocks noGrp="1" noChangeArrowheads="1"/>
          </p:cNvSpPr>
          <p:nvPr>
            <p:ph type="title" idx="4294967295"/>
          </p:nvPr>
        </p:nvSpPr>
        <p:spPr>
          <a:xfrm>
            <a:off x="2052638" y="0"/>
            <a:ext cx="4770437" cy="685800"/>
          </a:xfrm>
        </p:spPr>
        <p:txBody>
          <a:bodyPr/>
          <a:lstStyle/>
          <a:p>
            <a:pPr algn="ctr" eaLnBrk="1" hangingPunct="1"/>
            <a:r>
              <a:rPr lang="en-US" altLang="zh-CN" sz="2800" b="1">
                <a:solidFill>
                  <a:srgbClr val="333300"/>
                </a:solidFill>
                <a:latin typeface="黑体" panose="02010609060101010101" pitchFamily="2" charset="-122"/>
                <a:ea typeface="黑体" panose="02010609060101010101" pitchFamily="2" charset="-122"/>
              </a:rPr>
              <a:t>8.5</a:t>
            </a:r>
            <a:r>
              <a:rPr lang="zh-CN" altLang="en-US" sz="2800" b="1">
                <a:solidFill>
                  <a:srgbClr val="333300"/>
                </a:solidFill>
                <a:latin typeface="黑体" panose="02010609060101010101" pitchFamily="2" charset="-122"/>
                <a:ea typeface="黑体" panose="02010609060101010101" pitchFamily="2" charset="-122"/>
              </a:rPr>
              <a:t>  最短路径</a:t>
            </a:r>
            <a:endParaRPr lang="zh-CN" altLang="en-US" sz="2800" b="1">
              <a:solidFill>
                <a:srgbClr val="333300"/>
              </a:solidFill>
              <a:latin typeface="黑体" panose="02010609060101010101" pitchFamily="2" charset="-122"/>
              <a:ea typeface="黑体" panose="02010609060101010101" pitchFamily="2" charset="-122"/>
            </a:endParaRPr>
          </a:p>
        </p:txBody>
      </p:sp>
      <p:sp>
        <p:nvSpPr>
          <p:cNvPr id="83974" name="Rectangle 5"/>
          <p:cNvSpPr>
            <a:spLocks noChangeArrowheads="1"/>
          </p:cNvSpPr>
          <p:nvPr/>
        </p:nvSpPr>
        <p:spPr bwMode="auto">
          <a:xfrm>
            <a:off x="482600" y="3575050"/>
            <a:ext cx="8153400"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05000"/>
              </a:lnSpc>
              <a:spcBef>
                <a:spcPct val="50000"/>
              </a:spcBef>
            </a:pPr>
            <a:r>
              <a:rPr lang="zh-CN" altLang="en-US" sz="2400">
                <a:solidFill>
                  <a:srgbClr val="333300"/>
                </a:solidFill>
                <a:ea typeface="黑体" panose="02010609060101010101" pitchFamily="2" charset="-122"/>
              </a:rPr>
              <a:t>两种常见的最短路径问题：</a:t>
            </a:r>
            <a:endParaRPr lang="zh-CN" altLang="en-US" sz="2400">
              <a:solidFill>
                <a:srgbClr val="333300"/>
              </a:solidFill>
              <a:ea typeface="黑体" panose="02010609060101010101" pitchFamily="2" charset="-122"/>
            </a:endParaRPr>
          </a:p>
          <a:p>
            <a:pPr>
              <a:lnSpc>
                <a:spcPct val="105000"/>
              </a:lnSpc>
              <a:spcBef>
                <a:spcPct val="50000"/>
              </a:spcBef>
            </a:pPr>
            <a:r>
              <a:rPr lang="zh-CN" altLang="en-US" sz="2400">
                <a:solidFill>
                  <a:schemeClr val="tx2"/>
                </a:solidFill>
                <a:ea typeface="黑体" panose="02010609060101010101" pitchFamily="2" charset="-122"/>
              </a:rPr>
              <a:t>一、 </a:t>
            </a:r>
            <a:r>
              <a:rPr lang="zh-CN" altLang="en-US" sz="2400">
                <a:solidFill>
                  <a:schemeClr val="tx2"/>
                </a:solidFill>
                <a:latin typeface="楷体_GB2312" pitchFamily="49" charset="-122"/>
                <a:ea typeface="楷体_GB2312" pitchFamily="49" charset="-122"/>
              </a:rPr>
              <a:t>单源最短路径</a:t>
            </a:r>
            <a:r>
              <a:rPr lang="en-US" altLang="zh-CN" sz="2400">
                <a:solidFill>
                  <a:srgbClr val="333300"/>
                </a:solidFill>
                <a:ea typeface="楷体_GB2312" pitchFamily="49" charset="-122"/>
              </a:rPr>
              <a:t>—</a:t>
            </a:r>
            <a:r>
              <a:rPr lang="zh-CN" altLang="en-US" sz="2400">
                <a:solidFill>
                  <a:srgbClr val="333300"/>
                </a:solidFill>
                <a:ea typeface="楷体_GB2312" pitchFamily="49" charset="-122"/>
              </a:rPr>
              <a:t>用</a:t>
            </a:r>
            <a:r>
              <a:rPr lang="en-US" altLang="zh-CN" sz="2400">
                <a:ea typeface="楷体_GB2312" pitchFamily="49" charset="-122"/>
                <a:hlinkClick r:id="" action="ppaction://hlinkshowjump?jump=nextslide"/>
              </a:rPr>
              <a:t>Dijkstra</a:t>
            </a:r>
            <a:r>
              <a:rPr lang="zh-CN" altLang="en-US" sz="2400">
                <a:ea typeface="楷体_GB2312" pitchFamily="49" charset="-122"/>
                <a:hlinkClick r:id="" action="ppaction://hlinkshowjump?jump=nextslide"/>
              </a:rPr>
              <a:t>（迪杰斯特拉）</a:t>
            </a:r>
            <a:r>
              <a:rPr lang="zh-CN" altLang="en-US" sz="2400">
                <a:solidFill>
                  <a:srgbClr val="333300"/>
                </a:solidFill>
                <a:latin typeface="楷体_GB2312" pitchFamily="49" charset="-122"/>
                <a:ea typeface="楷体_GB2312" pitchFamily="49" charset="-122"/>
              </a:rPr>
              <a:t>算法</a:t>
            </a:r>
            <a:endParaRPr lang="zh-CN" altLang="en-US" sz="2400">
              <a:solidFill>
                <a:srgbClr val="333300"/>
              </a:solidFill>
              <a:latin typeface="楷体_GB2312" pitchFamily="49" charset="-122"/>
              <a:ea typeface="楷体_GB2312" pitchFamily="49" charset="-122"/>
            </a:endParaRPr>
          </a:p>
          <a:p>
            <a:pPr>
              <a:lnSpc>
                <a:spcPct val="105000"/>
              </a:lnSpc>
              <a:spcBef>
                <a:spcPct val="50000"/>
              </a:spcBef>
            </a:pPr>
            <a:r>
              <a:rPr lang="zh-CN" altLang="en-US" sz="2400">
                <a:solidFill>
                  <a:schemeClr val="tx2"/>
                </a:solidFill>
                <a:latin typeface="楷体_GB2312" pitchFamily="49" charset="-122"/>
                <a:ea typeface="楷体_GB2312" pitchFamily="49" charset="-122"/>
              </a:rPr>
              <a:t>二、所有顶点间的最短路径</a:t>
            </a:r>
            <a:r>
              <a:rPr lang="en-US" altLang="zh-CN" sz="2400">
                <a:solidFill>
                  <a:srgbClr val="333300"/>
                </a:solidFill>
                <a:ea typeface="楷体_GB2312" pitchFamily="49" charset="-122"/>
              </a:rPr>
              <a:t>—</a:t>
            </a:r>
            <a:r>
              <a:rPr lang="zh-CN" altLang="en-US" sz="2400">
                <a:solidFill>
                  <a:srgbClr val="333300"/>
                </a:solidFill>
                <a:ea typeface="楷体_GB2312" pitchFamily="49" charset="-122"/>
              </a:rPr>
              <a:t>用</a:t>
            </a:r>
            <a:r>
              <a:rPr lang="en-US" altLang="zh-CN" sz="2400">
                <a:ea typeface="楷体_GB2312" pitchFamily="49" charset="-122"/>
                <a:hlinkClick r:id="rId1" action="ppaction://hlinksldjump"/>
              </a:rPr>
              <a:t>Floyd</a:t>
            </a:r>
            <a:r>
              <a:rPr lang="zh-CN" altLang="en-US" sz="2400">
                <a:ea typeface="楷体_GB2312" pitchFamily="49" charset="-122"/>
                <a:hlinkClick r:id="rId1" action="ppaction://hlinksldjump"/>
              </a:rPr>
              <a:t>（弗洛伊德）</a:t>
            </a:r>
            <a:r>
              <a:rPr lang="zh-CN" altLang="en-US" sz="2400">
                <a:solidFill>
                  <a:srgbClr val="333300"/>
                </a:solidFill>
                <a:ea typeface="楷体_GB2312" pitchFamily="49" charset="-122"/>
              </a:rPr>
              <a:t>算法</a:t>
            </a:r>
            <a:endParaRPr lang="zh-CN" altLang="en-US" sz="2400">
              <a:solidFill>
                <a:srgbClr val="333300"/>
              </a:solidFill>
              <a:ea typeface="楷体_GB2312" pitchFamily="49" charset="-122"/>
            </a:endParaRPr>
          </a:p>
        </p:txBody>
      </p:sp>
      <p:sp>
        <p:nvSpPr>
          <p:cNvPr id="83975" name="Rectangle 6"/>
          <p:cNvSpPr>
            <a:spLocks noChangeArrowheads="1"/>
          </p:cNvSpPr>
          <p:nvPr/>
        </p:nvSpPr>
        <p:spPr bwMode="auto">
          <a:xfrm>
            <a:off x="227013" y="1019175"/>
            <a:ext cx="84582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a:solidFill>
                  <a:srgbClr val="333300"/>
                </a:solidFill>
                <a:latin typeface="SimSun" panose="02010600030101010101" pitchFamily="2" charset="-122"/>
                <a:ea typeface="SimSun" panose="02010600030101010101" pitchFamily="2" charset="-122"/>
              </a:rPr>
              <a:t>典型用途：交通问题。如：城市</a:t>
            </a:r>
            <a:r>
              <a:rPr lang="en-US" altLang="zh-CN" sz="2400" b="1">
                <a:solidFill>
                  <a:srgbClr val="333300"/>
                </a:solidFill>
                <a:latin typeface="SimSun" panose="02010600030101010101" pitchFamily="2" charset="-122"/>
                <a:ea typeface="SimSun" panose="02010600030101010101" pitchFamily="2" charset="-122"/>
              </a:rPr>
              <a:t>A</a:t>
            </a:r>
            <a:r>
              <a:rPr lang="zh-CN" altLang="en-US" sz="2400" b="1">
                <a:solidFill>
                  <a:srgbClr val="333300"/>
                </a:solidFill>
                <a:latin typeface="SimSun" panose="02010600030101010101" pitchFamily="2" charset="-122"/>
                <a:ea typeface="SimSun" panose="02010600030101010101" pitchFamily="2" charset="-122"/>
              </a:rPr>
              <a:t>到城市</a:t>
            </a:r>
            <a:r>
              <a:rPr lang="en-US" altLang="zh-CN" sz="2400" b="1">
                <a:solidFill>
                  <a:srgbClr val="333300"/>
                </a:solidFill>
                <a:latin typeface="SimSun" panose="02010600030101010101" pitchFamily="2" charset="-122"/>
                <a:ea typeface="SimSun" panose="02010600030101010101" pitchFamily="2" charset="-122"/>
              </a:rPr>
              <a:t>B</a:t>
            </a:r>
            <a:r>
              <a:rPr lang="zh-CN" altLang="en-US" sz="2400" b="1">
                <a:solidFill>
                  <a:srgbClr val="333300"/>
                </a:solidFill>
                <a:latin typeface="SimSun" panose="02010600030101010101" pitchFamily="2" charset="-122"/>
                <a:ea typeface="SimSun" panose="02010600030101010101" pitchFamily="2" charset="-122"/>
              </a:rPr>
              <a:t>有多条线路，但每条线路的交通费（或所需时间）不同，那么，</a:t>
            </a:r>
            <a:r>
              <a:rPr lang="zh-CN" altLang="en-US" sz="2400" b="1">
                <a:solidFill>
                  <a:schemeClr val="tx2"/>
                </a:solidFill>
                <a:latin typeface="SimSun" panose="02010600030101010101" pitchFamily="2" charset="-122"/>
                <a:ea typeface="SimSun" panose="02010600030101010101" pitchFamily="2" charset="-122"/>
              </a:rPr>
              <a:t>如何选择一条线路，使总费用（或总时间）最少？</a:t>
            </a:r>
            <a:endParaRPr lang="zh-CN" altLang="en-US" sz="2400" b="1">
              <a:solidFill>
                <a:schemeClr val="tx2"/>
              </a:solidFill>
              <a:latin typeface="SimSun" panose="02010600030101010101" pitchFamily="2" charset="-122"/>
              <a:ea typeface="SimSun" panose="02010600030101010101" pitchFamily="2" charset="-122"/>
            </a:endParaRPr>
          </a:p>
          <a:p>
            <a:pPr>
              <a:spcBef>
                <a:spcPct val="50000"/>
              </a:spcBef>
            </a:pPr>
            <a:r>
              <a:rPr lang="zh-CN" altLang="en-US" sz="2400" b="1">
                <a:solidFill>
                  <a:srgbClr val="333300"/>
                </a:solidFill>
                <a:latin typeface="SimSun" panose="02010600030101010101" pitchFamily="2" charset="-122"/>
                <a:ea typeface="SimSun" panose="02010600030101010101" pitchFamily="2" charset="-122"/>
              </a:rPr>
              <a:t>问题抽象：在</a:t>
            </a:r>
            <a:r>
              <a:rPr lang="zh-CN" altLang="en-US" sz="2400" b="1">
                <a:solidFill>
                  <a:schemeClr val="tx2"/>
                </a:solidFill>
                <a:latin typeface="SimSun" panose="02010600030101010101" pitchFamily="2" charset="-122"/>
                <a:ea typeface="SimSun" panose="02010600030101010101" pitchFamily="2" charset="-122"/>
              </a:rPr>
              <a:t>带权有向图</a:t>
            </a:r>
            <a:r>
              <a:rPr lang="zh-CN" altLang="en-US" sz="2400" b="1">
                <a:solidFill>
                  <a:srgbClr val="333300"/>
                </a:solidFill>
                <a:latin typeface="SimSun" panose="02010600030101010101" pitchFamily="2" charset="-122"/>
                <a:ea typeface="SimSun" panose="02010600030101010101" pitchFamily="2" charset="-122"/>
              </a:rPr>
              <a:t>中</a:t>
            </a:r>
            <a:r>
              <a:rPr lang="en-US" altLang="zh-CN" sz="2400" b="1">
                <a:solidFill>
                  <a:srgbClr val="333300"/>
                </a:solidFill>
                <a:latin typeface="SimSun" panose="02010600030101010101" pitchFamily="2" charset="-122"/>
                <a:ea typeface="SimSun" panose="02010600030101010101" pitchFamily="2" charset="-122"/>
              </a:rPr>
              <a:t>A</a:t>
            </a:r>
            <a:r>
              <a:rPr lang="zh-CN" altLang="en-US" sz="2400" b="1">
                <a:solidFill>
                  <a:srgbClr val="333300"/>
                </a:solidFill>
                <a:latin typeface="SimSun" panose="02010600030101010101" pitchFamily="2" charset="-122"/>
                <a:ea typeface="SimSun" panose="02010600030101010101" pitchFamily="2" charset="-122"/>
              </a:rPr>
              <a:t>点（源点）到达</a:t>
            </a:r>
            <a:r>
              <a:rPr lang="en-US" altLang="zh-CN" sz="2400" b="1">
                <a:solidFill>
                  <a:srgbClr val="333300"/>
                </a:solidFill>
                <a:latin typeface="SimSun" panose="02010600030101010101" pitchFamily="2" charset="-122"/>
                <a:ea typeface="SimSun" panose="02010600030101010101" pitchFamily="2" charset="-122"/>
              </a:rPr>
              <a:t>B</a:t>
            </a:r>
            <a:r>
              <a:rPr lang="zh-CN" altLang="en-US" sz="2400" b="1">
                <a:solidFill>
                  <a:srgbClr val="333300"/>
                </a:solidFill>
                <a:latin typeface="SimSun" panose="02010600030101010101" pitchFamily="2" charset="-122"/>
                <a:ea typeface="SimSun" panose="02010600030101010101" pitchFamily="2" charset="-122"/>
              </a:rPr>
              <a:t>点（终点）的多条路径中，寻找一条</a:t>
            </a:r>
            <a:r>
              <a:rPr lang="zh-CN" altLang="en-US" sz="2400" b="1">
                <a:solidFill>
                  <a:schemeClr val="tx2"/>
                </a:solidFill>
                <a:latin typeface="SimSun" panose="02010600030101010101" pitchFamily="2" charset="-122"/>
                <a:ea typeface="SimSun" panose="02010600030101010101" pitchFamily="2" charset="-122"/>
              </a:rPr>
              <a:t>各边权值之和最小</a:t>
            </a:r>
            <a:r>
              <a:rPr lang="zh-CN" altLang="en-US" sz="2400" b="1">
                <a:solidFill>
                  <a:srgbClr val="333300"/>
                </a:solidFill>
                <a:latin typeface="SimSun" panose="02010600030101010101" pitchFamily="2" charset="-122"/>
                <a:ea typeface="SimSun" panose="02010600030101010101" pitchFamily="2" charset="-122"/>
              </a:rPr>
              <a:t>的路径，即最短路径。</a:t>
            </a:r>
            <a:endParaRPr lang="zh-CN" altLang="en-US" sz="2400" b="1">
              <a:solidFill>
                <a:srgbClr val="333300"/>
              </a:solidFill>
              <a:latin typeface="SimSun" panose="02010600030101010101" pitchFamily="2" charset="-122"/>
              <a:ea typeface="SimSun" panose="02010600030101010101" pitchFamily="2" charset="-122"/>
            </a:endParaRPr>
          </a:p>
        </p:txBody>
      </p:sp>
      <p:sp>
        <p:nvSpPr>
          <p:cNvPr id="83976" name="AutoShape 8"/>
          <p:cNvSpPr>
            <a:spLocks noChangeArrowheads="1"/>
          </p:cNvSpPr>
          <p:nvPr/>
        </p:nvSpPr>
        <p:spPr bwMode="auto">
          <a:xfrm>
            <a:off x="6069013" y="5546725"/>
            <a:ext cx="2628900" cy="831850"/>
          </a:xfrm>
          <a:prstGeom prst="wedgeRectCallout">
            <a:avLst>
              <a:gd name="adj1" fmla="val -38310"/>
              <a:gd name="adj2" fmla="val -106741"/>
            </a:avLst>
          </a:prstGeom>
          <a:solidFill>
            <a:schemeClr val="accent1"/>
          </a:solidFill>
          <a:ln w="9525">
            <a:solidFill>
              <a:schemeClr val="tx1"/>
            </a:solidFill>
            <a:miter lim="800000"/>
          </a:ln>
        </p:spPr>
        <p:txBody>
          <a:bodyPr/>
          <a:lstStyle/>
          <a:p>
            <a:pPr algn="ctr"/>
            <a:r>
              <a:rPr lang="zh-CN" altLang="en-US" sz="2800">
                <a:solidFill>
                  <a:srgbClr val="333300"/>
                </a:solidFill>
                <a:ea typeface="楷体_GB2312" pitchFamily="49" charset="-122"/>
              </a:rPr>
              <a:t>任意两顶点</a:t>
            </a:r>
            <a:endParaRPr lang="en-US" sz="2800">
              <a:solidFill>
                <a:srgbClr val="333300"/>
              </a:solidFill>
              <a:ea typeface="楷体_GB2312" pitchFamily="49" charset="-122"/>
            </a:endParaRPr>
          </a:p>
          <a:p>
            <a:pPr algn="ctr"/>
            <a:r>
              <a:rPr lang="zh-CN" altLang="en-US" sz="2800">
                <a:solidFill>
                  <a:srgbClr val="333300"/>
                </a:solidFill>
                <a:ea typeface="楷体_GB2312" pitchFamily="49" charset="-122"/>
              </a:rPr>
              <a:t>之间</a:t>
            </a:r>
            <a:endParaRPr lang="zh-CN" altLang="en-US" sz="2800">
              <a:solidFill>
                <a:srgbClr val="333300"/>
              </a:solidFill>
              <a:ea typeface="楷体_GB2312" pitchFamily="49"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97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3974">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8397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3972"/>
                                        </p:tgtEl>
                                        <p:attrNameLst>
                                          <p:attrName>style.visibility</p:attrName>
                                        </p:attrNameLst>
                                      </p:cBhvr>
                                      <p:to>
                                        <p:strVal val="visible"/>
                                      </p:to>
                                    </p:set>
                                    <p:animEffect transition="in" filter="wipe(down)">
                                      <p:cBhvr>
                                        <p:cTn id="17" dur="500"/>
                                        <p:tgtEl>
                                          <p:spTgt spid="8397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83974">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83976"/>
                                        </p:tgtEl>
                                        <p:attrNameLst>
                                          <p:attrName>style.visibility</p:attrName>
                                        </p:attrNameLst>
                                      </p:cBhvr>
                                      <p:to>
                                        <p:strVal val="visible"/>
                                      </p:to>
                                    </p:set>
                                    <p:animEffect transition="in" filter="wipe(down)">
                                      <p:cBhvr>
                                        <p:cTn id="26" dur="500"/>
                                        <p:tgtEl>
                                          <p:spTgt spid="839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2" grpId="0" bldLvl="0" animBg="1" autoUpdateAnimBg="0"/>
      <p:bldP spid="83974" grpId="0" autoUpdateAnimBg="0" build="p"/>
      <p:bldP spid="83976" grpId="0" bldLvl="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290224"/>
            <a:ext cx="9144000" cy="3046988"/>
          </a:xfrm>
          <a:prstGeom prst="rect">
            <a:avLst/>
          </a:prstGeom>
        </p:spPr>
        <p:txBody>
          <a:bodyPr wrap="square">
            <a:spAutoFit/>
          </a:bodyPr>
          <a:lstStyle/>
          <a:p>
            <a:r>
              <a:rPr lang="en-US" altLang="zh-CN" sz="3200" dirty="0"/>
              <a:t>Floyd</a:t>
            </a:r>
            <a:r>
              <a:rPr lang="zh-CN" altLang="en-US" sz="3200" dirty="0"/>
              <a:t>是一种经典的多源最短路径算法，它通过动态规划的思想来寻找给定加权图中的多源点之间的最短路径，算法时间复杂度是</a:t>
            </a:r>
            <a:r>
              <a:rPr lang="en-US" altLang="zh-CN" sz="3200" dirty="0"/>
              <a:t>O(n3)</a:t>
            </a:r>
            <a:r>
              <a:rPr lang="zh-CN" altLang="en-US" sz="3200" dirty="0"/>
              <a:t>。之所以叫</a:t>
            </a:r>
            <a:r>
              <a:rPr lang="en-US" altLang="zh-CN" sz="3200" dirty="0"/>
              <a:t>Floyd</a:t>
            </a:r>
            <a:r>
              <a:rPr lang="zh-CN" altLang="en-US" sz="3200" dirty="0"/>
              <a:t>是因为该算法发明人之一是</a:t>
            </a:r>
            <a:r>
              <a:rPr lang="en-US" altLang="zh-CN" sz="3200" dirty="0"/>
              <a:t>Robert Floyd</a:t>
            </a:r>
            <a:r>
              <a:rPr lang="zh-CN" altLang="en-US" sz="3200" dirty="0"/>
              <a:t>，他是</a:t>
            </a:r>
            <a:r>
              <a:rPr lang="en-US" altLang="zh-CN" sz="3200" dirty="0"/>
              <a:t>1978</a:t>
            </a:r>
            <a:r>
              <a:rPr lang="zh-CN" altLang="en-US" sz="3200" dirty="0"/>
              <a:t>年图灵奖获得者，同时也是斯坦福大学计算机科学系教授。</a:t>
            </a:r>
            <a:endParaRPr lang="zh-CN" altLang="en-US" sz="3200" dirty="0"/>
          </a:p>
        </p:txBody>
      </p:sp>
      <p:sp>
        <p:nvSpPr>
          <p:cNvPr id="3" name="Rectangle 2"/>
          <p:cNvSpPr txBox="1">
            <a:spLocks noChangeArrowheads="1"/>
          </p:cNvSpPr>
          <p:nvPr/>
        </p:nvSpPr>
        <p:spPr bwMode="auto">
          <a:xfrm>
            <a:off x="457200" y="152400"/>
            <a:ext cx="5638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5pPr>
            <a:lvl6pPr marL="4572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6pPr>
            <a:lvl7pPr marL="9144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7pPr>
            <a:lvl8pPr marL="13716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8pPr>
            <a:lvl9pPr marL="18288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9pPr>
          </a:lstStyle>
          <a:p>
            <a:pPr eaLnBrk="1" hangingPunct="1"/>
            <a:r>
              <a:rPr lang="en-US" altLang="zh-CN" sz="2800" dirty="0"/>
              <a:t>Floyd</a:t>
            </a:r>
            <a:r>
              <a:rPr lang="zh-CN" altLang="en-US" sz="2800" b="1" kern="0" dirty="0" smtClean="0">
                <a:ea typeface="楷体_GB2312" pitchFamily="49" charset="-122"/>
              </a:rPr>
              <a:t>算法</a:t>
            </a:r>
            <a:endParaRPr lang="zh-CN" altLang="en-US" sz="2800" b="1" kern="0" dirty="0">
              <a:ea typeface="楷体_GB2312" pitchFamily="49" charset="-122"/>
            </a:endParaRPr>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50164"/>
            <a:ext cx="9144000" cy="3046988"/>
          </a:xfrm>
          <a:prstGeom prst="rect">
            <a:avLst/>
          </a:prstGeom>
        </p:spPr>
        <p:txBody>
          <a:bodyPr wrap="square">
            <a:spAutoFit/>
          </a:bodyPr>
          <a:lstStyle/>
          <a:p>
            <a:r>
              <a:rPr lang="zh-CN" altLang="en-US" sz="3200" dirty="0"/>
              <a:t>可以理解为逐一选择中转点，然后针对该中转点，所有以此为中转点的其它点都要根据规定进行更新，这个规定就是原来两点之间的距离如果通过该中转点变小了则更新距离矩阵</a:t>
            </a:r>
            <a:r>
              <a:rPr lang="zh-CN" altLang="en-US" sz="3200" dirty="0" smtClean="0"/>
              <a:t>。当</a:t>
            </a:r>
            <a:r>
              <a:rPr lang="zh-CN" altLang="en-US" sz="3200" dirty="0"/>
              <a:t>图中所有顶点都被作为中转点处理以后，那么得到的最后距离矩阵就是多源最短距离矩阵了。</a:t>
            </a:r>
            <a:endParaRPr lang="zh-CN" altLang="en-US" sz="3200" dirty="0"/>
          </a:p>
        </p:txBody>
      </p:sp>
      <p:sp>
        <p:nvSpPr>
          <p:cNvPr id="3" name="Rectangle 2"/>
          <p:cNvSpPr txBox="1">
            <a:spLocks noChangeArrowheads="1"/>
          </p:cNvSpPr>
          <p:nvPr/>
        </p:nvSpPr>
        <p:spPr bwMode="auto">
          <a:xfrm>
            <a:off x="457200" y="152400"/>
            <a:ext cx="5638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5pPr>
            <a:lvl6pPr marL="4572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6pPr>
            <a:lvl7pPr marL="9144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7pPr>
            <a:lvl8pPr marL="13716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8pPr>
            <a:lvl9pPr marL="18288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9pPr>
          </a:lstStyle>
          <a:p>
            <a:pPr eaLnBrk="1" hangingPunct="1"/>
            <a:r>
              <a:rPr lang="en-US" altLang="zh-CN" sz="2800" dirty="0"/>
              <a:t>Floyd</a:t>
            </a:r>
            <a:r>
              <a:rPr lang="zh-CN" altLang="en-US" sz="2800" b="1" kern="0" dirty="0" smtClean="0">
                <a:ea typeface="楷体_GB2312" pitchFamily="49" charset="-122"/>
              </a:rPr>
              <a:t>算法</a:t>
            </a:r>
            <a:endParaRPr lang="zh-CN" altLang="en-US" sz="2800" b="1" kern="0" dirty="0">
              <a:ea typeface="楷体_GB2312" pitchFamily="49" charset="-122"/>
            </a:endParaRPr>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A7A06255-1535-41F0-85BE-017FE80355FD}"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12291" name="灯片编号占位符 4"/>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r>
              <a:rPr lang="en-US" altLang="zh-CN" sz="1800" b="1">
                <a:latin typeface="华文新魏" panose="02010800040101010101" pitchFamily="2" charset="-122"/>
                <a:ea typeface="华文新魏" panose="02010800040101010101" pitchFamily="2" charset="-122"/>
              </a:rPr>
              <a:t>146-</a:t>
            </a:r>
            <a:fld id="{96CF750E-FB01-480B-9F0F-455932963392}"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12292" name="Rectangle 4"/>
          <p:cNvSpPr>
            <a:spLocks noGrp="1" noChangeArrowheads="1"/>
          </p:cNvSpPr>
          <p:nvPr>
            <p:ph type="title" idx="4294967295"/>
          </p:nvPr>
        </p:nvSpPr>
        <p:spPr/>
        <p:txBody>
          <a:bodyPr/>
          <a:lstStyle/>
          <a:p>
            <a:pPr algn="just" eaLnBrk="1" hangingPunct="1"/>
            <a:r>
              <a:rPr lang="en-US" altLang="zh-CN">
                <a:ea typeface="仿宋_GB2312" pitchFamily="49" charset="-122"/>
              </a:rPr>
              <a:t>   </a:t>
            </a:r>
            <a:endParaRPr lang="en-US" altLang="zh-CN">
              <a:ea typeface="仿宋_GB2312" pitchFamily="49" charset="-122"/>
            </a:endParaRPr>
          </a:p>
        </p:txBody>
      </p:sp>
      <p:sp>
        <p:nvSpPr>
          <p:cNvPr id="14341" name="Rectangle 5"/>
          <p:cNvSpPr>
            <a:spLocks noGrp="1" noChangeArrowheads="1"/>
          </p:cNvSpPr>
          <p:nvPr>
            <p:ph type="body" idx="4294967295"/>
          </p:nvPr>
        </p:nvSpPr>
        <p:spPr>
          <a:xfrm>
            <a:off x="263525" y="717550"/>
            <a:ext cx="8689975" cy="6096000"/>
          </a:xfrm>
        </p:spPr>
        <p:txBody>
          <a:bodyPr/>
          <a:lstStyle/>
          <a:p>
            <a:pPr eaLnBrk="1" hangingPunct="1">
              <a:lnSpc>
                <a:spcPct val="105000"/>
              </a:lnSpc>
              <a:buClr>
                <a:srgbClr val="800080"/>
              </a:buClr>
              <a:buSzPct val="50000"/>
              <a:buFont typeface="Wingdings" panose="05000000000000000000" pitchFamily="2" charset="2"/>
              <a:buNone/>
            </a:pPr>
            <a:r>
              <a:rPr lang="en-US" altLang="zh-CN" sz="3000" b="1">
                <a:latin typeface="Times New Roman" panose="02020603050405020304" pitchFamily="18" charset="0"/>
                <a:ea typeface="仿宋_GB2312" pitchFamily="49" charset="-122"/>
              </a:rPr>
              <a:t>4.</a:t>
            </a:r>
            <a:r>
              <a:rPr lang="en-US" altLang="zh-CN" sz="3000" b="1">
                <a:solidFill>
                  <a:schemeClr val="tx2"/>
                </a:solidFill>
                <a:latin typeface="Times New Roman" panose="02020603050405020304" pitchFamily="18" charset="0"/>
                <a:ea typeface="仿宋_GB2312" pitchFamily="49" charset="-122"/>
              </a:rPr>
              <a:t> </a:t>
            </a:r>
            <a:r>
              <a:rPr lang="zh-CN" altLang="en-US" sz="3000" b="1">
                <a:solidFill>
                  <a:schemeClr val="tx2"/>
                </a:solidFill>
                <a:latin typeface="Times New Roman" panose="02020603050405020304" pitchFamily="18" charset="0"/>
                <a:ea typeface="仿宋_GB2312" pitchFamily="49" charset="-122"/>
              </a:rPr>
              <a:t>邻接顶点</a:t>
            </a:r>
            <a:r>
              <a:rPr lang="zh-CN" altLang="en-US" sz="3000" b="1">
                <a:latin typeface="Times New Roman" panose="02020603050405020304" pitchFamily="18" charset="0"/>
                <a:ea typeface="仿宋_GB2312" pitchFamily="49" charset="-122"/>
              </a:rPr>
              <a:t>   如果</a:t>
            </a:r>
            <a:r>
              <a:rPr lang="zh-CN" altLang="en-US" sz="3000" b="1">
                <a:solidFill>
                  <a:srgbClr val="008080"/>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u</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v</a:t>
            </a:r>
            <a:r>
              <a:rPr lang="en-US" altLang="zh-CN" sz="3000" b="1">
                <a:solidFill>
                  <a:schemeClr val="tx2"/>
                </a:solidFill>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是 </a:t>
            </a:r>
            <a:r>
              <a:rPr lang="en-US" altLang="zh-CN" sz="3000" b="1" i="1">
                <a:latin typeface="Times New Roman" panose="02020603050405020304" pitchFamily="18" charset="0"/>
                <a:ea typeface="仿宋_GB2312" pitchFamily="49" charset="-122"/>
              </a:rPr>
              <a:t>E</a:t>
            </a:r>
            <a:r>
              <a:rPr lang="en-US" altLang="zh-CN" sz="3000" b="1">
                <a:latin typeface="Times New Roman" panose="02020603050405020304" pitchFamily="18" charset="0"/>
                <a:ea typeface="仿宋_GB2312" pitchFamily="49" charset="-122"/>
              </a:rPr>
              <a:t>(G) </a:t>
            </a:r>
            <a:r>
              <a:rPr lang="zh-CN" altLang="en-US" sz="3000" b="1">
                <a:latin typeface="Times New Roman" panose="02020603050405020304" pitchFamily="18" charset="0"/>
                <a:ea typeface="仿宋_GB2312" pitchFamily="49" charset="-122"/>
              </a:rPr>
              <a:t>中的一条边，则称 </a:t>
            </a:r>
            <a:r>
              <a:rPr lang="en-US" altLang="zh-CN" sz="3000" b="1" i="1">
                <a:latin typeface="Times New Roman" panose="02020603050405020304" pitchFamily="18" charset="0"/>
                <a:ea typeface="仿宋_GB2312" pitchFamily="49" charset="-122"/>
              </a:rPr>
              <a:t>u </a:t>
            </a:r>
            <a:r>
              <a:rPr lang="zh-CN" altLang="en-US" sz="3000" b="1">
                <a:latin typeface="Times New Roman" panose="02020603050405020304" pitchFamily="18" charset="0"/>
                <a:ea typeface="仿宋_GB2312" pitchFamily="49" charset="-122"/>
              </a:rPr>
              <a:t>与 </a:t>
            </a:r>
            <a:r>
              <a:rPr lang="en-US" altLang="zh-CN" sz="3000" b="1" i="1">
                <a:latin typeface="Times New Roman" panose="02020603050405020304" pitchFamily="18" charset="0"/>
                <a:ea typeface="仿宋_GB2312" pitchFamily="49" charset="-122"/>
              </a:rPr>
              <a:t>v </a:t>
            </a:r>
            <a:r>
              <a:rPr lang="zh-CN" altLang="en-US" sz="3000" b="1">
                <a:latin typeface="Times New Roman" panose="02020603050405020304" pitchFamily="18" charset="0"/>
                <a:ea typeface="仿宋_GB2312" pitchFamily="49" charset="-122"/>
              </a:rPr>
              <a:t>互为邻接顶点</a:t>
            </a:r>
            <a:r>
              <a:rPr lang="zh-CN" altLang="en-US" sz="3000">
                <a:latin typeface="Times New Roman" panose="02020603050405020304" pitchFamily="18" charset="0"/>
                <a:ea typeface="仿宋_GB2312" pitchFamily="49" charset="-122"/>
              </a:rPr>
              <a:t>。</a:t>
            </a:r>
            <a:endParaRPr lang="zh-CN" altLang="en-US" sz="3000">
              <a:latin typeface="Times New Roman" panose="02020603050405020304" pitchFamily="18" charset="0"/>
              <a:ea typeface="仿宋_GB2312" pitchFamily="49" charset="-122"/>
            </a:endParaRPr>
          </a:p>
          <a:p>
            <a:pPr eaLnBrk="1" hangingPunct="1">
              <a:lnSpc>
                <a:spcPct val="105000"/>
              </a:lnSpc>
              <a:buClr>
                <a:srgbClr val="800080"/>
              </a:buClr>
              <a:buSzPct val="50000"/>
              <a:buFont typeface="Wingdings" panose="05000000000000000000" pitchFamily="2" charset="2"/>
              <a:buNone/>
            </a:pPr>
            <a:r>
              <a:rPr lang="en-US" altLang="zh-CN" sz="3000" b="1">
                <a:latin typeface="Times New Roman" panose="02020603050405020304" pitchFamily="18" charset="0"/>
                <a:ea typeface="仿宋_GB2312" pitchFamily="49" charset="-122"/>
              </a:rPr>
              <a:t>5.</a:t>
            </a:r>
            <a:r>
              <a:rPr lang="en-US" altLang="zh-CN" sz="3000" b="1">
                <a:solidFill>
                  <a:schemeClr val="tx2"/>
                </a:solidFill>
                <a:latin typeface="Times New Roman" panose="02020603050405020304" pitchFamily="18" charset="0"/>
                <a:ea typeface="仿宋_GB2312" pitchFamily="49" charset="-122"/>
              </a:rPr>
              <a:t> </a:t>
            </a:r>
            <a:r>
              <a:rPr lang="zh-CN" altLang="en-US" sz="3000" b="1">
                <a:solidFill>
                  <a:schemeClr val="tx2"/>
                </a:solidFill>
                <a:latin typeface="Times New Roman" panose="02020603050405020304" pitchFamily="18" charset="0"/>
                <a:ea typeface="仿宋_GB2312" pitchFamily="49" charset="-122"/>
              </a:rPr>
              <a:t>子图</a:t>
            </a:r>
            <a:r>
              <a:rPr lang="zh-CN" altLang="en-US" sz="3000" b="1">
                <a:latin typeface="Times New Roman" panose="02020603050405020304" pitchFamily="18" charset="0"/>
                <a:ea typeface="仿宋_GB2312" pitchFamily="49" charset="-122"/>
              </a:rPr>
              <a:t>  设有两个图</a:t>
            </a:r>
            <a:r>
              <a:rPr lang="en-US" altLang="zh-CN" sz="3000" b="1">
                <a:latin typeface="Times New Roman" panose="02020603050405020304" pitchFamily="18" charset="0"/>
                <a:ea typeface="仿宋_GB2312" pitchFamily="49" charset="-122"/>
              </a:rPr>
              <a:t>G</a:t>
            </a:r>
            <a:r>
              <a:rPr lang="zh-CN" altLang="en-US"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V</a:t>
            </a:r>
            <a:r>
              <a:rPr lang="en-US" altLang="zh-CN" sz="3000" b="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E</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和</a:t>
            </a:r>
            <a:r>
              <a:rPr lang="en-US" altLang="zh-CN" sz="3000" b="1">
                <a:latin typeface="Times New Roman" panose="02020603050405020304" pitchFamily="18" charset="0"/>
                <a:ea typeface="仿宋_GB2312" pitchFamily="49" charset="-122"/>
              </a:rPr>
              <a:t>G'</a:t>
            </a:r>
            <a:r>
              <a:rPr lang="zh-CN" altLang="en-US"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V</a:t>
            </a:r>
            <a:r>
              <a:rPr lang="en-US" altLang="zh-CN" sz="3000" b="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E</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a:t>
            </a:r>
            <a:endParaRPr lang="en-US" sz="3000" b="1">
              <a:latin typeface="Times New Roman" panose="02020603050405020304" pitchFamily="18" charset="0"/>
              <a:ea typeface="仿宋_GB2312" pitchFamily="49" charset="-122"/>
            </a:endParaRPr>
          </a:p>
          <a:p>
            <a:pPr eaLnBrk="1" hangingPunct="1">
              <a:lnSpc>
                <a:spcPct val="105000"/>
              </a:lnSpc>
              <a:buClr>
                <a:srgbClr val="800080"/>
              </a:buClr>
              <a:buSzPct val="50000"/>
              <a:buFont typeface="Wingdings" panose="05000000000000000000" pitchFamily="2" charset="2"/>
              <a:buNone/>
            </a:pPr>
            <a:r>
              <a:rPr lang="en-US"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若</a:t>
            </a:r>
            <a:r>
              <a:rPr lang="en-US" altLang="zh-CN" sz="3000" b="1" i="1">
                <a:latin typeface="Times New Roman" panose="02020603050405020304" pitchFamily="18" charset="0"/>
                <a:ea typeface="仿宋_GB2312" pitchFamily="49" charset="-122"/>
              </a:rPr>
              <a:t>V </a:t>
            </a:r>
            <a:r>
              <a:rPr lang="en-US" altLang="zh-CN"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sym typeface="Symbol" panose="05050102010706020507" pitchFamily="18" charset="2"/>
              </a:rPr>
              <a:t></a:t>
            </a:r>
            <a:r>
              <a:rPr lang="en-US" altLang="zh-CN" sz="3000" b="1" i="1">
                <a:latin typeface="Times New Roman" panose="02020603050405020304" pitchFamily="18" charset="0"/>
                <a:ea typeface="仿宋_GB2312" pitchFamily="49" charset="-122"/>
              </a:rPr>
              <a:t> V </a:t>
            </a:r>
            <a:r>
              <a:rPr lang="zh-CN" altLang="en-US" sz="3000" b="1">
                <a:latin typeface="Times New Roman" panose="02020603050405020304" pitchFamily="18" charset="0"/>
                <a:ea typeface="仿宋_GB2312" pitchFamily="49" charset="-122"/>
              </a:rPr>
              <a:t>且</a:t>
            </a:r>
            <a:r>
              <a:rPr lang="en-US" altLang="zh-CN" sz="3000" b="1" i="1">
                <a:latin typeface="Times New Roman" panose="02020603050405020304" pitchFamily="18" charset="0"/>
                <a:ea typeface="仿宋_GB2312" pitchFamily="49" charset="-122"/>
              </a:rPr>
              <a:t>E</a:t>
            </a:r>
            <a:r>
              <a:rPr lang="en-US" altLang="zh-CN"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sym typeface="Symbol" panose="05050102010706020507" pitchFamily="18" charset="2"/>
              </a:rPr>
              <a:t></a:t>
            </a:r>
            <a:r>
              <a:rPr lang="en-US" altLang="zh-CN" sz="3000" b="1" i="1">
                <a:latin typeface="Times New Roman" panose="02020603050405020304" pitchFamily="18" charset="0"/>
                <a:ea typeface="仿宋_GB2312" pitchFamily="49" charset="-122"/>
              </a:rPr>
              <a:t>E</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则称图</a:t>
            </a:r>
            <a:r>
              <a:rPr lang="en-US" altLang="zh-CN" sz="3000" b="1">
                <a:latin typeface="Times New Roman" panose="02020603050405020304" pitchFamily="18" charset="0"/>
                <a:ea typeface="仿宋_GB2312" pitchFamily="49" charset="-122"/>
              </a:rPr>
              <a:t>G'</a:t>
            </a:r>
            <a:r>
              <a:rPr lang="zh-CN" altLang="en-US" sz="3000" b="1">
                <a:latin typeface="Times New Roman" panose="02020603050405020304" pitchFamily="18" charset="0"/>
                <a:ea typeface="仿宋_GB2312" pitchFamily="49" charset="-122"/>
              </a:rPr>
              <a:t>是图</a:t>
            </a:r>
            <a:r>
              <a:rPr lang="en-US" altLang="zh-CN" sz="3000" b="1">
                <a:latin typeface="Times New Roman" panose="02020603050405020304" pitchFamily="18" charset="0"/>
                <a:ea typeface="仿宋_GB2312" pitchFamily="49" charset="-122"/>
              </a:rPr>
              <a:t>G</a:t>
            </a:r>
            <a:r>
              <a:rPr lang="zh-CN" altLang="en-US" sz="3000" b="1">
                <a:latin typeface="Times New Roman" panose="02020603050405020304" pitchFamily="18" charset="0"/>
                <a:ea typeface="仿宋_GB2312" pitchFamily="49" charset="-122"/>
              </a:rPr>
              <a:t>的子图。</a:t>
            </a:r>
            <a:endParaRPr lang="zh-CN" altLang="en-US" sz="3000" b="1">
              <a:latin typeface="Times New Roman" panose="02020603050405020304" pitchFamily="18" charset="0"/>
              <a:ea typeface="仿宋_GB2312" pitchFamily="49" charset="-122"/>
            </a:endParaRPr>
          </a:p>
          <a:p>
            <a:pPr eaLnBrk="1" hangingPunct="1">
              <a:lnSpc>
                <a:spcPct val="105000"/>
              </a:lnSpc>
              <a:buClr>
                <a:srgbClr val="800080"/>
              </a:buClr>
              <a:buSzPct val="50000"/>
            </a:pPr>
            <a:endParaRPr lang="zh-CN" altLang="en-US" sz="3000" b="1">
              <a:latin typeface="Times New Roman" panose="02020603050405020304" pitchFamily="18" charset="0"/>
              <a:ea typeface="仿宋_GB2312" pitchFamily="49" charset="-122"/>
            </a:endParaRPr>
          </a:p>
          <a:p>
            <a:pPr eaLnBrk="1" hangingPunct="1">
              <a:lnSpc>
                <a:spcPct val="105000"/>
              </a:lnSpc>
              <a:buClr>
                <a:srgbClr val="800080"/>
              </a:buClr>
              <a:buSzPct val="50000"/>
            </a:pPr>
            <a:endParaRPr lang="zh-CN" altLang="en-US" sz="3000" b="1">
              <a:solidFill>
                <a:srgbClr val="008080"/>
              </a:solidFill>
              <a:latin typeface="Times New Roman" panose="02020603050405020304" pitchFamily="18" charset="0"/>
              <a:ea typeface="仿宋_GB2312" pitchFamily="49" charset="-122"/>
            </a:endParaRPr>
          </a:p>
          <a:p>
            <a:pPr eaLnBrk="1" hangingPunct="1">
              <a:lnSpc>
                <a:spcPct val="105000"/>
              </a:lnSpc>
              <a:buClr>
                <a:srgbClr val="800080"/>
              </a:buClr>
              <a:buSzPct val="50000"/>
            </a:pPr>
            <a:endParaRPr lang="zh-CN" altLang="en-US" sz="3000" b="1">
              <a:solidFill>
                <a:srgbClr val="008080"/>
              </a:solidFill>
              <a:latin typeface="Times New Roman" panose="02020603050405020304" pitchFamily="18" charset="0"/>
              <a:ea typeface="仿宋_GB2312" pitchFamily="49" charset="-122"/>
            </a:endParaRPr>
          </a:p>
          <a:p>
            <a:pPr eaLnBrk="1" hangingPunct="1">
              <a:lnSpc>
                <a:spcPct val="105000"/>
              </a:lnSpc>
              <a:buClr>
                <a:srgbClr val="800080"/>
              </a:buClr>
              <a:buSzPct val="50000"/>
            </a:pPr>
            <a:endParaRPr lang="zh-CN" altLang="en-US" sz="3000" b="1">
              <a:solidFill>
                <a:srgbClr val="008080"/>
              </a:solidFill>
              <a:latin typeface="Times New Roman" panose="02020603050405020304" pitchFamily="18" charset="0"/>
              <a:ea typeface="仿宋_GB2312" pitchFamily="49" charset="-122"/>
            </a:endParaRPr>
          </a:p>
          <a:p>
            <a:pPr eaLnBrk="1" hangingPunct="1">
              <a:lnSpc>
                <a:spcPct val="105000"/>
              </a:lnSpc>
              <a:buClr>
                <a:srgbClr val="800080"/>
              </a:buClr>
              <a:buSzPct val="50000"/>
              <a:buFont typeface="Wingdings" panose="05000000000000000000" pitchFamily="2" charset="2"/>
              <a:buNone/>
            </a:pPr>
            <a:r>
              <a:rPr lang="en-US" altLang="zh-CN" sz="3000" b="1">
                <a:latin typeface="Times New Roman" panose="02020603050405020304" pitchFamily="18" charset="0"/>
                <a:ea typeface="仿宋_GB2312" pitchFamily="49" charset="-122"/>
              </a:rPr>
              <a:t>6. </a:t>
            </a:r>
            <a:r>
              <a:rPr lang="zh-CN" altLang="en-US" sz="3000" b="1">
                <a:solidFill>
                  <a:schemeClr val="tx2"/>
                </a:solidFill>
                <a:latin typeface="Times New Roman" panose="02020603050405020304" pitchFamily="18" charset="0"/>
                <a:ea typeface="仿宋_GB2312" pitchFamily="49" charset="-122"/>
              </a:rPr>
              <a:t>权 </a:t>
            </a:r>
            <a:r>
              <a:rPr lang="zh-CN" altLang="en-US" sz="3000" b="1">
                <a:latin typeface="Times New Roman" panose="02020603050405020304" pitchFamily="18" charset="0"/>
                <a:ea typeface="仿宋_GB2312" pitchFamily="49" charset="-122"/>
              </a:rPr>
              <a:t> 某些图的边具有与它相关的数</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称之为权。这种带权图叫做网络。</a:t>
            </a:r>
            <a:endParaRPr lang="zh-CN" altLang="en-US" sz="3000" b="1">
              <a:latin typeface="Times New Roman" panose="02020603050405020304" pitchFamily="18" charset="0"/>
              <a:ea typeface="仿宋_GB2312" pitchFamily="49" charset="-122"/>
            </a:endParaRPr>
          </a:p>
        </p:txBody>
      </p:sp>
      <p:sp>
        <p:nvSpPr>
          <p:cNvPr id="12294" name="AutoShape 18"/>
          <p:cNvSpPr>
            <a:spLocks noChangeArrowheads="1"/>
          </p:cNvSpPr>
          <p:nvPr/>
        </p:nvSpPr>
        <p:spPr bwMode="auto">
          <a:xfrm>
            <a:off x="2622550" y="3968750"/>
            <a:ext cx="762000" cy="533400"/>
          </a:xfrm>
          <a:prstGeom prst="rightArrow">
            <a:avLst>
              <a:gd name="adj1" fmla="val 50000"/>
              <a:gd name="adj2" fmla="val 35714"/>
            </a:avLst>
          </a:prstGeom>
          <a:gradFill rotWithShape="0">
            <a:gsLst>
              <a:gs pos="0">
                <a:srgbClr val="FFFFCC"/>
              </a:gs>
              <a:gs pos="100000">
                <a:srgbClr val="76765E"/>
              </a:gs>
            </a:gsLst>
            <a:lin ang="5400000" scaled="1"/>
          </a:gradFill>
          <a:ln w="9525">
            <a:solidFill>
              <a:srgbClr val="FFFFCC"/>
            </a:solidFill>
            <a:miter lim="800000"/>
          </a:ln>
        </p:spPr>
        <p:txBody>
          <a:bodyPr wrap="none" anchor="ctr"/>
          <a:lstStyle/>
          <a:p>
            <a:pPr algn="ctr"/>
            <a:endParaRPr lang="zh-CN" altLang="en-US"/>
          </a:p>
        </p:txBody>
      </p:sp>
      <p:sp>
        <p:nvSpPr>
          <p:cNvPr id="12295" name="Text Box 19"/>
          <p:cNvSpPr txBox="1">
            <a:spLocks noChangeArrowheads="1"/>
          </p:cNvSpPr>
          <p:nvPr/>
        </p:nvSpPr>
        <p:spPr bwMode="auto">
          <a:xfrm>
            <a:off x="2498725" y="3429000"/>
            <a:ext cx="11017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zh-CN" altLang="en-US" sz="2800" b="1"/>
              <a:t>子图</a:t>
            </a:r>
            <a:endParaRPr lang="zh-CN" altLang="en-US" sz="2400">
              <a:ea typeface="SimSun" panose="02010600030101010101" pitchFamily="2" charset="-122"/>
            </a:endParaRPr>
          </a:p>
        </p:txBody>
      </p:sp>
      <p:grpSp>
        <p:nvGrpSpPr>
          <p:cNvPr id="12296" name="Group 8"/>
          <p:cNvGrpSpPr/>
          <p:nvPr/>
        </p:nvGrpSpPr>
        <p:grpSpPr bwMode="auto">
          <a:xfrm>
            <a:off x="900113" y="2900363"/>
            <a:ext cx="6719887" cy="2043112"/>
            <a:chOff x="0" y="0"/>
            <a:chExt cx="4233" cy="1287"/>
          </a:xfrm>
        </p:grpSpPr>
        <p:sp>
          <p:nvSpPr>
            <p:cNvPr id="12298" name="Line 2"/>
            <p:cNvSpPr>
              <a:spLocks noChangeShapeType="1"/>
            </p:cNvSpPr>
            <p:nvPr/>
          </p:nvSpPr>
          <p:spPr bwMode="auto">
            <a:xfrm flipH="1">
              <a:off x="506" y="671"/>
              <a:ext cx="230" cy="384"/>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99" name="Line 3"/>
            <p:cNvSpPr>
              <a:spLocks noChangeShapeType="1"/>
            </p:cNvSpPr>
            <p:nvPr/>
          </p:nvSpPr>
          <p:spPr bwMode="auto">
            <a:xfrm flipH="1">
              <a:off x="184" y="191"/>
              <a:ext cx="230" cy="384"/>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0" name="Line 6"/>
            <p:cNvSpPr>
              <a:spLocks noChangeShapeType="1"/>
            </p:cNvSpPr>
            <p:nvPr/>
          </p:nvSpPr>
          <p:spPr bwMode="auto">
            <a:xfrm>
              <a:off x="184" y="690"/>
              <a:ext cx="230" cy="384"/>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1" name="Line 7"/>
            <p:cNvSpPr>
              <a:spLocks noChangeShapeType="1"/>
            </p:cNvSpPr>
            <p:nvPr/>
          </p:nvSpPr>
          <p:spPr bwMode="auto">
            <a:xfrm>
              <a:off x="506" y="210"/>
              <a:ext cx="230" cy="384"/>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2" name="Line 8"/>
            <p:cNvSpPr>
              <a:spLocks noChangeShapeType="1"/>
            </p:cNvSpPr>
            <p:nvPr/>
          </p:nvSpPr>
          <p:spPr bwMode="auto">
            <a:xfrm>
              <a:off x="230" y="642"/>
              <a:ext cx="506" cy="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3" name="Line 9"/>
            <p:cNvSpPr>
              <a:spLocks noChangeShapeType="1"/>
            </p:cNvSpPr>
            <p:nvPr/>
          </p:nvSpPr>
          <p:spPr bwMode="auto">
            <a:xfrm>
              <a:off x="460" y="258"/>
              <a:ext cx="0" cy="845"/>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4" name="Oval 10"/>
            <p:cNvSpPr>
              <a:spLocks noChangeArrowheads="1"/>
            </p:cNvSpPr>
            <p:nvPr/>
          </p:nvSpPr>
          <p:spPr bwMode="auto">
            <a:xfrm>
              <a:off x="0" y="498"/>
              <a:ext cx="276" cy="288"/>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2305" name="Oval 11"/>
            <p:cNvSpPr>
              <a:spLocks noChangeArrowheads="1"/>
            </p:cNvSpPr>
            <p:nvPr/>
          </p:nvSpPr>
          <p:spPr bwMode="auto">
            <a:xfrm>
              <a:off x="644" y="498"/>
              <a:ext cx="276" cy="288"/>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2306" name="Oval 12"/>
            <p:cNvSpPr>
              <a:spLocks noChangeArrowheads="1"/>
            </p:cNvSpPr>
            <p:nvPr/>
          </p:nvSpPr>
          <p:spPr bwMode="auto">
            <a:xfrm>
              <a:off x="322" y="18"/>
              <a:ext cx="276" cy="288"/>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2307" name="Oval 13"/>
            <p:cNvSpPr>
              <a:spLocks noChangeArrowheads="1"/>
            </p:cNvSpPr>
            <p:nvPr/>
          </p:nvSpPr>
          <p:spPr bwMode="auto">
            <a:xfrm>
              <a:off x="322" y="978"/>
              <a:ext cx="276" cy="288"/>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2308" name="Text Box 14"/>
            <p:cNvSpPr txBox="1">
              <a:spLocks noChangeArrowheads="1"/>
            </p:cNvSpPr>
            <p:nvPr/>
          </p:nvSpPr>
          <p:spPr bwMode="auto">
            <a:xfrm>
              <a:off x="363" y="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0</a:t>
              </a:r>
              <a:endParaRPr lang="en-US" altLang="zh-CN" sz="2800">
                <a:ea typeface="SimSun" panose="02010600030101010101" pitchFamily="2" charset="-122"/>
              </a:endParaRPr>
            </a:p>
          </p:txBody>
        </p:sp>
        <p:sp>
          <p:nvSpPr>
            <p:cNvPr id="12309" name="Text Box 15"/>
            <p:cNvSpPr txBox="1">
              <a:spLocks noChangeArrowheads="1"/>
            </p:cNvSpPr>
            <p:nvPr/>
          </p:nvSpPr>
          <p:spPr bwMode="auto">
            <a:xfrm>
              <a:off x="22" y="48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1</a:t>
              </a:r>
              <a:endParaRPr lang="en-US" altLang="zh-CN" sz="2800">
                <a:ea typeface="SimSun" panose="02010600030101010101" pitchFamily="2" charset="-122"/>
              </a:endParaRPr>
            </a:p>
          </p:txBody>
        </p:sp>
        <p:sp>
          <p:nvSpPr>
            <p:cNvPr id="12310" name="Text Box 16"/>
            <p:cNvSpPr txBox="1">
              <a:spLocks noChangeArrowheads="1"/>
            </p:cNvSpPr>
            <p:nvPr/>
          </p:nvSpPr>
          <p:spPr bwMode="auto">
            <a:xfrm>
              <a:off x="666" y="48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2</a:t>
              </a:r>
              <a:endParaRPr lang="en-US" altLang="zh-CN" sz="2800">
                <a:ea typeface="SimSun" panose="02010600030101010101" pitchFamily="2" charset="-122"/>
              </a:endParaRPr>
            </a:p>
          </p:txBody>
        </p:sp>
        <p:sp>
          <p:nvSpPr>
            <p:cNvPr id="12311" name="Text Box 17"/>
            <p:cNvSpPr txBox="1">
              <a:spLocks noChangeArrowheads="1"/>
            </p:cNvSpPr>
            <p:nvPr/>
          </p:nvSpPr>
          <p:spPr bwMode="auto">
            <a:xfrm>
              <a:off x="344" y="96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3</a:t>
              </a:r>
              <a:endParaRPr lang="en-US" altLang="zh-CN" sz="2800">
                <a:ea typeface="SimSun" panose="02010600030101010101" pitchFamily="2" charset="-122"/>
              </a:endParaRPr>
            </a:p>
          </p:txBody>
        </p:sp>
        <p:sp>
          <p:nvSpPr>
            <p:cNvPr id="12312" name="Line 20"/>
            <p:cNvSpPr>
              <a:spLocks noChangeShapeType="1"/>
            </p:cNvSpPr>
            <p:nvPr/>
          </p:nvSpPr>
          <p:spPr bwMode="auto">
            <a:xfrm flipH="1">
              <a:off x="1841" y="191"/>
              <a:ext cx="230" cy="384"/>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3" name="Line 21"/>
            <p:cNvSpPr>
              <a:spLocks noChangeShapeType="1"/>
            </p:cNvSpPr>
            <p:nvPr/>
          </p:nvSpPr>
          <p:spPr bwMode="auto">
            <a:xfrm>
              <a:off x="1841" y="690"/>
              <a:ext cx="230" cy="384"/>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4" name="Oval 22"/>
            <p:cNvSpPr>
              <a:spLocks noChangeArrowheads="1"/>
            </p:cNvSpPr>
            <p:nvPr/>
          </p:nvSpPr>
          <p:spPr bwMode="auto">
            <a:xfrm>
              <a:off x="1657" y="498"/>
              <a:ext cx="276" cy="288"/>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2315" name="Oval 23"/>
            <p:cNvSpPr>
              <a:spLocks noChangeArrowheads="1"/>
            </p:cNvSpPr>
            <p:nvPr/>
          </p:nvSpPr>
          <p:spPr bwMode="auto">
            <a:xfrm>
              <a:off x="1979" y="18"/>
              <a:ext cx="276" cy="288"/>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2316" name="Oval 24"/>
            <p:cNvSpPr>
              <a:spLocks noChangeArrowheads="1"/>
            </p:cNvSpPr>
            <p:nvPr/>
          </p:nvSpPr>
          <p:spPr bwMode="auto">
            <a:xfrm>
              <a:off x="1979" y="978"/>
              <a:ext cx="276" cy="288"/>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2317" name="Text Box 25"/>
            <p:cNvSpPr txBox="1">
              <a:spLocks noChangeArrowheads="1"/>
            </p:cNvSpPr>
            <p:nvPr/>
          </p:nvSpPr>
          <p:spPr bwMode="auto">
            <a:xfrm>
              <a:off x="2020" y="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0</a:t>
              </a:r>
              <a:endParaRPr lang="en-US" altLang="zh-CN" sz="2800">
                <a:ea typeface="SimSun" panose="02010600030101010101" pitchFamily="2" charset="-122"/>
              </a:endParaRPr>
            </a:p>
          </p:txBody>
        </p:sp>
        <p:sp>
          <p:nvSpPr>
            <p:cNvPr id="12318" name="Text Box 26"/>
            <p:cNvSpPr txBox="1">
              <a:spLocks noChangeArrowheads="1"/>
            </p:cNvSpPr>
            <p:nvPr/>
          </p:nvSpPr>
          <p:spPr bwMode="auto">
            <a:xfrm>
              <a:off x="1679" y="48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1</a:t>
              </a:r>
              <a:endParaRPr lang="en-US" altLang="zh-CN" sz="2800">
                <a:ea typeface="SimSun" panose="02010600030101010101" pitchFamily="2" charset="-122"/>
              </a:endParaRPr>
            </a:p>
          </p:txBody>
        </p:sp>
        <p:sp>
          <p:nvSpPr>
            <p:cNvPr id="12319" name="Text Box 27"/>
            <p:cNvSpPr txBox="1">
              <a:spLocks noChangeArrowheads="1"/>
            </p:cNvSpPr>
            <p:nvPr/>
          </p:nvSpPr>
          <p:spPr bwMode="auto">
            <a:xfrm>
              <a:off x="2001" y="96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3</a:t>
              </a:r>
              <a:endParaRPr lang="en-US" altLang="zh-CN" sz="2800">
                <a:ea typeface="SimSun" panose="02010600030101010101" pitchFamily="2" charset="-122"/>
              </a:endParaRPr>
            </a:p>
          </p:txBody>
        </p:sp>
        <p:sp>
          <p:nvSpPr>
            <p:cNvPr id="12320" name="Line 28"/>
            <p:cNvSpPr>
              <a:spLocks noChangeShapeType="1"/>
            </p:cNvSpPr>
            <p:nvPr/>
          </p:nvSpPr>
          <p:spPr bwMode="auto">
            <a:xfrm>
              <a:off x="2669" y="690"/>
              <a:ext cx="230" cy="384"/>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21" name="Line 29"/>
            <p:cNvSpPr>
              <a:spLocks noChangeShapeType="1"/>
            </p:cNvSpPr>
            <p:nvPr/>
          </p:nvSpPr>
          <p:spPr bwMode="auto">
            <a:xfrm>
              <a:off x="2991" y="210"/>
              <a:ext cx="230" cy="384"/>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22" name="Oval 30"/>
            <p:cNvSpPr>
              <a:spLocks noChangeArrowheads="1"/>
            </p:cNvSpPr>
            <p:nvPr/>
          </p:nvSpPr>
          <p:spPr bwMode="auto">
            <a:xfrm>
              <a:off x="2485" y="498"/>
              <a:ext cx="276" cy="288"/>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2323" name="Oval 31"/>
            <p:cNvSpPr>
              <a:spLocks noChangeArrowheads="1"/>
            </p:cNvSpPr>
            <p:nvPr/>
          </p:nvSpPr>
          <p:spPr bwMode="auto">
            <a:xfrm>
              <a:off x="3129" y="498"/>
              <a:ext cx="276" cy="288"/>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2324" name="Oval 32"/>
            <p:cNvSpPr>
              <a:spLocks noChangeArrowheads="1"/>
            </p:cNvSpPr>
            <p:nvPr/>
          </p:nvSpPr>
          <p:spPr bwMode="auto">
            <a:xfrm>
              <a:off x="2807" y="18"/>
              <a:ext cx="276" cy="288"/>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2325" name="Oval 33"/>
            <p:cNvSpPr>
              <a:spLocks noChangeArrowheads="1"/>
            </p:cNvSpPr>
            <p:nvPr/>
          </p:nvSpPr>
          <p:spPr bwMode="auto">
            <a:xfrm>
              <a:off x="2807" y="978"/>
              <a:ext cx="276" cy="288"/>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2326" name="Text Box 34"/>
            <p:cNvSpPr txBox="1">
              <a:spLocks noChangeArrowheads="1"/>
            </p:cNvSpPr>
            <p:nvPr/>
          </p:nvSpPr>
          <p:spPr bwMode="auto">
            <a:xfrm>
              <a:off x="2835" y="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0</a:t>
              </a:r>
              <a:endParaRPr lang="en-US" altLang="zh-CN" sz="2800">
                <a:ea typeface="SimSun" panose="02010600030101010101" pitchFamily="2" charset="-122"/>
              </a:endParaRPr>
            </a:p>
          </p:txBody>
        </p:sp>
        <p:sp>
          <p:nvSpPr>
            <p:cNvPr id="12327" name="Text Box 35"/>
            <p:cNvSpPr txBox="1">
              <a:spLocks noChangeArrowheads="1"/>
            </p:cNvSpPr>
            <p:nvPr/>
          </p:nvSpPr>
          <p:spPr bwMode="auto">
            <a:xfrm>
              <a:off x="2507" y="48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1</a:t>
              </a:r>
              <a:endParaRPr lang="en-US" altLang="zh-CN" sz="2800">
                <a:ea typeface="SimSun" panose="02010600030101010101" pitchFamily="2" charset="-122"/>
              </a:endParaRPr>
            </a:p>
          </p:txBody>
        </p:sp>
        <p:sp>
          <p:nvSpPr>
            <p:cNvPr id="12328" name="Text Box 36"/>
            <p:cNvSpPr txBox="1">
              <a:spLocks noChangeArrowheads="1"/>
            </p:cNvSpPr>
            <p:nvPr/>
          </p:nvSpPr>
          <p:spPr bwMode="auto">
            <a:xfrm>
              <a:off x="3151" y="48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2</a:t>
              </a:r>
              <a:endParaRPr lang="en-US" altLang="zh-CN" sz="2800">
                <a:ea typeface="SimSun" panose="02010600030101010101" pitchFamily="2" charset="-122"/>
              </a:endParaRPr>
            </a:p>
          </p:txBody>
        </p:sp>
        <p:sp>
          <p:nvSpPr>
            <p:cNvPr id="12329" name="Text Box 37"/>
            <p:cNvSpPr txBox="1">
              <a:spLocks noChangeArrowheads="1"/>
            </p:cNvSpPr>
            <p:nvPr/>
          </p:nvSpPr>
          <p:spPr bwMode="auto">
            <a:xfrm>
              <a:off x="2829" y="96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3</a:t>
              </a:r>
              <a:endParaRPr lang="en-US" altLang="zh-CN" sz="2800">
                <a:ea typeface="SimSun" panose="02010600030101010101" pitchFamily="2" charset="-122"/>
              </a:endParaRPr>
            </a:p>
          </p:txBody>
        </p:sp>
        <p:sp>
          <p:nvSpPr>
            <p:cNvPr id="12330" name="Line 38"/>
            <p:cNvSpPr>
              <a:spLocks noChangeShapeType="1"/>
            </p:cNvSpPr>
            <p:nvPr/>
          </p:nvSpPr>
          <p:spPr bwMode="auto">
            <a:xfrm>
              <a:off x="3773" y="258"/>
              <a:ext cx="0" cy="845"/>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31" name="Oval 39"/>
            <p:cNvSpPr>
              <a:spLocks noChangeArrowheads="1"/>
            </p:cNvSpPr>
            <p:nvPr/>
          </p:nvSpPr>
          <p:spPr bwMode="auto">
            <a:xfrm>
              <a:off x="3957" y="498"/>
              <a:ext cx="276" cy="288"/>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2332" name="Oval 40"/>
            <p:cNvSpPr>
              <a:spLocks noChangeArrowheads="1"/>
            </p:cNvSpPr>
            <p:nvPr/>
          </p:nvSpPr>
          <p:spPr bwMode="auto">
            <a:xfrm>
              <a:off x="3635" y="18"/>
              <a:ext cx="276" cy="288"/>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2333" name="Oval 41"/>
            <p:cNvSpPr>
              <a:spLocks noChangeArrowheads="1"/>
            </p:cNvSpPr>
            <p:nvPr/>
          </p:nvSpPr>
          <p:spPr bwMode="auto">
            <a:xfrm>
              <a:off x="3635" y="978"/>
              <a:ext cx="276" cy="288"/>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2334" name="Text Box 42"/>
            <p:cNvSpPr txBox="1">
              <a:spLocks noChangeArrowheads="1"/>
            </p:cNvSpPr>
            <p:nvPr/>
          </p:nvSpPr>
          <p:spPr bwMode="auto">
            <a:xfrm>
              <a:off x="3663" y="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0</a:t>
              </a:r>
              <a:endParaRPr lang="en-US" altLang="zh-CN" sz="2800">
                <a:ea typeface="SimSun" panose="02010600030101010101" pitchFamily="2" charset="-122"/>
              </a:endParaRPr>
            </a:p>
          </p:txBody>
        </p:sp>
        <p:sp>
          <p:nvSpPr>
            <p:cNvPr id="12335" name="Text Box 43"/>
            <p:cNvSpPr txBox="1">
              <a:spLocks noChangeArrowheads="1"/>
            </p:cNvSpPr>
            <p:nvPr/>
          </p:nvSpPr>
          <p:spPr bwMode="auto">
            <a:xfrm>
              <a:off x="3980" y="48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2</a:t>
              </a:r>
              <a:endParaRPr lang="en-US" altLang="zh-CN" sz="2800">
                <a:ea typeface="SimSun" panose="02010600030101010101" pitchFamily="2" charset="-122"/>
              </a:endParaRPr>
            </a:p>
          </p:txBody>
        </p:sp>
        <p:sp>
          <p:nvSpPr>
            <p:cNvPr id="12336" name="Text Box 44"/>
            <p:cNvSpPr txBox="1">
              <a:spLocks noChangeArrowheads="1"/>
            </p:cNvSpPr>
            <p:nvPr/>
          </p:nvSpPr>
          <p:spPr bwMode="auto">
            <a:xfrm>
              <a:off x="3657" y="96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3</a:t>
              </a:r>
              <a:endParaRPr lang="en-US" altLang="zh-CN" sz="2800">
                <a:ea typeface="SimSun" panose="02010600030101010101" pitchFamily="2" charset="-122"/>
              </a:endParaRPr>
            </a:p>
          </p:txBody>
        </p:sp>
      </p:grpSp>
      <p:sp>
        <p:nvSpPr>
          <p:cNvPr id="12297" name="Rectangle 2"/>
          <p:cNvSpPr txBox="1">
            <a:spLocks noChangeArrowheads="1"/>
          </p:cNvSpPr>
          <p:nvPr/>
        </p:nvSpPr>
        <p:spPr bwMode="auto">
          <a:xfrm>
            <a:off x="2271713" y="0"/>
            <a:ext cx="46101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zh-CN" altLang="en-US" b="1">
                <a:solidFill>
                  <a:srgbClr val="CC0000"/>
                </a:solidFill>
                <a:ea typeface="华文新魏" panose="02010800040101010101" pitchFamily="2" charset="-122"/>
              </a:rPr>
              <a:t>图的有关概念</a:t>
            </a:r>
            <a:endParaRPr lang="zh-CN" altLang="en-US">
              <a:solidFill>
                <a:srgbClr val="CC0000"/>
              </a:solidFill>
              <a:latin typeface="Arial" panose="020B0604020202020204" pitchFamily="34" charset="0"/>
              <a:ea typeface="华文新魏" panose="0201080004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4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4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4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50164"/>
            <a:ext cx="9144000" cy="3046988"/>
          </a:xfrm>
          <a:prstGeom prst="rect">
            <a:avLst/>
          </a:prstGeom>
        </p:spPr>
        <p:txBody>
          <a:bodyPr wrap="square">
            <a:spAutoFit/>
          </a:bodyPr>
          <a:lstStyle/>
          <a:p>
            <a:r>
              <a:rPr lang="zh-CN" altLang="en-US" sz="3200" dirty="0" smtClean="0"/>
              <a:t>神奇的五行代码</a:t>
            </a:r>
            <a:endParaRPr lang="en-US" altLang="zh-CN" sz="3200" dirty="0"/>
          </a:p>
          <a:p>
            <a:r>
              <a:rPr lang="en-US" altLang="zh-CN" sz="3200" dirty="0"/>
              <a:t>for(k=1;k&lt;=</a:t>
            </a:r>
            <a:r>
              <a:rPr lang="en-US" altLang="zh-CN" sz="3200" dirty="0" err="1"/>
              <a:t>n;k</a:t>
            </a:r>
            <a:r>
              <a:rPr lang="en-US" altLang="zh-CN" sz="3200" dirty="0" smtClean="0"/>
              <a:t>++)</a:t>
            </a:r>
            <a:endParaRPr lang="en-US" altLang="zh-CN" sz="3200" dirty="0"/>
          </a:p>
          <a:p>
            <a:r>
              <a:rPr lang="en-US" altLang="zh-CN" sz="3200" dirty="0"/>
              <a:t>    for(</a:t>
            </a:r>
            <a:r>
              <a:rPr lang="en-US" altLang="zh-CN" sz="3200" dirty="0" err="1"/>
              <a:t>i</a:t>
            </a:r>
            <a:r>
              <a:rPr lang="en-US" altLang="zh-CN" sz="3200" dirty="0"/>
              <a:t>=1;i&lt;=</a:t>
            </a:r>
            <a:r>
              <a:rPr lang="en-US" altLang="zh-CN" sz="3200" dirty="0" err="1"/>
              <a:t>n;i</a:t>
            </a:r>
            <a:r>
              <a:rPr lang="en-US" altLang="zh-CN" sz="3200" dirty="0" smtClean="0"/>
              <a:t>++)</a:t>
            </a:r>
            <a:endParaRPr lang="en-US" altLang="zh-CN" sz="3200" dirty="0"/>
          </a:p>
          <a:p>
            <a:r>
              <a:rPr lang="en-US" altLang="zh-CN" sz="3200" dirty="0"/>
              <a:t>        for(j=1;j&lt;=</a:t>
            </a:r>
            <a:r>
              <a:rPr lang="en-US" altLang="zh-CN" sz="3200" dirty="0" err="1"/>
              <a:t>n;j</a:t>
            </a:r>
            <a:r>
              <a:rPr lang="en-US" altLang="zh-CN" sz="3200" dirty="0"/>
              <a:t>++) </a:t>
            </a:r>
            <a:endParaRPr lang="en-US" altLang="zh-CN" sz="3200" dirty="0"/>
          </a:p>
          <a:p>
            <a:r>
              <a:rPr lang="en-US" altLang="zh-CN" sz="3200" dirty="0"/>
              <a:t>            if(d[</a:t>
            </a:r>
            <a:r>
              <a:rPr lang="en-US" altLang="zh-CN" sz="3200" dirty="0" err="1"/>
              <a:t>i</a:t>
            </a:r>
            <a:r>
              <a:rPr lang="en-US" altLang="zh-CN" sz="3200" dirty="0"/>
              <a:t>][k]+d[k][j]&lt;d[</a:t>
            </a:r>
            <a:r>
              <a:rPr lang="en-US" altLang="zh-CN" sz="3200" dirty="0" err="1"/>
              <a:t>i</a:t>
            </a:r>
            <a:r>
              <a:rPr lang="en-US" altLang="zh-CN" sz="3200" dirty="0"/>
              <a:t>][j]) </a:t>
            </a:r>
            <a:endParaRPr lang="en-US" altLang="zh-CN" sz="3200" dirty="0"/>
          </a:p>
          <a:p>
            <a:r>
              <a:rPr lang="en-US" altLang="zh-CN" sz="3200" dirty="0"/>
              <a:t>                    d[</a:t>
            </a:r>
            <a:r>
              <a:rPr lang="en-US" altLang="zh-CN" sz="3200" dirty="0" err="1"/>
              <a:t>i</a:t>
            </a:r>
            <a:r>
              <a:rPr lang="en-US" altLang="zh-CN" sz="3200" dirty="0"/>
              <a:t>][j]=d[</a:t>
            </a:r>
            <a:r>
              <a:rPr lang="en-US" altLang="zh-CN" sz="3200" dirty="0" err="1"/>
              <a:t>i</a:t>
            </a:r>
            <a:r>
              <a:rPr lang="en-US" altLang="zh-CN" sz="3200" dirty="0"/>
              <a:t>][k]+d[k][j</a:t>
            </a:r>
            <a:r>
              <a:rPr lang="en-US" altLang="zh-CN" sz="3200" dirty="0" smtClean="0"/>
              <a:t>]</a:t>
            </a:r>
            <a:endParaRPr lang="en-US" altLang="zh-CN" sz="3200" dirty="0"/>
          </a:p>
        </p:txBody>
      </p:sp>
      <p:sp>
        <p:nvSpPr>
          <p:cNvPr id="3" name="Rectangle 2"/>
          <p:cNvSpPr txBox="1">
            <a:spLocks noChangeArrowheads="1"/>
          </p:cNvSpPr>
          <p:nvPr/>
        </p:nvSpPr>
        <p:spPr bwMode="auto">
          <a:xfrm>
            <a:off x="457200" y="152400"/>
            <a:ext cx="5638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5pPr>
            <a:lvl6pPr marL="4572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6pPr>
            <a:lvl7pPr marL="9144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7pPr>
            <a:lvl8pPr marL="13716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8pPr>
            <a:lvl9pPr marL="18288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9pPr>
          </a:lstStyle>
          <a:p>
            <a:pPr eaLnBrk="1" hangingPunct="1"/>
            <a:r>
              <a:rPr lang="en-US" altLang="zh-CN" sz="2800" dirty="0"/>
              <a:t>Floyd</a:t>
            </a:r>
            <a:r>
              <a:rPr lang="zh-CN" altLang="en-US" sz="2800" b="1" kern="0" dirty="0" smtClean="0">
                <a:ea typeface="楷体_GB2312" pitchFamily="49" charset="-122"/>
              </a:rPr>
              <a:t>算法</a:t>
            </a:r>
            <a:endParaRPr lang="zh-CN" altLang="en-US" sz="2800" b="1" kern="0" dirty="0">
              <a:ea typeface="楷体_GB2312" pitchFamily="49" charset="-122"/>
            </a:endParaRPr>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EBC031D5-D478-4A28-95C5-EB859B1CA085}"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70659"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7BF14416-C26B-4EAE-9588-61507F60C1C4}"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70660" name="Rectangle 2"/>
          <p:cNvSpPr>
            <a:spLocks noGrp="1" noChangeArrowheads="1"/>
          </p:cNvSpPr>
          <p:nvPr>
            <p:ph type="title" idx="4294967295"/>
          </p:nvPr>
        </p:nvSpPr>
        <p:spPr>
          <a:xfrm>
            <a:off x="533400" y="215900"/>
            <a:ext cx="8610600" cy="457200"/>
          </a:xfrm>
        </p:spPr>
        <p:txBody>
          <a:bodyPr/>
          <a:lstStyle/>
          <a:p>
            <a:pPr eaLnBrk="1" hangingPunct="1"/>
            <a:r>
              <a:rPr lang="en-US" altLang="zh-CN" sz="3200" b="1">
                <a:solidFill>
                  <a:srgbClr val="333300"/>
                </a:solidFill>
                <a:latin typeface="黑体" panose="02010609060101010101" pitchFamily="2" charset="-122"/>
                <a:ea typeface="黑体" panose="02010609060101010101" pitchFamily="2" charset="-122"/>
              </a:rPr>
              <a:t>8.5.1</a:t>
            </a:r>
            <a:r>
              <a:rPr lang="zh-CN" altLang="en-US" sz="3200" b="1">
                <a:solidFill>
                  <a:srgbClr val="333300"/>
                </a:solidFill>
                <a:latin typeface="黑体" panose="02010609060101010101" pitchFamily="2" charset="-122"/>
                <a:ea typeface="黑体" panose="02010609060101010101" pitchFamily="2" charset="-122"/>
              </a:rPr>
              <a:t>  单源最短路径 </a:t>
            </a:r>
            <a:r>
              <a:rPr lang="en-US" altLang="zh-CN" sz="2400" b="1">
                <a:solidFill>
                  <a:srgbClr val="333300"/>
                </a:solidFill>
                <a:latin typeface="楷体_GB2312" pitchFamily="49" charset="-122"/>
                <a:ea typeface="楷体_GB2312" pitchFamily="49" charset="-122"/>
              </a:rPr>
              <a:t>(</a:t>
            </a:r>
            <a:r>
              <a:rPr lang="en-US" altLang="zh-CN" sz="2400" b="1">
                <a:solidFill>
                  <a:srgbClr val="333300"/>
                </a:solidFill>
                <a:ea typeface="楷体_GB2312" pitchFamily="49" charset="-122"/>
              </a:rPr>
              <a:t>Dijkstra</a:t>
            </a:r>
            <a:r>
              <a:rPr lang="zh-CN" altLang="en-US" sz="2400" b="1">
                <a:solidFill>
                  <a:srgbClr val="333300"/>
                </a:solidFill>
                <a:latin typeface="楷体_GB2312" pitchFamily="49" charset="-122"/>
                <a:ea typeface="楷体_GB2312" pitchFamily="49" charset="-122"/>
              </a:rPr>
              <a:t>算法</a:t>
            </a:r>
            <a:r>
              <a:rPr lang="en-US" altLang="zh-CN" sz="2400" b="1">
                <a:solidFill>
                  <a:srgbClr val="333300"/>
                </a:solidFill>
                <a:latin typeface="楷体_GB2312" pitchFamily="49" charset="-122"/>
                <a:ea typeface="楷体_GB2312" pitchFamily="49" charset="-122"/>
              </a:rPr>
              <a:t>)(</a:t>
            </a:r>
            <a:r>
              <a:rPr lang="zh-CN" altLang="en-US" sz="2400" b="1">
                <a:solidFill>
                  <a:srgbClr val="333300"/>
                </a:solidFill>
                <a:latin typeface="楷体_GB2312" pitchFamily="49" charset="-122"/>
                <a:ea typeface="楷体_GB2312" pitchFamily="49" charset="-122"/>
              </a:rPr>
              <a:t>复杂度</a:t>
            </a:r>
            <a:r>
              <a:rPr lang="en-US" altLang="zh-CN" sz="2400" b="1">
                <a:solidFill>
                  <a:srgbClr val="333300"/>
                </a:solidFill>
                <a:latin typeface="楷体_GB2312" pitchFamily="49" charset="-122"/>
                <a:ea typeface="楷体_GB2312" pitchFamily="49" charset="-122"/>
              </a:rPr>
              <a:t>N^2)</a:t>
            </a:r>
            <a:endParaRPr lang="en-US" altLang="zh-CN" sz="2400" b="1">
              <a:solidFill>
                <a:srgbClr val="333300"/>
              </a:solidFill>
              <a:latin typeface="楷体_GB2312" pitchFamily="49" charset="-122"/>
              <a:ea typeface="楷体_GB2312" pitchFamily="49" charset="-122"/>
            </a:endParaRPr>
          </a:p>
        </p:txBody>
      </p:sp>
      <p:sp>
        <p:nvSpPr>
          <p:cNvPr id="70661" name="Text Box 3"/>
          <p:cNvSpPr txBox="1">
            <a:spLocks noChangeArrowheads="1"/>
          </p:cNvSpPr>
          <p:nvPr/>
        </p:nvSpPr>
        <p:spPr bwMode="auto">
          <a:xfrm>
            <a:off x="304800" y="990600"/>
            <a:ext cx="853916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zh-CN" altLang="en-US" sz="2400" b="1">
                <a:solidFill>
                  <a:srgbClr val="FF3300"/>
                </a:solidFill>
                <a:latin typeface="SimSun" panose="02010600030101010101" pitchFamily="2" charset="-122"/>
                <a:ea typeface="SimSun" panose="02010600030101010101" pitchFamily="2" charset="-122"/>
              </a:rPr>
              <a:t>目的： </a:t>
            </a:r>
            <a:r>
              <a:rPr lang="zh-CN" altLang="en-US" sz="2400" b="1">
                <a:solidFill>
                  <a:srgbClr val="333300"/>
                </a:solidFill>
                <a:latin typeface="SimSun" panose="02010600030101010101" pitchFamily="2" charset="-122"/>
                <a:ea typeface="SimSun" panose="02010600030101010101" pitchFamily="2" charset="-122"/>
              </a:rPr>
              <a:t>设一</a:t>
            </a:r>
            <a:r>
              <a:rPr lang="zh-CN" altLang="en-US" sz="2400" b="1">
                <a:solidFill>
                  <a:schemeClr val="tx2"/>
                </a:solidFill>
                <a:latin typeface="SimSun" panose="02010600030101010101" pitchFamily="2" charset="-122"/>
                <a:ea typeface="SimSun" panose="02010600030101010101" pitchFamily="2" charset="-122"/>
              </a:rPr>
              <a:t>有向图</a:t>
            </a:r>
            <a:r>
              <a:rPr lang="en-US" altLang="zh-CN" sz="2400" b="1">
                <a:solidFill>
                  <a:srgbClr val="333300"/>
                </a:solidFill>
                <a:latin typeface="SimSun" panose="02010600030101010101" pitchFamily="2" charset="-122"/>
                <a:ea typeface="SimSun" panose="02010600030101010101" pitchFamily="2" charset="-122"/>
              </a:rPr>
              <a:t>G=</a:t>
            </a:r>
            <a:r>
              <a:rPr lang="zh-CN" altLang="en-US" sz="2400" b="1">
                <a:solidFill>
                  <a:srgbClr val="333300"/>
                </a:solidFill>
                <a:latin typeface="SimSun" panose="02010600030101010101" pitchFamily="2" charset="-122"/>
                <a:ea typeface="SimSun" panose="02010600030101010101" pitchFamily="2" charset="-122"/>
              </a:rPr>
              <a:t>（</a:t>
            </a:r>
            <a:r>
              <a:rPr lang="en-US" altLang="zh-CN" sz="2400" b="1">
                <a:solidFill>
                  <a:srgbClr val="333300"/>
                </a:solidFill>
                <a:latin typeface="SimSun" panose="02010600030101010101" pitchFamily="2" charset="-122"/>
                <a:ea typeface="SimSun" panose="02010600030101010101" pitchFamily="2" charset="-122"/>
              </a:rPr>
              <a:t>V, E</a:t>
            </a:r>
            <a:r>
              <a:rPr lang="zh-CN" altLang="en-US" sz="2400" b="1">
                <a:solidFill>
                  <a:srgbClr val="333300"/>
                </a:solidFill>
                <a:latin typeface="SimSun" panose="02010600030101010101" pitchFamily="2" charset="-122"/>
                <a:ea typeface="SimSun" panose="02010600030101010101" pitchFamily="2" charset="-122"/>
              </a:rPr>
              <a:t>），已知各边的权值，以某指定点</a:t>
            </a:r>
            <a:r>
              <a:rPr lang="en-US" altLang="zh-CN" sz="2400" b="1">
                <a:solidFill>
                  <a:srgbClr val="333300"/>
                </a:solidFill>
                <a:latin typeface="SimSun" panose="02010600030101010101" pitchFamily="2" charset="-122"/>
                <a:ea typeface="SimSun" panose="02010600030101010101" pitchFamily="2" charset="-122"/>
              </a:rPr>
              <a:t>v</a:t>
            </a:r>
            <a:r>
              <a:rPr lang="en-US" altLang="zh-CN" sz="2400" b="1" baseline="-25000">
                <a:solidFill>
                  <a:srgbClr val="333300"/>
                </a:solidFill>
                <a:latin typeface="SimSun" panose="02010600030101010101" pitchFamily="2" charset="-122"/>
                <a:ea typeface="SimSun" panose="02010600030101010101" pitchFamily="2" charset="-122"/>
              </a:rPr>
              <a:t>0</a:t>
            </a:r>
            <a:r>
              <a:rPr lang="zh-CN" altLang="en-US" sz="2400" b="1">
                <a:solidFill>
                  <a:srgbClr val="333300"/>
                </a:solidFill>
                <a:latin typeface="SimSun" panose="02010600030101010101" pitchFamily="2" charset="-122"/>
                <a:ea typeface="SimSun" panose="02010600030101010101" pitchFamily="2" charset="-122"/>
              </a:rPr>
              <a:t>为源点，求从</a:t>
            </a:r>
            <a:r>
              <a:rPr lang="en-US" altLang="zh-CN" sz="2400" b="1">
                <a:solidFill>
                  <a:srgbClr val="333300"/>
                </a:solidFill>
                <a:latin typeface="SimSun" panose="02010600030101010101" pitchFamily="2" charset="-122"/>
                <a:ea typeface="SimSun" panose="02010600030101010101" pitchFamily="2" charset="-122"/>
              </a:rPr>
              <a:t>v</a:t>
            </a:r>
            <a:r>
              <a:rPr lang="en-US" altLang="zh-CN" sz="2400" b="1" baseline="-25000">
                <a:solidFill>
                  <a:srgbClr val="333300"/>
                </a:solidFill>
                <a:latin typeface="SimSun" panose="02010600030101010101" pitchFamily="2" charset="-122"/>
                <a:ea typeface="SimSun" panose="02010600030101010101" pitchFamily="2" charset="-122"/>
              </a:rPr>
              <a:t>0</a:t>
            </a:r>
            <a:r>
              <a:rPr lang="zh-CN" altLang="en-US" sz="2400" b="1">
                <a:solidFill>
                  <a:srgbClr val="333300"/>
                </a:solidFill>
                <a:latin typeface="SimSun" panose="02010600030101010101" pitchFamily="2" charset="-122"/>
                <a:ea typeface="SimSun" panose="02010600030101010101" pitchFamily="2" charset="-122"/>
              </a:rPr>
              <a:t>到图的其余各点的最短路径。</a:t>
            </a:r>
            <a:endParaRPr lang="zh-CN" altLang="en-US" sz="2400" b="1">
              <a:solidFill>
                <a:schemeClr val="tx2"/>
              </a:solidFill>
              <a:latin typeface="SimSun" panose="02010600030101010101" pitchFamily="2" charset="-122"/>
              <a:ea typeface="SimSun" panose="02010600030101010101" pitchFamily="2" charset="-122"/>
            </a:endParaRPr>
          </a:p>
        </p:txBody>
      </p:sp>
      <p:sp>
        <p:nvSpPr>
          <p:cNvPr id="84998" name="Rectangle 5"/>
          <p:cNvSpPr>
            <a:spLocks noChangeArrowheads="1"/>
          </p:cNvSpPr>
          <p:nvPr/>
        </p:nvSpPr>
        <p:spPr bwMode="auto">
          <a:xfrm>
            <a:off x="457200" y="2286000"/>
            <a:ext cx="952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a:solidFill>
                  <a:srgbClr val="FF3300"/>
                </a:solidFill>
                <a:latin typeface="黑体" panose="02010609060101010101" pitchFamily="2" charset="-122"/>
                <a:ea typeface="黑体" panose="02010609060101010101" pitchFamily="2" charset="-122"/>
              </a:rPr>
              <a:t>例</a:t>
            </a:r>
            <a:r>
              <a:rPr lang="en-US" altLang="zh-CN" sz="2400">
                <a:solidFill>
                  <a:srgbClr val="FF3300"/>
                </a:solidFill>
                <a:latin typeface="黑体" panose="02010609060101010101" pitchFamily="2" charset="-122"/>
                <a:ea typeface="黑体" panose="02010609060101010101" pitchFamily="2" charset="-122"/>
              </a:rPr>
              <a:t>1</a:t>
            </a:r>
            <a:r>
              <a:rPr lang="zh-CN" altLang="en-US" sz="2400">
                <a:solidFill>
                  <a:srgbClr val="FF3300"/>
                </a:solidFill>
                <a:latin typeface="黑体" panose="02010609060101010101" pitchFamily="2" charset="-122"/>
                <a:ea typeface="黑体" panose="02010609060101010101" pitchFamily="2" charset="-122"/>
              </a:rPr>
              <a:t>：</a:t>
            </a:r>
            <a:endParaRPr lang="zh-CN" altLang="en-US" sz="2400">
              <a:solidFill>
                <a:srgbClr val="FF3300"/>
              </a:solidFill>
              <a:latin typeface="黑体" panose="02010609060101010101" pitchFamily="2" charset="-122"/>
              <a:ea typeface="黑体" panose="02010609060101010101" pitchFamily="2" charset="-122"/>
            </a:endParaRPr>
          </a:p>
        </p:txBody>
      </p:sp>
      <p:graphicFrame>
        <p:nvGraphicFramePr>
          <p:cNvPr id="84999" name="Object 6"/>
          <p:cNvGraphicFramePr>
            <a:graphicFrameLocks noChangeAspect="1"/>
          </p:cNvGraphicFramePr>
          <p:nvPr/>
        </p:nvGraphicFramePr>
        <p:xfrm>
          <a:off x="228600" y="2743200"/>
          <a:ext cx="4495800" cy="3286125"/>
        </p:xfrm>
        <a:graphic>
          <a:graphicData uri="http://schemas.openxmlformats.org/presentationml/2006/ole">
            <mc:AlternateContent xmlns:mc="http://schemas.openxmlformats.org/markup-compatibility/2006">
              <mc:Choice xmlns:v="urn:schemas-microsoft-com:vml" Requires="v">
                <p:oleObj spid="_x0000_s7178" name="" r:id="rId1" imgW="2194560" imgH="1604645" progId="">
                  <p:embed/>
                </p:oleObj>
              </mc:Choice>
              <mc:Fallback>
                <p:oleObj name="" r:id="rId1" imgW="2194560" imgH="1604645" progId="">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743200"/>
                        <a:ext cx="4495800" cy="328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5000" name="AutoShape 7"/>
          <p:cNvSpPr>
            <a:spLocks noChangeArrowheads="1"/>
          </p:cNvSpPr>
          <p:nvPr/>
        </p:nvSpPr>
        <p:spPr bwMode="auto">
          <a:xfrm>
            <a:off x="0" y="3352800"/>
            <a:ext cx="990600" cy="609600"/>
          </a:xfrm>
          <a:prstGeom prst="wedgeEllipseCallout">
            <a:avLst>
              <a:gd name="adj1" fmla="val 26282"/>
              <a:gd name="adj2" fmla="val 216148"/>
            </a:avLst>
          </a:prstGeom>
          <a:solidFill>
            <a:schemeClr val="accent1"/>
          </a:solidFill>
          <a:ln w="9525">
            <a:solidFill>
              <a:schemeClr val="tx1"/>
            </a:solidFill>
            <a:miter lim="800000"/>
          </a:ln>
        </p:spPr>
        <p:txBody>
          <a:bodyPr/>
          <a:lstStyle/>
          <a:p>
            <a:pPr algn="ctr"/>
            <a:r>
              <a:rPr lang="zh-CN" altLang="en-US" sz="2000">
                <a:latin typeface="楷体_GB2312" pitchFamily="49" charset="-122"/>
                <a:ea typeface="楷体_GB2312" pitchFamily="49" charset="-122"/>
              </a:rPr>
              <a:t>源点</a:t>
            </a:r>
            <a:endParaRPr lang="zh-CN" altLang="en-US" sz="2000">
              <a:latin typeface="楷体_GB2312" pitchFamily="49" charset="-122"/>
              <a:ea typeface="楷体_GB2312" pitchFamily="49" charset="-122"/>
            </a:endParaRPr>
          </a:p>
        </p:txBody>
      </p:sp>
      <p:sp>
        <p:nvSpPr>
          <p:cNvPr id="85001" name="Rectangle 8"/>
          <p:cNvSpPr>
            <a:spLocks noChangeArrowheads="1"/>
          </p:cNvSpPr>
          <p:nvPr/>
        </p:nvSpPr>
        <p:spPr bwMode="auto">
          <a:xfrm>
            <a:off x="4800600" y="2438400"/>
            <a:ext cx="41148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a:solidFill>
                  <a:srgbClr val="333300"/>
                </a:solidFill>
                <a:latin typeface="楷体_GB2312" pitchFamily="49" charset="-122"/>
                <a:ea typeface="楷体_GB2312" pitchFamily="49" charset="-122"/>
              </a:rPr>
              <a:t>从</a:t>
            </a:r>
            <a:r>
              <a:rPr lang="en-US" altLang="zh-CN" sz="2400" b="1">
                <a:solidFill>
                  <a:srgbClr val="333300"/>
                </a:solidFill>
                <a:latin typeface="楷体_GB2312" pitchFamily="49" charset="-122"/>
                <a:ea typeface="楷体_GB2312" pitchFamily="49" charset="-122"/>
              </a:rPr>
              <a:t>F→A</a:t>
            </a:r>
            <a:r>
              <a:rPr lang="zh-CN" altLang="en-US" sz="2400" b="1">
                <a:solidFill>
                  <a:srgbClr val="333300"/>
                </a:solidFill>
                <a:latin typeface="楷体_GB2312" pitchFamily="49" charset="-122"/>
                <a:ea typeface="楷体_GB2312" pitchFamily="49" charset="-122"/>
              </a:rPr>
              <a:t>的路径有</a:t>
            </a:r>
            <a:r>
              <a:rPr lang="en-US" altLang="zh-CN" sz="2400" b="1">
                <a:solidFill>
                  <a:srgbClr val="333300"/>
                </a:solidFill>
                <a:latin typeface="楷体_GB2312" pitchFamily="49" charset="-122"/>
                <a:ea typeface="楷体_GB2312" pitchFamily="49" charset="-122"/>
              </a:rPr>
              <a:t>4</a:t>
            </a:r>
            <a:r>
              <a:rPr lang="zh-CN" altLang="en-US" sz="2400" b="1">
                <a:solidFill>
                  <a:srgbClr val="333300"/>
                </a:solidFill>
                <a:latin typeface="楷体_GB2312" pitchFamily="49" charset="-122"/>
                <a:ea typeface="楷体_GB2312" pitchFamily="49" charset="-122"/>
              </a:rPr>
              <a:t>条：</a:t>
            </a:r>
            <a:endParaRPr lang="zh-CN" altLang="en-US" sz="2400" b="1">
              <a:solidFill>
                <a:srgbClr val="333300"/>
              </a:solidFill>
              <a:latin typeface="楷体_GB2312" pitchFamily="49" charset="-122"/>
              <a:ea typeface="楷体_GB2312" pitchFamily="49" charset="-122"/>
            </a:endParaRPr>
          </a:p>
          <a:p>
            <a:r>
              <a:rPr lang="zh-CN" altLang="en-US" sz="2400" b="1">
                <a:solidFill>
                  <a:srgbClr val="333300"/>
                </a:solidFill>
                <a:latin typeface="楷体_GB2312" pitchFamily="49" charset="-122"/>
                <a:ea typeface="楷体_GB2312" pitchFamily="49" charset="-122"/>
              </a:rPr>
              <a:t>① </a:t>
            </a:r>
            <a:r>
              <a:rPr lang="en-US" altLang="zh-CN" sz="2400" b="1">
                <a:solidFill>
                  <a:srgbClr val="333300"/>
                </a:solidFill>
                <a:latin typeface="楷体_GB2312" pitchFamily="49" charset="-122"/>
                <a:ea typeface="楷体_GB2312" pitchFamily="49" charset="-122"/>
              </a:rPr>
              <a:t>F→A</a:t>
            </a:r>
            <a:r>
              <a:rPr lang="zh-CN" altLang="en-US" sz="2400" b="1">
                <a:solidFill>
                  <a:srgbClr val="333300"/>
                </a:solidFill>
                <a:latin typeface="楷体_GB2312" pitchFamily="49" charset="-122"/>
                <a:ea typeface="楷体_GB2312" pitchFamily="49" charset="-122"/>
              </a:rPr>
              <a:t>：      </a:t>
            </a:r>
            <a:r>
              <a:rPr lang="en-US" altLang="zh-CN" sz="2400" b="1">
                <a:solidFill>
                  <a:srgbClr val="333300"/>
                </a:solidFill>
                <a:latin typeface="楷体_GB2312" pitchFamily="49" charset="-122"/>
                <a:ea typeface="楷体_GB2312" pitchFamily="49" charset="-122"/>
              </a:rPr>
              <a:t>24</a:t>
            </a:r>
            <a:endParaRPr lang="en-US" altLang="zh-CN" sz="2400" b="1">
              <a:solidFill>
                <a:srgbClr val="333300"/>
              </a:solidFill>
              <a:latin typeface="楷体_GB2312" pitchFamily="49" charset="-122"/>
              <a:ea typeface="楷体_GB2312" pitchFamily="49" charset="-122"/>
            </a:endParaRPr>
          </a:p>
          <a:p>
            <a:r>
              <a:rPr lang="en-US" sz="2400" b="1">
                <a:solidFill>
                  <a:srgbClr val="333300"/>
                </a:solidFill>
                <a:latin typeface="楷体_GB2312" pitchFamily="49" charset="-122"/>
                <a:ea typeface="楷体_GB2312" pitchFamily="49" charset="-122"/>
              </a:rPr>
              <a:t>② </a:t>
            </a:r>
            <a:r>
              <a:rPr lang="en-US" altLang="zh-CN" sz="2400" b="1">
                <a:solidFill>
                  <a:srgbClr val="333300"/>
                </a:solidFill>
                <a:latin typeface="楷体_GB2312" pitchFamily="49" charset="-122"/>
                <a:ea typeface="楷体_GB2312" pitchFamily="49" charset="-122"/>
              </a:rPr>
              <a:t>F→B→A</a:t>
            </a:r>
            <a:r>
              <a:rPr lang="zh-CN" altLang="en-US" sz="2400" b="1">
                <a:solidFill>
                  <a:srgbClr val="333300"/>
                </a:solidFill>
                <a:latin typeface="楷体_GB2312" pitchFamily="49" charset="-122"/>
                <a:ea typeface="楷体_GB2312" pitchFamily="49" charset="-122"/>
              </a:rPr>
              <a:t>：   </a:t>
            </a:r>
            <a:r>
              <a:rPr lang="en-US" altLang="zh-CN" sz="2400" b="1">
                <a:solidFill>
                  <a:srgbClr val="333300"/>
                </a:solidFill>
                <a:latin typeface="楷体_GB2312" pitchFamily="49" charset="-122"/>
                <a:ea typeface="楷体_GB2312" pitchFamily="49" charset="-122"/>
              </a:rPr>
              <a:t>5</a:t>
            </a:r>
            <a:r>
              <a:rPr lang="zh-CN" altLang="en-US" sz="2400" b="1">
                <a:solidFill>
                  <a:srgbClr val="333300"/>
                </a:solidFill>
                <a:latin typeface="楷体_GB2312" pitchFamily="49" charset="-122"/>
                <a:ea typeface="楷体_GB2312" pitchFamily="49" charset="-122"/>
              </a:rPr>
              <a:t>＋</a:t>
            </a:r>
            <a:r>
              <a:rPr lang="en-US" altLang="zh-CN" sz="2400" b="1">
                <a:solidFill>
                  <a:srgbClr val="333300"/>
                </a:solidFill>
                <a:latin typeface="楷体_GB2312" pitchFamily="49" charset="-122"/>
                <a:ea typeface="楷体_GB2312" pitchFamily="49" charset="-122"/>
              </a:rPr>
              <a:t>18=23</a:t>
            </a:r>
            <a:endParaRPr lang="en-US" altLang="zh-CN" sz="2400" b="1">
              <a:solidFill>
                <a:srgbClr val="333300"/>
              </a:solidFill>
              <a:latin typeface="楷体_GB2312" pitchFamily="49" charset="-122"/>
              <a:ea typeface="楷体_GB2312" pitchFamily="49" charset="-122"/>
            </a:endParaRPr>
          </a:p>
          <a:p>
            <a:r>
              <a:rPr lang="en-US" sz="2400" b="1">
                <a:solidFill>
                  <a:srgbClr val="333300"/>
                </a:solidFill>
                <a:latin typeface="楷体_GB2312" pitchFamily="49" charset="-122"/>
                <a:ea typeface="楷体_GB2312" pitchFamily="49" charset="-122"/>
              </a:rPr>
              <a:t>③ </a:t>
            </a:r>
            <a:r>
              <a:rPr lang="en-US" altLang="zh-CN" sz="2400" b="1">
                <a:solidFill>
                  <a:srgbClr val="333300"/>
                </a:solidFill>
                <a:latin typeface="楷体_GB2312" pitchFamily="49" charset="-122"/>
                <a:ea typeface="楷体_GB2312" pitchFamily="49" charset="-122"/>
              </a:rPr>
              <a:t>F→B→C→A</a:t>
            </a:r>
            <a:r>
              <a:rPr lang="zh-CN" altLang="en-US" sz="2400" b="1">
                <a:solidFill>
                  <a:srgbClr val="333300"/>
                </a:solidFill>
                <a:latin typeface="楷体_GB2312" pitchFamily="49" charset="-122"/>
                <a:ea typeface="楷体_GB2312" pitchFamily="49" charset="-122"/>
              </a:rPr>
              <a:t>：</a:t>
            </a:r>
            <a:r>
              <a:rPr lang="en-US" altLang="zh-CN" sz="2400" b="1">
                <a:solidFill>
                  <a:srgbClr val="333300"/>
                </a:solidFill>
                <a:latin typeface="楷体_GB2312" pitchFamily="49" charset="-122"/>
                <a:ea typeface="楷体_GB2312" pitchFamily="49" charset="-122"/>
              </a:rPr>
              <a:t>5+7+9=21</a:t>
            </a:r>
            <a:endParaRPr lang="en-US" altLang="zh-CN" sz="2400" b="1">
              <a:solidFill>
                <a:srgbClr val="333300"/>
              </a:solidFill>
              <a:latin typeface="楷体_GB2312" pitchFamily="49" charset="-122"/>
              <a:ea typeface="楷体_GB2312" pitchFamily="49" charset="-122"/>
            </a:endParaRPr>
          </a:p>
          <a:p>
            <a:r>
              <a:rPr lang="en-US" sz="2400" b="1">
                <a:solidFill>
                  <a:srgbClr val="333300"/>
                </a:solidFill>
                <a:latin typeface="楷体_GB2312" pitchFamily="49" charset="-122"/>
                <a:ea typeface="楷体_GB2312" pitchFamily="49" charset="-122"/>
              </a:rPr>
              <a:t>④ </a:t>
            </a:r>
            <a:r>
              <a:rPr lang="en-US" altLang="zh-CN" sz="2400" b="1">
                <a:solidFill>
                  <a:srgbClr val="333300"/>
                </a:solidFill>
                <a:latin typeface="楷体_GB2312" pitchFamily="49" charset="-122"/>
                <a:ea typeface="楷体_GB2312" pitchFamily="49" charset="-122"/>
              </a:rPr>
              <a:t>F→D→C→A</a:t>
            </a:r>
            <a:r>
              <a:rPr lang="zh-CN" altLang="en-US" sz="2400" b="1">
                <a:solidFill>
                  <a:srgbClr val="333300"/>
                </a:solidFill>
                <a:latin typeface="楷体_GB2312" pitchFamily="49" charset="-122"/>
                <a:ea typeface="楷体_GB2312" pitchFamily="49" charset="-122"/>
              </a:rPr>
              <a:t>：</a:t>
            </a:r>
            <a:r>
              <a:rPr lang="en-US" altLang="zh-CN" sz="2400" b="1">
                <a:solidFill>
                  <a:srgbClr val="333300"/>
                </a:solidFill>
                <a:latin typeface="楷体_GB2312" pitchFamily="49" charset="-122"/>
                <a:ea typeface="楷体_GB2312" pitchFamily="49" charset="-122"/>
              </a:rPr>
              <a:t>25+12+9=36</a:t>
            </a:r>
            <a:endParaRPr lang="en-US" altLang="zh-CN" sz="2400" b="1">
              <a:solidFill>
                <a:srgbClr val="333300"/>
              </a:solidFill>
              <a:latin typeface="楷体_GB2312" pitchFamily="49" charset="-122"/>
              <a:ea typeface="楷体_GB2312" pitchFamily="49" charset="-122"/>
            </a:endParaRPr>
          </a:p>
        </p:txBody>
      </p:sp>
      <p:sp>
        <p:nvSpPr>
          <p:cNvPr id="85002" name="Rectangle 9"/>
          <p:cNvSpPr>
            <a:spLocks noChangeArrowheads="1"/>
          </p:cNvSpPr>
          <p:nvPr/>
        </p:nvSpPr>
        <p:spPr bwMode="auto">
          <a:xfrm>
            <a:off x="4876800" y="4495800"/>
            <a:ext cx="387826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a:solidFill>
                  <a:srgbClr val="333300"/>
                </a:solidFill>
                <a:latin typeface="楷体_GB2312" pitchFamily="49" charset="-122"/>
                <a:ea typeface="楷体_GB2312" pitchFamily="49" charset="-122"/>
              </a:rPr>
              <a:t>又：</a:t>
            </a:r>
            <a:endParaRPr lang="zh-CN" altLang="en-US" sz="2400" b="1">
              <a:solidFill>
                <a:srgbClr val="333300"/>
              </a:solidFill>
              <a:latin typeface="楷体_GB2312" pitchFamily="49" charset="-122"/>
              <a:ea typeface="楷体_GB2312" pitchFamily="49" charset="-122"/>
            </a:endParaRPr>
          </a:p>
          <a:p>
            <a:r>
              <a:rPr lang="zh-CN" altLang="en-US" sz="2400" b="1">
                <a:solidFill>
                  <a:srgbClr val="333300"/>
                </a:solidFill>
                <a:latin typeface="楷体_GB2312" pitchFamily="49" charset="-122"/>
                <a:ea typeface="楷体_GB2312" pitchFamily="49" charset="-122"/>
              </a:rPr>
              <a:t>从</a:t>
            </a:r>
            <a:r>
              <a:rPr lang="en-US" altLang="zh-CN" sz="2400" b="1">
                <a:solidFill>
                  <a:srgbClr val="333300"/>
                </a:solidFill>
                <a:latin typeface="楷体_GB2312" pitchFamily="49" charset="-122"/>
                <a:ea typeface="楷体_GB2312" pitchFamily="49" charset="-122"/>
              </a:rPr>
              <a:t>F→B</a:t>
            </a:r>
            <a:r>
              <a:rPr lang="zh-CN" altLang="en-US" sz="2400" b="1">
                <a:solidFill>
                  <a:srgbClr val="333300"/>
                </a:solidFill>
                <a:latin typeface="楷体_GB2312" pitchFamily="49" charset="-122"/>
                <a:ea typeface="楷体_GB2312" pitchFamily="49" charset="-122"/>
              </a:rPr>
              <a:t>的最短路径是哪条？</a:t>
            </a:r>
            <a:endParaRPr lang="zh-CN" altLang="en-US" sz="2400" b="1">
              <a:solidFill>
                <a:srgbClr val="333300"/>
              </a:solidFill>
              <a:latin typeface="楷体_GB2312" pitchFamily="49" charset="-122"/>
              <a:ea typeface="楷体_GB2312" pitchFamily="49" charset="-122"/>
            </a:endParaRPr>
          </a:p>
          <a:p>
            <a:r>
              <a:rPr lang="zh-CN" altLang="en-US" sz="2400" b="1">
                <a:solidFill>
                  <a:srgbClr val="333300"/>
                </a:solidFill>
                <a:latin typeface="楷体_GB2312" pitchFamily="49" charset="-122"/>
                <a:ea typeface="楷体_GB2312" pitchFamily="49" charset="-122"/>
              </a:rPr>
              <a:t>从</a:t>
            </a:r>
            <a:r>
              <a:rPr lang="en-US" altLang="zh-CN" sz="2400" b="1">
                <a:solidFill>
                  <a:srgbClr val="333300"/>
                </a:solidFill>
                <a:latin typeface="楷体_GB2312" pitchFamily="49" charset="-122"/>
                <a:ea typeface="楷体_GB2312" pitchFamily="49" charset="-122"/>
              </a:rPr>
              <a:t>F→C</a:t>
            </a:r>
            <a:r>
              <a:rPr lang="zh-CN" altLang="en-US" sz="2400" b="1">
                <a:solidFill>
                  <a:srgbClr val="333300"/>
                </a:solidFill>
                <a:latin typeface="楷体_GB2312" pitchFamily="49" charset="-122"/>
                <a:ea typeface="楷体_GB2312" pitchFamily="49" charset="-122"/>
              </a:rPr>
              <a:t>的最短路径是哪条？</a:t>
            </a:r>
            <a:endParaRPr lang="zh-CN" altLang="en-US" sz="2400" b="1">
              <a:solidFill>
                <a:srgbClr val="333300"/>
              </a:solidFill>
              <a:latin typeface="楷体_GB2312" pitchFamily="49" charset="-122"/>
              <a:ea typeface="楷体_GB2312" pitchFamily="49" charset="-122"/>
            </a:endParaRPr>
          </a:p>
        </p:txBody>
      </p:sp>
      <p:sp>
        <p:nvSpPr>
          <p:cNvPr id="85003" name="Oval 10"/>
          <p:cNvSpPr>
            <a:spLocks noChangeArrowheads="1"/>
          </p:cNvSpPr>
          <p:nvPr/>
        </p:nvSpPr>
        <p:spPr bwMode="auto">
          <a:xfrm>
            <a:off x="8077200" y="3505200"/>
            <a:ext cx="457200" cy="457200"/>
          </a:xfrm>
          <a:prstGeom prst="ellipse">
            <a:avLst/>
          </a:prstGeom>
          <a:noFill/>
          <a:ln w="254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499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499"/>
                                          </p:stCondLst>
                                        </p:cTn>
                                        <p:tgtEl>
                                          <p:spTgt spid="84999"/>
                                        </p:tgtEl>
                                        <p:attrNameLst>
                                          <p:attrName>style.visibility</p:attrName>
                                        </p:attrNameLst>
                                      </p:cBhvr>
                                      <p:to>
                                        <p:strVal val="visible"/>
                                      </p:to>
                                    </p:set>
                                  </p:childTnLst>
                                </p:cTn>
                              </p:par>
                              <p:par>
                                <p:cTn id="9" presetID="2" presetClass="entr" presetSubtype="8" fill="hold" grpId="0" nodeType="withEffect">
                                  <p:stCondLst>
                                    <p:cond delay="0"/>
                                  </p:stCondLst>
                                  <p:childTnLst>
                                    <p:set>
                                      <p:cBhvr>
                                        <p:cTn id="10" dur="1" fill="hold">
                                          <p:stCondLst>
                                            <p:cond delay="0"/>
                                          </p:stCondLst>
                                        </p:cTn>
                                        <p:tgtEl>
                                          <p:spTgt spid="85000"/>
                                        </p:tgtEl>
                                        <p:attrNameLst>
                                          <p:attrName>style.visibility</p:attrName>
                                        </p:attrNameLst>
                                      </p:cBhvr>
                                      <p:to>
                                        <p:strVal val="visible"/>
                                      </p:to>
                                    </p:set>
                                    <p:anim calcmode="lin" valueType="num">
                                      <p:cBhvr additive="base">
                                        <p:cTn id="11" dur="500" fill="hold"/>
                                        <p:tgtEl>
                                          <p:spTgt spid="85000"/>
                                        </p:tgtEl>
                                        <p:attrNameLst>
                                          <p:attrName>ppt_x</p:attrName>
                                        </p:attrNameLst>
                                      </p:cBhvr>
                                      <p:tavLst>
                                        <p:tav tm="0">
                                          <p:val>
                                            <p:strVal val="0-#ppt_w/2"/>
                                          </p:val>
                                        </p:tav>
                                        <p:tav tm="100000">
                                          <p:val>
                                            <p:strVal val="#ppt_x"/>
                                          </p:val>
                                        </p:tav>
                                      </p:tavLst>
                                    </p:anim>
                                    <p:anim calcmode="lin" valueType="num">
                                      <p:cBhvr additive="base">
                                        <p:cTn id="12" dur="500" fill="hold"/>
                                        <p:tgtEl>
                                          <p:spTgt spid="85000"/>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85001">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85001">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85001">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85001">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85001">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grpId="0" nodeType="clickEffect">
                                  <p:stCondLst>
                                    <p:cond delay="0"/>
                                  </p:stCondLst>
                                  <p:childTnLst>
                                    <p:set>
                                      <p:cBhvr>
                                        <p:cTn id="36" dur="1" fill="hold">
                                          <p:stCondLst>
                                            <p:cond delay="0"/>
                                          </p:stCondLst>
                                        </p:cTn>
                                        <p:tgtEl>
                                          <p:spTgt spid="85003"/>
                                        </p:tgtEl>
                                        <p:attrNameLst>
                                          <p:attrName>style.visibility</p:attrName>
                                        </p:attrNameLst>
                                      </p:cBhvr>
                                      <p:to>
                                        <p:strVal val="visible"/>
                                      </p:to>
                                    </p:set>
                                    <p:anim calcmode="lin" valueType="num">
                                      <p:cBhvr>
                                        <p:cTn id="37" dur="500" fill="hold"/>
                                        <p:tgtEl>
                                          <p:spTgt spid="85003"/>
                                        </p:tgtEl>
                                        <p:attrNameLst>
                                          <p:attrName>ppt_w</p:attrName>
                                        </p:attrNameLst>
                                      </p:cBhvr>
                                      <p:tavLst>
                                        <p:tav tm="0">
                                          <p:val>
                                            <p:fltVal val="0"/>
                                          </p:val>
                                        </p:tav>
                                        <p:tav tm="100000">
                                          <p:val>
                                            <p:strVal val="#ppt_w"/>
                                          </p:val>
                                        </p:tav>
                                      </p:tavLst>
                                    </p:anim>
                                    <p:anim calcmode="lin" valueType="num">
                                      <p:cBhvr>
                                        <p:cTn id="38" dur="500" fill="hold"/>
                                        <p:tgtEl>
                                          <p:spTgt spid="85003"/>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50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8" grpId="0" autoUpdateAnimBg="0"/>
      <p:bldP spid="85000" grpId="0" bldLvl="0" animBg="1" autoUpdateAnimBg="0"/>
      <p:bldP spid="85001" grpId="0" autoUpdateAnimBg="0" build="p"/>
      <p:bldP spid="85002" grpId="0" autoUpdateAnimBg="0"/>
      <p:bldP spid="85003" grpId="0" bldLvl="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C3BEE66E-4C4C-4BBD-8FB4-0086FB97FC3F}"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71683"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37A0DF32-B23F-4891-9871-6EEFA269D60C}"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71684" name="Rectangle 2"/>
          <p:cNvSpPr>
            <a:spLocks noGrp="1" noChangeArrowheads="1"/>
          </p:cNvSpPr>
          <p:nvPr>
            <p:ph type="title" idx="4294967295"/>
          </p:nvPr>
        </p:nvSpPr>
        <p:spPr>
          <a:xfrm>
            <a:off x="457200" y="152400"/>
            <a:ext cx="5638800" cy="381000"/>
          </a:xfrm>
        </p:spPr>
        <p:txBody>
          <a:bodyPr/>
          <a:lstStyle/>
          <a:p>
            <a:pPr eaLnBrk="1" hangingPunct="1"/>
            <a:r>
              <a:rPr lang="en-US" altLang="zh-CN" sz="2800" b="1" dirty="0" err="1">
                <a:ea typeface="楷体_GB2312" pitchFamily="49" charset="-122"/>
              </a:rPr>
              <a:t>Dijkstra</a:t>
            </a:r>
            <a:r>
              <a:rPr lang="zh-CN" altLang="en-US" sz="2800" b="1" dirty="0">
                <a:ea typeface="楷体_GB2312" pitchFamily="49" charset="-122"/>
              </a:rPr>
              <a:t>（迪杰斯特拉）算法</a:t>
            </a:r>
            <a:endParaRPr lang="zh-CN" altLang="en-US" sz="2800" b="1" dirty="0">
              <a:ea typeface="楷体_GB2312" pitchFamily="49" charset="-122"/>
            </a:endParaRPr>
          </a:p>
        </p:txBody>
      </p:sp>
      <p:sp>
        <p:nvSpPr>
          <p:cNvPr id="87045" name="Text Box 4"/>
          <p:cNvSpPr txBox="1">
            <a:spLocks noChangeArrowheads="1"/>
          </p:cNvSpPr>
          <p:nvPr/>
        </p:nvSpPr>
        <p:spPr bwMode="auto">
          <a:xfrm>
            <a:off x="228600" y="685800"/>
            <a:ext cx="8534400" cy="479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spcBef>
                <a:spcPct val="30000"/>
              </a:spcBef>
            </a:pPr>
            <a:r>
              <a:rPr lang="zh-CN" altLang="en-US" sz="3200" b="1">
                <a:solidFill>
                  <a:schemeClr val="tx2"/>
                </a:solidFill>
                <a:latin typeface="SimSun" panose="02010600030101010101" pitchFamily="2" charset="-122"/>
                <a:ea typeface="SimSun" panose="02010600030101010101" pitchFamily="2" charset="-122"/>
              </a:rPr>
              <a:t>算法思想：</a:t>
            </a:r>
            <a:endParaRPr lang="en-US" altLang="zh-CN" sz="3200" b="1">
              <a:solidFill>
                <a:schemeClr val="tx2"/>
              </a:solidFill>
              <a:latin typeface="SimSun" panose="02010600030101010101" pitchFamily="2" charset="-122"/>
              <a:ea typeface="SimSun" panose="02010600030101010101" pitchFamily="2" charset="-122"/>
            </a:endParaRPr>
          </a:p>
          <a:p>
            <a:pPr eaLnBrk="1" hangingPunct="1">
              <a:spcBef>
                <a:spcPct val="30000"/>
              </a:spcBef>
            </a:pPr>
            <a:r>
              <a:rPr lang="zh-CN" altLang="en-US" sz="3200" b="1">
                <a:solidFill>
                  <a:srgbClr val="080808"/>
                </a:solidFill>
                <a:latin typeface="SimSun" panose="02010600030101010101" pitchFamily="2" charset="-122"/>
                <a:ea typeface="SimSun" panose="02010600030101010101" pitchFamily="2" charset="-122"/>
              </a:rPr>
              <a:t>设集合</a:t>
            </a:r>
            <a:r>
              <a:rPr lang="en-US" altLang="zh-CN" sz="3200" b="1">
                <a:solidFill>
                  <a:srgbClr val="080808"/>
                </a:solidFill>
                <a:latin typeface="SimSun" panose="02010600030101010101" pitchFamily="2" charset="-122"/>
                <a:ea typeface="SimSun" panose="02010600030101010101" pitchFamily="2" charset="-122"/>
              </a:rPr>
              <a:t>S</a:t>
            </a:r>
            <a:r>
              <a:rPr lang="zh-CN" altLang="en-US" sz="3200" b="1">
                <a:solidFill>
                  <a:srgbClr val="080808"/>
                </a:solidFill>
                <a:latin typeface="SimSun" panose="02010600030101010101" pitchFamily="2" charset="-122"/>
                <a:ea typeface="SimSun" panose="02010600030101010101" pitchFamily="2" charset="-122"/>
              </a:rPr>
              <a:t>中存放已找到最短路径的顶点。</a:t>
            </a:r>
            <a:endParaRPr lang="en-US" sz="3200" b="1">
              <a:solidFill>
                <a:schemeClr val="tx2"/>
              </a:solidFill>
              <a:latin typeface="SimSun" panose="02010600030101010101" pitchFamily="2" charset="-122"/>
              <a:ea typeface="SimSun" panose="02010600030101010101" pitchFamily="2" charset="-122"/>
            </a:endParaRPr>
          </a:p>
          <a:p>
            <a:pPr eaLnBrk="1" hangingPunct="1">
              <a:spcBef>
                <a:spcPct val="30000"/>
              </a:spcBef>
            </a:pPr>
            <a:r>
              <a:rPr lang="en-US" sz="2400" b="1">
                <a:solidFill>
                  <a:srgbClr val="080808"/>
                </a:solidFill>
                <a:latin typeface="SimSun" panose="02010600030101010101" pitchFamily="2" charset="-122"/>
                <a:ea typeface="SimSun" panose="02010600030101010101" pitchFamily="2" charset="-122"/>
              </a:rPr>
              <a:t>①</a:t>
            </a:r>
            <a:r>
              <a:rPr lang="zh-CN" altLang="en-US" sz="2400" b="1">
                <a:solidFill>
                  <a:srgbClr val="080808"/>
                </a:solidFill>
                <a:latin typeface="SimSun" panose="02010600030101010101" pitchFamily="2" charset="-122"/>
                <a:ea typeface="SimSun" panose="02010600030101010101" pitchFamily="2" charset="-122"/>
              </a:rPr>
              <a:t>初始：初始状态时，集合</a:t>
            </a:r>
            <a:r>
              <a:rPr lang="en-US" altLang="zh-CN" sz="2400" b="1">
                <a:solidFill>
                  <a:srgbClr val="080808"/>
                </a:solidFill>
                <a:latin typeface="SimSun" panose="02010600030101010101" pitchFamily="2" charset="-122"/>
                <a:ea typeface="SimSun" panose="02010600030101010101" pitchFamily="2" charset="-122"/>
              </a:rPr>
              <a:t>S</a:t>
            </a:r>
            <a:r>
              <a:rPr lang="zh-CN" altLang="en-US" sz="2400" b="1">
                <a:solidFill>
                  <a:srgbClr val="080808"/>
                </a:solidFill>
                <a:latin typeface="SimSun" panose="02010600030101010101" pitchFamily="2" charset="-122"/>
                <a:ea typeface="SimSun" panose="02010600030101010101" pitchFamily="2" charset="-122"/>
              </a:rPr>
              <a:t>中只包含源点，设为</a:t>
            </a:r>
            <a:r>
              <a:rPr lang="en-US" altLang="zh-CN" sz="2400" b="1">
                <a:solidFill>
                  <a:srgbClr val="080808"/>
                </a:solidFill>
                <a:latin typeface="SimSun" panose="02010600030101010101" pitchFamily="2" charset="-122"/>
                <a:ea typeface="SimSun" panose="02010600030101010101" pitchFamily="2" charset="-122"/>
              </a:rPr>
              <a:t>v</a:t>
            </a:r>
            <a:r>
              <a:rPr lang="en-US" altLang="zh-CN" sz="2400" b="1" baseline="-30000">
                <a:solidFill>
                  <a:srgbClr val="080808"/>
                </a:solidFill>
                <a:latin typeface="SimSun" panose="02010600030101010101" pitchFamily="2" charset="-122"/>
                <a:ea typeface="SimSun" panose="02010600030101010101" pitchFamily="2" charset="-122"/>
              </a:rPr>
              <a:t>0</a:t>
            </a:r>
            <a:r>
              <a:rPr lang="en-US" altLang="zh-CN" sz="2400" b="1">
                <a:solidFill>
                  <a:srgbClr val="333300"/>
                </a:solidFill>
                <a:latin typeface="SimSun" panose="02010600030101010101" pitchFamily="2" charset="-122"/>
                <a:ea typeface="SimSun" panose="02010600030101010101" pitchFamily="2" charset="-122"/>
              </a:rPr>
              <a:t> </a:t>
            </a:r>
            <a:r>
              <a:rPr lang="zh-CN" altLang="en-US" sz="2400" b="1">
                <a:solidFill>
                  <a:srgbClr val="333300"/>
                </a:solidFill>
                <a:latin typeface="SimSun" panose="02010600030101010101" pitchFamily="2" charset="-122"/>
                <a:ea typeface="SimSun" panose="02010600030101010101" pitchFamily="2" charset="-122"/>
              </a:rPr>
              <a:t>；与</a:t>
            </a:r>
            <a:r>
              <a:rPr lang="en-US" altLang="zh-CN" sz="2400" b="1">
                <a:solidFill>
                  <a:srgbClr val="080808"/>
                </a:solidFill>
                <a:latin typeface="SimSun" panose="02010600030101010101" pitchFamily="2" charset="-122"/>
                <a:ea typeface="SimSun" panose="02010600030101010101" pitchFamily="2" charset="-122"/>
              </a:rPr>
              <a:t>v</a:t>
            </a:r>
            <a:r>
              <a:rPr lang="en-US" altLang="zh-CN" sz="2400" b="1" baseline="-30000">
                <a:solidFill>
                  <a:srgbClr val="080808"/>
                </a:solidFill>
                <a:latin typeface="SimSun" panose="02010600030101010101" pitchFamily="2" charset="-122"/>
                <a:ea typeface="SimSun" panose="02010600030101010101" pitchFamily="2" charset="-122"/>
              </a:rPr>
              <a:t>0 </a:t>
            </a:r>
            <a:r>
              <a:rPr lang="zh-CN" altLang="en-US" sz="2400" b="1">
                <a:solidFill>
                  <a:srgbClr val="080808"/>
                </a:solidFill>
                <a:latin typeface="SimSun" panose="02010600030101010101" pitchFamily="2" charset="-122"/>
                <a:ea typeface="SimSun" panose="02010600030101010101" pitchFamily="2" charset="-122"/>
              </a:rPr>
              <a:t>不直接相连的距离为</a:t>
            </a:r>
            <a:r>
              <a:rPr lang="en-US" altLang="zh-CN" sz="2800" b="1">
                <a:latin typeface="Arial" panose="020B0604020202020204" pitchFamily="34" charset="0"/>
              </a:rPr>
              <a:t>∞</a:t>
            </a:r>
            <a:r>
              <a:rPr lang="zh-CN" altLang="en-US" sz="2800" b="1">
                <a:latin typeface="Arial" panose="020B0604020202020204" pitchFamily="34" charset="0"/>
              </a:rPr>
              <a:t>，直接相连则距离为其权值</a:t>
            </a:r>
            <a:endParaRPr lang="zh-CN" altLang="en-US" sz="2400" b="1">
              <a:solidFill>
                <a:schemeClr val="tx2"/>
              </a:solidFill>
              <a:latin typeface="SimSun" panose="02010600030101010101" pitchFamily="2" charset="-122"/>
              <a:ea typeface="SimSun" panose="02010600030101010101" pitchFamily="2" charset="-122"/>
            </a:endParaRPr>
          </a:p>
          <a:p>
            <a:pPr eaLnBrk="1" hangingPunct="1">
              <a:spcBef>
                <a:spcPct val="30000"/>
              </a:spcBef>
            </a:pPr>
            <a:r>
              <a:rPr lang="en-US" sz="2400" b="1">
                <a:solidFill>
                  <a:srgbClr val="333300"/>
                </a:solidFill>
                <a:latin typeface="SimSun" panose="02010600030101010101" pitchFamily="2" charset="-122"/>
                <a:ea typeface="SimSun" panose="02010600030101010101" pitchFamily="2" charset="-122"/>
              </a:rPr>
              <a:t>②</a:t>
            </a:r>
            <a:r>
              <a:rPr lang="zh-CN" altLang="en-US" sz="2400" b="1">
                <a:solidFill>
                  <a:srgbClr val="333300"/>
                </a:solidFill>
                <a:latin typeface="SimSun" panose="02010600030101010101" pitchFamily="2" charset="-122"/>
                <a:ea typeface="SimSun" panose="02010600030101010101" pitchFamily="2" charset="-122"/>
              </a:rPr>
              <a:t>先找出与</a:t>
            </a:r>
            <a:r>
              <a:rPr lang="en-US" altLang="zh-CN" sz="2400" b="1">
                <a:solidFill>
                  <a:srgbClr val="333300"/>
                </a:solidFill>
                <a:latin typeface="SimSun" panose="02010600030101010101" pitchFamily="2" charset="-122"/>
                <a:ea typeface="SimSun" panose="02010600030101010101" pitchFamily="2" charset="-122"/>
              </a:rPr>
              <a:t>v</a:t>
            </a:r>
            <a:r>
              <a:rPr lang="en-US" altLang="zh-CN" sz="2400" b="1" baseline="-25000">
                <a:solidFill>
                  <a:srgbClr val="333300"/>
                </a:solidFill>
                <a:latin typeface="SimSun" panose="02010600030101010101" pitchFamily="2" charset="-122"/>
                <a:ea typeface="SimSun" panose="02010600030101010101" pitchFamily="2" charset="-122"/>
              </a:rPr>
              <a:t>0</a:t>
            </a:r>
            <a:r>
              <a:rPr lang="zh-CN" altLang="en-US" sz="2400" b="1">
                <a:solidFill>
                  <a:srgbClr val="333300"/>
                </a:solidFill>
                <a:latin typeface="SimSun" panose="02010600030101010101" pitchFamily="2" charset="-122"/>
                <a:ea typeface="SimSun" panose="02010600030101010101" pitchFamily="2" charset="-122"/>
              </a:rPr>
              <a:t>直接相连的最短路径（</a:t>
            </a:r>
            <a:r>
              <a:rPr lang="en-US" altLang="zh-CN" sz="2400" b="1">
                <a:solidFill>
                  <a:srgbClr val="333300"/>
                </a:solidFill>
                <a:latin typeface="SimSun" panose="02010600030101010101" pitchFamily="2" charset="-122"/>
                <a:ea typeface="SimSun" panose="02010600030101010101" pitchFamily="2" charset="-122"/>
              </a:rPr>
              <a:t>v</a:t>
            </a:r>
            <a:r>
              <a:rPr lang="en-US" altLang="zh-CN" sz="2400" b="1" baseline="-25000">
                <a:solidFill>
                  <a:srgbClr val="333300"/>
                </a:solidFill>
                <a:latin typeface="SimSun" panose="02010600030101010101" pitchFamily="2" charset="-122"/>
                <a:ea typeface="SimSun" panose="02010600030101010101" pitchFamily="2" charset="-122"/>
              </a:rPr>
              <a:t>0</a:t>
            </a:r>
            <a:r>
              <a:rPr lang="en-US" altLang="zh-CN" sz="2400" b="1">
                <a:solidFill>
                  <a:srgbClr val="333300"/>
                </a:solidFill>
                <a:latin typeface="SimSun" panose="02010600030101010101" pitchFamily="2" charset="-122"/>
                <a:ea typeface="SimSun" panose="02010600030101010101" pitchFamily="2" charset="-122"/>
              </a:rPr>
              <a:t>,v</a:t>
            </a:r>
            <a:r>
              <a:rPr lang="en-US" altLang="zh-CN" sz="2400" b="1" baseline="-25000">
                <a:solidFill>
                  <a:srgbClr val="333300"/>
                </a:solidFill>
                <a:latin typeface="SimSun" panose="02010600030101010101" pitchFamily="2" charset="-122"/>
                <a:ea typeface="SimSun" panose="02010600030101010101" pitchFamily="2" charset="-122"/>
              </a:rPr>
              <a:t>j</a:t>
            </a:r>
            <a:r>
              <a:rPr lang="zh-CN" altLang="en-US" sz="2400" b="1">
                <a:solidFill>
                  <a:srgbClr val="333300"/>
                </a:solidFill>
                <a:latin typeface="SimSun" panose="02010600030101010101" pitchFamily="2" charset="-122"/>
                <a:ea typeface="SimSun" panose="02010600030101010101" pitchFamily="2" charset="-122"/>
              </a:rPr>
              <a:t>）；将</a:t>
            </a:r>
            <a:r>
              <a:rPr lang="en-US" altLang="zh-CN" sz="2400" b="1">
                <a:solidFill>
                  <a:srgbClr val="333300"/>
                </a:solidFill>
                <a:latin typeface="SimSun" panose="02010600030101010101" pitchFamily="2" charset="-122"/>
                <a:ea typeface="SimSun" panose="02010600030101010101" pitchFamily="2" charset="-122"/>
              </a:rPr>
              <a:t>v</a:t>
            </a:r>
            <a:r>
              <a:rPr lang="en-US" altLang="zh-CN" sz="2400" b="1" baseline="-25000">
                <a:solidFill>
                  <a:srgbClr val="333300"/>
                </a:solidFill>
                <a:latin typeface="SimSun" panose="02010600030101010101" pitchFamily="2" charset="-122"/>
                <a:ea typeface="SimSun" panose="02010600030101010101" pitchFamily="2" charset="-122"/>
              </a:rPr>
              <a:t>j</a:t>
            </a:r>
            <a:r>
              <a:rPr lang="zh-CN" altLang="en-US" sz="2400" b="1">
                <a:solidFill>
                  <a:srgbClr val="333300"/>
                </a:solidFill>
                <a:latin typeface="SimSun" panose="02010600030101010101" pitchFamily="2" charset="-122"/>
                <a:ea typeface="SimSun" panose="02010600030101010101" pitchFamily="2" charset="-122"/>
              </a:rPr>
              <a:t>加入到</a:t>
            </a:r>
            <a:r>
              <a:rPr lang="en-US" altLang="zh-CN" sz="2400" b="1">
                <a:solidFill>
                  <a:srgbClr val="333300"/>
                </a:solidFill>
                <a:latin typeface="SimSun" panose="02010600030101010101" pitchFamily="2" charset="-122"/>
                <a:ea typeface="SimSun" panose="02010600030101010101" pitchFamily="2" charset="-122"/>
              </a:rPr>
              <a:t>S</a:t>
            </a:r>
            <a:r>
              <a:rPr lang="zh-CN" altLang="en-US" sz="2400" b="1">
                <a:solidFill>
                  <a:srgbClr val="333300"/>
                </a:solidFill>
                <a:latin typeface="SimSun" panose="02010600030101010101" pitchFamily="2" charset="-122"/>
                <a:ea typeface="SimSun" panose="02010600030101010101" pitchFamily="2" charset="-122"/>
              </a:rPr>
              <a:t>中，然后对其余与</a:t>
            </a:r>
            <a:r>
              <a:rPr lang="en-US" altLang="zh-CN" sz="2400" b="1">
                <a:solidFill>
                  <a:srgbClr val="333300"/>
                </a:solidFill>
                <a:latin typeface="SimSun" panose="02010600030101010101" pitchFamily="2" charset="-122"/>
                <a:ea typeface="SimSun" panose="02010600030101010101" pitchFamily="2" charset="-122"/>
              </a:rPr>
              <a:t>v</a:t>
            </a:r>
            <a:r>
              <a:rPr lang="en-US" altLang="zh-CN" sz="2400" b="1" baseline="-25000">
                <a:solidFill>
                  <a:srgbClr val="333300"/>
                </a:solidFill>
                <a:latin typeface="SimSun" panose="02010600030101010101" pitchFamily="2" charset="-122"/>
                <a:ea typeface="SimSun" panose="02010600030101010101" pitchFamily="2" charset="-122"/>
              </a:rPr>
              <a:t>j</a:t>
            </a:r>
            <a:r>
              <a:rPr lang="zh-CN" altLang="en-US" sz="2400" b="1">
                <a:solidFill>
                  <a:srgbClr val="333300"/>
                </a:solidFill>
                <a:latin typeface="SimSun" panose="02010600030101010101" pitchFamily="2" charset="-122"/>
                <a:ea typeface="SimSun" panose="02010600030101010101" pitchFamily="2" charset="-122"/>
              </a:rPr>
              <a:t>直接相连的路径进行适当调整：</a:t>
            </a:r>
            <a:endParaRPr lang="zh-CN" altLang="en-US" sz="2400" b="1">
              <a:solidFill>
                <a:srgbClr val="333300"/>
              </a:solidFill>
              <a:latin typeface="SimSun" panose="02010600030101010101" pitchFamily="2" charset="-122"/>
              <a:ea typeface="SimSun" panose="02010600030101010101" pitchFamily="2" charset="-122"/>
            </a:endParaRPr>
          </a:p>
          <a:p>
            <a:pPr eaLnBrk="1" hangingPunct="1">
              <a:spcBef>
                <a:spcPct val="30000"/>
              </a:spcBef>
            </a:pPr>
            <a:r>
              <a:rPr lang="zh-CN" altLang="en-US" sz="2400" b="1">
                <a:solidFill>
                  <a:schemeClr val="tx2"/>
                </a:solidFill>
                <a:latin typeface="SimSun" panose="02010600030101010101" pitchFamily="2" charset="-122"/>
                <a:ea typeface="SimSun" panose="02010600030101010101" pitchFamily="2" charset="-122"/>
              </a:rPr>
              <a:t>若在图中存在弧（</a:t>
            </a:r>
            <a:r>
              <a:rPr lang="en-US" altLang="zh-CN" sz="2400" b="1">
                <a:solidFill>
                  <a:srgbClr val="333300"/>
                </a:solidFill>
                <a:latin typeface="SimSun" panose="02010600030101010101" pitchFamily="2" charset="-122"/>
                <a:ea typeface="SimSun" panose="02010600030101010101" pitchFamily="2" charset="-122"/>
              </a:rPr>
              <a:t>v</a:t>
            </a:r>
            <a:r>
              <a:rPr lang="en-US" altLang="zh-CN" sz="2400" b="1" baseline="-25000">
                <a:solidFill>
                  <a:srgbClr val="333300"/>
                </a:solidFill>
                <a:latin typeface="SimSun" panose="02010600030101010101" pitchFamily="2" charset="-122"/>
                <a:ea typeface="SimSun" panose="02010600030101010101" pitchFamily="2" charset="-122"/>
              </a:rPr>
              <a:t>j</a:t>
            </a:r>
            <a:r>
              <a:rPr lang="en-US" altLang="zh-CN" sz="2400" b="1">
                <a:solidFill>
                  <a:schemeClr val="tx2"/>
                </a:solidFill>
                <a:latin typeface="SimSun" panose="02010600030101010101" pitchFamily="2" charset="-122"/>
                <a:ea typeface="SimSun" panose="02010600030101010101" pitchFamily="2" charset="-122"/>
              </a:rPr>
              <a:t>,v</a:t>
            </a:r>
            <a:r>
              <a:rPr lang="en-US" altLang="zh-CN" sz="2400" b="1" baseline="-25000">
                <a:solidFill>
                  <a:schemeClr val="tx2"/>
                </a:solidFill>
                <a:latin typeface="SimSun" panose="02010600030101010101" pitchFamily="2" charset="-122"/>
                <a:ea typeface="SimSun" panose="02010600030101010101" pitchFamily="2" charset="-122"/>
              </a:rPr>
              <a:t>k</a:t>
            </a:r>
            <a:r>
              <a:rPr lang="zh-CN" altLang="en-US" sz="2400" b="1">
                <a:solidFill>
                  <a:schemeClr val="tx2"/>
                </a:solidFill>
                <a:latin typeface="SimSun" panose="02010600030101010101" pitchFamily="2" charset="-122"/>
                <a:ea typeface="SimSun" panose="02010600030101010101" pitchFamily="2" charset="-122"/>
              </a:rPr>
              <a:t>），且（</a:t>
            </a:r>
            <a:r>
              <a:rPr lang="en-US" altLang="zh-CN" sz="2400" b="1">
                <a:solidFill>
                  <a:schemeClr val="tx2"/>
                </a:solidFill>
                <a:latin typeface="SimSun" panose="02010600030101010101" pitchFamily="2" charset="-122"/>
                <a:ea typeface="SimSun" panose="02010600030101010101" pitchFamily="2" charset="-122"/>
              </a:rPr>
              <a:t>v</a:t>
            </a:r>
            <a:r>
              <a:rPr lang="en-US" altLang="zh-CN" sz="2400" b="1" baseline="-25000">
                <a:solidFill>
                  <a:schemeClr val="tx2"/>
                </a:solidFill>
                <a:latin typeface="SimSun" panose="02010600030101010101" pitchFamily="2" charset="-122"/>
                <a:ea typeface="SimSun" panose="02010600030101010101" pitchFamily="2" charset="-122"/>
              </a:rPr>
              <a:t>0</a:t>
            </a:r>
            <a:r>
              <a:rPr lang="en-US" altLang="zh-CN" sz="2400" b="1">
                <a:solidFill>
                  <a:schemeClr val="tx2"/>
                </a:solidFill>
                <a:latin typeface="SimSun" panose="02010600030101010101" pitchFamily="2" charset="-122"/>
                <a:ea typeface="SimSun" panose="02010600030101010101" pitchFamily="2" charset="-122"/>
              </a:rPr>
              <a:t>,</a:t>
            </a:r>
            <a:r>
              <a:rPr lang="en-US" altLang="zh-CN" sz="2400" b="1">
                <a:solidFill>
                  <a:srgbClr val="333300"/>
                </a:solidFill>
                <a:latin typeface="SimSun" panose="02010600030101010101" pitchFamily="2" charset="-122"/>
                <a:ea typeface="SimSun" panose="02010600030101010101" pitchFamily="2" charset="-122"/>
              </a:rPr>
              <a:t> v</a:t>
            </a:r>
            <a:r>
              <a:rPr lang="en-US" altLang="zh-CN" sz="2400" b="1" baseline="-25000">
                <a:solidFill>
                  <a:srgbClr val="333300"/>
                </a:solidFill>
                <a:latin typeface="SimSun" panose="02010600030101010101" pitchFamily="2" charset="-122"/>
                <a:ea typeface="SimSun" panose="02010600030101010101" pitchFamily="2" charset="-122"/>
              </a:rPr>
              <a:t>j</a:t>
            </a:r>
            <a:r>
              <a:rPr lang="zh-CN" altLang="en-US" sz="2400" b="1">
                <a:solidFill>
                  <a:schemeClr val="tx2"/>
                </a:solidFill>
                <a:latin typeface="SimSun" panose="02010600030101010101" pitchFamily="2" charset="-122"/>
                <a:ea typeface="SimSun" panose="02010600030101010101" pitchFamily="2" charset="-122"/>
              </a:rPr>
              <a:t>）</a:t>
            </a:r>
            <a:r>
              <a:rPr lang="en-US" altLang="zh-CN" sz="2400" b="1">
                <a:solidFill>
                  <a:schemeClr val="tx2"/>
                </a:solidFill>
                <a:latin typeface="SimSun" panose="02010600030101010101" pitchFamily="2" charset="-122"/>
                <a:ea typeface="SimSun" panose="02010600030101010101" pitchFamily="2" charset="-122"/>
              </a:rPr>
              <a:t>+</a:t>
            </a:r>
            <a:r>
              <a:rPr lang="zh-CN" altLang="en-US" sz="2400" b="1">
                <a:solidFill>
                  <a:schemeClr val="tx2"/>
                </a:solidFill>
                <a:latin typeface="SimSun" panose="02010600030101010101" pitchFamily="2" charset="-122"/>
                <a:ea typeface="SimSun" panose="02010600030101010101" pitchFamily="2" charset="-122"/>
              </a:rPr>
              <a:t>（</a:t>
            </a:r>
            <a:r>
              <a:rPr lang="en-US" altLang="zh-CN" sz="2400" b="1">
                <a:solidFill>
                  <a:srgbClr val="333300"/>
                </a:solidFill>
                <a:latin typeface="SimSun" panose="02010600030101010101" pitchFamily="2" charset="-122"/>
                <a:ea typeface="SimSun" panose="02010600030101010101" pitchFamily="2" charset="-122"/>
              </a:rPr>
              <a:t>v</a:t>
            </a:r>
            <a:r>
              <a:rPr lang="en-US" altLang="zh-CN" sz="2400" b="1" baseline="-25000">
                <a:solidFill>
                  <a:srgbClr val="333300"/>
                </a:solidFill>
                <a:latin typeface="SimSun" panose="02010600030101010101" pitchFamily="2" charset="-122"/>
                <a:ea typeface="SimSun" panose="02010600030101010101" pitchFamily="2" charset="-122"/>
              </a:rPr>
              <a:t>j</a:t>
            </a:r>
            <a:r>
              <a:rPr lang="en-US" altLang="zh-CN" sz="2400" b="1">
                <a:solidFill>
                  <a:schemeClr val="tx2"/>
                </a:solidFill>
                <a:latin typeface="SimSun" panose="02010600030101010101" pitchFamily="2" charset="-122"/>
                <a:ea typeface="SimSun" panose="02010600030101010101" pitchFamily="2" charset="-122"/>
              </a:rPr>
              <a:t>,v</a:t>
            </a:r>
            <a:r>
              <a:rPr lang="en-US" altLang="zh-CN" sz="2400" b="1" baseline="-25000">
                <a:solidFill>
                  <a:schemeClr val="tx2"/>
                </a:solidFill>
                <a:latin typeface="SimSun" panose="02010600030101010101" pitchFamily="2" charset="-122"/>
                <a:ea typeface="SimSun" panose="02010600030101010101" pitchFamily="2" charset="-122"/>
              </a:rPr>
              <a:t>k</a:t>
            </a:r>
            <a:r>
              <a:rPr lang="zh-CN" altLang="en-US" sz="2400" b="1">
                <a:solidFill>
                  <a:schemeClr val="tx2"/>
                </a:solidFill>
                <a:latin typeface="SimSun" panose="02010600030101010101" pitchFamily="2" charset="-122"/>
                <a:ea typeface="SimSun" panose="02010600030101010101" pitchFamily="2" charset="-122"/>
              </a:rPr>
              <a:t>）</a:t>
            </a:r>
            <a:r>
              <a:rPr lang="en-US" altLang="zh-CN" sz="2400" b="1">
                <a:solidFill>
                  <a:schemeClr val="tx2"/>
                </a:solidFill>
                <a:latin typeface="SimSun" panose="02010600030101010101" pitchFamily="2" charset="-122"/>
                <a:ea typeface="SimSun" panose="02010600030101010101" pitchFamily="2" charset="-122"/>
              </a:rPr>
              <a:t>&lt;</a:t>
            </a:r>
            <a:r>
              <a:rPr lang="zh-CN" altLang="en-US" sz="2400" b="1">
                <a:solidFill>
                  <a:schemeClr val="tx2"/>
                </a:solidFill>
                <a:latin typeface="SimSun" panose="02010600030101010101" pitchFamily="2" charset="-122"/>
                <a:ea typeface="SimSun" panose="02010600030101010101" pitchFamily="2" charset="-122"/>
              </a:rPr>
              <a:t>（</a:t>
            </a:r>
            <a:r>
              <a:rPr lang="en-US" altLang="zh-CN" sz="2400" b="1">
                <a:solidFill>
                  <a:schemeClr val="tx2"/>
                </a:solidFill>
                <a:latin typeface="SimSun" panose="02010600030101010101" pitchFamily="2" charset="-122"/>
                <a:ea typeface="SimSun" panose="02010600030101010101" pitchFamily="2" charset="-122"/>
              </a:rPr>
              <a:t>v</a:t>
            </a:r>
            <a:r>
              <a:rPr lang="en-US" altLang="zh-CN" sz="2400" b="1" baseline="-25000">
                <a:solidFill>
                  <a:schemeClr val="tx2"/>
                </a:solidFill>
                <a:latin typeface="SimSun" panose="02010600030101010101" pitchFamily="2" charset="-122"/>
                <a:ea typeface="SimSun" panose="02010600030101010101" pitchFamily="2" charset="-122"/>
              </a:rPr>
              <a:t>0</a:t>
            </a:r>
            <a:r>
              <a:rPr lang="en-US" altLang="zh-CN" sz="2400" b="1">
                <a:solidFill>
                  <a:schemeClr val="tx2"/>
                </a:solidFill>
                <a:latin typeface="SimSun" panose="02010600030101010101" pitchFamily="2" charset="-122"/>
                <a:ea typeface="SimSun" panose="02010600030101010101" pitchFamily="2" charset="-122"/>
              </a:rPr>
              <a:t>,v</a:t>
            </a:r>
            <a:r>
              <a:rPr lang="en-US" altLang="zh-CN" sz="2400" b="1" baseline="-25000">
                <a:solidFill>
                  <a:schemeClr val="tx2"/>
                </a:solidFill>
                <a:latin typeface="SimSun" panose="02010600030101010101" pitchFamily="2" charset="-122"/>
                <a:ea typeface="SimSun" panose="02010600030101010101" pitchFamily="2" charset="-122"/>
              </a:rPr>
              <a:t>k</a:t>
            </a:r>
            <a:r>
              <a:rPr lang="zh-CN" altLang="en-US" sz="2400" b="1">
                <a:solidFill>
                  <a:schemeClr val="tx2"/>
                </a:solidFill>
                <a:latin typeface="SimSun" panose="02010600030101010101" pitchFamily="2" charset="-122"/>
                <a:ea typeface="SimSun" panose="02010600030101010101" pitchFamily="2" charset="-122"/>
              </a:rPr>
              <a:t>）</a:t>
            </a:r>
            <a:r>
              <a:rPr lang="en-US" altLang="zh-CN" sz="2400" b="1">
                <a:solidFill>
                  <a:schemeClr val="tx2"/>
                </a:solidFill>
                <a:latin typeface="SimSun" panose="02010600030101010101" pitchFamily="2" charset="-122"/>
                <a:ea typeface="SimSun" panose="02010600030101010101" pitchFamily="2" charset="-122"/>
              </a:rPr>
              <a:t>,</a:t>
            </a:r>
            <a:endParaRPr lang="en-US" altLang="zh-CN" sz="2400" b="1">
              <a:solidFill>
                <a:schemeClr val="tx2"/>
              </a:solidFill>
              <a:latin typeface="SimSun" panose="02010600030101010101" pitchFamily="2" charset="-122"/>
              <a:ea typeface="SimSun" panose="02010600030101010101" pitchFamily="2" charset="-122"/>
            </a:endParaRPr>
          </a:p>
          <a:p>
            <a:pPr eaLnBrk="1" hangingPunct="1">
              <a:spcBef>
                <a:spcPct val="30000"/>
              </a:spcBef>
            </a:pPr>
            <a:r>
              <a:rPr lang="zh-CN" altLang="en-US" sz="2400" b="1">
                <a:solidFill>
                  <a:schemeClr val="tx2"/>
                </a:solidFill>
                <a:latin typeface="SimSun" panose="02010600030101010101" pitchFamily="2" charset="-122"/>
                <a:ea typeface="SimSun" panose="02010600030101010101" pitchFamily="2" charset="-122"/>
              </a:rPr>
              <a:t>则以路径（</a:t>
            </a:r>
            <a:r>
              <a:rPr lang="en-US" altLang="zh-CN" sz="2400" b="1">
                <a:solidFill>
                  <a:schemeClr val="tx2"/>
                </a:solidFill>
                <a:latin typeface="SimSun" panose="02010600030101010101" pitchFamily="2" charset="-122"/>
                <a:ea typeface="SimSun" panose="02010600030101010101" pitchFamily="2" charset="-122"/>
              </a:rPr>
              <a:t>v</a:t>
            </a:r>
            <a:r>
              <a:rPr lang="en-US" altLang="zh-CN" sz="2400" b="1" baseline="-25000">
                <a:solidFill>
                  <a:schemeClr val="tx2"/>
                </a:solidFill>
                <a:latin typeface="SimSun" panose="02010600030101010101" pitchFamily="2" charset="-122"/>
                <a:ea typeface="SimSun" panose="02010600030101010101" pitchFamily="2" charset="-122"/>
              </a:rPr>
              <a:t>0</a:t>
            </a:r>
            <a:r>
              <a:rPr lang="en-US" altLang="zh-CN" sz="2400" b="1">
                <a:solidFill>
                  <a:schemeClr val="tx2"/>
                </a:solidFill>
                <a:latin typeface="SimSun" panose="02010600030101010101" pitchFamily="2" charset="-122"/>
                <a:ea typeface="SimSun" panose="02010600030101010101" pitchFamily="2" charset="-122"/>
              </a:rPr>
              <a:t>,</a:t>
            </a:r>
            <a:r>
              <a:rPr lang="en-US" altLang="zh-CN" sz="2400" b="1">
                <a:solidFill>
                  <a:srgbClr val="333300"/>
                </a:solidFill>
                <a:latin typeface="SimSun" panose="02010600030101010101" pitchFamily="2" charset="-122"/>
                <a:ea typeface="SimSun" panose="02010600030101010101" pitchFamily="2" charset="-122"/>
              </a:rPr>
              <a:t> v</a:t>
            </a:r>
            <a:r>
              <a:rPr lang="en-US" altLang="zh-CN" sz="2400" b="1" baseline="-25000">
                <a:solidFill>
                  <a:srgbClr val="333300"/>
                </a:solidFill>
                <a:latin typeface="SimSun" panose="02010600030101010101" pitchFamily="2" charset="-122"/>
                <a:ea typeface="SimSun" panose="02010600030101010101" pitchFamily="2" charset="-122"/>
              </a:rPr>
              <a:t>j</a:t>
            </a:r>
            <a:r>
              <a:rPr lang="en-US" altLang="zh-CN" sz="2400" b="1">
                <a:solidFill>
                  <a:schemeClr val="tx2"/>
                </a:solidFill>
                <a:latin typeface="SimSun" panose="02010600030101010101" pitchFamily="2" charset="-122"/>
                <a:ea typeface="SimSun" panose="02010600030101010101" pitchFamily="2" charset="-122"/>
              </a:rPr>
              <a:t>,v</a:t>
            </a:r>
            <a:r>
              <a:rPr lang="en-US" altLang="zh-CN" sz="2400" b="1" baseline="-25000">
                <a:solidFill>
                  <a:schemeClr val="tx2"/>
                </a:solidFill>
                <a:latin typeface="SimSun" panose="02010600030101010101" pitchFamily="2" charset="-122"/>
                <a:ea typeface="SimSun" panose="02010600030101010101" pitchFamily="2" charset="-122"/>
              </a:rPr>
              <a:t>k</a:t>
            </a:r>
            <a:r>
              <a:rPr lang="zh-CN" altLang="en-US" sz="2400" b="1">
                <a:solidFill>
                  <a:schemeClr val="tx2"/>
                </a:solidFill>
                <a:latin typeface="SimSun" panose="02010600030101010101" pitchFamily="2" charset="-122"/>
                <a:ea typeface="SimSun" panose="02010600030101010101" pitchFamily="2" charset="-122"/>
              </a:rPr>
              <a:t>）代替（</a:t>
            </a:r>
            <a:r>
              <a:rPr lang="en-US" altLang="zh-CN" sz="2400" b="1">
                <a:solidFill>
                  <a:schemeClr val="tx2"/>
                </a:solidFill>
                <a:latin typeface="SimSun" panose="02010600030101010101" pitchFamily="2" charset="-122"/>
                <a:ea typeface="SimSun" panose="02010600030101010101" pitchFamily="2" charset="-122"/>
              </a:rPr>
              <a:t>v</a:t>
            </a:r>
            <a:r>
              <a:rPr lang="en-US" altLang="zh-CN" sz="2400" b="1" baseline="-25000">
                <a:solidFill>
                  <a:schemeClr val="tx2"/>
                </a:solidFill>
                <a:latin typeface="SimSun" panose="02010600030101010101" pitchFamily="2" charset="-122"/>
                <a:ea typeface="SimSun" panose="02010600030101010101" pitchFamily="2" charset="-122"/>
              </a:rPr>
              <a:t>0</a:t>
            </a:r>
            <a:r>
              <a:rPr lang="en-US" altLang="zh-CN" sz="2400" b="1">
                <a:solidFill>
                  <a:schemeClr val="tx2"/>
                </a:solidFill>
                <a:latin typeface="SimSun" panose="02010600030101010101" pitchFamily="2" charset="-122"/>
                <a:ea typeface="SimSun" panose="02010600030101010101" pitchFamily="2" charset="-122"/>
              </a:rPr>
              <a:t>,v</a:t>
            </a:r>
            <a:r>
              <a:rPr lang="en-US" altLang="zh-CN" sz="2400" b="1" baseline="-25000">
                <a:solidFill>
                  <a:schemeClr val="tx2"/>
                </a:solidFill>
                <a:latin typeface="SimSun" panose="02010600030101010101" pitchFamily="2" charset="-122"/>
                <a:ea typeface="SimSun" panose="02010600030101010101" pitchFamily="2" charset="-122"/>
              </a:rPr>
              <a:t>k</a:t>
            </a:r>
            <a:r>
              <a:rPr lang="zh-CN" altLang="en-US" sz="2400" b="1">
                <a:solidFill>
                  <a:schemeClr val="tx2"/>
                </a:solidFill>
                <a:latin typeface="SimSun" panose="02010600030101010101" pitchFamily="2" charset="-122"/>
                <a:ea typeface="SimSun" panose="02010600030101010101" pitchFamily="2" charset="-122"/>
              </a:rPr>
              <a:t>）；否则原来的路径不变</a:t>
            </a:r>
            <a:endParaRPr lang="en-US" altLang="zh-CN" sz="2400" b="1">
              <a:solidFill>
                <a:schemeClr val="tx2"/>
              </a:solidFill>
              <a:latin typeface="SimSun" panose="02010600030101010101" pitchFamily="2" charset="-122"/>
              <a:ea typeface="SimSun" panose="02010600030101010101" pitchFamily="2" charset="-122"/>
            </a:endParaRPr>
          </a:p>
          <a:p>
            <a:pPr eaLnBrk="1" hangingPunct="1">
              <a:spcBef>
                <a:spcPct val="30000"/>
              </a:spcBef>
            </a:pPr>
            <a:r>
              <a:rPr lang="en-US" altLang="zh-CN" sz="2400" b="1">
                <a:solidFill>
                  <a:srgbClr val="333300"/>
                </a:solidFill>
                <a:latin typeface="SimSun" panose="02010600030101010101" pitchFamily="2" charset="-122"/>
                <a:ea typeface="SimSun" panose="02010600030101010101" pitchFamily="2" charset="-122"/>
              </a:rPr>
              <a:t>③</a:t>
            </a:r>
            <a:r>
              <a:rPr lang="zh-CN" altLang="en-US" sz="2400" b="1">
                <a:solidFill>
                  <a:srgbClr val="333300"/>
                </a:solidFill>
                <a:latin typeface="SimSun" panose="02010600030101010101" pitchFamily="2" charset="-122"/>
                <a:ea typeface="SimSun" panose="02010600030101010101" pitchFamily="2" charset="-122"/>
              </a:rPr>
              <a:t>从未在</a:t>
            </a:r>
            <a:r>
              <a:rPr lang="en-US" altLang="zh-CN" sz="2400" b="1">
                <a:solidFill>
                  <a:srgbClr val="080808"/>
                </a:solidFill>
                <a:latin typeface="SimSun" panose="02010600030101010101" pitchFamily="2" charset="-122"/>
                <a:ea typeface="SimSun" panose="02010600030101010101" pitchFamily="2" charset="-122"/>
              </a:rPr>
              <a:t>S </a:t>
            </a:r>
            <a:r>
              <a:rPr lang="zh-CN" altLang="en-US" sz="2400" b="1">
                <a:solidFill>
                  <a:srgbClr val="080808"/>
                </a:solidFill>
                <a:latin typeface="SimSun" panose="02010600030101010101" pitchFamily="2" charset="-122"/>
                <a:ea typeface="SimSun" panose="02010600030101010101" pitchFamily="2" charset="-122"/>
              </a:rPr>
              <a:t>中的</a:t>
            </a:r>
            <a:r>
              <a:rPr lang="zh-CN" altLang="en-US" sz="2400" b="1">
                <a:solidFill>
                  <a:srgbClr val="333300"/>
                </a:solidFill>
                <a:latin typeface="SimSun" panose="02010600030101010101" pitchFamily="2" charset="-122"/>
                <a:ea typeface="SimSun" panose="02010600030101010101" pitchFamily="2" charset="-122"/>
              </a:rPr>
              <a:t>顶点</a:t>
            </a:r>
            <a:r>
              <a:rPr lang="zh-CN" altLang="en-US" sz="2400" b="1">
                <a:solidFill>
                  <a:srgbClr val="080808"/>
                </a:solidFill>
                <a:latin typeface="SimSun" panose="02010600030101010101" pitchFamily="2" charset="-122"/>
                <a:ea typeface="SimSun" panose="02010600030101010101" pitchFamily="2" charset="-122"/>
              </a:rPr>
              <a:t>中</a:t>
            </a:r>
            <a:r>
              <a:rPr lang="zh-CN" altLang="en-US" sz="2400" b="1">
                <a:solidFill>
                  <a:srgbClr val="333300"/>
                </a:solidFill>
                <a:latin typeface="SimSun" panose="02010600030101010101" pitchFamily="2" charset="-122"/>
                <a:ea typeface="SimSun" panose="02010600030101010101" pitchFamily="2" charset="-122"/>
              </a:rPr>
              <a:t>，再找长度最短的路径，依此类推。直到所有的顶点全部加入到</a:t>
            </a:r>
            <a:r>
              <a:rPr lang="en-US" altLang="zh-CN" sz="2400" b="1">
                <a:solidFill>
                  <a:srgbClr val="333300"/>
                </a:solidFill>
                <a:latin typeface="SimSun" panose="02010600030101010101" pitchFamily="2" charset="-122"/>
                <a:ea typeface="SimSun" panose="02010600030101010101" pitchFamily="2" charset="-122"/>
              </a:rPr>
              <a:t>S</a:t>
            </a:r>
            <a:r>
              <a:rPr lang="en-US" sz="2400" b="1">
                <a:solidFill>
                  <a:srgbClr val="333300"/>
                </a:solidFill>
                <a:latin typeface="SimSun" panose="02010600030101010101" pitchFamily="2" charset="-122"/>
                <a:ea typeface="SimSun" panose="02010600030101010101" pitchFamily="2" charset="-122"/>
              </a:rPr>
              <a:t>中为止。</a:t>
            </a:r>
            <a:endParaRPr lang="zh-CN" altLang="en-US" sz="2400" b="1">
              <a:solidFill>
                <a:srgbClr val="333300"/>
              </a:solidFill>
              <a:latin typeface="SimSun" panose="02010600030101010101" pitchFamily="2" charset="-122"/>
              <a:ea typeface="SimSun" panose="0201060003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74"/>
                                          </p:stCondLst>
                                        </p:cTn>
                                        <p:tgtEl>
                                          <p:spTgt spid="8704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74"/>
                                          </p:stCondLst>
                                        </p:cTn>
                                        <p:tgtEl>
                                          <p:spTgt spid="8704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74"/>
                                          </p:stCondLst>
                                        </p:cTn>
                                        <p:tgtEl>
                                          <p:spTgt spid="8704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74"/>
                                          </p:stCondLst>
                                        </p:cTn>
                                        <p:tgtEl>
                                          <p:spTgt spid="8704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74"/>
                                          </p:stCondLst>
                                        </p:cTn>
                                        <p:tgtEl>
                                          <p:spTgt spid="8704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5" grpId="0" autoUpdateAnimBg="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59A16BDC-1E8E-4EDE-87B0-79375D8ED225}"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72707"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1A968134-D334-44DC-8EEA-B0290E1E062C}"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88068" name="AutoShape 2"/>
          <p:cNvSpPr>
            <a:spLocks noChangeArrowheads="1"/>
          </p:cNvSpPr>
          <p:nvPr/>
        </p:nvSpPr>
        <p:spPr bwMode="auto">
          <a:xfrm>
            <a:off x="5562600" y="5257800"/>
            <a:ext cx="2438400" cy="381000"/>
          </a:xfrm>
          <a:prstGeom prst="wedgeRoundRectCallout">
            <a:avLst>
              <a:gd name="adj1" fmla="val -34894"/>
              <a:gd name="adj2" fmla="val -733750"/>
              <a:gd name="adj3" fmla="val 16667"/>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pPr algn="ctr"/>
            <a:r>
              <a:rPr lang="en-US" altLang="zh-CN" sz="2000"/>
              <a:t>(</a:t>
            </a:r>
            <a:r>
              <a:rPr lang="en-US" altLang="zh-CN" sz="1800"/>
              <a:t>v</a:t>
            </a:r>
            <a:r>
              <a:rPr lang="en-US" altLang="zh-CN" sz="1800" baseline="-25000"/>
              <a:t>0</a:t>
            </a:r>
            <a:r>
              <a:rPr lang="en-US" altLang="zh-CN" sz="1800"/>
              <a:t>,v</a:t>
            </a:r>
            <a:r>
              <a:rPr lang="en-US" altLang="zh-CN" sz="1800" baseline="-25000"/>
              <a:t>2</a:t>
            </a:r>
            <a:r>
              <a:rPr lang="en-US" altLang="zh-CN" sz="1800"/>
              <a:t>)+ (v</a:t>
            </a:r>
            <a:r>
              <a:rPr lang="en-US" altLang="zh-CN" sz="1800" baseline="-25000"/>
              <a:t>2</a:t>
            </a:r>
            <a:r>
              <a:rPr lang="en-US" altLang="zh-CN" sz="1800"/>
              <a:t>,v</a:t>
            </a:r>
            <a:r>
              <a:rPr lang="en-US" altLang="zh-CN" sz="1800" baseline="-25000"/>
              <a:t>3</a:t>
            </a:r>
            <a:r>
              <a:rPr lang="en-US" altLang="zh-CN" sz="1800"/>
              <a:t>)&lt;</a:t>
            </a:r>
            <a:r>
              <a:rPr lang="en-US" altLang="zh-CN" sz="2000">
                <a:solidFill>
                  <a:schemeClr val="tx2"/>
                </a:solidFill>
              </a:rPr>
              <a:t>(v</a:t>
            </a:r>
            <a:r>
              <a:rPr lang="en-US" altLang="zh-CN" sz="2000" baseline="-25000">
                <a:solidFill>
                  <a:schemeClr val="tx2"/>
                </a:solidFill>
              </a:rPr>
              <a:t>0</a:t>
            </a:r>
            <a:r>
              <a:rPr lang="en-US" altLang="zh-CN" sz="2000">
                <a:solidFill>
                  <a:schemeClr val="tx2"/>
                </a:solidFill>
              </a:rPr>
              <a:t>,v</a:t>
            </a:r>
            <a:r>
              <a:rPr lang="en-US" altLang="zh-CN" sz="2000" baseline="-25000">
                <a:solidFill>
                  <a:schemeClr val="tx2"/>
                </a:solidFill>
              </a:rPr>
              <a:t>3</a:t>
            </a:r>
            <a:r>
              <a:rPr lang="en-US" altLang="zh-CN" sz="2000">
                <a:solidFill>
                  <a:schemeClr val="tx2"/>
                </a:solidFill>
              </a:rPr>
              <a:t>)</a:t>
            </a:r>
            <a:endParaRPr lang="en-US" altLang="zh-CN" sz="2000">
              <a:solidFill>
                <a:schemeClr val="tx2"/>
              </a:solidFill>
            </a:endParaRPr>
          </a:p>
        </p:txBody>
      </p:sp>
      <p:graphicFrame>
        <p:nvGraphicFramePr>
          <p:cNvPr id="88069" name="Group 5"/>
          <p:cNvGraphicFramePr>
            <a:graphicFrameLocks noGrp="1"/>
          </p:cNvGraphicFramePr>
          <p:nvPr/>
        </p:nvGraphicFramePr>
        <p:xfrm>
          <a:off x="2971800" y="228600"/>
          <a:ext cx="6019800" cy="4287838"/>
        </p:xfrm>
        <a:graphic>
          <a:graphicData uri="http://schemas.openxmlformats.org/drawingml/2006/table">
            <a:tbl>
              <a:tblPr/>
              <a:tblGrid>
                <a:gridCol w="685800"/>
                <a:gridCol w="1249363"/>
                <a:gridCol w="1265237"/>
                <a:gridCol w="1301750"/>
                <a:gridCol w="1517650"/>
              </a:tblGrid>
              <a:tr h="701675">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zh-CN" sz="2000" b="1" i="0" u="none" strike="noStrike" cap="none" normalizeH="0" baseline="0">
                          <a:ln>
                            <a:noFill/>
                          </a:ln>
                          <a:effectLst/>
                          <a:latin typeface="Times New Roman" panose="02020603050405020304" pitchFamily="18" charset="0"/>
                          <a:ea typeface="SimSun" panose="02010600030101010101" pitchFamily="2" charset="-122"/>
                        </a:rPr>
                        <a:t>终点</a:t>
                      </a:r>
                      <a:endParaRPr kumimoji="0" lang="zh-CN" sz="2000" b="1" i="0" u="none" strike="noStrike" cap="none" normalizeH="0" baseline="0">
                        <a:ln>
                          <a:noFill/>
                        </a:ln>
                        <a:effectLst/>
                        <a:latin typeface="Arial" panose="020B0604020202020204" pitchFamily="34" charset="0"/>
                        <a:ea typeface="SimSun" panose="02010600030101010101" pitchFamily="2" charset="-122"/>
                      </a:endParaRPr>
                    </a:p>
                  </a:txBody>
                  <a:tcPr anchor="ct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solidFill>
                      <a:srgbClr val="CCECFF"/>
                    </a:solidFill>
                  </a:tcPr>
                </a:tc>
                <a:tc gridSpan="4">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             </a:t>
                      </a:r>
                      <a:r>
                        <a:rPr kumimoji="0" lang="zh-CN" altLang="en-US" sz="2000" b="1" i="0" u="none" strike="noStrike" cap="none" normalizeH="0" baseline="0">
                          <a:ln>
                            <a:noFill/>
                          </a:ln>
                          <a:effectLst/>
                          <a:latin typeface="Times New Roman" panose="02020603050405020304" pitchFamily="18" charset="0"/>
                          <a:ea typeface="SimSun" panose="02010600030101010101" pitchFamily="2" charset="-122"/>
                        </a:rPr>
                        <a:t>从</a:t>
                      </a:r>
                      <a:r>
                        <a:rPr kumimoji="0" lang="en-US" sz="2000" b="1" i="0" u="none" strike="noStrike" cap="none" normalizeH="0" baseline="0">
                          <a:ln>
                            <a:noFill/>
                          </a:ln>
                          <a:effectLst/>
                          <a:latin typeface="Times New Roman" panose="02020603050405020304" pitchFamily="18" charset="0"/>
                          <a:ea typeface="SimSun" panose="02010600030101010101" pitchFamily="2" charset="-122"/>
                        </a:rPr>
                        <a:t>v</a:t>
                      </a:r>
                      <a:r>
                        <a:rPr kumimoji="0" lang="en-US" sz="2000" b="1" i="0" u="none" strike="noStrike" cap="none" normalizeH="0" baseline="-25000">
                          <a:ln>
                            <a:noFill/>
                          </a:ln>
                          <a:effectLst/>
                          <a:latin typeface="Times New Roman" panose="02020603050405020304" pitchFamily="18" charset="0"/>
                          <a:ea typeface="SimSun" panose="02010600030101010101" pitchFamily="2" charset="-122"/>
                        </a:rPr>
                        <a:t>0</a:t>
                      </a:r>
                      <a:r>
                        <a:rPr kumimoji="0" lang="zh-CN" altLang="en-US" sz="2000" b="1" i="0" u="none" strike="noStrike" cap="none" normalizeH="0" baseline="0">
                          <a:ln>
                            <a:noFill/>
                          </a:ln>
                          <a:effectLst/>
                          <a:latin typeface="Times New Roman" panose="02020603050405020304" pitchFamily="18" charset="0"/>
                          <a:ea typeface="SimSun" panose="02010600030101010101" pitchFamily="2" charset="-122"/>
                        </a:rPr>
                        <a:t>到各终点的</a:t>
                      </a:r>
                      <a:r>
                        <a:rPr kumimoji="0" lang="en-US" sz="2000" b="1" i="0" u="none" strike="noStrike" cap="none" normalizeH="0" baseline="0">
                          <a:ln>
                            <a:noFill/>
                          </a:ln>
                          <a:solidFill>
                            <a:schemeClr val="tx2"/>
                          </a:solidFill>
                          <a:effectLst/>
                          <a:latin typeface="Times New Roman" panose="02020603050405020304" pitchFamily="18" charset="0"/>
                          <a:ea typeface="SimSun" panose="02010600030101010101" pitchFamily="2" charset="-122"/>
                        </a:rPr>
                        <a:t>dist</a:t>
                      </a:r>
                      <a:r>
                        <a:rPr kumimoji="0" lang="zh-CN" altLang="en-US" sz="2000" b="1" i="0" u="none" strike="noStrike" cap="none" normalizeH="0" baseline="0">
                          <a:ln>
                            <a:noFill/>
                          </a:ln>
                          <a:effectLst/>
                          <a:latin typeface="Times New Roman" panose="02020603050405020304" pitchFamily="18" charset="0"/>
                          <a:ea typeface="SimSun" panose="02010600030101010101" pitchFamily="2" charset="-122"/>
                        </a:rPr>
                        <a:t>值和最短路径</a:t>
                      </a:r>
                      <a:endParaRPr kumimoji="0" lang="zh-CN" altLang="en-US" sz="2000" b="1" i="0" u="none" strike="noStrike" cap="none" normalizeH="0" baseline="0">
                        <a:ln>
                          <a:noFill/>
                        </a:ln>
                        <a:effectLst/>
                        <a:latin typeface="Arial" panose="020B0604020202020204" pitchFamily="34" charset="0"/>
                        <a:ea typeface="SimSun" panose="02010600030101010101" pitchFamily="2" charset="-122"/>
                      </a:endParaRPr>
                    </a:p>
                  </a:txBody>
                  <a:tcPr anchor="ct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solidFill>
                      <a:srgbClr val="CCECFF"/>
                    </a:solidFill>
                  </a:tcPr>
                </a:tc>
                <a:tc hMerge="1">
                  <a:tcPr/>
                </a:tc>
                <a:tc hMerge="1">
                  <a:tcPr/>
                </a:tc>
                <a:tc hMerge="1">
                  <a:tcPr/>
                </a:tc>
              </a:tr>
              <a:tr h="7620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000" b="1" i="0" u="none" strike="noStrike" cap="none" normalizeH="0" baseline="0">
                          <a:ln>
                            <a:noFill/>
                          </a:ln>
                          <a:effectLst/>
                          <a:latin typeface="Times New Roman" panose="02020603050405020304" pitchFamily="18" charset="0"/>
                          <a:ea typeface="SimSun" panose="02010600030101010101" pitchFamily="2" charset="-122"/>
                        </a:rPr>
                        <a:t>v</a:t>
                      </a:r>
                      <a:r>
                        <a:rPr kumimoji="0" lang="en-US" sz="2000" b="1" i="0" u="none" strike="noStrike" cap="none" normalizeH="0" baseline="-25000">
                          <a:ln>
                            <a:noFill/>
                          </a:ln>
                          <a:effectLst/>
                          <a:latin typeface="Times New Roman" panose="02020603050405020304" pitchFamily="18" charset="0"/>
                          <a:ea typeface="SimSun" panose="02010600030101010101" pitchFamily="2" charset="-122"/>
                        </a:rPr>
                        <a:t>1</a:t>
                      </a:r>
                      <a:endParaRPr kumimoji="0" lang="en-US" sz="2000" b="1" i="0" u="none" strike="noStrike" cap="none" normalizeH="0" baseline="-25000">
                        <a:ln>
                          <a:noFill/>
                        </a:ln>
                        <a:effectLst/>
                        <a:latin typeface="Arial" panose="020B0604020202020204" pitchFamily="34" charset="0"/>
                        <a:ea typeface="SimSun" panose="02010600030101010101" pitchFamily="2" charset="-122"/>
                      </a:endParaRPr>
                    </a:p>
                  </a:txBody>
                  <a:tcPr anchor="ctr" anchorCtr="1"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en-US" sz="2000" b="0" i="0" u="none" strike="noStrike" cap="none" normalizeH="0" baseline="0">
                        <a:ln>
                          <a:noFill/>
                        </a:ln>
                        <a:solidFill>
                          <a:schemeClr val="tx1"/>
                        </a:solidFill>
                        <a:effectLst/>
                        <a:latin typeface="Times New Roman" panose="02020603050405020304" pitchFamily="18" charset="0"/>
                        <a:ea typeface="SimSun"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en-US"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r>
              <a:tr h="5969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000" b="1" i="0" u="none" strike="noStrike" cap="none" normalizeH="0" baseline="0">
                          <a:ln>
                            <a:noFill/>
                          </a:ln>
                          <a:effectLst/>
                          <a:latin typeface="Times New Roman" panose="02020603050405020304" pitchFamily="18" charset="0"/>
                          <a:ea typeface="SimSun" panose="02010600030101010101" pitchFamily="2" charset="-122"/>
                        </a:rPr>
                        <a:t>v</a:t>
                      </a:r>
                      <a:r>
                        <a:rPr kumimoji="0" lang="en-US" sz="2000" b="1" i="0" u="none" strike="noStrike" cap="none" normalizeH="0" baseline="-25000">
                          <a:ln>
                            <a:noFill/>
                          </a:ln>
                          <a:effectLst/>
                          <a:latin typeface="Times New Roman" panose="02020603050405020304" pitchFamily="18" charset="0"/>
                          <a:ea typeface="SimSun" panose="02010600030101010101" pitchFamily="2" charset="-122"/>
                        </a:rPr>
                        <a:t>2</a:t>
                      </a:r>
                      <a:endParaRPr kumimoji="0" lang="en-US" sz="2000" b="1" i="0" u="none" strike="noStrike" cap="none" normalizeH="0" baseline="-25000">
                        <a:ln>
                          <a:noFill/>
                        </a:ln>
                        <a:effectLst/>
                        <a:latin typeface="Arial" panose="020B0604020202020204" pitchFamily="34" charset="0"/>
                        <a:ea typeface="SimSun" panose="02010600030101010101" pitchFamily="2" charset="-122"/>
                      </a:endParaRPr>
                    </a:p>
                  </a:txBody>
                  <a:tcPr anchor="ctr" anchorCtr="1"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r>
              <a:tr h="5969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000" b="1" i="0" u="none" strike="noStrike" cap="none" normalizeH="0" baseline="0">
                          <a:ln>
                            <a:noFill/>
                          </a:ln>
                          <a:effectLst/>
                          <a:latin typeface="Times New Roman" panose="02020603050405020304" pitchFamily="18" charset="0"/>
                          <a:ea typeface="SimSun" panose="02010600030101010101" pitchFamily="2" charset="-122"/>
                        </a:rPr>
                        <a:t>v</a:t>
                      </a:r>
                      <a:r>
                        <a:rPr kumimoji="0" lang="en-US" sz="2000" b="1" i="0" u="none" strike="noStrike" cap="none" normalizeH="0" baseline="-25000">
                          <a:ln>
                            <a:noFill/>
                          </a:ln>
                          <a:effectLst/>
                          <a:latin typeface="Times New Roman" panose="02020603050405020304" pitchFamily="18" charset="0"/>
                          <a:ea typeface="SimSun" panose="02010600030101010101" pitchFamily="2" charset="-122"/>
                        </a:rPr>
                        <a:t>3</a:t>
                      </a:r>
                      <a:endParaRPr kumimoji="0" lang="en-US" sz="2000" b="1" i="0" u="none" strike="noStrike" cap="none" normalizeH="0" baseline="-25000">
                        <a:ln>
                          <a:noFill/>
                        </a:ln>
                        <a:effectLst/>
                        <a:latin typeface="Arial" panose="020B0604020202020204" pitchFamily="34" charset="0"/>
                        <a:ea typeface="SimSun" panose="02010600030101010101" pitchFamily="2" charset="-122"/>
                      </a:endParaRPr>
                    </a:p>
                  </a:txBody>
                  <a:tcPr anchor="ctr" anchorCtr="1"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r>
              <a:tr h="6096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000" b="1" i="0" u="none" strike="noStrike" cap="none" normalizeH="0" baseline="0">
                          <a:ln>
                            <a:noFill/>
                          </a:ln>
                          <a:effectLst/>
                          <a:latin typeface="Times New Roman" panose="02020603050405020304" pitchFamily="18" charset="0"/>
                          <a:ea typeface="SimSun" panose="02010600030101010101" pitchFamily="2" charset="-122"/>
                        </a:rPr>
                        <a:t>v</a:t>
                      </a:r>
                      <a:r>
                        <a:rPr kumimoji="0" lang="en-US" sz="2000" b="1" i="0" u="none" strike="noStrike" cap="none" normalizeH="0" baseline="-25000">
                          <a:ln>
                            <a:noFill/>
                          </a:ln>
                          <a:effectLst/>
                          <a:latin typeface="Times New Roman" panose="02020603050405020304" pitchFamily="18" charset="0"/>
                          <a:ea typeface="SimSun" panose="02010600030101010101" pitchFamily="2" charset="-122"/>
                        </a:rPr>
                        <a:t>4</a:t>
                      </a:r>
                      <a:endParaRPr kumimoji="0" lang="en-US" sz="2000" b="1" i="0" u="none" strike="noStrike" cap="none" normalizeH="0" baseline="-25000">
                        <a:ln>
                          <a:noFill/>
                        </a:ln>
                        <a:effectLst/>
                        <a:latin typeface="Arial" panose="020B0604020202020204" pitchFamily="34" charset="0"/>
                        <a:ea typeface="SimSun" panose="02010600030101010101" pitchFamily="2" charset="-122"/>
                      </a:endParaRPr>
                    </a:p>
                  </a:txBody>
                  <a:tcPr anchor="ctr" anchorCtr="1"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r>
              <a:tr h="6096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000" b="1" i="0" u="none" strike="noStrike" cap="none" normalizeH="0" baseline="0">
                          <a:ln>
                            <a:noFill/>
                          </a:ln>
                          <a:effectLst/>
                          <a:latin typeface="Times New Roman" panose="02020603050405020304" pitchFamily="18" charset="0"/>
                          <a:ea typeface="SimSun" panose="02010600030101010101" pitchFamily="2" charset="-122"/>
                        </a:rPr>
                        <a:t>v</a:t>
                      </a:r>
                      <a:r>
                        <a:rPr kumimoji="0" lang="en-US" sz="2000" b="1" i="0" u="none" strike="noStrike" cap="none" normalizeH="0" baseline="-25000">
                          <a:ln>
                            <a:noFill/>
                          </a:ln>
                          <a:effectLst/>
                          <a:latin typeface="Times New Roman" panose="02020603050405020304" pitchFamily="18" charset="0"/>
                          <a:ea typeface="SimSun" panose="02010600030101010101" pitchFamily="2" charset="-122"/>
                        </a:rPr>
                        <a:t>5</a:t>
                      </a:r>
                      <a:endParaRPr kumimoji="0" lang="en-US" sz="2000" b="1" i="0" u="none" strike="noStrike" cap="none" normalizeH="0" baseline="-25000">
                        <a:ln>
                          <a:noFill/>
                        </a:ln>
                        <a:effectLst/>
                        <a:latin typeface="Arial" panose="020B0604020202020204" pitchFamily="34" charset="0"/>
                        <a:ea typeface="SimSun" panose="02010600030101010101" pitchFamily="2" charset="-122"/>
                      </a:endParaRPr>
                    </a:p>
                  </a:txBody>
                  <a:tcPr anchor="ctr" anchorCtr="1"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r>
              <a:tr h="411163">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1800" b="1" i="0" u="none" strike="noStrike" cap="none" normalizeH="0" baseline="0">
                          <a:ln>
                            <a:noFill/>
                          </a:ln>
                          <a:solidFill>
                            <a:schemeClr val="tx2"/>
                          </a:solidFill>
                          <a:effectLst/>
                          <a:latin typeface="Times New Roman" panose="02020603050405020304" pitchFamily="18" charset="0"/>
                          <a:ea typeface="SimSun" panose="02010600030101010101" pitchFamily="2" charset="-122"/>
                        </a:rPr>
                        <a:t>v</a:t>
                      </a:r>
                      <a:r>
                        <a:rPr kumimoji="0" lang="en-US" sz="1800" b="1" i="0" u="none" strike="noStrike" cap="none" normalizeH="0" baseline="-25000">
                          <a:ln>
                            <a:noFill/>
                          </a:ln>
                          <a:solidFill>
                            <a:schemeClr val="tx2"/>
                          </a:solidFill>
                          <a:effectLst/>
                          <a:latin typeface="Times New Roman" panose="02020603050405020304" pitchFamily="18" charset="0"/>
                          <a:ea typeface="SimSun" panose="02010600030101010101" pitchFamily="2" charset="-122"/>
                        </a:rPr>
                        <a:t>j</a:t>
                      </a:r>
                      <a:endParaRPr kumimoji="0" lang="en-US" sz="1800" b="1" i="0" u="none" strike="noStrike" cap="none" normalizeH="0" baseline="-25000">
                        <a:ln>
                          <a:noFill/>
                        </a:ln>
                        <a:solidFill>
                          <a:schemeClr val="tx2"/>
                        </a:solidFill>
                        <a:effectLst/>
                        <a:latin typeface="Arial" panose="020B0604020202020204" pitchFamily="34" charset="0"/>
                        <a:ea typeface="SimSun" panose="02010600030101010101" pitchFamily="2" charset="-122"/>
                      </a:endParaRPr>
                    </a:p>
                  </a:txBody>
                  <a:tcPr anchor="ctr" anchorCtr="1"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1800" b="1" i="0" u="none" strike="noStrike" cap="none" normalizeH="0" baseline="-2500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1800" b="0" i="0" u="none" strike="noStrike" cap="none" normalizeH="0" baseline="-2500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1800" b="0" i="0" u="none" strike="noStrike" cap="none" normalizeH="0" baseline="-2500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r>
            </a:tbl>
          </a:graphicData>
        </a:graphic>
      </p:graphicFrame>
      <p:sp>
        <p:nvSpPr>
          <p:cNvPr id="88116" name="AutoShape 51"/>
          <p:cNvSpPr>
            <a:spLocks noChangeArrowheads="1"/>
          </p:cNvSpPr>
          <p:nvPr/>
        </p:nvSpPr>
        <p:spPr bwMode="auto">
          <a:xfrm>
            <a:off x="3276600" y="5105400"/>
            <a:ext cx="2133600" cy="685800"/>
          </a:xfrm>
          <a:prstGeom prst="wedgeRoundRectCallout">
            <a:avLst>
              <a:gd name="adj1" fmla="val -40847"/>
              <a:gd name="adj2" fmla="val -158333"/>
              <a:gd name="adj3" fmla="val 16667"/>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pPr algn="ctr"/>
            <a:r>
              <a:rPr lang="en-US" altLang="zh-CN" sz="2000">
                <a:solidFill>
                  <a:srgbClr val="FF0000"/>
                </a:solidFill>
                <a:latin typeface="楷体_GB2312" pitchFamily="49" charset="-122"/>
                <a:ea typeface="楷体_GB2312" pitchFamily="49" charset="-122"/>
              </a:rPr>
              <a:t>S</a:t>
            </a:r>
            <a:r>
              <a:rPr lang="zh-CN" altLang="en-US" sz="2000">
                <a:solidFill>
                  <a:srgbClr val="FF0000"/>
                </a:solidFill>
                <a:latin typeface="楷体_GB2312" pitchFamily="49" charset="-122"/>
                <a:ea typeface="楷体_GB2312" pitchFamily="49" charset="-122"/>
              </a:rPr>
              <a:t>之外的当前最短路径之顶点</a:t>
            </a:r>
            <a:endParaRPr lang="zh-CN" altLang="en-US" sz="2000">
              <a:solidFill>
                <a:srgbClr val="FF0000"/>
              </a:solidFill>
              <a:latin typeface="楷体_GB2312" pitchFamily="49" charset="-122"/>
              <a:ea typeface="楷体_GB2312" pitchFamily="49" charset="-122"/>
            </a:endParaRPr>
          </a:p>
        </p:txBody>
      </p:sp>
      <p:grpSp>
        <p:nvGrpSpPr>
          <p:cNvPr id="88117" name="Group 53"/>
          <p:cNvGrpSpPr/>
          <p:nvPr/>
        </p:nvGrpSpPr>
        <p:grpSpPr bwMode="auto">
          <a:xfrm>
            <a:off x="4876800" y="2300288"/>
            <a:ext cx="1266825" cy="595312"/>
            <a:chOff x="0" y="0"/>
            <a:chExt cx="798" cy="375"/>
          </a:xfrm>
        </p:grpSpPr>
        <p:sp>
          <p:nvSpPr>
            <p:cNvPr id="72856" name="Text Box 53"/>
            <p:cNvSpPr txBox="1">
              <a:spLocks noChangeArrowheads="1"/>
            </p:cNvSpPr>
            <p:nvPr/>
          </p:nvSpPr>
          <p:spPr bwMode="auto">
            <a:xfrm>
              <a:off x="162" y="0"/>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60</a:t>
              </a:r>
              <a:endParaRPr lang="en-US" altLang="zh-CN" sz="1800" b="1"/>
            </a:p>
          </p:txBody>
        </p:sp>
        <p:sp>
          <p:nvSpPr>
            <p:cNvPr id="72857" name="Text Box 54"/>
            <p:cNvSpPr txBox="1">
              <a:spLocks noChangeArrowheads="1"/>
            </p:cNvSpPr>
            <p:nvPr/>
          </p:nvSpPr>
          <p:spPr bwMode="auto">
            <a:xfrm>
              <a:off x="0" y="144"/>
              <a:ext cx="7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{v</a:t>
              </a:r>
              <a:r>
                <a:rPr lang="en-US" altLang="zh-CN" sz="1800" b="1" baseline="-25000"/>
                <a:t>0</a:t>
              </a:r>
              <a:r>
                <a:rPr lang="en-US" altLang="zh-CN" sz="1800" b="1"/>
                <a:t>,v</a:t>
              </a:r>
              <a:r>
                <a:rPr lang="en-US" altLang="zh-CN" sz="1800" b="1" baseline="-25000"/>
                <a:t>2</a:t>
              </a:r>
              <a:r>
                <a:rPr lang="en-US" altLang="zh-CN" sz="1800" b="1"/>
                <a:t>,v</a:t>
              </a:r>
              <a:r>
                <a:rPr lang="en-US" altLang="zh-CN" sz="1800" b="1" baseline="-25000"/>
                <a:t>3</a:t>
              </a:r>
              <a:r>
                <a:rPr lang="en-US" altLang="zh-CN" sz="1800" b="1"/>
                <a:t>}</a:t>
              </a:r>
              <a:endParaRPr lang="en-US" altLang="zh-CN" sz="1800" b="1"/>
            </a:p>
          </p:txBody>
        </p:sp>
      </p:grpSp>
      <p:grpSp>
        <p:nvGrpSpPr>
          <p:cNvPr id="88120" name="Group 56"/>
          <p:cNvGrpSpPr/>
          <p:nvPr/>
        </p:nvGrpSpPr>
        <p:grpSpPr bwMode="auto">
          <a:xfrm>
            <a:off x="6200775" y="2300288"/>
            <a:ext cx="1266825" cy="595312"/>
            <a:chOff x="0" y="0"/>
            <a:chExt cx="798" cy="375"/>
          </a:xfrm>
        </p:grpSpPr>
        <p:sp>
          <p:nvSpPr>
            <p:cNvPr id="72854" name="Text Box 56"/>
            <p:cNvSpPr txBox="1">
              <a:spLocks noChangeArrowheads="1"/>
            </p:cNvSpPr>
            <p:nvPr/>
          </p:nvSpPr>
          <p:spPr bwMode="auto">
            <a:xfrm>
              <a:off x="162" y="0"/>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50</a:t>
              </a:r>
              <a:endParaRPr lang="en-US" altLang="zh-CN" sz="1800" b="1"/>
            </a:p>
          </p:txBody>
        </p:sp>
        <p:sp>
          <p:nvSpPr>
            <p:cNvPr id="72855" name="Text Box 57"/>
            <p:cNvSpPr txBox="1">
              <a:spLocks noChangeArrowheads="1"/>
            </p:cNvSpPr>
            <p:nvPr/>
          </p:nvSpPr>
          <p:spPr bwMode="auto">
            <a:xfrm>
              <a:off x="0" y="144"/>
              <a:ext cx="7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{v</a:t>
              </a:r>
              <a:r>
                <a:rPr lang="en-US" altLang="zh-CN" sz="1800" b="1" baseline="-25000"/>
                <a:t>0</a:t>
              </a:r>
              <a:r>
                <a:rPr lang="en-US" altLang="zh-CN" sz="1800" b="1"/>
                <a:t>,v</a:t>
              </a:r>
              <a:r>
                <a:rPr lang="en-US" altLang="zh-CN" sz="1800" b="1" baseline="-25000"/>
                <a:t>4</a:t>
              </a:r>
              <a:r>
                <a:rPr lang="en-US" altLang="zh-CN" sz="1800" b="1"/>
                <a:t>,v</a:t>
              </a:r>
              <a:r>
                <a:rPr lang="en-US" altLang="zh-CN" sz="1800" b="1" baseline="-25000"/>
                <a:t>3</a:t>
              </a:r>
              <a:r>
                <a:rPr lang="en-US" altLang="zh-CN" sz="1800" b="1"/>
                <a:t>}</a:t>
              </a:r>
              <a:endParaRPr lang="en-US" altLang="zh-CN" sz="1800" b="1"/>
            </a:p>
          </p:txBody>
        </p:sp>
      </p:grpSp>
      <p:grpSp>
        <p:nvGrpSpPr>
          <p:cNvPr id="88123" name="Group 59"/>
          <p:cNvGrpSpPr/>
          <p:nvPr/>
        </p:nvGrpSpPr>
        <p:grpSpPr bwMode="auto">
          <a:xfrm>
            <a:off x="4876800" y="2909888"/>
            <a:ext cx="1266825" cy="595312"/>
            <a:chOff x="0" y="0"/>
            <a:chExt cx="798" cy="375"/>
          </a:xfrm>
        </p:grpSpPr>
        <p:sp>
          <p:nvSpPr>
            <p:cNvPr id="72852" name="Text Box 59"/>
            <p:cNvSpPr txBox="1">
              <a:spLocks noChangeArrowheads="1"/>
            </p:cNvSpPr>
            <p:nvPr/>
          </p:nvSpPr>
          <p:spPr bwMode="auto">
            <a:xfrm>
              <a:off x="162" y="0"/>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30</a:t>
              </a:r>
              <a:endParaRPr lang="en-US" altLang="zh-CN" sz="1800" b="1"/>
            </a:p>
          </p:txBody>
        </p:sp>
        <p:sp>
          <p:nvSpPr>
            <p:cNvPr id="72853" name="Text Box 60"/>
            <p:cNvSpPr txBox="1">
              <a:spLocks noChangeArrowheads="1"/>
            </p:cNvSpPr>
            <p:nvPr/>
          </p:nvSpPr>
          <p:spPr bwMode="auto">
            <a:xfrm>
              <a:off x="0" y="144"/>
              <a:ext cx="7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{v</a:t>
              </a:r>
              <a:r>
                <a:rPr lang="en-US" altLang="zh-CN" sz="1800" b="1" baseline="-25000"/>
                <a:t>0</a:t>
              </a:r>
              <a:r>
                <a:rPr lang="en-US" altLang="zh-CN" sz="1800" b="1"/>
                <a:t>,v</a:t>
              </a:r>
              <a:r>
                <a:rPr lang="en-US" altLang="zh-CN" sz="1800" b="1" baseline="-25000"/>
                <a:t>4</a:t>
              </a:r>
              <a:r>
                <a:rPr lang="en-US" altLang="zh-CN" sz="1800" b="1"/>
                <a:t>}</a:t>
              </a:r>
              <a:endParaRPr lang="en-US" altLang="zh-CN" sz="1800" b="1"/>
            </a:p>
          </p:txBody>
        </p:sp>
      </p:grpSp>
      <p:grpSp>
        <p:nvGrpSpPr>
          <p:cNvPr id="88126" name="Group 62"/>
          <p:cNvGrpSpPr/>
          <p:nvPr/>
        </p:nvGrpSpPr>
        <p:grpSpPr bwMode="auto">
          <a:xfrm>
            <a:off x="6200775" y="3519488"/>
            <a:ext cx="1266825" cy="595312"/>
            <a:chOff x="0" y="0"/>
            <a:chExt cx="798" cy="375"/>
          </a:xfrm>
        </p:grpSpPr>
        <p:sp>
          <p:nvSpPr>
            <p:cNvPr id="72850" name="Text Box 62"/>
            <p:cNvSpPr txBox="1">
              <a:spLocks noChangeArrowheads="1"/>
            </p:cNvSpPr>
            <p:nvPr/>
          </p:nvSpPr>
          <p:spPr bwMode="auto">
            <a:xfrm>
              <a:off x="162" y="0"/>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90</a:t>
              </a:r>
              <a:endParaRPr lang="en-US" altLang="zh-CN" sz="1800" b="1"/>
            </a:p>
          </p:txBody>
        </p:sp>
        <p:sp>
          <p:nvSpPr>
            <p:cNvPr id="72851" name="Text Box 63"/>
            <p:cNvSpPr txBox="1">
              <a:spLocks noChangeArrowheads="1"/>
            </p:cNvSpPr>
            <p:nvPr/>
          </p:nvSpPr>
          <p:spPr bwMode="auto">
            <a:xfrm>
              <a:off x="0" y="144"/>
              <a:ext cx="7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{v</a:t>
              </a:r>
              <a:r>
                <a:rPr lang="en-US" altLang="zh-CN" sz="1800" b="1" baseline="-25000"/>
                <a:t>0</a:t>
              </a:r>
              <a:r>
                <a:rPr lang="en-US" altLang="zh-CN" sz="1800" b="1"/>
                <a:t>,v</a:t>
              </a:r>
              <a:r>
                <a:rPr lang="en-US" altLang="zh-CN" sz="1800" b="1" baseline="-25000"/>
                <a:t>4</a:t>
              </a:r>
              <a:r>
                <a:rPr lang="en-US" altLang="zh-CN" sz="1800" b="1"/>
                <a:t>, v</a:t>
              </a:r>
              <a:r>
                <a:rPr lang="en-US" altLang="zh-CN" sz="1800" b="1" baseline="-25000"/>
                <a:t>5</a:t>
              </a:r>
              <a:r>
                <a:rPr lang="en-US" altLang="zh-CN" sz="1800" b="1"/>
                <a:t>}</a:t>
              </a:r>
              <a:endParaRPr lang="en-US" altLang="zh-CN" sz="1800" b="1"/>
            </a:p>
          </p:txBody>
        </p:sp>
      </p:grpSp>
      <p:grpSp>
        <p:nvGrpSpPr>
          <p:cNvPr id="88129" name="Group 65"/>
          <p:cNvGrpSpPr/>
          <p:nvPr/>
        </p:nvGrpSpPr>
        <p:grpSpPr bwMode="auto">
          <a:xfrm>
            <a:off x="7543800" y="3505200"/>
            <a:ext cx="1266825" cy="595313"/>
            <a:chOff x="0" y="0"/>
            <a:chExt cx="798" cy="375"/>
          </a:xfrm>
        </p:grpSpPr>
        <p:sp>
          <p:nvSpPr>
            <p:cNvPr id="72848" name="Text Box 65"/>
            <p:cNvSpPr txBox="1">
              <a:spLocks noChangeArrowheads="1"/>
            </p:cNvSpPr>
            <p:nvPr/>
          </p:nvSpPr>
          <p:spPr bwMode="auto">
            <a:xfrm>
              <a:off x="162" y="0"/>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60</a:t>
              </a:r>
              <a:endParaRPr lang="en-US" altLang="zh-CN" sz="1800" b="1"/>
            </a:p>
          </p:txBody>
        </p:sp>
        <p:sp>
          <p:nvSpPr>
            <p:cNvPr id="72849" name="Text Box 66"/>
            <p:cNvSpPr txBox="1">
              <a:spLocks noChangeArrowheads="1"/>
            </p:cNvSpPr>
            <p:nvPr/>
          </p:nvSpPr>
          <p:spPr bwMode="auto">
            <a:xfrm>
              <a:off x="0" y="144"/>
              <a:ext cx="7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{v</a:t>
              </a:r>
              <a:r>
                <a:rPr lang="en-US" altLang="zh-CN" sz="1800" b="1" baseline="-25000"/>
                <a:t>0</a:t>
              </a:r>
              <a:r>
                <a:rPr lang="en-US" altLang="zh-CN" sz="1800" b="1"/>
                <a:t>,v</a:t>
              </a:r>
              <a:r>
                <a:rPr lang="en-US" altLang="zh-CN" sz="1800" b="1" baseline="-25000"/>
                <a:t>4</a:t>
              </a:r>
              <a:r>
                <a:rPr lang="en-US" altLang="zh-CN" sz="1800" b="1"/>
                <a:t>,v</a:t>
              </a:r>
              <a:r>
                <a:rPr lang="en-US" altLang="zh-CN" sz="1800" b="1" baseline="-25000"/>
                <a:t>3</a:t>
              </a:r>
              <a:r>
                <a:rPr lang="en-US" altLang="zh-CN" sz="1800" b="1"/>
                <a:t>,v</a:t>
              </a:r>
              <a:r>
                <a:rPr lang="en-US" altLang="zh-CN" sz="1800" b="1" baseline="-25000"/>
                <a:t>5</a:t>
              </a:r>
              <a:r>
                <a:rPr lang="en-US" altLang="zh-CN" sz="1800" b="1"/>
                <a:t>}</a:t>
              </a:r>
              <a:endParaRPr lang="en-US" altLang="zh-CN" sz="1800" b="1"/>
            </a:p>
          </p:txBody>
        </p:sp>
      </p:grpSp>
      <p:grpSp>
        <p:nvGrpSpPr>
          <p:cNvPr id="72762" name="Group 68"/>
          <p:cNvGrpSpPr/>
          <p:nvPr/>
        </p:nvGrpSpPr>
        <p:grpSpPr bwMode="auto">
          <a:xfrm>
            <a:off x="228600" y="609600"/>
            <a:ext cx="2590800" cy="2590800"/>
            <a:chOff x="0" y="0"/>
            <a:chExt cx="1632" cy="1632"/>
          </a:xfrm>
        </p:grpSpPr>
        <p:sp>
          <p:nvSpPr>
            <p:cNvPr id="72826" name="Text Box 68"/>
            <p:cNvSpPr txBox="1">
              <a:spLocks noChangeArrowheads="1"/>
            </p:cNvSpPr>
            <p:nvPr/>
          </p:nvSpPr>
          <p:spPr bwMode="auto">
            <a:xfrm>
              <a:off x="336" y="1296"/>
              <a:ext cx="198"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000"/>
                <a:t>5</a:t>
              </a:r>
              <a:endParaRPr lang="en-US" altLang="zh-CN" sz="2000"/>
            </a:p>
          </p:txBody>
        </p:sp>
        <p:sp>
          <p:nvSpPr>
            <p:cNvPr id="72827" name="Oval 69"/>
            <p:cNvSpPr>
              <a:spLocks noChangeArrowheads="1"/>
            </p:cNvSpPr>
            <p:nvPr/>
          </p:nvSpPr>
          <p:spPr bwMode="auto">
            <a:xfrm>
              <a:off x="606" y="0"/>
              <a:ext cx="233" cy="168"/>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ea typeface="黑体" panose="02010609060101010101" pitchFamily="2" charset="-122"/>
                </a:rPr>
                <a:t>5</a:t>
              </a:r>
              <a:endParaRPr lang="en-US" altLang="zh-CN" sz="2000">
                <a:ea typeface="黑体" panose="02010609060101010101" pitchFamily="2" charset="-122"/>
              </a:endParaRPr>
            </a:p>
          </p:txBody>
        </p:sp>
        <p:sp>
          <p:nvSpPr>
            <p:cNvPr id="72828" name="Oval 70"/>
            <p:cNvSpPr>
              <a:spLocks noChangeArrowheads="1"/>
            </p:cNvSpPr>
            <p:nvPr/>
          </p:nvSpPr>
          <p:spPr bwMode="auto">
            <a:xfrm>
              <a:off x="1400" y="540"/>
              <a:ext cx="232" cy="186"/>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ea typeface="黑体" panose="02010609060101010101" pitchFamily="2" charset="-122"/>
                </a:rPr>
                <a:t>4</a:t>
              </a:r>
              <a:endParaRPr lang="en-US" altLang="zh-CN" sz="2000">
                <a:ea typeface="黑体" panose="02010609060101010101" pitchFamily="2" charset="-122"/>
              </a:endParaRPr>
            </a:p>
          </p:txBody>
        </p:sp>
        <p:sp>
          <p:nvSpPr>
            <p:cNvPr id="72829" name="Oval 71"/>
            <p:cNvSpPr>
              <a:spLocks noChangeArrowheads="1"/>
            </p:cNvSpPr>
            <p:nvPr/>
          </p:nvSpPr>
          <p:spPr bwMode="auto">
            <a:xfrm>
              <a:off x="0" y="540"/>
              <a:ext cx="232" cy="168"/>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ea typeface="黑体" panose="02010609060101010101" pitchFamily="2" charset="-122"/>
                </a:rPr>
                <a:t>0</a:t>
              </a:r>
              <a:endParaRPr lang="en-US" altLang="zh-CN" sz="2000">
                <a:ea typeface="黑体" panose="02010609060101010101" pitchFamily="2" charset="-122"/>
              </a:endParaRPr>
            </a:p>
          </p:txBody>
        </p:sp>
        <p:sp>
          <p:nvSpPr>
            <p:cNvPr id="72830" name="Oval 72"/>
            <p:cNvSpPr>
              <a:spLocks noChangeArrowheads="1"/>
            </p:cNvSpPr>
            <p:nvPr/>
          </p:nvSpPr>
          <p:spPr bwMode="auto">
            <a:xfrm>
              <a:off x="970" y="1044"/>
              <a:ext cx="233" cy="167"/>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ea typeface="黑体" panose="02010609060101010101" pitchFamily="2" charset="-122"/>
                </a:rPr>
                <a:t>3</a:t>
              </a:r>
              <a:endParaRPr lang="en-US" altLang="zh-CN" sz="2000">
                <a:ea typeface="黑体" panose="02010609060101010101" pitchFamily="2" charset="-122"/>
              </a:endParaRPr>
            </a:p>
          </p:txBody>
        </p:sp>
        <p:sp>
          <p:nvSpPr>
            <p:cNvPr id="72831" name="Oval 73"/>
            <p:cNvSpPr>
              <a:spLocks noChangeArrowheads="1"/>
            </p:cNvSpPr>
            <p:nvPr/>
          </p:nvSpPr>
          <p:spPr bwMode="auto">
            <a:xfrm>
              <a:off x="0" y="1464"/>
              <a:ext cx="232" cy="168"/>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ea typeface="黑体" panose="02010609060101010101" pitchFamily="2" charset="-122"/>
                </a:rPr>
                <a:t>1</a:t>
              </a:r>
              <a:endParaRPr lang="en-US" altLang="zh-CN" sz="2000">
                <a:ea typeface="黑体" panose="02010609060101010101" pitchFamily="2" charset="-122"/>
              </a:endParaRPr>
            </a:p>
          </p:txBody>
        </p:sp>
        <p:sp>
          <p:nvSpPr>
            <p:cNvPr id="72832" name="Oval 74"/>
            <p:cNvSpPr>
              <a:spLocks noChangeArrowheads="1"/>
            </p:cNvSpPr>
            <p:nvPr/>
          </p:nvSpPr>
          <p:spPr bwMode="auto">
            <a:xfrm>
              <a:off x="635" y="1407"/>
              <a:ext cx="232" cy="216"/>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ea typeface="黑体" panose="02010609060101010101" pitchFamily="2" charset="-122"/>
                </a:rPr>
                <a:t>2</a:t>
              </a:r>
              <a:endParaRPr lang="en-US" altLang="zh-CN" sz="2000">
                <a:ea typeface="黑体" panose="02010609060101010101" pitchFamily="2" charset="-122"/>
              </a:endParaRPr>
            </a:p>
          </p:txBody>
        </p:sp>
        <p:sp>
          <p:nvSpPr>
            <p:cNvPr id="72833" name="Line 75"/>
            <p:cNvSpPr>
              <a:spLocks noChangeShapeType="1"/>
            </p:cNvSpPr>
            <p:nvPr/>
          </p:nvSpPr>
          <p:spPr bwMode="auto">
            <a:xfrm flipH="1">
              <a:off x="121" y="162"/>
              <a:ext cx="557" cy="378"/>
            </a:xfrm>
            <a:prstGeom prst="line">
              <a:avLst/>
            </a:prstGeom>
            <a:noFill/>
            <a:ln w="38100">
              <a:solidFill>
                <a:schemeClr val="tx1"/>
              </a:solidFill>
              <a:round/>
              <a:head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2834" name="Text Box 76"/>
            <p:cNvSpPr txBox="1">
              <a:spLocks noChangeArrowheads="1"/>
            </p:cNvSpPr>
            <p:nvPr/>
          </p:nvSpPr>
          <p:spPr bwMode="auto">
            <a:xfrm>
              <a:off x="60" y="217"/>
              <a:ext cx="37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000"/>
                <a:t>100</a:t>
              </a:r>
              <a:endParaRPr lang="en-US" altLang="zh-CN" sz="2000"/>
            </a:p>
          </p:txBody>
        </p:sp>
        <p:sp>
          <p:nvSpPr>
            <p:cNvPr id="72835" name="Line 77"/>
            <p:cNvSpPr>
              <a:spLocks noChangeShapeType="1"/>
            </p:cNvSpPr>
            <p:nvPr/>
          </p:nvSpPr>
          <p:spPr bwMode="auto">
            <a:xfrm>
              <a:off x="808" y="162"/>
              <a:ext cx="605" cy="378"/>
            </a:xfrm>
            <a:prstGeom prst="line">
              <a:avLst/>
            </a:prstGeom>
            <a:noFill/>
            <a:ln w="38100">
              <a:solidFill>
                <a:schemeClr val="tx1"/>
              </a:solidFill>
              <a:round/>
              <a:head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2836" name="Text Box 78"/>
            <p:cNvSpPr txBox="1">
              <a:spLocks noChangeArrowheads="1"/>
            </p:cNvSpPr>
            <p:nvPr/>
          </p:nvSpPr>
          <p:spPr bwMode="auto">
            <a:xfrm>
              <a:off x="1064" y="204"/>
              <a:ext cx="4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000"/>
                <a:t>60</a:t>
              </a:r>
              <a:endParaRPr lang="en-US" altLang="zh-CN" sz="2000"/>
            </a:p>
          </p:txBody>
        </p:sp>
        <p:sp>
          <p:nvSpPr>
            <p:cNvPr id="72837" name="Line 79"/>
            <p:cNvSpPr>
              <a:spLocks noChangeShapeType="1"/>
            </p:cNvSpPr>
            <p:nvPr/>
          </p:nvSpPr>
          <p:spPr bwMode="auto">
            <a:xfrm>
              <a:off x="202" y="624"/>
              <a:ext cx="1207" cy="1"/>
            </a:xfrm>
            <a:prstGeom prst="line">
              <a:avLst/>
            </a:prstGeom>
            <a:noFill/>
            <a:ln w="38100">
              <a:solidFill>
                <a:schemeClr val="tx1"/>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2838" name="Text Box 80"/>
            <p:cNvSpPr txBox="1">
              <a:spLocks noChangeArrowheads="1"/>
            </p:cNvSpPr>
            <p:nvPr/>
          </p:nvSpPr>
          <p:spPr bwMode="auto">
            <a:xfrm>
              <a:off x="337" y="414"/>
              <a:ext cx="3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000"/>
                <a:t>30</a:t>
              </a:r>
              <a:endParaRPr lang="en-US" altLang="zh-CN" sz="2000"/>
            </a:p>
          </p:txBody>
        </p:sp>
        <p:sp>
          <p:nvSpPr>
            <p:cNvPr id="72839" name="Line 81"/>
            <p:cNvSpPr>
              <a:spLocks noChangeShapeType="1"/>
            </p:cNvSpPr>
            <p:nvPr/>
          </p:nvSpPr>
          <p:spPr bwMode="auto">
            <a:xfrm>
              <a:off x="136" y="726"/>
              <a:ext cx="544" cy="726"/>
            </a:xfrm>
            <a:prstGeom prst="line">
              <a:avLst/>
            </a:prstGeom>
            <a:noFill/>
            <a:ln w="38100">
              <a:solidFill>
                <a:schemeClr val="tx1"/>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2840" name="Text Box 82"/>
            <p:cNvSpPr txBox="1">
              <a:spLocks noChangeArrowheads="1"/>
            </p:cNvSpPr>
            <p:nvPr/>
          </p:nvSpPr>
          <p:spPr bwMode="auto">
            <a:xfrm>
              <a:off x="136" y="960"/>
              <a:ext cx="27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000"/>
                <a:t>10</a:t>
              </a:r>
              <a:endParaRPr lang="en-US" altLang="zh-CN" sz="2000"/>
            </a:p>
          </p:txBody>
        </p:sp>
        <p:sp>
          <p:nvSpPr>
            <p:cNvPr id="72841" name="Line 83"/>
            <p:cNvSpPr>
              <a:spLocks noChangeShapeType="1"/>
            </p:cNvSpPr>
            <p:nvPr/>
          </p:nvSpPr>
          <p:spPr bwMode="auto">
            <a:xfrm>
              <a:off x="728" y="204"/>
              <a:ext cx="371" cy="840"/>
            </a:xfrm>
            <a:prstGeom prst="line">
              <a:avLst/>
            </a:prstGeom>
            <a:noFill/>
            <a:ln w="38100">
              <a:solidFill>
                <a:schemeClr val="tx1"/>
              </a:solidFill>
              <a:round/>
              <a:head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2842" name="Text Box 84"/>
            <p:cNvSpPr txBox="1">
              <a:spLocks noChangeArrowheads="1"/>
            </p:cNvSpPr>
            <p:nvPr/>
          </p:nvSpPr>
          <p:spPr bwMode="auto">
            <a:xfrm>
              <a:off x="728" y="750"/>
              <a:ext cx="27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000"/>
                <a:t>10</a:t>
              </a:r>
              <a:endParaRPr lang="en-US" altLang="zh-CN" sz="2000"/>
            </a:p>
          </p:txBody>
        </p:sp>
        <p:sp>
          <p:nvSpPr>
            <p:cNvPr id="72843" name="Line 85"/>
            <p:cNvSpPr>
              <a:spLocks noChangeShapeType="1"/>
            </p:cNvSpPr>
            <p:nvPr/>
          </p:nvSpPr>
          <p:spPr bwMode="auto">
            <a:xfrm flipH="1">
              <a:off x="1133" y="708"/>
              <a:ext cx="285" cy="381"/>
            </a:xfrm>
            <a:prstGeom prst="line">
              <a:avLst/>
            </a:prstGeom>
            <a:noFill/>
            <a:ln w="38100">
              <a:solidFill>
                <a:schemeClr val="tx1"/>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2844" name="Text Box 86"/>
            <p:cNvSpPr txBox="1">
              <a:spLocks noChangeArrowheads="1"/>
            </p:cNvSpPr>
            <p:nvPr/>
          </p:nvSpPr>
          <p:spPr bwMode="auto">
            <a:xfrm>
              <a:off x="1261" y="807"/>
              <a:ext cx="3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000"/>
                <a:t>20</a:t>
              </a:r>
              <a:endParaRPr lang="en-US" altLang="zh-CN" sz="2000"/>
            </a:p>
          </p:txBody>
        </p:sp>
        <p:sp>
          <p:nvSpPr>
            <p:cNvPr id="72845" name="Line 87"/>
            <p:cNvSpPr>
              <a:spLocks noChangeShapeType="1"/>
            </p:cNvSpPr>
            <p:nvPr/>
          </p:nvSpPr>
          <p:spPr bwMode="auto">
            <a:xfrm flipV="1">
              <a:off x="808" y="1180"/>
              <a:ext cx="235" cy="284"/>
            </a:xfrm>
            <a:prstGeom prst="line">
              <a:avLst/>
            </a:prstGeom>
            <a:noFill/>
            <a:ln w="38100">
              <a:solidFill>
                <a:schemeClr val="tx1"/>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2846" name="Text Box 88"/>
            <p:cNvSpPr txBox="1">
              <a:spLocks noChangeArrowheads="1"/>
            </p:cNvSpPr>
            <p:nvPr/>
          </p:nvSpPr>
          <p:spPr bwMode="auto">
            <a:xfrm>
              <a:off x="849" y="1295"/>
              <a:ext cx="3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000"/>
                <a:t>50</a:t>
              </a:r>
              <a:endParaRPr lang="en-US" altLang="zh-CN" sz="2000"/>
            </a:p>
          </p:txBody>
        </p:sp>
        <p:sp>
          <p:nvSpPr>
            <p:cNvPr id="72847" name="Line 89"/>
            <p:cNvSpPr>
              <a:spLocks noChangeShapeType="1"/>
            </p:cNvSpPr>
            <p:nvPr/>
          </p:nvSpPr>
          <p:spPr bwMode="auto">
            <a:xfrm>
              <a:off x="227" y="1543"/>
              <a:ext cx="453" cy="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aphicFrame>
        <p:nvGraphicFramePr>
          <p:cNvPr id="88155" name="Group 91"/>
          <p:cNvGraphicFramePr>
            <a:graphicFrameLocks noGrp="1"/>
          </p:cNvGraphicFramePr>
          <p:nvPr/>
        </p:nvGraphicFramePr>
        <p:xfrm>
          <a:off x="2971800" y="4495800"/>
          <a:ext cx="6019800" cy="411163"/>
        </p:xfrm>
        <a:graphic>
          <a:graphicData uri="http://schemas.openxmlformats.org/drawingml/2006/table">
            <a:tbl>
              <a:tblPr/>
              <a:tblGrid>
                <a:gridCol w="685800"/>
                <a:gridCol w="1219200"/>
                <a:gridCol w="1295400"/>
                <a:gridCol w="1295400"/>
                <a:gridCol w="1524000"/>
              </a:tblGrid>
              <a:tr h="411163">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1800" b="1" i="0" u="none" strike="noStrike" cap="none" normalizeH="0" baseline="0">
                          <a:ln>
                            <a:noFill/>
                          </a:ln>
                          <a:solidFill>
                            <a:schemeClr val="tx2"/>
                          </a:solidFill>
                          <a:effectLst/>
                          <a:latin typeface="Times New Roman" panose="02020603050405020304" pitchFamily="18" charset="0"/>
                          <a:ea typeface="SimSun" panose="02010600030101010101" pitchFamily="2" charset="-122"/>
                        </a:rPr>
                        <a:t>s</a:t>
                      </a:r>
                      <a:endParaRPr kumimoji="0" lang="en-US" sz="1800" b="1" i="0" u="none" strike="noStrike" cap="none" normalizeH="0" baseline="-25000">
                        <a:ln>
                          <a:noFill/>
                        </a:ln>
                        <a:solidFill>
                          <a:schemeClr val="tx2"/>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18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18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16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1400" b="0" i="0" u="none" strike="noStrike" cap="none" normalizeH="0" baseline="0" dirty="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8169" name="Rectangle 104"/>
          <p:cNvSpPr>
            <a:spLocks noChangeArrowheads="1"/>
          </p:cNvSpPr>
          <p:nvPr/>
        </p:nvSpPr>
        <p:spPr bwMode="auto">
          <a:xfrm>
            <a:off x="3886200" y="4495800"/>
            <a:ext cx="8032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800" b="1"/>
              <a:t>{v</a:t>
            </a:r>
            <a:r>
              <a:rPr lang="en-US" altLang="zh-CN" sz="1800" b="1" baseline="-25000"/>
              <a:t>0</a:t>
            </a:r>
            <a:r>
              <a:rPr lang="en-US" altLang="zh-CN" sz="1800" b="1"/>
              <a:t>,</a:t>
            </a:r>
            <a:r>
              <a:rPr lang="en-US" altLang="zh-CN" sz="1800" b="1">
                <a:solidFill>
                  <a:schemeClr val="tx2"/>
                </a:solidFill>
              </a:rPr>
              <a:t>v</a:t>
            </a:r>
            <a:r>
              <a:rPr lang="en-US" altLang="zh-CN" sz="1800" b="1" baseline="-25000">
                <a:solidFill>
                  <a:schemeClr val="tx2"/>
                </a:solidFill>
              </a:rPr>
              <a:t>2</a:t>
            </a:r>
            <a:r>
              <a:rPr lang="en-US" altLang="zh-CN" sz="1800" b="1"/>
              <a:t>}</a:t>
            </a:r>
            <a:endParaRPr lang="en-US" altLang="zh-CN" sz="1800" b="1"/>
          </a:p>
        </p:txBody>
      </p:sp>
      <p:sp>
        <p:nvSpPr>
          <p:cNvPr id="88170" name="Rectangle 105"/>
          <p:cNvSpPr>
            <a:spLocks noChangeArrowheads="1"/>
          </p:cNvSpPr>
          <p:nvPr/>
        </p:nvSpPr>
        <p:spPr bwMode="auto">
          <a:xfrm>
            <a:off x="4953000" y="4495800"/>
            <a:ext cx="11271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800" b="1"/>
              <a:t>{v</a:t>
            </a:r>
            <a:r>
              <a:rPr lang="en-US" altLang="zh-CN" sz="1800" b="1" baseline="-25000"/>
              <a:t>0 </a:t>
            </a:r>
            <a:r>
              <a:rPr lang="en-US" altLang="zh-CN" sz="1800" b="1"/>
              <a:t>,v</a:t>
            </a:r>
            <a:r>
              <a:rPr lang="en-US" altLang="zh-CN" sz="1800" b="1" baseline="-25000"/>
              <a:t>2 </a:t>
            </a:r>
            <a:r>
              <a:rPr lang="en-US" altLang="zh-CN" sz="1800" b="1"/>
              <a:t>,</a:t>
            </a:r>
            <a:r>
              <a:rPr lang="en-US" altLang="zh-CN" sz="1800" b="1">
                <a:solidFill>
                  <a:schemeClr val="tx2"/>
                </a:solidFill>
              </a:rPr>
              <a:t>v</a:t>
            </a:r>
            <a:r>
              <a:rPr lang="en-US" altLang="zh-CN" sz="1800" b="1" baseline="-25000">
                <a:solidFill>
                  <a:schemeClr val="tx2"/>
                </a:solidFill>
              </a:rPr>
              <a:t>4</a:t>
            </a:r>
            <a:r>
              <a:rPr lang="en-US" altLang="zh-CN" sz="1800" b="1"/>
              <a:t>}</a:t>
            </a:r>
            <a:endParaRPr lang="en-US" altLang="zh-CN" sz="1800" b="1"/>
          </a:p>
        </p:txBody>
      </p:sp>
      <p:sp>
        <p:nvSpPr>
          <p:cNvPr id="88171" name="Rectangle 106"/>
          <p:cNvSpPr>
            <a:spLocks noChangeArrowheads="1"/>
          </p:cNvSpPr>
          <p:nvPr/>
        </p:nvSpPr>
        <p:spPr bwMode="auto">
          <a:xfrm>
            <a:off x="6172200" y="4495800"/>
            <a:ext cx="1285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600" b="1"/>
              <a:t>{v</a:t>
            </a:r>
            <a:r>
              <a:rPr lang="en-US" altLang="zh-CN" sz="1600" b="1" baseline="-25000"/>
              <a:t>0 </a:t>
            </a:r>
            <a:r>
              <a:rPr lang="en-US" altLang="zh-CN" sz="1600" b="1"/>
              <a:t>,v</a:t>
            </a:r>
            <a:r>
              <a:rPr lang="en-US" altLang="zh-CN" sz="1600" b="1" baseline="-25000"/>
              <a:t>2 </a:t>
            </a:r>
            <a:r>
              <a:rPr lang="en-US" altLang="zh-CN" sz="1600" b="1"/>
              <a:t>,v</a:t>
            </a:r>
            <a:r>
              <a:rPr lang="en-US" altLang="zh-CN" sz="1600" b="1" baseline="-25000"/>
              <a:t>4 </a:t>
            </a:r>
            <a:r>
              <a:rPr lang="en-US" altLang="zh-CN" sz="1600" b="1">
                <a:solidFill>
                  <a:schemeClr val="tx2"/>
                </a:solidFill>
              </a:rPr>
              <a:t>,v</a:t>
            </a:r>
            <a:r>
              <a:rPr lang="en-US" altLang="zh-CN" sz="1600" b="1" baseline="-25000">
                <a:solidFill>
                  <a:schemeClr val="tx2"/>
                </a:solidFill>
              </a:rPr>
              <a:t>3</a:t>
            </a:r>
            <a:r>
              <a:rPr lang="en-US" altLang="zh-CN" sz="1600" b="1"/>
              <a:t>}</a:t>
            </a:r>
            <a:endParaRPr lang="en-US" altLang="zh-CN" sz="1600" b="1"/>
          </a:p>
        </p:txBody>
      </p:sp>
      <p:sp>
        <p:nvSpPr>
          <p:cNvPr id="88172" name="Rectangle 107"/>
          <p:cNvSpPr>
            <a:spLocks noChangeArrowheads="1"/>
          </p:cNvSpPr>
          <p:nvPr/>
        </p:nvSpPr>
        <p:spPr bwMode="auto">
          <a:xfrm>
            <a:off x="7413625" y="4495800"/>
            <a:ext cx="15430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600" b="1"/>
              <a:t>{v</a:t>
            </a:r>
            <a:r>
              <a:rPr lang="en-US" altLang="zh-CN" sz="1600" b="1" baseline="-25000"/>
              <a:t>0 </a:t>
            </a:r>
            <a:r>
              <a:rPr lang="en-US" altLang="zh-CN" sz="1600" b="1"/>
              <a:t>,v</a:t>
            </a:r>
            <a:r>
              <a:rPr lang="en-US" altLang="zh-CN" sz="1600" b="1" baseline="-25000"/>
              <a:t>2 </a:t>
            </a:r>
            <a:r>
              <a:rPr lang="en-US" altLang="zh-CN" sz="1600" b="1"/>
              <a:t>,v</a:t>
            </a:r>
            <a:r>
              <a:rPr lang="en-US" altLang="zh-CN" sz="1600" b="1" baseline="-25000"/>
              <a:t>4 </a:t>
            </a:r>
            <a:r>
              <a:rPr lang="en-US" altLang="zh-CN" sz="1600" b="1"/>
              <a:t>,v</a:t>
            </a:r>
            <a:r>
              <a:rPr lang="en-US" altLang="zh-CN" sz="1600" b="1" baseline="-25000"/>
              <a:t>3 </a:t>
            </a:r>
            <a:r>
              <a:rPr lang="en-US" altLang="zh-CN" sz="1600" b="1"/>
              <a:t>,</a:t>
            </a:r>
            <a:r>
              <a:rPr lang="en-US" altLang="zh-CN" sz="1600" b="1">
                <a:solidFill>
                  <a:schemeClr val="tx2"/>
                </a:solidFill>
              </a:rPr>
              <a:t>v</a:t>
            </a:r>
            <a:r>
              <a:rPr lang="en-US" altLang="zh-CN" sz="1600" b="1" baseline="-25000">
                <a:solidFill>
                  <a:schemeClr val="tx2"/>
                </a:solidFill>
              </a:rPr>
              <a:t>5</a:t>
            </a:r>
            <a:r>
              <a:rPr lang="en-US" altLang="zh-CN" sz="1600" b="1"/>
              <a:t>}</a:t>
            </a:r>
            <a:endParaRPr lang="en-US" altLang="zh-CN" sz="1600" b="1"/>
          </a:p>
        </p:txBody>
      </p:sp>
      <p:grpSp>
        <p:nvGrpSpPr>
          <p:cNvPr id="88173" name="Group 109"/>
          <p:cNvGrpSpPr/>
          <p:nvPr/>
        </p:nvGrpSpPr>
        <p:grpSpPr bwMode="auto">
          <a:xfrm>
            <a:off x="3581400" y="1050925"/>
            <a:ext cx="1371600" cy="3063875"/>
            <a:chOff x="0" y="0"/>
            <a:chExt cx="864" cy="1930"/>
          </a:xfrm>
        </p:grpSpPr>
        <p:grpSp>
          <p:nvGrpSpPr>
            <p:cNvPr id="72813" name="Group 110"/>
            <p:cNvGrpSpPr/>
            <p:nvPr/>
          </p:nvGrpSpPr>
          <p:grpSpPr bwMode="auto">
            <a:xfrm>
              <a:off x="66" y="403"/>
              <a:ext cx="798" cy="375"/>
              <a:chOff x="0" y="0"/>
              <a:chExt cx="798" cy="375"/>
            </a:xfrm>
          </p:grpSpPr>
          <p:sp>
            <p:nvSpPr>
              <p:cNvPr id="72824" name="Text Box 110"/>
              <p:cNvSpPr txBox="1">
                <a:spLocks noChangeArrowheads="1"/>
              </p:cNvSpPr>
              <p:nvPr/>
            </p:nvSpPr>
            <p:spPr bwMode="auto">
              <a:xfrm>
                <a:off x="162" y="0"/>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10</a:t>
                </a:r>
                <a:endParaRPr lang="en-US" altLang="zh-CN" sz="1800" b="1"/>
              </a:p>
            </p:txBody>
          </p:sp>
          <p:sp>
            <p:nvSpPr>
              <p:cNvPr id="72825" name="Text Box 111"/>
              <p:cNvSpPr txBox="1">
                <a:spLocks noChangeArrowheads="1"/>
              </p:cNvSpPr>
              <p:nvPr/>
            </p:nvSpPr>
            <p:spPr bwMode="auto">
              <a:xfrm>
                <a:off x="0" y="144"/>
                <a:ext cx="7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{v</a:t>
                </a:r>
                <a:r>
                  <a:rPr lang="en-US" altLang="zh-CN" sz="1800" b="1" baseline="-25000"/>
                  <a:t>0</a:t>
                </a:r>
                <a:r>
                  <a:rPr lang="en-US" altLang="zh-CN" sz="1800" b="1"/>
                  <a:t>,v</a:t>
                </a:r>
                <a:r>
                  <a:rPr lang="en-US" altLang="zh-CN" sz="1800" b="1" baseline="-25000"/>
                  <a:t>2</a:t>
                </a:r>
                <a:r>
                  <a:rPr lang="en-US" altLang="zh-CN" sz="1800" b="1"/>
                  <a:t>}</a:t>
                </a:r>
                <a:endParaRPr lang="en-US" altLang="zh-CN" sz="1800" b="1"/>
              </a:p>
            </p:txBody>
          </p:sp>
        </p:grpSp>
        <p:grpSp>
          <p:nvGrpSpPr>
            <p:cNvPr id="72814" name="Group 113"/>
            <p:cNvGrpSpPr/>
            <p:nvPr/>
          </p:nvGrpSpPr>
          <p:grpSpPr bwMode="auto">
            <a:xfrm>
              <a:off x="0" y="826"/>
              <a:ext cx="798" cy="394"/>
              <a:chOff x="0" y="0"/>
              <a:chExt cx="798" cy="394"/>
            </a:xfrm>
          </p:grpSpPr>
          <p:sp>
            <p:nvSpPr>
              <p:cNvPr id="72822" name="Text Box 113"/>
              <p:cNvSpPr txBox="1">
                <a:spLocks noChangeArrowheads="1"/>
              </p:cNvSpPr>
              <p:nvPr/>
            </p:nvSpPr>
            <p:spPr bwMode="auto">
              <a:xfrm>
                <a:off x="162" y="0"/>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000" b="1"/>
                  <a:t>∞</a:t>
                </a:r>
                <a:endParaRPr lang="en-US" altLang="zh-CN" sz="2000" b="1"/>
              </a:p>
            </p:txBody>
          </p:sp>
          <p:sp>
            <p:nvSpPr>
              <p:cNvPr id="72823" name="Text Box 114"/>
              <p:cNvSpPr txBox="1">
                <a:spLocks noChangeArrowheads="1"/>
              </p:cNvSpPr>
              <p:nvPr/>
            </p:nvSpPr>
            <p:spPr bwMode="auto">
              <a:xfrm>
                <a:off x="0" y="144"/>
                <a:ext cx="7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000" b="1"/>
                  <a:t>	</a:t>
                </a:r>
                <a:endParaRPr lang="en-US" altLang="zh-CN" sz="2000" b="1"/>
              </a:p>
            </p:txBody>
          </p:sp>
        </p:grpSp>
        <p:grpSp>
          <p:nvGrpSpPr>
            <p:cNvPr id="72815" name="Group 116"/>
            <p:cNvGrpSpPr/>
            <p:nvPr/>
          </p:nvGrpSpPr>
          <p:grpSpPr bwMode="auto">
            <a:xfrm>
              <a:off x="18" y="1168"/>
              <a:ext cx="798" cy="378"/>
              <a:chOff x="0" y="0"/>
              <a:chExt cx="798" cy="369"/>
            </a:xfrm>
          </p:grpSpPr>
          <p:sp>
            <p:nvSpPr>
              <p:cNvPr id="72820" name="Text Box 116"/>
              <p:cNvSpPr txBox="1">
                <a:spLocks noChangeArrowheads="1"/>
              </p:cNvSpPr>
              <p:nvPr/>
            </p:nvSpPr>
            <p:spPr bwMode="auto">
              <a:xfrm>
                <a:off x="162" y="0"/>
                <a:ext cx="528"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30</a:t>
                </a:r>
                <a:endParaRPr lang="en-US" altLang="zh-CN" sz="1800" b="1"/>
              </a:p>
            </p:txBody>
          </p:sp>
          <p:sp>
            <p:nvSpPr>
              <p:cNvPr id="72821" name="Text Box 117"/>
              <p:cNvSpPr txBox="1">
                <a:spLocks noChangeArrowheads="1"/>
              </p:cNvSpPr>
              <p:nvPr/>
            </p:nvSpPr>
            <p:spPr bwMode="auto">
              <a:xfrm>
                <a:off x="0" y="144"/>
                <a:ext cx="798"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{v</a:t>
                </a:r>
                <a:r>
                  <a:rPr lang="en-US" altLang="zh-CN" sz="1800" b="1" baseline="-25000"/>
                  <a:t>0</a:t>
                </a:r>
                <a:r>
                  <a:rPr lang="en-US" altLang="zh-CN" sz="1800" b="1"/>
                  <a:t>,v</a:t>
                </a:r>
                <a:r>
                  <a:rPr lang="en-US" altLang="zh-CN" sz="1800" b="1" baseline="-25000"/>
                  <a:t>4</a:t>
                </a:r>
                <a:r>
                  <a:rPr lang="en-US" altLang="zh-CN" sz="1800" b="1"/>
                  <a:t>}</a:t>
                </a:r>
                <a:endParaRPr lang="en-US" altLang="zh-CN" sz="1800" b="1"/>
              </a:p>
            </p:txBody>
          </p:sp>
        </p:grpSp>
        <p:grpSp>
          <p:nvGrpSpPr>
            <p:cNvPr id="72816" name="Group 119"/>
            <p:cNvGrpSpPr/>
            <p:nvPr/>
          </p:nvGrpSpPr>
          <p:grpSpPr bwMode="auto">
            <a:xfrm>
              <a:off x="48" y="1555"/>
              <a:ext cx="798" cy="375"/>
              <a:chOff x="0" y="0"/>
              <a:chExt cx="798" cy="375"/>
            </a:xfrm>
          </p:grpSpPr>
          <p:sp>
            <p:nvSpPr>
              <p:cNvPr id="72818" name="Text Box 119"/>
              <p:cNvSpPr txBox="1">
                <a:spLocks noChangeArrowheads="1"/>
              </p:cNvSpPr>
              <p:nvPr/>
            </p:nvSpPr>
            <p:spPr bwMode="auto">
              <a:xfrm>
                <a:off x="162" y="0"/>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100</a:t>
                </a:r>
                <a:endParaRPr lang="en-US" altLang="zh-CN" sz="1800" b="1"/>
              </a:p>
            </p:txBody>
          </p:sp>
          <p:sp>
            <p:nvSpPr>
              <p:cNvPr id="72819" name="Text Box 120"/>
              <p:cNvSpPr txBox="1">
                <a:spLocks noChangeArrowheads="1"/>
              </p:cNvSpPr>
              <p:nvPr/>
            </p:nvSpPr>
            <p:spPr bwMode="auto">
              <a:xfrm>
                <a:off x="0" y="144"/>
                <a:ext cx="7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{v</a:t>
                </a:r>
                <a:r>
                  <a:rPr lang="en-US" altLang="zh-CN" sz="1800" b="1" baseline="-25000"/>
                  <a:t>0</a:t>
                </a:r>
                <a:r>
                  <a:rPr lang="en-US" altLang="zh-CN" sz="1800" b="1"/>
                  <a:t>, v</a:t>
                </a:r>
                <a:r>
                  <a:rPr lang="en-US" altLang="zh-CN" sz="1800" b="1" baseline="-25000"/>
                  <a:t>5</a:t>
                </a:r>
                <a:r>
                  <a:rPr lang="en-US" altLang="zh-CN" sz="1800" b="1"/>
                  <a:t>}</a:t>
                </a:r>
                <a:endParaRPr lang="en-US" altLang="zh-CN" sz="1800" b="1"/>
              </a:p>
            </p:txBody>
          </p:sp>
        </p:grpSp>
        <p:sp>
          <p:nvSpPr>
            <p:cNvPr id="72817" name="Rectangle 121"/>
            <p:cNvSpPr>
              <a:spLocks noChangeArrowheads="1"/>
            </p:cNvSpPr>
            <p:nvPr/>
          </p:nvSpPr>
          <p:spPr bwMode="auto">
            <a:xfrm>
              <a:off x="288" y="0"/>
              <a:ext cx="23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000" b="1">
                  <a:latin typeface="Arial" panose="020B0604020202020204" pitchFamily="34" charset="0"/>
                </a:rPr>
                <a:t>∞</a:t>
              </a:r>
              <a:endParaRPr lang="en-US" altLang="zh-CN" sz="2000" b="1">
                <a:latin typeface="Arial" panose="020B0604020202020204" pitchFamily="34" charset="0"/>
              </a:endParaRPr>
            </a:p>
          </p:txBody>
        </p:sp>
      </p:grpSp>
      <p:sp>
        <p:nvSpPr>
          <p:cNvPr id="88187" name="Rectangle 122"/>
          <p:cNvSpPr>
            <a:spLocks noChangeArrowheads="1"/>
          </p:cNvSpPr>
          <p:nvPr/>
        </p:nvSpPr>
        <p:spPr bwMode="auto">
          <a:xfrm>
            <a:off x="5353050" y="1066800"/>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000">
                <a:latin typeface="Arial" panose="020B0604020202020204" pitchFamily="34" charset="0"/>
              </a:rPr>
              <a:t>∞</a:t>
            </a:r>
            <a:endParaRPr lang="en-US" altLang="zh-CN" sz="2000">
              <a:latin typeface="Arial" panose="020B0604020202020204" pitchFamily="34" charset="0"/>
            </a:endParaRPr>
          </a:p>
        </p:txBody>
      </p:sp>
      <p:sp>
        <p:nvSpPr>
          <p:cNvPr id="88188" name="Rectangle 123"/>
          <p:cNvSpPr>
            <a:spLocks noChangeArrowheads="1"/>
          </p:cNvSpPr>
          <p:nvPr/>
        </p:nvSpPr>
        <p:spPr bwMode="auto">
          <a:xfrm>
            <a:off x="6553200" y="1066800"/>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000">
                <a:latin typeface="Arial" panose="020B0604020202020204" pitchFamily="34" charset="0"/>
              </a:rPr>
              <a:t>∞</a:t>
            </a:r>
            <a:endParaRPr lang="en-US" altLang="zh-CN" sz="2000">
              <a:latin typeface="Arial" panose="020B0604020202020204" pitchFamily="34" charset="0"/>
            </a:endParaRPr>
          </a:p>
        </p:txBody>
      </p:sp>
      <p:sp>
        <p:nvSpPr>
          <p:cNvPr id="88189" name="Rectangle 124"/>
          <p:cNvSpPr>
            <a:spLocks noChangeArrowheads="1"/>
          </p:cNvSpPr>
          <p:nvPr/>
        </p:nvSpPr>
        <p:spPr bwMode="auto">
          <a:xfrm>
            <a:off x="8020050" y="1066800"/>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000">
                <a:latin typeface="Arial" panose="020B0604020202020204" pitchFamily="34" charset="0"/>
              </a:rPr>
              <a:t>∞</a:t>
            </a:r>
            <a:endParaRPr lang="en-US" altLang="zh-CN" sz="2000">
              <a:latin typeface="Arial" panose="020B0604020202020204" pitchFamily="34" charset="0"/>
            </a:endParaRPr>
          </a:p>
        </p:txBody>
      </p:sp>
      <p:sp>
        <p:nvSpPr>
          <p:cNvPr id="88190" name="Line 125"/>
          <p:cNvSpPr>
            <a:spLocks noChangeShapeType="1"/>
          </p:cNvSpPr>
          <p:nvPr/>
        </p:nvSpPr>
        <p:spPr bwMode="auto">
          <a:xfrm>
            <a:off x="457200" y="1752600"/>
            <a:ext cx="838200" cy="1143000"/>
          </a:xfrm>
          <a:prstGeom prst="line">
            <a:avLst/>
          </a:prstGeom>
          <a:noFill/>
          <a:ln w="38100">
            <a:solidFill>
              <a:srgbClr val="FF0000"/>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8191" name="Line 126"/>
          <p:cNvSpPr>
            <a:spLocks noChangeShapeType="1"/>
          </p:cNvSpPr>
          <p:nvPr/>
        </p:nvSpPr>
        <p:spPr bwMode="auto">
          <a:xfrm>
            <a:off x="533400" y="1600200"/>
            <a:ext cx="1916113" cy="1588"/>
          </a:xfrm>
          <a:prstGeom prst="line">
            <a:avLst/>
          </a:prstGeom>
          <a:noFill/>
          <a:ln w="38100">
            <a:solidFill>
              <a:srgbClr val="FF0000"/>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8192" name="Line 127"/>
          <p:cNvSpPr>
            <a:spLocks noChangeShapeType="1"/>
          </p:cNvSpPr>
          <p:nvPr/>
        </p:nvSpPr>
        <p:spPr bwMode="auto">
          <a:xfrm flipH="1">
            <a:off x="2062163" y="1676400"/>
            <a:ext cx="452437" cy="604838"/>
          </a:xfrm>
          <a:prstGeom prst="line">
            <a:avLst/>
          </a:prstGeom>
          <a:noFill/>
          <a:ln w="38100">
            <a:solidFill>
              <a:srgbClr val="00CC00"/>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8193" name="Line 128"/>
          <p:cNvSpPr>
            <a:spLocks noChangeShapeType="1"/>
          </p:cNvSpPr>
          <p:nvPr/>
        </p:nvSpPr>
        <p:spPr bwMode="auto">
          <a:xfrm>
            <a:off x="598488" y="1604963"/>
            <a:ext cx="1916112" cy="1587"/>
          </a:xfrm>
          <a:prstGeom prst="line">
            <a:avLst/>
          </a:prstGeom>
          <a:noFill/>
          <a:ln w="38100">
            <a:solidFill>
              <a:srgbClr val="00CC00"/>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8194" name="Line 129"/>
          <p:cNvSpPr>
            <a:spLocks noChangeShapeType="1"/>
          </p:cNvSpPr>
          <p:nvPr/>
        </p:nvSpPr>
        <p:spPr bwMode="auto">
          <a:xfrm>
            <a:off x="1392238" y="952500"/>
            <a:ext cx="588962" cy="1333500"/>
          </a:xfrm>
          <a:prstGeom prst="line">
            <a:avLst/>
          </a:prstGeom>
          <a:noFill/>
          <a:ln w="38100">
            <a:solidFill>
              <a:schemeClr val="hlink"/>
            </a:solidFill>
            <a:round/>
            <a:head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8195" name="Line 130"/>
          <p:cNvSpPr>
            <a:spLocks noChangeShapeType="1"/>
          </p:cNvSpPr>
          <p:nvPr/>
        </p:nvSpPr>
        <p:spPr bwMode="auto">
          <a:xfrm flipH="1">
            <a:off x="2062163" y="1676400"/>
            <a:ext cx="452437" cy="604838"/>
          </a:xfrm>
          <a:prstGeom prst="line">
            <a:avLst/>
          </a:prstGeom>
          <a:noFill/>
          <a:ln w="38100">
            <a:solidFill>
              <a:schemeClr val="hlink"/>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8196" name="Line 131"/>
          <p:cNvSpPr>
            <a:spLocks noChangeShapeType="1"/>
          </p:cNvSpPr>
          <p:nvPr/>
        </p:nvSpPr>
        <p:spPr bwMode="auto">
          <a:xfrm>
            <a:off x="609600" y="1600200"/>
            <a:ext cx="1916113" cy="6350"/>
          </a:xfrm>
          <a:prstGeom prst="line">
            <a:avLst/>
          </a:prstGeom>
          <a:noFill/>
          <a:ln w="38100">
            <a:solidFill>
              <a:schemeClr val="hlink"/>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2792" name="Rectangle 132"/>
          <p:cNvSpPr>
            <a:spLocks noGrp="1" noChangeArrowheads="1"/>
          </p:cNvSpPr>
          <p:nvPr>
            <p:ph type="title" idx="4294967295"/>
          </p:nvPr>
        </p:nvSpPr>
        <p:spPr>
          <a:xfrm>
            <a:off x="304800" y="228600"/>
            <a:ext cx="1295400" cy="381000"/>
          </a:xfrm>
        </p:spPr>
        <p:txBody>
          <a:bodyPr/>
          <a:lstStyle/>
          <a:p>
            <a:pPr eaLnBrk="1" hangingPunct="1"/>
            <a:r>
              <a:rPr lang="zh-CN" altLang="en-US" sz="2800" b="1"/>
              <a:t>例</a:t>
            </a:r>
            <a:r>
              <a:rPr lang="en-US" altLang="zh-CN" sz="2800" b="1"/>
              <a:t>3</a:t>
            </a:r>
            <a:r>
              <a:rPr lang="zh-CN" altLang="en-US" sz="2800" b="1"/>
              <a:t>：</a:t>
            </a:r>
            <a:endParaRPr lang="zh-CN" altLang="en-US" sz="2800" b="1"/>
          </a:p>
        </p:txBody>
      </p:sp>
      <p:graphicFrame>
        <p:nvGraphicFramePr>
          <p:cNvPr id="88198" name="Object 134"/>
          <p:cNvGraphicFramePr>
            <a:graphicFrameLocks noChangeAspect="1"/>
          </p:cNvGraphicFramePr>
          <p:nvPr/>
        </p:nvGraphicFramePr>
        <p:xfrm>
          <a:off x="0" y="3352800"/>
          <a:ext cx="2971800" cy="2362200"/>
        </p:xfrm>
        <a:graphic>
          <a:graphicData uri="http://schemas.openxmlformats.org/presentationml/2006/ole">
            <mc:AlternateContent xmlns:mc="http://schemas.openxmlformats.org/markup-compatibility/2006">
              <mc:Choice xmlns:v="urn:schemas-microsoft-com:vml" Requires="v">
                <p:oleObj spid="_x0000_s8202" name="" r:id="rId1" imgW="1335405" imgH="775970" progId="Equation.3">
                  <p:embed/>
                </p:oleObj>
              </mc:Choice>
              <mc:Fallback>
                <p:oleObj name="" r:id="rId1" imgW="1335405" imgH="775970" progId="Equation.3">
                  <p:embed/>
                  <p:pic>
                    <p:nvPicPr>
                      <p:cNvPr id="0" name="Object 1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352800"/>
                        <a:ext cx="2971800" cy="2362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8199" name="Oval 134"/>
          <p:cNvSpPr>
            <a:spLocks noChangeArrowheads="1"/>
          </p:cNvSpPr>
          <p:nvPr/>
        </p:nvSpPr>
        <p:spPr bwMode="auto">
          <a:xfrm>
            <a:off x="228600" y="1447800"/>
            <a:ext cx="381000" cy="3048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88200" name="Rectangle 135"/>
          <p:cNvSpPr>
            <a:spLocks noChangeArrowheads="1"/>
          </p:cNvSpPr>
          <p:nvPr/>
        </p:nvSpPr>
        <p:spPr bwMode="auto">
          <a:xfrm>
            <a:off x="4114800" y="4114800"/>
            <a:ext cx="3984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000" b="1">
                <a:solidFill>
                  <a:schemeClr val="tx2"/>
                </a:solidFill>
              </a:rPr>
              <a:t>v</a:t>
            </a:r>
            <a:r>
              <a:rPr lang="en-US" altLang="zh-CN" sz="2000" b="1" baseline="-25000">
                <a:solidFill>
                  <a:schemeClr val="tx2"/>
                </a:solidFill>
              </a:rPr>
              <a:t>2</a:t>
            </a:r>
            <a:endParaRPr lang="en-US" altLang="zh-CN" sz="2000" b="1" baseline="-25000">
              <a:solidFill>
                <a:schemeClr val="tx2"/>
              </a:solidFill>
            </a:endParaRPr>
          </a:p>
        </p:txBody>
      </p:sp>
      <p:sp>
        <p:nvSpPr>
          <p:cNvPr id="88201" name="Rectangle 136"/>
          <p:cNvSpPr>
            <a:spLocks noChangeArrowheads="1"/>
          </p:cNvSpPr>
          <p:nvPr/>
        </p:nvSpPr>
        <p:spPr bwMode="auto">
          <a:xfrm>
            <a:off x="3733800" y="1676400"/>
            <a:ext cx="1143000" cy="609600"/>
          </a:xfrm>
          <a:prstGeom prst="rect">
            <a:avLst/>
          </a:prstGeom>
          <a:noFill/>
          <a:ln w="25400">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88202" name="Rectangle 137"/>
          <p:cNvSpPr>
            <a:spLocks noChangeArrowheads="1"/>
          </p:cNvSpPr>
          <p:nvPr/>
        </p:nvSpPr>
        <p:spPr bwMode="auto">
          <a:xfrm>
            <a:off x="5340350" y="4114800"/>
            <a:ext cx="3984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000" b="1">
                <a:solidFill>
                  <a:schemeClr val="tx2"/>
                </a:solidFill>
              </a:rPr>
              <a:t>v</a:t>
            </a:r>
            <a:r>
              <a:rPr lang="en-US" altLang="zh-CN" sz="2000" b="1" baseline="-25000">
                <a:solidFill>
                  <a:schemeClr val="tx2"/>
                </a:solidFill>
              </a:rPr>
              <a:t>4</a:t>
            </a:r>
            <a:endParaRPr lang="en-US" altLang="zh-CN" sz="2000" b="1" baseline="-25000">
              <a:solidFill>
                <a:schemeClr val="tx2"/>
              </a:solidFill>
            </a:endParaRPr>
          </a:p>
        </p:txBody>
      </p:sp>
      <p:sp>
        <p:nvSpPr>
          <p:cNvPr id="88203" name="Rectangle 138"/>
          <p:cNvSpPr>
            <a:spLocks noChangeArrowheads="1"/>
          </p:cNvSpPr>
          <p:nvPr/>
        </p:nvSpPr>
        <p:spPr bwMode="auto">
          <a:xfrm>
            <a:off x="4953000" y="2895600"/>
            <a:ext cx="1143000" cy="609600"/>
          </a:xfrm>
          <a:prstGeom prst="rect">
            <a:avLst/>
          </a:prstGeom>
          <a:noFill/>
          <a:ln w="25400">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88204" name="Rectangle 139"/>
          <p:cNvSpPr>
            <a:spLocks noChangeArrowheads="1"/>
          </p:cNvSpPr>
          <p:nvPr/>
        </p:nvSpPr>
        <p:spPr bwMode="auto">
          <a:xfrm>
            <a:off x="6248400" y="2286000"/>
            <a:ext cx="1143000" cy="609600"/>
          </a:xfrm>
          <a:prstGeom prst="rect">
            <a:avLst/>
          </a:prstGeom>
          <a:noFill/>
          <a:ln w="25400">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88205" name="Rectangle 140"/>
          <p:cNvSpPr>
            <a:spLocks noChangeArrowheads="1"/>
          </p:cNvSpPr>
          <p:nvPr/>
        </p:nvSpPr>
        <p:spPr bwMode="auto">
          <a:xfrm>
            <a:off x="6635750" y="4114800"/>
            <a:ext cx="3984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spcBef>
                <a:spcPct val="20000"/>
              </a:spcBef>
            </a:pPr>
            <a:r>
              <a:rPr lang="en-US" altLang="zh-CN" sz="2000" b="1">
                <a:solidFill>
                  <a:schemeClr val="tx2"/>
                </a:solidFill>
              </a:rPr>
              <a:t>v</a:t>
            </a:r>
            <a:r>
              <a:rPr lang="en-US" altLang="zh-CN" sz="2000" b="1" baseline="-25000">
                <a:solidFill>
                  <a:schemeClr val="tx2"/>
                </a:solidFill>
              </a:rPr>
              <a:t>3</a:t>
            </a:r>
            <a:endParaRPr lang="en-US" altLang="zh-CN" sz="2000" b="1" baseline="-25000">
              <a:solidFill>
                <a:schemeClr val="tx2"/>
              </a:solidFill>
            </a:endParaRPr>
          </a:p>
        </p:txBody>
      </p:sp>
      <p:sp>
        <p:nvSpPr>
          <p:cNvPr id="88206" name="Rectangle 141"/>
          <p:cNvSpPr>
            <a:spLocks noChangeArrowheads="1"/>
          </p:cNvSpPr>
          <p:nvPr/>
        </p:nvSpPr>
        <p:spPr bwMode="auto">
          <a:xfrm>
            <a:off x="7632700" y="3500438"/>
            <a:ext cx="1295400" cy="609600"/>
          </a:xfrm>
          <a:prstGeom prst="rect">
            <a:avLst/>
          </a:prstGeom>
          <a:noFill/>
          <a:ln w="25400">
            <a:solidFill>
              <a:schemeClr val="bg2"/>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88207" name="Rectangle 142"/>
          <p:cNvSpPr>
            <a:spLocks noChangeArrowheads="1"/>
          </p:cNvSpPr>
          <p:nvPr/>
        </p:nvSpPr>
        <p:spPr bwMode="auto">
          <a:xfrm>
            <a:off x="8083550" y="4114800"/>
            <a:ext cx="3984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000" b="1">
                <a:solidFill>
                  <a:schemeClr val="tx2"/>
                </a:solidFill>
              </a:rPr>
              <a:t>v</a:t>
            </a:r>
            <a:r>
              <a:rPr lang="en-US" altLang="zh-CN" sz="2000" b="1" baseline="-25000">
                <a:solidFill>
                  <a:schemeClr val="tx2"/>
                </a:solidFill>
              </a:rPr>
              <a:t>5</a:t>
            </a:r>
            <a:endParaRPr lang="en-US" altLang="zh-CN" sz="2000" b="1" baseline="-25000">
              <a:solidFill>
                <a:schemeClr val="tx2"/>
              </a:solidFill>
            </a:endParaRPr>
          </a:p>
        </p:txBody>
      </p:sp>
      <p:grpSp>
        <p:nvGrpSpPr>
          <p:cNvPr id="88208" name="Group 144"/>
          <p:cNvGrpSpPr/>
          <p:nvPr/>
        </p:nvGrpSpPr>
        <p:grpSpPr bwMode="auto">
          <a:xfrm>
            <a:off x="4876800" y="3519488"/>
            <a:ext cx="1266825" cy="595312"/>
            <a:chOff x="0" y="0"/>
            <a:chExt cx="798" cy="375"/>
          </a:xfrm>
        </p:grpSpPr>
        <p:sp>
          <p:nvSpPr>
            <p:cNvPr id="72811" name="Text Box 144"/>
            <p:cNvSpPr txBox="1">
              <a:spLocks noChangeArrowheads="1"/>
            </p:cNvSpPr>
            <p:nvPr/>
          </p:nvSpPr>
          <p:spPr bwMode="auto">
            <a:xfrm>
              <a:off x="162" y="0"/>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100</a:t>
              </a:r>
              <a:endParaRPr lang="en-US" altLang="zh-CN" sz="1800" b="1"/>
            </a:p>
          </p:txBody>
        </p:sp>
        <p:sp>
          <p:nvSpPr>
            <p:cNvPr id="72812" name="Text Box 145"/>
            <p:cNvSpPr txBox="1">
              <a:spLocks noChangeArrowheads="1"/>
            </p:cNvSpPr>
            <p:nvPr/>
          </p:nvSpPr>
          <p:spPr bwMode="auto">
            <a:xfrm>
              <a:off x="0" y="144"/>
              <a:ext cx="7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{v</a:t>
              </a:r>
              <a:r>
                <a:rPr lang="en-US" altLang="zh-CN" sz="1800" b="1" baseline="-25000"/>
                <a:t>0</a:t>
              </a:r>
              <a:r>
                <a:rPr lang="en-US" altLang="zh-CN" sz="1800" b="1"/>
                <a:t>, v</a:t>
              </a:r>
              <a:r>
                <a:rPr lang="en-US" altLang="zh-CN" sz="1800" b="1" baseline="-25000"/>
                <a:t>5</a:t>
              </a:r>
              <a:r>
                <a:rPr lang="en-US" altLang="zh-CN" sz="1800" b="1"/>
                <a:t>}</a:t>
              </a:r>
              <a:endParaRPr lang="en-US" altLang="zh-CN" sz="1800" b="1"/>
            </a:p>
          </p:txBody>
        </p:sp>
      </p:grpSp>
      <p:sp>
        <p:nvSpPr>
          <p:cNvPr id="88211" name="Text Box 147"/>
          <p:cNvSpPr txBox="1">
            <a:spLocks noChangeArrowheads="1"/>
          </p:cNvSpPr>
          <p:nvPr/>
        </p:nvSpPr>
        <p:spPr bwMode="auto">
          <a:xfrm>
            <a:off x="304800" y="3505200"/>
            <a:ext cx="381000" cy="208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25000"/>
              </a:spcBef>
            </a:pPr>
            <a:r>
              <a:rPr lang="en-US" altLang="zh-CN" sz="1800">
                <a:solidFill>
                  <a:schemeClr val="tx2"/>
                </a:solidFill>
              </a:rPr>
              <a:t>0</a:t>
            </a:r>
            <a:endParaRPr lang="en-US" altLang="zh-CN" sz="1800">
              <a:solidFill>
                <a:schemeClr val="tx2"/>
              </a:solidFill>
            </a:endParaRPr>
          </a:p>
          <a:p>
            <a:pPr algn="ctr" eaLnBrk="1" hangingPunct="1">
              <a:spcBef>
                <a:spcPct val="25000"/>
              </a:spcBef>
            </a:pPr>
            <a:r>
              <a:rPr lang="en-US" altLang="zh-CN" sz="1800"/>
              <a:t>1</a:t>
            </a:r>
            <a:endParaRPr lang="en-US" altLang="zh-CN" sz="1800"/>
          </a:p>
          <a:p>
            <a:pPr algn="ctr" eaLnBrk="1" hangingPunct="1">
              <a:spcBef>
                <a:spcPct val="25000"/>
              </a:spcBef>
            </a:pPr>
            <a:r>
              <a:rPr lang="en-US" altLang="zh-CN" sz="1800"/>
              <a:t>2</a:t>
            </a:r>
            <a:endParaRPr lang="en-US" altLang="zh-CN" sz="1800"/>
          </a:p>
          <a:p>
            <a:pPr algn="ctr" eaLnBrk="1" hangingPunct="1">
              <a:spcBef>
                <a:spcPct val="25000"/>
              </a:spcBef>
            </a:pPr>
            <a:r>
              <a:rPr lang="en-US" altLang="zh-CN" sz="1800"/>
              <a:t>3</a:t>
            </a:r>
            <a:endParaRPr lang="en-US" altLang="zh-CN" sz="1800"/>
          </a:p>
          <a:p>
            <a:pPr algn="ctr" eaLnBrk="1" hangingPunct="1">
              <a:spcBef>
                <a:spcPct val="25000"/>
              </a:spcBef>
            </a:pPr>
            <a:r>
              <a:rPr lang="en-US" altLang="zh-CN" sz="1800"/>
              <a:t>4</a:t>
            </a:r>
            <a:endParaRPr lang="en-US" altLang="zh-CN" sz="1800"/>
          </a:p>
          <a:p>
            <a:pPr algn="ctr" eaLnBrk="1" hangingPunct="1">
              <a:spcBef>
                <a:spcPct val="25000"/>
              </a:spcBef>
            </a:pPr>
            <a:r>
              <a:rPr lang="en-US" altLang="zh-CN" sz="1800"/>
              <a:t>5</a:t>
            </a:r>
            <a:endParaRPr lang="en-US" altLang="zh-CN" sz="1800"/>
          </a:p>
        </p:txBody>
      </p:sp>
      <p:sp>
        <p:nvSpPr>
          <p:cNvPr id="88212" name="Rectangle 148"/>
          <p:cNvSpPr>
            <a:spLocks noChangeArrowheads="1"/>
          </p:cNvSpPr>
          <p:nvPr/>
        </p:nvSpPr>
        <p:spPr bwMode="auto">
          <a:xfrm>
            <a:off x="3810000" y="457200"/>
            <a:ext cx="914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en-US" sz="2000">
                <a:solidFill>
                  <a:schemeClr val="tx2"/>
                </a:solidFill>
                <a:effectLst>
                  <a:outerShdw blurRad="38100" dist="38100" dir="2700000" algn="tl">
                    <a:srgbClr val="C0C0C0"/>
                  </a:outerShdw>
                </a:effectLst>
              </a:rPr>
              <a:t>dist[w]</a:t>
            </a:r>
            <a:endParaRPr lang="en-US" sz="2000">
              <a:solidFill>
                <a:schemeClr val="tx2"/>
              </a:solidFill>
              <a:effectLst>
                <a:outerShdw blurRad="38100" dist="38100" dir="2700000" algn="tl">
                  <a:srgbClr val="C0C0C0"/>
                </a:outerShdw>
              </a:effectLst>
            </a:endParaRPr>
          </a:p>
        </p:txBody>
      </p:sp>
      <p:sp>
        <p:nvSpPr>
          <p:cNvPr id="88213" name="Text Box 149"/>
          <p:cNvSpPr txBox="1">
            <a:spLocks noChangeArrowheads="1"/>
          </p:cNvSpPr>
          <p:nvPr/>
        </p:nvSpPr>
        <p:spPr bwMode="auto">
          <a:xfrm>
            <a:off x="152400" y="3200400"/>
            <a:ext cx="2667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000"/>
              <a:t>0    1     2      3      4      5</a:t>
            </a:r>
            <a:endParaRPr lang="en-US" altLang="zh-CN" sz="2000"/>
          </a:p>
        </p:txBody>
      </p:sp>
      <p:sp>
        <p:nvSpPr>
          <p:cNvPr id="88215" name="Text Box 151"/>
          <p:cNvSpPr txBox="1">
            <a:spLocks noChangeArrowheads="1"/>
          </p:cNvSpPr>
          <p:nvPr/>
        </p:nvSpPr>
        <p:spPr bwMode="auto">
          <a:xfrm>
            <a:off x="7704138" y="1773238"/>
            <a:ext cx="1143000" cy="555625"/>
          </a:xfrm>
          <a:prstGeom prst="rect">
            <a:avLst/>
          </a:prstGeom>
          <a:noFill/>
          <a:ln w="25400">
            <a:solidFill>
              <a:srgbClr val="0000FF"/>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lnSpc>
                <a:spcPct val="80000"/>
              </a:lnSpc>
            </a:pPr>
            <a:r>
              <a:rPr lang="en-US" altLang="zh-CN" sz="1800" b="1"/>
              <a:t>10</a:t>
            </a:r>
            <a:endParaRPr lang="en-US" altLang="zh-CN" sz="1800" b="1"/>
          </a:p>
          <a:p>
            <a:pPr algn="ctr" eaLnBrk="1" hangingPunct="1">
              <a:lnSpc>
                <a:spcPct val="80000"/>
              </a:lnSpc>
            </a:pPr>
            <a:r>
              <a:rPr lang="en-US" altLang="zh-CN" sz="1800" b="1"/>
              <a:t>{v</a:t>
            </a:r>
            <a:r>
              <a:rPr lang="en-US" altLang="zh-CN" sz="1800" b="1" baseline="-25000"/>
              <a:t>0</a:t>
            </a:r>
            <a:r>
              <a:rPr lang="en-US" altLang="zh-CN" sz="1800" b="1"/>
              <a:t>,v</a:t>
            </a:r>
            <a:r>
              <a:rPr lang="en-US" altLang="zh-CN" sz="1800" b="1" baseline="-25000"/>
              <a:t>2</a:t>
            </a:r>
            <a:r>
              <a:rPr lang="en-US" altLang="zh-CN" sz="1800" b="1"/>
              <a:t>}</a:t>
            </a:r>
            <a:endParaRPr lang="en-US" altLang="zh-CN" sz="1800" b="1"/>
          </a:p>
        </p:txBody>
      </p:sp>
      <p:sp>
        <p:nvSpPr>
          <p:cNvPr id="88216" name="Text Box 152"/>
          <p:cNvSpPr txBox="1">
            <a:spLocks noChangeArrowheads="1"/>
          </p:cNvSpPr>
          <p:nvPr/>
        </p:nvSpPr>
        <p:spPr bwMode="auto">
          <a:xfrm>
            <a:off x="7704138" y="2349500"/>
            <a:ext cx="1143000" cy="555625"/>
          </a:xfrm>
          <a:prstGeom prst="rect">
            <a:avLst/>
          </a:prstGeom>
          <a:noFill/>
          <a:ln w="25400">
            <a:solidFill>
              <a:schemeClr val="bg2"/>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lnSpc>
                <a:spcPct val="80000"/>
              </a:lnSpc>
            </a:pPr>
            <a:r>
              <a:rPr lang="en-US" altLang="zh-CN" sz="1800" b="1"/>
              <a:t>50</a:t>
            </a:r>
            <a:endParaRPr lang="en-US" altLang="zh-CN" sz="1800" b="1"/>
          </a:p>
          <a:p>
            <a:pPr algn="ctr" eaLnBrk="1" hangingPunct="1">
              <a:lnSpc>
                <a:spcPct val="80000"/>
              </a:lnSpc>
            </a:pPr>
            <a:r>
              <a:rPr lang="en-US" altLang="zh-CN" sz="1800" b="1"/>
              <a:t>{v</a:t>
            </a:r>
            <a:r>
              <a:rPr lang="en-US" altLang="zh-CN" sz="1800" b="1" baseline="-25000"/>
              <a:t>0</a:t>
            </a:r>
            <a:r>
              <a:rPr lang="en-US" altLang="zh-CN" sz="1800" b="1"/>
              <a:t>,v</a:t>
            </a:r>
            <a:r>
              <a:rPr lang="en-US" altLang="zh-CN" sz="1800" b="1" baseline="-25000"/>
              <a:t>4</a:t>
            </a:r>
            <a:r>
              <a:rPr lang="en-US" altLang="zh-CN" sz="1800" b="1"/>
              <a:t>,v</a:t>
            </a:r>
            <a:r>
              <a:rPr lang="en-US" altLang="zh-CN" sz="1800" b="1" baseline="-25000"/>
              <a:t>3</a:t>
            </a:r>
            <a:r>
              <a:rPr lang="en-US" altLang="zh-CN" sz="1800" b="1"/>
              <a:t>}</a:t>
            </a:r>
            <a:endParaRPr lang="en-US" altLang="zh-CN" sz="1800" b="1"/>
          </a:p>
        </p:txBody>
      </p:sp>
      <p:sp>
        <p:nvSpPr>
          <p:cNvPr id="88217" name="Text Box 153"/>
          <p:cNvSpPr txBox="1">
            <a:spLocks noChangeArrowheads="1"/>
          </p:cNvSpPr>
          <p:nvPr/>
        </p:nvSpPr>
        <p:spPr bwMode="auto">
          <a:xfrm>
            <a:off x="7704138" y="2960688"/>
            <a:ext cx="1143000" cy="530225"/>
          </a:xfrm>
          <a:prstGeom prst="rect">
            <a:avLst/>
          </a:prstGeom>
          <a:noFill/>
          <a:ln w="25400">
            <a:solidFill>
              <a:srgbClr val="0000FF"/>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lnSpc>
                <a:spcPct val="75000"/>
              </a:lnSpc>
            </a:pPr>
            <a:r>
              <a:rPr lang="en-US" altLang="zh-CN" sz="1800" b="1"/>
              <a:t>30</a:t>
            </a:r>
            <a:endParaRPr lang="en-US" altLang="zh-CN" sz="1800" b="1"/>
          </a:p>
          <a:p>
            <a:pPr algn="ctr" eaLnBrk="1" hangingPunct="1">
              <a:lnSpc>
                <a:spcPct val="75000"/>
              </a:lnSpc>
            </a:pPr>
            <a:r>
              <a:rPr lang="en-US" altLang="zh-CN" sz="1800" b="1"/>
              <a:t>{v</a:t>
            </a:r>
            <a:r>
              <a:rPr lang="en-US" altLang="zh-CN" sz="1800" b="1" baseline="-25000"/>
              <a:t>0</a:t>
            </a:r>
            <a:r>
              <a:rPr lang="en-US" altLang="zh-CN" sz="1800" b="1"/>
              <a:t>,v</a:t>
            </a:r>
            <a:r>
              <a:rPr lang="en-US" altLang="zh-CN" sz="1800" b="1" baseline="-25000"/>
              <a:t>4</a:t>
            </a:r>
            <a:r>
              <a:rPr lang="en-US" altLang="zh-CN" sz="1800" b="1"/>
              <a:t>}</a:t>
            </a:r>
            <a:endParaRPr lang="en-US" altLang="zh-CN" sz="1800" b="1"/>
          </a:p>
        </p:txBody>
      </p:sp>
      <p:sp>
        <p:nvSpPr>
          <p:cNvPr id="72810" name="右箭头 93">
            <a:hlinkClick r:id="" action="ppaction://noaction"/>
          </p:cNvPr>
          <p:cNvSpPr>
            <a:spLocks noChangeArrowheads="1"/>
          </p:cNvSpPr>
          <p:nvPr/>
        </p:nvSpPr>
        <p:spPr bwMode="auto">
          <a:xfrm>
            <a:off x="7975600" y="5765800"/>
            <a:ext cx="1168400" cy="693738"/>
          </a:xfrm>
          <a:prstGeom prst="rightArrow">
            <a:avLst>
              <a:gd name="adj1" fmla="val 50000"/>
              <a:gd name="adj2" fmla="val 50004"/>
            </a:avLst>
          </a:prstGeom>
          <a:solidFill>
            <a:schemeClr val="accent1"/>
          </a:solidFill>
          <a:ln w="9525">
            <a:solidFill>
              <a:schemeClr val="tx1"/>
            </a:solidFill>
            <a:miter lim="800000"/>
          </a:ln>
        </p:spPr>
        <p:txBody>
          <a:bodyPr/>
          <a:lstStyle/>
          <a:p>
            <a:pPr algn="ctr"/>
            <a:endParaRPr lang="zh-CN" altLang="en-US"/>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8199"/>
                                        </p:tgtEl>
                                        <p:attrNameLst>
                                          <p:attrName>style.visibility</p:attrName>
                                        </p:attrNameLst>
                                      </p:cBhvr>
                                      <p:to>
                                        <p:strVal val="visible"/>
                                      </p:to>
                                    </p:set>
                                    <p:anim calcmode="lin" valueType="num">
                                      <p:cBhvr additive="base">
                                        <p:cTn id="7" dur="500" fill="hold"/>
                                        <p:tgtEl>
                                          <p:spTgt spid="88199"/>
                                        </p:tgtEl>
                                        <p:attrNameLst>
                                          <p:attrName>ppt_x</p:attrName>
                                        </p:attrNameLst>
                                      </p:cBhvr>
                                      <p:tavLst>
                                        <p:tav tm="0">
                                          <p:val>
                                            <p:strVal val="0-#ppt_w/2"/>
                                          </p:val>
                                        </p:tav>
                                        <p:tav tm="100000">
                                          <p:val>
                                            <p:strVal val="#ppt_x"/>
                                          </p:val>
                                        </p:tav>
                                      </p:tavLst>
                                    </p:anim>
                                    <p:anim calcmode="lin" valueType="num">
                                      <p:cBhvr additive="base">
                                        <p:cTn id="8" dur="500" fill="hold"/>
                                        <p:tgtEl>
                                          <p:spTgt spid="88199"/>
                                        </p:tgtEl>
                                        <p:attrNameLst>
                                          <p:attrName>ppt_y</p:attrName>
                                        </p:attrNameLst>
                                      </p:cBhvr>
                                      <p:tavLst>
                                        <p:tav tm="0">
                                          <p:val>
                                            <p:strVal val="#ppt_y"/>
                                          </p:val>
                                        </p:tav>
                                        <p:tav tm="100000">
                                          <p:val>
                                            <p:strVal val="#ppt_y"/>
                                          </p:val>
                                        </p:tav>
                                      </p:tavLst>
                                    </p:anim>
                                  </p:childTnLst>
                                </p:cTn>
                              </p:par>
                              <p:par>
                                <p:cTn id="9" presetID="22" presetClass="entr" presetSubtype="1" fill="hold" nodeType="withEffect">
                                  <p:stCondLst>
                                    <p:cond delay="0"/>
                                  </p:stCondLst>
                                  <p:childTnLst>
                                    <p:set>
                                      <p:cBhvr>
                                        <p:cTn id="10" dur="1" fill="hold">
                                          <p:stCondLst>
                                            <p:cond delay="0"/>
                                          </p:stCondLst>
                                        </p:cTn>
                                        <p:tgtEl>
                                          <p:spTgt spid="88198"/>
                                        </p:tgtEl>
                                        <p:attrNameLst>
                                          <p:attrName>style.visibility</p:attrName>
                                        </p:attrNameLst>
                                      </p:cBhvr>
                                      <p:to>
                                        <p:strVal val="visible"/>
                                      </p:to>
                                    </p:set>
                                    <p:animEffect transition="in" filter="wipe(up)">
                                      <p:cBhvr>
                                        <p:cTn id="11" dur="500"/>
                                        <p:tgtEl>
                                          <p:spTgt spid="88198"/>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88211"/>
                                        </p:tgtEl>
                                        <p:attrNameLst>
                                          <p:attrName>style.visibility</p:attrName>
                                        </p:attrNameLst>
                                      </p:cBhvr>
                                      <p:to>
                                        <p:strVal val="visible"/>
                                      </p:to>
                                    </p:set>
                                    <p:animEffect transition="in" filter="wipe(up)">
                                      <p:cBhvr>
                                        <p:cTn id="14" dur="500"/>
                                        <p:tgtEl>
                                          <p:spTgt spid="88211"/>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88213"/>
                                        </p:tgtEl>
                                        <p:attrNameLst>
                                          <p:attrName>style.visibility</p:attrName>
                                        </p:attrNameLst>
                                      </p:cBhvr>
                                      <p:to>
                                        <p:strVal val="visible"/>
                                      </p:to>
                                    </p:set>
                                    <p:animEffect transition="in" filter="wipe(left)">
                                      <p:cBhvr>
                                        <p:cTn id="17" dur="500"/>
                                        <p:tgtEl>
                                          <p:spTgt spid="88213"/>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nodeType="clickEffect">
                                  <p:stCondLst>
                                    <p:cond delay="0"/>
                                  </p:stCondLst>
                                  <p:childTnLst>
                                    <p:set>
                                      <p:cBhvr>
                                        <p:cTn id="21" dur="1" fill="hold">
                                          <p:stCondLst>
                                            <p:cond delay="0"/>
                                          </p:stCondLst>
                                        </p:cTn>
                                        <p:tgtEl>
                                          <p:spTgt spid="88069"/>
                                        </p:tgtEl>
                                        <p:attrNameLst>
                                          <p:attrName>style.visibility</p:attrName>
                                        </p:attrNameLst>
                                      </p:cBhvr>
                                      <p:to>
                                        <p:strVal val="visible"/>
                                      </p:to>
                                    </p:set>
                                    <p:anim calcmode="lin" valueType="num">
                                      <p:cBhvr additive="base">
                                        <p:cTn id="22" dur="500" fill="hold"/>
                                        <p:tgtEl>
                                          <p:spTgt spid="88069"/>
                                        </p:tgtEl>
                                        <p:attrNameLst>
                                          <p:attrName>ppt_x</p:attrName>
                                        </p:attrNameLst>
                                      </p:cBhvr>
                                      <p:tavLst>
                                        <p:tav tm="0">
                                          <p:val>
                                            <p:strVal val="1+#ppt_w/2"/>
                                          </p:val>
                                        </p:tav>
                                        <p:tav tm="100000">
                                          <p:val>
                                            <p:strVal val="#ppt_x"/>
                                          </p:val>
                                        </p:tav>
                                      </p:tavLst>
                                    </p:anim>
                                    <p:anim calcmode="lin" valueType="num">
                                      <p:cBhvr additive="base">
                                        <p:cTn id="23" dur="500" fill="hold"/>
                                        <p:tgtEl>
                                          <p:spTgt spid="88069"/>
                                        </p:tgtEl>
                                        <p:attrNameLst>
                                          <p:attrName>ppt_y</p:attrName>
                                        </p:attrNameLst>
                                      </p:cBhvr>
                                      <p:tavLst>
                                        <p:tav tm="0">
                                          <p:val>
                                            <p:strVal val="#ppt_y"/>
                                          </p:val>
                                        </p:tav>
                                        <p:tav tm="100000">
                                          <p:val>
                                            <p:strVal val="#ppt_y"/>
                                          </p:val>
                                        </p:tav>
                                      </p:tavLst>
                                    </p:anim>
                                  </p:childTnLst>
                                </p:cTn>
                              </p:par>
                            </p:childTnLst>
                          </p:cTn>
                        </p:par>
                        <p:par>
                          <p:cTn id="24" fill="hold">
                            <p:stCondLst>
                              <p:cond delay="500"/>
                            </p:stCondLst>
                            <p:childTnLst>
                              <p:par>
                                <p:cTn id="25" presetID="1" presetClass="entr" presetSubtype="0" fill="hold" grpId="0" nodeType="afterEffect">
                                  <p:stCondLst>
                                    <p:cond delay="0"/>
                                  </p:stCondLst>
                                  <p:childTnLst>
                                    <p:set>
                                      <p:cBhvr>
                                        <p:cTn id="26" dur="1" fill="hold">
                                          <p:stCondLst>
                                            <p:cond delay="499"/>
                                          </p:stCondLst>
                                        </p:cTn>
                                        <p:tgtEl>
                                          <p:spTgt spid="88212"/>
                                        </p:tgtEl>
                                        <p:attrNameLst>
                                          <p:attrName>style.visibility</p:attrName>
                                        </p:attrNameLst>
                                      </p:cBhvr>
                                      <p:to>
                                        <p:strVal val="visible"/>
                                      </p:to>
                                    </p:set>
                                  </p:childTnLst>
                                </p:cTn>
                              </p:par>
                            </p:childTnLst>
                          </p:cTn>
                        </p:par>
                        <p:par>
                          <p:cTn id="27" fill="hold">
                            <p:stCondLst>
                              <p:cond delay="1000"/>
                            </p:stCondLst>
                            <p:childTnLst>
                              <p:par>
                                <p:cTn id="28" presetID="1" presetClass="entr" presetSubtype="0" fill="hold" nodeType="afterEffect">
                                  <p:stCondLst>
                                    <p:cond delay="0"/>
                                  </p:stCondLst>
                                  <p:childTnLst>
                                    <p:set>
                                      <p:cBhvr>
                                        <p:cTn id="29" dur="1" fill="hold">
                                          <p:stCondLst>
                                            <p:cond delay="499"/>
                                          </p:stCondLst>
                                        </p:cTn>
                                        <p:tgtEl>
                                          <p:spTgt spid="8815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88173"/>
                                        </p:tgtEl>
                                        <p:attrNameLst>
                                          <p:attrName>style.visibility</p:attrName>
                                        </p:attrNameLst>
                                      </p:cBhvr>
                                      <p:to>
                                        <p:strVal val="visible"/>
                                      </p:to>
                                    </p:set>
                                    <p:animEffect transition="in" filter="wipe(up)">
                                      <p:cBhvr>
                                        <p:cTn id="34" dur="500"/>
                                        <p:tgtEl>
                                          <p:spTgt spid="88173"/>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8820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88190"/>
                                        </p:tgtEl>
                                        <p:attrNameLst>
                                          <p:attrName>style.visibility</p:attrName>
                                        </p:attrNameLst>
                                      </p:cBhvr>
                                      <p:to>
                                        <p:strVal val="visible"/>
                                      </p:to>
                                    </p:set>
                                    <p:animEffect transition="in" filter="wipe(up)">
                                      <p:cBhvr>
                                        <p:cTn id="43" dur="500"/>
                                        <p:tgtEl>
                                          <p:spTgt spid="88190"/>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499"/>
                                          </p:stCondLst>
                                        </p:cTn>
                                        <p:tgtEl>
                                          <p:spTgt spid="88200"/>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88116"/>
                                        </p:tgtEl>
                                        <p:attrNameLst>
                                          <p:attrName>style.visibility</p:attrName>
                                        </p:attrNameLst>
                                      </p:cBhvr>
                                      <p:to>
                                        <p:strVal val="visible"/>
                                      </p:to>
                                    </p:set>
                                    <p:animEffect transition="in" filter="wipe(down)">
                                      <p:cBhvr>
                                        <p:cTn id="52" dur="500"/>
                                        <p:tgtEl>
                                          <p:spTgt spid="8811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88169"/>
                                        </p:tgtEl>
                                        <p:attrNameLst>
                                          <p:attrName>style.visibility</p:attrName>
                                        </p:attrNameLst>
                                      </p:cBhvr>
                                      <p:to>
                                        <p:strVal val="visible"/>
                                      </p:to>
                                    </p:set>
                                    <p:animEffect transition="in" filter="wipe(left)">
                                      <p:cBhvr>
                                        <p:cTn id="57" dur="500"/>
                                        <p:tgtEl>
                                          <p:spTgt spid="88169"/>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499"/>
                                          </p:stCondLst>
                                        </p:cTn>
                                        <p:tgtEl>
                                          <p:spTgt spid="88187"/>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499"/>
                                          </p:stCondLst>
                                        </p:cTn>
                                        <p:tgtEl>
                                          <p:spTgt spid="88117"/>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88068"/>
                                        </p:tgtEl>
                                        <p:attrNameLst>
                                          <p:attrName>style.visibility</p:attrName>
                                        </p:attrNameLst>
                                      </p:cBhvr>
                                      <p:to>
                                        <p:strVal val="visible"/>
                                      </p:to>
                                    </p:set>
                                    <p:animEffect transition="in" filter="wipe(down)">
                                      <p:cBhvr>
                                        <p:cTn id="70" dur="500"/>
                                        <p:tgtEl>
                                          <p:spTgt spid="88068"/>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499"/>
                                          </p:stCondLst>
                                        </p:cTn>
                                        <p:tgtEl>
                                          <p:spTgt spid="8812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499"/>
                                          </p:stCondLst>
                                        </p:cTn>
                                        <p:tgtEl>
                                          <p:spTgt spid="8820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8820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88191"/>
                                        </p:tgtEl>
                                        <p:attrNameLst>
                                          <p:attrName>style.visibility</p:attrName>
                                        </p:attrNameLst>
                                      </p:cBhvr>
                                      <p:to>
                                        <p:strVal val="visible"/>
                                      </p:to>
                                    </p:set>
                                    <p:animEffect transition="in" filter="wipe(left)">
                                      <p:cBhvr>
                                        <p:cTn id="87" dur="500"/>
                                        <p:tgtEl>
                                          <p:spTgt spid="88191"/>
                                        </p:tgtEl>
                                      </p:cBhvr>
                                    </p:animEffec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499"/>
                                          </p:stCondLst>
                                        </p:cTn>
                                        <p:tgtEl>
                                          <p:spTgt spid="88202"/>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499"/>
                                          </p:stCondLst>
                                        </p:cTn>
                                        <p:tgtEl>
                                          <p:spTgt spid="88170"/>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499"/>
                                          </p:stCondLst>
                                        </p:cTn>
                                        <p:tgtEl>
                                          <p:spTgt spid="88188"/>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nodeType="clickEffect">
                                  <p:stCondLst>
                                    <p:cond delay="0"/>
                                  </p:stCondLst>
                                  <p:childTnLst>
                                    <p:set>
                                      <p:cBhvr>
                                        <p:cTn id="103" dur="1" fill="hold">
                                          <p:stCondLst>
                                            <p:cond delay="499"/>
                                          </p:stCondLst>
                                        </p:cTn>
                                        <p:tgtEl>
                                          <p:spTgt spid="88120"/>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nodeType="clickEffect">
                                  <p:stCondLst>
                                    <p:cond delay="0"/>
                                  </p:stCondLst>
                                  <p:childTnLst>
                                    <p:set>
                                      <p:cBhvr>
                                        <p:cTn id="107" dur="1" fill="hold">
                                          <p:stCondLst>
                                            <p:cond delay="499"/>
                                          </p:stCondLst>
                                        </p:cTn>
                                        <p:tgtEl>
                                          <p:spTgt spid="88126"/>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0" nodeType="clickEffect">
                                  <p:stCondLst>
                                    <p:cond delay="0"/>
                                  </p:stCondLst>
                                  <p:childTnLst>
                                    <p:set>
                                      <p:cBhvr>
                                        <p:cTn id="111" dur="1" fill="hold">
                                          <p:stCondLst>
                                            <p:cond delay="499"/>
                                          </p:stCondLst>
                                        </p:cTn>
                                        <p:tgtEl>
                                          <p:spTgt spid="88204"/>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grpId="0" nodeType="clickEffect">
                                  <p:stCondLst>
                                    <p:cond delay="0"/>
                                  </p:stCondLst>
                                  <p:childTnLst>
                                    <p:set>
                                      <p:cBhvr>
                                        <p:cTn id="115" dur="1" fill="hold">
                                          <p:stCondLst>
                                            <p:cond delay="0"/>
                                          </p:stCondLst>
                                        </p:cTn>
                                        <p:tgtEl>
                                          <p:spTgt spid="88193"/>
                                        </p:tgtEl>
                                        <p:attrNameLst>
                                          <p:attrName>style.visibility</p:attrName>
                                        </p:attrNameLst>
                                      </p:cBhvr>
                                      <p:to>
                                        <p:strVal val="visible"/>
                                      </p:to>
                                    </p:set>
                                    <p:animEffect transition="in" filter="wipe(left)">
                                      <p:cBhvr>
                                        <p:cTn id="116" dur="500"/>
                                        <p:tgtEl>
                                          <p:spTgt spid="88193"/>
                                        </p:tgtEl>
                                      </p:cBhvr>
                                    </p:animEffect>
                                  </p:childTnLst>
                                </p:cTn>
                              </p:par>
                            </p:childTnLst>
                          </p:cTn>
                        </p:par>
                        <p:par>
                          <p:cTn id="117" fill="hold">
                            <p:stCondLst>
                              <p:cond delay="500"/>
                            </p:stCondLst>
                            <p:childTnLst>
                              <p:par>
                                <p:cTn id="118" presetID="22" presetClass="entr" presetSubtype="1" fill="hold" grpId="0" nodeType="afterEffect">
                                  <p:stCondLst>
                                    <p:cond delay="0"/>
                                  </p:stCondLst>
                                  <p:childTnLst>
                                    <p:set>
                                      <p:cBhvr>
                                        <p:cTn id="119" dur="1" fill="hold">
                                          <p:stCondLst>
                                            <p:cond delay="0"/>
                                          </p:stCondLst>
                                        </p:cTn>
                                        <p:tgtEl>
                                          <p:spTgt spid="88192"/>
                                        </p:tgtEl>
                                        <p:attrNameLst>
                                          <p:attrName>style.visibility</p:attrName>
                                        </p:attrNameLst>
                                      </p:cBhvr>
                                      <p:to>
                                        <p:strVal val="visible"/>
                                      </p:to>
                                    </p:set>
                                    <p:animEffect transition="in" filter="wipe(up)">
                                      <p:cBhvr>
                                        <p:cTn id="120" dur="500"/>
                                        <p:tgtEl>
                                          <p:spTgt spid="88192"/>
                                        </p:tgtEl>
                                      </p:cBhvr>
                                    </p:animEffec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499"/>
                                          </p:stCondLst>
                                        </p:cTn>
                                        <p:tgtEl>
                                          <p:spTgt spid="88205"/>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499"/>
                                          </p:stCondLst>
                                        </p:cTn>
                                        <p:tgtEl>
                                          <p:spTgt spid="88171"/>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499"/>
                                          </p:stCondLst>
                                        </p:cTn>
                                        <p:tgtEl>
                                          <p:spTgt spid="88189"/>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nodeType="clickEffect">
                                  <p:stCondLst>
                                    <p:cond delay="0"/>
                                  </p:stCondLst>
                                  <p:childTnLst>
                                    <p:set>
                                      <p:cBhvr>
                                        <p:cTn id="136" dur="1" fill="hold">
                                          <p:stCondLst>
                                            <p:cond delay="499"/>
                                          </p:stCondLst>
                                        </p:cTn>
                                        <p:tgtEl>
                                          <p:spTgt spid="88129"/>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499"/>
                                          </p:stCondLst>
                                        </p:cTn>
                                        <p:tgtEl>
                                          <p:spTgt spid="88206"/>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22" presetClass="entr" presetSubtype="8" fill="hold" grpId="0" nodeType="clickEffect">
                                  <p:stCondLst>
                                    <p:cond delay="0"/>
                                  </p:stCondLst>
                                  <p:childTnLst>
                                    <p:set>
                                      <p:cBhvr>
                                        <p:cTn id="144" dur="1" fill="hold">
                                          <p:stCondLst>
                                            <p:cond delay="0"/>
                                          </p:stCondLst>
                                        </p:cTn>
                                        <p:tgtEl>
                                          <p:spTgt spid="88196"/>
                                        </p:tgtEl>
                                        <p:attrNameLst>
                                          <p:attrName>style.visibility</p:attrName>
                                        </p:attrNameLst>
                                      </p:cBhvr>
                                      <p:to>
                                        <p:strVal val="visible"/>
                                      </p:to>
                                    </p:set>
                                    <p:animEffect transition="in" filter="wipe(left)">
                                      <p:cBhvr>
                                        <p:cTn id="145" dur="500"/>
                                        <p:tgtEl>
                                          <p:spTgt spid="88196"/>
                                        </p:tgtEl>
                                      </p:cBhvr>
                                    </p:animEffect>
                                  </p:childTnLst>
                                </p:cTn>
                              </p:par>
                            </p:childTnLst>
                          </p:cTn>
                        </p:par>
                        <p:par>
                          <p:cTn id="146" fill="hold">
                            <p:stCondLst>
                              <p:cond delay="500"/>
                            </p:stCondLst>
                            <p:childTnLst>
                              <p:par>
                                <p:cTn id="147" presetID="22" presetClass="entr" presetSubtype="1" fill="hold" grpId="0" nodeType="afterEffect">
                                  <p:stCondLst>
                                    <p:cond delay="0"/>
                                  </p:stCondLst>
                                  <p:childTnLst>
                                    <p:set>
                                      <p:cBhvr>
                                        <p:cTn id="148" dur="1" fill="hold">
                                          <p:stCondLst>
                                            <p:cond delay="0"/>
                                          </p:stCondLst>
                                        </p:cTn>
                                        <p:tgtEl>
                                          <p:spTgt spid="88195"/>
                                        </p:tgtEl>
                                        <p:attrNameLst>
                                          <p:attrName>style.visibility</p:attrName>
                                        </p:attrNameLst>
                                      </p:cBhvr>
                                      <p:to>
                                        <p:strVal val="visible"/>
                                      </p:to>
                                    </p:set>
                                    <p:animEffect transition="in" filter="wipe(up)">
                                      <p:cBhvr>
                                        <p:cTn id="149" dur="500"/>
                                        <p:tgtEl>
                                          <p:spTgt spid="88195"/>
                                        </p:tgtEl>
                                      </p:cBhvr>
                                    </p:animEffect>
                                  </p:childTnLst>
                                </p:cTn>
                              </p:par>
                            </p:childTnLst>
                          </p:cTn>
                        </p:par>
                        <p:par>
                          <p:cTn id="150" fill="hold">
                            <p:stCondLst>
                              <p:cond delay="1000"/>
                            </p:stCondLst>
                            <p:childTnLst>
                              <p:par>
                                <p:cTn id="151" presetID="22" presetClass="entr" presetSubtype="4" fill="hold" grpId="0" nodeType="afterEffect">
                                  <p:stCondLst>
                                    <p:cond delay="0"/>
                                  </p:stCondLst>
                                  <p:childTnLst>
                                    <p:set>
                                      <p:cBhvr>
                                        <p:cTn id="152" dur="1" fill="hold">
                                          <p:stCondLst>
                                            <p:cond delay="0"/>
                                          </p:stCondLst>
                                        </p:cTn>
                                        <p:tgtEl>
                                          <p:spTgt spid="88194"/>
                                        </p:tgtEl>
                                        <p:attrNameLst>
                                          <p:attrName>style.visibility</p:attrName>
                                        </p:attrNameLst>
                                      </p:cBhvr>
                                      <p:to>
                                        <p:strVal val="visible"/>
                                      </p:to>
                                    </p:set>
                                    <p:animEffect transition="in" filter="wipe(down)">
                                      <p:cBhvr>
                                        <p:cTn id="153" dur="500"/>
                                        <p:tgtEl>
                                          <p:spTgt spid="88194"/>
                                        </p:tgtEl>
                                      </p:cBhvr>
                                    </p:animEffect>
                                  </p:childTnLst>
                                </p:cTn>
                              </p:par>
                            </p:childTnLst>
                          </p:cTn>
                        </p:par>
                      </p:childTnLst>
                    </p:cTn>
                  </p:par>
                  <p:par>
                    <p:cTn id="154" fill="hold">
                      <p:stCondLst>
                        <p:cond delay="indefinite"/>
                      </p:stCondLst>
                      <p:childTnLst>
                        <p:par>
                          <p:cTn id="155" fill="hold">
                            <p:stCondLst>
                              <p:cond delay="0"/>
                            </p:stCondLst>
                            <p:childTnLst>
                              <p:par>
                                <p:cTn id="156" presetID="1" presetClass="entr" presetSubtype="0" fill="hold" grpId="0" nodeType="clickEffect">
                                  <p:stCondLst>
                                    <p:cond delay="0"/>
                                  </p:stCondLst>
                                  <p:childTnLst>
                                    <p:set>
                                      <p:cBhvr>
                                        <p:cTn id="157" dur="1" fill="hold">
                                          <p:stCondLst>
                                            <p:cond delay="499"/>
                                          </p:stCondLst>
                                        </p:cTn>
                                        <p:tgtEl>
                                          <p:spTgt spid="88207"/>
                                        </p:tgtEl>
                                        <p:attrNameLst>
                                          <p:attrName>style.visibility</p:attrName>
                                        </p:attrNameLst>
                                      </p:cBhvr>
                                      <p:to>
                                        <p:strVal val="visible"/>
                                      </p:to>
                                    </p:set>
                                  </p:childTnLst>
                                </p:cTn>
                              </p:par>
                            </p:childTnLst>
                          </p:cTn>
                        </p:par>
                      </p:childTnLst>
                    </p:cTn>
                  </p:par>
                  <p:par>
                    <p:cTn id="158" fill="hold">
                      <p:stCondLst>
                        <p:cond delay="indefinite"/>
                      </p:stCondLst>
                      <p:childTnLst>
                        <p:par>
                          <p:cTn id="159" fill="hold">
                            <p:stCondLst>
                              <p:cond delay="0"/>
                            </p:stCondLst>
                            <p:childTnLst>
                              <p:par>
                                <p:cTn id="160" presetID="1" presetClass="entr" presetSubtype="0" fill="hold" grpId="0" nodeType="clickEffect">
                                  <p:stCondLst>
                                    <p:cond delay="0"/>
                                  </p:stCondLst>
                                  <p:childTnLst>
                                    <p:set>
                                      <p:cBhvr>
                                        <p:cTn id="161" dur="1" fill="hold">
                                          <p:stCondLst>
                                            <p:cond delay="499"/>
                                          </p:stCondLst>
                                        </p:cTn>
                                        <p:tgtEl>
                                          <p:spTgt spid="88172"/>
                                        </p:tgtEl>
                                        <p:attrNameLst>
                                          <p:attrName>style.visibility</p:attrName>
                                        </p:attrNameLst>
                                      </p:cBhvr>
                                      <p:to>
                                        <p:strVal val="visible"/>
                                      </p:to>
                                    </p:set>
                                  </p:childTnLst>
                                </p:cTn>
                              </p:par>
                            </p:childTnLst>
                          </p:cTn>
                        </p:par>
                      </p:childTnLst>
                    </p:cTn>
                  </p:par>
                  <p:par>
                    <p:cTn id="162" fill="hold">
                      <p:stCondLst>
                        <p:cond delay="indefinite"/>
                      </p:stCondLst>
                      <p:childTnLst>
                        <p:par>
                          <p:cTn id="163" fill="hold">
                            <p:stCondLst>
                              <p:cond delay="0"/>
                            </p:stCondLst>
                            <p:childTnLst>
                              <p:par>
                                <p:cTn id="164" presetID="2" presetClass="entr" presetSubtype="8" fill="hold" grpId="0" nodeType="clickEffect">
                                  <p:stCondLst>
                                    <p:cond delay="0"/>
                                  </p:stCondLst>
                                  <p:childTnLst>
                                    <p:set>
                                      <p:cBhvr>
                                        <p:cTn id="165" dur="1" fill="hold">
                                          <p:stCondLst>
                                            <p:cond delay="0"/>
                                          </p:stCondLst>
                                        </p:cTn>
                                        <p:tgtEl>
                                          <p:spTgt spid="88215"/>
                                        </p:tgtEl>
                                        <p:attrNameLst>
                                          <p:attrName>style.visibility</p:attrName>
                                        </p:attrNameLst>
                                      </p:cBhvr>
                                      <p:to>
                                        <p:strVal val="visible"/>
                                      </p:to>
                                    </p:set>
                                    <p:anim calcmode="lin" valueType="num">
                                      <p:cBhvr additive="base">
                                        <p:cTn id="166" dur="500" fill="hold"/>
                                        <p:tgtEl>
                                          <p:spTgt spid="88215"/>
                                        </p:tgtEl>
                                        <p:attrNameLst>
                                          <p:attrName>ppt_x</p:attrName>
                                        </p:attrNameLst>
                                      </p:cBhvr>
                                      <p:tavLst>
                                        <p:tav tm="0">
                                          <p:val>
                                            <p:strVal val="0-#ppt_w/2"/>
                                          </p:val>
                                        </p:tav>
                                        <p:tav tm="100000">
                                          <p:val>
                                            <p:strVal val="#ppt_x"/>
                                          </p:val>
                                        </p:tav>
                                      </p:tavLst>
                                    </p:anim>
                                    <p:anim calcmode="lin" valueType="num">
                                      <p:cBhvr additive="base">
                                        <p:cTn id="167" dur="500" fill="hold"/>
                                        <p:tgtEl>
                                          <p:spTgt spid="88215"/>
                                        </p:tgtEl>
                                        <p:attrNameLst>
                                          <p:attrName>ppt_y</p:attrName>
                                        </p:attrNameLst>
                                      </p:cBhvr>
                                      <p:tavLst>
                                        <p:tav tm="0">
                                          <p:val>
                                            <p:strVal val="#ppt_y"/>
                                          </p:val>
                                        </p:tav>
                                        <p:tav tm="100000">
                                          <p:val>
                                            <p:strVal val="#ppt_y"/>
                                          </p:val>
                                        </p:tav>
                                      </p:tavLst>
                                    </p:anim>
                                  </p:childTnLst>
                                </p:cTn>
                              </p:par>
                            </p:childTnLst>
                          </p:cTn>
                        </p:par>
                      </p:childTnLst>
                    </p:cTn>
                  </p:par>
                  <p:par>
                    <p:cTn id="168" fill="hold">
                      <p:stCondLst>
                        <p:cond delay="indefinite"/>
                      </p:stCondLst>
                      <p:childTnLst>
                        <p:par>
                          <p:cTn id="169" fill="hold">
                            <p:stCondLst>
                              <p:cond delay="0"/>
                            </p:stCondLst>
                            <p:childTnLst>
                              <p:par>
                                <p:cTn id="170" presetID="2" presetClass="entr" presetSubtype="8" fill="hold" grpId="0" nodeType="clickEffect">
                                  <p:stCondLst>
                                    <p:cond delay="0"/>
                                  </p:stCondLst>
                                  <p:childTnLst>
                                    <p:set>
                                      <p:cBhvr>
                                        <p:cTn id="171" dur="1" fill="hold">
                                          <p:stCondLst>
                                            <p:cond delay="0"/>
                                          </p:stCondLst>
                                        </p:cTn>
                                        <p:tgtEl>
                                          <p:spTgt spid="88216"/>
                                        </p:tgtEl>
                                        <p:attrNameLst>
                                          <p:attrName>style.visibility</p:attrName>
                                        </p:attrNameLst>
                                      </p:cBhvr>
                                      <p:to>
                                        <p:strVal val="visible"/>
                                      </p:to>
                                    </p:set>
                                    <p:anim calcmode="lin" valueType="num">
                                      <p:cBhvr additive="base">
                                        <p:cTn id="172" dur="500" fill="hold"/>
                                        <p:tgtEl>
                                          <p:spTgt spid="88216"/>
                                        </p:tgtEl>
                                        <p:attrNameLst>
                                          <p:attrName>ppt_x</p:attrName>
                                        </p:attrNameLst>
                                      </p:cBhvr>
                                      <p:tavLst>
                                        <p:tav tm="0">
                                          <p:val>
                                            <p:strVal val="0-#ppt_w/2"/>
                                          </p:val>
                                        </p:tav>
                                        <p:tav tm="100000">
                                          <p:val>
                                            <p:strVal val="#ppt_x"/>
                                          </p:val>
                                        </p:tav>
                                      </p:tavLst>
                                    </p:anim>
                                    <p:anim calcmode="lin" valueType="num">
                                      <p:cBhvr additive="base">
                                        <p:cTn id="173" dur="500" fill="hold"/>
                                        <p:tgtEl>
                                          <p:spTgt spid="88216"/>
                                        </p:tgtEl>
                                        <p:attrNameLst>
                                          <p:attrName>ppt_y</p:attrName>
                                        </p:attrNameLst>
                                      </p:cBhvr>
                                      <p:tavLst>
                                        <p:tav tm="0">
                                          <p:val>
                                            <p:strVal val="#ppt_y"/>
                                          </p:val>
                                        </p:tav>
                                        <p:tav tm="100000">
                                          <p:val>
                                            <p:strVal val="#ppt_y"/>
                                          </p:val>
                                        </p:tav>
                                      </p:tavLst>
                                    </p:anim>
                                  </p:childTnLst>
                                </p:cTn>
                              </p:par>
                            </p:childTnLst>
                          </p:cTn>
                        </p:par>
                      </p:childTnLst>
                    </p:cTn>
                  </p:par>
                  <p:par>
                    <p:cTn id="174" fill="hold">
                      <p:stCondLst>
                        <p:cond delay="indefinite"/>
                      </p:stCondLst>
                      <p:childTnLst>
                        <p:par>
                          <p:cTn id="175" fill="hold">
                            <p:stCondLst>
                              <p:cond delay="0"/>
                            </p:stCondLst>
                            <p:childTnLst>
                              <p:par>
                                <p:cTn id="176" presetID="2" presetClass="entr" presetSubtype="8" fill="hold" grpId="0" nodeType="clickEffect">
                                  <p:stCondLst>
                                    <p:cond delay="0"/>
                                  </p:stCondLst>
                                  <p:childTnLst>
                                    <p:set>
                                      <p:cBhvr>
                                        <p:cTn id="177" dur="1" fill="hold">
                                          <p:stCondLst>
                                            <p:cond delay="0"/>
                                          </p:stCondLst>
                                        </p:cTn>
                                        <p:tgtEl>
                                          <p:spTgt spid="88217"/>
                                        </p:tgtEl>
                                        <p:attrNameLst>
                                          <p:attrName>style.visibility</p:attrName>
                                        </p:attrNameLst>
                                      </p:cBhvr>
                                      <p:to>
                                        <p:strVal val="visible"/>
                                      </p:to>
                                    </p:set>
                                    <p:anim calcmode="lin" valueType="num">
                                      <p:cBhvr additive="base">
                                        <p:cTn id="178" dur="500" fill="hold"/>
                                        <p:tgtEl>
                                          <p:spTgt spid="88217"/>
                                        </p:tgtEl>
                                        <p:attrNameLst>
                                          <p:attrName>ppt_x</p:attrName>
                                        </p:attrNameLst>
                                      </p:cBhvr>
                                      <p:tavLst>
                                        <p:tav tm="0">
                                          <p:val>
                                            <p:strVal val="0-#ppt_w/2"/>
                                          </p:val>
                                        </p:tav>
                                        <p:tav tm="100000">
                                          <p:val>
                                            <p:strVal val="#ppt_x"/>
                                          </p:val>
                                        </p:tav>
                                      </p:tavLst>
                                    </p:anim>
                                    <p:anim calcmode="lin" valueType="num">
                                      <p:cBhvr additive="base">
                                        <p:cTn id="179" dur="500" fill="hold"/>
                                        <p:tgtEl>
                                          <p:spTgt spid="882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8" grpId="0" bldLvl="0" animBg="1" autoUpdateAnimBg="0"/>
      <p:bldP spid="88116" grpId="0" bldLvl="0" animBg="1" autoUpdateAnimBg="0"/>
      <p:bldP spid="88169" grpId="0" autoUpdateAnimBg="0"/>
      <p:bldP spid="88170" grpId="0" autoUpdateAnimBg="0"/>
      <p:bldP spid="88171" grpId="0" autoUpdateAnimBg="0"/>
      <p:bldP spid="88172" grpId="0" autoUpdateAnimBg="0"/>
      <p:bldP spid="88187" grpId="0" autoUpdateAnimBg="0"/>
      <p:bldP spid="88188" grpId="0" autoUpdateAnimBg="0"/>
      <p:bldP spid="88189" grpId="0" autoUpdateAnimBg="0"/>
      <p:bldP spid="88190" grpId="0" bldLvl="0" animBg="1"/>
      <p:bldP spid="88191" grpId="0" bldLvl="0" animBg="1"/>
      <p:bldP spid="88192" grpId="0" bldLvl="0" animBg="1"/>
      <p:bldP spid="88193" grpId="0" bldLvl="0" animBg="1"/>
      <p:bldP spid="88194" grpId="0" bldLvl="0" animBg="1"/>
      <p:bldP spid="88195" grpId="0" bldLvl="0" animBg="1"/>
      <p:bldP spid="88196" grpId="0" bldLvl="0" animBg="1"/>
      <p:bldP spid="88199" grpId="0" bldLvl="0" animBg="1" autoUpdateAnimBg="0"/>
      <p:bldP spid="88200" grpId="0" autoUpdateAnimBg="0"/>
      <p:bldP spid="88201" grpId="0" bldLvl="0" animBg="1" autoUpdateAnimBg="0"/>
      <p:bldP spid="88202" grpId="0" autoUpdateAnimBg="0"/>
      <p:bldP spid="88203" grpId="0" bldLvl="0" animBg="1" autoUpdateAnimBg="0"/>
      <p:bldP spid="88204" grpId="0" bldLvl="0" animBg="1" autoUpdateAnimBg="0"/>
      <p:bldP spid="88205" grpId="0" autoUpdateAnimBg="0"/>
      <p:bldP spid="88206" grpId="0" bldLvl="0" animBg="1" autoUpdateAnimBg="0"/>
      <p:bldP spid="88207" grpId="0" autoUpdateAnimBg="0"/>
      <p:bldP spid="88211" grpId="0" autoUpdateAnimBg="0"/>
      <p:bldP spid="88212" grpId="0" autoUpdateAnimBg="0"/>
      <p:bldP spid="88213" grpId="0" autoUpdateAnimBg="0"/>
      <p:bldP spid="88215" grpId="0" bldLvl="0" animBg="1" autoUpdateAnimBg="0"/>
      <p:bldP spid="88216" grpId="0" bldLvl="0" animBg="1" autoUpdateAnimBg="0"/>
      <p:bldP spid="88217" grpId="0" bldLvl="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CF9CC534-CF39-4A5C-9272-DD8C7F508230}"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73731"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188470B5-4CDA-47E6-982A-AF339B522121}"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96260" name="Rectangle 2"/>
          <p:cNvSpPr>
            <a:spLocks noGrp="1" noChangeArrowheads="1"/>
          </p:cNvSpPr>
          <p:nvPr>
            <p:ph type="title" idx="4294967295"/>
          </p:nvPr>
        </p:nvSpPr>
        <p:spPr>
          <a:xfrm>
            <a:off x="555625" y="0"/>
            <a:ext cx="7772400" cy="609600"/>
          </a:xfrm>
        </p:spPr>
        <p:txBody>
          <a:bodyPr/>
          <a:lstStyle/>
          <a:p>
            <a:pPr eaLnBrk="1" hangingPunct="1">
              <a:defRPr/>
            </a:pPr>
            <a:r>
              <a:rPr lang="en-US" sz="3200" b="1" dirty="0">
                <a:solidFill>
                  <a:srgbClr val="333300"/>
                </a:solidFill>
                <a:effectLst>
                  <a:outerShdw blurRad="38100" dist="38100" dir="2700000" algn="tl">
                    <a:srgbClr val="C0C0C0"/>
                  </a:outerShdw>
                </a:effectLst>
                <a:latin typeface="黑体" panose="02010609060101010101" pitchFamily="2" charset="-122"/>
                <a:ea typeface="黑体" panose="02010609060101010101" pitchFamily="2" charset="-122"/>
              </a:rPr>
              <a:t>8.5.3</a:t>
            </a:r>
            <a:r>
              <a:rPr lang="zh-CN" altLang="en-US" sz="3200" b="1" dirty="0">
                <a:solidFill>
                  <a:srgbClr val="333300"/>
                </a:solidFill>
                <a:effectLst>
                  <a:outerShdw blurRad="38100" dist="38100" dir="2700000" algn="tl">
                    <a:srgbClr val="C0C0C0"/>
                  </a:outerShdw>
                </a:effectLst>
                <a:latin typeface="黑体" panose="02010609060101010101" pitchFamily="2" charset="-122"/>
                <a:ea typeface="黑体" panose="02010609060101010101" pitchFamily="2" charset="-122"/>
              </a:rPr>
              <a:t> </a:t>
            </a:r>
            <a:r>
              <a:rPr lang="zh-CN" altLang="en-US" sz="3200" b="1" dirty="0">
                <a:solidFill>
                  <a:srgbClr val="333300"/>
                </a:solidFill>
                <a:effectLst>
                  <a:outerShdw blurRad="38100" dist="38100" dir="2700000" algn="tl">
                    <a:srgbClr val="C0C0C0"/>
                  </a:outerShdw>
                </a:effectLst>
                <a:latin typeface="楷体_GB2312" pitchFamily="49" charset="-122"/>
                <a:ea typeface="黑体" panose="02010609060101010101" pitchFamily="2" charset="-122"/>
              </a:rPr>
              <a:t>所有顶点之间的</a:t>
            </a:r>
            <a:r>
              <a:rPr lang="zh-CN" altLang="en-US" sz="3200" b="1" dirty="0">
                <a:solidFill>
                  <a:srgbClr val="333300"/>
                </a:solidFill>
                <a:effectLst>
                  <a:outerShdw blurRad="38100" dist="38100" dir="2700000" algn="tl">
                    <a:srgbClr val="C0C0C0"/>
                  </a:outerShdw>
                </a:effectLst>
                <a:latin typeface="黑体" panose="02010609060101010101" pitchFamily="2" charset="-122"/>
                <a:ea typeface="黑体" panose="02010609060101010101" pitchFamily="2" charset="-122"/>
              </a:rPr>
              <a:t>最短路径</a:t>
            </a:r>
            <a:endParaRPr lang="zh-CN" altLang="en-US" sz="3200" b="1" dirty="0">
              <a:solidFill>
                <a:srgbClr val="333300"/>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96261" name="Rectangle 3"/>
          <p:cNvSpPr>
            <a:spLocks noGrp="1" noChangeArrowheads="1"/>
          </p:cNvSpPr>
          <p:nvPr>
            <p:ph type="body" idx="4294967295"/>
          </p:nvPr>
        </p:nvSpPr>
        <p:spPr>
          <a:xfrm>
            <a:off x="533400" y="990600"/>
            <a:ext cx="8077200" cy="4419600"/>
          </a:xfrm>
        </p:spPr>
        <p:txBody>
          <a:bodyPr lIns="92075" tIns="46038" rIns="92075" bIns="46038"/>
          <a:lstStyle/>
          <a:p>
            <a:pPr eaLnBrk="1" hangingPunct="1">
              <a:lnSpc>
                <a:spcPct val="110000"/>
              </a:lnSpc>
              <a:buFontTx/>
              <a:buNone/>
            </a:pPr>
            <a:r>
              <a:rPr lang="zh-CN" altLang="en-US" sz="2800" b="1" dirty="0">
                <a:solidFill>
                  <a:srgbClr val="FF3300"/>
                </a:solidFill>
                <a:latin typeface="楷体_GB2312" pitchFamily="49" charset="-122"/>
                <a:ea typeface="楷体_GB2312" pitchFamily="49" charset="-122"/>
              </a:rPr>
              <a:t>问题的提出：</a:t>
            </a:r>
            <a:r>
              <a:rPr lang="zh-CN" altLang="en-US" sz="2800" b="1" dirty="0">
                <a:solidFill>
                  <a:srgbClr val="333300"/>
                </a:solidFill>
                <a:latin typeface="楷体_GB2312" pitchFamily="49" charset="-122"/>
                <a:ea typeface="楷体_GB2312" pitchFamily="49" charset="-122"/>
              </a:rPr>
              <a:t>已知一个各边权值均大于</a:t>
            </a:r>
            <a:r>
              <a:rPr lang="en-US" altLang="zh-CN" sz="2800" b="1" dirty="0">
                <a:solidFill>
                  <a:srgbClr val="333300"/>
                </a:solidFill>
                <a:latin typeface="楷体_GB2312" pitchFamily="49" charset="-122"/>
                <a:ea typeface="楷体_GB2312" pitchFamily="49" charset="-122"/>
              </a:rPr>
              <a:t>0</a:t>
            </a:r>
            <a:r>
              <a:rPr lang="zh-CN" altLang="en-US" sz="2800" b="1" dirty="0">
                <a:solidFill>
                  <a:srgbClr val="333300"/>
                </a:solidFill>
                <a:latin typeface="楷体_GB2312" pitchFamily="49" charset="-122"/>
                <a:ea typeface="楷体_GB2312" pitchFamily="49" charset="-122"/>
              </a:rPr>
              <a:t>的带权有向图，对每一对顶点</a:t>
            </a:r>
            <a:r>
              <a:rPr lang="zh-CN" altLang="en-US" sz="2800" b="1" dirty="0">
                <a:solidFill>
                  <a:srgbClr val="333300"/>
                </a:solidFill>
                <a:ea typeface="仿宋_GB2312" pitchFamily="49" charset="-122"/>
              </a:rPr>
              <a:t> </a:t>
            </a:r>
            <a:r>
              <a:rPr lang="en-US" altLang="zh-CN" sz="2800" b="1" i="1" dirty="0">
                <a:solidFill>
                  <a:srgbClr val="333300"/>
                </a:solidFill>
                <a:ea typeface="仿宋_GB2312" pitchFamily="49" charset="-122"/>
              </a:rPr>
              <a:t>v</a:t>
            </a:r>
            <a:r>
              <a:rPr lang="en-US" altLang="zh-CN" sz="2800" b="1" i="1" baseline="-25000" dirty="0">
                <a:solidFill>
                  <a:srgbClr val="333300"/>
                </a:solidFill>
                <a:ea typeface="仿宋_GB2312" pitchFamily="49" charset="-122"/>
              </a:rPr>
              <a:t>i</a:t>
            </a:r>
            <a:r>
              <a:rPr lang="en-US" altLang="zh-CN" sz="2800" b="1" baseline="-25000" dirty="0">
                <a:solidFill>
                  <a:srgbClr val="333300"/>
                </a:solidFill>
                <a:ea typeface="仿宋_GB2312" pitchFamily="49" charset="-122"/>
              </a:rPr>
              <a:t> </a:t>
            </a:r>
            <a:r>
              <a:rPr lang="en-US" altLang="zh-CN" sz="2800" b="1" dirty="0">
                <a:solidFill>
                  <a:srgbClr val="333300"/>
                </a:solidFill>
                <a:ea typeface="仿宋_GB2312" pitchFamily="49" charset="-122"/>
                <a:sym typeface="Symbol" panose="05050102010706020507" pitchFamily="18" charset="2"/>
              </a:rPr>
              <a:t></a:t>
            </a:r>
            <a:r>
              <a:rPr lang="en-US" altLang="zh-CN" sz="2800" b="1" dirty="0">
                <a:solidFill>
                  <a:srgbClr val="333300"/>
                </a:solidFill>
                <a:ea typeface="仿宋_GB2312" pitchFamily="49" charset="-122"/>
              </a:rPr>
              <a:t> </a:t>
            </a:r>
            <a:r>
              <a:rPr lang="en-US" altLang="zh-CN" sz="2800" b="1" i="1" dirty="0" err="1">
                <a:solidFill>
                  <a:srgbClr val="333300"/>
                </a:solidFill>
                <a:ea typeface="仿宋_GB2312" pitchFamily="49" charset="-122"/>
              </a:rPr>
              <a:t>v</a:t>
            </a:r>
            <a:r>
              <a:rPr lang="en-US" altLang="zh-CN" sz="2800" b="1" i="1" baseline="-25000" dirty="0" err="1">
                <a:solidFill>
                  <a:srgbClr val="333300"/>
                </a:solidFill>
                <a:ea typeface="仿宋_GB2312" pitchFamily="49" charset="-122"/>
              </a:rPr>
              <a:t>j</a:t>
            </a:r>
            <a:r>
              <a:rPr lang="zh-CN" altLang="en-US" sz="2800" b="1" dirty="0">
                <a:solidFill>
                  <a:srgbClr val="333300"/>
                </a:solidFill>
                <a:ea typeface="仿宋_GB2312" pitchFamily="49" charset="-122"/>
              </a:rPr>
              <a:t>，</a:t>
            </a:r>
            <a:r>
              <a:rPr lang="zh-CN" altLang="en-US" sz="2800" b="1" dirty="0">
                <a:solidFill>
                  <a:srgbClr val="333300"/>
                </a:solidFill>
                <a:ea typeface="楷体_GB2312" pitchFamily="49" charset="-122"/>
              </a:rPr>
              <a:t>希望求出</a:t>
            </a:r>
            <a:r>
              <a:rPr lang="en-US" altLang="zh-CN" sz="2800" b="1" i="1" dirty="0">
                <a:solidFill>
                  <a:srgbClr val="333300"/>
                </a:solidFill>
                <a:ea typeface="仿宋_GB2312" pitchFamily="49" charset="-122"/>
              </a:rPr>
              <a:t>v</a:t>
            </a:r>
            <a:r>
              <a:rPr lang="en-US" altLang="zh-CN" sz="2800" b="1" i="1" baseline="-25000" dirty="0">
                <a:solidFill>
                  <a:srgbClr val="333300"/>
                </a:solidFill>
                <a:ea typeface="仿宋_GB2312" pitchFamily="49" charset="-122"/>
              </a:rPr>
              <a:t>i</a:t>
            </a:r>
            <a:r>
              <a:rPr lang="en-US" altLang="zh-CN" sz="2800" b="1" baseline="-25000" dirty="0">
                <a:solidFill>
                  <a:srgbClr val="333300"/>
                </a:solidFill>
                <a:ea typeface="仿宋_GB2312" pitchFamily="49" charset="-122"/>
              </a:rPr>
              <a:t> </a:t>
            </a:r>
            <a:r>
              <a:rPr lang="zh-CN" altLang="en-US" sz="2800" b="1" dirty="0">
                <a:solidFill>
                  <a:srgbClr val="333300"/>
                </a:solidFill>
                <a:ea typeface="楷体_GB2312" pitchFamily="49" charset="-122"/>
              </a:rPr>
              <a:t>与</a:t>
            </a:r>
            <a:r>
              <a:rPr lang="en-US" altLang="zh-CN" sz="2800" b="1" i="1" dirty="0" err="1">
                <a:solidFill>
                  <a:srgbClr val="333300"/>
                </a:solidFill>
                <a:ea typeface="仿宋_GB2312" pitchFamily="49" charset="-122"/>
              </a:rPr>
              <a:t>v</a:t>
            </a:r>
            <a:r>
              <a:rPr lang="en-US" altLang="zh-CN" sz="2800" b="1" i="1" baseline="-25000" dirty="0" err="1">
                <a:solidFill>
                  <a:srgbClr val="333300"/>
                </a:solidFill>
                <a:ea typeface="仿宋_GB2312" pitchFamily="49" charset="-122"/>
              </a:rPr>
              <a:t>j</a:t>
            </a:r>
            <a:r>
              <a:rPr lang="zh-CN" altLang="en-US" sz="2800" b="1" dirty="0">
                <a:solidFill>
                  <a:srgbClr val="333300"/>
                </a:solidFill>
                <a:latin typeface="楷体_GB2312" pitchFamily="49" charset="-122"/>
                <a:ea typeface="楷体_GB2312" pitchFamily="49" charset="-122"/>
              </a:rPr>
              <a:t>之间的最短路径和最短路径长度。</a:t>
            </a:r>
            <a:endParaRPr lang="zh-CN" altLang="en-US" sz="2800" b="1" dirty="0">
              <a:solidFill>
                <a:srgbClr val="333300"/>
              </a:solidFill>
              <a:latin typeface="楷体_GB2312" pitchFamily="49" charset="-122"/>
              <a:ea typeface="楷体_GB2312" pitchFamily="49" charset="-122"/>
            </a:endParaRPr>
          </a:p>
          <a:p>
            <a:pPr eaLnBrk="1" hangingPunct="1">
              <a:lnSpc>
                <a:spcPct val="110000"/>
              </a:lnSpc>
              <a:buFontTx/>
              <a:buNone/>
            </a:pPr>
            <a:r>
              <a:rPr lang="zh-CN" altLang="en-US" sz="2800" b="1" dirty="0">
                <a:solidFill>
                  <a:srgbClr val="FF3300"/>
                </a:solidFill>
                <a:latin typeface="楷体_GB2312" pitchFamily="49" charset="-122"/>
                <a:ea typeface="楷体_GB2312" pitchFamily="49" charset="-122"/>
              </a:rPr>
              <a:t>解决思路：</a:t>
            </a:r>
            <a:endParaRPr lang="zh-CN" altLang="en-US" sz="2800" b="1" dirty="0">
              <a:solidFill>
                <a:srgbClr val="FF3300"/>
              </a:solidFill>
              <a:latin typeface="楷体_GB2312" pitchFamily="49" charset="-122"/>
              <a:ea typeface="楷体_GB2312" pitchFamily="49" charset="-122"/>
            </a:endParaRPr>
          </a:p>
          <a:p>
            <a:pPr eaLnBrk="1" hangingPunct="1">
              <a:lnSpc>
                <a:spcPct val="110000"/>
              </a:lnSpc>
              <a:buFontTx/>
              <a:buNone/>
            </a:pPr>
            <a:r>
              <a:rPr lang="zh-CN" altLang="en-US" sz="2800" b="1" dirty="0">
                <a:solidFill>
                  <a:srgbClr val="333300"/>
                </a:solidFill>
                <a:latin typeface="楷体_GB2312" pitchFamily="49" charset="-122"/>
                <a:ea typeface="楷体_GB2312" pitchFamily="49" charset="-122"/>
              </a:rPr>
              <a:t>可以通过</a:t>
            </a:r>
            <a:r>
              <a:rPr lang="zh-CN" altLang="en-US" sz="2800" b="1" dirty="0">
                <a:solidFill>
                  <a:schemeClr val="tx2"/>
                </a:solidFill>
                <a:latin typeface="楷体_GB2312" pitchFamily="49" charset="-122"/>
                <a:ea typeface="楷体_GB2312" pitchFamily="49" charset="-122"/>
              </a:rPr>
              <a:t>调用</a:t>
            </a:r>
            <a:r>
              <a:rPr lang="en-US" altLang="zh-CN" sz="2800" b="1" dirty="0">
                <a:solidFill>
                  <a:schemeClr val="tx2"/>
                </a:solidFill>
                <a:latin typeface="楷体_GB2312" pitchFamily="49" charset="-122"/>
                <a:ea typeface="楷体_GB2312" pitchFamily="49" charset="-122"/>
              </a:rPr>
              <a:t>n</a:t>
            </a:r>
            <a:r>
              <a:rPr lang="zh-CN" altLang="en-US" sz="2800" b="1" dirty="0">
                <a:solidFill>
                  <a:schemeClr val="tx2"/>
                </a:solidFill>
                <a:latin typeface="楷体_GB2312" pitchFamily="49" charset="-122"/>
                <a:ea typeface="楷体_GB2312" pitchFamily="49" charset="-122"/>
              </a:rPr>
              <a:t>次</a:t>
            </a:r>
            <a:r>
              <a:rPr lang="en-US" altLang="zh-CN" sz="2800" b="1" dirty="0" err="1">
                <a:solidFill>
                  <a:schemeClr val="tx2"/>
                </a:solidFill>
                <a:ea typeface="仿宋_GB2312" pitchFamily="49" charset="-122"/>
              </a:rPr>
              <a:t>Dijkstra</a:t>
            </a:r>
            <a:r>
              <a:rPr lang="zh-CN" altLang="en-US" sz="2800" b="1" dirty="0">
                <a:solidFill>
                  <a:schemeClr val="tx2"/>
                </a:solidFill>
                <a:ea typeface="楷体_GB2312" pitchFamily="49" charset="-122"/>
              </a:rPr>
              <a:t>算法</a:t>
            </a:r>
            <a:r>
              <a:rPr lang="zh-CN" altLang="en-US" sz="2800" b="1" dirty="0">
                <a:solidFill>
                  <a:srgbClr val="333300"/>
                </a:solidFill>
                <a:ea typeface="楷体_GB2312" pitchFamily="49" charset="-122"/>
              </a:rPr>
              <a:t>来完成，</a:t>
            </a:r>
            <a:r>
              <a:rPr lang="zh-CN" altLang="en-US" sz="2800" dirty="0">
                <a:solidFill>
                  <a:srgbClr val="080808"/>
                </a:solidFill>
                <a:latin typeface="楷体_GB2312" pitchFamily="49" charset="-122"/>
              </a:rPr>
              <a:t>具体方法是：每次以不同的顶点作为源点，调用狄克斯特拉算法求出从该源点到其余顶点的最短路径。</a:t>
            </a:r>
            <a:r>
              <a:rPr lang="zh-CN" altLang="en-US" sz="2800" dirty="0">
                <a:solidFill>
                  <a:srgbClr val="0000FF"/>
                </a:solidFill>
                <a:latin typeface="楷体_GB2312" pitchFamily="49" charset="-122"/>
              </a:rPr>
              <a:t>重复</a:t>
            </a:r>
            <a:r>
              <a:rPr lang="en-US" altLang="zh-CN" sz="2800" dirty="0">
                <a:solidFill>
                  <a:srgbClr val="0000FF"/>
                </a:solidFill>
                <a:latin typeface="楷体_GB2312" pitchFamily="49" charset="-122"/>
              </a:rPr>
              <a:t>n</a:t>
            </a:r>
            <a:r>
              <a:rPr lang="zh-CN" altLang="en-US" sz="2800" dirty="0">
                <a:solidFill>
                  <a:srgbClr val="0000FF"/>
                </a:solidFill>
                <a:latin typeface="楷体_GB2312" pitchFamily="49" charset="-122"/>
              </a:rPr>
              <a:t>次</a:t>
            </a:r>
            <a:r>
              <a:rPr lang="zh-CN" altLang="en-US" sz="2800" dirty="0">
                <a:solidFill>
                  <a:srgbClr val="080808"/>
                </a:solidFill>
                <a:latin typeface="楷体_GB2312" pitchFamily="49" charset="-122"/>
              </a:rPr>
              <a:t>就可求出每对顶点之间的最短路径。由于狄克斯特拉算法的时间复杂度为</a:t>
            </a:r>
            <a:r>
              <a:rPr lang="en-US" altLang="zh-CN" sz="2800" i="1" dirty="0">
                <a:solidFill>
                  <a:srgbClr val="080808"/>
                </a:solidFill>
              </a:rPr>
              <a:t>O</a:t>
            </a:r>
            <a:r>
              <a:rPr lang="en-US" altLang="zh-CN" sz="2800" dirty="0">
                <a:solidFill>
                  <a:srgbClr val="080808"/>
                </a:solidFill>
              </a:rPr>
              <a:t>(</a:t>
            </a:r>
            <a:r>
              <a:rPr lang="en-US" altLang="zh-CN" sz="2800" i="1" dirty="0">
                <a:solidFill>
                  <a:srgbClr val="080808"/>
                </a:solidFill>
              </a:rPr>
              <a:t>n</a:t>
            </a:r>
            <a:r>
              <a:rPr lang="en-US" altLang="zh-CN" sz="2800" baseline="30000" dirty="0">
                <a:solidFill>
                  <a:srgbClr val="080808"/>
                </a:solidFill>
              </a:rPr>
              <a:t>3</a:t>
            </a:r>
            <a:r>
              <a:rPr lang="en-US" altLang="zh-CN" sz="2800" dirty="0">
                <a:solidFill>
                  <a:srgbClr val="080808"/>
                </a:solidFill>
              </a:rPr>
              <a:t>)</a:t>
            </a:r>
            <a:r>
              <a:rPr lang="en-US" sz="2800" dirty="0">
                <a:solidFill>
                  <a:srgbClr val="080808"/>
                </a:solidFill>
                <a:latin typeface="楷体_GB2312" pitchFamily="49" charset="-122"/>
              </a:rPr>
              <a:t>，</a:t>
            </a:r>
            <a:r>
              <a:rPr lang="zh-CN" altLang="en-US" sz="2800" dirty="0">
                <a:solidFill>
                  <a:srgbClr val="080808"/>
                </a:solidFill>
                <a:latin typeface="楷体_GB2312" pitchFamily="49" charset="-122"/>
              </a:rPr>
              <a:t>所以这种</a:t>
            </a:r>
            <a:r>
              <a:rPr lang="zh-CN" altLang="en-US" sz="2800" dirty="0">
                <a:solidFill>
                  <a:srgbClr val="0000FF"/>
                </a:solidFill>
                <a:latin typeface="楷体_GB2312" pitchFamily="49" charset="-122"/>
              </a:rPr>
              <a:t>算法的时间复杂度为</a:t>
            </a:r>
            <a:r>
              <a:rPr lang="en-US" altLang="zh-CN" sz="2800" i="1" dirty="0">
                <a:solidFill>
                  <a:srgbClr val="0000FF"/>
                </a:solidFill>
              </a:rPr>
              <a:t>O</a:t>
            </a:r>
            <a:r>
              <a:rPr lang="en-US" altLang="zh-CN" sz="2800" dirty="0">
                <a:solidFill>
                  <a:srgbClr val="0000FF"/>
                </a:solidFill>
              </a:rPr>
              <a:t>(</a:t>
            </a:r>
            <a:r>
              <a:rPr lang="en-US" altLang="zh-CN" sz="2800" i="1" dirty="0">
                <a:solidFill>
                  <a:srgbClr val="0000FF"/>
                </a:solidFill>
              </a:rPr>
              <a:t>n</a:t>
            </a:r>
            <a:r>
              <a:rPr lang="en-US" altLang="zh-CN" sz="2800" baseline="30000" dirty="0">
                <a:solidFill>
                  <a:srgbClr val="0000FF"/>
                </a:solidFill>
              </a:rPr>
              <a:t>4</a:t>
            </a:r>
            <a:r>
              <a:rPr lang="en-US" altLang="zh-CN" sz="2800" dirty="0" smtClean="0">
                <a:solidFill>
                  <a:srgbClr val="0000FF"/>
                </a:solidFill>
              </a:rPr>
              <a:t>)</a:t>
            </a:r>
            <a:r>
              <a:rPr lang="en-US" sz="2800" dirty="0" smtClean="0">
                <a:solidFill>
                  <a:srgbClr val="0000FF"/>
                </a:solidFill>
                <a:latin typeface="楷体_GB2312" pitchFamily="49" charset="-122"/>
              </a:rPr>
              <a:t>。</a:t>
            </a:r>
            <a:endParaRPr lang="zh-CN" altLang="en-US" sz="2800" b="1" dirty="0" smtClean="0">
              <a:solidFill>
                <a:srgbClr val="333300"/>
              </a:solidFill>
              <a:latin typeface="楷体_GB2312" pitchFamily="49" charset="-122"/>
              <a:ea typeface="楷体_GB2312" pitchFamily="49" charset="-122"/>
            </a:endParaRPr>
          </a:p>
          <a:p>
            <a:pPr eaLnBrk="1" hangingPunct="1">
              <a:lnSpc>
                <a:spcPct val="110000"/>
              </a:lnSpc>
              <a:buFontTx/>
              <a:buNone/>
            </a:pPr>
            <a:r>
              <a:rPr lang="zh-CN" altLang="en-US" sz="2800" b="1" dirty="0" smtClean="0">
                <a:solidFill>
                  <a:srgbClr val="FF3300"/>
                </a:solidFill>
                <a:ea typeface="仿宋_GB2312" pitchFamily="49" charset="-122"/>
              </a:rPr>
              <a:t>改进：</a:t>
            </a:r>
            <a:r>
              <a:rPr lang="en-US" altLang="zh-CN" sz="2800" b="1" dirty="0" smtClean="0">
                <a:solidFill>
                  <a:srgbClr val="333300"/>
                </a:solidFill>
                <a:ea typeface="仿宋_GB2312" pitchFamily="49" charset="-122"/>
              </a:rPr>
              <a:t>Floyd</a:t>
            </a:r>
            <a:r>
              <a:rPr lang="zh-CN" altLang="en-US" sz="2800" b="1" dirty="0" smtClean="0">
                <a:solidFill>
                  <a:srgbClr val="333300"/>
                </a:solidFill>
                <a:ea typeface="楷体_GB2312" pitchFamily="49" charset="-122"/>
              </a:rPr>
              <a:t>算法</a:t>
            </a:r>
            <a:endParaRPr lang="zh-CN" altLang="en-US" sz="2800" b="1" dirty="0" smtClean="0">
              <a:solidFill>
                <a:srgbClr val="333300"/>
              </a:solidFill>
              <a:ea typeface="楷体_GB2312" pitchFamily="49" charset="-122"/>
            </a:endParaRPr>
          </a:p>
          <a:p>
            <a:pPr eaLnBrk="1" hangingPunct="1">
              <a:lnSpc>
                <a:spcPct val="110000"/>
              </a:lnSpc>
              <a:buFontTx/>
              <a:buNone/>
            </a:pPr>
            <a:r>
              <a:rPr lang="zh-CN" altLang="en-US" sz="2800" b="1" dirty="0" smtClean="0">
                <a:ea typeface="仿宋_GB2312" pitchFamily="49" charset="-122"/>
              </a:rPr>
              <a:t>   </a:t>
            </a:r>
            <a:endParaRPr lang="zh-CN" altLang="en-US" sz="2800" b="1" dirty="0">
              <a:ea typeface="仿宋_GB2312" pitchFamily="49" charset="-122"/>
            </a:endParaRPr>
          </a:p>
        </p:txBody>
      </p:sp>
      <p:sp>
        <p:nvSpPr>
          <p:cNvPr id="73734" name="AutoShape 4">
            <a:hlinkClick r:id="rId1" action="ppaction://hlinksldjump" highlightClick="1"/>
          </p:cNvPr>
          <p:cNvSpPr>
            <a:spLocks noChangeArrowheads="1"/>
          </p:cNvSpPr>
          <p:nvPr/>
        </p:nvSpPr>
        <p:spPr bwMode="auto">
          <a:xfrm flipH="1">
            <a:off x="8001000" y="5867400"/>
            <a:ext cx="457200" cy="457200"/>
          </a:xfrm>
          <a:prstGeom prst="actionButtonForwardNext">
            <a:avLst/>
          </a:prstGeom>
          <a:noFill/>
          <a:ln w="9525">
            <a:solidFill>
              <a:srgbClr val="3366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96261">
                                            <p:txEl>
                                              <p:pRg st="1" end="1"/>
                                            </p:txEl>
                                          </p:spTgt>
                                        </p:tgtEl>
                                        <p:attrNameLst>
                                          <p:attrName>style.visibility</p:attrName>
                                        </p:attrNameLst>
                                      </p:cBhvr>
                                      <p:to>
                                        <p:strVal val="visible"/>
                                      </p:to>
                                    </p:set>
                                    <p:animEffect transition="in" filter="strips(downRight)">
                                      <p:cBhvr>
                                        <p:cTn id="7" dur="500"/>
                                        <p:tgtEl>
                                          <p:spTgt spid="96261">
                                            <p:txEl>
                                              <p:pRg st="1" end="1"/>
                                            </p:txEl>
                                          </p:spTgt>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96261">
                                            <p:txEl>
                                              <p:pRg st="2" end="2"/>
                                            </p:txEl>
                                          </p:spTgt>
                                        </p:tgtEl>
                                        <p:attrNameLst>
                                          <p:attrName>style.visibility</p:attrName>
                                        </p:attrNameLst>
                                      </p:cBhvr>
                                      <p:to>
                                        <p:strVal val="visible"/>
                                      </p:to>
                                    </p:set>
                                    <p:animEffect transition="in" filter="strips(downRight)">
                                      <p:cBhvr>
                                        <p:cTn id="10" dur="500"/>
                                        <p:tgtEl>
                                          <p:spTgt spid="96261">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6" fill="hold" grpId="0" nodeType="clickEffect">
                                  <p:stCondLst>
                                    <p:cond delay="0"/>
                                  </p:stCondLst>
                                  <p:childTnLst>
                                    <p:set>
                                      <p:cBhvr>
                                        <p:cTn id="14" dur="1" fill="hold">
                                          <p:stCondLst>
                                            <p:cond delay="0"/>
                                          </p:stCondLst>
                                        </p:cTn>
                                        <p:tgtEl>
                                          <p:spTgt spid="96261">
                                            <p:txEl>
                                              <p:pRg st="3" end="3"/>
                                            </p:txEl>
                                          </p:spTgt>
                                        </p:tgtEl>
                                        <p:attrNameLst>
                                          <p:attrName>style.visibility</p:attrName>
                                        </p:attrNameLst>
                                      </p:cBhvr>
                                      <p:to>
                                        <p:strVal val="visible"/>
                                      </p:to>
                                    </p:set>
                                    <p:animEffect transition="in" filter="strips(downRight)">
                                      <p:cBhvr>
                                        <p:cTn id="15" dur="500"/>
                                        <p:tgtEl>
                                          <p:spTgt spid="9626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1" grpId="0" autoUpdateAnimBg="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95070" y="-13335"/>
            <a:ext cx="2540000" cy="706755"/>
          </a:xfrm>
          <a:prstGeom prst="rect">
            <a:avLst/>
          </a:prstGeom>
          <a:noFill/>
        </p:spPr>
        <p:txBody>
          <a:bodyPr wrap="square" rtlCol="0" anchor="t">
            <a:spAutoFit/>
          </a:bodyPr>
          <a:lstStyle/>
          <a:p>
            <a:r>
              <a:rPr lang="zh-CN" altLang="en-US"/>
              <a:t>SPFA</a:t>
            </a:r>
            <a:endParaRPr lang="zh-CN" altLang="en-US"/>
          </a:p>
        </p:txBody>
      </p:sp>
      <p:sp>
        <p:nvSpPr>
          <p:cNvPr id="3" name="文本框 2"/>
          <p:cNvSpPr txBox="1"/>
          <p:nvPr/>
        </p:nvSpPr>
        <p:spPr>
          <a:xfrm>
            <a:off x="-21590" y="1167765"/>
            <a:ext cx="9187180" cy="3969385"/>
          </a:xfrm>
          <a:prstGeom prst="rect">
            <a:avLst/>
          </a:prstGeom>
          <a:noFill/>
        </p:spPr>
        <p:txBody>
          <a:bodyPr wrap="square" rtlCol="0" anchor="t">
            <a:spAutoFit/>
          </a:bodyPr>
          <a:lstStyle/>
          <a:p>
            <a:r>
              <a:rPr lang="zh-CN" altLang="en-US" sz="3600"/>
              <a:t>优点：</a:t>
            </a:r>
            <a:endParaRPr lang="zh-CN" altLang="en-US" sz="3600"/>
          </a:p>
          <a:p>
            <a:r>
              <a:rPr lang="zh-CN" altLang="en-US" sz="3600"/>
              <a:t>1.时间复杂度比普通的Dijkstra和Ford低。</a:t>
            </a:r>
            <a:endParaRPr lang="zh-CN" altLang="en-US" sz="3600"/>
          </a:p>
          <a:p>
            <a:endParaRPr lang="zh-CN" altLang="en-US" sz="3600"/>
          </a:p>
          <a:p>
            <a:r>
              <a:rPr lang="zh-CN" altLang="en-US" sz="3600"/>
              <a:t>2.能够计算负权图问题。</a:t>
            </a:r>
            <a:endParaRPr lang="zh-CN" altLang="en-US" sz="3600"/>
          </a:p>
          <a:p>
            <a:endParaRPr lang="zh-CN" altLang="en-US" sz="3600"/>
          </a:p>
          <a:p>
            <a:r>
              <a:rPr lang="zh-CN" altLang="en-US" sz="3600"/>
              <a:t>3.能够判断是否有负环 (即：每跑一圈，路径会减小，所以会一直循环跑下去)。</a:t>
            </a:r>
            <a:endParaRPr lang="zh-CN" altLang="en-US" sz="3600"/>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95070" y="-13335"/>
            <a:ext cx="2540000" cy="706755"/>
          </a:xfrm>
          <a:prstGeom prst="rect">
            <a:avLst/>
          </a:prstGeom>
          <a:noFill/>
        </p:spPr>
        <p:txBody>
          <a:bodyPr wrap="square" rtlCol="0" anchor="t">
            <a:spAutoFit/>
          </a:bodyPr>
          <a:lstStyle/>
          <a:p>
            <a:r>
              <a:rPr lang="zh-CN" altLang="en-US"/>
              <a:t>SPFA</a:t>
            </a:r>
            <a:endParaRPr lang="zh-CN" altLang="en-US"/>
          </a:p>
        </p:txBody>
      </p:sp>
      <p:sp>
        <p:nvSpPr>
          <p:cNvPr id="3" name="文本框 2"/>
          <p:cNvSpPr txBox="1"/>
          <p:nvPr/>
        </p:nvSpPr>
        <p:spPr>
          <a:xfrm>
            <a:off x="-21590" y="1167765"/>
            <a:ext cx="9187180" cy="5631180"/>
          </a:xfrm>
          <a:prstGeom prst="rect">
            <a:avLst/>
          </a:prstGeom>
          <a:noFill/>
        </p:spPr>
        <p:txBody>
          <a:bodyPr wrap="square" rtlCol="0" anchor="t">
            <a:spAutoFit/>
          </a:bodyPr>
          <a:lstStyle/>
          <a:p>
            <a:r>
              <a:rPr lang="zh-CN" altLang="en-US" sz="2400"/>
              <a:t>实现方法：</a:t>
            </a:r>
            <a:endParaRPr lang="zh-CN" altLang="en-US" sz="2400"/>
          </a:p>
          <a:p>
            <a:r>
              <a:rPr lang="zh-CN" altLang="en-US" sz="2400"/>
              <a:t>　　1.存入图。</a:t>
            </a:r>
            <a:endParaRPr lang="zh-CN" altLang="en-US" sz="2400"/>
          </a:p>
          <a:p>
            <a:r>
              <a:rPr lang="zh-CN" altLang="en-US" sz="2400"/>
              <a:t>       2.开一个队列，先将开始的节点放入。</a:t>
            </a:r>
            <a:endParaRPr lang="zh-CN" altLang="en-US" sz="2400"/>
          </a:p>
          <a:p>
            <a:r>
              <a:rPr lang="zh-CN" altLang="en-US" sz="2400"/>
              <a:t>       3.每次从队列中取出一个节点X，遍历与X相通的Y节点，查询比对  Y的长度 和 X的长度+ X与Y的长度</a:t>
            </a:r>
            <a:endParaRPr lang="zh-CN" altLang="en-US" sz="2400"/>
          </a:p>
          <a:p>
            <a:r>
              <a:rPr lang="zh-CN" altLang="en-US" sz="2400"/>
              <a:t>         如果X的长度+ X与Y的长度 &gt; Y的长度,说明需要更新操作。</a:t>
            </a:r>
            <a:endParaRPr lang="zh-CN" altLang="en-US" sz="2400"/>
          </a:p>
          <a:p>
            <a:r>
              <a:rPr lang="zh-CN" altLang="en-US" sz="2400"/>
              <a:t>                    1）.存入最短路。</a:t>
            </a:r>
            <a:endParaRPr lang="zh-CN" altLang="en-US" sz="2400"/>
          </a:p>
          <a:p>
            <a:r>
              <a:rPr lang="zh-CN" altLang="en-US" sz="2400"/>
              <a:t>                    2）.由于改变了原有的长度，所以需要往后更新，与这个节点相连的最短路。(即：判断下是否在队列，在就不用重复，不在就加入队列，等待更新)。</a:t>
            </a:r>
            <a:endParaRPr lang="zh-CN" altLang="en-US" sz="2400"/>
          </a:p>
          <a:p>
            <a:r>
              <a:rPr lang="zh-CN" altLang="en-US" sz="2400"/>
              <a:t>                    3）.在这期间可以记录这个节点的进队次数，判断是否存在负环。</a:t>
            </a:r>
            <a:endParaRPr lang="zh-CN" altLang="en-US" sz="2400"/>
          </a:p>
          <a:p>
            <a:r>
              <a:rPr lang="zh-CN" altLang="en-US" sz="2400"/>
              <a:t>        4.直到队空。</a:t>
            </a:r>
            <a:endParaRPr lang="zh-CN" altLang="en-US" sz="2400"/>
          </a:p>
          <a:p>
            <a:r>
              <a:rPr lang="zh-CN" altLang="en-US" sz="2400"/>
              <a:t>判断有无负环：如果某个点进入队列的次数超过N次则存在负环</a:t>
            </a:r>
            <a:endParaRPr lang="zh-CN" altLang="en-US" sz="2400"/>
          </a:p>
          <a:p>
            <a:endParaRPr lang="zh-CN" altLang="en-US" sz="2400"/>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95070" y="-13335"/>
            <a:ext cx="2540000" cy="706755"/>
          </a:xfrm>
          <a:prstGeom prst="rect">
            <a:avLst/>
          </a:prstGeom>
          <a:noFill/>
        </p:spPr>
        <p:txBody>
          <a:bodyPr wrap="square" rtlCol="0" anchor="t">
            <a:spAutoFit/>
          </a:bodyPr>
          <a:lstStyle/>
          <a:p>
            <a:r>
              <a:rPr lang="zh-CN" altLang="en-US"/>
              <a:t>SPFA</a:t>
            </a:r>
            <a:endParaRPr lang="zh-CN" altLang="en-US"/>
          </a:p>
        </p:txBody>
      </p:sp>
      <p:sp>
        <p:nvSpPr>
          <p:cNvPr id="3" name="文本框 2"/>
          <p:cNvSpPr txBox="1"/>
          <p:nvPr/>
        </p:nvSpPr>
        <p:spPr>
          <a:xfrm>
            <a:off x="-21590" y="1167765"/>
            <a:ext cx="9187180" cy="3969385"/>
          </a:xfrm>
          <a:prstGeom prst="rect">
            <a:avLst/>
          </a:prstGeom>
          <a:noFill/>
        </p:spPr>
        <p:txBody>
          <a:bodyPr wrap="square" rtlCol="0" anchor="t">
            <a:spAutoFit/>
          </a:bodyPr>
          <a:lstStyle/>
          <a:p>
            <a:r>
              <a:rPr lang="zh-CN" altLang="en-US" sz="3600"/>
              <a:t>思想：</a:t>
            </a:r>
            <a:endParaRPr lang="zh-CN" altLang="en-US" sz="3600"/>
          </a:p>
          <a:p>
            <a:r>
              <a:rPr lang="zh-CN" altLang="en-US" sz="3600"/>
              <a:t>用数组记录每个结点的最短路径估计值，用邻接表来存储图G</a:t>
            </a:r>
            <a:endParaRPr lang="zh-CN" altLang="en-US" sz="3600"/>
          </a:p>
          <a:p>
            <a:endParaRPr lang="zh-CN" altLang="en-US" sz="3600"/>
          </a:p>
          <a:p>
            <a:r>
              <a:rPr lang="zh-CN" altLang="en-US" sz="3600"/>
              <a:t>建立一个先进先出的队列来保存待优化的结点</a:t>
            </a:r>
            <a:endParaRPr lang="zh-CN" altLang="en-US" sz="3600"/>
          </a:p>
          <a:p>
            <a:endParaRPr lang="zh-CN" altLang="en-US" sz="3600"/>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28D257AD-64D5-4C14-82DF-D6D1AEB564CE}"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61443" name="灯片编号占位符 4"/>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r>
              <a:rPr lang="en-US" altLang="zh-CN" sz="1800" b="1">
                <a:latin typeface="华文新魏" panose="02010800040101010101" pitchFamily="2" charset="-122"/>
                <a:ea typeface="华文新魏" panose="02010800040101010101" pitchFamily="2" charset="-122"/>
              </a:rPr>
              <a:t>146-</a:t>
            </a:r>
            <a:fld id="{E619AC91-9B94-470D-AF68-7F1EE4EB20FD}"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61444" name="Rectangle 2"/>
          <p:cNvSpPr>
            <a:spLocks noGrp="1" noChangeArrowheads="1"/>
          </p:cNvSpPr>
          <p:nvPr>
            <p:ph type="title" idx="4294967295"/>
          </p:nvPr>
        </p:nvSpPr>
        <p:spPr>
          <a:xfrm>
            <a:off x="774700" y="179388"/>
            <a:ext cx="8018463" cy="1219200"/>
          </a:xfrm>
        </p:spPr>
        <p:txBody>
          <a:bodyPr/>
          <a:lstStyle/>
          <a:p>
            <a:pPr algn="ctr" eaLnBrk="1" hangingPunct="1">
              <a:lnSpc>
                <a:spcPct val="85000"/>
              </a:lnSpc>
            </a:pPr>
            <a:r>
              <a:rPr lang="en-US" altLang="zh-CN" sz="4000" b="1">
                <a:solidFill>
                  <a:schemeClr val="tx2"/>
                </a:solidFill>
                <a:latin typeface="华文新魏" panose="02010800040101010101" pitchFamily="2" charset="-122"/>
                <a:ea typeface="华文新魏" panose="02010800040101010101" pitchFamily="2" charset="-122"/>
              </a:rPr>
              <a:t>8.4</a:t>
            </a:r>
            <a:r>
              <a:rPr lang="zh-CN" altLang="en-US" sz="4000" b="1">
                <a:solidFill>
                  <a:schemeClr val="tx2"/>
                </a:solidFill>
                <a:latin typeface="华文新魏" panose="02010800040101010101" pitchFamily="2" charset="-122"/>
                <a:ea typeface="华文新魏" panose="02010800040101010101" pitchFamily="2" charset="-122"/>
              </a:rPr>
              <a:t> 最小生成树 </a:t>
            </a:r>
            <a:br>
              <a:rPr lang="zh-CN" altLang="en-US" sz="4000" b="1">
                <a:solidFill>
                  <a:schemeClr val="tx2"/>
                </a:solidFill>
                <a:latin typeface="华文新魏" panose="02010800040101010101" pitchFamily="2" charset="-122"/>
                <a:ea typeface="华文新魏" panose="02010800040101010101" pitchFamily="2" charset="-122"/>
              </a:rPr>
            </a:br>
            <a:r>
              <a:rPr lang="en-US" altLang="zh-CN" sz="4000" b="1">
                <a:solidFill>
                  <a:schemeClr val="tx2"/>
                </a:solidFill>
                <a:latin typeface="华文新魏" panose="02010800040101010101" pitchFamily="2" charset="-122"/>
                <a:ea typeface="华文新魏" panose="02010800040101010101" pitchFamily="2" charset="-122"/>
              </a:rPr>
              <a:t>( minimum cost spanning tree )</a:t>
            </a:r>
            <a:endParaRPr lang="en-US" altLang="zh-CN" sz="4000">
              <a:solidFill>
                <a:schemeClr val="tx2"/>
              </a:solidFill>
              <a:latin typeface="华文新魏" panose="02010800040101010101" pitchFamily="2" charset="-122"/>
              <a:ea typeface="华文新魏" panose="02010800040101010101" pitchFamily="2" charset="-122"/>
            </a:endParaRPr>
          </a:p>
        </p:txBody>
      </p:sp>
      <p:sp>
        <p:nvSpPr>
          <p:cNvPr id="61445" name="Rectangle 3"/>
          <p:cNvSpPr>
            <a:spLocks noGrp="1" noChangeArrowheads="1"/>
          </p:cNvSpPr>
          <p:nvPr>
            <p:ph type="body" idx="4294967295"/>
          </p:nvPr>
        </p:nvSpPr>
        <p:spPr>
          <a:xfrm>
            <a:off x="215900" y="1457325"/>
            <a:ext cx="8712200" cy="5103813"/>
          </a:xfrm>
        </p:spPr>
        <p:txBody>
          <a:bodyPr/>
          <a:lstStyle/>
          <a:p>
            <a:pPr>
              <a:buFont typeface="Wingdings" panose="05000000000000000000" pitchFamily="2" charset="2"/>
              <a:buNone/>
            </a:pPr>
            <a:r>
              <a:rPr lang="zh-CN" altLang="en-US" sz="2800" dirty="0"/>
              <a:t>        </a:t>
            </a:r>
            <a:r>
              <a:rPr lang="zh-CN" altLang="en-US" sz="2800" b="1" dirty="0"/>
              <a:t>设图</a:t>
            </a:r>
            <a:r>
              <a:rPr lang="en-US" altLang="zh-CN" sz="2800" b="1" dirty="0"/>
              <a:t>G</a:t>
            </a:r>
            <a:r>
              <a:rPr lang="zh-CN" altLang="en-US" sz="2800" b="1" dirty="0"/>
              <a:t>是一个具有</a:t>
            </a:r>
            <a:r>
              <a:rPr lang="en-US" altLang="zh-CN" sz="2800" b="1" dirty="0"/>
              <a:t>n</a:t>
            </a:r>
            <a:r>
              <a:rPr lang="zh-CN" altLang="en-US" sz="2800" b="1" dirty="0"/>
              <a:t>个顶点的连通图。则从</a:t>
            </a:r>
            <a:r>
              <a:rPr lang="en-US" altLang="zh-CN" sz="2800" b="1" dirty="0"/>
              <a:t>G</a:t>
            </a:r>
            <a:r>
              <a:rPr lang="zh-CN" altLang="en-US" sz="2800" b="1" dirty="0"/>
              <a:t>的任一顶点（源点）出发，作一次深度优先搜索（广度优先搜索），搜索到的</a:t>
            </a:r>
            <a:r>
              <a:rPr lang="en-US" altLang="zh-CN" sz="2800" b="1" dirty="0"/>
              <a:t>n</a:t>
            </a:r>
            <a:r>
              <a:rPr lang="zh-CN" altLang="en-US" sz="2800" b="1" dirty="0"/>
              <a:t>个顶点和搜索过程中从一个已访问过的顶点</a:t>
            </a:r>
            <a:r>
              <a:rPr lang="en-US" altLang="zh-CN" sz="2800" b="1" dirty="0"/>
              <a:t>v </a:t>
            </a:r>
            <a:r>
              <a:rPr lang="en-US" altLang="zh-CN" sz="2800" b="1" baseline="-25000" dirty="0" err="1"/>
              <a:t>i</a:t>
            </a:r>
            <a:r>
              <a:rPr lang="en-US" altLang="zh-CN" sz="2800" b="1" baseline="-25000" dirty="0"/>
              <a:t> </a:t>
            </a:r>
            <a:r>
              <a:rPr lang="zh-CN" altLang="en-US" sz="2800" b="1" dirty="0"/>
              <a:t>搜索到一个未曾访问过的邻接点</a:t>
            </a:r>
            <a:r>
              <a:rPr lang="en-US" altLang="zh-CN" sz="2800" b="1" dirty="0"/>
              <a:t>v </a:t>
            </a:r>
            <a:r>
              <a:rPr lang="en-US" altLang="zh-CN" sz="2800" b="1" baseline="-25000" dirty="0"/>
              <a:t>j </a:t>
            </a:r>
            <a:r>
              <a:rPr lang="zh-CN" altLang="en-US" sz="2800" b="1" dirty="0"/>
              <a:t>，所经过的边（共</a:t>
            </a:r>
            <a:r>
              <a:rPr lang="en-US" altLang="zh-CN" sz="2800" b="1" dirty="0"/>
              <a:t>n-1</a:t>
            </a:r>
            <a:r>
              <a:rPr lang="zh-CN" altLang="en-US" sz="2800" b="1" dirty="0"/>
              <a:t>条）组成的极小连通子图就是生成树。（源点是生成树的根</a:t>
            </a:r>
            <a:r>
              <a:rPr lang="en-US" altLang="zh-CN" sz="2800" b="1" dirty="0"/>
              <a:t>)</a:t>
            </a:r>
            <a:endParaRPr lang="en-US" altLang="zh-CN" sz="2800" b="1" dirty="0"/>
          </a:p>
          <a:p>
            <a:pPr eaLnBrk="1" hangingPunct="1">
              <a:buClr>
                <a:srgbClr val="800080"/>
              </a:buClr>
              <a:buSzPct val="50000"/>
            </a:pPr>
            <a:endParaRPr lang="zh-CN" altLang="en-US" sz="3000" b="1" dirty="0">
              <a:latin typeface="Times New Roman" panose="02020603050405020304" pitchFamily="18" charset="0"/>
              <a:ea typeface="仿宋_GB2312" pitchFamily="49" charset="-122"/>
            </a:endParaRPr>
          </a:p>
        </p:txBody>
      </p:sp>
      <p:sp>
        <p:nvSpPr>
          <p:cNvPr id="61446" name="Rectangle 18"/>
          <p:cNvSpPr>
            <a:spLocks noChangeArrowheads="1"/>
          </p:cNvSpPr>
          <p:nvPr/>
        </p:nvSpPr>
        <p:spPr bwMode="auto">
          <a:xfrm>
            <a:off x="320675" y="1219200"/>
            <a:ext cx="8823325" cy="253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zh-CN" altLang="en-US"/>
          </a:p>
        </p:txBody>
      </p:sp>
      <p:grpSp>
        <p:nvGrpSpPr>
          <p:cNvPr id="61447" name="Group 7"/>
          <p:cNvGrpSpPr/>
          <p:nvPr/>
        </p:nvGrpSpPr>
        <p:grpSpPr bwMode="auto">
          <a:xfrm>
            <a:off x="1979613" y="4149725"/>
            <a:ext cx="2743200" cy="2073275"/>
            <a:chOff x="0" y="0"/>
            <a:chExt cx="1728" cy="1306"/>
          </a:xfrm>
        </p:grpSpPr>
        <p:sp>
          <p:nvSpPr>
            <p:cNvPr id="61475" name="Line 13"/>
            <p:cNvSpPr>
              <a:spLocks noChangeShapeType="1"/>
            </p:cNvSpPr>
            <p:nvPr/>
          </p:nvSpPr>
          <p:spPr bwMode="auto">
            <a:xfrm flipH="1">
              <a:off x="1309" y="771"/>
              <a:ext cx="240" cy="28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61476" name="Group 9"/>
            <p:cNvGrpSpPr/>
            <p:nvPr/>
          </p:nvGrpSpPr>
          <p:grpSpPr bwMode="auto">
            <a:xfrm>
              <a:off x="0" y="0"/>
              <a:ext cx="1728" cy="1306"/>
              <a:chOff x="0" y="0"/>
              <a:chExt cx="1728" cy="1306"/>
            </a:xfrm>
          </p:grpSpPr>
          <p:sp>
            <p:nvSpPr>
              <p:cNvPr id="61477" name="Line 10"/>
              <p:cNvSpPr>
                <a:spLocks noChangeShapeType="1"/>
              </p:cNvSpPr>
              <p:nvPr/>
            </p:nvSpPr>
            <p:spPr bwMode="auto">
              <a:xfrm flipH="1">
                <a:off x="576" y="663"/>
                <a:ext cx="960" cy="43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8" name="Line 11"/>
              <p:cNvSpPr>
                <a:spLocks noChangeShapeType="1"/>
              </p:cNvSpPr>
              <p:nvPr/>
            </p:nvSpPr>
            <p:spPr bwMode="auto">
              <a:xfrm>
                <a:off x="576" y="1143"/>
                <a:ext cx="624"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9" name="Line 12"/>
              <p:cNvSpPr>
                <a:spLocks noChangeShapeType="1"/>
              </p:cNvSpPr>
              <p:nvPr/>
            </p:nvSpPr>
            <p:spPr bwMode="auto">
              <a:xfrm>
                <a:off x="192" y="711"/>
                <a:ext cx="24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80" name="Line 14"/>
              <p:cNvSpPr>
                <a:spLocks noChangeShapeType="1"/>
              </p:cNvSpPr>
              <p:nvPr/>
            </p:nvSpPr>
            <p:spPr bwMode="auto">
              <a:xfrm>
                <a:off x="960" y="231"/>
                <a:ext cx="576"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81" name="Line 15"/>
              <p:cNvSpPr>
                <a:spLocks noChangeShapeType="1"/>
              </p:cNvSpPr>
              <p:nvPr/>
            </p:nvSpPr>
            <p:spPr bwMode="auto">
              <a:xfrm>
                <a:off x="912" y="279"/>
                <a:ext cx="144" cy="24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82" name="Line 16"/>
              <p:cNvSpPr>
                <a:spLocks noChangeShapeType="1"/>
              </p:cNvSpPr>
              <p:nvPr/>
            </p:nvSpPr>
            <p:spPr bwMode="auto">
              <a:xfrm flipH="1">
                <a:off x="672" y="279"/>
                <a:ext cx="144" cy="24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83" name="Line 17"/>
              <p:cNvSpPr>
                <a:spLocks noChangeShapeType="1"/>
              </p:cNvSpPr>
              <p:nvPr/>
            </p:nvSpPr>
            <p:spPr bwMode="auto">
              <a:xfrm flipH="1">
                <a:off x="240" y="231"/>
                <a:ext cx="528"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84" name="Oval 19" descr="羊皮纸"/>
              <p:cNvSpPr>
                <a:spLocks noChangeArrowheads="1"/>
              </p:cNvSpPr>
              <p:nvPr/>
            </p:nvSpPr>
            <p:spPr bwMode="auto">
              <a:xfrm>
                <a:off x="720" y="8"/>
                <a:ext cx="288" cy="288"/>
              </a:xfrm>
              <a:prstGeom prst="ellipse">
                <a:avLst/>
              </a:prstGeom>
              <a:blipFill dpi="0" rotWithShape="0">
                <a:blip r:embed="rId1"/>
                <a:srcRect/>
                <a:tile tx="0" ty="0" sx="100000" sy="100000" flip="none" algn="tl"/>
              </a:blipFill>
              <a:ln w="9525">
                <a:solidFill>
                  <a:schemeClr val="bg2"/>
                </a:solidFill>
                <a:round/>
              </a:ln>
              <a:effectLst>
                <a:outerShdw dist="35921" dir="2700000" algn="ctr" rotWithShape="0">
                  <a:schemeClr val="bg2"/>
                </a:outerShdw>
              </a:effectLst>
            </p:spPr>
            <p:txBody>
              <a:bodyPr wrap="none" anchor="ctr"/>
              <a:lstStyle/>
              <a:p>
                <a:pPr algn="ctr"/>
                <a:endParaRPr lang="zh-CN" altLang="en-US"/>
              </a:p>
            </p:txBody>
          </p:sp>
          <p:sp>
            <p:nvSpPr>
              <p:cNvPr id="61485" name="Oval 20" descr="羊皮纸"/>
              <p:cNvSpPr>
                <a:spLocks noChangeArrowheads="1"/>
              </p:cNvSpPr>
              <p:nvPr/>
            </p:nvSpPr>
            <p:spPr bwMode="auto">
              <a:xfrm>
                <a:off x="1440" y="489"/>
                <a:ext cx="288" cy="288"/>
              </a:xfrm>
              <a:prstGeom prst="ellipse">
                <a:avLst/>
              </a:prstGeom>
              <a:blipFill dpi="0" rotWithShape="0">
                <a:blip r:embed="rId1"/>
                <a:srcRect/>
                <a:tile tx="0" ty="0" sx="100000" sy="100000" flip="none" algn="tl"/>
              </a:blipFill>
              <a:ln w="9525">
                <a:solidFill>
                  <a:schemeClr val="bg2"/>
                </a:solidFill>
                <a:round/>
              </a:ln>
              <a:effectLst>
                <a:outerShdw dist="35921" dir="2700000" algn="ctr" rotWithShape="0">
                  <a:schemeClr val="bg2"/>
                </a:outerShdw>
              </a:effectLst>
            </p:spPr>
            <p:txBody>
              <a:bodyPr wrap="none" anchor="ctr"/>
              <a:lstStyle/>
              <a:p>
                <a:pPr algn="ctr"/>
                <a:endParaRPr lang="zh-CN" altLang="en-US"/>
              </a:p>
            </p:txBody>
          </p:sp>
          <p:sp>
            <p:nvSpPr>
              <p:cNvPr id="61486" name="Oval 21" descr="羊皮纸"/>
              <p:cNvSpPr>
                <a:spLocks noChangeArrowheads="1"/>
              </p:cNvSpPr>
              <p:nvPr/>
            </p:nvSpPr>
            <p:spPr bwMode="auto">
              <a:xfrm>
                <a:off x="960" y="497"/>
                <a:ext cx="288" cy="288"/>
              </a:xfrm>
              <a:prstGeom prst="ellipse">
                <a:avLst/>
              </a:prstGeom>
              <a:blipFill dpi="0" rotWithShape="0">
                <a:blip r:embed="rId1"/>
                <a:srcRect/>
                <a:tile tx="0" ty="0" sx="100000" sy="100000" flip="none" algn="tl"/>
              </a:blipFill>
              <a:ln w="9525">
                <a:solidFill>
                  <a:schemeClr val="bg2"/>
                </a:solidFill>
                <a:round/>
              </a:ln>
              <a:effectLst>
                <a:outerShdw dist="35921" dir="2700000" algn="ctr" rotWithShape="0">
                  <a:schemeClr val="bg2"/>
                </a:outerShdw>
              </a:effectLst>
            </p:spPr>
            <p:txBody>
              <a:bodyPr wrap="none" anchor="ctr"/>
              <a:lstStyle/>
              <a:p>
                <a:pPr algn="ctr"/>
                <a:endParaRPr lang="zh-CN" altLang="en-US"/>
              </a:p>
            </p:txBody>
          </p:sp>
          <p:sp>
            <p:nvSpPr>
              <p:cNvPr id="61487" name="Oval 22" descr="羊皮纸"/>
              <p:cNvSpPr>
                <a:spLocks noChangeArrowheads="1"/>
              </p:cNvSpPr>
              <p:nvPr/>
            </p:nvSpPr>
            <p:spPr bwMode="auto">
              <a:xfrm>
                <a:off x="336" y="1008"/>
                <a:ext cx="288" cy="288"/>
              </a:xfrm>
              <a:prstGeom prst="ellipse">
                <a:avLst/>
              </a:prstGeom>
              <a:blipFill dpi="0" rotWithShape="0">
                <a:blip r:embed="rId1"/>
                <a:srcRect/>
                <a:tile tx="0" ty="0" sx="100000" sy="100000" flip="none" algn="tl"/>
              </a:blipFill>
              <a:ln w="9525">
                <a:solidFill>
                  <a:schemeClr val="bg2"/>
                </a:solidFill>
                <a:round/>
              </a:ln>
              <a:effectLst>
                <a:outerShdw dist="35921" dir="2700000" algn="ctr" rotWithShape="0">
                  <a:schemeClr val="bg2"/>
                </a:outerShdw>
              </a:effectLst>
            </p:spPr>
            <p:txBody>
              <a:bodyPr wrap="none" anchor="ctr"/>
              <a:lstStyle/>
              <a:p>
                <a:pPr algn="ctr"/>
                <a:endParaRPr lang="zh-CN" altLang="en-US"/>
              </a:p>
            </p:txBody>
          </p:sp>
          <p:sp>
            <p:nvSpPr>
              <p:cNvPr id="61488" name="Oval 23" descr="羊皮纸"/>
              <p:cNvSpPr>
                <a:spLocks noChangeArrowheads="1"/>
              </p:cNvSpPr>
              <p:nvPr/>
            </p:nvSpPr>
            <p:spPr bwMode="auto">
              <a:xfrm>
                <a:off x="480" y="480"/>
                <a:ext cx="288" cy="288"/>
              </a:xfrm>
              <a:prstGeom prst="ellipse">
                <a:avLst/>
              </a:prstGeom>
              <a:blipFill dpi="0" rotWithShape="0">
                <a:blip r:embed="rId1"/>
                <a:srcRect/>
                <a:tile tx="0" ty="0" sx="100000" sy="100000" flip="none" algn="tl"/>
              </a:blipFill>
              <a:ln w="9525">
                <a:solidFill>
                  <a:schemeClr val="bg2"/>
                </a:solidFill>
                <a:round/>
              </a:ln>
              <a:effectLst>
                <a:outerShdw dist="35921" dir="2700000" algn="ctr" rotWithShape="0">
                  <a:schemeClr val="bg2"/>
                </a:outerShdw>
              </a:effectLst>
            </p:spPr>
            <p:txBody>
              <a:bodyPr wrap="none" anchor="ctr"/>
              <a:lstStyle/>
              <a:p>
                <a:pPr algn="ctr"/>
                <a:endParaRPr lang="zh-CN" altLang="en-US"/>
              </a:p>
            </p:txBody>
          </p:sp>
          <p:sp>
            <p:nvSpPr>
              <p:cNvPr id="61489" name="Text Box 24"/>
              <p:cNvSpPr txBox="1">
                <a:spLocks noChangeArrowheads="1"/>
              </p:cNvSpPr>
              <p:nvPr/>
            </p:nvSpPr>
            <p:spPr bwMode="auto">
              <a:xfrm>
                <a:off x="735" y="0"/>
                <a:ext cx="26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600" b="1">
                    <a:latin typeface="Arial" panose="020B0604020202020204" pitchFamily="34" charset="0"/>
                    <a:ea typeface="SimSun" panose="02010600030101010101" pitchFamily="2" charset="-122"/>
                  </a:rPr>
                  <a:t>A</a:t>
                </a:r>
                <a:endParaRPr lang="en-US" altLang="zh-CN" sz="2600">
                  <a:ea typeface="SimSun" panose="02010600030101010101" pitchFamily="2" charset="-122"/>
                </a:endParaRPr>
              </a:p>
            </p:txBody>
          </p:sp>
          <p:sp>
            <p:nvSpPr>
              <p:cNvPr id="61490" name="Text Box 25"/>
              <p:cNvSpPr txBox="1">
                <a:spLocks noChangeArrowheads="1"/>
              </p:cNvSpPr>
              <p:nvPr/>
            </p:nvSpPr>
            <p:spPr bwMode="auto">
              <a:xfrm>
                <a:off x="492" y="470"/>
                <a:ext cx="26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600" b="1">
                    <a:latin typeface="Arial" panose="020B0604020202020204" pitchFamily="34" charset="0"/>
                    <a:ea typeface="SimSun" panose="02010600030101010101" pitchFamily="2" charset="-122"/>
                  </a:rPr>
                  <a:t>C</a:t>
                </a:r>
                <a:endParaRPr lang="en-US" altLang="zh-CN" sz="2600">
                  <a:ea typeface="SimSun" panose="02010600030101010101" pitchFamily="2" charset="-122"/>
                </a:endParaRPr>
              </a:p>
            </p:txBody>
          </p:sp>
          <p:sp>
            <p:nvSpPr>
              <p:cNvPr id="61491" name="Text Box 26"/>
              <p:cNvSpPr txBox="1">
                <a:spLocks noChangeArrowheads="1"/>
              </p:cNvSpPr>
              <p:nvPr/>
            </p:nvSpPr>
            <p:spPr bwMode="auto">
              <a:xfrm>
                <a:off x="975" y="489"/>
                <a:ext cx="26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600" b="1">
                    <a:latin typeface="Arial" panose="020B0604020202020204" pitchFamily="34" charset="0"/>
                    <a:ea typeface="SimSun" panose="02010600030101010101" pitchFamily="2" charset="-122"/>
                  </a:rPr>
                  <a:t>D</a:t>
                </a:r>
                <a:endParaRPr lang="en-US" altLang="zh-CN" sz="2600">
                  <a:ea typeface="SimSun" panose="02010600030101010101" pitchFamily="2" charset="-122"/>
                </a:endParaRPr>
              </a:p>
            </p:txBody>
          </p:sp>
          <p:sp>
            <p:nvSpPr>
              <p:cNvPr id="61492" name="Text Box 27"/>
              <p:cNvSpPr txBox="1">
                <a:spLocks noChangeArrowheads="1"/>
              </p:cNvSpPr>
              <p:nvPr/>
            </p:nvSpPr>
            <p:spPr bwMode="auto">
              <a:xfrm>
                <a:off x="1463" y="480"/>
                <a:ext cx="255"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600" b="1">
                    <a:latin typeface="Arial" panose="020B0604020202020204" pitchFamily="34" charset="0"/>
                    <a:ea typeface="SimSun" panose="02010600030101010101" pitchFamily="2" charset="-122"/>
                  </a:rPr>
                  <a:t>E</a:t>
                </a:r>
                <a:endParaRPr lang="en-US" altLang="zh-CN" sz="2600">
                  <a:ea typeface="SimSun" panose="02010600030101010101" pitchFamily="2" charset="-122"/>
                </a:endParaRPr>
              </a:p>
            </p:txBody>
          </p:sp>
          <p:sp>
            <p:nvSpPr>
              <p:cNvPr id="61493" name="Oval 28" descr="羊皮纸"/>
              <p:cNvSpPr>
                <a:spLocks noChangeArrowheads="1"/>
              </p:cNvSpPr>
              <p:nvPr/>
            </p:nvSpPr>
            <p:spPr bwMode="auto">
              <a:xfrm>
                <a:off x="0" y="480"/>
                <a:ext cx="288" cy="288"/>
              </a:xfrm>
              <a:prstGeom prst="ellipse">
                <a:avLst/>
              </a:prstGeom>
              <a:blipFill dpi="0" rotWithShape="0">
                <a:blip r:embed="rId1"/>
                <a:srcRect/>
                <a:tile tx="0" ty="0" sx="100000" sy="100000" flip="none" algn="tl"/>
              </a:blipFill>
              <a:ln w="9525">
                <a:solidFill>
                  <a:schemeClr val="bg2"/>
                </a:solidFill>
                <a:round/>
              </a:ln>
              <a:effectLst>
                <a:outerShdw dist="35921" dir="2700000" algn="ctr" rotWithShape="0">
                  <a:schemeClr val="bg2"/>
                </a:outerShdw>
              </a:effectLst>
            </p:spPr>
            <p:txBody>
              <a:bodyPr wrap="none" anchor="ctr"/>
              <a:lstStyle/>
              <a:p>
                <a:pPr algn="ctr"/>
                <a:endParaRPr lang="zh-CN" altLang="en-US"/>
              </a:p>
            </p:txBody>
          </p:sp>
          <p:sp>
            <p:nvSpPr>
              <p:cNvPr id="61494" name="Text Box 32"/>
              <p:cNvSpPr txBox="1">
                <a:spLocks noChangeArrowheads="1"/>
              </p:cNvSpPr>
              <p:nvPr/>
            </p:nvSpPr>
            <p:spPr bwMode="auto">
              <a:xfrm>
                <a:off x="16" y="470"/>
                <a:ext cx="26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600" b="1">
                    <a:latin typeface="Arial" panose="020B0604020202020204" pitchFamily="34" charset="0"/>
                    <a:ea typeface="SimSun" panose="02010600030101010101" pitchFamily="2" charset="-122"/>
                  </a:rPr>
                  <a:t>B</a:t>
                </a:r>
                <a:endParaRPr lang="en-US" altLang="zh-CN" sz="2600">
                  <a:ea typeface="SimSun" panose="02010600030101010101" pitchFamily="2" charset="-122"/>
                </a:endParaRPr>
              </a:p>
            </p:txBody>
          </p:sp>
          <p:sp>
            <p:nvSpPr>
              <p:cNvPr id="61495" name="Text Box 33"/>
              <p:cNvSpPr txBox="1">
                <a:spLocks noChangeArrowheads="1"/>
              </p:cNvSpPr>
              <p:nvPr/>
            </p:nvSpPr>
            <p:spPr bwMode="auto">
              <a:xfrm>
                <a:off x="354" y="998"/>
                <a:ext cx="243"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600" b="1">
                    <a:latin typeface="Arial" panose="020B0604020202020204" pitchFamily="34" charset="0"/>
                    <a:ea typeface="SimSun" panose="02010600030101010101" pitchFamily="2" charset="-122"/>
                  </a:rPr>
                  <a:t>F</a:t>
                </a:r>
                <a:endParaRPr lang="en-US" altLang="zh-CN" sz="2600">
                  <a:ea typeface="SimSun" panose="02010600030101010101" pitchFamily="2" charset="-122"/>
                </a:endParaRPr>
              </a:p>
            </p:txBody>
          </p:sp>
          <p:sp>
            <p:nvSpPr>
              <p:cNvPr id="61496" name="Oval 35" descr="羊皮纸"/>
              <p:cNvSpPr>
                <a:spLocks noChangeArrowheads="1"/>
              </p:cNvSpPr>
              <p:nvPr/>
            </p:nvSpPr>
            <p:spPr bwMode="auto">
              <a:xfrm>
                <a:off x="1092" y="1008"/>
                <a:ext cx="288" cy="288"/>
              </a:xfrm>
              <a:prstGeom prst="ellipse">
                <a:avLst/>
              </a:prstGeom>
              <a:blipFill dpi="0" rotWithShape="0">
                <a:blip r:embed="rId1"/>
                <a:srcRect/>
                <a:tile tx="0" ty="0" sx="100000" sy="100000" flip="none" algn="tl"/>
              </a:blipFill>
              <a:ln w="9525">
                <a:solidFill>
                  <a:schemeClr val="bg2"/>
                </a:solidFill>
                <a:round/>
              </a:ln>
              <a:effectLst>
                <a:outerShdw dist="35921" dir="2700000" algn="ctr" rotWithShape="0">
                  <a:schemeClr val="bg2"/>
                </a:outerShdw>
              </a:effectLst>
            </p:spPr>
            <p:txBody>
              <a:bodyPr wrap="none" anchor="ctr"/>
              <a:lstStyle/>
              <a:p>
                <a:pPr algn="ctr"/>
                <a:endParaRPr lang="zh-CN" altLang="en-US"/>
              </a:p>
            </p:txBody>
          </p:sp>
          <p:sp>
            <p:nvSpPr>
              <p:cNvPr id="61497" name="Text Box 36"/>
              <p:cNvSpPr txBox="1">
                <a:spLocks noChangeArrowheads="1"/>
              </p:cNvSpPr>
              <p:nvPr/>
            </p:nvSpPr>
            <p:spPr bwMode="auto">
              <a:xfrm>
                <a:off x="1085" y="998"/>
                <a:ext cx="27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600" b="1">
                    <a:latin typeface="Arial" panose="020B0604020202020204" pitchFamily="34" charset="0"/>
                    <a:ea typeface="SimSun" panose="02010600030101010101" pitchFamily="2" charset="-122"/>
                  </a:rPr>
                  <a:t>G</a:t>
                </a:r>
                <a:endParaRPr lang="en-US" altLang="zh-CN" sz="2600">
                  <a:ea typeface="SimSun" panose="02010600030101010101" pitchFamily="2" charset="-122"/>
                </a:endParaRPr>
              </a:p>
            </p:txBody>
          </p:sp>
        </p:grpSp>
      </p:grpSp>
      <p:grpSp>
        <p:nvGrpSpPr>
          <p:cNvPr id="61448" name="Group 31"/>
          <p:cNvGrpSpPr/>
          <p:nvPr/>
        </p:nvGrpSpPr>
        <p:grpSpPr bwMode="auto">
          <a:xfrm>
            <a:off x="5003800" y="4221163"/>
            <a:ext cx="2743200" cy="2103437"/>
            <a:chOff x="0" y="0"/>
            <a:chExt cx="1728" cy="1325"/>
          </a:xfrm>
        </p:grpSpPr>
        <p:sp>
          <p:nvSpPr>
            <p:cNvPr id="61449" name="Line 56"/>
            <p:cNvSpPr>
              <a:spLocks noChangeShapeType="1"/>
            </p:cNvSpPr>
            <p:nvPr/>
          </p:nvSpPr>
          <p:spPr bwMode="auto">
            <a:xfrm>
              <a:off x="576" y="1155"/>
              <a:ext cx="624" cy="0"/>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0" name="Line 57"/>
            <p:cNvSpPr>
              <a:spLocks noChangeShapeType="1"/>
            </p:cNvSpPr>
            <p:nvPr/>
          </p:nvSpPr>
          <p:spPr bwMode="auto">
            <a:xfrm>
              <a:off x="192" y="723"/>
              <a:ext cx="240" cy="336"/>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1" name="Line 58"/>
            <p:cNvSpPr>
              <a:spLocks noChangeShapeType="1"/>
            </p:cNvSpPr>
            <p:nvPr/>
          </p:nvSpPr>
          <p:spPr bwMode="auto">
            <a:xfrm flipH="1">
              <a:off x="1296" y="771"/>
              <a:ext cx="240" cy="288"/>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2" name="Line 59"/>
            <p:cNvSpPr>
              <a:spLocks noChangeShapeType="1"/>
            </p:cNvSpPr>
            <p:nvPr/>
          </p:nvSpPr>
          <p:spPr bwMode="auto">
            <a:xfrm>
              <a:off x="979" y="250"/>
              <a:ext cx="576" cy="336"/>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3" name="Line 60"/>
            <p:cNvSpPr>
              <a:spLocks noChangeShapeType="1"/>
            </p:cNvSpPr>
            <p:nvPr/>
          </p:nvSpPr>
          <p:spPr bwMode="auto">
            <a:xfrm>
              <a:off x="912" y="291"/>
              <a:ext cx="144" cy="240"/>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4" name="Line 61"/>
            <p:cNvSpPr>
              <a:spLocks noChangeShapeType="1"/>
            </p:cNvSpPr>
            <p:nvPr/>
          </p:nvSpPr>
          <p:spPr bwMode="auto">
            <a:xfrm flipH="1">
              <a:off x="672" y="291"/>
              <a:ext cx="144" cy="240"/>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5" name="Oval 62" descr="羊皮纸"/>
            <p:cNvSpPr>
              <a:spLocks noChangeArrowheads="1"/>
            </p:cNvSpPr>
            <p:nvPr/>
          </p:nvSpPr>
          <p:spPr bwMode="auto">
            <a:xfrm>
              <a:off x="720" y="20"/>
              <a:ext cx="288" cy="288"/>
            </a:xfrm>
            <a:prstGeom prst="ellipse">
              <a:avLst/>
            </a:prstGeom>
            <a:blipFill dpi="0" rotWithShape="0">
              <a:blip r:embed="rId1"/>
              <a:srcRect/>
              <a:tile tx="0" ty="0" sx="100000" sy="100000" flip="none" algn="tl"/>
            </a:blipFill>
            <a:ln w="9525">
              <a:solidFill>
                <a:schemeClr val="bg2"/>
              </a:solidFill>
              <a:round/>
            </a:ln>
            <a:effectLst>
              <a:outerShdw dist="35921" dir="2700000" algn="ctr" rotWithShape="0">
                <a:schemeClr val="bg2"/>
              </a:outerShdw>
            </a:effectLst>
          </p:spPr>
          <p:txBody>
            <a:bodyPr wrap="none" anchor="ctr"/>
            <a:lstStyle/>
            <a:p>
              <a:pPr algn="ctr"/>
              <a:endParaRPr lang="zh-CN" altLang="en-US"/>
            </a:p>
          </p:txBody>
        </p:sp>
        <p:sp>
          <p:nvSpPr>
            <p:cNvPr id="61456" name="Text Box 63"/>
            <p:cNvSpPr txBox="1">
              <a:spLocks noChangeArrowheads="1"/>
            </p:cNvSpPr>
            <p:nvPr/>
          </p:nvSpPr>
          <p:spPr bwMode="auto">
            <a:xfrm>
              <a:off x="730" y="0"/>
              <a:ext cx="26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600" b="1">
                  <a:latin typeface="Arial" panose="020B0604020202020204" pitchFamily="34" charset="0"/>
                  <a:ea typeface="SimSun" panose="02010600030101010101" pitchFamily="2" charset="-122"/>
                </a:rPr>
                <a:t>A</a:t>
              </a:r>
              <a:endParaRPr lang="en-US" altLang="zh-CN" sz="2600">
                <a:ea typeface="SimSun" panose="02010600030101010101" pitchFamily="2" charset="-122"/>
              </a:endParaRPr>
            </a:p>
          </p:txBody>
        </p:sp>
        <p:sp>
          <p:nvSpPr>
            <p:cNvPr id="61457" name="Oval 68" descr="羊皮纸"/>
            <p:cNvSpPr>
              <a:spLocks noChangeArrowheads="1"/>
            </p:cNvSpPr>
            <p:nvPr/>
          </p:nvSpPr>
          <p:spPr bwMode="auto">
            <a:xfrm>
              <a:off x="1440" y="501"/>
              <a:ext cx="288" cy="288"/>
            </a:xfrm>
            <a:prstGeom prst="ellipse">
              <a:avLst/>
            </a:prstGeom>
            <a:blipFill dpi="0" rotWithShape="0">
              <a:blip r:embed="rId1"/>
              <a:srcRect/>
              <a:tile tx="0" ty="0" sx="100000" sy="100000" flip="none" algn="tl"/>
            </a:blipFill>
            <a:ln w="9525">
              <a:solidFill>
                <a:schemeClr val="bg2"/>
              </a:solidFill>
              <a:round/>
            </a:ln>
            <a:effectLst>
              <a:outerShdw dist="35921" dir="2700000" algn="ctr" rotWithShape="0">
                <a:schemeClr val="bg2"/>
              </a:outerShdw>
            </a:effectLst>
          </p:spPr>
          <p:txBody>
            <a:bodyPr wrap="none" anchor="ctr"/>
            <a:lstStyle/>
            <a:p>
              <a:pPr algn="ctr"/>
              <a:endParaRPr lang="zh-CN" altLang="en-US"/>
            </a:p>
          </p:txBody>
        </p:sp>
        <p:sp>
          <p:nvSpPr>
            <p:cNvPr id="61458" name="Oval 69" descr="羊皮纸"/>
            <p:cNvSpPr>
              <a:spLocks noChangeArrowheads="1"/>
            </p:cNvSpPr>
            <p:nvPr/>
          </p:nvSpPr>
          <p:spPr bwMode="auto">
            <a:xfrm>
              <a:off x="960" y="509"/>
              <a:ext cx="288" cy="288"/>
            </a:xfrm>
            <a:prstGeom prst="ellipse">
              <a:avLst/>
            </a:prstGeom>
            <a:blipFill dpi="0" rotWithShape="0">
              <a:blip r:embed="rId1"/>
              <a:srcRect/>
              <a:tile tx="0" ty="0" sx="100000" sy="100000" flip="none" algn="tl"/>
            </a:blipFill>
            <a:ln w="9525">
              <a:solidFill>
                <a:schemeClr val="bg2"/>
              </a:solidFill>
              <a:round/>
            </a:ln>
            <a:effectLst>
              <a:outerShdw dist="35921" dir="2700000" algn="ctr" rotWithShape="0">
                <a:schemeClr val="bg2"/>
              </a:outerShdw>
            </a:effectLst>
          </p:spPr>
          <p:txBody>
            <a:bodyPr wrap="none" anchor="ctr"/>
            <a:lstStyle/>
            <a:p>
              <a:pPr algn="ctr"/>
              <a:endParaRPr lang="zh-CN" altLang="en-US"/>
            </a:p>
          </p:txBody>
        </p:sp>
        <p:sp>
          <p:nvSpPr>
            <p:cNvPr id="61459" name="Oval 70" descr="羊皮纸"/>
            <p:cNvSpPr>
              <a:spLocks noChangeArrowheads="1"/>
            </p:cNvSpPr>
            <p:nvPr/>
          </p:nvSpPr>
          <p:spPr bwMode="auto">
            <a:xfrm>
              <a:off x="336" y="1020"/>
              <a:ext cx="288" cy="288"/>
            </a:xfrm>
            <a:prstGeom prst="ellipse">
              <a:avLst/>
            </a:prstGeom>
            <a:blipFill dpi="0" rotWithShape="0">
              <a:blip r:embed="rId1"/>
              <a:srcRect/>
              <a:tile tx="0" ty="0" sx="100000" sy="100000" flip="none" algn="tl"/>
            </a:blipFill>
            <a:ln w="9525">
              <a:solidFill>
                <a:schemeClr val="bg2"/>
              </a:solidFill>
              <a:round/>
            </a:ln>
            <a:effectLst>
              <a:outerShdw dist="35921" dir="2700000" algn="ctr" rotWithShape="0">
                <a:schemeClr val="bg2"/>
              </a:outerShdw>
            </a:effectLst>
          </p:spPr>
          <p:txBody>
            <a:bodyPr wrap="none" anchor="ctr"/>
            <a:lstStyle/>
            <a:p>
              <a:pPr algn="ctr"/>
              <a:endParaRPr lang="zh-CN" altLang="en-US"/>
            </a:p>
          </p:txBody>
        </p:sp>
        <p:sp>
          <p:nvSpPr>
            <p:cNvPr id="61460" name="Oval 71" descr="羊皮纸"/>
            <p:cNvSpPr>
              <a:spLocks noChangeArrowheads="1"/>
            </p:cNvSpPr>
            <p:nvPr/>
          </p:nvSpPr>
          <p:spPr bwMode="auto">
            <a:xfrm>
              <a:off x="480" y="492"/>
              <a:ext cx="288" cy="288"/>
            </a:xfrm>
            <a:prstGeom prst="ellipse">
              <a:avLst/>
            </a:prstGeom>
            <a:blipFill dpi="0" rotWithShape="0">
              <a:blip r:embed="rId1"/>
              <a:srcRect/>
              <a:tile tx="0" ty="0" sx="100000" sy="100000" flip="none" algn="tl"/>
            </a:blipFill>
            <a:ln w="9525">
              <a:solidFill>
                <a:schemeClr val="bg2"/>
              </a:solidFill>
              <a:round/>
            </a:ln>
            <a:effectLst>
              <a:outerShdw dist="35921" dir="2700000" algn="ctr" rotWithShape="0">
                <a:schemeClr val="bg2"/>
              </a:outerShdw>
            </a:effectLst>
          </p:spPr>
          <p:txBody>
            <a:bodyPr wrap="none" anchor="ctr"/>
            <a:lstStyle/>
            <a:p>
              <a:pPr algn="ctr"/>
              <a:endParaRPr lang="zh-CN" altLang="en-US"/>
            </a:p>
          </p:txBody>
        </p:sp>
        <p:sp>
          <p:nvSpPr>
            <p:cNvPr id="61461" name="Text Box 72"/>
            <p:cNvSpPr txBox="1">
              <a:spLocks noChangeArrowheads="1"/>
            </p:cNvSpPr>
            <p:nvPr/>
          </p:nvSpPr>
          <p:spPr bwMode="auto">
            <a:xfrm>
              <a:off x="490" y="489"/>
              <a:ext cx="26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600" b="1">
                  <a:latin typeface="Arial" panose="020B0604020202020204" pitchFamily="34" charset="0"/>
                  <a:ea typeface="SimSun" panose="02010600030101010101" pitchFamily="2" charset="-122"/>
                </a:rPr>
                <a:t>C</a:t>
              </a:r>
              <a:endParaRPr lang="en-US" altLang="zh-CN" sz="2600">
                <a:ea typeface="SimSun" panose="02010600030101010101" pitchFamily="2" charset="-122"/>
              </a:endParaRPr>
            </a:p>
          </p:txBody>
        </p:sp>
        <p:sp>
          <p:nvSpPr>
            <p:cNvPr id="61462" name="Text Box 73"/>
            <p:cNvSpPr txBox="1">
              <a:spLocks noChangeArrowheads="1"/>
            </p:cNvSpPr>
            <p:nvPr/>
          </p:nvSpPr>
          <p:spPr bwMode="auto">
            <a:xfrm>
              <a:off x="970" y="509"/>
              <a:ext cx="26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600" b="1">
                  <a:latin typeface="Arial" panose="020B0604020202020204" pitchFamily="34" charset="0"/>
                  <a:ea typeface="SimSun" panose="02010600030101010101" pitchFamily="2" charset="-122"/>
                </a:rPr>
                <a:t>D</a:t>
              </a:r>
              <a:endParaRPr lang="en-US" altLang="zh-CN" sz="2600">
                <a:ea typeface="SimSun" panose="02010600030101010101" pitchFamily="2" charset="-122"/>
              </a:endParaRPr>
            </a:p>
          </p:txBody>
        </p:sp>
        <p:sp>
          <p:nvSpPr>
            <p:cNvPr id="61463" name="Text Box 74"/>
            <p:cNvSpPr txBox="1">
              <a:spLocks noChangeArrowheads="1"/>
            </p:cNvSpPr>
            <p:nvPr/>
          </p:nvSpPr>
          <p:spPr bwMode="auto">
            <a:xfrm>
              <a:off x="1463" y="498"/>
              <a:ext cx="255"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600" b="1">
                  <a:latin typeface="Arial" panose="020B0604020202020204" pitchFamily="34" charset="0"/>
                  <a:ea typeface="SimSun" panose="02010600030101010101" pitchFamily="2" charset="-122"/>
                </a:rPr>
                <a:t>E</a:t>
              </a:r>
              <a:endParaRPr lang="en-US" altLang="zh-CN" sz="2600">
                <a:ea typeface="SimSun" panose="02010600030101010101" pitchFamily="2" charset="-122"/>
              </a:endParaRPr>
            </a:p>
          </p:txBody>
        </p:sp>
        <p:sp>
          <p:nvSpPr>
            <p:cNvPr id="61464" name="Oval 75" descr="羊皮纸"/>
            <p:cNvSpPr>
              <a:spLocks noChangeArrowheads="1"/>
            </p:cNvSpPr>
            <p:nvPr/>
          </p:nvSpPr>
          <p:spPr bwMode="auto">
            <a:xfrm>
              <a:off x="0" y="492"/>
              <a:ext cx="288" cy="288"/>
            </a:xfrm>
            <a:prstGeom prst="ellipse">
              <a:avLst/>
            </a:prstGeom>
            <a:blipFill dpi="0" rotWithShape="0">
              <a:blip r:embed="rId1"/>
              <a:srcRect/>
              <a:tile tx="0" ty="0" sx="100000" sy="100000" flip="none" algn="tl"/>
            </a:blipFill>
            <a:ln w="9525">
              <a:solidFill>
                <a:schemeClr val="bg2"/>
              </a:solidFill>
              <a:round/>
            </a:ln>
            <a:effectLst>
              <a:outerShdw dist="35921" dir="2700000" algn="ctr" rotWithShape="0">
                <a:schemeClr val="bg2"/>
              </a:outerShdw>
            </a:effectLst>
          </p:spPr>
          <p:txBody>
            <a:bodyPr wrap="none" anchor="ctr"/>
            <a:lstStyle/>
            <a:p>
              <a:pPr algn="ctr"/>
              <a:endParaRPr lang="zh-CN" altLang="en-US"/>
            </a:p>
          </p:txBody>
        </p:sp>
        <p:sp>
          <p:nvSpPr>
            <p:cNvPr id="61465" name="Text Box 79"/>
            <p:cNvSpPr txBox="1">
              <a:spLocks noChangeArrowheads="1"/>
            </p:cNvSpPr>
            <p:nvPr/>
          </p:nvSpPr>
          <p:spPr bwMode="auto">
            <a:xfrm>
              <a:off x="10" y="489"/>
              <a:ext cx="26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600" b="1">
                  <a:latin typeface="Arial" panose="020B0604020202020204" pitchFamily="34" charset="0"/>
                  <a:ea typeface="SimSun" panose="02010600030101010101" pitchFamily="2" charset="-122"/>
                </a:rPr>
                <a:t>B</a:t>
              </a:r>
              <a:endParaRPr lang="en-US" altLang="zh-CN" sz="2600">
                <a:ea typeface="SimSun" panose="02010600030101010101" pitchFamily="2" charset="-122"/>
              </a:endParaRPr>
            </a:p>
          </p:txBody>
        </p:sp>
        <p:sp>
          <p:nvSpPr>
            <p:cNvPr id="61466" name="Text Box 80"/>
            <p:cNvSpPr txBox="1">
              <a:spLocks noChangeArrowheads="1"/>
            </p:cNvSpPr>
            <p:nvPr/>
          </p:nvSpPr>
          <p:spPr bwMode="auto">
            <a:xfrm>
              <a:off x="356" y="1017"/>
              <a:ext cx="243"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600" b="1">
                  <a:latin typeface="Arial" panose="020B0604020202020204" pitchFamily="34" charset="0"/>
                  <a:ea typeface="SimSun" panose="02010600030101010101" pitchFamily="2" charset="-122"/>
                </a:rPr>
                <a:t>F</a:t>
              </a:r>
              <a:endParaRPr lang="en-US" altLang="zh-CN" sz="2600">
                <a:ea typeface="SimSun" panose="02010600030101010101" pitchFamily="2" charset="-122"/>
              </a:endParaRPr>
            </a:p>
          </p:txBody>
        </p:sp>
        <p:sp>
          <p:nvSpPr>
            <p:cNvPr id="61467" name="Oval 82" descr="羊皮纸"/>
            <p:cNvSpPr>
              <a:spLocks noChangeArrowheads="1"/>
            </p:cNvSpPr>
            <p:nvPr/>
          </p:nvSpPr>
          <p:spPr bwMode="auto">
            <a:xfrm>
              <a:off x="1092" y="1020"/>
              <a:ext cx="288" cy="288"/>
            </a:xfrm>
            <a:prstGeom prst="ellipse">
              <a:avLst/>
            </a:prstGeom>
            <a:blipFill dpi="0" rotWithShape="0">
              <a:blip r:embed="rId1"/>
              <a:srcRect/>
              <a:tile tx="0" ty="0" sx="100000" sy="100000" flip="none" algn="tl"/>
            </a:blipFill>
            <a:ln w="9525">
              <a:solidFill>
                <a:schemeClr val="bg2"/>
              </a:solidFill>
              <a:round/>
            </a:ln>
            <a:effectLst>
              <a:outerShdw dist="35921" dir="2700000" algn="ctr" rotWithShape="0">
                <a:schemeClr val="bg2"/>
              </a:outerShdw>
            </a:effectLst>
          </p:spPr>
          <p:txBody>
            <a:bodyPr wrap="none" anchor="ctr"/>
            <a:lstStyle/>
            <a:p>
              <a:pPr algn="ctr"/>
              <a:endParaRPr lang="zh-CN" altLang="en-US"/>
            </a:p>
          </p:txBody>
        </p:sp>
        <p:sp>
          <p:nvSpPr>
            <p:cNvPr id="61468" name="Text Box 83"/>
            <p:cNvSpPr txBox="1">
              <a:spLocks noChangeArrowheads="1"/>
            </p:cNvSpPr>
            <p:nvPr/>
          </p:nvSpPr>
          <p:spPr bwMode="auto">
            <a:xfrm>
              <a:off x="1102" y="1017"/>
              <a:ext cx="27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600" b="1">
                  <a:latin typeface="Arial" panose="020B0604020202020204" pitchFamily="34" charset="0"/>
                  <a:ea typeface="SimSun" panose="02010600030101010101" pitchFamily="2" charset="-122"/>
                </a:rPr>
                <a:t>G</a:t>
              </a:r>
              <a:endParaRPr lang="en-US" altLang="zh-CN" sz="2600">
                <a:ea typeface="SimSun" panose="02010600030101010101" pitchFamily="2" charset="-122"/>
              </a:endParaRPr>
            </a:p>
          </p:txBody>
        </p:sp>
        <p:sp>
          <p:nvSpPr>
            <p:cNvPr id="61469" name="Line 92"/>
            <p:cNvSpPr>
              <a:spLocks noChangeShapeType="1"/>
            </p:cNvSpPr>
            <p:nvPr/>
          </p:nvSpPr>
          <p:spPr bwMode="auto">
            <a:xfrm>
              <a:off x="1104" y="195"/>
              <a:ext cx="432" cy="240"/>
            </a:xfrm>
            <a:prstGeom prst="line">
              <a:avLst/>
            </a:prstGeom>
            <a:noFill/>
            <a:ln w="28575">
              <a:solidFill>
                <a:schemeClr val="tx2"/>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0" name="Line 93"/>
            <p:cNvSpPr>
              <a:spLocks noChangeShapeType="1"/>
            </p:cNvSpPr>
            <p:nvPr/>
          </p:nvSpPr>
          <p:spPr bwMode="auto">
            <a:xfrm flipH="1">
              <a:off x="1440" y="867"/>
              <a:ext cx="192" cy="240"/>
            </a:xfrm>
            <a:prstGeom prst="line">
              <a:avLst/>
            </a:prstGeom>
            <a:noFill/>
            <a:ln w="28575">
              <a:solidFill>
                <a:schemeClr val="tx2"/>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1" name="Line 94"/>
            <p:cNvSpPr>
              <a:spLocks noChangeShapeType="1"/>
            </p:cNvSpPr>
            <p:nvPr/>
          </p:nvSpPr>
          <p:spPr bwMode="auto">
            <a:xfrm flipH="1">
              <a:off x="672" y="1251"/>
              <a:ext cx="384" cy="0"/>
            </a:xfrm>
            <a:prstGeom prst="line">
              <a:avLst/>
            </a:prstGeom>
            <a:noFill/>
            <a:ln w="28575">
              <a:solidFill>
                <a:schemeClr val="tx2"/>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2" name="Line 95"/>
            <p:cNvSpPr>
              <a:spLocks noChangeShapeType="1"/>
            </p:cNvSpPr>
            <p:nvPr/>
          </p:nvSpPr>
          <p:spPr bwMode="auto">
            <a:xfrm flipH="1" flipV="1">
              <a:off x="96" y="819"/>
              <a:ext cx="192" cy="288"/>
            </a:xfrm>
            <a:prstGeom prst="line">
              <a:avLst/>
            </a:prstGeom>
            <a:noFill/>
            <a:ln w="28575">
              <a:solidFill>
                <a:schemeClr val="tx2"/>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3" name="Line 96"/>
            <p:cNvSpPr>
              <a:spLocks noChangeShapeType="1"/>
            </p:cNvSpPr>
            <p:nvPr/>
          </p:nvSpPr>
          <p:spPr bwMode="auto">
            <a:xfrm>
              <a:off x="864" y="339"/>
              <a:ext cx="144" cy="240"/>
            </a:xfrm>
            <a:prstGeom prst="line">
              <a:avLst/>
            </a:prstGeom>
            <a:noFill/>
            <a:ln w="28575">
              <a:solidFill>
                <a:schemeClr val="tx2"/>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4" name="Line 97"/>
            <p:cNvSpPr>
              <a:spLocks noChangeShapeType="1"/>
            </p:cNvSpPr>
            <p:nvPr/>
          </p:nvSpPr>
          <p:spPr bwMode="auto">
            <a:xfrm flipH="1">
              <a:off x="576" y="291"/>
              <a:ext cx="144" cy="192"/>
            </a:xfrm>
            <a:prstGeom prst="line">
              <a:avLst/>
            </a:prstGeom>
            <a:noFill/>
            <a:ln w="28575">
              <a:solidFill>
                <a:schemeClr val="tx2"/>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3C3BA1A4-2194-4D9A-9BBF-0ED1492F69B4}"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62467" name="灯片编号占位符 4"/>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r>
              <a:rPr lang="en-US" altLang="zh-CN" sz="1800" b="1">
                <a:latin typeface="华文新魏" panose="02010800040101010101" pitchFamily="2" charset="-122"/>
                <a:ea typeface="华文新魏" panose="02010800040101010101" pitchFamily="2" charset="-122"/>
              </a:rPr>
              <a:t>146-</a:t>
            </a:r>
            <a:fld id="{197B9267-B2AF-43F6-BFA3-FA04D1C7231D}"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75780" name="Rectangle 2"/>
          <p:cNvSpPr>
            <a:spLocks noGrp="1" noChangeArrowheads="1"/>
          </p:cNvSpPr>
          <p:nvPr>
            <p:ph type="body" idx="4294967295"/>
          </p:nvPr>
        </p:nvSpPr>
        <p:spPr>
          <a:xfrm>
            <a:off x="576263" y="3784600"/>
            <a:ext cx="8077200" cy="2779713"/>
          </a:xfrm>
        </p:spPr>
        <p:txBody>
          <a:bodyPr/>
          <a:lstStyle/>
          <a:p>
            <a:pPr marL="609600" indent="-609600" eaLnBrk="1" hangingPunct="1">
              <a:buClr>
                <a:srgbClr val="800080"/>
              </a:buClr>
              <a:buSzPct val="50000"/>
            </a:pPr>
            <a:r>
              <a:rPr lang="zh-CN" altLang="en-US" sz="3000" b="1" dirty="0">
                <a:ea typeface="仿宋_GB2312" pitchFamily="49" charset="-122"/>
              </a:rPr>
              <a:t>构造最小生成树的准则</a:t>
            </a:r>
            <a:endParaRPr lang="zh-CN" altLang="en-US" sz="3000" b="1" dirty="0">
              <a:ea typeface="仿宋_GB2312" pitchFamily="49" charset="-122"/>
            </a:endParaRPr>
          </a:p>
          <a:p>
            <a:pPr marL="990600" lvl="1" indent="-533400" eaLnBrk="1" hangingPunct="1">
              <a:buClr>
                <a:srgbClr val="006600"/>
              </a:buClr>
              <a:buFont typeface="Wingdings" panose="05000000000000000000" pitchFamily="2" charset="2"/>
              <a:buChar char="v"/>
            </a:pPr>
            <a:r>
              <a:rPr lang="zh-CN" altLang="en-US" sz="3000" b="1" dirty="0">
                <a:latin typeface="Times New Roman" panose="02020603050405020304" pitchFamily="18" charset="0"/>
                <a:ea typeface="仿宋_GB2312" pitchFamily="49" charset="-122"/>
              </a:rPr>
              <a:t>必须使用且仅使用该网络中的 </a:t>
            </a:r>
            <a:r>
              <a:rPr lang="en-US" altLang="zh-CN" sz="3000" b="1" i="1" dirty="0">
                <a:solidFill>
                  <a:srgbClr val="FF0000"/>
                </a:solidFill>
                <a:latin typeface="Times New Roman" panose="02020603050405020304" pitchFamily="18" charset="0"/>
                <a:ea typeface="仿宋_GB2312" pitchFamily="49" charset="-122"/>
              </a:rPr>
              <a:t>n</a:t>
            </a:r>
            <a:r>
              <a:rPr lang="en-US" altLang="zh-CN" sz="3000" b="1" dirty="0">
                <a:solidFill>
                  <a:srgbClr val="FF0000"/>
                </a:solidFill>
                <a:latin typeface="Courier New" panose="02070309020205020404" pitchFamily="49" charset="0"/>
                <a:ea typeface="仿宋_GB2312" pitchFamily="49" charset="-122"/>
              </a:rPr>
              <a:t>-</a:t>
            </a:r>
            <a:r>
              <a:rPr lang="en-US" altLang="zh-CN" sz="3000" b="1" dirty="0">
                <a:solidFill>
                  <a:srgbClr val="FF0000"/>
                </a:solidFill>
                <a:latin typeface="Times New Roman" panose="02020603050405020304" pitchFamily="18" charset="0"/>
                <a:ea typeface="仿宋_GB2312" pitchFamily="49" charset="-122"/>
              </a:rPr>
              <a:t>1 </a:t>
            </a:r>
            <a:r>
              <a:rPr lang="zh-CN" altLang="en-US" sz="3000" b="1" dirty="0">
                <a:latin typeface="Times New Roman" panose="02020603050405020304" pitchFamily="18" charset="0"/>
                <a:ea typeface="仿宋_GB2312" pitchFamily="49" charset="-122"/>
              </a:rPr>
              <a:t>条边来联结网络中的 </a:t>
            </a:r>
            <a:r>
              <a:rPr lang="en-US" altLang="zh-CN" sz="3000" b="1" i="1" dirty="0">
                <a:latin typeface="Times New Roman" panose="02020603050405020304" pitchFamily="18" charset="0"/>
                <a:ea typeface="仿宋_GB2312" pitchFamily="49" charset="-122"/>
              </a:rPr>
              <a:t>n</a:t>
            </a:r>
            <a:r>
              <a:rPr lang="en-US" altLang="zh-CN" sz="3000" b="1" dirty="0">
                <a:latin typeface="Times New Roman" panose="02020603050405020304" pitchFamily="18" charset="0"/>
                <a:ea typeface="仿宋_GB2312" pitchFamily="49" charset="-122"/>
              </a:rPr>
              <a:t> </a:t>
            </a:r>
            <a:r>
              <a:rPr lang="zh-CN" altLang="en-US" sz="3000" b="1" dirty="0">
                <a:latin typeface="Times New Roman" panose="02020603050405020304" pitchFamily="18" charset="0"/>
                <a:ea typeface="仿宋_GB2312" pitchFamily="49" charset="-122"/>
              </a:rPr>
              <a:t>个顶点；</a:t>
            </a:r>
            <a:endParaRPr lang="zh-CN" altLang="en-US" sz="3000" b="1" dirty="0">
              <a:latin typeface="Times New Roman" panose="02020603050405020304" pitchFamily="18" charset="0"/>
              <a:ea typeface="仿宋_GB2312" pitchFamily="49" charset="-122"/>
            </a:endParaRPr>
          </a:p>
          <a:p>
            <a:pPr marL="990600" lvl="1" indent="-533400" eaLnBrk="1" hangingPunct="1">
              <a:buClr>
                <a:srgbClr val="006600"/>
              </a:buClr>
              <a:buFont typeface="Wingdings" panose="05000000000000000000" pitchFamily="2" charset="2"/>
              <a:buChar char="v"/>
            </a:pPr>
            <a:r>
              <a:rPr lang="zh-CN" altLang="en-US" sz="3000" b="1" dirty="0">
                <a:latin typeface="Times New Roman" panose="02020603050405020304" pitchFamily="18" charset="0"/>
                <a:ea typeface="仿宋_GB2312" pitchFamily="49" charset="-122"/>
              </a:rPr>
              <a:t>不能使用产生回路的边；</a:t>
            </a:r>
            <a:endParaRPr lang="zh-CN" altLang="en-US" sz="3000" b="1" dirty="0">
              <a:latin typeface="Times New Roman" panose="02020603050405020304" pitchFamily="18" charset="0"/>
              <a:ea typeface="仿宋_GB2312" pitchFamily="49" charset="-122"/>
            </a:endParaRPr>
          </a:p>
          <a:p>
            <a:pPr marL="990600" lvl="1" indent="-533400" eaLnBrk="1" hangingPunct="1">
              <a:buClr>
                <a:srgbClr val="006600"/>
              </a:buClr>
              <a:buFont typeface="Wingdings" panose="05000000000000000000" pitchFamily="2" charset="2"/>
              <a:buChar char="v"/>
            </a:pPr>
            <a:r>
              <a:rPr lang="zh-CN" altLang="en-US" sz="3000" b="1" dirty="0">
                <a:latin typeface="Times New Roman" panose="02020603050405020304" pitchFamily="18" charset="0"/>
                <a:ea typeface="仿宋_GB2312" pitchFamily="49" charset="-122"/>
              </a:rPr>
              <a:t>各边上的权值的总和达到</a:t>
            </a:r>
            <a:r>
              <a:rPr lang="zh-CN" altLang="en-US" sz="3000" b="1" dirty="0">
                <a:solidFill>
                  <a:srgbClr val="FF0000"/>
                </a:solidFill>
                <a:latin typeface="Times New Roman" panose="02020603050405020304" pitchFamily="18" charset="0"/>
                <a:ea typeface="仿宋_GB2312" pitchFamily="49" charset="-122"/>
              </a:rPr>
              <a:t>最小</a:t>
            </a:r>
            <a:r>
              <a:rPr lang="zh-CN" altLang="en-US" sz="3000" b="1" dirty="0">
                <a:latin typeface="Times New Roman" panose="02020603050405020304" pitchFamily="18" charset="0"/>
                <a:ea typeface="仿宋_GB2312" pitchFamily="49" charset="-122"/>
              </a:rPr>
              <a:t>。</a:t>
            </a:r>
            <a:endParaRPr lang="zh-CN" altLang="en-US" sz="3000" b="1" dirty="0">
              <a:latin typeface="Times New Roman" panose="02020603050405020304" pitchFamily="18" charset="0"/>
              <a:ea typeface="仿宋_GB2312" pitchFamily="49" charset="-122"/>
            </a:endParaRPr>
          </a:p>
        </p:txBody>
      </p:sp>
      <p:grpSp>
        <p:nvGrpSpPr>
          <p:cNvPr id="62469" name="Group 5"/>
          <p:cNvGrpSpPr/>
          <p:nvPr/>
        </p:nvGrpSpPr>
        <p:grpSpPr bwMode="auto">
          <a:xfrm>
            <a:off x="863600" y="444500"/>
            <a:ext cx="6529388" cy="3416300"/>
            <a:chOff x="0" y="0"/>
            <a:chExt cx="4113" cy="2152"/>
          </a:xfrm>
        </p:grpSpPr>
        <p:sp>
          <p:nvSpPr>
            <p:cNvPr id="62470" name="Line 4"/>
            <p:cNvSpPr>
              <a:spLocks noChangeShapeType="1"/>
            </p:cNvSpPr>
            <p:nvPr/>
          </p:nvSpPr>
          <p:spPr bwMode="auto">
            <a:xfrm>
              <a:off x="1841" y="1232"/>
              <a:ext cx="313" cy="65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71" name="Line 5"/>
            <p:cNvSpPr>
              <a:spLocks noChangeShapeType="1"/>
            </p:cNvSpPr>
            <p:nvPr/>
          </p:nvSpPr>
          <p:spPr bwMode="auto">
            <a:xfrm flipV="1">
              <a:off x="612" y="844"/>
              <a:ext cx="531" cy="347"/>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72" name="Line 6"/>
            <p:cNvSpPr>
              <a:spLocks noChangeShapeType="1"/>
            </p:cNvSpPr>
            <p:nvPr/>
          </p:nvSpPr>
          <p:spPr bwMode="auto">
            <a:xfrm flipV="1">
              <a:off x="1211" y="383"/>
              <a:ext cx="540" cy="411"/>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73" name="Line 7"/>
            <p:cNvSpPr>
              <a:spLocks noChangeShapeType="1"/>
            </p:cNvSpPr>
            <p:nvPr/>
          </p:nvSpPr>
          <p:spPr bwMode="auto">
            <a:xfrm flipH="1" flipV="1">
              <a:off x="563" y="1232"/>
              <a:ext cx="145" cy="576"/>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74" name="Line 8"/>
            <p:cNvSpPr>
              <a:spLocks noChangeShapeType="1"/>
            </p:cNvSpPr>
            <p:nvPr/>
          </p:nvSpPr>
          <p:spPr bwMode="auto">
            <a:xfrm flipV="1">
              <a:off x="772" y="1241"/>
              <a:ext cx="1025" cy="576"/>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75" name="Line 9"/>
            <p:cNvSpPr>
              <a:spLocks noChangeShapeType="1"/>
            </p:cNvSpPr>
            <p:nvPr/>
          </p:nvSpPr>
          <p:spPr bwMode="auto">
            <a:xfrm>
              <a:off x="1796" y="391"/>
              <a:ext cx="28" cy="778"/>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76" name="Line 10"/>
            <p:cNvSpPr>
              <a:spLocks noChangeShapeType="1"/>
            </p:cNvSpPr>
            <p:nvPr/>
          </p:nvSpPr>
          <p:spPr bwMode="auto">
            <a:xfrm flipV="1">
              <a:off x="1869" y="950"/>
              <a:ext cx="1299" cy="264"/>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77" name="Line 11"/>
            <p:cNvSpPr>
              <a:spLocks noChangeShapeType="1"/>
            </p:cNvSpPr>
            <p:nvPr/>
          </p:nvSpPr>
          <p:spPr bwMode="auto">
            <a:xfrm flipV="1">
              <a:off x="2172" y="976"/>
              <a:ext cx="1024" cy="896"/>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78" name="Line 12"/>
            <p:cNvSpPr>
              <a:spLocks noChangeShapeType="1"/>
            </p:cNvSpPr>
            <p:nvPr/>
          </p:nvSpPr>
          <p:spPr bwMode="auto">
            <a:xfrm>
              <a:off x="3232" y="968"/>
              <a:ext cx="284" cy="439"/>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79" name="Line 13"/>
            <p:cNvSpPr>
              <a:spLocks noChangeShapeType="1"/>
            </p:cNvSpPr>
            <p:nvPr/>
          </p:nvSpPr>
          <p:spPr bwMode="auto">
            <a:xfrm flipV="1">
              <a:off x="2199" y="1461"/>
              <a:ext cx="1326" cy="438"/>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80" name="Line 14"/>
            <p:cNvSpPr>
              <a:spLocks noChangeShapeType="1"/>
            </p:cNvSpPr>
            <p:nvPr/>
          </p:nvSpPr>
          <p:spPr bwMode="auto">
            <a:xfrm>
              <a:off x="772" y="1845"/>
              <a:ext cx="1336" cy="37"/>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81" name="Line 15"/>
            <p:cNvSpPr>
              <a:spLocks noChangeShapeType="1"/>
            </p:cNvSpPr>
            <p:nvPr/>
          </p:nvSpPr>
          <p:spPr bwMode="auto">
            <a:xfrm flipV="1">
              <a:off x="616" y="1196"/>
              <a:ext cx="1189" cy="36"/>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82" name="Line 16"/>
            <p:cNvSpPr>
              <a:spLocks noChangeShapeType="1"/>
            </p:cNvSpPr>
            <p:nvPr/>
          </p:nvSpPr>
          <p:spPr bwMode="auto">
            <a:xfrm>
              <a:off x="1211" y="857"/>
              <a:ext cx="622" cy="339"/>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83" name="Line 17"/>
            <p:cNvSpPr>
              <a:spLocks noChangeShapeType="1"/>
            </p:cNvSpPr>
            <p:nvPr/>
          </p:nvSpPr>
          <p:spPr bwMode="auto">
            <a:xfrm>
              <a:off x="599" y="1268"/>
              <a:ext cx="1536" cy="595"/>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84" name="Line 18"/>
            <p:cNvSpPr>
              <a:spLocks noChangeShapeType="1"/>
            </p:cNvSpPr>
            <p:nvPr/>
          </p:nvSpPr>
          <p:spPr bwMode="auto">
            <a:xfrm>
              <a:off x="1860" y="1241"/>
              <a:ext cx="1645" cy="184"/>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85" name="Line 19"/>
            <p:cNvSpPr>
              <a:spLocks noChangeShapeType="1"/>
            </p:cNvSpPr>
            <p:nvPr/>
          </p:nvSpPr>
          <p:spPr bwMode="auto">
            <a:xfrm flipV="1">
              <a:off x="1837" y="360"/>
              <a:ext cx="348" cy="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86" name="Line 20"/>
            <p:cNvSpPr>
              <a:spLocks noChangeShapeType="1"/>
            </p:cNvSpPr>
            <p:nvPr/>
          </p:nvSpPr>
          <p:spPr bwMode="auto">
            <a:xfrm>
              <a:off x="2285" y="388"/>
              <a:ext cx="896" cy="513"/>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87" name="Oval 21"/>
            <p:cNvSpPr>
              <a:spLocks noChangeArrowheads="1"/>
            </p:cNvSpPr>
            <p:nvPr/>
          </p:nvSpPr>
          <p:spPr bwMode="auto">
            <a:xfrm>
              <a:off x="1764" y="1145"/>
              <a:ext cx="128" cy="128"/>
            </a:xfrm>
            <a:prstGeom prst="ellipse">
              <a:avLst/>
            </a:prstGeom>
            <a:solidFill>
              <a:srgbClr val="0000FF"/>
            </a:solidFill>
            <a:ln w="9525">
              <a:solidFill>
                <a:srgbClr val="3333CC"/>
              </a:solidFill>
              <a:round/>
            </a:ln>
          </p:spPr>
          <p:txBody>
            <a:bodyPr wrap="none" anchor="ctr"/>
            <a:lstStyle/>
            <a:p>
              <a:pPr algn="ctr"/>
              <a:endParaRPr lang="zh-CN" altLang="en-US"/>
            </a:p>
          </p:txBody>
        </p:sp>
        <p:sp>
          <p:nvSpPr>
            <p:cNvPr id="62488" name="Oval 22"/>
            <p:cNvSpPr>
              <a:spLocks noChangeArrowheads="1"/>
            </p:cNvSpPr>
            <p:nvPr/>
          </p:nvSpPr>
          <p:spPr bwMode="auto">
            <a:xfrm>
              <a:off x="653" y="1773"/>
              <a:ext cx="128" cy="128"/>
            </a:xfrm>
            <a:prstGeom prst="ellipse">
              <a:avLst/>
            </a:prstGeom>
            <a:solidFill>
              <a:srgbClr val="0000FF"/>
            </a:solidFill>
            <a:ln w="9525">
              <a:solidFill>
                <a:srgbClr val="3333CC"/>
              </a:solidFill>
              <a:round/>
            </a:ln>
          </p:spPr>
          <p:txBody>
            <a:bodyPr wrap="none" anchor="ctr"/>
            <a:lstStyle/>
            <a:p>
              <a:pPr algn="ctr"/>
              <a:endParaRPr lang="zh-CN" altLang="en-US"/>
            </a:p>
          </p:txBody>
        </p:sp>
        <p:sp>
          <p:nvSpPr>
            <p:cNvPr id="62489" name="Oval 23"/>
            <p:cNvSpPr>
              <a:spLocks noChangeArrowheads="1"/>
            </p:cNvSpPr>
            <p:nvPr/>
          </p:nvSpPr>
          <p:spPr bwMode="auto">
            <a:xfrm>
              <a:off x="3145" y="871"/>
              <a:ext cx="128" cy="128"/>
            </a:xfrm>
            <a:prstGeom prst="ellipse">
              <a:avLst/>
            </a:prstGeom>
            <a:solidFill>
              <a:srgbClr val="0000FF"/>
            </a:solidFill>
            <a:ln w="9525">
              <a:solidFill>
                <a:srgbClr val="3333CC"/>
              </a:solidFill>
              <a:round/>
            </a:ln>
          </p:spPr>
          <p:txBody>
            <a:bodyPr wrap="none" anchor="ctr"/>
            <a:lstStyle/>
            <a:p>
              <a:pPr algn="ctr"/>
              <a:endParaRPr lang="zh-CN" altLang="en-US"/>
            </a:p>
          </p:txBody>
        </p:sp>
        <p:sp>
          <p:nvSpPr>
            <p:cNvPr id="62490" name="Oval 24"/>
            <p:cNvSpPr>
              <a:spLocks noChangeArrowheads="1"/>
            </p:cNvSpPr>
            <p:nvPr/>
          </p:nvSpPr>
          <p:spPr bwMode="auto">
            <a:xfrm>
              <a:off x="1714" y="291"/>
              <a:ext cx="128" cy="128"/>
            </a:xfrm>
            <a:prstGeom prst="ellipse">
              <a:avLst/>
            </a:prstGeom>
            <a:solidFill>
              <a:srgbClr val="0000FF"/>
            </a:solidFill>
            <a:ln w="9525">
              <a:solidFill>
                <a:srgbClr val="3333CC"/>
              </a:solidFill>
              <a:round/>
            </a:ln>
          </p:spPr>
          <p:txBody>
            <a:bodyPr wrap="none" anchor="ctr"/>
            <a:lstStyle/>
            <a:p>
              <a:pPr algn="ctr"/>
              <a:endParaRPr lang="zh-CN" altLang="en-US"/>
            </a:p>
          </p:txBody>
        </p:sp>
        <p:sp>
          <p:nvSpPr>
            <p:cNvPr id="62491" name="Oval 25"/>
            <p:cNvSpPr>
              <a:spLocks noChangeArrowheads="1"/>
            </p:cNvSpPr>
            <p:nvPr/>
          </p:nvSpPr>
          <p:spPr bwMode="auto">
            <a:xfrm>
              <a:off x="3474" y="1383"/>
              <a:ext cx="128" cy="128"/>
            </a:xfrm>
            <a:prstGeom prst="ellipse">
              <a:avLst/>
            </a:prstGeom>
            <a:solidFill>
              <a:srgbClr val="0000FF"/>
            </a:solidFill>
            <a:ln w="9525">
              <a:solidFill>
                <a:srgbClr val="3333CC"/>
              </a:solidFill>
              <a:round/>
            </a:ln>
          </p:spPr>
          <p:txBody>
            <a:bodyPr wrap="none" anchor="ctr"/>
            <a:lstStyle/>
            <a:p>
              <a:pPr algn="ctr"/>
              <a:endParaRPr lang="zh-CN" altLang="en-US"/>
            </a:p>
          </p:txBody>
        </p:sp>
        <p:sp>
          <p:nvSpPr>
            <p:cNvPr id="62492" name="Oval 26"/>
            <p:cNvSpPr>
              <a:spLocks noChangeArrowheads="1"/>
            </p:cNvSpPr>
            <p:nvPr/>
          </p:nvSpPr>
          <p:spPr bwMode="auto">
            <a:xfrm>
              <a:off x="507" y="1159"/>
              <a:ext cx="128" cy="128"/>
            </a:xfrm>
            <a:prstGeom prst="ellipse">
              <a:avLst/>
            </a:prstGeom>
            <a:solidFill>
              <a:srgbClr val="0000FF"/>
            </a:solidFill>
            <a:ln w="9525">
              <a:solidFill>
                <a:srgbClr val="3333CC"/>
              </a:solidFill>
              <a:round/>
            </a:ln>
          </p:spPr>
          <p:txBody>
            <a:bodyPr wrap="none" anchor="ctr"/>
            <a:lstStyle/>
            <a:p>
              <a:pPr algn="ctr"/>
              <a:endParaRPr lang="zh-CN" altLang="en-US"/>
            </a:p>
          </p:txBody>
        </p:sp>
        <p:sp>
          <p:nvSpPr>
            <p:cNvPr id="62493" name="Oval 27"/>
            <p:cNvSpPr>
              <a:spLocks noChangeArrowheads="1"/>
            </p:cNvSpPr>
            <p:nvPr/>
          </p:nvSpPr>
          <p:spPr bwMode="auto">
            <a:xfrm>
              <a:off x="1106" y="771"/>
              <a:ext cx="128" cy="128"/>
            </a:xfrm>
            <a:prstGeom prst="ellipse">
              <a:avLst/>
            </a:prstGeom>
            <a:solidFill>
              <a:srgbClr val="0000FF"/>
            </a:solidFill>
            <a:ln w="9525">
              <a:solidFill>
                <a:srgbClr val="3333CC"/>
              </a:solidFill>
              <a:round/>
            </a:ln>
          </p:spPr>
          <p:txBody>
            <a:bodyPr wrap="none" anchor="ctr"/>
            <a:lstStyle/>
            <a:p>
              <a:pPr algn="ctr"/>
              <a:endParaRPr lang="zh-CN" altLang="en-US"/>
            </a:p>
          </p:txBody>
        </p:sp>
        <p:sp>
          <p:nvSpPr>
            <p:cNvPr id="62494" name="Oval 28"/>
            <p:cNvSpPr>
              <a:spLocks noChangeArrowheads="1"/>
            </p:cNvSpPr>
            <p:nvPr/>
          </p:nvSpPr>
          <p:spPr bwMode="auto">
            <a:xfrm>
              <a:off x="2089" y="1827"/>
              <a:ext cx="128" cy="128"/>
            </a:xfrm>
            <a:prstGeom prst="ellipse">
              <a:avLst/>
            </a:prstGeom>
            <a:solidFill>
              <a:srgbClr val="0000FF"/>
            </a:solidFill>
            <a:ln w="9525">
              <a:solidFill>
                <a:srgbClr val="3333CC"/>
              </a:solidFill>
              <a:round/>
            </a:ln>
          </p:spPr>
          <p:txBody>
            <a:bodyPr wrap="none" anchor="ctr"/>
            <a:lstStyle/>
            <a:p>
              <a:pPr algn="ctr"/>
              <a:endParaRPr lang="zh-CN" altLang="en-US"/>
            </a:p>
          </p:txBody>
        </p:sp>
        <p:sp>
          <p:nvSpPr>
            <p:cNvPr id="62495" name="Oval 29"/>
            <p:cNvSpPr>
              <a:spLocks noChangeArrowheads="1"/>
            </p:cNvSpPr>
            <p:nvPr/>
          </p:nvSpPr>
          <p:spPr bwMode="auto">
            <a:xfrm>
              <a:off x="2185" y="294"/>
              <a:ext cx="128" cy="128"/>
            </a:xfrm>
            <a:prstGeom prst="ellipse">
              <a:avLst/>
            </a:prstGeom>
            <a:solidFill>
              <a:srgbClr val="0000FF"/>
            </a:solidFill>
            <a:ln w="9525">
              <a:solidFill>
                <a:srgbClr val="3333CC"/>
              </a:solidFill>
              <a:round/>
            </a:ln>
          </p:spPr>
          <p:txBody>
            <a:bodyPr wrap="none" anchor="ctr"/>
            <a:lstStyle/>
            <a:p>
              <a:pPr algn="ctr"/>
              <a:endParaRPr lang="zh-CN" altLang="en-US"/>
            </a:p>
          </p:txBody>
        </p:sp>
        <p:sp>
          <p:nvSpPr>
            <p:cNvPr id="62496" name="Text Box 30"/>
            <p:cNvSpPr txBox="1">
              <a:spLocks noChangeArrowheads="1"/>
            </p:cNvSpPr>
            <p:nvPr/>
          </p:nvSpPr>
          <p:spPr bwMode="auto">
            <a:xfrm>
              <a:off x="1504" y="13"/>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zh-CN" altLang="en-US" sz="2400" b="1">
                  <a:solidFill>
                    <a:srgbClr val="006600"/>
                  </a:solidFill>
                </a:rPr>
                <a:t>北京</a:t>
              </a:r>
              <a:endParaRPr lang="zh-CN" altLang="en-US" sz="2400" b="1">
                <a:solidFill>
                  <a:srgbClr val="006600"/>
                </a:solidFill>
              </a:endParaRPr>
            </a:p>
          </p:txBody>
        </p:sp>
        <p:sp>
          <p:nvSpPr>
            <p:cNvPr id="62497" name="Text Box 31"/>
            <p:cNvSpPr txBox="1">
              <a:spLocks noChangeArrowheads="1"/>
            </p:cNvSpPr>
            <p:nvPr/>
          </p:nvSpPr>
          <p:spPr bwMode="auto">
            <a:xfrm>
              <a:off x="2002" y="0"/>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zh-CN" altLang="en-US" sz="2400" b="1">
                  <a:solidFill>
                    <a:srgbClr val="006600"/>
                  </a:solidFill>
                </a:rPr>
                <a:t>天津</a:t>
              </a:r>
              <a:endParaRPr lang="zh-CN" altLang="en-US" sz="2400" b="1">
                <a:solidFill>
                  <a:srgbClr val="006600"/>
                </a:solidFill>
              </a:endParaRPr>
            </a:p>
          </p:txBody>
        </p:sp>
        <p:sp>
          <p:nvSpPr>
            <p:cNvPr id="62498" name="Text Box 32"/>
            <p:cNvSpPr txBox="1">
              <a:spLocks noChangeArrowheads="1"/>
            </p:cNvSpPr>
            <p:nvPr/>
          </p:nvSpPr>
          <p:spPr bwMode="auto">
            <a:xfrm>
              <a:off x="3274" y="667"/>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zh-CN" altLang="en-US" sz="2400" b="1">
                  <a:solidFill>
                    <a:srgbClr val="006600"/>
                  </a:solidFill>
                </a:rPr>
                <a:t>南京</a:t>
              </a:r>
              <a:endParaRPr lang="zh-CN" altLang="en-US" sz="2400" b="1">
                <a:solidFill>
                  <a:srgbClr val="006600"/>
                </a:solidFill>
              </a:endParaRPr>
            </a:p>
          </p:txBody>
        </p:sp>
        <p:sp>
          <p:nvSpPr>
            <p:cNvPr id="62499" name="Text Box 33"/>
            <p:cNvSpPr txBox="1">
              <a:spLocks noChangeArrowheads="1"/>
            </p:cNvSpPr>
            <p:nvPr/>
          </p:nvSpPr>
          <p:spPr bwMode="auto">
            <a:xfrm>
              <a:off x="3611" y="1297"/>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zh-CN" altLang="en-US" sz="2400" b="1">
                  <a:solidFill>
                    <a:srgbClr val="006600"/>
                  </a:solidFill>
                </a:rPr>
                <a:t>上海</a:t>
              </a:r>
              <a:endParaRPr lang="zh-CN" altLang="en-US" sz="2400" b="1">
                <a:solidFill>
                  <a:srgbClr val="006600"/>
                </a:solidFill>
              </a:endParaRPr>
            </a:p>
          </p:txBody>
        </p:sp>
        <p:sp>
          <p:nvSpPr>
            <p:cNvPr id="62500" name="Text Box 34"/>
            <p:cNvSpPr txBox="1">
              <a:spLocks noChangeArrowheads="1"/>
            </p:cNvSpPr>
            <p:nvPr/>
          </p:nvSpPr>
          <p:spPr bwMode="auto">
            <a:xfrm>
              <a:off x="2222" y="1864"/>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zh-CN" altLang="en-US" sz="2400" b="1">
                  <a:solidFill>
                    <a:srgbClr val="006600"/>
                  </a:solidFill>
                </a:rPr>
                <a:t>广州</a:t>
              </a:r>
              <a:endParaRPr lang="zh-CN" altLang="en-US" sz="2400" b="1">
                <a:solidFill>
                  <a:srgbClr val="006600"/>
                </a:solidFill>
              </a:endParaRPr>
            </a:p>
          </p:txBody>
        </p:sp>
        <p:sp>
          <p:nvSpPr>
            <p:cNvPr id="62501" name="Text Box 35"/>
            <p:cNvSpPr txBox="1">
              <a:spLocks noChangeArrowheads="1"/>
            </p:cNvSpPr>
            <p:nvPr/>
          </p:nvSpPr>
          <p:spPr bwMode="auto">
            <a:xfrm>
              <a:off x="621" y="556"/>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zh-CN" altLang="en-US" sz="2400" b="1">
                  <a:solidFill>
                    <a:srgbClr val="006600"/>
                  </a:solidFill>
                </a:rPr>
                <a:t>西安</a:t>
              </a:r>
              <a:endParaRPr lang="zh-CN" altLang="en-US" sz="2400" b="1">
                <a:solidFill>
                  <a:srgbClr val="006600"/>
                </a:solidFill>
              </a:endParaRPr>
            </a:p>
          </p:txBody>
        </p:sp>
        <p:sp>
          <p:nvSpPr>
            <p:cNvPr id="62502" name="Text Box 36"/>
            <p:cNvSpPr txBox="1">
              <a:spLocks noChangeArrowheads="1"/>
            </p:cNvSpPr>
            <p:nvPr/>
          </p:nvSpPr>
          <p:spPr bwMode="auto">
            <a:xfrm>
              <a:off x="0" y="1042"/>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zh-CN" altLang="en-US" sz="2400" b="1">
                  <a:solidFill>
                    <a:srgbClr val="006600"/>
                  </a:solidFill>
                </a:rPr>
                <a:t>成都</a:t>
              </a:r>
              <a:endParaRPr lang="zh-CN" altLang="en-US" sz="2400" b="1">
                <a:solidFill>
                  <a:srgbClr val="006600"/>
                </a:solidFill>
              </a:endParaRPr>
            </a:p>
          </p:txBody>
        </p:sp>
        <p:sp>
          <p:nvSpPr>
            <p:cNvPr id="62503" name="Text Box 37"/>
            <p:cNvSpPr txBox="1">
              <a:spLocks noChangeArrowheads="1"/>
            </p:cNvSpPr>
            <p:nvPr/>
          </p:nvSpPr>
          <p:spPr bwMode="auto">
            <a:xfrm>
              <a:off x="165" y="1700"/>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zh-CN" altLang="en-US" sz="2400" b="1">
                  <a:solidFill>
                    <a:srgbClr val="006600"/>
                  </a:solidFill>
                </a:rPr>
                <a:t>昆明</a:t>
              </a:r>
              <a:endParaRPr lang="zh-CN" altLang="en-US" sz="2400" b="1">
                <a:solidFill>
                  <a:srgbClr val="006600"/>
                </a:solidFill>
              </a:endParaRPr>
            </a:p>
          </p:txBody>
        </p:sp>
        <p:sp>
          <p:nvSpPr>
            <p:cNvPr id="62504" name="Text Box 38"/>
            <p:cNvSpPr txBox="1">
              <a:spLocks noChangeArrowheads="1"/>
            </p:cNvSpPr>
            <p:nvPr/>
          </p:nvSpPr>
          <p:spPr bwMode="auto">
            <a:xfrm>
              <a:off x="1810" y="868"/>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zh-CN" altLang="en-US" sz="2400" b="1">
                  <a:solidFill>
                    <a:srgbClr val="006600"/>
                  </a:solidFill>
                </a:rPr>
                <a:t>武汉</a:t>
              </a:r>
              <a:endParaRPr lang="zh-CN" altLang="en-US" sz="2400" b="1">
                <a:solidFill>
                  <a:srgbClr val="006600"/>
                </a:solidFill>
              </a:endParaRPr>
            </a:p>
          </p:txBody>
        </p:sp>
        <p:sp>
          <p:nvSpPr>
            <p:cNvPr id="62505" name="Text Box 39"/>
            <p:cNvSpPr txBox="1">
              <a:spLocks noChangeArrowheads="1"/>
            </p:cNvSpPr>
            <p:nvPr/>
          </p:nvSpPr>
          <p:spPr bwMode="auto">
            <a:xfrm>
              <a:off x="2651" y="369"/>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tx2"/>
                  </a:solidFill>
                </a:rPr>
                <a:t>34</a:t>
              </a:r>
              <a:endParaRPr lang="en-US" altLang="zh-CN" sz="2400" b="1">
                <a:solidFill>
                  <a:schemeClr val="tx2"/>
                </a:solidFill>
              </a:endParaRPr>
            </a:p>
          </p:txBody>
        </p:sp>
        <p:sp>
          <p:nvSpPr>
            <p:cNvPr id="62506" name="Text Box 40"/>
            <p:cNvSpPr txBox="1">
              <a:spLocks noChangeArrowheads="1"/>
            </p:cNvSpPr>
            <p:nvPr/>
          </p:nvSpPr>
          <p:spPr bwMode="auto">
            <a:xfrm>
              <a:off x="1897" y="32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tx2"/>
                  </a:solidFill>
                </a:rPr>
                <a:t>7</a:t>
              </a:r>
              <a:endParaRPr lang="en-US" altLang="zh-CN" sz="2400" b="1">
                <a:solidFill>
                  <a:schemeClr val="tx2"/>
                </a:solidFill>
              </a:endParaRPr>
            </a:p>
          </p:txBody>
        </p:sp>
        <p:sp>
          <p:nvSpPr>
            <p:cNvPr id="62507" name="Text Box 41"/>
            <p:cNvSpPr txBox="1">
              <a:spLocks noChangeArrowheads="1"/>
            </p:cNvSpPr>
            <p:nvPr/>
          </p:nvSpPr>
          <p:spPr bwMode="auto">
            <a:xfrm>
              <a:off x="3369" y="98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tx2"/>
                  </a:solidFill>
                </a:rPr>
                <a:t>6</a:t>
              </a:r>
              <a:endParaRPr lang="en-US" altLang="zh-CN" sz="2400" b="1">
                <a:solidFill>
                  <a:schemeClr val="tx2"/>
                </a:solidFill>
              </a:endParaRPr>
            </a:p>
          </p:txBody>
        </p:sp>
        <p:sp>
          <p:nvSpPr>
            <p:cNvPr id="62508" name="Text Box 42"/>
            <p:cNvSpPr txBox="1">
              <a:spLocks noChangeArrowheads="1"/>
            </p:cNvSpPr>
            <p:nvPr/>
          </p:nvSpPr>
          <p:spPr bwMode="auto">
            <a:xfrm>
              <a:off x="2939" y="1617"/>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tx2"/>
                  </a:solidFill>
                </a:rPr>
                <a:t>41</a:t>
              </a:r>
              <a:endParaRPr lang="en-US" altLang="zh-CN" sz="2400" b="1">
                <a:solidFill>
                  <a:schemeClr val="tx2"/>
                </a:solidFill>
              </a:endParaRPr>
            </a:p>
          </p:txBody>
        </p:sp>
        <p:sp>
          <p:nvSpPr>
            <p:cNvPr id="62509" name="Text Box 43"/>
            <p:cNvSpPr txBox="1">
              <a:spLocks noChangeArrowheads="1"/>
            </p:cNvSpPr>
            <p:nvPr/>
          </p:nvSpPr>
          <p:spPr bwMode="auto">
            <a:xfrm>
              <a:off x="1257" y="1855"/>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tx2"/>
                  </a:solidFill>
                </a:rPr>
                <a:t>58</a:t>
              </a:r>
              <a:endParaRPr lang="en-US" altLang="zh-CN" sz="2400" b="1">
                <a:solidFill>
                  <a:schemeClr val="tx2"/>
                </a:solidFill>
              </a:endParaRPr>
            </a:p>
          </p:txBody>
        </p:sp>
        <p:sp>
          <p:nvSpPr>
            <p:cNvPr id="62510" name="Text Box 44"/>
            <p:cNvSpPr txBox="1">
              <a:spLocks noChangeArrowheads="1"/>
            </p:cNvSpPr>
            <p:nvPr/>
          </p:nvSpPr>
          <p:spPr bwMode="auto">
            <a:xfrm>
              <a:off x="1175" y="32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tx2"/>
                  </a:solidFill>
                </a:rPr>
                <a:t>31</a:t>
              </a:r>
              <a:endParaRPr lang="en-US" altLang="zh-CN" sz="2400" b="1">
                <a:solidFill>
                  <a:schemeClr val="tx2"/>
                </a:solidFill>
              </a:endParaRPr>
            </a:p>
          </p:txBody>
        </p:sp>
        <p:sp>
          <p:nvSpPr>
            <p:cNvPr id="62511" name="Text Box 45"/>
            <p:cNvSpPr txBox="1">
              <a:spLocks noChangeArrowheads="1"/>
            </p:cNvSpPr>
            <p:nvPr/>
          </p:nvSpPr>
          <p:spPr bwMode="auto">
            <a:xfrm>
              <a:off x="1814" y="565"/>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tx2"/>
                  </a:solidFill>
                </a:rPr>
                <a:t>24</a:t>
              </a:r>
              <a:endParaRPr lang="en-US" altLang="zh-CN" sz="2400" b="1">
                <a:solidFill>
                  <a:schemeClr val="tx2"/>
                </a:solidFill>
              </a:endParaRPr>
            </a:p>
          </p:txBody>
        </p:sp>
        <p:sp>
          <p:nvSpPr>
            <p:cNvPr id="62512" name="Text Box 46"/>
            <p:cNvSpPr txBox="1">
              <a:spLocks noChangeArrowheads="1"/>
            </p:cNvSpPr>
            <p:nvPr/>
          </p:nvSpPr>
          <p:spPr bwMode="auto">
            <a:xfrm>
              <a:off x="2409" y="786"/>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tx2"/>
                  </a:solidFill>
                </a:rPr>
                <a:t>19</a:t>
              </a:r>
              <a:endParaRPr lang="en-US" altLang="zh-CN" sz="2400" b="1">
                <a:solidFill>
                  <a:schemeClr val="tx2"/>
                </a:solidFill>
              </a:endParaRPr>
            </a:p>
          </p:txBody>
        </p:sp>
        <p:sp>
          <p:nvSpPr>
            <p:cNvPr id="62513" name="Text Box 47"/>
            <p:cNvSpPr txBox="1">
              <a:spLocks noChangeArrowheads="1"/>
            </p:cNvSpPr>
            <p:nvPr/>
          </p:nvSpPr>
          <p:spPr bwMode="auto">
            <a:xfrm>
              <a:off x="2499" y="107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tx2"/>
                  </a:solidFill>
                </a:rPr>
                <a:t>25</a:t>
              </a:r>
              <a:endParaRPr lang="en-US" altLang="zh-CN" sz="2400" b="1">
                <a:solidFill>
                  <a:schemeClr val="tx2"/>
                </a:solidFill>
              </a:endParaRPr>
            </a:p>
          </p:txBody>
        </p:sp>
        <p:sp>
          <p:nvSpPr>
            <p:cNvPr id="62514" name="Text Box 48"/>
            <p:cNvSpPr txBox="1">
              <a:spLocks noChangeArrowheads="1"/>
            </p:cNvSpPr>
            <p:nvPr/>
          </p:nvSpPr>
          <p:spPr bwMode="auto">
            <a:xfrm>
              <a:off x="2592" y="139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tx2"/>
                  </a:solidFill>
                </a:rPr>
                <a:t>38</a:t>
              </a:r>
              <a:endParaRPr lang="en-US" altLang="zh-CN" sz="2400" b="1">
                <a:solidFill>
                  <a:schemeClr val="tx2"/>
                </a:solidFill>
              </a:endParaRPr>
            </a:p>
          </p:txBody>
        </p:sp>
        <p:sp>
          <p:nvSpPr>
            <p:cNvPr id="62515" name="Text Box 49"/>
            <p:cNvSpPr txBox="1">
              <a:spLocks noChangeArrowheads="1"/>
            </p:cNvSpPr>
            <p:nvPr/>
          </p:nvSpPr>
          <p:spPr bwMode="auto">
            <a:xfrm>
              <a:off x="2007" y="139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tx2"/>
                  </a:solidFill>
                </a:rPr>
                <a:t>22</a:t>
              </a:r>
              <a:endParaRPr lang="en-US" altLang="zh-CN" sz="2400" b="1">
                <a:solidFill>
                  <a:schemeClr val="tx2"/>
                </a:solidFill>
              </a:endParaRPr>
            </a:p>
          </p:txBody>
        </p:sp>
        <p:sp>
          <p:nvSpPr>
            <p:cNvPr id="62516" name="Text Box 50"/>
            <p:cNvSpPr txBox="1">
              <a:spLocks noChangeArrowheads="1"/>
            </p:cNvSpPr>
            <p:nvPr/>
          </p:nvSpPr>
          <p:spPr bwMode="auto">
            <a:xfrm>
              <a:off x="1403" y="722"/>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tx2"/>
                  </a:solidFill>
                </a:rPr>
                <a:t>22</a:t>
              </a:r>
              <a:endParaRPr lang="en-US" altLang="zh-CN" sz="2400" b="1">
                <a:solidFill>
                  <a:schemeClr val="tx2"/>
                </a:solidFill>
              </a:endParaRPr>
            </a:p>
          </p:txBody>
        </p:sp>
        <p:sp>
          <p:nvSpPr>
            <p:cNvPr id="62517" name="Text Box 51"/>
            <p:cNvSpPr txBox="1">
              <a:spLocks noChangeArrowheads="1"/>
            </p:cNvSpPr>
            <p:nvPr/>
          </p:nvSpPr>
          <p:spPr bwMode="auto">
            <a:xfrm>
              <a:off x="580" y="794"/>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tx2"/>
                  </a:solidFill>
                </a:rPr>
                <a:t>19</a:t>
              </a:r>
              <a:endParaRPr lang="en-US" altLang="zh-CN" sz="2400" b="1">
                <a:solidFill>
                  <a:schemeClr val="tx2"/>
                </a:solidFill>
              </a:endParaRPr>
            </a:p>
          </p:txBody>
        </p:sp>
        <p:sp>
          <p:nvSpPr>
            <p:cNvPr id="62518" name="Text Box 52"/>
            <p:cNvSpPr txBox="1">
              <a:spLocks noChangeArrowheads="1"/>
            </p:cNvSpPr>
            <p:nvPr/>
          </p:nvSpPr>
          <p:spPr bwMode="auto">
            <a:xfrm>
              <a:off x="333" y="1415"/>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tx2"/>
                  </a:solidFill>
                </a:rPr>
                <a:t>31</a:t>
              </a:r>
              <a:endParaRPr lang="en-US" altLang="zh-CN" sz="2400" b="1">
                <a:solidFill>
                  <a:schemeClr val="tx2"/>
                </a:solidFill>
              </a:endParaRPr>
            </a:p>
          </p:txBody>
        </p:sp>
        <p:sp>
          <p:nvSpPr>
            <p:cNvPr id="62519" name="Text Box 53"/>
            <p:cNvSpPr txBox="1">
              <a:spLocks noChangeArrowheads="1"/>
            </p:cNvSpPr>
            <p:nvPr/>
          </p:nvSpPr>
          <p:spPr bwMode="auto">
            <a:xfrm>
              <a:off x="1029" y="959"/>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tx2"/>
                  </a:solidFill>
                </a:rPr>
                <a:t>39</a:t>
              </a:r>
              <a:endParaRPr lang="en-US" altLang="zh-CN" sz="2400" b="1">
                <a:solidFill>
                  <a:schemeClr val="tx2"/>
                </a:solidFill>
              </a:endParaRPr>
            </a:p>
          </p:txBody>
        </p:sp>
        <p:sp>
          <p:nvSpPr>
            <p:cNvPr id="62520" name="Text Box 54"/>
            <p:cNvSpPr txBox="1">
              <a:spLocks noChangeArrowheads="1"/>
            </p:cNvSpPr>
            <p:nvPr/>
          </p:nvSpPr>
          <p:spPr bwMode="auto">
            <a:xfrm>
              <a:off x="1065" y="1553"/>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tx2"/>
                  </a:solidFill>
                </a:rPr>
                <a:t>44</a:t>
              </a:r>
              <a:endParaRPr lang="en-US" altLang="zh-CN" sz="2400" b="1">
                <a:solidFill>
                  <a:schemeClr val="tx2"/>
                </a:solidFill>
              </a:endParaRPr>
            </a:p>
          </p:txBody>
        </p:sp>
        <p:sp>
          <p:nvSpPr>
            <p:cNvPr id="62521" name="Text Box 55"/>
            <p:cNvSpPr txBox="1">
              <a:spLocks noChangeArrowheads="1"/>
            </p:cNvSpPr>
            <p:nvPr/>
          </p:nvSpPr>
          <p:spPr bwMode="auto">
            <a:xfrm>
              <a:off x="1595" y="1416"/>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tx2"/>
                  </a:solidFill>
                </a:rPr>
                <a:t>50</a:t>
              </a:r>
              <a:endParaRPr lang="en-US" altLang="zh-CN" sz="2400" b="1">
                <a:solidFill>
                  <a:schemeClr val="tx2"/>
                </a:solidFill>
              </a:endParaRPr>
            </a:p>
          </p:txBody>
        </p:sp>
      </p:gr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78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78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578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41671F4D-E7F2-4882-95F9-9EB8038BBA82}"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13315" name="灯片编号占位符 4"/>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r>
              <a:rPr lang="en-US" altLang="zh-CN" sz="1800" b="1">
                <a:latin typeface="华文新魏" panose="02010800040101010101" pitchFamily="2" charset="-122"/>
                <a:ea typeface="华文新魏" panose="02010800040101010101" pitchFamily="2" charset="-122"/>
              </a:rPr>
              <a:t>146-</a:t>
            </a:r>
            <a:fld id="{41CA37A6-1387-4A27-81E6-DDABB2236033}"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15364" name="Rectangle 2"/>
          <p:cNvSpPr>
            <a:spLocks noGrp="1" noChangeArrowheads="1"/>
          </p:cNvSpPr>
          <p:nvPr>
            <p:ph type="body" idx="4294967295"/>
          </p:nvPr>
        </p:nvSpPr>
        <p:spPr>
          <a:xfrm>
            <a:off x="190500" y="725488"/>
            <a:ext cx="8763000" cy="5943600"/>
          </a:xfrm>
        </p:spPr>
        <p:txBody>
          <a:bodyPr/>
          <a:lstStyle/>
          <a:p>
            <a:pPr eaLnBrk="1" hangingPunct="1">
              <a:lnSpc>
                <a:spcPct val="105000"/>
              </a:lnSpc>
              <a:buClr>
                <a:srgbClr val="800080"/>
              </a:buClr>
              <a:buSzPct val="50000"/>
              <a:buFont typeface="Wingdings" panose="05000000000000000000" pitchFamily="2" charset="2"/>
              <a:buNone/>
            </a:pPr>
            <a:r>
              <a:rPr lang="en-US" altLang="zh-CN" sz="3000" b="1">
                <a:latin typeface="Times New Roman" panose="02020603050405020304" pitchFamily="18" charset="0"/>
                <a:ea typeface="仿宋_GB2312" pitchFamily="49" charset="-122"/>
              </a:rPr>
              <a:t>7. </a:t>
            </a:r>
            <a:r>
              <a:rPr lang="zh-CN" altLang="en-US" sz="3000" b="1">
                <a:solidFill>
                  <a:schemeClr val="tx2"/>
                </a:solidFill>
                <a:latin typeface="Times New Roman" panose="02020603050405020304" pitchFamily="18" charset="0"/>
                <a:ea typeface="仿宋_GB2312" pitchFamily="49" charset="-122"/>
              </a:rPr>
              <a:t>顶点的度</a:t>
            </a:r>
            <a:r>
              <a:rPr lang="zh-CN" altLang="en-US" sz="3000" b="1">
                <a:latin typeface="Times New Roman" panose="02020603050405020304" pitchFamily="18" charset="0"/>
                <a:ea typeface="仿宋_GB2312" pitchFamily="49" charset="-122"/>
              </a:rPr>
              <a:t>  一个顶点</a:t>
            </a:r>
            <a:r>
              <a:rPr lang="en-US" altLang="zh-CN" sz="3000" b="1" i="1">
                <a:latin typeface="Times New Roman" panose="02020603050405020304" pitchFamily="18" charset="0"/>
                <a:ea typeface="仿宋_GB2312" pitchFamily="49" charset="-122"/>
              </a:rPr>
              <a:t>v</a:t>
            </a:r>
            <a:r>
              <a:rPr lang="zh-CN" altLang="en-US" sz="3000" b="1">
                <a:latin typeface="Times New Roman" panose="02020603050405020304" pitchFamily="18" charset="0"/>
                <a:ea typeface="仿宋_GB2312" pitchFamily="49" charset="-122"/>
              </a:rPr>
              <a:t>的度是与它相关联的边的条数。在有向图中</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顶点的度等于该顶点的入度与出度之和。</a:t>
            </a:r>
            <a:endParaRPr lang="zh-CN" altLang="en-US" sz="3000" b="1">
              <a:latin typeface="Times New Roman" panose="02020603050405020304" pitchFamily="18" charset="0"/>
              <a:ea typeface="仿宋_GB2312" pitchFamily="49" charset="-122"/>
            </a:endParaRPr>
          </a:p>
          <a:p>
            <a:pPr eaLnBrk="1" hangingPunct="1">
              <a:lnSpc>
                <a:spcPct val="105000"/>
              </a:lnSpc>
              <a:buClr>
                <a:srgbClr val="800080"/>
              </a:buClr>
              <a:buSzPct val="50000"/>
              <a:buFont typeface="Wingdings" panose="05000000000000000000" pitchFamily="2" charset="2"/>
              <a:buNone/>
            </a:pPr>
            <a:r>
              <a:rPr lang="zh-CN" altLang="en-US" sz="3000" b="1">
                <a:solidFill>
                  <a:schemeClr val="tx2"/>
                </a:solidFill>
                <a:latin typeface="Times New Roman" panose="02020603050405020304" pitchFamily="18" charset="0"/>
                <a:ea typeface="仿宋_GB2312" pitchFamily="49" charset="-122"/>
              </a:rPr>
              <a:t>           </a:t>
            </a:r>
            <a:endParaRPr lang="zh-CN" altLang="en-US" sz="3000" b="1">
              <a:latin typeface="Times New Roman" panose="02020603050405020304" pitchFamily="18" charset="0"/>
              <a:ea typeface="仿宋_GB2312" pitchFamily="49" charset="-122"/>
            </a:endParaRPr>
          </a:p>
          <a:p>
            <a:pPr eaLnBrk="1" hangingPunct="1">
              <a:lnSpc>
                <a:spcPct val="105000"/>
              </a:lnSpc>
              <a:buClr>
                <a:srgbClr val="800080"/>
              </a:buClr>
              <a:buSzPct val="50000"/>
              <a:buFont typeface="Wingdings" panose="05000000000000000000" pitchFamily="2" charset="2"/>
              <a:buNone/>
            </a:pPr>
            <a:r>
              <a:rPr lang="en-US" altLang="zh-CN" sz="3000" b="1">
                <a:latin typeface="Times New Roman" panose="02020603050405020304" pitchFamily="18" charset="0"/>
                <a:ea typeface="仿宋_GB2312" pitchFamily="49" charset="-122"/>
              </a:rPr>
              <a:t>8.</a:t>
            </a:r>
            <a:r>
              <a:rPr lang="en-US" altLang="zh-CN" sz="3000" b="1">
                <a:solidFill>
                  <a:schemeClr val="tx2"/>
                </a:solidFill>
                <a:latin typeface="Times New Roman" panose="02020603050405020304" pitchFamily="18" charset="0"/>
                <a:ea typeface="仿宋_GB2312" pitchFamily="49" charset="-122"/>
              </a:rPr>
              <a:t> </a:t>
            </a:r>
            <a:r>
              <a:rPr lang="zh-CN" altLang="en-US" sz="3000" b="1">
                <a:solidFill>
                  <a:schemeClr val="tx2"/>
                </a:solidFill>
                <a:latin typeface="Times New Roman" panose="02020603050405020304" pitchFamily="18" charset="0"/>
                <a:ea typeface="仿宋_GB2312" pitchFamily="49" charset="-122"/>
              </a:rPr>
              <a:t>路径</a:t>
            </a:r>
            <a:r>
              <a:rPr lang="zh-CN" altLang="en-US" sz="3000" b="1">
                <a:latin typeface="Times New Roman" panose="02020603050405020304" pitchFamily="18" charset="0"/>
                <a:ea typeface="仿宋_GB2312" pitchFamily="49" charset="-122"/>
              </a:rPr>
              <a:t>    在图 </a:t>
            </a:r>
            <a:r>
              <a:rPr lang="en-US" altLang="zh-CN" sz="3000" b="1">
                <a:latin typeface="Times New Roman" panose="02020603050405020304" pitchFamily="18" charset="0"/>
                <a:ea typeface="仿宋_GB2312" pitchFamily="49" charset="-122"/>
              </a:rPr>
              <a:t>G</a:t>
            </a:r>
            <a:r>
              <a:rPr lang="zh-CN" altLang="en-US"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V</a:t>
            </a:r>
            <a:r>
              <a:rPr lang="en-US" altLang="zh-CN" sz="3000" b="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E</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中</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若从顶点</a:t>
            </a:r>
            <a:r>
              <a:rPr lang="zh-CN" altLang="en-US" sz="3000" b="1">
                <a:solidFill>
                  <a:srgbClr val="FF3300"/>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i</a:t>
            </a:r>
            <a:r>
              <a:rPr lang="en-US" altLang="zh-CN" sz="3000" b="1" i="1" baseline="-25000">
                <a:solidFill>
                  <a:srgbClr val="FF3300"/>
                </a:solidFill>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出发</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沿一些边经过一些顶点</a:t>
            </a:r>
            <a:r>
              <a:rPr lang="zh-CN" altLang="en-US" sz="3000" b="1">
                <a:solidFill>
                  <a:srgbClr val="FF3300"/>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p</a:t>
            </a:r>
            <a:r>
              <a:rPr lang="en-US" altLang="zh-CN" sz="3000" b="1" baseline="-25000">
                <a:solidFill>
                  <a:schemeClr val="tx2"/>
                </a:solidFill>
                <a:latin typeface="Times New Roman" panose="02020603050405020304" pitchFamily="18" charset="0"/>
                <a:ea typeface="仿宋_GB2312" pitchFamily="49" charset="-122"/>
              </a:rPr>
              <a:t>1</a:t>
            </a:r>
            <a:r>
              <a:rPr lang="en-US" altLang="zh-CN" sz="3000" b="1">
                <a:latin typeface="Times New Roman" panose="02020603050405020304" pitchFamily="18" charset="0"/>
                <a:ea typeface="仿宋_GB2312" pitchFamily="49" charset="-122"/>
              </a:rPr>
              <a:t>,</a:t>
            </a:r>
            <a:r>
              <a:rPr lang="en-US" altLang="zh-CN" sz="3000" b="1">
                <a:solidFill>
                  <a:srgbClr val="008080"/>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p</a:t>
            </a:r>
            <a:r>
              <a:rPr lang="en-US" altLang="zh-CN" sz="3000" b="1" baseline="-25000">
                <a:solidFill>
                  <a:schemeClr val="tx2"/>
                </a:solidFill>
                <a:latin typeface="Times New Roman" panose="02020603050405020304" pitchFamily="18" charset="0"/>
                <a:ea typeface="仿宋_GB2312" pitchFamily="49" charset="-122"/>
              </a:rPr>
              <a:t>2</a:t>
            </a:r>
            <a:r>
              <a:rPr lang="en-US" altLang="zh-CN" sz="3000" b="1">
                <a:latin typeface="Times New Roman" panose="02020603050405020304" pitchFamily="18" charset="0"/>
                <a:ea typeface="仿宋_GB2312" pitchFamily="49" charset="-122"/>
              </a:rPr>
              <a:t>, …,</a:t>
            </a:r>
            <a:r>
              <a:rPr lang="en-US" altLang="zh-CN" sz="3000" b="1">
                <a:solidFill>
                  <a:srgbClr val="008080"/>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pm</a:t>
            </a:r>
            <a:r>
              <a:rPr lang="zh-CN" altLang="en-US" sz="3000" b="1">
                <a:latin typeface="Times New Roman" panose="02020603050405020304" pitchFamily="18" charset="0"/>
                <a:ea typeface="仿宋_GB2312" pitchFamily="49" charset="-122"/>
              </a:rPr>
              <a:t>，到达顶点</a:t>
            </a:r>
            <a:r>
              <a:rPr lang="en-US" altLang="zh-CN" sz="3000" b="1" i="1">
                <a:solidFill>
                  <a:srgbClr val="FF3300"/>
                </a:solidFill>
                <a:latin typeface="Times New Roman" panose="02020603050405020304" pitchFamily="18" charset="0"/>
                <a:ea typeface="仿宋_GB2312" pitchFamily="49" charset="-122"/>
              </a:rPr>
              <a:t>v</a:t>
            </a:r>
            <a:r>
              <a:rPr lang="en-US" altLang="zh-CN" sz="3000" b="1" i="1" baseline="-25000">
                <a:solidFill>
                  <a:srgbClr val="FF3300"/>
                </a:solidFill>
                <a:latin typeface="Times New Roman" panose="02020603050405020304" pitchFamily="18" charset="0"/>
                <a:ea typeface="仿宋_GB2312" pitchFamily="49" charset="-122"/>
              </a:rPr>
              <a:t>j</a:t>
            </a:r>
            <a:r>
              <a:rPr lang="zh-CN" altLang="en-US" sz="3000" b="1">
                <a:latin typeface="Times New Roman" panose="02020603050405020304" pitchFamily="18" charset="0"/>
                <a:ea typeface="仿宋_GB2312" pitchFamily="49" charset="-122"/>
              </a:rPr>
              <a:t>。则称顶点序列</a:t>
            </a:r>
            <a:r>
              <a:rPr lang="zh-CN" altLang="en-US" sz="3000" b="1">
                <a:solidFill>
                  <a:srgbClr val="008080"/>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i </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p</a:t>
            </a:r>
            <a:r>
              <a:rPr lang="en-US" altLang="zh-CN" sz="3000" b="1" baseline="-25000">
                <a:solidFill>
                  <a:schemeClr val="tx2"/>
                </a:solidFill>
                <a:latin typeface="Times New Roman" panose="02020603050405020304" pitchFamily="18" charset="0"/>
                <a:ea typeface="仿宋_GB2312" pitchFamily="49" charset="-122"/>
              </a:rPr>
              <a:t>1 </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p</a:t>
            </a:r>
            <a:r>
              <a:rPr lang="en-US" altLang="zh-CN" sz="3000" b="1" baseline="-25000">
                <a:solidFill>
                  <a:schemeClr val="tx2"/>
                </a:solidFill>
                <a:latin typeface="Times New Roman" panose="02020603050405020304" pitchFamily="18" charset="0"/>
                <a:ea typeface="仿宋_GB2312" pitchFamily="49" charset="-122"/>
              </a:rPr>
              <a:t>2 </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pm </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j</a:t>
            </a:r>
            <a:r>
              <a:rPr lang="en-US" altLang="zh-CN" sz="3000" b="1">
                <a:solidFill>
                  <a:schemeClr val="tx2"/>
                </a:solidFill>
                <a:latin typeface="Times New Roman" panose="02020603050405020304" pitchFamily="18" charset="0"/>
                <a:ea typeface="仿宋_GB2312" pitchFamily="49" charset="-122"/>
              </a:rPr>
              <a:t>)</a:t>
            </a:r>
            <a:r>
              <a:rPr lang="en-US" altLang="zh-CN" sz="3000" b="1">
                <a:solidFill>
                  <a:srgbClr val="008080"/>
                </a:solidFill>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为从顶点</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i </a:t>
            </a:r>
            <a:r>
              <a:rPr lang="zh-CN" altLang="en-US" sz="3000" b="1">
                <a:latin typeface="Times New Roman" panose="02020603050405020304" pitchFamily="18" charset="0"/>
                <a:ea typeface="仿宋_GB2312" pitchFamily="49" charset="-122"/>
              </a:rPr>
              <a:t>到顶点</a:t>
            </a:r>
            <a:r>
              <a:rPr lang="zh-CN" altLang="en-US"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j </a:t>
            </a:r>
            <a:r>
              <a:rPr lang="zh-CN" altLang="en-US" sz="3000" b="1">
                <a:latin typeface="Times New Roman" panose="02020603050405020304" pitchFamily="18" charset="0"/>
                <a:ea typeface="仿宋_GB2312" pitchFamily="49" charset="-122"/>
              </a:rPr>
              <a:t>的路径。它经过的边</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i</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p</a:t>
            </a:r>
            <a:r>
              <a:rPr lang="en-US" altLang="zh-CN" sz="3000" b="1" baseline="-25000">
                <a:solidFill>
                  <a:schemeClr val="tx2"/>
                </a:solidFill>
                <a:latin typeface="Times New Roman" panose="02020603050405020304" pitchFamily="18" charset="0"/>
                <a:ea typeface="仿宋_GB2312" pitchFamily="49" charset="-122"/>
              </a:rPr>
              <a:t>1</a:t>
            </a:r>
            <a:r>
              <a:rPr lang="en-US" altLang="zh-CN" sz="3000" b="1">
                <a:solidFill>
                  <a:schemeClr val="tx2"/>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p</a:t>
            </a:r>
            <a:r>
              <a:rPr lang="en-US" altLang="zh-CN" sz="3000" b="1" baseline="-25000">
                <a:solidFill>
                  <a:schemeClr val="tx2"/>
                </a:solidFill>
                <a:latin typeface="Times New Roman" panose="02020603050405020304" pitchFamily="18" charset="0"/>
                <a:ea typeface="仿宋_GB2312" pitchFamily="49" charset="-122"/>
              </a:rPr>
              <a:t>1</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p</a:t>
            </a:r>
            <a:r>
              <a:rPr lang="en-US" altLang="zh-CN" sz="3000" b="1" baseline="-25000">
                <a:solidFill>
                  <a:schemeClr val="tx2"/>
                </a:solidFill>
                <a:latin typeface="Times New Roman" panose="02020603050405020304" pitchFamily="18" charset="0"/>
                <a:ea typeface="仿宋_GB2312" pitchFamily="49" charset="-122"/>
              </a:rPr>
              <a:t>2</a:t>
            </a:r>
            <a:r>
              <a:rPr lang="en-US" altLang="zh-CN" sz="3000" b="1">
                <a:solidFill>
                  <a:schemeClr val="tx2"/>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pm</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 v</a:t>
            </a:r>
            <a:r>
              <a:rPr lang="en-US" altLang="zh-CN" sz="3000" b="1" i="1" baseline="-25000">
                <a:solidFill>
                  <a:schemeClr val="tx2"/>
                </a:solidFill>
                <a:latin typeface="Times New Roman" panose="02020603050405020304" pitchFamily="18" charset="0"/>
                <a:ea typeface="仿宋_GB2312" pitchFamily="49" charset="-122"/>
              </a:rPr>
              <a:t>j</a:t>
            </a:r>
            <a:r>
              <a:rPr lang="en-US" altLang="zh-CN" sz="3000" b="1">
                <a:solidFill>
                  <a:schemeClr val="tx2"/>
                </a:solidFill>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应是属于</a:t>
            </a:r>
            <a:r>
              <a:rPr lang="en-US" altLang="zh-CN" sz="3000" b="1" i="1">
                <a:latin typeface="Times New Roman" panose="02020603050405020304" pitchFamily="18" charset="0"/>
                <a:ea typeface="仿宋_GB2312" pitchFamily="49" charset="-122"/>
              </a:rPr>
              <a:t>E</a:t>
            </a:r>
            <a:r>
              <a:rPr lang="zh-CN" altLang="en-US" sz="3000" b="1">
                <a:latin typeface="Times New Roman" panose="02020603050405020304" pitchFamily="18" charset="0"/>
                <a:ea typeface="仿宋_GB2312" pitchFamily="49" charset="-122"/>
              </a:rPr>
              <a:t>的边。</a:t>
            </a:r>
            <a:endParaRPr lang="zh-CN" altLang="en-US" sz="3000" b="1">
              <a:latin typeface="Times New Roman" panose="02020603050405020304" pitchFamily="18" charset="0"/>
              <a:ea typeface="仿宋_GB2312" pitchFamily="49" charset="-122"/>
            </a:endParaRPr>
          </a:p>
        </p:txBody>
      </p:sp>
      <p:sp>
        <p:nvSpPr>
          <p:cNvPr id="13317" name="Rectangle 2"/>
          <p:cNvSpPr>
            <a:spLocks noGrp="1" noChangeArrowheads="1"/>
          </p:cNvSpPr>
          <p:nvPr>
            <p:ph type="title" idx="4294967295"/>
          </p:nvPr>
        </p:nvSpPr>
        <p:spPr>
          <a:xfrm>
            <a:off x="2344738" y="0"/>
            <a:ext cx="5184775" cy="704850"/>
          </a:xfrm>
        </p:spPr>
        <p:txBody>
          <a:bodyPr/>
          <a:lstStyle/>
          <a:p>
            <a:pPr eaLnBrk="1" hangingPunct="1"/>
            <a:r>
              <a:rPr lang="zh-CN" altLang="en-US" sz="4000" b="1">
                <a:solidFill>
                  <a:srgbClr val="CC0000"/>
                </a:solidFill>
                <a:ea typeface="华文新魏" panose="02010800040101010101" pitchFamily="2" charset="-122"/>
              </a:rPr>
              <a:t>图的有关概念</a:t>
            </a:r>
            <a:endParaRPr lang="zh-CN" altLang="en-US" sz="4000">
              <a:solidFill>
                <a:srgbClr val="CC0000"/>
              </a:solidFill>
              <a:ea typeface="华文新魏" panose="0201080004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92F3F705-E747-4C22-AE27-AA6730E5DC60}"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63491"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5E0DD150-80E8-42B5-B409-BFBCD2EC3106}"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63492" name="Rectangle 2"/>
          <p:cNvSpPr>
            <a:spLocks noGrp="1" noChangeArrowheads="1"/>
          </p:cNvSpPr>
          <p:nvPr>
            <p:ph type="title" idx="4294967295"/>
          </p:nvPr>
        </p:nvSpPr>
        <p:spPr>
          <a:xfrm>
            <a:off x="214313" y="142875"/>
            <a:ext cx="4953000" cy="533400"/>
          </a:xfrm>
        </p:spPr>
        <p:txBody>
          <a:bodyPr/>
          <a:lstStyle/>
          <a:p>
            <a:pPr eaLnBrk="1" hangingPunct="1"/>
            <a:r>
              <a:rPr lang="zh-CN" sz="2800" b="1">
                <a:ea typeface="黑体" panose="02010609060101010101" pitchFamily="2" charset="-122"/>
              </a:rPr>
              <a:t>讨论：如何求得最小生成树？</a:t>
            </a:r>
            <a:endParaRPr lang="zh-CN" sz="2800" b="1">
              <a:ea typeface="黑体" panose="02010609060101010101" pitchFamily="2" charset="-122"/>
            </a:endParaRPr>
          </a:p>
        </p:txBody>
      </p:sp>
      <p:sp>
        <p:nvSpPr>
          <p:cNvPr id="63493" name="Text Box 3"/>
          <p:cNvSpPr txBox="1">
            <a:spLocks noChangeArrowheads="1"/>
          </p:cNvSpPr>
          <p:nvPr/>
        </p:nvSpPr>
        <p:spPr bwMode="auto">
          <a:xfrm>
            <a:off x="228600" y="762000"/>
            <a:ext cx="6575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rgbClr val="333300"/>
                </a:solidFill>
                <a:ea typeface="黑体" panose="02010609060101010101" pitchFamily="2" charset="-122"/>
              </a:rPr>
              <a:t>——</a:t>
            </a:r>
            <a:r>
              <a:rPr lang="zh-CN" altLang="en-US" sz="2400">
                <a:solidFill>
                  <a:srgbClr val="333300"/>
                </a:solidFill>
                <a:ea typeface="黑体" panose="02010609060101010101" pitchFamily="2" charset="-122"/>
              </a:rPr>
              <a:t>有多种算法，但最常用的是以下两种：</a:t>
            </a:r>
            <a:endParaRPr lang="zh-CN" altLang="en-US" sz="2400">
              <a:solidFill>
                <a:srgbClr val="333300"/>
              </a:solidFill>
              <a:ea typeface="黑体" panose="02010609060101010101" pitchFamily="2" charset="-122"/>
            </a:endParaRPr>
          </a:p>
        </p:txBody>
      </p:sp>
      <p:sp>
        <p:nvSpPr>
          <p:cNvPr id="77831" name="Rectangle 5"/>
          <p:cNvSpPr>
            <a:spLocks noChangeArrowheads="1"/>
          </p:cNvSpPr>
          <p:nvPr/>
        </p:nvSpPr>
        <p:spPr bwMode="auto">
          <a:xfrm>
            <a:off x="762000" y="1371600"/>
            <a:ext cx="6019800" cy="955675"/>
          </a:xfrm>
          <a:prstGeom prst="rect">
            <a:avLst/>
          </a:prstGeom>
          <a:noFill/>
          <a:ln w="9525">
            <a:solidFill>
              <a:srgbClr val="FF99CC"/>
            </a:solidFill>
            <a:miter lim="800000"/>
          </a:ln>
          <a:extLst>
            <a:ext uri="{909E8E84-426E-40DD-AFC4-6F175D3DCCD1}">
              <a14:hiddenFill xmlns:a14="http://schemas.microsoft.com/office/drawing/2010/main">
                <a:solidFill>
                  <a:srgbClr val="FFFFFF"/>
                </a:solidFill>
              </a14:hiddenFill>
            </a:ext>
          </a:extLst>
        </p:spPr>
        <p:txBody>
          <a:bodyPr>
            <a:spAutoFit/>
          </a:bodyPr>
          <a:lstStyle/>
          <a:p>
            <a:pPr marL="571500" indent="-571500">
              <a:buFont typeface="Wingdings" panose="05000000000000000000" pitchFamily="2" charset="2"/>
              <a:buChar char="v"/>
            </a:pPr>
            <a:r>
              <a:rPr lang="en-US" altLang="zh-CN" sz="2800">
                <a:solidFill>
                  <a:srgbClr val="333300"/>
                </a:solidFill>
                <a:ea typeface="黑体" panose="02010609060101010101" pitchFamily="2" charset="-122"/>
              </a:rPr>
              <a:t>Kruskal</a:t>
            </a:r>
            <a:r>
              <a:rPr lang="zh-CN" altLang="en-US" sz="2800">
                <a:solidFill>
                  <a:srgbClr val="333300"/>
                </a:solidFill>
                <a:ea typeface="黑体" panose="02010609060101010101" pitchFamily="2" charset="-122"/>
              </a:rPr>
              <a:t>（</a:t>
            </a:r>
            <a:r>
              <a:rPr lang="zh-CN" altLang="en-US" sz="2800">
                <a:solidFill>
                  <a:srgbClr val="333300"/>
                </a:solidFill>
                <a:ea typeface="黑体" panose="02010609060101010101" pitchFamily="2" charset="-122"/>
                <a:hlinkClick r:id="" action="ppaction://hlinkshowjump?jump=nextslide"/>
              </a:rPr>
              <a:t>克鲁斯卡尔</a:t>
            </a:r>
            <a:r>
              <a:rPr lang="zh-CN" altLang="en-US" sz="2800">
                <a:solidFill>
                  <a:srgbClr val="333300"/>
                </a:solidFill>
                <a:ea typeface="黑体" panose="02010609060101010101" pitchFamily="2" charset="-122"/>
              </a:rPr>
              <a:t>）算法</a:t>
            </a:r>
            <a:endParaRPr lang="zh-CN" altLang="en-US" sz="2800">
              <a:solidFill>
                <a:srgbClr val="333300"/>
              </a:solidFill>
              <a:ea typeface="黑体" panose="02010609060101010101" pitchFamily="2" charset="-122"/>
            </a:endParaRPr>
          </a:p>
          <a:p>
            <a:pPr marL="571500" indent="-571500">
              <a:buFont typeface="Wingdings" panose="05000000000000000000" pitchFamily="2" charset="2"/>
              <a:buChar char="v"/>
            </a:pPr>
            <a:r>
              <a:rPr lang="en-US" altLang="zh-CN" sz="2800">
                <a:solidFill>
                  <a:srgbClr val="333300"/>
                </a:solidFill>
                <a:ea typeface="黑体" panose="02010609060101010101" pitchFamily="2" charset="-122"/>
              </a:rPr>
              <a:t>Prim</a:t>
            </a:r>
            <a:r>
              <a:rPr lang="zh-CN" altLang="en-US" sz="2800">
                <a:solidFill>
                  <a:srgbClr val="333300"/>
                </a:solidFill>
                <a:ea typeface="黑体" panose="02010609060101010101" pitchFamily="2" charset="-122"/>
              </a:rPr>
              <a:t>（</a:t>
            </a:r>
            <a:r>
              <a:rPr lang="zh-CN" altLang="en-US" sz="2800">
                <a:solidFill>
                  <a:srgbClr val="333300"/>
                </a:solidFill>
                <a:ea typeface="黑体" panose="02010609060101010101" pitchFamily="2" charset="-122"/>
                <a:hlinkClick r:id="rId1" action="ppaction://hlinksldjump"/>
              </a:rPr>
              <a:t>普里姆</a:t>
            </a:r>
            <a:r>
              <a:rPr lang="zh-CN" altLang="en-US" sz="2800">
                <a:solidFill>
                  <a:srgbClr val="333300"/>
                </a:solidFill>
                <a:ea typeface="黑体" panose="02010609060101010101" pitchFamily="2" charset="-122"/>
              </a:rPr>
              <a:t>）算法 </a:t>
            </a:r>
            <a:endParaRPr lang="zh-CN" altLang="en-US" sz="2800">
              <a:solidFill>
                <a:srgbClr val="333300"/>
              </a:solidFill>
              <a:ea typeface="黑体" panose="0201060906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7831">
                                            <p:bg/>
                                          </p:spTgt>
                                        </p:tgtEl>
                                        <p:attrNameLst>
                                          <p:attrName>style.visibility</p:attrName>
                                        </p:attrNameLst>
                                      </p:cBhvr>
                                      <p:to>
                                        <p:strVal val="visible"/>
                                      </p:to>
                                    </p:set>
                                    <p:animEffect transition="in" filter="wipe(up)">
                                      <p:cBhvr>
                                        <p:cTn id="7" dur="500"/>
                                        <p:tgtEl>
                                          <p:spTgt spid="77831">
                                            <p:bg/>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77831">
                                            <p:txEl>
                                              <p:pRg st="0" end="0"/>
                                            </p:txEl>
                                          </p:spTgt>
                                        </p:tgtEl>
                                        <p:attrNameLst>
                                          <p:attrName>style.visibility</p:attrName>
                                        </p:attrNameLst>
                                      </p:cBhvr>
                                      <p:to>
                                        <p:strVal val="visible"/>
                                      </p:to>
                                    </p:set>
                                    <p:animEffect transition="in" filter="wipe(up)">
                                      <p:cBhvr>
                                        <p:cTn id="11" dur="500"/>
                                        <p:tgtEl>
                                          <p:spTgt spid="77831">
                                            <p:txEl>
                                              <p:pRg st="0" end="0"/>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77831">
                                            <p:txEl>
                                              <p:pRg st="1" end="1"/>
                                            </p:txEl>
                                          </p:spTgt>
                                        </p:tgtEl>
                                        <p:attrNameLst>
                                          <p:attrName>style.visibility</p:attrName>
                                        </p:attrNameLst>
                                      </p:cBhvr>
                                      <p:to>
                                        <p:strVal val="visible"/>
                                      </p:to>
                                    </p:set>
                                    <p:animEffect transition="in" filter="wipe(up)">
                                      <p:cBhvr>
                                        <p:cTn id="15" dur="500"/>
                                        <p:tgtEl>
                                          <p:spTgt spid="7783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31" grpId="0" animBg="1" advAuto="0" autoUpdateAnimBg="0" build="p"/>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CA3C3709-84C2-4EE9-BC16-E5684C16B737}"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64515"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F93B5521-4DCC-4C2D-94C4-3B1CA363F808}"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pic>
        <p:nvPicPr>
          <p:cNvPr id="6451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728663"/>
            <a:ext cx="91440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7" name="Rectangle 3"/>
          <p:cNvSpPr>
            <a:spLocks noGrp="1" noChangeArrowheads="1"/>
          </p:cNvSpPr>
          <p:nvPr>
            <p:ph type="title" idx="4294967295"/>
          </p:nvPr>
        </p:nvSpPr>
        <p:spPr>
          <a:xfrm>
            <a:off x="228600" y="76200"/>
            <a:ext cx="8432800" cy="457200"/>
          </a:xfrm>
        </p:spPr>
        <p:txBody>
          <a:bodyPr/>
          <a:lstStyle/>
          <a:p>
            <a:pPr eaLnBrk="1" hangingPunct="1"/>
            <a:r>
              <a:rPr lang="zh-CN" sz="2800" b="1">
                <a:solidFill>
                  <a:srgbClr val="333300"/>
                </a:solidFill>
                <a:ea typeface="仿宋_GB2312" pitchFamily="49" charset="-122"/>
              </a:rPr>
              <a:t>例：应用克鲁斯卡尔算法构造最小生成树的过程</a:t>
            </a:r>
            <a:endParaRPr lang="zh-CN" sz="2800" b="1">
              <a:solidFill>
                <a:srgbClr val="333300"/>
              </a:solidFill>
            </a:endParaRPr>
          </a:p>
        </p:txBody>
      </p:sp>
      <p:sp>
        <p:nvSpPr>
          <p:cNvPr id="78854" name="AutoShape 4">
            <a:hlinkClick r:id="" action="ppaction://hlinkshowjump?jump=nextslide" highlightClick="1"/>
          </p:cNvPr>
          <p:cNvSpPr>
            <a:spLocks noChangeArrowheads="1"/>
          </p:cNvSpPr>
          <p:nvPr/>
        </p:nvSpPr>
        <p:spPr bwMode="auto">
          <a:xfrm>
            <a:off x="8305800" y="6172200"/>
            <a:ext cx="533400" cy="457200"/>
          </a:xfrm>
          <a:prstGeom prst="actionButtonForwardNext">
            <a:avLst/>
          </a:prstGeom>
          <a:noFill/>
          <a:ln w="9525">
            <a:solidFill>
              <a:srgbClr val="3366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78855" name="Oval 5"/>
          <p:cNvSpPr>
            <a:spLocks noChangeArrowheads="1"/>
          </p:cNvSpPr>
          <p:nvPr/>
        </p:nvSpPr>
        <p:spPr bwMode="auto">
          <a:xfrm>
            <a:off x="4643438" y="1143000"/>
            <a:ext cx="533400" cy="4572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78856" name="Oval 6"/>
          <p:cNvSpPr>
            <a:spLocks noChangeArrowheads="1"/>
          </p:cNvSpPr>
          <p:nvPr/>
        </p:nvSpPr>
        <p:spPr bwMode="auto">
          <a:xfrm>
            <a:off x="2286000" y="785813"/>
            <a:ext cx="2209800" cy="2057400"/>
          </a:xfrm>
          <a:prstGeom prst="ellipse">
            <a:avLst/>
          </a:prstGeom>
          <a:noFill/>
          <a:ln w="25400">
            <a:solidFill>
              <a:schemeClr val="tx2"/>
            </a:solidFill>
            <a:prstDash val="dash"/>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78857" name="Oval 7"/>
          <p:cNvSpPr>
            <a:spLocks noChangeArrowheads="1"/>
          </p:cNvSpPr>
          <p:nvPr/>
        </p:nvSpPr>
        <p:spPr bwMode="auto">
          <a:xfrm>
            <a:off x="8429625" y="2000250"/>
            <a:ext cx="533400" cy="4572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78858" name="Oval 8"/>
          <p:cNvSpPr>
            <a:spLocks noChangeArrowheads="1"/>
          </p:cNvSpPr>
          <p:nvPr/>
        </p:nvSpPr>
        <p:spPr bwMode="auto">
          <a:xfrm>
            <a:off x="928688" y="3929063"/>
            <a:ext cx="533400" cy="4572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78859" name="Oval 9"/>
          <p:cNvSpPr>
            <a:spLocks noChangeArrowheads="1"/>
          </p:cNvSpPr>
          <p:nvPr/>
        </p:nvSpPr>
        <p:spPr bwMode="auto">
          <a:xfrm>
            <a:off x="3929063" y="3929063"/>
            <a:ext cx="533400" cy="4572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78860" name="Oval 10"/>
          <p:cNvSpPr>
            <a:spLocks noChangeArrowheads="1"/>
          </p:cNvSpPr>
          <p:nvPr/>
        </p:nvSpPr>
        <p:spPr bwMode="auto">
          <a:xfrm>
            <a:off x="5435600" y="5229225"/>
            <a:ext cx="533400" cy="4572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78861" name="Rectangle 11"/>
          <p:cNvSpPr>
            <a:spLocks noChangeArrowheads="1"/>
          </p:cNvSpPr>
          <p:nvPr/>
        </p:nvSpPr>
        <p:spPr bwMode="auto">
          <a:xfrm>
            <a:off x="214313" y="1143000"/>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a:solidFill>
                  <a:schemeClr val="tx2"/>
                </a:solidFill>
              </a:rPr>
              <a:t>√</a:t>
            </a:r>
            <a:endParaRPr lang="en-US" altLang="zh-CN" sz="2400">
              <a:solidFill>
                <a:schemeClr val="tx2"/>
              </a:solidFill>
            </a:endParaRPr>
          </a:p>
        </p:txBody>
      </p:sp>
      <p:sp>
        <p:nvSpPr>
          <p:cNvPr id="78862" name="Rectangle 12"/>
          <p:cNvSpPr>
            <a:spLocks noChangeArrowheads="1"/>
          </p:cNvSpPr>
          <p:nvPr/>
        </p:nvSpPr>
        <p:spPr bwMode="auto">
          <a:xfrm>
            <a:off x="1714500" y="2143125"/>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a:solidFill>
                  <a:schemeClr val="tx2"/>
                </a:solidFill>
              </a:rPr>
              <a:t>√</a:t>
            </a:r>
            <a:endParaRPr lang="en-US" altLang="zh-CN" sz="2400">
              <a:solidFill>
                <a:schemeClr val="tx2"/>
              </a:solidFill>
            </a:endParaRPr>
          </a:p>
        </p:txBody>
      </p:sp>
      <p:sp>
        <p:nvSpPr>
          <p:cNvPr id="78863" name="Rectangle 13"/>
          <p:cNvSpPr>
            <a:spLocks noChangeArrowheads="1"/>
          </p:cNvSpPr>
          <p:nvPr/>
        </p:nvSpPr>
        <p:spPr bwMode="auto">
          <a:xfrm>
            <a:off x="1000125" y="1214438"/>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a:solidFill>
                  <a:schemeClr val="tx2"/>
                </a:solidFill>
              </a:rPr>
              <a:t>√</a:t>
            </a:r>
            <a:endParaRPr lang="en-US" altLang="zh-CN" sz="2400">
              <a:solidFill>
                <a:schemeClr val="tx2"/>
              </a:solidFill>
            </a:endParaRPr>
          </a:p>
        </p:txBody>
      </p:sp>
      <p:sp>
        <p:nvSpPr>
          <p:cNvPr id="78864" name="Rectangle 14"/>
          <p:cNvSpPr>
            <a:spLocks noChangeArrowheads="1"/>
          </p:cNvSpPr>
          <p:nvPr/>
        </p:nvSpPr>
        <p:spPr bwMode="auto">
          <a:xfrm>
            <a:off x="1714500" y="1214438"/>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a:solidFill>
                  <a:schemeClr val="tx2"/>
                </a:solidFill>
              </a:rPr>
              <a:t>√</a:t>
            </a:r>
            <a:endParaRPr lang="en-US" altLang="zh-CN" sz="2400">
              <a:solidFill>
                <a:schemeClr val="tx2"/>
              </a:solidFill>
            </a:endParaRPr>
          </a:p>
        </p:txBody>
      </p:sp>
      <p:sp>
        <p:nvSpPr>
          <p:cNvPr id="78865" name="Rectangle 15"/>
          <p:cNvSpPr>
            <a:spLocks noChangeArrowheads="1"/>
          </p:cNvSpPr>
          <p:nvPr/>
        </p:nvSpPr>
        <p:spPr bwMode="auto">
          <a:xfrm>
            <a:off x="1295400" y="1752600"/>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a:solidFill>
                  <a:schemeClr val="tx2"/>
                </a:solidFill>
              </a:rPr>
              <a:t>×</a:t>
            </a:r>
            <a:endParaRPr lang="en-US" altLang="zh-CN" sz="2400">
              <a:solidFill>
                <a:schemeClr val="tx2"/>
              </a:solidFill>
            </a:endParaRPr>
          </a:p>
        </p:txBody>
      </p:sp>
      <p:sp>
        <p:nvSpPr>
          <p:cNvPr id="78866" name="Rectangle 16"/>
          <p:cNvSpPr>
            <a:spLocks noChangeArrowheads="1"/>
          </p:cNvSpPr>
          <p:nvPr/>
        </p:nvSpPr>
        <p:spPr bwMode="auto">
          <a:xfrm>
            <a:off x="1000125" y="2500313"/>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a:solidFill>
                  <a:schemeClr val="tx2"/>
                </a:solidFill>
              </a:rPr>
              <a:t>√</a:t>
            </a:r>
            <a:endParaRPr lang="en-US" altLang="zh-CN" sz="2400">
              <a:solidFill>
                <a:schemeClr val="tx2"/>
              </a:solidFill>
            </a:endParaRPr>
          </a:p>
        </p:txBody>
      </p:sp>
      <p:sp>
        <p:nvSpPr>
          <p:cNvPr id="78867" name="Rectangle 17"/>
          <p:cNvSpPr>
            <a:spLocks noChangeArrowheads="1"/>
          </p:cNvSpPr>
          <p:nvPr/>
        </p:nvSpPr>
        <p:spPr bwMode="auto">
          <a:xfrm>
            <a:off x="500063" y="1928813"/>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a:solidFill>
                  <a:schemeClr val="tx2"/>
                </a:solidFill>
              </a:rPr>
              <a:t>×</a:t>
            </a:r>
            <a:endParaRPr lang="en-US" altLang="zh-CN" sz="2400">
              <a:solidFill>
                <a:schemeClr val="tx2"/>
              </a:solidFill>
            </a:endParaRPr>
          </a:p>
        </p:txBody>
      </p:sp>
      <p:sp>
        <p:nvSpPr>
          <p:cNvPr id="78868" name="Rectangle 18"/>
          <p:cNvSpPr>
            <a:spLocks noChangeArrowheads="1"/>
          </p:cNvSpPr>
          <p:nvPr/>
        </p:nvSpPr>
        <p:spPr bwMode="auto">
          <a:xfrm>
            <a:off x="142875" y="2143125"/>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a:solidFill>
                  <a:schemeClr val="tx2"/>
                </a:solidFill>
              </a:rPr>
              <a:t>√</a:t>
            </a:r>
            <a:endParaRPr lang="en-US" altLang="zh-CN" sz="2400">
              <a:solidFill>
                <a:schemeClr val="tx2"/>
              </a:solidFill>
            </a:endParaRPr>
          </a:p>
        </p:txBody>
      </p:sp>
      <p:sp>
        <p:nvSpPr>
          <p:cNvPr id="78869" name="Oval 19"/>
          <p:cNvSpPr>
            <a:spLocks noChangeArrowheads="1"/>
          </p:cNvSpPr>
          <p:nvPr/>
        </p:nvSpPr>
        <p:spPr bwMode="auto">
          <a:xfrm>
            <a:off x="6858000" y="4857750"/>
            <a:ext cx="533400" cy="4572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cxnSp>
        <p:nvCxnSpPr>
          <p:cNvPr id="64534" name="直接连接符 21"/>
          <p:cNvCxnSpPr>
            <a:cxnSpLocks noChangeShapeType="1"/>
          </p:cNvCxnSpPr>
          <p:nvPr/>
        </p:nvCxnSpPr>
        <p:spPr bwMode="auto">
          <a:xfrm flipV="1">
            <a:off x="0" y="581025"/>
            <a:ext cx="9144000" cy="73025"/>
          </a:xfrm>
          <a:prstGeom prst="line">
            <a:avLst/>
          </a:prstGeom>
          <a:noFill/>
          <a:ln w="22225">
            <a:solidFill>
              <a:srgbClr val="FFC000"/>
            </a:solidFill>
            <a:round/>
          </a:ln>
          <a:extLst>
            <a:ext uri="{909E8E84-426E-40DD-AFC4-6F175D3DCCD1}">
              <a14:hiddenFill xmlns:a14="http://schemas.microsoft.com/office/drawing/2010/main">
                <a:noFill/>
              </a14:hiddenFill>
            </a:ext>
          </a:extLst>
        </p:spPr>
      </p:cxn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88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78861"/>
                                        </p:tgtEl>
                                        <p:attrNameLst>
                                          <p:attrName>style.visibility</p:attrName>
                                        </p:attrNameLst>
                                      </p:cBhvr>
                                      <p:to>
                                        <p:strVal val="visible"/>
                                      </p:to>
                                    </p:set>
                                    <p:anim calcmode="lin" valueType="num">
                                      <p:cBhvr additive="base">
                                        <p:cTn id="11" dur="500" fill="hold"/>
                                        <p:tgtEl>
                                          <p:spTgt spid="78861"/>
                                        </p:tgtEl>
                                        <p:attrNameLst>
                                          <p:attrName>ppt_x</p:attrName>
                                        </p:attrNameLst>
                                      </p:cBhvr>
                                      <p:tavLst>
                                        <p:tav tm="0">
                                          <p:val>
                                            <p:strVal val="0-#ppt_w/2"/>
                                          </p:val>
                                        </p:tav>
                                        <p:tav tm="100000">
                                          <p:val>
                                            <p:strVal val="#ppt_x"/>
                                          </p:val>
                                        </p:tav>
                                      </p:tavLst>
                                    </p:anim>
                                    <p:anim calcmode="lin" valueType="num">
                                      <p:cBhvr additive="base">
                                        <p:cTn id="12" dur="500" fill="hold"/>
                                        <p:tgtEl>
                                          <p:spTgt spid="78861"/>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7885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78862"/>
                                        </p:tgtEl>
                                        <p:attrNameLst>
                                          <p:attrName>style.visibility</p:attrName>
                                        </p:attrNameLst>
                                      </p:cBhvr>
                                      <p:to>
                                        <p:strVal val="visible"/>
                                      </p:to>
                                    </p:set>
                                    <p:anim calcmode="lin" valueType="num">
                                      <p:cBhvr additive="base">
                                        <p:cTn id="21" dur="500" fill="hold"/>
                                        <p:tgtEl>
                                          <p:spTgt spid="78862"/>
                                        </p:tgtEl>
                                        <p:attrNameLst>
                                          <p:attrName>ppt_x</p:attrName>
                                        </p:attrNameLst>
                                      </p:cBhvr>
                                      <p:tavLst>
                                        <p:tav tm="0">
                                          <p:val>
                                            <p:strVal val="0-#ppt_w/2"/>
                                          </p:val>
                                        </p:tav>
                                        <p:tav tm="100000">
                                          <p:val>
                                            <p:strVal val="#ppt_x"/>
                                          </p:val>
                                        </p:tav>
                                      </p:tavLst>
                                    </p:anim>
                                    <p:anim calcmode="lin" valueType="num">
                                      <p:cBhvr additive="base">
                                        <p:cTn id="22" dur="500" fill="hold"/>
                                        <p:tgtEl>
                                          <p:spTgt spid="78862"/>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885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8863"/>
                                        </p:tgtEl>
                                        <p:attrNameLst>
                                          <p:attrName>style.visibility</p:attrName>
                                        </p:attrNameLst>
                                      </p:cBhvr>
                                      <p:to>
                                        <p:strVal val="visible"/>
                                      </p:to>
                                    </p:set>
                                    <p:anim calcmode="lin" valueType="num">
                                      <p:cBhvr additive="base">
                                        <p:cTn id="31" dur="500" fill="hold"/>
                                        <p:tgtEl>
                                          <p:spTgt spid="78863"/>
                                        </p:tgtEl>
                                        <p:attrNameLst>
                                          <p:attrName>ppt_x</p:attrName>
                                        </p:attrNameLst>
                                      </p:cBhvr>
                                      <p:tavLst>
                                        <p:tav tm="0">
                                          <p:val>
                                            <p:strVal val="0-#ppt_w/2"/>
                                          </p:val>
                                        </p:tav>
                                        <p:tav tm="100000">
                                          <p:val>
                                            <p:strVal val="#ppt_x"/>
                                          </p:val>
                                        </p:tav>
                                      </p:tavLst>
                                    </p:anim>
                                    <p:anim calcmode="lin" valueType="num">
                                      <p:cBhvr additive="base">
                                        <p:cTn id="32" dur="500" fill="hold"/>
                                        <p:tgtEl>
                                          <p:spTgt spid="7886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7885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78864"/>
                                        </p:tgtEl>
                                        <p:attrNameLst>
                                          <p:attrName>style.visibility</p:attrName>
                                        </p:attrNameLst>
                                      </p:cBhvr>
                                      <p:to>
                                        <p:strVal val="visible"/>
                                      </p:to>
                                    </p:set>
                                    <p:anim calcmode="lin" valueType="num">
                                      <p:cBhvr additive="base">
                                        <p:cTn id="41" dur="500" fill="hold"/>
                                        <p:tgtEl>
                                          <p:spTgt spid="78864"/>
                                        </p:tgtEl>
                                        <p:attrNameLst>
                                          <p:attrName>ppt_x</p:attrName>
                                        </p:attrNameLst>
                                      </p:cBhvr>
                                      <p:tavLst>
                                        <p:tav tm="0">
                                          <p:val>
                                            <p:strVal val="0-#ppt_w/2"/>
                                          </p:val>
                                        </p:tav>
                                        <p:tav tm="100000">
                                          <p:val>
                                            <p:strVal val="#ppt_x"/>
                                          </p:val>
                                        </p:tav>
                                      </p:tavLst>
                                    </p:anim>
                                    <p:anim calcmode="lin" valueType="num">
                                      <p:cBhvr additive="base">
                                        <p:cTn id="42" dur="500" fill="hold"/>
                                        <p:tgtEl>
                                          <p:spTgt spid="78864"/>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7885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78865"/>
                                        </p:tgtEl>
                                        <p:attrNameLst>
                                          <p:attrName>style.visibility</p:attrName>
                                        </p:attrNameLst>
                                      </p:cBhvr>
                                      <p:to>
                                        <p:strVal val="visible"/>
                                      </p:to>
                                    </p:set>
                                    <p:anim calcmode="lin" valueType="num">
                                      <p:cBhvr additive="base">
                                        <p:cTn id="51" dur="500" fill="hold"/>
                                        <p:tgtEl>
                                          <p:spTgt spid="78865"/>
                                        </p:tgtEl>
                                        <p:attrNameLst>
                                          <p:attrName>ppt_x</p:attrName>
                                        </p:attrNameLst>
                                      </p:cBhvr>
                                      <p:tavLst>
                                        <p:tav tm="0">
                                          <p:val>
                                            <p:strVal val="0-#ppt_w/2"/>
                                          </p:val>
                                        </p:tav>
                                        <p:tav tm="100000">
                                          <p:val>
                                            <p:strVal val="#ppt_x"/>
                                          </p:val>
                                        </p:tav>
                                      </p:tavLst>
                                    </p:anim>
                                    <p:anim calcmode="lin" valueType="num">
                                      <p:cBhvr additive="base">
                                        <p:cTn id="52" dur="500" fill="hold"/>
                                        <p:tgtEl>
                                          <p:spTgt spid="78865"/>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grpId="0" nodeType="clickEffect">
                                  <p:stCondLst>
                                    <p:cond delay="0"/>
                                  </p:stCondLst>
                                  <p:childTnLst>
                                    <p:set>
                                      <p:cBhvr>
                                        <p:cTn id="56" dur="1" fill="hold">
                                          <p:stCondLst>
                                            <p:cond delay="0"/>
                                          </p:stCondLst>
                                        </p:cTn>
                                        <p:tgtEl>
                                          <p:spTgt spid="78866"/>
                                        </p:tgtEl>
                                        <p:attrNameLst>
                                          <p:attrName>style.visibility</p:attrName>
                                        </p:attrNameLst>
                                      </p:cBhvr>
                                      <p:to>
                                        <p:strVal val="visible"/>
                                      </p:to>
                                    </p:set>
                                    <p:anim calcmode="lin" valueType="num">
                                      <p:cBhvr additive="base">
                                        <p:cTn id="57" dur="500" fill="hold"/>
                                        <p:tgtEl>
                                          <p:spTgt spid="78866"/>
                                        </p:tgtEl>
                                        <p:attrNameLst>
                                          <p:attrName>ppt_x</p:attrName>
                                        </p:attrNameLst>
                                      </p:cBhvr>
                                      <p:tavLst>
                                        <p:tav tm="0">
                                          <p:val>
                                            <p:strVal val="0-#ppt_w/2"/>
                                          </p:val>
                                        </p:tav>
                                        <p:tav tm="100000">
                                          <p:val>
                                            <p:strVal val="#ppt_x"/>
                                          </p:val>
                                        </p:tav>
                                      </p:tavLst>
                                    </p:anim>
                                    <p:anim calcmode="lin" valueType="num">
                                      <p:cBhvr additive="base">
                                        <p:cTn id="58" dur="500" fill="hold"/>
                                        <p:tgtEl>
                                          <p:spTgt spid="78866"/>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7886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78867"/>
                                        </p:tgtEl>
                                        <p:attrNameLst>
                                          <p:attrName>style.visibility</p:attrName>
                                        </p:attrNameLst>
                                      </p:cBhvr>
                                      <p:to>
                                        <p:strVal val="visible"/>
                                      </p:to>
                                    </p:set>
                                    <p:anim calcmode="lin" valueType="num">
                                      <p:cBhvr additive="base">
                                        <p:cTn id="67" dur="500" fill="hold"/>
                                        <p:tgtEl>
                                          <p:spTgt spid="78867"/>
                                        </p:tgtEl>
                                        <p:attrNameLst>
                                          <p:attrName>ppt_x</p:attrName>
                                        </p:attrNameLst>
                                      </p:cBhvr>
                                      <p:tavLst>
                                        <p:tav tm="0">
                                          <p:val>
                                            <p:strVal val="0-#ppt_w/2"/>
                                          </p:val>
                                        </p:tav>
                                        <p:tav tm="100000">
                                          <p:val>
                                            <p:strVal val="#ppt_x"/>
                                          </p:val>
                                        </p:tav>
                                      </p:tavLst>
                                    </p:anim>
                                    <p:anim calcmode="lin" valueType="num">
                                      <p:cBhvr additive="base">
                                        <p:cTn id="68" dur="500" fill="hold"/>
                                        <p:tgtEl>
                                          <p:spTgt spid="78867"/>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78868"/>
                                        </p:tgtEl>
                                        <p:attrNameLst>
                                          <p:attrName>style.visibility</p:attrName>
                                        </p:attrNameLst>
                                      </p:cBhvr>
                                      <p:to>
                                        <p:strVal val="visible"/>
                                      </p:to>
                                    </p:set>
                                    <p:anim calcmode="lin" valueType="num">
                                      <p:cBhvr additive="base">
                                        <p:cTn id="73" dur="500" fill="hold"/>
                                        <p:tgtEl>
                                          <p:spTgt spid="78868"/>
                                        </p:tgtEl>
                                        <p:attrNameLst>
                                          <p:attrName>ppt_x</p:attrName>
                                        </p:attrNameLst>
                                      </p:cBhvr>
                                      <p:tavLst>
                                        <p:tav tm="0">
                                          <p:val>
                                            <p:strVal val="0-#ppt_w/2"/>
                                          </p:val>
                                        </p:tav>
                                        <p:tav tm="100000">
                                          <p:val>
                                            <p:strVal val="#ppt_x"/>
                                          </p:val>
                                        </p:tav>
                                      </p:tavLst>
                                    </p:anim>
                                    <p:anim calcmode="lin" valueType="num">
                                      <p:cBhvr additive="base">
                                        <p:cTn id="74" dur="500" fill="hold"/>
                                        <p:tgtEl>
                                          <p:spTgt spid="78868"/>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78869"/>
                                        </p:tgtEl>
                                        <p:attrNameLst>
                                          <p:attrName>style.visibility</p:attrName>
                                        </p:attrNameLst>
                                      </p:cBhvr>
                                      <p:to>
                                        <p:strVal val="visible"/>
                                      </p:to>
                                    </p:set>
                                  </p:childTnLst>
                                </p:cTn>
                              </p:par>
                            </p:childTnLst>
                          </p:cTn>
                        </p:par>
                        <p:par>
                          <p:cTn id="79" fill="hold">
                            <p:stCondLst>
                              <p:cond delay="500"/>
                            </p:stCondLst>
                            <p:childTnLst>
                              <p:par>
                                <p:cTn id="80" presetID="1" presetClass="entr" presetSubtype="0" fill="hold" grpId="0" nodeType="afterEffect">
                                  <p:stCondLst>
                                    <p:cond delay="0"/>
                                  </p:stCondLst>
                                  <p:childTnLst>
                                    <p:set>
                                      <p:cBhvr>
                                        <p:cTn id="81" dur="1" fill="hold">
                                          <p:stCondLst>
                                            <p:cond delay="499"/>
                                          </p:stCondLst>
                                        </p:cTn>
                                        <p:tgtEl>
                                          <p:spTgt spid="788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4" grpId="0" animBg="1" autoUpdateAnimBg="0"/>
      <p:bldP spid="78855" grpId="0" animBg="1" autoUpdateAnimBg="0"/>
      <p:bldP spid="78856" grpId="0" animBg="1" autoUpdateAnimBg="0"/>
      <p:bldP spid="78857" grpId="0" animBg="1" autoUpdateAnimBg="0"/>
      <p:bldP spid="78858" grpId="0" animBg="1" autoUpdateAnimBg="0"/>
      <p:bldP spid="78859" grpId="0" animBg="1" autoUpdateAnimBg="0"/>
      <p:bldP spid="78860" grpId="0" animBg="1" autoUpdateAnimBg="0"/>
      <p:bldP spid="78861" grpId="0" autoUpdateAnimBg="0"/>
      <p:bldP spid="78862" grpId="0" autoUpdateAnimBg="0"/>
      <p:bldP spid="78863" grpId="0" autoUpdateAnimBg="0"/>
      <p:bldP spid="78864" grpId="0" autoUpdateAnimBg="0"/>
      <p:bldP spid="78865" grpId="0" autoUpdateAnimBg="0"/>
      <p:bldP spid="78866" grpId="0" autoUpdateAnimBg="0"/>
      <p:bldP spid="78867" grpId="0" autoUpdateAnimBg="0"/>
      <p:bldP spid="78868" grpId="0" autoUpdateAnimBg="0"/>
      <p:bldP spid="78869" grpId="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DDD9D3BB-4F71-477B-AABC-F387FD90802E}"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65539"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59EC7C42-E2A3-4AB9-9982-062B2B3E9F37}"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79876" name="Text Box 2"/>
          <p:cNvSpPr txBox="1">
            <a:spLocks noChangeArrowheads="1"/>
          </p:cNvSpPr>
          <p:nvPr/>
        </p:nvSpPr>
        <p:spPr bwMode="auto">
          <a:xfrm>
            <a:off x="190500" y="1584325"/>
            <a:ext cx="8763000" cy="405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66750" indent="-666750"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spcBef>
                <a:spcPct val="30000"/>
              </a:spcBef>
              <a:defRPr/>
            </a:pPr>
            <a:r>
              <a:rPr lang="zh-CN" altLang="en-US" sz="2600" b="1" dirty="0">
                <a:solidFill>
                  <a:schemeClr val="tx2"/>
                </a:solidFill>
                <a:effectLst>
                  <a:outerShdw blurRad="38100" dist="38100" dir="2700000" algn="tl">
                    <a:srgbClr val="C0C0C0"/>
                  </a:outerShdw>
                </a:effectLst>
                <a:ea typeface="黑体" panose="02010609060101010101" pitchFamily="2" charset="-122"/>
              </a:rPr>
              <a:t>步骤</a:t>
            </a:r>
            <a:r>
              <a:rPr lang="zh-CN" altLang="en-US" sz="2600" b="1" dirty="0">
                <a:solidFill>
                  <a:schemeClr val="tx2"/>
                </a:solidFill>
                <a:effectLst>
                  <a:outerShdw blurRad="38100" dist="38100" dir="2700000" algn="tl">
                    <a:srgbClr val="C0C0C0"/>
                  </a:outerShdw>
                </a:effectLst>
                <a:ea typeface="黑体" panose="02010609060101010101" pitchFamily="2" charset="-122"/>
                <a:sym typeface="Wingdings" panose="05000000000000000000" pitchFamily="2" charset="2"/>
              </a:rPr>
              <a:t>：</a:t>
            </a:r>
            <a:endParaRPr lang="zh-CN" altLang="en-US" sz="2600" b="1" dirty="0">
              <a:solidFill>
                <a:schemeClr val="tx2"/>
              </a:solidFill>
              <a:effectLst>
                <a:outerShdw blurRad="38100" dist="38100" dir="2700000" algn="tl">
                  <a:srgbClr val="C0C0C0"/>
                </a:outerShdw>
              </a:effectLst>
              <a:ea typeface="黑体" panose="02010609060101010101" pitchFamily="2" charset="-122"/>
              <a:sym typeface="Wingdings" panose="05000000000000000000" pitchFamily="2" charset="2"/>
            </a:endParaRPr>
          </a:p>
          <a:p>
            <a:pPr eaLnBrk="1" hangingPunct="1">
              <a:spcBef>
                <a:spcPct val="30000"/>
              </a:spcBef>
              <a:defRPr/>
            </a:pPr>
            <a:r>
              <a:rPr lang="en-US" sz="2600" b="1" dirty="0">
                <a:solidFill>
                  <a:srgbClr val="333300"/>
                </a:solidFill>
                <a:latin typeface="楷体_GB2312" pitchFamily="49" charset="-122"/>
                <a:ea typeface="楷体_GB2312" pitchFamily="49" charset="-122"/>
                <a:sym typeface="Wingdings" panose="05000000000000000000" pitchFamily="2" charset="2"/>
              </a:rPr>
              <a:t>(1) </a:t>
            </a:r>
            <a:r>
              <a:rPr lang="zh-CN" altLang="en-US" sz="2600" b="1" dirty="0">
                <a:solidFill>
                  <a:srgbClr val="333300"/>
                </a:solidFill>
                <a:latin typeface="楷体_GB2312" pitchFamily="49" charset="-122"/>
                <a:ea typeface="楷体_GB2312" pitchFamily="49" charset="-122"/>
                <a:sym typeface="Wingdings" panose="05000000000000000000" pitchFamily="2" charset="2"/>
              </a:rPr>
              <a:t>首</a:t>
            </a:r>
            <a:r>
              <a:rPr lang="zh-CN" altLang="en-US" sz="2600" b="1" dirty="0">
                <a:solidFill>
                  <a:srgbClr val="333300"/>
                </a:solidFill>
                <a:latin typeface="楷体_GB2312" pitchFamily="49" charset="-122"/>
                <a:ea typeface="楷体_GB2312" pitchFamily="49" charset="-122"/>
              </a:rPr>
              <a:t>先构造一个只有 </a:t>
            </a:r>
            <a:r>
              <a:rPr lang="en-US" sz="2600" b="1" i="1" dirty="0">
                <a:solidFill>
                  <a:srgbClr val="333300"/>
                </a:solidFill>
                <a:latin typeface="楷体_GB2312" pitchFamily="49" charset="-122"/>
                <a:ea typeface="楷体_GB2312" pitchFamily="49" charset="-122"/>
              </a:rPr>
              <a:t>n </a:t>
            </a:r>
            <a:r>
              <a:rPr lang="zh-CN" altLang="en-US" sz="2600" b="1" dirty="0">
                <a:solidFill>
                  <a:srgbClr val="333300"/>
                </a:solidFill>
                <a:latin typeface="楷体_GB2312" pitchFamily="49" charset="-122"/>
                <a:ea typeface="楷体_GB2312" pitchFamily="49" charset="-122"/>
              </a:rPr>
              <a:t>个顶点但没有边的非连通图</a:t>
            </a:r>
            <a:r>
              <a:rPr lang="zh-CN" altLang="en-US" sz="2600" b="1" dirty="0">
                <a:latin typeface="楷体_GB2312" pitchFamily="49" charset="-122"/>
                <a:ea typeface="楷体_GB2312" pitchFamily="49" charset="-122"/>
              </a:rPr>
              <a:t> </a:t>
            </a:r>
            <a:r>
              <a:rPr lang="en-US" sz="2600" b="1" i="1" dirty="0">
                <a:solidFill>
                  <a:schemeClr val="tx2"/>
                </a:solidFill>
                <a:latin typeface="楷体_GB2312" pitchFamily="49" charset="-122"/>
                <a:ea typeface="楷体_GB2312" pitchFamily="49" charset="-122"/>
              </a:rPr>
              <a:t>T</a:t>
            </a:r>
            <a:r>
              <a:rPr lang="en-US" sz="2600" b="1" dirty="0">
                <a:solidFill>
                  <a:schemeClr val="tx2"/>
                </a:solidFill>
                <a:latin typeface="楷体_GB2312" pitchFamily="49" charset="-122"/>
                <a:ea typeface="楷体_GB2312" pitchFamily="49" charset="-122"/>
              </a:rPr>
              <a:t> = { </a:t>
            </a:r>
            <a:r>
              <a:rPr lang="en-US" sz="2600" b="1" i="1" dirty="0">
                <a:solidFill>
                  <a:schemeClr val="tx2"/>
                </a:solidFill>
                <a:latin typeface="楷体_GB2312" pitchFamily="49" charset="-122"/>
                <a:ea typeface="楷体_GB2312" pitchFamily="49" charset="-122"/>
              </a:rPr>
              <a:t>V</a:t>
            </a:r>
            <a:r>
              <a:rPr lang="en-US" sz="2600" b="1" dirty="0">
                <a:solidFill>
                  <a:schemeClr val="tx2"/>
                </a:solidFill>
                <a:latin typeface="楷体_GB2312" pitchFamily="49" charset="-122"/>
                <a:ea typeface="楷体_GB2312" pitchFamily="49" charset="-122"/>
              </a:rPr>
              <a:t>, </a:t>
            </a:r>
            <a:r>
              <a:rPr lang="en-US" sz="2600" b="1" dirty="0">
                <a:solidFill>
                  <a:schemeClr val="tx2"/>
                </a:solidFill>
                <a:latin typeface="楷体_GB2312" pitchFamily="49" charset="-122"/>
                <a:ea typeface="楷体_GB2312" pitchFamily="49" charset="-122"/>
                <a:sym typeface="Symbol" panose="05050102010706020507" pitchFamily="18" charset="2"/>
              </a:rPr>
              <a:t></a:t>
            </a:r>
            <a:r>
              <a:rPr lang="en-US" sz="2600" b="1" dirty="0">
                <a:solidFill>
                  <a:schemeClr val="tx2"/>
                </a:solidFill>
                <a:latin typeface="楷体_GB2312" pitchFamily="49" charset="-122"/>
                <a:ea typeface="楷体_GB2312" pitchFamily="49" charset="-122"/>
              </a:rPr>
              <a:t> </a:t>
            </a:r>
            <a:r>
              <a:rPr lang="en-US" sz="2600" b="1" dirty="0">
                <a:solidFill>
                  <a:srgbClr val="333300"/>
                </a:solidFill>
                <a:latin typeface="楷体_GB2312" pitchFamily="49" charset="-122"/>
                <a:ea typeface="楷体_GB2312" pitchFamily="49" charset="-122"/>
              </a:rPr>
              <a:t>}, </a:t>
            </a:r>
            <a:r>
              <a:rPr lang="zh-CN" altLang="en-US" sz="2600" b="1" dirty="0">
                <a:solidFill>
                  <a:srgbClr val="333300"/>
                </a:solidFill>
                <a:latin typeface="楷体_GB2312" pitchFamily="49" charset="-122"/>
                <a:ea typeface="楷体_GB2312" pitchFamily="49" charset="-122"/>
              </a:rPr>
              <a:t>图中每个顶点自成一个连通分量。</a:t>
            </a:r>
            <a:endParaRPr lang="zh-CN" altLang="en-US" sz="2600" b="1" dirty="0">
              <a:solidFill>
                <a:srgbClr val="333300"/>
              </a:solidFill>
              <a:latin typeface="楷体_GB2312" pitchFamily="49" charset="-122"/>
              <a:ea typeface="楷体_GB2312" pitchFamily="49" charset="-122"/>
              <a:sym typeface="Wingdings" panose="05000000000000000000" pitchFamily="2" charset="2"/>
            </a:endParaRPr>
          </a:p>
          <a:p>
            <a:pPr eaLnBrk="1" hangingPunct="1">
              <a:spcBef>
                <a:spcPct val="30000"/>
              </a:spcBef>
              <a:defRPr/>
            </a:pPr>
            <a:r>
              <a:rPr lang="en-US" sz="2600" b="1" dirty="0">
                <a:solidFill>
                  <a:srgbClr val="333300"/>
                </a:solidFill>
                <a:latin typeface="楷体_GB2312" pitchFamily="49" charset="-122"/>
                <a:ea typeface="楷体_GB2312" pitchFamily="49" charset="-122"/>
              </a:rPr>
              <a:t>(2) </a:t>
            </a:r>
            <a:r>
              <a:rPr lang="zh-CN" altLang="en-US" sz="2600" b="1" dirty="0">
                <a:solidFill>
                  <a:srgbClr val="333300"/>
                </a:solidFill>
                <a:latin typeface="楷体_GB2312" pitchFamily="49" charset="-122"/>
                <a:ea typeface="楷体_GB2312" pitchFamily="49" charset="-122"/>
              </a:rPr>
              <a:t>当在边集</a:t>
            </a:r>
            <a:r>
              <a:rPr lang="zh-CN" altLang="en-US" sz="2600" b="1" dirty="0">
                <a:solidFill>
                  <a:schemeClr val="tx2"/>
                </a:solidFill>
                <a:latin typeface="楷体_GB2312" pitchFamily="49" charset="-122"/>
                <a:ea typeface="楷体_GB2312" pitchFamily="49" charset="-122"/>
              </a:rPr>
              <a:t> </a:t>
            </a:r>
            <a:r>
              <a:rPr lang="en-US" sz="2600" b="1" dirty="0">
                <a:solidFill>
                  <a:schemeClr val="tx2"/>
                </a:solidFill>
                <a:latin typeface="楷体_GB2312" pitchFamily="49" charset="-122"/>
                <a:ea typeface="楷体_GB2312" pitchFamily="49" charset="-122"/>
              </a:rPr>
              <a:t>E </a:t>
            </a:r>
            <a:r>
              <a:rPr lang="zh-CN" altLang="en-US" sz="2600" b="1" dirty="0">
                <a:solidFill>
                  <a:srgbClr val="333300"/>
                </a:solidFill>
                <a:latin typeface="楷体_GB2312" pitchFamily="49" charset="-122"/>
                <a:ea typeface="楷体_GB2312" pitchFamily="49" charset="-122"/>
              </a:rPr>
              <a:t>中选到一条具有最小权值的边时</a:t>
            </a:r>
            <a:r>
              <a:rPr lang="en-US" sz="2600" b="1" dirty="0">
                <a:solidFill>
                  <a:srgbClr val="333300"/>
                </a:solidFill>
                <a:latin typeface="楷体_GB2312" pitchFamily="49" charset="-122"/>
                <a:ea typeface="楷体_GB2312" pitchFamily="49" charset="-122"/>
              </a:rPr>
              <a:t>,</a:t>
            </a:r>
            <a:r>
              <a:rPr lang="zh-CN" altLang="en-US" sz="2600" b="1" dirty="0">
                <a:solidFill>
                  <a:srgbClr val="333300"/>
                </a:solidFill>
                <a:latin typeface="楷体_GB2312" pitchFamily="49" charset="-122"/>
                <a:ea typeface="楷体_GB2312" pitchFamily="49" charset="-122"/>
              </a:rPr>
              <a:t>若该边的两个顶点落在</a:t>
            </a:r>
            <a:r>
              <a:rPr lang="en-US" sz="2600" b="1" dirty="0">
                <a:solidFill>
                  <a:schemeClr val="tx2"/>
                </a:solidFill>
                <a:latin typeface="楷体_GB2312" pitchFamily="49" charset="-122"/>
                <a:ea typeface="楷体_GB2312" pitchFamily="49" charset="-122"/>
              </a:rPr>
              <a:t>T</a:t>
            </a:r>
            <a:r>
              <a:rPr lang="zh-CN" altLang="en-US" sz="2600" b="1" dirty="0">
                <a:solidFill>
                  <a:srgbClr val="333300"/>
                </a:solidFill>
                <a:latin typeface="楷体_GB2312" pitchFamily="49" charset="-122"/>
                <a:ea typeface="楷体_GB2312" pitchFamily="49" charset="-122"/>
              </a:rPr>
              <a:t>中不同的连通分量上，则将此边加入到生成树的</a:t>
            </a:r>
            <a:r>
              <a:rPr lang="zh-CN" altLang="en-US" sz="2600" b="1" dirty="0">
                <a:solidFill>
                  <a:schemeClr val="tx2"/>
                </a:solidFill>
                <a:latin typeface="楷体_GB2312" pitchFamily="49" charset="-122"/>
                <a:ea typeface="楷体_GB2312" pitchFamily="49" charset="-122"/>
              </a:rPr>
              <a:t>边集合</a:t>
            </a:r>
            <a:r>
              <a:rPr lang="en-US" sz="2600" b="1" dirty="0">
                <a:solidFill>
                  <a:schemeClr val="tx2"/>
                </a:solidFill>
                <a:latin typeface="楷体_GB2312" pitchFamily="49" charset="-122"/>
                <a:ea typeface="楷体_GB2312" pitchFamily="49" charset="-122"/>
              </a:rPr>
              <a:t>T</a:t>
            </a:r>
            <a:r>
              <a:rPr lang="en-US" sz="2600" b="1" dirty="0">
                <a:latin typeface="楷体_GB2312" pitchFamily="49" charset="-122"/>
                <a:ea typeface="楷体_GB2312" pitchFamily="49" charset="-122"/>
              </a:rPr>
              <a:t> </a:t>
            </a:r>
            <a:r>
              <a:rPr lang="zh-CN" altLang="en-US" sz="2600" b="1" dirty="0">
                <a:solidFill>
                  <a:srgbClr val="333300"/>
                </a:solidFill>
                <a:latin typeface="楷体_GB2312" pitchFamily="49" charset="-122"/>
                <a:ea typeface="楷体_GB2312" pitchFamily="49" charset="-122"/>
              </a:rPr>
              <a:t>中；否则将此边舍去，重新选择一条权值最小的边。</a:t>
            </a:r>
            <a:endParaRPr lang="zh-CN" altLang="en-US" sz="2600" b="1" dirty="0">
              <a:solidFill>
                <a:srgbClr val="333300"/>
              </a:solidFill>
              <a:latin typeface="楷体_GB2312" pitchFamily="49" charset="-122"/>
              <a:ea typeface="楷体_GB2312" pitchFamily="49" charset="-122"/>
            </a:endParaRPr>
          </a:p>
          <a:p>
            <a:pPr eaLnBrk="1" hangingPunct="1">
              <a:spcBef>
                <a:spcPct val="30000"/>
              </a:spcBef>
              <a:defRPr/>
            </a:pPr>
            <a:r>
              <a:rPr lang="en-US" sz="2600" b="1" dirty="0">
                <a:solidFill>
                  <a:srgbClr val="333300"/>
                </a:solidFill>
                <a:latin typeface="楷体_GB2312" pitchFamily="49" charset="-122"/>
                <a:ea typeface="楷体_GB2312" pitchFamily="49" charset="-122"/>
              </a:rPr>
              <a:t>(3) </a:t>
            </a:r>
            <a:r>
              <a:rPr lang="zh-CN" altLang="en-US" sz="2600" b="1" dirty="0">
                <a:solidFill>
                  <a:srgbClr val="333300"/>
                </a:solidFill>
                <a:latin typeface="楷体_GB2312" pitchFamily="49" charset="-122"/>
                <a:ea typeface="楷体_GB2312" pitchFamily="49" charset="-122"/>
              </a:rPr>
              <a:t>如此重复下去，直到所有顶点在同一个连通分量上为止。此时的</a:t>
            </a:r>
            <a:r>
              <a:rPr lang="en-US" sz="2600" b="1" dirty="0">
                <a:solidFill>
                  <a:srgbClr val="FF3300"/>
                </a:solidFill>
                <a:latin typeface="楷体_GB2312" pitchFamily="49" charset="-122"/>
                <a:ea typeface="楷体_GB2312" pitchFamily="49" charset="-122"/>
              </a:rPr>
              <a:t>T</a:t>
            </a:r>
            <a:r>
              <a:rPr lang="zh-CN" altLang="en-US" sz="2600" b="1" dirty="0">
                <a:solidFill>
                  <a:srgbClr val="333300"/>
                </a:solidFill>
                <a:latin typeface="楷体_GB2312" pitchFamily="49" charset="-122"/>
                <a:ea typeface="楷体_GB2312" pitchFamily="49" charset="-122"/>
              </a:rPr>
              <a:t>即为所求（最小生成树）。</a:t>
            </a:r>
            <a:endParaRPr lang="zh-CN" altLang="en-US" sz="2600" b="1" dirty="0">
              <a:solidFill>
                <a:srgbClr val="333300"/>
              </a:solidFill>
              <a:latin typeface="楷体_GB2312" pitchFamily="49" charset="-122"/>
              <a:ea typeface="楷体_GB2312" pitchFamily="49" charset="-122"/>
            </a:endParaRPr>
          </a:p>
        </p:txBody>
      </p:sp>
      <p:sp>
        <p:nvSpPr>
          <p:cNvPr id="65541" name="Rectangle 4"/>
          <p:cNvSpPr>
            <a:spLocks noGrp="1" noChangeArrowheads="1"/>
          </p:cNvSpPr>
          <p:nvPr>
            <p:ph type="title" idx="4294967295"/>
          </p:nvPr>
        </p:nvSpPr>
        <p:spPr>
          <a:xfrm>
            <a:off x="357188" y="0"/>
            <a:ext cx="5334000" cy="609600"/>
          </a:xfrm>
        </p:spPr>
        <p:txBody>
          <a:bodyPr/>
          <a:lstStyle/>
          <a:p>
            <a:pPr eaLnBrk="1" hangingPunct="1"/>
            <a:r>
              <a:rPr lang="zh-CN" altLang="en-US" sz="2800" b="1">
                <a:solidFill>
                  <a:srgbClr val="333300"/>
                </a:solidFill>
                <a:ea typeface="黑体" panose="02010609060101010101" pitchFamily="2" charset="-122"/>
              </a:rPr>
              <a:t>克鲁斯卡尔（</a:t>
            </a:r>
            <a:r>
              <a:rPr lang="en-US" altLang="zh-CN" sz="2800" b="1">
                <a:solidFill>
                  <a:srgbClr val="333300"/>
                </a:solidFill>
                <a:ea typeface="黑体" panose="02010609060101010101" pitchFamily="2" charset="-122"/>
              </a:rPr>
              <a:t>Kruskal</a:t>
            </a:r>
            <a:r>
              <a:rPr lang="zh-CN" altLang="en-US" sz="2800" b="1">
                <a:solidFill>
                  <a:srgbClr val="333300"/>
                </a:solidFill>
                <a:ea typeface="黑体" panose="02010609060101010101" pitchFamily="2" charset="-122"/>
              </a:rPr>
              <a:t>）算法</a:t>
            </a:r>
            <a:r>
              <a:rPr lang="en-US" altLang="zh-CN" sz="2800" b="1">
                <a:solidFill>
                  <a:srgbClr val="333300"/>
                </a:solidFill>
                <a:ea typeface="黑体" panose="02010609060101010101" pitchFamily="2" charset="-122"/>
              </a:rPr>
              <a:t>:</a:t>
            </a:r>
            <a:endParaRPr lang="en-US" altLang="zh-CN" sz="2800" b="1">
              <a:solidFill>
                <a:srgbClr val="333300"/>
              </a:solidFill>
              <a:ea typeface="黑体" panose="02010609060101010101" pitchFamily="2" charset="-122"/>
            </a:endParaRPr>
          </a:p>
        </p:txBody>
      </p:sp>
      <p:sp>
        <p:nvSpPr>
          <p:cNvPr id="65542" name="Rectangle 5"/>
          <p:cNvSpPr>
            <a:spLocks noChangeArrowheads="1"/>
          </p:cNvSpPr>
          <p:nvPr/>
        </p:nvSpPr>
        <p:spPr bwMode="auto">
          <a:xfrm>
            <a:off x="357188" y="857250"/>
            <a:ext cx="71913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b="1">
                <a:solidFill>
                  <a:srgbClr val="333300"/>
                </a:solidFill>
                <a:latin typeface="SimSun" panose="02010600030101010101" pitchFamily="2" charset="-122"/>
              </a:rPr>
              <a:t>设</a:t>
            </a:r>
            <a:r>
              <a:rPr lang="en-US" altLang="zh-CN" sz="2800" b="1" i="1">
                <a:solidFill>
                  <a:schemeClr val="tx2"/>
                </a:solidFill>
                <a:latin typeface="SimSun" panose="02010600030101010101" pitchFamily="2" charset="-122"/>
              </a:rPr>
              <a:t>N</a:t>
            </a:r>
            <a:r>
              <a:rPr lang="en-US" altLang="zh-CN" sz="2800" b="1">
                <a:solidFill>
                  <a:schemeClr val="tx2"/>
                </a:solidFill>
                <a:latin typeface="SimSun" panose="02010600030101010101" pitchFamily="2" charset="-122"/>
              </a:rPr>
              <a:t> = { </a:t>
            </a:r>
            <a:r>
              <a:rPr lang="en-US" altLang="zh-CN" sz="2800" b="1" i="1">
                <a:solidFill>
                  <a:schemeClr val="tx2"/>
                </a:solidFill>
                <a:latin typeface="SimSun" panose="02010600030101010101" pitchFamily="2" charset="-122"/>
              </a:rPr>
              <a:t>V</a:t>
            </a:r>
            <a:r>
              <a:rPr lang="en-US" altLang="zh-CN" sz="2800" b="1">
                <a:solidFill>
                  <a:schemeClr val="tx2"/>
                </a:solidFill>
                <a:latin typeface="SimSun" panose="02010600030101010101" pitchFamily="2" charset="-122"/>
              </a:rPr>
              <a:t>, </a:t>
            </a:r>
            <a:r>
              <a:rPr lang="en-US" altLang="zh-CN" sz="2800" b="1" i="1">
                <a:solidFill>
                  <a:schemeClr val="tx2"/>
                </a:solidFill>
                <a:latin typeface="SimSun" panose="02010600030101010101" pitchFamily="2" charset="-122"/>
              </a:rPr>
              <a:t>E</a:t>
            </a:r>
            <a:r>
              <a:rPr lang="en-US" altLang="zh-CN" sz="2800" b="1">
                <a:solidFill>
                  <a:schemeClr val="tx2"/>
                </a:solidFill>
                <a:latin typeface="SimSun" panose="02010600030101010101" pitchFamily="2" charset="-122"/>
              </a:rPr>
              <a:t> }</a:t>
            </a:r>
            <a:r>
              <a:rPr lang="zh-CN" altLang="en-US" sz="2800" b="1">
                <a:solidFill>
                  <a:srgbClr val="333300"/>
                </a:solidFill>
                <a:latin typeface="SimSun" panose="02010600030101010101" pitchFamily="2" charset="-122"/>
              </a:rPr>
              <a:t>是有 </a:t>
            </a:r>
            <a:r>
              <a:rPr lang="en-US" altLang="zh-CN" sz="2800" b="1" i="1">
                <a:solidFill>
                  <a:srgbClr val="333300"/>
                </a:solidFill>
                <a:latin typeface="SimSun" panose="02010600030101010101" pitchFamily="2" charset="-122"/>
              </a:rPr>
              <a:t>n </a:t>
            </a:r>
            <a:r>
              <a:rPr lang="zh-CN" altLang="en-US" sz="2800" b="1">
                <a:solidFill>
                  <a:srgbClr val="333300"/>
                </a:solidFill>
                <a:latin typeface="SimSun" panose="02010600030101010101" pitchFamily="2" charset="-122"/>
              </a:rPr>
              <a:t>个顶点的</a:t>
            </a:r>
            <a:r>
              <a:rPr lang="zh-CN" altLang="en-US" sz="2800" b="1">
                <a:solidFill>
                  <a:schemeClr val="tx2"/>
                </a:solidFill>
                <a:latin typeface="SimSun" panose="02010600030101010101" pitchFamily="2" charset="-122"/>
              </a:rPr>
              <a:t>连通网</a:t>
            </a:r>
            <a:r>
              <a:rPr lang="zh-CN" altLang="en-US" sz="2800" b="1">
                <a:solidFill>
                  <a:srgbClr val="333300"/>
                </a:solidFill>
                <a:latin typeface="SimSun" panose="02010600030101010101" pitchFamily="2" charset="-122"/>
              </a:rPr>
              <a:t>，</a:t>
            </a:r>
            <a:endParaRPr lang="zh-CN" altLang="en-US" sz="2800" b="1">
              <a:solidFill>
                <a:srgbClr val="333300"/>
              </a:solidFill>
              <a:latin typeface="SimSun" panose="02010600030101010101" pitchFamily="2" charset="-122"/>
            </a:endParaRPr>
          </a:p>
        </p:txBody>
      </p:sp>
      <p:sp>
        <p:nvSpPr>
          <p:cNvPr id="65543" name="矩形 1"/>
          <p:cNvSpPr>
            <a:spLocks noChangeArrowheads="1"/>
          </p:cNvSpPr>
          <p:nvPr/>
        </p:nvSpPr>
        <p:spPr bwMode="auto">
          <a:xfrm>
            <a:off x="7938" y="5753100"/>
            <a:ext cx="89535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30000"/>
              </a:spcBef>
            </a:pPr>
            <a:r>
              <a:rPr lang="en-US" altLang="zh-CN" sz="2600" b="1">
                <a:solidFill>
                  <a:schemeClr val="tx2"/>
                </a:solidFill>
                <a:latin typeface="楷体_GB2312" pitchFamily="49" charset="-122"/>
                <a:ea typeface="楷体_GB2312" pitchFamily="49" charset="-122"/>
              </a:rPr>
              <a:t>Kruskal</a:t>
            </a:r>
            <a:r>
              <a:rPr lang="zh-CN" altLang="en-US" sz="2600" b="1">
                <a:solidFill>
                  <a:schemeClr val="tx2"/>
                </a:solidFill>
                <a:latin typeface="楷体_GB2312" pitchFamily="49" charset="-122"/>
                <a:ea typeface="楷体_GB2312" pitchFamily="49" charset="-122"/>
              </a:rPr>
              <a:t>算法特点：</a:t>
            </a:r>
            <a:r>
              <a:rPr lang="zh-CN" altLang="en-US" sz="2600" b="1">
                <a:solidFill>
                  <a:srgbClr val="333300"/>
                </a:solidFill>
                <a:latin typeface="楷体_GB2312" pitchFamily="49" charset="-122"/>
                <a:ea typeface="楷体_GB2312" pitchFamily="49" charset="-122"/>
              </a:rPr>
              <a:t>将边归并，适于求</a:t>
            </a:r>
            <a:r>
              <a:rPr lang="zh-CN" altLang="en-US" sz="2600" b="1">
                <a:solidFill>
                  <a:schemeClr val="tx2"/>
                </a:solidFill>
                <a:latin typeface="楷体_GB2312" pitchFamily="49" charset="-122"/>
                <a:ea typeface="楷体_GB2312" pitchFamily="49" charset="-122"/>
              </a:rPr>
              <a:t>稀疏网</a:t>
            </a:r>
            <a:r>
              <a:rPr lang="zh-CN" altLang="en-US" sz="2600" b="1">
                <a:solidFill>
                  <a:srgbClr val="333300"/>
                </a:solidFill>
                <a:latin typeface="楷体_GB2312" pitchFamily="49" charset="-122"/>
                <a:ea typeface="楷体_GB2312" pitchFamily="49" charset="-122"/>
              </a:rPr>
              <a:t>的最小生成树。</a:t>
            </a:r>
            <a:endParaRPr lang="zh-CN" altLang="en-US" sz="2600" b="1">
              <a:solidFill>
                <a:srgbClr val="333300"/>
              </a:solidFill>
              <a:latin typeface="楷体_GB2312" pitchFamily="49" charset="-122"/>
              <a:ea typeface="楷体_GB2312" pitchFamily="49"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79876">
                                            <p:txEl>
                                              <p:pRg st="0" end="0"/>
                                            </p:txEl>
                                          </p:spTgt>
                                        </p:tgtEl>
                                        <p:attrNameLst>
                                          <p:attrName>style.visibility</p:attrName>
                                        </p:attrNameLst>
                                      </p:cBhvr>
                                      <p:to>
                                        <p:strVal val="visible"/>
                                      </p:to>
                                    </p:set>
                                    <p:animEffect transition="in" filter="strips(downRight)">
                                      <p:cBhvr>
                                        <p:cTn id="7" dur="500"/>
                                        <p:tgtEl>
                                          <p:spTgt spid="798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79876">
                                            <p:txEl>
                                              <p:pRg st="1" end="1"/>
                                            </p:txEl>
                                          </p:spTgt>
                                        </p:tgtEl>
                                        <p:attrNameLst>
                                          <p:attrName>style.visibility</p:attrName>
                                        </p:attrNameLst>
                                      </p:cBhvr>
                                      <p:to>
                                        <p:strVal val="visible"/>
                                      </p:to>
                                    </p:set>
                                    <p:animEffect transition="in" filter="strips(downRight)">
                                      <p:cBhvr>
                                        <p:cTn id="12" dur="500"/>
                                        <p:tgtEl>
                                          <p:spTgt spid="7987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79876">
                                            <p:txEl>
                                              <p:pRg st="2" end="2"/>
                                            </p:txEl>
                                          </p:spTgt>
                                        </p:tgtEl>
                                        <p:attrNameLst>
                                          <p:attrName>style.visibility</p:attrName>
                                        </p:attrNameLst>
                                      </p:cBhvr>
                                      <p:to>
                                        <p:strVal val="visible"/>
                                      </p:to>
                                    </p:set>
                                    <p:animEffect transition="in" filter="strips(downRight)">
                                      <p:cBhvr>
                                        <p:cTn id="17" dur="500"/>
                                        <p:tgtEl>
                                          <p:spTgt spid="7987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79876">
                                            <p:txEl>
                                              <p:pRg st="3" end="3"/>
                                            </p:txEl>
                                          </p:spTgt>
                                        </p:tgtEl>
                                        <p:attrNameLst>
                                          <p:attrName>style.visibility</p:attrName>
                                        </p:attrNameLst>
                                      </p:cBhvr>
                                      <p:to>
                                        <p:strVal val="visible"/>
                                      </p:to>
                                    </p:set>
                                    <p:animEffect transition="in" filter="strips(downRight)">
                                      <p:cBhvr>
                                        <p:cTn id="22" dur="500"/>
                                        <p:tgtEl>
                                          <p:spTgt spid="7987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6" grpId="0" autoUpdateAnimBg="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B84E144C-ABBF-4283-8C58-23DD862C8FC6}"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66563"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B2A649EB-D401-497F-85CE-5D4BBAAF1A40}"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80900" name="Rectangle 2"/>
          <p:cNvSpPr>
            <a:spLocks noGrp="1" noChangeArrowheads="1"/>
          </p:cNvSpPr>
          <p:nvPr>
            <p:ph type="title" idx="4294967295"/>
          </p:nvPr>
        </p:nvSpPr>
        <p:spPr>
          <a:xfrm>
            <a:off x="1143000" y="0"/>
            <a:ext cx="6019800" cy="595313"/>
          </a:xfrm>
        </p:spPr>
        <p:txBody>
          <a:bodyPr/>
          <a:lstStyle/>
          <a:p>
            <a:pPr eaLnBrk="1" hangingPunct="1">
              <a:defRPr/>
            </a:pPr>
            <a:r>
              <a:rPr lang="en-US" sz="3200" b="1">
                <a:effectLst>
                  <a:outerShdw blurRad="38100" dist="38100" dir="2700000" algn="tl">
                    <a:srgbClr val="C0C0C0"/>
                  </a:outerShdw>
                </a:effectLst>
                <a:latin typeface="楷体_GB2312" pitchFamily="49" charset="-122"/>
                <a:ea typeface="楷体_GB2312" pitchFamily="49" charset="-122"/>
              </a:rPr>
              <a:t>Kruskal</a:t>
            </a:r>
            <a:r>
              <a:rPr lang="zh-CN" altLang="en-US" sz="3200" b="1">
                <a:effectLst>
                  <a:outerShdw blurRad="38100" dist="38100" dir="2700000" algn="tl">
                    <a:srgbClr val="C0C0C0"/>
                  </a:outerShdw>
                </a:effectLst>
                <a:latin typeface="楷体_GB2312" pitchFamily="49" charset="-122"/>
                <a:ea typeface="楷体_GB2312" pitchFamily="49" charset="-122"/>
              </a:rPr>
              <a:t>（克鲁斯卡尔）算法</a:t>
            </a:r>
            <a:endParaRPr lang="zh-CN" altLang="en-US" sz="3200" b="1">
              <a:effectLst>
                <a:outerShdw blurRad="38100" dist="38100" dir="2700000" algn="tl">
                  <a:srgbClr val="C0C0C0"/>
                </a:outerShdw>
              </a:effectLst>
              <a:latin typeface="楷体_GB2312" pitchFamily="49" charset="-122"/>
              <a:ea typeface="楷体_GB2312" pitchFamily="49" charset="-122"/>
            </a:endParaRPr>
          </a:p>
        </p:txBody>
      </p:sp>
      <p:sp>
        <p:nvSpPr>
          <p:cNvPr id="66565" name="Rectangle 3"/>
          <p:cNvSpPr>
            <a:spLocks noChangeArrowheads="1"/>
          </p:cNvSpPr>
          <p:nvPr/>
        </p:nvSpPr>
        <p:spPr bwMode="auto">
          <a:xfrm>
            <a:off x="457200" y="990600"/>
            <a:ext cx="16668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a:solidFill>
                  <a:srgbClr val="FF3300"/>
                </a:solidFill>
              </a:rPr>
              <a:t>练习 ：</a:t>
            </a:r>
            <a:endParaRPr lang="zh-CN" altLang="en-US">
              <a:solidFill>
                <a:srgbClr val="FF3300"/>
              </a:solidFill>
            </a:endParaRPr>
          </a:p>
        </p:txBody>
      </p:sp>
      <p:grpSp>
        <p:nvGrpSpPr>
          <p:cNvPr id="66566" name="Group 6"/>
          <p:cNvGrpSpPr/>
          <p:nvPr/>
        </p:nvGrpSpPr>
        <p:grpSpPr bwMode="auto">
          <a:xfrm>
            <a:off x="685800" y="1524000"/>
            <a:ext cx="3048000" cy="2895600"/>
            <a:chOff x="0" y="0"/>
            <a:chExt cx="1584" cy="1392"/>
          </a:xfrm>
        </p:grpSpPr>
        <p:sp>
          <p:nvSpPr>
            <p:cNvPr id="80903" name="Oval 5"/>
            <p:cNvSpPr>
              <a:spLocks noChangeArrowheads="1"/>
            </p:cNvSpPr>
            <p:nvPr/>
          </p:nvSpPr>
          <p:spPr bwMode="auto">
            <a:xfrm>
              <a:off x="624" y="0"/>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1</a:t>
              </a:r>
              <a:endParaRPr lang="en-US" sz="2400">
                <a:effectLst>
                  <a:outerShdw blurRad="38100" dist="38100" dir="2700000" algn="tl">
                    <a:srgbClr val="C0C0C0"/>
                  </a:outerShdw>
                </a:effectLst>
              </a:endParaRPr>
            </a:p>
          </p:txBody>
        </p:sp>
        <p:sp>
          <p:nvSpPr>
            <p:cNvPr id="80904" name="Oval 6"/>
            <p:cNvSpPr>
              <a:spLocks noChangeArrowheads="1"/>
            </p:cNvSpPr>
            <p:nvPr/>
          </p:nvSpPr>
          <p:spPr bwMode="auto">
            <a:xfrm>
              <a:off x="1296" y="432"/>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4</a:t>
              </a:r>
              <a:endParaRPr lang="en-US" sz="2400">
                <a:effectLst>
                  <a:outerShdw blurRad="38100" dist="38100" dir="2700000" algn="tl">
                    <a:srgbClr val="C0C0C0"/>
                  </a:outerShdw>
                </a:effectLst>
              </a:endParaRPr>
            </a:p>
          </p:txBody>
        </p:sp>
        <p:sp>
          <p:nvSpPr>
            <p:cNvPr id="80905" name="Oval 7"/>
            <p:cNvSpPr>
              <a:spLocks noChangeArrowheads="1"/>
            </p:cNvSpPr>
            <p:nvPr/>
          </p:nvSpPr>
          <p:spPr bwMode="auto">
            <a:xfrm>
              <a:off x="1056" y="1056"/>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6</a:t>
              </a:r>
              <a:endParaRPr lang="en-US" sz="2400">
                <a:effectLst>
                  <a:outerShdw blurRad="38100" dist="38100" dir="2700000" algn="tl">
                    <a:srgbClr val="C0C0C0"/>
                  </a:outerShdw>
                </a:effectLst>
              </a:endParaRPr>
            </a:p>
          </p:txBody>
        </p:sp>
        <p:sp>
          <p:nvSpPr>
            <p:cNvPr id="80906" name="Oval 8"/>
            <p:cNvSpPr>
              <a:spLocks noChangeArrowheads="1"/>
            </p:cNvSpPr>
            <p:nvPr/>
          </p:nvSpPr>
          <p:spPr bwMode="auto">
            <a:xfrm>
              <a:off x="288" y="1104"/>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5</a:t>
              </a:r>
              <a:endParaRPr lang="en-US" sz="2400">
                <a:effectLst>
                  <a:outerShdw blurRad="38100" dist="38100" dir="2700000" algn="tl">
                    <a:srgbClr val="C0C0C0"/>
                  </a:outerShdw>
                </a:effectLst>
              </a:endParaRPr>
            </a:p>
          </p:txBody>
        </p:sp>
        <p:sp>
          <p:nvSpPr>
            <p:cNvPr id="80907" name="Oval 9"/>
            <p:cNvSpPr>
              <a:spLocks noChangeArrowheads="1"/>
            </p:cNvSpPr>
            <p:nvPr/>
          </p:nvSpPr>
          <p:spPr bwMode="auto">
            <a:xfrm>
              <a:off x="0" y="480"/>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2</a:t>
              </a:r>
              <a:endParaRPr lang="en-US" sz="2400">
                <a:effectLst>
                  <a:outerShdw blurRad="38100" dist="38100" dir="2700000" algn="tl">
                    <a:srgbClr val="C0C0C0"/>
                  </a:outerShdw>
                </a:effectLst>
              </a:endParaRPr>
            </a:p>
          </p:txBody>
        </p:sp>
        <p:sp>
          <p:nvSpPr>
            <p:cNvPr id="80908" name="Oval 10"/>
            <p:cNvSpPr>
              <a:spLocks noChangeArrowheads="1"/>
            </p:cNvSpPr>
            <p:nvPr/>
          </p:nvSpPr>
          <p:spPr bwMode="auto">
            <a:xfrm>
              <a:off x="624" y="576"/>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3</a:t>
              </a:r>
              <a:endParaRPr lang="en-US" sz="2400">
                <a:effectLst>
                  <a:outerShdw blurRad="38100" dist="38100" dir="2700000" algn="tl">
                    <a:srgbClr val="C0C0C0"/>
                  </a:outerShdw>
                </a:effectLst>
              </a:endParaRPr>
            </a:p>
          </p:txBody>
        </p:sp>
        <p:sp>
          <p:nvSpPr>
            <p:cNvPr id="66598" name="Line 11"/>
            <p:cNvSpPr>
              <a:spLocks noChangeShapeType="1"/>
            </p:cNvSpPr>
            <p:nvPr/>
          </p:nvSpPr>
          <p:spPr bwMode="auto">
            <a:xfrm flipH="1">
              <a:off x="240" y="192"/>
              <a:ext cx="384" cy="33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6599" name="Line 12"/>
            <p:cNvSpPr>
              <a:spLocks noChangeShapeType="1"/>
            </p:cNvSpPr>
            <p:nvPr/>
          </p:nvSpPr>
          <p:spPr bwMode="auto">
            <a:xfrm>
              <a:off x="192" y="768"/>
              <a:ext cx="192" cy="33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6600" name="Line 13"/>
            <p:cNvSpPr>
              <a:spLocks noChangeShapeType="1"/>
            </p:cNvSpPr>
            <p:nvPr/>
          </p:nvSpPr>
          <p:spPr bwMode="auto">
            <a:xfrm flipV="1">
              <a:off x="576" y="1248"/>
              <a:ext cx="480"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6601" name="Line 14"/>
            <p:cNvSpPr>
              <a:spLocks noChangeShapeType="1"/>
            </p:cNvSpPr>
            <p:nvPr/>
          </p:nvSpPr>
          <p:spPr bwMode="auto">
            <a:xfrm flipH="1">
              <a:off x="1248" y="720"/>
              <a:ext cx="144" cy="33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6602" name="Line 15"/>
            <p:cNvSpPr>
              <a:spLocks noChangeShapeType="1"/>
            </p:cNvSpPr>
            <p:nvPr/>
          </p:nvSpPr>
          <p:spPr bwMode="auto">
            <a:xfrm>
              <a:off x="912" y="192"/>
              <a:ext cx="432"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6603" name="Line 16"/>
            <p:cNvSpPr>
              <a:spLocks noChangeShapeType="1"/>
            </p:cNvSpPr>
            <p:nvPr/>
          </p:nvSpPr>
          <p:spPr bwMode="auto">
            <a:xfrm>
              <a:off x="768" y="288"/>
              <a:ext cx="0"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6604" name="Line 17"/>
            <p:cNvSpPr>
              <a:spLocks noChangeShapeType="1"/>
            </p:cNvSpPr>
            <p:nvPr/>
          </p:nvSpPr>
          <p:spPr bwMode="auto">
            <a:xfrm flipH="1">
              <a:off x="480" y="816"/>
              <a:ext cx="192"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6605" name="Line 18"/>
            <p:cNvSpPr>
              <a:spLocks noChangeShapeType="1"/>
            </p:cNvSpPr>
            <p:nvPr/>
          </p:nvSpPr>
          <p:spPr bwMode="auto">
            <a:xfrm>
              <a:off x="864" y="816"/>
              <a:ext cx="240"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6606" name="Line 19"/>
            <p:cNvSpPr>
              <a:spLocks noChangeShapeType="1"/>
            </p:cNvSpPr>
            <p:nvPr/>
          </p:nvSpPr>
          <p:spPr bwMode="auto">
            <a:xfrm flipV="1">
              <a:off x="912" y="576"/>
              <a:ext cx="384" cy="9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6607" name="Line 20"/>
            <p:cNvSpPr>
              <a:spLocks noChangeShapeType="1"/>
            </p:cNvSpPr>
            <p:nvPr/>
          </p:nvSpPr>
          <p:spPr bwMode="auto">
            <a:xfrm>
              <a:off x="288" y="624"/>
              <a:ext cx="336" cy="4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80919" name="Rectangle 21"/>
            <p:cNvSpPr>
              <a:spLocks noChangeArrowheads="1"/>
            </p:cNvSpPr>
            <p:nvPr/>
          </p:nvSpPr>
          <p:spPr bwMode="auto">
            <a:xfrm>
              <a:off x="768" y="288"/>
              <a:ext cx="175"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1</a:t>
              </a:r>
              <a:endParaRPr lang="en-US" sz="2400">
                <a:effectLst>
                  <a:outerShdw blurRad="38100" dist="38100" dir="2700000" algn="tl">
                    <a:srgbClr val="C0C0C0"/>
                  </a:outerShdw>
                </a:effectLst>
              </a:endParaRPr>
            </a:p>
          </p:txBody>
        </p:sp>
        <p:sp>
          <p:nvSpPr>
            <p:cNvPr id="80920" name="Rectangle 22"/>
            <p:cNvSpPr>
              <a:spLocks noChangeArrowheads="1"/>
            </p:cNvSpPr>
            <p:nvPr/>
          </p:nvSpPr>
          <p:spPr bwMode="auto">
            <a:xfrm>
              <a:off x="1036" y="48"/>
              <a:ext cx="175"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5</a:t>
              </a:r>
              <a:endParaRPr lang="en-US" sz="2400">
                <a:effectLst>
                  <a:outerShdw blurRad="38100" dist="38100" dir="2700000" algn="tl">
                    <a:srgbClr val="C0C0C0"/>
                  </a:outerShdw>
                </a:effectLst>
              </a:endParaRPr>
            </a:p>
          </p:txBody>
        </p:sp>
        <p:sp>
          <p:nvSpPr>
            <p:cNvPr id="80921" name="Rectangle 23"/>
            <p:cNvSpPr>
              <a:spLocks noChangeArrowheads="1"/>
            </p:cNvSpPr>
            <p:nvPr/>
          </p:nvSpPr>
          <p:spPr bwMode="auto">
            <a:xfrm>
              <a:off x="268" y="96"/>
              <a:ext cx="175"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6</a:t>
              </a:r>
              <a:endParaRPr lang="en-US" sz="2400">
                <a:effectLst>
                  <a:outerShdw blurRad="38100" dist="38100" dir="2700000" algn="tl">
                    <a:srgbClr val="C0C0C0"/>
                  </a:outerShdw>
                </a:effectLst>
              </a:endParaRPr>
            </a:p>
          </p:txBody>
        </p:sp>
        <p:sp>
          <p:nvSpPr>
            <p:cNvPr id="80922" name="Rectangle 24"/>
            <p:cNvSpPr>
              <a:spLocks noChangeArrowheads="1"/>
            </p:cNvSpPr>
            <p:nvPr/>
          </p:nvSpPr>
          <p:spPr bwMode="auto">
            <a:xfrm>
              <a:off x="960" y="384"/>
              <a:ext cx="175"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5</a:t>
              </a:r>
              <a:endParaRPr lang="en-US" sz="2400">
                <a:effectLst>
                  <a:outerShdw blurRad="38100" dist="38100" dir="2700000" algn="tl">
                    <a:srgbClr val="C0C0C0"/>
                  </a:outerShdw>
                </a:effectLst>
              </a:endParaRPr>
            </a:p>
          </p:txBody>
        </p:sp>
        <p:sp>
          <p:nvSpPr>
            <p:cNvPr id="80923" name="Rectangle 25"/>
            <p:cNvSpPr>
              <a:spLocks noChangeArrowheads="1"/>
            </p:cNvSpPr>
            <p:nvPr/>
          </p:nvSpPr>
          <p:spPr bwMode="auto">
            <a:xfrm>
              <a:off x="384" y="384"/>
              <a:ext cx="17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5</a:t>
              </a:r>
              <a:endParaRPr lang="en-US" sz="2400">
                <a:effectLst>
                  <a:outerShdw blurRad="38100" dist="38100" dir="2700000" algn="tl">
                    <a:srgbClr val="C0C0C0"/>
                  </a:outerShdw>
                </a:effectLst>
              </a:endParaRPr>
            </a:p>
          </p:txBody>
        </p:sp>
        <p:sp>
          <p:nvSpPr>
            <p:cNvPr id="80924" name="Rectangle 26"/>
            <p:cNvSpPr>
              <a:spLocks noChangeArrowheads="1"/>
            </p:cNvSpPr>
            <p:nvPr/>
          </p:nvSpPr>
          <p:spPr bwMode="auto">
            <a:xfrm>
              <a:off x="960" y="768"/>
              <a:ext cx="175"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4</a:t>
              </a:r>
              <a:endParaRPr lang="en-US" sz="2400">
                <a:effectLst>
                  <a:outerShdw blurRad="38100" dist="38100" dir="2700000" algn="tl">
                    <a:srgbClr val="C0C0C0"/>
                  </a:outerShdw>
                </a:effectLst>
              </a:endParaRPr>
            </a:p>
          </p:txBody>
        </p:sp>
        <p:sp>
          <p:nvSpPr>
            <p:cNvPr id="80925" name="Rectangle 27"/>
            <p:cNvSpPr>
              <a:spLocks noChangeArrowheads="1"/>
            </p:cNvSpPr>
            <p:nvPr/>
          </p:nvSpPr>
          <p:spPr bwMode="auto">
            <a:xfrm>
              <a:off x="412" y="768"/>
              <a:ext cx="177"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6</a:t>
              </a:r>
              <a:endParaRPr lang="en-US" sz="2400">
                <a:effectLst>
                  <a:outerShdw blurRad="38100" dist="38100" dir="2700000" algn="tl">
                    <a:srgbClr val="C0C0C0"/>
                  </a:outerShdw>
                </a:effectLst>
              </a:endParaRPr>
            </a:p>
          </p:txBody>
        </p:sp>
        <p:sp>
          <p:nvSpPr>
            <p:cNvPr id="80926" name="Rectangle 28"/>
            <p:cNvSpPr>
              <a:spLocks noChangeArrowheads="1"/>
            </p:cNvSpPr>
            <p:nvPr/>
          </p:nvSpPr>
          <p:spPr bwMode="auto">
            <a:xfrm>
              <a:off x="124" y="816"/>
              <a:ext cx="175"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3</a:t>
              </a:r>
              <a:endParaRPr lang="en-US" sz="2400">
                <a:effectLst>
                  <a:outerShdw blurRad="38100" dist="38100" dir="2700000" algn="tl">
                    <a:srgbClr val="C0C0C0"/>
                  </a:outerShdw>
                </a:effectLst>
              </a:endParaRPr>
            </a:p>
          </p:txBody>
        </p:sp>
        <p:sp>
          <p:nvSpPr>
            <p:cNvPr id="80927" name="Rectangle 29"/>
            <p:cNvSpPr>
              <a:spLocks noChangeArrowheads="1"/>
            </p:cNvSpPr>
            <p:nvPr/>
          </p:nvSpPr>
          <p:spPr bwMode="auto">
            <a:xfrm>
              <a:off x="700" y="1008"/>
              <a:ext cx="17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6</a:t>
              </a:r>
              <a:endParaRPr lang="en-US" sz="2400">
                <a:effectLst>
                  <a:outerShdw blurRad="38100" dist="38100" dir="2700000" algn="tl">
                    <a:srgbClr val="C0C0C0"/>
                  </a:outerShdw>
                </a:effectLst>
              </a:endParaRPr>
            </a:p>
          </p:txBody>
        </p:sp>
        <p:sp>
          <p:nvSpPr>
            <p:cNvPr id="80928" name="Rectangle 30"/>
            <p:cNvSpPr>
              <a:spLocks noChangeArrowheads="1"/>
            </p:cNvSpPr>
            <p:nvPr/>
          </p:nvSpPr>
          <p:spPr bwMode="auto">
            <a:xfrm>
              <a:off x="1296" y="768"/>
              <a:ext cx="175"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2</a:t>
              </a:r>
              <a:endParaRPr lang="en-US" sz="2400">
                <a:effectLst>
                  <a:outerShdw blurRad="38100" dist="38100" dir="2700000" algn="tl">
                    <a:srgbClr val="C0C0C0"/>
                  </a:outerShdw>
                </a:effectLst>
              </a:endParaRPr>
            </a:p>
          </p:txBody>
        </p:sp>
      </p:grpSp>
      <p:grpSp>
        <p:nvGrpSpPr>
          <p:cNvPr id="80929" name="Group 33"/>
          <p:cNvGrpSpPr/>
          <p:nvPr/>
        </p:nvGrpSpPr>
        <p:grpSpPr bwMode="auto">
          <a:xfrm>
            <a:off x="6553200" y="2286000"/>
            <a:ext cx="336550" cy="457200"/>
            <a:chOff x="0" y="0"/>
            <a:chExt cx="212" cy="288"/>
          </a:xfrm>
        </p:grpSpPr>
        <p:sp>
          <p:nvSpPr>
            <p:cNvPr id="66590" name="Line 32"/>
            <p:cNvSpPr>
              <a:spLocks noChangeShapeType="1"/>
            </p:cNvSpPr>
            <p:nvPr/>
          </p:nvSpPr>
          <p:spPr bwMode="auto">
            <a:xfrm>
              <a:off x="0" y="0"/>
              <a:ext cx="0" cy="288"/>
            </a:xfrm>
            <a:prstGeom prst="line">
              <a:avLst/>
            </a:prstGeom>
            <a:noFill/>
            <a:ln w="38100">
              <a:solidFill>
                <a:srgbClr val="CC0099"/>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80931" name="Rectangle 33"/>
            <p:cNvSpPr>
              <a:spLocks noChangeArrowheads="1"/>
            </p:cNvSpPr>
            <p:nvPr/>
          </p:nvSpPr>
          <p:spPr bwMode="auto">
            <a:xfrm>
              <a:off x="0" y="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solidFill>
                    <a:srgbClr val="CC0099"/>
                  </a:solidFill>
                  <a:effectLst>
                    <a:outerShdw blurRad="38100" dist="38100" dir="2700000" algn="tl">
                      <a:srgbClr val="C0C0C0"/>
                    </a:outerShdw>
                  </a:effectLst>
                </a:rPr>
                <a:t>1</a:t>
              </a:r>
              <a:endParaRPr lang="en-US" sz="2400">
                <a:solidFill>
                  <a:srgbClr val="CC0099"/>
                </a:solidFill>
                <a:effectLst>
                  <a:outerShdw blurRad="38100" dist="38100" dir="2700000" algn="tl">
                    <a:srgbClr val="C0C0C0"/>
                  </a:outerShdw>
                </a:effectLst>
              </a:endParaRPr>
            </a:p>
          </p:txBody>
        </p:sp>
      </p:grpSp>
      <p:grpSp>
        <p:nvGrpSpPr>
          <p:cNvPr id="80932" name="Group 36"/>
          <p:cNvGrpSpPr/>
          <p:nvPr/>
        </p:nvGrpSpPr>
        <p:grpSpPr bwMode="auto">
          <a:xfrm>
            <a:off x="5791200" y="2438400"/>
            <a:ext cx="533400" cy="457200"/>
            <a:chOff x="0" y="0"/>
            <a:chExt cx="336" cy="288"/>
          </a:xfrm>
        </p:grpSpPr>
        <p:sp>
          <p:nvSpPr>
            <p:cNvPr id="66588" name="Line 35"/>
            <p:cNvSpPr>
              <a:spLocks noChangeShapeType="1"/>
            </p:cNvSpPr>
            <p:nvPr/>
          </p:nvSpPr>
          <p:spPr bwMode="auto">
            <a:xfrm>
              <a:off x="0" y="240"/>
              <a:ext cx="336" cy="48"/>
            </a:xfrm>
            <a:prstGeom prst="line">
              <a:avLst/>
            </a:prstGeom>
            <a:noFill/>
            <a:ln w="38100">
              <a:solidFill>
                <a:srgbClr val="CC0099"/>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80934" name="Rectangle 36"/>
            <p:cNvSpPr>
              <a:spLocks noChangeArrowheads="1"/>
            </p:cNvSpPr>
            <p:nvPr/>
          </p:nvSpPr>
          <p:spPr bwMode="auto">
            <a:xfrm>
              <a:off x="96" y="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solidFill>
                    <a:srgbClr val="CC0099"/>
                  </a:solidFill>
                  <a:effectLst>
                    <a:outerShdw blurRad="38100" dist="38100" dir="2700000" algn="tl">
                      <a:srgbClr val="C0C0C0"/>
                    </a:outerShdw>
                  </a:effectLst>
                </a:rPr>
                <a:t>5</a:t>
              </a:r>
              <a:endParaRPr lang="en-US" sz="2400">
                <a:solidFill>
                  <a:srgbClr val="CC0099"/>
                </a:solidFill>
                <a:effectLst>
                  <a:outerShdw blurRad="38100" dist="38100" dir="2700000" algn="tl">
                    <a:srgbClr val="C0C0C0"/>
                  </a:outerShdw>
                </a:effectLst>
              </a:endParaRPr>
            </a:p>
          </p:txBody>
        </p:sp>
      </p:grpSp>
      <p:grpSp>
        <p:nvGrpSpPr>
          <p:cNvPr id="80935" name="Group 39"/>
          <p:cNvGrpSpPr/>
          <p:nvPr/>
        </p:nvGrpSpPr>
        <p:grpSpPr bwMode="auto">
          <a:xfrm>
            <a:off x="6705600" y="3048000"/>
            <a:ext cx="488950" cy="533400"/>
            <a:chOff x="0" y="0"/>
            <a:chExt cx="308" cy="336"/>
          </a:xfrm>
        </p:grpSpPr>
        <p:sp>
          <p:nvSpPr>
            <p:cNvPr id="66586" name="Line 38"/>
            <p:cNvSpPr>
              <a:spLocks noChangeShapeType="1"/>
            </p:cNvSpPr>
            <p:nvPr/>
          </p:nvSpPr>
          <p:spPr bwMode="auto">
            <a:xfrm>
              <a:off x="0" y="48"/>
              <a:ext cx="240" cy="288"/>
            </a:xfrm>
            <a:prstGeom prst="line">
              <a:avLst/>
            </a:prstGeom>
            <a:noFill/>
            <a:ln w="38100">
              <a:solidFill>
                <a:srgbClr val="CC0099"/>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80937" name="Rectangle 39"/>
            <p:cNvSpPr>
              <a:spLocks noChangeArrowheads="1"/>
            </p:cNvSpPr>
            <p:nvPr/>
          </p:nvSpPr>
          <p:spPr bwMode="auto">
            <a:xfrm>
              <a:off x="96" y="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solidFill>
                    <a:srgbClr val="CC0099"/>
                  </a:solidFill>
                  <a:effectLst>
                    <a:outerShdw blurRad="38100" dist="38100" dir="2700000" algn="tl">
                      <a:srgbClr val="C0C0C0"/>
                    </a:outerShdw>
                  </a:effectLst>
                </a:rPr>
                <a:t>4</a:t>
              </a:r>
              <a:endParaRPr lang="en-US" sz="2400">
                <a:solidFill>
                  <a:srgbClr val="CC0099"/>
                </a:solidFill>
                <a:effectLst>
                  <a:outerShdw blurRad="38100" dist="38100" dir="2700000" algn="tl">
                    <a:srgbClr val="C0C0C0"/>
                  </a:outerShdw>
                </a:effectLst>
              </a:endParaRPr>
            </a:p>
          </p:txBody>
        </p:sp>
      </p:grpSp>
      <p:grpSp>
        <p:nvGrpSpPr>
          <p:cNvPr id="80938" name="Group 42"/>
          <p:cNvGrpSpPr/>
          <p:nvPr/>
        </p:nvGrpSpPr>
        <p:grpSpPr bwMode="auto">
          <a:xfrm>
            <a:off x="5410200" y="3048000"/>
            <a:ext cx="488950" cy="533400"/>
            <a:chOff x="0" y="0"/>
            <a:chExt cx="308" cy="336"/>
          </a:xfrm>
        </p:grpSpPr>
        <p:sp>
          <p:nvSpPr>
            <p:cNvPr id="66584" name="Line 41"/>
            <p:cNvSpPr>
              <a:spLocks noChangeShapeType="1"/>
            </p:cNvSpPr>
            <p:nvPr/>
          </p:nvSpPr>
          <p:spPr bwMode="auto">
            <a:xfrm>
              <a:off x="116" y="0"/>
              <a:ext cx="192" cy="336"/>
            </a:xfrm>
            <a:prstGeom prst="line">
              <a:avLst/>
            </a:prstGeom>
            <a:noFill/>
            <a:ln w="38100">
              <a:solidFill>
                <a:srgbClr val="CC0099"/>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80940" name="Rectangle 42"/>
            <p:cNvSpPr>
              <a:spLocks noChangeArrowheads="1"/>
            </p:cNvSpPr>
            <p:nvPr/>
          </p:nvSpPr>
          <p:spPr bwMode="auto">
            <a:xfrm>
              <a:off x="0" y="4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solidFill>
                    <a:srgbClr val="CC0099"/>
                  </a:solidFill>
                  <a:effectLst>
                    <a:outerShdw blurRad="38100" dist="38100" dir="2700000" algn="tl">
                      <a:srgbClr val="C0C0C0"/>
                    </a:outerShdw>
                  </a:effectLst>
                </a:rPr>
                <a:t>3</a:t>
              </a:r>
              <a:endParaRPr lang="en-US" sz="2400">
                <a:solidFill>
                  <a:srgbClr val="CC0099"/>
                </a:solidFill>
                <a:effectLst>
                  <a:outerShdw blurRad="38100" dist="38100" dir="2700000" algn="tl">
                    <a:srgbClr val="C0C0C0"/>
                  </a:outerShdw>
                </a:effectLst>
              </a:endParaRPr>
            </a:p>
          </p:txBody>
        </p:sp>
      </p:grpSp>
      <p:grpSp>
        <p:nvGrpSpPr>
          <p:cNvPr id="80941" name="Group 45"/>
          <p:cNvGrpSpPr/>
          <p:nvPr/>
        </p:nvGrpSpPr>
        <p:grpSpPr bwMode="auto">
          <a:xfrm>
            <a:off x="7315200" y="2971800"/>
            <a:ext cx="412750" cy="533400"/>
            <a:chOff x="0" y="0"/>
            <a:chExt cx="260" cy="336"/>
          </a:xfrm>
        </p:grpSpPr>
        <p:sp>
          <p:nvSpPr>
            <p:cNvPr id="66582" name="Line 44"/>
            <p:cNvSpPr>
              <a:spLocks noChangeShapeType="1"/>
            </p:cNvSpPr>
            <p:nvPr/>
          </p:nvSpPr>
          <p:spPr bwMode="auto">
            <a:xfrm flipH="1">
              <a:off x="0" y="0"/>
              <a:ext cx="144" cy="336"/>
            </a:xfrm>
            <a:prstGeom prst="line">
              <a:avLst/>
            </a:prstGeom>
            <a:noFill/>
            <a:ln w="38100">
              <a:solidFill>
                <a:srgbClr val="CC0099"/>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80943" name="Rectangle 45"/>
            <p:cNvSpPr>
              <a:spLocks noChangeArrowheads="1"/>
            </p:cNvSpPr>
            <p:nvPr/>
          </p:nvSpPr>
          <p:spPr bwMode="auto">
            <a:xfrm>
              <a:off x="48" y="4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solidFill>
                    <a:srgbClr val="CC0099"/>
                  </a:solidFill>
                  <a:effectLst>
                    <a:outerShdw blurRad="38100" dist="38100" dir="2700000" algn="tl">
                      <a:srgbClr val="C0C0C0"/>
                    </a:outerShdw>
                  </a:effectLst>
                </a:rPr>
                <a:t>2</a:t>
              </a:r>
              <a:endParaRPr lang="en-US" sz="2400">
                <a:solidFill>
                  <a:srgbClr val="CC0099"/>
                </a:solidFill>
                <a:effectLst>
                  <a:outerShdw blurRad="38100" dist="38100" dir="2700000" algn="tl">
                    <a:srgbClr val="C0C0C0"/>
                  </a:outerShdw>
                </a:effectLst>
              </a:endParaRPr>
            </a:p>
          </p:txBody>
        </p:sp>
      </p:grpSp>
      <p:grpSp>
        <p:nvGrpSpPr>
          <p:cNvPr id="80944" name="Group 48"/>
          <p:cNvGrpSpPr/>
          <p:nvPr/>
        </p:nvGrpSpPr>
        <p:grpSpPr bwMode="auto">
          <a:xfrm>
            <a:off x="4419600" y="1828800"/>
            <a:ext cx="3429000" cy="2209800"/>
            <a:chOff x="0" y="0"/>
            <a:chExt cx="2160" cy="1392"/>
          </a:xfrm>
        </p:grpSpPr>
        <p:grpSp>
          <p:nvGrpSpPr>
            <p:cNvPr id="66574" name="Group 49"/>
            <p:cNvGrpSpPr/>
            <p:nvPr/>
          </p:nvGrpSpPr>
          <p:grpSpPr bwMode="auto">
            <a:xfrm>
              <a:off x="576" y="0"/>
              <a:ext cx="1584" cy="1392"/>
              <a:chOff x="0" y="0"/>
              <a:chExt cx="1584" cy="1392"/>
            </a:xfrm>
          </p:grpSpPr>
          <p:sp>
            <p:nvSpPr>
              <p:cNvPr id="80946" name="Oval 48"/>
              <p:cNvSpPr>
                <a:spLocks noChangeArrowheads="1"/>
              </p:cNvSpPr>
              <p:nvPr/>
            </p:nvSpPr>
            <p:spPr bwMode="auto">
              <a:xfrm>
                <a:off x="624" y="0"/>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1</a:t>
                </a:r>
                <a:endParaRPr lang="en-US" sz="2400">
                  <a:effectLst>
                    <a:outerShdw blurRad="38100" dist="38100" dir="2700000" algn="tl">
                      <a:srgbClr val="C0C0C0"/>
                    </a:outerShdw>
                  </a:effectLst>
                </a:endParaRPr>
              </a:p>
            </p:txBody>
          </p:sp>
          <p:sp>
            <p:nvSpPr>
              <p:cNvPr id="80947" name="Oval 49"/>
              <p:cNvSpPr>
                <a:spLocks noChangeArrowheads="1"/>
              </p:cNvSpPr>
              <p:nvPr/>
            </p:nvSpPr>
            <p:spPr bwMode="auto">
              <a:xfrm>
                <a:off x="624" y="576"/>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3</a:t>
                </a:r>
                <a:endParaRPr lang="en-US" sz="2400">
                  <a:effectLst>
                    <a:outerShdw blurRad="38100" dist="38100" dir="2700000" algn="tl">
                      <a:srgbClr val="C0C0C0"/>
                    </a:outerShdw>
                  </a:effectLst>
                </a:endParaRPr>
              </a:p>
            </p:txBody>
          </p:sp>
          <p:sp>
            <p:nvSpPr>
              <p:cNvPr id="80948" name="Oval 50"/>
              <p:cNvSpPr>
                <a:spLocks noChangeArrowheads="1"/>
              </p:cNvSpPr>
              <p:nvPr/>
            </p:nvSpPr>
            <p:spPr bwMode="auto">
              <a:xfrm>
                <a:off x="288" y="1104"/>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5</a:t>
                </a:r>
                <a:endParaRPr lang="en-US" sz="2400">
                  <a:effectLst>
                    <a:outerShdw blurRad="38100" dist="38100" dir="2700000" algn="tl">
                      <a:srgbClr val="C0C0C0"/>
                    </a:outerShdw>
                  </a:effectLst>
                </a:endParaRPr>
              </a:p>
            </p:txBody>
          </p:sp>
          <p:sp>
            <p:nvSpPr>
              <p:cNvPr id="80949" name="Oval 51"/>
              <p:cNvSpPr>
                <a:spLocks noChangeArrowheads="1"/>
              </p:cNvSpPr>
              <p:nvPr/>
            </p:nvSpPr>
            <p:spPr bwMode="auto">
              <a:xfrm>
                <a:off x="0" y="480"/>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2</a:t>
                </a:r>
                <a:endParaRPr lang="en-US" sz="2400">
                  <a:effectLst>
                    <a:outerShdw blurRad="38100" dist="38100" dir="2700000" algn="tl">
                      <a:srgbClr val="C0C0C0"/>
                    </a:outerShdw>
                  </a:effectLst>
                </a:endParaRPr>
              </a:p>
            </p:txBody>
          </p:sp>
          <p:sp>
            <p:nvSpPr>
              <p:cNvPr id="80950" name="Oval 52"/>
              <p:cNvSpPr>
                <a:spLocks noChangeArrowheads="1"/>
              </p:cNvSpPr>
              <p:nvPr/>
            </p:nvSpPr>
            <p:spPr bwMode="auto">
              <a:xfrm>
                <a:off x="1296" y="432"/>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4</a:t>
                </a:r>
                <a:endParaRPr lang="en-US" sz="2400">
                  <a:effectLst>
                    <a:outerShdw blurRad="38100" dist="38100" dir="2700000" algn="tl">
                      <a:srgbClr val="C0C0C0"/>
                    </a:outerShdw>
                  </a:effectLst>
                </a:endParaRPr>
              </a:p>
            </p:txBody>
          </p:sp>
          <p:sp>
            <p:nvSpPr>
              <p:cNvPr id="80951" name="Oval 53"/>
              <p:cNvSpPr>
                <a:spLocks noChangeArrowheads="1"/>
              </p:cNvSpPr>
              <p:nvPr/>
            </p:nvSpPr>
            <p:spPr bwMode="auto">
              <a:xfrm>
                <a:off x="1056" y="1056"/>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6</a:t>
                </a:r>
                <a:endParaRPr lang="en-US" sz="2400">
                  <a:effectLst>
                    <a:outerShdw blurRad="38100" dist="38100" dir="2700000" algn="tl">
                      <a:srgbClr val="C0C0C0"/>
                    </a:outerShdw>
                  </a:effectLst>
                </a:endParaRPr>
              </a:p>
            </p:txBody>
          </p:sp>
        </p:grpSp>
        <p:sp>
          <p:nvSpPr>
            <p:cNvPr id="66575" name="AutoShape 54"/>
            <p:cNvSpPr>
              <a:spLocks noChangeArrowheads="1"/>
            </p:cNvSpPr>
            <p:nvPr/>
          </p:nvSpPr>
          <p:spPr bwMode="auto">
            <a:xfrm>
              <a:off x="0" y="480"/>
              <a:ext cx="336" cy="624"/>
            </a:xfrm>
            <a:prstGeom prst="rightArrow">
              <a:avLst>
                <a:gd name="adj1" fmla="val 50000"/>
                <a:gd name="adj2" fmla="val 25000"/>
              </a:avLst>
            </a:prstGeom>
            <a:solidFill>
              <a:schemeClr val="accent1"/>
            </a:solidFill>
            <a:ln w="38100">
              <a:solidFill>
                <a:schemeClr val="tx1"/>
              </a:solidFill>
              <a:miter lim="800000"/>
            </a:ln>
          </p:spPr>
          <p:txBody>
            <a:bodyPr wrap="none" anchor="ctr"/>
            <a:lstStyle/>
            <a:p>
              <a:pPr algn="ctr"/>
              <a:endParaRPr lang="zh-CN" altLang="en-US"/>
            </a:p>
          </p:txBody>
        </p:sp>
      </p:grpSp>
      <p:sp>
        <p:nvSpPr>
          <p:cNvPr id="80953" name="AutoShape 55">
            <a:hlinkClick r:id="" action="ppaction://hlinkshowjump?jump=nextslide" highlightClick="1"/>
          </p:cNvPr>
          <p:cNvSpPr>
            <a:spLocks noChangeArrowheads="1"/>
          </p:cNvSpPr>
          <p:nvPr/>
        </p:nvSpPr>
        <p:spPr bwMode="auto">
          <a:xfrm>
            <a:off x="8077200" y="5791200"/>
            <a:ext cx="533400" cy="457200"/>
          </a:xfrm>
          <a:prstGeom prst="actionButtonForwardNext">
            <a:avLst/>
          </a:prstGeom>
          <a:noFill/>
          <a:ln w="9525">
            <a:solidFill>
              <a:srgbClr val="3366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0944"/>
                                        </p:tgtEl>
                                        <p:attrNameLst>
                                          <p:attrName>style.visibility</p:attrName>
                                        </p:attrNameLst>
                                      </p:cBhvr>
                                      <p:to>
                                        <p:strVal val="visible"/>
                                      </p:to>
                                    </p:set>
                                    <p:animEffect transition="in" filter="wipe(left)">
                                      <p:cBhvr>
                                        <p:cTn id="7" dur="500"/>
                                        <p:tgtEl>
                                          <p:spTgt spid="8094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0929"/>
                                        </p:tgtEl>
                                        <p:attrNameLst>
                                          <p:attrName>style.visibility</p:attrName>
                                        </p:attrNameLst>
                                      </p:cBhvr>
                                      <p:to>
                                        <p:strVal val="visible"/>
                                      </p:to>
                                    </p:set>
                                    <p:animEffect transition="in" filter="wipe(up)">
                                      <p:cBhvr>
                                        <p:cTn id="12" dur="500"/>
                                        <p:tgtEl>
                                          <p:spTgt spid="8092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0941"/>
                                        </p:tgtEl>
                                        <p:attrNameLst>
                                          <p:attrName>style.visibility</p:attrName>
                                        </p:attrNameLst>
                                      </p:cBhvr>
                                      <p:to>
                                        <p:strVal val="visible"/>
                                      </p:to>
                                    </p:set>
                                    <p:animEffect transition="in" filter="wipe(up)">
                                      <p:cBhvr>
                                        <p:cTn id="17" dur="500"/>
                                        <p:tgtEl>
                                          <p:spTgt spid="8094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80938"/>
                                        </p:tgtEl>
                                        <p:attrNameLst>
                                          <p:attrName>style.visibility</p:attrName>
                                        </p:attrNameLst>
                                      </p:cBhvr>
                                      <p:to>
                                        <p:strVal val="visible"/>
                                      </p:to>
                                    </p:set>
                                    <p:animEffect transition="in" filter="wipe(up)">
                                      <p:cBhvr>
                                        <p:cTn id="22" dur="500"/>
                                        <p:tgtEl>
                                          <p:spTgt spid="8093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80935"/>
                                        </p:tgtEl>
                                        <p:attrNameLst>
                                          <p:attrName>style.visibility</p:attrName>
                                        </p:attrNameLst>
                                      </p:cBhvr>
                                      <p:to>
                                        <p:strVal val="visible"/>
                                      </p:to>
                                    </p:set>
                                    <p:animEffect transition="in" filter="wipe(up)">
                                      <p:cBhvr>
                                        <p:cTn id="27" dur="500"/>
                                        <p:tgtEl>
                                          <p:spTgt spid="8093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80932"/>
                                        </p:tgtEl>
                                        <p:attrNameLst>
                                          <p:attrName>style.visibility</p:attrName>
                                        </p:attrNameLst>
                                      </p:cBhvr>
                                      <p:to>
                                        <p:strVal val="visible"/>
                                      </p:to>
                                    </p:set>
                                    <p:animEffect transition="in" filter="wipe(right)">
                                      <p:cBhvr>
                                        <p:cTn id="32" dur="500"/>
                                        <p:tgtEl>
                                          <p:spTgt spid="80932"/>
                                        </p:tgtEl>
                                      </p:cBhvr>
                                    </p:animEffect>
                                  </p:childTnLst>
                                </p:cTn>
                              </p:par>
                            </p:childTnLst>
                          </p:cTn>
                        </p:par>
                        <p:par>
                          <p:cTn id="33" fill="hold">
                            <p:stCondLst>
                              <p:cond delay="500"/>
                            </p:stCondLst>
                            <p:childTnLst>
                              <p:par>
                                <p:cTn id="34" presetID="18" presetClass="entr" presetSubtype="6" fill="hold" grpId="0" nodeType="afterEffect">
                                  <p:stCondLst>
                                    <p:cond delay="0"/>
                                  </p:stCondLst>
                                  <p:childTnLst>
                                    <p:set>
                                      <p:cBhvr>
                                        <p:cTn id="35" dur="1" fill="hold">
                                          <p:stCondLst>
                                            <p:cond delay="0"/>
                                          </p:stCondLst>
                                        </p:cTn>
                                        <p:tgtEl>
                                          <p:spTgt spid="80953"/>
                                        </p:tgtEl>
                                        <p:attrNameLst>
                                          <p:attrName>style.visibility</p:attrName>
                                        </p:attrNameLst>
                                      </p:cBhvr>
                                      <p:to>
                                        <p:strVal val="visible"/>
                                      </p:to>
                                    </p:set>
                                    <p:animEffect transition="in" filter="strips(downRight)">
                                      <p:cBhvr>
                                        <p:cTn id="36" dur="500"/>
                                        <p:tgtEl>
                                          <p:spTgt spid="809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53"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091B83DF-1159-4943-900A-2E0057B61866}"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67587"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2D52EED8-B951-4CC1-B1DA-AB22077DE290}"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81924" name="Text Box 2"/>
          <p:cNvSpPr txBox="1">
            <a:spLocks noChangeArrowheads="1"/>
          </p:cNvSpPr>
          <p:nvPr/>
        </p:nvSpPr>
        <p:spPr bwMode="auto">
          <a:xfrm>
            <a:off x="304800" y="2540000"/>
            <a:ext cx="8382000"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762000" indent="-762000"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spcBef>
                <a:spcPct val="50000"/>
              </a:spcBef>
            </a:pPr>
            <a:r>
              <a:rPr lang="zh-CN" altLang="en-US" sz="2800" b="1">
                <a:solidFill>
                  <a:srgbClr val="333300"/>
                </a:solidFill>
                <a:latin typeface="楷体_GB2312" pitchFamily="49" charset="-122"/>
                <a:ea typeface="楷体_GB2312" pitchFamily="49" charset="-122"/>
                <a:sym typeface="Wingdings" panose="05000000000000000000" pitchFamily="2" charset="2"/>
              </a:rPr>
              <a:t>（</a:t>
            </a:r>
            <a:r>
              <a:rPr lang="en-US" altLang="zh-CN" sz="2800" b="1">
                <a:solidFill>
                  <a:srgbClr val="333300"/>
                </a:solidFill>
                <a:latin typeface="楷体_GB2312" pitchFamily="49" charset="-122"/>
                <a:ea typeface="楷体_GB2312" pitchFamily="49" charset="-122"/>
                <a:sym typeface="Wingdings" panose="05000000000000000000" pitchFamily="2" charset="2"/>
              </a:rPr>
              <a:t>1</a:t>
            </a:r>
            <a:r>
              <a:rPr lang="zh-CN" altLang="en-US" sz="2800" b="1">
                <a:solidFill>
                  <a:srgbClr val="333300"/>
                </a:solidFill>
                <a:latin typeface="楷体_GB2312" pitchFamily="49" charset="-122"/>
                <a:ea typeface="楷体_GB2312" pitchFamily="49" charset="-122"/>
                <a:sym typeface="Wingdings" panose="05000000000000000000" pitchFamily="2" charset="2"/>
              </a:rPr>
              <a:t>）初始状态： </a:t>
            </a:r>
            <a:r>
              <a:rPr lang="en-US" altLang="zh-CN" sz="2800" b="1">
                <a:solidFill>
                  <a:srgbClr val="333300"/>
                </a:solidFill>
                <a:ea typeface="楷体_GB2312" pitchFamily="49" charset="-122"/>
                <a:sym typeface="Wingdings" panose="05000000000000000000" pitchFamily="2" charset="2"/>
              </a:rPr>
              <a:t>U ={u</a:t>
            </a:r>
            <a:r>
              <a:rPr lang="en-US" altLang="zh-CN" sz="2800" b="1" baseline="-25000">
                <a:solidFill>
                  <a:srgbClr val="333300"/>
                </a:solidFill>
                <a:ea typeface="楷体_GB2312" pitchFamily="49" charset="-122"/>
                <a:sym typeface="Wingdings" panose="05000000000000000000" pitchFamily="2" charset="2"/>
              </a:rPr>
              <a:t>0</a:t>
            </a:r>
            <a:r>
              <a:rPr lang="en-US" altLang="zh-CN" sz="2800" b="1">
                <a:solidFill>
                  <a:srgbClr val="333300"/>
                </a:solidFill>
                <a:ea typeface="楷体_GB2312" pitchFamily="49" charset="-122"/>
                <a:sym typeface="Wingdings" panose="05000000000000000000" pitchFamily="2" charset="2"/>
              </a:rPr>
              <a:t> },</a:t>
            </a:r>
            <a:r>
              <a:rPr lang="zh-CN" altLang="en-US" sz="2800" b="1">
                <a:solidFill>
                  <a:srgbClr val="333300"/>
                </a:solidFill>
                <a:ea typeface="楷体_GB2312" pitchFamily="49" charset="-122"/>
                <a:sym typeface="Wingdings" panose="05000000000000000000" pitchFamily="2" charset="2"/>
              </a:rPr>
              <a:t>（ </a:t>
            </a:r>
            <a:r>
              <a:rPr lang="en-US" altLang="zh-CN" sz="2800" b="1">
                <a:solidFill>
                  <a:srgbClr val="333300"/>
                </a:solidFill>
                <a:ea typeface="楷体_GB2312" pitchFamily="49" charset="-122"/>
                <a:sym typeface="Wingdings" panose="05000000000000000000" pitchFamily="2" charset="2"/>
              </a:rPr>
              <a:t>u</a:t>
            </a:r>
            <a:r>
              <a:rPr lang="en-US" altLang="zh-CN" sz="2800" b="1" baseline="-25000">
                <a:solidFill>
                  <a:srgbClr val="333300"/>
                </a:solidFill>
                <a:ea typeface="楷体_GB2312" pitchFamily="49" charset="-122"/>
                <a:sym typeface="Wingdings" panose="05000000000000000000" pitchFamily="2" charset="2"/>
              </a:rPr>
              <a:t>0</a:t>
            </a:r>
            <a:r>
              <a:rPr lang="en-US" altLang="zh-CN" sz="2800" b="1">
                <a:solidFill>
                  <a:srgbClr val="333300"/>
                </a:solidFill>
                <a:ea typeface="楷体_GB2312" pitchFamily="49" charset="-122"/>
                <a:sym typeface="Wingdings" panose="05000000000000000000" pitchFamily="2" charset="2"/>
              </a:rPr>
              <a:t> ∈V </a:t>
            </a:r>
            <a:r>
              <a:rPr lang="zh-CN" altLang="en-US" sz="2800" b="1">
                <a:solidFill>
                  <a:srgbClr val="333300"/>
                </a:solidFill>
                <a:ea typeface="楷体_GB2312" pitchFamily="49" charset="-122"/>
                <a:sym typeface="Wingdings" panose="05000000000000000000" pitchFamily="2" charset="2"/>
              </a:rPr>
              <a:t>），  </a:t>
            </a:r>
            <a:r>
              <a:rPr lang="en-US" altLang="zh-CN" sz="2800" b="1">
                <a:solidFill>
                  <a:srgbClr val="333300"/>
                </a:solidFill>
                <a:ea typeface="楷体_GB2312" pitchFamily="49" charset="-122"/>
                <a:sym typeface="Wingdings" panose="05000000000000000000" pitchFamily="2" charset="2"/>
              </a:rPr>
              <a:t>TE={  },</a:t>
            </a:r>
            <a:endParaRPr lang="en-US" altLang="zh-CN" sz="2800" b="1">
              <a:solidFill>
                <a:srgbClr val="333300"/>
              </a:solidFill>
              <a:ea typeface="楷体_GB2312" pitchFamily="49" charset="-122"/>
              <a:sym typeface="Wingdings" panose="05000000000000000000" pitchFamily="2" charset="2"/>
            </a:endParaRPr>
          </a:p>
          <a:p>
            <a:pPr eaLnBrk="1" hangingPunct="1">
              <a:spcBef>
                <a:spcPct val="50000"/>
              </a:spcBef>
            </a:pPr>
            <a:r>
              <a:rPr lang="zh-CN" altLang="en-US" sz="2800" b="1">
                <a:solidFill>
                  <a:srgbClr val="333300"/>
                </a:solidFill>
                <a:latin typeface="楷体_GB2312" pitchFamily="49" charset="-122"/>
                <a:ea typeface="楷体_GB2312" pitchFamily="49" charset="-122"/>
                <a:sym typeface="Wingdings" panose="05000000000000000000" pitchFamily="2" charset="2"/>
              </a:rPr>
              <a:t>（</a:t>
            </a:r>
            <a:r>
              <a:rPr lang="en-US" altLang="zh-CN" sz="2800" b="1">
                <a:solidFill>
                  <a:srgbClr val="333300"/>
                </a:solidFill>
                <a:latin typeface="楷体_GB2312" pitchFamily="49" charset="-122"/>
                <a:ea typeface="楷体_GB2312" pitchFamily="49" charset="-122"/>
                <a:sym typeface="Wingdings" panose="05000000000000000000" pitchFamily="2" charset="2"/>
              </a:rPr>
              <a:t>2</a:t>
            </a:r>
            <a:r>
              <a:rPr lang="zh-CN" altLang="en-US" sz="2800" b="1">
                <a:solidFill>
                  <a:srgbClr val="333300"/>
                </a:solidFill>
                <a:latin typeface="楷体_GB2312" pitchFamily="49" charset="-122"/>
                <a:ea typeface="楷体_GB2312" pitchFamily="49" charset="-122"/>
                <a:sym typeface="Wingdings" panose="05000000000000000000" pitchFamily="2" charset="2"/>
              </a:rPr>
              <a:t>）从</a:t>
            </a:r>
            <a:r>
              <a:rPr lang="en-US" altLang="zh-CN" sz="2800" b="1">
                <a:solidFill>
                  <a:schemeClr val="tx2"/>
                </a:solidFill>
                <a:ea typeface="楷体_GB2312" pitchFamily="49" charset="-122"/>
                <a:sym typeface="Wingdings" panose="05000000000000000000" pitchFamily="2" charset="2"/>
              </a:rPr>
              <a:t>E</a:t>
            </a:r>
            <a:r>
              <a:rPr lang="zh-CN" altLang="en-US" sz="2800" b="1">
                <a:solidFill>
                  <a:srgbClr val="333300"/>
                </a:solidFill>
                <a:latin typeface="楷体_GB2312" pitchFamily="49" charset="-122"/>
                <a:ea typeface="楷体_GB2312" pitchFamily="49" charset="-122"/>
                <a:sym typeface="Wingdings" panose="05000000000000000000" pitchFamily="2" charset="2"/>
              </a:rPr>
              <a:t>中选择顶点分别属于</a:t>
            </a:r>
            <a:r>
              <a:rPr lang="en-US" altLang="zh-CN" sz="2800" b="1">
                <a:solidFill>
                  <a:srgbClr val="333300"/>
                </a:solidFill>
                <a:ea typeface="楷体_GB2312" pitchFamily="49" charset="-122"/>
                <a:sym typeface="Wingdings" panose="05000000000000000000" pitchFamily="2" charset="2"/>
              </a:rPr>
              <a:t>U</a:t>
            </a:r>
            <a:r>
              <a:rPr lang="zh-CN" altLang="en-US" sz="2800" b="1">
                <a:solidFill>
                  <a:srgbClr val="333300"/>
                </a:solidFill>
                <a:ea typeface="楷体_GB2312" pitchFamily="49" charset="-122"/>
                <a:sym typeface="Wingdings" panose="05000000000000000000" pitchFamily="2" charset="2"/>
              </a:rPr>
              <a:t>、</a:t>
            </a:r>
            <a:r>
              <a:rPr lang="en-US" altLang="zh-CN" sz="2800" b="1">
                <a:solidFill>
                  <a:srgbClr val="333300"/>
                </a:solidFill>
                <a:ea typeface="楷体_GB2312" pitchFamily="49" charset="-122"/>
                <a:sym typeface="Wingdings" panose="05000000000000000000" pitchFamily="2" charset="2"/>
              </a:rPr>
              <a:t>V-U</a:t>
            </a:r>
            <a:r>
              <a:rPr lang="zh-CN" altLang="en-US" sz="2800" b="1">
                <a:solidFill>
                  <a:srgbClr val="333300"/>
                </a:solidFill>
                <a:latin typeface="楷体_GB2312" pitchFamily="49" charset="-122"/>
                <a:ea typeface="楷体_GB2312" pitchFamily="49" charset="-122"/>
                <a:sym typeface="Wingdings" panose="05000000000000000000" pitchFamily="2" charset="2"/>
              </a:rPr>
              <a:t>两个集合、且权值最小的边</a:t>
            </a:r>
            <a:r>
              <a:rPr lang="zh-CN" altLang="en-US" sz="2800" b="1">
                <a:solidFill>
                  <a:srgbClr val="333300"/>
                </a:solidFill>
                <a:ea typeface="楷体_GB2312" pitchFamily="49" charset="-122"/>
                <a:sym typeface="Wingdings" panose="05000000000000000000" pitchFamily="2" charset="2"/>
              </a:rPr>
              <a:t>（ </a:t>
            </a:r>
            <a:r>
              <a:rPr lang="en-US" altLang="zh-CN" sz="2800" b="1">
                <a:solidFill>
                  <a:srgbClr val="333300"/>
                </a:solidFill>
                <a:ea typeface="楷体_GB2312" pitchFamily="49" charset="-122"/>
                <a:sym typeface="Wingdings" panose="05000000000000000000" pitchFamily="2" charset="2"/>
              </a:rPr>
              <a:t>u</a:t>
            </a:r>
            <a:r>
              <a:rPr lang="en-US" altLang="zh-CN" sz="2800" b="1" baseline="-25000">
                <a:solidFill>
                  <a:srgbClr val="333300"/>
                </a:solidFill>
                <a:ea typeface="楷体_GB2312" pitchFamily="49" charset="-122"/>
                <a:sym typeface="Wingdings" panose="05000000000000000000" pitchFamily="2" charset="2"/>
              </a:rPr>
              <a:t>0</a:t>
            </a:r>
            <a:r>
              <a:rPr lang="en-US" altLang="zh-CN" sz="2800" b="1">
                <a:solidFill>
                  <a:srgbClr val="333300"/>
                </a:solidFill>
                <a:ea typeface="楷体_GB2312" pitchFamily="49" charset="-122"/>
                <a:sym typeface="Wingdings" panose="05000000000000000000" pitchFamily="2" charset="2"/>
              </a:rPr>
              <a:t>, v</a:t>
            </a:r>
            <a:r>
              <a:rPr lang="en-US" altLang="zh-CN" sz="2800" b="1" baseline="-25000">
                <a:solidFill>
                  <a:srgbClr val="333300"/>
                </a:solidFill>
                <a:ea typeface="楷体_GB2312" pitchFamily="49" charset="-122"/>
                <a:sym typeface="Wingdings" panose="05000000000000000000" pitchFamily="2" charset="2"/>
              </a:rPr>
              <a:t>0</a:t>
            </a:r>
            <a:r>
              <a:rPr lang="en-US" altLang="zh-CN" sz="2800" b="1">
                <a:solidFill>
                  <a:srgbClr val="333300"/>
                </a:solidFill>
                <a:ea typeface="楷体_GB2312" pitchFamily="49" charset="-122"/>
                <a:sym typeface="Wingdings" panose="05000000000000000000" pitchFamily="2" charset="2"/>
              </a:rPr>
              <a:t>)</a:t>
            </a:r>
            <a:r>
              <a:rPr lang="zh-CN" altLang="en-US" sz="2800" b="1">
                <a:solidFill>
                  <a:srgbClr val="333300"/>
                </a:solidFill>
                <a:latin typeface="楷体_GB2312" pitchFamily="49" charset="-122"/>
                <a:ea typeface="楷体_GB2312" pitchFamily="49" charset="-122"/>
                <a:sym typeface="Wingdings" panose="05000000000000000000" pitchFamily="2" charset="2"/>
              </a:rPr>
              <a:t>，</a:t>
            </a:r>
            <a:r>
              <a:rPr lang="zh-CN" altLang="en-US" sz="2800" b="1">
                <a:solidFill>
                  <a:schemeClr val="tx2"/>
                </a:solidFill>
                <a:latin typeface="楷体_GB2312" pitchFamily="49" charset="-122"/>
                <a:ea typeface="楷体_GB2312" pitchFamily="49" charset="-122"/>
                <a:sym typeface="Wingdings" panose="05000000000000000000" pitchFamily="2" charset="2"/>
              </a:rPr>
              <a:t>将顶点</a:t>
            </a:r>
            <a:r>
              <a:rPr lang="en-US" altLang="zh-CN" sz="2800" b="1">
                <a:solidFill>
                  <a:schemeClr val="tx2"/>
                </a:solidFill>
                <a:ea typeface="楷体_GB2312" pitchFamily="49" charset="-122"/>
                <a:sym typeface="Wingdings" panose="05000000000000000000" pitchFamily="2" charset="2"/>
              </a:rPr>
              <a:t>v</a:t>
            </a:r>
            <a:r>
              <a:rPr lang="en-US" altLang="zh-CN" sz="2800" b="1" baseline="-25000">
                <a:solidFill>
                  <a:schemeClr val="tx2"/>
                </a:solidFill>
                <a:ea typeface="楷体_GB2312" pitchFamily="49" charset="-122"/>
                <a:sym typeface="Wingdings" panose="05000000000000000000" pitchFamily="2" charset="2"/>
              </a:rPr>
              <a:t>0</a:t>
            </a:r>
            <a:r>
              <a:rPr lang="zh-CN" altLang="en-US" sz="2800" b="1">
                <a:solidFill>
                  <a:schemeClr val="tx2"/>
                </a:solidFill>
                <a:latin typeface="楷体_GB2312" pitchFamily="49" charset="-122"/>
                <a:ea typeface="楷体_GB2312" pitchFamily="49" charset="-122"/>
                <a:sym typeface="Wingdings" panose="05000000000000000000" pitchFamily="2" charset="2"/>
              </a:rPr>
              <a:t>归并到集合</a:t>
            </a:r>
            <a:r>
              <a:rPr lang="en-US" altLang="zh-CN" sz="2800" b="1">
                <a:solidFill>
                  <a:schemeClr val="tx2"/>
                </a:solidFill>
                <a:ea typeface="楷体_GB2312" pitchFamily="49" charset="-122"/>
                <a:sym typeface="Wingdings" panose="05000000000000000000" pitchFamily="2" charset="2"/>
              </a:rPr>
              <a:t>U</a:t>
            </a:r>
            <a:r>
              <a:rPr lang="zh-CN" altLang="en-US" sz="2800" b="1">
                <a:solidFill>
                  <a:schemeClr val="tx2"/>
                </a:solidFill>
                <a:latin typeface="楷体_GB2312" pitchFamily="49" charset="-122"/>
                <a:ea typeface="楷体_GB2312" pitchFamily="49" charset="-122"/>
                <a:sym typeface="Wingdings" panose="05000000000000000000" pitchFamily="2" charset="2"/>
              </a:rPr>
              <a:t>中</a:t>
            </a:r>
            <a:r>
              <a:rPr lang="zh-CN" altLang="en-US" sz="2800" b="1">
                <a:solidFill>
                  <a:srgbClr val="333300"/>
                </a:solidFill>
                <a:latin typeface="楷体_GB2312" pitchFamily="49" charset="-122"/>
                <a:ea typeface="楷体_GB2312" pitchFamily="49" charset="-122"/>
                <a:sym typeface="Wingdings" panose="05000000000000000000" pitchFamily="2" charset="2"/>
              </a:rPr>
              <a:t>，</a:t>
            </a:r>
            <a:r>
              <a:rPr lang="zh-CN" altLang="en-US" sz="2800" b="1">
                <a:solidFill>
                  <a:schemeClr val="tx2"/>
                </a:solidFill>
                <a:latin typeface="楷体_GB2312" pitchFamily="49" charset="-122"/>
                <a:ea typeface="楷体_GB2312" pitchFamily="49" charset="-122"/>
                <a:sym typeface="Wingdings" panose="05000000000000000000" pitchFamily="2" charset="2"/>
              </a:rPr>
              <a:t>边</a:t>
            </a:r>
            <a:r>
              <a:rPr lang="zh-CN" altLang="en-US" sz="2800" b="1">
                <a:solidFill>
                  <a:schemeClr val="tx2"/>
                </a:solidFill>
                <a:ea typeface="楷体_GB2312" pitchFamily="49" charset="-122"/>
                <a:sym typeface="Wingdings" panose="05000000000000000000" pitchFamily="2" charset="2"/>
              </a:rPr>
              <a:t>（</a:t>
            </a:r>
            <a:r>
              <a:rPr lang="en-US" altLang="zh-CN" sz="2800" b="1">
                <a:solidFill>
                  <a:schemeClr val="tx2"/>
                </a:solidFill>
                <a:ea typeface="楷体_GB2312" pitchFamily="49" charset="-122"/>
                <a:sym typeface="Wingdings" panose="05000000000000000000" pitchFamily="2" charset="2"/>
              </a:rPr>
              <a:t>u</a:t>
            </a:r>
            <a:r>
              <a:rPr lang="en-US" altLang="zh-CN" sz="2800" b="1" baseline="-25000">
                <a:solidFill>
                  <a:schemeClr val="tx2"/>
                </a:solidFill>
                <a:ea typeface="楷体_GB2312" pitchFamily="49" charset="-122"/>
                <a:sym typeface="Wingdings" panose="05000000000000000000" pitchFamily="2" charset="2"/>
              </a:rPr>
              <a:t>0</a:t>
            </a:r>
            <a:r>
              <a:rPr lang="en-US" altLang="zh-CN" sz="2800" b="1">
                <a:solidFill>
                  <a:schemeClr val="tx2"/>
                </a:solidFill>
                <a:ea typeface="楷体_GB2312" pitchFamily="49" charset="-122"/>
                <a:sym typeface="Wingdings" panose="05000000000000000000" pitchFamily="2" charset="2"/>
              </a:rPr>
              <a:t>, v</a:t>
            </a:r>
            <a:r>
              <a:rPr lang="en-US" altLang="zh-CN" sz="2800" b="1" baseline="-25000">
                <a:solidFill>
                  <a:schemeClr val="tx2"/>
                </a:solidFill>
                <a:ea typeface="楷体_GB2312" pitchFamily="49" charset="-122"/>
                <a:sym typeface="Wingdings" panose="05000000000000000000" pitchFamily="2" charset="2"/>
              </a:rPr>
              <a:t>0</a:t>
            </a:r>
            <a:r>
              <a:rPr lang="en-US" altLang="zh-CN" sz="2800" b="1">
                <a:solidFill>
                  <a:schemeClr val="tx2"/>
                </a:solidFill>
                <a:ea typeface="楷体_GB2312" pitchFamily="49" charset="-122"/>
                <a:sym typeface="Wingdings" panose="05000000000000000000" pitchFamily="2" charset="2"/>
              </a:rPr>
              <a:t>)</a:t>
            </a:r>
            <a:r>
              <a:rPr lang="zh-CN" altLang="en-US" sz="2800" b="1">
                <a:solidFill>
                  <a:schemeClr val="tx2"/>
                </a:solidFill>
                <a:latin typeface="楷体_GB2312" pitchFamily="49" charset="-122"/>
                <a:ea typeface="楷体_GB2312" pitchFamily="49" charset="-122"/>
                <a:sym typeface="Wingdings" panose="05000000000000000000" pitchFamily="2" charset="2"/>
              </a:rPr>
              <a:t>归并到</a:t>
            </a:r>
            <a:r>
              <a:rPr lang="en-US" altLang="zh-CN" sz="2800" b="1">
                <a:solidFill>
                  <a:schemeClr val="tx2"/>
                </a:solidFill>
                <a:ea typeface="楷体_GB2312" pitchFamily="49" charset="-122"/>
                <a:sym typeface="Wingdings" panose="05000000000000000000" pitchFamily="2" charset="2"/>
              </a:rPr>
              <a:t>TE</a:t>
            </a:r>
            <a:r>
              <a:rPr lang="zh-CN" altLang="en-US" sz="2800" b="1">
                <a:solidFill>
                  <a:schemeClr val="tx2"/>
                </a:solidFill>
                <a:latin typeface="楷体_GB2312" pitchFamily="49" charset="-122"/>
                <a:ea typeface="楷体_GB2312" pitchFamily="49" charset="-122"/>
                <a:sym typeface="Wingdings" panose="05000000000000000000" pitchFamily="2" charset="2"/>
              </a:rPr>
              <a:t>中</a:t>
            </a:r>
            <a:r>
              <a:rPr lang="zh-CN" altLang="en-US" sz="2800" b="1">
                <a:solidFill>
                  <a:srgbClr val="333300"/>
                </a:solidFill>
                <a:latin typeface="楷体_GB2312" pitchFamily="49" charset="-122"/>
                <a:ea typeface="楷体_GB2312" pitchFamily="49" charset="-122"/>
                <a:sym typeface="Wingdings" panose="05000000000000000000" pitchFamily="2" charset="2"/>
              </a:rPr>
              <a:t>；</a:t>
            </a:r>
            <a:endParaRPr lang="zh-CN" altLang="en-US" sz="2800" b="1">
              <a:solidFill>
                <a:srgbClr val="333300"/>
              </a:solidFill>
              <a:latin typeface="楷体_GB2312" pitchFamily="49" charset="-122"/>
              <a:ea typeface="楷体_GB2312" pitchFamily="49" charset="-122"/>
              <a:sym typeface="Wingdings" panose="05000000000000000000" pitchFamily="2" charset="2"/>
            </a:endParaRPr>
          </a:p>
          <a:p>
            <a:pPr eaLnBrk="1" hangingPunct="1">
              <a:spcBef>
                <a:spcPct val="50000"/>
              </a:spcBef>
            </a:pPr>
            <a:r>
              <a:rPr lang="zh-CN" altLang="en-US" sz="2800" b="1">
                <a:solidFill>
                  <a:srgbClr val="333300"/>
                </a:solidFill>
                <a:latin typeface="楷体_GB2312" pitchFamily="49" charset="-122"/>
                <a:ea typeface="楷体_GB2312" pitchFamily="49" charset="-122"/>
                <a:sym typeface="Wingdings" panose="05000000000000000000" pitchFamily="2" charset="2"/>
              </a:rPr>
              <a:t>（</a:t>
            </a:r>
            <a:r>
              <a:rPr lang="en-US" altLang="zh-CN" sz="2800" b="1">
                <a:solidFill>
                  <a:srgbClr val="333300"/>
                </a:solidFill>
                <a:latin typeface="楷体_GB2312" pitchFamily="49" charset="-122"/>
                <a:ea typeface="楷体_GB2312" pitchFamily="49" charset="-122"/>
                <a:sym typeface="Wingdings" panose="05000000000000000000" pitchFamily="2" charset="2"/>
              </a:rPr>
              <a:t>3</a:t>
            </a:r>
            <a:r>
              <a:rPr lang="zh-CN" altLang="en-US" sz="2800" b="1">
                <a:solidFill>
                  <a:srgbClr val="333300"/>
                </a:solidFill>
                <a:latin typeface="楷体_GB2312" pitchFamily="49" charset="-122"/>
                <a:ea typeface="楷体_GB2312" pitchFamily="49" charset="-122"/>
                <a:sym typeface="Wingdings" panose="05000000000000000000" pitchFamily="2" charset="2"/>
              </a:rPr>
              <a:t>）直到</a:t>
            </a:r>
            <a:r>
              <a:rPr lang="en-US" altLang="zh-CN" sz="2800" b="1">
                <a:solidFill>
                  <a:srgbClr val="333300"/>
                </a:solidFill>
                <a:ea typeface="楷体_GB2312" pitchFamily="49" charset="-122"/>
                <a:sym typeface="Wingdings" panose="05000000000000000000" pitchFamily="2" charset="2"/>
              </a:rPr>
              <a:t>U=V</a:t>
            </a:r>
            <a:r>
              <a:rPr lang="zh-CN" altLang="en-US" sz="2800" b="1">
                <a:solidFill>
                  <a:srgbClr val="333300"/>
                </a:solidFill>
                <a:latin typeface="楷体_GB2312" pitchFamily="49" charset="-122"/>
                <a:ea typeface="楷体_GB2312" pitchFamily="49" charset="-122"/>
                <a:sym typeface="Wingdings" panose="05000000000000000000" pitchFamily="2" charset="2"/>
              </a:rPr>
              <a:t>为止。此时</a:t>
            </a:r>
            <a:r>
              <a:rPr lang="en-US" altLang="zh-CN" sz="2800" b="1">
                <a:solidFill>
                  <a:srgbClr val="333300"/>
                </a:solidFill>
                <a:latin typeface="楷体_GB2312" pitchFamily="49" charset="-122"/>
                <a:ea typeface="楷体_GB2312" pitchFamily="49" charset="-122"/>
                <a:sym typeface="Wingdings" panose="05000000000000000000" pitchFamily="2" charset="2"/>
              </a:rPr>
              <a:t>TE</a:t>
            </a:r>
            <a:r>
              <a:rPr lang="zh-CN" altLang="en-US" sz="2800" b="1">
                <a:solidFill>
                  <a:srgbClr val="333300"/>
                </a:solidFill>
                <a:latin typeface="楷体_GB2312" pitchFamily="49" charset="-122"/>
                <a:ea typeface="楷体_GB2312" pitchFamily="49" charset="-122"/>
                <a:sym typeface="Wingdings" panose="05000000000000000000" pitchFamily="2" charset="2"/>
              </a:rPr>
              <a:t>中必有</a:t>
            </a:r>
            <a:r>
              <a:rPr lang="en-US" altLang="zh-CN" sz="2800" b="1">
                <a:solidFill>
                  <a:srgbClr val="333300"/>
                </a:solidFill>
                <a:latin typeface="楷体_GB2312" pitchFamily="49" charset="-122"/>
                <a:ea typeface="楷体_GB2312" pitchFamily="49" charset="-122"/>
                <a:sym typeface="Wingdings" panose="05000000000000000000" pitchFamily="2" charset="2"/>
              </a:rPr>
              <a:t>n-1</a:t>
            </a:r>
            <a:r>
              <a:rPr lang="zh-CN" altLang="en-US" sz="2800" b="1">
                <a:solidFill>
                  <a:srgbClr val="333300"/>
                </a:solidFill>
                <a:latin typeface="楷体_GB2312" pitchFamily="49" charset="-122"/>
                <a:ea typeface="楷体_GB2312" pitchFamily="49" charset="-122"/>
                <a:sym typeface="Wingdings" panose="05000000000000000000" pitchFamily="2" charset="2"/>
              </a:rPr>
              <a:t>条边，</a:t>
            </a:r>
            <a:endParaRPr lang="zh-CN" altLang="en-US" sz="2800" b="1">
              <a:solidFill>
                <a:srgbClr val="333300"/>
              </a:solidFill>
              <a:latin typeface="楷体_GB2312" pitchFamily="49" charset="-122"/>
              <a:ea typeface="楷体_GB2312" pitchFamily="49" charset="-122"/>
              <a:sym typeface="Wingdings" panose="05000000000000000000" pitchFamily="2" charset="2"/>
            </a:endParaRPr>
          </a:p>
          <a:p>
            <a:pPr eaLnBrk="1" hangingPunct="1"/>
            <a:r>
              <a:rPr lang="zh-CN" altLang="en-US" sz="2800" b="1">
                <a:solidFill>
                  <a:srgbClr val="333300"/>
                </a:solidFill>
                <a:latin typeface="楷体_GB2312" pitchFamily="49" charset="-122"/>
                <a:ea typeface="楷体_GB2312" pitchFamily="49" charset="-122"/>
                <a:sym typeface="Wingdings" panose="05000000000000000000" pitchFamily="2" charset="2"/>
              </a:rPr>
              <a:t>      </a:t>
            </a:r>
            <a:r>
              <a:rPr lang="en-US" altLang="zh-CN" sz="2800" b="1">
                <a:solidFill>
                  <a:srgbClr val="333300"/>
                </a:solidFill>
                <a:ea typeface="楷体_GB2312" pitchFamily="49" charset="-122"/>
                <a:sym typeface="Wingdings" panose="05000000000000000000" pitchFamily="2" charset="2"/>
              </a:rPr>
              <a:t>T</a:t>
            </a:r>
            <a:r>
              <a:rPr lang="zh-CN" altLang="en-US" sz="2800" b="1">
                <a:solidFill>
                  <a:srgbClr val="333300"/>
                </a:solidFill>
                <a:ea typeface="楷体_GB2312" pitchFamily="49" charset="-122"/>
                <a:sym typeface="Wingdings" panose="05000000000000000000" pitchFamily="2" charset="2"/>
              </a:rPr>
              <a:t>＝（</a:t>
            </a:r>
            <a:r>
              <a:rPr lang="en-US" altLang="zh-CN" sz="2800" b="1">
                <a:solidFill>
                  <a:srgbClr val="333300"/>
                </a:solidFill>
                <a:ea typeface="楷体_GB2312" pitchFamily="49" charset="-122"/>
                <a:sym typeface="Wingdings" panose="05000000000000000000" pitchFamily="2" charset="2"/>
              </a:rPr>
              <a:t>V</a:t>
            </a:r>
            <a:r>
              <a:rPr lang="zh-CN" altLang="en-US" sz="2800" b="1">
                <a:solidFill>
                  <a:srgbClr val="333300"/>
                </a:solidFill>
                <a:ea typeface="楷体_GB2312" pitchFamily="49" charset="-122"/>
                <a:sym typeface="Wingdings" panose="05000000000000000000" pitchFamily="2" charset="2"/>
              </a:rPr>
              <a:t>，</a:t>
            </a:r>
            <a:r>
              <a:rPr lang="en-US" altLang="zh-CN" sz="2800" b="1">
                <a:solidFill>
                  <a:srgbClr val="333300"/>
                </a:solidFill>
                <a:ea typeface="楷体_GB2312" pitchFamily="49" charset="-122"/>
                <a:sym typeface="Wingdings" panose="05000000000000000000" pitchFamily="2" charset="2"/>
              </a:rPr>
              <a:t>{TE}</a:t>
            </a:r>
            <a:r>
              <a:rPr lang="zh-CN" altLang="en-US" sz="2800" b="1">
                <a:solidFill>
                  <a:srgbClr val="333300"/>
                </a:solidFill>
                <a:ea typeface="楷体_GB2312" pitchFamily="49" charset="-122"/>
                <a:sym typeface="Wingdings" panose="05000000000000000000" pitchFamily="2" charset="2"/>
              </a:rPr>
              <a:t>）</a:t>
            </a:r>
            <a:r>
              <a:rPr lang="zh-CN" altLang="en-US" sz="2800" b="1">
                <a:solidFill>
                  <a:srgbClr val="333300"/>
                </a:solidFill>
                <a:latin typeface="楷体_GB2312" pitchFamily="49" charset="-122"/>
                <a:ea typeface="楷体_GB2312" pitchFamily="49" charset="-122"/>
                <a:sym typeface="Wingdings" panose="05000000000000000000" pitchFamily="2" charset="2"/>
              </a:rPr>
              <a:t>就是最小生成树。</a:t>
            </a:r>
            <a:endParaRPr lang="zh-CN" altLang="en-US" sz="2800" b="1">
              <a:solidFill>
                <a:srgbClr val="333300"/>
              </a:solidFill>
              <a:latin typeface="楷体_GB2312" pitchFamily="49" charset="-122"/>
              <a:ea typeface="楷体_GB2312" pitchFamily="49" charset="-122"/>
              <a:sym typeface="Wingdings" panose="05000000000000000000" pitchFamily="2" charset="2"/>
            </a:endParaRPr>
          </a:p>
        </p:txBody>
      </p:sp>
      <p:sp>
        <p:nvSpPr>
          <p:cNvPr id="81925" name="Rectangle 3"/>
          <p:cNvSpPr>
            <a:spLocks noChangeArrowheads="1"/>
          </p:cNvSpPr>
          <p:nvPr/>
        </p:nvSpPr>
        <p:spPr bwMode="auto">
          <a:xfrm>
            <a:off x="381000" y="933450"/>
            <a:ext cx="836771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a:latin typeface="SimSun" panose="02010600030101010101" pitchFamily="2" charset="-122"/>
              </a:rPr>
              <a:t>设：</a:t>
            </a:r>
            <a:r>
              <a:rPr lang="en-US" altLang="zh-CN" sz="2400" b="1">
                <a:latin typeface="SimSun" panose="02010600030101010101" pitchFamily="2" charset="-122"/>
              </a:rPr>
              <a:t>N =</a:t>
            </a:r>
            <a:r>
              <a:rPr lang="zh-CN" altLang="en-US" sz="2400" b="1">
                <a:latin typeface="SimSun" panose="02010600030101010101" pitchFamily="2" charset="-122"/>
              </a:rPr>
              <a:t>（</a:t>
            </a:r>
            <a:r>
              <a:rPr lang="en-US" altLang="zh-CN" sz="2400" b="1">
                <a:latin typeface="SimSun" panose="02010600030101010101" pitchFamily="2" charset="-122"/>
              </a:rPr>
              <a:t>V , E</a:t>
            </a:r>
            <a:r>
              <a:rPr lang="zh-CN" altLang="en-US" sz="2400" b="1">
                <a:latin typeface="SimSun" panose="02010600030101010101" pitchFamily="2" charset="-122"/>
              </a:rPr>
              <a:t>）是个连通网，</a:t>
            </a:r>
            <a:endParaRPr lang="zh-CN" altLang="en-US" sz="2400" b="1">
              <a:latin typeface="SimSun" panose="02010600030101010101" pitchFamily="2" charset="-122"/>
            </a:endParaRPr>
          </a:p>
          <a:p>
            <a:r>
              <a:rPr lang="zh-CN" altLang="en-US" sz="2400" b="1">
                <a:latin typeface="SimSun" panose="02010600030101010101" pitchFamily="2" charset="-122"/>
              </a:rPr>
              <a:t>另设</a:t>
            </a:r>
            <a:r>
              <a:rPr lang="en-US" altLang="zh-CN" sz="2400" b="1">
                <a:latin typeface="SimSun" panose="02010600030101010101" pitchFamily="2" charset="-122"/>
              </a:rPr>
              <a:t>U</a:t>
            </a:r>
            <a:r>
              <a:rPr lang="zh-CN" altLang="en-US" sz="2400" b="1">
                <a:latin typeface="SimSun" panose="02010600030101010101" pitchFamily="2" charset="-122"/>
              </a:rPr>
              <a:t>为最小生成树的顶点集，</a:t>
            </a:r>
            <a:r>
              <a:rPr lang="en-US" altLang="zh-CN" sz="2400" b="1">
                <a:latin typeface="SimSun" panose="02010600030101010101" pitchFamily="2" charset="-122"/>
              </a:rPr>
              <a:t>TE</a:t>
            </a:r>
            <a:r>
              <a:rPr lang="zh-CN" altLang="en-US" sz="2400" b="1">
                <a:latin typeface="SimSun" panose="02010600030101010101" pitchFamily="2" charset="-122"/>
              </a:rPr>
              <a:t>为最小生成树的边集。</a:t>
            </a:r>
            <a:endParaRPr lang="zh-CN" altLang="en-US" sz="2400" b="1">
              <a:latin typeface="SimSun" panose="02010600030101010101" pitchFamily="2" charset="-122"/>
            </a:endParaRPr>
          </a:p>
        </p:txBody>
      </p:sp>
      <p:sp>
        <p:nvSpPr>
          <p:cNvPr id="81926" name="Rectangle 4"/>
          <p:cNvSpPr>
            <a:spLocks noChangeArrowheads="1"/>
          </p:cNvSpPr>
          <p:nvPr/>
        </p:nvSpPr>
        <p:spPr bwMode="auto">
          <a:xfrm>
            <a:off x="304800" y="1930400"/>
            <a:ext cx="17970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800" b="1">
                <a:solidFill>
                  <a:schemeClr val="tx2"/>
                </a:solidFill>
                <a:latin typeface="楷体_GB2312" pitchFamily="49" charset="-122"/>
                <a:ea typeface="楷体_GB2312" pitchFamily="49" charset="-122"/>
              </a:rPr>
              <a:t>构造步骤</a:t>
            </a:r>
            <a:r>
              <a:rPr lang="en-US" altLang="zh-CN" sz="2800" b="1">
                <a:solidFill>
                  <a:schemeClr val="tx2"/>
                </a:solidFill>
                <a:latin typeface="楷体_GB2312" pitchFamily="49" charset="-122"/>
                <a:ea typeface="楷体_GB2312" pitchFamily="49" charset="-122"/>
                <a:sym typeface="Wingdings" panose="05000000000000000000" pitchFamily="2" charset="2"/>
              </a:rPr>
              <a:t>:</a:t>
            </a:r>
            <a:endParaRPr lang="en-US" altLang="zh-CN" sz="2800" b="1">
              <a:solidFill>
                <a:schemeClr val="tx2"/>
              </a:solidFill>
              <a:latin typeface="楷体_GB2312" pitchFamily="49" charset="-122"/>
              <a:ea typeface="楷体_GB2312" pitchFamily="49" charset="-122"/>
              <a:sym typeface="Wingdings" panose="05000000000000000000" pitchFamily="2" charset="2"/>
            </a:endParaRPr>
          </a:p>
        </p:txBody>
      </p:sp>
      <p:sp>
        <p:nvSpPr>
          <p:cNvPr id="81927" name="Rectangle 5"/>
          <p:cNvSpPr>
            <a:spLocks noGrp="1" noChangeArrowheads="1"/>
          </p:cNvSpPr>
          <p:nvPr>
            <p:ph type="title" idx="4294967295"/>
          </p:nvPr>
        </p:nvSpPr>
        <p:spPr>
          <a:xfrm>
            <a:off x="1500188" y="142875"/>
            <a:ext cx="5410200" cy="533400"/>
          </a:xfrm>
        </p:spPr>
        <p:txBody>
          <a:bodyPr/>
          <a:lstStyle/>
          <a:p>
            <a:pPr eaLnBrk="1" hangingPunct="1">
              <a:defRPr/>
            </a:pPr>
            <a:r>
              <a:rPr lang="zh-CN" altLang="en-US" sz="3200" b="1" dirty="0">
                <a:effectLst>
                  <a:outerShdw blurRad="38100" dist="38100" dir="2700000" algn="tl">
                    <a:srgbClr val="C0C0C0"/>
                  </a:outerShdw>
                </a:effectLst>
                <a:latin typeface="楷体_GB2312" pitchFamily="49" charset="-122"/>
                <a:ea typeface="楷体_GB2312" pitchFamily="49" charset="-122"/>
              </a:rPr>
              <a:t>普利姆（</a:t>
            </a:r>
            <a:r>
              <a:rPr lang="en-US" sz="3200" b="1" dirty="0">
                <a:effectLst>
                  <a:outerShdw blurRad="38100" dist="38100" dir="2700000" algn="tl">
                    <a:srgbClr val="C0C0C0"/>
                  </a:outerShdw>
                </a:effectLst>
                <a:latin typeface="楷体_GB2312" pitchFamily="49" charset="-122"/>
                <a:ea typeface="楷体_GB2312" pitchFamily="49" charset="-122"/>
              </a:rPr>
              <a:t>Prim</a:t>
            </a:r>
            <a:r>
              <a:rPr lang="zh-CN" altLang="en-US" sz="3200" b="1" dirty="0">
                <a:effectLst>
                  <a:outerShdw blurRad="38100" dist="38100" dir="2700000" algn="tl">
                    <a:srgbClr val="C0C0C0"/>
                  </a:outerShdw>
                </a:effectLst>
                <a:latin typeface="楷体_GB2312" pitchFamily="49" charset="-122"/>
                <a:ea typeface="楷体_GB2312" pitchFamily="49" charset="-122"/>
              </a:rPr>
              <a:t>）算法</a:t>
            </a:r>
            <a:endParaRPr lang="zh-CN" altLang="en-US" sz="3200" b="1" dirty="0">
              <a:effectLst>
                <a:outerShdw blurRad="38100" dist="38100" dir="2700000" algn="tl">
                  <a:srgbClr val="C0C0C0"/>
                </a:outerShdw>
              </a:effectLst>
              <a:latin typeface="楷体_GB2312" pitchFamily="49" charset="-122"/>
              <a:ea typeface="楷体_GB2312" pitchFamily="49" charset="-122"/>
            </a:endParaRPr>
          </a:p>
        </p:txBody>
      </p:sp>
      <p:sp>
        <p:nvSpPr>
          <p:cNvPr id="81928" name="AutoShape 6">
            <a:hlinkClick r:id="" action="ppaction://hlinkshowjump?jump=nextslide" highlightClick="1"/>
          </p:cNvPr>
          <p:cNvSpPr>
            <a:spLocks noChangeArrowheads="1"/>
          </p:cNvSpPr>
          <p:nvPr/>
        </p:nvSpPr>
        <p:spPr bwMode="auto">
          <a:xfrm>
            <a:off x="8077200" y="5867400"/>
            <a:ext cx="533400" cy="457200"/>
          </a:xfrm>
          <a:prstGeom prst="actionButtonForwardNext">
            <a:avLst/>
          </a:prstGeom>
          <a:noFill/>
          <a:ln w="9525">
            <a:solidFill>
              <a:srgbClr val="3366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192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19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74"/>
                                          </p:stCondLst>
                                        </p:cTn>
                                        <p:tgtEl>
                                          <p:spTgt spid="8192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74"/>
                                          </p:stCondLst>
                                        </p:cTn>
                                        <p:tgtEl>
                                          <p:spTgt spid="81924">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74"/>
                                          </p:stCondLst>
                                        </p:cTn>
                                        <p:tgtEl>
                                          <p:spTgt spid="8192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74"/>
                                          </p:stCondLst>
                                        </p:cTn>
                                        <p:tgtEl>
                                          <p:spTgt spid="81924">
                                            <p:txEl>
                                              <p:pRg st="3" end="3"/>
                                            </p:txEl>
                                          </p:spTgt>
                                        </p:tgtEl>
                                        <p:attrNameLst>
                                          <p:attrName>style.visibility</p:attrName>
                                        </p:attrNameLst>
                                      </p:cBhvr>
                                      <p:to>
                                        <p:strVal val="visible"/>
                                      </p:to>
                                    </p:set>
                                  </p:childTnLst>
                                </p:cTn>
                              </p:par>
                            </p:childTnLst>
                          </p:cTn>
                        </p:par>
                        <p:par>
                          <p:cTn id="25" fill="hold">
                            <p:stCondLst>
                              <p:cond delay="500"/>
                            </p:stCondLst>
                            <p:childTnLst>
                              <p:par>
                                <p:cTn id="26" presetID="1" presetClass="entr" presetSubtype="0" fill="hold" grpId="0" nodeType="afterEffect">
                                  <p:stCondLst>
                                    <p:cond delay="0"/>
                                  </p:stCondLst>
                                  <p:childTnLst>
                                    <p:set>
                                      <p:cBhvr>
                                        <p:cTn id="27" dur="1" fill="hold">
                                          <p:stCondLst>
                                            <p:cond delay="499"/>
                                          </p:stCondLst>
                                        </p:cTn>
                                        <p:tgtEl>
                                          <p:spTgt spid="819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4" grpId="0" autoUpdateAnimBg="0" build="p"/>
      <p:bldP spid="81925" grpId="0" autoUpdateAnimBg="0" build="p"/>
      <p:bldP spid="81926" grpId="0" autoUpdateAnimBg="0"/>
      <p:bldP spid="81928" grpId="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6A2A51D8-65C6-4A81-9C4A-F604A1E697B3}"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68611"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0EDCDD04-9F94-48CA-B3EA-1DFFADAEEA99}"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68612" name="Rectangle 2"/>
          <p:cNvSpPr>
            <a:spLocks noGrp="1" noChangeArrowheads="1"/>
          </p:cNvSpPr>
          <p:nvPr>
            <p:ph type="title" idx="4294967295"/>
          </p:nvPr>
        </p:nvSpPr>
        <p:spPr>
          <a:xfrm>
            <a:off x="533400" y="304800"/>
            <a:ext cx="1158875" cy="609600"/>
          </a:xfrm>
        </p:spPr>
        <p:txBody>
          <a:bodyPr/>
          <a:lstStyle/>
          <a:p>
            <a:pPr eaLnBrk="1" hangingPunct="1"/>
            <a:r>
              <a:rPr lang="zh-CN" sz="2800" b="1"/>
              <a:t>例：</a:t>
            </a:r>
            <a:endParaRPr lang="zh-CN" sz="2800" b="1"/>
          </a:p>
        </p:txBody>
      </p:sp>
      <p:grpSp>
        <p:nvGrpSpPr>
          <p:cNvPr id="82949" name="Group 5"/>
          <p:cNvGrpSpPr/>
          <p:nvPr/>
        </p:nvGrpSpPr>
        <p:grpSpPr bwMode="auto">
          <a:xfrm>
            <a:off x="838200" y="1295400"/>
            <a:ext cx="2514600" cy="2209800"/>
            <a:chOff x="0" y="0"/>
            <a:chExt cx="1584" cy="1392"/>
          </a:xfrm>
        </p:grpSpPr>
        <p:sp>
          <p:nvSpPr>
            <p:cNvPr id="82950" name="Oval 4"/>
            <p:cNvSpPr>
              <a:spLocks noChangeArrowheads="1"/>
            </p:cNvSpPr>
            <p:nvPr/>
          </p:nvSpPr>
          <p:spPr bwMode="auto">
            <a:xfrm>
              <a:off x="624" y="0"/>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1</a:t>
              </a:r>
              <a:endParaRPr lang="en-US" sz="2400">
                <a:effectLst>
                  <a:outerShdw blurRad="38100" dist="38100" dir="2700000" algn="tl">
                    <a:srgbClr val="C0C0C0"/>
                  </a:outerShdw>
                </a:effectLst>
              </a:endParaRPr>
            </a:p>
          </p:txBody>
        </p:sp>
        <p:sp>
          <p:nvSpPr>
            <p:cNvPr id="82951" name="Oval 5"/>
            <p:cNvSpPr>
              <a:spLocks noChangeArrowheads="1"/>
            </p:cNvSpPr>
            <p:nvPr/>
          </p:nvSpPr>
          <p:spPr bwMode="auto">
            <a:xfrm>
              <a:off x="1296" y="432"/>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4</a:t>
              </a:r>
              <a:endParaRPr lang="en-US" sz="2400">
                <a:effectLst>
                  <a:outerShdw blurRad="38100" dist="38100" dir="2700000" algn="tl">
                    <a:srgbClr val="C0C0C0"/>
                  </a:outerShdw>
                </a:effectLst>
              </a:endParaRPr>
            </a:p>
          </p:txBody>
        </p:sp>
        <p:sp>
          <p:nvSpPr>
            <p:cNvPr id="82952" name="Oval 6"/>
            <p:cNvSpPr>
              <a:spLocks noChangeArrowheads="1"/>
            </p:cNvSpPr>
            <p:nvPr/>
          </p:nvSpPr>
          <p:spPr bwMode="auto">
            <a:xfrm>
              <a:off x="1056" y="1056"/>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6</a:t>
              </a:r>
              <a:endParaRPr lang="en-US" sz="2400">
                <a:effectLst>
                  <a:outerShdw blurRad="38100" dist="38100" dir="2700000" algn="tl">
                    <a:srgbClr val="C0C0C0"/>
                  </a:outerShdw>
                </a:effectLst>
              </a:endParaRPr>
            </a:p>
          </p:txBody>
        </p:sp>
        <p:sp>
          <p:nvSpPr>
            <p:cNvPr id="82953" name="Oval 7"/>
            <p:cNvSpPr>
              <a:spLocks noChangeArrowheads="1"/>
            </p:cNvSpPr>
            <p:nvPr/>
          </p:nvSpPr>
          <p:spPr bwMode="auto">
            <a:xfrm>
              <a:off x="288" y="1104"/>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5</a:t>
              </a:r>
              <a:endParaRPr lang="en-US" sz="2400">
                <a:effectLst>
                  <a:outerShdw blurRad="38100" dist="38100" dir="2700000" algn="tl">
                    <a:srgbClr val="C0C0C0"/>
                  </a:outerShdw>
                </a:effectLst>
              </a:endParaRPr>
            </a:p>
          </p:txBody>
        </p:sp>
        <p:sp>
          <p:nvSpPr>
            <p:cNvPr id="82954" name="Oval 8"/>
            <p:cNvSpPr>
              <a:spLocks noChangeArrowheads="1"/>
            </p:cNvSpPr>
            <p:nvPr/>
          </p:nvSpPr>
          <p:spPr bwMode="auto">
            <a:xfrm>
              <a:off x="0" y="480"/>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2</a:t>
              </a:r>
              <a:endParaRPr lang="en-US" sz="2400">
                <a:effectLst>
                  <a:outerShdw blurRad="38100" dist="38100" dir="2700000" algn="tl">
                    <a:srgbClr val="C0C0C0"/>
                  </a:outerShdw>
                </a:effectLst>
              </a:endParaRPr>
            </a:p>
          </p:txBody>
        </p:sp>
        <p:sp>
          <p:nvSpPr>
            <p:cNvPr id="82955" name="Oval 9"/>
            <p:cNvSpPr>
              <a:spLocks noChangeArrowheads="1"/>
            </p:cNvSpPr>
            <p:nvPr/>
          </p:nvSpPr>
          <p:spPr bwMode="auto">
            <a:xfrm>
              <a:off x="624" y="576"/>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3</a:t>
              </a:r>
              <a:endParaRPr lang="en-US" sz="2400">
                <a:effectLst>
                  <a:outerShdw blurRad="38100" dist="38100" dir="2700000" algn="tl">
                    <a:srgbClr val="C0C0C0"/>
                  </a:outerShdw>
                </a:effectLst>
              </a:endParaRPr>
            </a:p>
          </p:txBody>
        </p:sp>
        <p:sp>
          <p:nvSpPr>
            <p:cNvPr id="68640" name="Line 10"/>
            <p:cNvSpPr>
              <a:spLocks noChangeShapeType="1"/>
            </p:cNvSpPr>
            <p:nvPr/>
          </p:nvSpPr>
          <p:spPr bwMode="auto">
            <a:xfrm flipH="1">
              <a:off x="240" y="192"/>
              <a:ext cx="384" cy="33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8641" name="Line 11"/>
            <p:cNvSpPr>
              <a:spLocks noChangeShapeType="1"/>
            </p:cNvSpPr>
            <p:nvPr/>
          </p:nvSpPr>
          <p:spPr bwMode="auto">
            <a:xfrm>
              <a:off x="192" y="768"/>
              <a:ext cx="192" cy="33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8642" name="Line 12"/>
            <p:cNvSpPr>
              <a:spLocks noChangeShapeType="1"/>
            </p:cNvSpPr>
            <p:nvPr/>
          </p:nvSpPr>
          <p:spPr bwMode="auto">
            <a:xfrm flipV="1">
              <a:off x="576" y="1248"/>
              <a:ext cx="480"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8643" name="Line 13"/>
            <p:cNvSpPr>
              <a:spLocks noChangeShapeType="1"/>
            </p:cNvSpPr>
            <p:nvPr/>
          </p:nvSpPr>
          <p:spPr bwMode="auto">
            <a:xfrm flipH="1">
              <a:off x="1248" y="720"/>
              <a:ext cx="144" cy="33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8644" name="Line 14"/>
            <p:cNvSpPr>
              <a:spLocks noChangeShapeType="1"/>
            </p:cNvSpPr>
            <p:nvPr/>
          </p:nvSpPr>
          <p:spPr bwMode="auto">
            <a:xfrm>
              <a:off x="912" y="192"/>
              <a:ext cx="432"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8645" name="Line 15"/>
            <p:cNvSpPr>
              <a:spLocks noChangeShapeType="1"/>
            </p:cNvSpPr>
            <p:nvPr/>
          </p:nvSpPr>
          <p:spPr bwMode="auto">
            <a:xfrm>
              <a:off x="768" y="288"/>
              <a:ext cx="0"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8646" name="Line 16"/>
            <p:cNvSpPr>
              <a:spLocks noChangeShapeType="1"/>
            </p:cNvSpPr>
            <p:nvPr/>
          </p:nvSpPr>
          <p:spPr bwMode="auto">
            <a:xfrm flipH="1">
              <a:off x="480" y="816"/>
              <a:ext cx="192"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8647" name="Line 17"/>
            <p:cNvSpPr>
              <a:spLocks noChangeShapeType="1"/>
            </p:cNvSpPr>
            <p:nvPr/>
          </p:nvSpPr>
          <p:spPr bwMode="auto">
            <a:xfrm>
              <a:off x="864" y="816"/>
              <a:ext cx="240"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8648" name="Line 18"/>
            <p:cNvSpPr>
              <a:spLocks noChangeShapeType="1"/>
            </p:cNvSpPr>
            <p:nvPr/>
          </p:nvSpPr>
          <p:spPr bwMode="auto">
            <a:xfrm flipV="1">
              <a:off x="912" y="576"/>
              <a:ext cx="384" cy="9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8649" name="Line 19"/>
            <p:cNvSpPr>
              <a:spLocks noChangeShapeType="1"/>
            </p:cNvSpPr>
            <p:nvPr/>
          </p:nvSpPr>
          <p:spPr bwMode="auto">
            <a:xfrm>
              <a:off x="288" y="624"/>
              <a:ext cx="336" cy="4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82966" name="Rectangle 20"/>
            <p:cNvSpPr>
              <a:spLocks noChangeArrowheads="1"/>
            </p:cNvSpPr>
            <p:nvPr/>
          </p:nvSpPr>
          <p:spPr bwMode="auto">
            <a:xfrm>
              <a:off x="768" y="28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1</a:t>
              </a:r>
              <a:endParaRPr lang="en-US" sz="2400">
                <a:effectLst>
                  <a:outerShdw blurRad="38100" dist="38100" dir="2700000" algn="tl">
                    <a:srgbClr val="C0C0C0"/>
                  </a:outerShdw>
                </a:effectLst>
              </a:endParaRPr>
            </a:p>
          </p:txBody>
        </p:sp>
        <p:sp>
          <p:nvSpPr>
            <p:cNvPr id="82967" name="Rectangle 21"/>
            <p:cNvSpPr>
              <a:spLocks noChangeArrowheads="1"/>
            </p:cNvSpPr>
            <p:nvPr/>
          </p:nvSpPr>
          <p:spPr bwMode="auto">
            <a:xfrm>
              <a:off x="1036" y="4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5</a:t>
              </a:r>
              <a:endParaRPr lang="en-US" sz="2400">
                <a:effectLst>
                  <a:outerShdw blurRad="38100" dist="38100" dir="2700000" algn="tl">
                    <a:srgbClr val="C0C0C0"/>
                  </a:outerShdw>
                </a:effectLst>
              </a:endParaRPr>
            </a:p>
          </p:txBody>
        </p:sp>
        <p:sp>
          <p:nvSpPr>
            <p:cNvPr id="82968" name="Rectangle 22"/>
            <p:cNvSpPr>
              <a:spLocks noChangeArrowheads="1"/>
            </p:cNvSpPr>
            <p:nvPr/>
          </p:nvSpPr>
          <p:spPr bwMode="auto">
            <a:xfrm>
              <a:off x="268" y="9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6</a:t>
              </a:r>
              <a:endParaRPr lang="en-US" sz="2400">
                <a:effectLst>
                  <a:outerShdw blurRad="38100" dist="38100" dir="2700000" algn="tl">
                    <a:srgbClr val="C0C0C0"/>
                  </a:outerShdw>
                </a:effectLst>
              </a:endParaRPr>
            </a:p>
          </p:txBody>
        </p:sp>
        <p:sp>
          <p:nvSpPr>
            <p:cNvPr id="82969" name="Rectangle 23"/>
            <p:cNvSpPr>
              <a:spLocks noChangeArrowheads="1"/>
            </p:cNvSpPr>
            <p:nvPr/>
          </p:nvSpPr>
          <p:spPr bwMode="auto">
            <a:xfrm>
              <a:off x="960" y="38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5</a:t>
              </a:r>
              <a:endParaRPr lang="en-US" sz="2400">
                <a:effectLst>
                  <a:outerShdw blurRad="38100" dist="38100" dir="2700000" algn="tl">
                    <a:srgbClr val="C0C0C0"/>
                  </a:outerShdw>
                </a:effectLst>
              </a:endParaRPr>
            </a:p>
          </p:txBody>
        </p:sp>
        <p:sp>
          <p:nvSpPr>
            <p:cNvPr id="82970" name="Rectangle 24"/>
            <p:cNvSpPr>
              <a:spLocks noChangeArrowheads="1"/>
            </p:cNvSpPr>
            <p:nvPr/>
          </p:nvSpPr>
          <p:spPr bwMode="auto">
            <a:xfrm>
              <a:off x="384" y="38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5</a:t>
              </a:r>
              <a:endParaRPr lang="en-US" sz="2400">
                <a:effectLst>
                  <a:outerShdw blurRad="38100" dist="38100" dir="2700000" algn="tl">
                    <a:srgbClr val="C0C0C0"/>
                  </a:outerShdw>
                </a:effectLst>
              </a:endParaRPr>
            </a:p>
          </p:txBody>
        </p:sp>
        <p:sp>
          <p:nvSpPr>
            <p:cNvPr id="82971" name="Rectangle 25"/>
            <p:cNvSpPr>
              <a:spLocks noChangeArrowheads="1"/>
            </p:cNvSpPr>
            <p:nvPr/>
          </p:nvSpPr>
          <p:spPr bwMode="auto">
            <a:xfrm>
              <a:off x="960" y="76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4</a:t>
              </a:r>
              <a:endParaRPr lang="en-US" sz="2400">
                <a:effectLst>
                  <a:outerShdw blurRad="38100" dist="38100" dir="2700000" algn="tl">
                    <a:srgbClr val="C0C0C0"/>
                  </a:outerShdw>
                </a:effectLst>
              </a:endParaRPr>
            </a:p>
          </p:txBody>
        </p:sp>
        <p:sp>
          <p:nvSpPr>
            <p:cNvPr id="82972" name="Rectangle 26"/>
            <p:cNvSpPr>
              <a:spLocks noChangeArrowheads="1"/>
            </p:cNvSpPr>
            <p:nvPr/>
          </p:nvSpPr>
          <p:spPr bwMode="auto">
            <a:xfrm>
              <a:off x="412" y="76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6</a:t>
              </a:r>
              <a:endParaRPr lang="en-US" sz="2400">
                <a:effectLst>
                  <a:outerShdw blurRad="38100" dist="38100" dir="2700000" algn="tl">
                    <a:srgbClr val="C0C0C0"/>
                  </a:outerShdw>
                </a:effectLst>
              </a:endParaRPr>
            </a:p>
          </p:txBody>
        </p:sp>
        <p:sp>
          <p:nvSpPr>
            <p:cNvPr id="82973" name="Rectangle 27"/>
            <p:cNvSpPr>
              <a:spLocks noChangeArrowheads="1"/>
            </p:cNvSpPr>
            <p:nvPr/>
          </p:nvSpPr>
          <p:spPr bwMode="auto">
            <a:xfrm>
              <a:off x="124" y="81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3</a:t>
              </a:r>
              <a:endParaRPr lang="en-US" sz="2400">
                <a:effectLst>
                  <a:outerShdw blurRad="38100" dist="38100" dir="2700000" algn="tl">
                    <a:srgbClr val="C0C0C0"/>
                  </a:outerShdw>
                </a:effectLst>
              </a:endParaRPr>
            </a:p>
          </p:txBody>
        </p:sp>
        <p:sp>
          <p:nvSpPr>
            <p:cNvPr id="82974" name="Rectangle 28"/>
            <p:cNvSpPr>
              <a:spLocks noChangeArrowheads="1"/>
            </p:cNvSpPr>
            <p:nvPr/>
          </p:nvSpPr>
          <p:spPr bwMode="auto">
            <a:xfrm>
              <a:off x="700" y="100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6</a:t>
              </a:r>
              <a:endParaRPr lang="en-US" sz="2400">
                <a:effectLst>
                  <a:outerShdw blurRad="38100" dist="38100" dir="2700000" algn="tl">
                    <a:srgbClr val="C0C0C0"/>
                  </a:outerShdw>
                </a:effectLst>
              </a:endParaRPr>
            </a:p>
          </p:txBody>
        </p:sp>
        <p:sp>
          <p:nvSpPr>
            <p:cNvPr id="82975" name="Rectangle 29"/>
            <p:cNvSpPr>
              <a:spLocks noChangeArrowheads="1"/>
            </p:cNvSpPr>
            <p:nvPr/>
          </p:nvSpPr>
          <p:spPr bwMode="auto">
            <a:xfrm>
              <a:off x="1296" y="76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2</a:t>
              </a:r>
              <a:endParaRPr lang="en-US" sz="2400">
                <a:effectLst>
                  <a:outerShdw blurRad="38100" dist="38100" dir="2700000" algn="tl">
                    <a:srgbClr val="C0C0C0"/>
                  </a:outerShdw>
                </a:effectLst>
              </a:endParaRPr>
            </a:p>
          </p:txBody>
        </p:sp>
      </p:grpSp>
      <p:grpSp>
        <p:nvGrpSpPr>
          <p:cNvPr id="82976" name="Group 32"/>
          <p:cNvGrpSpPr/>
          <p:nvPr/>
        </p:nvGrpSpPr>
        <p:grpSpPr bwMode="auto">
          <a:xfrm>
            <a:off x="6324600" y="1905000"/>
            <a:ext cx="457200" cy="914400"/>
            <a:chOff x="0" y="0"/>
            <a:chExt cx="288" cy="576"/>
          </a:xfrm>
        </p:grpSpPr>
        <p:sp>
          <p:nvSpPr>
            <p:cNvPr id="68632" name="Line 31"/>
            <p:cNvSpPr>
              <a:spLocks noChangeShapeType="1"/>
            </p:cNvSpPr>
            <p:nvPr/>
          </p:nvSpPr>
          <p:spPr bwMode="auto">
            <a:xfrm>
              <a:off x="144" y="0"/>
              <a:ext cx="0" cy="288"/>
            </a:xfrm>
            <a:prstGeom prst="line">
              <a:avLst/>
            </a:prstGeom>
            <a:noFill/>
            <a:ln w="38100">
              <a:solidFill>
                <a:srgbClr val="CC0099"/>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82978" name="Oval 32"/>
            <p:cNvSpPr>
              <a:spLocks noChangeArrowheads="1"/>
            </p:cNvSpPr>
            <p:nvPr/>
          </p:nvSpPr>
          <p:spPr bwMode="auto">
            <a:xfrm>
              <a:off x="0" y="288"/>
              <a:ext cx="288" cy="288"/>
            </a:xfrm>
            <a:prstGeom prst="ellipse">
              <a:avLst/>
            </a:prstGeom>
            <a:noFill/>
            <a:ln w="38100" cmpd="sng">
              <a:solidFill>
                <a:srgbClr val="CC0099"/>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3</a:t>
              </a:r>
              <a:endParaRPr lang="en-US" sz="2400">
                <a:effectLst>
                  <a:outerShdw blurRad="38100" dist="38100" dir="2700000" algn="tl">
                    <a:srgbClr val="C0C0C0"/>
                  </a:outerShdw>
                </a:effectLst>
              </a:endParaRPr>
            </a:p>
          </p:txBody>
        </p:sp>
      </p:grpSp>
      <p:grpSp>
        <p:nvGrpSpPr>
          <p:cNvPr id="82979" name="Group 35"/>
          <p:cNvGrpSpPr/>
          <p:nvPr/>
        </p:nvGrpSpPr>
        <p:grpSpPr bwMode="auto">
          <a:xfrm>
            <a:off x="6705600" y="2743200"/>
            <a:ext cx="762000" cy="838200"/>
            <a:chOff x="0" y="0"/>
            <a:chExt cx="480" cy="528"/>
          </a:xfrm>
        </p:grpSpPr>
        <p:sp>
          <p:nvSpPr>
            <p:cNvPr id="68630" name="Line 34"/>
            <p:cNvSpPr>
              <a:spLocks noChangeShapeType="1"/>
            </p:cNvSpPr>
            <p:nvPr/>
          </p:nvSpPr>
          <p:spPr bwMode="auto">
            <a:xfrm>
              <a:off x="0" y="0"/>
              <a:ext cx="240" cy="288"/>
            </a:xfrm>
            <a:prstGeom prst="line">
              <a:avLst/>
            </a:prstGeom>
            <a:noFill/>
            <a:ln w="38100">
              <a:solidFill>
                <a:srgbClr val="CC0099"/>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82981" name="Oval 35"/>
            <p:cNvSpPr>
              <a:spLocks noChangeArrowheads="1"/>
            </p:cNvSpPr>
            <p:nvPr/>
          </p:nvSpPr>
          <p:spPr bwMode="auto">
            <a:xfrm>
              <a:off x="192" y="240"/>
              <a:ext cx="288" cy="288"/>
            </a:xfrm>
            <a:prstGeom prst="ellipse">
              <a:avLst/>
            </a:prstGeom>
            <a:noFill/>
            <a:ln w="38100" cmpd="sng">
              <a:solidFill>
                <a:srgbClr val="CC0099"/>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6</a:t>
              </a:r>
              <a:endParaRPr lang="en-US" sz="2400">
                <a:effectLst>
                  <a:outerShdw blurRad="38100" dist="38100" dir="2700000" algn="tl">
                    <a:srgbClr val="C0C0C0"/>
                  </a:outerShdw>
                </a:effectLst>
              </a:endParaRPr>
            </a:p>
          </p:txBody>
        </p:sp>
      </p:grpSp>
      <p:grpSp>
        <p:nvGrpSpPr>
          <p:cNvPr id="82982" name="Group 38"/>
          <p:cNvGrpSpPr/>
          <p:nvPr/>
        </p:nvGrpSpPr>
        <p:grpSpPr bwMode="auto">
          <a:xfrm>
            <a:off x="7315200" y="2133600"/>
            <a:ext cx="533400" cy="990600"/>
            <a:chOff x="0" y="0"/>
            <a:chExt cx="336" cy="624"/>
          </a:xfrm>
        </p:grpSpPr>
        <p:sp>
          <p:nvSpPr>
            <p:cNvPr id="68628" name="Line 37"/>
            <p:cNvSpPr>
              <a:spLocks noChangeShapeType="1"/>
            </p:cNvSpPr>
            <p:nvPr/>
          </p:nvSpPr>
          <p:spPr bwMode="auto">
            <a:xfrm flipH="1">
              <a:off x="0" y="288"/>
              <a:ext cx="144" cy="336"/>
            </a:xfrm>
            <a:prstGeom prst="line">
              <a:avLst/>
            </a:prstGeom>
            <a:noFill/>
            <a:ln w="38100">
              <a:solidFill>
                <a:srgbClr val="CC0099"/>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82984" name="Oval 38"/>
            <p:cNvSpPr>
              <a:spLocks noChangeArrowheads="1"/>
            </p:cNvSpPr>
            <p:nvPr/>
          </p:nvSpPr>
          <p:spPr bwMode="auto">
            <a:xfrm>
              <a:off x="48" y="0"/>
              <a:ext cx="288" cy="288"/>
            </a:xfrm>
            <a:prstGeom prst="ellipse">
              <a:avLst/>
            </a:prstGeom>
            <a:noFill/>
            <a:ln w="38100" cmpd="sng">
              <a:solidFill>
                <a:srgbClr val="CC0099"/>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4</a:t>
              </a:r>
              <a:endParaRPr lang="en-US" sz="2400">
                <a:effectLst>
                  <a:outerShdw blurRad="38100" dist="38100" dir="2700000" algn="tl">
                    <a:srgbClr val="C0C0C0"/>
                  </a:outerShdw>
                </a:effectLst>
              </a:endParaRPr>
            </a:p>
          </p:txBody>
        </p:sp>
      </p:grpSp>
      <p:grpSp>
        <p:nvGrpSpPr>
          <p:cNvPr id="82985" name="Group 41"/>
          <p:cNvGrpSpPr/>
          <p:nvPr/>
        </p:nvGrpSpPr>
        <p:grpSpPr bwMode="auto">
          <a:xfrm>
            <a:off x="5334000" y="2209800"/>
            <a:ext cx="990600" cy="457200"/>
            <a:chOff x="0" y="0"/>
            <a:chExt cx="624" cy="288"/>
          </a:xfrm>
        </p:grpSpPr>
        <p:sp>
          <p:nvSpPr>
            <p:cNvPr id="68626" name="Line 40"/>
            <p:cNvSpPr>
              <a:spLocks noChangeShapeType="1"/>
            </p:cNvSpPr>
            <p:nvPr/>
          </p:nvSpPr>
          <p:spPr bwMode="auto">
            <a:xfrm>
              <a:off x="288" y="144"/>
              <a:ext cx="336" cy="48"/>
            </a:xfrm>
            <a:prstGeom prst="line">
              <a:avLst/>
            </a:prstGeom>
            <a:noFill/>
            <a:ln w="38100">
              <a:solidFill>
                <a:srgbClr val="CC0099"/>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82987" name="Oval 41"/>
            <p:cNvSpPr>
              <a:spLocks noChangeArrowheads="1"/>
            </p:cNvSpPr>
            <p:nvPr/>
          </p:nvSpPr>
          <p:spPr bwMode="auto">
            <a:xfrm>
              <a:off x="0" y="0"/>
              <a:ext cx="288" cy="288"/>
            </a:xfrm>
            <a:prstGeom prst="ellipse">
              <a:avLst/>
            </a:prstGeom>
            <a:noFill/>
            <a:ln w="38100" cmpd="sng">
              <a:solidFill>
                <a:srgbClr val="CC0099"/>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2</a:t>
              </a:r>
              <a:endParaRPr lang="en-US" sz="2400">
                <a:effectLst>
                  <a:outerShdw blurRad="38100" dist="38100" dir="2700000" algn="tl">
                    <a:srgbClr val="C0C0C0"/>
                  </a:outerShdw>
                </a:effectLst>
              </a:endParaRPr>
            </a:p>
          </p:txBody>
        </p:sp>
      </p:grpSp>
      <p:grpSp>
        <p:nvGrpSpPr>
          <p:cNvPr id="82988" name="Group 44"/>
          <p:cNvGrpSpPr/>
          <p:nvPr/>
        </p:nvGrpSpPr>
        <p:grpSpPr bwMode="auto">
          <a:xfrm>
            <a:off x="5638800" y="2667000"/>
            <a:ext cx="609600" cy="990600"/>
            <a:chOff x="0" y="0"/>
            <a:chExt cx="384" cy="624"/>
          </a:xfrm>
        </p:grpSpPr>
        <p:sp>
          <p:nvSpPr>
            <p:cNvPr id="68624" name="Line 43"/>
            <p:cNvSpPr>
              <a:spLocks noChangeShapeType="1"/>
            </p:cNvSpPr>
            <p:nvPr/>
          </p:nvSpPr>
          <p:spPr bwMode="auto">
            <a:xfrm>
              <a:off x="0" y="0"/>
              <a:ext cx="192" cy="336"/>
            </a:xfrm>
            <a:prstGeom prst="line">
              <a:avLst/>
            </a:prstGeom>
            <a:noFill/>
            <a:ln w="38100">
              <a:solidFill>
                <a:srgbClr val="CC0099"/>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82990" name="Oval 44"/>
            <p:cNvSpPr>
              <a:spLocks noChangeArrowheads="1"/>
            </p:cNvSpPr>
            <p:nvPr/>
          </p:nvSpPr>
          <p:spPr bwMode="auto">
            <a:xfrm>
              <a:off x="96" y="336"/>
              <a:ext cx="288" cy="288"/>
            </a:xfrm>
            <a:prstGeom prst="ellipse">
              <a:avLst/>
            </a:prstGeom>
            <a:noFill/>
            <a:ln w="38100" cmpd="sng">
              <a:solidFill>
                <a:srgbClr val="CC0099"/>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5</a:t>
              </a:r>
              <a:endParaRPr lang="en-US" sz="2400">
                <a:effectLst>
                  <a:outerShdw blurRad="38100" dist="38100" dir="2700000" algn="tl">
                    <a:srgbClr val="C0C0C0"/>
                  </a:outerShdw>
                </a:effectLst>
              </a:endParaRPr>
            </a:p>
          </p:txBody>
        </p:sp>
      </p:grpSp>
      <p:sp>
        <p:nvSpPr>
          <p:cNvPr id="82991" name="Oval 45"/>
          <p:cNvSpPr>
            <a:spLocks noChangeArrowheads="1"/>
          </p:cNvSpPr>
          <p:nvPr/>
        </p:nvSpPr>
        <p:spPr bwMode="auto">
          <a:xfrm>
            <a:off x="6324600" y="1447800"/>
            <a:ext cx="457200" cy="457200"/>
          </a:xfrm>
          <a:prstGeom prst="ellipse">
            <a:avLst/>
          </a:prstGeom>
          <a:noFill/>
          <a:ln w="38100" cmpd="sng">
            <a:solidFill>
              <a:srgbClr val="CC0099"/>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1</a:t>
            </a:r>
            <a:endParaRPr lang="en-US" sz="2400">
              <a:effectLst>
                <a:outerShdw blurRad="38100" dist="38100" dir="2700000" algn="tl">
                  <a:srgbClr val="C0C0C0"/>
                </a:outerShdw>
              </a:effectLst>
            </a:endParaRPr>
          </a:p>
        </p:txBody>
      </p:sp>
      <p:sp>
        <p:nvSpPr>
          <p:cNvPr id="82992" name="AutoShape 46"/>
          <p:cNvSpPr>
            <a:spLocks noChangeArrowheads="1"/>
          </p:cNvSpPr>
          <p:nvPr/>
        </p:nvSpPr>
        <p:spPr bwMode="auto">
          <a:xfrm>
            <a:off x="3886200" y="1905000"/>
            <a:ext cx="1066800" cy="1066800"/>
          </a:xfrm>
          <a:prstGeom prst="rightArrow">
            <a:avLst>
              <a:gd name="adj1" fmla="val 50000"/>
              <a:gd name="adj2" fmla="val 25000"/>
            </a:avLst>
          </a:prstGeom>
          <a:solidFill>
            <a:schemeClr val="accent1"/>
          </a:solidFill>
          <a:ln w="9525">
            <a:solidFill>
              <a:schemeClr val="tx1"/>
            </a:solidFill>
            <a:miter lim="800000"/>
          </a:ln>
        </p:spPr>
        <p:txBody>
          <a:bodyPr wrap="none" anchor="ctr"/>
          <a:lstStyle/>
          <a:p>
            <a:pPr algn="ctr"/>
            <a:endParaRPr lang="zh-CN" altLang="en-US"/>
          </a:p>
        </p:txBody>
      </p:sp>
      <p:sp>
        <p:nvSpPr>
          <p:cNvPr id="82993" name="AutoShape 47">
            <a:hlinkClick r:id="" action="ppaction://hlinkshowjump?jump=nextslide" highlightClick="1"/>
          </p:cNvPr>
          <p:cNvSpPr>
            <a:spLocks noChangeArrowheads="1"/>
          </p:cNvSpPr>
          <p:nvPr/>
        </p:nvSpPr>
        <p:spPr bwMode="auto">
          <a:xfrm>
            <a:off x="8001000" y="5791200"/>
            <a:ext cx="533400" cy="457200"/>
          </a:xfrm>
          <a:prstGeom prst="actionButtonForwardNext">
            <a:avLst/>
          </a:prstGeom>
          <a:noFill/>
          <a:ln w="9525">
            <a:solidFill>
              <a:srgbClr val="3366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82994" name="Rectangle 48"/>
          <p:cNvSpPr>
            <a:spLocks noChangeArrowheads="1"/>
          </p:cNvSpPr>
          <p:nvPr/>
        </p:nvSpPr>
        <p:spPr bwMode="auto">
          <a:xfrm>
            <a:off x="517525" y="3881438"/>
            <a:ext cx="7935913" cy="990600"/>
          </a:xfrm>
          <a:prstGeom prst="rect">
            <a:avLst/>
          </a:prstGeom>
          <a:solidFill>
            <a:srgbClr val="CCFFFF"/>
          </a:solidFill>
          <a:ln w="38100">
            <a:solidFill>
              <a:srgbClr val="FF0000"/>
            </a:solidFill>
            <a:miter lim="800000"/>
          </a:ln>
        </p:spPr>
        <p:txBody>
          <a:bodyPr wrap="none" anchor="ctr"/>
          <a:lstStyle/>
          <a:p>
            <a:r>
              <a:rPr lang="en-US" altLang="zh-CN" sz="2800">
                <a:solidFill>
                  <a:srgbClr val="333300"/>
                </a:solidFill>
                <a:latin typeface="仿宋_GB2312" pitchFamily="49" charset="-122"/>
              </a:rPr>
              <a:t>[</a:t>
            </a:r>
            <a:r>
              <a:rPr lang="zh-CN" altLang="en-US" sz="2800">
                <a:solidFill>
                  <a:srgbClr val="333300"/>
                </a:solidFill>
                <a:latin typeface="仿宋_GB2312" pitchFamily="49" charset="-122"/>
              </a:rPr>
              <a:t>注</a:t>
            </a:r>
            <a:r>
              <a:rPr lang="en-US" altLang="zh-CN" sz="2800">
                <a:solidFill>
                  <a:srgbClr val="333300"/>
                </a:solidFill>
                <a:latin typeface="仿宋_GB2312" pitchFamily="49" charset="-122"/>
              </a:rPr>
              <a:t>]</a:t>
            </a:r>
            <a:r>
              <a:rPr lang="zh-CN" altLang="en-US" sz="2800">
                <a:solidFill>
                  <a:srgbClr val="333300"/>
                </a:solidFill>
                <a:latin typeface="仿宋_GB2312" pitchFamily="49" charset="-122"/>
              </a:rPr>
              <a:t>：在最小生成树的生成过程中，所选的边都是</a:t>
            </a:r>
            <a:endParaRPr lang="zh-CN" altLang="en-US" sz="2800">
              <a:solidFill>
                <a:srgbClr val="333300"/>
              </a:solidFill>
              <a:latin typeface="仿宋_GB2312" pitchFamily="49" charset="-122"/>
            </a:endParaRPr>
          </a:p>
          <a:p>
            <a:r>
              <a:rPr lang="zh-CN" altLang="en-US" sz="2800">
                <a:solidFill>
                  <a:srgbClr val="333300"/>
                </a:solidFill>
                <a:latin typeface="仿宋_GB2312" pitchFamily="49" charset="-122"/>
              </a:rPr>
              <a:t>      一端在</a:t>
            </a:r>
            <a:r>
              <a:rPr lang="en-US" altLang="zh-CN" sz="2800">
                <a:solidFill>
                  <a:srgbClr val="333300"/>
                </a:solidFill>
              </a:rPr>
              <a:t>V-U</a:t>
            </a:r>
            <a:r>
              <a:rPr lang="zh-CN" altLang="en-US" sz="2800">
                <a:solidFill>
                  <a:srgbClr val="333300"/>
                </a:solidFill>
                <a:latin typeface="仿宋_GB2312" pitchFamily="49" charset="-122"/>
              </a:rPr>
              <a:t>中，另一端在</a:t>
            </a:r>
            <a:r>
              <a:rPr lang="en-US" altLang="zh-CN" sz="2800">
                <a:solidFill>
                  <a:srgbClr val="333300"/>
                </a:solidFill>
              </a:rPr>
              <a:t>U</a:t>
            </a:r>
            <a:r>
              <a:rPr lang="zh-CN" altLang="en-US" sz="2800">
                <a:solidFill>
                  <a:srgbClr val="333300"/>
                </a:solidFill>
                <a:latin typeface="仿宋_GB2312" pitchFamily="49" charset="-122"/>
              </a:rPr>
              <a:t>中。</a:t>
            </a:r>
            <a:endParaRPr lang="zh-CN" altLang="en-US" sz="2800">
              <a:solidFill>
                <a:srgbClr val="333300"/>
              </a:solidFill>
              <a:latin typeface="仿宋_GB2312" pitchFamily="49" charset="-122"/>
            </a:endParaRPr>
          </a:p>
        </p:txBody>
      </p:sp>
      <p:sp>
        <p:nvSpPr>
          <p:cNvPr id="51" name="Rectangle 6"/>
          <p:cNvSpPr>
            <a:spLocks noChangeArrowheads="1"/>
          </p:cNvSpPr>
          <p:nvPr/>
        </p:nvSpPr>
        <p:spPr bwMode="auto">
          <a:xfrm>
            <a:off x="517525" y="5249863"/>
            <a:ext cx="7935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altLang="zh-CN" sz="2800">
                <a:solidFill>
                  <a:srgbClr val="333300"/>
                </a:solidFill>
                <a:latin typeface="仿宋_GB2312" pitchFamily="49" charset="-122"/>
              </a:rPr>
              <a:t>Prime</a:t>
            </a:r>
            <a:r>
              <a:rPr lang="zh-CN" altLang="en-US" sz="2800">
                <a:solidFill>
                  <a:srgbClr val="333300"/>
                </a:solidFill>
                <a:latin typeface="仿宋_GB2312" pitchFamily="49" charset="-122"/>
              </a:rPr>
              <a:t>算法特点</a:t>
            </a:r>
            <a:r>
              <a:rPr lang="en-US" altLang="zh-CN" sz="2800">
                <a:solidFill>
                  <a:srgbClr val="333300"/>
                </a:solidFill>
                <a:latin typeface="仿宋_GB2312" pitchFamily="49" charset="-122"/>
              </a:rPr>
              <a:t>: </a:t>
            </a:r>
            <a:r>
              <a:rPr lang="zh-CN" altLang="en-US" sz="2800">
                <a:solidFill>
                  <a:srgbClr val="333300"/>
                </a:solidFill>
                <a:latin typeface="仿宋_GB2312" pitchFamily="49" charset="-122"/>
              </a:rPr>
              <a:t>将顶点归并，适于稠密网。</a:t>
            </a:r>
            <a:endParaRPr lang="zh-CN" altLang="en-US" sz="2800">
              <a:solidFill>
                <a:srgbClr val="333300"/>
              </a:solidFill>
              <a:latin typeface="仿宋_GB2312" pitchFamily="49"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2949"/>
                                        </p:tgtEl>
                                        <p:attrNameLst>
                                          <p:attrName>style.visibility</p:attrName>
                                        </p:attrNameLst>
                                      </p:cBhvr>
                                      <p:to>
                                        <p:strVal val="visible"/>
                                      </p:to>
                                    </p:set>
                                    <p:animEffect transition="in" filter="box(in)">
                                      <p:cBhvr>
                                        <p:cTn id="7" dur="500"/>
                                        <p:tgtEl>
                                          <p:spTgt spid="8294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2992"/>
                                        </p:tgtEl>
                                        <p:attrNameLst>
                                          <p:attrName>style.visibility</p:attrName>
                                        </p:attrNameLst>
                                      </p:cBhvr>
                                      <p:to>
                                        <p:strVal val="visible"/>
                                      </p:to>
                                    </p:set>
                                    <p:animEffect transition="in" filter="wipe(left)">
                                      <p:cBhvr>
                                        <p:cTn id="12" dur="500"/>
                                        <p:tgtEl>
                                          <p:spTgt spid="8299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8299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82976"/>
                                        </p:tgtEl>
                                        <p:attrNameLst>
                                          <p:attrName>style.visibility</p:attrName>
                                        </p:attrNameLst>
                                      </p:cBhvr>
                                      <p:to>
                                        <p:strVal val="visible"/>
                                      </p:to>
                                    </p:set>
                                    <p:animEffect transition="in" filter="wipe(up)">
                                      <p:cBhvr>
                                        <p:cTn id="21" dur="500"/>
                                        <p:tgtEl>
                                          <p:spTgt spid="82976"/>
                                        </p:tgtEl>
                                      </p:cBhvr>
                                    </p:animEffect>
                                  </p:childTnLst>
                                </p:cTn>
                              </p:par>
                            </p:childTnLst>
                          </p:cTn>
                        </p:par>
                      </p:childTnLst>
                    </p:cTn>
                  </p:par>
                  <p:par>
                    <p:cTn id="22" fill="hold">
                      <p:stCondLst>
                        <p:cond delay="indefinite"/>
                      </p:stCondLst>
                      <p:childTnLst>
                        <p:par>
                          <p:cTn id="23" fill="hold">
                            <p:stCondLst>
                              <p:cond delay="0"/>
                            </p:stCondLst>
                            <p:childTnLst>
                              <p:par>
                                <p:cTn id="24" presetID="17" presetClass="entr" presetSubtype="10" fill="hold" grpId="0" nodeType="clickEffect">
                                  <p:stCondLst>
                                    <p:cond delay="0"/>
                                  </p:stCondLst>
                                  <p:childTnLst>
                                    <p:set>
                                      <p:cBhvr>
                                        <p:cTn id="25" dur="1" fill="hold">
                                          <p:stCondLst>
                                            <p:cond delay="0"/>
                                          </p:stCondLst>
                                        </p:cTn>
                                        <p:tgtEl>
                                          <p:spTgt spid="82994"/>
                                        </p:tgtEl>
                                        <p:attrNameLst>
                                          <p:attrName>style.visibility</p:attrName>
                                        </p:attrNameLst>
                                      </p:cBhvr>
                                      <p:to>
                                        <p:strVal val="visible"/>
                                      </p:to>
                                    </p:set>
                                    <p:anim calcmode="lin" valueType="num">
                                      <p:cBhvr>
                                        <p:cTn id="26" dur="500" fill="hold"/>
                                        <p:tgtEl>
                                          <p:spTgt spid="82994"/>
                                        </p:tgtEl>
                                        <p:attrNameLst>
                                          <p:attrName>ppt_w</p:attrName>
                                        </p:attrNameLst>
                                      </p:cBhvr>
                                      <p:tavLst>
                                        <p:tav tm="0">
                                          <p:val>
                                            <p:fltVal val="0"/>
                                          </p:val>
                                        </p:tav>
                                        <p:tav tm="100000">
                                          <p:val>
                                            <p:strVal val="#ppt_w"/>
                                          </p:val>
                                        </p:tav>
                                      </p:tavLst>
                                    </p:anim>
                                    <p:anim calcmode="lin" valueType="num">
                                      <p:cBhvr>
                                        <p:cTn id="27" dur="500" fill="hold"/>
                                        <p:tgtEl>
                                          <p:spTgt spid="82994"/>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82979"/>
                                        </p:tgtEl>
                                        <p:attrNameLst>
                                          <p:attrName>style.visibility</p:attrName>
                                        </p:attrNameLst>
                                      </p:cBhvr>
                                      <p:to>
                                        <p:strVal val="visible"/>
                                      </p:to>
                                    </p:set>
                                    <p:animEffect transition="in" filter="wipe(up)">
                                      <p:cBhvr>
                                        <p:cTn id="32" dur="500"/>
                                        <p:tgtEl>
                                          <p:spTgt spid="8297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82982"/>
                                        </p:tgtEl>
                                        <p:attrNameLst>
                                          <p:attrName>style.visibility</p:attrName>
                                        </p:attrNameLst>
                                      </p:cBhvr>
                                      <p:to>
                                        <p:strVal val="visible"/>
                                      </p:to>
                                    </p:set>
                                    <p:animEffect transition="in" filter="wipe(down)">
                                      <p:cBhvr>
                                        <p:cTn id="37" dur="500"/>
                                        <p:tgtEl>
                                          <p:spTgt spid="8298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nodeType="clickEffect">
                                  <p:stCondLst>
                                    <p:cond delay="0"/>
                                  </p:stCondLst>
                                  <p:childTnLst>
                                    <p:set>
                                      <p:cBhvr>
                                        <p:cTn id="41" dur="1" fill="hold">
                                          <p:stCondLst>
                                            <p:cond delay="0"/>
                                          </p:stCondLst>
                                        </p:cTn>
                                        <p:tgtEl>
                                          <p:spTgt spid="82985"/>
                                        </p:tgtEl>
                                        <p:attrNameLst>
                                          <p:attrName>style.visibility</p:attrName>
                                        </p:attrNameLst>
                                      </p:cBhvr>
                                      <p:to>
                                        <p:strVal val="visible"/>
                                      </p:to>
                                    </p:set>
                                    <p:animEffect transition="in" filter="wipe(right)">
                                      <p:cBhvr>
                                        <p:cTn id="42" dur="500"/>
                                        <p:tgtEl>
                                          <p:spTgt spid="8298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82988"/>
                                        </p:tgtEl>
                                        <p:attrNameLst>
                                          <p:attrName>style.visibility</p:attrName>
                                        </p:attrNameLst>
                                      </p:cBhvr>
                                      <p:to>
                                        <p:strVal val="visible"/>
                                      </p:to>
                                    </p:set>
                                    <p:animEffect transition="in" filter="wipe(up)">
                                      <p:cBhvr>
                                        <p:cTn id="47" dur="500"/>
                                        <p:tgtEl>
                                          <p:spTgt spid="82988"/>
                                        </p:tgtEl>
                                      </p:cBhvr>
                                    </p:animEffect>
                                  </p:childTnLst>
                                </p:cTn>
                              </p:par>
                            </p:childTnLst>
                          </p:cTn>
                        </p:par>
                        <p:par>
                          <p:cTn id="48" fill="hold">
                            <p:stCondLst>
                              <p:cond delay="500"/>
                            </p:stCondLst>
                            <p:childTnLst>
                              <p:par>
                                <p:cTn id="49" presetID="1" presetClass="entr" presetSubtype="0" fill="hold" grpId="0" nodeType="afterEffect">
                                  <p:stCondLst>
                                    <p:cond delay="0"/>
                                  </p:stCondLst>
                                  <p:childTnLst>
                                    <p:set>
                                      <p:cBhvr>
                                        <p:cTn id="50" dur="1" fill="hold">
                                          <p:stCondLst>
                                            <p:cond delay="499"/>
                                          </p:stCondLst>
                                        </p:cTn>
                                        <p:tgtEl>
                                          <p:spTgt spid="8299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5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91" grpId="0" animBg="1" autoUpdateAnimBg="0"/>
      <p:bldP spid="82992" grpId="0" animBg="1" autoUpdateAnimBg="0"/>
      <p:bldP spid="82993" grpId="0" animBg="1" autoUpdateAnimBg="0"/>
      <p:bldP spid="82994" grpId="0" animBg="1" autoUpdateAnimBg="0"/>
      <p:bldP spid="51" grpId="0" autoUpdateAnimBg="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963D9D58-9121-4A3A-882C-C3CA81B7D0C1}"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14339" name="灯片编号占位符 4"/>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r>
              <a:rPr lang="en-US" altLang="zh-CN" sz="1800" b="1">
                <a:latin typeface="华文新魏" panose="02010800040101010101" pitchFamily="2" charset="-122"/>
                <a:ea typeface="华文新魏" panose="02010800040101010101" pitchFamily="2" charset="-122"/>
              </a:rPr>
              <a:t>146-</a:t>
            </a:r>
            <a:fld id="{5C316674-FA09-467E-A9A7-B970A4F05568}"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16388" name="Rectangle 2"/>
          <p:cNvSpPr>
            <a:spLocks noGrp="1" noChangeArrowheads="1"/>
          </p:cNvSpPr>
          <p:nvPr>
            <p:ph type="body" idx="4294967295"/>
          </p:nvPr>
        </p:nvSpPr>
        <p:spPr>
          <a:xfrm>
            <a:off x="539750" y="747713"/>
            <a:ext cx="8153400" cy="3581400"/>
          </a:xfrm>
        </p:spPr>
        <p:txBody>
          <a:bodyPr/>
          <a:lstStyle/>
          <a:p>
            <a:pPr eaLnBrk="1" hangingPunct="1">
              <a:spcBef>
                <a:spcPct val="5000"/>
              </a:spcBef>
              <a:buClr>
                <a:srgbClr val="800080"/>
              </a:buClr>
              <a:buSzPct val="50000"/>
            </a:pPr>
            <a:r>
              <a:rPr lang="zh-CN" altLang="en-US" sz="3000" b="1">
                <a:solidFill>
                  <a:schemeClr val="tx2"/>
                </a:solidFill>
                <a:latin typeface="Times New Roman" panose="02020603050405020304" pitchFamily="18" charset="0"/>
                <a:ea typeface="仿宋_GB2312" pitchFamily="49" charset="-122"/>
              </a:rPr>
              <a:t>路径长度</a:t>
            </a:r>
            <a:r>
              <a:rPr lang="zh-CN" altLang="en-US" sz="3000" b="1">
                <a:latin typeface="Times New Roman" panose="02020603050405020304" pitchFamily="18" charset="0"/>
                <a:ea typeface="仿宋_GB2312" pitchFamily="49" charset="-122"/>
              </a:rPr>
              <a:t>  非带权图的路径长度是指此路径上边的条数。带权图的路径长度是指路径上各边的权之和。</a:t>
            </a:r>
            <a:endParaRPr lang="zh-CN" altLang="en-US" sz="3000" b="1">
              <a:latin typeface="Times New Roman" panose="02020603050405020304" pitchFamily="18" charset="0"/>
              <a:ea typeface="仿宋_GB2312" pitchFamily="49" charset="-122"/>
            </a:endParaRPr>
          </a:p>
          <a:p>
            <a:pPr eaLnBrk="1" hangingPunct="1">
              <a:spcBef>
                <a:spcPct val="5000"/>
              </a:spcBef>
              <a:buClr>
                <a:srgbClr val="800080"/>
              </a:buClr>
              <a:buSzPct val="50000"/>
            </a:pPr>
            <a:r>
              <a:rPr lang="zh-CN" altLang="en-US" sz="3000" b="1">
                <a:solidFill>
                  <a:schemeClr val="tx2"/>
                </a:solidFill>
                <a:latin typeface="Times New Roman" panose="02020603050405020304" pitchFamily="18" charset="0"/>
                <a:ea typeface="仿宋_GB2312" pitchFamily="49" charset="-122"/>
              </a:rPr>
              <a:t>简单路径</a:t>
            </a:r>
            <a:r>
              <a:rPr lang="zh-CN" altLang="en-US" sz="3000" b="1">
                <a:latin typeface="Times New Roman" panose="02020603050405020304" pitchFamily="18" charset="0"/>
                <a:ea typeface="仿宋_GB2312" pitchFamily="49" charset="-122"/>
              </a:rPr>
              <a:t>   若路径上各顶点 </a:t>
            </a:r>
            <a:r>
              <a:rPr lang="en-US" altLang="zh-CN" sz="3000" b="1" i="1">
                <a:solidFill>
                  <a:schemeClr val="tx2"/>
                </a:solidFill>
                <a:latin typeface="Times New Roman" panose="02020603050405020304" pitchFamily="18" charset="0"/>
                <a:ea typeface="仿宋_GB2312" pitchFamily="49" charset="-122"/>
              </a:rPr>
              <a:t>v</a:t>
            </a:r>
            <a:r>
              <a:rPr lang="en-US" altLang="zh-CN" sz="3000" b="1" baseline="-25000">
                <a:solidFill>
                  <a:schemeClr val="tx2"/>
                </a:solidFill>
                <a:latin typeface="Times New Roman" panose="02020603050405020304" pitchFamily="18" charset="0"/>
                <a:ea typeface="仿宋_GB2312" pitchFamily="49" charset="-122"/>
              </a:rPr>
              <a:t>1</a:t>
            </a:r>
            <a:r>
              <a:rPr lang="en-US" altLang="zh-CN" sz="3000" b="1">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v</a:t>
            </a:r>
            <a:r>
              <a:rPr lang="en-US" altLang="zh-CN" sz="3000" b="1" baseline="-25000">
                <a:solidFill>
                  <a:schemeClr val="tx2"/>
                </a:solidFill>
                <a:latin typeface="Times New Roman" panose="02020603050405020304" pitchFamily="18" charset="0"/>
                <a:ea typeface="仿宋_GB2312" pitchFamily="49" charset="-122"/>
              </a:rPr>
              <a:t>2</a:t>
            </a:r>
            <a:r>
              <a:rPr lang="en-US" altLang="zh-CN" sz="3000" b="1">
                <a:latin typeface="Times New Roman" panose="02020603050405020304" pitchFamily="18" charset="0"/>
                <a:ea typeface="仿宋_GB2312" pitchFamily="49" charset="-122"/>
              </a:rPr>
              <a:t>, ..., </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m</a:t>
            </a:r>
            <a:r>
              <a:rPr lang="en-US" altLang="zh-CN" sz="3000" b="1" i="1" baseline="-25000">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均不 互相重复</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则称这样的路径为简单路径。</a:t>
            </a:r>
            <a:endParaRPr lang="zh-CN" altLang="en-US" sz="3000" b="1">
              <a:latin typeface="Times New Roman" panose="02020603050405020304" pitchFamily="18" charset="0"/>
              <a:ea typeface="仿宋_GB2312" pitchFamily="49" charset="-122"/>
            </a:endParaRPr>
          </a:p>
          <a:p>
            <a:pPr eaLnBrk="1" hangingPunct="1">
              <a:spcBef>
                <a:spcPct val="5000"/>
              </a:spcBef>
              <a:buClr>
                <a:srgbClr val="800080"/>
              </a:buClr>
              <a:buSzPct val="50000"/>
            </a:pPr>
            <a:r>
              <a:rPr lang="zh-CN" altLang="en-US" sz="3000" b="1">
                <a:solidFill>
                  <a:schemeClr val="tx2"/>
                </a:solidFill>
                <a:latin typeface="Times New Roman" panose="02020603050405020304" pitchFamily="18" charset="0"/>
                <a:ea typeface="仿宋_GB2312" pitchFamily="49" charset="-122"/>
              </a:rPr>
              <a:t>回路</a:t>
            </a:r>
            <a:r>
              <a:rPr lang="zh-CN" altLang="en-US" sz="3000" b="1">
                <a:latin typeface="Times New Roman" panose="02020603050405020304" pitchFamily="18" charset="0"/>
                <a:ea typeface="仿宋_GB2312" pitchFamily="49" charset="-122"/>
              </a:rPr>
              <a:t>    若路径上第一个顶点 </a:t>
            </a:r>
            <a:r>
              <a:rPr lang="en-US" altLang="zh-CN" sz="3000" b="1" i="1">
                <a:solidFill>
                  <a:schemeClr val="tx2"/>
                </a:solidFill>
                <a:latin typeface="Times New Roman" panose="02020603050405020304" pitchFamily="18" charset="0"/>
                <a:ea typeface="仿宋_GB2312" pitchFamily="49" charset="-122"/>
              </a:rPr>
              <a:t>v</a:t>
            </a:r>
            <a:r>
              <a:rPr lang="en-US" altLang="zh-CN" sz="3000" b="1" baseline="-25000">
                <a:solidFill>
                  <a:schemeClr val="tx2"/>
                </a:solidFill>
                <a:latin typeface="Times New Roman" panose="02020603050405020304" pitchFamily="18" charset="0"/>
                <a:ea typeface="仿宋_GB2312" pitchFamily="49" charset="-122"/>
              </a:rPr>
              <a:t>1 </a:t>
            </a:r>
            <a:r>
              <a:rPr lang="zh-CN" altLang="en-US" sz="3000" b="1">
                <a:latin typeface="Times New Roman" panose="02020603050405020304" pitchFamily="18" charset="0"/>
                <a:ea typeface="仿宋_GB2312" pitchFamily="49" charset="-122"/>
              </a:rPr>
              <a:t>与最后一个顶点</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m </a:t>
            </a:r>
            <a:r>
              <a:rPr lang="zh-CN" altLang="en-US" sz="3000" b="1">
                <a:latin typeface="Times New Roman" panose="02020603050405020304" pitchFamily="18" charset="0"/>
                <a:ea typeface="仿宋_GB2312" pitchFamily="49" charset="-122"/>
              </a:rPr>
              <a:t>重合</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则称这样的路径为回路或环。</a:t>
            </a:r>
            <a:endParaRPr lang="zh-CN" altLang="en-US" sz="3000" b="1">
              <a:latin typeface="Times New Roman" panose="02020603050405020304" pitchFamily="18" charset="0"/>
              <a:ea typeface="仿宋_GB2312" pitchFamily="49" charset="-122"/>
            </a:endParaRPr>
          </a:p>
        </p:txBody>
      </p:sp>
      <p:sp>
        <p:nvSpPr>
          <p:cNvPr id="14341" name="Line 3"/>
          <p:cNvSpPr>
            <a:spLocks noChangeShapeType="1"/>
          </p:cNvSpPr>
          <p:nvPr/>
        </p:nvSpPr>
        <p:spPr bwMode="auto">
          <a:xfrm>
            <a:off x="1262063" y="5322888"/>
            <a:ext cx="725487" cy="6096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2" name="Line 4"/>
          <p:cNvSpPr>
            <a:spLocks noChangeShapeType="1"/>
          </p:cNvSpPr>
          <p:nvPr/>
        </p:nvSpPr>
        <p:spPr bwMode="auto">
          <a:xfrm>
            <a:off x="2060575" y="4637088"/>
            <a:ext cx="652463" cy="5334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3" name="Line 5"/>
          <p:cNvSpPr>
            <a:spLocks noChangeShapeType="1"/>
          </p:cNvSpPr>
          <p:nvPr/>
        </p:nvSpPr>
        <p:spPr bwMode="auto">
          <a:xfrm flipH="1">
            <a:off x="2132013" y="5399088"/>
            <a:ext cx="508000" cy="3810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4" name="Line 6"/>
          <p:cNvSpPr>
            <a:spLocks noChangeShapeType="1"/>
          </p:cNvSpPr>
          <p:nvPr/>
        </p:nvSpPr>
        <p:spPr bwMode="auto">
          <a:xfrm flipH="1">
            <a:off x="1262063" y="4637088"/>
            <a:ext cx="652462" cy="5334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5" name="Line 7"/>
          <p:cNvSpPr>
            <a:spLocks noChangeShapeType="1"/>
          </p:cNvSpPr>
          <p:nvPr/>
        </p:nvSpPr>
        <p:spPr bwMode="auto">
          <a:xfrm>
            <a:off x="1335088" y="5246688"/>
            <a:ext cx="1304925" cy="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6" name="Line 8"/>
          <p:cNvSpPr>
            <a:spLocks noChangeShapeType="1"/>
          </p:cNvSpPr>
          <p:nvPr/>
        </p:nvSpPr>
        <p:spPr bwMode="auto">
          <a:xfrm>
            <a:off x="1987550" y="4667250"/>
            <a:ext cx="0" cy="1341438"/>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7" name="Oval 9"/>
          <p:cNvSpPr>
            <a:spLocks noChangeArrowheads="1"/>
          </p:cNvSpPr>
          <p:nvPr/>
        </p:nvSpPr>
        <p:spPr bwMode="auto">
          <a:xfrm>
            <a:off x="971550" y="5048250"/>
            <a:ext cx="4349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4348" name="Oval 10"/>
          <p:cNvSpPr>
            <a:spLocks noChangeArrowheads="1"/>
          </p:cNvSpPr>
          <p:nvPr/>
        </p:nvSpPr>
        <p:spPr bwMode="auto">
          <a:xfrm>
            <a:off x="2568575" y="5048250"/>
            <a:ext cx="4349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4349" name="Oval 11"/>
          <p:cNvSpPr>
            <a:spLocks noChangeArrowheads="1"/>
          </p:cNvSpPr>
          <p:nvPr/>
        </p:nvSpPr>
        <p:spPr bwMode="auto">
          <a:xfrm>
            <a:off x="1770063" y="4286250"/>
            <a:ext cx="4349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4350" name="Oval 12"/>
          <p:cNvSpPr>
            <a:spLocks noChangeArrowheads="1"/>
          </p:cNvSpPr>
          <p:nvPr/>
        </p:nvSpPr>
        <p:spPr bwMode="auto">
          <a:xfrm>
            <a:off x="1770063" y="5734050"/>
            <a:ext cx="4349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4351" name="Text Box 13"/>
          <p:cNvSpPr txBox="1">
            <a:spLocks noChangeArrowheads="1"/>
          </p:cNvSpPr>
          <p:nvPr/>
        </p:nvSpPr>
        <p:spPr bwMode="auto">
          <a:xfrm>
            <a:off x="1806575" y="425767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0</a:t>
            </a:r>
            <a:endParaRPr lang="en-US" altLang="zh-CN" sz="2800">
              <a:ea typeface="SimSun" panose="02010600030101010101" pitchFamily="2" charset="-122"/>
            </a:endParaRPr>
          </a:p>
        </p:txBody>
      </p:sp>
      <p:sp>
        <p:nvSpPr>
          <p:cNvPr id="14352" name="Text Box 14"/>
          <p:cNvSpPr txBox="1">
            <a:spLocks noChangeArrowheads="1"/>
          </p:cNvSpPr>
          <p:nvPr/>
        </p:nvSpPr>
        <p:spPr bwMode="auto">
          <a:xfrm>
            <a:off x="1008063" y="501967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1</a:t>
            </a:r>
            <a:endParaRPr lang="en-US" altLang="zh-CN" sz="2800">
              <a:ea typeface="SimSun" panose="02010600030101010101" pitchFamily="2" charset="-122"/>
            </a:endParaRPr>
          </a:p>
        </p:txBody>
      </p:sp>
      <p:sp>
        <p:nvSpPr>
          <p:cNvPr id="14353" name="Text Box 15"/>
          <p:cNvSpPr txBox="1">
            <a:spLocks noChangeArrowheads="1"/>
          </p:cNvSpPr>
          <p:nvPr/>
        </p:nvSpPr>
        <p:spPr bwMode="auto">
          <a:xfrm>
            <a:off x="2603500" y="501967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2</a:t>
            </a:r>
            <a:endParaRPr lang="en-US" altLang="zh-CN" sz="2800">
              <a:ea typeface="SimSun" panose="02010600030101010101" pitchFamily="2" charset="-122"/>
            </a:endParaRPr>
          </a:p>
        </p:txBody>
      </p:sp>
      <p:sp>
        <p:nvSpPr>
          <p:cNvPr id="14354" name="Text Box 16"/>
          <p:cNvSpPr txBox="1">
            <a:spLocks noChangeArrowheads="1"/>
          </p:cNvSpPr>
          <p:nvPr/>
        </p:nvSpPr>
        <p:spPr bwMode="auto">
          <a:xfrm>
            <a:off x="1806575" y="570547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3</a:t>
            </a:r>
            <a:endParaRPr lang="en-US" altLang="zh-CN" sz="2800">
              <a:ea typeface="SimSun" panose="02010600030101010101" pitchFamily="2" charset="-122"/>
            </a:endParaRPr>
          </a:p>
        </p:txBody>
      </p:sp>
      <p:sp>
        <p:nvSpPr>
          <p:cNvPr id="14355" name="Line 17"/>
          <p:cNvSpPr>
            <a:spLocks noChangeShapeType="1"/>
          </p:cNvSpPr>
          <p:nvPr/>
        </p:nvSpPr>
        <p:spPr bwMode="auto">
          <a:xfrm>
            <a:off x="3802063" y="5322888"/>
            <a:ext cx="725487" cy="6096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6" name="Line 18"/>
          <p:cNvSpPr>
            <a:spLocks noChangeShapeType="1"/>
          </p:cNvSpPr>
          <p:nvPr/>
        </p:nvSpPr>
        <p:spPr bwMode="auto">
          <a:xfrm>
            <a:off x="4598988" y="4637088"/>
            <a:ext cx="654050" cy="5334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7" name="Line 19"/>
          <p:cNvSpPr>
            <a:spLocks noChangeShapeType="1"/>
          </p:cNvSpPr>
          <p:nvPr/>
        </p:nvSpPr>
        <p:spPr bwMode="auto">
          <a:xfrm flipH="1">
            <a:off x="4672013" y="5399088"/>
            <a:ext cx="508000" cy="3810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8" name="Line 20"/>
          <p:cNvSpPr>
            <a:spLocks noChangeShapeType="1"/>
          </p:cNvSpPr>
          <p:nvPr/>
        </p:nvSpPr>
        <p:spPr bwMode="auto">
          <a:xfrm flipH="1">
            <a:off x="3802063" y="4637088"/>
            <a:ext cx="652462" cy="5334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9" name="Line 21"/>
          <p:cNvSpPr>
            <a:spLocks noChangeShapeType="1"/>
          </p:cNvSpPr>
          <p:nvPr/>
        </p:nvSpPr>
        <p:spPr bwMode="auto">
          <a:xfrm>
            <a:off x="3873500" y="5246688"/>
            <a:ext cx="1306513" cy="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0" name="Line 22"/>
          <p:cNvSpPr>
            <a:spLocks noChangeShapeType="1"/>
          </p:cNvSpPr>
          <p:nvPr/>
        </p:nvSpPr>
        <p:spPr bwMode="auto">
          <a:xfrm>
            <a:off x="4527550" y="4667250"/>
            <a:ext cx="0" cy="1341438"/>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1" name="Oval 23"/>
          <p:cNvSpPr>
            <a:spLocks noChangeArrowheads="1"/>
          </p:cNvSpPr>
          <p:nvPr/>
        </p:nvSpPr>
        <p:spPr bwMode="auto">
          <a:xfrm>
            <a:off x="3511550" y="5048250"/>
            <a:ext cx="4349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4362" name="Oval 24"/>
          <p:cNvSpPr>
            <a:spLocks noChangeArrowheads="1"/>
          </p:cNvSpPr>
          <p:nvPr/>
        </p:nvSpPr>
        <p:spPr bwMode="auto">
          <a:xfrm>
            <a:off x="5106988" y="5048250"/>
            <a:ext cx="436562"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4363" name="Oval 25"/>
          <p:cNvSpPr>
            <a:spLocks noChangeArrowheads="1"/>
          </p:cNvSpPr>
          <p:nvPr/>
        </p:nvSpPr>
        <p:spPr bwMode="auto">
          <a:xfrm>
            <a:off x="4310063" y="4286250"/>
            <a:ext cx="4349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4364" name="Oval 26"/>
          <p:cNvSpPr>
            <a:spLocks noChangeArrowheads="1"/>
          </p:cNvSpPr>
          <p:nvPr/>
        </p:nvSpPr>
        <p:spPr bwMode="auto">
          <a:xfrm>
            <a:off x="4310063" y="5734050"/>
            <a:ext cx="4349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4365" name="Text Box 27"/>
          <p:cNvSpPr txBox="1">
            <a:spLocks noChangeArrowheads="1"/>
          </p:cNvSpPr>
          <p:nvPr/>
        </p:nvSpPr>
        <p:spPr bwMode="auto">
          <a:xfrm>
            <a:off x="4344988" y="425767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0</a:t>
            </a:r>
            <a:endParaRPr lang="en-US" altLang="zh-CN" sz="2800">
              <a:ea typeface="SimSun" panose="02010600030101010101" pitchFamily="2" charset="-122"/>
            </a:endParaRPr>
          </a:p>
        </p:txBody>
      </p:sp>
      <p:sp>
        <p:nvSpPr>
          <p:cNvPr id="14366" name="Text Box 28"/>
          <p:cNvSpPr txBox="1">
            <a:spLocks noChangeArrowheads="1"/>
          </p:cNvSpPr>
          <p:nvPr/>
        </p:nvSpPr>
        <p:spPr bwMode="auto">
          <a:xfrm>
            <a:off x="3546475" y="501967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1</a:t>
            </a:r>
            <a:endParaRPr lang="en-US" altLang="zh-CN" sz="2800">
              <a:ea typeface="SimSun" panose="02010600030101010101" pitchFamily="2" charset="-122"/>
            </a:endParaRPr>
          </a:p>
        </p:txBody>
      </p:sp>
      <p:sp>
        <p:nvSpPr>
          <p:cNvPr id="14367" name="Text Box 29"/>
          <p:cNvSpPr txBox="1">
            <a:spLocks noChangeArrowheads="1"/>
          </p:cNvSpPr>
          <p:nvPr/>
        </p:nvSpPr>
        <p:spPr bwMode="auto">
          <a:xfrm>
            <a:off x="5143500" y="5019675"/>
            <a:ext cx="3635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2</a:t>
            </a:r>
            <a:endParaRPr lang="en-US" altLang="zh-CN" sz="2800">
              <a:ea typeface="SimSun" panose="02010600030101010101" pitchFamily="2" charset="-122"/>
            </a:endParaRPr>
          </a:p>
        </p:txBody>
      </p:sp>
      <p:sp>
        <p:nvSpPr>
          <p:cNvPr id="14368" name="Text Box 30"/>
          <p:cNvSpPr txBox="1">
            <a:spLocks noChangeArrowheads="1"/>
          </p:cNvSpPr>
          <p:nvPr/>
        </p:nvSpPr>
        <p:spPr bwMode="auto">
          <a:xfrm>
            <a:off x="4344988" y="570547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3</a:t>
            </a:r>
            <a:endParaRPr lang="en-US" altLang="zh-CN" sz="2800">
              <a:ea typeface="SimSun" panose="02010600030101010101" pitchFamily="2" charset="-122"/>
            </a:endParaRPr>
          </a:p>
        </p:txBody>
      </p:sp>
      <p:sp>
        <p:nvSpPr>
          <p:cNvPr id="14369" name="Line 31"/>
          <p:cNvSpPr>
            <a:spLocks noChangeShapeType="1"/>
          </p:cNvSpPr>
          <p:nvPr/>
        </p:nvSpPr>
        <p:spPr bwMode="auto">
          <a:xfrm>
            <a:off x="6413500" y="5322888"/>
            <a:ext cx="725488" cy="6096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0" name="Line 32"/>
          <p:cNvSpPr>
            <a:spLocks noChangeShapeType="1"/>
          </p:cNvSpPr>
          <p:nvPr/>
        </p:nvSpPr>
        <p:spPr bwMode="auto">
          <a:xfrm>
            <a:off x="7212013" y="4637088"/>
            <a:ext cx="652462" cy="5334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1" name="Line 33"/>
          <p:cNvSpPr>
            <a:spLocks noChangeShapeType="1"/>
          </p:cNvSpPr>
          <p:nvPr/>
        </p:nvSpPr>
        <p:spPr bwMode="auto">
          <a:xfrm flipH="1">
            <a:off x="7285038" y="5399088"/>
            <a:ext cx="506412" cy="3810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2" name="Line 34"/>
          <p:cNvSpPr>
            <a:spLocks noChangeShapeType="1"/>
          </p:cNvSpPr>
          <p:nvPr/>
        </p:nvSpPr>
        <p:spPr bwMode="auto">
          <a:xfrm flipH="1">
            <a:off x="6413500" y="4637088"/>
            <a:ext cx="652463" cy="5334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3" name="Line 35"/>
          <p:cNvSpPr>
            <a:spLocks noChangeShapeType="1"/>
          </p:cNvSpPr>
          <p:nvPr/>
        </p:nvSpPr>
        <p:spPr bwMode="auto">
          <a:xfrm>
            <a:off x="6486525" y="5246688"/>
            <a:ext cx="1304925" cy="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4" name="Line 36"/>
          <p:cNvSpPr>
            <a:spLocks noChangeShapeType="1"/>
          </p:cNvSpPr>
          <p:nvPr/>
        </p:nvSpPr>
        <p:spPr bwMode="auto">
          <a:xfrm>
            <a:off x="7138988" y="4667250"/>
            <a:ext cx="0" cy="1341438"/>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5" name="Oval 37"/>
          <p:cNvSpPr>
            <a:spLocks noChangeArrowheads="1"/>
          </p:cNvSpPr>
          <p:nvPr/>
        </p:nvSpPr>
        <p:spPr bwMode="auto">
          <a:xfrm>
            <a:off x="6122988" y="5048250"/>
            <a:ext cx="4349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4376" name="Oval 38"/>
          <p:cNvSpPr>
            <a:spLocks noChangeArrowheads="1"/>
          </p:cNvSpPr>
          <p:nvPr/>
        </p:nvSpPr>
        <p:spPr bwMode="auto">
          <a:xfrm>
            <a:off x="7720013" y="5048250"/>
            <a:ext cx="4349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4377" name="Oval 39"/>
          <p:cNvSpPr>
            <a:spLocks noChangeArrowheads="1"/>
          </p:cNvSpPr>
          <p:nvPr/>
        </p:nvSpPr>
        <p:spPr bwMode="auto">
          <a:xfrm>
            <a:off x="6921500" y="4286250"/>
            <a:ext cx="4349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4378" name="Oval 40"/>
          <p:cNvSpPr>
            <a:spLocks noChangeArrowheads="1"/>
          </p:cNvSpPr>
          <p:nvPr/>
        </p:nvSpPr>
        <p:spPr bwMode="auto">
          <a:xfrm>
            <a:off x="6921500" y="5734050"/>
            <a:ext cx="4349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4379" name="Text Box 41"/>
          <p:cNvSpPr txBox="1">
            <a:spLocks noChangeArrowheads="1"/>
          </p:cNvSpPr>
          <p:nvPr/>
        </p:nvSpPr>
        <p:spPr bwMode="auto">
          <a:xfrm>
            <a:off x="6958013" y="425767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0</a:t>
            </a:r>
            <a:endParaRPr lang="en-US" altLang="zh-CN" sz="2800">
              <a:ea typeface="SimSun" panose="02010600030101010101" pitchFamily="2" charset="-122"/>
            </a:endParaRPr>
          </a:p>
        </p:txBody>
      </p:sp>
      <p:sp>
        <p:nvSpPr>
          <p:cNvPr id="14380" name="Text Box 42"/>
          <p:cNvSpPr txBox="1">
            <a:spLocks noChangeArrowheads="1"/>
          </p:cNvSpPr>
          <p:nvPr/>
        </p:nvSpPr>
        <p:spPr bwMode="auto">
          <a:xfrm>
            <a:off x="6159500" y="5019675"/>
            <a:ext cx="3635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1</a:t>
            </a:r>
            <a:endParaRPr lang="en-US" altLang="zh-CN" sz="2800">
              <a:ea typeface="SimSun" panose="02010600030101010101" pitchFamily="2" charset="-122"/>
            </a:endParaRPr>
          </a:p>
        </p:txBody>
      </p:sp>
      <p:sp>
        <p:nvSpPr>
          <p:cNvPr id="14381" name="Text Box 43"/>
          <p:cNvSpPr txBox="1">
            <a:spLocks noChangeArrowheads="1"/>
          </p:cNvSpPr>
          <p:nvPr/>
        </p:nvSpPr>
        <p:spPr bwMode="auto">
          <a:xfrm>
            <a:off x="7756525" y="5019675"/>
            <a:ext cx="3603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2</a:t>
            </a:r>
            <a:endParaRPr lang="en-US" altLang="zh-CN" sz="2800">
              <a:ea typeface="SimSun" panose="02010600030101010101" pitchFamily="2" charset="-122"/>
            </a:endParaRPr>
          </a:p>
        </p:txBody>
      </p:sp>
      <p:sp>
        <p:nvSpPr>
          <p:cNvPr id="14382" name="Text Box 44"/>
          <p:cNvSpPr txBox="1">
            <a:spLocks noChangeArrowheads="1"/>
          </p:cNvSpPr>
          <p:nvPr/>
        </p:nvSpPr>
        <p:spPr bwMode="auto">
          <a:xfrm>
            <a:off x="6958013" y="570547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3</a:t>
            </a:r>
            <a:endParaRPr lang="en-US" altLang="zh-CN" sz="2800">
              <a:ea typeface="SimSun" panose="02010600030101010101" pitchFamily="2" charset="-122"/>
            </a:endParaRPr>
          </a:p>
        </p:txBody>
      </p:sp>
      <p:sp>
        <p:nvSpPr>
          <p:cNvPr id="14383" name="Line 45"/>
          <p:cNvSpPr>
            <a:spLocks noChangeShapeType="1"/>
          </p:cNvSpPr>
          <p:nvPr/>
        </p:nvSpPr>
        <p:spPr bwMode="auto">
          <a:xfrm flipH="1">
            <a:off x="1479550" y="4789488"/>
            <a:ext cx="434975" cy="381000"/>
          </a:xfrm>
          <a:prstGeom prst="line">
            <a:avLst/>
          </a:prstGeom>
          <a:noFill/>
          <a:ln w="28575">
            <a:solidFill>
              <a:srgbClr val="0066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4" name="Line 46"/>
          <p:cNvSpPr>
            <a:spLocks noChangeShapeType="1"/>
          </p:cNvSpPr>
          <p:nvPr/>
        </p:nvSpPr>
        <p:spPr bwMode="auto">
          <a:xfrm>
            <a:off x="1552575" y="5399088"/>
            <a:ext cx="942975" cy="0"/>
          </a:xfrm>
          <a:prstGeom prst="line">
            <a:avLst/>
          </a:prstGeom>
          <a:noFill/>
          <a:ln w="28575">
            <a:solidFill>
              <a:srgbClr val="0066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5" name="Line 47"/>
          <p:cNvSpPr>
            <a:spLocks noChangeShapeType="1"/>
          </p:cNvSpPr>
          <p:nvPr/>
        </p:nvSpPr>
        <p:spPr bwMode="auto">
          <a:xfrm flipH="1">
            <a:off x="2278063" y="5551488"/>
            <a:ext cx="361950" cy="304800"/>
          </a:xfrm>
          <a:prstGeom prst="line">
            <a:avLst/>
          </a:prstGeom>
          <a:noFill/>
          <a:ln w="28575">
            <a:solidFill>
              <a:srgbClr val="0066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6" name="Line 48"/>
          <p:cNvSpPr>
            <a:spLocks noChangeShapeType="1"/>
          </p:cNvSpPr>
          <p:nvPr/>
        </p:nvSpPr>
        <p:spPr bwMode="auto">
          <a:xfrm flipH="1">
            <a:off x="6630988" y="4789488"/>
            <a:ext cx="434975" cy="381000"/>
          </a:xfrm>
          <a:prstGeom prst="line">
            <a:avLst/>
          </a:prstGeom>
          <a:noFill/>
          <a:ln w="28575">
            <a:solidFill>
              <a:srgbClr val="0066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7" name="Line 49"/>
          <p:cNvSpPr>
            <a:spLocks noChangeShapeType="1"/>
          </p:cNvSpPr>
          <p:nvPr/>
        </p:nvSpPr>
        <p:spPr bwMode="auto">
          <a:xfrm>
            <a:off x="6704013" y="5399088"/>
            <a:ext cx="942975" cy="0"/>
          </a:xfrm>
          <a:prstGeom prst="line">
            <a:avLst/>
          </a:prstGeom>
          <a:noFill/>
          <a:ln w="28575">
            <a:solidFill>
              <a:srgbClr val="0066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8" name="Line 50"/>
          <p:cNvSpPr>
            <a:spLocks noChangeShapeType="1"/>
          </p:cNvSpPr>
          <p:nvPr/>
        </p:nvSpPr>
        <p:spPr bwMode="auto">
          <a:xfrm flipH="1" flipV="1">
            <a:off x="7212013" y="4789488"/>
            <a:ext cx="434975" cy="381000"/>
          </a:xfrm>
          <a:prstGeom prst="line">
            <a:avLst/>
          </a:prstGeom>
          <a:noFill/>
          <a:ln w="28575">
            <a:solidFill>
              <a:srgbClr val="0066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9" name="Line 51"/>
          <p:cNvSpPr>
            <a:spLocks noChangeShapeType="1"/>
          </p:cNvSpPr>
          <p:nvPr/>
        </p:nvSpPr>
        <p:spPr bwMode="auto">
          <a:xfrm flipH="1">
            <a:off x="4019550" y="4789488"/>
            <a:ext cx="434975" cy="381000"/>
          </a:xfrm>
          <a:prstGeom prst="line">
            <a:avLst/>
          </a:prstGeom>
          <a:noFill/>
          <a:ln w="28575">
            <a:solidFill>
              <a:srgbClr val="0066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90" name="Line 52"/>
          <p:cNvSpPr>
            <a:spLocks noChangeShapeType="1"/>
          </p:cNvSpPr>
          <p:nvPr/>
        </p:nvSpPr>
        <p:spPr bwMode="auto">
          <a:xfrm>
            <a:off x="4090988" y="5399088"/>
            <a:ext cx="944562" cy="0"/>
          </a:xfrm>
          <a:prstGeom prst="line">
            <a:avLst/>
          </a:prstGeom>
          <a:noFill/>
          <a:ln w="28575">
            <a:solidFill>
              <a:srgbClr val="0066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91" name="Line 53"/>
          <p:cNvSpPr>
            <a:spLocks noChangeShapeType="1"/>
          </p:cNvSpPr>
          <p:nvPr/>
        </p:nvSpPr>
        <p:spPr bwMode="auto">
          <a:xfrm flipH="1">
            <a:off x="3802063" y="4637088"/>
            <a:ext cx="434975" cy="381000"/>
          </a:xfrm>
          <a:prstGeom prst="line">
            <a:avLst/>
          </a:prstGeom>
          <a:noFill/>
          <a:ln w="28575">
            <a:solidFill>
              <a:srgbClr val="0066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92" name="Line 54"/>
          <p:cNvSpPr>
            <a:spLocks noChangeShapeType="1"/>
          </p:cNvSpPr>
          <p:nvPr/>
        </p:nvSpPr>
        <p:spPr bwMode="auto">
          <a:xfrm flipH="1" flipV="1">
            <a:off x="4598988" y="4789488"/>
            <a:ext cx="436562" cy="381000"/>
          </a:xfrm>
          <a:prstGeom prst="line">
            <a:avLst/>
          </a:prstGeom>
          <a:noFill/>
          <a:ln w="28575">
            <a:solidFill>
              <a:srgbClr val="0066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93" name="Line 55"/>
          <p:cNvSpPr>
            <a:spLocks noChangeShapeType="1"/>
          </p:cNvSpPr>
          <p:nvPr/>
        </p:nvSpPr>
        <p:spPr bwMode="auto">
          <a:xfrm>
            <a:off x="3873500" y="5551488"/>
            <a:ext cx="436563" cy="381000"/>
          </a:xfrm>
          <a:prstGeom prst="line">
            <a:avLst/>
          </a:prstGeom>
          <a:noFill/>
          <a:ln w="28575">
            <a:solidFill>
              <a:srgbClr val="0066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94" name="Rectangle 2"/>
          <p:cNvSpPr>
            <a:spLocks noGrp="1" noChangeArrowheads="1"/>
          </p:cNvSpPr>
          <p:nvPr>
            <p:ph type="title" idx="4294967295"/>
          </p:nvPr>
        </p:nvSpPr>
        <p:spPr>
          <a:xfrm>
            <a:off x="2271713" y="0"/>
            <a:ext cx="5002212" cy="704850"/>
          </a:xfrm>
        </p:spPr>
        <p:txBody>
          <a:bodyPr/>
          <a:lstStyle/>
          <a:p>
            <a:pPr eaLnBrk="1" hangingPunct="1"/>
            <a:r>
              <a:rPr lang="zh-CN" altLang="en-US" sz="4000" b="1">
                <a:solidFill>
                  <a:srgbClr val="CC0000"/>
                </a:solidFill>
                <a:ea typeface="华文新魏" panose="02010800040101010101" pitchFamily="2" charset="-122"/>
              </a:rPr>
              <a:t>图的有关概念</a:t>
            </a:r>
            <a:endParaRPr lang="zh-CN" altLang="en-US" sz="4000">
              <a:solidFill>
                <a:srgbClr val="CC0000"/>
              </a:solidFill>
              <a:ea typeface="华文新魏" panose="0201080004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5209BBB2-81B3-4BB1-9701-961A1EF43820}"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16387"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B46B24C8-0A6E-45B7-B5C5-5EC31186DDD5}"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19460" name="Rectangle 2"/>
          <p:cNvSpPr>
            <a:spLocks noGrp="1" noChangeArrowheads="1"/>
          </p:cNvSpPr>
          <p:nvPr>
            <p:ph type="title" idx="4294967295"/>
          </p:nvPr>
        </p:nvSpPr>
        <p:spPr>
          <a:xfrm>
            <a:off x="373063" y="252413"/>
            <a:ext cx="6426200" cy="457200"/>
          </a:xfrm>
        </p:spPr>
        <p:txBody>
          <a:bodyPr/>
          <a:lstStyle/>
          <a:p>
            <a:pPr eaLnBrk="1" hangingPunct="1">
              <a:defRPr/>
            </a:pPr>
            <a:r>
              <a:rPr lang="zh-CN" altLang="en-US" sz="3200" b="1">
                <a:solidFill>
                  <a:srgbClr val="FF0000"/>
                </a:solidFill>
                <a:effectLst>
                  <a:outerShdw blurRad="38100" dist="38100" dir="2700000" algn="tl">
                    <a:srgbClr val="C0C0C0"/>
                  </a:outerShdw>
                </a:effectLst>
                <a:ea typeface="楷体_GB2312" pitchFamily="49" charset="-122"/>
              </a:rPr>
              <a:t>图的邻接矩阵（数组）表示</a:t>
            </a:r>
            <a:endParaRPr lang="zh-CN" altLang="en-US" sz="3200" b="1">
              <a:solidFill>
                <a:srgbClr val="FF0000"/>
              </a:solidFill>
              <a:effectLst>
                <a:outerShdw blurRad="38100" dist="38100" dir="2700000" algn="tl">
                  <a:srgbClr val="C0C0C0"/>
                </a:outerShdw>
              </a:effectLst>
              <a:ea typeface="楷体_GB2312" pitchFamily="49" charset="-122"/>
            </a:endParaRPr>
          </a:p>
        </p:txBody>
      </p:sp>
      <p:graphicFrame>
        <p:nvGraphicFramePr>
          <p:cNvPr id="19461" name="Object 5"/>
          <p:cNvGraphicFramePr>
            <a:graphicFrameLocks noChangeAspect="1"/>
          </p:cNvGraphicFramePr>
          <p:nvPr/>
        </p:nvGraphicFramePr>
        <p:xfrm>
          <a:off x="685800" y="1479868"/>
          <a:ext cx="7772400" cy="950912"/>
        </p:xfrm>
        <a:graphic>
          <a:graphicData uri="http://schemas.openxmlformats.org/presentationml/2006/ole">
            <mc:AlternateContent xmlns:mc="http://schemas.openxmlformats.org/markup-compatibility/2006">
              <mc:Choice xmlns:v="urn:schemas-microsoft-com:vml" Requires="v">
                <p:oleObj spid="_x0000_s1034" name="" r:id="rId1" imgW="3389630" imgH="482600" progId="Equation.3">
                  <p:embed/>
                </p:oleObj>
              </mc:Choice>
              <mc:Fallback>
                <p:oleObj name="" r:id="rId1" imgW="3389630" imgH="4826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479868"/>
                        <a:ext cx="7772400" cy="950912"/>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2" name="AutoShape 8">
            <a:hlinkClick r:id="" action="ppaction://hlinkshowjump?jump=nextslide" highlightClick="1"/>
          </p:cNvPr>
          <p:cNvSpPr>
            <a:spLocks noChangeArrowheads="1"/>
          </p:cNvSpPr>
          <p:nvPr/>
        </p:nvSpPr>
        <p:spPr bwMode="auto">
          <a:xfrm>
            <a:off x="8001000" y="5791200"/>
            <a:ext cx="533400" cy="457200"/>
          </a:xfrm>
          <a:prstGeom prst="actionButtonForwardNext">
            <a:avLst/>
          </a:prstGeom>
          <a:noFill/>
          <a:ln w="9525">
            <a:solidFill>
              <a:srgbClr val="3366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grpSp>
        <p:nvGrpSpPr>
          <p:cNvPr id="19464" name="Group 8"/>
          <p:cNvGrpSpPr/>
          <p:nvPr/>
        </p:nvGrpSpPr>
        <p:grpSpPr bwMode="auto">
          <a:xfrm>
            <a:off x="228600" y="3581400"/>
            <a:ext cx="2782888" cy="1295400"/>
            <a:chOff x="0" y="0"/>
            <a:chExt cx="1753" cy="816"/>
          </a:xfrm>
        </p:grpSpPr>
        <p:sp>
          <p:nvSpPr>
            <p:cNvPr id="16408" name="Oval 11"/>
            <p:cNvSpPr>
              <a:spLocks noChangeArrowheads="1"/>
            </p:cNvSpPr>
            <p:nvPr/>
          </p:nvSpPr>
          <p:spPr bwMode="auto">
            <a:xfrm>
              <a:off x="401" y="28"/>
              <a:ext cx="312" cy="197"/>
            </a:xfrm>
            <a:prstGeom prst="ellipse">
              <a:avLst/>
            </a:prstGeom>
            <a:noFill/>
            <a:ln w="38100">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ea typeface="黑体" panose="02010609060101010101" pitchFamily="2" charset="-122"/>
                </a:rPr>
                <a:t>v1</a:t>
              </a:r>
              <a:endParaRPr lang="en-US" altLang="zh-CN" sz="2400">
                <a:ea typeface="黑体" panose="02010609060101010101" pitchFamily="2" charset="-122"/>
              </a:endParaRPr>
            </a:p>
          </p:txBody>
        </p:sp>
        <p:sp>
          <p:nvSpPr>
            <p:cNvPr id="16409" name="Oval 12"/>
            <p:cNvSpPr>
              <a:spLocks noChangeArrowheads="1"/>
            </p:cNvSpPr>
            <p:nvPr/>
          </p:nvSpPr>
          <p:spPr bwMode="auto">
            <a:xfrm>
              <a:off x="1337" y="0"/>
              <a:ext cx="312" cy="197"/>
            </a:xfrm>
            <a:prstGeom prst="ellipse">
              <a:avLst/>
            </a:prstGeom>
            <a:noFill/>
            <a:ln w="38100">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ea typeface="黑体" panose="02010609060101010101" pitchFamily="2" charset="-122"/>
                </a:rPr>
                <a:t>v2</a:t>
              </a:r>
              <a:endParaRPr lang="en-US" altLang="zh-CN" sz="2400">
                <a:ea typeface="黑体" panose="02010609060101010101" pitchFamily="2" charset="-122"/>
              </a:endParaRPr>
            </a:p>
          </p:txBody>
        </p:sp>
        <p:sp>
          <p:nvSpPr>
            <p:cNvPr id="16410" name="Oval 13"/>
            <p:cNvSpPr>
              <a:spLocks noChangeArrowheads="1"/>
            </p:cNvSpPr>
            <p:nvPr/>
          </p:nvSpPr>
          <p:spPr bwMode="auto">
            <a:xfrm>
              <a:off x="869" y="310"/>
              <a:ext cx="312" cy="196"/>
            </a:xfrm>
            <a:prstGeom prst="ellipse">
              <a:avLst/>
            </a:prstGeom>
            <a:noFill/>
            <a:ln w="38100">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ea typeface="黑体" panose="02010609060101010101" pitchFamily="2" charset="-122"/>
                </a:rPr>
                <a:t>v3</a:t>
              </a:r>
              <a:endParaRPr lang="en-US" altLang="zh-CN" sz="2400">
                <a:ea typeface="黑体" panose="02010609060101010101" pitchFamily="2" charset="-122"/>
              </a:endParaRPr>
            </a:p>
          </p:txBody>
        </p:sp>
        <p:sp>
          <p:nvSpPr>
            <p:cNvPr id="16411" name="Oval 14"/>
            <p:cNvSpPr>
              <a:spLocks noChangeArrowheads="1"/>
            </p:cNvSpPr>
            <p:nvPr/>
          </p:nvSpPr>
          <p:spPr bwMode="auto">
            <a:xfrm>
              <a:off x="1441" y="619"/>
              <a:ext cx="312" cy="197"/>
            </a:xfrm>
            <a:prstGeom prst="ellipse">
              <a:avLst/>
            </a:prstGeom>
            <a:noFill/>
            <a:ln w="38100">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ea typeface="黑体" panose="02010609060101010101" pitchFamily="2" charset="-122"/>
                </a:rPr>
                <a:t>v5</a:t>
              </a:r>
              <a:endParaRPr lang="en-US" altLang="zh-CN" sz="2400">
                <a:ea typeface="黑体" panose="02010609060101010101" pitchFamily="2" charset="-122"/>
              </a:endParaRPr>
            </a:p>
          </p:txBody>
        </p:sp>
        <p:sp>
          <p:nvSpPr>
            <p:cNvPr id="16412" name="Line 15"/>
            <p:cNvSpPr>
              <a:spLocks noChangeShapeType="1"/>
            </p:cNvSpPr>
            <p:nvPr/>
          </p:nvSpPr>
          <p:spPr bwMode="auto">
            <a:xfrm>
              <a:off x="713" y="113"/>
              <a:ext cx="624" cy="0"/>
            </a:xfrm>
            <a:prstGeom prst="line">
              <a:avLst/>
            </a:prstGeom>
            <a:noFill/>
            <a:ln w="381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13" name="Line 16"/>
            <p:cNvSpPr>
              <a:spLocks noChangeShapeType="1"/>
            </p:cNvSpPr>
            <p:nvPr/>
          </p:nvSpPr>
          <p:spPr bwMode="auto">
            <a:xfrm flipH="1">
              <a:off x="557" y="225"/>
              <a:ext cx="0" cy="366"/>
            </a:xfrm>
            <a:prstGeom prst="line">
              <a:avLst/>
            </a:prstGeom>
            <a:noFill/>
            <a:ln w="381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14" name="Line 17"/>
            <p:cNvSpPr>
              <a:spLocks noChangeShapeType="1"/>
            </p:cNvSpPr>
            <p:nvPr/>
          </p:nvSpPr>
          <p:spPr bwMode="auto">
            <a:xfrm>
              <a:off x="713" y="732"/>
              <a:ext cx="728" cy="0"/>
            </a:xfrm>
            <a:prstGeom prst="line">
              <a:avLst/>
            </a:prstGeom>
            <a:noFill/>
            <a:ln w="381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15" name="Line 18"/>
            <p:cNvSpPr>
              <a:spLocks noChangeShapeType="1"/>
            </p:cNvSpPr>
            <p:nvPr/>
          </p:nvSpPr>
          <p:spPr bwMode="auto">
            <a:xfrm>
              <a:off x="1129" y="480"/>
              <a:ext cx="416" cy="167"/>
            </a:xfrm>
            <a:prstGeom prst="line">
              <a:avLst/>
            </a:prstGeom>
            <a:noFill/>
            <a:ln w="381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16" name="Oval 19"/>
            <p:cNvSpPr>
              <a:spLocks noChangeArrowheads="1"/>
            </p:cNvSpPr>
            <p:nvPr/>
          </p:nvSpPr>
          <p:spPr bwMode="auto">
            <a:xfrm>
              <a:off x="401" y="591"/>
              <a:ext cx="312" cy="197"/>
            </a:xfrm>
            <a:prstGeom prst="ellipse">
              <a:avLst/>
            </a:prstGeom>
            <a:solidFill>
              <a:schemeClr val="accent2"/>
            </a:solidFill>
            <a:ln w="38100">
              <a:solidFill>
                <a:schemeClr val="bg2"/>
              </a:solidFill>
              <a:round/>
            </a:ln>
          </p:spPr>
          <p:txBody>
            <a:bodyPr wrap="none" anchor="ctr"/>
            <a:lstStyle/>
            <a:p>
              <a:pPr algn="ctr"/>
              <a:r>
                <a:rPr lang="en-US" altLang="zh-CN" sz="2400">
                  <a:ea typeface="黑体" panose="02010609060101010101" pitchFamily="2" charset="-122"/>
                </a:rPr>
                <a:t>v4</a:t>
              </a:r>
              <a:endParaRPr lang="en-US" altLang="zh-CN" sz="2400">
                <a:ea typeface="黑体" panose="02010609060101010101" pitchFamily="2" charset="-122"/>
              </a:endParaRPr>
            </a:p>
          </p:txBody>
        </p:sp>
        <p:sp>
          <p:nvSpPr>
            <p:cNvPr id="16417" name="Line 20"/>
            <p:cNvSpPr>
              <a:spLocks noChangeShapeType="1"/>
            </p:cNvSpPr>
            <p:nvPr/>
          </p:nvSpPr>
          <p:spPr bwMode="auto">
            <a:xfrm flipH="1">
              <a:off x="661" y="478"/>
              <a:ext cx="260" cy="141"/>
            </a:xfrm>
            <a:prstGeom prst="line">
              <a:avLst/>
            </a:prstGeom>
            <a:noFill/>
            <a:ln w="381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18" name="Line 21"/>
            <p:cNvSpPr>
              <a:spLocks noChangeShapeType="1"/>
            </p:cNvSpPr>
            <p:nvPr/>
          </p:nvSpPr>
          <p:spPr bwMode="auto">
            <a:xfrm flipH="1">
              <a:off x="1129" y="169"/>
              <a:ext cx="260" cy="169"/>
            </a:xfrm>
            <a:prstGeom prst="line">
              <a:avLst/>
            </a:prstGeom>
            <a:noFill/>
            <a:ln w="381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19" name="Line 22"/>
            <p:cNvSpPr>
              <a:spLocks noChangeShapeType="1"/>
            </p:cNvSpPr>
            <p:nvPr/>
          </p:nvSpPr>
          <p:spPr bwMode="auto">
            <a:xfrm>
              <a:off x="1545" y="197"/>
              <a:ext cx="0" cy="422"/>
            </a:xfrm>
            <a:prstGeom prst="line">
              <a:avLst/>
            </a:prstGeom>
            <a:noFill/>
            <a:ln w="381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20" name="Oval 23"/>
            <p:cNvSpPr>
              <a:spLocks noChangeArrowheads="1"/>
            </p:cNvSpPr>
            <p:nvPr/>
          </p:nvSpPr>
          <p:spPr bwMode="auto">
            <a:xfrm>
              <a:off x="401" y="591"/>
              <a:ext cx="312" cy="197"/>
            </a:xfrm>
            <a:prstGeom prst="ellipse">
              <a:avLst/>
            </a:prstGeom>
            <a:noFill/>
            <a:ln w="38100">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ea typeface="黑体" panose="02010609060101010101" pitchFamily="2" charset="-122"/>
                </a:rPr>
                <a:t>v4</a:t>
              </a:r>
              <a:endParaRPr lang="en-US" altLang="zh-CN" sz="2400">
                <a:ea typeface="黑体" panose="02010609060101010101" pitchFamily="2" charset="-122"/>
              </a:endParaRPr>
            </a:p>
          </p:txBody>
        </p:sp>
        <p:sp>
          <p:nvSpPr>
            <p:cNvPr id="16421" name="Rectangle 24"/>
            <p:cNvSpPr>
              <a:spLocks noChangeArrowheads="1"/>
            </p:cNvSpPr>
            <p:nvPr/>
          </p:nvSpPr>
          <p:spPr bwMode="auto">
            <a:xfrm>
              <a:off x="0" y="240"/>
              <a:ext cx="361" cy="294"/>
            </a:xfrm>
            <a:prstGeom prst="rect">
              <a:avLst/>
            </a:prstGeom>
            <a:noFill/>
            <a:ln w="9525">
              <a:solidFill>
                <a:schemeClr val="bg2"/>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a:r>
                <a:rPr lang="en-US" altLang="zh-CN" sz="2400">
                  <a:ea typeface="黑体" panose="02010609060101010101" pitchFamily="2" charset="-122"/>
                </a:rPr>
                <a:t>A</a:t>
              </a:r>
              <a:endParaRPr lang="en-US" altLang="zh-CN" sz="2400">
                <a:ea typeface="黑体" panose="02010609060101010101" pitchFamily="2" charset="-122"/>
              </a:endParaRPr>
            </a:p>
          </p:txBody>
        </p:sp>
      </p:grpSp>
      <p:sp>
        <p:nvSpPr>
          <p:cNvPr id="19479" name="Rectangle 25"/>
          <p:cNvSpPr>
            <a:spLocks noChangeArrowheads="1"/>
          </p:cNvSpPr>
          <p:nvPr/>
        </p:nvSpPr>
        <p:spPr bwMode="auto">
          <a:xfrm>
            <a:off x="228600" y="3200400"/>
            <a:ext cx="13192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zh-CN" altLang="en-US" sz="2600">
                <a:solidFill>
                  <a:schemeClr val="bg2"/>
                </a:solidFill>
                <a:effectLst>
                  <a:outerShdw blurRad="38100" dist="38100" dir="2700000" algn="tl">
                    <a:srgbClr val="C0C0C0"/>
                  </a:outerShdw>
                </a:effectLst>
              </a:rPr>
              <a:t>例</a:t>
            </a:r>
            <a:r>
              <a:rPr lang="en-US" sz="2600">
                <a:solidFill>
                  <a:schemeClr val="bg2"/>
                </a:solidFill>
                <a:effectLst>
                  <a:outerShdw blurRad="38100" dist="38100" dir="2700000" algn="tl">
                    <a:srgbClr val="C0C0C0"/>
                  </a:outerShdw>
                </a:effectLst>
              </a:rPr>
              <a:t>1</a:t>
            </a:r>
            <a:r>
              <a:rPr lang="zh-CN" altLang="en-US" sz="2600">
                <a:solidFill>
                  <a:schemeClr val="bg2"/>
                </a:solidFill>
                <a:effectLst>
                  <a:outerShdw blurRad="38100" dist="38100" dir="2700000" algn="tl">
                    <a:srgbClr val="C0C0C0"/>
                  </a:outerShdw>
                </a:effectLst>
              </a:rPr>
              <a:t>：</a:t>
            </a:r>
            <a:endParaRPr lang="zh-CN" altLang="en-US" sz="2600">
              <a:solidFill>
                <a:schemeClr val="bg2"/>
              </a:solidFill>
              <a:effectLst>
                <a:outerShdw blurRad="38100" dist="38100" dir="2700000" algn="tl">
                  <a:srgbClr val="C0C0C0"/>
                </a:outerShdw>
              </a:effectLst>
            </a:endParaRPr>
          </a:p>
        </p:txBody>
      </p:sp>
      <p:sp>
        <p:nvSpPr>
          <p:cNvPr id="19480" name="Text Box 28"/>
          <p:cNvSpPr txBox="1">
            <a:spLocks noChangeArrowheads="1"/>
          </p:cNvSpPr>
          <p:nvPr/>
        </p:nvSpPr>
        <p:spPr bwMode="auto">
          <a:xfrm>
            <a:off x="3886200" y="38100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zh-CN" altLang="en-US" sz="2400">
                <a:solidFill>
                  <a:schemeClr val="hlink"/>
                </a:solidFill>
                <a:ea typeface="黑体" panose="02010609060101010101" pitchFamily="2" charset="-122"/>
              </a:rPr>
              <a:t>邻接矩阵：</a:t>
            </a:r>
            <a:endParaRPr lang="zh-CN" altLang="en-US" sz="2400">
              <a:solidFill>
                <a:schemeClr val="hlink"/>
              </a:solidFill>
              <a:ea typeface="黑体" panose="02010609060101010101" pitchFamily="2" charset="-122"/>
            </a:endParaRPr>
          </a:p>
        </p:txBody>
      </p:sp>
      <p:sp>
        <p:nvSpPr>
          <p:cNvPr id="19481" name="AutoShape 29"/>
          <p:cNvSpPr/>
          <p:nvPr/>
        </p:nvSpPr>
        <p:spPr bwMode="auto">
          <a:xfrm>
            <a:off x="5562600" y="3810000"/>
            <a:ext cx="152400" cy="1600200"/>
          </a:xfrm>
          <a:prstGeom prst="leftBracket">
            <a:avLst>
              <a:gd name="adj" fmla="val 87500"/>
            </a:avLst>
          </a:prstGeom>
          <a:noFill/>
          <a:ln w="38100">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19482" name="AutoShape 30"/>
          <p:cNvSpPr/>
          <p:nvPr/>
        </p:nvSpPr>
        <p:spPr bwMode="auto">
          <a:xfrm>
            <a:off x="7412038" y="3810000"/>
            <a:ext cx="207962" cy="1600200"/>
          </a:xfrm>
          <a:prstGeom prst="rightBracket">
            <a:avLst>
              <a:gd name="adj" fmla="val 64122"/>
            </a:avLst>
          </a:prstGeom>
          <a:noFill/>
          <a:ln w="38100">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19483" name="Text Box 32"/>
          <p:cNvSpPr txBox="1">
            <a:spLocks noChangeArrowheads="1"/>
          </p:cNvSpPr>
          <p:nvPr/>
        </p:nvSpPr>
        <p:spPr bwMode="auto">
          <a:xfrm>
            <a:off x="3962400" y="4191000"/>
            <a:ext cx="1600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800">
                <a:solidFill>
                  <a:schemeClr val="bg2"/>
                </a:solidFill>
                <a:ea typeface="黑体" panose="02010609060101010101" pitchFamily="2" charset="-122"/>
              </a:rPr>
              <a:t>A.</a:t>
            </a:r>
            <a:r>
              <a:rPr lang="en-US" altLang="zh-CN" sz="2800" i="1">
                <a:solidFill>
                  <a:schemeClr val="bg2"/>
                </a:solidFill>
                <a:ea typeface="黑体" panose="02010609060101010101" pitchFamily="2" charset="-122"/>
              </a:rPr>
              <a:t>Edge</a:t>
            </a:r>
            <a:r>
              <a:rPr lang="en-US" altLang="zh-CN" sz="2800">
                <a:solidFill>
                  <a:schemeClr val="bg2"/>
                </a:solidFill>
                <a:ea typeface="黑体" panose="02010609060101010101" pitchFamily="2" charset="-122"/>
              </a:rPr>
              <a:t> =</a:t>
            </a:r>
            <a:endParaRPr lang="en-US" altLang="zh-CN" sz="2800">
              <a:solidFill>
                <a:schemeClr val="bg2"/>
              </a:solidFill>
              <a:ea typeface="黑体" panose="02010609060101010101" pitchFamily="2" charset="-122"/>
            </a:endParaRPr>
          </a:p>
        </p:txBody>
      </p:sp>
      <p:sp>
        <p:nvSpPr>
          <p:cNvPr id="19484" name="Rectangle 36"/>
          <p:cNvSpPr>
            <a:spLocks noChangeArrowheads="1"/>
          </p:cNvSpPr>
          <p:nvPr/>
        </p:nvSpPr>
        <p:spPr bwMode="auto">
          <a:xfrm>
            <a:off x="5410200" y="3429000"/>
            <a:ext cx="2590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sz="2000" b="1">
                <a:ea typeface="黑体" panose="02010609060101010101" pitchFamily="2" charset="-122"/>
              </a:rPr>
              <a:t>（ </a:t>
            </a:r>
            <a:r>
              <a:rPr lang="en-US" altLang="zh-CN" sz="2000" b="1">
                <a:ea typeface="黑体" panose="02010609060101010101" pitchFamily="2" charset="-122"/>
              </a:rPr>
              <a:t>v1 v2</a:t>
            </a:r>
            <a:r>
              <a:rPr lang="en-US" altLang="zh-CN" sz="2000" b="1" baseline="-6000">
                <a:ea typeface="黑体" panose="02010609060101010101" pitchFamily="2" charset="-122"/>
              </a:rPr>
              <a:t>  </a:t>
            </a:r>
            <a:r>
              <a:rPr lang="en-US" altLang="zh-CN" sz="2000" b="1">
                <a:ea typeface="黑体" panose="02010609060101010101" pitchFamily="2" charset="-122"/>
              </a:rPr>
              <a:t>v3 v4 v5   </a:t>
            </a:r>
            <a:r>
              <a:rPr lang="zh-CN" altLang="en-US" sz="2000" b="1">
                <a:ea typeface="黑体" panose="02010609060101010101" pitchFamily="2" charset="-122"/>
              </a:rPr>
              <a:t>）</a:t>
            </a:r>
            <a:endParaRPr lang="zh-CN" altLang="en-US" sz="2000" b="1">
              <a:ea typeface="黑体" panose="02010609060101010101" pitchFamily="2" charset="-122"/>
            </a:endParaRPr>
          </a:p>
        </p:txBody>
      </p:sp>
      <p:sp>
        <p:nvSpPr>
          <p:cNvPr id="19485" name="Rectangle 38"/>
          <p:cNvSpPr>
            <a:spLocks noChangeArrowheads="1"/>
          </p:cNvSpPr>
          <p:nvPr/>
        </p:nvSpPr>
        <p:spPr bwMode="auto">
          <a:xfrm>
            <a:off x="7696200" y="3657600"/>
            <a:ext cx="4572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b="1">
                <a:ea typeface="黑体" panose="02010609060101010101" pitchFamily="2" charset="-122"/>
              </a:rPr>
              <a:t>v1</a:t>
            </a:r>
            <a:endParaRPr lang="en-US" altLang="zh-CN" sz="2000" b="1">
              <a:ea typeface="黑体" panose="02010609060101010101" pitchFamily="2" charset="-122"/>
            </a:endParaRPr>
          </a:p>
          <a:p>
            <a:pPr algn="ctr"/>
            <a:r>
              <a:rPr lang="en-US" altLang="zh-CN" sz="2000" b="1">
                <a:ea typeface="黑体" panose="02010609060101010101" pitchFamily="2" charset="-122"/>
              </a:rPr>
              <a:t>v2</a:t>
            </a:r>
            <a:endParaRPr lang="en-US" altLang="zh-CN" sz="2000" b="1">
              <a:ea typeface="黑体" panose="02010609060101010101" pitchFamily="2" charset="-122"/>
            </a:endParaRPr>
          </a:p>
          <a:p>
            <a:pPr algn="ctr"/>
            <a:r>
              <a:rPr lang="en-US" altLang="zh-CN" sz="2000" b="1">
                <a:ea typeface="黑体" panose="02010609060101010101" pitchFamily="2" charset="-122"/>
              </a:rPr>
              <a:t>v3</a:t>
            </a:r>
            <a:endParaRPr lang="en-US" altLang="zh-CN" sz="2000" b="1">
              <a:ea typeface="黑体" panose="02010609060101010101" pitchFamily="2" charset="-122"/>
            </a:endParaRPr>
          </a:p>
          <a:p>
            <a:pPr algn="ctr"/>
            <a:r>
              <a:rPr lang="en-US" altLang="zh-CN" sz="2000" b="1">
                <a:ea typeface="黑体" panose="02010609060101010101" pitchFamily="2" charset="-122"/>
              </a:rPr>
              <a:t>v4</a:t>
            </a:r>
            <a:endParaRPr lang="en-US" altLang="zh-CN" sz="2000" b="1">
              <a:ea typeface="黑体" panose="02010609060101010101" pitchFamily="2" charset="-122"/>
            </a:endParaRPr>
          </a:p>
          <a:p>
            <a:pPr algn="ctr"/>
            <a:r>
              <a:rPr lang="en-US" altLang="zh-CN" sz="2000" b="1">
                <a:ea typeface="黑体" panose="02010609060101010101" pitchFamily="2" charset="-122"/>
              </a:rPr>
              <a:t>v5</a:t>
            </a:r>
            <a:endParaRPr lang="en-US" altLang="zh-CN" sz="2000" b="1">
              <a:ea typeface="黑体" panose="02010609060101010101" pitchFamily="2" charset="-122"/>
            </a:endParaRPr>
          </a:p>
        </p:txBody>
      </p:sp>
      <p:sp>
        <p:nvSpPr>
          <p:cNvPr id="19486" name="Rectangle 39"/>
          <p:cNvSpPr>
            <a:spLocks noChangeArrowheads="1"/>
          </p:cNvSpPr>
          <p:nvPr/>
        </p:nvSpPr>
        <p:spPr bwMode="auto">
          <a:xfrm>
            <a:off x="5867400" y="3810000"/>
            <a:ext cx="1579563"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ea typeface="黑体" panose="02010609060101010101" pitchFamily="2" charset="-122"/>
              </a:rPr>
              <a:t>0   0</a:t>
            </a:r>
            <a:r>
              <a:rPr lang="en-US" altLang="zh-CN" sz="2000" baseline="-6000">
                <a:ea typeface="黑体" panose="02010609060101010101" pitchFamily="2" charset="-122"/>
              </a:rPr>
              <a:t>    </a:t>
            </a:r>
            <a:r>
              <a:rPr lang="en-US" altLang="zh-CN" sz="2000">
                <a:ea typeface="黑体" panose="02010609060101010101" pitchFamily="2" charset="-122"/>
              </a:rPr>
              <a:t>0</a:t>
            </a:r>
            <a:r>
              <a:rPr lang="en-US" altLang="zh-CN" sz="2000" baseline="-6000">
                <a:ea typeface="黑体" panose="02010609060101010101" pitchFamily="2" charset="-122"/>
              </a:rPr>
              <a:t>    </a:t>
            </a:r>
            <a:r>
              <a:rPr lang="en-US" altLang="zh-CN" sz="2000">
                <a:ea typeface="黑体" panose="02010609060101010101" pitchFamily="2" charset="-122"/>
              </a:rPr>
              <a:t>0   0</a:t>
            </a:r>
            <a:endParaRPr lang="en-US" altLang="zh-CN" sz="2000">
              <a:ea typeface="黑体" panose="02010609060101010101" pitchFamily="2" charset="-122"/>
            </a:endParaRPr>
          </a:p>
          <a:p>
            <a:pPr algn="ctr"/>
            <a:r>
              <a:rPr lang="en-US" altLang="zh-CN" sz="2000">
                <a:ea typeface="黑体" panose="02010609060101010101" pitchFamily="2" charset="-122"/>
              </a:rPr>
              <a:t>0   0</a:t>
            </a:r>
            <a:r>
              <a:rPr lang="en-US" altLang="zh-CN" sz="2000" baseline="-6000">
                <a:ea typeface="黑体" panose="02010609060101010101" pitchFamily="2" charset="-122"/>
              </a:rPr>
              <a:t>    </a:t>
            </a:r>
            <a:r>
              <a:rPr lang="en-US" altLang="zh-CN" sz="2000">
                <a:ea typeface="黑体" panose="02010609060101010101" pitchFamily="2" charset="-122"/>
              </a:rPr>
              <a:t>0   0   0</a:t>
            </a:r>
            <a:endParaRPr lang="en-US" altLang="zh-CN" sz="2000">
              <a:ea typeface="黑体" panose="02010609060101010101" pitchFamily="2" charset="-122"/>
            </a:endParaRPr>
          </a:p>
          <a:p>
            <a:pPr algn="ctr"/>
            <a:r>
              <a:rPr lang="en-US" altLang="zh-CN" sz="2000">
                <a:ea typeface="黑体" panose="02010609060101010101" pitchFamily="2" charset="-122"/>
              </a:rPr>
              <a:t>0</a:t>
            </a:r>
            <a:r>
              <a:rPr lang="en-US" altLang="zh-CN" sz="2000" baseline="-6000">
                <a:ea typeface="黑体" panose="02010609060101010101" pitchFamily="2" charset="-122"/>
              </a:rPr>
              <a:t>    </a:t>
            </a:r>
            <a:r>
              <a:rPr lang="en-US" altLang="zh-CN" sz="2000">
                <a:ea typeface="黑体" panose="02010609060101010101" pitchFamily="2" charset="-122"/>
              </a:rPr>
              <a:t>0   0   0   0</a:t>
            </a:r>
            <a:endParaRPr lang="en-US" altLang="zh-CN" sz="2000">
              <a:ea typeface="黑体" panose="02010609060101010101" pitchFamily="2" charset="-122"/>
            </a:endParaRPr>
          </a:p>
          <a:p>
            <a:pPr algn="ctr"/>
            <a:r>
              <a:rPr lang="en-US" altLang="zh-CN" sz="2000">
                <a:ea typeface="黑体" panose="02010609060101010101" pitchFamily="2" charset="-122"/>
              </a:rPr>
              <a:t>0   0   0   0   0</a:t>
            </a:r>
            <a:endParaRPr lang="en-US" altLang="zh-CN" sz="2000">
              <a:ea typeface="黑体" panose="02010609060101010101" pitchFamily="2" charset="-122"/>
            </a:endParaRPr>
          </a:p>
          <a:p>
            <a:pPr algn="ctr"/>
            <a:r>
              <a:rPr lang="en-US" altLang="zh-CN" sz="2000">
                <a:ea typeface="黑体" panose="02010609060101010101" pitchFamily="2" charset="-122"/>
              </a:rPr>
              <a:t>0   0   0   0   0</a:t>
            </a:r>
            <a:endParaRPr lang="en-US" altLang="zh-CN" sz="2000">
              <a:ea typeface="黑体" panose="02010609060101010101" pitchFamily="2" charset="-122"/>
            </a:endParaRPr>
          </a:p>
        </p:txBody>
      </p:sp>
      <p:sp>
        <p:nvSpPr>
          <p:cNvPr id="19487" name="Rectangle 40"/>
          <p:cNvSpPr>
            <a:spLocks noChangeArrowheads="1"/>
          </p:cNvSpPr>
          <p:nvPr/>
        </p:nvSpPr>
        <p:spPr bwMode="auto">
          <a:xfrm>
            <a:off x="228600" y="5486083"/>
            <a:ext cx="76200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zh-CN" altLang="en-US" sz="2400" dirty="0">
                <a:effectLst>
                  <a:outerShdw blurRad="38100" dist="38100" dir="2700000" algn="tl">
                    <a:srgbClr val="C0C0C0"/>
                  </a:outerShdw>
                </a:effectLst>
                <a:latin typeface="黑体" panose="02010609060101010101" pitchFamily="2" charset="-122"/>
                <a:ea typeface="黑体" panose="02010609060101010101" pitchFamily="2" charset="-122"/>
              </a:rPr>
              <a:t>无向图的邻接矩阵是</a:t>
            </a:r>
            <a:r>
              <a:rPr lang="zh-CN" altLang="en-US" sz="2400" dirty="0">
                <a:solidFill>
                  <a:schemeClr val="hlink"/>
                </a:solidFill>
                <a:effectLst>
                  <a:outerShdw blurRad="38100" dist="38100" dir="2700000" algn="tl">
                    <a:srgbClr val="C0C0C0"/>
                  </a:outerShdw>
                </a:effectLst>
                <a:latin typeface="黑体" panose="02010609060101010101" pitchFamily="2" charset="-122"/>
                <a:ea typeface="黑体" panose="02010609060101010101" pitchFamily="2" charset="-122"/>
              </a:rPr>
              <a:t>对称</a:t>
            </a:r>
            <a:r>
              <a:rPr lang="zh-CN" altLang="en-US" sz="2400" dirty="0">
                <a:effectLst>
                  <a:outerShdw blurRad="38100" dist="38100" dir="2700000" algn="tl">
                    <a:srgbClr val="C0C0C0"/>
                  </a:outerShdw>
                </a:effectLst>
                <a:latin typeface="黑体" panose="02010609060101010101" pitchFamily="2" charset="-122"/>
                <a:ea typeface="黑体" panose="02010609060101010101" pitchFamily="2" charset="-122"/>
              </a:rPr>
              <a:t>的；</a:t>
            </a:r>
            <a:endParaRPr lang="zh-CN" altLang="en-US" sz="2400" dirty="0">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19488" name="Rectangle 43"/>
          <p:cNvSpPr>
            <a:spLocks noChangeArrowheads="1"/>
          </p:cNvSpPr>
          <p:nvPr/>
        </p:nvSpPr>
        <p:spPr bwMode="auto">
          <a:xfrm>
            <a:off x="5843588" y="3813175"/>
            <a:ext cx="1579562" cy="273050"/>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ea typeface="黑体" panose="02010609060101010101" pitchFamily="2" charset="-122"/>
              </a:rPr>
              <a:t>0   </a:t>
            </a:r>
            <a:r>
              <a:rPr lang="en-US" altLang="zh-CN" sz="2000">
                <a:solidFill>
                  <a:schemeClr val="hlink"/>
                </a:solidFill>
                <a:ea typeface="黑体" panose="02010609060101010101" pitchFamily="2" charset="-122"/>
              </a:rPr>
              <a:t>1</a:t>
            </a:r>
            <a:r>
              <a:rPr lang="en-US" altLang="zh-CN" sz="2000" baseline="-6000">
                <a:ea typeface="黑体" panose="02010609060101010101" pitchFamily="2" charset="-122"/>
              </a:rPr>
              <a:t>    </a:t>
            </a:r>
            <a:r>
              <a:rPr lang="en-US" altLang="zh-CN" sz="2000">
                <a:ea typeface="黑体" panose="02010609060101010101" pitchFamily="2" charset="-122"/>
              </a:rPr>
              <a:t>0</a:t>
            </a:r>
            <a:r>
              <a:rPr lang="en-US" altLang="zh-CN" sz="2000" baseline="-6000">
                <a:ea typeface="黑体" panose="02010609060101010101" pitchFamily="2" charset="-122"/>
              </a:rPr>
              <a:t>    </a:t>
            </a:r>
            <a:r>
              <a:rPr lang="en-US" altLang="zh-CN" sz="2000">
                <a:solidFill>
                  <a:schemeClr val="hlink"/>
                </a:solidFill>
                <a:ea typeface="黑体" panose="02010609060101010101" pitchFamily="2" charset="-122"/>
              </a:rPr>
              <a:t>1</a:t>
            </a:r>
            <a:r>
              <a:rPr lang="en-US" altLang="zh-CN" sz="2000">
                <a:ea typeface="黑体" panose="02010609060101010101" pitchFamily="2" charset="-122"/>
              </a:rPr>
              <a:t>   0</a:t>
            </a:r>
            <a:endParaRPr lang="en-US" altLang="zh-CN" sz="2000">
              <a:ea typeface="黑体" panose="02010609060101010101" pitchFamily="2" charset="-122"/>
            </a:endParaRPr>
          </a:p>
        </p:txBody>
      </p:sp>
      <p:sp>
        <p:nvSpPr>
          <p:cNvPr id="19489" name="Rectangle 44"/>
          <p:cNvSpPr>
            <a:spLocks noChangeArrowheads="1"/>
          </p:cNvSpPr>
          <p:nvPr/>
        </p:nvSpPr>
        <p:spPr bwMode="auto">
          <a:xfrm>
            <a:off x="4114800" y="3330575"/>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a:solidFill>
                  <a:schemeClr val="hlink"/>
                </a:solidFill>
                <a:ea typeface="黑体" panose="02010609060101010101" pitchFamily="2" charset="-122"/>
              </a:rPr>
              <a:t>顶点表：</a:t>
            </a:r>
            <a:endParaRPr lang="zh-CN" altLang="en-US" sz="2400">
              <a:solidFill>
                <a:schemeClr val="hlink"/>
              </a:solidFill>
              <a:ea typeface="黑体" panose="02010609060101010101" pitchFamily="2" charset="-122"/>
            </a:endParaRPr>
          </a:p>
        </p:txBody>
      </p:sp>
      <p:sp>
        <p:nvSpPr>
          <p:cNvPr id="19490" name="Rectangle 43"/>
          <p:cNvSpPr>
            <a:spLocks noChangeArrowheads="1"/>
          </p:cNvSpPr>
          <p:nvPr/>
        </p:nvSpPr>
        <p:spPr bwMode="auto">
          <a:xfrm>
            <a:off x="5843588" y="4114800"/>
            <a:ext cx="1579562" cy="328613"/>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ea typeface="黑体" panose="02010609060101010101" pitchFamily="2" charset="-122"/>
              </a:rPr>
              <a:t>1</a:t>
            </a:r>
            <a:r>
              <a:rPr lang="en-US" altLang="zh-CN" sz="2000">
                <a:ea typeface="黑体" panose="02010609060101010101" pitchFamily="2" charset="-122"/>
              </a:rPr>
              <a:t>   0</a:t>
            </a:r>
            <a:r>
              <a:rPr lang="en-US" altLang="zh-CN" sz="2000" baseline="-6000">
                <a:ea typeface="黑体" panose="02010609060101010101" pitchFamily="2" charset="-122"/>
              </a:rPr>
              <a:t>    </a:t>
            </a:r>
            <a:r>
              <a:rPr lang="en-US" altLang="zh-CN" sz="2000">
                <a:solidFill>
                  <a:schemeClr val="hlink"/>
                </a:solidFill>
                <a:ea typeface="黑体" panose="02010609060101010101" pitchFamily="2" charset="-122"/>
              </a:rPr>
              <a:t>1</a:t>
            </a:r>
            <a:r>
              <a:rPr lang="en-US" altLang="zh-CN" sz="2000">
                <a:solidFill>
                  <a:schemeClr val="accent1"/>
                </a:solidFill>
                <a:ea typeface="黑体" panose="02010609060101010101" pitchFamily="2" charset="-122"/>
              </a:rPr>
              <a:t> </a:t>
            </a:r>
            <a:r>
              <a:rPr lang="en-US" altLang="zh-CN" sz="2000">
                <a:ea typeface="黑体" panose="02010609060101010101" pitchFamily="2" charset="-122"/>
              </a:rPr>
              <a:t>  0   </a:t>
            </a:r>
            <a:r>
              <a:rPr lang="en-US" altLang="zh-CN" sz="2000">
                <a:solidFill>
                  <a:schemeClr val="hlink"/>
                </a:solidFill>
                <a:ea typeface="黑体" panose="02010609060101010101" pitchFamily="2" charset="-122"/>
              </a:rPr>
              <a:t>1</a:t>
            </a:r>
            <a:endParaRPr lang="en-US" altLang="zh-CN" sz="2000">
              <a:solidFill>
                <a:schemeClr val="hlink"/>
              </a:solidFill>
              <a:ea typeface="黑体" panose="02010609060101010101" pitchFamily="2" charset="-122"/>
            </a:endParaRPr>
          </a:p>
        </p:txBody>
      </p:sp>
      <p:sp>
        <p:nvSpPr>
          <p:cNvPr id="19491" name="Rectangle 43"/>
          <p:cNvSpPr>
            <a:spLocks noChangeArrowheads="1"/>
          </p:cNvSpPr>
          <p:nvPr/>
        </p:nvSpPr>
        <p:spPr bwMode="auto">
          <a:xfrm>
            <a:off x="5843588" y="5145088"/>
            <a:ext cx="1579562" cy="328612"/>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ea typeface="黑体" panose="02010609060101010101" pitchFamily="2" charset="-122"/>
              </a:rPr>
              <a:t>0   </a:t>
            </a:r>
            <a:r>
              <a:rPr lang="en-US" altLang="zh-CN" sz="2000">
                <a:solidFill>
                  <a:schemeClr val="hlink"/>
                </a:solidFill>
                <a:ea typeface="黑体" panose="02010609060101010101" pitchFamily="2" charset="-122"/>
              </a:rPr>
              <a:t>1   1</a:t>
            </a:r>
            <a:r>
              <a:rPr lang="en-US" altLang="zh-CN" sz="2000">
                <a:ea typeface="黑体" panose="02010609060101010101" pitchFamily="2" charset="-122"/>
              </a:rPr>
              <a:t>   </a:t>
            </a:r>
            <a:r>
              <a:rPr lang="en-US" altLang="zh-CN" sz="2000">
                <a:solidFill>
                  <a:schemeClr val="hlink"/>
                </a:solidFill>
                <a:ea typeface="黑体" panose="02010609060101010101" pitchFamily="2" charset="-122"/>
              </a:rPr>
              <a:t>1</a:t>
            </a:r>
            <a:r>
              <a:rPr lang="en-US" altLang="zh-CN" sz="2000">
                <a:ea typeface="黑体" panose="02010609060101010101" pitchFamily="2" charset="-122"/>
              </a:rPr>
              <a:t>   0</a:t>
            </a:r>
            <a:endParaRPr lang="en-US" altLang="zh-CN" sz="2000">
              <a:ea typeface="黑体" panose="02010609060101010101" pitchFamily="2" charset="-122"/>
            </a:endParaRPr>
          </a:p>
        </p:txBody>
      </p:sp>
      <p:sp>
        <p:nvSpPr>
          <p:cNvPr id="19492" name="Rectangle 43"/>
          <p:cNvSpPr>
            <a:spLocks noChangeArrowheads="1"/>
          </p:cNvSpPr>
          <p:nvPr/>
        </p:nvSpPr>
        <p:spPr bwMode="auto">
          <a:xfrm>
            <a:off x="5843588" y="4473575"/>
            <a:ext cx="1579562" cy="292100"/>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ea typeface="黑体" panose="02010609060101010101" pitchFamily="2" charset="-122"/>
              </a:rPr>
              <a:t>0</a:t>
            </a:r>
            <a:r>
              <a:rPr lang="en-US" altLang="zh-CN" sz="2000" baseline="-6000">
                <a:ea typeface="黑体" panose="02010609060101010101" pitchFamily="2" charset="-122"/>
              </a:rPr>
              <a:t>    </a:t>
            </a:r>
            <a:r>
              <a:rPr lang="en-US" altLang="zh-CN" sz="2000">
                <a:solidFill>
                  <a:schemeClr val="hlink"/>
                </a:solidFill>
                <a:ea typeface="黑体" panose="02010609060101010101" pitchFamily="2" charset="-122"/>
              </a:rPr>
              <a:t>1</a:t>
            </a:r>
            <a:r>
              <a:rPr lang="en-US" altLang="zh-CN" sz="2000">
                <a:solidFill>
                  <a:schemeClr val="accent1"/>
                </a:solidFill>
                <a:ea typeface="黑体" panose="02010609060101010101" pitchFamily="2" charset="-122"/>
              </a:rPr>
              <a:t>  </a:t>
            </a:r>
            <a:r>
              <a:rPr lang="en-US" altLang="zh-CN" sz="2000">
                <a:ea typeface="黑体" panose="02010609060101010101" pitchFamily="2" charset="-122"/>
              </a:rPr>
              <a:t> 0   </a:t>
            </a:r>
            <a:r>
              <a:rPr lang="en-US" altLang="zh-CN" sz="2000">
                <a:solidFill>
                  <a:schemeClr val="hlink"/>
                </a:solidFill>
                <a:ea typeface="黑体" panose="02010609060101010101" pitchFamily="2" charset="-122"/>
              </a:rPr>
              <a:t>1   1</a:t>
            </a:r>
            <a:endParaRPr lang="en-US" altLang="zh-CN" sz="2000">
              <a:solidFill>
                <a:schemeClr val="hlink"/>
              </a:solidFill>
              <a:ea typeface="黑体" panose="02010609060101010101" pitchFamily="2" charset="-122"/>
            </a:endParaRPr>
          </a:p>
        </p:txBody>
      </p:sp>
      <p:sp>
        <p:nvSpPr>
          <p:cNvPr id="19493" name="Rectangle 43"/>
          <p:cNvSpPr>
            <a:spLocks noChangeArrowheads="1"/>
          </p:cNvSpPr>
          <p:nvPr/>
        </p:nvSpPr>
        <p:spPr bwMode="auto">
          <a:xfrm>
            <a:off x="5843588" y="4794250"/>
            <a:ext cx="1579562" cy="322263"/>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ea typeface="黑体" panose="02010609060101010101" pitchFamily="2" charset="-122"/>
              </a:rPr>
              <a:t>1 </a:t>
            </a:r>
            <a:r>
              <a:rPr lang="en-US" altLang="zh-CN" sz="2000">
                <a:ea typeface="黑体" panose="02010609060101010101" pitchFamily="2" charset="-122"/>
              </a:rPr>
              <a:t>  0   </a:t>
            </a:r>
            <a:r>
              <a:rPr lang="en-US" altLang="zh-CN" sz="2000">
                <a:solidFill>
                  <a:schemeClr val="hlink"/>
                </a:solidFill>
                <a:ea typeface="黑体" panose="02010609060101010101" pitchFamily="2" charset="-122"/>
              </a:rPr>
              <a:t>1</a:t>
            </a:r>
            <a:r>
              <a:rPr lang="en-US" altLang="zh-CN" sz="2000">
                <a:ea typeface="黑体" panose="02010609060101010101" pitchFamily="2" charset="-122"/>
              </a:rPr>
              <a:t>   0   </a:t>
            </a:r>
            <a:r>
              <a:rPr lang="en-US" altLang="zh-CN" sz="2000">
                <a:solidFill>
                  <a:schemeClr val="hlink"/>
                </a:solidFill>
                <a:ea typeface="黑体" panose="02010609060101010101" pitchFamily="2" charset="-122"/>
              </a:rPr>
              <a:t>1</a:t>
            </a:r>
            <a:endParaRPr lang="en-US" altLang="zh-CN" sz="2000">
              <a:solidFill>
                <a:schemeClr val="hlink"/>
              </a:solidFill>
              <a:ea typeface="黑体" panose="0201060906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461"/>
                                        </p:tgtEl>
                                        <p:attrNameLst>
                                          <p:attrName>style.visibility</p:attrName>
                                        </p:attrNameLst>
                                      </p:cBhvr>
                                      <p:to>
                                        <p:strVal val="visible"/>
                                      </p:to>
                                    </p:set>
                                    <p:animEffect transition="in" filter="wipe(left)">
                                      <p:cBhvr>
                                        <p:cTn id="7" dur="500"/>
                                        <p:tgtEl>
                                          <p:spTgt spid="1946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9479"/>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499"/>
                                          </p:stCondLst>
                                        </p:cTn>
                                        <p:tgtEl>
                                          <p:spTgt spid="1946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19489"/>
                                        </p:tgtEl>
                                        <p:attrNameLst>
                                          <p:attrName>style.visibility</p:attrName>
                                        </p:attrNameLst>
                                      </p:cBhvr>
                                      <p:to>
                                        <p:strVal val="visible"/>
                                      </p:to>
                                    </p:set>
                                  </p:childTnLst>
                                </p:cTn>
                              </p:par>
                              <p:par>
                                <p:cTn id="18" presetID="22" presetClass="entr" presetSubtype="8" fill="hold" grpId="0" nodeType="withEffect">
                                  <p:stCondLst>
                                    <p:cond delay="0"/>
                                  </p:stCondLst>
                                  <p:childTnLst>
                                    <p:set>
                                      <p:cBhvr>
                                        <p:cTn id="19" dur="1" fill="hold">
                                          <p:stCondLst>
                                            <p:cond delay="0"/>
                                          </p:stCondLst>
                                        </p:cTn>
                                        <p:tgtEl>
                                          <p:spTgt spid="19484"/>
                                        </p:tgtEl>
                                        <p:attrNameLst>
                                          <p:attrName>style.visibility</p:attrName>
                                        </p:attrNameLst>
                                      </p:cBhvr>
                                      <p:to>
                                        <p:strVal val="visible"/>
                                      </p:to>
                                    </p:set>
                                    <p:animEffect transition="in" filter="wipe(left)">
                                      <p:cBhvr>
                                        <p:cTn id="20" dur="500"/>
                                        <p:tgtEl>
                                          <p:spTgt spid="19484"/>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948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9483"/>
                                        </p:tgtEl>
                                        <p:attrNameLst>
                                          <p:attrName>style.visibility</p:attrName>
                                        </p:attrNameLst>
                                      </p:cBhvr>
                                      <p:to>
                                        <p:strVal val="visible"/>
                                      </p:to>
                                    </p:set>
                                  </p:childTnLst>
                                </p:cTn>
                              </p:par>
                            </p:childTnLst>
                          </p:cTn>
                        </p:par>
                        <p:par>
                          <p:cTn id="27" fill="hold">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19481"/>
                                        </p:tgtEl>
                                        <p:attrNameLst>
                                          <p:attrName>style.visibility</p:attrName>
                                        </p:attrNameLst>
                                      </p:cBhvr>
                                      <p:to>
                                        <p:strVal val="visible"/>
                                      </p:to>
                                    </p:set>
                                    <p:animEffect transition="in" filter="wipe(up)">
                                      <p:cBhvr>
                                        <p:cTn id="30" dur="500"/>
                                        <p:tgtEl>
                                          <p:spTgt spid="19481"/>
                                        </p:tgtEl>
                                      </p:cBhvr>
                                    </p:animEffect>
                                  </p:childTnLst>
                                </p:cTn>
                              </p:par>
                            </p:childTnLst>
                          </p:cTn>
                        </p:par>
                        <p:par>
                          <p:cTn id="31" fill="hold">
                            <p:stCondLst>
                              <p:cond delay="1000"/>
                            </p:stCondLst>
                            <p:childTnLst>
                              <p:par>
                                <p:cTn id="32" presetID="22" presetClass="entr" presetSubtype="1" fill="hold" grpId="0" nodeType="afterEffect">
                                  <p:stCondLst>
                                    <p:cond delay="0"/>
                                  </p:stCondLst>
                                  <p:childTnLst>
                                    <p:set>
                                      <p:cBhvr>
                                        <p:cTn id="33" dur="1" fill="hold">
                                          <p:stCondLst>
                                            <p:cond delay="0"/>
                                          </p:stCondLst>
                                        </p:cTn>
                                        <p:tgtEl>
                                          <p:spTgt spid="19482"/>
                                        </p:tgtEl>
                                        <p:attrNameLst>
                                          <p:attrName>style.visibility</p:attrName>
                                        </p:attrNameLst>
                                      </p:cBhvr>
                                      <p:to>
                                        <p:strVal val="visible"/>
                                      </p:to>
                                    </p:set>
                                    <p:animEffect transition="in" filter="wipe(up)">
                                      <p:cBhvr>
                                        <p:cTn id="34" dur="500"/>
                                        <p:tgtEl>
                                          <p:spTgt spid="19482"/>
                                        </p:tgtEl>
                                      </p:cBhvr>
                                    </p:animEffect>
                                  </p:childTnLst>
                                </p:cTn>
                              </p:par>
                            </p:childTnLst>
                          </p:cTn>
                        </p:par>
                        <p:par>
                          <p:cTn id="35" fill="hold">
                            <p:stCondLst>
                              <p:cond delay="1500"/>
                            </p:stCondLst>
                            <p:childTnLst>
                              <p:par>
                                <p:cTn id="36" presetID="22" presetClass="entr" presetSubtype="1" fill="hold" grpId="0" nodeType="afterEffect">
                                  <p:stCondLst>
                                    <p:cond delay="0"/>
                                  </p:stCondLst>
                                  <p:childTnLst>
                                    <p:set>
                                      <p:cBhvr>
                                        <p:cTn id="37" dur="1" fill="hold">
                                          <p:stCondLst>
                                            <p:cond delay="0"/>
                                          </p:stCondLst>
                                        </p:cTn>
                                        <p:tgtEl>
                                          <p:spTgt spid="19485"/>
                                        </p:tgtEl>
                                        <p:attrNameLst>
                                          <p:attrName>style.visibility</p:attrName>
                                        </p:attrNameLst>
                                      </p:cBhvr>
                                      <p:to>
                                        <p:strVal val="visible"/>
                                      </p:to>
                                    </p:set>
                                    <p:animEffect transition="in" filter="wipe(up)">
                                      <p:cBhvr>
                                        <p:cTn id="38" dur="500"/>
                                        <p:tgtEl>
                                          <p:spTgt spid="19485"/>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948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488">
                                            <p:bg/>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488">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490">
                                            <p:bg/>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9490">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9492">
                                            <p:bg/>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9492">
                                            <p:txEl>
                                              <p:pRg st="0" end="0"/>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9493">
                                            <p:bg/>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9493">
                                            <p:txEl>
                                              <p:pRg st="0" end="0"/>
                                            </p:tx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9491">
                                            <p:bg/>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9491">
                                            <p:txEl>
                                              <p:pRg st="0" end="0"/>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8" presetClass="entr" presetSubtype="6" fill="hold" grpId="0" nodeType="clickEffect">
                                  <p:stCondLst>
                                    <p:cond delay="0"/>
                                  </p:stCondLst>
                                  <p:childTnLst>
                                    <p:set>
                                      <p:cBhvr>
                                        <p:cTn id="72" dur="1" fill="hold">
                                          <p:stCondLst>
                                            <p:cond delay="0"/>
                                          </p:stCondLst>
                                        </p:cTn>
                                        <p:tgtEl>
                                          <p:spTgt spid="19487">
                                            <p:txEl>
                                              <p:pRg st="0" end="0"/>
                                            </p:txEl>
                                          </p:spTgt>
                                        </p:tgtEl>
                                        <p:attrNameLst>
                                          <p:attrName>style.visibility</p:attrName>
                                        </p:attrNameLst>
                                      </p:cBhvr>
                                      <p:to>
                                        <p:strVal val="visible"/>
                                      </p:to>
                                    </p:set>
                                    <p:animEffect transition="in" filter="strips(downRight)">
                                      <p:cBhvr>
                                        <p:cTn id="73" dur="500"/>
                                        <p:tgtEl>
                                          <p:spTgt spid="19487">
                                            <p:txEl>
                                              <p:pRg st="0" end="0"/>
                                            </p:txEl>
                                          </p:spTgt>
                                        </p:tgtEl>
                                      </p:cBhvr>
                                    </p:animEffect>
                                  </p:childTnLst>
                                </p:cTn>
                              </p:par>
                            </p:childTnLst>
                          </p:cTn>
                        </p:par>
                        <p:par>
                          <p:cTn id="74" fill="hold">
                            <p:stCondLst>
                              <p:cond delay="500"/>
                            </p:stCondLst>
                            <p:childTnLst>
                              <p:par>
                                <p:cTn id="75" presetID="1" presetClass="entr" presetSubtype="0" fill="hold" grpId="0" nodeType="afterEffect">
                                  <p:stCondLst>
                                    <p:cond delay="0"/>
                                  </p:stCondLst>
                                  <p:childTnLst>
                                    <p:set>
                                      <p:cBhvr>
                                        <p:cTn id="76" dur="1" fill="hold">
                                          <p:stCondLst>
                                            <p:cond delay="499"/>
                                          </p:stCondLst>
                                        </p:cTn>
                                        <p:tgtEl>
                                          <p:spTgt spid="194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2" grpId="0" animBg="1" autoUpdateAnimBg="0"/>
      <p:bldP spid="19479" grpId="0" autoUpdateAnimBg="0"/>
      <p:bldP spid="19480" grpId="0" autoUpdateAnimBg="0"/>
      <p:bldP spid="19481" grpId="0" animBg="1" autoUpdateAnimBg="0"/>
      <p:bldP spid="19482" grpId="0" animBg="1" autoUpdateAnimBg="0"/>
      <p:bldP spid="19483" grpId="0" autoUpdateAnimBg="0"/>
      <p:bldP spid="19484" grpId="0" autoUpdateAnimBg="0"/>
      <p:bldP spid="19485" grpId="0" autoUpdateAnimBg="0"/>
      <p:bldP spid="19486" grpId="0" autoUpdateAnimBg="0"/>
      <p:bldP spid="19487" grpId="0" autoUpdateAnimBg="0" build="p"/>
      <p:bldP spid="19488" grpId="0" animBg="1" autoUpdateAnimBg="0" build="allAtOnce"/>
      <p:bldP spid="19489" grpId="0" autoUpdateAnimBg="0"/>
      <p:bldP spid="19490" grpId="0" animBg="1" autoUpdateAnimBg="0" build="allAtOnce"/>
      <p:bldP spid="19491" grpId="0" animBg="1" autoUpdateAnimBg="0" build="allAtOnce"/>
      <p:bldP spid="19492" grpId="0" animBg="1" autoUpdateAnimBg="0" build="allAtOnce"/>
      <p:bldP spid="19493" grpId="0" animBg="1" autoUpdateAnimBg="0" build="allAtOnce"/>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E4A3A8DA-D612-4FCB-89CE-8A1B56BC0FF4}"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17411"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596CD923-FE96-4F93-996C-B7171F0BDD08}"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17412" name="Rectangle 2"/>
          <p:cNvSpPr>
            <a:spLocks noGrp="1" noChangeArrowheads="1"/>
          </p:cNvSpPr>
          <p:nvPr>
            <p:ph type="title" idx="4294967295"/>
          </p:nvPr>
        </p:nvSpPr>
        <p:spPr>
          <a:xfrm>
            <a:off x="228600" y="228600"/>
            <a:ext cx="4572000" cy="533400"/>
          </a:xfrm>
        </p:spPr>
        <p:txBody>
          <a:bodyPr/>
          <a:lstStyle/>
          <a:p>
            <a:pPr eaLnBrk="1" hangingPunct="1"/>
            <a:r>
              <a:rPr lang="zh-CN" altLang="en-US" sz="2800" b="1"/>
              <a:t>例</a:t>
            </a:r>
            <a:r>
              <a:rPr lang="en-US" altLang="zh-CN" sz="2800" b="1"/>
              <a:t>2 </a:t>
            </a:r>
            <a:r>
              <a:rPr lang="zh-CN" altLang="en-US" sz="2800" b="1"/>
              <a:t>：有向图的邻接矩阵</a:t>
            </a:r>
            <a:endParaRPr lang="zh-CN" altLang="en-US" sz="2800" b="1"/>
          </a:p>
        </p:txBody>
      </p:sp>
      <p:grpSp>
        <p:nvGrpSpPr>
          <p:cNvPr id="17414" name="Group 6"/>
          <p:cNvGrpSpPr/>
          <p:nvPr/>
        </p:nvGrpSpPr>
        <p:grpSpPr bwMode="auto">
          <a:xfrm>
            <a:off x="304800" y="1066800"/>
            <a:ext cx="2971800" cy="1295400"/>
            <a:chOff x="0" y="0"/>
            <a:chExt cx="1872" cy="816"/>
          </a:xfrm>
        </p:grpSpPr>
        <p:sp>
          <p:nvSpPr>
            <p:cNvPr id="17426" name="Oval 24"/>
            <p:cNvSpPr>
              <a:spLocks noChangeArrowheads="1"/>
            </p:cNvSpPr>
            <p:nvPr/>
          </p:nvSpPr>
          <p:spPr bwMode="auto">
            <a:xfrm>
              <a:off x="584" y="34"/>
              <a:ext cx="322" cy="238"/>
            </a:xfrm>
            <a:prstGeom prst="ellipse">
              <a:avLst/>
            </a:prstGeom>
            <a:solidFill>
              <a:schemeClr val="accent2"/>
            </a:solidFill>
            <a:ln w="38100">
              <a:solidFill>
                <a:schemeClr val="bg2"/>
              </a:solidFill>
              <a:round/>
            </a:ln>
          </p:spPr>
          <p:txBody>
            <a:bodyPr wrap="none" anchor="ctr"/>
            <a:lstStyle/>
            <a:p>
              <a:pPr algn="ctr"/>
              <a:r>
                <a:rPr lang="en-US" altLang="zh-CN" sz="2400">
                  <a:solidFill>
                    <a:schemeClr val="bg1"/>
                  </a:solidFill>
                  <a:ea typeface="黑体" panose="02010609060101010101" pitchFamily="2" charset="-122"/>
                </a:rPr>
                <a:t>v1</a:t>
              </a:r>
              <a:endParaRPr lang="en-US" altLang="zh-CN" sz="2400">
                <a:solidFill>
                  <a:schemeClr val="bg1"/>
                </a:solidFill>
                <a:ea typeface="黑体" panose="02010609060101010101" pitchFamily="2" charset="-122"/>
              </a:endParaRPr>
            </a:p>
          </p:txBody>
        </p:sp>
        <p:sp>
          <p:nvSpPr>
            <p:cNvPr id="17427" name="Oval 25"/>
            <p:cNvSpPr>
              <a:spLocks noChangeArrowheads="1"/>
            </p:cNvSpPr>
            <p:nvPr/>
          </p:nvSpPr>
          <p:spPr bwMode="auto">
            <a:xfrm>
              <a:off x="1550" y="0"/>
              <a:ext cx="322" cy="238"/>
            </a:xfrm>
            <a:prstGeom prst="ellipse">
              <a:avLst/>
            </a:prstGeom>
            <a:solidFill>
              <a:schemeClr val="accent2"/>
            </a:solidFill>
            <a:ln w="38100">
              <a:solidFill>
                <a:schemeClr val="bg2"/>
              </a:solidFill>
              <a:round/>
            </a:ln>
          </p:spPr>
          <p:txBody>
            <a:bodyPr wrap="none" anchor="ctr"/>
            <a:lstStyle/>
            <a:p>
              <a:pPr algn="ctr"/>
              <a:r>
                <a:rPr lang="en-US" altLang="zh-CN" sz="2400">
                  <a:solidFill>
                    <a:schemeClr val="bg1"/>
                  </a:solidFill>
                  <a:ea typeface="黑体" panose="02010609060101010101" pitchFamily="2" charset="-122"/>
                </a:rPr>
                <a:t>v2</a:t>
              </a:r>
              <a:endParaRPr lang="en-US" altLang="zh-CN" sz="2400">
                <a:solidFill>
                  <a:schemeClr val="bg1"/>
                </a:solidFill>
                <a:ea typeface="黑体" panose="02010609060101010101" pitchFamily="2" charset="-122"/>
              </a:endParaRPr>
            </a:p>
          </p:txBody>
        </p:sp>
        <p:sp>
          <p:nvSpPr>
            <p:cNvPr id="17428" name="Oval 26"/>
            <p:cNvSpPr>
              <a:spLocks noChangeArrowheads="1"/>
            </p:cNvSpPr>
            <p:nvPr/>
          </p:nvSpPr>
          <p:spPr bwMode="auto">
            <a:xfrm>
              <a:off x="531" y="578"/>
              <a:ext cx="322" cy="238"/>
            </a:xfrm>
            <a:prstGeom prst="ellipse">
              <a:avLst/>
            </a:prstGeom>
            <a:solidFill>
              <a:schemeClr val="accent2"/>
            </a:solidFill>
            <a:ln w="38100">
              <a:solidFill>
                <a:schemeClr val="bg2"/>
              </a:solidFill>
              <a:round/>
            </a:ln>
          </p:spPr>
          <p:txBody>
            <a:bodyPr wrap="none" anchor="ctr"/>
            <a:lstStyle/>
            <a:p>
              <a:pPr algn="ctr"/>
              <a:r>
                <a:rPr lang="en-US" altLang="zh-CN" sz="2400">
                  <a:solidFill>
                    <a:schemeClr val="bg1"/>
                  </a:solidFill>
                  <a:ea typeface="黑体" panose="02010609060101010101" pitchFamily="2" charset="-122"/>
                </a:rPr>
                <a:t>v3</a:t>
              </a:r>
              <a:endParaRPr lang="en-US" altLang="zh-CN" sz="2400">
                <a:solidFill>
                  <a:schemeClr val="bg1"/>
                </a:solidFill>
                <a:ea typeface="黑体" panose="02010609060101010101" pitchFamily="2" charset="-122"/>
              </a:endParaRPr>
            </a:p>
          </p:txBody>
        </p:sp>
        <p:sp>
          <p:nvSpPr>
            <p:cNvPr id="17429" name="Oval 27"/>
            <p:cNvSpPr>
              <a:spLocks noChangeArrowheads="1"/>
            </p:cNvSpPr>
            <p:nvPr/>
          </p:nvSpPr>
          <p:spPr bwMode="auto">
            <a:xfrm>
              <a:off x="1550" y="578"/>
              <a:ext cx="322" cy="238"/>
            </a:xfrm>
            <a:prstGeom prst="ellipse">
              <a:avLst/>
            </a:prstGeom>
            <a:solidFill>
              <a:schemeClr val="accent2"/>
            </a:solidFill>
            <a:ln w="38100">
              <a:solidFill>
                <a:schemeClr val="bg2"/>
              </a:solidFill>
              <a:round/>
            </a:ln>
          </p:spPr>
          <p:txBody>
            <a:bodyPr wrap="none" anchor="ctr"/>
            <a:lstStyle/>
            <a:p>
              <a:pPr algn="ctr"/>
              <a:r>
                <a:rPr lang="en-US" altLang="zh-CN" sz="2400">
                  <a:solidFill>
                    <a:schemeClr val="bg1"/>
                  </a:solidFill>
                  <a:ea typeface="黑体" panose="02010609060101010101" pitchFamily="2" charset="-122"/>
                </a:rPr>
                <a:t>v4</a:t>
              </a:r>
              <a:endParaRPr lang="en-US" altLang="zh-CN" sz="2400">
                <a:solidFill>
                  <a:schemeClr val="bg1"/>
                </a:solidFill>
                <a:ea typeface="黑体" panose="02010609060101010101" pitchFamily="2" charset="-122"/>
              </a:endParaRPr>
            </a:p>
          </p:txBody>
        </p:sp>
        <p:sp>
          <p:nvSpPr>
            <p:cNvPr id="17430" name="Line 28"/>
            <p:cNvSpPr>
              <a:spLocks noChangeShapeType="1"/>
            </p:cNvSpPr>
            <p:nvPr/>
          </p:nvSpPr>
          <p:spPr bwMode="auto">
            <a:xfrm>
              <a:off x="906" y="136"/>
              <a:ext cx="644" cy="0"/>
            </a:xfrm>
            <a:prstGeom prst="line">
              <a:avLst/>
            </a:prstGeom>
            <a:noFill/>
            <a:ln w="38100">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31" name="Line 29"/>
            <p:cNvSpPr>
              <a:spLocks noChangeShapeType="1"/>
            </p:cNvSpPr>
            <p:nvPr/>
          </p:nvSpPr>
          <p:spPr bwMode="auto">
            <a:xfrm flipH="1">
              <a:off x="745" y="272"/>
              <a:ext cx="0" cy="306"/>
            </a:xfrm>
            <a:prstGeom prst="line">
              <a:avLst/>
            </a:prstGeom>
            <a:noFill/>
            <a:ln w="38100">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32" name="Line 30"/>
            <p:cNvSpPr>
              <a:spLocks noChangeShapeType="1"/>
            </p:cNvSpPr>
            <p:nvPr/>
          </p:nvSpPr>
          <p:spPr bwMode="auto">
            <a:xfrm>
              <a:off x="853" y="714"/>
              <a:ext cx="697" cy="0"/>
            </a:xfrm>
            <a:prstGeom prst="line">
              <a:avLst/>
            </a:prstGeom>
            <a:noFill/>
            <a:ln w="38100">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33" name="Line 31"/>
            <p:cNvSpPr>
              <a:spLocks noChangeShapeType="1"/>
            </p:cNvSpPr>
            <p:nvPr/>
          </p:nvSpPr>
          <p:spPr bwMode="auto">
            <a:xfrm>
              <a:off x="853" y="238"/>
              <a:ext cx="751" cy="374"/>
            </a:xfrm>
            <a:prstGeom prst="line">
              <a:avLst/>
            </a:prstGeom>
            <a:noFill/>
            <a:ln w="38100">
              <a:solidFill>
                <a:schemeClr val="bg2"/>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19" name="Rectangle 33"/>
            <p:cNvSpPr>
              <a:spLocks noChangeArrowheads="1"/>
            </p:cNvSpPr>
            <p:nvPr/>
          </p:nvSpPr>
          <p:spPr bwMode="auto">
            <a:xfrm>
              <a:off x="0" y="254"/>
              <a:ext cx="272" cy="314"/>
            </a:xfrm>
            <a:prstGeom prst="rect">
              <a:avLst/>
            </a:prstGeom>
            <a:noFill/>
            <a:ln w="9525" cmpd="sng">
              <a:solidFill>
                <a:schemeClr val="bg2"/>
              </a:solidFill>
              <a:miter lim="800000"/>
            </a:ln>
            <a:extLst>
              <a:ext uri="{909E8E84-426E-40DD-AFC4-6F175D3DCCD1}">
                <a14:hiddenFill xmlns:a14="http://schemas.microsoft.com/office/drawing/2010/main">
                  <a:solidFill>
                    <a:srgbClr val="FFFFFF"/>
                  </a:solidFill>
                </a14:hiddenFill>
              </a:ext>
            </a:extLst>
          </p:spPr>
          <p:txBody>
            <a:bodyPr wrap="none">
              <a:spAutoFit/>
            </a:bodyPr>
            <a:lstStyle/>
            <a:p>
              <a:pPr algn="ctr">
                <a:defRPr/>
              </a:pPr>
              <a:r>
                <a:rPr lang="en-US" sz="2600">
                  <a:solidFill>
                    <a:schemeClr val="bg2"/>
                  </a:solidFill>
                  <a:effectLst>
                    <a:outerShdw blurRad="38100" dist="38100" dir="2700000" algn="tl">
                      <a:srgbClr val="C0C0C0"/>
                    </a:outerShdw>
                  </a:effectLst>
                </a:rPr>
                <a:t>A</a:t>
              </a:r>
              <a:endParaRPr lang="en-US" sz="2600">
                <a:solidFill>
                  <a:schemeClr val="bg2"/>
                </a:solidFill>
                <a:effectLst>
                  <a:outerShdw blurRad="38100" dist="38100" dir="2700000" algn="tl">
                    <a:srgbClr val="C0C0C0"/>
                  </a:outerShdw>
                </a:effectLst>
              </a:endParaRPr>
            </a:p>
          </p:txBody>
        </p:sp>
      </p:grpSp>
      <p:sp>
        <p:nvSpPr>
          <p:cNvPr id="21520" name="Text Box 34"/>
          <p:cNvSpPr txBox="1">
            <a:spLocks noChangeArrowheads="1"/>
          </p:cNvSpPr>
          <p:nvPr/>
        </p:nvSpPr>
        <p:spPr bwMode="auto">
          <a:xfrm>
            <a:off x="3886200" y="12954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zh-CN" altLang="en-US" sz="2400">
                <a:solidFill>
                  <a:schemeClr val="hlink"/>
                </a:solidFill>
                <a:ea typeface="黑体" panose="02010609060101010101" pitchFamily="2" charset="-122"/>
              </a:rPr>
              <a:t>邻接矩阵：</a:t>
            </a:r>
            <a:endParaRPr lang="zh-CN" altLang="en-US" sz="2400">
              <a:solidFill>
                <a:schemeClr val="hlink"/>
              </a:solidFill>
              <a:ea typeface="黑体" panose="02010609060101010101" pitchFamily="2" charset="-122"/>
            </a:endParaRPr>
          </a:p>
        </p:txBody>
      </p:sp>
      <p:sp>
        <p:nvSpPr>
          <p:cNvPr id="21521" name="AutoShape 35"/>
          <p:cNvSpPr/>
          <p:nvPr/>
        </p:nvSpPr>
        <p:spPr bwMode="auto">
          <a:xfrm>
            <a:off x="5811838" y="1371600"/>
            <a:ext cx="152400" cy="1219200"/>
          </a:xfrm>
          <a:prstGeom prst="leftBracket">
            <a:avLst>
              <a:gd name="adj" fmla="val 66667"/>
            </a:avLst>
          </a:prstGeom>
          <a:noFill/>
          <a:ln w="38100">
            <a:solidFill>
              <a:srgbClr val="BADE78"/>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21522" name="AutoShape 36"/>
          <p:cNvSpPr/>
          <p:nvPr/>
        </p:nvSpPr>
        <p:spPr bwMode="auto">
          <a:xfrm>
            <a:off x="7183438" y="1371600"/>
            <a:ext cx="207962" cy="1219200"/>
          </a:xfrm>
          <a:prstGeom prst="rightBracket">
            <a:avLst>
              <a:gd name="adj" fmla="val 48855"/>
            </a:avLst>
          </a:prstGeom>
          <a:noFill/>
          <a:ln w="38100">
            <a:solidFill>
              <a:srgbClr val="BADE78"/>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21523" name="Text Box 38"/>
          <p:cNvSpPr txBox="1">
            <a:spLocks noChangeArrowheads="1"/>
          </p:cNvSpPr>
          <p:nvPr/>
        </p:nvSpPr>
        <p:spPr bwMode="auto">
          <a:xfrm>
            <a:off x="4114800" y="1600200"/>
            <a:ext cx="1600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800">
                <a:solidFill>
                  <a:schemeClr val="bg2"/>
                </a:solidFill>
                <a:ea typeface="黑体" panose="02010609060101010101" pitchFamily="2" charset="-122"/>
              </a:rPr>
              <a:t>A.</a:t>
            </a:r>
            <a:r>
              <a:rPr lang="en-US" altLang="zh-CN" sz="2800" i="1">
                <a:solidFill>
                  <a:schemeClr val="bg2"/>
                </a:solidFill>
                <a:ea typeface="黑体" panose="02010609060101010101" pitchFamily="2" charset="-122"/>
              </a:rPr>
              <a:t>Edge</a:t>
            </a:r>
            <a:r>
              <a:rPr lang="en-US" altLang="zh-CN" sz="2800">
                <a:ea typeface="黑体" panose="02010609060101010101" pitchFamily="2" charset="-122"/>
              </a:rPr>
              <a:t> </a:t>
            </a:r>
            <a:r>
              <a:rPr lang="en-US" altLang="zh-CN" sz="2800">
                <a:solidFill>
                  <a:schemeClr val="bg2"/>
                </a:solidFill>
                <a:ea typeface="黑体" panose="02010609060101010101" pitchFamily="2" charset="-122"/>
              </a:rPr>
              <a:t>=</a:t>
            </a:r>
            <a:endParaRPr lang="en-US" altLang="zh-CN" sz="2800">
              <a:solidFill>
                <a:schemeClr val="bg2"/>
              </a:solidFill>
              <a:ea typeface="黑体" panose="02010609060101010101" pitchFamily="2" charset="-122"/>
            </a:endParaRPr>
          </a:p>
        </p:txBody>
      </p:sp>
      <p:sp>
        <p:nvSpPr>
          <p:cNvPr id="17419" name="Rectangle 39"/>
          <p:cNvSpPr>
            <a:spLocks noChangeArrowheads="1"/>
          </p:cNvSpPr>
          <p:nvPr/>
        </p:nvSpPr>
        <p:spPr bwMode="auto">
          <a:xfrm>
            <a:off x="5715000" y="987425"/>
            <a:ext cx="18843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b="1">
                <a:ea typeface="黑体" panose="02010609060101010101" pitchFamily="2" charset="-122"/>
              </a:rPr>
              <a:t>( v1 v2</a:t>
            </a:r>
            <a:r>
              <a:rPr lang="en-US" altLang="zh-CN" sz="2000" b="1" baseline="-6000">
                <a:ea typeface="黑体" panose="02010609060101010101" pitchFamily="2" charset="-122"/>
              </a:rPr>
              <a:t>  </a:t>
            </a:r>
            <a:r>
              <a:rPr lang="en-US" altLang="zh-CN" sz="2000" b="1">
                <a:ea typeface="黑体" panose="02010609060101010101" pitchFamily="2" charset="-122"/>
              </a:rPr>
              <a:t>v3 v4 )</a:t>
            </a:r>
            <a:endParaRPr lang="en-US" altLang="zh-CN" sz="2000" b="1">
              <a:ea typeface="黑体" panose="02010609060101010101" pitchFamily="2" charset="-122"/>
            </a:endParaRPr>
          </a:p>
        </p:txBody>
      </p:sp>
      <p:sp>
        <p:nvSpPr>
          <p:cNvPr id="21525" name="Rectangle 40"/>
          <p:cNvSpPr>
            <a:spLocks noChangeArrowheads="1"/>
          </p:cNvSpPr>
          <p:nvPr/>
        </p:nvSpPr>
        <p:spPr bwMode="auto">
          <a:xfrm>
            <a:off x="7446963" y="1295400"/>
            <a:ext cx="457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spcBef>
                <a:spcPct val="10000"/>
              </a:spcBef>
            </a:pPr>
            <a:r>
              <a:rPr lang="en-US" altLang="zh-CN" sz="2000" b="1">
                <a:ea typeface="黑体" panose="02010609060101010101" pitchFamily="2" charset="-122"/>
              </a:rPr>
              <a:t>v1</a:t>
            </a:r>
            <a:endParaRPr lang="en-US" altLang="zh-CN" sz="2000" b="1">
              <a:ea typeface="黑体" panose="02010609060101010101" pitchFamily="2" charset="-122"/>
            </a:endParaRPr>
          </a:p>
          <a:p>
            <a:pPr algn="ctr">
              <a:spcBef>
                <a:spcPct val="10000"/>
              </a:spcBef>
            </a:pPr>
            <a:r>
              <a:rPr lang="en-US" altLang="zh-CN" sz="2000" b="1">
                <a:ea typeface="黑体" panose="02010609060101010101" pitchFamily="2" charset="-122"/>
              </a:rPr>
              <a:t>v2</a:t>
            </a:r>
            <a:endParaRPr lang="en-US" altLang="zh-CN" sz="2000" b="1">
              <a:ea typeface="黑体" panose="02010609060101010101" pitchFamily="2" charset="-122"/>
            </a:endParaRPr>
          </a:p>
          <a:p>
            <a:pPr algn="ctr">
              <a:spcBef>
                <a:spcPct val="10000"/>
              </a:spcBef>
            </a:pPr>
            <a:r>
              <a:rPr lang="en-US" altLang="zh-CN" sz="2000" b="1">
                <a:ea typeface="黑体" panose="02010609060101010101" pitchFamily="2" charset="-122"/>
              </a:rPr>
              <a:t>v3</a:t>
            </a:r>
            <a:endParaRPr lang="en-US" altLang="zh-CN" sz="2000" b="1">
              <a:ea typeface="黑体" panose="02010609060101010101" pitchFamily="2" charset="-122"/>
            </a:endParaRPr>
          </a:p>
          <a:p>
            <a:pPr algn="ctr">
              <a:spcBef>
                <a:spcPct val="10000"/>
              </a:spcBef>
            </a:pPr>
            <a:r>
              <a:rPr lang="en-US" altLang="zh-CN" sz="2000" b="1">
                <a:ea typeface="黑体" panose="02010609060101010101" pitchFamily="2" charset="-122"/>
              </a:rPr>
              <a:t>v4</a:t>
            </a:r>
            <a:endParaRPr lang="en-US" altLang="zh-CN" sz="2000" b="1">
              <a:ea typeface="黑体" panose="02010609060101010101" pitchFamily="2" charset="-122"/>
            </a:endParaRPr>
          </a:p>
        </p:txBody>
      </p:sp>
      <p:sp>
        <p:nvSpPr>
          <p:cNvPr id="21526" name="Rectangle 41"/>
          <p:cNvSpPr>
            <a:spLocks noChangeArrowheads="1"/>
          </p:cNvSpPr>
          <p:nvPr/>
        </p:nvSpPr>
        <p:spPr bwMode="auto">
          <a:xfrm>
            <a:off x="5943600" y="1295400"/>
            <a:ext cx="12954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ea typeface="黑体" panose="02010609060101010101" pitchFamily="2" charset="-122"/>
              </a:rPr>
              <a:t>0   0</a:t>
            </a:r>
            <a:r>
              <a:rPr lang="en-US" altLang="zh-CN" sz="2000" baseline="-6000">
                <a:ea typeface="黑体" panose="02010609060101010101" pitchFamily="2" charset="-122"/>
              </a:rPr>
              <a:t>    </a:t>
            </a:r>
            <a:r>
              <a:rPr lang="en-US" altLang="zh-CN" sz="2000">
                <a:ea typeface="黑体" panose="02010609060101010101" pitchFamily="2" charset="-122"/>
              </a:rPr>
              <a:t>0</a:t>
            </a:r>
            <a:r>
              <a:rPr lang="en-US" altLang="zh-CN" sz="2000" baseline="-6000">
                <a:ea typeface="黑体" panose="02010609060101010101" pitchFamily="2" charset="-122"/>
              </a:rPr>
              <a:t>     </a:t>
            </a:r>
            <a:r>
              <a:rPr lang="en-US" altLang="zh-CN" sz="2000">
                <a:ea typeface="黑体" panose="02010609060101010101" pitchFamily="2" charset="-122"/>
              </a:rPr>
              <a:t>0</a:t>
            </a:r>
            <a:endParaRPr lang="en-US" altLang="zh-CN" sz="2000">
              <a:ea typeface="黑体" panose="02010609060101010101" pitchFamily="2" charset="-122"/>
            </a:endParaRPr>
          </a:p>
          <a:p>
            <a:pPr algn="ctr"/>
            <a:r>
              <a:rPr lang="zh-CN" altLang="en-US" sz="2000">
                <a:ea typeface="黑体" panose="02010609060101010101" pitchFamily="2" charset="-122"/>
              </a:rPr>
              <a:t>   </a:t>
            </a:r>
            <a:r>
              <a:rPr lang="en-US" altLang="zh-CN" sz="2000">
                <a:ea typeface="黑体" panose="02010609060101010101" pitchFamily="2" charset="-122"/>
              </a:rPr>
              <a:t>0   0</a:t>
            </a:r>
            <a:r>
              <a:rPr lang="en-US" altLang="zh-CN" sz="2000" baseline="-6000">
                <a:ea typeface="黑体" panose="02010609060101010101" pitchFamily="2" charset="-122"/>
              </a:rPr>
              <a:t>    </a:t>
            </a:r>
            <a:r>
              <a:rPr lang="en-US" altLang="zh-CN" sz="2000">
                <a:ea typeface="黑体" panose="02010609060101010101" pitchFamily="2" charset="-122"/>
              </a:rPr>
              <a:t>0   0   </a:t>
            </a:r>
            <a:endParaRPr lang="en-US" altLang="zh-CN" sz="2000">
              <a:ea typeface="黑体" panose="02010609060101010101" pitchFamily="2" charset="-122"/>
            </a:endParaRPr>
          </a:p>
          <a:p>
            <a:pPr algn="ctr"/>
            <a:r>
              <a:rPr lang="zh-CN" altLang="en-US" sz="2000">
                <a:ea typeface="黑体" panose="02010609060101010101" pitchFamily="2" charset="-122"/>
              </a:rPr>
              <a:t>  </a:t>
            </a:r>
            <a:r>
              <a:rPr lang="en-US" altLang="zh-CN" sz="2000">
                <a:ea typeface="黑体" panose="02010609060101010101" pitchFamily="2" charset="-122"/>
              </a:rPr>
              <a:t>0</a:t>
            </a:r>
            <a:r>
              <a:rPr lang="en-US" altLang="zh-CN" sz="2000" baseline="-6000">
                <a:ea typeface="黑体" panose="02010609060101010101" pitchFamily="2" charset="-122"/>
              </a:rPr>
              <a:t>    </a:t>
            </a:r>
            <a:r>
              <a:rPr lang="en-US" altLang="zh-CN" sz="2000">
                <a:ea typeface="黑体" panose="02010609060101010101" pitchFamily="2" charset="-122"/>
              </a:rPr>
              <a:t>0   0   0  </a:t>
            </a:r>
            <a:endParaRPr lang="en-US" altLang="zh-CN" sz="2000">
              <a:ea typeface="黑体" panose="02010609060101010101" pitchFamily="2" charset="-122"/>
            </a:endParaRPr>
          </a:p>
          <a:p>
            <a:pPr algn="ctr"/>
            <a:r>
              <a:rPr lang="zh-CN" altLang="en-US" sz="2000">
                <a:ea typeface="黑体" panose="02010609060101010101" pitchFamily="2" charset="-122"/>
              </a:rPr>
              <a:t>  </a:t>
            </a:r>
            <a:r>
              <a:rPr lang="en-US" altLang="zh-CN" sz="2000">
                <a:ea typeface="黑体" panose="02010609060101010101" pitchFamily="2" charset="-122"/>
              </a:rPr>
              <a:t>0   0   0   0  </a:t>
            </a:r>
            <a:endParaRPr lang="en-US" altLang="zh-CN" sz="2000">
              <a:ea typeface="黑体" panose="02010609060101010101" pitchFamily="2" charset="-122"/>
            </a:endParaRPr>
          </a:p>
        </p:txBody>
      </p:sp>
      <p:sp>
        <p:nvSpPr>
          <p:cNvPr id="21528" name="AutoShape 44">
            <a:hlinkClick r:id="" action="ppaction://hlinkshowjump?jump=nextslide" highlightClick="1"/>
          </p:cNvPr>
          <p:cNvSpPr>
            <a:spLocks noChangeArrowheads="1"/>
          </p:cNvSpPr>
          <p:nvPr/>
        </p:nvSpPr>
        <p:spPr bwMode="auto">
          <a:xfrm>
            <a:off x="8001000" y="5791200"/>
            <a:ext cx="533400" cy="457200"/>
          </a:xfrm>
          <a:prstGeom prst="actionButtonForwardNext">
            <a:avLst/>
          </a:prstGeom>
          <a:noFill/>
          <a:ln w="9525">
            <a:solidFill>
              <a:srgbClr val="3366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17424" name="Rectangle 46"/>
          <p:cNvSpPr>
            <a:spLocks noChangeArrowheads="1"/>
          </p:cNvSpPr>
          <p:nvPr/>
        </p:nvSpPr>
        <p:spPr bwMode="auto">
          <a:xfrm>
            <a:off x="4146550" y="914400"/>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a:solidFill>
                  <a:schemeClr val="hlink"/>
                </a:solidFill>
                <a:ea typeface="黑体" panose="02010609060101010101" pitchFamily="2" charset="-122"/>
              </a:rPr>
              <a:t>顶点表：</a:t>
            </a:r>
            <a:endParaRPr lang="zh-CN" altLang="en-US" sz="2400">
              <a:solidFill>
                <a:schemeClr val="hlink"/>
              </a:solidFill>
              <a:ea typeface="黑体" panose="02010609060101010101" pitchFamily="2" charset="-122"/>
            </a:endParaRPr>
          </a:p>
        </p:txBody>
      </p:sp>
      <p:sp>
        <p:nvSpPr>
          <p:cNvPr id="21530" name="Rectangle 47"/>
          <p:cNvSpPr>
            <a:spLocks noChangeArrowheads="1"/>
          </p:cNvSpPr>
          <p:nvPr/>
        </p:nvSpPr>
        <p:spPr bwMode="auto">
          <a:xfrm>
            <a:off x="5959475" y="1311275"/>
            <a:ext cx="1295400" cy="1447800"/>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ea typeface="黑体" panose="02010609060101010101" pitchFamily="2" charset="-122"/>
              </a:rPr>
              <a:t>0   </a:t>
            </a:r>
            <a:r>
              <a:rPr lang="en-US" altLang="zh-CN" sz="2000">
                <a:solidFill>
                  <a:schemeClr val="hlink"/>
                </a:solidFill>
                <a:ea typeface="黑体" panose="02010609060101010101" pitchFamily="2" charset="-122"/>
              </a:rPr>
              <a:t>1</a:t>
            </a:r>
            <a:r>
              <a:rPr lang="en-US" altLang="zh-CN" sz="2000" baseline="-6000">
                <a:ea typeface="黑体" panose="02010609060101010101" pitchFamily="2" charset="-122"/>
              </a:rPr>
              <a:t>    </a:t>
            </a:r>
            <a:r>
              <a:rPr lang="en-US" altLang="zh-CN" sz="2000">
                <a:solidFill>
                  <a:schemeClr val="hlink"/>
                </a:solidFill>
                <a:ea typeface="黑体" panose="02010609060101010101" pitchFamily="2" charset="-122"/>
              </a:rPr>
              <a:t>1</a:t>
            </a:r>
            <a:r>
              <a:rPr lang="en-US" altLang="zh-CN" sz="2000" baseline="-6000">
                <a:ea typeface="黑体" panose="02010609060101010101" pitchFamily="2" charset="-122"/>
              </a:rPr>
              <a:t>     </a:t>
            </a:r>
            <a:r>
              <a:rPr lang="en-US" altLang="zh-CN" sz="2000">
                <a:ea typeface="黑体" panose="02010609060101010101" pitchFamily="2" charset="-122"/>
              </a:rPr>
              <a:t>0</a:t>
            </a:r>
            <a:endParaRPr lang="en-US" altLang="zh-CN" sz="2000">
              <a:ea typeface="黑体" panose="02010609060101010101" pitchFamily="2" charset="-122"/>
            </a:endParaRPr>
          </a:p>
          <a:p>
            <a:pPr algn="ctr"/>
            <a:r>
              <a:rPr lang="zh-CN" altLang="en-US" sz="2000">
                <a:ea typeface="黑体" panose="02010609060101010101" pitchFamily="2" charset="-122"/>
              </a:rPr>
              <a:t>   </a:t>
            </a:r>
            <a:r>
              <a:rPr lang="en-US" altLang="zh-CN" sz="2000">
                <a:ea typeface="黑体" panose="02010609060101010101" pitchFamily="2" charset="-122"/>
              </a:rPr>
              <a:t>0   0</a:t>
            </a:r>
            <a:r>
              <a:rPr lang="en-US" altLang="zh-CN" sz="2000" baseline="-6000">
                <a:ea typeface="黑体" panose="02010609060101010101" pitchFamily="2" charset="-122"/>
              </a:rPr>
              <a:t>    </a:t>
            </a:r>
            <a:r>
              <a:rPr lang="en-US" altLang="zh-CN" sz="2000">
                <a:ea typeface="黑体" panose="02010609060101010101" pitchFamily="2" charset="-122"/>
              </a:rPr>
              <a:t>0   0   </a:t>
            </a:r>
            <a:endParaRPr lang="en-US" altLang="zh-CN" sz="2000">
              <a:solidFill>
                <a:schemeClr val="accent1"/>
              </a:solidFill>
              <a:ea typeface="黑体" panose="02010609060101010101" pitchFamily="2" charset="-122"/>
            </a:endParaRPr>
          </a:p>
          <a:p>
            <a:pPr algn="ctr"/>
            <a:r>
              <a:rPr lang="zh-CN" altLang="en-US" sz="2000">
                <a:ea typeface="黑体" panose="02010609060101010101" pitchFamily="2" charset="-122"/>
              </a:rPr>
              <a:t>  </a:t>
            </a:r>
            <a:r>
              <a:rPr lang="en-US" altLang="zh-CN" sz="2000">
                <a:ea typeface="黑体" panose="02010609060101010101" pitchFamily="2" charset="-122"/>
              </a:rPr>
              <a:t>0</a:t>
            </a:r>
            <a:r>
              <a:rPr lang="en-US" altLang="zh-CN" sz="2000" baseline="-6000">
                <a:ea typeface="黑体" panose="02010609060101010101" pitchFamily="2" charset="-122"/>
              </a:rPr>
              <a:t>    </a:t>
            </a:r>
            <a:r>
              <a:rPr lang="en-US" altLang="zh-CN" sz="2000">
                <a:ea typeface="黑体" panose="02010609060101010101" pitchFamily="2" charset="-122"/>
              </a:rPr>
              <a:t>0</a:t>
            </a:r>
            <a:r>
              <a:rPr lang="en-US" altLang="zh-CN" sz="2000">
                <a:solidFill>
                  <a:schemeClr val="accent1"/>
                </a:solidFill>
                <a:ea typeface="黑体" panose="02010609060101010101" pitchFamily="2" charset="-122"/>
              </a:rPr>
              <a:t>  </a:t>
            </a:r>
            <a:r>
              <a:rPr lang="en-US" altLang="zh-CN" sz="2000">
                <a:ea typeface="黑体" panose="02010609060101010101" pitchFamily="2" charset="-122"/>
              </a:rPr>
              <a:t> 0   </a:t>
            </a:r>
            <a:r>
              <a:rPr lang="en-US" altLang="zh-CN" sz="2000">
                <a:solidFill>
                  <a:schemeClr val="hlink"/>
                </a:solidFill>
                <a:ea typeface="黑体" panose="02010609060101010101" pitchFamily="2" charset="-122"/>
              </a:rPr>
              <a:t>1</a:t>
            </a:r>
            <a:r>
              <a:rPr lang="en-US" altLang="zh-CN" sz="2000">
                <a:solidFill>
                  <a:schemeClr val="accent1"/>
                </a:solidFill>
                <a:ea typeface="黑体" panose="02010609060101010101" pitchFamily="2" charset="-122"/>
              </a:rPr>
              <a:t>  </a:t>
            </a:r>
            <a:endParaRPr lang="en-US" altLang="zh-CN" sz="2000">
              <a:solidFill>
                <a:schemeClr val="accent1"/>
              </a:solidFill>
              <a:ea typeface="黑体" panose="02010609060101010101" pitchFamily="2" charset="-122"/>
            </a:endParaRPr>
          </a:p>
          <a:p>
            <a:pPr algn="ctr"/>
            <a:r>
              <a:rPr lang="zh-CN" altLang="en-US" sz="2000">
                <a:solidFill>
                  <a:schemeClr val="hlink"/>
                </a:solidFill>
                <a:ea typeface="黑体" panose="02010609060101010101" pitchFamily="2" charset="-122"/>
              </a:rPr>
              <a:t>   </a:t>
            </a:r>
            <a:r>
              <a:rPr lang="en-US" altLang="zh-CN" sz="2000">
                <a:solidFill>
                  <a:schemeClr val="hlink"/>
                </a:solidFill>
                <a:ea typeface="黑体" panose="02010609060101010101" pitchFamily="2" charset="-122"/>
              </a:rPr>
              <a:t>1</a:t>
            </a:r>
            <a:r>
              <a:rPr lang="en-US" altLang="zh-CN" sz="2000">
                <a:solidFill>
                  <a:schemeClr val="accent1"/>
                </a:solidFill>
                <a:ea typeface="黑体" panose="02010609060101010101" pitchFamily="2" charset="-122"/>
              </a:rPr>
              <a:t> </a:t>
            </a:r>
            <a:r>
              <a:rPr lang="en-US" altLang="zh-CN" sz="2000">
                <a:ea typeface="黑体" panose="02010609060101010101" pitchFamily="2" charset="-122"/>
              </a:rPr>
              <a:t>  0   0   0  </a:t>
            </a:r>
            <a:endParaRPr lang="en-US" altLang="zh-CN" sz="2000">
              <a:ea typeface="黑体" panose="0201060906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1520"/>
                                        </p:tgtEl>
                                        <p:attrNameLst>
                                          <p:attrName>style.visibility</p:attrName>
                                        </p:attrNameLst>
                                      </p:cBhvr>
                                      <p:to>
                                        <p:strVal val="visible"/>
                                      </p:to>
                                    </p:set>
                                    <p:animEffect transition="in" filter="strips(downRight)">
                                      <p:cBhvr>
                                        <p:cTn id="7" dur="500"/>
                                        <p:tgtEl>
                                          <p:spTgt spid="21520"/>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21523"/>
                                        </p:tgtEl>
                                        <p:attrNameLst>
                                          <p:attrName>style.visibility</p:attrName>
                                        </p:attrNameLst>
                                      </p:cBhvr>
                                      <p:to>
                                        <p:strVal val="visible"/>
                                      </p:to>
                                    </p:set>
                                    <p:animEffect transition="in" filter="strips(downRight)">
                                      <p:cBhvr>
                                        <p:cTn id="10" dur="500"/>
                                        <p:tgtEl>
                                          <p:spTgt spid="21523"/>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21521"/>
                                        </p:tgtEl>
                                        <p:attrNameLst>
                                          <p:attrName>style.visibility</p:attrName>
                                        </p:attrNameLst>
                                      </p:cBhvr>
                                      <p:to>
                                        <p:strVal val="visible"/>
                                      </p:to>
                                    </p:set>
                                    <p:animEffect transition="in" filter="wipe(up)">
                                      <p:cBhvr>
                                        <p:cTn id="14" dur="500"/>
                                        <p:tgtEl>
                                          <p:spTgt spid="21521"/>
                                        </p:tgtEl>
                                      </p:cBhvr>
                                    </p:animEffect>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21522"/>
                                        </p:tgtEl>
                                        <p:attrNameLst>
                                          <p:attrName>style.visibility</p:attrName>
                                        </p:attrNameLst>
                                      </p:cBhvr>
                                      <p:to>
                                        <p:strVal val="visible"/>
                                      </p:to>
                                    </p:set>
                                    <p:animEffect transition="in" filter="wipe(up)">
                                      <p:cBhvr>
                                        <p:cTn id="18" dur="500"/>
                                        <p:tgtEl>
                                          <p:spTgt spid="21522"/>
                                        </p:tgtEl>
                                      </p:cBhvr>
                                    </p:animEffect>
                                  </p:childTnLst>
                                </p:cTn>
                              </p:par>
                            </p:childTnLst>
                          </p:cTn>
                        </p:par>
                        <p:par>
                          <p:cTn id="19" fill="hold">
                            <p:stCondLst>
                              <p:cond delay="1500"/>
                            </p:stCondLst>
                            <p:childTnLst>
                              <p:par>
                                <p:cTn id="20" presetID="22" presetClass="entr" presetSubtype="1" fill="hold" grpId="0" nodeType="afterEffect">
                                  <p:stCondLst>
                                    <p:cond delay="0"/>
                                  </p:stCondLst>
                                  <p:childTnLst>
                                    <p:set>
                                      <p:cBhvr>
                                        <p:cTn id="21" dur="1" fill="hold">
                                          <p:stCondLst>
                                            <p:cond delay="0"/>
                                          </p:stCondLst>
                                        </p:cTn>
                                        <p:tgtEl>
                                          <p:spTgt spid="21525"/>
                                        </p:tgtEl>
                                        <p:attrNameLst>
                                          <p:attrName>style.visibility</p:attrName>
                                        </p:attrNameLst>
                                      </p:cBhvr>
                                      <p:to>
                                        <p:strVal val="visible"/>
                                      </p:to>
                                    </p:set>
                                    <p:animEffect transition="in" filter="wipe(up)">
                                      <p:cBhvr>
                                        <p:cTn id="22" dur="500"/>
                                        <p:tgtEl>
                                          <p:spTgt spid="215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1526"/>
                                        </p:tgtEl>
                                        <p:attrNameLst>
                                          <p:attrName>style.visibility</p:attrName>
                                        </p:attrNameLst>
                                      </p:cBhvr>
                                      <p:to>
                                        <p:strVal val="visible"/>
                                      </p:to>
                                    </p:set>
                                    <p:animEffect transition="in" filter="wipe(left)">
                                      <p:cBhvr>
                                        <p:cTn id="27" dur="500"/>
                                        <p:tgtEl>
                                          <p:spTgt spid="21526"/>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1530">
                                            <p:bg/>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1530">
                                            <p:txEl>
                                              <p:pRg st="0" end="0"/>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1530">
                                            <p:txEl>
                                              <p:pRg st="1" end="1"/>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1530">
                                            <p:txEl>
                                              <p:pRg st="2" end="2"/>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1530">
                                            <p:txEl>
                                              <p:pRg st="3" end="3"/>
                                            </p:txEl>
                                          </p:spTgt>
                                        </p:tgtEl>
                                        <p:attrNameLst>
                                          <p:attrName>style.visibility</p:attrName>
                                        </p:attrNameLst>
                                      </p:cBhvr>
                                      <p:to>
                                        <p:strVal val="visible"/>
                                      </p:to>
                                    </p:set>
                                  </p:childTnLst>
                                </p:cTn>
                              </p:par>
                            </p:childTnLst>
                          </p:cTn>
                        </p:par>
                        <p:par>
                          <p:cTn id="46" fill="hold">
                            <p:stCondLst>
                              <p:cond delay="0"/>
                            </p:stCondLst>
                            <p:childTnLst>
                              <p:par>
                                <p:cTn id="47" presetID="18" presetClass="entr" presetSubtype="6" fill="hold" grpId="0" nodeType="afterEffect">
                                  <p:stCondLst>
                                    <p:cond delay="0"/>
                                  </p:stCondLst>
                                  <p:childTnLst>
                                    <p:set>
                                      <p:cBhvr>
                                        <p:cTn id="48" dur="1" fill="hold">
                                          <p:stCondLst>
                                            <p:cond delay="0"/>
                                          </p:stCondLst>
                                        </p:cTn>
                                        <p:tgtEl>
                                          <p:spTgt spid="21528"/>
                                        </p:tgtEl>
                                        <p:attrNameLst>
                                          <p:attrName>style.visibility</p:attrName>
                                        </p:attrNameLst>
                                      </p:cBhvr>
                                      <p:to>
                                        <p:strVal val="visible"/>
                                      </p:to>
                                    </p:set>
                                    <p:animEffect transition="in" filter="strips(downRight)">
                                      <p:cBhvr>
                                        <p:cTn id="49" dur="500"/>
                                        <p:tgtEl>
                                          <p:spTgt spid="215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20" grpId="0" autoUpdateAnimBg="0"/>
      <p:bldP spid="21521" grpId="0" animBg="1" autoUpdateAnimBg="0"/>
      <p:bldP spid="21522" grpId="0" animBg="1" autoUpdateAnimBg="0"/>
      <p:bldP spid="21523" grpId="0" autoUpdateAnimBg="0"/>
      <p:bldP spid="21525" grpId="0" autoUpdateAnimBg="0"/>
      <p:bldP spid="21526" grpId="0" autoUpdateAnimBg="0"/>
      <p:bldP spid="21528" grpId="0" animBg="1" autoUpdateAnimBg="0"/>
      <p:bldP spid="21530" grpId="0" animBg="1" autoUpdateAnimBg="0" build="allAtOnce"/>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BC095658-D5A1-48C7-8033-EABC3CAF58B6}"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18435"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23E0B42B-8F0A-4447-B5BD-19D426BF89FE}"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18436" name="Rectangle 6"/>
          <p:cNvSpPr>
            <a:spLocks noGrp="1" noChangeArrowheads="1"/>
          </p:cNvSpPr>
          <p:nvPr>
            <p:ph type="title" idx="4294967295"/>
          </p:nvPr>
        </p:nvSpPr>
        <p:spPr>
          <a:xfrm>
            <a:off x="0" y="179388"/>
            <a:ext cx="6934200" cy="533400"/>
          </a:xfrm>
        </p:spPr>
        <p:txBody>
          <a:bodyPr/>
          <a:lstStyle/>
          <a:p>
            <a:pPr eaLnBrk="1" hangingPunct="1"/>
            <a:r>
              <a:rPr lang="zh-CN" sz="2800" b="1"/>
              <a:t>网（即带权图）的邻接矩阵</a:t>
            </a:r>
            <a:endParaRPr lang="zh-CN" sz="2800" b="1"/>
          </a:p>
        </p:txBody>
      </p:sp>
      <p:sp>
        <p:nvSpPr>
          <p:cNvPr id="18437" name="Text Box 8"/>
          <p:cNvSpPr txBox="1">
            <a:spLocks noChangeArrowheads="1"/>
          </p:cNvSpPr>
          <p:nvPr/>
        </p:nvSpPr>
        <p:spPr bwMode="auto">
          <a:xfrm>
            <a:off x="381000" y="9906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zh-CN" altLang="en-US" sz="2400">
                <a:solidFill>
                  <a:schemeClr val="bg2"/>
                </a:solidFill>
                <a:ea typeface="黑体" panose="02010609060101010101" pitchFamily="2" charset="-122"/>
              </a:rPr>
              <a:t>定义为：</a:t>
            </a:r>
            <a:endParaRPr lang="zh-CN" altLang="en-US" sz="2400">
              <a:solidFill>
                <a:schemeClr val="bg2"/>
              </a:solidFill>
              <a:ea typeface="黑体" panose="02010609060101010101" pitchFamily="2" charset="-122"/>
            </a:endParaRPr>
          </a:p>
        </p:txBody>
      </p:sp>
      <p:grpSp>
        <p:nvGrpSpPr>
          <p:cNvPr id="22534" name="Group 6"/>
          <p:cNvGrpSpPr/>
          <p:nvPr/>
        </p:nvGrpSpPr>
        <p:grpSpPr bwMode="auto">
          <a:xfrm>
            <a:off x="-112713" y="3311525"/>
            <a:ext cx="4230688" cy="2289175"/>
            <a:chOff x="0" y="0"/>
            <a:chExt cx="2669" cy="1442"/>
          </a:xfrm>
        </p:grpSpPr>
        <p:sp>
          <p:nvSpPr>
            <p:cNvPr id="18450" name="Oval 14"/>
            <p:cNvSpPr>
              <a:spLocks noChangeArrowheads="1"/>
            </p:cNvSpPr>
            <p:nvPr/>
          </p:nvSpPr>
          <p:spPr bwMode="auto">
            <a:xfrm>
              <a:off x="682" y="87"/>
              <a:ext cx="298" cy="201"/>
            </a:xfrm>
            <a:prstGeom prst="ellipse">
              <a:avLst/>
            </a:prstGeom>
            <a:solidFill>
              <a:schemeClr val="accent2"/>
            </a:solidFill>
            <a:ln w="38100">
              <a:solidFill>
                <a:srgbClr val="BADE78"/>
              </a:solidFill>
              <a:round/>
            </a:ln>
          </p:spPr>
          <p:txBody>
            <a:bodyPr wrap="none" anchor="ctr"/>
            <a:lstStyle/>
            <a:p>
              <a:pPr algn="ctr"/>
              <a:r>
                <a:rPr lang="en-US" altLang="zh-CN" sz="2400">
                  <a:ea typeface="黑体" panose="02010609060101010101" pitchFamily="2" charset="-122"/>
                </a:rPr>
                <a:t>v1</a:t>
              </a:r>
              <a:endParaRPr lang="en-US" altLang="zh-CN" sz="2400">
                <a:ea typeface="黑体" panose="02010609060101010101" pitchFamily="2" charset="-122"/>
              </a:endParaRPr>
            </a:p>
          </p:txBody>
        </p:sp>
        <p:sp>
          <p:nvSpPr>
            <p:cNvPr id="18451" name="Oval 15"/>
            <p:cNvSpPr>
              <a:spLocks noChangeArrowheads="1"/>
            </p:cNvSpPr>
            <p:nvPr/>
          </p:nvSpPr>
          <p:spPr bwMode="auto">
            <a:xfrm>
              <a:off x="2023" y="87"/>
              <a:ext cx="298" cy="201"/>
            </a:xfrm>
            <a:prstGeom prst="ellipse">
              <a:avLst/>
            </a:prstGeom>
            <a:solidFill>
              <a:schemeClr val="accent2"/>
            </a:solidFill>
            <a:ln w="38100">
              <a:solidFill>
                <a:srgbClr val="BADE78"/>
              </a:solidFill>
              <a:round/>
            </a:ln>
          </p:spPr>
          <p:txBody>
            <a:bodyPr wrap="none" anchor="ctr"/>
            <a:lstStyle/>
            <a:p>
              <a:pPr algn="ctr"/>
              <a:r>
                <a:rPr lang="en-US" altLang="zh-CN" sz="2400">
                  <a:ea typeface="黑体" panose="02010609060101010101" pitchFamily="2" charset="-122"/>
                </a:rPr>
                <a:t>v2</a:t>
              </a:r>
              <a:endParaRPr lang="en-US" altLang="zh-CN" sz="2400">
                <a:ea typeface="黑体" panose="02010609060101010101" pitchFamily="2" charset="-122"/>
              </a:endParaRPr>
            </a:p>
          </p:txBody>
        </p:sp>
        <p:sp>
          <p:nvSpPr>
            <p:cNvPr id="18452" name="Oval 16"/>
            <p:cNvSpPr>
              <a:spLocks noChangeArrowheads="1"/>
            </p:cNvSpPr>
            <p:nvPr/>
          </p:nvSpPr>
          <p:spPr bwMode="auto">
            <a:xfrm>
              <a:off x="2371" y="490"/>
              <a:ext cx="298" cy="202"/>
            </a:xfrm>
            <a:prstGeom prst="ellipse">
              <a:avLst/>
            </a:prstGeom>
            <a:solidFill>
              <a:schemeClr val="accent2"/>
            </a:solidFill>
            <a:ln w="38100">
              <a:solidFill>
                <a:srgbClr val="BADE78"/>
              </a:solidFill>
              <a:round/>
            </a:ln>
          </p:spPr>
          <p:txBody>
            <a:bodyPr wrap="none" anchor="ctr"/>
            <a:lstStyle/>
            <a:p>
              <a:pPr algn="ctr"/>
              <a:r>
                <a:rPr lang="en-US" altLang="zh-CN" sz="2400">
                  <a:ea typeface="黑体" panose="02010609060101010101" pitchFamily="2" charset="-122"/>
                </a:rPr>
                <a:t>v3</a:t>
              </a:r>
              <a:endParaRPr lang="en-US" altLang="zh-CN" sz="2400">
                <a:ea typeface="黑体" panose="02010609060101010101" pitchFamily="2" charset="-122"/>
              </a:endParaRPr>
            </a:p>
          </p:txBody>
        </p:sp>
        <p:sp>
          <p:nvSpPr>
            <p:cNvPr id="18453" name="Oval 17"/>
            <p:cNvSpPr>
              <a:spLocks noChangeArrowheads="1"/>
            </p:cNvSpPr>
            <p:nvPr/>
          </p:nvSpPr>
          <p:spPr bwMode="auto">
            <a:xfrm>
              <a:off x="1824" y="1009"/>
              <a:ext cx="298" cy="202"/>
            </a:xfrm>
            <a:prstGeom prst="ellipse">
              <a:avLst/>
            </a:prstGeom>
            <a:solidFill>
              <a:schemeClr val="accent2"/>
            </a:solidFill>
            <a:ln w="38100">
              <a:solidFill>
                <a:srgbClr val="BADE78"/>
              </a:solidFill>
              <a:round/>
            </a:ln>
          </p:spPr>
          <p:txBody>
            <a:bodyPr wrap="none" anchor="ctr"/>
            <a:lstStyle/>
            <a:p>
              <a:pPr algn="ctr"/>
              <a:r>
                <a:rPr lang="en-US" altLang="zh-CN" sz="2400">
                  <a:ea typeface="黑体" panose="02010609060101010101" pitchFamily="2" charset="-122"/>
                </a:rPr>
                <a:t>v4</a:t>
              </a:r>
              <a:endParaRPr lang="en-US" altLang="zh-CN" sz="2400">
                <a:ea typeface="黑体" panose="02010609060101010101" pitchFamily="2" charset="-122"/>
              </a:endParaRPr>
            </a:p>
          </p:txBody>
        </p:sp>
        <p:sp>
          <p:nvSpPr>
            <p:cNvPr id="18454" name="Line 18"/>
            <p:cNvSpPr>
              <a:spLocks noChangeShapeType="1"/>
            </p:cNvSpPr>
            <p:nvPr/>
          </p:nvSpPr>
          <p:spPr bwMode="auto">
            <a:xfrm>
              <a:off x="951" y="173"/>
              <a:ext cx="1043" cy="0"/>
            </a:xfrm>
            <a:prstGeom prst="line">
              <a:avLst/>
            </a:prstGeom>
            <a:noFill/>
            <a:ln w="25400">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55" name="Line 19"/>
            <p:cNvSpPr>
              <a:spLocks noChangeShapeType="1"/>
            </p:cNvSpPr>
            <p:nvPr/>
          </p:nvSpPr>
          <p:spPr bwMode="auto">
            <a:xfrm flipH="1">
              <a:off x="553" y="288"/>
              <a:ext cx="249" cy="289"/>
            </a:xfrm>
            <a:prstGeom prst="line">
              <a:avLst/>
            </a:prstGeom>
            <a:noFill/>
            <a:ln w="25400">
              <a:solidFill>
                <a:schemeClr val="bg2"/>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56" name="Line 20"/>
            <p:cNvSpPr>
              <a:spLocks noChangeShapeType="1"/>
            </p:cNvSpPr>
            <p:nvPr/>
          </p:nvSpPr>
          <p:spPr bwMode="auto">
            <a:xfrm flipV="1">
              <a:off x="951" y="1125"/>
              <a:ext cx="844" cy="86"/>
            </a:xfrm>
            <a:prstGeom prst="line">
              <a:avLst/>
            </a:prstGeom>
            <a:noFill/>
            <a:ln w="25400">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57" name="Line 21"/>
            <p:cNvSpPr>
              <a:spLocks noChangeShapeType="1"/>
            </p:cNvSpPr>
            <p:nvPr/>
          </p:nvSpPr>
          <p:spPr bwMode="auto">
            <a:xfrm>
              <a:off x="951" y="260"/>
              <a:ext cx="1391" cy="346"/>
            </a:xfrm>
            <a:prstGeom prst="line">
              <a:avLst/>
            </a:prstGeom>
            <a:noFill/>
            <a:ln w="25400">
              <a:solidFill>
                <a:schemeClr val="bg2"/>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58" name="Text Box 22"/>
            <p:cNvSpPr txBox="1">
              <a:spLocks noChangeArrowheads="1"/>
            </p:cNvSpPr>
            <p:nvPr/>
          </p:nvSpPr>
          <p:spPr bwMode="auto">
            <a:xfrm>
              <a:off x="0" y="33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400">
                  <a:solidFill>
                    <a:schemeClr val="bg2"/>
                  </a:solidFill>
                  <a:ea typeface="黑体" panose="02010609060101010101" pitchFamily="2" charset="-122"/>
                </a:rPr>
                <a:t>N</a:t>
              </a:r>
              <a:endParaRPr lang="en-US" altLang="zh-CN" sz="2400">
                <a:solidFill>
                  <a:schemeClr val="bg2"/>
                </a:solidFill>
                <a:ea typeface="黑体" panose="02010609060101010101" pitchFamily="2" charset="-122"/>
              </a:endParaRPr>
            </a:p>
          </p:txBody>
        </p:sp>
        <p:sp>
          <p:nvSpPr>
            <p:cNvPr id="18459" name="Oval 23"/>
            <p:cNvSpPr>
              <a:spLocks noChangeArrowheads="1"/>
            </p:cNvSpPr>
            <p:nvPr/>
          </p:nvSpPr>
          <p:spPr bwMode="auto">
            <a:xfrm>
              <a:off x="731" y="1067"/>
              <a:ext cx="298" cy="202"/>
            </a:xfrm>
            <a:prstGeom prst="ellipse">
              <a:avLst/>
            </a:prstGeom>
            <a:solidFill>
              <a:schemeClr val="accent2"/>
            </a:solidFill>
            <a:ln w="38100">
              <a:solidFill>
                <a:srgbClr val="BADE78"/>
              </a:solidFill>
              <a:round/>
            </a:ln>
          </p:spPr>
          <p:txBody>
            <a:bodyPr wrap="none" anchor="ctr"/>
            <a:lstStyle/>
            <a:p>
              <a:pPr algn="ctr"/>
              <a:r>
                <a:rPr lang="en-US" altLang="zh-CN" sz="2400">
                  <a:ea typeface="黑体" panose="02010609060101010101" pitchFamily="2" charset="-122"/>
                </a:rPr>
                <a:t>v5</a:t>
              </a:r>
              <a:endParaRPr lang="en-US" altLang="zh-CN" sz="2400">
                <a:ea typeface="黑体" panose="02010609060101010101" pitchFamily="2" charset="-122"/>
              </a:endParaRPr>
            </a:p>
          </p:txBody>
        </p:sp>
        <p:sp>
          <p:nvSpPr>
            <p:cNvPr id="18460" name="Oval 24"/>
            <p:cNvSpPr>
              <a:spLocks noChangeArrowheads="1"/>
            </p:cNvSpPr>
            <p:nvPr/>
          </p:nvSpPr>
          <p:spPr bwMode="auto">
            <a:xfrm>
              <a:off x="384" y="577"/>
              <a:ext cx="298" cy="202"/>
            </a:xfrm>
            <a:prstGeom prst="ellipse">
              <a:avLst/>
            </a:prstGeom>
            <a:solidFill>
              <a:schemeClr val="accent2"/>
            </a:solidFill>
            <a:ln w="38100">
              <a:solidFill>
                <a:srgbClr val="BADE78"/>
              </a:solidFill>
              <a:round/>
            </a:ln>
          </p:spPr>
          <p:txBody>
            <a:bodyPr wrap="none" anchor="ctr"/>
            <a:lstStyle/>
            <a:p>
              <a:pPr algn="ctr"/>
              <a:r>
                <a:rPr lang="en-US" altLang="zh-CN" sz="2400">
                  <a:ea typeface="黑体" panose="02010609060101010101" pitchFamily="2" charset="-122"/>
                </a:rPr>
                <a:t>v6</a:t>
              </a:r>
              <a:endParaRPr lang="en-US" altLang="zh-CN" sz="2400">
                <a:ea typeface="黑体" panose="02010609060101010101" pitchFamily="2" charset="-122"/>
              </a:endParaRPr>
            </a:p>
          </p:txBody>
        </p:sp>
        <p:sp>
          <p:nvSpPr>
            <p:cNvPr id="18461" name="Line 25"/>
            <p:cNvSpPr>
              <a:spLocks noChangeShapeType="1"/>
            </p:cNvSpPr>
            <p:nvPr/>
          </p:nvSpPr>
          <p:spPr bwMode="auto">
            <a:xfrm flipV="1">
              <a:off x="2093" y="692"/>
              <a:ext cx="348" cy="375"/>
            </a:xfrm>
            <a:prstGeom prst="line">
              <a:avLst/>
            </a:prstGeom>
            <a:noFill/>
            <a:ln w="25400">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62" name="Line 26"/>
            <p:cNvSpPr>
              <a:spLocks noChangeShapeType="1"/>
            </p:cNvSpPr>
            <p:nvPr/>
          </p:nvSpPr>
          <p:spPr bwMode="auto">
            <a:xfrm flipV="1">
              <a:off x="653" y="663"/>
              <a:ext cx="1739" cy="0"/>
            </a:xfrm>
            <a:prstGeom prst="line">
              <a:avLst/>
            </a:prstGeom>
            <a:noFill/>
            <a:ln w="25400">
              <a:solidFill>
                <a:schemeClr val="bg2"/>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63" name="Line 27"/>
            <p:cNvSpPr>
              <a:spLocks noChangeShapeType="1"/>
            </p:cNvSpPr>
            <p:nvPr/>
          </p:nvSpPr>
          <p:spPr bwMode="auto">
            <a:xfrm>
              <a:off x="653" y="750"/>
              <a:ext cx="1192" cy="288"/>
            </a:xfrm>
            <a:prstGeom prst="line">
              <a:avLst/>
            </a:prstGeom>
            <a:noFill/>
            <a:ln w="25400">
              <a:solidFill>
                <a:schemeClr val="bg2"/>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64" name="Line 28"/>
            <p:cNvSpPr>
              <a:spLocks noChangeShapeType="1"/>
            </p:cNvSpPr>
            <p:nvPr/>
          </p:nvSpPr>
          <p:spPr bwMode="auto">
            <a:xfrm>
              <a:off x="901" y="288"/>
              <a:ext cx="994" cy="721"/>
            </a:xfrm>
            <a:prstGeom prst="line">
              <a:avLst/>
            </a:prstGeom>
            <a:noFill/>
            <a:ln w="25400">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65" name="Line 29"/>
            <p:cNvSpPr>
              <a:spLocks noChangeShapeType="1"/>
            </p:cNvSpPr>
            <p:nvPr/>
          </p:nvSpPr>
          <p:spPr bwMode="auto">
            <a:xfrm>
              <a:off x="504" y="779"/>
              <a:ext cx="248" cy="288"/>
            </a:xfrm>
            <a:prstGeom prst="line">
              <a:avLst/>
            </a:prstGeom>
            <a:noFill/>
            <a:ln w="25400">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66" name="Line 30"/>
            <p:cNvSpPr>
              <a:spLocks noChangeShapeType="1"/>
            </p:cNvSpPr>
            <p:nvPr/>
          </p:nvSpPr>
          <p:spPr bwMode="auto">
            <a:xfrm>
              <a:off x="2243" y="288"/>
              <a:ext cx="198" cy="202"/>
            </a:xfrm>
            <a:prstGeom prst="line">
              <a:avLst/>
            </a:prstGeom>
            <a:noFill/>
            <a:ln w="25400">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67" name="Text Box 31"/>
            <p:cNvSpPr txBox="1">
              <a:spLocks noChangeArrowheads="1"/>
            </p:cNvSpPr>
            <p:nvPr/>
          </p:nvSpPr>
          <p:spPr bwMode="auto">
            <a:xfrm>
              <a:off x="1249" y="0"/>
              <a:ext cx="2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400">
                  <a:ea typeface="黑体" panose="02010609060101010101" pitchFamily="2" charset="-122"/>
                </a:rPr>
                <a:t>5</a:t>
              </a:r>
              <a:endParaRPr lang="en-US" altLang="zh-CN" sz="2400">
                <a:ea typeface="黑体" panose="02010609060101010101" pitchFamily="2" charset="-122"/>
              </a:endParaRPr>
            </a:p>
          </p:txBody>
        </p:sp>
        <p:sp>
          <p:nvSpPr>
            <p:cNvPr id="18468" name="Text Box 32"/>
            <p:cNvSpPr txBox="1">
              <a:spLocks noChangeArrowheads="1"/>
            </p:cNvSpPr>
            <p:nvPr/>
          </p:nvSpPr>
          <p:spPr bwMode="auto">
            <a:xfrm>
              <a:off x="2342" y="202"/>
              <a:ext cx="2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400">
                  <a:ea typeface="黑体" panose="02010609060101010101" pitchFamily="2" charset="-122"/>
                </a:rPr>
                <a:t>4</a:t>
              </a:r>
              <a:endParaRPr lang="en-US" altLang="zh-CN" sz="2400">
                <a:ea typeface="黑体" panose="02010609060101010101" pitchFamily="2" charset="-122"/>
              </a:endParaRPr>
            </a:p>
          </p:txBody>
        </p:sp>
        <p:sp>
          <p:nvSpPr>
            <p:cNvPr id="18469" name="Text Box 33"/>
            <p:cNvSpPr txBox="1">
              <a:spLocks noChangeArrowheads="1"/>
            </p:cNvSpPr>
            <p:nvPr/>
          </p:nvSpPr>
          <p:spPr bwMode="auto">
            <a:xfrm>
              <a:off x="1646" y="230"/>
              <a:ext cx="2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400">
                  <a:ea typeface="黑体" panose="02010609060101010101" pitchFamily="2" charset="-122"/>
                </a:rPr>
                <a:t>8</a:t>
              </a:r>
              <a:endParaRPr lang="en-US" altLang="zh-CN" sz="2400">
                <a:ea typeface="黑体" panose="02010609060101010101" pitchFamily="2" charset="-122"/>
              </a:endParaRPr>
            </a:p>
          </p:txBody>
        </p:sp>
        <p:sp>
          <p:nvSpPr>
            <p:cNvPr id="18470" name="Text Box 34"/>
            <p:cNvSpPr txBox="1">
              <a:spLocks noChangeArrowheads="1"/>
            </p:cNvSpPr>
            <p:nvPr/>
          </p:nvSpPr>
          <p:spPr bwMode="auto">
            <a:xfrm>
              <a:off x="1597" y="489"/>
              <a:ext cx="2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400">
                  <a:ea typeface="黑体" panose="02010609060101010101" pitchFamily="2" charset="-122"/>
                </a:rPr>
                <a:t>9</a:t>
              </a:r>
              <a:endParaRPr lang="en-US" altLang="zh-CN" sz="2400">
                <a:ea typeface="黑体" panose="02010609060101010101" pitchFamily="2" charset="-122"/>
              </a:endParaRPr>
            </a:p>
          </p:txBody>
        </p:sp>
        <p:sp>
          <p:nvSpPr>
            <p:cNvPr id="18471" name="Text Box 35"/>
            <p:cNvSpPr txBox="1">
              <a:spLocks noChangeArrowheads="1"/>
            </p:cNvSpPr>
            <p:nvPr/>
          </p:nvSpPr>
          <p:spPr bwMode="auto">
            <a:xfrm>
              <a:off x="1100" y="338"/>
              <a:ext cx="2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400">
                  <a:ea typeface="黑体" panose="02010609060101010101" pitchFamily="2" charset="-122"/>
                </a:rPr>
                <a:t>7</a:t>
              </a:r>
              <a:endParaRPr lang="en-US" altLang="zh-CN" sz="2400">
                <a:ea typeface="黑体" panose="02010609060101010101" pitchFamily="2" charset="-122"/>
              </a:endParaRPr>
            </a:p>
          </p:txBody>
        </p:sp>
        <p:sp>
          <p:nvSpPr>
            <p:cNvPr id="18472" name="Text Box 36"/>
            <p:cNvSpPr txBox="1">
              <a:spLocks noChangeArrowheads="1"/>
            </p:cNvSpPr>
            <p:nvPr/>
          </p:nvSpPr>
          <p:spPr bwMode="auto">
            <a:xfrm>
              <a:off x="2243" y="836"/>
              <a:ext cx="2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400">
                  <a:ea typeface="黑体" panose="02010609060101010101" pitchFamily="2" charset="-122"/>
                </a:rPr>
                <a:t>5</a:t>
              </a:r>
              <a:endParaRPr lang="en-US" altLang="zh-CN" sz="2400">
                <a:ea typeface="黑体" panose="02010609060101010101" pitchFamily="2" charset="-122"/>
              </a:endParaRPr>
            </a:p>
          </p:txBody>
        </p:sp>
        <p:sp>
          <p:nvSpPr>
            <p:cNvPr id="18473" name="Text Box 37"/>
            <p:cNvSpPr txBox="1">
              <a:spLocks noChangeArrowheads="1"/>
            </p:cNvSpPr>
            <p:nvPr/>
          </p:nvSpPr>
          <p:spPr bwMode="auto">
            <a:xfrm>
              <a:off x="1299" y="1154"/>
              <a:ext cx="2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400">
                  <a:ea typeface="黑体" panose="02010609060101010101" pitchFamily="2" charset="-122"/>
                </a:rPr>
                <a:t>5</a:t>
              </a:r>
              <a:endParaRPr lang="en-US" altLang="zh-CN" sz="2400">
                <a:ea typeface="黑体" panose="02010609060101010101" pitchFamily="2" charset="-122"/>
              </a:endParaRPr>
            </a:p>
          </p:txBody>
        </p:sp>
        <p:sp>
          <p:nvSpPr>
            <p:cNvPr id="18474" name="Text Box 38"/>
            <p:cNvSpPr txBox="1">
              <a:spLocks noChangeArrowheads="1"/>
            </p:cNvSpPr>
            <p:nvPr/>
          </p:nvSpPr>
          <p:spPr bwMode="auto">
            <a:xfrm>
              <a:off x="1100" y="719"/>
              <a:ext cx="2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400">
                  <a:ea typeface="黑体" panose="02010609060101010101" pitchFamily="2" charset="-122"/>
                </a:rPr>
                <a:t>6</a:t>
              </a:r>
              <a:endParaRPr lang="en-US" altLang="zh-CN" sz="2400">
                <a:ea typeface="黑体" panose="02010609060101010101" pitchFamily="2" charset="-122"/>
              </a:endParaRPr>
            </a:p>
          </p:txBody>
        </p:sp>
        <p:sp>
          <p:nvSpPr>
            <p:cNvPr id="18475" name="Text Box 39"/>
            <p:cNvSpPr txBox="1">
              <a:spLocks noChangeArrowheads="1"/>
            </p:cNvSpPr>
            <p:nvPr/>
          </p:nvSpPr>
          <p:spPr bwMode="auto">
            <a:xfrm>
              <a:off x="460" y="810"/>
              <a:ext cx="2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400">
                  <a:solidFill>
                    <a:schemeClr val="bg2"/>
                  </a:solidFill>
                  <a:ea typeface="黑体" panose="02010609060101010101" pitchFamily="2" charset="-122"/>
                </a:rPr>
                <a:t>1</a:t>
              </a:r>
              <a:endParaRPr lang="en-US" altLang="zh-CN" sz="2400">
                <a:solidFill>
                  <a:schemeClr val="bg2"/>
                </a:solidFill>
                <a:ea typeface="黑体" panose="02010609060101010101" pitchFamily="2" charset="-122"/>
              </a:endParaRPr>
            </a:p>
          </p:txBody>
        </p:sp>
        <p:sp>
          <p:nvSpPr>
            <p:cNvPr id="18476" name="Text Box 40"/>
            <p:cNvSpPr txBox="1">
              <a:spLocks noChangeArrowheads="1"/>
            </p:cNvSpPr>
            <p:nvPr/>
          </p:nvSpPr>
          <p:spPr bwMode="auto">
            <a:xfrm>
              <a:off x="404" y="317"/>
              <a:ext cx="2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400">
                  <a:ea typeface="黑体" panose="02010609060101010101" pitchFamily="2" charset="-122"/>
                </a:rPr>
                <a:t>3</a:t>
              </a:r>
              <a:endParaRPr lang="en-US" altLang="zh-CN" sz="2400">
                <a:ea typeface="黑体" panose="02010609060101010101" pitchFamily="2" charset="-122"/>
              </a:endParaRPr>
            </a:p>
          </p:txBody>
        </p:sp>
      </p:grpSp>
      <p:sp>
        <p:nvSpPr>
          <p:cNvPr id="22562" name="Rectangle 41"/>
          <p:cNvSpPr>
            <a:spLocks noChangeArrowheads="1"/>
          </p:cNvSpPr>
          <p:nvPr/>
        </p:nvSpPr>
        <p:spPr bwMode="auto">
          <a:xfrm>
            <a:off x="3175" y="2628900"/>
            <a:ext cx="29829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b="1">
                <a:solidFill>
                  <a:schemeClr val="hlink"/>
                </a:solidFill>
              </a:rPr>
              <a:t>以有向网为例：</a:t>
            </a:r>
            <a:endParaRPr lang="zh-CN" altLang="en-US" sz="2800" b="1">
              <a:solidFill>
                <a:schemeClr val="hlink"/>
              </a:solidFill>
            </a:endParaRPr>
          </a:p>
        </p:txBody>
      </p:sp>
      <p:sp>
        <p:nvSpPr>
          <p:cNvPr id="22563" name="Text Box 44"/>
          <p:cNvSpPr txBox="1">
            <a:spLocks noChangeArrowheads="1"/>
          </p:cNvSpPr>
          <p:nvPr/>
        </p:nvSpPr>
        <p:spPr bwMode="auto">
          <a:xfrm>
            <a:off x="4117975" y="3238500"/>
            <a:ext cx="1820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zh-CN" altLang="en-US" sz="2400">
                <a:solidFill>
                  <a:schemeClr val="hlink"/>
                </a:solidFill>
                <a:ea typeface="黑体" panose="02010609060101010101" pitchFamily="2" charset="-122"/>
              </a:rPr>
              <a:t>邻接矩阵：</a:t>
            </a:r>
            <a:endParaRPr lang="zh-CN" altLang="en-US" sz="2400">
              <a:solidFill>
                <a:schemeClr val="hlink"/>
              </a:solidFill>
              <a:ea typeface="黑体" panose="02010609060101010101" pitchFamily="2" charset="-122"/>
            </a:endParaRPr>
          </a:p>
        </p:txBody>
      </p:sp>
      <p:sp>
        <p:nvSpPr>
          <p:cNvPr id="22564" name="AutoShape 45"/>
          <p:cNvSpPr/>
          <p:nvPr/>
        </p:nvSpPr>
        <p:spPr bwMode="auto">
          <a:xfrm>
            <a:off x="5870575" y="3314700"/>
            <a:ext cx="76200" cy="2103438"/>
          </a:xfrm>
          <a:prstGeom prst="leftBracket">
            <a:avLst>
              <a:gd name="adj" fmla="val 230035"/>
            </a:avLst>
          </a:prstGeom>
          <a:noFill/>
          <a:ln w="38100">
            <a:solidFill>
              <a:srgbClr val="BADE78"/>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22565" name="AutoShape 46"/>
          <p:cNvSpPr/>
          <p:nvPr/>
        </p:nvSpPr>
        <p:spPr bwMode="auto">
          <a:xfrm>
            <a:off x="8461375" y="3314700"/>
            <a:ext cx="152400" cy="2209800"/>
          </a:xfrm>
          <a:prstGeom prst="rightBracket">
            <a:avLst>
              <a:gd name="adj" fmla="val 120833"/>
            </a:avLst>
          </a:prstGeom>
          <a:noFill/>
          <a:ln w="38100">
            <a:solidFill>
              <a:srgbClr val="BADE78"/>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22566" name="Rectangle 47"/>
          <p:cNvSpPr>
            <a:spLocks noChangeArrowheads="1"/>
          </p:cNvSpPr>
          <p:nvPr/>
        </p:nvSpPr>
        <p:spPr bwMode="auto">
          <a:xfrm>
            <a:off x="6022975" y="3390900"/>
            <a:ext cx="26670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ea typeface="黑体" panose="02010609060101010101" pitchFamily="2" charset="-122"/>
              </a:rPr>
              <a:t>0</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a:t>
            </a:r>
            <a:r>
              <a:rPr lang="en-US" altLang="zh-CN" sz="2000" baseline="-6000">
                <a:solidFill>
                  <a:srgbClr val="C64BD3"/>
                </a:solidFill>
                <a:ea typeface="黑体" panose="02010609060101010101" pitchFamily="2" charset="-122"/>
              </a:rPr>
              <a:t>    </a:t>
            </a:r>
            <a:r>
              <a:rPr lang="en-US" altLang="zh-CN" sz="2400">
                <a:ea typeface="黑体" panose="02010609060101010101" pitchFamily="2" charset="-122"/>
              </a:rPr>
              <a:t>∞   ∞</a:t>
            </a:r>
            <a:r>
              <a:rPr lang="en-US" altLang="zh-CN" sz="2000">
                <a:solidFill>
                  <a:schemeClr val="accent1"/>
                </a:solidFill>
                <a:ea typeface="黑体" panose="02010609060101010101" pitchFamily="2" charset="-122"/>
              </a:rPr>
              <a:t>    </a:t>
            </a:r>
            <a:r>
              <a:rPr lang="en-US" altLang="zh-CN" sz="2400">
                <a:ea typeface="黑体" panose="02010609060101010101" pitchFamily="2" charset="-122"/>
              </a:rPr>
              <a:t>∞</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a:t>
            </a:r>
            <a:endParaRPr lang="en-US" altLang="zh-CN" sz="2400">
              <a:ea typeface="黑体" panose="02010609060101010101" pitchFamily="2" charset="-122"/>
            </a:endParaRPr>
          </a:p>
          <a:p>
            <a:pPr algn="ctr"/>
            <a:r>
              <a:rPr lang="en-US" altLang="zh-CN" sz="2400">
                <a:ea typeface="黑体" panose="02010609060101010101" pitchFamily="2" charset="-122"/>
              </a:rPr>
              <a:t>∞</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0</a:t>
            </a:r>
            <a:r>
              <a:rPr lang="en-US" altLang="zh-CN" sz="2000" baseline="-6000">
                <a:solidFill>
                  <a:srgbClr val="C64BD3"/>
                </a:solidFill>
                <a:ea typeface="黑体" panose="02010609060101010101" pitchFamily="2" charset="-122"/>
              </a:rPr>
              <a:t>    </a:t>
            </a:r>
            <a:r>
              <a:rPr lang="en-US" altLang="zh-CN" sz="2400">
                <a:ea typeface="黑体" panose="02010609060101010101" pitchFamily="2" charset="-122"/>
              </a:rPr>
              <a:t>∞   ∞</a:t>
            </a:r>
            <a:r>
              <a:rPr lang="en-US" altLang="zh-CN" sz="2000">
                <a:solidFill>
                  <a:schemeClr val="accent1"/>
                </a:solidFill>
                <a:ea typeface="黑体" panose="02010609060101010101" pitchFamily="2" charset="-122"/>
              </a:rPr>
              <a:t>    </a:t>
            </a:r>
            <a:r>
              <a:rPr lang="en-US" altLang="zh-CN" sz="2400">
                <a:ea typeface="黑体" panose="02010609060101010101" pitchFamily="2" charset="-122"/>
              </a:rPr>
              <a:t>∞</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a:t>
            </a:r>
            <a:endParaRPr lang="en-US" altLang="zh-CN" sz="2400">
              <a:ea typeface="黑体" panose="02010609060101010101" pitchFamily="2" charset="-122"/>
            </a:endParaRPr>
          </a:p>
          <a:p>
            <a:pPr algn="ctr"/>
            <a:r>
              <a:rPr lang="en-US" altLang="zh-CN" sz="2400">
                <a:ea typeface="黑体" panose="02010609060101010101" pitchFamily="2" charset="-122"/>
              </a:rPr>
              <a:t>∞</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a:t>
            </a:r>
            <a:r>
              <a:rPr lang="en-US" altLang="zh-CN" sz="2000" baseline="-6000">
                <a:solidFill>
                  <a:srgbClr val="C64BD3"/>
                </a:solidFill>
                <a:ea typeface="黑体" panose="02010609060101010101" pitchFamily="2" charset="-122"/>
              </a:rPr>
              <a:t>    </a:t>
            </a:r>
            <a:r>
              <a:rPr lang="en-US" altLang="zh-CN" sz="2400">
                <a:ea typeface="黑体" panose="02010609060101010101" pitchFamily="2" charset="-122"/>
              </a:rPr>
              <a:t>0   ∞</a:t>
            </a:r>
            <a:r>
              <a:rPr lang="en-US" altLang="zh-CN" sz="2000">
                <a:solidFill>
                  <a:schemeClr val="accent1"/>
                </a:solidFill>
                <a:ea typeface="黑体" panose="02010609060101010101" pitchFamily="2" charset="-122"/>
              </a:rPr>
              <a:t>    </a:t>
            </a:r>
            <a:r>
              <a:rPr lang="en-US" altLang="zh-CN" sz="2400">
                <a:ea typeface="黑体" panose="02010609060101010101" pitchFamily="2" charset="-122"/>
              </a:rPr>
              <a:t>∞</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a:t>
            </a:r>
            <a:endParaRPr lang="en-US" altLang="zh-CN" sz="2400">
              <a:solidFill>
                <a:schemeClr val="accent1"/>
              </a:solidFill>
              <a:ea typeface="黑体" panose="02010609060101010101" pitchFamily="2" charset="-122"/>
            </a:endParaRPr>
          </a:p>
          <a:p>
            <a:pPr algn="ctr"/>
            <a:r>
              <a:rPr lang="en-US" altLang="zh-CN" sz="2400">
                <a:ea typeface="黑体" panose="02010609060101010101" pitchFamily="2" charset="-122"/>
              </a:rPr>
              <a:t>∞</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a:t>
            </a:r>
            <a:r>
              <a:rPr lang="en-US" altLang="zh-CN" sz="2000" baseline="-6000">
                <a:solidFill>
                  <a:srgbClr val="C64BD3"/>
                </a:solidFill>
                <a:ea typeface="黑体" panose="02010609060101010101" pitchFamily="2" charset="-122"/>
              </a:rPr>
              <a:t>    </a:t>
            </a:r>
            <a:r>
              <a:rPr lang="en-US" altLang="zh-CN" sz="2400">
                <a:ea typeface="黑体" panose="02010609060101010101" pitchFamily="2" charset="-122"/>
              </a:rPr>
              <a:t>∞   0</a:t>
            </a:r>
            <a:r>
              <a:rPr lang="en-US" altLang="zh-CN" sz="2000">
                <a:solidFill>
                  <a:schemeClr val="accent1"/>
                </a:solidFill>
                <a:ea typeface="黑体" panose="02010609060101010101" pitchFamily="2" charset="-122"/>
              </a:rPr>
              <a:t>    </a:t>
            </a:r>
            <a:r>
              <a:rPr lang="en-US" altLang="zh-CN" sz="2400">
                <a:ea typeface="黑体" panose="02010609060101010101" pitchFamily="2" charset="-122"/>
              </a:rPr>
              <a:t>∞</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a:t>
            </a:r>
            <a:endParaRPr lang="en-US" altLang="zh-CN" sz="2400">
              <a:solidFill>
                <a:schemeClr val="accent1"/>
              </a:solidFill>
              <a:ea typeface="黑体" panose="02010609060101010101" pitchFamily="2" charset="-122"/>
            </a:endParaRPr>
          </a:p>
          <a:p>
            <a:pPr algn="ctr"/>
            <a:r>
              <a:rPr lang="en-US" altLang="zh-CN" sz="2400">
                <a:ea typeface="黑体" panose="02010609060101010101" pitchFamily="2" charset="-122"/>
              </a:rPr>
              <a:t>∞</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a:t>
            </a:r>
            <a:r>
              <a:rPr lang="en-US" altLang="zh-CN" sz="2000" baseline="-6000">
                <a:solidFill>
                  <a:srgbClr val="C64BD3"/>
                </a:solidFill>
                <a:ea typeface="黑体" panose="02010609060101010101" pitchFamily="2" charset="-122"/>
              </a:rPr>
              <a:t>    </a:t>
            </a:r>
            <a:r>
              <a:rPr lang="en-US" altLang="zh-CN" sz="2400">
                <a:ea typeface="黑体" panose="02010609060101010101" pitchFamily="2" charset="-122"/>
              </a:rPr>
              <a:t>∞   ∞</a:t>
            </a:r>
            <a:r>
              <a:rPr lang="en-US" altLang="zh-CN" sz="2000">
                <a:solidFill>
                  <a:schemeClr val="accent1"/>
                </a:solidFill>
                <a:ea typeface="黑体" panose="02010609060101010101" pitchFamily="2" charset="-122"/>
              </a:rPr>
              <a:t>    </a:t>
            </a:r>
            <a:r>
              <a:rPr lang="en-US" altLang="zh-CN" sz="2400">
                <a:ea typeface="黑体" panose="02010609060101010101" pitchFamily="2" charset="-122"/>
              </a:rPr>
              <a:t>0</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a:t>
            </a:r>
            <a:endParaRPr lang="en-US" altLang="zh-CN" sz="2400">
              <a:ea typeface="黑体" panose="02010609060101010101" pitchFamily="2" charset="-122"/>
            </a:endParaRPr>
          </a:p>
          <a:p>
            <a:pPr algn="ctr"/>
            <a:r>
              <a:rPr lang="en-US" altLang="zh-CN" sz="2400">
                <a:ea typeface="黑体" panose="02010609060101010101" pitchFamily="2" charset="-122"/>
              </a:rPr>
              <a:t>∞</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a:t>
            </a:r>
            <a:r>
              <a:rPr lang="en-US" altLang="zh-CN" sz="2000" baseline="-6000">
                <a:solidFill>
                  <a:srgbClr val="C64BD3"/>
                </a:solidFill>
                <a:ea typeface="黑体" panose="02010609060101010101" pitchFamily="2" charset="-122"/>
              </a:rPr>
              <a:t>    </a:t>
            </a:r>
            <a:r>
              <a:rPr lang="en-US" altLang="zh-CN" sz="2400">
                <a:ea typeface="黑体" panose="02010609060101010101" pitchFamily="2" charset="-122"/>
              </a:rPr>
              <a:t>∞   ∞</a:t>
            </a:r>
            <a:r>
              <a:rPr lang="en-US" altLang="zh-CN" sz="2000">
                <a:solidFill>
                  <a:schemeClr val="accent1"/>
                </a:solidFill>
                <a:ea typeface="黑体" panose="02010609060101010101" pitchFamily="2" charset="-122"/>
              </a:rPr>
              <a:t>    </a:t>
            </a:r>
            <a:r>
              <a:rPr lang="en-US" altLang="zh-CN" sz="2400">
                <a:ea typeface="黑体" panose="02010609060101010101" pitchFamily="2" charset="-122"/>
              </a:rPr>
              <a:t>∞</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0</a:t>
            </a:r>
            <a:endParaRPr lang="en-US" altLang="zh-CN" sz="2400">
              <a:ea typeface="黑体" panose="02010609060101010101" pitchFamily="2" charset="-122"/>
            </a:endParaRPr>
          </a:p>
        </p:txBody>
      </p:sp>
      <p:sp>
        <p:nvSpPr>
          <p:cNvPr id="22567" name="Text Box 48"/>
          <p:cNvSpPr txBox="1">
            <a:spLocks noChangeArrowheads="1"/>
          </p:cNvSpPr>
          <p:nvPr/>
        </p:nvSpPr>
        <p:spPr bwMode="auto">
          <a:xfrm>
            <a:off x="4243388" y="4086225"/>
            <a:ext cx="1600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800" b="1">
                <a:ea typeface="黑体" panose="02010609060101010101" pitchFamily="2" charset="-122"/>
              </a:rPr>
              <a:t>N.Edge =</a:t>
            </a:r>
            <a:endParaRPr lang="en-US" altLang="zh-CN" sz="2800" b="1">
              <a:ea typeface="黑体" panose="02010609060101010101" pitchFamily="2" charset="-122"/>
            </a:endParaRPr>
          </a:p>
        </p:txBody>
      </p:sp>
      <p:sp>
        <p:nvSpPr>
          <p:cNvPr id="22568" name="Rectangle 49"/>
          <p:cNvSpPr>
            <a:spLocks noChangeArrowheads="1"/>
          </p:cNvSpPr>
          <p:nvPr/>
        </p:nvSpPr>
        <p:spPr bwMode="auto">
          <a:xfrm>
            <a:off x="5784850" y="2881313"/>
            <a:ext cx="27860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b="1">
                <a:ea typeface="黑体" panose="02010609060101010101" pitchFamily="2" charset="-122"/>
              </a:rPr>
              <a:t>(  v1  v2</a:t>
            </a:r>
            <a:r>
              <a:rPr lang="en-US" altLang="zh-CN" sz="2000" b="1" baseline="-6000">
                <a:ea typeface="黑体" panose="02010609060101010101" pitchFamily="2" charset="-122"/>
              </a:rPr>
              <a:t>    </a:t>
            </a:r>
            <a:r>
              <a:rPr lang="en-US" altLang="zh-CN" sz="2000" b="1">
                <a:ea typeface="黑体" panose="02010609060101010101" pitchFamily="2" charset="-122"/>
              </a:rPr>
              <a:t>v3   v4   v5   v6  )</a:t>
            </a:r>
            <a:endParaRPr lang="en-US" altLang="zh-CN" sz="2000" b="1">
              <a:ea typeface="黑体" panose="02010609060101010101" pitchFamily="2" charset="-122"/>
            </a:endParaRPr>
          </a:p>
        </p:txBody>
      </p:sp>
      <p:sp>
        <p:nvSpPr>
          <p:cNvPr id="22569" name="Rectangle 60"/>
          <p:cNvSpPr>
            <a:spLocks noChangeArrowheads="1"/>
          </p:cNvSpPr>
          <p:nvPr/>
        </p:nvSpPr>
        <p:spPr bwMode="auto">
          <a:xfrm>
            <a:off x="4422775" y="2857500"/>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a:solidFill>
                  <a:schemeClr val="hlink"/>
                </a:solidFill>
                <a:ea typeface="黑体" panose="02010609060101010101" pitchFamily="2" charset="-122"/>
              </a:rPr>
              <a:t>顶点表：</a:t>
            </a:r>
            <a:endParaRPr lang="zh-CN" altLang="en-US" sz="2400">
              <a:solidFill>
                <a:schemeClr val="hlink"/>
              </a:solidFill>
              <a:ea typeface="黑体" panose="02010609060101010101" pitchFamily="2" charset="-122"/>
            </a:endParaRPr>
          </a:p>
        </p:txBody>
      </p:sp>
      <p:sp>
        <p:nvSpPr>
          <p:cNvPr id="22570" name="Rectangle 63"/>
          <p:cNvSpPr>
            <a:spLocks noChangeArrowheads="1"/>
          </p:cNvSpPr>
          <p:nvPr/>
        </p:nvSpPr>
        <p:spPr bwMode="auto">
          <a:xfrm>
            <a:off x="5922963" y="3392488"/>
            <a:ext cx="2624137" cy="2057400"/>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ea typeface="黑体" panose="02010609060101010101" pitchFamily="2" charset="-122"/>
              </a:rPr>
              <a:t>0</a:t>
            </a:r>
            <a:r>
              <a:rPr lang="en-US" altLang="zh-CN" sz="2000">
                <a:solidFill>
                  <a:srgbClr val="CDE5F3"/>
                </a:solidFill>
                <a:ea typeface="黑体" panose="02010609060101010101" pitchFamily="2" charset="-122"/>
                <a:sym typeface="Symbol" panose="05050102010706020507" pitchFamily="18" charset="2"/>
              </a:rPr>
              <a:t>   </a:t>
            </a:r>
            <a:r>
              <a:rPr lang="en-US" altLang="zh-CN" sz="2000">
                <a:solidFill>
                  <a:schemeClr val="hlink"/>
                </a:solidFill>
                <a:ea typeface="黑体" panose="02010609060101010101" pitchFamily="2" charset="-122"/>
              </a:rPr>
              <a:t>5</a:t>
            </a:r>
            <a:r>
              <a:rPr lang="en-US" altLang="zh-CN" sz="2000" baseline="-6000">
                <a:solidFill>
                  <a:srgbClr val="C64BD3"/>
                </a:solidFill>
                <a:ea typeface="黑体" panose="02010609060101010101" pitchFamily="2" charset="-122"/>
              </a:rPr>
              <a:t>    </a:t>
            </a:r>
            <a:r>
              <a:rPr lang="en-US" altLang="zh-CN" sz="2400">
                <a:ea typeface="黑体" panose="02010609060101010101" pitchFamily="2" charset="-122"/>
              </a:rPr>
              <a:t>∞  </a:t>
            </a:r>
            <a:r>
              <a:rPr lang="en-US" altLang="zh-CN" sz="2000">
                <a:solidFill>
                  <a:srgbClr val="CDE5F3"/>
                </a:solidFill>
                <a:ea typeface="黑体" panose="02010609060101010101" pitchFamily="2" charset="-122"/>
                <a:sym typeface="Symbol" panose="05050102010706020507" pitchFamily="18" charset="2"/>
              </a:rPr>
              <a:t> </a:t>
            </a:r>
            <a:r>
              <a:rPr lang="en-US" altLang="zh-CN" sz="2000">
                <a:solidFill>
                  <a:schemeClr val="hlink"/>
                </a:solidFill>
                <a:ea typeface="黑体" panose="02010609060101010101" pitchFamily="2" charset="-122"/>
              </a:rPr>
              <a:t>7</a:t>
            </a:r>
            <a:r>
              <a:rPr lang="en-US" altLang="zh-CN" sz="2000">
                <a:solidFill>
                  <a:schemeClr val="accent1"/>
                </a:solidFill>
                <a:ea typeface="黑体" panose="02010609060101010101" pitchFamily="2" charset="-122"/>
              </a:rPr>
              <a:t>  </a:t>
            </a:r>
            <a:r>
              <a:rPr lang="en-US" altLang="zh-CN" sz="2400">
                <a:ea typeface="黑体" panose="02010609060101010101" pitchFamily="2" charset="-122"/>
              </a:rPr>
              <a:t>∞</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a:t>
            </a:r>
            <a:endParaRPr lang="en-US" altLang="zh-CN" sz="2400">
              <a:ea typeface="黑体" panose="02010609060101010101" pitchFamily="2" charset="-122"/>
            </a:endParaRPr>
          </a:p>
          <a:p>
            <a:pPr algn="ctr"/>
            <a:r>
              <a:rPr lang="en-US" altLang="zh-CN" sz="2400">
                <a:ea typeface="黑体" panose="02010609060101010101" pitchFamily="2" charset="-122"/>
              </a:rPr>
              <a:t>∞</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0</a:t>
            </a:r>
            <a:r>
              <a:rPr lang="en-US" altLang="zh-CN" sz="2000">
                <a:solidFill>
                  <a:srgbClr val="CDE5F3"/>
                </a:solidFill>
                <a:ea typeface="黑体" panose="02010609060101010101" pitchFamily="2" charset="-122"/>
                <a:sym typeface="Symbol" panose="05050102010706020507" pitchFamily="18" charset="2"/>
              </a:rPr>
              <a:t>  </a:t>
            </a:r>
            <a:r>
              <a:rPr lang="en-US" altLang="zh-CN" sz="2000">
                <a:solidFill>
                  <a:schemeClr val="accent1"/>
                </a:solidFill>
                <a:ea typeface="黑体" panose="02010609060101010101" pitchFamily="2" charset="-122"/>
              </a:rPr>
              <a:t> </a:t>
            </a:r>
            <a:r>
              <a:rPr lang="en-US" altLang="zh-CN" sz="2000">
                <a:solidFill>
                  <a:schemeClr val="hlink"/>
                </a:solidFill>
                <a:ea typeface="黑体" panose="02010609060101010101" pitchFamily="2" charset="-122"/>
              </a:rPr>
              <a:t>4</a:t>
            </a:r>
            <a:r>
              <a:rPr lang="en-US" altLang="zh-CN" sz="2000" baseline="-6000">
                <a:solidFill>
                  <a:srgbClr val="C64BD3"/>
                </a:solidFill>
                <a:ea typeface="黑体" panose="02010609060101010101" pitchFamily="2" charset="-122"/>
              </a:rPr>
              <a:t>     </a:t>
            </a:r>
            <a:r>
              <a:rPr lang="en-US" altLang="zh-CN" sz="2400">
                <a:ea typeface="黑体" panose="02010609060101010101" pitchFamily="2" charset="-122"/>
              </a:rPr>
              <a:t>∞</a:t>
            </a:r>
            <a:r>
              <a:rPr lang="en-US" altLang="zh-CN" sz="2000">
                <a:solidFill>
                  <a:schemeClr val="accent1"/>
                </a:solidFill>
                <a:ea typeface="黑体" panose="02010609060101010101" pitchFamily="2" charset="-122"/>
              </a:rPr>
              <a:t>  </a:t>
            </a:r>
            <a:r>
              <a:rPr lang="en-US" altLang="zh-CN" sz="2400">
                <a:ea typeface="黑体" panose="02010609060101010101" pitchFamily="2" charset="-122"/>
              </a:rPr>
              <a:t>∞</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a:t>
            </a:r>
            <a:endParaRPr lang="en-US" altLang="zh-CN" sz="2400">
              <a:ea typeface="黑体" panose="02010609060101010101" pitchFamily="2" charset="-122"/>
            </a:endParaRPr>
          </a:p>
          <a:p>
            <a:pPr algn="ctr"/>
            <a:r>
              <a:rPr lang="en-US" altLang="zh-CN" sz="2000">
                <a:solidFill>
                  <a:schemeClr val="hlink"/>
                </a:solidFill>
                <a:ea typeface="黑体" panose="02010609060101010101" pitchFamily="2" charset="-122"/>
              </a:rPr>
              <a:t>8</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0</a:t>
            </a:r>
            <a:r>
              <a:rPr lang="en-US" altLang="zh-CN" sz="2000" baseline="-6000">
                <a:solidFill>
                  <a:srgbClr val="C64BD3"/>
                </a:solidFill>
                <a:ea typeface="黑体" panose="02010609060101010101" pitchFamily="2" charset="-122"/>
              </a:rPr>
              <a:t>   </a:t>
            </a:r>
            <a:r>
              <a:rPr lang="en-US" altLang="zh-CN" sz="2400">
                <a:ea typeface="黑体" panose="02010609060101010101" pitchFamily="2" charset="-122"/>
              </a:rPr>
              <a:t>∞  ∞</a:t>
            </a:r>
            <a:r>
              <a:rPr lang="en-US" altLang="zh-CN" sz="2000">
                <a:solidFill>
                  <a:srgbClr val="CDE5F3"/>
                </a:solidFill>
                <a:ea typeface="黑体" panose="02010609060101010101" pitchFamily="2" charset="-122"/>
                <a:sym typeface="Symbol" panose="05050102010706020507" pitchFamily="18" charset="2"/>
              </a:rPr>
              <a:t>   </a:t>
            </a:r>
            <a:r>
              <a:rPr lang="en-US" altLang="zh-CN" sz="2000">
                <a:solidFill>
                  <a:schemeClr val="hlink"/>
                </a:solidFill>
                <a:ea typeface="黑体" panose="02010609060101010101" pitchFamily="2" charset="-122"/>
              </a:rPr>
              <a:t>9</a:t>
            </a:r>
            <a:endParaRPr lang="en-US" altLang="zh-CN" sz="2000">
              <a:solidFill>
                <a:schemeClr val="hlink"/>
              </a:solidFill>
              <a:ea typeface="黑体" panose="02010609060101010101" pitchFamily="2" charset="-122"/>
            </a:endParaRPr>
          </a:p>
          <a:p>
            <a:pPr algn="ctr"/>
            <a:r>
              <a:rPr lang="en-US" altLang="zh-CN" sz="2400">
                <a:ea typeface="黑体" panose="02010609060101010101" pitchFamily="2" charset="-122"/>
              </a:rPr>
              <a:t>∞</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a:t>
            </a:r>
            <a:r>
              <a:rPr lang="en-US" altLang="zh-CN" sz="2000" baseline="-6000">
                <a:solidFill>
                  <a:srgbClr val="C64BD3"/>
                </a:solidFill>
                <a:ea typeface="黑体" panose="02010609060101010101" pitchFamily="2" charset="-122"/>
              </a:rPr>
              <a:t>   </a:t>
            </a:r>
            <a:r>
              <a:rPr lang="en-US" altLang="zh-CN" sz="2000">
                <a:solidFill>
                  <a:schemeClr val="hlink"/>
                </a:solidFill>
                <a:ea typeface="黑体" panose="02010609060101010101" pitchFamily="2" charset="-122"/>
              </a:rPr>
              <a:t> 5 </a:t>
            </a:r>
            <a:r>
              <a:rPr lang="en-US" altLang="zh-CN" sz="2400">
                <a:ea typeface="黑体" panose="02010609060101010101" pitchFamily="2" charset="-122"/>
              </a:rPr>
              <a:t>  0</a:t>
            </a:r>
            <a:r>
              <a:rPr lang="en-US" altLang="zh-CN" sz="2000">
                <a:solidFill>
                  <a:schemeClr val="accent1"/>
                </a:solidFill>
                <a:ea typeface="黑体" panose="02010609060101010101" pitchFamily="2" charset="-122"/>
              </a:rPr>
              <a:t>  </a:t>
            </a:r>
            <a:r>
              <a:rPr lang="en-US" altLang="zh-CN" sz="2400">
                <a:ea typeface="黑体" panose="02010609060101010101" pitchFamily="2" charset="-122"/>
              </a:rPr>
              <a:t>∞</a:t>
            </a:r>
            <a:r>
              <a:rPr lang="en-US" altLang="zh-CN" sz="2000">
                <a:solidFill>
                  <a:srgbClr val="CDE5F3"/>
                </a:solidFill>
                <a:ea typeface="黑体" panose="02010609060101010101" pitchFamily="2" charset="-122"/>
                <a:sym typeface="Symbol" panose="05050102010706020507" pitchFamily="18" charset="2"/>
              </a:rPr>
              <a:t>   </a:t>
            </a:r>
            <a:r>
              <a:rPr lang="en-US" altLang="zh-CN" sz="2000">
                <a:solidFill>
                  <a:schemeClr val="hlink"/>
                </a:solidFill>
                <a:ea typeface="黑体" panose="02010609060101010101" pitchFamily="2" charset="-122"/>
              </a:rPr>
              <a:t>6</a:t>
            </a:r>
            <a:endParaRPr lang="en-US" altLang="zh-CN" sz="2000">
              <a:solidFill>
                <a:schemeClr val="hlink"/>
              </a:solidFill>
              <a:ea typeface="黑体" panose="02010609060101010101" pitchFamily="2" charset="-122"/>
            </a:endParaRPr>
          </a:p>
          <a:p>
            <a:pPr algn="ctr"/>
            <a:r>
              <a:rPr lang="en-US" altLang="zh-CN" sz="2400">
                <a:ea typeface="黑体" panose="02010609060101010101" pitchFamily="2" charset="-122"/>
              </a:rPr>
              <a:t>∞</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a:t>
            </a:r>
            <a:r>
              <a:rPr lang="en-US" altLang="zh-CN" sz="2000" baseline="-6000">
                <a:solidFill>
                  <a:srgbClr val="C64BD3"/>
                </a:solidFill>
                <a:ea typeface="黑体" panose="02010609060101010101" pitchFamily="2" charset="-122"/>
              </a:rPr>
              <a:t>    </a:t>
            </a:r>
            <a:r>
              <a:rPr lang="en-US" altLang="zh-CN" sz="2400">
                <a:ea typeface="黑体" panose="02010609060101010101" pitchFamily="2" charset="-122"/>
              </a:rPr>
              <a:t>∞ </a:t>
            </a:r>
            <a:r>
              <a:rPr lang="en-US" altLang="zh-CN" sz="2000">
                <a:solidFill>
                  <a:srgbClr val="CDE5F3"/>
                </a:solidFill>
                <a:ea typeface="黑体" panose="02010609060101010101" pitchFamily="2" charset="-122"/>
                <a:sym typeface="Symbol" panose="05050102010706020507" pitchFamily="18" charset="2"/>
              </a:rPr>
              <a:t>  </a:t>
            </a:r>
            <a:r>
              <a:rPr lang="en-US" altLang="zh-CN" sz="2000">
                <a:solidFill>
                  <a:schemeClr val="hlink"/>
                </a:solidFill>
                <a:ea typeface="黑体" panose="02010609060101010101" pitchFamily="2" charset="-122"/>
              </a:rPr>
              <a:t>5</a:t>
            </a:r>
            <a:r>
              <a:rPr lang="en-US" altLang="zh-CN" sz="2000">
                <a:solidFill>
                  <a:schemeClr val="accent1"/>
                </a:solidFill>
                <a:ea typeface="黑体" panose="02010609060101010101" pitchFamily="2" charset="-122"/>
              </a:rPr>
              <a:t>   </a:t>
            </a:r>
            <a:r>
              <a:rPr lang="en-US" altLang="zh-CN" sz="2400">
                <a:ea typeface="黑体" panose="02010609060101010101" pitchFamily="2" charset="-122"/>
              </a:rPr>
              <a:t>0</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a:t>
            </a:r>
            <a:endParaRPr lang="en-US" altLang="zh-CN" sz="2400">
              <a:ea typeface="黑体" panose="02010609060101010101" pitchFamily="2" charset="-122"/>
            </a:endParaRPr>
          </a:p>
          <a:p>
            <a:pPr algn="ctr"/>
            <a:r>
              <a:rPr lang="en-US" altLang="zh-CN" sz="2000">
                <a:solidFill>
                  <a:schemeClr val="hlink"/>
                </a:solidFill>
                <a:ea typeface="黑体" panose="02010609060101010101" pitchFamily="2" charset="-122"/>
              </a:rPr>
              <a:t>3</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a:t>
            </a:r>
            <a:r>
              <a:rPr lang="en-US" altLang="zh-CN" sz="2000" baseline="-6000">
                <a:solidFill>
                  <a:srgbClr val="C64BD3"/>
                </a:solidFill>
                <a:ea typeface="黑体" panose="02010609060101010101" pitchFamily="2" charset="-122"/>
              </a:rPr>
              <a:t>    </a:t>
            </a:r>
            <a:r>
              <a:rPr lang="en-US" altLang="zh-CN" sz="2400">
                <a:ea typeface="黑体" panose="02010609060101010101" pitchFamily="2" charset="-122"/>
              </a:rPr>
              <a:t>∞  ∞</a:t>
            </a:r>
            <a:r>
              <a:rPr lang="en-US" altLang="zh-CN" sz="2000">
                <a:solidFill>
                  <a:schemeClr val="accent1"/>
                </a:solidFill>
                <a:ea typeface="黑体" panose="02010609060101010101" pitchFamily="2" charset="-122"/>
              </a:rPr>
              <a:t>   </a:t>
            </a:r>
            <a:r>
              <a:rPr lang="en-US" altLang="zh-CN" sz="2000">
                <a:solidFill>
                  <a:schemeClr val="hlink"/>
                </a:solidFill>
                <a:ea typeface="黑体" panose="02010609060101010101" pitchFamily="2" charset="-122"/>
              </a:rPr>
              <a:t>1</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0</a:t>
            </a:r>
            <a:endParaRPr lang="en-US" altLang="zh-CN" sz="2400">
              <a:ea typeface="黑体" panose="02010609060101010101" pitchFamily="2" charset="-122"/>
            </a:endParaRPr>
          </a:p>
        </p:txBody>
      </p:sp>
      <p:sp>
        <p:nvSpPr>
          <p:cNvPr id="22571" name="Rectangle 49"/>
          <p:cNvSpPr>
            <a:spLocks noChangeArrowheads="1"/>
          </p:cNvSpPr>
          <p:nvPr/>
        </p:nvSpPr>
        <p:spPr bwMode="auto">
          <a:xfrm>
            <a:off x="8501063" y="3024188"/>
            <a:ext cx="642937" cy="264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lnSpc>
                <a:spcPct val="150000"/>
              </a:lnSpc>
            </a:pPr>
            <a:r>
              <a:rPr lang="en-US" altLang="zh-CN" sz="2000" b="1">
                <a:ea typeface="黑体" panose="02010609060101010101" pitchFamily="2" charset="-122"/>
              </a:rPr>
              <a:t> v1</a:t>
            </a:r>
            <a:endParaRPr lang="en-US" altLang="zh-CN" sz="2000" b="1">
              <a:ea typeface="黑体" panose="02010609060101010101" pitchFamily="2" charset="-122"/>
            </a:endParaRPr>
          </a:p>
          <a:p>
            <a:pPr algn="ctr"/>
            <a:r>
              <a:rPr lang="en-US" altLang="zh-CN" sz="2000" b="1">
                <a:ea typeface="黑体" panose="02010609060101010101" pitchFamily="2" charset="-122"/>
              </a:rPr>
              <a:t> v2</a:t>
            </a:r>
            <a:endParaRPr lang="en-US" altLang="zh-CN" sz="2000" b="1">
              <a:ea typeface="黑体" panose="02010609060101010101" pitchFamily="2" charset="-122"/>
            </a:endParaRPr>
          </a:p>
          <a:p>
            <a:pPr algn="ctr">
              <a:lnSpc>
                <a:spcPct val="150000"/>
              </a:lnSpc>
            </a:pPr>
            <a:r>
              <a:rPr lang="en-US" altLang="zh-CN" sz="2000" b="1" baseline="-6000">
                <a:ea typeface="黑体" panose="02010609060101010101" pitchFamily="2" charset="-122"/>
              </a:rPr>
              <a:t> </a:t>
            </a:r>
            <a:r>
              <a:rPr lang="en-US" altLang="zh-CN" sz="2000" b="1">
                <a:ea typeface="黑体" panose="02010609060101010101" pitchFamily="2" charset="-122"/>
              </a:rPr>
              <a:t>v3</a:t>
            </a:r>
            <a:endParaRPr lang="en-US" altLang="zh-CN" sz="2000" b="1">
              <a:ea typeface="黑体" panose="02010609060101010101" pitchFamily="2" charset="-122"/>
            </a:endParaRPr>
          </a:p>
          <a:p>
            <a:pPr algn="ctr"/>
            <a:r>
              <a:rPr lang="zh-CN" altLang="en-US" sz="2000" b="1">
                <a:ea typeface="黑体" panose="02010609060101010101" pitchFamily="2" charset="-122"/>
              </a:rPr>
              <a:t>  </a:t>
            </a:r>
            <a:r>
              <a:rPr lang="en-US" altLang="zh-CN" sz="2000" b="1">
                <a:ea typeface="黑体" panose="02010609060101010101" pitchFamily="2" charset="-122"/>
              </a:rPr>
              <a:t>v4  </a:t>
            </a:r>
            <a:endParaRPr lang="en-US" altLang="zh-CN" sz="2000" b="1">
              <a:ea typeface="黑体" panose="02010609060101010101" pitchFamily="2" charset="-122"/>
            </a:endParaRPr>
          </a:p>
          <a:p>
            <a:pPr algn="ctr">
              <a:lnSpc>
                <a:spcPct val="150000"/>
              </a:lnSpc>
            </a:pPr>
            <a:r>
              <a:rPr lang="en-US" altLang="zh-CN" sz="2000" b="1">
                <a:ea typeface="黑体" panose="02010609060101010101" pitchFamily="2" charset="-122"/>
              </a:rPr>
              <a:t> </a:t>
            </a:r>
            <a:r>
              <a:rPr lang="zh-CN" altLang="en-US" sz="2000" b="1">
                <a:ea typeface="黑体" panose="02010609060101010101" pitchFamily="2" charset="-122"/>
              </a:rPr>
              <a:t>   </a:t>
            </a:r>
            <a:r>
              <a:rPr lang="en-US" altLang="zh-CN" sz="2000" b="1">
                <a:ea typeface="黑体" panose="02010609060101010101" pitchFamily="2" charset="-122"/>
              </a:rPr>
              <a:t>v5   </a:t>
            </a:r>
            <a:endParaRPr lang="en-US" altLang="zh-CN" sz="2000" b="1">
              <a:ea typeface="黑体" panose="02010609060101010101" pitchFamily="2" charset="-122"/>
            </a:endParaRPr>
          </a:p>
          <a:p>
            <a:pPr algn="ctr"/>
            <a:r>
              <a:rPr lang="zh-CN" altLang="en-US" sz="2000" b="1">
                <a:ea typeface="黑体" panose="02010609060101010101" pitchFamily="2" charset="-122"/>
              </a:rPr>
              <a:t>  </a:t>
            </a:r>
            <a:r>
              <a:rPr lang="en-US" altLang="zh-CN" sz="2000" b="1">
                <a:ea typeface="黑体" panose="02010609060101010101" pitchFamily="2" charset="-122"/>
              </a:rPr>
              <a:t>v6 </a:t>
            </a:r>
            <a:endParaRPr lang="en-US" altLang="zh-CN" sz="2000" b="1">
              <a:ea typeface="黑体" panose="02010609060101010101" pitchFamily="2" charset="-122"/>
            </a:endParaRPr>
          </a:p>
        </p:txBody>
      </p:sp>
      <p:graphicFrame>
        <p:nvGraphicFramePr>
          <p:cNvPr id="18449" name="Object 44"/>
          <p:cNvGraphicFramePr>
            <a:graphicFrameLocks noChangeAspect="1"/>
          </p:cNvGraphicFramePr>
          <p:nvPr/>
        </p:nvGraphicFramePr>
        <p:xfrm>
          <a:off x="847725" y="1055688"/>
          <a:ext cx="8001000" cy="1422400"/>
        </p:xfrm>
        <a:graphic>
          <a:graphicData uri="http://schemas.openxmlformats.org/presentationml/2006/ole">
            <mc:AlternateContent xmlns:mc="http://schemas.openxmlformats.org/markup-compatibility/2006">
              <mc:Choice xmlns:v="urn:schemas-microsoft-com:vml" Requires="v">
                <p:oleObj spid="_x0000_s2058" name="" r:id="rId1" imgW="3542030" imgH="660400" progId="Equation.3">
                  <p:embed/>
                </p:oleObj>
              </mc:Choice>
              <mc:Fallback>
                <p:oleObj name="" r:id="rId1" imgW="3542030" imgH="660400" progId="Equation.3">
                  <p:embed/>
                  <p:pic>
                    <p:nvPicPr>
                      <p:cNvPr id="0" name="Object 4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725" y="1055688"/>
                        <a:ext cx="8001000"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562"/>
                                        </p:tgtEl>
                                        <p:attrNameLst>
                                          <p:attrName>style.visibility</p:attrName>
                                        </p:attrNameLst>
                                      </p:cBhvr>
                                      <p:to>
                                        <p:strVal val="visible"/>
                                      </p:to>
                                    </p:set>
                                    <p:animEffect transition="in" filter="wipe(left)">
                                      <p:cBhvr>
                                        <p:cTn id="7" dur="500"/>
                                        <p:tgtEl>
                                          <p:spTgt spid="22562"/>
                                        </p:tgtEl>
                                      </p:cBhvr>
                                    </p:animEffect>
                                  </p:childTnLst>
                                </p:cTn>
                              </p:par>
                              <p:par>
                                <p:cTn id="8" presetID="12" presetClass="entr" presetSubtype="4" fill="hold" nodeType="withEffect">
                                  <p:stCondLst>
                                    <p:cond delay="0"/>
                                  </p:stCondLst>
                                  <p:childTnLst>
                                    <p:set>
                                      <p:cBhvr>
                                        <p:cTn id="9" dur="1" fill="hold">
                                          <p:stCondLst>
                                            <p:cond delay="0"/>
                                          </p:stCondLst>
                                        </p:cTn>
                                        <p:tgtEl>
                                          <p:spTgt spid="22534"/>
                                        </p:tgtEl>
                                        <p:attrNameLst>
                                          <p:attrName>style.visibility</p:attrName>
                                        </p:attrNameLst>
                                      </p:cBhvr>
                                      <p:to>
                                        <p:strVal val="visible"/>
                                      </p:to>
                                    </p:set>
                                    <p:animEffect transition="in" filter="slide(fromBottom)">
                                      <p:cBhvr>
                                        <p:cTn id="10" dur="500"/>
                                        <p:tgtEl>
                                          <p:spTgt spid="2253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2569"/>
                                        </p:tgtEl>
                                        <p:attrNameLst>
                                          <p:attrName>style.visibility</p:attrName>
                                        </p:attrNameLst>
                                      </p:cBhvr>
                                      <p:to>
                                        <p:strVal val="visible"/>
                                      </p:to>
                                    </p:set>
                                  </p:childTnLst>
                                </p:cTn>
                              </p:par>
                              <p:par>
                                <p:cTn id="15" presetID="22" presetClass="entr" presetSubtype="8" fill="hold" grpId="0" nodeType="withEffect">
                                  <p:stCondLst>
                                    <p:cond delay="0"/>
                                  </p:stCondLst>
                                  <p:childTnLst>
                                    <p:set>
                                      <p:cBhvr>
                                        <p:cTn id="16" dur="1" fill="hold">
                                          <p:stCondLst>
                                            <p:cond delay="0"/>
                                          </p:stCondLst>
                                        </p:cTn>
                                        <p:tgtEl>
                                          <p:spTgt spid="22568"/>
                                        </p:tgtEl>
                                        <p:attrNameLst>
                                          <p:attrName>style.visibility</p:attrName>
                                        </p:attrNameLst>
                                      </p:cBhvr>
                                      <p:to>
                                        <p:strVal val="visible"/>
                                      </p:to>
                                    </p:set>
                                    <p:animEffect transition="in" filter="wipe(left)">
                                      <p:cBhvr>
                                        <p:cTn id="17" dur="500"/>
                                        <p:tgtEl>
                                          <p:spTgt spid="22568"/>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22563"/>
                                        </p:tgtEl>
                                        <p:attrNameLst>
                                          <p:attrName>style.visibility</p:attrName>
                                        </p:attrNameLst>
                                      </p:cBhvr>
                                      <p:to>
                                        <p:strVal val="visible"/>
                                      </p:to>
                                    </p:set>
                                    <p:animEffect transition="in" filter="wipe(left)">
                                      <p:cBhvr>
                                        <p:cTn id="20" dur="500"/>
                                        <p:tgtEl>
                                          <p:spTgt spid="22563"/>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2567"/>
                                        </p:tgtEl>
                                        <p:attrNameLst>
                                          <p:attrName>style.visibility</p:attrName>
                                        </p:attrNameLst>
                                      </p:cBhvr>
                                      <p:to>
                                        <p:strVal val="visible"/>
                                      </p:to>
                                    </p:set>
                                    <p:animEffect transition="in" filter="wipe(left)">
                                      <p:cBhvr>
                                        <p:cTn id="23" dur="500"/>
                                        <p:tgtEl>
                                          <p:spTgt spid="22567"/>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22564"/>
                                        </p:tgtEl>
                                        <p:attrNameLst>
                                          <p:attrName>style.visibility</p:attrName>
                                        </p:attrNameLst>
                                      </p:cBhvr>
                                      <p:to>
                                        <p:strVal val="visible"/>
                                      </p:to>
                                    </p:set>
                                    <p:animEffect transition="in" filter="wipe(up)">
                                      <p:cBhvr>
                                        <p:cTn id="26" dur="500"/>
                                        <p:tgtEl>
                                          <p:spTgt spid="22564"/>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22565"/>
                                        </p:tgtEl>
                                        <p:attrNameLst>
                                          <p:attrName>style.visibility</p:attrName>
                                        </p:attrNameLst>
                                      </p:cBhvr>
                                      <p:to>
                                        <p:strVal val="visible"/>
                                      </p:to>
                                    </p:set>
                                    <p:animEffect transition="in" filter="wipe(up)">
                                      <p:cBhvr>
                                        <p:cTn id="29" dur="500"/>
                                        <p:tgtEl>
                                          <p:spTgt spid="22565"/>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2571"/>
                                        </p:tgtEl>
                                        <p:attrNameLst>
                                          <p:attrName>style.visibility</p:attrName>
                                        </p:attrNameLst>
                                      </p:cBhvr>
                                      <p:to>
                                        <p:strVal val="visible"/>
                                      </p:to>
                                    </p:set>
                                    <p:animEffect transition="in" filter="wipe(left)">
                                      <p:cBhvr>
                                        <p:cTn id="32" dur="500"/>
                                        <p:tgtEl>
                                          <p:spTgt spid="22571"/>
                                        </p:tgtEl>
                                      </p:cBhvr>
                                    </p:animEffect>
                                  </p:childTnLst>
                                </p:cTn>
                              </p:par>
                              <p:par>
                                <p:cTn id="33" presetID="1" presetClass="entr" presetSubtype="0" fill="hold" grpId="0" nodeType="withEffect">
                                  <p:stCondLst>
                                    <p:cond delay="0"/>
                                  </p:stCondLst>
                                  <p:childTnLst>
                                    <p:set>
                                      <p:cBhvr>
                                        <p:cTn id="34" dur="1" fill="hold">
                                          <p:stCondLst>
                                            <p:cond delay="499"/>
                                          </p:stCondLst>
                                        </p:cTn>
                                        <p:tgtEl>
                                          <p:spTgt spid="2256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2570">
                                            <p:bg/>
                                          </p:spTgt>
                                        </p:tgtEl>
                                        <p:attrNameLst>
                                          <p:attrName>style.visibility</p:attrName>
                                        </p:attrNameLst>
                                      </p:cBhvr>
                                      <p:to>
                                        <p:strVal val="visible"/>
                                      </p:to>
                                    </p:set>
                                    <p:animEffect transition="in" filter="wipe(left)">
                                      <p:cBhvr>
                                        <p:cTn id="39" dur="500"/>
                                        <p:tgtEl>
                                          <p:spTgt spid="22570">
                                            <p:bg/>
                                          </p:spTgt>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22570">
                                            <p:txEl>
                                              <p:pRg st="0" end="0"/>
                                            </p:txEl>
                                          </p:spTgt>
                                        </p:tgtEl>
                                        <p:attrNameLst>
                                          <p:attrName>style.visibility</p:attrName>
                                        </p:attrNameLst>
                                      </p:cBhvr>
                                      <p:to>
                                        <p:strVal val="visible"/>
                                      </p:to>
                                    </p:set>
                                    <p:animEffect transition="in" filter="wipe(left)">
                                      <p:cBhvr>
                                        <p:cTn id="42" dur="500"/>
                                        <p:tgtEl>
                                          <p:spTgt spid="22570">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2570">
                                            <p:txEl>
                                              <p:pRg st="1" end="1"/>
                                            </p:txEl>
                                          </p:spTgt>
                                        </p:tgtEl>
                                        <p:attrNameLst>
                                          <p:attrName>style.visibility</p:attrName>
                                        </p:attrNameLst>
                                      </p:cBhvr>
                                      <p:to>
                                        <p:strVal val="visible"/>
                                      </p:to>
                                    </p:set>
                                    <p:animEffect transition="in" filter="wipe(left)">
                                      <p:cBhvr>
                                        <p:cTn id="47" dur="500"/>
                                        <p:tgtEl>
                                          <p:spTgt spid="22570">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2570">
                                            <p:txEl>
                                              <p:pRg st="2" end="2"/>
                                            </p:txEl>
                                          </p:spTgt>
                                        </p:tgtEl>
                                        <p:attrNameLst>
                                          <p:attrName>style.visibility</p:attrName>
                                        </p:attrNameLst>
                                      </p:cBhvr>
                                      <p:to>
                                        <p:strVal val="visible"/>
                                      </p:to>
                                    </p:set>
                                    <p:animEffect transition="in" filter="wipe(left)">
                                      <p:cBhvr>
                                        <p:cTn id="52" dur="500"/>
                                        <p:tgtEl>
                                          <p:spTgt spid="22570">
                                            <p:txEl>
                                              <p:pRg st="2" end="2"/>
                                            </p:txEl>
                                          </p:spTgt>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22570">
                                            <p:txEl>
                                              <p:pRg st="3" end="3"/>
                                            </p:txEl>
                                          </p:spTgt>
                                        </p:tgtEl>
                                        <p:attrNameLst>
                                          <p:attrName>style.visibility</p:attrName>
                                        </p:attrNameLst>
                                      </p:cBhvr>
                                      <p:to>
                                        <p:strVal val="visible"/>
                                      </p:to>
                                    </p:set>
                                    <p:animEffect transition="in" filter="wipe(left)">
                                      <p:cBhvr>
                                        <p:cTn id="55" dur="500"/>
                                        <p:tgtEl>
                                          <p:spTgt spid="22570">
                                            <p:txEl>
                                              <p:pRg st="3" end="3"/>
                                            </p:txEl>
                                          </p:spTgt>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22570">
                                            <p:txEl>
                                              <p:pRg st="4" end="4"/>
                                            </p:txEl>
                                          </p:spTgt>
                                        </p:tgtEl>
                                        <p:attrNameLst>
                                          <p:attrName>style.visibility</p:attrName>
                                        </p:attrNameLst>
                                      </p:cBhvr>
                                      <p:to>
                                        <p:strVal val="visible"/>
                                      </p:to>
                                    </p:set>
                                    <p:animEffect transition="in" filter="wipe(left)">
                                      <p:cBhvr>
                                        <p:cTn id="58" dur="500"/>
                                        <p:tgtEl>
                                          <p:spTgt spid="22570">
                                            <p:txEl>
                                              <p:pRg st="4" end="4"/>
                                            </p:txEl>
                                          </p:spTgt>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22570">
                                            <p:txEl>
                                              <p:pRg st="5" end="5"/>
                                            </p:txEl>
                                          </p:spTgt>
                                        </p:tgtEl>
                                        <p:attrNameLst>
                                          <p:attrName>style.visibility</p:attrName>
                                        </p:attrNameLst>
                                      </p:cBhvr>
                                      <p:to>
                                        <p:strVal val="visible"/>
                                      </p:to>
                                    </p:set>
                                    <p:animEffect transition="in" filter="wipe(left)">
                                      <p:cBhvr>
                                        <p:cTn id="61" dur="500"/>
                                        <p:tgtEl>
                                          <p:spTgt spid="2257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62" grpId="0" autoUpdateAnimBg="0"/>
      <p:bldP spid="22563" grpId="0" autoUpdateAnimBg="0"/>
      <p:bldP spid="22564" grpId="0" animBg="1" autoUpdateAnimBg="0"/>
      <p:bldP spid="22565" grpId="0" animBg="1" autoUpdateAnimBg="0"/>
      <p:bldP spid="22566" grpId="0" autoUpdateAnimBg="0"/>
      <p:bldP spid="22567" grpId="0" autoUpdateAnimBg="0"/>
      <p:bldP spid="22568" grpId="0" autoUpdateAnimBg="0"/>
      <p:bldP spid="22569" grpId="0" autoUpdateAnimBg="0"/>
      <p:bldP spid="22570" grpId="0" animBg="1" autoUpdateAnimBg="0" build="allAtOnce"/>
      <p:bldP spid="22571"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6" name="Rectangle 6"/>
          <p:cNvSpPr>
            <a:spLocks noGrp="1" noChangeArrowheads="1"/>
          </p:cNvSpPr>
          <p:nvPr/>
        </p:nvSpPr>
        <p:spPr>
          <a:xfrm>
            <a:off x="0" y="179388"/>
            <a:ext cx="6934200" cy="533400"/>
          </a:xfrm>
          <a:prstGeom prst="rect">
            <a:avLst/>
          </a:prstGeom>
          <a:noFill/>
          <a:ln>
            <a:noFill/>
          </a:ln>
        </p:spPr>
        <p:txBody>
          <a:bodyPr vert="horz" wrap="square" lIns="91440" tIns="45720" rIns="91440" bIns="45720" numCol="1" anchor="ctr" anchorCtr="0" compatLnSpc="1"/>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5pPr>
            <a:lvl6pPr marL="4572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6pPr>
            <a:lvl7pPr marL="9144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7pPr>
            <a:lvl8pPr marL="13716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8pPr>
            <a:lvl9pPr marL="18288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9pPr>
          </a:lstStyle>
          <a:p>
            <a:pPr eaLnBrk="1" hangingPunct="1"/>
            <a:r>
              <a:rPr lang="zh-CN" sz="2800" b="1"/>
              <a:t>邻接矩阵</a:t>
            </a:r>
            <a:r>
              <a:rPr lang="en-US" altLang="zh-CN" sz="2800" b="1"/>
              <a:t>代码</a:t>
            </a:r>
            <a:endParaRPr lang="en-US" altLang="zh-CN" sz="2800" b="1"/>
          </a:p>
        </p:txBody>
      </p:sp>
      <p:pic>
        <p:nvPicPr>
          <p:cNvPr id="2" name="图片 1"/>
          <p:cNvPicPr>
            <a:picLocks noChangeAspect="1"/>
          </p:cNvPicPr>
          <p:nvPr/>
        </p:nvPicPr>
        <p:blipFill>
          <a:blip r:embed="rId1"/>
          <a:stretch>
            <a:fillRect/>
          </a:stretch>
        </p:blipFill>
        <p:spPr>
          <a:xfrm>
            <a:off x="156845" y="892810"/>
            <a:ext cx="7210425" cy="4648200"/>
          </a:xfrm>
          <a:prstGeom prst="rect">
            <a:avLst/>
          </a:prstGeom>
        </p:spPr>
      </p:pic>
    </p:spTree>
  </p:cSld>
  <p:clrMapOvr>
    <a:masterClrMapping/>
  </p:clrMapOvr>
  <p:transition spd="med">
    <p:wipe dir="r"/>
  </p:transition>
</p:sld>
</file>

<file path=ppt/theme/theme1.xml><?xml version="1.0" encoding="utf-8"?>
<a:theme xmlns:a="http://schemas.openxmlformats.org/drawingml/2006/main" name="Pixel">
  <a:themeElements>
    <a:clrScheme name="Pixel 13">
      <a:dk1>
        <a:srgbClr val="000066"/>
      </a:dk1>
      <a:lt1>
        <a:srgbClr val="FFFFFF"/>
      </a:lt1>
      <a:dk2>
        <a:srgbClr val="CC0000"/>
      </a:dk2>
      <a:lt2>
        <a:srgbClr val="00007D"/>
      </a:lt2>
      <a:accent1>
        <a:srgbClr val="9999FF"/>
      </a:accent1>
      <a:accent2>
        <a:srgbClr val="9999CC"/>
      </a:accent2>
      <a:accent3>
        <a:srgbClr val="FFFFFF"/>
      </a:accent3>
      <a:accent4>
        <a:srgbClr val="000056"/>
      </a:accent4>
      <a:accent5>
        <a:srgbClr val="CACAFF"/>
      </a:accent5>
      <a:accent6>
        <a:srgbClr val="8A8AB9"/>
      </a:accent6>
      <a:hlink>
        <a:srgbClr val="CC0000"/>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
      <a:clrScheme name="Pixel 13">
        <a:dk1>
          <a:srgbClr val="000066"/>
        </a:dk1>
        <a:lt1>
          <a:srgbClr val="FFFFFF"/>
        </a:lt1>
        <a:dk2>
          <a:srgbClr val="CC0000"/>
        </a:dk2>
        <a:lt2>
          <a:srgbClr val="00007D"/>
        </a:lt2>
        <a:accent1>
          <a:srgbClr val="9999FF"/>
        </a:accent1>
        <a:accent2>
          <a:srgbClr val="9999CC"/>
        </a:accent2>
        <a:accent3>
          <a:srgbClr val="FFFFFF"/>
        </a:accent3>
        <a:accent4>
          <a:srgbClr val="000056"/>
        </a:accent4>
        <a:accent5>
          <a:srgbClr val="CACAFF"/>
        </a:accent5>
        <a:accent6>
          <a:srgbClr val="8A8AB9"/>
        </a:accent6>
        <a:hlink>
          <a:srgbClr val="CC0000"/>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
      <a:dk1>
        <a:srgbClr val="0000FF"/>
      </a:dk1>
      <a:lt1>
        <a:srgbClr val="FFFFCC"/>
      </a:lt1>
      <a:dk2>
        <a:srgbClr val="FF0000"/>
      </a:dk2>
      <a:lt2>
        <a:srgbClr val="666633"/>
      </a:lt2>
      <a:accent1>
        <a:srgbClr val="339933"/>
      </a:accent1>
      <a:accent2>
        <a:srgbClr val="800000"/>
      </a:accent2>
      <a:accent3>
        <a:srgbClr val="FFFFE2"/>
      </a:accent3>
      <a:accent4>
        <a:srgbClr val="0000DA"/>
      </a:accent4>
      <a:accent5>
        <a:srgbClr val="ADCAAD"/>
      </a:accent5>
      <a:accent6>
        <a:srgbClr val="730000"/>
      </a:accent6>
      <a:hlink>
        <a:srgbClr val="990000"/>
      </a:hlink>
      <a:folHlink>
        <a:srgbClr val="FFCC66"/>
      </a:folHlink>
    </a:clrScheme>
    <a:fontScheme name="1_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1_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Pixel</Template>
  <TotalTime>0</TotalTime>
  <Words>7620</Words>
  <Application>WPS 演示</Application>
  <PresentationFormat>全屏显示(4:3)</PresentationFormat>
  <Paragraphs>1681</Paragraphs>
  <Slides>45</Slides>
  <Notes>10</Notes>
  <HiddenSlides>0</HiddenSlides>
  <MMClips>0</MMClips>
  <ScaleCrop>false</ScaleCrop>
  <HeadingPairs>
    <vt:vector size="8" baseType="variant">
      <vt:variant>
        <vt:lpstr>已用的字体</vt:lpstr>
      </vt:variant>
      <vt:variant>
        <vt:i4>16</vt:i4>
      </vt:variant>
      <vt:variant>
        <vt:lpstr>主题</vt:lpstr>
      </vt:variant>
      <vt:variant>
        <vt:i4>2</vt:i4>
      </vt:variant>
      <vt:variant>
        <vt:lpstr>嵌入 OLE 服务器</vt:lpstr>
      </vt:variant>
      <vt:variant>
        <vt:i4>3</vt:i4>
      </vt:variant>
      <vt:variant>
        <vt:lpstr>幻灯片标题</vt:lpstr>
      </vt:variant>
      <vt:variant>
        <vt:i4>45</vt:i4>
      </vt:variant>
    </vt:vector>
  </HeadingPairs>
  <TitlesOfParts>
    <vt:vector size="66" baseType="lpstr">
      <vt:lpstr>Arial</vt:lpstr>
      <vt:lpstr>宋体</vt:lpstr>
      <vt:lpstr>Wingdings</vt:lpstr>
      <vt:lpstr>Times New Roman</vt:lpstr>
      <vt:lpstr>仿宋_GB2312</vt:lpstr>
      <vt:lpstr>仿宋</vt:lpstr>
      <vt:lpstr>华文新魏</vt:lpstr>
      <vt:lpstr>SimSun</vt:lpstr>
      <vt:lpstr>Symbol</vt:lpstr>
      <vt:lpstr>楷体_GB2312</vt:lpstr>
      <vt:lpstr>新宋体</vt:lpstr>
      <vt:lpstr>黑体</vt:lpstr>
      <vt:lpstr>隶书</vt:lpstr>
      <vt:lpstr>Courier New</vt:lpstr>
      <vt:lpstr>微软雅黑</vt:lpstr>
      <vt:lpstr>Arial Unicode MS</vt:lpstr>
      <vt:lpstr>Pixel</vt:lpstr>
      <vt:lpstr>1_默认设计模板</vt:lpstr>
      <vt:lpstr>Equation.3</vt:lpstr>
      <vt:lpstr>Equation.3</vt:lpstr>
      <vt:lpstr>Equation.3</vt:lpstr>
      <vt:lpstr>图的有关概念</vt:lpstr>
      <vt:lpstr>   </vt:lpstr>
      <vt:lpstr>   </vt:lpstr>
      <vt:lpstr>图的有关概念</vt:lpstr>
      <vt:lpstr>图的有关概念</vt:lpstr>
      <vt:lpstr>图的邻接矩阵（数组）表示</vt:lpstr>
      <vt:lpstr>例2 ：有向图的邻接矩阵</vt:lpstr>
      <vt:lpstr>网（即带权图）的邻接矩阵</vt:lpstr>
      <vt:lpstr>PowerPoint 演示文稿</vt:lpstr>
      <vt:lpstr>邻接表（链式）表示法</vt:lpstr>
      <vt:lpstr>例1：无向图的邻接表</vt:lpstr>
      <vt:lpstr>网络 (带权图) 的邻接表</vt:lpstr>
      <vt:lpstr>PowerPoint 演示文稿</vt:lpstr>
      <vt:lpstr>图的遍历</vt:lpstr>
      <vt:lpstr>一、深度优先搜索( DFS )</vt:lpstr>
      <vt:lpstr>PowerPoint 演示文稿</vt:lpstr>
      <vt:lpstr>讨论3：在图的邻接表中如何进行DFS？</vt:lpstr>
      <vt:lpstr>二、广度优先搜索( BFS )</vt:lpstr>
      <vt:lpstr>广度优先搜索（遍历）步骤：</vt:lpstr>
      <vt:lpstr>讨论1：计算机如何实现BFS？</vt:lpstr>
      <vt:lpstr>PowerPoint 演示文稿</vt:lpstr>
      <vt:lpstr>PowerPoint 演示文稿</vt:lpstr>
      <vt:lpstr>PowerPoint 演示文稿</vt:lpstr>
      <vt:lpstr>PowerPoint 演示文稿</vt:lpstr>
      <vt:lpstr>PowerPoint 演示文稿</vt:lpstr>
      <vt:lpstr>PowerPoint 演示文稿</vt:lpstr>
      <vt:lpstr>8.5  最短路径</vt:lpstr>
      <vt:lpstr>PowerPoint 演示文稿</vt:lpstr>
      <vt:lpstr>PowerPoint 演示文稿</vt:lpstr>
      <vt:lpstr>PowerPoint 演示文稿</vt:lpstr>
      <vt:lpstr>8.5.1  单源最短路径 (Dijkstra算法)(复杂度N^2)</vt:lpstr>
      <vt:lpstr>Dijkstra（迪杰斯特拉）算法</vt:lpstr>
      <vt:lpstr>例3：</vt:lpstr>
      <vt:lpstr>8.5.3 所有顶点之间的最短路径</vt:lpstr>
      <vt:lpstr>PowerPoint 演示文稿</vt:lpstr>
      <vt:lpstr>PowerPoint 演示文稿</vt:lpstr>
      <vt:lpstr>PowerPoint 演示文稿</vt:lpstr>
      <vt:lpstr>8.4 最小生成树  ( minimum cost spanning tree )</vt:lpstr>
      <vt:lpstr>PowerPoint 演示文稿</vt:lpstr>
      <vt:lpstr>讨论：如何求得最小生成树？</vt:lpstr>
      <vt:lpstr>例：应用克鲁斯卡尔算法构造最小生成树的过程</vt:lpstr>
      <vt:lpstr>克鲁斯卡尔（Kruskal）算法:</vt:lpstr>
      <vt:lpstr>Kruskal（克鲁斯卡尔）算法</vt:lpstr>
      <vt:lpstr>普利姆（Prim）算法</vt:lpstr>
      <vt:lpstr>例：</vt:lpstr>
    </vt:vector>
  </TitlesOfParts>
  <Company>清华大学计算机系</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dc:title>
  <dc:creator>殷人昆</dc:creator>
  <cp:lastModifiedBy>起点</cp:lastModifiedBy>
  <cp:revision>244</cp:revision>
  <cp:lastPrinted>2020-04-22T05:48:10Z</cp:lastPrinted>
  <dcterms:created xsi:type="dcterms:W3CDTF">2020-04-22T05:48:10Z</dcterms:created>
  <dcterms:modified xsi:type="dcterms:W3CDTF">2020-04-22T05:48:10Z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2052-11.1.0.9080</vt:lpwstr>
  </property>
</Properties>
</file>