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8" r:id="rId3"/>
    <p:sldId id="259" r:id="rId5"/>
    <p:sldId id="256" r:id="rId6"/>
    <p:sldId id="257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类似于树的  孩子链表表示法</a:t>
            </a:r>
            <a:endParaRPr lang="zh-CN" altLang="en-US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eaLnBrk="1" hangingPunct="1"/>
            <a:fld id="{59BE5539-4394-4EA2-8FB5-B2D4BBA8B301}" type="slidenum">
              <a:rPr lang="en-US" altLang="zh-CN" sz="1200" smtClean="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类似于树的  孩子链表表示法</a:t>
            </a:r>
            <a:endParaRPr lang="zh-CN" altLang="en-US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eaLnBrk="1" hangingPunct="1"/>
            <a:fld id="{59BE5539-4394-4EA2-8FB5-B2D4BBA8B301}" type="slidenum">
              <a:rPr lang="en-US" altLang="zh-CN" sz="1200" smtClean="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19</a:t>
            </a:r>
            <a:r>
              <a:rPr lang="zh-CN" altLang="en-US"/>
              <a:t>日第</a:t>
            </a:r>
            <a:r>
              <a:rPr lang="en-US" altLang="zh-CN"/>
              <a:t>13</a:t>
            </a:r>
            <a:r>
              <a:rPr lang="zh-CN" altLang="en-US"/>
              <a:t>周第</a:t>
            </a:r>
            <a:r>
              <a:rPr lang="en-US" altLang="zh-CN"/>
              <a:t>1</a:t>
            </a:r>
            <a:r>
              <a:rPr lang="zh-CN" altLang="en-US"/>
              <a:t>次课</a:t>
            </a:r>
            <a:endParaRPr lang="zh-CN" altLang="en-US"/>
          </a:p>
        </p:txBody>
      </p:sp>
      <p:sp>
        <p:nvSpPr>
          <p:cNvPr id="1024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algn="r" eaLnBrk="1" hangingPunct="1"/>
            <a:fld id="{9F0EAE24-415D-4428-B3A1-8266CB668FFA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algn="r" eaLnBrk="1" hangingPunct="1"/>
            <a:fld id="{7CC6682E-4780-4467-B403-26739CE3BED4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795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eaLnBrk="1" hangingPunct="1"/>
            <a:fld id="{4B81CD17-CEE4-48D8-9B90-F42B6C04C855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319213"/>
            <a:ext cx="396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例</a:t>
            </a: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：无向图的邻接表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pic>
        <p:nvPicPr>
          <p:cNvPr id="33797" name="Group 139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1779588"/>
            <a:ext cx="2335212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138"/>
          <p:cNvSpPr txBox="1">
            <a:spLocks noChangeArrowheads="1"/>
          </p:cNvSpPr>
          <p:nvPr/>
        </p:nvSpPr>
        <p:spPr bwMode="auto">
          <a:xfrm>
            <a:off x="5814060" y="1227455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邻接表</a:t>
            </a:r>
            <a:endParaRPr lang="zh-CN" altLang="en-US" sz="24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38919" name="Group 7"/>
          <p:cNvGraphicFramePr>
            <a:graphicFrameLocks noGrp="1"/>
          </p:cNvGraphicFramePr>
          <p:nvPr/>
        </p:nvGraphicFramePr>
        <p:xfrm>
          <a:off x="5867400" y="1752600"/>
          <a:ext cx="990600" cy="2286000"/>
        </p:xfrm>
        <a:graphic>
          <a:graphicData uri="http://schemas.openxmlformats.org/drawingml/2006/table">
            <a:tbl>
              <a:tblPr/>
              <a:tblGrid>
                <a:gridCol w="482600"/>
                <a:gridCol w="508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39" name="Group 27"/>
          <p:cNvGraphicFramePr>
            <a:graphicFrameLocks noGrp="1"/>
          </p:cNvGraphicFramePr>
          <p:nvPr/>
        </p:nvGraphicFramePr>
        <p:xfrm>
          <a:off x="5334000" y="1760538"/>
          <a:ext cx="533400" cy="22860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45" name="Line 42"/>
          <p:cNvSpPr>
            <a:spLocks noChangeShapeType="1"/>
          </p:cNvSpPr>
          <p:nvPr/>
        </p:nvSpPr>
        <p:spPr bwMode="auto">
          <a:xfrm>
            <a:off x="6705600" y="1981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6" name="Line 43"/>
          <p:cNvSpPr>
            <a:spLocks noChangeShapeType="1"/>
          </p:cNvSpPr>
          <p:nvPr/>
        </p:nvSpPr>
        <p:spPr bwMode="auto">
          <a:xfrm>
            <a:off x="6705600" y="3352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7" name="Line 44"/>
          <p:cNvSpPr>
            <a:spLocks noChangeShapeType="1"/>
          </p:cNvSpPr>
          <p:nvPr/>
        </p:nvSpPr>
        <p:spPr bwMode="auto">
          <a:xfrm>
            <a:off x="6705600" y="3810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8" name="Line 73"/>
          <p:cNvSpPr>
            <a:spLocks noChangeShapeType="1"/>
          </p:cNvSpPr>
          <p:nvPr/>
        </p:nvSpPr>
        <p:spPr bwMode="auto">
          <a:xfrm>
            <a:off x="6705600" y="2438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9" name="Line 74"/>
          <p:cNvSpPr>
            <a:spLocks noChangeShapeType="1"/>
          </p:cNvSpPr>
          <p:nvPr/>
        </p:nvSpPr>
        <p:spPr bwMode="auto">
          <a:xfrm>
            <a:off x="6705600" y="2895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50" name="Group 38"/>
          <p:cNvGrpSpPr/>
          <p:nvPr/>
        </p:nvGrpSpPr>
        <p:grpSpPr bwMode="auto">
          <a:xfrm>
            <a:off x="7239000" y="1814513"/>
            <a:ext cx="2133600" cy="395287"/>
            <a:chOff x="0" y="0"/>
            <a:chExt cx="1344" cy="249"/>
          </a:xfrm>
        </p:grpSpPr>
        <p:sp>
          <p:nvSpPr>
            <p:cNvPr id="33998" name="Rectangle 403"/>
            <p:cNvSpPr>
              <a:spLocks noChangeArrowheads="1"/>
            </p:cNvSpPr>
            <p:nvPr/>
          </p:nvSpPr>
          <p:spPr bwMode="auto">
            <a:xfrm>
              <a:off x="105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^</a:t>
              </a:r>
              <a:endParaRPr lang="en-US" altLang="zh-CN" sz="2000" b="1"/>
            </a:p>
          </p:txBody>
        </p:sp>
        <p:sp>
          <p:nvSpPr>
            <p:cNvPr id="33999" name="Rectangle 404"/>
            <p:cNvSpPr>
              <a:spLocks noChangeArrowheads="1"/>
            </p:cNvSpPr>
            <p:nvPr/>
          </p:nvSpPr>
          <p:spPr bwMode="auto">
            <a:xfrm>
              <a:off x="76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4</a:t>
              </a:r>
              <a:endParaRPr lang="en-US" altLang="zh-CN" sz="2000" b="1"/>
            </a:p>
          </p:txBody>
        </p:sp>
        <p:sp>
          <p:nvSpPr>
            <p:cNvPr id="34000" name="Line 405"/>
            <p:cNvSpPr>
              <a:spLocks noChangeShapeType="1"/>
            </p:cNvSpPr>
            <p:nvPr/>
          </p:nvSpPr>
          <p:spPr bwMode="auto">
            <a:xfrm>
              <a:off x="768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1" name="Line 406"/>
            <p:cNvSpPr>
              <a:spLocks noChangeShapeType="1"/>
            </p:cNvSpPr>
            <p:nvPr/>
          </p:nvSpPr>
          <p:spPr bwMode="auto">
            <a:xfrm>
              <a:off x="768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2" name="Line 407"/>
            <p:cNvSpPr>
              <a:spLocks noChangeShapeType="1"/>
            </p:cNvSpPr>
            <p:nvPr/>
          </p:nvSpPr>
          <p:spPr bwMode="auto">
            <a:xfrm>
              <a:off x="768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3" name="Line 408"/>
            <p:cNvSpPr>
              <a:spLocks noChangeShapeType="1"/>
            </p:cNvSpPr>
            <p:nvPr/>
          </p:nvSpPr>
          <p:spPr bwMode="auto">
            <a:xfrm>
              <a:off x="1056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4" name="Line 409"/>
            <p:cNvSpPr>
              <a:spLocks noChangeShapeType="1"/>
            </p:cNvSpPr>
            <p:nvPr/>
          </p:nvSpPr>
          <p:spPr bwMode="auto">
            <a:xfrm>
              <a:off x="1344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5" name="Rectangle 419"/>
            <p:cNvSpPr>
              <a:spLocks noChangeArrowheads="1"/>
            </p:cNvSpPr>
            <p:nvPr/>
          </p:nvSpPr>
          <p:spPr bwMode="auto">
            <a:xfrm>
              <a:off x="28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4006" name="Rectangle 420"/>
            <p:cNvSpPr>
              <a:spLocks noChangeArrowheads="1"/>
            </p:cNvSpPr>
            <p:nvPr/>
          </p:nvSpPr>
          <p:spPr bwMode="auto">
            <a:xfrm>
              <a:off x="0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2</a:t>
              </a:r>
              <a:endParaRPr lang="en-US" altLang="zh-CN" sz="2000" b="1"/>
            </a:p>
          </p:txBody>
        </p:sp>
        <p:sp>
          <p:nvSpPr>
            <p:cNvPr id="34007" name="Line 421"/>
            <p:cNvSpPr>
              <a:spLocks noChangeShapeType="1"/>
            </p:cNvSpPr>
            <p:nvPr/>
          </p:nvSpPr>
          <p:spPr bwMode="auto">
            <a:xfrm>
              <a:off x="0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8" name="Line 422"/>
            <p:cNvSpPr>
              <a:spLocks noChangeShapeType="1"/>
            </p:cNvSpPr>
            <p:nvPr/>
          </p:nvSpPr>
          <p:spPr bwMode="auto">
            <a:xfrm>
              <a:off x="0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9" name="Line 423"/>
            <p:cNvSpPr>
              <a:spLocks noChangeShapeType="1"/>
            </p:cNvSpPr>
            <p:nvPr/>
          </p:nvSpPr>
          <p:spPr bwMode="auto">
            <a:xfrm>
              <a:off x="0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0" name="Line 424"/>
            <p:cNvSpPr>
              <a:spLocks noChangeShapeType="1"/>
            </p:cNvSpPr>
            <p:nvPr/>
          </p:nvSpPr>
          <p:spPr bwMode="auto">
            <a:xfrm>
              <a:off x="288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1" name="Line 425"/>
            <p:cNvSpPr>
              <a:spLocks noChangeShapeType="1"/>
            </p:cNvSpPr>
            <p:nvPr/>
          </p:nvSpPr>
          <p:spPr bwMode="auto">
            <a:xfrm>
              <a:off x="57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2" name="Line 461"/>
            <p:cNvSpPr>
              <a:spLocks noChangeShapeType="1"/>
            </p:cNvSpPr>
            <p:nvPr/>
          </p:nvSpPr>
          <p:spPr bwMode="auto">
            <a:xfrm>
              <a:off x="432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66" name="Group 54"/>
          <p:cNvGrpSpPr/>
          <p:nvPr/>
        </p:nvGrpSpPr>
        <p:grpSpPr bwMode="auto">
          <a:xfrm>
            <a:off x="7239000" y="2728913"/>
            <a:ext cx="3352800" cy="395287"/>
            <a:chOff x="0" y="0"/>
            <a:chExt cx="2112" cy="249"/>
          </a:xfrm>
        </p:grpSpPr>
        <p:sp>
          <p:nvSpPr>
            <p:cNvPr id="33975" name="Rectangle 382"/>
            <p:cNvSpPr>
              <a:spLocks noChangeArrowheads="1"/>
            </p:cNvSpPr>
            <p:nvPr/>
          </p:nvSpPr>
          <p:spPr bwMode="auto">
            <a:xfrm>
              <a:off x="105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976" name="Rectangle 383"/>
            <p:cNvSpPr>
              <a:spLocks noChangeArrowheads="1"/>
            </p:cNvSpPr>
            <p:nvPr/>
          </p:nvSpPr>
          <p:spPr bwMode="auto">
            <a:xfrm>
              <a:off x="76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4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3977" name="Line 385"/>
            <p:cNvSpPr>
              <a:spLocks noChangeShapeType="1"/>
            </p:cNvSpPr>
            <p:nvPr/>
          </p:nvSpPr>
          <p:spPr bwMode="auto">
            <a:xfrm>
              <a:off x="768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8" name="Line 386"/>
            <p:cNvSpPr>
              <a:spLocks noChangeShapeType="1"/>
            </p:cNvSpPr>
            <p:nvPr/>
          </p:nvSpPr>
          <p:spPr bwMode="auto">
            <a:xfrm>
              <a:off x="768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9" name="Line 387"/>
            <p:cNvSpPr>
              <a:spLocks noChangeShapeType="1"/>
            </p:cNvSpPr>
            <p:nvPr/>
          </p:nvSpPr>
          <p:spPr bwMode="auto">
            <a:xfrm>
              <a:off x="1056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0" name="Line 388"/>
            <p:cNvSpPr>
              <a:spLocks noChangeShapeType="1"/>
            </p:cNvSpPr>
            <p:nvPr/>
          </p:nvSpPr>
          <p:spPr bwMode="auto">
            <a:xfrm>
              <a:off x="1344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1" name="Rectangle 412"/>
            <p:cNvSpPr>
              <a:spLocks noChangeArrowheads="1"/>
            </p:cNvSpPr>
            <p:nvPr/>
          </p:nvSpPr>
          <p:spPr bwMode="auto">
            <a:xfrm>
              <a:off x="28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982" name="Rectangle 413"/>
            <p:cNvSpPr>
              <a:spLocks noChangeArrowheads="1"/>
            </p:cNvSpPr>
            <p:nvPr/>
          </p:nvSpPr>
          <p:spPr bwMode="auto">
            <a:xfrm>
              <a:off x="0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2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3983" name="Line 414"/>
            <p:cNvSpPr>
              <a:spLocks noChangeShapeType="1"/>
            </p:cNvSpPr>
            <p:nvPr/>
          </p:nvSpPr>
          <p:spPr bwMode="auto">
            <a:xfrm>
              <a:off x="0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4" name="Line 415"/>
            <p:cNvSpPr>
              <a:spLocks noChangeShapeType="1"/>
            </p:cNvSpPr>
            <p:nvPr/>
          </p:nvSpPr>
          <p:spPr bwMode="auto">
            <a:xfrm>
              <a:off x="0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5" name="Line 416"/>
            <p:cNvSpPr>
              <a:spLocks noChangeShapeType="1"/>
            </p:cNvSpPr>
            <p:nvPr/>
          </p:nvSpPr>
          <p:spPr bwMode="auto">
            <a:xfrm>
              <a:off x="0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6" name="Line 417"/>
            <p:cNvSpPr>
              <a:spLocks noChangeShapeType="1"/>
            </p:cNvSpPr>
            <p:nvPr/>
          </p:nvSpPr>
          <p:spPr bwMode="auto">
            <a:xfrm>
              <a:off x="288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7" name="Line 418"/>
            <p:cNvSpPr>
              <a:spLocks noChangeShapeType="1"/>
            </p:cNvSpPr>
            <p:nvPr/>
          </p:nvSpPr>
          <p:spPr bwMode="auto">
            <a:xfrm>
              <a:off x="57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8" name="Rectangle 454"/>
            <p:cNvSpPr>
              <a:spLocks noChangeArrowheads="1"/>
            </p:cNvSpPr>
            <p:nvPr/>
          </p:nvSpPr>
          <p:spPr bwMode="auto">
            <a:xfrm>
              <a:off x="1824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^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3989" name="Rectangle 455"/>
            <p:cNvSpPr>
              <a:spLocks noChangeArrowheads="1"/>
            </p:cNvSpPr>
            <p:nvPr/>
          </p:nvSpPr>
          <p:spPr bwMode="auto">
            <a:xfrm>
              <a:off x="153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5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3990" name="Line 456"/>
            <p:cNvSpPr>
              <a:spLocks noChangeShapeType="1"/>
            </p:cNvSpPr>
            <p:nvPr/>
          </p:nvSpPr>
          <p:spPr bwMode="auto">
            <a:xfrm>
              <a:off x="1536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1" name="Line 457"/>
            <p:cNvSpPr>
              <a:spLocks noChangeShapeType="1"/>
            </p:cNvSpPr>
            <p:nvPr/>
          </p:nvSpPr>
          <p:spPr bwMode="auto">
            <a:xfrm>
              <a:off x="1536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2" name="Line 458"/>
            <p:cNvSpPr>
              <a:spLocks noChangeShapeType="1"/>
            </p:cNvSpPr>
            <p:nvPr/>
          </p:nvSpPr>
          <p:spPr bwMode="auto">
            <a:xfrm>
              <a:off x="153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3" name="Line 459"/>
            <p:cNvSpPr>
              <a:spLocks noChangeShapeType="1"/>
            </p:cNvSpPr>
            <p:nvPr/>
          </p:nvSpPr>
          <p:spPr bwMode="auto">
            <a:xfrm>
              <a:off x="1824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4" name="Line 460"/>
            <p:cNvSpPr>
              <a:spLocks noChangeShapeType="1"/>
            </p:cNvSpPr>
            <p:nvPr/>
          </p:nvSpPr>
          <p:spPr bwMode="auto">
            <a:xfrm>
              <a:off x="2112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5" name="Line 464"/>
            <p:cNvSpPr>
              <a:spLocks noChangeShapeType="1"/>
            </p:cNvSpPr>
            <p:nvPr/>
          </p:nvSpPr>
          <p:spPr bwMode="auto">
            <a:xfrm>
              <a:off x="432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6" name="Line 465"/>
            <p:cNvSpPr>
              <a:spLocks noChangeShapeType="1"/>
            </p:cNvSpPr>
            <p:nvPr/>
          </p:nvSpPr>
          <p:spPr bwMode="auto">
            <a:xfrm>
              <a:off x="1200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7" name="Line 475"/>
            <p:cNvSpPr>
              <a:spLocks noChangeShapeType="1"/>
            </p:cNvSpPr>
            <p:nvPr/>
          </p:nvSpPr>
          <p:spPr bwMode="auto">
            <a:xfrm>
              <a:off x="768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8990" name="Group 47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2236788"/>
            <a:ext cx="3406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045" name="Rectangle 596"/>
          <p:cNvSpPr>
            <a:spLocks noChangeArrowheads="1"/>
          </p:cNvSpPr>
          <p:nvPr/>
        </p:nvSpPr>
        <p:spPr bwMode="auto">
          <a:xfrm>
            <a:off x="1676400" y="4191000"/>
            <a:ext cx="838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注：邻接表不唯一，因各个边结点的链入顺序是任意的。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9046" name="Group 134"/>
          <p:cNvGraphicFramePr>
            <a:graphicFrameLocks noGrp="1"/>
          </p:cNvGraphicFramePr>
          <p:nvPr/>
        </p:nvGraphicFramePr>
        <p:xfrm>
          <a:off x="5900738" y="1687513"/>
          <a:ext cx="482600" cy="2299970"/>
        </p:xfrm>
        <a:graphic>
          <a:graphicData uri="http://schemas.openxmlformats.org/drawingml/2006/table">
            <a:tbl>
              <a:tblPr/>
              <a:tblGrid>
                <a:gridCol w="482600"/>
              </a:tblGrid>
              <a:tr h="45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2</a:t>
                      </a:r>
                      <a:endParaRPr kumimoji="0" 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3</a:t>
                      </a:r>
                      <a:endParaRPr kumimoji="0" 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4</a:t>
                      </a:r>
                      <a:endParaRPr kumimoji="0" 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charset="0"/>
                          <a:ea typeface="SimSun" panose="02010600030101010101" pitchFamily="2" charset="-122"/>
                        </a:rPr>
                        <a:t>5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052" name="Group 140"/>
          <p:cNvGrpSpPr/>
          <p:nvPr/>
        </p:nvGrpSpPr>
        <p:grpSpPr bwMode="auto">
          <a:xfrm>
            <a:off x="7239000" y="3719513"/>
            <a:ext cx="3352800" cy="395287"/>
            <a:chOff x="0" y="0"/>
            <a:chExt cx="2112" cy="249"/>
          </a:xfrm>
        </p:grpSpPr>
        <p:sp>
          <p:nvSpPr>
            <p:cNvPr id="33903" name="Rectangle 625"/>
            <p:cNvSpPr>
              <a:spLocks noChangeArrowheads="1"/>
            </p:cNvSpPr>
            <p:nvPr/>
          </p:nvSpPr>
          <p:spPr bwMode="auto">
            <a:xfrm>
              <a:off x="105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904" name="Rectangle 626"/>
            <p:cNvSpPr>
              <a:spLocks noChangeArrowheads="1"/>
            </p:cNvSpPr>
            <p:nvPr/>
          </p:nvSpPr>
          <p:spPr bwMode="auto">
            <a:xfrm>
              <a:off x="76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3</a:t>
              </a:r>
              <a:endParaRPr lang="en-US" altLang="zh-CN" sz="2000" b="1"/>
            </a:p>
          </p:txBody>
        </p:sp>
        <p:sp>
          <p:nvSpPr>
            <p:cNvPr id="33905" name="Line 627"/>
            <p:cNvSpPr>
              <a:spLocks noChangeShapeType="1"/>
            </p:cNvSpPr>
            <p:nvPr/>
          </p:nvSpPr>
          <p:spPr bwMode="auto">
            <a:xfrm>
              <a:off x="768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6" name="Line 628"/>
            <p:cNvSpPr>
              <a:spLocks noChangeShapeType="1"/>
            </p:cNvSpPr>
            <p:nvPr/>
          </p:nvSpPr>
          <p:spPr bwMode="auto">
            <a:xfrm>
              <a:off x="768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7" name="Line 629"/>
            <p:cNvSpPr>
              <a:spLocks noChangeShapeType="1"/>
            </p:cNvSpPr>
            <p:nvPr/>
          </p:nvSpPr>
          <p:spPr bwMode="auto">
            <a:xfrm>
              <a:off x="1056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8" name="Line 630"/>
            <p:cNvSpPr>
              <a:spLocks noChangeShapeType="1"/>
            </p:cNvSpPr>
            <p:nvPr/>
          </p:nvSpPr>
          <p:spPr bwMode="auto">
            <a:xfrm>
              <a:off x="1344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" name="Rectangle 631"/>
            <p:cNvSpPr>
              <a:spLocks noChangeArrowheads="1"/>
            </p:cNvSpPr>
            <p:nvPr/>
          </p:nvSpPr>
          <p:spPr bwMode="auto">
            <a:xfrm>
              <a:off x="28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910" name="Rectangle 632"/>
            <p:cNvSpPr>
              <a:spLocks noChangeArrowheads="1"/>
            </p:cNvSpPr>
            <p:nvPr/>
          </p:nvSpPr>
          <p:spPr bwMode="auto">
            <a:xfrm>
              <a:off x="0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2</a:t>
              </a:r>
              <a:endParaRPr lang="en-US" altLang="zh-CN" sz="2000" b="1"/>
            </a:p>
          </p:txBody>
        </p:sp>
        <p:sp>
          <p:nvSpPr>
            <p:cNvPr id="33911" name="Line 633"/>
            <p:cNvSpPr>
              <a:spLocks noChangeShapeType="1"/>
            </p:cNvSpPr>
            <p:nvPr/>
          </p:nvSpPr>
          <p:spPr bwMode="auto">
            <a:xfrm>
              <a:off x="0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2" name="Line 634"/>
            <p:cNvSpPr>
              <a:spLocks noChangeShapeType="1"/>
            </p:cNvSpPr>
            <p:nvPr/>
          </p:nvSpPr>
          <p:spPr bwMode="auto">
            <a:xfrm>
              <a:off x="0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3" name="Line 635"/>
            <p:cNvSpPr>
              <a:spLocks noChangeShapeType="1"/>
            </p:cNvSpPr>
            <p:nvPr/>
          </p:nvSpPr>
          <p:spPr bwMode="auto">
            <a:xfrm>
              <a:off x="0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4" name="Line 636"/>
            <p:cNvSpPr>
              <a:spLocks noChangeShapeType="1"/>
            </p:cNvSpPr>
            <p:nvPr/>
          </p:nvSpPr>
          <p:spPr bwMode="auto">
            <a:xfrm>
              <a:off x="288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5" name="Line 637"/>
            <p:cNvSpPr>
              <a:spLocks noChangeShapeType="1"/>
            </p:cNvSpPr>
            <p:nvPr/>
          </p:nvSpPr>
          <p:spPr bwMode="auto">
            <a:xfrm>
              <a:off x="57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6" name="Rectangle 638"/>
            <p:cNvSpPr>
              <a:spLocks noChangeArrowheads="1"/>
            </p:cNvSpPr>
            <p:nvPr/>
          </p:nvSpPr>
          <p:spPr bwMode="auto">
            <a:xfrm>
              <a:off x="1824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^</a:t>
              </a:r>
              <a:endParaRPr lang="en-US" altLang="zh-CN" sz="2000" b="1"/>
            </a:p>
          </p:txBody>
        </p:sp>
        <p:sp>
          <p:nvSpPr>
            <p:cNvPr id="33917" name="Rectangle 639"/>
            <p:cNvSpPr>
              <a:spLocks noChangeArrowheads="1"/>
            </p:cNvSpPr>
            <p:nvPr/>
          </p:nvSpPr>
          <p:spPr bwMode="auto">
            <a:xfrm>
              <a:off x="153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4</a:t>
              </a:r>
              <a:endParaRPr lang="en-US" altLang="zh-CN" sz="2000" b="1"/>
            </a:p>
          </p:txBody>
        </p:sp>
        <p:sp>
          <p:nvSpPr>
            <p:cNvPr id="33918" name="Line 640"/>
            <p:cNvSpPr>
              <a:spLocks noChangeShapeType="1"/>
            </p:cNvSpPr>
            <p:nvPr/>
          </p:nvSpPr>
          <p:spPr bwMode="auto">
            <a:xfrm>
              <a:off x="1536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9" name="Line 641"/>
            <p:cNvSpPr>
              <a:spLocks noChangeShapeType="1"/>
            </p:cNvSpPr>
            <p:nvPr/>
          </p:nvSpPr>
          <p:spPr bwMode="auto">
            <a:xfrm>
              <a:off x="1536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0" name="Line 642"/>
            <p:cNvSpPr>
              <a:spLocks noChangeShapeType="1"/>
            </p:cNvSpPr>
            <p:nvPr/>
          </p:nvSpPr>
          <p:spPr bwMode="auto">
            <a:xfrm>
              <a:off x="153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1" name="Line 643"/>
            <p:cNvSpPr>
              <a:spLocks noChangeShapeType="1"/>
            </p:cNvSpPr>
            <p:nvPr/>
          </p:nvSpPr>
          <p:spPr bwMode="auto">
            <a:xfrm>
              <a:off x="1824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2" name="Line 644"/>
            <p:cNvSpPr>
              <a:spLocks noChangeShapeType="1"/>
            </p:cNvSpPr>
            <p:nvPr/>
          </p:nvSpPr>
          <p:spPr bwMode="auto">
            <a:xfrm>
              <a:off x="2112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3" name="Line 645"/>
            <p:cNvSpPr>
              <a:spLocks noChangeShapeType="1"/>
            </p:cNvSpPr>
            <p:nvPr/>
          </p:nvSpPr>
          <p:spPr bwMode="auto">
            <a:xfrm>
              <a:off x="432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4" name="Line 646"/>
            <p:cNvSpPr>
              <a:spLocks noChangeShapeType="1"/>
            </p:cNvSpPr>
            <p:nvPr/>
          </p:nvSpPr>
          <p:spPr bwMode="auto">
            <a:xfrm>
              <a:off x="1200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5" name="Line 647"/>
            <p:cNvSpPr>
              <a:spLocks noChangeShapeType="1"/>
            </p:cNvSpPr>
            <p:nvPr/>
          </p:nvSpPr>
          <p:spPr bwMode="auto">
            <a:xfrm>
              <a:off x="768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9076" name="Group 64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3170238"/>
            <a:ext cx="340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utoUpdateAnimBg="0"/>
      <p:bldP spid="38945" grpId="0" bldLvl="0" animBg="1"/>
      <p:bldP spid="38946" grpId="0" bldLvl="0" animBg="1"/>
      <p:bldP spid="38947" grpId="0" bldLvl="0" animBg="1"/>
      <p:bldP spid="38948" grpId="0" bldLvl="0" animBg="1"/>
      <p:bldP spid="38949" grpId="0" bldLvl="0" animBg="1"/>
      <p:bldP spid="3904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Grp="1" noChangeArrowheads="1"/>
          </p:cNvSpPr>
          <p:nvPr/>
        </p:nvSpPr>
        <p:spPr bwMode="auto">
          <a:xfrm>
            <a:off x="8183563" y="4276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algn="r" eaLnBrk="1" hangingPunct="1"/>
            <a:fld id="{7CC6682E-4780-4467-B403-26739CE3BED4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795" name="灯片编号占位符 5"/>
          <p:cNvSpPr txBox="1">
            <a:spLocks noGrp="1" noChangeArrowheads="1"/>
          </p:cNvSpPr>
          <p:nvPr/>
        </p:nvSpPr>
        <p:spPr bwMode="auto">
          <a:xfrm>
            <a:off x="1981200" y="42735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eaLnBrk="1" hangingPunct="1"/>
            <a:fld id="{4B81CD17-CEE4-48D8-9B90-F42B6C04C855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991" name="Rectangle 481"/>
          <p:cNvSpPr>
            <a:spLocks noChangeArrowheads="1"/>
          </p:cNvSpPr>
          <p:nvPr/>
        </p:nvSpPr>
        <p:spPr bwMode="auto">
          <a:xfrm>
            <a:off x="1524000" y="1620838"/>
            <a:ext cx="403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有向图的邻接表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8992" name="Group 49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2441575"/>
            <a:ext cx="229870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93" name="Text Box 542"/>
          <p:cNvSpPr txBox="1">
            <a:spLocks noChangeArrowheads="1"/>
          </p:cNvSpPr>
          <p:nvPr/>
        </p:nvSpPr>
        <p:spPr bwMode="auto">
          <a:xfrm>
            <a:off x="4801235" y="1981200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邻接表</a:t>
            </a:r>
            <a:endParaRPr lang="zh-CN" altLang="en-US" sz="2400">
              <a:solidFill>
                <a:schemeClr val="accent1"/>
              </a:solidFill>
              <a:ea typeface="黑体" panose="02010609060101010101" pitchFamily="2" charset="-122"/>
            </a:endParaRPr>
          </a:p>
        </p:txBody>
      </p:sp>
      <p:sp>
        <p:nvSpPr>
          <p:cNvPr id="39045" name="Rectangle 596"/>
          <p:cNvSpPr>
            <a:spLocks noChangeArrowheads="1"/>
          </p:cNvSpPr>
          <p:nvPr/>
        </p:nvSpPr>
        <p:spPr bwMode="auto">
          <a:xfrm>
            <a:off x="1676400" y="1152525"/>
            <a:ext cx="838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注：邻接表不唯一，因各个边结点的链入顺序是任意的。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077" name="Text Box 674"/>
          <p:cNvSpPr txBox="1">
            <a:spLocks noChangeArrowheads="1"/>
          </p:cNvSpPr>
          <p:nvPr/>
        </p:nvSpPr>
        <p:spPr bwMode="auto">
          <a:xfrm>
            <a:off x="5669280" y="4194175"/>
            <a:ext cx="9486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ea typeface="黑体" panose="02010609060101010101" pitchFamily="2" charset="-122"/>
              </a:rPr>
              <a:t>出边表</a:t>
            </a:r>
            <a:endParaRPr lang="zh-CN" altLang="en-US" sz="2000" b="1">
              <a:ea typeface="黑体" panose="02010609060101010101" pitchFamily="2" charset="-122"/>
            </a:endParaRPr>
          </a:p>
        </p:txBody>
      </p:sp>
      <p:grpSp>
        <p:nvGrpSpPr>
          <p:cNvPr id="39078" name="Group 166"/>
          <p:cNvGrpSpPr/>
          <p:nvPr/>
        </p:nvGrpSpPr>
        <p:grpSpPr bwMode="auto">
          <a:xfrm>
            <a:off x="4343400" y="2535238"/>
            <a:ext cx="1141413" cy="2057400"/>
            <a:chOff x="0" y="0"/>
            <a:chExt cx="719" cy="1296"/>
          </a:xfrm>
        </p:grpSpPr>
        <p:sp>
          <p:nvSpPr>
            <p:cNvPr id="33886" name="Rectangle 494"/>
            <p:cNvSpPr>
              <a:spLocks noChangeArrowheads="1"/>
            </p:cNvSpPr>
            <p:nvPr/>
          </p:nvSpPr>
          <p:spPr bwMode="auto">
            <a:xfrm>
              <a:off x="323" y="747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887" name="Rectangle 495"/>
            <p:cNvSpPr>
              <a:spLocks noChangeArrowheads="1"/>
            </p:cNvSpPr>
            <p:nvPr/>
          </p:nvSpPr>
          <p:spPr bwMode="auto">
            <a:xfrm>
              <a:off x="0" y="747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4</a:t>
              </a:r>
              <a:endParaRPr lang="en-US" altLang="zh-CN" sz="2000" b="1" baseline="-25000"/>
            </a:p>
          </p:txBody>
        </p:sp>
        <p:sp>
          <p:nvSpPr>
            <p:cNvPr id="33888" name="Rectangle 496"/>
            <p:cNvSpPr>
              <a:spLocks noChangeArrowheads="1"/>
            </p:cNvSpPr>
            <p:nvPr/>
          </p:nvSpPr>
          <p:spPr bwMode="auto">
            <a:xfrm>
              <a:off x="323" y="498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889" name="Rectangle 497"/>
            <p:cNvSpPr>
              <a:spLocks noChangeArrowheads="1"/>
            </p:cNvSpPr>
            <p:nvPr/>
          </p:nvSpPr>
          <p:spPr bwMode="auto">
            <a:xfrm>
              <a:off x="0" y="498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3</a:t>
              </a:r>
              <a:endParaRPr lang="en-US" altLang="zh-CN" sz="2000" b="1" baseline="-25000"/>
            </a:p>
          </p:txBody>
        </p:sp>
        <p:sp>
          <p:nvSpPr>
            <p:cNvPr id="33890" name="Rectangle 498"/>
            <p:cNvSpPr>
              <a:spLocks noChangeArrowheads="1"/>
            </p:cNvSpPr>
            <p:nvPr/>
          </p:nvSpPr>
          <p:spPr bwMode="auto">
            <a:xfrm>
              <a:off x="323" y="249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^</a:t>
              </a:r>
              <a:endParaRPr lang="en-US" altLang="zh-CN" sz="2000" b="1"/>
            </a:p>
          </p:txBody>
        </p:sp>
        <p:sp>
          <p:nvSpPr>
            <p:cNvPr id="33891" name="Rectangle 499"/>
            <p:cNvSpPr>
              <a:spLocks noChangeArrowheads="1"/>
            </p:cNvSpPr>
            <p:nvPr/>
          </p:nvSpPr>
          <p:spPr bwMode="auto">
            <a:xfrm>
              <a:off x="0" y="249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 baseline="-25000"/>
            </a:p>
          </p:txBody>
        </p:sp>
        <p:sp>
          <p:nvSpPr>
            <p:cNvPr id="33892" name="Rectangle 500"/>
            <p:cNvSpPr>
              <a:spLocks noChangeArrowheads="1"/>
            </p:cNvSpPr>
            <p:nvPr/>
          </p:nvSpPr>
          <p:spPr bwMode="auto">
            <a:xfrm>
              <a:off x="323" y="0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893" name="Rectangle 501"/>
            <p:cNvSpPr>
              <a:spLocks noChangeArrowheads="1"/>
            </p:cNvSpPr>
            <p:nvPr/>
          </p:nvSpPr>
          <p:spPr bwMode="auto">
            <a:xfrm>
              <a:off x="0" y="0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 baseline="-25000"/>
            </a:p>
          </p:txBody>
        </p:sp>
        <p:sp>
          <p:nvSpPr>
            <p:cNvPr id="33894" name="Line 502"/>
            <p:cNvSpPr>
              <a:spLocks noChangeShapeType="1"/>
            </p:cNvSpPr>
            <p:nvPr/>
          </p:nvSpPr>
          <p:spPr bwMode="auto">
            <a:xfrm>
              <a:off x="0" y="0"/>
              <a:ext cx="719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5" name="Line 503"/>
            <p:cNvSpPr>
              <a:spLocks noChangeShapeType="1"/>
            </p:cNvSpPr>
            <p:nvPr/>
          </p:nvSpPr>
          <p:spPr bwMode="auto">
            <a:xfrm>
              <a:off x="0" y="249"/>
              <a:ext cx="719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6" name="Line 504"/>
            <p:cNvSpPr>
              <a:spLocks noChangeShapeType="1"/>
            </p:cNvSpPr>
            <p:nvPr/>
          </p:nvSpPr>
          <p:spPr bwMode="auto">
            <a:xfrm>
              <a:off x="0" y="498"/>
              <a:ext cx="719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7" name="Line 505"/>
            <p:cNvSpPr>
              <a:spLocks noChangeShapeType="1"/>
            </p:cNvSpPr>
            <p:nvPr/>
          </p:nvSpPr>
          <p:spPr bwMode="auto">
            <a:xfrm>
              <a:off x="0" y="747"/>
              <a:ext cx="719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8" name="Line 506"/>
            <p:cNvSpPr>
              <a:spLocks noChangeShapeType="1"/>
            </p:cNvSpPr>
            <p:nvPr/>
          </p:nvSpPr>
          <p:spPr bwMode="auto">
            <a:xfrm>
              <a:off x="0" y="996"/>
              <a:ext cx="719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9" name="Line 507"/>
            <p:cNvSpPr>
              <a:spLocks noChangeShapeType="1"/>
            </p:cNvSpPr>
            <p:nvPr/>
          </p:nvSpPr>
          <p:spPr bwMode="auto">
            <a:xfrm>
              <a:off x="0" y="0"/>
              <a:ext cx="0" cy="996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0" name="Line 508"/>
            <p:cNvSpPr>
              <a:spLocks noChangeShapeType="1"/>
            </p:cNvSpPr>
            <p:nvPr/>
          </p:nvSpPr>
          <p:spPr bwMode="auto">
            <a:xfrm>
              <a:off x="323" y="0"/>
              <a:ext cx="0" cy="996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1" name="Line 509"/>
            <p:cNvSpPr>
              <a:spLocks noChangeShapeType="1"/>
            </p:cNvSpPr>
            <p:nvPr/>
          </p:nvSpPr>
          <p:spPr bwMode="auto">
            <a:xfrm>
              <a:off x="719" y="0"/>
              <a:ext cx="0" cy="996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2" name="Text Box 675"/>
            <p:cNvSpPr txBox="1">
              <a:spLocks noChangeArrowheads="1"/>
            </p:cNvSpPr>
            <p:nvPr/>
          </p:nvSpPr>
          <p:spPr bwMode="auto">
            <a:xfrm>
              <a:off x="18" y="1045"/>
              <a:ext cx="59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ea typeface="黑体" panose="02010609060101010101" pitchFamily="2" charset="-122"/>
                </a:rPr>
                <a:t>顶点表</a:t>
              </a:r>
              <a:endParaRPr lang="zh-CN" altLang="en-US" sz="2000" b="1">
                <a:ea typeface="黑体" panose="02010609060101010101" pitchFamily="2" charset="-122"/>
              </a:endParaRPr>
            </a:p>
          </p:txBody>
        </p:sp>
      </p:grpSp>
      <p:grpSp>
        <p:nvGrpSpPr>
          <p:cNvPr id="39098" name="Group 186"/>
          <p:cNvGrpSpPr/>
          <p:nvPr/>
        </p:nvGrpSpPr>
        <p:grpSpPr bwMode="auto">
          <a:xfrm>
            <a:off x="5364163" y="2586038"/>
            <a:ext cx="2103437" cy="395287"/>
            <a:chOff x="0" y="0"/>
            <a:chExt cx="1325" cy="249"/>
          </a:xfrm>
        </p:grpSpPr>
        <p:sp>
          <p:nvSpPr>
            <p:cNvPr id="33870" name="Line 510"/>
            <p:cNvSpPr>
              <a:spLocks noChangeShapeType="1"/>
            </p:cNvSpPr>
            <p:nvPr/>
          </p:nvSpPr>
          <p:spPr bwMode="auto">
            <a:xfrm>
              <a:off x="0" y="96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1" name="Rectangle 513"/>
            <p:cNvSpPr>
              <a:spLocks noChangeArrowheads="1"/>
            </p:cNvSpPr>
            <p:nvPr/>
          </p:nvSpPr>
          <p:spPr bwMode="auto">
            <a:xfrm>
              <a:off x="492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33872" name="Rectangle 514"/>
            <p:cNvSpPr>
              <a:spLocks noChangeArrowheads="1"/>
            </p:cNvSpPr>
            <p:nvPr/>
          </p:nvSpPr>
          <p:spPr bwMode="auto">
            <a:xfrm>
              <a:off x="265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2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73" name="Line 515"/>
            <p:cNvSpPr>
              <a:spLocks noChangeShapeType="1"/>
            </p:cNvSpPr>
            <p:nvPr/>
          </p:nvSpPr>
          <p:spPr bwMode="auto">
            <a:xfrm>
              <a:off x="265" y="0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4" name="Line 516"/>
            <p:cNvSpPr>
              <a:spLocks noChangeShapeType="1"/>
            </p:cNvSpPr>
            <p:nvPr/>
          </p:nvSpPr>
          <p:spPr bwMode="auto">
            <a:xfrm>
              <a:off x="265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5" name="Line 517"/>
            <p:cNvSpPr>
              <a:spLocks noChangeShapeType="1"/>
            </p:cNvSpPr>
            <p:nvPr/>
          </p:nvSpPr>
          <p:spPr bwMode="auto">
            <a:xfrm>
              <a:off x="26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6" name="Line 518"/>
            <p:cNvSpPr>
              <a:spLocks noChangeShapeType="1"/>
            </p:cNvSpPr>
            <p:nvPr/>
          </p:nvSpPr>
          <p:spPr bwMode="auto">
            <a:xfrm>
              <a:off x="492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7" name="Line 519"/>
            <p:cNvSpPr>
              <a:spLocks noChangeShapeType="1"/>
            </p:cNvSpPr>
            <p:nvPr/>
          </p:nvSpPr>
          <p:spPr bwMode="auto">
            <a:xfrm>
              <a:off x="719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8" name="Line 520"/>
            <p:cNvSpPr>
              <a:spLocks noChangeShapeType="1"/>
            </p:cNvSpPr>
            <p:nvPr/>
          </p:nvSpPr>
          <p:spPr bwMode="auto">
            <a:xfrm>
              <a:off x="606" y="105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9" name="Rectangle 535"/>
            <p:cNvSpPr>
              <a:spLocks noChangeArrowheads="1"/>
            </p:cNvSpPr>
            <p:nvPr/>
          </p:nvSpPr>
          <p:spPr bwMode="auto">
            <a:xfrm>
              <a:off x="1098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^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80" name="Rectangle 536"/>
            <p:cNvSpPr>
              <a:spLocks noChangeArrowheads="1"/>
            </p:cNvSpPr>
            <p:nvPr/>
          </p:nvSpPr>
          <p:spPr bwMode="auto">
            <a:xfrm>
              <a:off x="871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3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81" name="Line 537"/>
            <p:cNvSpPr>
              <a:spLocks noChangeShapeType="1"/>
            </p:cNvSpPr>
            <p:nvPr/>
          </p:nvSpPr>
          <p:spPr bwMode="auto">
            <a:xfrm>
              <a:off x="871" y="0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2" name="Line 538"/>
            <p:cNvSpPr>
              <a:spLocks noChangeShapeType="1"/>
            </p:cNvSpPr>
            <p:nvPr/>
          </p:nvSpPr>
          <p:spPr bwMode="auto">
            <a:xfrm>
              <a:off x="871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3" name="Line 539"/>
            <p:cNvSpPr>
              <a:spLocks noChangeShapeType="1"/>
            </p:cNvSpPr>
            <p:nvPr/>
          </p:nvSpPr>
          <p:spPr bwMode="auto">
            <a:xfrm>
              <a:off x="871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4" name="Line 540"/>
            <p:cNvSpPr>
              <a:spLocks noChangeShapeType="1"/>
            </p:cNvSpPr>
            <p:nvPr/>
          </p:nvSpPr>
          <p:spPr bwMode="auto">
            <a:xfrm>
              <a:off x="1098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5" name="Line 541"/>
            <p:cNvSpPr>
              <a:spLocks noChangeShapeType="1"/>
            </p:cNvSpPr>
            <p:nvPr/>
          </p:nvSpPr>
          <p:spPr bwMode="auto">
            <a:xfrm>
              <a:off x="132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115" name="Group 203"/>
          <p:cNvGrpSpPr/>
          <p:nvPr/>
        </p:nvGrpSpPr>
        <p:grpSpPr bwMode="auto">
          <a:xfrm>
            <a:off x="5364163" y="3271838"/>
            <a:ext cx="1141412" cy="457200"/>
            <a:chOff x="0" y="0"/>
            <a:chExt cx="719" cy="288"/>
          </a:xfrm>
        </p:grpSpPr>
        <p:sp>
          <p:nvSpPr>
            <p:cNvPr id="33861" name="Line 511"/>
            <p:cNvSpPr>
              <a:spLocks noChangeShapeType="1"/>
            </p:cNvSpPr>
            <p:nvPr/>
          </p:nvSpPr>
          <p:spPr bwMode="auto">
            <a:xfrm>
              <a:off x="0" y="153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2" name="Rectangle 521"/>
            <p:cNvSpPr>
              <a:spLocks noChangeArrowheads="1"/>
            </p:cNvSpPr>
            <p:nvPr/>
          </p:nvSpPr>
          <p:spPr bwMode="auto">
            <a:xfrm>
              <a:off x="492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^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63" name="Rectangle 522"/>
            <p:cNvSpPr>
              <a:spLocks noChangeArrowheads="1"/>
            </p:cNvSpPr>
            <p:nvPr/>
          </p:nvSpPr>
          <p:spPr bwMode="auto">
            <a:xfrm>
              <a:off x="265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4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64" name="Line 523"/>
            <p:cNvSpPr>
              <a:spLocks noChangeShapeType="1"/>
            </p:cNvSpPr>
            <p:nvPr/>
          </p:nvSpPr>
          <p:spPr bwMode="auto">
            <a:xfrm>
              <a:off x="265" y="0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5" name="Line 524"/>
            <p:cNvSpPr>
              <a:spLocks noChangeShapeType="1"/>
            </p:cNvSpPr>
            <p:nvPr/>
          </p:nvSpPr>
          <p:spPr bwMode="auto">
            <a:xfrm>
              <a:off x="265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6" name="Line 525"/>
            <p:cNvSpPr>
              <a:spLocks noChangeShapeType="1"/>
            </p:cNvSpPr>
            <p:nvPr/>
          </p:nvSpPr>
          <p:spPr bwMode="auto">
            <a:xfrm>
              <a:off x="26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7" name="Line 526"/>
            <p:cNvSpPr>
              <a:spLocks noChangeShapeType="1"/>
            </p:cNvSpPr>
            <p:nvPr/>
          </p:nvSpPr>
          <p:spPr bwMode="auto">
            <a:xfrm>
              <a:off x="492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8" name="Line 527"/>
            <p:cNvSpPr>
              <a:spLocks noChangeShapeType="1"/>
            </p:cNvSpPr>
            <p:nvPr/>
          </p:nvSpPr>
          <p:spPr bwMode="auto">
            <a:xfrm>
              <a:off x="719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9" name="Line 530"/>
            <p:cNvSpPr>
              <a:spLocks noChangeShapeType="1"/>
            </p:cNvSpPr>
            <p:nvPr/>
          </p:nvSpPr>
          <p:spPr bwMode="auto">
            <a:xfrm>
              <a:off x="265" y="288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125" name="Group 213"/>
          <p:cNvGrpSpPr/>
          <p:nvPr/>
        </p:nvGrpSpPr>
        <p:grpSpPr bwMode="auto">
          <a:xfrm>
            <a:off x="5364163" y="3729038"/>
            <a:ext cx="1141412" cy="395287"/>
            <a:chOff x="0" y="0"/>
            <a:chExt cx="719" cy="249"/>
          </a:xfrm>
        </p:grpSpPr>
        <p:sp>
          <p:nvSpPr>
            <p:cNvPr id="33854" name="Line 512"/>
            <p:cNvSpPr>
              <a:spLocks noChangeShapeType="1"/>
            </p:cNvSpPr>
            <p:nvPr/>
          </p:nvSpPr>
          <p:spPr bwMode="auto">
            <a:xfrm>
              <a:off x="0" y="105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5" name="Rectangle 528"/>
            <p:cNvSpPr>
              <a:spLocks noChangeArrowheads="1"/>
            </p:cNvSpPr>
            <p:nvPr/>
          </p:nvSpPr>
          <p:spPr bwMode="auto">
            <a:xfrm>
              <a:off x="492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^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56" name="Rectangle 529"/>
            <p:cNvSpPr>
              <a:spLocks noChangeArrowheads="1"/>
            </p:cNvSpPr>
            <p:nvPr/>
          </p:nvSpPr>
          <p:spPr bwMode="auto">
            <a:xfrm>
              <a:off x="265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1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57" name="Line 531"/>
            <p:cNvSpPr>
              <a:spLocks noChangeShapeType="1"/>
            </p:cNvSpPr>
            <p:nvPr/>
          </p:nvSpPr>
          <p:spPr bwMode="auto">
            <a:xfrm>
              <a:off x="265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8" name="Line 532"/>
            <p:cNvSpPr>
              <a:spLocks noChangeShapeType="1"/>
            </p:cNvSpPr>
            <p:nvPr/>
          </p:nvSpPr>
          <p:spPr bwMode="auto">
            <a:xfrm>
              <a:off x="26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9" name="Line 533"/>
            <p:cNvSpPr>
              <a:spLocks noChangeShapeType="1"/>
            </p:cNvSpPr>
            <p:nvPr/>
          </p:nvSpPr>
          <p:spPr bwMode="auto">
            <a:xfrm>
              <a:off x="492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0" name="Line 534"/>
            <p:cNvSpPr>
              <a:spLocks noChangeShapeType="1"/>
            </p:cNvSpPr>
            <p:nvPr/>
          </p:nvSpPr>
          <p:spPr bwMode="auto">
            <a:xfrm>
              <a:off x="719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1" grpId="0" autoUpdateAnimBg="0"/>
      <p:bldP spid="38993" grpId="0" autoUpdateAnimBg="0"/>
      <p:bldP spid="39045" grpId="0" autoUpdateAnimBg="0"/>
      <p:bldP spid="3907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邻接表</a:t>
            </a:r>
            <a:endParaRPr lang="" altLang="zh-CN"/>
          </a:p>
        </p:txBody>
      </p:sp>
      <p:graphicFrame>
        <p:nvGraphicFramePr>
          <p:cNvPr id="6" name="表格 5"/>
          <p:cNvGraphicFramePr/>
          <p:nvPr/>
        </p:nvGraphicFramePr>
        <p:xfrm>
          <a:off x="2207895" y="1518920"/>
          <a:ext cx="42672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853440"/>
                <a:gridCol w="853440"/>
                <a:gridCol w="8534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1</a:t>
                      </a:r>
                      <a:endParaRPr lang="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2</a:t>
                      </a:r>
                      <a:endParaRPr lang="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3</a:t>
                      </a:r>
                      <a:endParaRPr lang="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4</a:t>
                      </a:r>
                      <a:endParaRPr lang="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08660" y="151892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head</a:t>
            </a:r>
            <a:endParaRPr lang="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645525" y="3098165"/>
            <a:ext cx="28949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4 4</a:t>
            </a:r>
            <a:endParaRPr lang="" altLang="zh-CN"/>
          </a:p>
          <a:p>
            <a:r>
              <a:rPr lang="" altLang="zh-CN"/>
              <a:t>1 2 1</a:t>
            </a:r>
            <a:endParaRPr lang="" altLang="zh-CN"/>
          </a:p>
          <a:p>
            <a:r>
              <a:rPr lang="" altLang="zh-CN"/>
              <a:t>1 3 1</a:t>
            </a:r>
            <a:endParaRPr lang="" altLang="zh-CN"/>
          </a:p>
          <a:p>
            <a:r>
              <a:rPr lang="" altLang="zh-CN"/>
              <a:t>3 4 1</a:t>
            </a:r>
            <a:endParaRPr lang="" altLang="zh-CN"/>
          </a:p>
          <a:p>
            <a:r>
              <a:rPr lang="" altLang="zh-CN"/>
              <a:t>4 1 1</a:t>
            </a:r>
            <a:endParaRPr lang="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003425" y="287464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1 2 1</a:t>
            </a:r>
            <a:endParaRPr lang="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03300" y="287464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1 3 1</a:t>
            </a:r>
            <a:endParaRPr lang="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996055" y="259334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3 4</a:t>
            </a:r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015230" y="259334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4 1</a:t>
            </a:r>
            <a:r>
              <a:rPr lang="en-US" altLang="zh-CN"/>
              <a:t> 1</a:t>
            </a:r>
            <a:endParaRPr lang="en-US" altLang="zh-CN"/>
          </a:p>
        </p:txBody>
      </p:sp>
      <p:pic>
        <p:nvPicPr>
          <p:cNvPr id="38992" name="Group 49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080" y="1081405"/>
            <a:ext cx="229870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4574540"/>
            <a:ext cx="4162425" cy="197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97063" y="252413"/>
            <a:ext cx="6426200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图的邻接矩阵（数组）表示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9464" name="Group 8"/>
          <p:cNvGrpSpPr/>
          <p:nvPr/>
        </p:nvGrpSpPr>
        <p:grpSpPr bwMode="auto">
          <a:xfrm>
            <a:off x="2379028" y="2251075"/>
            <a:ext cx="2146300" cy="1295400"/>
            <a:chOff x="401" y="0"/>
            <a:chExt cx="1352" cy="816"/>
          </a:xfrm>
        </p:grpSpPr>
        <p:sp>
          <p:nvSpPr>
            <p:cNvPr id="16408" name="Oval 11"/>
            <p:cNvSpPr>
              <a:spLocks noChangeArrowheads="1"/>
            </p:cNvSpPr>
            <p:nvPr/>
          </p:nvSpPr>
          <p:spPr bwMode="auto">
            <a:xfrm>
              <a:off x="401" y="28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v1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09" name="Oval 12"/>
            <p:cNvSpPr>
              <a:spLocks noChangeArrowheads="1"/>
            </p:cNvSpPr>
            <p:nvPr/>
          </p:nvSpPr>
          <p:spPr bwMode="auto">
            <a:xfrm>
              <a:off x="1337" y="0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v2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10" name="Oval 13"/>
            <p:cNvSpPr>
              <a:spLocks noChangeArrowheads="1"/>
            </p:cNvSpPr>
            <p:nvPr/>
          </p:nvSpPr>
          <p:spPr bwMode="auto">
            <a:xfrm>
              <a:off x="869" y="310"/>
              <a:ext cx="312" cy="196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v3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11" name="Oval 14"/>
            <p:cNvSpPr>
              <a:spLocks noChangeArrowheads="1"/>
            </p:cNvSpPr>
            <p:nvPr/>
          </p:nvSpPr>
          <p:spPr bwMode="auto">
            <a:xfrm>
              <a:off x="1441" y="619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v5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12" name="Line 15"/>
            <p:cNvSpPr>
              <a:spLocks noChangeShapeType="1"/>
            </p:cNvSpPr>
            <p:nvPr/>
          </p:nvSpPr>
          <p:spPr bwMode="auto">
            <a:xfrm>
              <a:off x="713" y="113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16"/>
            <p:cNvSpPr>
              <a:spLocks noChangeShapeType="1"/>
            </p:cNvSpPr>
            <p:nvPr/>
          </p:nvSpPr>
          <p:spPr bwMode="auto">
            <a:xfrm flipH="1">
              <a:off x="557" y="225"/>
              <a:ext cx="0" cy="36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17"/>
            <p:cNvSpPr>
              <a:spLocks noChangeShapeType="1"/>
            </p:cNvSpPr>
            <p:nvPr/>
          </p:nvSpPr>
          <p:spPr bwMode="auto">
            <a:xfrm>
              <a:off x="713" y="732"/>
              <a:ext cx="7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18"/>
            <p:cNvSpPr>
              <a:spLocks noChangeShapeType="1"/>
            </p:cNvSpPr>
            <p:nvPr/>
          </p:nvSpPr>
          <p:spPr bwMode="auto">
            <a:xfrm>
              <a:off x="1129" y="480"/>
              <a:ext cx="416" cy="16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Oval 19"/>
            <p:cNvSpPr>
              <a:spLocks noChangeArrowheads="1"/>
            </p:cNvSpPr>
            <p:nvPr/>
          </p:nvSpPr>
          <p:spPr bwMode="auto">
            <a:xfrm>
              <a:off x="401" y="591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v4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17" name="Line 20"/>
            <p:cNvSpPr>
              <a:spLocks noChangeShapeType="1"/>
            </p:cNvSpPr>
            <p:nvPr/>
          </p:nvSpPr>
          <p:spPr bwMode="auto">
            <a:xfrm flipH="1">
              <a:off x="661" y="478"/>
              <a:ext cx="260" cy="1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21"/>
            <p:cNvSpPr>
              <a:spLocks noChangeShapeType="1"/>
            </p:cNvSpPr>
            <p:nvPr/>
          </p:nvSpPr>
          <p:spPr bwMode="auto">
            <a:xfrm flipH="1">
              <a:off x="1129" y="169"/>
              <a:ext cx="260" cy="16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22"/>
            <p:cNvSpPr>
              <a:spLocks noChangeShapeType="1"/>
            </p:cNvSpPr>
            <p:nvPr/>
          </p:nvSpPr>
          <p:spPr bwMode="auto">
            <a:xfrm>
              <a:off x="1545" y="197"/>
              <a:ext cx="0" cy="42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Oval 23"/>
            <p:cNvSpPr>
              <a:spLocks noChangeArrowheads="1"/>
            </p:cNvSpPr>
            <p:nvPr/>
          </p:nvSpPr>
          <p:spPr bwMode="auto">
            <a:xfrm>
              <a:off x="401" y="591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v4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</p:grpSp>
      <p:sp>
        <p:nvSpPr>
          <p:cNvPr id="19480" name="Text Box 28"/>
          <p:cNvSpPr txBox="1">
            <a:spLocks noChangeArrowheads="1"/>
          </p:cNvSpPr>
          <p:nvPr/>
        </p:nvSpPr>
        <p:spPr bwMode="auto">
          <a:xfrm>
            <a:off x="5410200" y="2466975"/>
            <a:ext cx="175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邻接矩阵：</a:t>
            </a:r>
            <a:endParaRPr lang="zh-CN" altLang="en-US" sz="24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19481" name="AutoShape 29"/>
          <p:cNvSpPr/>
          <p:nvPr/>
        </p:nvSpPr>
        <p:spPr bwMode="auto">
          <a:xfrm>
            <a:off x="7086600" y="2466975"/>
            <a:ext cx="152400" cy="1600200"/>
          </a:xfrm>
          <a:prstGeom prst="leftBracket">
            <a:avLst>
              <a:gd name="adj" fmla="val 87500"/>
            </a:avLst>
          </a:prstGeom>
          <a:noFill/>
          <a:ln w="381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482" name="AutoShape 30"/>
          <p:cNvSpPr/>
          <p:nvPr/>
        </p:nvSpPr>
        <p:spPr bwMode="auto">
          <a:xfrm>
            <a:off x="8936038" y="2466975"/>
            <a:ext cx="207962" cy="1600200"/>
          </a:xfrm>
          <a:prstGeom prst="rightBracket">
            <a:avLst>
              <a:gd name="adj" fmla="val 64122"/>
            </a:avLst>
          </a:prstGeom>
          <a:noFill/>
          <a:ln w="381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484" name="Rectangle 36"/>
          <p:cNvSpPr>
            <a:spLocks noChangeArrowheads="1"/>
          </p:cNvSpPr>
          <p:nvPr/>
        </p:nvSpPr>
        <p:spPr bwMode="auto">
          <a:xfrm>
            <a:off x="6934200" y="2085975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黑体" panose="02010609060101010101" pitchFamily="2" charset="-122"/>
              </a:rPr>
              <a:t>（ </a:t>
            </a:r>
            <a:r>
              <a:rPr lang="en-US" altLang="zh-CN" sz="2000" b="1">
                <a:ea typeface="黑体" panose="02010609060101010101" pitchFamily="2" charset="-122"/>
              </a:rPr>
              <a:t>v1 v2</a:t>
            </a:r>
            <a:r>
              <a:rPr lang="en-US" altLang="zh-CN" sz="2000" b="1" baseline="-6000">
                <a:ea typeface="黑体" panose="02010609060101010101" pitchFamily="2" charset="-122"/>
              </a:rPr>
              <a:t>  </a:t>
            </a:r>
            <a:r>
              <a:rPr lang="en-US" altLang="zh-CN" sz="2000" b="1">
                <a:ea typeface="黑体" panose="02010609060101010101" pitchFamily="2" charset="-122"/>
              </a:rPr>
              <a:t>v3 v4 v5   </a:t>
            </a:r>
            <a:r>
              <a:rPr lang="zh-CN" altLang="en-US" sz="2000" b="1">
                <a:ea typeface="黑体" panose="02010609060101010101" pitchFamily="2" charset="-122"/>
              </a:rPr>
              <a:t>）</a:t>
            </a:r>
            <a:endParaRPr lang="zh-CN" altLang="en-US" sz="2000" b="1">
              <a:ea typeface="黑体" panose="02010609060101010101" pitchFamily="2" charset="-122"/>
            </a:endParaRPr>
          </a:p>
        </p:txBody>
      </p:sp>
      <p:sp>
        <p:nvSpPr>
          <p:cNvPr id="19485" name="Rectangle 38"/>
          <p:cNvSpPr>
            <a:spLocks noChangeArrowheads="1"/>
          </p:cNvSpPr>
          <p:nvPr/>
        </p:nvSpPr>
        <p:spPr bwMode="auto">
          <a:xfrm>
            <a:off x="9220200" y="2314575"/>
            <a:ext cx="457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v1</a:t>
            </a:r>
            <a:endParaRPr lang="en-US" altLang="zh-CN" sz="2000" b="1">
              <a:ea typeface="黑体" panose="02010609060101010101" pitchFamily="2" charset="-122"/>
            </a:endParaRPr>
          </a:p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v2</a:t>
            </a:r>
            <a:endParaRPr lang="en-US" altLang="zh-CN" sz="2000" b="1">
              <a:ea typeface="黑体" panose="02010609060101010101" pitchFamily="2" charset="-122"/>
            </a:endParaRPr>
          </a:p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v3</a:t>
            </a:r>
            <a:endParaRPr lang="en-US" altLang="zh-CN" sz="2000" b="1">
              <a:ea typeface="黑体" panose="02010609060101010101" pitchFamily="2" charset="-122"/>
            </a:endParaRPr>
          </a:p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v4</a:t>
            </a:r>
            <a:endParaRPr lang="en-US" altLang="zh-CN" sz="2000" b="1">
              <a:ea typeface="黑体" panose="02010609060101010101" pitchFamily="2" charset="-122"/>
            </a:endParaRPr>
          </a:p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v5</a:t>
            </a:r>
            <a:endParaRPr lang="en-US" altLang="zh-CN" sz="2000" b="1">
              <a:ea typeface="黑体" panose="02010609060101010101" pitchFamily="2" charset="-122"/>
            </a:endParaRPr>
          </a:p>
        </p:txBody>
      </p:sp>
      <p:sp>
        <p:nvSpPr>
          <p:cNvPr id="19486" name="Rectangle 39"/>
          <p:cNvSpPr>
            <a:spLocks noChangeArrowheads="1"/>
          </p:cNvSpPr>
          <p:nvPr/>
        </p:nvSpPr>
        <p:spPr bwMode="auto">
          <a:xfrm>
            <a:off x="7391400" y="2466975"/>
            <a:ext cx="15795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anose="02010609060101010101" pitchFamily="2" charset="-122"/>
              </a:rPr>
              <a:t>0   0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0   0</a:t>
            </a:r>
            <a:endParaRPr lang="en-US" altLang="zh-CN" sz="2000">
              <a:ea typeface="黑体" panose="02010609060101010101" pitchFamily="2" charset="-122"/>
            </a:endParaRPr>
          </a:p>
          <a:p>
            <a:pPr algn="ctr"/>
            <a:r>
              <a:rPr lang="en-US" altLang="zh-CN" sz="2000">
                <a:ea typeface="黑体" panose="02010609060101010101" pitchFamily="2" charset="-122"/>
              </a:rPr>
              <a:t>0   0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0   0   0</a:t>
            </a:r>
            <a:endParaRPr lang="en-US" altLang="zh-CN" sz="2000">
              <a:ea typeface="黑体" panose="02010609060101010101" pitchFamily="2" charset="-122"/>
            </a:endParaRPr>
          </a:p>
          <a:p>
            <a:pPr algn="ctr"/>
            <a:r>
              <a:rPr lang="en-US" altLang="zh-CN" sz="2000">
                <a:ea typeface="黑体" panose="02010609060101010101" pitchFamily="2" charset="-122"/>
              </a:rPr>
              <a:t>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0   0   0   0</a:t>
            </a:r>
            <a:endParaRPr lang="en-US" altLang="zh-CN" sz="2000">
              <a:ea typeface="黑体" panose="02010609060101010101" pitchFamily="2" charset="-122"/>
            </a:endParaRPr>
          </a:p>
          <a:p>
            <a:pPr algn="ctr"/>
            <a:r>
              <a:rPr lang="en-US" altLang="zh-CN" sz="2000">
                <a:ea typeface="黑体" panose="02010609060101010101" pitchFamily="2" charset="-122"/>
              </a:rPr>
              <a:t>0   0   0   0   0</a:t>
            </a:r>
            <a:endParaRPr lang="en-US" altLang="zh-CN" sz="2000">
              <a:ea typeface="黑体" panose="02010609060101010101" pitchFamily="2" charset="-122"/>
            </a:endParaRPr>
          </a:p>
          <a:p>
            <a:pPr algn="ctr"/>
            <a:r>
              <a:rPr lang="en-US" altLang="zh-CN" sz="2000">
                <a:ea typeface="黑体" panose="02010609060101010101" pitchFamily="2" charset="-122"/>
              </a:rPr>
              <a:t>0   0   0   0   0</a:t>
            </a:r>
            <a:endParaRPr lang="en-US" altLang="zh-CN" sz="2000">
              <a:ea typeface="黑体" panose="02010609060101010101" pitchFamily="2" charset="-122"/>
            </a:endParaRPr>
          </a:p>
        </p:txBody>
      </p:sp>
      <p:sp>
        <p:nvSpPr>
          <p:cNvPr id="19487" name="Rectangle 40"/>
          <p:cNvSpPr>
            <a:spLocks noChangeArrowheads="1"/>
          </p:cNvSpPr>
          <p:nvPr/>
        </p:nvSpPr>
        <p:spPr bwMode="auto">
          <a:xfrm>
            <a:off x="1752600" y="4143058"/>
            <a:ext cx="762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无向图的邻接矩阵是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对称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的；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88" name="Rectangle 43"/>
          <p:cNvSpPr>
            <a:spLocks noChangeArrowheads="1"/>
          </p:cNvSpPr>
          <p:nvPr/>
        </p:nvSpPr>
        <p:spPr bwMode="auto">
          <a:xfrm>
            <a:off x="7367588" y="2470150"/>
            <a:ext cx="1579562" cy="27305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anose="02010609060101010101" pitchFamily="2" charset="-122"/>
              </a:rPr>
              <a:t>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ea typeface="黑体" panose="02010609060101010101" pitchFamily="2" charset="-122"/>
              </a:rPr>
              <a:t>   0</a:t>
            </a:r>
            <a:endParaRPr lang="en-US" altLang="zh-CN" sz="2000">
              <a:ea typeface="黑体" panose="02010609060101010101" pitchFamily="2" charset="-122"/>
            </a:endParaRPr>
          </a:p>
        </p:txBody>
      </p:sp>
      <p:sp>
        <p:nvSpPr>
          <p:cNvPr id="19489" name="Rectangle 44"/>
          <p:cNvSpPr>
            <a:spLocks noChangeArrowheads="1"/>
          </p:cNvSpPr>
          <p:nvPr/>
        </p:nvSpPr>
        <p:spPr bwMode="auto">
          <a:xfrm>
            <a:off x="5639435" y="19875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顶点表：</a:t>
            </a:r>
            <a:endParaRPr lang="zh-CN" altLang="en-US" sz="24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19490" name="Rectangle 43"/>
          <p:cNvSpPr>
            <a:spLocks noChangeArrowheads="1"/>
          </p:cNvSpPr>
          <p:nvPr/>
        </p:nvSpPr>
        <p:spPr bwMode="auto">
          <a:xfrm>
            <a:off x="7367588" y="2771775"/>
            <a:ext cx="1579562" cy="328613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ea typeface="黑体" panose="02010609060101010101" pitchFamily="2" charset="-122"/>
              </a:rPr>
              <a:t>   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000">
                <a:ea typeface="黑体" panose="02010609060101010101" pitchFamily="2" charset="-122"/>
              </a:rPr>
              <a:t>  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endParaRPr lang="en-US" altLang="zh-CN" sz="20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19491" name="Rectangle 43"/>
          <p:cNvSpPr>
            <a:spLocks noChangeArrowheads="1"/>
          </p:cNvSpPr>
          <p:nvPr/>
        </p:nvSpPr>
        <p:spPr bwMode="auto">
          <a:xfrm>
            <a:off x="7367588" y="3802063"/>
            <a:ext cx="1579562" cy="32861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anose="02010609060101010101" pitchFamily="2" charset="-122"/>
              </a:rPr>
              <a:t>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1   1</a:t>
            </a:r>
            <a:r>
              <a:rPr lang="en-US" altLang="zh-CN" sz="2000">
                <a:ea typeface="黑体" panose="02010609060101010101" pitchFamily="2" charset="-12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ea typeface="黑体" panose="02010609060101010101" pitchFamily="2" charset="-122"/>
              </a:rPr>
              <a:t>   0</a:t>
            </a:r>
            <a:endParaRPr lang="en-US" altLang="zh-CN" sz="2000">
              <a:ea typeface="黑体" panose="02010609060101010101" pitchFamily="2" charset="-122"/>
            </a:endParaRPr>
          </a:p>
        </p:txBody>
      </p:sp>
      <p:sp>
        <p:nvSpPr>
          <p:cNvPr id="19492" name="Rectangle 43"/>
          <p:cNvSpPr>
            <a:spLocks noChangeArrowheads="1"/>
          </p:cNvSpPr>
          <p:nvPr/>
        </p:nvSpPr>
        <p:spPr bwMode="auto">
          <a:xfrm>
            <a:off x="7367588" y="3130550"/>
            <a:ext cx="1579562" cy="29210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anose="02010609060101010101" pitchFamily="2" charset="-122"/>
              </a:rPr>
              <a:t>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2" charset="-122"/>
              </a:rPr>
              <a:t>  </a:t>
            </a:r>
            <a:r>
              <a:rPr lang="en-US" altLang="zh-CN" sz="2000">
                <a:ea typeface="黑体" panose="02010609060101010101" pitchFamily="2" charset="-122"/>
              </a:rPr>
              <a:t> 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1   1</a:t>
            </a:r>
            <a:endParaRPr lang="en-US" altLang="zh-CN" sz="20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19493" name="Rectangle 43"/>
          <p:cNvSpPr>
            <a:spLocks noChangeArrowheads="1"/>
          </p:cNvSpPr>
          <p:nvPr/>
        </p:nvSpPr>
        <p:spPr bwMode="auto">
          <a:xfrm>
            <a:off x="7367588" y="3451225"/>
            <a:ext cx="1579562" cy="322263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 </a:t>
            </a:r>
            <a:r>
              <a:rPr lang="en-US" altLang="zh-CN" sz="2000">
                <a:ea typeface="黑体" panose="02010609060101010101" pitchFamily="2" charset="-122"/>
              </a:rPr>
              <a:t>  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ea typeface="黑体" panose="02010609060101010101" pitchFamily="2" charset="-122"/>
              </a:rPr>
              <a:t>   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endParaRPr lang="en-US" altLang="zh-CN" sz="20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0" grpId="0" autoUpdateAnimBg="0"/>
      <p:bldP spid="19481" grpId="0" bldLvl="0" animBg="1" autoUpdateAnimBg="0"/>
      <p:bldP spid="19482" grpId="0" bldLvl="0" animBg="1" autoUpdateAnimBg="0"/>
      <p:bldP spid="19484" grpId="0" autoUpdateAnimBg="0"/>
      <p:bldP spid="19485" grpId="0" autoUpdateAnimBg="0"/>
      <p:bldP spid="19486" grpId="0" autoUpdateAnimBg="0"/>
      <p:bldP spid="19487" grpId="0" autoUpdateAnimBg="0" build="p"/>
      <p:bldP spid="19488" grpId="0" animBg="1" autoUpdateAnimBg="0" build="allAtOnce"/>
      <p:bldP spid="19489" grpId="0" autoUpdateAnimBg="0"/>
      <p:bldP spid="19490" grpId="0" animBg="1" autoUpdateAnimBg="0" build="allAtOnce"/>
      <p:bldP spid="19491" grpId="0" animBg="1" autoUpdateAnimBg="0" build="allAtOnce"/>
      <p:bldP spid="19492" grpId="0" animBg="1" autoUpdateAnimBg="0" build="allAtOnce"/>
      <p:bldP spid="19493" grpId="0" animBg="1" autoUpdateAnimBg="0" build="allAtOnce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演示</Application>
  <PresentationFormat>宽屏</PresentationFormat>
  <Paragraphs>160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Arial Black</vt:lpstr>
      <vt:lpstr>微软雅黑</vt:lpstr>
      <vt:lpstr>Times New Roman</vt:lpstr>
      <vt:lpstr>Abyssinica SIL</vt:lpstr>
      <vt:lpstr>楷体_GB2312</vt:lpstr>
      <vt:lpstr>新宋体</vt:lpstr>
      <vt:lpstr>黑体</vt:lpstr>
      <vt:lpstr>仿宋_GB2312</vt:lpstr>
      <vt:lpstr>仿宋</vt:lpstr>
      <vt:lpstr>SimSun</vt:lpstr>
      <vt:lpstr>华文新魏</vt:lpstr>
      <vt:lpstr>Office 主题​​</vt:lpstr>
      <vt:lpstr>例1：无向图的邻接表</vt:lpstr>
      <vt:lpstr>例1：无向图的邻接表</vt:lpstr>
      <vt:lpstr>PowerPoint 演示文稿</vt:lpstr>
      <vt:lpstr>图的邻接矩阵（数组）表示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起点</cp:lastModifiedBy>
  <cp:revision>23</cp:revision>
  <dcterms:created xsi:type="dcterms:W3CDTF">2020-04-22T05:47:16Z</dcterms:created>
  <dcterms:modified xsi:type="dcterms:W3CDTF">2020-04-22T05:47:16Z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