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3"/>
    <p:sldId id="258" r:id="rId4"/>
    <p:sldId id="259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多说一句，</a:t>
            </a:r>
            <a:r>
              <a:rPr lang="en-US" altLang="zh-CN" dirty="0"/>
              <a:t>STL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8185" y="1595120"/>
            <a:ext cx="9888855" cy="48558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50" name="表格占位符 27649"/>
          <p:cNvGraphicFramePr/>
          <p:nvPr>
            <p:ph type="tbl" idx="1"/>
          </p:nvPr>
        </p:nvGraphicFramePr>
        <p:xfrm>
          <a:off x="1905000" y="304800"/>
          <a:ext cx="8077200" cy="685800"/>
        </p:xfrm>
        <a:graphic>
          <a:graphicData uri="http://schemas.openxmlformats.org/drawingml/2006/table">
            <a:tbl>
              <a:tblPr/>
              <a:tblGrid>
                <a:gridCol w="806450"/>
                <a:gridCol w="808355"/>
                <a:gridCol w="806450"/>
                <a:gridCol w="806450"/>
                <a:gridCol w="791845"/>
                <a:gridCol w="822325"/>
                <a:gridCol w="806450"/>
                <a:gridCol w="808355"/>
                <a:gridCol w="806450"/>
                <a:gridCol w="814070"/>
              </a:tblGrid>
              <a:tr h="685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23</a:t>
                      </a:r>
                      <a:endParaRPr lang="zh-CN" altLang="en-US" sz="3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77</a:t>
                      </a:r>
                      <a:endParaRPr lang="zh-CN" altLang="en-US" sz="3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89</a:t>
                      </a:r>
                      <a:endParaRPr lang="zh-CN" altLang="en-US" sz="3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56</a:t>
                      </a:r>
                      <a:endParaRPr lang="zh-CN" altLang="en-US" sz="3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23</a:t>
                      </a:r>
                      <a:endParaRPr lang="zh-CN" altLang="en-US" sz="3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3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15</a:t>
                      </a:r>
                      <a:endParaRPr lang="zh-CN" altLang="en-US" sz="3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3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99</a:t>
                      </a:r>
                      <a:endParaRPr lang="zh-CN" altLang="en-US" sz="3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81</a:t>
                      </a:r>
                      <a:endParaRPr lang="zh-CN" altLang="en-US" sz="3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674" name="表格 27673"/>
          <p:cNvGraphicFramePr/>
          <p:nvPr/>
        </p:nvGraphicFramePr>
        <p:xfrm>
          <a:off x="1892300" y="939800"/>
          <a:ext cx="8077200" cy="663575"/>
        </p:xfrm>
        <a:graphic>
          <a:graphicData uri="http://schemas.openxmlformats.org/drawingml/2006/table">
            <a:tbl>
              <a:tblPr/>
              <a:tblGrid>
                <a:gridCol w="806450"/>
                <a:gridCol w="808355"/>
                <a:gridCol w="806450"/>
                <a:gridCol w="806450"/>
                <a:gridCol w="791845"/>
                <a:gridCol w="822325"/>
                <a:gridCol w="806450"/>
                <a:gridCol w="808355"/>
                <a:gridCol w="806450"/>
                <a:gridCol w="814070"/>
              </a:tblGrid>
              <a:tr h="6635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solidFill>
                            <a:srgbClr val="800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3200" dirty="0">
                        <a:solidFill>
                          <a:srgbClr val="8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solidFill>
                            <a:srgbClr val="800000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3200" dirty="0">
                        <a:solidFill>
                          <a:srgbClr val="8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solidFill>
                            <a:srgbClr val="800000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3200" dirty="0">
                        <a:solidFill>
                          <a:srgbClr val="8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solidFill>
                            <a:srgbClr val="800000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3200" dirty="0">
                        <a:solidFill>
                          <a:srgbClr val="8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solidFill>
                            <a:srgbClr val="800000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3200" dirty="0">
                        <a:solidFill>
                          <a:srgbClr val="8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solidFill>
                            <a:srgbClr val="800000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3200" dirty="0">
                        <a:solidFill>
                          <a:srgbClr val="8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solidFill>
                            <a:srgbClr val="800000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3200" dirty="0">
                        <a:solidFill>
                          <a:srgbClr val="8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solidFill>
                            <a:srgbClr val="800000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zh-CN" altLang="en-US" sz="3200" dirty="0">
                        <a:solidFill>
                          <a:srgbClr val="8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solidFill>
                            <a:srgbClr val="800000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3200" dirty="0">
                        <a:solidFill>
                          <a:srgbClr val="8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solidFill>
                            <a:srgbClr val="800000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CN" altLang="en-US" sz="3200" dirty="0">
                        <a:solidFill>
                          <a:srgbClr val="8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685" name="表格 27684"/>
          <p:cNvGraphicFramePr/>
          <p:nvPr/>
        </p:nvGraphicFramePr>
        <p:xfrm>
          <a:off x="1931988" y="1574800"/>
          <a:ext cx="8049895" cy="685800"/>
        </p:xfrm>
        <a:graphic>
          <a:graphicData uri="http://schemas.openxmlformats.org/drawingml/2006/table">
            <a:tbl>
              <a:tblPr/>
              <a:tblGrid>
                <a:gridCol w="781050"/>
                <a:gridCol w="806450"/>
                <a:gridCol w="808355"/>
                <a:gridCol w="804545"/>
                <a:gridCol w="790575"/>
                <a:gridCol w="823595"/>
                <a:gridCol w="806450"/>
                <a:gridCol w="806450"/>
                <a:gridCol w="807720"/>
                <a:gridCol w="814705"/>
              </a:tblGrid>
              <a:tr h="685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6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3600" dirty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6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3600" dirty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6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15</a:t>
                      </a:r>
                      <a:endParaRPr lang="zh-CN" altLang="en-US" sz="3600" dirty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6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23</a:t>
                      </a:r>
                      <a:endParaRPr lang="zh-CN" altLang="en-US" sz="3600" dirty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6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23</a:t>
                      </a:r>
                      <a:endParaRPr lang="zh-CN" altLang="en-US" sz="3600" dirty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6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56</a:t>
                      </a:r>
                      <a:endParaRPr lang="zh-CN" altLang="en-US" sz="3600" dirty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6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77</a:t>
                      </a:r>
                      <a:endParaRPr lang="zh-CN" altLang="en-US" sz="3600" dirty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6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81</a:t>
                      </a:r>
                      <a:endParaRPr lang="zh-CN" altLang="en-US" sz="3600" dirty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6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89</a:t>
                      </a:r>
                      <a:endParaRPr lang="zh-CN" altLang="en-US" sz="3600" dirty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60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99</a:t>
                      </a:r>
                      <a:endParaRPr lang="zh-CN" altLang="en-US" sz="3600" dirty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74" name="文本框 11373"/>
          <p:cNvSpPr txBox="1"/>
          <p:nvPr/>
        </p:nvSpPr>
        <p:spPr>
          <a:xfrm>
            <a:off x="1830388" y="3352800"/>
            <a:ext cx="1066800" cy="3683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75" name="文本框 11374"/>
          <p:cNvSpPr txBox="1"/>
          <p:nvPr/>
        </p:nvSpPr>
        <p:spPr>
          <a:xfrm>
            <a:off x="1752600" y="3733800"/>
            <a:ext cx="2006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由小到大排序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376" name="上箭头标注 11375"/>
          <p:cNvSpPr/>
          <p:nvPr/>
        </p:nvSpPr>
        <p:spPr>
          <a:xfrm>
            <a:off x="1993900" y="2250150"/>
            <a:ext cx="660400" cy="1087700"/>
          </a:xfrm>
          <a:prstGeom prst="upArrowCallout">
            <a:avLst>
              <a:gd name="adj1" fmla="val 25000"/>
              <a:gd name="adj2" fmla="val 25000"/>
              <a:gd name="adj3" fmla="val 25177"/>
              <a:gd name="adj4" fmla="val 66667"/>
            </a:avLst>
          </a:prstGeom>
          <a:solidFill>
            <a:schemeClr val="hlink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left 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377" name="上箭头标注 11376"/>
          <p:cNvSpPr/>
          <p:nvPr/>
        </p:nvSpPr>
        <p:spPr>
          <a:xfrm>
            <a:off x="9293225" y="2212050"/>
            <a:ext cx="674688" cy="1087700"/>
          </a:xfrm>
          <a:prstGeom prst="upArrowCallout">
            <a:avLst>
              <a:gd name="adj1" fmla="val 25000"/>
              <a:gd name="adj2" fmla="val 25000"/>
              <a:gd name="adj3" fmla="val 24800"/>
              <a:gd name="adj4" fmla="val 66667"/>
            </a:avLst>
          </a:prstGeom>
          <a:solidFill>
            <a:srgbClr val="993366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right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378" name="文本框 11377"/>
          <p:cNvSpPr txBox="1"/>
          <p:nvPr/>
        </p:nvSpPr>
        <p:spPr>
          <a:xfrm>
            <a:off x="1763713" y="4140200"/>
            <a:ext cx="304641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mid=(left+right)/2=5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79" name="文本框 11378"/>
          <p:cNvSpPr txBox="1"/>
          <p:nvPr/>
        </p:nvSpPr>
        <p:spPr>
          <a:xfrm>
            <a:off x="4778375" y="4130675"/>
            <a:ext cx="1752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a[mid]=23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80" name="文本框 11379"/>
          <p:cNvSpPr txBox="1"/>
          <p:nvPr/>
        </p:nvSpPr>
        <p:spPr>
          <a:xfrm>
            <a:off x="6092825" y="4114800"/>
            <a:ext cx="1271588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20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81" name="文本框 11380"/>
          <p:cNvSpPr txBox="1"/>
          <p:nvPr/>
        </p:nvSpPr>
        <p:spPr>
          <a:xfrm>
            <a:off x="6778625" y="4114800"/>
            <a:ext cx="2590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right=mid-1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82" name="上箭头标注 11381"/>
          <p:cNvSpPr/>
          <p:nvPr/>
        </p:nvSpPr>
        <p:spPr>
          <a:xfrm>
            <a:off x="4381500" y="2245387"/>
            <a:ext cx="676275" cy="1087700"/>
          </a:xfrm>
          <a:prstGeom prst="upArrowCallout">
            <a:avLst>
              <a:gd name="adj1" fmla="val 25000"/>
              <a:gd name="adj2" fmla="val 25000"/>
              <a:gd name="adj3" fmla="val 24742"/>
              <a:gd name="adj4" fmla="val 66667"/>
            </a:avLst>
          </a:prstGeom>
          <a:solidFill>
            <a:srgbClr val="993366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right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383" name="文本框 11382"/>
          <p:cNvSpPr txBox="1"/>
          <p:nvPr/>
        </p:nvSpPr>
        <p:spPr>
          <a:xfrm>
            <a:off x="1751013" y="4548188"/>
            <a:ext cx="304641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mid=(left+right)/2=2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84" name="文本框 11383"/>
          <p:cNvSpPr txBox="1"/>
          <p:nvPr/>
        </p:nvSpPr>
        <p:spPr>
          <a:xfrm>
            <a:off x="4770438" y="4495800"/>
            <a:ext cx="168116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a[mid]=6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85" name="文本框 11384"/>
          <p:cNvSpPr txBox="1"/>
          <p:nvPr/>
        </p:nvSpPr>
        <p:spPr>
          <a:xfrm>
            <a:off x="6092825" y="4495800"/>
            <a:ext cx="1271588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20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86" name="文本框 11385"/>
          <p:cNvSpPr txBox="1"/>
          <p:nvPr/>
        </p:nvSpPr>
        <p:spPr>
          <a:xfrm>
            <a:off x="6778625" y="4495800"/>
            <a:ext cx="21463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left=mid+1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87" name="上箭头标注 11386"/>
          <p:cNvSpPr/>
          <p:nvPr/>
        </p:nvSpPr>
        <p:spPr>
          <a:xfrm>
            <a:off x="3581400" y="2224750"/>
            <a:ext cx="660400" cy="1087700"/>
          </a:xfrm>
          <a:prstGeom prst="upArrowCallout">
            <a:avLst>
              <a:gd name="adj1" fmla="val 25000"/>
              <a:gd name="adj2" fmla="val 25000"/>
              <a:gd name="adj3" fmla="val 25257"/>
              <a:gd name="adj4" fmla="val 66667"/>
            </a:avLst>
          </a:prstGeom>
          <a:solidFill>
            <a:schemeClr val="hlink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left 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388" name="文本框 11387"/>
          <p:cNvSpPr txBox="1"/>
          <p:nvPr/>
        </p:nvSpPr>
        <p:spPr>
          <a:xfrm>
            <a:off x="1722438" y="4927600"/>
            <a:ext cx="304641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mid=(left+right)/2=3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89" name="文本框 11388"/>
          <p:cNvSpPr txBox="1"/>
          <p:nvPr/>
        </p:nvSpPr>
        <p:spPr>
          <a:xfrm>
            <a:off x="4762500" y="4899025"/>
            <a:ext cx="16605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a[mid]=15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90" name="文本框 11389"/>
          <p:cNvSpPr txBox="1"/>
          <p:nvPr/>
        </p:nvSpPr>
        <p:spPr>
          <a:xfrm>
            <a:off x="6026150" y="4908550"/>
            <a:ext cx="1271588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20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91" name="文本框 11390"/>
          <p:cNvSpPr txBox="1"/>
          <p:nvPr/>
        </p:nvSpPr>
        <p:spPr>
          <a:xfrm>
            <a:off x="6799263" y="4897438"/>
            <a:ext cx="22066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找到，结束查询</a:t>
            </a:r>
            <a:endParaRPr lang="zh-CN" altLang="en-US" sz="2000" b="1" dirty="0">
              <a:solidFill>
                <a:srgbClr val="8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392" name="文本框 11391"/>
          <p:cNvSpPr txBox="1"/>
          <p:nvPr/>
        </p:nvSpPr>
        <p:spPr>
          <a:xfrm>
            <a:off x="6248400" y="3429000"/>
            <a:ext cx="1741488" cy="39878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若是查找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93" name="文本框 11392"/>
          <p:cNvSpPr txBox="1"/>
          <p:nvPr/>
        </p:nvSpPr>
        <p:spPr>
          <a:xfrm>
            <a:off x="1733550" y="5314950"/>
            <a:ext cx="30448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mid=(left+right)/2=3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94" name="文本框 11393"/>
          <p:cNvSpPr txBox="1"/>
          <p:nvPr/>
        </p:nvSpPr>
        <p:spPr>
          <a:xfrm>
            <a:off x="4784725" y="5334000"/>
            <a:ext cx="1970088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a[mid]=15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95" name="文本框 11394"/>
          <p:cNvSpPr txBox="1"/>
          <p:nvPr/>
        </p:nvSpPr>
        <p:spPr>
          <a:xfrm>
            <a:off x="6146800" y="5314950"/>
            <a:ext cx="1271588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96" name="文本框 11395"/>
          <p:cNvSpPr txBox="1"/>
          <p:nvPr/>
        </p:nvSpPr>
        <p:spPr>
          <a:xfrm>
            <a:off x="6813550" y="5303838"/>
            <a:ext cx="22066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Arial" panose="020B0604020202020204" pitchFamily="34" charset="0"/>
              </a:rPr>
              <a:t>left=mid+1=4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1397" name="上箭头标注 11396"/>
          <p:cNvSpPr/>
          <p:nvPr/>
        </p:nvSpPr>
        <p:spPr>
          <a:xfrm>
            <a:off x="4400550" y="3169313"/>
            <a:ext cx="660400" cy="1087700"/>
          </a:xfrm>
          <a:prstGeom prst="upArrowCallout">
            <a:avLst>
              <a:gd name="adj1" fmla="val 25000"/>
              <a:gd name="adj2" fmla="val 25000"/>
              <a:gd name="adj3" fmla="val 25257"/>
              <a:gd name="adj4" fmla="val 66667"/>
            </a:avLst>
          </a:prstGeom>
          <a:solidFill>
            <a:schemeClr val="hlink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left 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398" name="文本框 11397"/>
          <p:cNvSpPr txBox="1"/>
          <p:nvPr/>
        </p:nvSpPr>
        <p:spPr>
          <a:xfrm>
            <a:off x="1743075" y="5753100"/>
            <a:ext cx="30464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mid=(left+right)/2=4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99" name="文本框 11398"/>
          <p:cNvSpPr txBox="1"/>
          <p:nvPr/>
        </p:nvSpPr>
        <p:spPr>
          <a:xfrm>
            <a:off x="4822825" y="5753100"/>
            <a:ext cx="17510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a[mid]=23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00" name="文本框 11399"/>
          <p:cNvSpPr txBox="1"/>
          <p:nvPr/>
        </p:nvSpPr>
        <p:spPr>
          <a:xfrm>
            <a:off x="6192838" y="5753100"/>
            <a:ext cx="127158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01" name="文本框 11400"/>
          <p:cNvSpPr txBox="1"/>
          <p:nvPr/>
        </p:nvSpPr>
        <p:spPr>
          <a:xfrm>
            <a:off x="6834188" y="5715000"/>
            <a:ext cx="22066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Arial" panose="020B0604020202020204" pitchFamily="34" charset="0"/>
              </a:rPr>
              <a:t>right=mid-1=3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1402" name="文本框 11401"/>
          <p:cNvSpPr txBox="1"/>
          <p:nvPr/>
        </p:nvSpPr>
        <p:spPr>
          <a:xfrm>
            <a:off x="6854825" y="6096000"/>
            <a:ext cx="381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left&gt;right 查询结束 无法找到</a:t>
            </a:r>
            <a:endParaRPr lang="zh-CN" altLang="en-US" sz="2000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03" name="上箭头标注 11402"/>
          <p:cNvSpPr/>
          <p:nvPr/>
        </p:nvSpPr>
        <p:spPr>
          <a:xfrm>
            <a:off x="3581400" y="2245387"/>
            <a:ext cx="676275" cy="1087700"/>
          </a:xfrm>
          <a:prstGeom prst="upArrowCallout">
            <a:avLst>
              <a:gd name="adj1" fmla="val 25000"/>
              <a:gd name="adj2" fmla="val 25000"/>
              <a:gd name="adj3" fmla="val 24742"/>
              <a:gd name="adj4" fmla="val 66667"/>
            </a:avLst>
          </a:prstGeom>
          <a:solidFill>
            <a:srgbClr val="993366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right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739" name="文本框 11403"/>
          <p:cNvSpPr txBox="1"/>
          <p:nvPr/>
        </p:nvSpPr>
        <p:spPr>
          <a:xfrm>
            <a:off x="1524000" y="381000"/>
            <a:ext cx="3111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latin typeface="Arial" panose="020B0604020202020204" pitchFamily="34" charset="0"/>
              </a:rPr>
              <a:t>a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1405" name="文本框 11404"/>
          <p:cNvSpPr txBox="1"/>
          <p:nvPr/>
        </p:nvSpPr>
        <p:spPr>
          <a:xfrm>
            <a:off x="1558925" y="1698625"/>
            <a:ext cx="3095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latin typeface="Arial" panose="020B0604020202020204" pitchFamily="34" charset="0"/>
              </a:rPr>
              <a:t>a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1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138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536458 0.000000 " pathEditMode="relative" rAng="0" ptsTypes="">
                                      <p:cBhvr>
                                        <p:cTn id="52" dur="1000" fill="hold"/>
                                        <p:tgtEl>
                                          <p:spTgt spid="11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1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1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1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1138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70833 0.000000 " pathEditMode="relative" rAng="0" ptsTypes="">
                                      <p:cBhvr>
                                        <p:cTn id="83" dur="1000" fill="hold"/>
                                        <p:tgtEl>
                                          <p:spTgt spid="11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1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500"/>
                                        <p:tgtEl>
                                          <p:spTgt spid="1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1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1139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1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0" dur="500"/>
                                        <p:tgtEl>
                                          <p:spTgt spid="1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1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1139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39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500"/>
                                        <p:tgtEl>
                                          <p:spTgt spid="1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1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8" dur="500"/>
                                        <p:tgtEl>
                                          <p:spTgt spid="1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3" dur="500"/>
                                        <p:tgtEl>
                                          <p:spTgt spid="1140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67" dur="500"/>
                                        <p:tgtEl>
                                          <p:spTgt spid="1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1" dur="500"/>
                                        <p:tgtEl>
                                          <p:spTgt spid="1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6" dur="500"/>
                                        <p:tgtEl>
                                          <p:spTgt spid="1140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4" grpId="0" bldLvl="0" animBg="1"/>
      <p:bldP spid="11375" grpId="0" bldLvl="0"/>
      <p:bldP spid="11376" grpId="0" bldLvl="0" animBg="1"/>
      <p:bldP spid="11376" grpId="1" bldLvl="0" animBg="1"/>
      <p:bldP spid="11376" grpId="2" bldLvl="0" animBg="1"/>
      <p:bldP spid="11377" grpId="0" bldLvl="0" animBg="1"/>
      <p:bldP spid="11377" grpId="1" bldLvl="0" animBg="1"/>
      <p:bldP spid="11377" grpId="2" bldLvl="0" animBg="1"/>
      <p:bldP spid="11378" grpId="0" bldLvl="0"/>
      <p:bldP spid="11379" grpId="0" bldLvl="0"/>
      <p:bldP spid="11380" grpId="0" bldLvl="0"/>
      <p:bldP spid="11382" grpId="0" bldLvl="0" animBg="1"/>
      <p:bldP spid="11382" grpId="1" bldLvl="0" animBg="1"/>
      <p:bldP spid="11383" grpId="0" bldLvl="0"/>
      <p:bldP spid="11384" grpId="0" bldLvl="0"/>
      <p:bldP spid="11385" grpId="0" bldLvl="0"/>
      <p:bldP spid="11387" grpId="0" bldLvl="0" animBg="1"/>
      <p:bldP spid="11387" grpId="1" bldLvl="0" animBg="1"/>
      <p:bldP spid="11388" grpId="0" bldLvl="0"/>
      <p:bldP spid="11389" grpId="0" bldLvl="0"/>
      <p:bldP spid="11390" grpId="0" bldLvl="0"/>
      <p:bldP spid="11392" grpId="0" bldLvl="0" animBg="1"/>
      <p:bldP spid="11393" grpId="0" bldLvl="0"/>
      <p:bldP spid="11394" grpId="0" bldLvl="0"/>
      <p:bldP spid="11395" grpId="0" bldLvl="0"/>
      <p:bldP spid="11397" grpId="0" bldLvl="0" animBg="1"/>
      <p:bldP spid="11398" grpId="0" bldLvl="0"/>
      <p:bldP spid="11399" grpId="0" bldLvl="0"/>
      <p:bldP spid="11400" grpId="0" bldLvl="0"/>
      <p:bldP spid="11403" grpId="0" bldLvl="0" animBg="1"/>
      <p:bldP spid="11405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12289"/>
          <p:cNvSpPr txBox="1"/>
          <p:nvPr/>
        </p:nvSpPr>
        <p:spPr>
          <a:xfrm>
            <a:off x="2133600" y="1219200"/>
            <a:ext cx="7848600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200" cap="none" spc="0" normalizeH="0" baseline="0" noProof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要在有</a:t>
            </a:r>
            <a:r>
              <a:rPr kumimoji="0" lang="en-US" altLang="en-US" sz="2500" b="1" i="0" u="none" strike="noStrike" kern="1200" cap="none" spc="0" normalizeH="0" baseline="0" noProof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</a:t>
            </a:r>
            <a:r>
              <a:rPr kumimoji="0" lang="zh-CN" altLang="en-US" sz="2500" b="1" i="0" u="none" strike="noStrike" kern="1200" cap="none" spc="0" normalizeH="0" baseline="0" noProof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个数的数组</a:t>
            </a:r>
            <a:r>
              <a:rPr kumimoji="0" lang="en-US" altLang="en-US" sz="2500" b="1" i="0" u="none" strike="noStrike" kern="1200" cap="none" spc="0" normalizeH="0" baseline="0" noProof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a[ ]</a:t>
            </a:r>
            <a:r>
              <a:rPr kumimoji="0" lang="zh-CN" altLang="en-US" sz="2500" b="1" i="0" u="none" strike="noStrike" kern="1200" cap="none" spc="0" normalizeH="0" baseline="0" noProof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中，查找值为</a:t>
            </a:r>
            <a:r>
              <a:rPr kumimoji="0" lang="en-US" altLang="en-US" sz="2500" b="1" i="0" u="none" strike="noStrike" kern="1200" cap="none" spc="0" normalizeH="0" baseline="0" noProof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kumimoji="0" lang="zh-CN" altLang="en-US" sz="2500" b="1" i="0" u="none" strike="noStrike" kern="1200" cap="none" spc="0" normalizeH="0" baseline="0" noProof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的数:</a:t>
            </a:r>
            <a:endParaRPr kumimoji="0" lang="zh-CN" altLang="en-US" sz="2500" b="1" i="0" u="none" strike="noStrike" kern="1200" cap="none" spc="0" normalizeH="0" baseline="0" noProof="1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500" b="0" i="0" u="none" strike="noStrike" kern="1200" cap="none" spc="0" normalizeH="0" baseline="0" noProof="1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0" i="0" u="none" strike="noStrike" kern="1200" cap="none" spc="0" normalizeH="0" baseline="0" noProof="1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1.初始化:     </a:t>
            </a:r>
            <a:r>
              <a:rPr kumimoji="0" lang="zh-CN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</a:t>
            </a: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</a:t>
            </a:r>
            <a:r>
              <a:rPr kumimoji="0" lang="zh-CN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由小到大排序，</a:t>
            </a: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Left=1，Right=n；</a:t>
            </a:r>
            <a:endParaRPr kumimoji="0" lang="en-US" altLang="en-US" sz="2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</a:t>
            </a:r>
            <a:r>
              <a:rPr kumimoji="0" lang="zh-CN" altLang="en-US" sz="2500" b="0" i="0" u="none" strike="noStrike" kern="1200" cap="none" spc="0" normalizeH="0" baseline="0" noProof="1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判定：      </a:t>
            </a:r>
            <a:r>
              <a:rPr kumimoji="0" lang="zh-CN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若</a:t>
            </a:r>
            <a:r>
              <a:rPr kumimoji="0" lang="en-US" altLang="en-US" sz="25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Left&gt;Right</a:t>
            </a: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kumimoji="0" lang="zh-CN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表明</a:t>
            </a: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</a:t>
            </a:r>
            <a:r>
              <a:rPr kumimoji="0" lang="zh-CN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中找不到</a:t>
            </a: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x, </a:t>
            </a:r>
            <a:r>
              <a:rPr kumimoji="0" lang="zh-CN" altLang="en-US" sz="25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结束</a:t>
            </a:r>
            <a:r>
              <a:rPr kumimoji="0" lang="zh-CN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;</a:t>
            </a:r>
            <a:endParaRPr kumimoji="0" lang="zh-CN" altLang="en-US" sz="2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0" i="0" u="none" strike="noStrike" kern="1200" cap="none" spc="0" normalizeH="0" baseline="0" noProof="1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3.计算</a:t>
            </a: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Mid:  </a:t>
            </a: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Mid=(Left+Right)/2</a:t>
            </a: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;</a:t>
            </a:r>
            <a:endParaRPr kumimoji="0" lang="en-US" altLang="en-US" sz="2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4.</a:t>
            </a:r>
            <a:r>
              <a:rPr kumimoji="0" lang="zh-CN" altLang="en-US" sz="2500" b="0" i="0" u="none" strike="noStrike" kern="1200" cap="none" spc="0" normalizeH="0" baseline="0" noProof="1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讨论：</a:t>
            </a:r>
            <a:endParaRPr kumimoji="0" lang="zh-CN" altLang="en-US" sz="2500" b="0" i="0" u="none" strike="noStrike" kern="1200" cap="none" spc="0" normalizeH="0" baseline="0" noProof="1">
              <a:ln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kumimoji="0" lang="zh-CN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rPr>
              <a:t>①</a:t>
            </a:r>
            <a:r>
              <a:rPr kumimoji="0" lang="zh-CN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.若</a:t>
            </a: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a[Mid]&gt;x</a:t>
            </a: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kumimoji="0" lang="en-US" altLang="en-US" sz="2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rPr>
              <a:t>②</a:t>
            </a: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r>
              <a:rPr kumimoji="0" lang="zh-CN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若</a:t>
            </a: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a[Mid]&lt;x </a:t>
            </a: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endParaRPr kumimoji="0" lang="en-US" altLang="en-US" sz="2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rPr>
              <a:t>③</a:t>
            </a: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r>
              <a:rPr kumimoji="0" lang="zh-CN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若</a:t>
            </a: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a[Mid]==x</a:t>
            </a:r>
            <a:r>
              <a:rPr kumimoji="0" lang="en-US" altLang="en-US" sz="25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:</a:t>
            </a:r>
            <a:endParaRPr kumimoji="0" lang="en-US" altLang="en-US" sz="25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8675" name="文本框 12290"/>
          <p:cNvSpPr txBox="1"/>
          <p:nvPr/>
        </p:nvSpPr>
        <p:spPr>
          <a:xfrm>
            <a:off x="1676400" y="76200"/>
            <a:ext cx="40703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总结：二分查找的过程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292" name="文本框 12291"/>
          <p:cNvSpPr txBox="1"/>
          <p:nvPr/>
        </p:nvSpPr>
        <p:spPr>
          <a:xfrm>
            <a:off x="5181600" y="3505200"/>
            <a:ext cx="4572000" cy="47561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500" b="1" kern="1200" cap="none" spc="0" normalizeH="0" baseline="0" noProof="1">
                <a:solidFill>
                  <a:srgbClr val="00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Right=Mid-1</a:t>
            </a:r>
            <a:r>
              <a:rPr kumimoji="0" lang="zh-CN" altLang="en-US" sz="2500" kern="1200" cap="none" spc="0" normalizeH="0" baseline="0" noProof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执行第2步;</a:t>
            </a:r>
            <a:endParaRPr kumimoji="0" lang="zh-CN" altLang="en-US" sz="2500" kern="1200" cap="none" spc="0" normalizeH="0" baseline="0" noProof="1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93" name="文本框 12292"/>
          <p:cNvSpPr txBox="1"/>
          <p:nvPr/>
        </p:nvSpPr>
        <p:spPr>
          <a:xfrm>
            <a:off x="5181600" y="3886200"/>
            <a:ext cx="4572000" cy="47561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500" b="1" kern="1200" cap="none" spc="0" normalizeH="0" baseline="0" noProof="1">
                <a:solidFill>
                  <a:srgbClr val="00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Left=Mid+1</a:t>
            </a:r>
            <a:r>
              <a:rPr kumimoji="0" lang="zh-CN" altLang="en-US" sz="2500" kern="1200" cap="none" spc="0" normalizeH="0" baseline="0" noProof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执行第2步;</a:t>
            </a:r>
            <a:endParaRPr kumimoji="0" lang="zh-CN" altLang="en-US" sz="2500" kern="1200" cap="none" spc="0" normalizeH="0" baseline="0" noProof="1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94" name="文本框 12293"/>
          <p:cNvSpPr txBox="1"/>
          <p:nvPr/>
        </p:nvSpPr>
        <p:spPr>
          <a:xfrm>
            <a:off x="5181600" y="4267200"/>
            <a:ext cx="4572000" cy="47561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500" kern="1200" cap="none" spc="0" normalizeH="0" baseline="0" noProof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找到x,</a:t>
            </a:r>
            <a:r>
              <a:rPr kumimoji="0" lang="zh-CN" altLang="en-US" sz="2500" b="1" kern="1200" cap="none" spc="0" normalizeH="0" baseline="0" noProof="1">
                <a:solidFill>
                  <a:srgbClr val="00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结束</a:t>
            </a:r>
            <a:r>
              <a:rPr kumimoji="0" lang="zh-CN" altLang="en-US" sz="2500" kern="1200" cap="none" spc="0" normalizeH="0" baseline="0" noProof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kumimoji="0" lang="zh-CN" altLang="en-US" sz="2500" kern="1200" cap="none" spc="0" normalizeH="0" baseline="0" noProof="1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95" name="文本框 12294"/>
          <p:cNvSpPr txBox="1"/>
          <p:nvPr/>
        </p:nvSpPr>
        <p:spPr>
          <a:xfrm>
            <a:off x="2286000" y="5410200"/>
            <a:ext cx="7620000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每次查询的时间复杂度不超过</a:t>
            </a:r>
            <a:r>
              <a:rPr kumimoji="0" lang="en-US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O(log</a:t>
            </a:r>
            <a:r>
              <a:rPr kumimoji="0" lang="en-US" altLang="en-US" sz="3200" b="1" i="0" u="none" strike="noStrike" kern="1200" cap="none" spc="0" normalizeH="0" baseline="-33000" noProof="1">
                <a:ln>
                  <a:noFill/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kumimoji="0" lang="en-US" altLang="en-US" sz="3200" b="1" i="0" u="none" strike="noStrike" kern="1200" cap="none" spc="0" normalizeH="0" baseline="46000" noProof="1">
                <a:ln>
                  <a:noFill/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</a:t>
            </a:r>
            <a:r>
              <a:rPr kumimoji="0" lang="en-US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kumimoji="0" lang="en-US" altLang="en-US" sz="3200" b="1" i="0" u="none" strike="noStrike" kern="1200" cap="none" spc="0" normalizeH="0" baseline="0" noProof="1">
              <a:ln>
                <a:noFill/>
              </a:ln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2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charRg st="25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6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charRg st="61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99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2290">
                                            <p:txEl>
                                              <p:charRg st="99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13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charRg st="130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136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2290">
                                            <p:txEl>
                                              <p:charRg st="136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153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2290">
                                            <p:txEl>
                                              <p:charRg st="153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171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2290">
                                            <p:txEl>
                                              <p:charRg st="171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/>
      <p:bldP spid="12293" grpId="0" bldLvl="0"/>
      <p:bldP spid="12294" grpId="0" bldLvl="0"/>
      <p:bldP spid="12295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STL</a:t>
            </a:r>
            <a:endParaRPr lang="zh-CN" altLang="en-US" dirty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lower_bound( 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upper_bound( 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都是利用二分查找的方法在一个排好序的数组中进行查找的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lower_bound( begin,end,num)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：从数组的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位置二分查找第一个大于或等于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的数字，找到返回该数字的地址，不存在则返回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。通过返回的地址减去起始地址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得到找到数字在数组中的下标。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upper_bound( begin,end,num)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：从数组的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位置二分查找第一个大于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的数字，找到返回该数字的地址，不存在则返回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。通过返回的地址减去起始地址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得到找到数字在数组中的下标。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WPS 演示</Application>
  <PresentationFormat>宽屏</PresentationFormat>
  <Paragraphs>159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微软雅黑</vt:lpstr>
      <vt:lpstr>Arial Black</vt:lpstr>
      <vt:lpstr>Times New Roman</vt:lpstr>
      <vt:lpstr>Calibri</vt:lpstr>
      <vt:lpstr>默认设计模板_2</vt:lpstr>
      <vt:lpstr>多说一句，STL</vt:lpstr>
      <vt:lpstr>PowerPoint 演示文稿</vt:lpstr>
      <vt:lpstr>PowerPoint 演示文稿</vt:lpstr>
      <vt:lpstr>多说一句，STL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起点</cp:lastModifiedBy>
  <cp:revision>9</cp:revision>
  <dcterms:created xsi:type="dcterms:W3CDTF">2020-05-02T08:26:38Z</dcterms:created>
  <dcterms:modified xsi:type="dcterms:W3CDTF">2020-05-02T08:26:38Z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