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0101F-383A-420A-8385-3B89886AE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329267"/>
          </a:xfrm>
        </p:spPr>
        <p:txBody>
          <a:bodyPr/>
          <a:lstStyle/>
          <a:p>
            <a:pPr algn="ctr"/>
            <a:r>
              <a:rPr lang="zh-CN" altLang="en-US" dirty="0"/>
              <a:t>贪心算法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AB25F3-6C0E-4101-ACA6-6F2DAFD00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661644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/>
              <a:t>北京大学 王欣灏</a:t>
            </a:r>
          </a:p>
        </p:txBody>
      </p:sp>
    </p:spTree>
    <p:extLst>
      <p:ext uri="{BB962C8B-B14F-4D97-AF65-F5344CB8AC3E}">
        <p14:creationId xmlns:p14="http://schemas.microsoft.com/office/powerpoint/2010/main" val="75712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C9A26-18BF-450D-B5C1-D0F64B7A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任务调度问题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E97A2-D648-4C30-B804-6DA182691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服务器有</a:t>
            </a:r>
            <a:r>
              <a:rPr lang="en-US" altLang="zh-CN" dirty="0"/>
              <a:t>n</a:t>
            </a:r>
            <a:r>
              <a:rPr lang="zh-CN" altLang="en-US" dirty="0"/>
              <a:t>个任务要执行，每个任务有开始时间</a:t>
            </a:r>
            <a:r>
              <a:rPr lang="en-US" altLang="zh-CN" dirty="0"/>
              <a:t>Si</a:t>
            </a:r>
            <a:r>
              <a:rPr lang="zh-CN" altLang="en-US" dirty="0"/>
              <a:t>秒和结束时间</a:t>
            </a:r>
            <a:r>
              <a:rPr lang="en-US" altLang="zh-CN" dirty="0" err="1"/>
              <a:t>Ti</a:t>
            </a:r>
            <a:r>
              <a:rPr lang="zh-CN" altLang="en-US" dirty="0"/>
              <a:t>秒，同一时间只能执行一个任务。</a:t>
            </a:r>
          </a:p>
          <a:p>
            <a:r>
              <a:rPr lang="zh-CN" altLang="en-US" dirty="0"/>
              <a:t>问如何安排任务，使得在时间</a:t>
            </a:r>
            <a:r>
              <a:rPr lang="en-US" altLang="zh-CN" dirty="0"/>
              <a:t>m</a:t>
            </a:r>
            <a:r>
              <a:rPr lang="zh-CN" altLang="en-US" dirty="0"/>
              <a:t>内尽可能多的完成任务。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72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C9A26-18BF-450D-B5C1-D0F64B7A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任务调度问题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E97A2-D648-4C30-B804-6DA182691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任务越早结束，剩余的时间是不是越多？</a:t>
            </a:r>
          </a:p>
          <a:p>
            <a:endParaRPr lang="zh-CN" altLang="en-US" dirty="0"/>
          </a:p>
          <a:p>
            <a:r>
              <a:rPr lang="zh-CN" altLang="en-US" dirty="0"/>
              <a:t>那我们就找最早结束的那个活动，找到后在剩下的活动中再找最早结束的不就得了？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578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3365A-78A7-4585-8040-DEBB5B9A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区间不相交问题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BE900-27ED-42A0-9C5A-1539861EC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个形如</a:t>
            </a:r>
            <a:r>
              <a:rPr lang="en-US" altLang="zh-CN" dirty="0"/>
              <a:t>(</a:t>
            </a:r>
            <a:r>
              <a:rPr lang="en-US" altLang="zh-CN" dirty="0" err="1"/>
              <a:t>ai,bi</a:t>
            </a:r>
            <a:r>
              <a:rPr lang="en-US" altLang="zh-CN" dirty="0"/>
              <a:t>)</a:t>
            </a:r>
            <a:r>
              <a:rPr lang="zh-CN" altLang="en-US" dirty="0"/>
              <a:t>的区间</a:t>
            </a:r>
            <a:endParaRPr lang="en-US" altLang="zh-CN" dirty="0"/>
          </a:p>
          <a:p>
            <a:r>
              <a:rPr lang="zh-CN" altLang="en-US" dirty="0"/>
              <a:t>问最多能选出多少个互不相交的区间？</a:t>
            </a:r>
          </a:p>
        </p:txBody>
      </p:sp>
    </p:spTree>
    <p:extLst>
      <p:ext uri="{BB962C8B-B14F-4D97-AF65-F5344CB8AC3E}">
        <p14:creationId xmlns:p14="http://schemas.microsoft.com/office/powerpoint/2010/main" val="3888792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3365A-78A7-4585-8040-DEBB5B9A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区间不相交问题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BE900-27ED-42A0-9C5A-1539861EC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跟任务调度问题完全相同</a:t>
            </a:r>
            <a:endParaRPr lang="en-US" altLang="zh-CN" dirty="0"/>
          </a:p>
          <a:p>
            <a:r>
              <a:rPr lang="zh-CN" altLang="en-US" dirty="0"/>
              <a:t>操作步骤：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对所有区间按右端点从小到大排序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第一个区间一定选择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依次讨论所有区间，若与以选区间没有冲突，则选择，否则不要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正确性？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03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5D318-A9D4-42A9-8432-45FB3B63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区间选点问题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679D9-5601-46A6-9FC5-E4B176BBE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数轴上有</a:t>
            </a:r>
            <a:r>
              <a:rPr lang="en-US" altLang="zh-CN" dirty="0"/>
              <a:t>n</a:t>
            </a:r>
            <a:r>
              <a:rPr lang="zh-CN" altLang="en-US" dirty="0"/>
              <a:t>个闭区间</a:t>
            </a:r>
            <a:r>
              <a:rPr lang="en-US" altLang="zh-CN" dirty="0"/>
              <a:t>[ai, bi]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取尽量少的点，使得每个区间内都至少有一个点。</a:t>
            </a:r>
          </a:p>
          <a:p>
            <a:r>
              <a:rPr lang="zh-CN" altLang="en-US" dirty="0"/>
              <a:t>（不同区间内含有的点可以是同一个）。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753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17E87-AA48-44BD-A3A3-AE75C7EB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区间选点问题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1A6FC-1AD0-4974-85DA-B279F9408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考虑将区间按</a:t>
            </a:r>
            <a:r>
              <a:rPr lang="en-US" altLang="zh-CN" dirty="0"/>
              <a:t>bi</a:t>
            </a:r>
            <a:r>
              <a:rPr lang="zh-CN" altLang="en-US" dirty="0"/>
              <a:t>排序。</a:t>
            </a:r>
          </a:p>
          <a:p>
            <a:r>
              <a:rPr lang="zh-CN" altLang="en-US" dirty="0"/>
              <a:t>那么对于第一个区间，肯定选右端点，能覆盖掉尽量多的区间。</a:t>
            </a:r>
          </a:p>
          <a:p>
            <a:r>
              <a:rPr lang="zh-CN" altLang="en-US" dirty="0"/>
              <a:t>接着在剩下区间中继续选</a:t>
            </a:r>
            <a:r>
              <a:rPr lang="en-US" altLang="zh-CN" dirty="0"/>
              <a:t>bi</a:t>
            </a:r>
            <a:r>
              <a:rPr lang="zh-CN" altLang="en-US" dirty="0"/>
              <a:t>最小的。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447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17E87-AA48-44BD-A3A3-AE75C7EB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区间选点问题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22CCA9-4DB2-464B-9DFA-042322DA3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24" y="2319096"/>
            <a:ext cx="3715268" cy="38772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E1FD55-76D2-41C3-BAA7-240F177E7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692" y="2304415"/>
            <a:ext cx="4677428" cy="4553585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BC59CB1-194B-4400-BFDA-EC7026D3154C}"/>
              </a:ext>
            </a:extLst>
          </p:cNvPr>
          <p:cNvCxnSpPr/>
          <p:nvPr/>
        </p:nvCxnSpPr>
        <p:spPr>
          <a:xfrm>
            <a:off x="5033394" y="2304415"/>
            <a:ext cx="0" cy="45535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500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A91A5-3749-4EE8-A995-D4016EA5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纸币找零问题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87298-17E7-4956-BDE2-2BC6FA82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有</a:t>
            </a:r>
            <a:r>
              <a:rPr lang="en-US" altLang="zh-CN" dirty="0"/>
              <a:t>1</a:t>
            </a:r>
            <a:r>
              <a:rPr lang="zh-CN" altLang="en-US" dirty="0"/>
              <a:t>元、</a:t>
            </a:r>
            <a:r>
              <a:rPr lang="en-US" altLang="zh-CN" dirty="0"/>
              <a:t>2</a:t>
            </a:r>
            <a:r>
              <a:rPr lang="zh-CN" altLang="en-US" dirty="0"/>
              <a:t>元、</a:t>
            </a:r>
            <a:r>
              <a:rPr lang="en-US" altLang="zh-CN" dirty="0"/>
              <a:t>5</a:t>
            </a:r>
            <a:r>
              <a:rPr lang="zh-CN" altLang="en-US" dirty="0"/>
              <a:t>元、</a:t>
            </a:r>
            <a:r>
              <a:rPr lang="en-US" altLang="zh-CN" dirty="0"/>
              <a:t>10</a:t>
            </a:r>
            <a:r>
              <a:rPr lang="zh-CN" altLang="en-US" dirty="0"/>
              <a:t>元的纸币分别有</a:t>
            </a:r>
            <a:r>
              <a:rPr lang="en-US" altLang="zh-CN" dirty="0"/>
              <a:t>a[1], a[2], a[3], a[4]</a:t>
            </a:r>
            <a:r>
              <a:rPr lang="zh-CN" altLang="en-US" dirty="0"/>
              <a:t>张。</a:t>
            </a:r>
          </a:p>
          <a:p>
            <a:endParaRPr lang="zh-CN" altLang="en-US" dirty="0"/>
          </a:p>
          <a:p>
            <a:r>
              <a:rPr lang="zh-CN" altLang="en-US" dirty="0"/>
              <a:t>要用这些纸币凑出</a:t>
            </a:r>
            <a:r>
              <a:rPr lang="en-US" altLang="zh-CN" dirty="0"/>
              <a:t>m</a:t>
            </a:r>
            <a:r>
              <a:rPr lang="zh-CN" altLang="en-US" dirty="0"/>
              <a:t>元，至少要用多少张纸币？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513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2B09F-A322-44EC-A23C-2AE5BA93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纸币找零问题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F2513-E3D0-4244-829B-B2A5977DE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我们平时找零是什么样？</a:t>
            </a:r>
          </a:p>
          <a:p>
            <a:r>
              <a:rPr lang="zh-CN" altLang="en-US" dirty="0"/>
              <a:t>从贪心算法角度出发，当</a:t>
            </a:r>
            <a:r>
              <a:rPr lang="en-US" altLang="zh-CN" dirty="0"/>
              <a:t>m&gt;10</a:t>
            </a:r>
            <a:r>
              <a:rPr lang="zh-CN" altLang="en-US" dirty="0"/>
              <a:t>且我们有</a:t>
            </a:r>
            <a:r>
              <a:rPr lang="en-US" altLang="zh-CN" dirty="0"/>
              <a:t>10</a:t>
            </a:r>
            <a:r>
              <a:rPr lang="zh-CN" altLang="en-US" dirty="0"/>
              <a:t>元纸币，我们优先使用</a:t>
            </a:r>
            <a:r>
              <a:rPr lang="en-US" altLang="zh-CN" dirty="0"/>
              <a:t>10</a:t>
            </a:r>
            <a:r>
              <a:rPr lang="zh-CN" altLang="en-US" dirty="0"/>
              <a:t>元纸币，然后再是</a:t>
            </a:r>
            <a:r>
              <a:rPr lang="en-US" altLang="zh-CN" dirty="0"/>
              <a:t>5</a:t>
            </a:r>
            <a:r>
              <a:rPr lang="zh-CN" altLang="en-US" dirty="0"/>
              <a:t>元、</a:t>
            </a:r>
            <a:r>
              <a:rPr lang="en-US" altLang="zh-CN" dirty="0"/>
              <a:t>2</a:t>
            </a:r>
            <a:r>
              <a:rPr lang="zh-CN" altLang="en-US" dirty="0"/>
              <a:t>元、</a:t>
            </a:r>
            <a:r>
              <a:rPr lang="en-US" altLang="zh-CN" dirty="0"/>
              <a:t>1</a:t>
            </a:r>
            <a:r>
              <a:rPr lang="zh-CN" altLang="en-US" dirty="0"/>
              <a:t>元纸币。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92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2B09F-A322-44EC-A23C-2AE5BA93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纸币找零问题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F2513-E3D0-4244-829B-B2A5977DE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修改一下题目：</a:t>
            </a:r>
          </a:p>
          <a:p>
            <a:endParaRPr lang="zh-CN" altLang="en-US" dirty="0"/>
          </a:p>
          <a:p>
            <a:r>
              <a:rPr lang="zh-CN" altLang="en-US" dirty="0"/>
              <a:t>有</a:t>
            </a:r>
            <a:r>
              <a:rPr lang="en-US" altLang="zh-CN" dirty="0"/>
              <a:t>1</a:t>
            </a:r>
            <a:r>
              <a:rPr lang="zh-CN" altLang="en-US" dirty="0"/>
              <a:t>元、</a:t>
            </a:r>
            <a:r>
              <a:rPr lang="en-US" altLang="zh-CN" dirty="0"/>
              <a:t>5</a:t>
            </a:r>
            <a:r>
              <a:rPr lang="zh-CN" altLang="en-US" dirty="0"/>
              <a:t>元、</a:t>
            </a:r>
            <a:r>
              <a:rPr lang="en-US" altLang="zh-CN" dirty="0"/>
              <a:t>7</a:t>
            </a:r>
            <a:r>
              <a:rPr lang="zh-CN" altLang="en-US" dirty="0"/>
              <a:t>元的纸币分别有</a:t>
            </a:r>
            <a:r>
              <a:rPr lang="en-US" altLang="zh-CN" dirty="0"/>
              <a:t>a[1], a[2], a[3]</a:t>
            </a:r>
            <a:r>
              <a:rPr lang="zh-CN" altLang="en-US" dirty="0"/>
              <a:t>张。要用这些纸币凑出</a:t>
            </a:r>
            <a:r>
              <a:rPr lang="en-US" altLang="zh-CN" dirty="0"/>
              <a:t>m</a:t>
            </a:r>
            <a:r>
              <a:rPr lang="zh-CN" altLang="en-US" dirty="0"/>
              <a:t>元，至少要用多少张纸币？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44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18A56-B212-4763-A0A3-B4D2C828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3CDDA-05D9-4850-871A-7B9796079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贪心算法指从问题的初始状态出发，通过若干次的贪心选择而得出最优值（或较优解）的一种解题方法。</a:t>
            </a:r>
          </a:p>
          <a:p>
            <a:endParaRPr lang="zh-CN" altLang="en-US" dirty="0"/>
          </a:p>
          <a:p>
            <a:r>
              <a:rPr lang="zh-CN" altLang="en-US" dirty="0"/>
              <a:t>贪心思想的本质是每次都形成局部最优解，换一种方法说，就是每次都处理出一个最好的方案。 </a:t>
            </a:r>
          </a:p>
          <a:p>
            <a:endParaRPr lang="zh-CN" altLang="en-US" dirty="0"/>
          </a:p>
          <a:p>
            <a:r>
              <a:rPr lang="zh-CN" altLang="en-US" dirty="0"/>
              <a:t>贪心算法容易编写，容易调试，速度极快，并且节约空间。</a:t>
            </a:r>
          </a:p>
          <a:p>
            <a:r>
              <a:rPr lang="zh-CN" altLang="en-US" dirty="0"/>
              <a:t>然而，贪心算法并不总是正确的，因为并不是每次局部最优解都会与整体最优解之间有联系，往往靠贪心生成的解不是最优解。一般情况下，构造出贪心策略后要进行证明。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622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2B09F-A322-44EC-A23C-2AE5BA93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纸币找零问题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F2513-E3D0-4244-829B-B2A5977DE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元纸币。</a:t>
            </a:r>
          </a:p>
          <a:p>
            <a:r>
              <a:rPr lang="zh-CN" altLang="en-US" dirty="0"/>
              <a:t>要凑出</a:t>
            </a:r>
            <a:r>
              <a:rPr lang="en-US" altLang="zh-CN" dirty="0"/>
              <a:t>10</a:t>
            </a:r>
            <a:r>
              <a:rPr lang="zh-CN" altLang="en-US" dirty="0"/>
              <a:t>元，如果优先使用</a:t>
            </a:r>
            <a:r>
              <a:rPr lang="en-US" altLang="zh-CN" dirty="0"/>
              <a:t>7</a:t>
            </a:r>
            <a:r>
              <a:rPr lang="zh-CN" altLang="en-US" dirty="0"/>
              <a:t>元纸币，则张数是</a:t>
            </a:r>
            <a:r>
              <a:rPr lang="en-US" altLang="zh-CN" dirty="0"/>
              <a:t>4</a:t>
            </a:r>
            <a:r>
              <a:rPr lang="zh-CN" altLang="en-US" dirty="0"/>
              <a:t>；（</a:t>
            </a:r>
            <a:r>
              <a:rPr lang="en-US" altLang="zh-CN" dirty="0"/>
              <a:t>1+1+1+7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但如果只使用</a:t>
            </a:r>
            <a:r>
              <a:rPr lang="en-US" altLang="zh-CN" dirty="0"/>
              <a:t>5</a:t>
            </a:r>
            <a:r>
              <a:rPr lang="zh-CN" altLang="en-US" dirty="0"/>
              <a:t>元纸币，则张数是</a:t>
            </a:r>
            <a:r>
              <a:rPr lang="en-US" altLang="zh-CN" dirty="0"/>
              <a:t>2</a:t>
            </a:r>
            <a:r>
              <a:rPr lang="zh-CN" altLang="en-US" dirty="0"/>
              <a:t>；（</a:t>
            </a:r>
            <a:r>
              <a:rPr lang="en-US" altLang="zh-CN" dirty="0"/>
              <a:t>5+5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92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2B09F-A322-44EC-A23C-2AE5BA93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纸币找零问题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F2513-E3D0-4244-829B-B2A5977DE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元纸币。</a:t>
            </a:r>
          </a:p>
          <a:p>
            <a:r>
              <a:rPr lang="zh-CN" altLang="en-US" dirty="0"/>
              <a:t>要凑出</a:t>
            </a:r>
            <a:r>
              <a:rPr lang="en-US" altLang="zh-CN" dirty="0"/>
              <a:t>10</a:t>
            </a:r>
            <a:r>
              <a:rPr lang="zh-CN" altLang="en-US" dirty="0"/>
              <a:t>元，如果优先使用</a:t>
            </a:r>
            <a:r>
              <a:rPr lang="en-US" altLang="zh-CN" dirty="0"/>
              <a:t>7</a:t>
            </a:r>
            <a:r>
              <a:rPr lang="zh-CN" altLang="en-US" dirty="0"/>
              <a:t>元纸币，则张数是</a:t>
            </a:r>
            <a:r>
              <a:rPr lang="en-US" altLang="zh-CN" dirty="0"/>
              <a:t>4</a:t>
            </a:r>
            <a:r>
              <a:rPr lang="zh-CN" altLang="en-US" dirty="0"/>
              <a:t>；（</a:t>
            </a:r>
            <a:r>
              <a:rPr lang="en-US" altLang="zh-CN" dirty="0"/>
              <a:t>1+1+1+7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但如果只使用</a:t>
            </a:r>
            <a:r>
              <a:rPr lang="en-US" altLang="zh-CN" dirty="0"/>
              <a:t>5</a:t>
            </a:r>
            <a:r>
              <a:rPr lang="zh-CN" altLang="en-US" dirty="0"/>
              <a:t>元纸币，则张数是</a:t>
            </a:r>
            <a:r>
              <a:rPr lang="en-US" altLang="zh-CN" dirty="0"/>
              <a:t>2</a:t>
            </a:r>
            <a:r>
              <a:rPr lang="zh-CN" altLang="en-US" dirty="0"/>
              <a:t>；（</a:t>
            </a:r>
            <a:r>
              <a:rPr lang="en-US" altLang="zh-CN" dirty="0"/>
              <a:t>5+5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688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2B09F-A322-44EC-A23C-2AE5BA93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纸币找零问题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F2513-E3D0-4244-829B-B2A5977DE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为什么对于</a:t>
            </a:r>
            <a:r>
              <a:rPr lang="en-US" altLang="zh-CN" dirty="0"/>
              <a:t>1/2/5/10</a:t>
            </a:r>
            <a:r>
              <a:rPr lang="zh-CN" altLang="en-US" dirty="0"/>
              <a:t>是正确的？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首先，如果大数是小数的倍数，那么先选大数一定是对的。</a:t>
            </a:r>
          </a:p>
          <a:p>
            <a:endParaRPr lang="zh-CN" altLang="en-US" dirty="0"/>
          </a:p>
          <a:p>
            <a:r>
              <a:rPr lang="zh-CN" altLang="en-US" dirty="0"/>
              <a:t>只剩下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的情况。</a:t>
            </a:r>
          </a:p>
          <a:p>
            <a:r>
              <a:rPr lang="zh-CN" altLang="en-US" dirty="0"/>
              <a:t>若能选</a:t>
            </a:r>
            <a:r>
              <a:rPr lang="en-US" altLang="zh-CN" dirty="0"/>
              <a:t>5</a:t>
            </a:r>
            <a:r>
              <a:rPr lang="zh-CN" altLang="en-US" dirty="0"/>
              <a:t>却不选</a:t>
            </a:r>
            <a:r>
              <a:rPr lang="en-US" altLang="zh-CN" dirty="0"/>
              <a:t>5</a:t>
            </a:r>
            <a:r>
              <a:rPr lang="zh-CN" altLang="en-US" dirty="0"/>
              <a:t>，则必选</a:t>
            </a:r>
            <a:r>
              <a:rPr lang="en-US" altLang="zh-CN" dirty="0"/>
              <a:t>2/2/1(</a:t>
            </a:r>
            <a:r>
              <a:rPr lang="zh-CN" altLang="en-US" dirty="0"/>
              <a:t>两种</a:t>
            </a:r>
            <a:r>
              <a:rPr lang="en-US" altLang="zh-CN" dirty="0"/>
              <a:t>)</a:t>
            </a:r>
            <a:r>
              <a:rPr lang="zh-CN" altLang="en-US" dirty="0"/>
              <a:t>或</a:t>
            </a:r>
            <a:r>
              <a:rPr lang="en-US" altLang="zh-CN" dirty="0"/>
              <a:t>2/1/1(</a:t>
            </a:r>
            <a:r>
              <a:rPr lang="zh-CN" altLang="en-US" dirty="0"/>
              <a:t>三种</a:t>
            </a:r>
            <a:r>
              <a:rPr lang="en-US" altLang="zh-CN" dirty="0"/>
              <a:t>)</a:t>
            </a:r>
            <a:r>
              <a:rPr lang="zh-CN" altLang="en-US" dirty="0"/>
              <a:t>，都不优。</a:t>
            </a:r>
          </a:p>
          <a:p>
            <a:r>
              <a:rPr lang="zh-CN" altLang="en-US" dirty="0"/>
              <a:t>而能选</a:t>
            </a:r>
            <a:r>
              <a:rPr lang="en-US" altLang="zh-CN" dirty="0"/>
              <a:t>7</a:t>
            </a:r>
            <a:r>
              <a:rPr lang="zh-CN" altLang="en-US" dirty="0"/>
              <a:t>却选</a:t>
            </a:r>
            <a:r>
              <a:rPr lang="en-US" altLang="zh-CN" dirty="0"/>
              <a:t>5</a:t>
            </a:r>
            <a:r>
              <a:rPr lang="zh-CN" altLang="en-US" dirty="0"/>
              <a:t>，剩下</a:t>
            </a:r>
            <a:r>
              <a:rPr lang="en-US" altLang="zh-CN" dirty="0"/>
              <a:t>2</a:t>
            </a:r>
            <a:r>
              <a:rPr lang="zh-CN" altLang="en-US" dirty="0"/>
              <a:t>可以和其他余额拼在一起，只用一种或更少。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699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EDC28-3DFE-454B-BD6C-4C4453D1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分糖果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81AD8-E7B7-4B3D-998E-97AE0D7D6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n</a:t>
            </a:r>
            <a:r>
              <a:rPr lang="zh-CN" altLang="en-US" dirty="0"/>
              <a:t>个小朋友玩完游戏后，老师准备给他们发糖果。</a:t>
            </a:r>
          </a:p>
          <a:p>
            <a:r>
              <a:rPr lang="zh-CN" altLang="en-US" dirty="0"/>
              <a:t>每个人有一个分数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，如果比左右的人分数高，那么糖果也要比左右的多，并且每个小朋友至少有一颗。</a:t>
            </a:r>
          </a:p>
          <a:p>
            <a:r>
              <a:rPr lang="zh-CN" altLang="en-US" dirty="0"/>
              <a:t>问老师最少准备多少糖果。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322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EDC28-3DFE-454B-BD6C-4C4453D1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分糖果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81AD8-E7B7-4B3D-998E-97AE0D7D6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考虑到，分数最低的分配是不受任何限制的。</a:t>
            </a:r>
          </a:p>
          <a:p>
            <a:r>
              <a:rPr lang="zh-CN" altLang="en-US" dirty="0"/>
              <a:t>从分数低的开始分配。</a:t>
            </a:r>
          </a:p>
          <a:p>
            <a:endParaRPr lang="zh-CN" altLang="en-US" dirty="0"/>
          </a:p>
          <a:p>
            <a:r>
              <a:rPr lang="zh-CN" altLang="en-US" dirty="0"/>
              <a:t>按照分数排序。</a:t>
            </a:r>
          </a:p>
          <a:p>
            <a:r>
              <a:rPr lang="zh-CN" altLang="en-US" dirty="0"/>
              <a:t>然后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]=max(c[i-1],c[i+1])+1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如果还没分配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]=0)</a:t>
            </a:r>
          </a:p>
        </p:txBody>
      </p:sp>
    </p:spTree>
    <p:extLst>
      <p:ext uri="{BB962C8B-B14F-4D97-AF65-F5344CB8AC3E}">
        <p14:creationId xmlns:p14="http://schemas.microsoft.com/office/powerpoint/2010/main" val="1491918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EDC28-3DFE-454B-BD6C-4C4453D1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分糖果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81AD8-E7B7-4B3D-998E-97AE0D7D6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这样的复杂度是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是否存在复杂度为</a:t>
            </a:r>
            <a:r>
              <a:rPr lang="en-US" altLang="zh-CN" dirty="0"/>
              <a:t>O(n)</a:t>
            </a:r>
            <a:r>
              <a:rPr lang="zh-CN" altLang="en-US" dirty="0"/>
              <a:t>的做法？</a:t>
            </a:r>
          </a:p>
        </p:txBody>
      </p:sp>
    </p:spTree>
    <p:extLst>
      <p:ext uri="{BB962C8B-B14F-4D97-AF65-F5344CB8AC3E}">
        <p14:creationId xmlns:p14="http://schemas.microsoft.com/office/powerpoint/2010/main" val="1677948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EDC28-3DFE-454B-BD6C-4C4453D1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分糖果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81AD8-E7B7-4B3D-998E-97AE0D7D6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40527"/>
            <a:ext cx="8825659" cy="39176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注意到，对于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c[i+1]</a:t>
            </a:r>
            <a:r>
              <a:rPr lang="zh-CN" altLang="en-US" dirty="0"/>
              <a:t>的关系。</a:t>
            </a:r>
          </a:p>
          <a:p>
            <a:endParaRPr lang="zh-CN" altLang="en-US" dirty="0"/>
          </a:p>
          <a:p>
            <a:r>
              <a:rPr lang="zh-CN" altLang="en-US" dirty="0"/>
              <a:t>如果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]&gt;c[i+1]</a:t>
            </a:r>
            <a:r>
              <a:rPr lang="zh-CN" altLang="en-US" dirty="0"/>
              <a:t>，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受右边影响，</a:t>
            </a:r>
            <a:r>
              <a:rPr lang="en-US" altLang="zh-CN" dirty="0"/>
              <a:t>c[i+1]</a:t>
            </a:r>
            <a:r>
              <a:rPr lang="zh-CN" altLang="en-US" dirty="0"/>
              <a:t>不会受左边影响。</a:t>
            </a:r>
          </a:p>
          <a:p>
            <a:r>
              <a:rPr lang="zh-CN" altLang="en-US" dirty="0"/>
              <a:t>否则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]&lt;c[i+1]</a:t>
            </a:r>
            <a:r>
              <a:rPr lang="zh-CN" altLang="en-US" dirty="0"/>
              <a:t>，</a:t>
            </a:r>
            <a:r>
              <a:rPr lang="en-US" altLang="zh-CN" dirty="0"/>
              <a:t>c[i+1]</a:t>
            </a:r>
            <a:r>
              <a:rPr lang="zh-CN" altLang="en-US" dirty="0"/>
              <a:t>受左边影响，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不会受右边影响。</a:t>
            </a:r>
          </a:p>
          <a:p>
            <a:endParaRPr lang="zh-CN" altLang="en-US" dirty="0"/>
          </a:p>
          <a:p>
            <a:r>
              <a:rPr lang="zh-CN" altLang="en-US" dirty="0"/>
              <a:t>则左影响和右影响分开处理。</a:t>
            </a:r>
          </a:p>
          <a:p>
            <a:r>
              <a:rPr lang="zh-CN" altLang="en-US" dirty="0"/>
              <a:t>先从左向右扫，若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]&gt;a[i-1]</a:t>
            </a:r>
            <a:r>
              <a:rPr lang="zh-CN" altLang="en-US" dirty="0"/>
              <a:t>，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]=c[i-1]+1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然后从右往左，若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]&gt;a[i+1]</a:t>
            </a:r>
            <a:r>
              <a:rPr lang="zh-CN" altLang="en-US" dirty="0"/>
              <a:t>，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]=c[i+1]+1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复杂度为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17518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01EBD-8D6B-449E-8402-F884C106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 Chocolate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534F4-A76B-4FCB-9B47-FA788BF7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有一块</a:t>
            </a:r>
            <a:r>
              <a:rPr lang="en-US" altLang="zh-CN" dirty="0"/>
              <a:t>n*m</a:t>
            </a:r>
            <a:r>
              <a:rPr lang="zh-CN" altLang="en-US" dirty="0"/>
              <a:t>的矩形巧克力，准备将它切成</a:t>
            </a:r>
            <a:r>
              <a:rPr lang="en-US" altLang="zh-CN" dirty="0"/>
              <a:t>n*m</a:t>
            </a:r>
            <a:r>
              <a:rPr lang="zh-CN" altLang="en-US" dirty="0"/>
              <a:t>块。</a:t>
            </a:r>
          </a:p>
          <a:p>
            <a:endParaRPr lang="zh-CN" altLang="en-US" dirty="0"/>
          </a:p>
          <a:p>
            <a:r>
              <a:rPr lang="zh-CN" altLang="en-US" dirty="0"/>
              <a:t>巧克力上共有</a:t>
            </a:r>
            <a:r>
              <a:rPr lang="en-US" altLang="zh-CN" dirty="0"/>
              <a:t>n-1</a:t>
            </a:r>
            <a:r>
              <a:rPr lang="zh-CN" altLang="en-US" dirty="0"/>
              <a:t>条横线和</a:t>
            </a:r>
            <a:r>
              <a:rPr lang="en-US" altLang="zh-CN" dirty="0"/>
              <a:t>m-1</a:t>
            </a:r>
            <a:r>
              <a:rPr lang="zh-CN" altLang="en-US" dirty="0"/>
              <a:t>条竖线，你每次可以沿着其中的一条横线或竖线将巧克力切开。</a:t>
            </a:r>
          </a:p>
          <a:p>
            <a:endParaRPr lang="zh-CN" altLang="en-US" dirty="0"/>
          </a:p>
          <a:p>
            <a:r>
              <a:rPr lang="zh-CN" altLang="en-US" dirty="0"/>
              <a:t>无论切割的长短，沿着每条横线切一次的代价依次为</a:t>
            </a:r>
            <a:r>
              <a:rPr lang="en-US" altLang="zh-CN" dirty="0"/>
              <a:t>y1</a:t>
            </a:r>
            <a:r>
              <a:rPr lang="zh-CN" altLang="en-US" dirty="0"/>
              <a:t>，</a:t>
            </a:r>
            <a:r>
              <a:rPr lang="en-US" altLang="zh-CN" dirty="0"/>
              <a:t>y2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yn-1</a:t>
            </a:r>
            <a:r>
              <a:rPr lang="zh-CN" altLang="en-US" dirty="0"/>
              <a:t>，而沿竖线切割的代价依次为</a:t>
            </a:r>
            <a:r>
              <a:rPr lang="en-US" altLang="zh-CN" dirty="0"/>
              <a:t>x1</a:t>
            </a:r>
            <a:r>
              <a:rPr lang="zh-CN" altLang="en-US" dirty="0"/>
              <a:t>，</a:t>
            </a:r>
            <a:r>
              <a:rPr lang="en-US" altLang="zh-CN" dirty="0"/>
              <a:t>x2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xm-1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168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01EBD-8D6B-449E-8402-F884C106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 Chocolate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534F4-A76B-4FCB-9B47-FA788BF7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考虑：横向切会使纵向次数</a:t>
            </a:r>
            <a:r>
              <a:rPr lang="en-US" altLang="zh-CN" dirty="0"/>
              <a:t>+1</a:t>
            </a:r>
            <a:r>
              <a:rPr lang="zh-CN" altLang="en-US" dirty="0"/>
              <a:t>，纵向切会使横向次数</a:t>
            </a:r>
            <a:r>
              <a:rPr lang="en-US" altLang="zh-CN" dirty="0"/>
              <a:t>+1.</a:t>
            </a:r>
          </a:p>
          <a:p>
            <a:endParaRPr lang="en-US" altLang="zh-CN" dirty="0"/>
          </a:p>
          <a:p>
            <a:r>
              <a:rPr lang="zh-CN" altLang="en-US" dirty="0"/>
              <a:t>所以肯定使先切代价大的，再切代价小的。</a:t>
            </a:r>
          </a:p>
          <a:p>
            <a:endParaRPr lang="zh-CN" altLang="en-US" dirty="0"/>
          </a:p>
          <a:p>
            <a:r>
              <a:rPr lang="zh-CN" altLang="en-US" dirty="0"/>
              <a:t>于是把横切代价与纵切代价放到一起排序，依次取最大值统计答案即可。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086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7AF90-3D71-44C7-9B1E-8D10C25D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49A4A-D690-4D25-B6DE-F3A6A5A84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Naming</a:t>
            </a:r>
          </a:p>
          <a:p>
            <a:r>
              <a:rPr lang="zh-CN" altLang="en-US" dirty="0"/>
              <a:t>两个人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在玩一个填字母游戏。</a:t>
            </a:r>
          </a:p>
          <a:p>
            <a:r>
              <a:rPr lang="zh-CN" altLang="en-US" dirty="0"/>
              <a:t>现在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都有一个包含 </a:t>
            </a:r>
            <a:r>
              <a:rPr lang="en-US" altLang="zh-CN" dirty="0"/>
              <a:t>n </a:t>
            </a:r>
            <a:r>
              <a:rPr lang="zh-CN" altLang="en-US" dirty="0"/>
              <a:t>个小写字母的多重集合（可以有重复字符）。初始有一个长度为</a:t>
            </a:r>
            <a:r>
              <a:rPr lang="en-US" altLang="zh-CN" dirty="0"/>
              <a:t>n</a:t>
            </a:r>
            <a:r>
              <a:rPr lang="zh-CN" altLang="en-US" dirty="0"/>
              <a:t>的空字符串</a:t>
            </a:r>
            <a:r>
              <a:rPr lang="en-US" altLang="zh-CN" dirty="0"/>
              <a:t>s</a:t>
            </a:r>
            <a:r>
              <a:rPr lang="zh-CN" altLang="en-US" dirty="0"/>
              <a:t>，两人轮流操作，</a:t>
            </a:r>
            <a:r>
              <a:rPr lang="en-US" altLang="zh-CN" dirty="0"/>
              <a:t>A</a:t>
            </a:r>
            <a:r>
              <a:rPr lang="zh-CN" altLang="en-US" dirty="0"/>
              <a:t>先手。</a:t>
            </a:r>
          </a:p>
          <a:p>
            <a:r>
              <a:rPr lang="zh-CN" altLang="en-US" dirty="0"/>
              <a:t>一次操作可以将自己集合中的一个字母拿出来，放到字符串</a:t>
            </a:r>
            <a:r>
              <a:rPr lang="en-US" altLang="zh-CN" dirty="0"/>
              <a:t>s</a:t>
            </a:r>
            <a:r>
              <a:rPr lang="zh-CN" altLang="en-US" dirty="0"/>
              <a:t>的某个空位置，然后把这个字母从自己集合中删除（如果有多个只删一个）。直到字符串</a:t>
            </a:r>
            <a:r>
              <a:rPr lang="en-US" altLang="zh-CN" dirty="0"/>
              <a:t>s</a:t>
            </a:r>
            <a:r>
              <a:rPr lang="zh-CN" altLang="en-US" dirty="0"/>
              <a:t>被填满游戏结束。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的目标是让字符串</a:t>
            </a:r>
            <a:r>
              <a:rPr lang="en-US" altLang="zh-CN" dirty="0"/>
              <a:t>s</a:t>
            </a:r>
            <a:r>
              <a:rPr lang="zh-CN" altLang="en-US" dirty="0"/>
              <a:t>字典序最小，而</a:t>
            </a:r>
            <a:r>
              <a:rPr lang="en-US" altLang="zh-CN" dirty="0"/>
              <a:t>B</a:t>
            </a:r>
            <a:r>
              <a:rPr lang="zh-CN" altLang="en-US" dirty="0"/>
              <a:t>的目标是让字符串</a:t>
            </a:r>
            <a:r>
              <a:rPr lang="en-US" altLang="zh-CN" dirty="0"/>
              <a:t>s</a:t>
            </a:r>
            <a:r>
              <a:rPr lang="zh-CN" altLang="en-US" dirty="0"/>
              <a:t>字典序最大。假设两人都无比聪明，问游戏结束后字符串</a:t>
            </a:r>
            <a:r>
              <a:rPr lang="en-US" altLang="zh-CN" dirty="0"/>
              <a:t>s</a:t>
            </a:r>
            <a:r>
              <a:rPr lang="zh-CN" altLang="en-US" dirty="0"/>
              <a:t>是怎么样的。</a:t>
            </a:r>
          </a:p>
          <a:p>
            <a:r>
              <a:rPr lang="en-US" altLang="zh-CN" dirty="0"/>
              <a:t>A:def  B:abc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53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8E6DD-B3B5-46FB-A72F-9D19C0E0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怎么知道问题是否能用贪心策略求解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5496D-875D-4BCB-8BAE-EE2C20EC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贪心选择特性</a:t>
            </a:r>
            <a:r>
              <a:rPr lang="en-US" altLang="zh-CN" dirty="0"/>
              <a:t>:</a:t>
            </a:r>
            <a:r>
              <a:rPr lang="zh-CN" altLang="en-US" dirty="0"/>
              <a:t>即通过局部的贪心选择来达到问题的全局最优解。</a:t>
            </a:r>
          </a:p>
          <a:p>
            <a:r>
              <a:rPr lang="zh-CN" altLang="en-US" b="1" dirty="0"/>
              <a:t>最优子结构性质</a:t>
            </a:r>
            <a:r>
              <a:rPr lang="en-US" altLang="zh-CN" dirty="0"/>
              <a:t>:</a:t>
            </a:r>
            <a:r>
              <a:rPr lang="zh-CN" altLang="en-US" dirty="0"/>
              <a:t>即原问题的最优解包含子问题的最优解。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151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BC1CE-4A5A-4BBD-B209-7D0AA884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9CD84-79DF-4855-89EC-774D3E998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只有两种策略：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：将自己最小的字符放到答案的最前面；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：或者将自己最大的字符放在最后面。</a:t>
            </a:r>
          </a:p>
          <a:p>
            <a:endParaRPr lang="zh-CN" altLang="en-US" dirty="0"/>
          </a:p>
          <a:p>
            <a:r>
              <a:rPr lang="zh-CN" altLang="en-US" dirty="0"/>
              <a:t>当</a:t>
            </a:r>
            <a:r>
              <a:rPr lang="en-US" altLang="zh-CN" dirty="0"/>
              <a:t>A</a:t>
            </a:r>
            <a:r>
              <a:rPr lang="zh-CN" altLang="en-US" dirty="0"/>
              <a:t>中的字符全部</a:t>
            </a:r>
            <a:r>
              <a:rPr lang="en-US" altLang="zh-CN" dirty="0"/>
              <a:t>&gt;=B</a:t>
            </a:r>
            <a:r>
              <a:rPr lang="zh-CN" altLang="en-US" dirty="0"/>
              <a:t>中的字符，就应该把自己最大的字符尽可能往后放，也就是选择第二种方式。</a:t>
            </a:r>
          </a:p>
          <a:p>
            <a:r>
              <a:rPr lang="zh-CN" altLang="en-US" dirty="0"/>
              <a:t>这样就会逼迫</a:t>
            </a:r>
            <a:r>
              <a:rPr lang="en-US" altLang="zh-CN" dirty="0"/>
              <a:t>B</a:t>
            </a:r>
            <a:r>
              <a:rPr lang="zh-CN" altLang="en-US" dirty="0"/>
              <a:t>把字典序小的字符放在前面。当</a:t>
            </a:r>
            <a:r>
              <a:rPr lang="en-US" altLang="zh-CN" dirty="0"/>
              <a:t>A</a:t>
            </a:r>
            <a:r>
              <a:rPr lang="zh-CN" altLang="en-US" dirty="0"/>
              <a:t>里有比</a:t>
            </a:r>
            <a:r>
              <a:rPr lang="en-US" altLang="zh-CN" dirty="0"/>
              <a:t>B</a:t>
            </a:r>
            <a:r>
              <a:rPr lang="zh-CN" altLang="en-US" dirty="0"/>
              <a:t>中小的字符，即自己最小的字符</a:t>
            </a:r>
            <a:r>
              <a:rPr lang="en-US" altLang="zh-CN" dirty="0"/>
              <a:t>&lt;B</a:t>
            </a:r>
            <a:r>
              <a:rPr lang="zh-CN" altLang="en-US" dirty="0"/>
              <a:t>最大的字符时，就应该让这个最小的字符占据尽可能靠前的位置，也就是选择第一种方式。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477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C10AE-6A89-4FFA-A79C-B815227C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E431D-61AF-4803-8AA7-C1FBD91D5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同理，</a:t>
            </a:r>
            <a:r>
              <a:rPr lang="en-US" altLang="zh-CN" dirty="0"/>
              <a:t>B</a:t>
            </a:r>
            <a:r>
              <a:rPr lang="zh-CN" altLang="en-US" dirty="0"/>
              <a:t>也只有两种策略：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：将最大的字符放在最前面；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：将最小的字符放在最后。</a:t>
            </a:r>
          </a:p>
          <a:p>
            <a:endParaRPr lang="zh-CN" altLang="en-US" dirty="0"/>
          </a:p>
          <a:p>
            <a:r>
              <a:rPr lang="zh-CN" altLang="en-US" dirty="0"/>
              <a:t>当</a:t>
            </a:r>
            <a:r>
              <a:rPr lang="en-US" altLang="zh-CN" dirty="0"/>
              <a:t>B</a:t>
            </a:r>
            <a:r>
              <a:rPr lang="zh-CN" altLang="en-US" dirty="0"/>
              <a:t>中的字符全部</a:t>
            </a:r>
            <a:r>
              <a:rPr lang="en-US" altLang="zh-CN" dirty="0"/>
              <a:t>&lt;=A</a:t>
            </a:r>
            <a:r>
              <a:rPr lang="zh-CN" altLang="en-US" dirty="0"/>
              <a:t>中的字符</a:t>
            </a:r>
            <a:r>
              <a:rPr lang="en-US" altLang="zh-CN" dirty="0"/>
              <a:t>,</a:t>
            </a:r>
            <a:r>
              <a:rPr lang="zh-CN" altLang="en-US" dirty="0"/>
              <a:t>就应该把最小的字符尽可能往后放，让</a:t>
            </a:r>
            <a:r>
              <a:rPr lang="en-US" altLang="zh-CN" dirty="0"/>
              <a:t>A</a:t>
            </a:r>
            <a:r>
              <a:rPr lang="zh-CN" altLang="en-US" dirty="0"/>
              <a:t>不得不把字典序大的字符放在前面。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B</a:t>
            </a:r>
            <a:r>
              <a:rPr lang="zh-CN" altLang="en-US" dirty="0"/>
              <a:t>中存在比</a:t>
            </a:r>
            <a:r>
              <a:rPr lang="en-US" altLang="zh-CN" dirty="0"/>
              <a:t>A</a:t>
            </a:r>
            <a:r>
              <a:rPr lang="zh-CN" altLang="en-US" dirty="0"/>
              <a:t>中任意字符大，即</a:t>
            </a:r>
            <a:r>
              <a:rPr lang="en-US" altLang="zh-CN" dirty="0"/>
              <a:t>B</a:t>
            </a:r>
            <a:r>
              <a:rPr lang="zh-CN" altLang="en-US" dirty="0"/>
              <a:t>的最大字符</a:t>
            </a:r>
            <a:r>
              <a:rPr lang="en-US" altLang="zh-CN" dirty="0"/>
              <a:t>&gt;A</a:t>
            </a:r>
            <a:r>
              <a:rPr lang="zh-CN" altLang="en-US" dirty="0"/>
              <a:t>最小的字符时，就应该尽可能让这个字符靠前。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833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C72A7-BF31-40E9-858A-05EF5FCA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Gifts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1B548-8805-4B6D-B733-7013AFC9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个人相互送礼物，每个人只会送给另外一个人（一定不会是自己），而且每个人都会被送礼物。</a:t>
            </a:r>
          </a:p>
          <a:p>
            <a:r>
              <a:rPr lang="zh-CN" altLang="en-US" dirty="0"/>
              <a:t>满足以下条件的人可以收到礼物：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自己送别人礼物；</a:t>
            </a:r>
            <a:r>
              <a:rPr lang="en-US" altLang="zh-CN" dirty="0"/>
              <a:t>2.</a:t>
            </a:r>
            <a:r>
              <a:rPr lang="zh-CN" altLang="en-US" dirty="0"/>
              <a:t>有人送自己礼物。</a:t>
            </a:r>
          </a:p>
          <a:p>
            <a:r>
              <a:rPr lang="zh-CN" altLang="en-US" dirty="0"/>
              <a:t>现在需要让</a:t>
            </a:r>
            <a:r>
              <a:rPr lang="en-US" altLang="zh-CN" dirty="0"/>
              <a:t>k</a:t>
            </a:r>
            <a:r>
              <a:rPr lang="zh-CN" altLang="en-US" dirty="0"/>
              <a:t>个人的礼物无法送出，问最少和最多能有多少人收不到礼物。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每个点出度和入度都为</a:t>
            </a:r>
            <a:r>
              <a:rPr lang="en-US" altLang="zh-CN" dirty="0"/>
              <a:t>1</a:t>
            </a:r>
            <a:r>
              <a:rPr lang="zh-CN" altLang="en-US" dirty="0"/>
              <a:t>，现在去掉</a:t>
            </a:r>
            <a:r>
              <a:rPr lang="en-US" altLang="zh-CN" dirty="0"/>
              <a:t>k</a:t>
            </a:r>
            <a:r>
              <a:rPr lang="zh-CN" altLang="en-US" dirty="0"/>
              <a:t>条边，使得出度为</a:t>
            </a:r>
            <a:r>
              <a:rPr lang="en-US" altLang="zh-CN" dirty="0"/>
              <a:t>0</a:t>
            </a:r>
            <a:r>
              <a:rPr lang="zh-CN" altLang="en-US" dirty="0"/>
              <a:t>或入度为</a:t>
            </a:r>
            <a:r>
              <a:rPr lang="en-US" altLang="zh-CN" dirty="0"/>
              <a:t>0</a:t>
            </a:r>
            <a:r>
              <a:rPr lang="zh-CN" altLang="en-US" dirty="0"/>
              <a:t>的点最多或最少。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774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027DE-8771-48CB-A34A-31B75208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Gifts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764B2-6FB4-481C-A47D-A5FF9AF4E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相互送礼物的人可以分成环，所以先把环找出来。</a:t>
            </a:r>
          </a:p>
          <a:p>
            <a:r>
              <a:rPr lang="zh-CN" altLang="en-US" dirty="0"/>
              <a:t>对于最大值，贪心就好。</a:t>
            </a:r>
          </a:p>
          <a:p>
            <a:r>
              <a:rPr lang="zh-CN" altLang="en-US" dirty="0"/>
              <a:t>最小值需要用到多重背包，二进制优化。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705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4B33F-5661-4180-B9B8-C23DF8FE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Polygon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490A9-8807-4535-B84D-A749B5B3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要求构造一个每个角角度都相同，每条边边长都不相同的凸</a:t>
            </a:r>
            <a:r>
              <a:rPr lang="en-US" altLang="zh-CN" dirty="0"/>
              <a:t>n</a:t>
            </a:r>
            <a:r>
              <a:rPr lang="zh-CN" altLang="en-US" dirty="0"/>
              <a:t>边形。</a:t>
            </a:r>
          </a:p>
          <a:p>
            <a:r>
              <a:rPr lang="en-US" altLang="zh-CN" dirty="0"/>
              <a:t>n&lt;=100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构造的顶点坐标绝对值不超过</a:t>
            </a:r>
            <a:r>
              <a:rPr lang="en-US" altLang="zh-CN" dirty="0"/>
              <a:t>&lt;=10^6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精度限制为</a:t>
            </a:r>
            <a:r>
              <a:rPr lang="en-US" altLang="zh-CN" dirty="0"/>
              <a:t>10^-3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164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5011C-BADC-4AA4-961E-E6637B96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/>
              <a:t>Polygon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FD076-07E5-4089-B526-5AFBB8EC6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注意到精度只有</a:t>
            </a:r>
            <a:r>
              <a:rPr lang="en-US" altLang="zh-CN" dirty="0"/>
              <a:t>10^-3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第一条边的长度设长一点（比如</a:t>
            </a:r>
            <a:r>
              <a:rPr lang="en-US" altLang="zh-CN" dirty="0"/>
              <a:t>500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第二条边比第一条边长一点点（比如</a:t>
            </a:r>
            <a:r>
              <a:rPr lang="en-US" altLang="zh-CN" dirty="0"/>
              <a:t>10^-3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第三条再比第二条长一点点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因为精度只有</a:t>
            </a:r>
            <a:r>
              <a:rPr lang="en-US" altLang="zh-CN" dirty="0"/>
              <a:t>10^-3</a:t>
            </a:r>
            <a:r>
              <a:rPr lang="zh-CN" altLang="en-US" dirty="0"/>
              <a:t>，无法判断出角之间的差。</a:t>
            </a:r>
          </a:p>
          <a:p>
            <a:r>
              <a:rPr lang="zh-CN" altLang="en-US" dirty="0"/>
              <a:t> 于是就可以过了。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845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81090-4DBF-4632-BA2F-86F5EA83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Candies Game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DB57B-0AA9-4767-9BDD-E9CD64A9D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个箱子，每个箱子里有一些糖果。</a:t>
            </a:r>
          </a:p>
          <a:p>
            <a:r>
              <a:rPr lang="zh-CN" altLang="en-US" dirty="0"/>
              <a:t> 每次可以选择两个箱子</a:t>
            </a:r>
            <a:r>
              <a:rPr lang="en-US" altLang="zh-CN" dirty="0" err="1"/>
              <a:t>i</a:t>
            </a:r>
            <a:r>
              <a:rPr lang="en-US" altLang="zh-CN" dirty="0"/>
              <a:t> ; j</a:t>
            </a:r>
            <a:r>
              <a:rPr lang="zh-CN" altLang="en-US" dirty="0"/>
              <a:t>，从</a:t>
            </a:r>
            <a:r>
              <a:rPr lang="en-US" altLang="zh-CN" dirty="0"/>
              <a:t>j</a:t>
            </a:r>
            <a:r>
              <a:rPr lang="zh-CN" altLang="en-US" dirty="0"/>
              <a:t>中拿出</a:t>
            </a:r>
            <a:r>
              <a:rPr lang="en-US" altLang="zh-CN" dirty="0"/>
              <a:t>vi</a:t>
            </a:r>
            <a:r>
              <a:rPr lang="zh-CN" altLang="en-US" dirty="0"/>
              <a:t>个糖果放入</a:t>
            </a:r>
            <a:r>
              <a:rPr lang="en-US" altLang="zh-CN" dirty="0" err="1"/>
              <a:t>i</a:t>
            </a:r>
            <a:r>
              <a:rPr lang="zh-CN" altLang="en-US" dirty="0"/>
              <a:t>中。</a:t>
            </a:r>
          </a:p>
          <a:p>
            <a:endParaRPr lang="zh-CN" altLang="en-US" dirty="0"/>
          </a:p>
          <a:p>
            <a:r>
              <a:rPr lang="zh-CN" altLang="en-US" dirty="0"/>
              <a:t> 希望最后能够达到只有两个箱子里有糖果，其它都是空的。</a:t>
            </a:r>
          </a:p>
          <a:p>
            <a:r>
              <a:rPr lang="zh-CN" altLang="en-US" dirty="0"/>
              <a:t> 求是否有解，如果有解给出一种方案。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n&lt;=1000</a:t>
            </a:r>
            <a:r>
              <a:rPr lang="zh-CN" altLang="en-US" dirty="0"/>
              <a:t>，糖果总数不超过</a:t>
            </a:r>
            <a:r>
              <a:rPr lang="en-US" altLang="zh-CN" dirty="0"/>
              <a:t>10^6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你构造的方案步数不能超过</a:t>
            </a:r>
            <a:r>
              <a:rPr lang="en-US" altLang="zh-CN" dirty="0"/>
              <a:t>10^6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166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25F4B-31EB-4E6A-A8CA-4920D270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Candies Game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5BA844-4941-4B29-A1EB-ADF95F026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一个重要性质：每次操作之后，</a:t>
            </a:r>
            <a:r>
              <a:rPr lang="en-US" altLang="zh-CN" dirty="0"/>
              <a:t>vi</a:t>
            </a:r>
            <a:r>
              <a:rPr lang="zh-CN" altLang="en-US" dirty="0"/>
              <a:t>变为原来的两倍。</a:t>
            </a:r>
          </a:p>
          <a:p>
            <a:endParaRPr lang="zh-CN" altLang="en-US" dirty="0"/>
          </a:p>
          <a:p>
            <a:r>
              <a:rPr lang="zh-CN" altLang="en-US" dirty="0"/>
              <a:t> 操作步数可能很多，每一次的可能性也很多。怎样才能达成</a:t>
            </a:r>
          </a:p>
          <a:p>
            <a:r>
              <a:rPr lang="zh-CN" altLang="en-US" dirty="0"/>
              <a:t>目标？如果某次操作错误导致走进死胡同怎么办？</a:t>
            </a:r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这种时候就需要脑洞了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不会走进死胡同！</a:t>
            </a:r>
          </a:p>
          <a:p>
            <a:r>
              <a:rPr lang="zh-CN" altLang="en-US" dirty="0"/>
              <a:t>可以证明：任意三个箱子，都可以把其中一个变成空的。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628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112C7-C471-4BA2-8B73-D93E3DC2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Candies Game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77D37-623F-4B66-AE07-41D884C9B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895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考虑三个箱子分别是</a:t>
            </a:r>
            <a:r>
              <a:rPr lang="en-US" altLang="zh-CN" dirty="0" err="1"/>
              <a:t>a,b,c</a:t>
            </a:r>
            <a:r>
              <a:rPr lang="zh-CN" altLang="en-US" dirty="0"/>
              <a:t>，且</a:t>
            </a:r>
            <a:r>
              <a:rPr lang="en-US" altLang="zh-CN" dirty="0" err="1"/>
              <a:t>va</a:t>
            </a:r>
            <a:r>
              <a:rPr lang="en-US" altLang="zh-CN" dirty="0"/>
              <a:t>&lt;=</a:t>
            </a:r>
            <a:r>
              <a:rPr lang="en-US" altLang="zh-CN" dirty="0" err="1"/>
              <a:t>vb</a:t>
            </a:r>
            <a:r>
              <a:rPr lang="en-US" altLang="zh-CN" dirty="0"/>
              <a:t>&lt;=</a:t>
            </a:r>
            <a:r>
              <a:rPr lang="en-US" altLang="zh-CN" dirty="0" err="1"/>
              <a:t>vc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不妨令</a:t>
            </a:r>
            <a:r>
              <a:rPr lang="en-US" altLang="zh-CN" dirty="0"/>
              <a:t>t = </a:t>
            </a:r>
            <a:r>
              <a:rPr lang="en-US" altLang="zh-CN" dirty="0" err="1"/>
              <a:t>vb</a:t>
            </a:r>
            <a:r>
              <a:rPr lang="en-US" altLang="zh-CN" dirty="0"/>
              <a:t>/</a:t>
            </a:r>
            <a:r>
              <a:rPr lang="en-US" altLang="zh-CN" dirty="0" err="1"/>
              <a:t>va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从低到高考虑</a:t>
            </a:r>
            <a:r>
              <a:rPr lang="en-US" altLang="zh-CN" dirty="0"/>
              <a:t>t </a:t>
            </a:r>
            <a:r>
              <a:rPr lang="zh-CN" altLang="en-US" dirty="0"/>
              <a:t>的每一位：</a:t>
            </a:r>
          </a:p>
          <a:p>
            <a:r>
              <a:rPr lang="zh-CN" altLang="en-US" dirty="0"/>
              <a:t> 如果这一位上是</a:t>
            </a:r>
            <a:r>
              <a:rPr lang="en-US" altLang="zh-CN" dirty="0"/>
              <a:t>1</a:t>
            </a:r>
            <a:r>
              <a:rPr lang="zh-CN" altLang="en-US" dirty="0"/>
              <a:t>，那么操作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r>
              <a:rPr lang="en-US" altLang="zh-CN" dirty="0"/>
              <a:t>//b-=k*a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否则操作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。</a:t>
            </a:r>
            <a:r>
              <a:rPr lang="en-US" altLang="zh-CN" dirty="0"/>
              <a:t>//a*=2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那么操作全部完成以后，</a:t>
            </a:r>
            <a:r>
              <a:rPr lang="en-US" altLang="zh-CN" dirty="0" err="1"/>
              <a:t>vb</a:t>
            </a:r>
            <a:r>
              <a:rPr lang="zh-CN" altLang="en-US" dirty="0"/>
              <a:t>会变为原来的</a:t>
            </a:r>
            <a:r>
              <a:rPr lang="en-US" altLang="zh-CN" dirty="0" err="1"/>
              <a:t>vb</a:t>
            </a:r>
            <a:r>
              <a:rPr lang="en-US" altLang="zh-CN" dirty="0"/>
              <a:t> mod </a:t>
            </a:r>
            <a:r>
              <a:rPr lang="en-US" altLang="zh-CN" dirty="0" err="1"/>
              <a:t>va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那么把三个重新排序再做一遍。直到出现</a:t>
            </a:r>
            <a:r>
              <a:rPr lang="en-US" altLang="zh-CN" dirty="0"/>
              <a:t>0</a:t>
            </a:r>
            <a:r>
              <a:rPr lang="zh-CN" altLang="en-US" dirty="0"/>
              <a:t>为止。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374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3DC8F-1D5B-4B73-BDF3-CE72E4F7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20D8E-B026-4339-8B94-C2BB909BF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有一个</a:t>
            </a:r>
            <a:r>
              <a:rPr lang="en-US" altLang="zh-CN" dirty="0" err="1"/>
              <a:t>n·n</a:t>
            </a:r>
            <a:r>
              <a:rPr lang="zh-CN" altLang="en-US" dirty="0"/>
              <a:t>的空地，我们在其中放入一些石头。</a:t>
            </a:r>
          </a:p>
          <a:p>
            <a:r>
              <a:rPr lang="zh-CN" altLang="en-US" dirty="0"/>
              <a:t>一开始我们激活一块石头，它会沿着它的朝向移动，直到撞到另一块石头或者墙壁，然后它会停下来，并激活它撞到的那一块石头。</a:t>
            </a:r>
          </a:p>
          <a:p>
            <a:r>
              <a:rPr lang="zh-CN" altLang="en-US" dirty="0"/>
              <a:t>如果撞击前至少移动了一格，就会发出一声响声。</a:t>
            </a:r>
          </a:p>
          <a:p>
            <a:r>
              <a:rPr lang="zh-CN" altLang="en-US" dirty="0"/>
              <a:t>要求至少发出</a:t>
            </a:r>
            <a:r>
              <a:rPr lang="en-US" altLang="zh-CN" dirty="0"/>
              <a:t>x</a:t>
            </a:r>
            <a:r>
              <a:rPr lang="zh-CN" altLang="en-US" dirty="0"/>
              <a:t>声响声。</a:t>
            </a:r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1&lt;= n &lt;= 300; x &lt;= 3352500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49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9A867-3BA4-43A7-9826-B25D08A4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方格取数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92593-07A8-4DDE-9D24-ED3932532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825500"/>
          </a:xfrm>
        </p:spPr>
        <p:txBody>
          <a:bodyPr/>
          <a:lstStyle/>
          <a:p>
            <a:r>
              <a:rPr lang="zh-CN" altLang="en-US" dirty="0"/>
              <a:t>有一个</a:t>
            </a:r>
            <a:r>
              <a:rPr lang="en-US" altLang="zh-CN" dirty="0"/>
              <a:t>3×3</a:t>
            </a:r>
            <a:r>
              <a:rPr lang="zh-CN" altLang="en-US" dirty="0"/>
              <a:t>的方格，每个格子有一个正整数，要求从每行格子中取一个数，使得取出来的</a:t>
            </a:r>
            <a:r>
              <a:rPr lang="en-US" altLang="zh-CN" dirty="0"/>
              <a:t>3</a:t>
            </a:r>
            <a:r>
              <a:rPr lang="zh-CN" altLang="en-US" dirty="0"/>
              <a:t>个数字之和最大。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2A5DE3-23A6-4E72-8D9A-B0C4121FC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-17" r="-12" b="-17"/>
          <a:stretch>
            <a:fillRect/>
          </a:stretch>
        </p:blipFill>
        <p:spPr bwMode="auto">
          <a:xfrm>
            <a:off x="1271587" y="3173413"/>
            <a:ext cx="4824413" cy="3684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00987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08B7B-7EF7-4908-B44F-85DBE954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11A12-E6F0-4B35-B3B3-AE479221A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注意到</a:t>
            </a:r>
            <a:r>
              <a:rPr lang="en-US" altLang="zh-CN" dirty="0"/>
              <a:t>x</a:t>
            </a:r>
            <a:r>
              <a:rPr lang="zh-CN" altLang="en-US" dirty="0"/>
              <a:t>大概是</a:t>
            </a:r>
            <a:r>
              <a:rPr lang="en-US" altLang="zh-CN" dirty="0"/>
              <a:t>n</a:t>
            </a:r>
            <a:r>
              <a:rPr lang="zh-CN" altLang="en-US" dirty="0"/>
              <a:t>的三次方级别</a:t>
            </a:r>
            <a:r>
              <a:rPr lang="en-US" altLang="zh-CN" dirty="0"/>
              <a:t>(</a:t>
            </a:r>
            <a:r>
              <a:rPr lang="zh-CN" altLang="en-US" dirty="0"/>
              <a:t>常数小</a:t>
            </a:r>
            <a:r>
              <a:rPr lang="en-US" altLang="zh-CN" dirty="0"/>
              <a:t>)</a:t>
            </a:r>
            <a:r>
              <a:rPr lang="zh-CN" altLang="en-US" dirty="0"/>
              <a:t>，这提示我们要用有限的地方来发出更多的响声。</a:t>
            </a:r>
          </a:p>
          <a:p>
            <a:endParaRPr lang="zh-CN" altLang="en-US" dirty="0"/>
          </a:p>
          <a:p>
            <a:r>
              <a:rPr lang="zh-CN" altLang="en-US" dirty="0"/>
              <a:t> 基本的想法是：同一行中，前面一半放满向右的石块，后面一半隔一个放一个向右的石块。如果我们能不断的激活第一个石块，就可以用一行做到</a:t>
            </a:r>
            <a:r>
              <a:rPr lang="en-US" altLang="zh-CN" dirty="0"/>
              <a:t>n2</a:t>
            </a:r>
            <a:r>
              <a:rPr lang="zh-CN" altLang="en-US" dirty="0"/>
              <a:t>级别的响声。</a:t>
            </a:r>
          </a:p>
          <a:p>
            <a:endParaRPr lang="zh-CN" altLang="en-US" dirty="0"/>
          </a:p>
          <a:p>
            <a:r>
              <a:rPr lang="zh-CN" altLang="en-US"/>
              <a:t> 那么可以每两行搞一个循环，循环完毕的时候刚好能激活下一个循环。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801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2B0AD-1260-4155-AA3C-1E810A6B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三值的排序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B5A0F-3F7B-4E5F-9A2D-43E951C61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排序是一种很频繁的计算任务。现在考虑最多只有三值的排序问题。一个实际的例子是，当我们给某项竞 赛的优胜者按金银铜牌序的时候。 在这个任务中可能的值只有三种：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 </a:t>
            </a:r>
            <a:r>
              <a:rPr lang="zh-CN" altLang="en-US" dirty="0"/>
              <a:t>和 </a:t>
            </a:r>
            <a:r>
              <a:rPr lang="en-US" altLang="zh-CN" dirty="0"/>
              <a:t>3</a:t>
            </a:r>
            <a:r>
              <a:rPr lang="zh-CN" altLang="en-US" dirty="0"/>
              <a:t>。我们用交换的方法把他排成升序的。 写一个程序计算出把给定的一个由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 </a:t>
            </a:r>
            <a:r>
              <a:rPr lang="zh-CN" altLang="en-US" dirty="0"/>
              <a:t>组成的数字序列排成升序所需的最少交换次数。 </a:t>
            </a:r>
          </a:p>
        </p:txBody>
      </p:sp>
    </p:spTree>
    <p:extLst>
      <p:ext uri="{BB962C8B-B14F-4D97-AF65-F5344CB8AC3E}">
        <p14:creationId xmlns:p14="http://schemas.microsoft.com/office/powerpoint/2010/main" val="7455472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7FA81-BF69-40E6-B836-480256B4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三值的排序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4C5A95-3409-49B7-8F4C-54185D927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为了使交换次数最小，我们想到了以下贪心策略：</a:t>
            </a:r>
            <a:endParaRPr lang="en-US" altLang="zh-CN" dirty="0"/>
          </a:p>
          <a:p>
            <a:r>
              <a:rPr lang="zh-CN" altLang="en-US" dirty="0"/>
              <a:t> ① 能不交换就不交换；</a:t>
            </a:r>
            <a:endParaRPr lang="en-US" altLang="zh-CN" dirty="0"/>
          </a:p>
          <a:p>
            <a:r>
              <a:rPr lang="zh-CN" altLang="en-US" dirty="0"/>
              <a:t> ② 如果能只用一次交换就完成归位，就不用两次交换。 </a:t>
            </a:r>
            <a:endParaRPr lang="en-US" altLang="zh-CN" dirty="0"/>
          </a:p>
          <a:p>
            <a:r>
              <a:rPr lang="zh-CN" altLang="en-US" dirty="0"/>
              <a:t>由于排序之后是 </a:t>
            </a:r>
            <a:r>
              <a:rPr lang="en-US" altLang="zh-CN" dirty="0"/>
              <a:t>11……1122……2233……33 </a:t>
            </a:r>
            <a:r>
              <a:rPr lang="zh-CN" altLang="en-US" dirty="0"/>
              <a:t>的形式，我们不妨按照排序之后的结果对原数据分区。令 </a:t>
            </a:r>
            <a:r>
              <a:rPr lang="en-US" altLang="zh-CN" dirty="0"/>
              <a:t>w(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表示数字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在 </a:t>
            </a:r>
            <a:r>
              <a:rPr lang="en-US" altLang="zh-CN" dirty="0"/>
              <a:t>j </a:t>
            </a:r>
            <a:r>
              <a:rPr lang="zh-CN" altLang="en-US" dirty="0"/>
              <a:t>区的数量。</a:t>
            </a:r>
            <a:endParaRPr lang="en-US" altLang="zh-CN" dirty="0"/>
          </a:p>
          <a:p>
            <a:r>
              <a:rPr lang="zh-CN" altLang="en-US" dirty="0"/>
              <a:t>例如 </a:t>
            </a:r>
            <a:r>
              <a:rPr lang="en-US" altLang="zh-CN" dirty="0"/>
              <a:t>122 312 13 </a:t>
            </a:r>
            <a:r>
              <a:rPr lang="zh-CN" altLang="en-US" dirty="0"/>
              <a:t>中 </a:t>
            </a:r>
            <a:r>
              <a:rPr lang="en-US" altLang="zh-CN" dirty="0"/>
              <a:t>w(2,1)</a:t>
            </a:r>
            <a:r>
              <a:rPr lang="zh-CN" altLang="en-US" dirty="0"/>
              <a:t>＝</a:t>
            </a:r>
            <a:r>
              <a:rPr lang="en-US" altLang="zh-CN" dirty="0"/>
              <a:t>2</a:t>
            </a:r>
            <a:r>
              <a:rPr lang="zh-CN" altLang="en-US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548341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7FA81-BF69-40E6-B836-480256B4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三值的排序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4C5A95-3409-49B7-8F4C-54185D927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按照①的说法，在一区的 </a:t>
            </a:r>
            <a:r>
              <a:rPr lang="en-US" altLang="zh-CN" dirty="0"/>
              <a:t>1</a:t>
            </a:r>
            <a:r>
              <a:rPr lang="zh-CN" altLang="en-US" dirty="0"/>
              <a:t>、二区的 </a:t>
            </a:r>
            <a:r>
              <a:rPr lang="en-US" altLang="zh-CN" dirty="0"/>
              <a:t>2</a:t>
            </a:r>
            <a:r>
              <a:rPr lang="zh-CN" altLang="en-US" dirty="0"/>
              <a:t>、三区的 </a:t>
            </a:r>
            <a:r>
              <a:rPr lang="en-US" altLang="zh-CN" dirty="0"/>
              <a:t>3 </a:t>
            </a:r>
            <a:r>
              <a:rPr lang="zh-CN" altLang="en-US" dirty="0"/>
              <a:t>就不应该再被交换了。 </a:t>
            </a:r>
            <a:endParaRPr lang="en-US" altLang="zh-CN" dirty="0"/>
          </a:p>
          <a:p>
            <a:r>
              <a:rPr lang="zh-CN" altLang="en-US" dirty="0"/>
              <a:t>按照②的说法，在一区的 </a:t>
            </a:r>
            <a:r>
              <a:rPr lang="en-US" altLang="zh-CN" dirty="0"/>
              <a:t>2 </a:t>
            </a:r>
            <a:r>
              <a:rPr lang="zh-CN" altLang="en-US" dirty="0"/>
              <a:t>应该和二区的 </a:t>
            </a:r>
            <a:r>
              <a:rPr lang="en-US" altLang="zh-CN" dirty="0"/>
              <a:t>1 </a:t>
            </a:r>
            <a:r>
              <a:rPr lang="zh-CN" altLang="en-US" dirty="0"/>
              <a:t>进行交换，</a:t>
            </a:r>
            <a:r>
              <a:rPr lang="en-US" altLang="zh-CN" dirty="0"/>
              <a:t>1 </a:t>
            </a:r>
            <a:r>
              <a:rPr lang="zh-CN" altLang="en-US" dirty="0"/>
              <a:t>和 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2 </a:t>
            </a:r>
            <a:r>
              <a:rPr lang="zh-CN" altLang="en-US" dirty="0"/>
              <a:t>和 </a:t>
            </a:r>
            <a:r>
              <a:rPr lang="en-US" altLang="zh-CN" dirty="0"/>
              <a:t>3 </a:t>
            </a:r>
            <a:r>
              <a:rPr lang="zh-CN" altLang="en-US" dirty="0"/>
              <a:t>类似。</a:t>
            </a:r>
            <a:endParaRPr lang="en-US" altLang="zh-CN" dirty="0"/>
          </a:p>
          <a:p>
            <a:r>
              <a:rPr lang="zh-CN" altLang="en-US" dirty="0"/>
              <a:t> 设这一次交换的步数为 </a:t>
            </a:r>
            <a:r>
              <a:rPr lang="en-US" altLang="zh-CN" dirty="0"/>
              <a:t>A</a:t>
            </a:r>
            <a:r>
              <a:rPr lang="zh-CN" altLang="en-US" dirty="0"/>
              <a:t>，则 </a:t>
            </a:r>
            <a:r>
              <a:rPr lang="en-US" altLang="zh-CN" dirty="0"/>
              <a:t>A</a:t>
            </a:r>
            <a:r>
              <a:rPr lang="zh-CN" altLang="en-US" dirty="0"/>
              <a:t>＝</a:t>
            </a:r>
            <a:r>
              <a:rPr lang="en-US" altLang="zh-CN" dirty="0"/>
              <a:t>min{w(1,2)</a:t>
            </a:r>
            <a:r>
              <a:rPr lang="zh-CN" altLang="en-US" dirty="0"/>
              <a:t>＋</a:t>
            </a:r>
            <a:r>
              <a:rPr lang="en-US" altLang="zh-CN" dirty="0"/>
              <a:t>w(2,1)}</a:t>
            </a:r>
            <a:r>
              <a:rPr lang="zh-CN" altLang="en-US" dirty="0"/>
              <a:t>＋</a:t>
            </a:r>
            <a:r>
              <a:rPr lang="en-US" altLang="zh-CN" dirty="0"/>
              <a:t>min{w(1,3)</a:t>
            </a:r>
            <a:r>
              <a:rPr lang="zh-CN" altLang="en-US" dirty="0"/>
              <a:t>＋</a:t>
            </a:r>
            <a:r>
              <a:rPr lang="en-US" altLang="zh-CN" dirty="0"/>
              <a:t>w(3,1)}</a:t>
            </a:r>
            <a:r>
              <a:rPr lang="zh-CN" altLang="en-US" dirty="0"/>
              <a:t>＋</a:t>
            </a:r>
            <a:r>
              <a:rPr lang="en-US" altLang="zh-CN" dirty="0"/>
              <a:t>min{w(2,3)</a:t>
            </a:r>
            <a:r>
              <a:rPr lang="zh-CN" altLang="en-US" dirty="0"/>
              <a:t>＋</a:t>
            </a:r>
            <a:r>
              <a:rPr lang="en-US" altLang="zh-CN" dirty="0"/>
              <a:t>w(3,2)} </a:t>
            </a:r>
          </a:p>
          <a:p>
            <a:r>
              <a:rPr lang="zh-CN" altLang="en-US" dirty="0"/>
              <a:t>接下来已经不能一步恢复两个数字了，就像 </a:t>
            </a:r>
            <a:r>
              <a:rPr lang="en-US" altLang="zh-CN" dirty="0"/>
              <a:t>312 </a:t>
            </a:r>
            <a:r>
              <a:rPr lang="zh-CN" altLang="en-US" dirty="0"/>
              <a:t>一样。这时只有先让一个数字归位，然后再交换另外两个。 这样，每三个数字需要用两步完成。 </a:t>
            </a:r>
            <a:endParaRPr lang="en-US" altLang="zh-CN" dirty="0"/>
          </a:p>
          <a:p>
            <a:r>
              <a:rPr lang="zh-CN" altLang="en-US" dirty="0"/>
              <a:t>设这一次交换的步数为 </a:t>
            </a:r>
            <a:r>
              <a:rPr lang="en-US" altLang="zh-CN" dirty="0"/>
              <a:t>B</a:t>
            </a:r>
            <a:r>
              <a:rPr lang="zh-CN" altLang="en-US" dirty="0"/>
              <a:t>，则 </a:t>
            </a:r>
            <a:r>
              <a:rPr lang="en-US" altLang="zh-CN" dirty="0"/>
              <a:t>B</a:t>
            </a:r>
            <a:r>
              <a:rPr lang="zh-CN" altLang="en-US" dirty="0"/>
              <a:t>＝</a:t>
            </a:r>
            <a:r>
              <a:rPr lang="en-US" altLang="zh-CN" dirty="0"/>
              <a:t>(S</a:t>
            </a:r>
            <a:r>
              <a:rPr lang="zh-CN" altLang="en-US" dirty="0"/>
              <a:t>－</a:t>
            </a:r>
            <a:r>
              <a:rPr lang="en-US" altLang="zh-CN" dirty="0"/>
              <a:t>2A)÷3×2 </a:t>
            </a:r>
            <a:r>
              <a:rPr lang="zh-CN" altLang="en-US" dirty="0"/>
              <a:t>其中 </a:t>
            </a:r>
            <a:r>
              <a:rPr lang="en-US" altLang="zh-CN" dirty="0"/>
              <a:t>S </a:t>
            </a:r>
            <a:r>
              <a:rPr lang="zh-CN" altLang="en-US" dirty="0"/>
              <a:t>表示需交换的数字的总个数，即 </a:t>
            </a:r>
            <a:r>
              <a:rPr lang="en-US" altLang="zh-CN" dirty="0"/>
              <a:t>S</a:t>
            </a:r>
            <a:r>
              <a:rPr lang="zh-CN" altLang="en-US" dirty="0"/>
              <a:t>＝</a:t>
            </a:r>
            <a:r>
              <a:rPr lang="en-US" altLang="zh-CN" dirty="0"/>
              <a:t>w(1,2)</a:t>
            </a:r>
            <a:r>
              <a:rPr lang="zh-CN" altLang="en-US" dirty="0"/>
              <a:t>＋</a:t>
            </a:r>
            <a:r>
              <a:rPr lang="en-US" altLang="zh-CN" dirty="0"/>
              <a:t>w(2,1)</a:t>
            </a:r>
            <a:r>
              <a:rPr lang="zh-CN" altLang="en-US" dirty="0"/>
              <a:t>＋</a:t>
            </a:r>
            <a:r>
              <a:rPr lang="en-US" altLang="zh-CN" dirty="0"/>
              <a:t>w(2,3)</a:t>
            </a:r>
            <a:r>
              <a:rPr lang="zh-CN" altLang="en-US" dirty="0"/>
              <a:t>＋</a:t>
            </a:r>
            <a:r>
              <a:rPr lang="en-US" altLang="zh-CN" dirty="0"/>
              <a:t>w(3,2)</a:t>
            </a:r>
            <a:r>
              <a:rPr lang="zh-CN" altLang="en-US" dirty="0"/>
              <a:t>＋</a:t>
            </a:r>
            <a:r>
              <a:rPr lang="en-US" altLang="zh-CN" dirty="0"/>
              <a:t>w(1,3)</a:t>
            </a:r>
            <a:r>
              <a:rPr lang="zh-CN" altLang="en-US" dirty="0"/>
              <a:t>＋</a:t>
            </a:r>
            <a:r>
              <a:rPr lang="en-US" altLang="zh-CN" dirty="0"/>
              <a:t>w(3,1)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最后将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相加，即最终结果。</a:t>
            </a:r>
          </a:p>
        </p:txBody>
      </p:sp>
    </p:spTree>
    <p:extLst>
      <p:ext uri="{BB962C8B-B14F-4D97-AF65-F5344CB8AC3E}">
        <p14:creationId xmlns:p14="http://schemas.microsoft.com/office/powerpoint/2010/main" val="18909898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658FE-79E8-4AE0-A178-C6C6953E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工序问题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86B10-4367-4AE5-87D0-4457B379A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 </a:t>
            </a:r>
            <a:r>
              <a:rPr lang="zh-CN" altLang="en-US" dirty="0"/>
              <a:t>件物品，每件需依次在 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 </a:t>
            </a:r>
            <a:r>
              <a:rPr lang="zh-CN" altLang="en-US" dirty="0"/>
              <a:t>机床上加工。已知第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件在 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 </a:t>
            </a:r>
            <a:r>
              <a:rPr lang="zh-CN" altLang="en-US" dirty="0"/>
              <a:t>所需加工时间分别为 </a:t>
            </a:r>
            <a:r>
              <a:rPr lang="en-US" altLang="zh-CN" dirty="0"/>
              <a:t>Ai</a:t>
            </a:r>
            <a:r>
              <a:rPr lang="zh-CN" altLang="en-US" dirty="0"/>
              <a:t>、</a:t>
            </a:r>
            <a:r>
              <a:rPr lang="en-US" altLang="zh-CN" dirty="0"/>
              <a:t>Bi</a:t>
            </a:r>
            <a:r>
              <a:rPr lang="zh-CN" altLang="en-US" dirty="0"/>
              <a:t>，设 计一加工顺序，使所需加工总时间最短。</a:t>
            </a:r>
          </a:p>
        </p:txBody>
      </p:sp>
    </p:spTree>
    <p:extLst>
      <p:ext uri="{BB962C8B-B14F-4D97-AF65-F5344CB8AC3E}">
        <p14:creationId xmlns:p14="http://schemas.microsoft.com/office/powerpoint/2010/main" val="37460154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658FE-79E8-4AE0-A178-C6C6953E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工序问题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86B10-4367-4AE5-87D0-4457B379A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设置集合 </a:t>
            </a:r>
            <a:r>
              <a:rPr lang="en-US" altLang="zh-CN" dirty="0"/>
              <a:t>F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、</a:t>
            </a:r>
            <a:r>
              <a:rPr lang="en-US" altLang="zh-CN" dirty="0"/>
              <a:t>S</a:t>
            </a:r>
            <a:r>
              <a:rPr lang="zh-CN" altLang="en-US" dirty="0"/>
              <a:t>：先加工 </a:t>
            </a:r>
            <a:r>
              <a:rPr lang="en-US" altLang="zh-CN" dirty="0"/>
              <a:t>F </a:t>
            </a:r>
            <a:r>
              <a:rPr lang="zh-CN" altLang="en-US" dirty="0"/>
              <a:t>中的，再加工 </a:t>
            </a:r>
            <a:r>
              <a:rPr lang="en-US" altLang="zh-CN" dirty="0"/>
              <a:t>M </a:t>
            </a:r>
            <a:r>
              <a:rPr lang="zh-CN" altLang="en-US" dirty="0"/>
              <a:t>中的，最后加工 </a:t>
            </a:r>
            <a:r>
              <a:rPr lang="en-US" altLang="zh-CN" dirty="0"/>
              <a:t>S </a:t>
            </a:r>
            <a:r>
              <a:rPr lang="zh-CN" altLang="en-US" dirty="0"/>
              <a:t>中的。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2. </a:t>
            </a:r>
            <a:r>
              <a:rPr lang="zh-CN" altLang="en-US" dirty="0"/>
              <a:t>对第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件，若 </a:t>
            </a:r>
            <a:r>
              <a:rPr lang="en-US" altLang="zh-CN" dirty="0"/>
              <a:t>Ai</a:t>
            </a:r>
            <a:r>
              <a:rPr lang="zh-CN" altLang="en-US" dirty="0"/>
              <a:t>＞</a:t>
            </a:r>
            <a:r>
              <a:rPr lang="en-US" altLang="zh-CN" dirty="0"/>
              <a:t>Bi</a:t>
            </a:r>
            <a:r>
              <a:rPr lang="zh-CN" altLang="en-US" dirty="0"/>
              <a:t>，则归入 </a:t>
            </a:r>
            <a:r>
              <a:rPr lang="en-US" altLang="zh-CN" dirty="0"/>
              <a:t>S</a:t>
            </a:r>
            <a:r>
              <a:rPr lang="zh-CN" altLang="en-US" dirty="0"/>
              <a:t>；若 </a:t>
            </a:r>
            <a:r>
              <a:rPr lang="en-US" altLang="zh-CN" dirty="0"/>
              <a:t>Ai</a:t>
            </a:r>
            <a:r>
              <a:rPr lang="zh-CN" altLang="en-US" dirty="0"/>
              <a:t>＝</a:t>
            </a:r>
            <a:r>
              <a:rPr lang="en-US" altLang="zh-CN" dirty="0"/>
              <a:t>Bi</a:t>
            </a:r>
            <a:r>
              <a:rPr lang="zh-CN" altLang="en-US" dirty="0"/>
              <a:t>，则归入 </a:t>
            </a:r>
            <a:r>
              <a:rPr lang="en-US" altLang="zh-CN" dirty="0"/>
              <a:t>M</a:t>
            </a:r>
            <a:r>
              <a:rPr lang="zh-CN" altLang="en-US" dirty="0"/>
              <a:t>。否则归入 </a:t>
            </a:r>
            <a:r>
              <a:rPr lang="en-US" altLang="zh-CN" dirty="0"/>
              <a:t>F</a:t>
            </a:r>
            <a:r>
              <a:rPr lang="zh-CN" altLang="en-US" dirty="0"/>
              <a:t>（“拉开时间差”）。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3. </a:t>
            </a:r>
            <a:r>
              <a:rPr lang="zh-CN" altLang="en-US" dirty="0"/>
              <a:t>对 </a:t>
            </a:r>
            <a:r>
              <a:rPr lang="en-US" altLang="zh-CN" dirty="0"/>
              <a:t>F </a:t>
            </a:r>
            <a:r>
              <a:rPr lang="zh-CN" altLang="en-US" dirty="0"/>
              <a:t>中的元素按 </a:t>
            </a:r>
            <a:r>
              <a:rPr lang="en-US" altLang="zh-CN" dirty="0"/>
              <a:t>Ai</a:t>
            </a:r>
            <a:r>
              <a:rPr lang="zh-CN" altLang="en-US" dirty="0"/>
              <a:t>从小到大排列，</a:t>
            </a:r>
            <a:r>
              <a:rPr lang="en-US" altLang="zh-CN" dirty="0"/>
              <a:t>S </a:t>
            </a:r>
            <a:r>
              <a:rPr lang="zh-CN" altLang="en-US" dirty="0"/>
              <a:t>中的按 </a:t>
            </a:r>
            <a:r>
              <a:rPr lang="en-US" altLang="zh-CN" dirty="0"/>
              <a:t>Bi</a:t>
            </a:r>
            <a:r>
              <a:rPr lang="zh-CN" altLang="en-US" dirty="0"/>
              <a:t>从大到小排列。</a:t>
            </a:r>
          </a:p>
        </p:txBody>
      </p:sp>
    </p:spTree>
    <p:extLst>
      <p:ext uri="{BB962C8B-B14F-4D97-AF65-F5344CB8AC3E}">
        <p14:creationId xmlns:p14="http://schemas.microsoft.com/office/powerpoint/2010/main" val="140096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D4E30-A68E-484E-AF91-72E9D5CA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0D27B-1D7D-443D-A285-3F3BC834D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给出一个 </a:t>
            </a:r>
            <a:r>
              <a:rPr lang="en-US" altLang="zh-CN" dirty="0"/>
              <a:t>N </a:t>
            </a:r>
            <a:r>
              <a:rPr lang="zh-CN" altLang="en-US" dirty="0"/>
              <a:t>位的十进制高精度数，要求从中删掉 </a:t>
            </a:r>
            <a:r>
              <a:rPr lang="en-US" altLang="zh-CN" dirty="0"/>
              <a:t>S </a:t>
            </a:r>
            <a:r>
              <a:rPr lang="zh-CN" altLang="en-US" dirty="0"/>
              <a:t>个数字（其余数字相对位置不得改变），使剩 余数字组成的数最小。</a:t>
            </a:r>
          </a:p>
        </p:txBody>
      </p:sp>
    </p:spTree>
    <p:extLst>
      <p:ext uri="{BB962C8B-B14F-4D97-AF65-F5344CB8AC3E}">
        <p14:creationId xmlns:p14="http://schemas.microsoft.com/office/powerpoint/2010/main" val="27599689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D4E30-A68E-484E-AF91-72E9D5CA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0D27B-1D7D-443D-A285-3F3BC834D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每次找出最靠前的这样的一对数字</a:t>
            </a:r>
            <a:r>
              <a:rPr lang="en-US" altLang="zh-CN" dirty="0"/>
              <a:t>——</a:t>
            </a:r>
            <a:r>
              <a:rPr lang="zh-CN" altLang="en-US" dirty="0"/>
              <a:t>两个数字紧邻，且前面的数字大于后面的数字。 删除这对数字中靠前的一个。 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重复步骤 </a:t>
            </a:r>
            <a:r>
              <a:rPr lang="en-US" altLang="zh-CN" dirty="0"/>
              <a:t>1</a:t>
            </a:r>
            <a:r>
              <a:rPr lang="zh-CN" altLang="en-US" dirty="0"/>
              <a:t>，直至删去了 </a:t>
            </a:r>
            <a:r>
              <a:rPr lang="en-US" altLang="zh-CN" dirty="0"/>
              <a:t>S </a:t>
            </a:r>
            <a:r>
              <a:rPr lang="zh-CN" altLang="en-US" dirty="0"/>
              <a:t>个数字或找不到这样的一对数。 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若还未删够 </a:t>
            </a:r>
            <a:r>
              <a:rPr lang="en-US" altLang="zh-CN" dirty="0"/>
              <a:t>S </a:t>
            </a:r>
            <a:r>
              <a:rPr lang="zh-CN" altLang="en-US" dirty="0"/>
              <a:t>个数字，则舍弃末尾的部分数字，取前 </a:t>
            </a:r>
            <a:r>
              <a:rPr lang="en-US" altLang="zh-CN" dirty="0"/>
              <a:t>N</a:t>
            </a:r>
            <a:r>
              <a:rPr lang="zh-CN" altLang="en-US" dirty="0"/>
              <a:t>－</a:t>
            </a:r>
            <a:r>
              <a:rPr lang="en-US" altLang="zh-CN" dirty="0"/>
              <a:t>S </a:t>
            </a:r>
            <a:r>
              <a:rPr lang="zh-CN" altLang="en-US" dirty="0"/>
              <a:t>个。</a:t>
            </a:r>
          </a:p>
        </p:txBody>
      </p:sp>
    </p:spTree>
    <p:extLst>
      <p:ext uri="{BB962C8B-B14F-4D97-AF65-F5344CB8AC3E}">
        <p14:creationId xmlns:p14="http://schemas.microsoft.com/office/powerpoint/2010/main" val="173802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49E8E-A5A9-4DBF-A3B6-FF124F8B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方格取数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D035F-DD4C-47FA-89AB-3D2322C4B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分析</a:t>
            </a:r>
            <a:r>
              <a:rPr lang="en-US" altLang="zh-CN" b="1" dirty="0"/>
              <a:t>: </a:t>
            </a:r>
            <a:r>
              <a:rPr lang="zh-CN" altLang="en-US" dirty="0"/>
              <a:t>很简单</a:t>
            </a:r>
            <a:r>
              <a:rPr lang="en-US" altLang="zh-CN" dirty="0"/>
              <a:t>,</a:t>
            </a:r>
            <a:r>
              <a:rPr lang="zh-CN" altLang="en-US" dirty="0"/>
              <a:t>只要每一行取最大的数相加</a:t>
            </a:r>
            <a:r>
              <a:rPr lang="en-US" altLang="zh-CN" dirty="0"/>
              <a:t>,</a:t>
            </a:r>
            <a:r>
              <a:rPr lang="zh-CN" altLang="en-US" dirty="0"/>
              <a:t>最后的结构一定是最大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这应该是最简单的贪心算法了</a:t>
            </a:r>
            <a:r>
              <a:rPr lang="en-US" altLang="zh-CN" dirty="0"/>
              <a:t>,</a:t>
            </a:r>
            <a:r>
              <a:rPr lang="zh-CN" altLang="en-US" dirty="0"/>
              <a:t>我们可以看到贪心算法的一个</a:t>
            </a:r>
            <a:r>
              <a:rPr lang="zh-CN" altLang="en-US" b="1" dirty="0"/>
              <a:t>重要性质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zh-CN" altLang="en-US" dirty="0"/>
              <a:t>局部最优可以推出全局最优</a:t>
            </a:r>
            <a:r>
              <a:rPr lang="en-US" altLang="zh-CN" dirty="0"/>
              <a:t>,</a:t>
            </a:r>
            <a:r>
              <a:rPr lang="zh-CN" altLang="en-US" dirty="0"/>
              <a:t>如果一个问题不具有这种性质</a:t>
            </a:r>
            <a:r>
              <a:rPr lang="en-US" altLang="zh-CN" dirty="0"/>
              <a:t>,</a:t>
            </a:r>
            <a:r>
              <a:rPr lang="zh-CN" altLang="en-US" dirty="0"/>
              <a:t>就不可以使用贪心算法来解决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77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408DB-9F50-436B-A3F1-726BFC2B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装载问题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D27E6-C1F5-4124-B549-3D5FD17C5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件物品和一个容量为</a:t>
            </a:r>
            <a:r>
              <a:rPr lang="en-US" altLang="zh-CN" dirty="0"/>
              <a:t>C</a:t>
            </a:r>
            <a:r>
              <a:rPr lang="zh-CN" altLang="en-US" dirty="0"/>
              <a:t>的背包。第</a:t>
            </a:r>
            <a:r>
              <a:rPr lang="en-US" altLang="zh-CN" dirty="0" err="1"/>
              <a:t>i</a:t>
            </a:r>
            <a:r>
              <a:rPr lang="zh-CN" altLang="en-US" dirty="0"/>
              <a:t>件物品的重量是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求解将哪些物品装入背包可物品数量最多。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5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408DB-9F50-436B-A3F1-726BFC2B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装载问题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D27E6-C1F5-4124-B549-3D5FD17C5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件物品和一个容量为</a:t>
            </a:r>
            <a:r>
              <a:rPr lang="en-US" altLang="zh-CN" dirty="0"/>
              <a:t>C</a:t>
            </a:r>
            <a:r>
              <a:rPr lang="zh-CN" altLang="en-US" dirty="0"/>
              <a:t>的背包。第</a:t>
            </a:r>
            <a:r>
              <a:rPr lang="en-US" altLang="zh-CN" dirty="0" err="1"/>
              <a:t>i</a:t>
            </a:r>
            <a:r>
              <a:rPr lang="zh-CN" altLang="en-US" dirty="0"/>
              <a:t>件物品的重量是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求解将哪些物品装入背包可物品数量最多。 </a:t>
            </a:r>
          </a:p>
          <a:p>
            <a:endParaRPr lang="en-US" altLang="zh-CN" dirty="0"/>
          </a:p>
          <a:p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将物品重量从小到大进行排序，优先挑重量轻的装入背包。 </a:t>
            </a:r>
            <a:endParaRPr lang="en-US" altLang="zh-CN" dirty="0">
              <a:solidFill>
                <a:srgbClr val="404040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83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85A02-EB4D-4817-8C74-B824D81E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乘船问题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33FDF-E76D-4817-9C39-B4B5E69BB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个人，第</a:t>
            </a:r>
            <a:r>
              <a:rPr lang="en-US" altLang="zh-CN" dirty="0" err="1"/>
              <a:t>i</a:t>
            </a:r>
            <a:r>
              <a:rPr lang="zh-CN" altLang="en-US" dirty="0"/>
              <a:t>个人的重量是</a:t>
            </a:r>
            <a:r>
              <a:rPr lang="en-US" altLang="zh-CN" dirty="0" err="1"/>
              <a:t>wi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每艘船的最大载重量都是</a:t>
            </a:r>
            <a:r>
              <a:rPr lang="en-US" altLang="zh-CN" dirty="0"/>
              <a:t>C</a:t>
            </a:r>
            <a:r>
              <a:rPr lang="zh-CN" altLang="en-US" dirty="0"/>
              <a:t>，且最多能乘两个人。</a:t>
            </a:r>
          </a:p>
          <a:p>
            <a:r>
              <a:rPr lang="zh-CN" altLang="en-US" dirty="0"/>
              <a:t>用最少的船装尽可能多的人。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29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85A02-EB4D-4817-8C74-B824D81E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乘船问题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33FDF-E76D-4817-9C39-B4B5E69BB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让最轻的人和能与他同船的最重的人乘一条船。</a:t>
            </a:r>
          </a:p>
          <a:p>
            <a:r>
              <a:rPr lang="zh-CN" altLang="en-US" b="1" dirty="0"/>
              <a:t>如果办不到，就一人一条船。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158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89</TotalTime>
  <Words>3232</Words>
  <Application>Microsoft Office PowerPoint</Application>
  <PresentationFormat>宽屏</PresentationFormat>
  <Paragraphs>251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2" baseType="lpstr">
      <vt:lpstr>Adobe 黑体 Std R</vt:lpstr>
      <vt:lpstr>Arial</vt:lpstr>
      <vt:lpstr>Century Gothic</vt:lpstr>
      <vt:lpstr>Wingdings 3</vt:lpstr>
      <vt:lpstr>离子会议室</vt:lpstr>
      <vt:lpstr>贪心算法</vt:lpstr>
      <vt:lpstr>贪心</vt:lpstr>
      <vt:lpstr>怎么知道问题是否能用贪心策略求解</vt:lpstr>
      <vt:lpstr>方格取数</vt:lpstr>
      <vt:lpstr>方格取数</vt:lpstr>
      <vt:lpstr>装载问题</vt:lpstr>
      <vt:lpstr>装载问题</vt:lpstr>
      <vt:lpstr>乘船问题</vt:lpstr>
      <vt:lpstr>乘船问题</vt:lpstr>
      <vt:lpstr>任务调度问题</vt:lpstr>
      <vt:lpstr>任务调度问题</vt:lpstr>
      <vt:lpstr>区间不相交问题</vt:lpstr>
      <vt:lpstr>区间不相交问题</vt:lpstr>
      <vt:lpstr>区间选点问题</vt:lpstr>
      <vt:lpstr>区间选点问题</vt:lpstr>
      <vt:lpstr>区间选点问题</vt:lpstr>
      <vt:lpstr>纸币找零问题</vt:lpstr>
      <vt:lpstr>纸币找零问题</vt:lpstr>
      <vt:lpstr>纸币找零问题</vt:lpstr>
      <vt:lpstr>纸币找零问题</vt:lpstr>
      <vt:lpstr>纸币找零问题</vt:lpstr>
      <vt:lpstr>纸币找零问题</vt:lpstr>
      <vt:lpstr>分糖果</vt:lpstr>
      <vt:lpstr>分糖果</vt:lpstr>
      <vt:lpstr>分糖果</vt:lpstr>
      <vt:lpstr>分糖果</vt:lpstr>
      <vt:lpstr>POI Chocolate</vt:lpstr>
      <vt:lpstr>POI Chocolate</vt:lpstr>
      <vt:lpstr>Naming</vt:lpstr>
      <vt:lpstr>Naming</vt:lpstr>
      <vt:lpstr>Naming</vt:lpstr>
      <vt:lpstr>Gifts</vt:lpstr>
      <vt:lpstr>Gifts</vt:lpstr>
      <vt:lpstr>Polygon</vt:lpstr>
      <vt:lpstr>Polygon</vt:lpstr>
      <vt:lpstr>Candies Game</vt:lpstr>
      <vt:lpstr>Candies Game</vt:lpstr>
      <vt:lpstr>Candies Game</vt:lpstr>
      <vt:lpstr>Rocks</vt:lpstr>
      <vt:lpstr>Rocks</vt:lpstr>
      <vt:lpstr>三值的排序</vt:lpstr>
      <vt:lpstr>三值的排序</vt:lpstr>
      <vt:lpstr>三值的排序</vt:lpstr>
      <vt:lpstr>工序问题</vt:lpstr>
      <vt:lpstr>工序问题</vt:lpstr>
      <vt:lpstr>删数问题</vt:lpstr>
      <vt:lpstr>删数问题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贪心算法</dc:title>
  <dc:creator>欣灏 王</dc:creator>
  <cp:lastModifiedBy>欣灏 王</cp:lastModifiedBy>
  <cp:revision>10</cp:revision>
  <dcterms:created xsi:type="dcterms:W3CDTF">2019-07-21T13:26:39Z</dcterms:created>
  <dcterms:modified xsi:type="dcterms:W3CDTF">2019-07-21T15:11:34Z</dcterms:modified>
</cp:coreProperties>
</file>