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258" r:id="rId3"/>
    <p:sldId id="265" r:id="rId4"/>
    <p:sldId id="266" r:id="rId5"/>
    <p:sldId id="267" r:id="rId6"/>
    <p:sldId id="268" r:id="rId7"/>
    <p:sldId id="313" r:id="rId8"/>
    <p:sldId id="314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2" r:id="rId27"/>
    <p:sldId id="293" r:id="rId28"/>
    <p:sldId id="294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9" r:id="rId40"/>
    <p:sldId id="310" r:id="rId41"/>
    <p:sldId id="311" r:id="rId42"/>
    <p:sldId id="312" r:id="rId43"/>
    <p:sldId id="315" r:id="rId44"/>
    <p:sldId id="256" r:id="rId45"/>
    <p:sldId id="257" r:id="rId46"/>
    <p:sldId id="316" r:id="rId47"/>
    <p:sldId id="259" r:id="rId48"/>
    <p:sldId id="260" r:id="rId49"/>
    <p:sldId id="261" r:id="rId50"/>
    <p:sldId id="262" r:id="rId51"/>
    <p:sldId id="263" r:id="rId52"/>
    <p:sldId id="264" r:id="rId53"/>
    <p:sldId id="291" r:id="rId54"/>
    <p:sldId id="317" r:id="rId55"/>
    <p:sldId id="318" r:id="rId56"/>
    <p:sldId id="295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07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269" r:id="rId99"/>
    <p:sldId id="270" r:id="rId100"/>
    <p:sldId id="271" r:id="rId101"/>
    <p:sldId id="272" r:id="rId102"/>
    <p:sldId id="359" r:id="rId103"/>
    <p:sldId id="360" r:id="rId104"/>
    <p:sldId id="361" r:id="rId105"/>
    <p:sldId id="362" r:id="rId106"/>
    <p:sldId id="363" r:id="rId10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1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2942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30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091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4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6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2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0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4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8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3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7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8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DCC7-10E3-4304-A4A9-1BAE90313AF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45E45D-5723-40CC-B42B-6ED07F93B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5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代数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zhx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68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Cramer</a:t>
            </a:r>
            <a:r>
              <a:rPr lang="zh-CN" altLang="en-US" dirty="0"/>
              <a:t>法则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其中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𝑛𝑗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𝑛𝑗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证明思路：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先证明是解，再证明唯一性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4130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/>
                  <a:t>是多少？</a:t>
                </a:r>
                <a:endParaRPr lang="en-US" altLang="zh-CN" sz="2800" dirty="0"/>
              </a:p>
              <a:p>
                <a:r>
                  <a:rPr lang="zh-CN" altLang="en-US" sz="2800" dirty="0"/>
                  <a:t>此时应有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小胡有一棵一个点的树，小胡会给这个点浇水，于是这个点会有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/>
                  <a:t>的概率长出两个儿子节点。</a:t>
                </a:r>
                <a:endParaRPr lang="en-US" altLang="zh-CN" sz="2800" dirty="0"/>
              </a:p>
              <a:p>
                <a:r>
                  <a:rPr lang="zh-CN" altLang="en-US" sz="2800" dirty="0"/>
                  <a:t>每次长出新的节点之后，小胡又会给新的节点浇水，它们也都有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/>
                  <a:t>的概率长出两个新的儿子节点。</a:t>
                </a:r>
                <a:endParaRPr lang="en-US" altLang="zh-CN" sz="2800" dirty="0"/>
              </a:p>
              <a:p>
                <a:r>
                  <a:rPr lang="zh-CN" altLang="en-US" sz="2800" dirty="0"/>
                  <a:t>小胡不希望自己被累死，所以小胡希望知道这棵树的大小是有限的的概率。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 r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9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稍加观察分析便可知道</a:t>
            </a:r>
            <a:endParaRPr lang="en-US" altLang="zh-CN" sz="2800" dirty="0"/>
          </a:p>
          <a:p>
            <a:r>
              <a:rPr lang="zh-CN" altLang="en-US" sz="2800" dirty="0"/>
              <a:t>这个问题与</a:t>
            </a:r>
            <a:r>
              <a:rPr lang="en-US" altLang="zh-CN" sz="2800" dirty="0"/>
              <a:t>Problem 4</a:t>
            </a:r>
            <a:r>
              <a:rPr lang="zh-CN" altLang="en-US" sz="2800" dirty="0"/>
              <a:t>一模一样</a:t>
            </a:r>
            <a:endParaRPr lang="en-US" altLang="zh-CN" sz="2800" dirty="0"/>
          </a:p>
          <a:p>
            <a:r>
              <a:rPr lang="zh-CN" altLang="en-US" sz="2800" dirty="0"/>
              <a:t>如何证明等价？</a:t>
            </a:r>
          </a:p>
        </p:txBody>
      </p:sp>
    </p:spTree>
    <p:extLst>
      <p:ext uri="{BB962C8B-B14F-4D97-AF65-F5344CB8AC3E}">
        <p14:creationId xmlns:p14="http://schemas.microsoft.com/office/powerpoint/2010/main" val="219300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考虑</a:t>
                </a:r>
                <a:r>
                  <a:rPr lang="en-US" altLang="zh-CN" sz="2800" dirty="0"/>
                  <a:t>Problem 4</a:t>
                </a:r>
              </a:p>
              <a:p>
                <a:r>
                  <a:rPr lang="zh-CN" altLang="en-US" sz="2800" dirty="0"/>
                  <a:t>我们希望求出小泽在能够走到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情况下，走到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800" dirty="0"/>
                  <a:t>的期望步数</a:t>
                </a:r>
                <a:endParaRPr lang="en-US" altLang="zh-CN" sz="2800" dirty="0"/>
              </a:p>
              <a:p>
                <a:r>
                  <a:rPr lang="zh-CN" altLang="en-US" sz="2800" dirty="0"/>
                  <a:t>换句话说，我们需要排除掉所有走无穷步的情况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7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设答案为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/>
                  <a:t>，则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=1×(1−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800" b="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sz="2800" b="0" dirty="0"/>
              </a:p>
              <a:p>
                <a:endParaRPr lang="en-US" altLang="zh-CN" sz="2800" dirty="0"/>
              </a:p>
              <a:p>
                <a:endParaRPr lang="en-US" altLang="zh-CN" sz="2800" b="0" dirty="0"/>
              </a:p>
              <a:p>
                <a:r>
                  <a:rPr lang="zh-CN" altLang="en-US" sz="2800" dirty="0"/>
                  <a:t>结束了？</a:t>
                </a:r>
                <a:endParaRPr lang="en-US" altLang="zh-CN" sz="2800" b="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00975"/>
            <a:ext cx="2095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3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我们还需要删掉向右走到了无穷远的情况</a:t>
                </a:r>
                <a:endParaRPr lang="en-US" altLang="zh-CN" sz="2800" dirty="0"/>
              </a:p>
              <a:p>
                <a:r>
                  <a:rPr lang="zh-CN" altLang="en-US" sz="2800" dirty="0"/>
                  <a:t>假设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/>
                  <a:t>是我们在</a:t>
                </a:r>
                <a:r>
                  <a:rPr lang="en-US" altLang="zh-CN" sz="2800" dirty="0"/>
                  <a:t>Problem 4</a:t>
                </a:r>
                <a:r>
                  <a:rPr lang="zh-CN" altLang="en-US" sz="2800" dirty="0"/>
                  <a:t>算出来的那个东西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×(1+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95585"/>
            <a:ext cx="2884732" cy="1508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671248" y="5308979"/>
                <a:ext cx="3548418" cy="7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/>
                  <a:t>很有趣的情况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248" y="5308979"/>
                <a:ext cx="3548418" cy="700705"/>
              </a:xfrm>
              <a:prstGeom prst="rect">
                <a:avLst/>
              </a:prstGeom>
              <a:blipFill rotWithShape="0"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86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思考题：</a:t>
            </a:r>
            <a:endParaRPr lang="en-US" altLang="zh-CN" sz="2800" dirty="0"/>
          </a:p>
          <a:p>
            <a:r>
              <a:rPr lang="zh-CN" altLang="en-US" sz="2800" dirty="0"/>
              <a:t>小葱有一个圆，小葱在这个圆内随机选三点，如果三点不在一条直线上那么它们可以唯一确定一个新的圆。</a:t>
            </a:r>
            <a:endParaRPr lang="en-US" altLang="zh-CN" sz="2800" dirty="0"/>
          </a:p>
          <a:p>
            <a:r>
              <a:rPr lang="zh-CN" altLang="en-US" sz="2800" dirty="0"/>
              <a:t>小葱想知道新的圆被原来的圆包含的概率。</a:t>
            </a:r>
          </a:p>
        </p:txBody>
      </p:sp>
    </p:spTree>
    <p:extLst>
      <p:ext uri="{BB962C8B-B14F-4D97-AF65-F5344CB8AC3E}">
        <p14:creationId xmlns:p14="http://schemas.microsoft.com/office/powerpoint/2010/main" val="25670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Cramer</a:t>
            </a:r>
            <a:r>
              <a:rPr lang="zh-CN" altLang="en-US" dirty="0"/>
              <a:t>法则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引理：</a:t>
                </a:r>
                <a:endParaRPr lang="en-US" altLang="zh-CN" sz="2400" dirty="0"/>
              </a:p>
              <a:p>
                <a:r>
                  <a:rPr lang="zh-CN" altLang="en-US" sz="2400" dirty="0"/>
                  <a:t>若齐次线性方程组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/>
                  <a:t>的系数行列式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则方程只有零解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94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Cramer</a:t>
            </a:r>
            <a:r>
              <a:rPr lang="zh-CN" altLang="en-US" dirty="0"/>
              <a:t>法则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引理：</a:t>
            </a:r>
            <a:endParaRPr lang="en-US" altLang="zh-CN" sz="2400" dirty="0"/>
          </a:p>
          <a:p>
            <a:r>
              <a:rPr lang="zh-CN" altLang="en-US" sz="2400" dirty="0"/>
              <a:t>如果齐次线性方程组有非零解，则系数行列式必为零。</a:t>
            </a:r>
          </a:p>
        </p:txBody>
      </p:sp>
    </p:spTree>
    <p:extLst>
      <p:ext uri="{BB962C8B-B14F-4D97-AF65-F5344CB8AC3E}">
        <p14:creationId xmlns:p14="http://schemas.microsoft.com/office/powerpoint/2010/main" val="124958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一般线性方程组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/>
                  <a:t>定义：</a:t>
                </a:r>
                <a:endParaRPr lang="en-US" altLang="zh-CN" sz="2400" dirty="0"/>
              </a:p>
              <a:p>
                <a:r>
                  <a:rPr lang="zh-CN" altLang="en-US" sz="2400" dirty="0"/>
                  <a:t>一般线性方程组：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定义：</a:t>
                </a:r>
                <a:endParaRPr lang="en-US" altLang="zh-CN" sz="2400" dirty="0"/>
              </a:p>
              <a:p>
                <a:r>
                  <a:rPr lang="zh-CN" altLang="en-US" sz="2400" dirty="0"/>
                  <a:t>方程组的全体解称为方程组的解集合。</a:t>
                </a:r>
                <a:endParaRPr lang="en-US" altLang="zh-CN" sz="2400" dirty="0"/>
              </a:p>
              <a:p>
                <a:r>
                  <a:rPr lang="zh-CN" altLang="en-US" sz="2400" dirty="0"/>
                  <a:t>定义：</a:t>
                </a:r>
                <a:endParaRPr lang="en-US" altLang="zh-CN" sz="2400" dirty="0"/>
              </a:p>
              <a:p>
                <a:r>
                  <a:rPr lang="zh-CN" altLang="en-US" sz="2400" dirty="0"/>
                  <a:t>两个有相同解集合的方程组称为同解方程组。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 b="-11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10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一般线性方程组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定义：线性方程组的初等变换</a:t>
            </a:r>
            <a:endParaRPr lang="en-US" altLang="zh-CN" sz="2800" dirty="0"/>
          </a:p>
          <a:p>
            <a:pPr lvl="1"/>
            <a:r>
              <a:rPr lang="en-US" altLang="zh-CN" sz="2400" dirty="0"/>
              <a:t>1</a:t>
            </a:r>
            <a:r>
              <a:rPr lang="zh-CN" altLang="en-US" sz="2400" dirty="0"/>
              <a:t>、用一个非零数乘以某个方程。</a:t>
            </a:r>
            <a:endParaRPr lang="en-US" altLang="zh-CN" sz="2400" dirty="0"/>
          </a:p>
          <a:p>
            <a:pPr lvl="1"/>
            <a:r>
              <a:rPr lang="en-US" altLang="zh-CN" sz="2400" dirty="0"/>
              <a:t>2</a:t>
            </a:r>
            <a:r>
              <a:rPr lang="zh-CN" altLang="en-US" sz="2400" dirty="0"/>
              <a:t>、将一个方程的</a:t>
            </a:r>
            <a:r>
              <a:rPr lang="en-US" altLang="zh-CN" sz="2400" dirty="0"/>
              <a:t>k</a:t>
            </a:r>
            <a:r>
              <a:rPr lang="zh-CN" altLang="en-US" sz="2400" dirty="0"/>
              <a:t>倍加到另一个方程上。</a:t>
            </a:r>
            <a:endParaRPr lang="en-US" altLang="zh-CN" sz="2400" dirty="0"/>
          </a:p>
          <a:p>
            <a:pPr lvl="1"/>
            <a:r>
              <a:rPr lang="en-US" altLang="zh-CN" sz="2400" dirty="0"/>
              <a:t>3</a:t>
            </a:r>
            <a:r>
              <a:rPr lang="zh-CN" altLang="en-US" sz="2400" dirty="0"/>
              <a:t>、交换两个方程的位置。</a:t>
            </a:r>
            <a:endParaRPr lang="en-US" altLang="zh-CN" sz="2400" dirty="0"/>
          </a:p>
          <a:p>
            <a:r>
              <a:rPr lang="zh-CN" altLang="en-US" sz="2800" dirty="0"/>
              <a:t>初等变换把一个方程组变为同解方程组。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00600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一般线性方程组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/>
                  <a:t>定义：系数矩阵：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定义：增广矩阵：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 b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87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定理：对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元非齐次线性方程组的增广矩阵实行高斯消元法，得到阶梯型矩阵：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/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570" r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17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≠0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方程组无解。</a:t>
                </a:r>
                <a:endParaRPr lang="en-US" altLang="zh-CN" sz="2800" dirty="0"/>
              </a:p>
              <a:p>
                <a:r>
                  <a:rPr lang="zh-CN" altLang="en-US" sz="28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方程组有解。</a:t>
                </a:r>
                <a:endParaRPr lang="en-US" altLang="zh-CN" sz="2800" dirty="0"/>
              </a:p>
              <a:p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800" dirty="0"/>
                  <a:t>，有唯一解。</a:t>
                </a:r>
                <a:endParaRPr lang="en-US" altLang="zh-CN" sz="2800" dirty="0"/>
              </a:p>
              <a:p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800" dirty="0"/>
                  <a:t>，有无穷多解。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74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定理：齐次线性方程组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/>
                  <a:t>一定有解。</a:t>
                </a:r>
                <a:endParaRPr lang="en-US" altLang="zh-CN" sz="2400" dirty="0"/>
              </a:p>
              <a:p>
                <a:r>
                  <a:rPr lang="zh-CN" altLang="en-US" sz="240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则一定有非零解。</a:t>
                </a:r>
                <a:endParaRPr lang="en-US" altLang="zh-CN" sz="2400" dirty="0"/>
              </a:p>
              <a:p>
                <a:r>
                  <a:rPr lang="zh-CN" altLang="en-US" sz="2400" dirty="0"/>
                  <a:t>引理</a:t>
                </a:r>
                <a:r>
                  <a:rPr lang="en-US" altLang="zh-CN" sz="2400" dirty="0"/>
                  <a:t>11</a:t>
                </a:r>
                <a:r>
                  <a:rPr lang="zh-CN" altLang="en-US" sz="2400" dirty="0"/>
                  <a:t>：当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400" dirty="0"/>
                  <a:t>，齐次线性方程组有非零解的充分必要条件是系数行列式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86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定义：由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个数</m:t>
                    </m:r>
                  </m:oMath>
                </a14:m>
                <a:r>
                  <a:rPr lang="zh-CN" altLang="en-US" sz="2400" dirty="0"/>
                  <a:t>排成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列</m:t>
                    </m:r>
                  </m:oMath>
                </a14:m>
                <a:r>
                  <a:rPr lang="zh-CN" altLang="en-US" sz="2400" dirty="0"/>
                  <a:t>矩形的数表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称为一个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矩阵，记做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称为</m:t>
                    </m:r>
                  </m:oMath>
                </a14:m>
                <a:r>
                  <a:rPr lang="zh-CN" altLang="en-US" sz="2400" dirty="0"/>
                  <a:t>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 dirty="0"/>
                  <a:t>行第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zh-CN" altLang="en-US" sz="2400" dirty="0"/>
                  <a:t>列的元素。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2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代数的重要性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最强大的计算工具</a:t>
            </a:r>
            <a:endParaRPr lang="en-US" altLang="zh-CN" sz="2800" dirty="0"/>
          </a:p>
          <a:p>
            <a:r>
              <a:rPr lang="zh-CN" altLang="en-US" sz="2800" dirty="0"/>
              <a:t>最基本的数学知识</a:t>
            </a:r>
            <a:endParaRPr lang="en-US" altLang="zh-CN" sz="2800" dirty="0"/>
          </a:p>
          <a:p>
            <a:r>
              <a:rPr lang="zh-CN" altLang="en-US" sz="2800" dirty="0"/>
              <a:t>近世代数的贡献</a:t>
            </a:r>
            <a:endParaRPr lang="en-US" altLang="zh-CN" sz="2800" dirty="0"/>
          </a:p>
          <a:p>
            <a:r>
              <a:rPr lang="zh-CN" altLang="en-US" sz="2800" dirty="0"/>
              <a:t>三大不可尺规作图问题</a:t>
            </a:r>
            <a:endParaRPr lang="en-US" altLang="zh-CN" sz="2800" dirty="0"/>
          </a:p>
          <a:p>
            <a:r>
              <a:rPr lang="zh-CN" altLang="en-US" sz="2800" dirty="0"/>
              <a:t>五次及以上的方程没有根式解</a:t>
            </a:r>
            <a:endParaRPr lang="en-US" altLang="zh-CN" sz="2800" dirty="0"/>
          </a:p>
          <a:p>
            <a:r>
              <a:rPr lang="zh-CN" altLang="en-US" sz="2800" dirty="0"/>
              <a:t>同构问题的计数</a:t>
            </a:r>
            <a:endParaRPr lang="en-US" altLang="zh-CN" sz="2800" dirty="0"/>
          </a:p>
          <a:p>
            <a:r>
              <a:rPr lang="zh-CN" altLang="en-US" sz="2800" dirty="0"/>
              <a:t>近代以及现代的加密技术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3383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特殊的矩阵种类：</a:t>
                </a:r>
                <a:endParaRPr lang="en-US" altLang="zh-CN" sz="2000" dirty="0"/>
              </a:p>
              <a:p>
                <a:r>
                  <a:rPr lang="zh-CN" altLang="en-US" sz="2000" dirty="0"/>
                  <a:t>零矩阵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对角矩阵</a:t>
                </a:r>
                <a:endParaRPr lang="en-US" altLang="zh-CN" sz="2000" dirty="0"/>
              </a:p>
              <a:p>
                <a:r>
                  <a:rPr lang="zh-CN" altLang="en-US" sz="2000" dirty="0"/>
                  <a:t>单位矩阵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纯量矩阵：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sz="2000" b="0" dirty="0"/>
              </a:p>
              <a:p>
                <a:r>
                  <a:rPr lang="zh-CN" altLang="en-US" sz="2000" dirty="0"/>
                  <a:t>上三角矩阵</a:t>
                </a:r>
                <a:endParaRPr lang="en-US" altLang="zh-CN" sz="2000" dirty="0"/>
              </a:p>
              <a:p>
                <a:r>
                  <a:rPr lang="zh-CN" altLang="en-US" sz="2000" dirty="0"/>
                  <a:t>下三角矩阵</a:t>
                </a:r>
                <a:endParaRPr lang="en-US" altLang="zh-CN" sz="2000" dirty="0"/>
              </a:p>
              <a:p>
                <a:r>
                  <a:rPr lang="zh-CN" altLang="en-US" sz="2000" dirty="0"/>
                  <a:t>对称矩阵</a:t>
                </a:r>
                <a:endParaRPr lang="en-US" altLang="zh-CN" sz="2000" dirty="0"/>
              </a:p>
              <a:p>
                <a:r>
                  <a:rPr lang="zh-CN" altLang="en-US" sz="2000" dirty="0"/>
                  <a:t>反对称矩阵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628" b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48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定义：矩阵的相等</a:t>
            </a:r>
            <a:endParaRPr lang="en-US" altLang="zh-CN" sz="2800" dirty="0"/>
          </a:p>
          <a:p>
            <a:r>
              <a:rPr lang="zh-CN" altLang="en-US" sz="2800" dirty="0"/>
              <a:t>定义：矩阵的加法</a:t>
            </a:r>
            <a:endParaRPr lang="en-US" altLang="zh-CN" sz="2800" dirty="0"/>
          </a:p>
          <a:p>
            <a:r>
              <a:rPr lang="zh-CN" altLang="en-US" sz="2800" dirty="0"/>
              <a:t>定义：矩阵的数量乘法</a:t>
            </a:r>
          </a:p>
        </p:txBody>
      </p:sp>
    </p:spTree>
    <p:extLst>
      <p:ext uri="{BB962C8B-B14F-4D97-AF65-F5344CB8AC3E}">
        <p14:creationId xmlns:p14="http://schemas.microsoft.com/office/powerpoint/2010/main" val="215672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定义：矩阵的乘法</a:t>
                </a:r>
                <a:endParaRPr lang="en-US" altLang="zh-CN" sz="2800" dirty="0"/>
              </a:p>
              <a:p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则矩阵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其中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𝑖𝑟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𝑟𝑗</m:t>
                        </m:r>
                      </m:sub>
                    </m:sSub>
                  </m:oMath>
                </a14:m>
                <a:endParaRPr lang="en-US" altLang="zh-CN" sz="2800" b="0" dirty="0"/>
              </a:p>
              <a:p>
                <a:r>
                  <a:rPr lang="zh-CN" altLang="en-US" sz="28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乘积</m:t>
                    </m:r>
                  </m:oMath>
                </a14:m>
                <a:r>
                  <a:rPr lang="zh-CN" altLang="en-US" sz="2800" dirty="0"/>
                  <a:t>，记做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496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矩阵乘法的一个重要例子：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165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则方程组可以写为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977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矩阵乘法的性质：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𝐶𝐴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651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定义：设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阶</m:t>
                    </m:r>
                  </m:oMath>
                </a14:m>
                <a:r>
                  <a:rPr lang="zh-CN" altLang="en-US" sz="2400" dirty="0"/>
                  <a:t>方阵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如果存在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阶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方阵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使得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可逆</m:t>
                    </m:r>
                  </m:oMath>
                </a14:m>
                <a:r>
                  <a:rPr lang="zh-CN" altLang="en-US" sz="2400" dirty="0"/>
                  <a:t>的（或者非奇异的），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一个逆矩阵。</a:t>
                </a:r>
                <a:endParaRPr lang="en-US" altLang="zh-CN" sz="2400" dirty="0"/>
              </a:p>
              <a:p>
                <a:r>
                  <a:rPr lang="zh-CN" altLang="en-US" sz="2400" dirty="0"/>
                  <a:t>否则称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不可逆的（或奇异的）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19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定理：逆矩阵如果存在，则逆矩阵唯一</a:t>
            </a:r>
          </a:p>
        </p:txBody>
      </p:sp>
    </p:spTree>
    <p:extLst>
      <p:ext uri="{BB962C8B-B14F-4D97-AF65-F5344CB8AC3E}">
        <p14:creationId xmlns:p14="http://schemas.microsoft.com/office/powerpoint/2010/main" val="4008491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定义：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𝑑𝑒𝑡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运算符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定理：设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阶</m:t>
                    </m:r>
                  </m:oMath>
                </a14:m>
                <a:r>
                  <a:rPr lang="zh-CN" altLang="en-US" sz="2400" dirty="0"/>
                  <a:t>方阵，则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证明的提示：构造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引理：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805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求逆矩阵的方法：</a:t>
                </a:r>
                <a:endParaRPr lang="en-US" altLang="zh-CN" sz="2400" dirty="0"/>
              </a:p>
              <a:p>
                <a:r>
                  <a:rPr lang="zh-CN" altLang="en-US" sz="2400" dirty="0"/>
                  <a:t>待定系数法</a:t>
                </a:r>
                <a:endParaRPr lang="en-US" altLang="zh-CN" sz="2400" dirty="0"/>
              </a:p>
              <a:p>
                <a:r>
                  <a:rPr lang="zh-CN" altLang="en-US" sz="2400" dirty="0"/>
                  <a:t>公式法：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定义法：若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排列和逆序对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排列的定义</a:t>
                </a:r>
                <a:endParaRPr lang="en-US" altLang="zh-CN" sz="2800" dirty="0"/>
              </a:p>
              <a:p>
                <a:r>
                  <a:rPr lang="zh-CN" altLang="en-US" sz="2800" dirty="0"/>
                  <a:t>逆序对的定义：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定义：在一个排列中，对换其中某两个数，其余的数不动，得到另一个排列，这种操作称为一个对换。</a:t>
                </a:r>
                <a:endParaRPr lang="en-US" altLang="zh-CN" sz="2800" dirty="0"/>
              </a:p>
              <a:p>
                <a:r>
                  <a:rPr lang="zh-CN" altLang="en-US" sz="2800" dirty="0"/>
                  <a:t>定义：如果一个排列的逆序数是偶数，则称此排列为偶排列，否则称为奇排列。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 r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72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逆矩阵的性质：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8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212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定理：设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阶</m:t>
                    </m:r>
                  </m:oMath>
                </a14:m>
                <a:r>
                  <a:rPr lang="zh-CN" altLang="en-US" sz="2400" dirty="0"/>
                  <a:t>方阵，若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可逆</m:t>
                    </m:r>
                  </m:oMath>
                </a14:m>
                <a:r>
                  <a:rPr lang="zh-CN" altLang="en-US" sz="2400" dirty="0"/>
                  <a:t>，则线性方程组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sz="2400" dirty="0"/>
                  <a:t>唯一解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996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定义：矩阵的初等行（列）变换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用一个非零的数乘以某行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将某一行的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倍加到另一行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互换两行</a:t>
                </a:r>
                <a:endParaRPr lang="en-US" altLang="zh-CN" sz="2000" dirty="0"/>
              </a:p>
              <a:p>
                <a:r>
                  <a:rPr lang="zh-CN" altLang="en-US" sz="2400" dirty="0"/>
                  <a:t>定义：单位阵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经过</m:t>
                    </m:r>
                  </m:oMath>
                </a14:m>
                <a:r>
                  <a:rPr lang="zh-CN" altLang="en-US" sz="2400" dirty="0"/>
                  <a:t>一次初等变换得到的矩阵称为初等矩阵，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 r="-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775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初等矩阵：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540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初等矩阵：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36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6568"/>
                <a:ext cx="10857931" cy="498143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6568"/>
                <a:ext cx="10857931" cy="49814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545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定理：用初等矩阵左（右）乘矩阵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，相当于对矩阵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实行</m:t>
                    </m:r>
                  </m:oMath>
                </a14:m>
                <a:r>
                  <a:rPr lang="zh-CN" altLang="en-US" sz="2800" dirty="0"/>
                  <a:t>相应的初等行（列）变换</a:t>
                </a:r>
                <a:endParaRPr lang="en-US" altLang="zh-CN" sz="2800" dirty="0"/>
              </a:p>
              <a:p>
                <a:r>
                  <a:rPr lang="zh-CN" altLang="en-US" sz="2800" dirty="0"/>
                  <a:t>定理：初等矩阵都可逆。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 r="-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581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定义：若矩阵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sz="2400" dirty="0"/>
                  <a:t>由矩阵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经过</m:t>
                    </m:r>
                  </m:oMath>
                </a14:m>
                <a:r>
                  <a:rPr lang="zh-CN" altLang="en-US" sz="2400" dirty="0"/>
                  <a:t>一系列初等变换得到，则称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相抵</m:t>
                    </m:r>
                  </m:oMath>
                </a14:m>
                <a:r>
                  <a:rPr lang="zh-CN" altLang="en-US" sz="2400" dirty="0"/>
                  <a:t>（等价），记做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定理：相抵是一种等价关系。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 r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11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初等变换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初等变换求逆矩阵：</a:t>
                </a:r>
                <a:endParaRPr lang="en-US" altLang="zh-CN" sz="2800" dirty="0"/>
              </a:p>
              <a:p>
                <a:r>
                  <a:rPr lang="zh-CN" altLang="en-US" sz="2800" dirty="0"/>
                  <a:t>构造一个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sz="28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→…→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一系列</m:t>
                    </m:r>
                  </m:oMath>
                </a14:m>
                <a:r>
                  <a:rPr lang="zh-CN" altLang="en-US" sz="2800" dirty="0"/>
                  <a:t>的初等变换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661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2A8C2-0DBD-4DB3-932A-732C06C1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基尔霍夫矩阵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C7F737-99FC-44AB-BA1B-2D7AC4CBE3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定义：如果图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有总共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个点，那么图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的基尔霍夫矩阵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可以表示为：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degree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cnt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C7F737-99FC-44AB-BA1B-2D7AC4CBE3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52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排列和逆序对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/>
                  <a:t>定理：对换改变排列的奇偶性。</a:t>
                </a:r>
                <a:endParaRPr lang="en-US" altLang="zh-CN" sz="3200" dirty="0"/>
              </a:p>
              <a:p>
                <a:r>
                  <a:rPr lang="zh-CN" altLang="en-US" sz="3200" dirty="0"/>
                  <a:t>定理：在全部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阶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≥2)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排列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中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奇偶</m:t>
                    </m:r>
                  </m:oMath>
                </a14:m>
                <a:r>
                  <a:rPr lang="zh-CN" altLang="en-US" sz="3200" dirty="0"/>
                  <a:t>排列各占一半。</a:t>
                </a:r>
                <a:endParaRPr lang="en-US" altLang="zh-CN" sz="3200" dirty="0"/>
              </a:p>
              <a:p>
                <a:r>
                  <a:rPr lang="zh-CN" altLang="en-US" sz="3200" dirty="0"/>
                  <a:t>定理：任意一个排列可经过一系列对换变成自然排列，并且所作对换次数的奇偶性与这个排列的奇偶性相同。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884" r="-1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390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55C49-9450-46AA-946F-D9DABA19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基尔霍夫矩阵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60C09E-BA4F-4E06-AA6C-DC6E80A7E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引理：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引理：如果图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不连通</m:t>
                    </m:r>
                  </m:oMath>
                </a14:m>
                <a:r>
                  <a:rPr lang="zh-CN" altLang="en-US" dirty="0"/>
                  <a:t>，任意余子式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引理：如果图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是一棵树，那么任意余子式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引理：如果图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是一棵树，那么给矩阵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CN" altLang="en-US" dirty="0"/>
                  <a:t>加上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之后，余子式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60C09E-BA4F-4E06-AA6C-DC6E80A7E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52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4E66E-2B2C-4D74-A157-6094DA30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矩阵树定理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215B78-F51E-4A01-A6C3-E975C7DEE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定理：给定图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，则图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的生成树的个数等于其对应的基尔霍夫矩阵的主余子式的值。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215B78-F51E-4A01-A6C3-E975C7DEE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022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9E2CC-4CA4-4408-9A6A-F9A11521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Binet-Cauchy</a:t>
            </a:r>
            <a:r>
              <a:rPr lang="zh-CN" altLang="en-US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57B4-FD15-485F-9426-82D2E9897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定理：如果矩阵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分别是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的矩阵，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那么有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57B4-FD15-485F-9426-82D2E9897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463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D168B-9CC7-43CB-9F30-2A6DB054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矩阵树定理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AF6CF6-547A-4ECD-951E-0E9D6B2E5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证明：</a:t>
                </a:r>
                <a:endParaRPr lang="en-US" altLang="zh-CN" dirty="0"/>
              </a:p>
              <a:p>
                <a:r>
                  <a:rPr lang="zh-CN" altLang="en-US" dirty="0"/>
                  <a:t>对于图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条边的图，构造点边相关矩阵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条边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CN" altLang="en-US" dirty="0"/>
                  <a:t>的关系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AF6CF6-547A-4ECD-951E-0E9D6B2E5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252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不用了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zhx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751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这里是没有什么用的东西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囚徒困境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What’s the result?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26074" y="2702560"/>
          <a:ext cx="809918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9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06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Cooperate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-2,-2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Cooperate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-3,0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-1,-1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285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这里是没有什么用的东西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所有人都会选择</a:t>
            </a:r>
            <a:r>
              <a:rPr lang="en-US" altLang="zh-CN" dirty="0"/>
              <a:t>defect</a:t>
            </a:r>
            <a:r>
              <a:rPr lang="zh-CN" altLang="en-US" dirty="0"/>
              <a:t>，因为</a:t>
            </a:r>
            <a:r>
              <a:rPr lang="en-US" altLang="zh-CN" dirty="0"/>
              <a:t>defect</a:t>
            </a:r>
            <a:r>
              <a:rPr lang="zh-CN" altLang="en-US" dirty="0"/>
              <a:t>会</a:t>
            </a:r>
            <a:r>
              <a:rPr lang="en-US" altLang="zh-CN" dirty="0"/>
              <a:t>lead to</a:t>
            </a:r>
            <a:r>
              <a:rPr lang="zh-CN" altLang="en-US" dirty="0"/>
              <a:t>局部最大收益。</a:t>
            </a:r>
          </a:p>
        </p:txBody>
      </p:sp>
    </p:spTree>
    <p:extLst>
      <p:ext uri="{BB962C8B-B14F-4D97-AF65-F5344CB8AC3E}">
        <p14:creationId xmlns:p14="http://schemas.microsoft.com/office/powerpoint/2010/main" val="2364167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这里是没有什么用的东西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纳什均衡</a:t>
            </a:r>
            <a:endParaRPr lang="en-US" altLang="zh-CN" dirty="0"/>
          </a:p>
          <a:p>
            <a:r>
              <a:rPr lang="zh-CN" altLang="en-US" dirty="0"/>
              <a:t>纯策略纳什均衡：每一个人都不会改变自己的策略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纯策略纳什均衡一定存在吗？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26074" y="3003695"/>
          <a:ext cx="809918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9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06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Cooperate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-2,-2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Cooperate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-3,0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-1,-1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1455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这里是没有什么用的东西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投硬币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不存在纯策略纳什均衡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26074" y="2607910"/>
          <a:ext cx="809918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9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06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-1,1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-1,1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1,-1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639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这里是没有什么用的东西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混合策略：以一定概率采取某种行动</a:t>
            </a:r>
            <a:endParaRPr lang="en-US" altLang="zh-CN" dirty="0"/>
          </a:p>
          <a:p>
            <a:r>
              <a:rPr lang="zh-CN" altLang="en-US" dirty="0"/>
              <a:t>混合策略纳什均衡：所有人都不会改变自己的策略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26074" y="3003695"/>
          <a:ext cx="809918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9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06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-1,1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-1,1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1,-1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31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定义：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/>
                  <a:t>阶行列式是由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=1,2…,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通过</m:t>
                    </m:r>
                  </m:oMath>
                </a14:m>
                <a:r>
                  <a:rPr lang="zh-CN" altLang="en-US" sz="2400" dirty="0"/>
                  <a:t>下式确定的一个数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也称为行列式的完全展开式。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是偶排列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是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奇排列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74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这里是没有什么用的东西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小练习：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求出所有的纯策略纳什均衡、混合策略纳什均衡。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11668" y="263035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4,2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2,4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488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这里是没有什么用的东西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(B,B)</a:t>
                </a:r>
              </a:p>
              <a:p>
                <a:r>
                  <a:rPr lang="en-US" altLang="zh-CN" dirty="0"/>
                  <a:t>(S,S)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蛤蛤</a:t>
                </a:r>
                <a:endParaRPr lang="en-US" altLang="zh-CN" dirty="0"/>
              </a:p>
              <a:p>
                <a:r>
                  <a:rPr lang="zh-CN" altLang="en-US" dirty="0"/>
                  <a:t>然而找纳什均衡是</a:t>
                </a:r>
                <a:r>
                  <a:rPr lang="en-US" altLang="zh-CN" dirty="0"/>
                  <a:t>PPADC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r>
                  <a:rPr lang="zh-CN" altLang="en-US" dirty="0"/>
                  <a:t>不懂查</a:t>
                </a:r>
                <a:r>
                  <a:rPr lang="en-US" altLang="zh-CN" dirty="0"/>
                  <a:t>wiki</a:t>
                </a:r>
              </a:p>
              <a:p>
                <a:r>
                  <a:rPr lang="en-US" altLang="zh-CN" dirty="0"/>
                  <a:t>https://en.wikipedia.org/wiki/PPAD_(complexity)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57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这里是没有什么用的东西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零和游戏</a:t>
            </a:r>
            <a:endParaRPr lang="en-US" altLang="zh-CN" dirty="0"/>
          </a:p>
          <a:p>
            <a:r>
              <a:rPr lang="zh-CN" altLang="en-US" dirty="0"/>
              <a:t>我的加上你的永远是个蛋</a:t>
            </a:r>
            <a:endParaRPr lang="en-US" altLang="zh-CN" dirty="0"/>
          </a:p>
          <a:p>
            <a:r>
              <a:rPr lang="en-US" altLang="zh-CN" dirty="0" err="1"/>
              <a:t>Minmax</a:t>
            </a:r>
            <a:r>
              <a:rPr lang="zh-CN" altLang="en-US" dirty="0"/>
              <a:t>策略：我要最小化你的</a:t>
            </a:r>
            <a:endParaRPr lang="en-US" altLang="zh-CN" dirty="0"/>
          </a:p>
          <a:p>
            <a:r>
              <a:rPr lang="en-US" altLang="zh-CN" dirty="0" err="1"/>
              <a:t>Maxmin</a:t>
            </a:r>
            <a:r>
              <a:rPr lang="zh-CN" altLang="en-US" dirty="0"/>
              <a:t>策略：我要最大化我的</a:t>
            </a:r>
            <a:endParaRPr lang="en-US" altLang="zh-CN" dirty="0"/>
          </a:p>
          <a:p>
            <a:r>
              <a:rPr lang="zh-CN" altLang="en-US" dirty="0"/>
              <a:t>都是一样的</a:t>
            </a:r>
            <a:endParaRPr lang="en-US" altLang="zh-CN" dirty="0"/>
          </a:p>
          <a:p>
            <a:r>
              <a:rPr lang="zh-CN" altLang="en-US" dirty="0"/>
              <a:t>而且都是纳什均衡</a:t>
            </a:r>
            <a:endParaRPr lang="en-US" altLang="zh-CN" dirty="0"/>
          </a:p>
          <a:p>
            <a:r>
              <a:rPr lang="zh-CN" altLang="en-US" dirty="0"/>
              <a:t>我懒得证明了</a:t>
            </a:r>
          </a:p>
        </p:txBody>
      </p:sp>
    </p:spTree>
    <p:extLst>
      <p:ext uri="{BB962C8B-B14F-4D97-AF65-F5344CB8AC3E}">
        <p14:creationId xmlns:p14="http://schemas.microsoft.com/office/powerpoint/2010/main" val="771315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现在开始是有用的东西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博弈论与决策论</a:t>
            </a:r>
            <a:endParaRPr lang="en-US" altLang="zh-CN" dirty="0"/>
          </a:p>
          <a:p>
            <a:pPr lvl="1"/>
            <a:r>
              <a:rPr lang="zh-CN" altLang="en-US" dirty="0"/>
              <a:t>多人决策</a:t>
            </a:r>
            <a:endParaRPr lang="en-US" altLang="zh-CN" dirty="0"/>
          </a:p>
          <a:p>
            <a:r>
              <a:rPr lang="zh-CN" altLang="en-US" dirty="0"/>
              <a:t>组合博弈</a:t>
            </a:r>
            <a:endParaRPr lang="en-US" altLang="zh-CN" dirty="0"/>
          </a:p>
          <a:p>
            <a:pPr lvl="1"/>
            <a:r>
              <a:rPr lang="zh-CN" altLang="en-US" dirty="0"/>
              <a:t>序贯性</a:t>
            </a:r>
            <a:r>
              <a:rPr lang="en-US" altLang="zh-CN" dirty="0"/>
              <a:t>(sequential)</a:t>
            </a:r>
          </a:p>
          <a:p>
            <a:pPr lvl="1"/>
            <a:r>
              <a:rPr lang="zh-CN" altLang="en-US" dirty="0"/>
              <a:t>信息完全</a:t>
            </a:r>
            <a:r>
              <a:rPr lang="en-US" altLang="zh-CN" dirty="0"/>
              <a:t>(perfect information)</a:t>
            </a:r>
          </a:p>
          <a:p>
            <a:r>
              <a:rPr lang="zh-CN" altLang="en-US" dirty="0"/>
              <a:t>组合博弈的结果</a:t>
            </a:r>
            <a:endParaRPr lang="en-US" altLang="zh-CN" dirty="0"/>
          </a:p>
          <a:p>
            <a:pPr lvl="1"/>
            <a:r>
              <a:rPr lang="zh-CN" altLang="en-US" dirty="0"/>
              <a:t>永远不结束 </a:t>
            </a:r>
            <a:r>
              <a:rPr lang="en-US" altLang="zh-CN" dirty="0"/>
              <a:t>– </a:t>
            </a:r>
            <a:r>
              <a:rPr lang="zh-CN" altLang="en-US" dirty="0"/>
              <a:t>平局</a:t>
            </a:r>
            <a:endParaRPr lang="en-US" altLang="zh-CN" dirty="0"/>
          </a:p>
          <a:p>
            <a:pPr lvl="1"/>
            <a:r>
              <a:rPr lang="zh-CN" altLang="en-US" dirty="0"/>
              <a:t>游戏结束</a:t>
            </a:r>
            <a:r>
              <a:rPr lang="en-US" altLang="zh-CN" dirty="0"/>
              <a:t>(</a:t>
            </a:r>
            <a:r>
              <a:rPr lang="zh-CN" altLang="en-US" dirty="0"/>
              <a:t>某玩家无法作出任何操作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该玩家失败 </a:t>
            </a:r>
            <a:r>
              <a:rPr lang="en-US" altLang="zh-CN" dirty="0"/>
              <a:t>- Normal Rule</a:t>
            </a:r>
          </a:p>
          <a:p>
            <a:pPr lvl="2"/>
            <a:r>
              <a:rPr lang="zh-CN" altLang="en-US" dirty="0"/>
              <a:t>该玩家获胜 </a:t>
            </a:r>
            <a:r>
              <a:rPr lang="en-US" altLang="zh-CN" dirty="0"/>
              <a:t>- Misère Rule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783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必胜态和必败态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平等博弈和不平等博弈</a:t>
            </a:r>
            <a:endParaRPr lang="en-US" altLang="zh-CN" dirty="0"/>
          </a:p>
          <a:p>
            <a:pPr lvl="1"/>
            <a:r>
              <a:rPr lang="zh-CN" altLang="en-US" dirty="0"/>
              <a:t>转移不取决于玩家，就是平等博弈。</a:t>
            </a:r>
            <a:endParaRPr lang="en-US" altLang="zh-CN" dirty="0"/>
          </a:p>
          <a:p>
            <a:r>
              <a:rPr lang="zh-CN" altLang="en-US" dirty="0"/>
              <a:t>平等博弈的必胜必败态定义：</a:t>
            </a:r>
            <a:endParaRPr lang="en-US" altLang="zh-CN" dirty="0"/>
          </a:p>
          <a:p>
            <a:pPr lvl="1"/>
            <a:r>
              <a:rPr lang="zh-CN" altLang="en-US" dirty="0"/>
              <a:t>必胜态</a:t>
            </a:r>
            <a:r>
              <a:rPr lang="en-US" altLang="zh-CN" dirty="0"/>
              <a:t>(N-position)</a:t>
            </a:r>
            <a:r>
              <a:rPr lang="zh-CN" altLang="en-US" dirty="0"/>
              <a:t>：存在一个操作能使当前状态转移到必败态。</a:t>
            </a:r>
            <a:endParaRPr lang="en-US" altLang="zh-CN" dirty="0"/>
          </a:p>
          <a:p>
            <a:pPr lvl="1"/>
            <a:r>
              <a:rPr lang="zh-CN" altLang="en-US" dirty="0"/>
              <a:t>必败态</a:t>
            </a:r>
            <a:r>
              <a:rPr lang="en-US" altLang="zh-CN" dirty="0"/>
              <a:t>(P-position)</a:t>
            </a:r>
            <a:r>
              <a:rPr lang="zh-CN" altLang="en-US" dirty="0"/>
              <a:t>：所有终止的状态都是必败态，或者该状态上的所有操作都会转移到必胜态。</a:t>
            </a:r>
            <a:endParaRPr lang="en-US" altLang="zh-CN" dirty="0"/>
          </a:p>
          <a:p>
            <a:r>
              <a:rPr lang="zh-CN" altLang="en-US" dirty="0"/>
              <a:t>不平等博弈的必胜必败态？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31149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游戏状态转移的关系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如果游戏的状态转移图构成一个</a:t>
            </a:r>
            <a:r>
              <a:rPr lang="en-US" altLang="zh-CN" dirty="0"/>
              <a:t>DAG</a:t>
            </a:r>
          </a:p>
          <a:p>
            <a:pPr lvl="1"/>
            <a:r>
              <a:rPr lang="zh-CN" altLang="en-US" dirty="0"/>
              <a:t>则每个状态不是必败就是必胜</a:t>
            </a:r>
            <a:endParaRPr lang="en-US" altLang="zh-CN" dirty="0"/>
          </a:p>
          <a:p>
            <a:pPr lvl="1"/>
            <a:r>
              <a:rPr lang="zh-CN" altLang="en-US" dirty="0"/>
              <a:t>递推可证</a:t>
            </a:r>
            <a:endParaRPr lang="en-US" altLang="zh-CN" dirty="0"/>
          </a:p>
          <a:p>
            <a:r>
              <a:rPr lang="zh-CN" altLang="en-US" dirty="0"/>
              <a:t>如果游戏的状态转移不是一个</a:t>
            </a:r>
            <a:r>
              <a:rPr lang="en-US" altLang="zh-CN" dirty="0"/>
              <a:t>DAG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4546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举个栗子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有一个整数</a:t>
            </a:r>
            <a:r>
              <a:rPr lang="en-US" altLang="zh-CN" dirty="0"/>
              <a:t>S</a:t>
            </a:r>
            <a:r>
              <a:rPr lang="zh-CN" altLang="en-US" dirty="0"/>
              <a:t>（</a:t>
            </a:r>
            <a:r>
              <a:rPr lang="en-US" altLang="zh-CN" dirty="0"/>
              <a:t>2&lt;=S&lt;=200</a:t>
            </a:r>
            <a:r>
              <a:rPr lang="zh-CN" altLang="en-US" dirty="0"/>
              <a:t>），先手在</a:t>
            </a:r>
            <a:r>
              <a:rPr lang="en-US" altLang="zh-CN" dirty="0"/>
              <a:t>S</a:t>
            </a:r>
            <a:r>
              <a:rPr lang="zh-CN" altLang="en-US" dirty="0"/>
              <a:t>上减掉一个数</a:t>
            </a:r>
            <a:r>
              <a:rPr lang="en-US" altLang="zh-CN" dirty="0"/>
              <a:t>x</a:t>
            </a:r>
            <a:r>
              <a:rPr lang="zh-CN" altLang="en-US" dirty="0"/>
              <a:t>，至少是</a:t>
            </a:r>
            <a:r>
              <a:rPr lang="en-US" altLang="zh-CN" dirty="0"/>
              <a:t>1</a:t>
            </a:r>
            <a:r>
              <a:rPr lang="zh-CN" altLang="en-US" dirty="0"/>
              <a:t>，但小于</a:t>
            </a:r>
            <a:r>
              <a:rPr lang="en-US" altLang="zh-CN" dirty="0"/>
              <a:t>S</a:t>
            </a:r>
            <a:r>
              <a:rPr lang="zh-CN" altLang="en-US" dirty="0"/>
              <a:t>。之后双方轮流把</a:t>
            </a:r>
            <a:r>
              <a:rPr lang="en-US" altLang="zh-CN" dirty="0"/>
              <a:t>S</a:t>
            </a:r>
            <a:r>
              <a:rPr lang="zh-CN" altLang="en-US" dirty="0"/>
              <a:t>减掉一个正整数，但都不能超过先前一回合对方减掉的数的</a:t>
            </a:r>
            <a:r>
              <a:rPr lang="en-US" altLang="zh-CN" dirty="0"/>
              <a:t>k</a:t>
            </a:r>
            <a:r>
              <a:rPr lang="zh-CN" altLang="en-US" dirty="0"/>
              <a:t>倍，减到</a:t>
            </a:r>
            <a:r>
              <a:rPr lang="en-US" altLang="zh-CN" dirty="0"/>
              <a:t>0</a:t>
            </a:r>
            <a:r>
              <a:rPr lang="zh-CN" altLang="en-US" dirty="0"/>
              <a:t>的一方获胜。问先手是否必胜？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4359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把栗子拨开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直接记忆化搜索！</a:t>
            </a:r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表示当前剩下的数为</a:t>
            </a:r>
            <a:r>
              <a:rPr lang="en-US" altLang="zh-CN" dirty="0" err="1"/>
              <a:t>i</a:t>
            </a:r>
            <a:r>
              <a:rPr lang="zh-CN" altLang="en-US" dirty="0"/>
              <a:t>，最多能减的数为</a:t>
            </a:r>
            <a:r>
              <a:rPr lang="en-US" altLang="zh-CN" dirty="0"/>
              <a:t>j</a:t>
            </a:r>
            <a:r>
              <a:rPr lang="zh-CN" altLang="en-US" dirty="0"/>
              <a:t>的状态，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= 1</a:t>
            </a:r>
            <a:r>
              <a:rPr lang="zh-CN" altLang="en-US" dirty="0"/>
              <a:t>必胜，否则必败</a:t>
            </a:r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][j]-&gt;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-x][x*k](1&lt;=x&lt;=j)</a:t>
            </a:r>
          </a:p>
          <a:p>
            <a:r>
              <a:rPr lang="zh-CN" altLang="en-US" dirty="0"/>
              <a:t>如果对于某个</a:t>
            </a:r>
            <a:r>
              <a:rPr lang="en-US" altLang="zh-CN" dirty="0"/>
              <a:t>x</a:t>
            </a:r>
            <a:r>
              <a:rPr lang="zh-CN" altLang="en-US" dirty="0"/>
              <a:t>，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-x][x*k] = = 0</a:t>
            </a:r>
            <a:r>
              <a:rPr lang="zh-CN" altLang="en-US" dirty="0"/>
              <a:t>，则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][j]=1,</a:t>
            </a:r>
            <a:r>
              <a:rPr lang="zh-CN" altLang="en-US" dirty="0"/>
              <a:t>否则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][j]=0</a:t>
            </a:r>
          </a:p>
          <a:p>
            <a:r>
              <a:rPr lang="zh-CN" altLang="en-US" dirty="0"/>
              <a:t>要求的为</a:t>
            </a:r>
            <a:r>
              <a:rPr lang="en-US" altLang="zh-CN" dirty="0" err="1"/>
              <a:t>dp</a:t>
            </a:r>
            <a:r>
              <a:rPr lang="en-US" altLang="zh-CN" dirty="0"/>
              <a:t>[S][S-1]</a:t>
            </a:r>
          </a:p>
          <a:p>
            <a:r>
              <a:rPr lang="en-US" altLang="zh-CN" dirty="0"/>
              <a:t>O(S^3)</a:t>
            </a:r>
          </a:p>
          <a:p>
            <a:r>
              <a:rPr lang="en-US" altLang="zh-CN" dirty="0"/>
              <a:t>S 2000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9837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把栗子再拨开一点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一个性质：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关于</a:t>
            </a:r>
            <a:r>
              <a:rPr lang="en-US" altLang="zh-CN" dirty="0"/>
              <a:t>j</a:t>
            </a:r>
            <a:r>
              <a:rPr lang="zh-CN" altLang="en-US" dirty="0"/>
              <a:t>单调不减</a:t>
            </a:r>
            <a:r>
              <a:rPr lang="en-US" altLang="zh-CN" dirty="0"/>
              <a:t>!</a:t>
            </a:r>
          </a:p>
          <a:p>
            <a:r>
              <a:rPr lang="zh-CN" altLang="nn-NO" dirty="0"/>
              <a:t>令</a:t>
            </a:r>
            <a:r>
              <a:rPr lang="nn-NO" altLang="zh-CN" dirty="0"/>
              <a:t>f[i] = min{j|dp[i][j]=1}</a:t>
            </a:r>
          </a:p>
          <a:p>
            <a:r>
              <a:rPr lang="zh-CN" altLang="en-US" dirty="0"/>
              <a:t>若 </a:t>
            </a:r>
            <a:r>
              <a:rPr lang="en-US" altLang="zh-CN" dirty="0"/>
              <a:t>x=f[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则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-x][</a:t>
            </a:r>
            <a:r>
              <a:rPr lang="en-US" altLang="zh-CN" dirty="0" err="1"/>
              <a:t>kx</a:t>
            </a:r>
            <a:r>
              <a:rPr lang="en-US" altLang="zh-CN" dirty="0"/>
              <a:t>]=0 </a:t>
            </a:r>
            <a:r>
              <a:rPr lang="zh-CN" altLang="en-US" dirty="0"/>
              <a:t>且 </a:t>
            </a:r>
            <a:r>
              <a:rPr lang="en-US" altLang="zh-CN" dirty="0"/>
              <a:t>x=1 </a:t>
            </a:r>
            <a:r>
              <a:rPr lang="zh-CN" altLang="en-US" dirty="0"/>
              <a:t>或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-(x-1)][k(x-1)]=1 </a:t>
            </a:r>
          </a:p>
          <a:p>
            <a:r>
              <a:rPr lang="zh-CN" altLang="nn-NO" dirty="0"/>
              <a:t>即 </a:t>
            </a:r>
            <a:r>
              <a:rPr lang="nn-NO" altLang="zh-CN" dirty="0"/>
              <a:t>f[i-x]&gt;kx </a:t>
            </a:r>
            <a:r>
              <a:rPr lang="zh-CN" altLang="nn-NO" dirty="0"/>
              <a:t>且</a:t>
            </a:r>
            <a:r>
              <a:rPr lang="nn-NO" altLang="zh-CN" dirty="0"/>
              <a:t>f[i-(x-1)]&lt;=k(x-1)</a:t>
            </a:r>
          </a:p>
          <a:p>
            <a:r>
              <a:rPr lang="zh-CN" altLang="en-US" dirty="0"/>
              <a:t>所以</a:t>
            </a:r>
            <a:r>
              <a:rPr lang="nn-NO" altLang="zh-CN" dirty="0"/>
              <a:t>f[i] = min{j|f[i-j]&gt;kj},f[0]=inf</a:t>
            </a:r>
          </a:p>
          <a:p>
            <a:r>
              <a:rPr lang="nn-NO" altLang="zh-CN" dirty="0"/>
              <a:t>O(S^2)</a:t>
            </a:r>
          </a:p>
          <a:p>
            <a:r>
              <a:rPr lang="zh-CN" altLang="en-US" dirty="0"/>
              <a:t>思考：如果</a:t>
            </a:r>
            <a:r>
              <a:rPr lang="nn-NO" altLang="zh-CN" dirty="0"/>
              <a:t>S&lt;=2000000?</a:t>
            </a:r>
          </a:p>
        </p:txBody>
      </p:sp>
    </p:spTree>
    <p:extLst>
      <p:ext uri="{BB962C8B-B14F-4D97-AF65-F5344CB8AC3E}">
        <p14:creationId xmlns:p14="http://schemas.microsoft.com/office/powerpoint/2010/main" val="6796175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复合游戏的和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状态由若干个独立的子游戏状态构成</a:t>
            </a:r>
            <a:endParaRPr lang="en-US" altLang="zh-CN" dirty="0"/>
          </a:p>
          <a:p>
            <a:pPr lvl="1"/>
            <a:r>
              <a:rPr lang="zh-CN" altLang="en-US" dirty="0"/>
              <a:t>每次选择一个子游戏做一个该游戏合法的操作</a:t>
            </a:r>
            <a:endParaRPr lang="en-US" altLang="zh-CN" dirty="0"/>
          </a:p>
          <a:p>
            <a:r>
              <a:rPr lang="en-US" altLang="zh-CN" dirty="0"/>
              <a:t>SG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1"/>
            <a:r>
              <a:rPr lang="zh-CN" altLang="en-US" dirty="0"/>
              <a:t>复合游戏的</a:t>
            </a:r>
            <a:r>
              <a:rPr lang="en-US" altLang="zh-CN" dirty="0"/>
              <a:t>SG</a:t>
            </a:r>
            <a:r>
              <a:rPr lang="zh-CN" altLang="en-US" dirty="0"/>
              <a:t>函数值等于子游戏的</a:t>
            </a:r>
            <a:r>
              <a:rPr lang="en-US" altLang="zh-CN" dirty="0"/>
              <a:t>SG</a:t>
            </a:r>
            <a:r>
              <a:rPr lang="zh-CN" altLang="en-US" dirty="0"/>
              <a:t>函数值的异或和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170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行列式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引理：行列互换，值不变。</a:t>
            </a:r>
            <a:endParaRPr lang="en-US" altLang="zh-CN" sz="2400" dirty="0"/>
          </a:p>
          <a:p>
            <a:r>
              <a:rPr lang="zh-CN" altLang="en-US" sz="2400" dirty="0"/>
              <a:t>引理：用一个数乘行列式的某行等于用这个数乘此行列式。</a:t>
            </a:r>
            <a:endParaRPr lang="en-US" altLang="zh-CN" sz="2400" dirty="0"/>
          </a:p>
          <a:p>
            <a:r>
              <a:rPr lang="zh-CN" altLang="en-US" sz="2400" dirty="0"/>
              <a:t>引理：如果行列式中某一行是两组数之和，则这个行列式等于两个行列式之和，这两个行列式分别以这两组数为该行，而其余各行与原行列式对应各行相同。</a:t>
            </a:r>
            <a:endParaRPr lang="en-US" altLang="zh-CN" sz="2400" dirty="0"/>
          </a:p>
          <a:p>
            <a:r>
              <a:rPr lang="zh-CN" altLang="en-US" sz="2400" dirty="0"/>
              <a:t>引理：对换行列式中两行的位置，行列式反号。</a:t>
            </a:r>
            <a:endParaRPr lang="en-US" altLang="zh-CN" sz="2400" dirty="0"/>
          </a:p>
          <a:p>
            <a:r>
              <a:rPr lang="zh-CN" altLang="en-US" sz="2400" dirty="0"/>
              <a:t>引理：如果行列式中有两行成比例，则行列式等于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引理：把一行的某个倍数加到另一行，行列式的值不变。</a:t>
            </a:r>
            <a:r>
              <a:rPr lang="en-US" altLang="zh-C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237092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SG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如果游戏状态转移构成一个</a:t>
            </a:r>
            <a:r>
              <a:rPr lang="en-US" altLang="zh-CN" dirty="0"/>
              <a:t>DAG</a:t>
            </a:r>
          </a:p>
          <a:p>
            <a:r>
              <a:rPr lang="en-US" altLang="zh-CN" dirty="0"/>
              <a:t>SG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SG(x)</a:t>
            </a:r>
            <a:r>
              <a:rPr lang="zh-CN" altLang="en-US" dirty="0"/>
              <a:t>为不在后继结点数值集合中的最小非负整数</a:t>
            </a:r>
            <a:endParaRPr lang="en-US" altLang="zh-CN" dirty="0"/>
          </a:p>
          <a:p>
            <a:pPr lvl="1"/>
            <a:r>
              <a:rPr lang="zh-CN" altLang="en-US" dirty="0"/>
              <a:t>终止态的</a:t>
            </a:r>
            <a:r>
              <a:rPr lang="en-US" altLang="zh-CN" dirty="0"/>
              <a:t>SG</a:t>
            </a:r>
            <a:r>
              <a:rPr lang="zh-CN" altLang="en-US" dirty="0"/>
              <a:t>函数值为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必胜态的</a:t>
            </a:r>
            <a:r>
              <a:rPr lang="en-US" altLang="zh-CN" dirty="0"/>
              <a:t>SG</a:t>
            </a:r>
            <a:r>
              <a:rPr lang="zh-CN" altLang="en-US" dirty="0"/>
              <a:t>函数值大于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必败态的</a:t>
            </a:r>
            <a:r>
              <a:rPr lang="en-US" altLang="zh-CN" dirty="0"/>
              <a:t>SG</a:t>
            </a:r>
            <a:r>
              <a:rPr lang="zh-CN" altLang="en-US" dirty="0"/>
              <a:t>函数值等于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16966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懒得证了</a:t>
            </a:r>
            <a:endParaRPr lang="en-US" altLang="zh-CN" dirty="0"/>
          </a:p>
          <a:p>
            <a:r>
              <a:rPr lang="zh-CN" altLang="en-US" dirty="0"/>
              <a:t>这页</a:t>
            </a:r>
            <a:r>
              <a:rPr lang="en-US" altLang="zh-CN" dirty="0" err="1"/>
              <a:t>ppt</a:t>
            </a:r>
            <a:r>
              <a:rPr lang="zh-CN" altLang="en-US" dirty="0"/>
              <a:t>有解答</a:t>
            </a:r>
            <a:endParaRPr lang="en-US" altLang="zh-CN" dirty="0"/>
          </a:p>
          <a:p>
            <a:r>
              <a:rPr lang="zh-CN" altLang="en-US" dirty="0"/>
              <a:t>下来自己翻翻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679" y="1"/>
            <a:ext cx="442321" cy="2813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679" y="281356"/>
            <a:ext cx="442320" cy="19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013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NIM</a:t>
            </a:r>
            <a:r>
              <a:rPr lang="zh-CN" altLang="en-US" dirty="0"/>
              <a:t>博弈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一堆石子，有</a:t>
            </a:r>
            <a:r>
              <a:rPr lang="en-US" altLang="zh-CN" dirty="0"/>
              <a:t>N</a:t>
            </a:r>
            <a:r>
              <a:rPr lang="zh-CN" altLang="en-US" dirty="0"/>
              <a:t>个，每次可取</a:t>
            </a:r>
            <a:r>
              <a:rPr lang="en-US" altLang="zh-CN" dirty="0"/>
              <a:t>1-N</a:t>
            </a:r>
            <a:r>
              <a:rPr lang="zh-CN" altLang="en-US" dirty="0"/>
              <a:t>个。轮流取，不能取则输。</a:t>
            </a:r>
            <a:endParaRPr lang="en-US" altLang="zh-CN" dirty="0"/>
          </a:p>
          <a:p>
            <a:pPr lvl="1"/>
            <a:r>
              <a:rPr lang="en-US" altLang="zh-CN" dirty="0"/>
              <a:t>SG</a:t>
            </a:r>
            <a:r>
              <a:rPr lang="zh-CN" altLang="en-US" dirty="0"/>
              <a:t>函数显然为</a:t>
            </a:r>
            <a:r>
              <a:rPr lang="en-US" altLang="zh-CN" dirty="0"/>
              <a:t>SG(</a:t>
            </a:r>
            <a:r>
              <a:rPr lang="en-US" altLang="zh-CN" dirty="0" err="1"/>
              <a:t>i</a:t>
            </a:r>
            <a:r>
              <a:rPr lang="en-US" altLang="zh-CN" dirty="0"/>
              <a:t>)=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堆石子？</a:t>
            </a:r>
            <a:endParaRPr lang="en-US" altLang="zh-CN" dirty="0"/>
          </a:p>
          <a:p>
            <a:pPr lvl="1"/>
            <a:r>
              <a:rPr lang="zh-CN" altLang="en-US" dirty="0"/>
              <a:t>子游戏的和，</a:t>
            </a:r>
            <a:r>
              <a:rPr lang="en-US" altLang="zh-CN" dirty="0"/>
              <a:t>SG</a:t>
            </a:r>
            <a:r>
              <a:rPr lang="zh-CN" altLang="en-US" dirty="0"/>
              <a:t>函数异或即可，即为各堆石子数异或值</a:t>
            </a:r>
            <a:endParaRPr lang="en-US" altLang="zh-CN" dirty="0"/>
          </a:p>
          <a:p>
            <a:r>
              <a:rPr lang="zh-CN" altLang="en-US" dirty="0"/>
              <a:t>每次只能取</a:t>
            </a:r>
            <a:r>
              <a:rPr lang="en-US" altLang="zh-CN" dirty="0"/>
              <a:t>1-k</a:t>
            </a:r>
            <a:r>
              <a:rPr lang="zh-CN" altLang="en-US" dirty="0"/>
              <a:t>个？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9106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再举个栗子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n+1</a:t>
            </a:r>
            <a:r>
              <a:rPr lang="zh-CN" altLang="en-US" dirty="0"/>
              <a:t>堆石子，最左边一堆石头有</a:t>
            </a:r>
            <a:r>
              <a:rPr lang="en-US" altLang="zh-CN" dirty="0"/>
              <a:t>2012</a:t>
            </a:r>
            <a:r>
              <a:rPr lang="zh-CN" altLang="en-US" dirty="0"/>
              <a:t>个，两个人分别进行操作。一次操作可以选取两堆不同的石堆分别增加或减少一个石子（一加一减，或给已经不剩石子的堆加一个都是允许的）。为了保证游戏会在有限步内结束，规定所选的两堆中右边的那一堆一定要包含奇数个石子</a:t>
            </a:r>
            <a:r>
              <a:rPr lang="en-US" altLang="zh-CN" dirty="0"/>
              <a:t>,</a:t>
            </a:r>
            <a:r>
              <a:rPr lang="zh-CN" altLang="en-US" dirty="0"/>
              <a:t>无路可走者输</a:t>
            </a:r>
            <a:r>
              <a:rPr lang="en-US" altLang="zh-CN" dirty="0"/>
              <a:t>.</a:t>
            </a:r>
            <a:r>
              <a:rPr lang="zh-CN" altLang="en-US" dirty="0"/>
              <a:t>问先手是否必胜？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5613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栗子的里面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将最左边一堆视为第</a:t>
            </a:r>
            <a:r>
              <a:rPr lang="en-US" altLang="zh-CN" dirty="0"/>
              <a:t>0</a:t>
            </a:r>
            <a:r>
              <a:rPr lang="zh-CN" altLang="en-US" dirty="0"/>
              <a:t>堆，将石子数为奇数的石子堆的编号异或起来，结果为</a:t>
            </a:r>
            <a:r>
              <a:rPr lang="en-US" altLang="zh-CN" dirty="0"/>
              <a:t>0</a:t>
            </a:r>
            <a:r>
              <a:rPr lang="zh-CN" altLang="en-US" dirty="0"/>
              <a:t>则先手必败，否则必胜</a:t>
            </a:r>
          </a:p>
          <a:p>
            <a:r>
              <a:rPr lang="zh-CN" altLang="en-US" dirty="0"/>
              <a:t>其实是转化为了</a:t>
            </a:r>
            <a:r>
              <a:rPr lang="en-US" altLang="zh-CN" dirty="0"/>
              <a:t>NIM</a:t>
            </a:r>
            <a:r>
              <a:rPr lang="zh-CN" altLang="en-US" dirty="0"/>
              <a:t>博弈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7551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又是栗子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一堆石头</a:t>
            </a:r>
            <a:r>
              <a:rPr lang="en-US" altLang="zh-CN" dirty="0"/>
              <a:t>N</a:t>
            </a:r>
            <a:r>
              <a:rPr lang="zh-CN" altLang="en-US" dirty="0"/>
              <a:t>个，两个人轮流分。每次选择一个石堆，就地分成若干</a:t>
            </a:r>
            <a:r>
              <a:rPr lang="en-US" altLang="zh-CN" dirty="0"/>
              <a:t>(</a:t>
            </a:r>
            <a:r>
              <a:rPr lang="zh-CN" altLang="en-US" dirty="0"/>
              <a:t>大于</a:t>
            </a:r>
            <a:r>
              <a:rPr lang="en-US" altLang="zh-CN" dirty="0"/>
              <a:t>1)</a:t>
            </a:r>
            <a:r>
              <a:rPr lang="zh-CN" altLang="en-US" dirty="0"/>
              <a:t>堆，满足每堆之间的公差为</a:t>
            </a:r>
            <a:r>
              <a:rPr lang="en-US" altLang="zh-CN" dirty="0"/>
              <a:t>1</a:t>
            </a:r>
            <a:r>
              <a:rPr lang="zh-CN" altLang="en-US" dirty="0"/>
              <a:t>。不能分的那个人失败。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3</a:t>
            </a:r>
            <a:r>
              <a:rPr lang="zh-CN" altLang="en-US" dirty="0"/>
              <a:t>只能分成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然后</a:t>
            </a:r>
            <a:r>
              <a:rPr lang="en-US" altLang="zh-CN" dirty="0"/>
              <a:t>1,2</a:t>
            </a:r>
            <a:r>
              <a:rPr lang="zh-CN" altLang="en-US" dirty="0"/>
              <a:t>都不能再分了。</a:t>
            </a:r>
          </a:p>
          <a:p>
            <a:r>
              <a:rPr lang="zh-CN" altLang="en-US" dirty="0"/>
              <a:t>假设两个人采取最优策略，问谁胜</a:t>
            </a:r>
          </a:p>
          <a:p>
            <a:r>
              <a:rPr lang="en-US" altLang="zh-CN" dirty="0"/>
              <a:t>N&lt;=10^5</a:t>
            </a:r>
          </a:p>
        </p:txBody>
      </p:sp>
    </p:spTree>
    <p:extLst>
      <p:ext uri="{BB962C8B-B14F-4D97-AF65-F5344CB8AC3E}">
        <p14:creationId xmlns:p14="http://schemas.microsoft.com/office/powerpoint/2010/main" val="39981970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栗子的外面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递推求解</a:t>
            </a:r>
            <a:r>
              <a:rPr lang="en-US" altLang="zh-CN" dirty="0"/>
              <a:t>SG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SG(3)</a:t>
            </a:r>
            <a:r>
              <a:rPr lang="zh-CN" altLang="en-US" dirty="0"/>
              <a:t>后继只有</a:t>
            </a:r>
            <a:r>
              <a:rPr lang="en-US" altLang="zh-CN" dirty="0"/>
              <a:t>SG(1,2)=SG(1) XOR SG(2)=0</a:t>
            </a:r>
          </a:p>
          <a:p>
            <a:pPr lvl="1"/>
            <a:r>
              <a:rPr lang="zh-CN" altLang="en-US" dirty="0"/>
              <a:t>所以</a:t>
            </a:r>
            <a:r>
              <a:rPr lang="en-US" altLang="zh-CN" dirty="0"/>
              <a:t>SG(3)=1</a:t>
            </a:r>
          </a:p>
          <a:p>
            <a:pPr lvl="1"/>
            <a:r>
              <a:rPr lang="en-US" altLang="zh-CN" dirty="0"/>
              <a:t>SG(6)</a:t>
            </a:r>
            <a:r>
              <a:rPr lang="zh-CN" altLang="en-US" dirty="0"/>
              <a:t>的后继只有</a:t>
            </a:r>
            <a:r>
              <a:rPr lang="en-US" altLang="zh-CN" dirty="0"/>
              <a:t>SG(1,2,3)=1</a:t>
            </a:r>
          </a:p>
          <a:p>
            <a:pPr lvl="1"/>
            <a:r>
              <a:rPr lang="zh-CN" altLang="en-US" dirty="0"/>
              <a:t>所以</a:t>
            </a:r>
            <a:r>
              <a:rPr lang="en-US" altLang="zh-CN" dirty="0"/>
              <a:t>SG(6)=0</a:t>
            </a:r>
          </a:p>
          <a:p>
            <a:r>
              <a:rPr lang="zh-CN" altLang="en-US" dirty="0"/>
              <a:t>每次操作</a:t>
            </a:r>
            <a:r>
              <a:rPr lang="en-US" altLang="zh-CN" dirty="0"/>
              <a:t>N</a:t>
            </a:r>
            <a:r>
              <a:rPr lang="zh-CN" altLang="en-US" dirty="0"/>
              <a:t>至少少一半，记忆化搜索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724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怎么还是栗子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1xN(1&lt;=N&lt;=2000)</a:t>
            </a:r>
            <a:r>
              <a:rPr lang="zh-CN" altLang="en-US" dirty="0"/>
              <a:t>的空格子，双方轮流操作，每次选一个没有被标记的格子，将其标记，如果某人操作完后，存在</a:t>
            </a:r>
            <a:r>
              <a:rPr lang="en-US" altLang="zh-CN" dirty="0"/>
              <a:t>3</a:t>
            </a:r>
            <a:r>
              <a:rPr lang="zh-CN" altLang="en-US" dirty="0"/>
              <a:t>个连续的格子都被标记了，那么他就获胜了，问先手是否有必胜策略？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3406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栗子的中间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一个性质：每次标记了某个格子后，它周围某些格子不能去标记！</a:t>
            </a:r>
          </a:p>
          <a:p>
            <a:r>
              <a:rPr lang="zh-CN" altLang="en-US" dirty="0"/>
              <a:t>每次相当于将其分成两段！</a:t>
            </a:r>
          </a:p>
          <a:p>
            <a:r>
              <a:rPr lang="zh-CN" altLang="en-US" dirty="0"/>
              <a:t>直接利用性质去求</a:t>
            </a:r>
            <a:r>
              <a:rPr lang="en-US" altLang="zh-CN" dirty="0"/>
              <a:t>sg</a:t>
            </a:r>
            <a:r>
              <a:rPr lang="zh-CN" altLang="en-US" dirty="0"/>
              <a:t>函数的值即可</a:t>
            </a:r>
          </a:p>
          <a:p>
            <a:r>
              <a:rPr lang="en-US" altLang="zh-CN" dirty="0"/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35765496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居然还有栗子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David </a:t>
            </a:r>
            <a:r>
              <a:rPr lang="zh-CN" altLang="en-US" dirty="0"/>
              <a:t>玩一个石子游戏。游戏中，有</a:t>
            </a:r>
            <a:r>
              <a:rPr lang="en-US" altLang="zh-CN" dirty="0"/>
              <a:t>n</a:t>
            </a:r>
            <a:r>
              <a:rPr lang="zh-CN" altLang="en-US" dirty="0"/>
              <a:t>堆石子</a:t>
            </a:r>
            <a:r>
              <a:rPr lang="en-US" altLang="zh-CN" dirty="0"/>
              <a:t>,</a:t>
            </a:r>
            <a:r>
              <a:rPr lang="zh-CN" altLang="en-US" dirty="0"/>
              <a:t>被编号为</a:t>
            </a:r>
            <a:r>
              <a:rPr lang="en-US" altLang="zh-CN" dirty="0"/>
              <a:t>0..n-1</a:t>
            </a:r>
            <a:r>
              <a:rPr lang="zh-CN" altLang="en-US" dirty="0"/>
              <a:t>。两名玩家轮流取石子。每一轮游戏，每名玩家选取</a:t>
            </a:r>
            <a:r>
              <a:rPr lang="en-US" altLang="zh-CN" dirty="0"/>
              <a:t>3</a:t>
            </a:r>
            <a:r>
              <a:rPr lang="zh-CN" altLang="en-US" dirty="0"/>
              <a:t>堆石子</a:t>
            </a:r>
            <a:r>
              <a:rPr lang="en-US" altLang="zh-CN" dirty="0" err="1"/>
              <a:t>i,j,k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j,j</a:t>
            </a:r>
            <a:r>
              <a:rPr lang="en-US" altLang="zh-CN" dirty="0"/>
              <a:t>&lt;=k,</a:t>
            </a:r>
            <a:r>
              <a:rPr lang="zh-CN" altLang="en-US" dirty="0"/>
              <a:t>且至少有一枚石子在第</a:t>
            </a:r>
            <a:r>
              <a:rPr lang="en-US" altLang="zh-CN" dirty="0" err="1"/>
              <a:t>i</a:t>
            </a:r>
            <a:r>
              <a:rPr lang="zh-CN" altLang="en-US" dirty="0"/>
              <a:t>堆石子中</a:t>
            </a:r>
            <a:r>
              <a:rPr lang="en-US" altLang="zh-CN" dirty="0"/>
              <a:t>)</a:t>
            </a:r>
            <a:r>
              <a:rPr lang="zh-CN" altLang="en-US" dirty="0"/>
              <a:t>，从</a:t>
            </a:r>
            <a:r>
              <a:rPr lang="en-US" altLang="zh-CN" dirty="0" err="1"/>
              <a:t>i</a:t>
            </a:r>
            <a:r>
              <a:rPr lang="zh-CN" altLang="en-US" dirty="0"/>
              <a:t>中取出一枚石子，并向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中各放入一枚石子</a:t>
            </a:r>
            <a:r>
              <a:rPr lang="en-US" altLang="zh-CN" dirty="0"/>
              <a:t>(</a:t>
            </a:r>
            <a:r>
              <a:rPr lang="zh-CN" altLang="en-US" dirty="0"/>
              <a:t>如果</a:t>
            </a:r>
            <a:r>
              <a:rPr lang="en-US" altLang="zh-CN" dirty="0"/>
              <a:t>j=k</a:t>
            </a:r>
            <a:r>
              <a:rPr lang="zh-CN" altLang="en-US" dirty="0"/>
              <a:t>则向</a:t>
            </a:r>
            <a:r>
              <a:rPr lang="en-US" altLang="zh-CN" dirty="0"/>
              <a:t>k</a:t>
            </a:r>
            <a:r>
              <a:rPr lang="zh-CN" altLang="en-US" dirty="0"/>
              <a:t>中放入</a:t>
            </a:r>
            <a:r>
              <a:rPr lang="en-US" altLang="zh-CN" dirty="0"/>
              <a:t>2</a:t>
            </a:r>
            <a:r>
              <a:rPr lang="zh-CN" altLang="en-US" dirty="0"/>
              <a:t>颗石子</a:t>
            </a:r>
            <a:r>
              <a:rPr lang="en-US" altLang="zh-CN" dirty="0"/>
              <a:t>)</a:t>
            </a:r>
            <a:r>
              <a:rPr lang="zh-CN" altLang="en-US" dirty="0"/>
              <a:t>。最先不能取石子的人输。问先手是否有必胜策略。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30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CDF48-63CD-437A-97F4-4A3BDD72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余子式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D8506F-1B22-41B1-8DB3-AE62F766C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定义：行列式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列的余子式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是将行列式的第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列去掉之后剩下的行列式的值。</a:t>
                </a:r>
                <a:endParaRPr lang="en-US" altLang="zh-CN" dirty="0"/>
              </a:p>
              <a:p>
                <a:r>
                  <a:rPr lang="zh-CN" altLang="en-US" dirty="0"/>
                  <a:t>定义：行列式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列的代数余子式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怎么利用余子式来求行列式的值？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D8506F-1B22-41B1-8DB3-AE62F766C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8954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栗子的周围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原来的每堆石子数模</a:t>
            </a:r>
            <a:r>
              <a:rPr lang="en-US" altLang="zh-CN" dirty="0"/>
              <a:t>2</a:t>
            </a:r>
            <a:r>
              <a:rPr lang="zh-CN" altLang="en-US" dirty="0"/>
              <a:t>没有影响</a:t>
            </a:r>
          </a:p>
          <a:p>
            <a:r>
              <a:rPr lang="zh-CN" altLang="en-US" dirty="0"/>
              <a:t>把每一颗石子看成一堆</a:t>
            </a:r>
          </a:p>
          <a:p>
            <a:r>
              <a:rPr lang="zh-CN" altLang="en-US" dirty="0"/>
              <a:t>对于在第</a:t>
            </a:r>
            <a:r>
              <a:rPr lang="en-US" altLang="zh-CN" dirty="0" err="1"/>
              <a:t>i</a:t>
            </a:r>
            <a:r>
              <a:rPr lang="zh-CN" altLang="en-US" dirty="0"/>
              <a:t>堆的石子来说，后继状态就是两颗分别在第</a:t>
            </a:r>
            <a:r>
              <a:rPr lang="en-US" altLang="zh-CN" dirty="0"/>
              <a:t>j</a:t>
            </a:r>
            <a:r>
              <a:rPr lang="zh-CN" altLang="en-US" dirty="0"/>
              <a:t>堆和第</a:t>
            </a:r>
            <a:r>
              <a:rPr lang="en-US" altLang="zh-CN" dirty="0"/>
              <a:t>k</a:t>
            </a:r>
            <a:r>
              <a:rPr lang="zh-CN" altLang="en-US" dirty="0"/>
              <a:t>堆的石子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&lt;j&lt;=k)</a:t>
            </a:r>
          </a:p>
          <a:p>
            <a:r>
              <a:rPr lang="en-US" altLang="zh-CN" dirty="0"/>
              <a:t>O(n^3)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8683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这也是栗子？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堆石子放在</a:t>
            </a:r>
            <a:r>
              <a:rPr lang="en-US" altLang="zh-CN" dirty="0"/>
              <a:t>N</a:t>
            </a:r>
            <a:r>
              <a:rPr lang="zh-CN" altLang="en-US" dirty="0"/>
              <a:t>级楼梯上，楼梯编号为</a:t>
            </a:r>
            <a:r>
              <a:rPr lang="en-US" altLang="zh-CN" dirty="0"/>
              <a:t>0..N-1</a:t>
            </a:r>
            <a:r>
              <a:rPr lang="zh-CN" altLang="en-US" dirty="0"/>
              <a:t>，每堆有</a:t>
            </a:r>
            <a:r>
              <a:rPr lang="en-US" altLang="zh-CN" dirty="0"/>
              <a:t>a[n]</a:t>
            </a:r>
            <a:r>
              <a:rPr lang="zh-CN" altLang="en-US" dirty="0"/>
              <a:t>个石子。两人轮流游戏，每次将任意堆中的任意个石子移动到它下面那一层楼梯上</a:t>
            </a:r>
            <a:r>
              <a:rPr lang="en-US" altLang="zh-CN" dirty="0"/>
              <a:t>,0</a:t>
            </a:r>
            <a:r>
              <a:rPr lang="zh-CN" altLang="en-US" dirty="0"/>
              <a:t>号的石子不能动。直到所有石子都移动到</a:t>
            </a:r>
            <a:r>
              <a:rPr lang="en-US" altLang="zh-CN" dirty="0"/>
              <a:t>0</a:t>
            </a:r>
            <a:r>
              <a:rPr lang="zh-CN" altLang="en-US" dirty="0"/>
              <a:t>号</a:t>
            </a:r>
            <a:r>
              <a:rPr lang="en-US" altLang="zh-CN" dirty="0"/>
              <a:t>,</a:t>
            </a:r>
            <a:r>
              <a:rPr lang="zh-CN" altLang="en-US" dirty="0"/>
              <a:t>那个人就赢了。问先手是否有必胜策略 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186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栗子的下面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子游戏</a:t>
            </a:r>
            <a:r>
              <a:rPr lang="en-US" altLang="zh-CN" dirty="0"/>
              <a:t>SG</a:t>
            </a:r>
            <a:r>
              <a:rPr lang="zh-CN" altLang="en-US" dirty="0"/>
              <a:t>函数求和？</a:t>
            </a:r>
            <a:endParaRPr lang="en-US" altLang="zh-CN" dirty="0"/>
          </a:p>
          <a:p>
            <a:r>
              <a:rPr lang="zh-CN" altLang="en-US" dirty="0"/>
              <a:t>子游戏的独立性没了！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850" y="1930400"/>
            <a:ext cx="591585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635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到底有多少栗子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N*M</a:t>
            </a:r>
            <a:r>
              <a:rPr lang="zh-CN" altLang="en-US" dirty="0"/>
              <a:t>的棋盘，每个格子有一定数量棋子，每次可将某个格子部分或全部棋子向右或向下移动，问谁赢。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29170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栗子的周围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到右下</a:t>
            </a:r>
            <a:r>
              <a:rPr lang="en-US" altLang="zh-CN" dirty="0" err="1"/>
              <a:t>manhattan</a:t>
            </a:r>
            <a:r>
              <a:rPr lang="zh-CN" altLang="en-US" dirty="0"/>
              <a:t>距离为奇数的才有作用</a:t>
            </a:r>
          </a:p>
        </p:txBody>
      </p:sp>
    </p:spTree>
    <p:extLst>
      <p:ext uri="{BB962C8B-B14F-4D97-AF65-F5344CB8AC3E}">
        <p14:creationId xmlns:p14="http://schemas.microsoft.com/office/powerpoint/2010/main" val="4251643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除了栗子没点别的了吗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长度为</a:t>
            </a:r>
            <a:r>
              <a:rPr lang="en-US" altLang="zh-CN" dirty="0"/>
              <a:t>N</a:t>
            </a:r>
            <a:r>
              <a:rPr lang="zh-CN" altLang="en-US" dirty="0"/>
              <a:t>的环，每次可删掉连续的长度在</a:t>
            </a:r>
            <a:r>
              <a:rPr lang="en-US" altLang="zh-CN" dirty="0"/>
              <a:t>[1,M]</a:t>
            </a:r>
            <a:r>
              <a:rPr lang="zh-CN" altLang="en-US" dirty="0"/>
              <a:t>的一段，问谁赢。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56884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栗子的正面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判断后手是否可将其分为两份一样的部分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2118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</a:t>
            </a:r>
            <a:r>
              <a:rPr lang="en-US" altLang="zh-CN" dirty="0"/>
              <a:t>TM</a:t>
            </a:r>
            <a:r>
              <a:rPr lang="zh-CN" altLang="en-US" dirty="0"/>
              <a:t>是栗子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</a:t>
            </a:r>
            <a:r>
              <a:rPr lang="en-US" altLang="zh-CN" dirty="0"/>
              <a:t>N</a:t>
            </a:r>
            <a:r>
              <a:rPr lang="zh-CN" altLang="en-US" dirty="0"/>
              <a:t>堆石子，现在你每次可以将一堆有</a:t>
            </a:r>
            <a:r>
              <a:rPr lang="en-US" altLang="zh-CN" dirty="0"/>
              <a:t>x</a:t>
            </a:r>
            <a:r>
              <a:rPr lang="zh-CN" altLang="en-US" dirty="0"/>
              <a:t>个的石子分为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 err="1"/>
              <a:t>k^x</a:t>
            </a:r>
            <a:r>
              <a:rPr lang="en-US" altLang="zh-CN" dirty="0"/>
              <a:t> ,</a:t>
            </a:r>
            <a:r>
              <a:rPr lang="zh-CN" altLang="en-US" dirty="0"/>
              <a:t>且</a:t>
            </a:r>
            <a:r>
              <a:rPr lang="en-US" altLang="zh-CN" dirty="0"/>
              <a:t>k&lt;x and (</a:t>
            </a:r>
            <a:r>
              <a:rPr lang="en-US" altLang="zh-CN" dirty="0" err="1"/>
              <a:t>k^x</a:t>
            </a:r>
            <a:r>
              <a:rPr lang="en-US" altLang="zh-CN" dirty="0"/>
              <a:t> )&lt;x</a:t>
            </a:r>
            <a:r>
              <a:rPr lang="zh-CN" altLang="en-US" dirty="0"/>
              <a:t>，并且每人有一次机会将某堆石子个数翻倍，问谁赢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8385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栗子的反面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HDU4388</a:t>
            </a:r>
          </a:p>
          <a:p>
            <a:r>
              <a:rPr lang="zh-CN" altLang="en-US" dirty="0"/>
              <a:t>最后不能操作的堆中石子个数一定是</a:t>
            </a:r>
            <a:r>
              <a:rPr lang="en-US" altLang="zh-CN" dirty="0"/>
              <a:t>2</a:t>
            </a:r>
            <a:r>
              <a:rPr lang="zh-CN" altLang="en-US" dirty="0"/>
              <a:t>的某个次方</a:t>
            </a:r>
            <a:endParaRPr lang="en-US" altLang="zh-CN" dirty="0"/>
          </a:p>
          <a:p>
            <a:r>
              <a:rPr lang="zh-CN" altLang="en-US" dirty="0"/>
              <a:t>每次操作二进制中</a:t>
            </a:r>
            <a:r>
              <a:rPr lang="en-US" altLang="zh-CN" dirty="0"/>
              <a:t>1</a:t>
            </a:r>
            <a:r>
              <a:rPr lang="zh-CN" altLang="en-US" dirty="0"/>
              <a:t>的奇偶性不变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6596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栗子的世界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，现在两个人去构造一个数列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，问谁获胜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81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548AE-45BD-4CF4-8378-7F93D9A0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余子式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B82FDC-8FF5-4390-8692-FF17D60844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引理</a:t>
                </a:r>
                <a:r>
                  <a:rPr lang="zh-CN" altLang="en-US" dirty="0"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B82FDC-8FF5-4390-8692-FF17D6084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7369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栗子是圆的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HDU4371</a:t>
            </a:r>
          </a:p>
          <a:p>
            <a:r>
              <a:rPr lang="zh-CN" altLang="en-US" dirty="0"/>
              <a:t>每人必然选择</a:t>
            </a:r>
            <a:r>
              <a:rPr lang="en-US" altLang="zh-CN" dirty="0"/>
              <a:t>+</a:t>
            </a:r>
            <a:r>
              <a:rPr lang="en-US" altLang="zh-CN" dirty="0" err="1"/>
              <a:t>amin</a:t>
            </a:r>
            <a:endParaRPr lang="en-US" altLang="zh-CN" dirty="0"/>
          </a:p>
          <a:p>
            <a:r>
              <a:rPr lang="zh-CN" altLang="en-US" dirty="0"/>
              <a:t>否则对手可以一直选</a:t>
            </a:r>
            <a:r>
              <a:rPr lang="en-US" altLang="zh-CN" dirty="0"/>
              <a:t>-</a:t>
            </a:r>
            <a:r>
              <a:rPr lang="en-US" altLang="zh-CN" dirty="0" err="1"/>
              <a:t>amin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3941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终于到最后一个栗子了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取石子游戏，你现在可以对每堆添加石子，问至少添加多少使得后手必胜，</a:t>
            </a:r>
            <a:r>
              <a:rPr lang="en-US" altLang="zh-CN" dirty="0"/>
              <a:t>N&lt;=10</a:t>
            </a:r>
            <a:r>
              <a:rPr lang="zh-CN" altLang="en-US" dirty="0"/>
              <a:t>，</a:t>
            </a:r>
            <a:r>
              <a:rPr lang="en-US" altLang="zh-CN" dirty="0" err="1"/>
              <a:t>ai</a:t>
            </a:r>
            <a:r>
              <a:rPr lang="en-US" altLang="zh-CN" dirty="0"/>
              <a:t>&lt;=10^6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44121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栗子是方的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HDU4317</a:t>
            </a:r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][S]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位满足条件，现在有</a:t>
            </a:r>
            <a:r>
              <a:rPr lang="en-US" altLang="zh-CN" dirty="0"/>
              <a:t>S</a:t>
            </a:r>
            <a:r>
              <a:rPr lang="zh-CN" altLang="en-US" dirty="0"/>
              <a:t>这些堆需要进位的情况下最少需要的石子数。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4443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傻了吧？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直接按定义依据胜负关系转移</a:t>
            </a:r>
            <a:endParaRPr lang="en-US" altLang="zh-CN" dirty="0"/>
          </a:p>
          <a:p>
            <a:pPr lvl="1"/>
            <a:r>
              <a:rPr lang="zh-CN" altLang="en-US" dirty="0"/>
              <a:t>状态</a:t>
            </a:r>
            <a:r>
              <a:rPr lang="en-US" altLang="zh-CN" dirty="0"/>
              <a:t>or</a:t>
            </a:r>
            <a:r>
              <a:rPr lang="zh-CN" altLang="en-US" dirty="0"/>
              <a:t>转移需要一定代码功底</a:t>
            </a:r>
            <a:r>
              <a:rPr lang="en-US" altLang="zh-CN" dirty="0"/>
              <a:t>(CF63E) </a:t>
            </a:r>
            <a:r>
              <a:rPr lang="zh-CN" altLang="en-US" dirty="0"/>
              <a:t>根据</a:t>
            </a:r>
            <a:r>
              <a:rPr lang="en-US" altLang="zh-CN" dirty="0"/>
              <a:t>SG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状态</a:t>
            </a:r>
            <a:r>
              <a:rPr lang="en-US" altLang="zh-CN" dirty="0"/>
              <a:t>or</a:t>
            </a:r>
            <a:r>
              <a:rPr lang="zh-CN" altLang="en-US" dirty="0"/>
              <a:t>转移需要一定代码功底</a:t>
            </a:r>
            <a:r>
              <a:rPr lang="en-US" altLang="zh-CN" dirty="0"/>
              <a:t>(CF138D)</a:t>
            </a:r>
          </a:p>
          <a:p>
            <a:pPr lvl="1"/>
            <a:r>
              <a:rPr lang="zh-CN" altLang="en-US" dirty="0"/>
              <a:t>暴力找规律然后证明</a:t>
            </a:r>
            <a:r>
              <a:rPr lang="en-US" altLang="zh-CN" dirty="0"/>
              <a:t>(CF256C)</a:t>
            </a:r>
          </a:p>
          <a:p>
            <a:r>
              <a:rPr lang="zh-CN" altLang="en-US" dirty="0"/>
              <a:t>经典的模型的变形</a:t>
            </a:r>
            <a:endParaRPr lang="en-US" altLang="zh-CN" dirty="0"/>
          </a:p>
          <a:p>
            <a:r>
              <a:rPr lang="zh-CN" altLang="en-US" dirty="0"/>
              <a:t>对称操作的应用</a:t>
            </a:r>
            <a:endParaRPr lang="en-US" altLang="zh-CN" dirty="0"/>
          </a:p>
          <a:p>
            <a:r>
              <a:rPr lang="zh-CN" altLang="en-US" dirty="0"/>
              <a:t>暴力找规律</a:t>
            </a:r>
            <a:r>
              <a:rPr lang="en-US" altLang="zh-CN" dirty="0"/>
              <a:t>(HDU4111)</a:t>
            </a:r>
          </a:p>
          <a:p>
            <a:r>
              <a:rPr lang="zh-CN" altLang="en-US" dirty="0"/>
              <a:t>自己推导</a:t>
            </a:r>
            <a:r>
              <a:rPr lang="en-US" altLang="zh-CN" dirty="0"/>
              <a:t>(HDU4315)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1059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概率期望的基本知识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/>
                  <a:t>表示事件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/>
                  <a:t>发生的概率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表示事件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/>
                  <a:t>的权重</a:t>
                </a:r>
                <a:endParaRPr lang="en-US" altLang="zh-CN" sz="2800" dirty="0"/>
              </a:p>
              <a:p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74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概率期望的基本知识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对于独立事件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事件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sz="2800" dirty="0"/>
                  <a:t>事件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期望是可加的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27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概率期望的基本知识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条件概率</a:t>
                </a:r>
                <a:endParaRPr lang="en-US" altLang="zh-CN" sz="2800" dirty="0"/>
              </a:p>
              <a:p>
                <a:r>
                  <a:rPr lang="zh-CN" altLang="en-US" sz="2800" dirty="0"/>
                  <a:t>当事件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已经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发生</m:t>
                    </m:r>
                  </m:oMath>
                </a14:m>
                <a:r>
                  <a:rPr lang="zh-CN" altLang="en-US" sz="2800" dirty="0"/>
                  <a:t>时，事件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/>
                  <a:t>发生的概率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一个有趣的结论：</a:t>
                </a:r>
                <a:endParaRPr lang="en-US" altLang="zh-CN" sz="2800" dirty="0"/>
              </a:p>
              <a:p>
                <a:r>
                  <a:rPr lang="zh-CN" altLang="en-US" sz="2800" dirty="0"/>
                  <a:t>当太阳已经从东边升起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800" dirty="0"/>
                  <a:t>天后，第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800" dirty="0"/>
                  <a:t>天从东边升起的概率：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9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在小葱和小泽面前有三瓶药，其中有两瓶是毒药，每个人必须喝一瓶</a:t>
            </a:r>
            <a:endParaRPr lang="en-US" altLang="zh-CN" sz="2800" dirty="0"/>
          </a:p>
          <a:p>
            <a:r>
              <a:rPr lang="zh-CN" altLang="en-US" sz="2800" dirty="0"/>
              <a:t>小葱和小泽各自选了一瓶药，小泽手速比较快将药喝了下去，然后就挂掉了</a:t>
            </a:r>
            <a:endParaRPr lang="en-US" altLang="zh-CN" sz="2800" dirty="0"/>
          </a:p>
          <a:p>
            <a:r>
              <a:rPr lang="zh-CN" altLang="en-US" sz="2800" dirty="0"/>
              <a:t>小葱想活下去，他是应该喝掉手上的这瓶，还是另外剩下的一瓶呢？</a:t>
            </a:r>
          </a:p>
        </p:txBody>
      </p:sp>
    </p:spTree>
    <p:extLst>
      <p:ext uri="{BB962C8B-B14F-4D97-AF65-F5344CB8AC3E}">
        <p14:creationId xmlns:p14="http://schemas.microsoft.com/office/powerpoint/2010/main" val="233137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显然无所谓</a:t>
            </a:r>
          </a:p>
        </p:txBody>
      </p:sp>
    </p:spTree>
    <p:extLst>
      <p:ext uri="{BB962C8B-B14F-4D97-AF65-F5344CB8AC3E}">
        <p14:creationId xmlns:p14="http://schemas.microsoft.com/office/powerpoint/2010/main" val="373143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sz="2800" dirty="0"/>
                  <a:t>小胡站在原点，手里拿着两枚硬币。抛第一枚硬币正面向上的概率为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第二枚正面向上的概率为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r>
                  <a:rPr lang="zh-CN" altLang="en-US" sz="2800" dirty="0"/>
                  <a:t>小胡开始抛第一枚硬币，每次抛到反面小胡就向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/>
                  <a:t>轴正方向走一步，直到抛到正面。</a:t>
                </a:r>
                <a:endParaRPr lang="en-US" altLang="zh-CN" sz="2800" dirty="0"/>
              </a:p>
              <a:p>
                <a:r>
                  <a:rPr lang="zh-CN" altLang="en-US" sz="2800" dirty="0"/>
                  <a:t>接下来小胡继续抛第一枚硬币，每次抛到反面小胡就向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/>
                  <a:t>轴正方向走一步，直到抛到正面。</a:t>
                </a:r>
                <a:endParaRPr lang="en-US" altLang="zh-CN" sz="2800" dirty="0"/>
              </a:p>
              <a:p>
                <a:r>
                  <a:rPr lang="zh-CN" altLang="en-US" sz="2800" dirty="0"/>
                  <a:t>现在小胡想回来了，于是他开始抛第二枚硬币，如果小胡抛到正面小胡就向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/>
                  <a:t>轴的负方向走一步，否则小胡就向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/>
                  <a:t>轴的负方向走一步。</a:t>
                </a:r>
                <a:endParaRPr lang="en-US" altLang="zh-CN" sz="2800" dirty="0"/>
              </a:p>
              <a:p>
                <a:r>
                  <a:rPr lang="zh-CN" altLang="en-US" sz="2800" dirty="0"/>
                  <a:t>现在小胡想知道他在往回走的时候经过原点的概率是多少呢？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2826" r="-2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22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Cramer</a:t>
            </a:r>
            <a:r>
              <a:rPr lang="zh-CN" altLang="en-US" dirty="0"/>
              <a:t>法则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000" dirty="0"/>
                  <a:t>定理：</a:t>
                </a:r>
                <a:r>
                  <a:rPr lang="en-US" altLang="zh-CN" sz="2000" dirty="0"/>
                  <a:t>Cramer</a:t>
                </a:r>
                <a:r>
                  <a:rPr lang="zh-CN" altLang="en-US" sz="2000" dirty="0"/>
                  <a:t>法则</a:t>
                </a:r>
                <a:endParaRPr lang="en-US" altLang="zh-CN" sz="2000" dirty="0"/>
              </a:p>
              <a:p>
                <a:r>
                  <a:rPr lang="zh-CN" altLang="en-US" sz="2000" dirty="0"/>
                  <a:t>如果线性方程组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en-US" sz="2000" dirty="0"/>
                  <a:t>的系数行列式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则线性方程组有唯一解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099" b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5643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我们可以枚举小胡在第一轮中走到的点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小胡走到点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的概率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小胡从点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走回原点的概率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26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所以最终的概率为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!×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不好求？</a:t>
                </a:r>
                <a:endParaRPr lang="en-US" altLang="zh-CN" sz="2800" dirty="0"/>
              </a:p>
              <a:p>
                <a:r>
                  <a:rPr lang="zh-CN" altLang="en-US" sz="2800" dirty="0"/>
                  <a:t>改变枚举量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14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1" y="2160589"/>
            <a:ext cx="4876800" cy="3409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448" y="3791412"/>
            <a:ext cx="2466975" cy="61912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 flipV="1">
            <a:off x="2947916" y="4763069"/>
            <a:ext cx="2797791" cy="65509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91619" y="5156551"/>
            <a:ext cx="275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408553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2.333333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小葱想要过河，过河有两条路</a:t>
                </a:r>
                <a:endParaRPr lang="en-US" altLang="zh-CN" sz="2800" dirty="0"/>
              </a:p>
              <a:p>
                <a:r>
                  <a:rPr lang="zh-CN" altLang="en-US" sz="2800" dirty="0"/>
                  <a:t>一条路有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zh-CN" altLang="en-US" sz="2800" dirty="0"/>
                  <a:t>个石头，每个石头有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zh-CN" altLang="en-US" sz="2800" dirty="0"/>
                  <a:t>的概率会挂掉</a:t>
                </a:r>
                <a:endParaRPr lang="en-US" altLang="zh-CN" sz="2800" dirty="0"/>
              </a:p>
              <a:p>
                <a:r>
                  <a:rPr lang="zh-CN" altLang="en-US" sz="2800" dirty="0"/>
                  <a:t>一条路有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zh-CN" altLang="en-US" sz="2800" dirty="0"/>
                  <a:t>个石头，每个石头有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zh-CN" altLang="en-US" sz="2800" dirty="0"/>
                  <a:t>的概率会挂掉</a:t>
                </a:r>
                <a:endParaRPr lang="en-US" altLang="zh-CN" sz="2800" dirty="0"/>
              </a:p>
              <a:p>
                <a:r>
                  <a:rPr lang="zh-CN" altLang="en-US" sz="2800" dirty="0"/>
                  <a:t>小葱应该走哪边呢？</a:t>
                </a:r>
                <a:endParaRPr lang="en-US" altLang="zh-CN" sz="2800" dirty="0"/>
              </a:p>
              <a:p>
                <a:r>
                  <a:rPr lang="zh-CN" altLang="en-US" sz="2800" dirty="0"/>
                  <a:t>请勿使用计算器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38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2.333333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999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1000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999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×…×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990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991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999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1000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89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小葱在平面上画了很多条平行等间距为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800" dirty="0"/>
                  <a:t>的直线</a:t>
                </a:r>
                <a:endParaRPr lang="en-US" altLang="zh-CN" sz="2800" dirty="0"/>
              </a:p>
              <a:p>
                <a:r>
                  <a:rPr lang="zh-CN" altLang="en-US" sz="2800" dirty="0"/>
                  <a:t>小葱将长度为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的针投到这个平面上</a:t>
                </a:r>
                <a:endParaRPr lang="en-US" altLang="zh-CN" sz="2800" dirty="0"/>
              </a:p>
              <a:p>
                <a:r>
                  <a:rPr lang="zh-CN" altLang="en-US" sz="2800" dirty="0"/>
                  <a:t>问针与直线相交的概率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4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经典的蒲丰投针问题</a:t>
                </a:r>
                <a:endParaRPr lang="en-US" altLang="zh-CN" sz="2800" dirty="0"/>
              </a:p>
              <a:p>
                <a:r>
                  <a:rPr lang="zh-CN" altLang="en-US" sz="2800" dirty="0"/>
                  <a:t>分情况讨论</a:t>
                </a:r>
                <a:endParaRPr lang="en-US" altLang="zh-CN" sz="2800" dirty="0"/>
              </a:p>
              <a:p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399" y="3316407"/>
            <a:ext cx="5090968" cy="21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939" y="1930400"/>
            <a:ext cx="3228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小泽在数轴上的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/>
                  <a:t>点处</a:t>
                </a:r>
                <a:endParaRPr lang="en-US" altLang="zh-CN" sz="2800" dirty="0"/>
              </a:p>
              <a:p>
                <a:r>
                  <a:rPr lang="zh-CN" altLang="en-US" sz="2800" dirty="0"/>
                  <a:t>小泽每次有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的概率向右走，有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的概率向左走</a:t>
                </a:r>
                <a:endParaRPr lang="en-US" altLang="zh-CN" sz="2800" dirty="0"/>
              </a:p>
              <a:p>
                <a:r>
                  <a:rPr lang="zh-CN" altLang="en-US" sz="2800" dirty="0"/>
                  <a:t>问小泽走到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sz="2800" dirty="0"/>
                  <a:t>的概率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16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800" dirty="0"/>
                  <a:t>如果直接列求和式计算</a:t>
                </a:r>
                <a:endParaRPr lang="en-US" altLang="zh-CN" sz="2800" dirty="0"/>
              </a:p>
              <a:p>
                <a:r>
                  <a:rPr lang="zh-CN" altLang="en-US" sz="2800" dirty="0"/>
                  <a:t>大量组合数求和，卡特兰数，级数</a:t>
                </a:r>
                <a:endParaRPr lang="en-US" altLang="zh-CN" sz="2800" dirty="0"/>
              </a:p>
              <a:p>
                <a:r>
                  <a:rPr lang="zh-CN" altLang="en-US" sz="2800" dirty="0"/>
                  <a:t>设答案为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则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舍去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结束了？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1" t="-2512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49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1396</TotalTime>
  <Words>4375</Words>
  <Application>Microsoft Office PowerPoint</Application>
  <PresentationFormat>宽屏</PresentationFormat>
  <Paragraphs>522</Paragraphs>
  <Slides>106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14" baseType="lpstr">
      <vt:lpstr>方正姚体</vt:lpstr>
      <vt:lpstr>华文新魏</vt:lpstr>
      <vt:lpstr>Arial</vt:lpstr>
      <vt:lpstr>Cambria Math</vt:lpstr>
      <vt:lpstr>Trebuchet MS</vt:lpstr>
      <vt:lpstr>Wingdings</vt:lpstr>
      <vt:lpstr>Wingdings 3</vt:lpstr>
      <vt:lpstr>平面</vt:lpstr>
      <vt:lpstr>代数</vt:lpstr>
      <vt:lpstr>代数的重要性</vt:lpstr>
      <vt:lpstr>排列和逆序对</vt:lpstr>
      <vt:lpstr>排列和逆序对</vt:lpstr>
      <vt:lpstr>行列式</vt:lpstr>
      <vt:lpstr>行列式</vt:lpstr>
      <vt:lpstr>余子式</vt:lpstr>
      <vt:lpstr>余子式</vt:lpstr>
      <vt:lpstr>Cramer法则</vt:lpstr>
      <vt:lpstr>Cramer法则</vt:lpstr>
      <vt:lpstr>Cramer法则</vt:lpstr>
      <vt:lpstr>Cramer法则</vt:lpstr>
      <vt:lpstr>一般线性方程组</vt:lpstr>
      <vt:lpstr>一般线性方程组</vt:lpstr>
      <vt:lpstr>一般线性方程组</vt:lpstr>
      <vt:lpstr>高斯消元法</vt:lpstr>
      <vt:lpstr>高斯消元法</vt:lpstr>
      <vt:lpstr>高斯消元法</vt:lpstr>
      <vt:lpstr>矩阵</vt:lpstr>
      <vt:lpstr>矩阵</vt:lpstr>
      <vt:lpstr>矩阵</vt:lpstr>
      <vt:lpstr>矩阵乘法</vt:lpstr>
      <vt:lpstr>矩阵乘法</vt:lpstr>
      <vt:lpstr>矩阵乘法</vt:lpstr>
      <vt:lpstr>矩阵乘法</vt:lpstr>
      <vt:lpstr>逆矩阵</vt:lpstr>
      <vt:lpstr>逆矩阵</vt:lpstr>
      <vt:lpstr>逆矩阵</vt:lpstr>
      <vt:lpstr>逆矩阵</vt:lpstr>
      <vt:lpstr>逆矩阵</vt:lpstr>
      <vt:lpstr>逆矩阵</vt:lpstr>
      <vt:lpstr>初等变换</vt:lpstr>
      <vt:lpstr>初等变换</vt:lpstr>
      <vt:lpstr>初等变换</vt:lpstr>
      <vt:lpstr>初等变换</vt:lpstr>
      <vt:lpstr>初等变换</vt:lpstr>
      <vt:lpstr>初等变换</vt:lpstr>
      <vt:lpstr>初等变换</vt:lpstr>
      <vt:lpstr>基尔霍夫矩阵</vt:lpstr>
      <vt:lpstr>基尔霍夫矩阵</vt:lpstr>
      <vt:lpstr>矩阵树定理</vt:lpstr>
      <vt:lpstr>Binet-Cauchy定理</vt:lpstr>
      <vt:lpstr>矩阵树定理</vt:lpstr>
      <vt:lpstr>不用了</vt:lpstr>
      <vt:lpstr>这里是没有什么用的东西</vt:lpstr>
      <vt:lpstr>这里是没有什么用的东西</vt:lpstr>
      <vt:lpstr>这里是没有什么用的东西</vt:lpstr>
      <vt:lpstr>这里是没有什么用的东西</vt:lpstr>
      <vt:lpstr>这里是没有什么用的东西</vt:lpstr>
      <vt:lpstr>这里是没有什么用的东西</vt:lpstr>
      <vt:lpstr>这里是没有什么用的东西</vt:lpstr>
      <vt:lpstr>这里是没有什么用的东西</vt:lpstr>
      <vt:lpstr>现在开始是有用的东西</vt:lpstr>
      <vt:lpstr>必胜态和必败态</vt:lpstr>
      <vt:lpstr>游戏状态转移的关系</vt:lpstr>
      <vt:lpstr>举个栗子</vt:lpstr>
      <vt:lpstr>把栗子拨开</vt:lpstr>
      <vt:lpstr>把栗子再拨开一点</vt:lpstr>
      <vt:lpstr>复合游戏的和</vt:lpstr>
      <vt:lpstr>SG函数</vt:lpstr>
      <vt:lpstr>证明</vt:lpstr>
      <vt:lpstr>NIM博弈</vt:lpstr>
      <vt:lpstr>再举个栗子</vt:lpstr>
      <vt:lpstr>栗子的里面</vt:lpstr>
      <vt:lpstr>又是栗子</vt:lpstr>
      <vt:lpstr>栗子的外面</vt:lpstr>
      <vt:lpstr>怎么还是栗子</vt:lpstr>
      <vt:lpstr>栗子的中间</vt:lpstr>
      <vt:lpstr>居然还有栗子</vt:lpstr>
      <vt:lpstr>栗子的周围</vt:lpstr>
      <vt:lpstr>这也是栗子？</vt:lpstr>
      <vt:lpstr>栗子的下面</vt:lpstr>
      <vt:lpstr>到底有多少栗子</vt:lpstr>
      <vt:lpstr>栗子的周围</vt:lpstr>
      <vt:lpstr>除了栗子没点别的了吗</vt:lpstr>
      <vt:lpstr>栗子的正面</vt:lpstr>
      <vt:lpstr>全TM是栗子</vt:lpstr>
      <vt:lpstr>栗子的反面</vt:lpstr>
      <vt:lpstr>栗子的世界</vt:lpstr>
      <vt:lpstr>栗子是圆的</vt:lpstr>
      <vt:lpstr>终于到最后一个栗子了</vt:lpstr>
      <vt:lpstr>栗子是方的</vt:lpstr>
      <vt:lpstr>傻了吧？</vt:lpstr>
      <vt:lpstr>概率期望的基本知识</vt:lpstr>
      <vt:lpstr>概率期望的基本知识</vt:lpstr>
      <vt:lpstr>概率期望的基本知识</vt:lpstr>
      <vt:lpstr>Problem 1</vt:lpstr>
      <vt:lpstr>Problem 1</vt:lpstr>
      <vt:lpstr>Problem 2</vt:lpstr>
      <vt:lpstr>Problem 2</vt:lpstr>
      <vt:lpstr>Problem 2</vt:lpstr>
      <vt:lpstr>Problem 2</vt:lpstr>
      <vt:lpstr>Problem 2.333333</vt:lpstr>
      <vt:lpstr>Problem 2.333333</vt:lpstr>
      <vt:lpstr>Problem 3</vt:lpstr>
      <vt:lpstr>Problem 3</vt:lpstr>
      <vt:lpstr>Problem 3</vt:lpstr>
      <vt:lpstr>Problem 4</vt:lpstr>
      <vt:lpstr>Problem 4</vt:lpstr>
      <vt:lpstr>Problem 4</vt:lpstr>
      <vt:lpstr>Problem 5</vt:lpstr>
      <vt:lpstr>Problem 5</vt:lpstr>
      <vt:lpstr>Problem 6</vt:lpstr>
      <vt:lpstr>Problem 6</vt:lpstr>
      <vt:lpstr>Problem 6</vt:lpstr>
      <vt:lpstr>Problem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Haoxi</dc:creator>
  <cp:lastModifiedBy>Zhong Haoxi</cp:lastModifiedBy>
  <cp:revision>20</cp:revision>
  <dcterms:created xsi:type="dcterms:W3CDTF">2018-06-06T14:24:25Z</dcterms:created>
  <dcterms:modified xsi:type="dcterms:W3CDTF">2018-06-09T11:49:20Z</dcterms:modified>
</cp:coreProperties>
</file>