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7" r:id="rId3"/>
    <p:sldId id="258" r:id="rId5"/>
    <p:sldId id="259" r:id="rId6"/>
    <p:sldId id="262" r:id="rId7"/>
    <p:sldId id="263" r:id="rId8"/>
    <p:sldId id="264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1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https://blog.csdn.net/u011815404/article/details/83117754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https://www.cnblogs.com/xcg123/p/10992781.html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https://blog.csdn.net/u011815404/article/details/83117754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任意多边形 12289"/>
          <p:cNvSpPr/>
          <p:nvPr/>
        </p:nvSpPr>
        <p:spPr>
          <a:xfrm>
            <a:off x="2133600" y="942975"/>
            <a:ext cx="7958138" cy="109538"/>
          </a:xfrm>
          <a:custGeom>
            <a:avLst/>
            <a:gdLst/>
            <a:ahLst/>
            <a:cxnLst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3074" name="直接连接符 12290"/>
          <p:cNvSpPr/>
          <p:nvPr/>
        </p:nvSpPr>
        <p:spPr>
          <a:xfrm flipV="1">
            <a:off x="2133600" y="6172200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5" name="文本框 12294"/>
          <p:cNvSpPr txBox="1"/>
          <p:nvPr/>
        </p:nvSpPr>
        <p:spPr>
          <a:xfrm>
            <a:off x="4079875" y="2859088"/>
            <a:ext cx="4176713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600" b="1" dirty="0">
                <a:latin typeface="Verdana" pitchFamily="34" charset="0"/>
                <a:ea typeface="SimSun" pitchFamily="2" charset="-122"/>
              </a:rPr>
              <a:t>深搜的剪枝技巧</a:t>
            </a:r>
            <a:endParaRPr lang="zh-CN" altLang="en-US" sz="3600" b="1" dirty="0">
              <a:latin typeface="Verdana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任意多边形 205825"/>
          <p:cNvSpPr/>
          <p:nvPr/>
        </p:nvSpPr>
        <p:spPr>
          <a:xfrm>
            <a:off x="2133600" y="942975"/>
            <a:ext cx="7958138" cy="109538"/>
          </a:xfrm>
          <a:custGeom>
            <a:avLst/>
            <a:gdLst/>
            <a:ahLst/>
            <a:cxnLst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4098" name="直接连接符 205826"/>
          <p:cNvSpPr/>
          <p:nvPr/>
        </p:nvSpPr>
        <p:spPr>
          <a:xfrm flipV="1">
            <a:off x="2133600" y="6172200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9" name="文本框 205827"/>
          <p:cNvSpPr txBox="1"/>
          <p:nvPr/>
        </p:nvSpPr>
        <p:spPr>
          <a:xfrm>
            <a:off x="1992313" y="260350"/>
            <a:ext cx="8135937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3600" b="1" dirty="0">
                <a:latin typeface="Verdana" pitchFamily="34" charset="0"/>
                <a:ea typeface="黑体" pitchFamily="49" charset="-122"/>
              </a:rPr>
              <a:t>剪枝</a:t>
            </a:r>
            <a:endParaRPr lang="en-US" altLang="zh-CN" sz="3600" b="1" dirty="0">
              <a:latin typeface="Verdana" pitchFamily="34" charset="0"/>
              <a:ea typeface="黑体" pitchFamily="49" charset="-122"/>
            </a:endParaRPr>
          </a:p>
        </p:txBody>
      </p:sp>
      <p:sp>
        <p:nvSpPr>
          <p:cNvPr id="4100" name="文本框 205828"/>
          <p:cNvSpPr txBox="1"/>
          <p:nvPr/>
        </p:nvSpPr>
        <p:spPr>
          <a:xfrm>
            <a:off x="2135188" y="1217613"/>
            <a:ext cx="7993062" cy="30460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sz="3200" b="1" dirty="0">
                <a:latin typeface="Verdana" pitchFamily="34" charset="0"/>
                <a:ea typeface="黑体" pitchFamily="49" charset="-122"/>
              </a:rPr>
              <a:t>为什么需要剪枝？</a:t>
            </a:r>
            <a:endParaRPr lang="en-US" altLang="zh-CN" sz="2400" dirty="0">
              <a:latin typeface="Verdana" pitchFamily="34" charset="0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Verdana" pitchFamily="34" charset="0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Verdana" pitchFamily="34" charset="0"/>
                <a:ea typeface="黑体" pitchFamily="49" charset="-122"/>
              </a:rPr>
              <a:t>搜索算法的时间复杂度大多是指数级的，难以满足对程序运行时间的限制要求，为使降低时间复杂度，对深度优先搜索可以进行一种优化的基本方法——剪枝。</a:t>
            </a:r>
            <a:endParaRPr lang="en-US" altLang="zh-CN" sz="2400" dirty="0">
              <a:latin typeface="Verdana" pitchFamily="34" charset="0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任意多边形 205825"/>
          <p:cNvSpPr/>
          <p:nvPr/>
        </p:nvSpPr>
        <p:spPr>
          <a:xfrm>
            <a:off x="2133600" y="942975"/>
            <a:ext cx="7958138" cy="109538"/>
          </a:xfrm>
          <a:custGeom>
            <a:avLst/>
            <a:gdLst/>
            <a:ahLst/>
            <a:cxnLst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122" name="直接连接符 205826"/>
          <p:cNvSpPr/>
          <p:nvPr/>
        </p:nvSpPr>
        <p:spPr>
          <a:xfrm flipV="1">
            <a:off x="2133600" y="6172200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3" name="文本框 205827"/>
          <p:cNvSpPr txBox="1"/>
          <p:nvPr/>
        </p:nvSpPr>
        <p:spPr>
          <a:xfrm>
            <a:off x="1992313" y="260350"/>
            <a:ext cx="8135937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3600" b="1" dirty="0">
                <a:latin typeface="Verdana" pitchFamily="34" charset="0"/>
                <a:ea typeface="黑体" pitchFamily="49" charset="-122"/>
              </a:rPr>
              <a:t>剪枝</a:t>
            </a:r>
            <a:endParaRPr lang="en-US" altLang="zh-CN" sz="3600" b="1" dirty="0">
              <a:latin typeface="Verdana" pitchFamily="34" charset="0"/>
              <a:ea typeface="黑体" pitchFamily="49" charset="-122"/>
            </a:endParaRPr>
          </a:p>
        </p:txBody>
      </p:sp>
      <p:sp>
        <p:nvSpPr>
          <p:cNvPr id="5124" name="文本框 205828"/>
          <p:cNvSpPr txBox="1"/>
          <p:nvPr/>
        </p:nvSpPr>
        <p:spPr>
          <a:xfrm>
            <a:off x="1992313" y="1052513"/>
            <a:ext cx="7993062" cy="286131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dirty="0">
                <a:latin typeface="Verdana" pitchFamily="34" charset="0"/>
                <a:ea typeface="黑体" pitchFamily="49" charset="-122"/>
              </a:rPr>
              <a:t>搜索的进程可以看做是从树根出发，遍历一颗倒置树（搜索树）的过程，所谓剪枝，就是通过某些判断，避免一些不必要的遍历过程，形象的说，就是减去搜索树中的某些枝条。</a:t>
            </a:r>
            <a:endParaRPr lang="zh-CN" altLang="en-US" sz="2400" dirty="0">
              <a:latin typeface="Verdana" pitchFamily="34" charset="0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Verdana" pitchFamily="34" charset="0"/>
              <a:ea typeface="黑体" pitchFamily="49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0440" y="2790190"/>
            <a:ext cx="5591810" cy="33820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任意多边形 12289"/>
          <p:cNvSpPr/>
          <p:nvPr/>
        </p:nvSpPr>
        <p:spPr>
          <a:xfrm>
            <a:off x="2133600" y="942975"/>
            <a:ext cx="7958138" cy="109538"/>
          </a:xfrm>
          <a:custGeom>
            <a:avLst/>
            <a:gdLst/>
            <a:ahLst/>
            <a:cxnLst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3074" name="直接连接符 12290"/>
          <p:cNvSpPr/>
          <p:nvPr/>
        </p:nvSpPr>
        <p:spPr>
          <a:xfrm flipV="1">
            <a:off x="2133600" y="6172200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5" name="文本框 12294"/>
          <p:cNvSpPr txBox="1"/>
          <p:nvPr/>
        </p:nvSpPr>
        <p:spPr>
          <a:xfrm>
            <a:off x="4079875" y="2859088"/>
            <a:ext cx="4176713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600" b="1" dirty="0">
                <a:latin typeface="Verdana" pitchFamily="34" charset="0"/>
                <a:ea typeface="SimSun" pitchFamily="2" charset="-122"/>
              </a:rPr>
              <a:t>广搜的优化技巧</a:t>
            </a:r>
            <a:endParaRPr lang="en-US" altLang="zh-CN" sz="3600" b="1" dirty="0">
              <a:latin typeface="Verdana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任意多边形 205825"/>
          <p:cNvSpPr/>
          <p:nvPr/>
        </p:nvSpPr>
        <p:spPr>
          <a:xfrm>
            <a:off x="2133600" y="942975"/>
            <a:ext cx="7958138" cy="109538"/>
          </a:xfrm>
          <a:custGeom>
            <a:avLst/>
            <a:gdLst/>
            <a:ahLst/>
            <a:cxnLst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4098" name="直接连接符 205826"/>
          <p:cNvSpPr/>
          <p:nvPr/>
        </p:nvSpPr>
        <p:spPr>
          <a:xfrm flipV="1">
            <a:off x="2133600" y="6172200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9" name="文本框 205827"/>
          <p:cNvSpPr txBox="1"/>
          <p:nvPr/>
        </p:nvSpPr>
        <p:spPr>
          <a:xfrm>
            <a:off x="1992313" y="260350"/>
            <a:ext cx="8135937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en-US" sz="3600" b="1" dirty="0">
                <a:latin typeface="Verdana" pitchFamily="34" charset="0"/>
                <a:ea typeface="黑体" pitchFamily="49" charset="-122"/>
              </a:rPr>
              <a:t>基本算法</a:t>
            </a:r>
            <a:endParaRPr lang="en-US" altLang="en-US" sz="3600" b="1" dirty="0">
              <a:latin typeface="Verdana" pitchFamily="34" charset="0"/>
              <a:ea typeface="黑体" pitchFamily="49" charset="-122"/>
            </a:endParaRPr>
          </a:p>
        </p:txBody>
      </p:sp>
      <p:sp>
        <p:nvSpPr>
          <p:cNvPr id="4100" name="文本框 205828"/>
          <p:cNvSpPr txBox="1"/>
          <p:nvPr/>
        </p:nvSpPr>
        <p:spPr>
          <a:xfrm>
            <a:off x="2135188" y="1217613"/>
            <a:ext cx="7993062" cy="39693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dirty="0">
                <a:latin typeface="Verdana" pitchFamily="34" charset="0"/>
                <a:ea typeface="黑体" pitchFamily="49" charset="-122"/>
              </a:rPr>
              <a:t>如果我们把问题状态空间类比成一个图，那么广度优先搜索就相当于对这个图的广度优先遍历。类似地，我们依然借助一个队列来实现广度优先搜素，起初队列中仅包含起始状态，在广度优先搜索的过程中，我们不断地从队头取出状态，对于该状态面临的所有分支，把沿着每一条分支到达的下一个状态（如果尚未访问过或者能够被更新成更优的解）插入队尾。重复执行上述过程直到队列为空</a:t>
            </a:r>
            <a:endParaRPr lang="en-US" altLang="zh-CN" sz="2400" dirty="0">
              <a:latin typeface="Verdana" pitchFamily="34" charset="0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任意多边形 205825"/>
          <p:cNvSpPr/>
          <p:nvPr/>
        </p:nvSpPr>
        <p:spPr>
          <a:xfrm>
            <a:off x="2133600" y="942975"/>
            <a:ext cx="7958138" cy="109538"/>
          </a:xfrm>
          <a:custGeom>
            <a:avLst/>
            <a:gdLst/>
            <a:ahLst/>
            <a:cxnLst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122" name="直接连接符 205826"/>
          <p:cNvSpPr/>
          <p:nvPr/>
        </p:nvSpPr>
        <p:spPr>
          <a:xfrm flipV="1">
            <a:off x="2133600" y="6172200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3" name="文本框 205827"/>
          <p:cNvSpPr txBox="1"/>
          <p:nvPr/>
        </p:nvSpPr>
        <p:spPr>
          <a:xfrm>
            <a:off x="1992313" y="260350"/>
            <a:ext cx="8135937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en-US" sz="3600" b="1" dirty="0">
                <a:latin typeface="Verdana" pitchFamily="34" charset="0"/>
                <a:ea typeface="黑体" pitchFamily="49" charset="-122"/>
              </a:rPr>
              <a:t>双端队列</a:t>
            </a:r>
            <a:endParaRPr lang="en-US" altLang="en-US" sz="3600" b="1" dirty="0">
              <a:latin typeface="Verdana" pitchFamily="34" charset="0"/>
              <a:ea typeface="黑体" pitchFamily="49" charset="-122"/>
            </a:endParaRPr>
          </a:p>
        </p:txBody>
      </p:sp>
      <p:sp>
        <p:nvSpPr>
          <p:cNvPr id="5124" name="文本框 205828"/>
          <p:cNvSpPr txBox="1"/>
          <p:nvPr/>
        </p:nvSpPr>
        <p:spPr>
          <a:xfrm>
            <a:off x="1992313" y="905193"/>
            <a:ext cx="7993062" cy="286131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dirty="0">
                <a:latin typeface="Verdana" pitchFamily="34" charset="0"/>
                <a:ea typeface="黑体" pitchFamily="49" charset="-122"/>
              </a:rPr>
              <a:t>双端队列可以进行边权为1/0的最短路搜索。</a:t>
            </a:r>
            <a:endParaRPr lang="zh-CN" altLang="en-US" sz="2400" dirty="0">
              <a:latin typeface="Verdana" pitchFamily="34" charset="0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Verdana" pitchFamily="34" charset="0"/>
                <a:ea typeface="黑体" pitchFamily="49" charset="-122"/>
              </a:rPr>
              <a:t>对于一条边 u 到 v ，如果此边权值为0，我们将它 push_front(v) ，否则 push_back(k)，</a:t>
            </a:r>
            <a:endParaRPr lang="zh-CN" altLang="en-US" sz="2400" dirty="0">
              <a:latin typeface="Verdana" pitchFamily="34" charset="0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Verdana" pitchFamily="34" charset="0"/>
                <a:ea typeface="黑体" pitchFamily="49" charset="-122"/>
              </a:rPr>
              <a:t>每次取队首，这样我们保证了单调性（即每次优先选择最优的）。</a:t>
            </a:r>
            <a:endParaRPr lang="zh-CN" altLang="en-US" sz="2400" dirty="0">
              <a:latin typeface="Verdana" pitchFamily="34" charset="0"/>
              <a:ea typeface="黑体" pitchFamily="49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9440" y="3766820"/>
            <a:ext cx="4419600" cy="2771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WPS Presentation</Application>
  <PresentationFormat>宽屏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SimSun</vt:lpstr>
      <vt:lpstr>Wingdings</vt:lpstr>
      <vt:lpstr>Liberation Sans</vt:lpstr>
      <vt:lpstr>Verdana</vt:lpstr>
      <vt:lpstr>Pothana2000</vt:lpstr>
      <vt:lpstr>黑体</vt:lpstr>
      <vt:lpstr>文泉驿微米黑</vt:lpstr>
      <vt:lpstr>微软雅黑</vt:lpstr>
      <vt:lpstr>Arial Unicode MS</vt:lpstr>
      <vt:lpstr>SimSun</vt:lpstr>
      <vt:lpstr>Arial Black</vt:lpstr>
      <vt:lpstr>SimSun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scrutiny</dc:creator>
  <cp:lastModifiedBy>起点</cp:lastModifiedBy>
  <cp:revision>14</cp:revision>
  <dcterms:created xsi:type="dcterms:W3CDTF">2019-10-12T13:30:04Z</dcterms:created>
  <dcterms:modified xsi:type="dcterms:W3CDTF">2019-10-12T13:30:04Z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