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4197350" y="361950"/>
            <a:ext cx="3276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</a:rPr>
              <a:t>6</a:t>
            </a:r>
            <a:r>
              <a:rPr lang="zh-CN" altLang="en-US" sz="3200" dirty="0">
                <a:latin typeface="楷体_GB2312" pitchFamily="49" charset="-122"/>
              </a:rPr>
              <a:t>.</a:t>
            </a:r>
            <a:r>
              <a:rPr lang="en-US" altLang="zh-CN" sz="3200" dirty="0">
                <a:latin typeface="楷体_GB2312" pitchFamily="49" charset="-122"/>
              </a:rPr>
              <a:t>5</a:t>
            </a:r>
            <a:r>
              <a:rPr lang="zh-CN" altLang="en-US" sz="3200" dirty="0">
                <a:latin typeface="楷体_GB2312" pitchFamily="49" charset="-122"/>
              </a:rPr>
              <a:t> 散列 </a:t>
            </a:r>
            <a:endParaRPr lang="zh-CN" altLang="en-US" sz="3200" dirty="0">
              <a:latin typeface="楷体_GB2312" pitchFamily="49" charset="-122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1905000" y="1055688"/>
            <a:ext cx="8763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    哈希函数：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数据元素的关键字和该数据元素的存放位置之间的映射函数</a:t>
            </a:r>
            <a:endParaRPr lang="zh-CN" altLang="en-US" sz="2800" dirty="0">
              <a:solidFill>
                <a:srgbClr val="080808"/>
              </a:solidFill>
              <a:latin typeface="楷体_GB2312" pitchFamily="49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    哈希表：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通过哈希函数来确定数据元素存放位置的一种特殊表结构。</a:t>
            </a:r>
            <a:endParaRPr lang="zh-CN" altLang="en-US" sz="2800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pic>
        <p:nvPicPr>
          <p:cNvPr id="29700" name="图片 5"/>
          <p:cNvPicPr>
            <a:picLocks noChangeAspect="1"/>
          </p:cNvPicPr>
          <p:nvPr/>
        </p:nvPicPr>
        <p:blipFill>
          <a:blip r:embed="rId1"/>
          <a:srcRect l="17337" t="41618" r="16386" b="26012"/>
          <a:stretch>
            <a:fillRect/>
          </a:stretch>
        </p:blipFill>
        <p:spPr>
          <a:xfrm>
            <a:off x="2444750" y="3100388"/>
            <a:ext cx="7119938" cy="2200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4038" y="690563"/>
            <a:ext cx="6316663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3.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链地址法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1714500" y="1420813"/>
            <a:ext cx="84582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238250" indent="-1238250"/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</a:rPr>
              <a:t>基本思想：</a:t>
            </a: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如果没有发生哈希冲突，则直接存放该数据元素；如果发生了哈希冲突，则把发生哈希冲突的数据元素另外存放在单链表中。</a:t>
            </a:r>
            <a:r>
              <a:rPr lang="zh-CN" altLang="en-US" sz="2400" dirty="0">
                <a:latin typeface="楷体_GB2312" pitchFamily="49" charset="-122"/>
              </a:rPr>
              <a:t>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41988" name="Rectangle 151"/>
          <p:cNvSpPr/>
          <p:nvPr/>
        </p:nvSpPr>
        <p:spPr>
          <a:xfrm>
            <a:off x="1752600" y="2771775"/>
            <a:ext cx="8610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 algn="just"/>
            <a:r>
              <a:rPr lang="zh-CN" altLang="en-US" sz="2400" dirty="0">
                <a:solidFill>
                  <a:srgbClr val="080808"/>
                </a:solidFill>
                <a:latin typeface="Arial" panose="02080604020202020204" pitchFamily="34" charset="0"/>
              </a:rPr>
              <a:t>   例</a:t>
            </a:r>
            <a:r>
              <a:rPr lang="en-US" altLang="zh-CN" sz="2400" dirty="0">
                <a:solidFill>
                  <a:srgbClr val="080808"/>
                </a:solidFill>
                <a:latin typeface="Arial" panose="02080604020202020204" pitchFamily="34" charset="0"/>
              </a:rPr>
              <a:t>:</a:t>
            </a:r>
            <a:r>
              <a:rPr lang="zh-CN" altLang="en-US" sz="2400" dirty="0">
                <a:solidFill>
                  <a:srgbClr val="080808"/>
                </a:solidFill>
                <a:latin typeface="Arial" panose="02080604020202020204" pitchFamily="34" charset="0"/>
              </a:rPr>
              <a:t>建立数据元素集合</a:t>
            </a:r>
            <a:r>
              <a:rPr lang="en-US" altLang="zh-CN" sz="2400" dirty="0">
                <a:solidFill>
                  <a:srgbClr val="080808"/>
                </a:solidFill>
                <a:latin typeface="Arial" panose="02080604020202020204" pitchFamily="34" charset="0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Arial" panose="02080604020202020204" pitchFamily="34" charset="0"/>
              </a:rPr>
              <a:t>的哈希表。</a:t>
            </a:r>
            <a:r>
              <a:rPr lang="en-US" altLang="zh-CN" sz="2400" dirty="0">
                <a:solidFill>
                  <a:srgbClr val="080808"/>
                </a:solidFill>
                <a:latin typeface="Arial" panose="02080604020202020204" pitchFamily="34" charset="0"/>
              </a:rPr>
              <a:t>a = {16, 74, 60, 43, 54, 90, 46, 31, 29, 88, 77, 66, 55}</a:t>
            </a:r>
            <a:r>
              <a:rPr lang="en-US" altLang="x-none" sz="2400" dirty="0">
                <a:solidFill>
                  <a:srgbClr val="080808"/>
                </a:solidFill>
                <a:latin typeface="Arial" panose="02080604020202020204" pitchFamily="34" charset="0"/>
              </a:rPr>
              <a:t>。</a:t>
            </a:r>
            <a:r>
              <a:rPr lang="zh-CN" altLang="en-US" sz="2400" dirty="0">
                <a:solidFill>
                  <a:srgbClr val="080808"/>
                </a:solidFill>
                <a:latin typeface="Arial" panose="02080604020202020204" pitchFamily="34" charset="0"/>
              </a:rPr>
              <a:t>要求哈希函数采用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除留余数法</a:t>
            </a:r>
            <a:r>
              <a:rPr lang="zh-CN" altLang="en-US" sz="2400" dirty="0">
                <a:solidFill>
                  <a:srgbClr val="080808"/>
                </a:solidFill>
                <a:latin typeface="Arial" panose="02080604020202020204" pitchFamily="34" charset="0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Arial" panose="02080604020202020204" pitchFamily="34" charset="0"/>
              </a:rPr>
              <a:t>(K mod 13)</a:t>
            </a:r>
            <a:r>
              <a:rPr lang="zh-CN" altLang="en-US" sz="2400" dirty="0">
                <a:solidFill>
                  <a:srgbClr val="080808"/>
                </a:solidFill>
                <a:latin typeface="Arial" panose="02080604020202020204" pitchFamily="34" charset="0"/>
              </a:rPr>
              <a:t>解决冲突方法采用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链表法</a:t>
            </a:r>
            <a:r>
              <a:rPr lang="zh-CN" altLang="en-US" sz="2400" dirty="0">
                <a:solidFill>
                  <a:srgbClr val="080808"/>
                </a:solidFill>
                <a:latin typeface="Arial" panose="02080604020202020204" pitchFamily="34" charset="0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Arial" panose="02080604020202020204" pitchFamily="34" charset="0"/>
            </a:endParaRPr>
          </a:p>
          <a:p>
            <a:pPr indent="266700" algn="just" eaLnBrk="0" hangingPunct="0"/>
            <a:endParaRPr lang="en-US" altLang="x-none" sz="2400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4"/>
          <p:cNvSpPr txBox="1"/>
          <p:nvPr/>
        </p:nvSpPr>
        <p:spPr>
          <a:xfrm>
            <a:off x="1897063" y="304800"/>
            <a:ext cx="84709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 algn="just" eaLnBrk="0" hangingPunct="0"/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80808"/>
                </a:solidFill>
                <a:latin typeface="Arial" panose="02080604020202020204" pitchFamily="34" charset="0"/>
              </a:rPr>
              <a:t> {16, 74, 60, 43, 54, 90, 46, 31, 29, 88,  77, 66, 55}</a:t>
            </a:r>
            <a:endParaRPr lang="en-US" altLang="zh-CN" sz="2400" dirty="0">
              <a:solidFill>
                <a:srgbClr val="080808"/>
              </a:solidFill>
              <a:latin typeface="Arial" panose="02080604020202020204" pitchFamily="34" charset="0"/>
            </a:endParaRPr>
          </a:p>
          <a:p>
            <a:pPr indent="266700" algn="just" eaLnBrk="0" hangingPunct="0"/>
            <a:r>
              <a:rPr lang="en-US" altLang="zh-CN" sz="2400" dirty="0">
                <a:solidFill>
                  <a:srgbClr val="080808"/>
                </a:solidFill>
                <a:latin typeface="Arial" panose="02080604020202020204" pitchFamily="34" charset="0"/>
              </a:rPr>
              <a:t>        3   9    8    4    2   12   7    5    3   10   12   1    3</a:t>
            </a:r>
            <a:endParaRPr lang="zh-CN" altLang="en-US" sz="2400" dirty="0">
              <a:solidFill>
                <a:srgbClr val="080808"/>
              </a:solidFill>
              <a:latin typeface="楷体_GB2312" pitchFamily="49" charset="-122"/>
            </a:endParaRPr>
          </a:p>
          <a:p>
            <a:pPr indent="266700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如下图所示</a:t>
            </a:r>
            <a:r>
              <a:rPr lang="en-US" altLang="zh-CN" sz="2400" dirty="0">
                <a:solidFill>
                  <a:srgbClr val="080808"/>
                </a:solidFill>
                <a:latin typeface="楷体_GB2312" pitchFamily="49" charset="-122"/>
              </a:rPr>
              <a:t>:</a:t>
            </a: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 </a:t>
            </a:r>
            <a:endParaRPr lang="zh-CN" altLang="en-US" sz="2400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27651" name="Rectangle 6"/>
          <p:cNvSpPr/>
          <p:nvPr/>
        </p:nvSpPr>
        <p:spPr>
          <a:xfrm>
            <a:off x="4843463" y="20240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endParaRPr lang="zh-CN" altLang="en-US" dirty="0">
              <a:latin typeface="Arial" panose="02080604020202020204" pitchFamily="34" charset="0"/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4340225" y="1524000"/>
            <a:ext cx="4786313" cy="4899025"/>
            <a:chOff x="0" y="0"/>
            <a:chExt cx="2758" cy="2837"/>
          </a:xfrm>
        </p:grpSpPr>
        <p:sp>
          <p:nvSpPr>
            <p:cNvPr id="27653" name="Rectangle 7"/>
            <p:cNvSpPr/>
            <p:nvPr/>
          </p:nvSpPr>
          <p:spPr>
            <a:xfrm>
              <a:off x="815" y="48"/>
              <a:ext cx="407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54" name="Rectangle 8"/>
            <p:cNvSpPr/>
            <p:nvPr/>
          </p:nvSpPr>
          <p:spPr>
            <a:xfrm>
              <a:off x="895" y="0"/>
              <a:ext cx="220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000" dirty="0">
                  <a:latin typeface="Arial" panose="02080604020202020204" pitchFamily="34" charset="0"/>
                </a:rPr>
                <a:t>link</a:t>
              </a:r>
              <a:endParaRPr lang="en-US" altLang="zh-CN" sz="2000" dirty="0">
                <a:latin typeface="Arial" panose="02080604020202020204" pitchFamily="34" charset="0"/>
              </a:endParaRPr>
            </a:p>
          </p:txBody>
        </p:sp>
        <p:sp>
          <p:nvSpPr>
            <p:cNvPr id="27655" name="Rectangle 9"/>
            <p:cNvSpPr/>
            <p:nvPr/>
          </p:nvSpPr>
          <p:spPr>
            <a:xfrm>
              <a:off x="407" y="48"/>
              <a:ext cx="408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56" name="Rectangle 10"/>
            <p:cNvSpPr/>
            <p:nvPr/>
          </p:nvSpPr>
          <p:spPr>
            <a:xfrm>
              <a:off x="487" y="0"/>
              <a:ext cx="284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000" dirty="0">
                  <a:latin typeface="Arial" panose="02080604020202020204" pitchFamily="34" charset="0"/>
                </a:rPr>
                <a:t>data</a:t>
              </a:r>
              <a:endParaRPr lang="en-US" altLang="zh-CN" sz="2000" dirty="0">
                <a:latin typeface="Arial" panose="02080604020202020204" pitchFamily="34" charset="0"/>
              </a:endParaRPr>
            </a:p>
          </p:txBody>
        </p:sp>
        <p:sp>
          <p:nvSpPr>
            <p:cNvPr id="27657" name="Rectangle 11"/>
            <p:cNvSpPr/>
            <p:nvPr/>
          </p:nvSpPr>
          <p:spPr>
            <a:xfrm>
              <a:off x="0" y="48"/>
              <a:ext cx="407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58" name="Rectangle 12"/>
            <p:cNvSpPr/>
            <p:nvPr/>
          </p:nvSpPr>
          <p:spPr>
            <a:xfrm>
              <a:off x="112" y="0"/>
              <a:ext cx="293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下标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59" name="Rectangle 13"/>
            <p:cNvSpPr/>
            <p:nvPr/>
          </p:nvSpPr>
          <p:spPr>
            <a:xfrm>
              <a:off x="815" y="245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0" name="Rectangle 14"/>
            <p:cNvSpPr/>
            <p:nvPr/>
          </p:nvSpPr>
          <p:spPr>
            <a:xfrm>
              <a:off x="815" y="245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1" name="Rectangle 15"/>
            <p:cNvSpPr/>
            <p:nvPr/>
          </p:nvSpPr>
          <p:spPr>
            <a:xfrm>
              <a:off x="407" y="245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2" name="Rectangle 16"/>
            <p:cNvSpPr/>
            <p:nvPr/>
          </p:nvSpPr>
          <p:spPr>
            <a:xfrm>
              <a:off x="407" y="245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3" name="Rectangle 17"/>
            <p:cNvSpPr/>
            <p:nvPr/>
          </p:nvSpPr>
          <p:spPr>
            <a:xfrm>
              <a:off x="0" y="245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4" name="Rectangle 18"/>
            <p:cNvSpPr/>
            <p:nvPr/>
          </p:nvSpPr>
          <p:spPr>
            <a:xfrm>
              <a:off x="291" y="287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0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5" name="Rectangle 19"/>
            <p:cNvSpPr/>
            <p:nvPr/>
          </p:nvSpPr>
          <p:spPr>
            <a:xfrm>
              <a:off x="815" y="441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6" name="Rectangle 20"/>
            <p:cNvSpPr/>
            <p:nvPr/>
          </p:nvSpPr>
          <p:spPr>
            <a:xfrm>
              <a:off x="815" y="441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7" name="Rectangle 21"/>
            <p:cNvSpPr/>
            <p:nvPr/>
          </p:nvSpPr>
          <p:spPr>
            <a:xfrm>
              <a:off x="407" y="441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8" name="Rectangle 22"/>
            <p:cNvSpPr/>
            <p:nvPr/>
          </p:nvSpPr>
          <p:spPr>
            <a:xfrm>
              <a:off x="407" y="441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69" name="Rectangle 23"/>
            <p:cNvSpPr/>
            <p:nvPr/>
          </p:nvSpPr>
          <p:spPr>
            <a:xfrm>
              <a:off x="554" y="483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66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0" name="Rectangle 24"/>
            <p:cNvSpPr/>
            <p:nvPr/>
          </p:nvSpPr>
          <p:spPr>
            <a:xfrm>
              <a:off x="0" y="441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1" name="Rectangle 25"/>
            <p:cNvSpPr/>
            <p:nvPr/>
          </p:nvSpPr>
          <p:spPr>
            <a:xfrm>
              <a:off x="291" y="483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1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2" name="Rectangle 26"/>
            <p:cNvSpPr/>
            <p:nvPr/>
          </p:nvSpPr>
          <p:spPr>
            <a:xfrm>
              <a:off x="815" y="637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3" name="Rectangle 27"/>
            <p:cNvSpPr/>
            <p:nvPr/>
          </p:nvSpPr>
          <p:spPr>
            <a:xfrm>
              <a:off x="815" y="637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4" name="Rectangle 28"/>
            <p:cNvSpPr/>
            <p:nvPr/>
          </p:nvSpPr>
          <p:spPr>
            <a:xfrm>
              <a:off x="407" y="637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5" name="Rectangle 29"/>
            <p:cNvSpPr/>
            <p:nvPr/>
          </p:nvSpPr>
          <p:spPr>
            <a:xfrm>
              <a:off x="407" y="637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6" name="Rectangle 30"/>
            <p:cNvSpPr/>
            <p:nvPr/>
          </p:nvSpPr>
          <p:spPr>
            <a:xfrm>
              <a:off x="554" y="679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54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7" name="Rectangle 31"/>
            <p:cNvSpPr/>
            <p:nvPr/>
          </p:nvSpPr>
          <p:spPr>
            <a:xfrm>
              <a:off x="0" y="637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8" name="Rectangle 32"/>
            <p:cNvSpPr/>
            <p:nvPr/>
          </p:nvSpPr>
          <p:spPr>
            <a:xfrm>
              <a:off x="291" y="679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2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79" name="Rectangle 33"/>
            <p:cNvSpPr/>
            <p:nvPr/>
          </p:nvSpPr>
          <p:spPr>
            <a:xfrm>
              <a:off x="815" y="833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0" name="Rectangle 34"/>
            <p:cNvSpPr/>
            <p:nvPr/>
          </p:nvSpPr>
          <p:spPr>
            <a:xfrm>
              <a:off x="815" y="833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1" name="Rectangle 35"/>
            <p:cNvSpPr/>
            <p:nvPr/>
          </p:nvSpPr>
          <p:spPr>
            <a:xfrm>
              <a:off x="407" y="833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2" name="Rectangle 36"/>
            <p:cNvSpPr/>
            <p:nvPr/>
          </p:nvSpPr>
          <p:spPr>
            <a:xfrm>
              <a:off x="407" y="833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3" name="Rectangle 37"/>
            <p:cNvSpPr/>
            <p:nvPr/>
          </p:nvSpPr>
          <p:spPr>
            <a:xfrm>
              <a:off x="554" y="875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16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4" name="Rectangle 38"/>
            <p:cNvSpPr/>
            <p:nvPr/>
          </p:nvSpPr>
          <p:spPr>
            <a:xfrm>
              <a:off x="0" y="833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5" name="Rectangle 39"/>
            <p:cNvSpPr/>
            <p:nvPr/>
          </p:nvSpPr>
          <p:spPr>
            <a:xfrm>
              <a:off x="291" y="875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3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6" name="Rectangle 40"/>
            <p:cNvSpPr/>
            <p:nvPr/>
          </p:nvSpPr>
          <p:spPr>
            <a:xfrm>
              <a:off x="815" y="1029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7" name="Rectangle 41"/>
            <p:cNvSpPr/>
            <p:nvPr/>
          </p:nvSpPr>
          <p:spPr>
            <a:xfrm>
              <a:off x="815" y="1029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8" name="Rectangle 42"/>
            <p:cNvSpPr/>
            <p:nvPr/>
          </p:nvSpPr>
          <p:spPr>
            <a:xfrm>
              <a:off x="407" y="1029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89" name="Rectangle 43"/>
            <p:cNvSpPr/>
            <p:nvPr/>
          </p:nvSpPr>
          <p:spPr>
            <a:xfrm>
              <a:off x="407" y="1029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0" name="Rectangle 44"/>
            <p:cNvSpPr/>
            <p:nvPr/>
          </p:nvSpPr>
          <p:spPr>
            <a:xfrm>
              <a:off x="554" y="1071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43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1" name="Rectangle 45"/>
            <p:cNvSpPr/>
            <p:nvPr/>
          </p:nvSpPr>
          <p:spPr>
            <a:xfrm>
              <a:off x="0" y="1029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2" name="Rectangle 46"/>
            <p:cNvSpPr/>
            <p:nvPr/>
          </p:nvSpPr>
          <p:spPr>
            <a:xfrm>
              <a:off x="291" y="1071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4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3" name="Rectangle 47"/>
            <p:cNvSpPr/>
            <p:nvPr/>
          </p:nvSpPr>
          <p:spPr>
            <a:xfrm>
              <a:off x="815" y="1225"/>
              <a:ext cx="407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4" name="Rectangle 48"/>
            <p:cNvSpPr/>
            <p:nvPr/>
          </p:nvSpPr>
          <p:spPr>
            <a:xfrm>
              <a:off x="815" y="1225"/>
              <a:ext cx="407" cy="19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5" name="Rectangle 49"/>
            <p:cNvSpPr/>
            <p:nvPr/>
          </p:nvSpPr>
          <p:spPr>
            <a:xfrm>
              <a:off x="407" y="1225"/>
              <a:ext cx="408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6" name="Rectangle 50"/>
            <p:cNvSpPr/>
            <p:nvPr/>
          </p:nvSpPr>
          <p:spPr>
            <a:xfrm>
              <a:off x="407" y="1225"/>
              <a:ext cx="408" cy="19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7" name="Rectangle 51"/>
            <p:cNvSpPr/>
            <p:nvPr/>
          </p:nvSpPr>
          <p:spPr>
            <a:xfrm>
              <a:off x="554" y="1268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31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8" name="Rectangle 52"/>
            <p:cNvSpPr/>
            <p:nvPr/>
          </p:nvSpPr>
          <p:spPr>
            <a:xfrm>
              <a:off x="0" y="1225"/>
              <a:ext cx="407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699" name="Rectangle 53"/>
            <p:cNvSpPr/>
            <p:nvPr/>
          </p:nvSpPr>
          <p:spPr>
            <a:xfrm>
              <a:off x="291" y="1268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5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0" name="Rectangle 54"/>
            <p:cNvSpPr/>
            <p:nvPr/>
          </p:nvSpPr>
          <p:spPr>
            <a:xfrm>
              <a:off x="815" y="1422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1" name="Rectangle 55"/>
            <p:cNvSpPr/>
            <p:nvPr/>
          </p:nvSpPr>
          <p:spPr>
            <a:xfrm>
              <a:off x="815" y="1422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2" name="Rectangle 56"/>
            <p:cNvSpPr/>
            <p:nvPr/>
          </p:nvSpPr>
          <p:spPr>
            <a:xfrm>
              <a:off x="407" y="1422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3" name="Rectangle 57"/>
            <p:cNvSpPr/>
            <p:nvPr/>
          </p:nvSpPr>
          <p:spPr>
            <a:xfrm>
              <a:off x="407" y="1422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4" name="Rectangle 58"/>
            <p:cNvSpPr/>
            <p:nvPr/>
          </p:nvSpPr>
          <p:spPr>
            <a:xfrm>
              <a:off x="0" y="1422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5" name="Rectangle 59"/>
            <p:cNvSpPr/>
            <p:nvPr/>
          </p:nvSpPr>
          <p:spPr>
            <a:xfrm>
              <a:off x="291" y="1464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6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6" name="Rectangle 60"/>
            <p:cNvSpPr/>
            <p:nvPr/>
          </p:nvSpPr>
          <p:spPr>
            <a:xfrm>
              <a:off x="815" y="1618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7" name="Rectangle 61"/>
            <p:cNvSpPr/>
            <p:nvPr/>
          </p:nvSpPr>
          <p:spPr>
            <a:xfrm>
              <a:off x="815" y="1618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8" name="Rectangle 62"/>
            <p:cNvSpPr/>
            <p:nvPr/>
          </p:nvSpPr>
          <p:spPr>
            <a:xfrm>
              <a:off x="407" y="1618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09" name="Rectangle 63"/>
            <p:cNvSpPr/>
            <p:nvPr/>
          </p:nvSpPr>
          <p:spPr>
            <a:xfrm>
              <a:off x="407" y="1618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0" name="Rectangle 64"/>
            <p:cNvSpPr/>
            <p:nvPr/>
          </p:nvSpPr>
          <p:spPr>
            <a:xfrm>
              <a:off x="554" y="1660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46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1" name="Rectangle 65"/>
            <p:cNvSpPr/>
            <p:nvPr/>
          </p:nvSpPr>
          <p:spPr>
            <a:xfrm>
              <a:off x="0" y="1618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2" name="Rectangle 66"/>
            <p:cNvSpPr/>
            <p:nvPr/>
          </p:nvSpPr>
          <p:spPr>
            <a:xfrm>
              <a:off x="291" y="1660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7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3" name="Rectangle 67"/>
            <p:cNvSpPr/>
            <p:nvPr/>
          </p:nvSpPr>
          <p:spPr>
            <a:xfrm>
              <a:off x="815" y="1814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4" name="Rectangle 68"/>
            <p:cNvSpPr/>
            <p:nvPr/>
          </p:nvSpPr>
          <p:spPr>
            <a:xfrm>
              <a:off x="815" y="1814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5" name="Rectangle 69"/>
            <p:cNvSpPr/>
            <p:nvPr/>
          </p:nvSpPr>
          <p:spPr>
            <a:xfrm>
              <a:off x="407" y="1814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6" name="Rectangle 70"/>
            <p:cNvSpPr/>
            <p:nvPr/>
          </p:nvSpPr>
          <p:spPr>
            <a:xfrm>
              <a:off x="407" y="1814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7" name="Rectangle 71"/>
            <p:cNvSpPr/>
            <p:nvPr/>
          </p:nvSpPr>
          <p:spPr>
            <a:xfrm>
              <a:off x="554" y="1856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60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8" name="Rectangle 72"/>
            <p:cNvSpPr/>
            <p:nvPr/>
          </p:nvSpPr>
          <p:spPr>
            <a:xfrm>
              <a:off x="0" y="1814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19" name="Rectangle 73"/>
            <p:cNvSpPr/>
            <p:nvPr/>
          </p:nvSpPr>
          <p:spPr>
            <a:xfrm>
              <a:off x="291" y="1856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8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0" name="Rectangle 74"/>
            <p:cNvSpPr/>
            <p:nvPr/>
          </p:nvSpPr>
          <p:spPr>
            <a:xfrm>
              <a:off x="815" y="2010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1" name="Rectangle 75"/>
            <p:cNvSpPr/>
            <p:nvPr/>
          </p:nvSpPr>
          <p:spPr>
            <a:xfrm>
              <a:off x="815" y="2010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2" name="Rectangle 76"/>
            <p:cNvSpPr/>
            <p:nvPr/>
          </p:nvSpPr>
          <p:spPr>
            <a:xfrm>
              <a:off x="407" y="2010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3" name="Rectangle 77"/>
            <p:cNvSpPr/>
            <p:nvPr/>
          </p:nvSpPr>
          <p:spPr>
            <a:xfrm>
              <a:off x="407" y="2010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4" name="Rectangle 78"/>
            <p:cNvSpPr/>
            <p:nvPr/>
          </p:nvSpPr>
          <p:spPr>
            <a:xfrm>
              <a:off x="554" y="2052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74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5" name="Rectangle 79"/>
            <p:cNvSpPr/>
            <p:nvPr/>
          </p:nvSpPr>
          <p:spPr>
            <a:xfrm>
              <a:off x="0" y="2010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6" name="Rectangle 80"/>
            <p:cNvSpPr/>
            <p:nvPr/>
          </p:nvSpPr>
          <p:spPr>
            <a:xfrm>
              <a:off x="291" y="2052"/>
              <a:ext cx="8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9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7" name="Rectangle 81"/>
            <p:cNvSpPr/>
            <p:nvPr/>
          </p:nvSpPr>
          <p:spPr>
            <a:xfrm>
              <a:off x="815" y="2206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8" name="Rectangle 82"/>
            <p:cNvSpPr/>
            <p:nvPr/>
          </p:nvSpPr>
          <p:spPr>
            <a:xfrm>
              <a:off x="815" y="2206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29" name="Rectangle 83"/>
            <p:cNvSpPr/>
            <p:nvPr/>
          </p:nvSpPr>
          <p:spPr>
            <a:xfrm>
              <a:off x="407" y="2206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0" name="Rectangle 84"/>
            <p:cNvSpPr/>
            <p:nvPr/>
          </p:nvSpPr>
          <p:spPr>
            <a:xfrm>
              <a:off x="407" y="2206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1" name="Rectangle 85"/>
            <p:cNvSpPr/>
            <p:nvPr/>
          </p:nvSpPr>
          <p:spPr>
            <a:xfrm>
              <a:off x="554" y="2248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88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2" name="Rectangle 86"/>
            <p:cNvSpPr/>
            <p:nvPr/>
          </p:nvSpPr>
          <p:spPr>
            <a:xfrm>
              <a:off x="0" y="2206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3" name="Rectangle 87"/>
            <p:cNvSpPr/>
            <p:nvPr/>
          </p:nvSpPr>
          <p:spPr>
            <a:xfrm>
              <a:off x="235" y="2248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10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4" name="Rectangle 88"/>
            <p:cNvSpPr/>
            <p:nvPr/>
          </p:nvSpPr>
          <p:spPr>
            <a:xfrm>
              <a:off x="815" y="2402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5" name="Rectangle 89"/>
            <p:cNvSpPr/>
            <p:nvPr/>
          </p:nvSpPr>
          <p:spPr>
            <a:xfrm>
              <a:off x="815" y="2402"/>
              <a:ext cx="407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6" name="Rectangle 90"/>
            <p:cNvSpPr/>
            <p:nvPr/>
          </p:nvSpPr>
          <p:spPr>
            <a:xfrm>
              <a:off x="407" y="2402"/>
              <a:ext cx="408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7" name="Rectangle 91"/>
            <p:cNvSpPr/>
            <p:nvPr/>
          </p:nvSpPr>
          <p:spPr>
            <a:xfrm>
              <a:off x="407" y="2402"/>
              <a:ext cx="408" cy="196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8" name="Rectangle 92"/>
            <p:cNvSpPr/>
            <p:nvPr/>
          </p:nvSpPr>
          <p:spPr>
            <a:xfrm>
              <a:off x="0" y="2402"/>
              <a:ext cx="40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39" name="Rectangle 93"/>
            <p:cNvSpPr/>
            <p:nvPr/>
          </p:nvSpPr>
          <p:spPr>
            <a:xfrm>
              <a:off x="235" y="2444"/>
              <a:ext cx="15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11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0" name="Rectangle 94"/>
            <p:cNvSpPr/>
            <p:nvPr/>
          </p:nvSpPr>
          <p:spPr>
            <a:xfrm>
              <a:off x="815" y="2598"/>
              <a:ext cx="407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1" name="Rectangle 95"/>
            <p:cNvSpPr/>
            <p:nvPr/>
          </p:nvSpPr>
          <p:spPr>
            <a:xfrm>
              <a:off x="815" y="2598"/>
              <a:ext cx="407" cy="19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2" name="Rectangle 96"/>
            <p:cNvSpPr/>
            <p:nvPr/>
          </p:nvSpPr>
          <p:spPr>
            <a:xfrm>
              <a:off x="407" y="2598"/>
              <a:ext cx="408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3" name="Rectangle 97"/>
            <p:cNvSpPr/>
            <p:nvPr/>
          </p:nvSpPr>
          <p:spPr>
            <a:xfrm>
              <a:off x="407" y="2598"/>
              <a:ext cx="408" cy="19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4" name="Rectangle 98"/>
            <p:cNvSpPr/>
            <p:nvPr/>
          </p:nvSpPr>
          <p:spPr>
            <a:xfrm>
              <a:off x="554" y="2641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90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5" name="Rectangle 99"/>
            <p:cNvSpPr/>
            <p:nvPr/>
          </p:nvSpPr>
          <p:spPr>
            <a:xfrm>
              <a:off x="0" y="2598"/>
              <a:ext cx="407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6" name="Rectangle 100"/>
            <p:cNvSpPr/>
            <p:nvPr/>
          </p:nvSpPr>
          <p:spPr>
            <a:xfrm>
              <a:off x="235" y="2641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12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7" name="Rectangle 101"/>
            <p:cNvSpPr/>
            <p:nvPr/>
          </p:nvSpPr>
          <p:spPr>
            <a:xfrm>
              <a:off x="1528" y="887"/>
              <a:ext cx="252" cy="1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8" name="Rectangle 102"/>
            <p:cNvSpPr/>
            <p:nvPr/>
          </p:nvSpPr>
          <p:spPr>
            <a:xfrm>
              <a:off x="1528" y="887"/>
              <a:ext cx="252" cy="14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49" name="Rectangle 103"/>
            <p:cNvSpPr/>
            <p:nvPr/>
          </p:nvSpPr>
          <p:spPr>
            <a:xfrm>
              <a:off x="1597" y="904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29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0" name="Rectangle 104"/>
            <p:cNvSpPr/>
            <p:nvPr/>
          </p:nvSpPr>
          <p:spPr>
            <a:xfrm>
              <a:off x="1780" y="887"/>
              <a:ext cx="253" cy="1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1" name="Rectangle 105"/>
            <p:cNvSpPr/>
            <p:nvPr/>
          </p:nvSpPr>
          <p:spPr>
            <a:xfrm>
              <a:off x="1780" y="887"/>
              <a:ext cx="253" cy="14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2" name="Rectangle 106"/>
            <p:cNvSpPr/>
            <p:nvPr/>
          </p:nvSpPr>
          <p:spPr>
            <a:xfrm>
              <a:off x="2252" y="887"/>
              <a:ext cx="254" cy="1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3" name="Rectangle 107"/>
            <p:cNvSpPr/>
            <p:nvPr/>
          </p:nvSpPr>
          <p:spPr>
            <a:xfrm>
              <a:off x="2252" y="887"/>
              <a:ext cx="254" cy="14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4" name="Rectangle 108"/>
            <p:cNvSpPr/>
            <p:nvPr/>
          </p:nvSpPr>
          <p:spPr>
            <a:xfrm>
              <a:off x="2322" y="904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55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5" name="Rectangle 109"/>
            <p:cNvSpPr/>
            <p:nvPr/>
          </p:nvSpPr>
          <p:spPr>
            <a:xfrm>
              <a:off x="2506" y="887"/>
              <a:ext cx="252" cy="1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6" name="Rectangle 110"/>
            <p:cNvSpPr/>
            <p:nvPr/>
          </p:nvSpPr>
          <p:spPr>
            <a:xfrm>
              <a:off x="2506" y="887"/>
              <a:ext cx="252" cy="14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7" name="Rectangle 111"/>
            <p:cNvSpPr/>
            <p:nvPr/>
          </p:nvSpPr>
          <p:spPr>
            <a:xfrm>
              <a:off x="1531" y="2630"/>
              <a:ext cx="253" cy="1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8" name="Rectangle 112"/>
            <p:cNvSpPr/>
            <p:nvPr/>
          </p:nvSpPr>
          <p:spPr>
            <a:xfrm>
              <a:off x="1531" y="2630"/>
              <a:ext cx="253" cy="14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59" name="Rectangle 113"/>
            <p:cNvSpPr/>
            <p:nvPr/>
          </p:nvSpPr>
          <p:spPr>
            <a:xfrm>
              <a:off x="1601" y="2647"/>
              <a:ext cx="162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77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60" name="Rectangle 114"/>
            <p:cNvSpPr/>
            <p:nvPr/>
          </p:nvSpPr>
          <p:spPr>
            <a:xfrm>
              <a:off x="1784" y="2630"/>
              <a:ext cx="253" cy="1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61" name="Rectangle 115"/>
            <p:cNvSpPr/>
            <p:nvPr/>
          </p:nvSpPr>
          <p:spPr>
            <a:xfrm>
              <a:off x="1784" y="2630"/>
              <a:ext cx="253" cy="147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62" name="Line 116"/>
            <p:cNvSpPr/>
            <p:nvPr/>
          </p:nvSpPr>
          <p:spPr>
            <a:xfrm>
              <a:off x="1906" y="960"/>
              <a:ext cx="238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3" name="Freeform 117"/>
            <p:cNvSpPr/>
            <p:nvPr/>
          </p:nvSpPr>
          <p:spPr>
            <a:xfrm>
              <a:off x="2134" y="926"/>
              <a:ext cx="118" cy="69"/>
            </a:xfrm>
            <a:custGeom>
              <a:avLst/>
              <a:gdLst>
                <a:gd name="txL" fmla="*/ 0 w 118"/>
                <a:gd name="txT" fmla="*/ 0 h 69"/>
                <a:gd name="txR" fmla="*/ 118 w 118"/>
                <a:gd name="txB" fmla="*/ 69 h 69"/>
              </a:gdLst>
              <a:ahLst/>
              <a:cxnLst>
                <a:cxn ang="0">
                  <a:pos x="0" y="0"/>
                </a:cxn>
                <a:cxn ang="0">
                  <a:pos x="118" y="34"/>
                </a:cxn>
                <a:cxn ang="0">
                  <a:pos x="0" y="69"/>
                </a:cxn>
                <a:cxn ang="0">
                  <a:pos x="0" y="0"/>
                </a:cxn>
              </a:cxnLst>
              <a:rect l="txL" t="txT" r="txR" b="txB"/>
              <a:pathLst>
                <a:path w="118" h="69">
                  <a:moveTo>
                    <a:pt x="0" y="0"/>
                  </a:moveTo>
                  <a:lnTo>
                    <a:pt x="118" y="34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7764" name="Line 118"/>
            <p:cNvSpPr/>
            <p:nvPr/>
          </p:nvSpPr>
          <p:spPr>
            <a:xfrm>
              <a:off x="1018" y="958"/>
              <a:ext cx="400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5" name="Freeform 119"/>
            <p:cNvSpPr/>
            <p:nvPr/>
          </p:nvSpPr>
          <p:spPr>
            <a:xfrm>
              <a:off x="1408" y="923"/>
              <a:ext cx="120" cy="69"/>
            </a:xfrm>
            <a:custGeom>
              <a:avLst/>
              <a:gdLst>
                <a:gd name="txL" fmla="*/ 0 w 120"/>
                <a:gd name="txT" fmla="*/ 0 h 69"/>
                <a:gd name="txR" fmla="*/ 120 w 120"/>
                <a:gd name="txB" fmla="*/ 69 h 69"/>
              </a:gdLst>
              <a:ahLst/>
              <a:cxnLst>
                <a:cxn ang="0">
                  <a:pos x="0" y="0"/>
                </a:cxn>
                <a:cxn ang="0">
                  <a:pos x="120" y="35"/>
                </a:cxn>
                <a:cxn ang="0">
                  <a:pos x="0" y="69"/>
                </a:cxn>
                <a:cxn ang="0">
                  <a:pos x="0" y="0"/>
                </a:cxn>
              </a:cxnLst>
              <a:rect l="txL" t="txT" r="txR" b="txB"/>
              <a:pathLst>
                <a:path w="120" h="69">
                  <a:moveTo>
                    <a:pt x="0" y="0"/>
                  </a:moveTo>
                  <a:lnTo>
                    <a:pt x="120" y="3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7766" name="Line 120"/>
            <p:cNvSpPr/>
            <p:nvPr/>
          </p:nvSpPr>
          <p:spPr>
            <a:xfrm>
              <a:off x="1018" y="2705"/>
              <a:ext cx="400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7" name="Freeform 121"/>
            <p:cNvSpPr/>
            <p:nvPr/>
          </p:nvSpPr>
          <p:spPr>
            <a:xfrm>
              <a:off x="1408" y="2671"/>
              <a:ext cx="120" cy="69"/>
            </a:xfrm>
            <a:custGeom>
              <a:avLst/>
              <a:gdLst>
                <a:gd name="txL" fmla="*/ 0 w 120"/>
                <a:gd name="txT" fmla="*/ 0 h 69"/>
                <a:gd name="txR" fmla="*/ 120 w 120"/>
                <a:gd name="txB" fmla="*/ 69 h 69"/>
              </a:gdLst>
              <a:ahLst/>
              <a:cxnLst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  <a:cxn ang="0">
                  <a:pos x="0" y="0"/>
                </a:cxn>
              </a:cxnLst>
              <a:rect l="txL" t="txT" r="txR" b="txB"/>
              <a:pathLst>
                <a:path w="120" h="69">
                  <a:moveTo>
                    <a:pt x="0" y="0"/>
                  </a:moveTo>
                  <a:lnTo>
                    <a:pt x="120" y="34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7768" name="Rectangle 122"/>
            <p:cNvSpPr/>
            <p:nvPr/>
          </p:nvSpPr>
          <p:spPr>
            <a:xfrm>
              <a:off x="917" y="287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69" name="Rectangle 123"/>
            <p:cNvSpPr/>
            <p:nvPr/>
          </p:nvSpPr>
          <p:spPr>
            <a:xfrm>
              <a:off x="1045" y="278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0" name="Rectangle 124"/>
            <p:cNvSpPr/>
            <p:nvPr/>
          </p:nvSpPr>
          <p:spPr>
            <a:xfrm>
              <a:off x="917" y="470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1" name="Rectangle 125"/>
            <p:cNvSpPr/>
            <p:nvPr/>
          </p:nvSpPr>
          <p:spPr>
            <a:xfrm>
              <a:off x="1045" y="461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2" name="Rectangle 126"/>
            <p:cNvSpPr/>
            <p:nvPr/>
          </p:nvSpPr>
          <p:spPr>
            <a:xfrm>
              <a:off x="917" y="688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3" name="Rectangle 127"/>
            <p:cNvSpPr/>
            <p:nvPr/>
          </p:nvSpPr>
          <p:spPr>
            <a:xfrm>
              <a:off x="1045" y="679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4" name="Rectangle 128"/>
            <p:cNvSpPr/>
            <p:nvPr/>
          </p:nvSpPr>
          <p:spPr>
            <a:xfrm>
              <a:off x="917" y="1076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5" name="Rectangle 129"/>
            <p:cNvSpPr/>
            <p:nvPr/>
          </p:nvSpPr>
          <p:spPr>
            <a:xfrm>
              <a:off x="1045" y="1067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6" name="Rectangle 130"/>
            <p:cNvSpPr/>
            <p:nvPr/>
          </p:nvSpPr>
          <p:spPr>
            <a:xfrm>
              <a:off x="917" y="1272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7" name="Rectangle 131"/>
            <p:cNvSpPr/>
            <p:nvPr/>
          </p:nvSpPr>
          <p:spPr>
            <a:xfrm>
              <a:off x="1045" y="1263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8" name="Rectangle 132"/>
            <p:cNvSpPr/>
            <p:nvPr/>
          </p:nvSpPr>
          <p:spPr>
            <a:xfrm>
              <a:off x="917" y="1482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79" name="Rectangle 133"/>
            <p:cNvSpPr/>
            <p:nvPr/>
          </p:nvSpPr>
          <p:spPr>
            <a:xfrm>
              <a:off x="1045" y="1473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0" name="Rectangle 134"/>
            <p:cNvSpPr/>
            <p:nvPr/>
          </p:nvSpPr>
          <p:spPr>
            <a:xfrm>
              <a:off x="908" y="1669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1" name="Rectangle 135"/>
            <p:cNvSpPr/>
            <p:nvPr/>
          </p:nvSpPr>
          <p:spPr>
            <a:xfrm>
              <a:off x="1036" y="1660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2" name="Rectangle 136"/>
            <p:cNvSpPr/>
            <p:nvPr/>
          </p:nvSpPr>
          <p:spPr>
            <a:xfrm>
              <a:off x="917" y="1847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3" name="Rectangle 137"/>
            <p:cNvSpPr/>
            <p:nvPr/>
          </p:nvSpPr>
          <p:spPr>
            <a:xfrm>
              <a:off x="1045" y="1838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4" name="Rectangle 138"/>
            <p:cNvSpPr/>
            <p:nvPr/>
          </p:nvSpPr>
          <p:spPr>
            <a:xfrm>
              <a:off x="917" y="2066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5" name="Rectangle 139"/>
            <p:cNvSpPr/>
            <p:nvPr/>
          </p:nvSpPr>
          <p:spPr>
            <a:xfrm>
              <a:off x="1045" y="2057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6" name="Rectangle 140"/>
            <p:cNvSpPr/>
            <p:nvPr/>
          </p:nvSpPr>
          <p:spPr>
            <a:xfrm>
              <a:off x="917" y="2253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7" name="Rectangle 141"/>
            <p:cNvSpPr/>
            <p:nvPr/>
          </p:nvSpPr>
          <p:spPr>
            <a:xfrm>
              <a:off x="1045" y="2244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8" name="Rectangle 142"/>
            <p:cNvSpPr/>
            <p:nvPr/>
          </p:nvSpPr>
          <p:spPr>
            <a:xfrm>
              <a:off x="908" y="2462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89" name="Rectangle 143"/>
            <p:cNvSpPr/>
            <p:nvPr/>
          </p:nvSpPr>
          <p:spPr>
            <a:xfrm>
              <a:off x="1036" y="2454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90" name="Rectangle 144"/>
            <p:cNvSpPr/>
            <p:nvPr/>
          </p:nvSpPr>
          <p:spPr>
            <a:xfrm>
              <a:off x="1834" y="2659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91" name="Rectangle 145"/>
            <p:cNvSpPr/>
            <p:nvPr/>
          </p:nvSpPr>
          <p:spPr>
            <a:xfrm>
              <a:off x="1962" y="2650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92" name="Rectangle 146"/>
            <p:cNvSpPr/>
            <p:nvPr/>
          </p:nvSpPr>
          <p:spPr>
            <a:xfrm>
              <a:off x="2578" y="911"/>
              <a:ext cx="14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∧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93" name="Rectangle 147"/>
            <p:cNvSpPr/>
            <p:nvPr/>
          </p:nvSpPr>
          <p:spPr>
            <a:xfrm>
              <a:off x="2705" y="902"/>
              <a:ext cx="41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000" dirty="0">
                  <a:latin typeface="Arial" panose="02080604020202020204" pitchFamily="34" charset="0"/>
                </a:rPr>
                <a:t> </a:t>
              </a:r>
              <a:endParaRPr lang="zh-CN" altLang="en-US" sz="2000" dirty="0">
                <a:latin typeface="Arial" panose="02080604020202020204" pitchFamily="34" charset="0"/>
              </a:endParaRPr>
            </a:p>
          </p:txBody>
        </p:sp>
        <p:sp>
          <p:nvSpPr>
            <p:cNvPr id="27794" name="Rectangle 148"/>
            <p:cNvSpPr/>
            <p:nvPr/>
          </p:nvSpPr>
          <p:spPr>
            <a:xfrm>
              <a:off x="1522" y="709"/>
              <a:ext cx="284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000" dirty="0">
                  <a:latin typeface="Arial" panose="02080604020202020204" pitchFamily="34" charset="0"/>
                </a:rPr>
                <a:t>data</a:t>
              </a:r>
              <a:endParaRPr lang="en-US" altLang="zh-CN" sz="2000" dirty="0">
                <a:latin typeface="Arial" panose="02080604020202020204" pitchFamily="34" charset="0"/>
              </a:endParaRPr>
            </a:p>
          </p:txBody>
        </p:sp>
        <p:sp>
          <p:nvSpPr>
            <p:cNvPr id="27795" name="Rectangle 149"/>
            <p:cNvSpPr/>
            <p:nvPr/>
          </p:nvSpPr>
          <p:spPr>
            <a:xfrm>
              <a:off x="1854" y="698"/>
              <a:ext cx="276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000" dirty="0">
                  <a:latin typeface="Arial" panose="02080604020202020204" pitchFamily="34" charset="0"/>
                </a:rPr>
                <a:t>next</a:t>
              </a:r>
              <a:endParaRPr lang="en-US" altLang="zh-CN" sz="2000" dirty="0">
                <a:latin typeface="Arial" panose="0208060402020202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2"/>
          <p:cNvSpPr/>
          <p:nvPr/>
        </p:nvSpPr>
        <p:spPr>
          <a:xfrm>
            <a:off x="4013200" y="3136900"/>
            <a:ext cx="838200" cy="45720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b="1" dirty="0">
                <a:solidFill>
                  <a:srgbClr val="080808"/>
                </a:solidFill>
                <a:latin typeface="Arial" panose="02080604020202020204" pitchFamily="34" charset="0"/>
              </a:rPr>
              <a:t>36</a:t>
            </a:r>
            <a:endParaRPr lang="en-US" altLang="zh-CN" b="1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44035" name="Line 23"/>
          <p:cNvSpPr/>
          <p:nvPr/>
        </p:nvSpPr>
        <p:spPr>
          <a:xfrm>
            <a:off x="4546600" y="3136900"/>
            <a:ext cx="0" cy="457200"/>
          </a:xfrm>
          <a:prstGeom prst="line">
            <a:avLst/>
          </a:prstGeom>
          <a:ln w="9525" cap="flat" cmpd="sng">
            <a:solidFill>
              <a:srgbClr val="08080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6" name="Rectangle 30"/>
          <p:cNvSpPr/>
          <p:nvPr/>
        </p:nvSpPr>
        <p:spPr>
          <a:xfrm>
            <a:off x="3868738" y="5245100"/>
            <a:ext cx="838200" cy="45720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44037" name="Line 31"/>
          <p:cNvSpPr/>
          <p:nvPr/>
        </p:nvSpPr>
        <p:spPr>
          <a:xfrm>
            <a:off x="4402138" y="5245100"/>
            <a:ext cx="0" cy="457200"/>
          </a:xfrm>
          <a:prstGeom prst="line">
            <a:avLst/>
          </a:prstGeom>
          <a:ln w="9525" cap="flat" cmpd="sng">
            <a:solidFill>
              <a:srgbClr val="08080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8" name="Rectangle 32"/>
          <p:cNvSpPr/>
          <p:nvPr/>
        </p:nvSpPr>
        <p:spPr>
          <a:xfrm>
            <a:off x="5072063" y="5245100"/>
            <a:ext cx="838200" cy="45720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b="1" dirty="0">
                <a:solidFill>
                  <a:srgbClr val="080808"/>
                </a:solidFill>
                <a:latin typeface="Arial" panose="02080604020202020204" pitchFamily="34" charset="0"/>
              </a:rPr>
              <a:t>82</a:t>
            </a:r>
            <a:endParaRPr lang="en-US" altLang="zh-CN" b="1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44039" name="Line 33"/>
          <p:cNvSpPr/>
          <p:nvPr/>
        </p:nvSpPr>
        <p:spPr>
          <a:xfrm>
            <a:off x="5605463" y="5245100"/>
            <a:ext cx="0" cy="457200"/>
          </a:xfrm>
          <a:prstGeom prst="line">
            <a:avLst/>
          </a:prstGeom>
          <a:ln w="9525" cap="flat" cmpd="sng">
            <a:solidFill>
              <a:srgbClr val="08080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0" name="Line 44"/>
          <p:cNvSpPr/>
          <p:nvPr/>
        </p:nvSpPr>
        <p:spPr>
          <a:xfrm>
            <a:off x="4554538" y="5473700"/>
            <a:ext cx="539750" cy="0"/>
          </a:xfrm>
          <a:prstGeom prst="line">
            <a:avLst/>
          </a:prstGeom>
          <a:ln w="19050" cap="flat" cmpd="sng">
            <a:solidFill>
              <a:srgbClr val="08080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1" name="Text Box 55"/>
          <p:cNvSpPr txBox="1"/>
          <p:nvPr/>
        </p:nvSpPr>
        <p:spPr>
          <a:xfrm>
            <a:off x="3915411" y="5286375"/>
            <a:ext cx="436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rgbClr val="080808"/>
                </a:solidFill>
                <a:latin typeface="Arial" panose="02080604020202020204" pitchFamily="34" charset="0"/>
              </a:rPr>
              <a:t>68</a:t>
            </a:r>
            <a:endParaRPr lang="en-US" altLang="zh-CN" b="1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44042" name="Text Box 59"/>
          <p:cNvSpPr txBox="1"/>
          <p:nvPr/>
        </p:nvSpPr>
        <p:spPr>
          <a:xfrm>
            <a:off x="4459129" y="3074988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  <a:sym typeface="Symbol" panose="05050102010706020507" pitchFamily="18" charset="2"/>
              </a:rPr>
              <a:t></a:t>
            </a:r>
            <a:endParaRPr lang="en-US" altLang="zh-CN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44043" name="Text Box 62"/>
          <p:cNvSpPr txBox="1"/>
          <p:nvPr/>
        </p:nvSpPr>
        <p:spPr>
          <a:xfrm>
            <a:off x="5517992" y="51689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  <a:sym typeface="Symbol" panose="05050102010706020507" pitchFamily="18" charset="2"/>
              </a:rPr>
              <a:t></a:t>
            </a:r>
            <a:endParaRPr lang="en-US" altLang="zh-CN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44044" name="Text Box 66"/>
          <p:cNvSpPr txBox="1"/>
          <p:nvPr/>
        </p:nvSpPr>
        <p:spPr>
          <a:xfrm>
            <a:off x="5924868" y="3900488"/>
            <a:ext cx="4288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ASL=(6×1+2×2+3)/9=13/9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28685" name="Text Box 67"/>
          <p:cNvSpPr txBox="1"/>
          <p:nvPr/>
        </p:nvSpPr>
        <p:spPr>
          <a:xfrm>
            <a:off x="1641475" y="471488"/>
            <a:ext cx="861695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练习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: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关键字集合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{19, 01, 23, 14, 55, 68, 11, 82, 36} 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，哈希函数为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H(key)=key MOD 7</a:t>
            </a:r>
            <a:endParaRPr lang="en-US" altLang="zh-CN" sz="2800" dirty="0">
              <a:latin typeface="Arial" panose="02080604020202020204" pitchFamily="34" charset="0"/>
              <a:ea typeface="隶书" pitchFamily="49" charset="-122"/>
            </a:endParaRPr>
          </a:p>
        </p:txBody>
      </p:sp>
      <p:graphicFrame>
        <p:nvGraphicFramePr>
          <p:cNvPr id="44046" name="Group 14"/>
          <p:cNvGraphicFramePr>
            <a:graphicFrameLocks noGrp="1"/>
          </p:cNvGraphicFramePr>
          <p:nvPr/>
        </p:nvGraphicFramePr>
        <p:xfrm>
          <a:off x="2006600" y="2589213"/>
          <a:ext cx="1679575" cy="3630295"/>
        </p:xfrm>
        <a:graphic>
          <a:graphicData uri="http://schemas.openxmlformats.org/drawingml/2006/table">
            <a:tbl>
              <a:tblPr/>
              <a:tblGrid>
                <a:gridCol w="468630"/>
                <a:gridCol w="663575"/>
                <a:gridCol w="54737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14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^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^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^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^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55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^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79" name="TextBox 51"/>
          <p:cNvSpPr txBox="1"/>
          <p:nvPr/>
        </p:nvSpPr>
        <p:spPr>
          <a:xfrm>
            <a:off x="1714500" y="1420813"/>
            <a:ext cx="553339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{19, 01, 23, 14, 55, 68, 11, 82, 36}</a:t>
            </a:r>
            <a:endParaRPr lang="en-US" altLang="zh-CN" sz="2800" dirty="0">
              <a:latin typeface="Arial" panose="02080604020202020204" pitchFamily="34" charset="0"/>
              <a:ea typeface="隶书" pitchFamily="49" charset="-122"/>
            </a:endParaRPr>
          </a:p>
          <a:p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5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1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2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0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6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5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4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5</a:t>
            </a:r>
            <a:r>
              <a:rPr lang="zh-CN" altLang="en-US" sz="2800" dirty="0">
                <a:latin typeface="Arial" panose="02080604020202020204" pitchFamily="34" charset="0"/>
                <a:ea typeface="隶书" pitchFamily="49" charset="-122"/>
              </a:rPr>
              <a:t>    </a:t>
            </a:r>
            <a:r>
              <a:rPr lang="en-US" altLang="zh-CN" sz="2800" dirty="0">
                <a:latin typeface="Arial" panose="02080604020202020204" pitchFamily="34" charset="0"/>
                <a:ea typeface="隶书" pitchFamily="49" charset="-122"/>
              </a:rPr>
              <a:t>1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4080" name="Line 43"/>
          <p:cNvSpPr/>
          <p:nvPr/>
        </p:nvSpPr>
        <p:spPr>
          <a:xfrm>
            <a:off x="3503613" y="5473700"/>
            <a:ext cx="395287" cy="0"/>
          </a:xfrm>
          <a:prstGeom prst="line">
            <a:avLst/>
          </a:prstGeom>
          <a:ln w="19050" cap="flat" cmpd="sng">
            <a:solidFill>
              <a:srgbClr val="08080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81" name="Line 42"/>
          <p:cNvSpPr/>
          <p:nvPr/>
        </p:nvSpPr>
        <p:spPr>
          <a:xfrm>
            <a:off x="3475038" y="3365500"/>
            <a:ext cx="539750" cy="0"/>
          </a:xfrm>
          <a:prstGeom prst="line">
            <a:avLst/>
          </a:prstGeom>
          <a:ln w="19050" cap="flat" cmpd="sng">
            <a:solidFill>
              <a:srgbClr val="080808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ldLvl="0" animBg="1"/>
      <p:bldP spid="44036" grpId="0" bldLvl="0" animBg="1"/>
      <p:bldP spid="44038" grpId="0" bldLvl="0" animBg="1"/>
      <p:bldP spid="44041" grpId="0"/>
      <p:bldP spid="44042" grpId="0"/>
      <p:bldP spid="44043" grpId="0"/>
      <p:bldP spid="44044" grpId="0"/>
      <p:bldP spid="440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1806575" y="288925"/>
            <a:ext cx="29019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②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直接定址法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SimSun" pitchFamily="2" charset="-122"/>
              <a:cs typeface="+mn-cs"/>
            </a:endParaRPr>
          </a:p>
        </p:txBody>
      </p:sp>
      <p:sp>
        <p:nvSpPr>
          <p:cNvPr id="29699" name="Text Box 7"/>
          <p:cNvSpPr txBox="1"/>
          <p:nvPr/>
        </p:nvSpPr>
        <p:spPr>
          <a:xfrm>
            <a:off x="2225675" y="931863"/>
            <a:ext cx="7083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Arial" panose="02080604020202020204" pitchFamily="34" charset="0"/>
              </a:rPr>
              <a:t>          h(K) =aK + C </a:t>
            </a:r>
            <a:endParaRPr lang="en-US" altLang="zh-CN" sz="2400" dirty="0">
              <a:solidFill>
                <a:schemeClr val="tx2"/>
              </a:solidFill>
              <a:latin typeface="Arial" panose="02080604020202020204" pitchFamily="34" charset="0"/>
            </a:endParaRPr>
          </a:p>
        </p:txBody>
      </p:sp>
      <p:pic>
        <p:nvPicPr>
          <p:cNvPr id="45060" name="图片 6"/>
          <p:cNvPicPr>
            <a:picLocks noChangeAspect="1"/>
          </p:cNvPicPr>
          <p:nvPr/>
        </p:nvPicPr>
        <p:blipFill>
          <a:blip r:embed="rId1"/>
          <a:srcRect l="12100" t="15784" r="24162" b="63680"/>
          <a:stretch>
            <a:fillRect/>
          </a:stretch>
        </p:blipFill>
        <p:spPr>
          <a:xfrm>
            <a:off x="2152650" y="1347788"/>
            <a:ext cx="6316663" cy="1387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图片 7"/>
          <p:cNvPicPr>
            <a:picLocks noChangeAspect="1"/>
          </p:cNvPicPr>
          <p:nvPr/>
        </p:nvPicPr>
        <p:blipFill>
          <a:blip r:embed="rId1"/>
          <a:srcRect l="12100" t="36671" r="15112" b="55547"/>
          <a:stretch>
            <a:fillRect/>
          </a:stretch>
        </p:blipFill>
        <p:spPr>
          <a:xfrm>
            <a:off x="2116138" y="2662238"/>
            <a:ext cx="5878512" cy="58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2" name="图片 8"/>
          <p:cNvPicPr>
            <a:picLocks noChangeAspect="1"/>
          </p:cNvPicPr>
          <p:nvPr/>
        </p:nvPicPr>
        <p:blipFill>
          <a:blip r:embed="rId1"/>
          <a:srcRect l="16174" t="44453" r="18100" b="29251"/>
          <a:stretch>
            <a:fillRect/>
          </a:stretch>
        </p:blipFill>
        <p:spPr>
          <a:xfrm>
            <a:off x="2517775" y="3100388"/>
            <a:ext cx="5851525" cy="2019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图片 9"/>
          <p:cNvPicPr>
            <a:picLocks noChangeAspect="1"/>
          </p:cNvPicPr>
          <p:nvPr/>
        </p:nvPicPr>
        <p:blipFill>
          <a:blip r:embed="rId1"/>
          <a:srcRect l="12100" t="71170" r="36635" b="22485"/>
          <a:stretch>
            <a:fillRect/>
          </a:stretch>
        </p:blipFill>
        <p:spPr>
          <a:xfrm>
            <a:off x="2189163" y="5072063"/>
            <a:ext cx="4340225" cy="58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4" name="Text Box 7"/>
          <p:cNvSpPr txBox="1"/>
          <p:nvPr/>
        </p:nvSpPr>
        <p:spPr>
          <a:xfrm>
            <a:off x="2225675" y="5665788"/>
            <a:ext cx="70834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</a:rPr>
              <a:t>优点：</a:t>
            </a:r>
            <a:r>
              <a:rPr lang="zh-CN" altLang="en-US" sz="2400" b="1" dirty="0">
                <a:solidFill>
                  <a:srgbClr val="080808"/>
                </a:solidFill>
                <a:latin typeface="楷体_GB2312" pitchFamily="49" charset="-122"/>
              </a:rPr>
              <a:t>计算简单，不会发生冲突 </a:t>
            </a:r>
            <a:endParaRPr lang="zh-CN" altLang="en-US" sz="2400" b="1" dirty="0">
              <a:solidFill>
                <a:srgbClr val="080808"/>
              </a:solidFill>
              <a:latin typeface="楷体_GB2312" pitchFamily="49" charset="-122"/>
            </a:endParaRPr>
          </a:p>
          <a:p>
            <a:pPr eaLnBrk="0" hangingPunct="0"/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</a:rPr>
              <a:t>缺点：</a:t>
            </a:r>
            <a:r>
              <a:rPr lang="zh-CN" altLang="en-US" sz="2400" b="1" dirty="0">
                <a:solidFill>
                  <a:srgbClr val="080808"/>
                </a:solidFill>
                <a:latin typeface="楷体_GB2312" pitchFamily="49" charset="-122"/>
              </a:rPr>
              <a:t>有可能造成内存单元的大量浪费</a:t>
            </a:r>
            <a:r>
              <a:rPr lang="zh-CN" altLang="en-US" sz="2400" b="1" dirty="0">
                <a:solidFill>
                  <a:schemeClr val="tx2"/>
                </a:solidFill>
                <a:latin typeface="Arial" panose="02080604020202020204" pitchFamily="34" charset="0"/>
              </a:rPr>
              <a:t> </a:t>
            </a:r>
            <a:endParaRPr lang="zh-CN" altLang="en-US" sz="2400" b="1" dirty="0">
              <a:solidFill>
                <a:schemeClr val="tx2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4197350" y="361950"/>
            <a:ext cx="3276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</a:rPr>
              <a:t>6</a:t>
            </a:r>
            <a:r>
              <a:rPr lang="zh-CN" altLang="en-US" sz="3200" dirty="0">
                <a:latin typeface="楷体_GB2312" pitchFamily="49" charset="-122"/>
              </a:rPr>
              <a:t>.</a:t>
            </a:r>
            <a:r>
              <a:rPr lang="en-US" altLang="zh-CN" sz="3200" dirty="0">
                <a:latin typeface="楷体_GB2312" pitchFamily="49" charset="-122"/>
              </a:rPr>
              <a:t>5</a:t>
            </a:r>
            <a:r>
              <a:rPr lang="zh-CN" altLang="en-US" sz="3200" dirty="0">
                <a:latin typeface="楷体_GB2312" pitchFamily="49" charset="-122"/>
              </a:rPr>
              <a:t> 散列 </a:t>
            </a:r>
            <a:endParaRPr lang="zh-CN" altLang="en-US" sz="3200" dirty="0">
              <a:latin typeface="楷体_GB2312" pitchFamily="49" charset="-122"/>
            </a:endParaRPr>
          </a:p>
        </p:txBody>
      </p:sp>
      <p:sp>
        <p:nvSpPr>
          <p:cNvPr id="18435" name="Text Box 7"/>
          <p:cNvSpPr txBox="1"/>
          <p:nvPr/>
        </p:nvSpPr>
        <p:spPr>
          <a:xfrm>
            <a:off x="1506538" y="954088"/>
            <a:ext cx="52292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80808"/>
                </a:solidFill>
                <a:latin typeface="楷体_GB2312" pitchFamily="49" charset="-122"/>
              </a:rPr>
              <a:t>6.5.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1.哈希表 </a:t>
            </a:r>
            <a:endParaRPr lang="zh-CN" altLang="en-US" sz="2800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30724" name="Rectangle 8"/>
          <p:cNvSpPr/>
          <p:nvPr/>
        </p:nvSpPr>
        <p:spPr>
          <a:xfrm>
            <a:off x="1733550" y="1538288"/>
            <a:ext cx="8610600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800" dirty="0">
                <a:solidFill>
                  <a:srgbClr val="0000FF"/>
                </a:solidFill>
                <a:latin typeface="Arial" panose="02080604020202020204" pitchFamily="34" charset="0"/>
              </a:rPr>
              <a:t>构造方法是：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设要存储的数据元素个数为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n</a:t>
            </a:r>
            <a:r>
              <a:rPr lang="en-US" altLang="x-none" sz="2800" dirty="0">
                <a:solidFill>
                  <a:srgbClr val="080808"/>
                </a:solidFill>
                <a:latin typeface="Arial" panose="02080604020202020204" pitchFamily="34" charset="0"/>
              </a:rPr>
              <a:t>，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设置一个长度为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m</a:t>
            </a:r>
            <a:r>
              <a:rPr lang="en-US" altLang="x-none" sz="2800" dirty="0">
                <a:solidFill>
                  <a:srgbClr val="080808"/>
                </a:solidFill>
                <a:latin typeface="Arial" panose="02080604020202020204" pitchFamily="34" charset="0"/>
              </a:rPr>
              <a:t>（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m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≥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n</a:t>
            </a:r>
            <a:r>
              <a:rPr lang="en-US" altLang="x-none" sz="2800" dirty="0">
                <a:solidFill>
                  <a:srgbClr val="080808"/>
                </a:solidFill>
                <a:latin typeface="Arial" panose="02080604020202020204" pitchFamily="34" charset="0"/>
              </a:rPr>
              <a:t>）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的连续内存单元；分别以每个数据元素的关键字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i="1" baseline="-30000" dirty="0">
                <a:solidFill>
                  <a:srgbClr val="080808"/>
                </a:solidFill>
                <a:latin typeface="Arial" panose="02080604020202020204" pitchFamily="34" charset="0"/>
              </a:rPr>
              <a:t>i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（0≤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≤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n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-1</a:t>
            </a:r>
            <a:r>
              <a:rPr lang="en-US" altLang="x-none" sz="2800" dirty="0">
                <a:solidFill>
                  <a:srgbClr val="080808"/>
                </a:solidFill>
                <a:latin typeface="Arial" panose="02080604020202020204" pitchFamily="34" charset="0"/>
              </a:rPr>
              <a:t>）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为自变量，通过哈希函数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h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(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i="1" baseline="-30000" dirty="0">
                <a:solidFill>
                  <a:srgbClr val="080808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)</a:t>
            </a:r>
            <a:r>
              <a:rPr lang="en-US" altLang="x-none" sz="2800" dirty="0">
                <a:solidFill>
                  <a:srgbClr val="080808"/>
                </a:solidFill>
                <a:latin typeface="Arial" panose="02080604020202020204" pitchFamily="34" charset="0"/>
              </a:rPr>
              <a:t>，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把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i="1" baseline="-30000" dirty="0">
                <a:solidFill>
                  <a:srgbClr val="080808"/>
                </a:solidFill>
                <a:latin typeface="Arial" panose="02080604020202020204" pitchFamily="34" charset="0"/>
              </a:rPr>
              <a:t>i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映射为内存单元的某个地址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h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(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i="1" baseline="-30000" dirty="0">
                <a:solidFill>
                  <a:srgbClr val="080808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)</a:t>
            </a:r>
            <a:r>
              <a:rPr lang="en-US" altLang="x-none" sz="2800" dirty="0">
                <a:solidFill>
                  <a:srgbClr val="080808"/>
                </a:solidFill>
                <a:latin typeface="Arial" panose="02080604020202020204" pitchFamily="34" charset="0"/>
              </a:rPr>
              <a:t>，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并把该数据元素存储在这个内存单元中。 </a:t>
            </a:r>
            <a:endParaRPr lang="en-US" altLang="zh-CN" sz="2800" dirty="0">
              <a:solidFill>
                <a:srgbClr val="080808"/>
              </a:solidFill>
              <a:latin typeface="Arial" panose="02080604020202020204" pitchFamily="34" charset="0"/>
            </a:endParaRPr>
          </a:p>
          <a:p>
            <a:pPr algn="just"/>
            <a:r>
              <a:rPr lang="en-US" altLang="zh-CN" sz="2800" dirty="0">
                <a:solidFill>
                  <a:srgbClr val="080808"/>
                </a:solidFill>
                <a:latin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装填因子是</a:t>
            </a:r>
            <a:r>
              <a:rPr lang="en-US" altLang="zh-CN" sz="2800" dirty="0">
                <a:solidFill>
                  <a:srgbClr val="080808"/>
                </a:solidFill>
                <a:latin typeface="楷体_GB2312" pitchFamily="49" charset="-122"/>
              </a:rPr>
              <a:t>α＝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ｎ/ｍ</a:t>
            </a:r>
            <a:endParaRPr lang="en-US" altLang="x-none" sz="2800" dirty="0">
              <a:solidFill>
                <a:srgbClr val="080808"/>
              </a:solidFill>
              <a:latin typeface="Arial" panose="02080604020202020204" pitchFamily="34" charset="0"/>
            </a:endParaRPr>
          </a:p>
          <a:p>
            <a:pPr algn="just"/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       哈希函数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h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(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i="1" baseline="-30000" dirty="0">
                <a:solidFill>
                  <a:srgbClr val="080808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)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实际上是关键字</a:t>
            </a:r>
            <a:r>
              <a:rPr lang="en-US" altLang="zh-CN" sz="2800" i="1" dirty="0">
                <a:solidFill>
                  <a:srgbClr val="080808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i="1" baseline="-30000" dirty="0">
                <a:solidFill>
                  <a:srgbClr val="080808"/>
                </a:solidFill>
                <a:latin typeface="Arial" panose="02080604020202020204" pitchFamily="34" charset="0"/>
              </a:rPr>
              <a:t>i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到内存单元的映射，因此，</a:t>
            </a:r>
            <a:r>
              <a:rPr lang="en-US" altLang="zh-CN" sz="2800" i="1" dirty="0">
                <a:solidFill>
                  <a:srgbClr val="FF0066"/>
                </a:solidFill>
                <a:latin typeface="Arial" panose="02080604020202020204" pitchFamily="34" charset="0"/>
              </a:rPr>
              <a:t>h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(</a:t>
            </a:r>
            <a:r>
              <a:rPr lang="en-US" altLang="zh-CN" sz="2800" i="1" dirty="0">
                <a:solidFill>
                  <a:srgbClr val="FF0066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i="1" baseline="-30000" dirty="0">
                <a:solidFill>
                  <a:srgbClr val="FF0066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)</a:t>
            </a:r>
            <a:r>
              <a:rPr lang="zh-CN" altLang="en-US" sz="2800" dirty="0">
                <a:solidFill>
                  <a:srgbClr val="FF0066"/>
                </a:solidFill>
                <a:latin typeface="Arial" panose="02080604020202020204" pitchFamily="34" charset="0"/>
              </a:rPr>
              <a:t>也称为哈希地址，哈希表也称作散列表。</a:t>
            </a:r>
            <a:endParaRPr lang="zh-CN" altLang="en-US" sz="2800" dirty="0">
              <a:solidFill>
                <a:srgbClr val="FF0066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138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1814513" y="544513"/>
            <a:ext cx="86106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        构造哈希表时出现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K</a:t>
            </a:r>
            <a:r>
              <a:rPr lang="en-US" altLang="zh-CN" sz="2800" baseline="-30000" dirty="0">
                <a:solidFill>
                  <a:srgbClr val="FF0066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≠K</a:t>
            </a:r>
            <a:r>
              <a:rPr lang="en-US" altLang="zh-CN" sz="2800" baseline="-30000" dirty="0">
                <a:solidFill>
                  <a:srgbClr val="FF0066"/>
                </a:solidFill>
                <a:latin typeface="Arial" panose="02080604020202020204" pitchFamily="34" charset="0"/>
              </a:rPr>
              <a:t>j</a:t>
            </a:r>
            <a:r>
              <a:rPr lang="en-US" altLang="x-none" sz="2800" dirty="0">
                <a:solidFill>
                  <a:srgbClr val="FF0066"/>
                </a:solidFill>
                <a:latin typeface="Arial" panose="02080604020202020204" pitchFamily="34" charset="0"/>
              </a:rPr>
              <a:t>（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i≠j</a:t>
            </a:r>
            <a:r>
              <a:rPr lang="en-US" altLang="x-none" sz="2800" dirty="0">
                <a:solidFill>
                  <a:srgbClr val="FF0066"/>
                </a:solidFill>
                <a:latin typeface="Arial" panose="02080604020202020204" pitchFamily="34" charset="0"/>
              </a:rPr>
              <a:t>）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,</a:t>
            </a:r>
            <a:r>
              <a:rPr lang="zh-CN" altLang="en-US" sz="2800" dirty="0">
                <a:solidFill>
                  <a:srgbClr val="FF0066"/>
                </a:solidFill>
                <a:latin typeface="Arial" panose="02080604020202020204" pitchFamily="34" charset="0"/>
              </a:rPr>
              <a:t>但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h(K</a:t>
            </a:r>
            <a:r>
              <a:rPr lang="en-US" altLang="zh-CN" sz="2800" baseline="-30000" dirty="0">
                <a:solidFill>
                  <a:srgbClr val="FF0066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)=h(K</a:t>
            </a:r>
            <a:r>
              <a:rPr lang="en-US" altLang="zh-CN" sz="2800" baseline="-30000" dirty="0">
                <a:solidFill>
                  <a:srgbClr val="FF0066"/>
                </a:solidFill>
                <a:latin typeface="Arial" panose="02080604020202020204" pitchFamily="34" charset="0"/>
              </a:rPr>
              <a:t>j</a:t>
            </a:r>
            <a:r>
              <a:rPr lang="en-US" altLang="zh-CN" sz="2800" dirty="0">
                <a:solidFill>
                  <a:srgbClr val="FF0066"/>
                </a:solidFill>
                <a:latin typeface="Arial" panose="02080604020202020204" pitchFamily="34" charset="0"/>
              </a:rPr>
              <a:t>)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的现象称作</a:t>
            </a:r>
            <a:r>
              <a:rPr lang="zh-CN" altLang="en-US" sz="2800" dirty="0">
                <a:solidFill>
                  <a:srgbClr val="0000FF"/>
                </a:solidFill>
                <a:latin typeface="Arial" panose="02080604020202020204" pitchFamily="34" charset="0"/>
              </a:rPr>
              <a:t>哈希冲突。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这种具有</a:t>
            </a:r>
            <a:r>
              <a:rPr lang="zh-CN" altLang="en-US" sz="2800" dirty="0">
                <a:solidFill>
                  <a:srgbClr val="FF0066"/>
                </a:solidFill>
                <a:latin typeface="Arial" panose="02080604020202020204" pitchFamily="34" charset="0"/>
              </a:rPr>
              <a:t>不同关键字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而具有</a:t>
            </a:r>
            <a:r>
              <a:rPr lang="zh-CN" altLang="en-US" sz="2800" dirty="0">
                <a:solidFill>
                  <a:srgbClr val="FF0066"/>
                </a:solidFill>
                <a:latin typeface="Arial" panose="02080604020202020204" pitchFamily="34" charset="0"/>
              </a:rPr>
              <a:t>相同哈希地址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的数据元素称作“同义词”，由同义词引起的冲突称作</a:t>
            </a:r>
            <a:r>
              <a:rPr lang="zh-CN" altLang="en-US" sz="2800" dirty="0">
                <a:solidFill>
                  <a:srgbClr val="0000FF"/>
                </a:solidFill>
                <a:latin typeface="Arial" panose="02080604020202020204" pitchFamily="34" charset="0"/>
              </a:rPr>
              <a:t>同义词冲突</a:t>
            </a:r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。</a:t>
            </a:r>
            <a:endParaRPr lang="en-US" altLang="x-none" sz="2800" dirty="0">
              <a:solidFill>
                <a:srgbClr val="080808"/>
              </a:solidFill>
              <a:latin typeface="Arial" panose="02080604020202020204" pitchFamily="34" charset="0"/>
            </a:endParaRPr>
          </a:p>
          <a:p>
            <a:pPr algn="just"/>
            <a:endParaRPr lang="zh-CN" altLang="en-US" sz="2800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1738313" y="2657475"/>
            <a:ext cx="8929687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        解决哈希冲突的基本思想是</a:t>
            </a:r>
            <a:r>
              <a:rPr lang="zh-CN" altLang="en-US" sz="2800" dirty="0">
                <a:solidFill>
                  <a:srgbClr val="0000FF"/>
                </a:solidFill>
                <a:latin typeface="Arial" panose="02080604020202020204" pitchFamily="34" charset="0"/>
              </a:rPr>
              <a:t>通过哈希冲突函数产生一个新的哈希地址使</a:t>
            </a:r>
            <a:r>
              <a:rPr lang="en-US" altLang="zh-CN" sz="2800" dirty="0">
                <a:solidFill>
                  <a:srgbClr val="0000FF"/>
                </a:solidFill>
                <a:latin typeface="Arial" panose="02080604020202020204" pitchFamily="34" charset="0"/>
              </a:rPr>
              <a:t>h</a:t>
            </a:r>
            <a:r>
              <a:rPr lang="en-US" altLang="zh-CN" sz="2800" baseline="-30000" dirty="0">
                <a:solidFill>
                  <a:srgbClr val="0000FF"/>
                </a:solidFill>
                <a:latin typeface="Arial" panose="02080604020202020204" pitchFamily="34" charset="0"/>
              </a:rPr>
              <a:t>L</a:t>
            </a:r>
            <a:r>
              <a:rPr lang="en-US" altLang="zh-CN" sz="2800" dirty="0">
                <a:solidFill>
                  <a:srgbClr val="0000FF"/>
                </a:solidFill>
                <a:latin typeface="Arial" panose="02080604020202020204" pitchFamily="34" charset="0"/>
              </a:rPr>
              <a:t>(K</a:t>
            </a:r>
            <a:r>
              <a:rPr lang="en-US" altLang="zh-CN" sz="2800" baseline="-30000" dirty="0">
                <a:solidFill>
                  <a:srgbClr val="0000FF"/>
                </a:solidFill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Arial" panose="02080604020202020204" pitchFamily="34" charset="0"/>
              </a:rPr>
              <a:t>)≠h</a:t>
            </a:r>
            <a:r>
              <a:rPr lang="en-US" altLang="zh-CN" sz="2800" baseline="-30000" dirty="0">
                <a:solidFill>
                  <a:srgbClr val="0000FF"/>
                </a:solidFill>
                <a:latin typeface="Arial" panose="02080604020202020204" pitchFamily="34" charset="0"/>
              </a:rPr>
              <a:t>L</a:t>
            </a:r>
            <a:r>
              <a:rPr lang="en-US" altLang="zh-CN" sz="2800" dirty="0">
                <a:solidFill>
                  <a:srgbClr val="0000FF"/>
                </a:solidFill>
                <a:latin typeface="Arial" panose="02080604020202020204" pitchFamily="34" charset="0"/>
              </a:rPr>
              <a:t>(K</a:t>
            </a:r>
            <a:r>
              <a:rPr lang="en-US" altLang="zh-CN" sz="2800" baseline="-30000" dirty="0">
                <a:solidFill>
                  <a:srgbClr val="0000FF"/>
                </a:solidFill>
                <a:latin typeface="Arial" panose="02080604020202020204" pitchFamily="34" charset="0"/>
              </a:rPr>
              <a:t>j</a:t>
            </a:r>
            <a:r>
              <a:rPr lang="en-US" altLang="zh-CN" sz="2800" dirty="0">
                <a:solidFill>
                  <a:srgbClr val="0000FF"/>
                </a:solidFill>
                <a:latin typeface="Arial" panose="02080604020202020204" pitchFamily="34" charset="0"/>
              </a:rPr>
              <a:t>)</a:t>
            </a:r>
            <a:r>
              <a:rPr lang="en-US" altLang="x-none" sz="2800" dirty="0">
                <a:solidFill>
                  <a:srgbClr val="080808"/>
                </a:solidFill>
                <a:latin typeface="Arial" panose="02080604020202020204" pitchFamily="34" charset="0"/>
              </a:rPr>
              <a:t>。</a:t>
            </a:r>
            <a:endParaRPr lang="en-US" altLang="x-none" sz="2800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0"/>
            <a:ext cx="5216525" cy="4572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6.5.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2.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哈希函数的构造方法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676400" y="3352800"/>
            <a:ext cx="4038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常用的哈希函数构造方法有：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SimSun" pitchFamily="2" charset="-122"/>
              <a:cs typeface="+mn-cs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946900" y="2846388"/>
            <a:ext cx="2514600" cy="29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1.除留余数法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SimSun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2.直接定址法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SimSun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3.数字分析法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SimSun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4.折叠法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SimSun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5.平方取中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SimSun" pitchFamily="2" charset="-122"/>
              <a:cs typeface="+mn-cs"/>
            </a:endParaRPr>
          </a:p>
        </p:txBody>
      </p:sp>
      <p:sp>
        <p:nvSpPr>
          <p:cNvPr id="34821" name="AutoShape 6"/>
          <p:cNvSpPr/>
          <p:nvPr/>
        </p:nvSpPr>
        <p:spPr>
          <a:xfrm>
            <a:off x="5738813" y="3357563"/>
            <a:ext cx="914400" cy="762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20486" name="Rectangle 7"/>
          <p:cNvSpPr/>
          <p:nvPr/>
        </p:nvSpPr>
        <p:spPr>
          <a:xfrm>
            <a:off x="1752600" y="1327150"/>
            <a:ext cx="8610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    函数设计目标:</a:t>
            </a: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使通过哈希函数得到的</a:t>
            </a:r>
            <a:r>
              <a:rPr lang="en-US" altLang="zh-CN" sz="2400" dirty="0">
                <a:solidFill>
                  <a:srgbClr val="080808"/>
                </a:solidFill>
                <a:latin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个数据元素的哈希地址尽可能均匀地分布在</a:t>
            </a:r>
            <a:r>
              <a:rPr lang="en-US" altLang="zh-CN" sz="2400" dirty="0">
                <a:solidFill>
                  <a:srgbClr val="080808"/>
                </a:solidFill>
                <a:latin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个连续内存单元上，同时使计算过程尽可能简单以达到尽可能高的时间效率。</a:t>
            </a:r>
            <a:endParaRPr lang="zh-CN" altLang="en-US" sz="2400" dirty="0">
              <a:solidFill>
                <a:srgbClr val="080808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4"/>
          <p:cNvSpPr/>
          <p:nvPr/>
        </p:nvSpPr>
        <p:spPr>
          <a:xfrm>
            <a:off x="1981200" y="838200"/>
            <a:ext cx="868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chemeClr val="tx2"/>
                </a:solidFill>
                <a:latin typeface="Arial" panose="02080604020202020204" pitchFamily="34" charset="0"/>
              </a:rPr>
              <a:t>                       h(K) = K mod m</a:t>
            </a:r>
            <a:endParaRPr lang="zh-CN" altLang="en-US" sz="2400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81000"/>
            <a:ext cx="2514600" cy="4572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①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除留余数法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5844" name="Rectangle 12"/>
          <p:cNvSpPr/>
          <p:nvPr/>
        </p:nvSpPr>
        <p:spPr>
          <a:xfrm>
            <a:off x="1981200" y="1449388"/>
            <a:ext cx="495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常见的冲突处理方法有：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6988" y="2001838"/>
            <a:ext cx="19564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SimSun" pitchFamily="2" charset="-122"/>
                <a:cs typeface="+mn-cs"/>
              </a:rPr>
              <a:t>线性探查法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graphicFrame>
        <p:nvGraphicFramePr>
          <p:cNvPr id="21510" name="对象 2"/>
          <p:cNvGraphicFramePr>
            <a:graphicFrameLocks noChangeAspect="1"/>
          </p:cNvGraphicFramePr>
          <p:nvPr/>
        </p:nvGraphicFramePr>
        <p:xfrm>
          <a:off x="2239963" y="2479675"/>
          <a:ext cx="78041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352800" imgH="482600" progId="Equation.3">
                  <p:embed/>
                </p:oleObj>
              </mc:Choice>
              <mc:Fallback>
                <p:oleObj name="" r:id="rId1" imgW="3352800" imgH="4826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9963" y="2479675"/>
                        <a:ext cx="7804150" cy="1095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3"/>
          <p:cNvSpPr txBox="1"/>
          <p:nvPr/>
        </p:nvSpPr>
        <p:spPr>
          <a:xfrm>
            <a:off x="1993583" y="2363788"/>
            <a:ext cx="76365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800" dirty="0">
                <a:latin typeface="Arial" panose="02080604020202020204" pitchFamily="34" charset="0"/>
              </a:rPr>
              <a:t>设定哈希函数 </a:t>
            </a:r>
            <a:r>
              <a:rPr lang="en-US" altLang="zh-CN" sz="2800" dirty="0">
                <a:latin typeface="Arial" panose="02080604020202020204" pitchFamily="34" charset="0"/>
              </a:rPr>
              <a:t>H(key) = key MOD </a:t>
            </a:r>
            <a:r>
              <a:rPr lang="en-US" altLang="zh-CN" sz="2800" dirty="0">
                <a:solidFill>
                  <a:srgbClr val="FF0000"/>
                </a:solidFill>
                <a:latin typeface="Arial" panose="02080604020202020204" pitchFamily="34" charset="0"/>
              </a:rPr>
              <a:t>11</a:t>
            </a:r>
            <a:r>
              <a:rPr lang="en-US" altLang="zh-CN" sz="2800" dirty="0">
                <a:latin typeface="Arial" panose="02080604020202020204" pitchFamily="34" charset="0"/>
              </a:rPr>
              <a:t> ( </a:t>
            </a:r>
            <a:r>
              <a:rPr lang="zh-CN" altLang="en-US" sz="2800" dirty="0">
                <a:latin typeface="Arial" panose="02080604020202020204" pitchFamily="34" charset="0"/>
              </a:rPr>
              <a:t>表长</a:t>
            </a:r>
            <a:r>
              <a:rPr lang="en-US" altLang="zh-CN" sz="2800" dirty="0">
                <a:latin typeface="Arial" panose="02080604020202020204" pitchFamily="34" charset="0"/>
              </a:rPr>
              <a:t>=11 )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2286000" y="3868738"/>
          <a:ext cx="803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966460" imgH="747395" progId="Word.Document.8">
                  <p:embed/>
                </p:oleObj>
              </mc:Choice>
              <mc:Fallback>
                <p:oleObj name="" r:id="rId1" imgW="5966460" imgH="747395" progId="Word.Document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3868738"/>
                        <a:ext cx="8039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8"/>
          <p:cNvSpPr txBox="1"/>
          <p:nvPr/>
        </p:nvSpPr>
        <p:spPr>
          <a:xfrm>
            <a:off x="815736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19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893" name="Text Box 9"/>
          <p:cNvSpPr txBox="1"/>
          <p:nvPr/>
        </p:nvSpPr>
        <p:spPr>
          <a:xfrm>
            <a:off x="305196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01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894" name="Text Box 10"/>
          <p:cNvSpPr txBox="1"/>
          <p:nvPr/>
        </p:nvSpPr>
        <p:spPr>
          <a:xfrm>
            <a:off x="383301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C00000"/>
                </a:solidFill>
                <a:latin typeface="Arial" panose="02080604020202020204" pitchFamily="34" charset="0"/>
              </a:rPr>
              <a:t>24</a:t>
            </a:r>
            <a:endParaRPr lang="en-US" altLang="zh-CN" sz="2800" dirty="0">
              <a:solidFill>
                <a:srgbClr val="C00000"/>
              </a:solidFill>
              <a:latin typeface="Arial" panose="02080604020202020204" pitchFamily="34" charset="0"/>
            </a:endParaRPr>
          </a:p>
        </p:txBody>
      </p:sp>
      <p:sp>
        <p:nvSpPr>
          <p:cNvPr id="37895" name="Text Box 11"/>
          <p:cNvSpPr txBox="1"/>
          <p:nvPr/>
        </p:nvSpPr>
        <p:spPr>
          <a:xfrm>
            <a:off x="451881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14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896" name="Text Box 12"/>
          <p:cNvSpPr txBox="1"/>
          <p:nvPr/>
        </p:nvSpPr>
        <p:spPr>
          <a:xfrm>
            <a:off x="238521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55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897" name="Text Box 13"/>
          <p:cNvSpPr txBox="1"/>
          <p:nvPr/>
        </p:nvSpPr>
        <p:spPr>
          <a:xfrm>
            <a:off x="526176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FF00FF"/>
                </a:solidFill>
                <a:latin typeface="Arial" panose="02080604020202020204" pitchFamily="34" charset="0"/>
              </a:rPr>
              <a:t>68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898" name="Rectangle 19"/>
          <p:cNvSpPr/>
          <p:nvPr/>
        </p:nvSpPr>
        <p:spPr>
          <a:xfrm>
            <a:off x="1917541" y="3311525"/>
            <a:ext cx="5161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若采用线性探测再散列处理冲突</a:t>
            </a:r>
            <a:endParaRPr lang="zh-CN" altLang="en-US" sz="2800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sp>
        <p:nvSpPr>
          <p:cNvPr id="37899" name="Text Box 21"/>
          <p:cNvSpPr txBox="1"/>
          <p:nvPr/>
        </p:nvSpPr>
        <p:spPr>
          <a:xfrm>
            <a:off x="5966460" y="4097338"/>
            <a:ext cx="5511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006600"/>
                </a:solidFill>
                <a:latin typeface="Arial" panose="02080604020202020204" pitchFamily="34" charset="0"/>
              </a:rPr>
              <a:t>11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900" name="Text Box 22"/>
          <p:cNvSpPr txBox="1"/>
          <p:nvPr/>
        </p:nvSpPr>
        <p:spPr>
          <a:xfrm>
            <a:off x="665241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3333FF"/>
                </a:solidFill>
                <a:latin typeface="Arial" panose="02080604020202020204" pitchFamily="34" charset="0"/>
              </a:rPr>
              <a:t>82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901" name="Text Box 23"/>
          <p:cNvSpPr txBox="1"/>
          <p:nvPr/>
        </p:nvSpPr>
        <p:spPr>
          <a:xfrm>
            <a:off x="7414419" y="409733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" panose="02080604020202020204" pitchFamily="34" charset="0"/>
              </a:rPr>
              <a:t>36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902" name="Text Box 29"/>
          <p:cNvSpPr txBox="1"/>
          <p:nvPr/>
        </p:nvSpPr>
        <p:spPr>
          <a:xfrm>
            <a:off x="2457450" y="4621213"/>
            <a:ext cx="6318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1      1      1      1   </a:t>
            </a:r>
            <a:r>
              <a:rPr lang="en-US" altLang="zh-CN" sz="2800" dirty="0">
                <a:solidFill>
                  <a:srgbClr val="FF0000"/>
                </a:solidFill>
                <a:latin typeface="Arial" panose="02080604020202020204" pitchFamily="34" charset="0"/>
              </a:rPr>
              <a:t>3</a:t>
            </a:r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  <a:latin typeface="Arial" panose="02080604020202020204" pitchFamily="34" charset="0"/>
              </a:rPr>
              <a:t>6</a:t>
            </a:r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80604020202020204" pitchFamily="34" charset="0"/>
              </a:rPr>
              <a:t>2</a:t>
            </a:r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  <a:latin typeface="Arial" panose="02080604020202020204" pitchFamily="34" charset="0"/>
              </a:rPr>
              <a:t>5</a:t>
            </a:r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      1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7903" name="Text Box 2"/>
          <p:cNvSpPr txBox="1"/>
          <p:nvPr/>
        </p:nvSpPr>
        <p:spPr>
          <a:xfrm>
            <a:off x="2262188" y="508000"/>
            <a:ext cx="7632700" cy="2014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dirty="0">
                <a:latin typeface="Arial" panose="02080604020202020204" pitchFamily="34" charset="0"/>
              </a:rPr>
              <a:t>例如</a:t>
            </a:r>
            <a:r>
              <a:rPr lang="en-US" altLang="zh-CN" sz="2800" dirty="0">
                <a:latin typeface="Arial" panose="02080604020202020204" pitchFamily="34" charset="0"/>
              </a:rPr>
              <a:t>:  </a:t>
            </a:r>
            <a:r>
              <a:rPr lang="zh-CN" altLang="en-US" sz="2800" dirty="0">
                <a:latin typeface="Arial" panose="02080604020202020204" pitchFamily="34" charset="0"/>
              </a:rPr>
              <a:t>关键字集合</a:t>
            </a:r>
            <a:r>
              <a:rPr lang="zh-CN" altLang="en-US" sz="3600" dirty="0">
                <a:latin typeface="Arial" panose="02080604020202020204" pitchFamily="34" charset="0"/>
              </a:rPr>
              <a:t> </a:t>
            </a:r>
            <a:endParaRPr lang="zh-CN" altLang="en-US" sz="3600" dirty="0">
              <a:latin typeface="Arial" panose="0208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3600" dirty="0">
                <a:latin typeface="Arial" panose="02080604020202020204" pitchFamily="34" charset="0"/>
              </a:rPr>
              <a:t>      </a:t>
            </a:r>
            <a:r>
              <a:rPr lang="zh-CN" altLang="en-US" sz="2800" dirty="0">
                <a:latin typeface="Arial" panose="02080604020202020204" pitchFamily="34" charset="0"/>
              </a:rPr>
              <a:t>  </a:t>
            </a:r>
            <a:r>
              <a:rPr lang="en-US" altLang="zh-CN" sz="2800" dirty="0">
                <a:latin typeface="Arial" panose="02080604020202020204" pitchFamily="34" charset="0"/>
              </a:rPr>
              <a:t>{ 19, 01, 24, 14, 55, 68, 11, 82, 36 }</a:t>
            </a:r>
            <a:endParaRPr lang="en-US" altLang="zh-CN" sz="2800" dirty="0">
              <a:latin typeface="Arial" panose="0208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x-none" sz="2800" dirty="0">
                <a:latin typeface="Arial" panose="02080604020202020204" pitchFamily="34" charset="0"/>
              </a:rPr>
              <a:t>             </a:t>
            </a:r>
            <a:r>
              <a:rPr lang="en-US" altLang="zh-CN" sz="2800" dirty="0">
                <a:latin typeface="Arial" panose="02080604020202020204" pitchFamily="34" charset="0"/>
              </a:rPr>
              <a:t>8   </a:t>
            </a:r>
            <a:r>
              <a:rPr lang="zh-CN" altLang="en-US" sz="2800" dirty="0">
                <a:latin typeface="Arial" panose="02080604020202020204" pitchFamily="34" charset="0"/>
              </a:rPr>
              <a:t> </a:t>
            </a:r>
            <a:r>
              <a:rPr lang="en-US" altLang="zh-CN" sz="2800" dirty="0">
                <a:latin typeface="Arial" panose="02080604020202020204" pitchFamily="34" charset="0"/>
              </a:rPr>
              <a:t>1    2    3     0    2   0    5     3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>
                                            <p:txEl>
                                              <p:charRg st="1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903">
                                            <p:txEl>
                                              <p:charRg st="1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>
                                            <p:txEl>
                                              <p:charRg st="5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903">
                                            <p:txEl>
                                              <p:charRg st="5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  <p:bldP spid="37893" grpId="0"/>
      <p:bldP spid="37894" grpId="0"/>
      <p:bldP spid="37895" grpId="0"/>
      <p:bldP spid="37896" grpId="0"/>
      <p:bldP spid="37897" grpId="0"/>
      <p:bldP spid="37898" grpId="0"/>
      <p:bldP spid="37899" grpId="0"/>
      <p:bldP spid="37900" grpId="0"/>
      <p:bldP spid="37901" grpId="0"/>
      <p:bldP spid="37902" grpId="0"/>
      <p:bldP spid="3790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1751013" y="434975"/>
            <a:ext cx="3886200" cy="4572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2.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平方（二次）探查法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23555" name="Rectangle 37"/>
          <p:cNvSpPr/>
          <p:nvPr/>
        </p:nvSpPr>
        <p:spPr>
          <a:xfrm>
            <a:off x="4424363" y="31861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endParaRPr lang="zh-CN" altLang="en-US" dirty="0">
              <a:latin typeface="Arial" panose="02080604020202020204" pitchFamily="34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335213" y="1055688"/>
          <a:ext cx="342106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20800" imgH="711200" progId="Equation.3">
                  <p:embed/>
                </p:oleObj>
              </mc:Choice>
              <mc:Fallback>
                <p:oleObj name="" r:id="rId1" imgW="1320800" imgH="7112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5213" y="1055688"/>
                        <a:ext cx="3421062" cy="1492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38"/>
          <p:cNvSpPr txBox="1"/>
          <p:nvPr/>
        </p:nvSpPr>
        <p:spPr>
          <a:xfrm>
            <a:off x="1787525" y="2662238"/>
            <a:ext cx="8880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平方探查法的探查跨步很大，所以可避免出现堆积问题 </a:t>
            </a:r>
            <a:endParaRPr lang="zh-CN" altLang="en-US" sz="2800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23558" name="Rectangle 40"/>
          <p:cNvSpPr/>
          <p:nvPr/>
        </p:nvSpPr>
        <p:spPr>
          <a:xfrm>
            <a:off x="4481513" y="31861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endParaRPr lang="zh-CN" altLang="en-US" dirty="0">
              <a:latin typeface="Arial" panose="02080604020202020204" pitchFamily="34" charset="0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803900" y="1566863"/>
          <a:ext cx="21717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37565" imgH="203200" progId="Equation.3">
                  <p:embed/>
                </p:oleObj>
              </mc:Choice>
              <mc:Fallback>
                <p:oleObj name="" r:id="rId3" imgW="837565" imgH="2032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3900" y="1566863"/>
                        <a:ext cx="2171700" cy="4270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20"/>
          <p:cNvSpPr/>
          <p:nvPr/>
        </p:nvSpPr>
        <p:spPr>
          <a:xfrm>
            <a:off x="1922780" y="4503738"/>
            <a:ext cx="52603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080808"/>
                </a:solidFill>
                <a:latin typeface="Arial" panose="02080604020202020204" pitchFamily="34" charset="0"/>
              </a:rPr>
              <a:t>若采用二次探测再散列处理冲突</a:t>
            </a:r>
            <a:r>
              <a:rPr lang="en-US" altLang="zh-CN" sz="2800" dirty="0">
                <a:solidFill>
                  <a:srgbClr val="080808"/>
                </a:solidFill>
                <a:latin typeface="Arial" panose="02080604020202020204" pitchFamily="34" charset="0"/>
              </a:rPr>
              <a:t>:</a:t>
            </a:r>
            <a:endParaRPr lang="zh-CN" altLang="en-US" sz="2800" dirty="0">
              <a:solidFill>
                <a:srgbClr val="080808"/>
              </a:solidFill>
              <a:latin typeface="Arial" panose="02080604020202020204" pitchFamily="34" charset="0"/>
            </a:endParaRPr>
          </a:p>
        </p:txBody>
      </p:sp>
      <p:graphicFrame>
        <p:nvGraphicFramePr>
          <p:cNvPr id="38921" name="Object 3"/>
          <p:cNvGraphicFramePr>
            <a:graphicFrameLocks noChangeAspect="1"/>
          </p:cNvGraphicFramePr>
          <p:nvPr/>
        </p:nvGraphicFramePr>
        <p:xfrm>
          <a:off x="2208213" y="5173663"/>
          <a:ext cx="807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6308090" imgH="748665" progId="Word.Document.8">
                  <p:embed/>
                </p:oleObj>
              </mc:Choice>
              <mc:Fallback>
                <p:oleObj name="" r:id="rId5" imgW="6308090" imgH="748665" progId="Word.Document.8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8213" y="5173663"/>
                        <a:ext cx="8077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4"/>
          <p:cNvSpPr txBox="1"/>
          <p:nvPr/>
        </p:nvSpPr>
        <p:spPr>
          <a:xfrm>
            <a:off x="7779544" y="5416550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19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23" name="Text Box 15"/>
          <p:cNvSpPr txBox="1"/>
          <p:nvPr/>
        </p:nvSpPr>
        <p:spPr>
          <a:xfrm>
            <a:off x="3010694" y="5383213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01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24" name="Text Box 16"/>
          <p:cNvSpPr txBox="1"/>
          <p:nvPr/>
        </p:nvSpPr>
        <p:spPr>
          <a:xfrm>
            <a:off x="3772694" y="5383213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C00000"/>
                </a:solidFill>
                <a:latin typeface="Arial" panose="02080604020202020204" pitchFamily="34" charset="0"/>
              </a:rPr>
              <a:t>24</a:t>
            </a:r>
            <a:endParaRPr lang="en-US" altLang="zh-CN" sz="2800" dirty="0">
              <a:solidFill>
                <a:srgbClr val="C00000"/>
              </a:solidFill>
              <a:latin typeface="Arial" panose="02080604020202020204" pitchFamily="34" charset="0"/>
            </a:endParaRPr>
          </a:p>
        </p:txBody>
      </p:sp>
      <p:sp>
        <p:nvSpPr>
          <p:cNvPr id="38925" name="Text Box 17"/>
          <p:cNvSpPr txBox="1"/>
          <p:nvPr/>
        </p:nvSpPr>
        <p:spPr>
          <a:xfrm>
            <a:off x="4439444" y="5383213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14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26" name="Text Box 18"/>
          <p:cNvSpPr txBox="1"/>
          <p:nvPr/>
        </p:nvSpPr>
        <p:spPr>
          <a:xfrm>
            <a:off x="6384926" y="5461000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FF00FF"/>
                </a:solidFill>
                <a:latin typeface="Arial" panose="02080604020202020204" pitchFamily="34" charset="0"/>
              </a:rPr>
              <a:t>68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27" name="Text Box 24"/>
          <p:cNvSpPr txBox="1"/>
          <p:nvPr/>
        </p:nvSpPr>
        <p:spPr>
          <a:xfrm>
            <a:off x="2305844" y="5353050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55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28" name="Text Box 25"/>
          <p:cNvSpPr txBox="1"/>
          <p:nvPr/>
        </p:nvSpPr>
        <p:spPr>
          <a:xfrm>
            <a:off x="9135111" y="5461000"/>
            <a:ext cx="5511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006600"/>
                </a:solidFill>
                <a:latin typeface="Arial" panose="02080604020202020204" pitchFamily="34" charset="0"/>
              </a:rPr>
              <a:t>11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29" name="Text Box 26"/>
          <p:cNvSpPr txBox="1"/>
          <p:nvPr/>
        </p:nvSpPr>
        <p:spPr>
          <a:xfrm>
            <a:off x="5771357" y="5416550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82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30" name="Text Box 27"/>
          <p:cNvSpPr txBox="1"/>
          <p:nvPr/>
        </p:nvSpPr>
        <p:spPr>
          <a:xfrm>
            <a:off x="5019676" y="5461000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" panose="02080604020202020204" pitchFamily="34" charset="0"/>
              </a:rPr>
              <a:t>36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38931" name="Text Box 29"/>
          <p:cNvSpPr txBox="1"/>
          <p:nvPr/>
        </p:nvSpPr>
        <p:spPr>
          <a:xfrm>
            <a:off x="2225675" y="5976938"/>
            <a:ext cx="80295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A50021"/>
                </a:solidFill>
                <a:latin typeface="Arial" panose="02080604020202020204" pitchFamily="34" charset="0"/>
              </a:rPr>
              <a:t>   1    1     1      1    2    1     4            1            3</a:t>
            </a:r>
            <a:endParaRPr lang="en-US" altLang="zh-CN" sz="2800" dirty="0">
              <a:latin typeface="Arial" panose="02080604020202020204" pitchFamily="34" charset="0"/>
            </a:endParaRPr>
          </a:p>
        </p:txBody>
      </p:sp>
      <p:sp>
        <p:nvSpPr>
          <p:cNvPr id="23572" name="矩形 19"/>
          <p:cNvSpPr/>
          <p:nvPr/>
        </p:nvSpPr>
        <p:spPr>
          <a:xfrm>
            <a:off x="2298700" y="3282950"/>
            <a:ext cx="7667625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dirty="0">
                <a:latin typeface="Arial" panose="02080604020202020204" pitchFamily="34" charset="0"/>
              </a:rPr>
              <a:t> </a:t>
            </a:r>
            <a:r>
              <a:rPr lang="en-US" altLang="zh-CN" sz="2800" dirty="0">
                <a:latin typeface="Arial" panose="02080604020202020204" pitchFamily="34" charset="0"/>
              </a:rPr>
              <a:t>{ 19, 01, 24, 14, 55, 68, 11, 82, 36 }</a:t>
            </a:r>
            <a:endParaRPr lang="en-US" altLang="zh-CN" sz="2800" dirty="0">
              <a:latin typeface="Arial" panose="0208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Arial" panose="02080604020202020204" pitchFamily="34" charset="0"/>
              </a:rPr>
              <a:t>  </a:t>
            </a:r>
            <a:r>
              <a:rPr lang="zh-CN" altLang="en-US" sz="2800" dirty="0">
                <a:latin typeface="Arial" panose="02080604020202020204" pitchFamily="34" charset="0"/>
              </a:rPr>
              <a:t>   </a:t>
            </a:r>
            <a:r>
              <a:rPr lang="en-US" altLang="zh-CN" sz="2800" dirty="0">
                <a:latin typeface="Arial" panose="02080604020202020204" pitchFamily="34" charset="0"/>
              </a:rPr>
              <a:t>8   1    2    3     0    2   0    5     3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23573" name="TextBox 20"/>
          <p:cNvSpPr txBox="1"/>
          <p:nvPr/>
        </p:nvSpPr>
        <p:spPr>
          <a:xfrm>
            <a:off x="5767388" y="2041525"/>
            <a:ext cx="27914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(</a:t>
            </a:r>
            <a:r>
              <a:rPr lang="zh-CN" altLang="en-US" sz="2800" dirty="0">
                <a:latin typeface="Arial" panose="02080604020202020204" pitchFamily="34" charset="0"/>
              </a:rPr>
              <a:t>若</a:t>
            </a:r>
            <a:r>
              <a:rPr lang="en-US" altLang="zh-CN" sz="2800" dirty="0">
                <a:latin typeface="Arial" panose="02080604020202020204" pitchFamily="34" charset="0"/>
              </a:rPr>
              <a:t>d</a:t>
            </a:r>
            <a:r>
              <a:rPr lang="en-US" altLang="zh-CN" sz="2800" baseline="-25000" dirty="0">
                <a:latin typeface="Arial" panose="02080604020202020204" pitchFamily="34" charset="0"/>
              </a:rPr>
              <a:t>i</a:t>
            </a:r>
            <a:r>
              <a:rPr lang="en-US" altLang="zh-CN" sz="2800" dirty="0">
                <a:latin typeface="Arial" panose="02080604020202020204" pitchFamily="34" charset="0"/>
              </a:rPr>
              <a:t>&lt;0</a:t>
            </a:r>
            <a:r>
              <a:rPr lang="zh-CN" altLang="en-US" sz="2800" dirty="0">
                <a:latin typeface="Arial" panose="02080604020202020204" pitchFamily="34" charset="0"/>
              </a:rPr>
              <a:t>，则加</a:t>
            </a:r>
            <a:r>
              <a:rPr lang="en-US" altLang="zh-CN" sz="2800" dirty="0">
                <a:latin typeface="Arial" panose="02080604020202020204" pitchFamily="34" charset="0"/>
              </a:rPr>
              <a:t>m)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2" grpId="0"/>
      <p:bldP spid="38923" grpId="0"/>
      <p:bldP spid="38924" grpId="0"/>
      <p:bldP spid="38925" grpId="0"/>
      <p:bldP spid="38926" grpId="0"/>
      <p:bldP spid="38927" grpId="0"/>
      <p:bldP spid="38928" grpId="0"/>
      <p:bldP spid="38929" grpId="0"/>
      <p:bldP spid="38930" grpId="0"/>
      <p:bldP spid="389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rgbClr val="080808"/>
                </a:solidFill>
              </a:rPr>
              <a:t>二次探测再散列处理冲突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1774825" y="1592263"/>
            <a:ext cx="8677275" cy="4789487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练习：设哈希表长为</a:t>
            </a:r>
            <a:r>
              <a:rPr lang="en-US" altLang="zh-CN" sz="2400" dirty="0">
                <a:solidFill>
                  <a:srgbClr val="000000"/>
                </a:solidFill>
              </a:rPr>
              <a:t>14</a:t>
            </a:r>
            <a:r>
              <a:rPr lang="zh-CN" altLang="en-US" sz="2400" dirty="0">
                <a:solidFill>
                  <a:srgbClr val="000000"/>
                </a:solidFill>
              </a:rPr>
              <a:t>，哈希函数是</a:t>
            </a:r>
            <a:r>
              <a:rPr lang="en-US" altLang="zh-CN" sz="2400" dirty="0">
                <a:solidFill>
                  <a:srgbClr val="000000"/>
                </a:solidFill>
              </a:rPr>
              <a:t>H(key)=key%11,</a:t>
            </a:r>
            <a:r>
              <a:rPr lang="zh-CN" altLang="en-US" sz="2400" dirty="0">
                <a:solidFill>
                  <a:srgbClr val="000000"/>
                </a:solidFill>
              </a:rPr>
              <a:t>表中已有数据的关键字为</a:t>
            </a:r>
            <a:r>
              <a:rPr lang="en-US" altLang="zh-CN" sz="2400" dirty="0">
                <a:solidFill>
                  <a:srgbClr val="000000"/>
                </a:solidFill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38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61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84</a:t>
            </a:r>
            <a:r>
              <a:rPr lang="zh-CN" altLang="en-US" sz="2400" dirty="0">
                <a:solidFill>
                  <a:srgbClr val="000000"/>
                </a:solidFill>
              </a:rPr>
              <a:t>共四个，现要将关键字为</a:t>
            </a:r>
            <a:r>
              <a:rPr lang="en-US" altLang="zh-CN" sz="2400" dirty="0">
                <a:solidFill>
                  <a:srgbClr val="000000"/>
                </a:solidFill>
              </a:rPr>
              <a:t>49</a:t>
            </a:r>
            <a:r>
              <a:rPr lang="zh-CN" altLang="en-US" sz="2400" dirty="0">
                <a:solidFill>
                  <a:srgbClr val="000000"/>
                </a:solidFill>
              </a:rPr>
              <a:t>的结点加到表中，用二次探测再散列法解决冲突，则放入的位置是</a:t>
            </a:r>
            <a:r>
              <a:rPr lang="en-US" altLang="zh-CN" sz="2400" dirty="0">
                <a:solidFill>
                  <a:srgbClr val="000000"/>
                </a:solidFill>
              </a:rPr>
              <a:t>( ) 【</a:t>
            </a:r>
            <a:r>
              <a:rPr lang="zh-CN" altLang="en-US" sz="2400" dirty="0">
                <a:solidFill>
                  <a:srgbClr val="000000"/>
                </a:solidFill>
              </a:rPr>
              <a:t>南京理工大学 </a:t>
            </a:r>
            <a:r>
              <a:rPr lang="en-US" altLang="zh-CN" sz="2400" dirty="0">
                <a:solidFill>
                  <a:srgbClr val="000000"/>
                </a:solidFill>
              </a:rPr>
              <a:t>2001 </a:t>
            </a:r>
            <a:r>
              <a:rPr lang="zh-CN" altLang="en-US" sz="2400" dirty="0">
                <a:solidFill>
                  <a:srgbClr val="000000"/>
                </a:solidFill>
              </a:rPr>
              <a:t>一、</a:t>
            </a:r>
            <a:r>
              <a:rPr lang="en-US" altLang="zh-CN" sz="2400" dirty="0">
                <a:solidFill>
                  <a:srgbClr val="000000"/>
                </a:solidFill>
              </a:rPr>
              <a:t>15 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1.5</a:t>
            </a:r>
            <a:r>
              <a:rPr lang="zh-CN" altLang="en-US" sz="2400" dirty="0">
                <a:solidFill>
                  <a:srgbClr val="000000"/>
                </a:solidFill>
              </a:rPr>
              <a:t>分）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br>
              <a:rPr lang="en-US" altLang="zh-CN" sz="2400" dirty="0">
                <a:solidFill>
                  <a:srgbClr val="000000"/>
                </a:solidFill>
              </a:rPr>
            </a:b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000000"/>
                </a:solidFill>
              </a:rPr>
              <a:t>A.8    B.3    C.5    D.9</a:t>
            </a:r>
            <a:br>
              <a:rPr lang="en-US" altLang="zh-CN" sz="2400" dirty="0">
                <a:solidFill>
                  <a:srgbClr val="000000"/>
                </a:solidFill>
              </a:rPr>
            </a:b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计算步骤如下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000000"/>
                </a:solidFill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38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61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84</a:t>
            </a:r>
            <a:r>
              <a:rPr lang="zh-CN" altLang="en-US" sz="2400" dirty="0">
                <a:solidFill>
                  <a:srgbClr val="000000"/>
                </a:solidFill>
              </a:rPr>
              <a:t>用哈希函数</a:t>
            </a:r>
            <a:r>
              <a:rPr lang="en-US" altLang="zh-CN" sz="2400" dirty="0">
                <a:solidFill>
                  <a:srgbClr val="000000"/>
                </a:solidFill>
              </a:rPr>
              <a:t>H(key)=key%11</a:t>
            </a:r>
            <a:r>
              <a:rPr lang="zh-CN" altLang="en-US" sz="2400" dirty="0">
                <a:solidFill>
                  <a:srgbClr val="000000"/>
                </a:solidFill>
              </a:rPr>
              <a:t>计算后得地址</a:t>
            </a:r>
            <a:r>
              <a:rPr lang="en-US" altLang="zh-CN" sz="2400" dirty="0">
                <a:solidFill>
                  <a:srgbClr val="000000"/>
                </a:solidFill>
              </a:rPr>
              <a:t>:4,5,6,7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000000"/>
                </a:solidFill>
              </a:rPr>
              <a:t>49</a:t>
            </a:r>
            <a:r>
              <a:rPr lang="zh-CN" altLang="en-US" sz="2400" dirty="0">
                <a:solidFill>
                  <a:srgbClr val="000000"/>
                </a:solidFill>
              </a:rPr>
              <a:t>计算后为</a:t>
            </a:r>
            <a:r>
              <a:rPr lang="en-US" altLang="zh-CN" sz="2400" dirty="0">
                <a:solidFill>
                  <a:srgbClr val="000000"/>
                </a:solidFill>
              </a:rPr>
              <a:t>5,</a:t>
            </a:r>
            <a:r>
              <a:rPr lang="zh-CN" altLang="en-US" sz="2400" dirty="0">
                <a:solidFill>
                  <a:srgbClr val="000000"/>
                </a:solidFill>
              </a:rPr>
              <a:t>发生冲突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用二次探测再散列法解决冲突</a:t>
            </a:r>
            <a:r>
              <a:rPr lang="en-US" altLang="zh-CN" sz="2400" dirty="0">
                <a:solidFill>
                  <a:srgbClr val="000000"/>
                </a:solidFill>
              </a:rPr>
              <a:t>: 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000000"/>
                </a:solidFill>
              </a:rPr>
              <a:t>1:(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+1^2)%14=6</a:t>
            </a:r>
            <a:r>
              <a:rPr lang="zh-CN" altLang="en-US" sz="2400" dirty="0">
                <a:solidFill>
                  <a:srgbClr val="000000"/>
                </a:solidFill>
              </a:rPr>
              <a:t>；冲突</a:t>
            </a:r>
            <a:r>
              <a:rPr lang="en-US" altLang="zh-CN" sz="2400" dirty="0">
                <a:solidFill>
                  <a:srgbClr val="000000"/>
                </a:solidFill>
              </a:rPr>
              <a:t>    2 :(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-1^2)%14=4;  </a:t>
            </a:r>
            <a:r>
              <a:rPr lang="zh-CN" altLang="en-US" sz="2400" dirty="0">
                <a:solidFill>
                  <a:srgbClr val="000000"/>
                </a:solidFill>
              </a:rPr>
              <a:t>冲突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3:(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+2^2)%14=9</a:t>
            </a:r>
            <a:r>
              <a:rPr lang="zh-CN" altLang="en-US" sz="2400" dirty="0">
                <a:solidFill>
                  <a:srgbClr val="000000"/>
                </a:solidFill>
              </a:rPr>
              <a:t>；得出结果为</a:t>
            </a:r>
            <a:r>
              <a:rPr lang="en-US" altLang="zh-CN" sz="2400" dirty="0">
                <a:solidFill>
                  <a:srgbClr val="000000"/>
                </a:solidFill>
              </a:rPr>
              <a:t>D.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52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75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1774825" y="544513"/>
            <a:ext cx="8677275" cy="4344987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练习：设一个含</a:t>
            </a:r>
            <a:r>
              <a:rPr lang="en-US" altLang="zh-CN" sz="2800" dirty="0">
                <a:solidFill>
                  <a:srgbClr val="000000"/>
                </a:solidFill>
              </a:rPr>
              <a:t>13</a:t>
            </a:r>
            <a:r>
              <a:rPr lang="zh-CN" altLang="en-US" sz="2800" dirty="0">
                <a:solidFill>
                  <a:srgbClr val="000000"/>
                </a:solidFill>
              </a:rPr>
              <a:t>个元素的</a:t>
            </a:r>
            <a:r>
              <a:rPr lang="en-US" altLang="zh-CN" sz="2800" dirty="0">
                <a:solidFill>
                  <a:srgbClr val="000000"/>
                </a:solidFill>
              </a:rPr>
              <a:t>Hash</a:t>
            </a:r>
            <a:r>
              <a:rPr lang="zh-CN" altLang="en-US" sz="2800" dirty="0">
                <a:solidFill>
                  <a:srgbClr val="000000"/>
                </a:solidFill>
              </a:rPr>
              <a:t>表（</a:t>
            </a:r>
            <a:r>
              <a:rPr lang="en-US" altLang="zh-CN" sz="2800" dirty="0">
                <a:solidFill>
                  <a:srgbClr val="000000"/>
                </a:solidFill>
              </a:rPr>
              <a:t>0~12</a:t>
            </a:r>
            <a:r>
              <a:rPr lang="zh-CN" altLang="en-US" sz="2800" dirty="0">
                <a:solidFill>
                  <a:srgbClr val="000000"/>
                </a:solidFill>
              </a:rPr>
              <a:t>），</a:t>
            </a:r>
            <a:r>
              <a:rPr lang="en-US" altLang="zh-CN" sz="2800" dirty="0">
                <a:solidFill>
                  <a:srgbClr val="000000"/>
                </a:solidFill>
              </a:rPr>
              <a:t>Hash</a:t>
            </a:r>
            <a:r>
              <a:rPr lang="zh-CN" altLang="en-US" sz="2800" dirty="0">
                <a:solidFill>
                  <a:srgbClr val="000000"/>
                </a:solidFill>
              </a:rPr>
              <a:t>函数是</a:t>
            </a:r>
            <a:r>
              <a:rPr lang="en-US" altLang="zh-CN" sz="2800" dirty="0">
                <a:solidFill>
                  <a:srgbClr val="000000"/>
                </a:solidFill>
              </a:rPr>
              <a:t>H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key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</a:rPr>
              <a:t>=key%13</a:t>
            </a:r>
            <a:r>
              <a:rPr lang="zh-CN" altLang="en-US" sz="2800" dirty="0">
                <a:solidFill>
                  <a:srgbClr val="000000"/>
                </a:solidFill>
              </a:rPr>
              <a:t>，其中</a:t>
            </a:r>
            <a:r>
              <a:rPr lang="en-US" altLang="zh-CN" sz="2800" dirty="0">
                <a:solidFill>
                  <a:srgbClr val="000000"/>
                </a:solidFill>
              </a:rPr>
              <a:t>%</a:t>
            </a:r>
            <a:r>
              <a:rPr lang="zh-CN" altLang="en-US" sz="2800" dirty="0">
                <a:solidFill>
                  <a:srgbClr val="000000"/>
                </a:solidFill>
              </a:rPr>
              <a:t>是求余运算。用二次探查法解决冲突，则对于序列（</a:t>
            </a:r>
            <a:r>
              <a:rPr lang="en-US" altLang="zh-CN" sz="2800" dirty="0">
                <a:solidFill>
                  <a:srgbClr val="000000"/>
                </a:solidFill>
              </a:rPr>
              <a:t>8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31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20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33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18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53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27</a:t>
            </a:r>
            <a:r>
              <a:rPr lang="zh-CN" altLang="en-US" sz="2800" dirty="0">
                <a:solidFill>
                  <a:srgbClr val="000000"/>
                </a:solidFill>
              </a:rPr>
              <a:t>），则下列说法正确的是（  ）。</a:t>
            </a:r>
            <a:endParaRPr lang="en-US" altLang="x-none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A.27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号格子中；  </a:t>
            </a:r>
            <a:r>
              <a:rPr lang="en-US" altLang="zh-CN" sz="2800" dirty="0">
                <a:solidFill>
                  <a:srgbClr val="000000"/>
                </a:solidFill>
              </a:rPr>
              <a:t>B.33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6</a:t>
            </a:r>
            <a:r>
              <a:rPr lang="zh-CN" altLang="en-US" sz="2800" dirty="0">
                <a:solidFill>
                  <a:srgbClr val="000000"/>
                </a:solidFill>
              </a:rPr>
              <a:t>号格子中； </a:t>
            </a:r>
            <a:endParaRPr lang="en-US" altLang="x-none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C.31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5</a:t>
            </a:r>
            <a:r>
              <a:rPr lang="zh-CN" altLang="en-US" sz="2800" dirty="0">
                <a:solidFill>
                  <a:srgbClr val="000000"/>
                </a:solidFill>
              </a:rPr>
              <a:t>号格子中；  </a:t>
            </a:r>
            <a:r>
              <a:rPr lang="en-US" altLang="zh-CN" sz="2800" dirty="0">
                <a:solidFill>
                  <a:srgbClr val="000000"/>
                </a:solidFill>
              </a:rPr>
              <a:t>D.20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7</a:t>
            </a:r>
            <a:r>
              <a:rPr lang="zh-CN" altLang="en-US" sz="2800" dirty="0">
                <a:solidFill>
                  <a:srgbClr val="000000"/>
                </a:solidFill>
              </a:rPr>
              <a:t>号格子中；</a:t>
            </a:r>
            <a:endParaRPr lang="en-US" altLang="x-none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E.18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号格子中</a:t>
            </a:r>
            <a:endParaRPr lang="en-US" altLang="x-none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8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31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20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33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18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53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27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endParaRPr lang="en-US" altLang="x-none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x-none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8    5      7      7      5     1     1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1751013" y="4852988"/>
          <a:ext cx="86947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103745" imgH="748665" progId="Word.Document.8">
                  <p:embed/>
                </p:oleObj>
              </mc:Choice>
              <mc:Fallback>
                <p:oleObj name="" r:id="rId1" imgW="7103745" imgH="748665" progId="Word.Document.8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1013" y="4852988"/>
                        <a:ext cx="8694737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Box 3"/>
          <p:cNvSpPr txBox="1"/>
          <p:nvPr/>
        </p:nvSpPr>
        <p:spPr>
          <a:xfrm>
            <a:off x="7170738" y="5094288"/>
            <a:ext cx="380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8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65" name="TextBox 4"/>
          <p:cNvSpPr txBox="1"/>
          <p:nvPr/>
        </p:nvSpPr>
        <p:spPr>
          <a:xfrm>
            <a:off x="5110163" y="509428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31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66" name="TextBox 5"/>
          <p:cNvSpPr txBox="1"/>
          <p:nvPr/>
        </p:nvSpPr>
        <p:spPr>
          <a:xfrm>
            <a:off x="6388100" y="509428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20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67" name="TextBox 6"/>
          <p:cNvSpPr txBox="1"/>
          <p:nvPr/>
        </p:nvSpPr>
        <p:spPr>
          <a:xfrm>
            <a:off x="5730875" y="509428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33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68" name="TextBox 7"/>
          <p:cNvSpPr txBox="1"/>
          <p:nvPr/>
        </p:nvSpPr>
        <p:spPr>
          <a:xfrm>
            <a:off x="4416425" y="509428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18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69" name="TextBox 8"/>
          <p:cNvSpPr txBox="1"/>
          <p:nvPr/>
        </p:nvSpPr>
        <p:spPr>
          <a:xfrm>
            <a:off x="2444750" y="509428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53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0" name="TextBox 9"/>
          <p:cNvSpPr txBox="1"/>
          <p:nvPr/>
        </p:nvSpPr>
        <p:spPr>
          <a:xfrm>
            <a:off x="3101975" y="5094288"/>
            <a:ext cx="57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27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1" name="TextBox 10"/>
          <p:cNvSpPr txBox="1"/>
          <p:nvPr/>
        </p:nvSpPr>
        <p:spPr>
          <a:xfrm>
            <a:off x="2079625" y="5984875"/>
            <a:ext cx="2672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Arial" panose="02080604020202020204" pitchFamily="34" charset="0"/>
              </a:rPr>
              <a:t>平均查找长度：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2" name="TextBox 11"/>
          <p:cNvSpPr txBox="1"/>
          <p:nvPr/>
        </p:nvSpPr>
        <p:spPr>
          <a:xfrm>
            <a:off x="2444750" y="5619750"/>
            <a:ext cx="5857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 1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3" name="TextBox 12"/>
          <p:cNvSpPr txBox="1"/>
          <p:nvPr/>
        </p:nvSpPr>
        <p:spPr>
          <a:xfrm>
            <a:off x="3101975" y="5619750"/>
            <a:ext cx="5857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 2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4" name="TextBox 13"/>
          <p:cNvSpPr txBox="1"/>
          <p:nvPr/>
        </p:nvSpPr>
        <p:spPr>
          <a:xfrm>
            <a:off x="4452938" y="5619750"/>
            <a:ext cx="5857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 3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5" name="TextBox 14"/>
          <p:cNvSpPr txBox="1"/>
          <p:nvPr/>
        </p:nvSpPr>
        <p:spPr>
          <a:xfrm>
            <a:off x="5146675" y="5619750"/>
            <a:ext cx="5857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 1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6" name="TextBox 15"/>
          <p:cNvSpPr txBox="1"/>
          <p:nvPr/>
        </p:nvSpPr>
        <p:spPr>
          <a:xfrm>
            <a:off x="5767388" y="5619750"/>
            <a:ext cx="5857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 3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7" name="TextBox 16"/>
          <p:cNvSpPr txBox="1"/>
          <p:nvPr/>
        </p:nvSpPr>
        <p:spPr>
          <a:xfrm>
            <a:off x="6424613" y="5619750"/>
            <a:ext cx="5857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 1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8" name="TextBox 17"/>
          <p:cNvSpPr txBox="1"/>
          <p:nvPr/>
        </p:nvSpPr>
        <p:spPr>
          <a:xfrm>
            <a:off x="7045325" y="5619750"/>
            <a:ext cx="5857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 1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  <p:sp>
        <p:nvSpPr>
          <p:cNvPr id="40979" name="TextBox 18"/>
          <p:cNvSpPr txBox="1"/>
          <p:nvPr/>
        </p:nvSpPr>
        <p:spPr>
          <a:xfrm>
            <a:off x="4379913" y="6008688"/>
            <a:ext cx="15760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80604020202020204" pitchFamily="34" charset="0"/>
              </a:rPr>
              <a:t>12/7=1.7</a:t>
            </a:r>
            <a:endParaRPr lang="zh-CN" altLang="en-US" sz="280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17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192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  <p:bldP spid="40966" grpId="0"/>
      <p:bldP spid="40967" grpId="0"/>
      <p:bldP spid="40968" grpId="0"/>
      <p:bldP spid="40969" grpId="0"/>
      <p:bldP spid="40970" grpId="0"/>
      <p:bldP spid="40971" grpId="0"/>
      <p:bldP spid="40972" grpId="0"/>
      <p:bldP spid="40973" grpId="0"/>
      <p:bldP spid="40974" grpId="0"/>
      <p:bldP spid="40975" grpId="0"/>
      <p:bldP spid="40976" grpId="0"/>
      <p:bldP spid="40977" grpId="0"/>
      <p:bldP spid="40978" grpId="0"/>
      <p:bldP spid="409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Presentation</Application>
  <PresentationFormat>宽屏</PresentationFormat>
  <Paragraphs>327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Liberation Sans</vt:lpstr>
      <vt:lpstr>Arial Unicode MS</vt:lpstr>
      <vt:lpstr>Arial Black</vt:lpstr>
      <vt:lpstr>SimSun</vt:lpstr>
      <vt:lpstr>文泉驿微米黑</vt:lpstr>
      <vt:lpstr>微软雅黑</vt:lpstr>
      <vt:lpstr>楷体_GB2312</vt:lpstr>
      <vt:lpstr>Symbol</vt:lpstr>
      <vt:lpstr>隶书</vt:lpstr>
      <vt:lpstr>Office 主题​​</vt:lpstr>
      <vt:lpstr>Equation.3</vt:lpstr>
      <vt:lpstr>Word.Document.8</vt:lpstr>
      <vt:lpstr>Equation.3</vt:lpstr>
      <vt:lpstr>Equation.3</vt:lpstr>
      <vt:lpstr>Word.Document.8</vt:lpstr>
      <vt:lpstr>Word.Document.8</vt:lpstr>
      <vt:lpstr>PowerPoint 演示文稿</vt:lpstr>
      <vt:lpstr>PowerPoint 演示文稿</vt:lpstr>
      <vt:lpstr>PowerPoint 演示文稿</vt:lpstr>
      <vt:lpstr>6.5.2.哈希函数的构造方法</vt:lpstr>
      <vt:lpstr>①除留余数法</vt:lpstr>
      <vt:lpstr>PowerPoint 演示文稿</vt:lpstr>
      <vt:lpstr>2.平方（二次）探查法</vt:lpstr>
      <vt:lpstr>二次探测再散列处理冲突</vt:lpstr>
      <vt:lpstr>PowerPoint 演示文稿</vt:lpstr>
      <vt:lpstr>3.链地址法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2</cp:revision>
  <dcterms:created xsi:type="dcterms:W3CDTF">2019-10-16T13:45:28Z</dcterms:created>
  <dcterms:modified xsi:type="dcterms:W3CDTF">2019-10-16T13:45:28Z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