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2F595E63-EBD5-4879-80B9-4DBE0F011C15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952625" y="1571625"/>
            <a:ext cx="843915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zh-CN" altLang="en-US" sz="3000">
                <a:latin typeface="仿宋_GB2312" pitchFamily="49" charset="-122"/>
                <a:ea typeface="仿宋_GB2312" pitchFamily="49" charset="-122"/>
              </a:rPr>
              <a:t>下面介绍一种改进的模式匹配算法</a:t>
            </a:r>
            <a:r>
              <a:rPr lang="en-US" altLang="zh-CN" sz="3000">
                <a:ea typeface="仿宋_GB2312" pitchFamily="49" charset="-122"/>
              </a:rPr>
              <a:t>——KMP</a:t>
            </a:r>
            <a:r>
              <a:rPr lang="zh-CN" altLang="en-US" sz="3000">
                <a:latin typeface="仿宋_GB2312" pitchFamily="49" charset="-122"/>
                <a:ea typeface="仿宋_GB2312" pitchFamily="49" charset="-122"/>
              </a:rPr>
              <a:t>算法</a:t>
            </a:r>
            <a:endParaRPr lang="zh-CN" altLang="en-US" sz="300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300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3000">
                <a:ea typeface="仿宋_GB2312" pitchFamily="49" charset="-122"/>
              </a:rPr>
              <a:t>D.E.</a:t>
            </a:r>
            <a:r>
              <a:rPr lang="en-US" altLang="zh-CN" sz="3000" u="sng">
                <a:solidFill>
                  <a:srgbClr val="FF0000"/>
                </a:solidFill>
                <a:ea typeface="仿宋_GB2312" pitchFamily="49" charset="-122"/>
              </a:rPr>
              <a:t>K</a:t>
            </a:r>
            <a:r>
              <a:rPr lang="en-US" altLang="zh-CN" sz="3000">
                <a:ea typeface="仿宋_GB2312" pitchFamily="49" charset="-122"/>
              </a:rPr>
              <a:t>nuth</a:t>
            </a:r>
            <a:endParaRPr lang="en-US" altLang="zh-CN" sz="3000">
              <a:ea typeface="仿宋_GB2312" pitchFamily="49" charset="-122"/>
            </a:endParaRPr>
          </a:p>
          <a:p>
            <a:r>
              <a:rPr lang="en-US" altLang="zh-CN" sz="3000">
                <a:ea typeface="仿宋_GB2312" pitchFamily="49" charset="-122"/>
              </a:rPr>
              <a:t>            J.H.</a:t>
            </a:r>
            <a:r>
              <a:rPr lang="en-US" altLang="zh-CN" sz="3000" u="sng">
                <a:solidFill>
                  <a:srgbClr val="FF0000"/>
                </a:solidFill>
                <a:ea typeface="仿宋_GB2312" pitchFamily="49" charset="-122"/>
              </a:rPr>
              <a:t>M</a:t>
            </a:r>
            <a:r>
              <a:rPr lang="en-US" altLang="zh-CN" sz="3000">
                <a:ea typeface="仿宋_GB2312" pitchFamily="49" charset="-122"/>
              </a:rPr>
              <a:t>orris</a:t>
            </a:r>
            <a:endParaRPr lang="en-US" altLang="zh-CN" sz="3000">
              <a:ea typeface="仿宋_GB2312" pitchFamily="49" charset="-122"/>
            </a:endParaRPr>
          </a:p>
          <a:p>
            <a:r>
              <a:rPr lang="en-US" altLang="zh-CN" sz="3000">
                <a:ea typeface="仿宋_GB2312" pitchFamily="49" charset="-122"/>
              </a:rPr>
              <a:t>            V.R.</a:t>
            </a:r>
            <a:r>
              <a:rPr lang="en-US" altLang="zh-CN" sz="3000" u="sng">
                <a:solidFill>
                  <a:srgbClr val="FF0000"/>
                </a:solidFill>
                <a:ea typeface="仿宋_GB2312" pitchFamily="49" charset="-122"/>
              </a:rPr>
              <a:t>P</a:t>
            </a:r>
            <a:r>
              <a:rPr lang="en-US" altLang="zh-CN" sz="3000">
                <a:ea typeface="仿宋_GB2312" pitchFamily="49" charset="-122"/>
              </a:rPr>
              <a:t>ratt</a:t>
            </a:r>
            <a:endParaRPr lang="en-US" altLang="zh-CN" sz="300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2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CD0843CB-7655-4F0E-9992-89E4ADA30EFB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952625" y="333375"/>
            <a:ext cx="8329613" cy="48926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en-US" altLang="zh-CN" b="1" dirty="0" smtClean="0"/>
              <a:t> </a:t>
            </a:r>
            <a:r>
              <a:rPr lang="zh-CN" altLang="en-US" b="1" dirty="0" smtClean="0">
                <a:ea typeface="仿宋_GB2312" pitchFamily="49" charset="-122"/>
              </a:rPr>
              <a:t>运用</a:t>
            </a:r>
            <a:r>
              <a:rPr lang="en-US" altLang="zh-CN" b="1" dirty="0" smtClean="0">
                <a:ea typeface="仿宋_GB2312" pitchFamily="49" charset="-122"/>
              </a:rPr>
              <a:t>KMP</a:t>
            </a:r>
            <a:r>
              <a:rPr lang="zh-CN" altLang="en-US" b="1" dirty="0" smtClean="0">
                <a:ea typeface="仿宋_GB2312" pitchFamily="49" charset="-122"/>
              </a:rPr>
              <a:t>算法的匹配过程</a:t>
            </a:r>
            <a:endParaRPr lang="zh-CN" altLang="en-US" b="1" dirty="0" smtClean="0">
              <a:ea typeface="仿宋_GB2312" pitchFamily="49" charset="-122"/>
            </a:endParaRPr>
          </a:p>
          <a:p>
            <a:pPr>
              <a:defRPr/>
            </a:pPr>
            <a:endParaRPr lang="zh-CN" altLang="en-US" b="1" dirty="0" smtClean="0"/>
          </a:p>
          <a:p>
            <a:pPr>
              <a:defRPr/>
            </a:pP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</a:t>
            </a:r>
            <a:r>
              <a:rPr lang="zh-CN" altLang="en-US" b="1" dirty="0" smtClean="0"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           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</a:rPr>
              <a:t>   </a:t>
            </a:r>
            <a:r>
              <a:rPr lang="en-US" altLang="zh-CN" b="1" i="1" dirty="0" smtClean="0"/>
              <a:t>a</a:t>
            </a:r>
            <a:r>
              <a:rPr lang="en-US" altLang="zh-CN" b="1" i="1" dirty="0" smtClean="0">
                <a:solidFill>
                  <a:srgbClr val="000099"/>
                </a:solidFill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</a:rPr>
              <a:t>b</a:t>
            </a:r>
            <a:r>
              <a:rPr lang="en-US" altLang="zh-CN" b="1" i="1" dirty="0" smtClean="0"/>
              <a:t> a </a:t>
            </a:r>
            <a:r>
              <a:rPr lang="en-US" altLang="zh-CN" b="1" i="1" dirty="0" err="1" smtClean="0"/>
              <a:t>a</a:t>
            </a:r>
            <a:r>
              <a:rPr lang="en-US" altLang="zh-CN" b="1" i="1" dirty="0" smtClean="0"/>
              <a:t> b c a c</a:t>
            </a:r>
            <a:endParaRPr lang="en-US" altLang="zh-CN" b="1" i="1" dirty="0" smtClean="0"/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</a:rPr>
              <a:t>	               </a:t>
            </a:r>
            <a:endParaRPr lang="en-US" altLang="zh-CN" b="1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 </a:t>
            </a:r>
            <a:r>
              <a:rPr lang="en-US" altLang="zh-CN" b="1" i="1" dirty="0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ea typeface="仿宋_GB2312" pitchFamily="49" charset="-122"/>
              </a:rPr>
              <a:t> 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     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</a:t>
            </a: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	</a:t>
            </a:r>
            <a:endParaRPr lang="en-US" altLang="zh-CN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    </a:t>
            </a:r>
            <a:endParaRPr lang="en-US" altLang="zh-CN" b="1" dirty="0" smtClean="0">
              <a:solidFill>
                <a:srgbClr val="0000FF"/>
              </a:solidFill>
              <a:ea typeface="仿宋_GB2312" pitchFamily="49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3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 </a:t>
            </a:r>
            <a:r>
              <a:rPr lang="en-US" altLang="zh-CN" b="1" i="1" dirty="0" smtClean="0">
                <a:ea typeface="仿宋_GB2312" pitchFamily="49" charset="-122"/>
              </a:rPr>
              <a:t>a c 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	    </a:t>
            </a:r>
            <a:r>
              <a:rPr lang="zh-CN" altLang="en-US" b="1" dirty="0" smtClean="0">
                <a:ea typeface="仿宋_GB2312" pitchFamily="49" charset="-122"/>
              </a:rPr>
              <a:t> </a:t>
            </a:r>
            <a:r>
              <a:rPr lang="en-US" altLang="zh-CN" b="1" i="1" u="sng" dirty="0" smtClean="0">
                <a:ea typeface="仿宋_GB2312" pitchFamily="49" charset="-122"/>
              </a:rPr>
              <a:t>a b</a:t>
            </a:r>
            <a:r>
              <a:rPr lang="en-US" altLang="zh-CN" b="1" i="1" dirty="0" smtClean="0">
                <a:ea typeface="仿宋_GB2312" pitchFamily="49" charset="-122"/>
              </a:rPr>
              <a:t> a </a:t>
            </a:r>
            <a:r>
              <a:rPr lang="en-US" altLang="zh-CN" b="1" i="1" u="wavyHeavy" dirty="0" err="1" smtClean="0">
                <a:ea typeface="仿宋_GB2312" pitchFamily="49" charset="-122"/>
              </a:rPr>
              <a:t>a</a:t>
            </a:r>
            <a:r>
              <a:rPr lang="en-US" altLang="zh-CN" b="1" i="1" u="wavyHeavy" dirty="0" smtClean="0">
                <a:ea typeface="仿宋_GB2312" pitchFamily="49" charset="-122"/>
              </a:rPr>
              <a:t> b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c</a:t>
            </a: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   </a:t>
            </a:r>
            <a:endParaRPr lang="en-US" altLang="zh-CN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                                      </a:t>
            </a:r>
            <a:endParaRPr lang="en-US" altLang="zh-CN" b="1" dirty="0" smtClean="0">
              <a:solidFill>
                <a:schemeClr val="tx2"/>
              </a:solidFill>
              <a:ea typeface="仿宋_GB2312" pitchFamily="49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4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  </a:t>
            </a:r>
            <a:r>
              <a:rPr lang="en-US" altLang="zh-CN" b="1" i="1" dirty="0" smtClean="0">
                <a:ea typeface="仿宋_GB2312" pitchFamily="49" charset="-122"/>
              </a:rPr>
              <a:t>a c 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 b c a c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               </a:t>
            </a:r>
            <a:r>
              <a:rPr lang="zh-CN" altLang="en-US" b="1" dirty="0" smtClean="0">
                <a:ea typeface="仿宋_GB2312" pitchFamily="49" charset="-122"/>
              </a:rPr>
              <a:t>  </a:t>
            </a:r>
            <a:r>
              <a:rPr lang="en-US" altLang="zh-CN" b="1" dirty="0" smtClean="0">
                <a:ea typeface="仿宋_GB2312" pitchFamily="49" charset="-122"/>
              </a:rPr>
              <a:t>(</a:t>
            </a:r>
            <a:r>
              <a:rPr lang="en-US" altLang="zh-CN" b="1" i="1" dirty="0" smtClean="0">
                <a:ea typeface="仿宋_GB2312" pitchFamily="49" charset="-122"/>
              </a:rPr>
              <a:t>a b</a:t>
            </a:r>
            <a:r>
              <a:rPr lang="en-US" altLang="zh-CN" b="1" dirty="0" smtClean="0">
                <a:ea typeface="仿宋_GB2312" pitchFamily="49" charset="-122"/>
              </a:rPr>
              <a:t>)</a:t>
            </a: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 b c a c</a:t>
            </a:r>
            <a:r>
              <a:rPr lang="en-US" altLang="zh-CN" b="1" dirty="0" smtClean="0">
                <a:solidFill>
                  <a:srgbClr val="000099"/>
                </a:solidFill>
              </a:rPr>
              <a:t>   </a:t>
            </a:r>
            <a:r>
              <a:rPr lang="en-US" altLang="zh-CN" b="1" dirty="0" smtClean="0">
                <a:sym typeface="Symbol" panose="05050102010706020507" pitchFamily="18" charset="2"/>
              </a:rPr>
              <a:t></a:t>
            </a:r>
            <a:r>
              <a:rPr lang="en-US" altLang="zh-CN" b="1" dirty="0" smtClean="0"/>
              <a:t>		</a:t>
            </a:r>
            <a:endParaRPr lang="en-US" altLang="zh-CN" b="1" dirty="0" smtClean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52575" y="5407025"/>
            <a:ext cx="87296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KMP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算法最大的</a:t>
            </a:r>
            <a:r>
              <a:rPr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改进之处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：在匹配失败时，主串中的指针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不需要回溯，而是在模式中找出适当的字符继续比较。 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2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034926D5-9D0B-49F1-8319-BBB8F39696BA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2024063" y="3100388"/>
            <a:ext cx="8548687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在主串的第</a:t>
            </a:r>
            <a:r>
              <a:rPr lang="en-US" altLang="zh-CN" sz="3000" b="1">
                <a:ea typeface="仿宋_GB2312" pitchFamily="49" charset="-122"/>
              </a:rPr>
              <a:t>i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个字符</a:t>
            </a:r>
            <a:r>
              <a:rPr lang="en-US" altLang="zh-CN" sz="3000" b="1">
                <a:ea typeface="仿宋_GB2312" pitchFamily="49" charset="-122"/>
              </a:rPr>
              <a:t>t</a:t>
            </a:r>
            <a:r>
              <a:rPr lang="en-US" altLang="zh-CN" sz="3000" b="1" baseline="-30000">
                <a:ea typeface="仿宋_GB2312" pitchFamily="49" charset="-122"/>
              </a:rPr>
              <a:t>i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与模式中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j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匹配失败时，</a:t>
            </a:r>
            <a:r>
              <a:rPr lang="en-US" altLang="zh-CN" sz="3000" b="1">
                <a:ea typeface="仿宋_GB2312" pitchFamily="49" charset="-122"/>
              </a:rPr>
              <a:t>i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不回退，而是在模式中向前找适当字符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k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3000" b="1">
                <a:ea typeface="仿宋_GB2312" pitchFamily="49" charset="-122"/>
              </a:rPr>
              <a:t>t</a:t>
            </a:r>
            <a:r>
              <a:rPr lang="en-US" altLang="zh-CN" sz="3000" b="1" baseline="-30000">
                <a:ea typeface="仿宋_GB2312" pitchFamily="49" charset="-122"/>
              </a:rPr>
              <a:t>i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继续比较，即：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k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3000" b="1">
                <a:ea typeface="仿宋_GB2312" pitchFamily="49" charset="-122"/>
              </a:rPr>
              <a:t>t</a:t>
            </a:r>
            <a:r>
              <a:rPr lang="en-US" altLang="zh-CN" sz="3000" b="1" baseline="-30000">
                <a:ea typeface="仿宋_GB2312" pitchFamily="49" charset="-122"/>
              </a:rPr>
              <a:t>i</a:t>
            </a:r>
            <a:r>
              <a:rPr lang="en-US" altLang="zh-CN" sz="3000" b="1" baseline="-3000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k+1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sz="3000" b="1">
                <a:ea typeface="仿宋_GB2312" pitchFamily="49" charset="-122"/>
              </a:rPr>
              <a:t>t</a:t>
            </a:r>
            <a:r>
              <a:rPr lang="en-US" altLang="zh-CN" sz="3000" b="1" baseline="-30000">
                <a:ea typeface="仿宋_GB2312" pitchFamily="49" charset="-122"/>
              </a:rPr>
              <a:t>i+1</a:t>
            </a:r>
            <a:r>
              <a:rPr lang="en-US" altLang="zh-CN" sz="3000" b="1">
                <a:ea typeface="仿宋_GB2312" pitchFamily="49" charset="-122"/>
              </a:rPr>
              <a:t>……..</a:t>
            </a:r>
            <a:endParaRPr lang="en-US" altLang="zh-CN" sz="3000" b="1">
              <a:ea typeface="仿宋_GB2312" pitchFamily="49" charset="-122"/>
            </a:endParaRPr>
          </a:p>
          <a:p>
            <a:r>
              <a:rPr lang="en-US" altLang="zh-CN" sz="3000" b="1">
                <a:ea typeface="仿宋_GB2312" pitchFamily="49" charset="-122"/>
              </a:rPr>
              <a:t>        k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称为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25000">
                <a:ea typeface="仿宋_GB2312" pitchFamily="49" charset="-122"/>
              </a:rPr>
              <a:t>j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的失败函数值，记作</a:t>
            </a:r>
            <a:r>
              <a:rPr lang="zh-CN" altLang="en-US" sz="3000" b="1"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rgbClr val="FF0000"/>
                </a:solidFill>
                <a:ea typeface="仿宋_GB2312" pitchFamily="49" charset="-122"/>
              </a:rPr>
              <a:t>next[j]=k</a:t>
            </a:r>
            <a:r>
              <a:rPr lang="zh-CN" altLang="en-US" sz="3000" b="1">
                <a:ea typeface="仿宋_GB2312" pitchFamily="49" charset="-122"/>
              </a:rPr>
              <a:t>。</a:t>
            </a:r>
            <a:endParaRPr lang="en-US" altLang="zh-CN" sz="3000" b="1">
              <a:ea typeface="仿宋_GB2312" pitchFamily="49" charset="-122"/>
            </a:endParaRPr>
          </a:p>
          <a:p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0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1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2</a:t>
            </a:r>
            <a:r>
              <a:rPr lang="en-US" altLang="zh-CN" sz="3000" b="1">
                <a:ea typeface="仿宋_GB2312" pitchFamily="49" charset="-122"/>
              </a:rPr>
              <a:t>…p</a:t>
            </a:r>
            <a:r>
              <a:rPr lang="en-US" altLang="zh-CN" sz="3000" b="1" baseline="-30000">
                <a:ea typeface="仿宋_GB2312" pitchFamily="49" charset="-122"/>
              </a:rPr>
              <a:t>k-1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既是</a:t>
            </a:r>
            <a:r>
              <a:rPr lang="zh-CN" altLang="en-US" sz="3000" b="1">
                <a:ea typeface="仿宋_GB2312" pitchFamily="49" charset="-122"/>
              </a:rPr>
              <a:t> 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0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1</a:t>
            </a:r>
            <a:r>
              <a:rPr lang="en-US" altLang="zh-CN" sz="3000" b="1">
                <a:ea typeface="仿宋_GB2312" pitchFamily="49" charset="-122"/>
              </a:rPr>
              <a:t>…p</a:t>
            </a:r>
            <a:r>
              <a:rPr lang="en-US" altLang="zh-CN" sz="3000" b="1" baseline="-30000">
                <a:ea typeface="仿宋_GB2312" pitchFamily="49" charset="-122"/>
              </a:rPr>
              <a:t>j-1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的前缀、又是其后缀的最大子串。</a:t>
            </a:r>
            <a:r>
              <a:rPr lang="en-US" altLang="zh-CN" sz="3000" b="1" i="1">
                <a:solidFill>
                  <a:srgbClr val="FF0000"/>
                </a:solidFill>
                <a:ea typeface="仿宋_GB2312" pitchFamily="49" charset="-122"/>
              </a:rPr>
              <a:t>k</a:t>
            </a:r>
            <a:r>
              <a:rPr lang="zh-CN" altLang="en-US" sz="3000" b="1" i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与主串无关！！</a:t>
            </a:r>
            <a:endParaRPr lang="en-US" altLang="zh-CN" sz="3000" b="1">
              <a:ea typeface="仿宋_GB2312" pitchFamily="49" charset="-122"/>
            </a:endParaRPr>
          </a:p>
          <a:p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此</a:t>
            </a:r>
            <a:r>
              <a:rPr lang="en-US" altLang="zh-CN" sz="3000" b="1">
                <a:ea typeface="仿宋_GB2312" pitchFamily="49" charset="-122"/>
              </a:rPr>
              <a:t>p</a:t>
            </a:r>
            <a:r>
              <a:rPr lang="en-US" altLang="zh-CN" sz="3000" b="1" baseline="-30000">
                <a:ea typeface="仿宋_GB2312" pitchFamily="49" charset="-122"/>
              </a:rPr>
              <a:t>k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不是任意的，得根据一定算法找出</a:t>
            </a:r>
            <a:r>
              <a:rPr lang="zh-CN" altLang="en-US" sz="3000" b="1">
                <a:ea typeface="仿宋_GB2312" pitchFamily="49" charset="-122"/>
              </a:rPr>
              <a:t>。</a:t>
            </a:r>
            <a:endParaRPr lang="zh-CN" altLang="en-US" sz="3000" b="1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45060" name="Group 4"/>
          <p:cNvGrpSpPr/>
          <p:nvPr/>
        </p:nvGrpSpPr>
        <p:grpSpPr bwMode="auto">
          <a:xfrm>
            <a:off x="2135188" y="620713"/>
            <a:ext cx="7218362" cy="2227263"/>
            <a:chOff x="-563" y="0"/>
            <a:chExt cx="4547" cy="1403"/>
          </a:xfrm>
        </p:grpSpPr>
        <p:grpSp>
          <p:nvGrpSpPr>
            <p:cNvPr id="45065" name="Group 5"/>
            <p:cNvGrpSpPr/>
            <p:nvPr/>
          </p:nvGrpSpPr>
          <p:grpSpPr bwMode="auto">
            <a:xfrm>
              <a:off x="-303" y="0"/>
              <a:ext cx="4287" cy="498"/>
              <a:chOff x="-303" y="0"/>
              <a:chExt cx="4287" cy="498"/>
            </a:xfrm>
          </p:grpSpPr>
          <p:sp>
            <p:nvSpPr>
              <p:cNvPr id="45084" name="Rectangle 7"/>
              <p:cNvSpPr>
                <a:spLocks noChangeArrowheads="1"/>
              </p:cNvSpPr>
              <p:nvPr/>
            </p:nvSpPr>
            <p:spPr bwMode="auto">
              <a:xfrm>
                <a:off x="384" y="240"/>
                <a:ext cx="360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   …</a:t>
                </a:r>
                <a:endParaRPr lang="en-US" altLang="zh-CN"/>
              </a:p>
            </p:txBody>
          </p:sp>
          <p:sp>
            <p:nvSpPr>
              <p:cNvPr id="45085" name="Text Box 8"/>
              <p:cNvSpPr txBox="1">
                <a:spLocks noChangeArrowheads="1"/>
              </p:cNvSpPr>
              <p:nvPr/>
            </p:nvSpPr>
            <p:spPr bwMode="auto">
              <a:xfrm>
                <a:off x="-303" y="208"/>
                <a:ext cx="627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latin typeface="仿宋_GB2312" pitchFamily="49" charset="-122"/>
                    <a:ea typeface="仿宋_GB2312" pitchFamily="49" charset="-122"/>
                  </a:rPr>
                  <a:t>主串</a:t>
                </a:r>
                <a:r>
                  <a:rPr lang="en-US" altLang="zh-CN"/>
                  <a:t>T</a:t>
                </a:r>
                <a:endParaRPr lang="en-US" altLang="zh-CN"/>
              </a:p>
            </p:txBody>
          </p:sp>
          <p:sp>
            <p:nvSpPr>
              <p:cNvPr id="45086" name="Text Box 9"/>
              <p:cNvSpPr txBox="1">
                <a:spLocks noChangeArrowheads="1"/>
              </p:cNvSpPr>
              <p:nvPr/>
            </p:nvSpPr>
            <p:spPr bwMode="auto">
              <a:xfrm>
                <a:off x="1269" y="0"/>
                <a:ext cx="12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/>
                  <a:t>i</a:t>
                </a:r>
                <a:endParaRPr lang="en-US" altLang="zh-CN"/>
              </a:p>
            </p:txBody>
          </p:sp>
          <p:sp>
            <p:nvSpPr>
              <p:cNvPr id="45087" name="Line 10"/>
              <p:cNvSpPr>
                <a:spLocks noChangeShapeType="1"/>
              </p:cNvSpPr>
              <p:nvPr/>
            </p:nvSpPr>
            <p:spPr bwMode="auto">
              <a:xfrm>
                <a:off x="528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8" name="Line 11"/>
              <p:cNvSpPr>
                <a:spLocks noChangeShapeType="1"/>
              </p:cNvSpPr>
              <p:nvPr/>
            </p:nvSpPr>
            <p:spPr bwMode="auto">
              <a:xfrm>
                <a:off x="672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9" name="Line 12"/>
              <p:cNvSpPr>
                <a:spLocks noChangeShapeType="1"/>
              </p:cNvSpPr>
              <p:nvPr/>
            </p:nvSpPr>
            <p:spPr bwMode="auto">
              <a:xfrm>
                <a:off x="816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0" name="Line 13"/>
              <p:cNvSpPr>
                <a:spLocks noChangeShapeType="1"/>
              </p:cNvSpPr>
              <p:nvPr/>
            </p:nvSpPr>
            <p:spPr bwMode="auto">
              <a:xfrm>
                <a:off x="960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1" name="Line 14"/>
              <p:cNvSpPr>
                <a:spLocks noChangeShapeType="1"/>
              </p:cNvSpPr>
              <p:nvPr/>
            </p:nvSpPr>
            <p:spPr bwMode="auto">
              <a:xfrm>
                <a:off x="1104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2" name="Line 15"/>
              <p:cNvSpPr>
                <a:spLocks noChangeShapeType="1"/>
              </p:cNvSpPr>
              <p:nvPr/>
            </p:nvSpPr>
            <p:spPr bwMode="auto">
              <a:xfrm>
                <a:off x="1248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3" name="Line 16"/>
              <p:cNvSpPr>
                <a:spLocks noChangeShapeType="1"/>
              </p:cNvSpPr>
              <p:nvPr/>
            </p:nvSpPr>
            <p:spPr bwMode="auto">
              <a:xfrm>
                <a:off x="1392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4" name="Line 17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5" name="Line 18"/>
              <p:cNvSpPr>
                <a:spLocks noChangeShapeType="1"/>
              </p:cNvSpPr>
              <p:nvPr/>
            </p:nvSpPr>
            <p:spPr bwMode="auto">
              <a:xfrm>
                <a:off x="1680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6" name="Line 19"/>
              <p:cNvSpPr>
                <a:spLocks noChangeShapeType="1"/>
              </p:cNvSpPr>
              <p:nvPr/>
            </p:nvSpPr>
            <p:spPr bwMode="auto">
              <a:xfrm>
                <a:off x="1824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7" name="Line 20"/>
              <p:cNvSpPr>
                <a:spLocks noChangeShapeType="1"/>
              </p:cNvSpPr>
              <p:nvPr/>
            </p:nvSpPr>
            <p:spPr bwMode="auto">
              <a:xfrm>
                <a:off x="1968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8" name="Line 21"/>
              <p:cNvSpPr>
                <a:spLocks noChangeShapeType="1"/>
              </p:cNvSpPr>
              <p:nvPr/>
            </p:nvSpPr>
            <p:spPr bwMode="auto">
              <a:xfrm>
                <a:off x="2112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9" name="Line 22"/>
              <p:cNvSpPr>
                <a:spLocks noChangeShapeType="1"/>
              </p:cNvSpPr>
              <p:nvPr/>
            </p:nvSpPr>
            <p:spPr bwMode="auto">
              <a:xfrm>
                <a:off x="2400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0" name="Line 23"/>
              <p:cNvSpPr>
                <a:spLocks noChangeShapeType="1"/>
              </p:cNvSpPr>
              <p:nvPr/>
            </p:nvSpPr>
            <p:spPr bwMode="auto">
              <a:xfrm>
                <a:off x="2544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1" name="Line 24"/>
              <p:cNvSpPr>
                <a:spLocks noChangeShapeType="1"/>
              </p:cNvSpPr>
              <p:nvPr/>
            </p:nvSpPr>
            <p:spPr bwMode="auto">
              <a:xfrm>
                <a:off x="2688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2" name="Line 25"/>
              <p:cNvSpPr>
                <a:spLocks noChangeShapeType="1"/>
              </p:cNvSpPr>
              <p:nvPr/>
            </p:nvSpPr>
            <p:spPr bwMode="auto">
              <a:xfrm>
                <a:off x="2832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3" name="Line 26"/>
              <p:cNvSpPr>
                <a:spLocks noChangeShapeType="1"/>
              </p:cNvSpPr>
              <p:nvPr/>
            </p:nvSpPr>
            <p:spPr bwMode="auto">
              <a:xfrm>
                <a:off x="2976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4" name="Line 27"/>
              <p:cNvSpPr>
                <a:spLocks noChangeShapeType="1"/>
              </p:cNvSpPr>
              <p:nvPr/>
            </p:nvSpPr>
            <p:spPr bwMode="auto">
              <a:xfrm>
                <a:off x="3120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5" name="Line 28"/>
              <p:cNvSpPr>
                <a:spLocks noChangeShapeType="1"/>
              </p:cNvSpPr>
              <p:nvPr/>
            </p:nvSpPr>
            <p:spPr bwMode="auto">
              <a:xfrm>
                <a:off x="3264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6" name="Line 29"/>
              <p:cNvSpPr>
                <a:spLocks noChangeShapeType="1"/>
              </p:cNvSpPr>
              <p:nvPr/>
            </p:nvSpPr>
            <p:spPr bwMode="auto">
              <a:xfrm>
                <a:off x="3408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7" name="Line 30"/>
              <p:cNvSpPr>
                <a:spLocks noChangeShapeType="1"/>
              </p:cNvSpPr>
              <p:nvPr/>
            </p:nvSpPr>
            <p:spPr bwMode="auto">
              <a:xfrm>
                <a:off x="3552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8" name="Line 31"/>
              <p:cNvSpPr>
                <a:spLocks noChangeShapeType="1"/>
              </p:cNvSpPr>
              <p:nvPr/>
            </p:nvSpPr>
            <p:spPr bwMode="auto">
              <a:xfrm>
                <a:off x="3696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9" name="Line 32"/>
              <p:cNvSpPr>
                <a:spLocks noChangeShapeType="1"/>
              </p:cNvSpPr>
              <p:nvPr/>
            </p:nvSpPr>
            <p:spPr bwMode="auto">
              <a:xfrm>
                <a:off x="3840" y="2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0" name="Line 33"/>
              <p:cNvSpPr>
                <a:spLocks noChangeShapeType="1"/>
              </p:cNvSpPr>
              <p:nvPr/>
            </p:nvSpPr>
            <p:spPr bwMode="auto">
              <a:xfrm flipH="1">
                <a:off x="1248" y="2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1" name="Line 34"/>
              <p:cNvSpPr>
                <a:spLocks noChangeShapeType="1"/>
              </p:cNvSpPr>
              <p:nvPr/>
            </p:nvSpPr>
            <p:spPr bwMode="auto">
              <a:xfrm flipH="1">
                <a:off x="1248" y="28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66" name="Group 34"/>
            <p:cNvGrpSpPr/>
            <p:nvPr/>
          </p:nvGrpSpPr>
          <p:grpSpPr bwMode="auto">
            <a:xfrm>
              <a:off x="-563" y="873"/>
              <a:ext cx="2243" cy="530"/>
              <a:chOff x="-563" y="0"/>
              <a:chExt cx="2243" cy="530"/>
            </a:xfrm>
          </p:grpSpPr>
          <p:grpSp>
            <p:nvGrpSpPr>
              <p:cNvPr id="45067" name="Group 35"/>
              <p:cNvGrpSpPr/>
              <p:nvPr/>
            </p:nvGrpSpPr>
            <p:grpSpPr bwMode="auto">
              <a:xfrm>
                <a:off x="-563" y="0"/>
                <a:ext cx="2243" cy="530"/>
                <a:chOff x="-563" y="0"/>
                <a:chExt cx="2243" cy="530"/>
              </a:xfrm>
            </p:grpSpPr>
            <p:sp>
              <p:nvSpPr>
                <p:cNvPr id="45072" name="Rectangle 37"/>
                <p:cNvSpPr>
                  <a:spLocks noChangeArrowheads="1"/>
                </p:cNvSpPr>
                <p:nvPr/>
              </p:nvSpPr>
              <p:spPr bwMode="auto">
                <a:xfrm>
                  <a:off x="384" y="96"/>
                  <a:ext cx="12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7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-563" y="0"/>
                  <a:ext cx="89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>
                      <a:latin typeface="仿宋_GB2312" pitchFamily="49" charset="-122"/>
                      <a:ea typeface="仿宋_GB2312" pitchFamily="49" charset="-122"/>
                    </a:rPr>
                    <a:t>模式串</a:t>
                  </a:r>
                  <a:r>
                    <a:rPr lang="en-US" altLang="zh-CN"/>
                    <a:t>P</a:t>
                  </a:r>
                  <a:endParaRPr lang="en-US" altLang="zh-CN"/>
                </a:p>
              </p:txBody>
            </p:sp>
            <p:sp>
              <p:nvSpPr>
                <p:cNvPr id="4507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266" y="297"/>
                  <a:ext cx="116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j</a:t>
                  </a:r>
                  <a:endParaRPr lang="en-US" altLang="zh-CN"/>
                </a:p>
              </p:txBody>
            </p:sp>
            <p:sp>
              <p:nvSpPr>
                <p:cNvPr id="45075" name="Line 40"/>
                <p:cNvSpPr>
                  <a:spLocks noChangeShapeType="1"/>
                </p:cNvSpPr>
                <p:nvPr/>
              </p:nvSpPr>
              <p:spPr bwMode="auto">
                <a:xfrm>
                  <a:off x="528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76" name="Line 41"/>
                <p:cNvSpPr>
                  <a:spLocks noChangeShapeType="1"/>
                </p:cNvSpPr>
                <p:nvPr/>
              </p:nvSpPr>
              <p:spPr bwMode="auto">
                <a:xfrm>
                  <a:off x="672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77" name="Line 42"/>
                <p:cNvSpPr>
                  <a:spLocks noChangeShapeType="1"/>
                </p:cNvSpPr>
                <p:nvPr/>
              </p:nvSpPr>
              <p:spPr bwMode="auto">
                <a:xfrm>
                  <a:off x="816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78" name="Line 43"/>
                <p:cNvSpPr>
                  <a:spLocks noChangeShapeType="1"/>
                </p:cNvSpPr>
                <p:nvPr/>
              </p:nvSpPr>
              <p:spPr bwMode="auto">
                <a:xfrm>
                  <a:off x="960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79" name="Line 44"/>
                <p:cNvSpPr>
                  <a:spLocks noChangeShapeType="1"/>
                </p:cNvSpPr>
                <p:nvPr/>
              </p:nvSpPr>
              <p:spPr bwMode="auto">
                <a:xfrm>
                  <a:off x="1104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80" name="Line 45"/>
                <p:cNvSpPr>
                  <a:spLocks noChangeShapeType="1"/>
                </p:cNvSpPr>
                <p:nvPr/>
              </p:nvSpPr>
              <p:spPr bwMode="auto">
                <a:xfrm>
                  <a:off x="1248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81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82" name="Line 47"/>
                <p:cNvSpPr>
                  <a:spLocks noChangeShapeType="1"/>
                </p:cNvSpPr>
                <p:nvPr/>
              </p:nvSpPr>
              <p:spPr bwMode="auto">
                <a:xfrm>
                  <a:off x="1536" y="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8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90" y="298"/>
                  <a:ext cx="116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/>
                    <a:t>k</a:t>
                  </a:r>
                  <a:endParaRPr lang="en-US" altLang="zh-CN"/>
                </a:p>
              </p:txBody>
            </p:sp>
          </p:grpSp>
          <p:sp>
            <p:nvSpPr>
              <p:cNvPr id="45068" name="Line 49"/>
              <p:cNvSpPr>
                <a:spLocks noChangeShapeType="1"/>
              </p:cNvSpPr>
              <p:nvPr/>
            </p:nvSpPr>
            <p:spPr bwMode="auto">
              <a:xfrm flipH="1">
                <a:off x="1248" y="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Line 50"/>
              <p:cNvSpPr>
                <a:spLocks noChangeShapeType="1"/>
              </p:cNvSpPr>
              <p:nvPr/>
            </p:nvSpPr>
            <p:spPr bwMode="auto">
              <a:xfrm flipH="1">
                <a:off x="1248" y="14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0" name="Line 51"/>
              <p:cNvSpPr>
                <a:spLocks noChangeShapeType="1"/>
              </p:cNvSpPr>
              <p:nvPr/>
            </p:nvSpPr>
            <p:spPr bwMode="auto">
              <a:xfrm flipH="1">
                <a:off x="672" y="9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Line 52"/>
              <p:cNvSpPr>
                <a:spLocks noChangeShapeType="1"/>
              </p:cNvSpPr>
              <p:nvPr/>
            </p:nvSpPr>
            <p:spPr bwMode="auto">
              <a:xfrm flipH="1">
                <a:off x="672" y="14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Group 52"/>
          <p:cNvGrpSpPr/>
          <p:nvPr/>
        </p:nvGrpSpPr>
        <p:grpSpPr bwMode="auto">
          <a:xfrm>
            <a:off x="5057775" y="1366838"/>
            <a:ext cx="301625" cy="762000"/>
            <a:chOff x="0" y="0"/>
            <a:chExt cx="190" cy="480"/>
          </a:xfrm>
        </p:grpSpPr>
        <p:sp>
          <p:nvSpPr>
            <p:cNvPr id="45063" name="AutoShape 54"/>
            <p:cNvSpPr>
              <a:spLocks noChangeArrowheads="1"/>
            </p:cNvSpPr>
            <p:nvPr/>
          </p:nvSpPr>
          <p:spPr bwMode="auto">
            <a:xfrm>
              <a:off x="0" y="0"/>
              <a:ext cx="96" cy="48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Text Box 55"/>
            <p:cNvSpPr txBox="1">
              <a:spLocks noChangeArrowheads="1"/>
            </p:cNvSpPr>
            <p:nvPr/>
          </p:nvSpPr>
          <p:spPr bwMode="auto">
            <a:xfrm>
              <a:off x="94" y="154"/>
              <a:ext cx="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≠</a:t>
              </a:r>
              <a:endParaRPr lang="en-US" altLang="zh-CN"/>
            </a:p>
          </p:txBody>
        </p:sp>
      </p:grpSp>
      <p:sp>
        <p:nvSpPr>
          <p:cNvPr id="62519" name="AutoShape 56"/>
          <p:cNvSpPr>
            <a:spLocks noChangeArrowheads="1"/>
          </p:cNvSpPr>
          <p:nvPr/>
        </p:nvSpPr>
        <p:spPr bwMode="auto">
          <a:xfrm rot="2737556">
            <a:off x="4594225" y="1204913"/>
            <a:ext cx="136525" cy="1085850"/>
          </a:xfrm>
          <a:prstGeom prst="upDownArrow">
            <a:avLst>
              <a:gd name="adj1" fmla="val 50000"/>
              <a:gd name="adj2" fmla="val 1590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2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358D4F24-6CCB-49DE-AAA6-A24BFF7A0206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1524000" y="1492250"/>
            <a:ext cx="9144000" cy="281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zh-CN" altLang="en-US" sz="3000" b="1">
                <a:ea typeface="仿宋_GB2312" pitchFamily="49" charset="-122"/>
              </a:rPr>
              <a:t>根据前面的分析，失败函数可以定义为：</a:t>
            </a:r>
            <a:endParaRPr lang="zh-CN" altLang="en-US" sz="3000" b="1">
              <a:ea typeface="仿宋_GB2312" pitchFamily="49" charset="-122"/>
            </a:endParaRPr>
          </a:p>
          <a:p>
            <a:endParaRPr lang="zh-CN" altLang="en-US" sz="2800" b="1"/>
          </a:p>
          <a:p>
            <a:pPr>
              <a:lnSpc>
                <a:spcPct val="110000"/>
              </a:lnSpc>
            </a:pPr>
            <a:r>
              <a:rPr lang="zh-CN" altLang="en-US" sz="2800" b="1"/>
              <a:t>                   </a:t>
            </a:r>
            <a:r>
              <a:rPr lang="en-US" altLang="zh-CN" sz="2800" b="1"/>
              <a:t>-1                     </a:t>
            </a:r>
            <a:r>
              <a:rPr lang="zh-CN" altLang="en-US" sz="2800" b="1">
                <a:ea typeface="仿宋_GB2312" pitchFamily="49" charset="-122"/>
              </a:rPr>
              <a:t>当</a:t>
            </a:r>
            <a:r>
              <a:rPr lang="zh-CN" altLang="en-US" sz="2800" b="1"/>
              <a:t>  </a:t>
            </a:r>
            <a:r>
              <a:rPr lang="en-US" altLang="zh-CN" sz="2800" b="1"/>
              <a:t>j=0  </a:t>
            </a:r>
            <a:r>
              <a:rPr lang="zh-CN" altLang="en-US" sz="2800" b="1">
                <a:ea typeface="仿宋_GB2312" pitchFamily="49" charset="-122"/>
              </a:rPr>
              <a:t>时</a:t>
            </a:r>
            <a:r>
              <a:rPr lang="zh-CN" altLang="en-US" sz="2800" b="1"/>
              <a:t>            </a:t>
            </a:r>
            <a:r>
              <a:rPr lang="en-US" altLang="zh-CN" sz="2800" b="1"/>
              <a:t> </a:t>
            </a:r>
            <a:endParaRPr lang="en-US" altLang="zh-CN" sz="2800" b="1"/>
          </a:p>
          <a:p>
            <a:pPr>
              <a:lnSpc>
                <a:spcPct val="110000"/>
              </a:lnSpc>
            </a:pPr>
            <a:r>
              <a:rPr lang="en-US" altLang="zh-CN" sz="2800" b="1"/>
              <a:t> next[j]=    k</a:t>
            </a:r>
            <a:r>
              <a:rPr lang="zh-CN" altLang="en-US" b="1"/>
              <a:t>，    当</a:t>
            </a:r>
            <a:r>
              <a:rPr lang="en-US" altLang="zh-CN" b="1"/>
              <a:t>0≤k≤j-1 </a:t>
            </a:r>
            <a:r>
              <a:rPr lang="zh-CN" altLang="en-US" b="1">
                <a:ea typeface="仿宋_GB2312" pitchFamily="49" charset="-122"/>
              </a:rPr>
              <a:t>且</a:t>
            </a:r>
            <a:r>
              <a:rPr lang="zh-CN" altLang="en-US" b="1"/>
              <a:t> ‘</a:t>
            </a:r>
            <a:r>
              <a:rPr lang="en-US" altLang="zh-CN" b="1"/>
              <a:t>p</a:t>
            </a:r>
            <a:r>
              <a:rPr lang="en-US" altLang="zh-CN" b="1" baseline="-25000"/>
              <a:t>0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...p</a:t>
            </a:r>
            <a:r>
              <a:rPr lang="en-US" altLang="zh-CN" b="1" baseline="-25000"/>
              <a:t>k-1</a:t>
            </a:r>
            <a:r>
              <a:rPr lang="en-US" altLang="zh-CN" b="1"/>
              <a:t>’=‘p</a:t>
            </a:r>
            <a:r>
              <a:rPr lang="en-US" altLang="zh-CN" b="1" baseline="-25000"/>
              <a:t>j-k</a:t>
            </a:r>
            <a:r>
              <a:rPr lang="en-US" altLang="zh-CN" b="1"/>
              <a:t>...p</a:t>
            </a:r>
            <a:r>
              <a:rPr lang="en-US" altLang="zh-CN" b="1" baseline="-25000"/>
              <a:t>j-1</a:t>
            </a:r>
            <a:r>
              <a:rPr lang="en-US" altLang="zh-CN" b="1"/>
              <a:t>’ </a:t>
            </a:r>
            <a:r>
              <a:rPr lang="zh-CN" altLang="en-US" b="1"/>
              <a:t>的最大整数</a:t>
            </a:r>
            <a:br>
              <a:rPr lang="en-US" altLang="zh-CN" b="1"/>
            </a:br>
            <a:r>
              <a:rPr lang="en-US" altLang="zh-CN" b="1"/>
              <a:t>              </a:t>
            </a:r>
            <a:r>
              <a:rPr lang="en-US" altLang="zh-CN" sz="2800" b="1"/>
              <a:t>       0                      </a:t>
            </a:r>
            <a:r>
              <a:rPr lang="zh-CN" altLang="en-US" sz="2800" b="1">
                <a:ea typeface="仿宋_GB2312" pitchFamily="49" charset="-122"/>
              </a:rPr>
              <a:t>其它情况</a:t>
            </a:r>
            <a:endParaRPr lang="zh-CN" altLang="en-US" sz="2800" b="1">
              <a:ea typeface="仿宋_GB2312" pitchFamily="49" charset="-122"/>
            </a:endParaRPr>
          </a:p>
        </p:txBody>
      </p:sp>
      <p:sp>
        <p:nvSpPr>
          <p:cNvPr id="66564" name="AutoShape 7"/>
          <p:cNvSpPr/>
          <p:nvPr/>
        </p:nvSpPr>
        <p:spPr bwMode="auto">
          <a:xfrm>
            <a:off x="3024188" y="2714625"/>
            <a:ext cx="74612" cy="968375"/>
          </a:xfrm>
          <a:prstGeom prst="leftBrace">
            <a:avLst>
              <a:gd name="adj1" fmla="val 108157"/>
              <a:gd name="adj2" fmla="val 50000"/>
            </a:avLst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65" name="Group 5"/>
          <p:cNvGrpSpPr/>
          <p:nvPr/>
        </p:nvGrpSpPr>
        <p:grpSpPr bwMode="auto">
          <a:xfrm>
            <a:off x="3814762" y="3906838"/>
            <a:ext cx="5086351" cy="2489200"/>
            <a:chOff x="-5" y="1"/>
            <a:chExt cx="3204" cy="1568"/>
          </a:xfrm>
        </p:grpSpPr>
        <p:sp>
          <p:nvSpPr>
            <p:cNvPr id="46087" name="Rectangle 11"/>
            <p:cNvSpPr>
              <a:spLocks noChangeArrowheads="1"/>
            </p:cNvSpPr>
            <p:nvPr/>
          </p:nvSpPr>
          <p:spPr bwMode="auto">
            <a:xfrm>
              <a:off x="4" y="672"/>
              <a:ext cx="319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Line 12"/>
            <p:cNvSpPr>
              <a:spLocks noChangeShapeType="1"/>
            </p:cNvSpPr>
            <p:nvPr/>
          </p:nvSpPr>
          <p:spPr bwMode="auto">
            <a:xfrm>
              <a:off x="2076" y="6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Line 13"/>
            <p:cNvSpPr>
              <a:spLocks noChangeShapeType="1"/>
            </p:cNvSpPr>
            <p:nvPr/>
          </p:nvSpPr>
          <p:spPr bwMode="auto">
            <a:xfrm>
              <a:off x="2249" y="6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14"/>
            <p:cNvSpPr>
              <a:spLocks noChangeShapeType="1"/>
            </p:cNvSpPr>
            <p:nvPr/>
          </p:nvSpPr>
          <p:spPr bwMode="auto">
            <a:xfrm flipV="1">
              <a:off x="2163" y="960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Rectangle 15" descr="深色上对角线"/>
            <p:cNvSpPr>
              <a:spLocks noChangeArrowheads="1"/>
            </p:cNvSpPr>
            <p:nvPr/>
          </p:nvSpPr>
          <p:spPr bwMode="auto">
            <a:xfrm>
              <a:off x="4" y="672"/>
              <a:ext cx="1295" cy="288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Rectangle 16" descr="深色上对角线"/>
            <p:cNvSpPr>
              <a:spLocks noChangeArrowheads="1"/>
            </p:cNvSpPr>
            <p:nvPr/>
          </p:nvSpPr>
          <p:spPr bwMode="auto">
            <a:xfrm>
              <a:off x="781" y="624"/>
              <a:ext cx="1295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2087" y="1240"/>
              <a:ext cx="1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/>
              <a:r>
                <a:rPr lang="en-US" altLang="zh-CN" sz="2800"/>
                <a:t>j</a:t>
              </a:r>
              <a:endParaRPr lang="en-US" altLang="zh-CN" sz="2800"/>
            </a:p>
          </p:txBody>
        </p:sp>
        <p:sp>
          <p:nvSpPr>
            <p:cNvPr id="46094" name="AutoShape 18"/>
            <p:cNvSpPr/>
            <p:nvPr/>
          </p:nvSpPr>
          <p:spPr bwMode="auto">
            <a:xfrm rot="-5400000">
              <a:off x="1349" y="-96"/>
              <a:ext cx="144" cy="1295"/>
            </a:xfrm>
            <a:prstGeom prst="rightBrace">
              <a:avLst>
                <a:gd name="adj1" fmla="val 749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095" name="AutoShape 19"/>
            <p:cNvSpPr/>
            <p:nvPr/>
          </p:nvSpPr>
          <p:spPr bwMode="auto">
            <a:xfrm rot="5400000">
              <a:off x="576" y="376"/>
              <a:ext cx="144" cy="1295"/>
            </a:xfrm>
            <a:prstGeom prst="rightBrace">
              <a:avLst>
                <a:gd name="adj1" fmla="val 7494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Text Box 20"/>
            <p:cNvSpPr txBox="1">
              <a:spLocks noChangeArrowheads="1"/>
            </p:cNvSpPr>
            <p:nvPr/>
          </p:nvSpPr>
          <p:spPr bwMode="auto">
            <a:xfrm>
              <a:off x="606" y="1057"/>
              <a:ext cx="22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/>
              <a:r>
                <a:rPr lang="en-US" altLang="zh-CN" sz="2800"/>
                <a:t>k</a:t>
              </a:r>
              <a:endParaRPr lang="en-US" altLang="zh-CN" sz="2800"/>
            </a:p>
          </p:txBody>
        </p:sp>
        <p:sp>
          <p:nvSpPr>
            <p:cNvPr id="46097" name="Text Box 21"/>
            <p:cNvSpPr txBox="1">
              <a:spLocks noChangeArrowheads="1"/>
            </p:cNvSpPr>
            <p:nvPr/>
          </p:nvSpPr>
          <p:spPr bwMode="auto">
            <a:xfrm>
              <a:off x="1298" y="289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/>
              <a:r>
                <a:rPr lang="en-US" altLang="zh-CN" sz="2800" b="1"/>
                <a:t>k</a:t>
              </a:r>
              <a:endParaRPr lang="en-US" altLang="zh-CN" sz="2800" b="1"/>
            </a:p>
          </p:txBody>
        </p:sp>
        <p:sp>
          <p:nvSpPr>
            <p:cNvPr id="46098" name="Line 23"/>
            <p:cNvSpPr>
              <a:spLocks noChangeShapeType="1"/>
            </p:cNvSpPr>
            <p:nvPr/>
          </p:nvSpPr>
          <p:spPr bwMode="auto">
            <a:xfrm>
              <a:off x="1472" y="62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Line 24"/>
            <p:cNvSpPr>
              <a:spLocks noChangeShapeType="1"/>
            </p:cNvSpPr>
            <p:nvPr/>
          </p:nvSpPr>
          <p:spPr bwMode="auto">
            <a:xfrm>
              <a:off x="1299" y="62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25"/>
            <p:cNvSpPr>
              <a:spLocks noChangeShapeType="1"/>
            </p:cNvSpPr>
            <p:nvPr/>
          </p:nvSpPr>
          <p:spPr bwMode="auto">
            <a:xfrm flipV="1">
              <a:off x="1385" y="960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Text Box 26"/>
            <p:cNvSpPr txBox="1">
              <a:spLocks noChangeArrowheads="1"/>
            </p:cNvSpPr>
            <p:nvPr/>
          </p:nvSpPr>
          <p:spPr bwMode="auto">
            <a:xfrm>
              <a:off x="1202" y="1201"/>
              <a:ext cx="3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r>
                <a:rPr lang="zh-CN" altLang="en-US" sz="2800"/>
                <a:t>  </a:t>
              </a:r>
              <a:r>
                <a:rPr lang="en-US" altLang="zh-CN" sz="2800"/>
                <a:t>k</a:t>
              </a:r>
              <a:endParaRPr lang="en-US" altLang="zh-CN" sz="2800"/>
            </a:p>
          </p:txBody>
        </p:sp>
        <p:sp>
          <p:nvSpPr>
            <p:cNvPr id="46102" name="Line 27"/>
            <p:cNvSpPr>
              <a:spLocks noChangeShapeType="1"/>
            </p:cNvSpPr>
            <p:nvPr/>
          </p:nvSpPr>
          <p:spPr bwMode="auto">
            <a:xfrm>
              <a:off x="176" y="6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Line 28"/>
            <p:cNvSpPr>
              <a:spLocks noChangeShapeType="1"/>
            </p:cNvSpPr>
            <p:nvPr/>
          </p:nvSpPr>
          <p:spPr bwMode="auto">
            <a:xfrm flipV="1">
              <a:off x="90" y="96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Text Box 29"/>
            <p:cNvSpPr txBox="1">
              <a:spLocks noChangeArrowheads="1"/>
            </p:cNvSpPr>
            <p:nvPr/>
          </p:nvSpPr>
          <p:spPr bwMode="auto">
            <a:xfrm>
              <a:off x="-5" y="1201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/>
              <a:r>
                <a:rPr lang="en-US" altLang="zh-CN" sz="2800"/>
                <a:t>0</a:t>
              </a:r>
              <a:endParaRPr lang="zh-CN" altLang="en-US" sz="2800"/>
            </a:p>
          </p:txBody>
        </p:sp>
        <p:sp>
          <p:nvSpPr>
            <p:cNvPr id="46105" name="Line 30"/>
            <p:cNvSpPr>
              <a:spLocks noChangeShapeType="1"/>
            </p:cNvSpPr>
            <p:nvPr/>
          </p:nvSpPr>
          <p:spPr bwMode="auto">
            <a:xfrm>
              <a:off x="954" y="6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31"/>
            <p:cNvSpPr>
              <a:spLocks noChangeShapeType="1"/>
            </p:cNvSpPr>
            <p:nvPr/>
          </p:nvSpPr>
          <p:spPr bwMode="auto">
            <a:xfrm>
              <a:off x="867" y="38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32"/>
            <p:cNvSpPr>
              <a:spLocks noChangeShapeType="1"/>
            </p:cNvSpPr>
            <p:nvPr/>
          </p:nvSpPr>
          <p:spPr bwMode="auto">
            <a:xfrm>
              <a:off x="1990" y="38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8" name="Text Box 33"/>
            <p:cNvSpPr txBox="1">
              <a:spLocks noChangeArrowheads="1"/>
            </p:cNvSpPr>
            <p:nvPr/>
          </p:nvSpPr>
          <p:spPr bwMode="auto">
            <a:xfrm>
              <a:off x="673" y="1"/>
              <a:ext cx="42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r>
                <a:rPr lang="en-US" altLang="zh-CN" sz="2800" b="1"/>
                <a:t>p</a:t>
              </a:r>
              <a:r>
                <a:rPr lang="en-US" altLang="zh-CN" sz="2800" b="1" i="1" baseline="-25000"/>
                <a:t>j-k</a:t>
              </a:r>
              <a:endParaRPr lang="en-US" altLang="zh-CN" sz="2800" b="1"/>
            </a:p>
          </p:txBody>
        </p:sp>
        <p:sp>
          <p:nvSpPr>
            <p:cNvPr id="46109" name="Text Box 34"/>
            <p:cNvSpPr txBox="1">
              <a:spLocks noChangeArrowheads="1"/>
            </p:cNvSpPr>
            <p:nvPr/>
          </p:nvSpPr>
          <p:spPr bwMode="auto">
            <a:xfrm>
              <a:off x="1812" y="1"/>
              <a:ext cx="42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r>
                <a:rPr lang="en-US" altLang="zh-CN" sz="2800" b="1"/>
                <a:t>p</a:t>
              </a:r>
              <a:r>
                <a:rPr lang="en-US" altLang="zh-CN" sz="2800" b="1" i="1" baseline="-25000"/>
                <a:t>j-1</a:t>
              </a:r>
              <a:endParaRPr lang="en-US" altLang="zh-CN" sz="2800" b="1"/>
            </a:p>
          </p:txBody>
        </p:sp>
      </p:grpSp>
      <p:sp>
        <p:nvSpPr>
          <p:cNvPr id="46086" name="Rectangle 35"/>
          <p:cNvSpPr>
            <a:spLocks noChangeArrowheads="1"/>
          </p:cNvSpPr>
          <p:nvPr/>
        </p:nvSpPr>
        <p:spPr bwMode="auto">
          <a:xfrm>
            <a:off x="1968500" y="41910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失败函数的定义</a:t>
            </a:r>
            <a:endParaRPr lang="zh-CN" altLang="en-US" sz="400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2"/>
          <p:cNvSpPr txBox="1">
            <a:spLocks noGrp="1" noChangeArrowheads="1"/>
          </p:cNvSpPr>
          <p:nvPr/>
        </p:nvSpPr>
        <p:spPr bwMode="auto">
          <a:xfrm>
            <a:off x="8239125" y="58578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0C0CB5BD-BB90-4FCD-BE09-BF182DC24A24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7107" name="Group 3"/>
          <p:cNvGrpSpPr/>
          <p:nvPr/>
        </p:nvGrpSpPr>
        <p:grpSpPr bwMode="auto">
          <a:xfrm>
            <a:off x="4743450" y="420688"/>
            <a:ext cx="2324100" cy="1287462"/>
            <a:chOff x="0" y="0"/>
            <a:chExt cx="1464" cy="811"/>
          </a:xfrm>
        </p:grpSpPr>
        <p:sp>
          <p:nvSpPr>
            <p:cNvPr id="4711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464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r>
                <a:rPr lang="zh-CN" altLang="en-US" sz="4400">
                  <a:solidFill>
                    <a:schemeClr val="tx2"/>
                  </a:solidFill>
                  <a:latin typeface="Arial" panose="02080604020202020204" pitchFamily="34" charset="0"/>
                  <a:ea typeface="华文新魏" pitchFamily="2" charset="-122"/>
                </a:rPr>
                <a:t>练习题   </a:t>
              </a:r>
              <a:endParaRPr lang="zh-CN" altLang="en-US" sz="4400">
                <a:solidFill>
                  <a:schemeClr val="tx2"/>
                </a:solidFill>
                <a:latin typeface="Arial" panose="02080604020202020204" pitchFamily="34" charset="0"/>
                <a:ea typeface="华文新魏" pitchFamily="2" charset="-122"/>
              </a:endParaRPr>
            </a:p>
          </p:txBody>
        </p:sp>
        <p:sp>
          <p:nvSpPr>
            <p:cNvPr id="47115" name="Text Box 4"/>
            <p:cNvSpPr txBox="1">
              <a:spLocks noChangeArrowheads="1"/>
            </p:cNvSpPr>
            <p:nvPr/>
          </p:nvSpPr>
          <p:spPr bwMode="auto">
            <a:xfrm>
              <a:off x="0" y="521"/>
              <a:ext cx="19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3734" name="Text Box 7"/>
          <p:cNvSpPr txBox="1">
            <a:spLocks noChangeArrowheads="1"/>
          </p:cNvSpPr>
          <p:nvPr/>
        </p:nvSpPr>
        <p:spPr bwMode="auto">
          <a:xfrm>
            <a:off x="1995488" y="1643063"/>
            <a:ext cx="87439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zh-CN" altLang="en-US" sz="3000">
                <a:latin typeface="仿宋_GB2312" pitchFamily="49" charset="-122"/>
                <a:ea typeface="仿宋_GB2312" pitchFamily="49" charset="-122"/>
              </a:rPr>
              <a:t>计算下列模式串的各个字符的失败函数值：</a:t>
            </a:r>
            <a:endParaRPr lang="zh-CN" altLang="en-US" sz="3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2066925" y="2224088"/>
            <a:ext cx="4691063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sz="3000"/>
              <a:t>(1) ‘abcabcaabbc’</a:t>
            </a:r>
            <a:endParaRPr lang="en-US" altLang="zh-CN" sz="3000"/>
          </a:p>
          <a:p>
            <a:r>
              <a:rPr lang="en-US" altLang="zh-CN" sz="3000"/>
              <a:t>(2) ‘aaaabaaa’</a:t>
            </a:r>
            <a:endParaRPr lang="en-US" altLang="zh-CN" sz="3000"/>
          </a:p>
          <a:p>
            <a:r>
              <a:rPr lang="en-US" altLang="zh-CN" sz="3000"/>
              <a:t>(3) ‘01010000101’</a:t>
            </a:r>
            <a:endParaRPr lang="en-US" altLang="zh-CN" sz="3000"/>
          </a:p>
          <a:p>
            <a:r>
              <a:rPr lang="en-US" altLang="zh-CN" sz="3000"/>
              <a:t>(4) ‘00000010001’</a:t>
            </a:r>
            <a:endParaRPr lang="en-US" altLang="zh-CN" sz="3000"/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6245225" y="2224088"/>
            <a:ext cx="3925888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sz="3000">
                <a:solidFill>
                  <a:srgbClr val="FF0000"/>
                </a:solidFill>
              </a:rPr>
              <a:t>-1 0 0 0 1 2 3 4 1 2 0</a:t>
            </a:r>
            <a:endParaRPr lang="en-US" altLang="zh-CN" sz="3000">
              <a:solidFill>
                <a:srgbClr val="FF0000"/>
              </a:solidFill>
            </a:endParaRPr>
          </a:p>
        </p:txBody>
      </p:sp>
      <p:sp>
        <p:nvSpPr>
          <p:cNvPr id="73737" name="Text Box 10"/>
          <p:cNvSpPr txBox="1">
            <a:spLocks noChangeArrowheads="1"/>
          </p:cNvSpPr>
          <p:nvPr/>
        </p:nvSpPr>
        <p:spPr bwMode="auto">
          <a:xfrm>
            <a:off x="6245225" y="2681288"/>
            <a:ext cx="3783013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sz="3000">
                <a:solidFill>
                  <a:srgbClr val="FF0000"/>
                </a:solidFill>
              </a:rPr>
              <a:t>-1 0 1 2 3 0 1 2</a:t>
            </a:r>
            <a:endParaRPr lang="en-US" altLang="zh-CN" sz="3000">
              <a:solidFill>
                <a:srgbClr val="FF0000"/>
              </a:solidFill>
            </a:endParaRPr>
          </a:p>
        </p:txBody>
      </p:sp>
      <p:sp>
        <p:nvSpPr>
          <p:cNvPr id="73738" name="Text Box 11"/>
          <p:cNvSpPr txBox="1">
            <a:spLocks noChangeArrowheads="1"/>
          </p:cNvSpPr>
          <p:nvPr/>
        </p:nvSpPr>
        <p:spPr bwMode="auto">
          <a:xfrm>
            <a:off x="6245225" y="3138488"/>
            <a:ext cx="4214813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sz="3000">
                <a:solidFill>
                  <a:srgbClr val="FF0000"/>
                </a:solidFill>
              </a:rPr>
              <a:t>-1 0 0 1 2 3 1 1 1 2 3</a:t>
            </a:r>
            <a:endParaRPr lang="en-US" altLang="zh-CN" sz="3000">
              <a:solidFill>
                <a:srgbClr val="FF0000"/>
              </a:solidFill>
            </a:endParaRP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6098540" y="3597275"/>
            <a:ext cx="37033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/>
            <a:r>
              <a:rPr lang="en-US" altLang="zh-CN" sz="3000">
                <a:solidFill>
                  <a:srgbClr val="FF0000"/>
                </a:solidFill>
              </a:rPr>
              <a:t>-1 0 1 2 3 4 5 0 1 2 3</a:t>
            </a:r>
            <a:endParaRPr lang="en-US" altLang="zh-CN" sz="3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  <p:bldP spid="73735" grpId="0" autoUpdateAnimBg="0"/>
      <p:bldP spid="73736" grpId="0" autoUpdateAnimBg="0"/>
      <p:bldP spid="73737" grpId="0" autoUpdateAnimBg="0"/>
      <p:bldP spid="73738" grpId="0" autoUpdateAnimBg="0"/>
      <p:bldP spid="737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5E4B9724-E842-48A1-8106-E868B52EBD35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398587" y="20638"/>
            <a:ext cx="309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398587" y="96838"/>
            <a:ext cx="309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14313"/>
            <a:ext cx="8229600" cy="1371600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利用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next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失败函数进行匹配处理</a:t>
            </a:r>
            <a:endParaRPr lang="zh-CN" altLang="en-US" sz="4000" b="1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759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366838"/>
            <a:ext cx="8864600" cy="3552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990099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      若在进行某一趟匹配比较时在模式 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P 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的第 </a:t>
            </a:r>
            <a:r>
              <a:rPr lang="en-US" altLang="zh-CN" sz="2800" b="1" dirty="0" smtClean="0">
                <a:latin typeface="Times New Roman" pitchFamily="18" charset="0"/>
                <a:ea typeface="仿宋_GB2312" pitchFamily="49" charset="-122"/>
              </a:rPr>
              <a:t>j </a:t>
            </a:r>
            <a:r>
              <a:rPr lang="zh-CN" altLang="en-US" sz="2800" b="1" dirty="0" smtClean="0">
                <a:latin typeface="Times New Roman" pitchFamily="18" charset="0"/>
                <a:ea typeface="仿宋_GB2312" pitchFamily="49" charset="-122"/>
              </a:rPr>
              <a:t>位失配：</a:t>
            </a:r>
            <a:endParaRPr lang="zh-CN" altLang="en-US" sz="28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 &gt; 0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，那么在下一趟比较时模式串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的起始比较位置是 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b="1" baseline="-25000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next</a:t>
            </a:r>
            <a:r>
              <a:rPr lang="en-US" altLang="zh-CN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(j)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，目标串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T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的指针不回溯，仍指向上一趟失配的字符；</a:t>
            </a:r>
            <a:endParaRPr lang="zh-CN" altLang="en-US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j = 0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，则目标串 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T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指针进一，模式串</a:t>
            </a:r>
            <a:r>
              <a:rPr lang="en-US" altLang="zh-CN" b="1" dirty="0" smtClean="0">
                <a:latin typeface="Times New Roman" pitchFamily="18" charset="0"/>
                <a:ea typeface="仿宋_GB2312" pitchFamily="49" charset="-122"/>
              </a:rPr>
              <a:t>P 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指针回到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仿宋_GB2312" pitchFamily="49" charset="-122"/>
              </a:rPr>
              <a:t>，继续进行下一趟匹配比较。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67591" name="Group 7"/>
          <p:cNvGraphicFramePr>
            <a:graphicFrameLocks noGrp="1"/>
          </p:cNvGraphicFramePr>
          <p:nvPr>
            <p:ph sz="half" idx="4294967295"/>
          </p:nvPr>
        </p:nvGraphicFramePr>
        <p:xfrm>
          <a:off x="2024063" y="4857750"/>
          <a:ext cx="7941945" cy="1282065"/>
        </p:xfrm>
        <a:graphic>
          <a:graphicData uri="http://schemas.openxmlformats.org/drawingml/2006/table">
            <a:tbl>
              <a:tblPr/>
              <a:tblGrid>
                <a:gridCol w="1539875"/>
                <a:gridCol w="791845"/>
                <a:gridCol w="771525"/>
                <a:gridCol w="768350"/>
                <a:gridCol w="770255"/>
                <a:gridCol w="742950"/>
                <a:gridCol w="796925"/>
                <a:gridCol w="791845"/>
                <a:gridCol w="968375"/>
              </a:tblGrid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next(j)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2"/>
          <p:cNvSpPr txBox="1">
            <a:spLocks noGrp="1" noChangeArrowheads="1"/>
          </p:cNvSpPr>
          <p:nvPr/>
        </p:nvSpPr>
        <p:spPr bwMode="auto">
          <a:xfrm>
            <a:off x="8077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/>
            <a:fld id="{C79A14BF-2B7F-40D0-84F9-20F798FC8AC9}" type="slidenum">
              <a:rPr lang="en-US" altLang="zh-CN">
                <a:latin typeface="华文新魏" pitchFamily="2" charset="-122"/>
                <a:ea typeface="华文新魏" pitchFamily="2" charset="-122"/>
              </a:rPr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487488" y="116632"/>
            <a:ext cx="9001000" cy="550799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zh-CN" altLang="en-US" b="1" dirty="0" smtClean="0">
                <a:ea typeface="仿宋_GB2312" pitchFamily="49" charset="-122"/>
              </a:rPr>
              <a:t>运用</a:t>
            </a:r>
            <a:r>
              <a:rPr lang="en-US" altLang="zh-CN" b="1" dirty="0" smtClean="0">
                <a:ea typeface="仿宋_GB2312" pitchFamily="49" charset="-122"/>
              </a:rPr>
              <a:t>KMP</a:t>
            </a:r>
            <a:r>
              <a:rPr lang="zh-CN" altLang="en-US" b="1" dirty="0" smtClean="0">
                <a:ea typeface="仿宋_GB2312" pitchFamily="49" charset="-122"/>
              </a:rPr>
              <a:t>算法的匹配过程</a:t>
            </a:r>
            <a:endParaRPr lang="zh-CN" altLang="en-US" b="1" dirty="0" smtClean="0">
              <a:ea typeface="仿宋_GB2312" pitchFamily="49" charset="-122"/>
            </a:endParaRPr>
          </a:p>
          <a:p>
            <a:endParaRPr lang="zh-CN" altLang="en-US" sz="1000" b="1" dirty="0" smtClean="0"/>
          </a:p>
          <a:p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</a:t>
            </a:r>
            <a:r>
              <a:rPr lang="zh-CN" altLang="en-US" b="1" dirty="0" smtClean="0"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           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</a:rPr>
              <a:t>   </a:t>
            </a:r>
            <a:r>
              <a:rPr lang="en-US" altLang="zh-CN" b="1" i="1" dirty="0" smtClean="0"/>
              <a:t>a</a:t>
            </a:r>
            <a:r>
              <a:rPr lang="en-US" altLang="zh-CN" b="1" i="1" dirty="0" smtClean="0">
                <a:solidFill>
                  <a:srgbClr val="000099"/>
                </a:solidFill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</a:rPr>
              <a:t>b</a:t>
            </a:r>
            <a:r>
              <a:rPr lang="en-US" altLang="zh-CN" b="1" i="1" dirty="0" smtClean="0"/>
              <a:t> a </a:t>
            </a:r>
            <a:r>
              <a:rPr lang="en-US" altLang="zh-CN" b="1" i="1" dirty="0" err="1" smtClean="0"/>
              <a:t>a</a:t>
            </a:r>
            <a:r>
              <a:rPr lang="en-US" altLang="zh-CN" b="1" i="1" dirty="0" smtClean="0"/>
              <a:t> b c a c</a:t>
            </a:r>
            <a:endParaRPr lang="en-US" altLang="zh-CN" b="1" dirty="0" smtClean="0"/>
          </a:p>
          <a:p>
            <a:r>
              <a:rPr lang="en-US" altLang="zh-CN" sz="2800" b="1" dirty="0" smtClean="0">
                <a:solidFill>
                  <a:srgbClr val="000099"/>
                </a:solidFill>
              </a:rPr>
              <a:t>	               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</a:t>
            </a:r>
            <a:r>
              <a:rPr lang="en-US" altLang="zh-CN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j=1 </a:t>
            </a:r>
            <a:r>
              <a:rPr lang="en-US" altLang="zh-CN" sz="18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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zh-CN" altLang="en-US" sz="1800" b="1" dirty="0" smtClean="0">
                <a:solidFill>
                  <a:srgbClr val="000000"/>
                </a:solidFill>
                <a:ea typeface="仿宋_GB2312" pitchFamily="49" charset="-122"/>
              </a:rPr>
              <a:t>目标指针不动，</a:t>
            </a:r>
            <a:r>
              <a:rPr lang="zh-CN" altLang="en-US" sz="1800" b="1" dirty="0">
                <a:solidFill>
                  <a:srgbClr val="000000"/>
                </a:solidFill>
                <a:ea typeface="仿宋_GB2312" pitchFamily="49" charset="-122"/>
              </a:rPr>
              <a:t>继续与</a:t>
            </a:r>
            <a:r>
              <a:rPr lang="en-US" altLang="zh-CN" sz="1800" b="1" dirty="0">
                <a:solidFill>
                  <a:srgbClr val="000000"/>
                </a:solidFill>
                <a:ea typeface="仿宋_GB2312" pitchFamily="49" charset="-122"/>
              </a:rPr>
              <a:t>p[next(1) ]</a:t>
            </a:r>
            <a:r>
              <a:rPr lang="zh-CN" altLang="en-US" sz="1800" b="1" dirty="0">
                <a:solidFill>
                  <a:srgbClr val="000000"/>
                </a:solidFill>
                <a:ea typeface="仿宋_GB2312" pitchFamily="49" charset="-122"/>
              </a:rPr>
              <a:t>比较</a:t>
            </a:r>
            <a:endParaRPr lang="en-US" altLang="zh-CN" sz="1800" b="1" dirty="0">
              <a:solidFill>
                <a:srgbClr val="000000"/>
              </a:solidFill>
              <a:ea typeface="仿宋_GB2312" pitchFamily="49" charset="-122"/>
            </a:endParaRPr>
          </a:p>
          <a:p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 </a:t>
            </a:r>
            <a:r>
              <a:rPr lang="en-US" altLang="zh-CN" b="1" i="1" dirty="0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ea typeface="仿宋_GB2312" pitchFamily="49" charset="-122"/>
              </a:rPr>
              <a:t> 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     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</a:t>
            </a:r>
            <a:endParaRPr lang="en-US" altLang="zh-CN" b="1" dirty="0" smtClean="0">
              <a:ea typeface="仿宋_GB2312" pitchFamily="49" charset="-122"/>
            </a:endParaRPr>
          </a:p>
          <a:p>
            <a:r>
              <a:rPr lang="en-US" altLang="zh-CN" sz="2800" b="1" dirty="0" smtClean="0">
                <a:solidFill>
                  <a:srgbClr val="000099"/>
                </a:solidFill>
                <a:ea typeface="仿宋_GB2312" pitchFamily="49" charset="-122"/>
              </a:rPr>
              <a:t>		      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en-US" altLang="zh-CN" sz="1800" b="1" dirty="0">
                <a:solidFill>
                  <a:schemeClr val="tx2"/>
                </a:solidFill>
              </a:rPr>
              <a:t>j=0 </a:t>
            </a:r>
            <a:r>
              <a:rPr lang="en-US" altLang="zh-CN" sz="1800" b="1" dirty="0">
                <a:solidFill>
                  <a:schemeClr val="tx2"/>
                </a:solidFill>
                <a:sym typeface="Wingdings" panose="05000000000000000000" pitchFamily="2" charset="2"/>
              </a:rPr>
              <a:t> 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目标</a:t>
            </a:r>
            <a:r>
              <a:rPr lang="zh-CN" altLang="en-US" sz="1800" b="1" dirty="0">
                <a:solidFill>
                  <a:schemeClr val="tx2"/>
                </a:solidFill>
              </a:rPr>
              <a:t>指针进 </a:t>
            </a:r>
            <a:r>
              <a:rPr lang="en-US" altLang="zh-CN" sz="1800" b="1" dirty="0">
                <a:solidFill>
                  <a:schemeClr val="tx2"/>
                </a:solidFill>
              </a:rPr>
              <a:t>1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,</a:t>
            </a:r>
            <a:r>
              <a:rPr lang="zh-CN" altLang="en-US" sz="1800" b="1" dirty="0">
                <a:solidFill>
                  <a:srgbClr val="000000"/>
                </a:solidFill>
                <a:ea typeface="仿宋_GB2312" pitchFamily="49" charset="-122"/>
              </a:rPr>
              <a:t>继续与</a:t>
            </a:r>
            <a:r>
              <a:rPr lang="en-US" altLang="zh-CN" sz="1800" b="1" dirty="0" smtClean="0">
                <a:solidFill>
                  <a:srgbClr val="000000"/>
                </a:solidFill>
                <a:ea typeface="仿宋_GB2312" pitchFamily="49" charset="-122"/>
              </a:rPr>
              <a:t>p[0]</a:t>
            </a:r>
            <a:r>
              <a:rPr lang="zh-CN" altLang="en-US" sz="1800" b="1" dirty="0" smtClean="0">
                <a:solidFill>
                  <a:srgbClr val="000000"/>
                </a:solidFill>
                <a:ea typeface="仿宋_GB2312" pitchFamily="49" charset="-122"/>
              </a:rPr>
              <a:t>比较</a:t>
            </a:r>
            <a:endParaRPr lang="en-US" altLang="zh-CN" sz="1800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 smtClean="0">
                <a:solidFill>
                  <a:srgbClr val="FF3300"/>
                </a:solidFill>
                <a:ea typeface="仿宋_GB2312" pitchFamily="49" charset="-122"/>
              </a:rPr>
              <a:t>3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趟  目标   </a:t>
            </a:r>
            <a:r>
              <a:rPr lang="en-US" altLang="zh-CN" b="1" i="1" dirty="0" smtClean="0">
                <a:ea typeface="仿宋_GB2312" pitchFamily="49" charset="-122"/>
              </a:rPr>
              <a:t>a c 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 a c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 c</a:t>
            </a:r>
            <a:endParaRPr lang="en-US" altLang="zh-CN" b="1" dirty="0" smtClean="0">
              <a:ea typeface="仿宋_GB2312" pitchFamily="49" charset="-122"/>
            </a:endParaRPr>
          </a:p>
          <a:p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	    </a:t>
            </a:r>
            <a:r>
              <a:rPr lang="zh-CN" altLang="en-US" b="1" dirty="0" smtClean="0"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b a </a:t>
            </a:r>
            <a:r>
              <a:rPr lang="en-US" altLang="zh-CN" b="1" i="1" dirty="0" err="1" smtClean="0">
                <a:ea typeface="仿宋_GB2312" pitchFamily="49" charset="-122"/>
              </a:rPr>
              <a:t>a</a:t>
            </a:r>
            <a:r>
              <a:rPr lang="en-US" altLang="zh-CN" b="1" i="1" dirty="0" smtClean="0">
                <a:ea typeface="仿宋_GB2312" pitchFamily="49" charset="-122"/>
              </a:rPr>
              <a:t> b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solidFill>
                  <a:srgbClr val="FF3300"/>
                </a:solidFill>
                <a:ea typeface="仿宋_GB2312" pitchFamily="49" charset="-122"/>
              </a:rPr>
              <a:t>c</a:t>
            </a:r>
            <a:r>
              <a:rPr lang="en-US" altLang="zh-CN" b="1" i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smtClean="0">
                <a:ea typeface="仿宋_GB2312" pitchFamily="49" charset="-122"/>
              </a:rPr>
              <a:t>a c</a:t>
            </a:r>
            <a:r>
              <a:rPr lang="en-US" altLang="zh-CN" b="1" dirty="0" smtClean="0">
                <a:solidFill>
                  <a:srgbClr val="000099"/>
                </a:solidFill>
                <a:ea typeface="仿宋_GB2312" pitchFamily="49" charset="-122"/>
              </a:rPr>
              <a:t> </a:t>
            </a:r>
            <a:endParaRPr lang="en-US" altLang="zh-CN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r>
              <a:rPr lang="en-US" altLang="zh-CN" sz="2800" b="1" dirty="0" smtClean="0">
                <a:solidFill>
                  <a:srgbClr val="000099"/>
                </a:solidFill>
                <a:ea typeface="仿宋_GB2312" pitchFamily="49" charset="-122"/>
              </a:rPr>
              <a:t>                                           </a:t>
            </a:r>
            <a:r>
              <a:rPr lang="en-US" altLang="zh-CN" sz="2800" b="1" dirty="0" smtClean="0">
                <a:ea typeface="仿宋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dirty="0" smtClean="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1800" b="1" dirty="0">
                <a:solidFill>
                  <a:schemeClr val="tx2"/>
                </a:solidFill>
                <a:sym typeface="Symbol" panose="05050102010706020507" pitchFamily="18" charset="2"/>
              </a:rPr>
              <a:t>j=5 </a:t>
            </a:r>
            <a:r>
              <a:rPr lang="en-US" altLang="zh-CN" sz="18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</a:t>
            </a:r>
            <a:r>
              <a:rPr lang="zh-CN" altLang="en-US" sz="1800" b="1" dirty="0">
                <a:solidFill>
                  <a:srgbClr val="000000"/>
                </a:solidFill>
                <a:ea typeface="仿宋_GB2312" pitchFamily="49" charset="-122"/>
              </a:rPr>
              <a:t>目标指针不动</a:t>
            </a:r>
            <a:r>
              <a:rPr lang="zh-CN" altLang="en-US" sz="1800" b="1" dirty="0" smtClean="0">
                <a:solidFill>
                  <a:srgbClr val="000000"/>
                </a:solidFill>
                <a:ea typeface="仿宋_GB2312" pitchFamily="49" charset="-122"/>
              </a:rPr>
              <a:t>，继续与</a:t>
            </a:r>
            <a:r>
              <a:rPr lang="en-US" altLang="zh-CN" sz="1800" b="1" dirty="0" smtClean="0">
                <a:solidFill>
                  <a:srgbClr val="000000"/>
                </a:solidFill>
                <a:ea typeface="仿宋_GB2312" pitchFamily="49" charset="-122"/>
              </a:rPr>
              <a:t>p[next(5) </a:t>
            </a:r>
            <a:r>
              <a:rPr lang="en-US" altLang="zh-CN" sz="1800" b="1" dirty="0">
                <a:solidFill>
                  <a:srgbClr val="000000"/>
                </a:solidFill>
                <a:ea typeface="仿宋_GB2312" pitchFamily="49" charset="-122"/>
              </a:rPr>
              <a:t>]</a:t>
            </a:r>
            <a:r>
              <a:rPr lang="zh-CN" altLang="en-US" sz="1800" b="1" dirty="0">
                <a:solidFill>
                  <a:srgbClr val="000000"/>
                </a:solidFill>
                <a:ea typeface="仿宋_GB2312" pitchFamily="49" charset="-122"/>
              </a:rPr>
              <a:t>比较</a:t>
            </a:r>
            <a:endParaRPr lang="en-US" altLang="zh-CN" sz="1800" b="1" dirty="0">
              <a:solidFill>
                <a:srgbClr val="000000"/>
              </a:solidFill>
              <a:ea typeface="仿宋_GB2312" pitchFamily="49" charset="-122"/>
            </a:endParaRPr>
          </a:p>
          <a:p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第</a:t>
            </a:r>
            <a:r>
              <a:rPr lang="en-US" altLang="zh-CN" b="1" dirty="0">
                <a:solidFill>
                  <a:srgbClr val="FF3300"/>
                </a:solidFill>
                <a:ea typeface="仿宋_GB2312" pitchFamily="49" charset="-122"/>
              </a:rPr>
              <a:t>5</a:t>
            </a:r>
            <a:r>
              <a:rPr lang="zh-CN" altLang="en-US" b="1" dirty="0">
                <a:solidFill>
                  <a:srgbClr val="FF3300"/>
                </a:solidFill>
                <a:ea typeface="仿宋_GB2312" pitchFamily="49" charset="-122"/>
              </a:rPr>
              <a:t>趟  目标    </a:t>
            </a:r>
            <a:r>
              <a:rPr lang="en-US" altLang="zh-CN" b="1" i="1" dirty="0">
                <a:ea typeface="仿宋_GB2312" pitchFamily="49" charset="-122"/>
              </a:rPr>
              <a:t>a c a b a 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i="1" dirty="0">
                <a:ea typeface="仿宋_GB2312" pitchFamily="49" charset="-122"/>
              </a:rPr>
              <a:t> b</a:t>
            </a:r>
            <a:r>
              <a:rPr lang="en-US" altLang="zh-CN" b="1" i="1" dirty="0">
                <a:solidFill>
                  <a:srgbClr val="000099"/>
                </a:solidFill>
                <a:ea typeface="仿宋_GB2312" pitchFamily="49" charset="-122"/>
              </a:rPr>
              <a:t>  </a:t>
            </a:r>
            <a:r>
              <a:rPr lang="en-US" altLang="zh-CN" b="1" i="1" dirty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i="1" dirty="0">
                <a:ea typeface="仿宋_GB2312" pitchFamily="49" charset="-122"/>
              </a:rPr>
              <a:t> b c a c a </a:t>
            </a:r>
            <a:r>
              <a:rPr lang="en-US" altLang="zh-CN" b="1" i="1" dirty="0" err="1">
                <a:ea typeface="仿宋_GB2312" pitchFamily="49" charset="-122"/>
              </a:rPr>
              <a:t>a</a:t>
            </a:r>
            <a:r>
              <a:rPr lang="en-US" altLang="zh-CN" b="1" i="1" dirty="0">
                <a:ea typeface="仿宋_GB2312" pitchFamily="49" charset="-122"/>
              </a:rPr>
              <a:t> b c</a:t>
            </a:r>
            <a:endParaRPr lang="en-US" altLang="zh-CN" b="1" dirty="0">
              <a:ea typeface="仿宋_GB2312" pitchFamily="49" charset="-122"/>
            </a:endParaRPr>
          </a:p>
          <a:p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	</a:t>
            </a:r>
            <a:r>
              <a:rPr lang="zh-CN" altLang="en-US" b="1" dirty="0" smtClean="0">
                <a:solidFill>
                  <a:srgbClr val="FF3300"/>
                </a:solidFill>
                <a:ea typeface="仿宋_GB2312" pitchFamily="49" charset="-122"/>
              </a:rPr>
              <a:t>模式</a:t>
            </a:r>
            <a:r>
              <a:rPr lang="zh-CN" altLang="en-US" b="1" dirty="0" smtClean="0">
                <a:solidFill>
                  <a:srgbClr val="000099"/>
                </a:solidFill>
                <a:ea typeface="仿宋_GB2312" pitchFamily="49" charset="-122"/>
              </a:rPr>
              <a:t>               </a:t>
            </a:r>
            <a:r>
              <a:rPr lang="zh-CN" altLang="en-US" b="1" dirty="0" smtClean="0">
                <a:ea typeface="仿宋_GB2312" pitchFamily="49" charset="-122"/>
              </a:rPr>
              <a:t>  </a:t>
            </a:r>
            <a:r>
              <a:rPr lang="en-US" altLang="zh-CN" b="1" dirty="0">
                <a:ea typeface="仿宋_GB2312" pitchFamily="49" charset="-122"/>
              </a:rPr>
              <a:t>(</a:t>
            </a:r>
            <a:r>
              <a:rPr lang="en-US" altLang="zh-CN" b="1" i="1" dirty="0">
                <a:ea typeface="仿宋_GB2312" pitchFamily="49" charset="-122"/>
              </a:rPr>
              <a:t>a b</a:t>
            </a:r>
            <a:r>
              <a:rPr lang="en-US" altLang="zh-CN" b="1" dirty="0">
                <a:ea typeface="仿宋_GB2312" pitchFamily="49" charset="-122"/>
              </a:rPr>
              <a:t>)</a:t>
            </a:r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b="1" i="1" dirty="0" err="1">
                <a:solidFill>
                  <a:srgbClr val="FF3300"/>
                </a:solidFill>
                <a:ea typeface="仿宋_GB2312" pitchFamily="49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仿宋_GB2312" pitchFamily="49" charset="-122"/>
              </a:rPr>
              <a:t> b c a c</a:t>
            </a:r>
            <a:r>
              <a:rPr lang="en-US" altLang="zh-CN" b="1" dirty="0">
                <a:solidFill>
                  <a:srgbClr val="000099"/>
                </a:solidFill>
              </a:rPr>
              <a:t>   </a:t>
            </a:r>
            <a:r>
              <a:rPr lang="en-US" altLang="zh-CN" sz="1800" b="1" dirty="0">
                <a:sym typeface="Symbol" panose="05050102010706020507" pitchFamily="18" charset="2"/>
              </a:rPr>
              <a:t></a:t>
            </a:r>
            <a:r>
              <a:rPr lang="en-US" altLang="zh-CN" sz="1800" b="1" dirty="0"/>
              <a:t>	</a:t>
            </a:r>
            <a:r>
              <a:rPr lang="en-US" altLang="zh-CN" sz="18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                                                                   </a:t>
            </a:r>
            <a:endParaRPr lang="en-US" altLang="zh-CN" sz="18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zh-CN" b="1" dirty="0" smtClean="0"/>
              <a:t>	</a:t>
            </a:r>
            <a:endParaRPr lang="en-US" altLang="zh-CN" b="1" dirty="0"/>
          </a:p>
        </p:txBody>
      </p:sp>
      <p:graphicFrame>
        <p:nvGraphicFramePr>
          <p:cNvPr id="68612" name="Group 4"/>
          <p:cNvGraphicFramePr>
            <a:graphicFrameLocks noGrp="1"/>
          </p:cNvGraphicFramePr>
          <p:nvPr/>
        </p:nvGraphicFramePr>
        <p:xfrm>
          <a:off x="1559496" y="5041880"/>
          <a:ext cx="7941945" cy="1282065"/>
        </p:xfrm>
        <a:graphic>
          <a:graphicData uri="http://schemas.openxmlformats.org/drawingml/2006/table">
            <a:tbl>
              <a:tblPr/>
              <a:tblGrid>
                <a:gridCol w="1539875"/>
                <a:gridCol w="792480"/>
                <a:gridCol w="771525"/>
                <a:gridCol w="768350"/>
                <a:gridCol w="768985"/>
                <a:gridCol w="742950"/>
                <a:gridCol w="796925"/>
                <a:gridCol w="792480"/>
                <a:gridCol w="968375"/>
              </a:tblGrid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next(j)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80604020202020204" pitchFamily="34" charset="0"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宽屏</PresentationFormat>
  <Paragraphs>221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Liberation Sans</vt:lpstr>
      <vt:lpstr>Times New Roman</vt:lpstr>
      <vt:lpstr>文泉驿微米黑</vt:lpstr>
      <vt:lpstr>华文新魏</vt:lpstr>
      <vt:lpstr>仿宋_GB2312</vt:lpstr>
      <vt:lpstr>Symbol</vt:lpstr>
      <vt:lpstr>Droid Sans [1ASC]</vt:lpstr>
      <vt:lpstr>Courier New</vt:lpstr>
      <vt:lpstr>微软雅黑</vt:lpstr>
      <vt:lpstr>Arial Unicode MS</vt:lpstr>
      <vt:lpstr>SimSun</vt:lpstr>
      <vt:lpstr>Arial Black</vt:lpstr>
      <vt:lpstr>EUDC</vt:lpstr>
      <vt:lpstr>SimSun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利用next失败函数进行匹配处理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5</cp:revision>
  <dcterms:created xsi:type="dcterms:W3CDTF">2019-10-26T03:08:44Z</dcterms:created>
  <dcterms:modified xsi:type="dcterms:W3CDTF">2019-10-26T03:08:44Z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