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302" r:id="rId19"/>
    <p:sldId id="30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712" autoAdjust="0"/>
  </p:normalViewPr>
  <p:slideViewPr>
    <p:cSldViewPr>
      <p:cViewPr varScale="1">
        <p:scale>
          <a:sx n="85" d="100"/>
          <a:sy n="85" d="100"/>
        </p:scale>
        <p:origin x="14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不是编程，</a:t>
            </a:r>
            <a:r>
              <a:rPr lang="en-US" altLang="zh-CN"/>
              <a:t>programming</a:t>
            </a:r>
            <a:r>
              <a:rPr lang="zh-CN" altLang="en-US"/>
              <a:t>意思代表表格，把已有的结果保存到表格中，随着问题的推进，表格会不断地更新。也就是说，动态规划往往使用表格来存储中间结果。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还是两种可能，选还是不选。如果选择，就不能选</a:t>
            </a:r>
            <a:r>
              <a:rPr lang="en-US" altLang="zh-CN"/>
              <a:t>8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http://coliru.stacked-crooked.com/</a:t>
            </a:r>
            <a:endParaRPr lang="zh-CN" altLang="en-US"/>
          </a:p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rec_opt(int* array,int i){</a:t>
            </a:r>
            <a:endParaRPr lang="zh-CN" altLang="en-US"/>
          </a:p>
          <a:p>
            <a:r>
              <a:rPr lang="zh-CN" altLang="en-US"/>
              <a:t>    if(i==0)</a:t>
            </a:r>
            <a:endParaRPr lang="zh-CN" altLang="en-US"/>
          </a:p>
          <a:p>
            <a:r>
              <a:rPr lang="zh-CN" altLang="en-US"/>
              <a:t>        return array[0];</a:t>
            </a:r>
            <a:endParaRPr lang="zh-CN" altLang="en-US"/>
          </a:p>
          <a:p>
            <a:r>
              <a:rPr lang="zh-CN" altLang="en-US"/>
              <a:t>    else if(i==1)</a:t>
            </a:r>
            <a:endParaRPr lang="zh-CN" altLang="en-US"/>
          </a:p>
          <a:p>
            <a:r>
              <a:rPr lang="zh-CN" altLang="en-US"/>
              <a:t>        return max(array[0],array[1]);</a:t>
            </a:r>
            <a:endParaRPr lang="zh-CN" altLang="en-US"/>
          </a:p>
          <a:p>
            <a:r>
              <a:rPr lang="zh-CN" altLang="en-US"/>
              <a:t>    else{</a:t>
            </a:r>
            <a:endParaRPr lang="zh-CN" altLang="en-US"/>
          </a:p>
          <a:p>
            <a:r>
              <a:rPr lang="zh-CN" altLang="en-US"/>
              <a:t>        int ans1=rec_opt(array,i-2)+array[i];</a:t>
            </a:r>
            <a:endParaRPr lang="zh-CN" altLang="en-US"/>
          </a:p>
          <a:p>
            <a:r>
              <a:rPr lang="zh-CN" altLang="en-US"/>
              <a:t>        int ans2=rec_opt(array,i-1);</a:t>
            </a:r>
            <a:endParaRPr lang="zh-CN" altLang="en-US"/>
          </a:p>
          <a:p>
            <a:r>
              <a:rPr lang="zh-CN" altLang="en-US"/>
              <a:t>        return max(ans1,ans2);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dp_opt(int* array,int i){</a:t>
            </a:r>
            <a:endParaRPr lang="zh-CN" altLang="en-US"/>
          </a:p>
          <a:p>
            <a:r>
              <a:rPr lang="zh-CN" altLang="en-US"/>
              <a:t>    int opt[7];</a:t>
            </a:r>
            <a:endParaRPr lang="zh-CN" altLang="en-US"/>
          </a:p>
          <a:p>
            <a:r>
              <a:rPr lang="zh-CN" altLang="en-US"/>
              <a:t>    opt[0]=array[0];</a:t>
            </a:r>
            <a:endParaRPr lang="zh-CN" altLang="en-US"/>
          </a:p>
          <a:p>
            <a:r>
              <a:rPr lang="zh-CN" altLang="en-US"/>
              <a:t>    opt[1]=max(array[0],array[1]);</a:t>
            </a:r>
            <a:endParaRPr lang="zh-CN" altLang="en-US"/>
          </a:p>
          <a:p>
            <a:r>
              <a:rPr lang="zh-CN" altLang="en-US"/>
              <a:t>    for(int i=2;i&lt;7;i++){</a:t>
            </a:r>
            <a:endParaRPr lang="zh-CN" altLang="en-US"/>
          </a:p>
          <a:p>
            <a:r>
              <a:rPr lang="zh-CN" altLang="en-US"/>
              <a:t>        int ans1=opt[i-2]+array[i];</a:t>
            </a:r>
            <a:endParaRPr lang="zh-CN" altLang="en-US"/>
          </a:p>
          <a:p>
            <a:r>
              <a:rPr lang="zh-CN" altLang="en-US"/>
              <a:t>        int ans2=opt[i-1];</a:t>
            </a:r>
            <a:endParaRPr lang="zh-CN" altLang="en-US"/>
          </a:p>
          <a:p>
            <a:r>
              <a:rPr lang="zh-CN" altLang="en-US"/>
              <a:t>        opt[i]=max(ans1,ans2);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opt[6];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array[7]={1,2,4,1,7,8,3};</a:t>
            </a:r>
            <a:endParaRPr lang="zh-CN" altLang="en-US"/>
          </a:p>
          <a:p>
            <a:r>
              <a:rPr lang="zh-CN" altLang="en-US"/>
              <a:t>    cout&lt;&lt;rec_opt(array,6)&lt;&lt;endl;</a:t>
            </a:r>
            <a:endParaRPr lang="zh-CN" altLang="en-US"/>
          </a:p>
          <a:p>
            <a:r>
              <a:rPr lang="zh-CN" altLang="en-US"/>
              <a:t>    cout&lt;&lt;dp_opt(array,6)&lt;&lt;endl;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每一步上几层台阶，都是一个决策问题！</a:t>
            </a:r>
            <a:endParaRPr lang="zh-CN" altLang="en-US"/>
          </a:p>
          <a:p>
            <a:r>
              <a:rPr lang="zh-CN" altLang="en-US"/>
              <a:t>其实我们可以把这个问题倒着考虑！最后一次决策，也就是完成</a:t>
            </a:r>
            <a:r>
              <a:rPr lang="en-US" altLang="zh-CN"/>
              <a:t>10</a:t>
            </a:r>
            <a:r>
              <a:rPr lang="zh-CN" altLang="en-US"/>
              <a:t>级台阶的最后一步，要么从第</a:t>
            </a:r>
            <a:r>
              <a:rPr lang="en-US" altLang="zh-CN"/>
              <a:t>8</a:t>
            </a:r>
            <a:r>
              <a:rPr lang="zh-CN" altLang="en-US"/>
              <a:t>级迈</a:t>
            </a:r>
            <a:r>
              <a:rPr lang="en-US" altLang="zh-CN"/>
              <a:t>2</a:t>
            </a:r>
            <a:r>
              <a:rPr lang="zh-CN" altLang="en-US"/>
              <a:t>步上来，要么从第</a:t>
            </a:r>
            <a:r>
              <a:rPr lang="en-US" altLang="zh-CN"/>
              <a:t>9</a:t>
            </a:r>
            <a:r>
              <a:rPr lang="zh-CN" altLang="en-US"/>
              <a:t>层迈</a:t>
            </a:r>
            <a:r>
              <a:rPr lang="en-US" altLang="zh-CN"/>
              <a:t>1</a:t>
            </a:r>
            <a:r>
              <a:rPr lang="zh-CN" altLang="en-US"/>
              <a:t>步上来。</a:t>
            </a:r>
            <a:endParaRPr lang="zh-CN" altLang="en-US"/>
          </a:p>
          <a:p>
            <a:r>
              <a:rPr lang="zh-CN" altLang="en-US"/>
              <a:t>也就是说，有多少种办法上</a:t>
            </a:r>
            <a:r>
              <a:rPr lang="en-US" altLang="zh-CN"/>
              <a:t>8</a:t>
            </a:r>
            <a:r>
              <a:rPr lang="zh-CN" altLang="en-US"/>
              <a:t>层，再加上有多少种办法上</a:t>
            </a:r>
            <a:r>
              <a:rPr lang="en-US" altLang="zh-CN"/>
              <a:t>9</a:t>
            </a:r>
            <a:r>
              <a:rPr lang="zh-CN" altLang="en-US"/>
              <a:t>层，就是完成</a:t>
            </a:r>
            <a:r>
              <a:rPr lang="en-US" altLang="zh-CN"/>
              <a:t>10</a:t>
            </a:r>
            <a:r>
              <a:rPr lang="zh-CN" altLang="en-US"/>
              <a:t>层台阶的办法总和。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需要注意的问题是，时间复杂度。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相同颜色代表相同的结果，如何解决上面所提到的时间复杂度的问题？</a:t>
            </a:r>
            <a:endParaRPr lang="zh-CN" altLang="en-US"/>
          </a:p>
          <a:p>
            <a:r>
              <a:rPr lang="zh-CN" altLang="en-US"/>
              <a:t>可以采用备忘录的方法，也就是把计算过的中间结果保存下来，如果遇到计算过的问题，就直接查询备忘录。</a:t>
            </a:r>
            <a:endParaRPr lang="zh-CN" altLang="en-US"/>
          </a:p>
          <a:p>
            <a:r>
              <a:rPr lang="en-US" altLang="zh-CN"/>
              <a:t>OK</a:t>
            </a:r>
            <a:r>
              <a:rPr lang="zh-CN" altLang="en-US"/>
              <a:t>？真正的动态规划就是把上面的思路再倒过来！</a:t>
            </a:r>
            <a:endParaRPr lang="zh-CN" altLang="en-US"/>
          </a:p>
          <a:p>
            <a:r>
              <a:rPr lang="zh-CN" altLang="en-US"/>
              <a:t>我们从初始条件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），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）开始，使用状态转移方程，就是快速地推到。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这是一类动态规划中经典的题目，求最大值，最优解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画树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画树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9817F9D-3734-4E67-86F6-8790B02A8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7AD2D33-57A8-49D2-8776-A60BEAD0477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动态规划</a:t>
            </a:r>
            <a:br>
              <a:rPr lang="zh-CN" altLang="en-US" smtClean="0"/>
            </a:br>
            <a:r>
              <a:rPr lang="en-US" altLang="zh-CN" sz="3600" dirty="0"/>
              <a:t>Dynamic Programming</a:t>
            </a:r>
            <a:endParaRPr lang="en-US" alt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4071942"/>
            <a:ext cx="6400800" cy="1752600"/>
          </a:xfrm>
        </p:spPr>
        <p:txBody>
          <a:bodyPr>
            <a:normAutofit/>
          </a:bodyPr>
          <a:lstStyle/>
          <a:p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选还是不选？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" y="1600200"/>
            <a:ext cx="9065895" cy="4686300"/>
          </a:xfrm>
        </p:spPr>
        <p:txBody>
          <a:bodyPr/>
          <a:p>
            <a:pPr marL="0" indent="0">
              <a:buNone/>
            </a:pPr>
            <a:r>
              <a:rPr lang="en-US" altLang="zh-CN"/>
              <a:t>OPT</a:t>
            </a:r>
            <a:r>
              <a:rPr lang="zh-CN" altLang="en-US"/>
              <a:t>（</a:t>
            </a:r>
            <a:r>
              <a:rPr lang="en-US" altLang="zh-CN"/>
              <a:t>i</a:t>
            </a:r>
            <a:r>
              <a:rPr lang="zh-CN" altLang="en-US"/>
              <a:t>）代表，当我们考虑</a:t>
            </a:r>
            <a:r>
              <a:rPr lang="en-US" altLang="zh-CN"/>
              <a:t>1,2,3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zh-CN" altLang="en-US"/>
              <a:t>任务时的最优解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选：</a:t>
            </a:r>
            <a:r>
              <a:rPr lang="en-US" altLang="zh-CN"/>
              <a:t>		4+OPT(5)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OPT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) =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不选：</a:t>
            </a:r>
            <a:r>
              <a:rPr lang="en-US" altLang="zh-CN"/>
              <a:t>	OPT</a:t>
            </a:r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25298" y="3044825"/>
            <a:ext cx="18611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  <a:endParaRPr lang="zh-CN" altLang="en-US" sz="4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选还是不选？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" y="1600200"/>
            <a:ext cx="9065895" cy="468630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选：</a:t>
            </a:r>
            <a:r>
              <a:rPr lang="en-US" altLang="zh-CN"/>
              <a:t>		4+OPT(prev)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OPT</a:t>
            </a:r>
            <a:r>
              <a:rPr lang="zh-CN" altLang="en-US"/>
              <a:t>（</a:t>
            </a:r>
            <a:r>
              <a:rPr lang="en-US" altLang="zh-CN"/>
              <a:t>i</a:t>
            </a:r>
            <a:r>
              <a:rPr lang="zh-CN" altLang="en-US"/>
              <a:t>）</a:t>
            </a:r>
            <a:r>
              <a:rPr lang="en-US" altLang="zh-CN"/>
              <a:t>=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不选：</a:t>
            </a:r>
            <a:r>
              <a:rPr lang="en-US" altLang="zh-CN"/>
              <a:t>	OPT</a:t>
            </a:r>
            <a:r>
              <a:rPr lang="zh-CN" altLang="en-US"/>
              <a:t>（</a:t>
            </a:r>
            <a:r>
              <a:rPr lang="en-US" altLang="zh-CN"/>
              <a:t>i-1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25298" y="2799715"/>
            <a:ext cx="18611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28" y="4527550"/>
            <a:ext cx="33013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</a:t>
            </a:r>
            <a:r>
              <a:rPr lang="zh-CN" altLang="en-US" sz="4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是什么</a:t>
            </a:r>
            <a:endParaRPr lang="zh-CN" altLang="en-US" sz="48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1417955"/>
          <a:ext cx="1971040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20"/>
                <a:gridCol w="985520"/>
              </a:tblGrid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prev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Screenshot_20191002_183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1635125"/>
            <a:ext cx="682942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1417955"/>
          <a:ext cx="1971040" cy="457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"/>
                <a:gridCol w="657014"/>
                <a:gridCol w="657225"/>
              </a:tblGrid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prev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08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Screenshot_20191002_183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1635125"/>
            <a:ext cx="682942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选择一堆不相邻的数字使总和最大</a:t>
            </a:r>
            <a:endParaRPr lang="zh-CN" altLang="en-US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457200" y="1600200"/>
          <a:ext cx="82321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018"/>
                <a:gridCol w="1029017"/>
                <a:gridCol w="1029018"/>
                <a:gridCol w="1028700"/>
                <a:gridCol w="1029335"/>
                <a:gridCol w="1029017"/>
                <a:gridCol w="1029018"/>
                <a:gridCol w="1029017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6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7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8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79158" y="2829560"/>
            <a:ext cx="73856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OPT(6)</a:t>
            </a: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表示这组数字，到下标为</a:t>
            </a:r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的最佳方案是多少。</a:t>
            </a:r>
            <a:endParaRPr lang="zh-CN" alt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5895" y="3815715"/>
            <a:ext cx="62509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OPT(i)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max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OPT(i-2) + array[i] , OPT(i-1))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OPT(0) = array[0]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OPT(1) = max(array[0],array[1])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77323"/>
            <a:ext cx="8229600" cy="1143000"/>
          </a:xfrm>
        </p:spPr>
        <p:txBody>
          <a:bodyPr>
            <a:noAutofit/>
          </a:bodyPr>
          <a:p>
            <a:pPr algn="l"/>
            <a:r>
              <a:rPr lang="zh-CN" altLang="en-US" sz="3200"/>
              <a:t>是否存在方案使得选择数组中任意数字的和等于</a:t>
            </a:r>
            <a:r>
              <a:rPr lang="en-US" altLang="zh-CN" sz="3200"/>
              <a:t>S</a:t>
            </a:r>
            <a:r>
              <a:rPr lang="zh-CN" altLang="en-US" sz="3200"/>
              <a:t>？</a:t>
            </a:r>
            <a:endParaRPr lang="zh-CN" altLang="en-US" sz="3200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457200" y="1600200"/>
          <a:ext cx="8229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9460" y="2707005"/>
            <a:ext cx="12433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S=9</a:t>
            </a:r>
            <a:endParaRPr lang="en-US" altLang="zh-CN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77323"/>
            <a:ext cx="8229600" cy="1143000"/>
          </a:xfrm>
        </p:spPr>
        <p:txBody>
          <a:bodyPr>
            <a:noAutofit/>
          </a:bodyPr>
          <a:p>
            <a:pPr algn="l"/>
            <a:r>
              <a:rPr lang="en-US" altLang="zh-CN" sz="2800"/>
              <a:t>SubSet</a:t>
            </a:r>
            <a:r>
              <a:rPr lang="zh-CN" altLang="en-US" sz="2800"/>
              <a:t>（</a:t>
            </a:r>
            <a:r>
              <a:rPr lang="en-US" altLang="zh-CN" sz="2800"/>
              <a:t>array[5]</a:t>
            </a:r>
            <a:r>
              <a:rPr lang="zh-CN" altLang="en-US" sz="2800"/>
              <a:t>，</a:t>
            </a:r>
            <a:r>
              <a:rPr lang="en-US" altLang="zh-CN" sz="2800"/>
              <a:t>9</a:t>
            </a:r>
            <a:r>
              <a:rPr lang="zh-CN" altLang="en-US" sz="2800"/>
              <a:t>）</a:t>
            </a:r>
            <a:r>
              <a:rPr lang="en-US" altLang="zh-CN" sz="2800"/>
              <a:t>= </a:t>
            </a:r>
            <a:br>
              <a:rPr lang="en-US" altLang="zh-CN" sz="2800"/>
            </a:br>
            <a:r>
              <a:rPr lang="en-US" altLang="zh-CN" sz="2800"/>
              <a:t>		SubSet(array[4],7) or SubSet(array[4],9)</a:t>
            </a:r>
            <a:endParaRPr lang="en-US" altLang="zh-CN" sz="2800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457200" y="1600200"/>
          <a:ext cx="8229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9460" y="2707005"/>
            <a:ext cx="12433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S=9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77640"/>
            <a:ext cx="8229600" cy="2226310"/>
          </a:xfrm>
        </p:spPr>
        <p:txBody>
          <a:bodyPr>
            <a:noAutofit/>
          </a:bodyPr>
          <a:p>
            <a:pPr algn="l"/>
            <a:r>
              <a:rPr lang="zh-CN" altLang="en-US" sz="2800"/>
              <a:t>边界条件是什么？</a:t>
            </a:r>
            <a:br>
              <a:rPr lang="zh-CN" altLang="en-US" sz="2800"/>
            </a:b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s==0</a:t>
            </a:r>
            <a:r>
              <a:rPr lang="zh-CN" altLang="en-US" sz="2800"/>
              <a:t>时，表示已经找到，直接返回</a:t>
            </a:r>
            <a:r>
              <a:rPr lang="en-US" altLang="zh-CN" sz="2800"/>
              <a:t>true</a:t>
            </a:r>
            <a:r>
              <a:rPr lang="zh-CN" altLang="en-US" sz="2800"/>
              <a:t>即可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SubSet(array[0],s)</a:t>
            </a:r>
            <a:r>
              <a:rPr lang="zh-CN" altLang="en-US" sz="2800"/>
              <a:t>时，若</a:t>
            </a:r>
            <a:r>
              <a:rPr lang="en-US" altLang="zh-CN" sz="2800"/>
              <a:t>array[0]==3</a:t>
            </a:r>
            <a:r>
              <a:rPr lang="zh-CN" altLang="en-US" sz="2800"/>
              <a:t>，</a:t>
            </a:r>
            <a:r>
              <a:rPr lang="en-US" altLang="zh-CN" sz="2800"/>
              <a:t>return true</a:t>
            </a:r>
            <a:r>
              <a:rPr lang="zh-CN" altLang="en-US" sz="2800"/>
              <a:t>；若</a:t>
            </a:r>
            <a:r>
              <a:rPr lang="en-US" altLang="zh-CN" sz="2800"/>
              <a:t>array[0]!=3,return false;</a:t>
            </a:r>
            <a:br>
              <a:rPr lang="en-US" altLang="zh-CN" sz="2800"/>
            </a:b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>
                <a:sym typeface="+mn-ea"/>
              </a:rPr>
              <a:t>SubSet(array[i],s),</a:t>
            </a:r>
            <a:r>
              <a:rPr lang="zh-CN" altLang="en-US" sz="2800">
                <a:sym typeface="+mn-ea"/>
              </a:rPr>
              <a:t>若</a:t>
            </a:r>
            <a:r>
              <a:rPr lang="en-US" altLang="zh-CN" sz="2800">
                <a:sym typeface="+mn-ea"/>
              </a:rPr>
              <a:t>array[i]&gt;s,</a:t>
            </a:r>
            <a:r>
              <a:rPr lang="zh-CN" altLang="en-US" sz="2800">
                <a:sym typeface="+mn-ea"/>
              </a:rPr>
              <a:t>此时只考虑不选</a:t>
            </a:r>
            <a:r>
              <a:rPr lang="en-US" altLang="zh-CN" sz="2800">
                <a:sym typeface="+mn-ea"/>
              </a:rPr>
              <a:t>array[i]</a:t>
            </a:r>
            <a:r>
              <a:rPr lang="zh-CN" altLang="en-US" sz="2800">
                <a:sym typeface="+mn-ea"/>
              </a:rPr>
              <a:t>的情况，即</a:t>
            </a:r>
            <a:r>
              <a:rPr lang="en-US" altLang="zh-CN" sz="2800">
                <a:sym typeface="+mn-ea"/>
              </a:rPr>
              <a:t>return SubSet(array[i-1],s)</a:t>
            </a:r>
            <a:endParaRPr lang="en-US" altLang="zh-CN" sz="2800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457200" y="1600200"/>
          <a:ext cx="8229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i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array[i]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9460" y="2707005"/>
            <a:ext cx="12433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S=9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分治：将原问题划分为互不相交的子问题，递归地求解子问题，再将它们的解组合在一起。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动态规划：子问题重叠的情况，不同的子问题具有公共的子子问题。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最优子结构：问题的最优解由相关子问题的最优解组合而成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边界：问题的边界，得到有限的结果</a:t>
            </a:r>
            <a:endParaRPr lang="zh-CN" altLang="en-US" sz="16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1600"/>
              <a:t>状态转移方程：问题每一阶段和下一阶段的关系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400"/>
              <a:t>问题：一个</a:t>
            </a:r>
            <a:r>
              <a:rPr lang="en-US" altLang="zh-CN" sz="2400"/>
              <a:t>10</a:t>
            </a:r>
            <a:r>
              <a:rPr lang="zh-CN" altLang="en-US" sz="2400"/>
              <a:t>级台阶，每次只允许向上</a:t>
            </a:r>
            <a:r>
              <a:rPr lang="en-US" altLang="zh-CN" sz="2400"/>
              <a:t>1</a:t>
            </a:r>
            <a:r>
              <a:rPr lang="zh-CN" altLang="en-US" sz="2400"/>
              <a:t>层或者</a:t>
            </a:r>
            <a:r>
              <a:rPr lang="en-US" altLang="zh-CN" sz="2400"/>
              <a:t>2</a:t>
            </a:r>
            <a:r>
              <a:rPr lang="zh-CN" altLang="en-US" sz="2400"/>
              <a:t>层，一共有几种上法？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0187"/>
          <a:stretch>
            <a:fillRect/>
          </a:stretch>
        </p:blipFill>
        <p:spPr>
          <a:xfrm>
            <a:off x="1523365" y="2247265"/>
            <a:ext cx="609600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上台阶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F(n):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层台阶共有多少种办法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F(10)=?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F(9)=?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0725"/>
            <a:ext cx="8229600" cy="46863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最优子结构：问题的最优解由相关子问题的最优解组合而成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sym typeface="+mn-ea"/>
              </a:rPr>
              <a:t>F(10) = F(9) + F(8)</a:t>
            </a:r>
            <a:r>
              <a:rPr lang="zh-CN" altLang="en-US" sz="2000">
                <a:sym typeface="+mn-ea"/>
              </a:rPr>
              <a:t>，当</a:t>
            </a:r>
            <a:r>
              <a:rPr lang="en-US" altLang="zh-CN" sz="2000">
                <a:sym typeface="+mn-ea"/>
              </a:rPr>
              <a:t>F(9)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F(8)</a:t>
            </a:r>
            <a:r>
              <a:rPr lang="zh-CN" altLang="en-US" sz="2000">
                <a:sym typeface="+mn-ea"/>
              </a:rPr>
              <a:t>都是最优解时，那么</a:t>
            </a:r>
            <a:r>
              <a:rPr lang="en-US" altLang="zh-CN" sz="2000">
                <a:sym typeface="+mn-ea"/>
              </a:rPr>
              <a:t>F(10)</a:t>
            </a:r>
            <a:r>
              <a:rPr lang="zh-CN" altLang="en-US" sz="2000">
                <a:sym typeface="+mn-ea"/>
              </a:rPr>
              <a:t>一定是最优解</a:t>
            </a:r>
            <a:endParaRPr lang="zh-CN" altLang="en-US" sz="20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边界：问题的边界，得到有限的结果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分解到最后，一定是变成了规模最简单的问题，即F（1）和F（2）</a:t>
            </a:r>
            <a:endParaRPr lang="zh-CN" altLang="en-US" sz="20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/>
              <a:t>F(1) = 1 	F(2) = 2</a:t>
            </a:r>
            <a:endParaRPr lang="zh-CN" altLang="en-US" sz="2400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状态转移方程：问题每一阶段和下一阶段的关系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本问题的状态转移方程为：F（n）=F(n-1)+F(n-2)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13238"/>
          <a:stretch>
            <a:fillRect/>
          </a:stretch>
        </p:blipFill>
        <p:spPr>
          <a:xfrm>
            <a:off x="527685" y="1341120"/>
            <a:ext cx="8088630" cy="3816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49680" y="5157470"/>
            <a:ext cx="558165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时间复杂度</a:t>
            </a:r>
            <a:r>
              <a:rPr lang="en-US" altLang="zh-CN" sz="4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 = 2</a:t>
            </a:r>
            <a:r>
              <a:rPr lang="en-US" altLang="zh-CN" sz="4800" b="1" baseline="30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endParaRPr lang="en-US" altLang="zh-CN" sz="4800" b="1" baseline="30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rcRect b="12917"/>
          <a:stretch>
            <a:fillRect/>
          </a:stretch>
        </p:blipFill>
        <p:spPr>
          <a:xfrm>
            <a:off x="413385" y="209550"/>
            <a:ext cx="8317865" cy="39839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982980" y="458216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8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9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175" y="1600200"/>
            <a:ext cx="9149715" cy="4686300"/>
          </a:xfrm>
        </p:spPr>
        <p:txBody>
          <a:bodyPr/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问题中的状态满足最优性原理 </a:t>
            </a:r>
            <a:r>
              <a:rPr lang="en-US" altLang="zh-CN" sz="2400" b="1"/>
              <a:t>=&gt; </a:t>
            </a:r>
            <a:r>
              <a:rPr lang="zh-CN" altLang="en-US" sz="2400" b="1"/>
              <a:t>最优子结构</a:t>
            </a:r>
            <a:endParaRPr lang="zh-CN" altLang="en-US" sz="2400" b="1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 b="1"/>
              <a:t>2.</a:t>
            </a:r>
            <a:r>
              <a:rPr lang="zh-CN" altLang="en-US" sz="2400" b="1"/>
              <a:t>问题中的状态必须满足无后效性 </a:t>
            </a:r>
            <a:r>
              <a:rPr lang="en-US" altLang="zh-CN" sz="2400" b="1"/>
              <a:t>=&gt; </a:t>
            </a:r>
            <a:r>
              <a:rPr lang="zh-CN" altLang="en-US" sz="2400" b="1"/>
              <a:t>以前出现的状态和以前状态的变化过程不会影响将来的变化 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如何能挣最多的钱？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Screenshot_20191002_183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1600200"/>
            <a:ext cx="6829425" cy="41433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1219</Words>
  <Application>WPS 演示</Application>
  <PresentationFormat>全屏显示(4:3)</PresentationFormat>
  <Paragraphs>300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Arial</vt:lpstr>
      <vt:lpstr>Liberation Sans</vt:lpstr>
      <vt:lpstr>Franklin Gothic Book</vt:lpstr>
      <vt:lpstr>Pothana2000</vt:lpstr>
      <vt:lpstr>微软雅黑</vt:lpstr>
      <vt:lpstr>文泉驿微米黑</vt:lpstr>
      <vt:lpstr>Franklin Gothic Medium</vt:lpstr>
      <vt:lpstr>黑体</vt:lpstr>
      <vt:lpstr>微软雅黑</vt:lpstr>
      <vt:lpstr>宋体</vt:lpstr>
      <vt:lpstr>Arial Unicode MS</vt:lpstr>
      <vt:lpstr>Calibri</vt:lpstr>
      <vt:lpstr>Noto Sans Symbols2</vt:lpstr>
      <vt:lpstr>暗香扑面</vt:lpstr>
      <vt:lpstr>动态规划</vt:lpstr>
      <vt:lpstr>PowerPoint 演示文稿</vt:lpstr>
      <vt:lpstr>PowerPoint 演示文稿</vt:lpstr>
      <vt:lpstr>PowerPoint 演示文稿</vt:lpstr>
      <vt:lpstr>上台阶</vt:lpstr>
      <vt:lpstr>PowerPoint 演示文稿</vt:lpstr>
      <vt:lpstr>PowerPoint 演示文稿</vt:lpstr>
      <vt:lpstr>PowerPoint 演示文稿</vt:lpstr>
      <vt:lpstr>能挣多少钱？</vt:lpstr>
      <vt:lpstr>PowerPoint 演示文稿</vt:lpstr>
      <vt:lpstr>选还是不选？</vt:lpstr>
      <vt:lpstr>PowerPoint 演示文稿</vt:lpstr>
      <vt:lpstr>PowerPoint 演示文稿</vt:lpstr>
      <vt:lpstr>PowerPoint 演示文稿</vt:lpstr>
      <vt:lpstr>PowerPoint 演示文稿</vt:lpstr>
      <vt:lpstr>是否存在方案使得选择数组中任意数字的和等于S？</vt:lpstr>
      <vt:lpstr>SubSet（array[5]，9）=  		SubSet(array[4],7) or SubSet(array[4],9)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Windows 用户</dc:creator>
  <cp:lastModifiedBy>scrutiny</cp:lastModifiedBy>
  <cp:revision>103</cp:revision>
  <dcterms:created xsi:type="dcterms:W3CDTF">2019-10-02T13:24:02Z</dcterms:created>
  <dcterms:modified xsi:type="dcterms:W3CDTF">2019-10-02T13:24:02Z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