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48" r:id="rId3"/>
    <p:sldId id="454" r:id="rId4"/>
    <p:sldId id="455" r:id="rId5"/>
    <p:sldId id="440" r:id="rId6"/>
    <p:sldId id="339" r:id="rId7"/>
    <p:sldId id="441" r:id="rId9"/>
    <p:sldId id="442" r:id="rId10"/>
    <p:sldId id="443" r:id="rId11"/>
    <p:sldId id="444" r:id="rId12"/>
    <p:sldId id="445" r:id="rId13"/>
    <p:sldId id="446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FF99"/>
    <a:srgbClr val="FFFF99"/>
    <a:srgbClr val="FFFF66"/>
    <a:srgbClr val="800080"/>
    <a:srgbClr val="CC0000"/>
    <a:srgbClr val="008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2C3EA1-1DB1-4F5F-82EE-540BA20C33A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r>
              <a:rPr lang="en-US" altLang="zh-CN" smtClean="0">
                <a:latin typeface="Arial" panose="02080604020202020204" pitchFamily="34" charset="0"/>
              </a:rPr>
              <a:t>2008</a:t>
            </a:r>
            <a:r>
              <a:rPr lang="zh-CN" altLang="en-US" smtClean="0">
                <a:latin typeface="Arial" panose="02080604020202020204" pitchFamily="34" charset="0"/>
              </a:rPr>
              <a:t>年</a:t>
            </a:r>
            <a:r>
              <a:rPr lang="en-US" altLang="zh-CN" smtClean="0">
                <a:latin typeface="Arial" panose="02080604020202020204" pitchFamily="34" charset="0"/>
              </a:rPr>
              <a:t>6</a:t>
            </a:r>
            <a:r>
              <a:rPr lang="zh-CN" altLang="en-US" smtClean="0">
                <a:latin typeface="Arial" panose="02080604020202020204" pitchFamily="34" charset="0"/>
              </a:rPr>
              <a:t>月</a:t>
            </a:r>
            <a:r>
              <a:rPr lang="en-US" altLang="zh-CN" smtClean="0">
                <a:latin typeface="Arial" panose="02080604020202020204" pitchFamily="34" charset="0"/>
              </a:rPr>
              <a:t>4</a:t>
            </a:r>
            <a:r>
              <a:rPr lang="zh-CN" altLang="en-US" smtClean="0">
                <a:latin typeface="Arial" panose="02080604020202020204" pitchFamily="34" charset="0"/>
              </a:rPr>
              <a:t>日</a:t>
            </a:r>
            <a:endParaRPr lang="zh-CN" altLang="en-US" smtClean="0">
              <a:latin typeface="Arial" panose="02080604020202020204" pitchFamily="34" charset="0"/>
            </a:endParaRPr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41310CF-FEE3-4D3A-8D99-FC9E7587F8C5}" type="slidenum">
              <a:rPr lang="en-US" altLang="zh-CN" sz="1200">
                <a:latin typeface="Arial" panose="02080604020202020204" pitchFamily="34" charset="0"/>
                <a:ea typeface="宋体" pitchFamily="2" charset="-122"/>
              </a:rPr>
            </a:fld>
            <a:endParaRPr lang="en-US" altLang="zh-CN" sz="1200">
              <a:latin typeface="Arial" panose="02080604020202020204" pitchFamily="34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AE4FF-F573-4CE8-9E18-7665C64E032F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4437-080A-45BF-9B32-44C246DE3373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35AE1-12D4-4BAB-8723-7BA9F986D131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FF96-5948-4035-8D62-BE87A679ADA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98240-546D-4874-A9C1-8083077ACD3F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76FD6-E3A1-43EE-8905-F461694BA98F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47731-36BF-4609-99BB-16A3985F9514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8D3D9-3DC6-41BA-8506-9FAF8FC7D481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B84F3-6D29-424D-80E3-2964CCCE1B44}" type="slidenum">
              <a:rPr lang="en-US"/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A9AC-DFD4-42DA-8F26-EB932F129D7B}" type="slidenum">
              <a:rPr lang="en-US"/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317C7-DFDB-4794-833D-CF0A3BD6D599}" type="slidenum">
              <a:rPr lang="en-US"/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ACD57-323D-4654-ABFF-1DFFFE20D1B8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11609-0BFE-4486-9A19-56AEFEAB35CC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874640DC-072D-433B-80CC-8247B6F43098}" type="slidenum">
              <a:rPr lang="en-US"/>
            </a:fld>
            <a:endParaRPr 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hlink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hlink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accent2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hlink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accent2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 sz="1800">
                <a:solidFill>
                  <a:schemeClr val="accent2"/>
                </a:solidFill>
                <a:latin typeface="Arial" panose="0208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>
            <a:off x="0" y="6524625"/>
            <a:ext cx="80279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552575"/>
            <a:ext cx="8534400" cy="237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堆是特殊的“队列”，从堆中取出元素是按照元素优先级大小，而不是元素进入队列的先后顺序。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堆是一颗完全二叉树，其结点的值大于或小于其子结点的值（大于是最大堆 小于是最小堆）。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53F31B10-A80F-4C4C-925C-911F293295AB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grpSp>
        <p:nvGrpSpPr>
          <p:cNvPr id="245762" name="Group 2"/>
          <p:cNvGrpSpPr/>
          <p:nvPr/>
        </p:nvGrpSpPr>
        <p:grpSpPr bwMode="auto">
          <a:xfrm>
            <a:off x="817563" y="755650"/>
            <a:ext cx="2187575" cy="2420938"/>
            <a:chOff x="515" y="476"/>
            <a:chExt cx="1378" cy="1525"/>
          </a:xfrm>
        </p:grpSpPr>
        <p:sp>
          <p:nvSpPr>
            <p:cNvPr id="30791" name="Oval 3"/>
            <p:cNvSpPr>
              <a:spLocks noChangeArrowheads="1"/>
            </p:cNvSpPr>
            <p:nvPr/>
          </p:nvSpPr>
          <p:spPr bwMode="auto">
            <a:xfrm>
              <a:off x="1222" y="47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2" name="Oval 4"/>
            <p:cNvSpPr>
              <a:spLocks noChangeArrowheads="1"/>
            </p:cNvSpPr>
            <p:nvPr/>
          </p:nvSpPr>
          <p:spPr bwMode="auto">
            <a:xfrm>
              <a:off x="1540" y="8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3" name="Oval 5"/>
            <p:cNvSpPr>
              <a:spLocks noChangeArrowheads="1"/>
            </p:cNvSpPr>
            <p:nvPr/>
          </p:nvSpPr>
          <p:spPr bwMode="auto">
            <a:xfrm>
              <a:off x="880" y="8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4" name="Oval 6"/>
            <p:cNvSpPr>
              <a:spLocks noChangeArrowheads="1"/>
            </p:cNvSpPr>
            <p:nvPr/>
          </p:nvSpPr>
          <p:spPr bwMode="auto">
            <a:xfrm>
              <a:off x="1665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5" name="Oval 7"/>
            <p:cNvSpPr>
              <a:spLocks noChangeArrowheads="1"/>
            </p:cNvSpPr>
            <p:nvPr/>
          </p:nvSpPr>
          <p:spPr bwMode="auto">
            <a:xfrm>
              <a:off x="1339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6" name="Oval 8"/>
            <p:cNvSpPr>
              <a:spLocks noChangeArrowheads="1"/>
            </p:cNvSpPr>
            <p:nvPr/>
          </p:nvSpPr>
          <p:spPr bwMode="auto">
            <a:xfrm>
              <a:off x="1013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7" name="Oval 9"/>
            <p:cNvSpPr>
              <a:spLocks noChangeArrowheads="1"/>
            </p:cNvSpPr>
            <p:nvPr/>
          </p:nvSpPr>
          <p:spPr bwMode="auto">
            <a:xfrm>
              <a:off x="687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8" name="Oval 10"/>
            <p:cNvSpPr>
              <a:spLocks noChangeArrowheads="1"/>
            </p:cNvSpPr>
            <p:nvPr/>
          </p:nvSpPr>
          <p:spPr bwMode="auto">
            <a:xfrm>
              <a:off x="515" y="14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9" name="Line 11"/>
            <p:cNvSpPr>
              <a:spLocks noChangeShapeType="1"/>
            </p:cNvSpPr>
            <p:nvPr/>
          </p:nvSpPr>
          <p:spPr bwMode="auto">
            <a:xfrm flipH="1">
              <a:off x="1080" y="64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0" name="Line 12"/>
            <p:cNvSpPr>
              <a:spLocks noChangeShapeType="1"/>
            </p:cNvSpPr>
            <p:nvPr/>
          </p:nvSpPr>
          <p:spPr bwMode="auto">
            <a:xfrm>
              <a:off x="1402" y="63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1" name="Line 13"/>
            <p:cNvSpPr>
              <a:spLocks noChangeShapeType="1"/>
            </p:cNvSpPr>
            <p:nvPr/>
          </p:nvSpPr>
          <p:spPr bwMode="auto">
            <a:xfrm>
              <a:off x="1025" y="980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2" name="Text Box 14"/>
            <p:cNvSpPr txBox="1">
              <a:spLocks noChangeArrowheads="1"/>
            </p:cNvSpPr>
            <p:nvPr/>
          </p:nvSpPr>
          <p:spPr bwMode="auto">
            <a:xfrm>
              <a:off x="648" y="1745"/>
              <a:ext cx="124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803" name="Line 15"/>
            <p:cNvSpPr>
              <a:spLocks noChangeShapeType="1"/>
            </p:cNvSpPr>
            <p:nvPr/>
          </p:nvSpPr>
          <p:spPr bwMode="auto">
            <a:xfrm flipH="1">
              <a:off x="811" y="989"/>
              <a:ext cx="13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776" name="Line 16"/>
          <p:cNvSpPr>
            <a:spLocks noChangeShapeType="1"/>
          </p:cNvSpPr>
          <p:nvPr/>
        </p:nvSpPr>
        <p:spPr bwMode="auto">
          <a:xfrm flipH="1">
            <a:off x="1852613" y="1076325"/>
            <a:ext cx="246062" cy="7762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777" name="Group 17"/>
          <p:cNvGrpSpPr/>
          <p:nvPr/>
        </p:nvGrpSpPr>
        <p:grpSpPr bwMode="auto">
          <a:xfrm>
            <a:off x="3440113" y="714375"/>
            <a:ext cx="2568575" cy="2420938"/>
            <a:chOff x="2167" y="450"/>
            <a:chExt cx="1618" cy="1525"/>
          </a:xfrm>
        </p:grpSpPr>
        <p:sp>
          <p:nvSpPr>
            <p:cNvPr id="30779" name="Oval 18"/>
            <p:cNvSpPr>
              <a:spLocks noChangeArrowheads="1"/>
            </p:cNvSpPr>
            <p:nvPr/>
          </p:nvSpPr>
          <p:spPr bwMode="auto">
            <a:xfrm>
              <a:off x="2874" y="45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0" name="Oval 19"/>
            <p:cNvSpPr>
              <a:spLocks noChangeArrowheads="1"/>
            </p:cNvSpPr>
            <p:nvPr/>
          </p:nvSpPr>
          <p:spPr bwMode="auto">
            <a:xfrm>
              <a:off x="3192" y="77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1" name="Oval 20"/>
            <p:cNvSpPr>
              <a:spLocks noChangeArrowheads="1"/>
            </p:cNvSpPr>
            <p:nvPr/>
          </p:nvSpPr>
          <p:spPr bwMode="auto">
            <a:xfrm>
              <a:off x="2532" y="7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2" name="Oval 21"/>
            <p:cNvSpPr>
              <a:spLocks noChangeArrowheads="1"/>
            </p:cNvSpPr>
            <p:nvPr/>
          </p:nvSpPr>
          <p:spPr bwMode="auto">
            <a:xfrm>
              <a:off x="3317" y="111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3" name="Oval 22"/>
            <p:cNvSpPr>
              <a:spLocks noChangeArrowheads="1"/>
            </p:cNvSpPr>
            <p:nvPr/>
          </p:nvSpPr>
          <p:spPr bwMode="auto">
            <a:xfrm>
              <a:off x="2991" y="111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4" name="Oval 23"/>
            <p:cNvSpPr>
              <a:spLocks noChangeArrowheads="1"/>
            </p:cNvSpPr>
            <p:nvPr/>
          </p:nvSpPr>
          <p:spPr bwMode="auto">
            <a:xfrm>
              <a:off x="2665" y="111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5" name="Oval 24"/>
            <p:cNvSpPr>
              <a:spLocks noChangeArrowheads="1"/>
            </p:cNvSpPr>
            <p:nvPr/>
          </p:nvSpPr>
          <p:spPr bwMode="auto">
            <a:xfrm>
              <a:off x="2339" y="111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6" name="Oval 25"/>
            <p:cNvSpPr>
              <a:spLocks noChangeArrowheads="1"/>
            </p:cNvSpPr>
            <p:nvPr/>
          </p:nvSpPr>
          <p:spPr bwMode="auto">
            <a:xfrm>
              <a:off x="2167" y="144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87" name="Line 26"/>
            <p:cNvSpPr>
              <a:spLocks noChangeShapeType="1"/>
            </p:cNvSpPr>
            <p:nvPr/>
          </p:nvSpPr>
          <p:spPr bwMode="auto">
            <a:xfrm flipH="1">
              <a:off x="2732" y="621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8" name="Line 27"/>
            <p:cNvSpPr>
              <a:spLocks noChangeShapeType="1"/>
            </p:cNvSpPr>
            <p:nvPr/>
          </p:nvSpPr>
          <p:spPr bwMode="auto">
            <a:xfrm>
              <a:off x="3054" y="610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9" name="Text Box 28"/>
            <p:cNvSpPr txBox="1">
              <a:spLocks noChangeArrowheads="1"/>
            </p:cNvSpPr>
            <p:nvPr/>
          </p:nvSpPr>
          <p:spPr bwMode="auto">
            <a:xfrm>
              <a:off x="2300" y="1719"/>
              <a:ext cx="148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90" name="Line 29"/>
            <p:cNvSpPr>
              <a:spLocks noChangeShapeType="1"/>
            </p:cNvSpPr>
            <p:nvPr/>
          </p:nvSpPr>
          <p:spPr bwMode="auto">
            <a:xfrm flipH="1">
              <a:off x="2463" y="963"/>
              <a:ext cx="13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790" name="Freeform 30"/>
          <p:cNvSpPr/>
          <p:nvPr/>
        </p:nvSpPr>
        <p:spPr bwMode="auto">
          <a:xfrm>
            <a:off x="4057650" y="793750"/>
            <a:ext cx="546100" cy="528638"/>
          </a:xfrm>
          <a:custGeom>
            <a:avLst/>
            <a:gdLst>
              <a:gd name="T0" fmla="*/ 866933750 w 344"/>
              <a:gd name="T1" fmla="*/ 0 h 333"/>
              <a:gd name="T2" fmla="*/ 335181575 w 344"/>
              <a:gd name="T3" fmla="*/ 194053009 h 333"/>
              <a:gd name="T4" fmla="*/ 0 w 344"/>
              <a:gd name="T5" fmla="*/ 839213619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333">
                <a:moveTo>
                  <a:pt x="344" y="0"/>
                </a:moveTo>
                <a:cubicBezTo>
                  <a:pt x="267" y="11"/>
                  <a:pt x="190" y="22"/>
                  <a:pt x="133" y="77"/>
                </a:cubicBezTo>
                <a:cubicBezTo>
                  <a:pt x="76" y="132"/>
                  <a:pt x="26" y="290"/>
                  <a:pt x="0" y="333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791" name="Group 31"/>
          <p:cNvGrpSpPr/>
          <p:nvPr/>
        </p:nvGrpSpPr>
        <p:grpSpPr bwMode="auto">
          <a:xfrm>
            <a:off x="6273800" y="708025"/>
            <a:ext cx="2568575" cy="2420938"/>
            <a:chOff x="3952" y="446"/>
            <a:chExt cx="1618" cy="1525"/>
          </a:xfrm>
        </p:grpSpPr>
        <p:sp>
          <p:nvSpPr>
            <p:cNvPr id="30767" name="Oval 32"/>
            <p:cNvSpPr>
              <a:spLocks noChangeArrowheads="1"/>
            </p:cNvSpPr>
            <p:nvPr/>
          </p:nvSpPr>
          <p:spPr bwMode="auto">
            <a:xfrm>
              <a:off x="4659" y="44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8" name="Oval 33"/>
            <p:cNvSpPr>
              <a:spLocks noChangeArrowheads="1"/>
            </p:cNvSpPr>
            <p:nvPr/>
          </p:nvSpPr>
          <p:spPr bwMode="auto">
            <a:xfrm>
              <a:off x="4977" y="7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9" name="Oval 34"/>
            <p:cNvSpPr>
              <a:spLocks noChangeArrowheads="1"/>
            </p:cNvSpPr>
            <p:nvPr/>
          </p:nvSpPr>
          <p:spPr bwMode="auto">
            <a:xfrm>
              <a:off x="4317" y="7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0" name="Oval 35"/>
            <p:cNvSpPr>
              <a:spLocks noChangeArrowheads="1"/>
            </p:cNvSpPr>
            <p:nvPr/>
          </p:nvSpPr>
          <p:spPr bwMode="auto">
            <a:xfrm>
              <a:off x="5102" y="111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1" name="Oval 36"/>
            <p:cNvSpPr>
              <a:spLocks noChangeArrowheads="1"/>
            </p:cNvSpPr>
            <p:nvPr/>
          </p:nvSpPr>
          <p:spPr bwMode="auto">
            <a:xfrm>
              <a:off x="4776" y="111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2" name="Oval 37"/>
            <p:cNvSpPr>
              <a:spLocks noChangeArrowheads="1"/>
            </p:cNvSpPr>
            <p:nvPr/>
          </p:nvSpPr>
          <p:spPr bwMode="auto">
            <a:xfrm>
              <a:off x="4450" y="111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3" name="Oval 38"/>
            <p:cNvSpPr>
              <a:spLocks noChangeArrowheads="1"/>
            </p:cNvSpPr>
            <p:nvPr/>
          </p:nvSpPr>
          <p:spPr bwMode="auto">
            <a:xfrm>
              <a:off x="4124" y="111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4" name="Oval 39"/>
            <p:cNvSpPr>
              <a:spLocks noChangeArrowheads="1"/>
            </p:cNvSpPr>
            <p:nvPr/>
          </p:nvSpPr>
          <p:spPr bwMode="auto">
            <a:xfrm>
              <a:off x="3952" y="14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5" name="Line 40"/>
            <p:cNvSpPr>
              <a:spLocks noChangeShapeType="1"/>
            </p:cNvSpPr>
            <p:nvPr/>
          </p:nvSpPr>
          <p:spPr bwMode="auto">
            <a:xfrm flipH="1">
              <a:off x="4517" y="61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6" name="Line 41"/>
            <p:cNvSpPr>
              <a:spLocks noChangeShapeType="1"/>
            </p:cNvSpPr>
            <p:nvPr/>
          </p:nvSpPr>
          <p:spPr bwMode="auto">
            <a:xfrm>
              <a:off x="4839" y="60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7" name="Text Box 42"/>
            <p:cNvSpPr txBox="1">
              <a:spLocks noChangeArrowheads="1"/>
            </p:cNvSpPr>
            <p:nvPr/>
          </p:nvSpPr>
          <p:spPr bwMode="auto">
            <a:xfrm>
              <a:off x="4085" y="1715"/>
              <a:ext cx="148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78" name="Line 43"/>
            <p:cNvSpPr>
              <a:spLocks noChangeShapeType="1"/>
            </p:cNvSpPr>
            <p:nvPr/>
          </p:nvSpPr>
          <p:spPr bwMode="auto">
            <a:xfrm flipH="1">
              <a:off x="4248" y="959"/>
              <a:ext cx="13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04" name="Freeform 44"/>
          <p:cNvSpPr/>
          <p:nvPr/>
        </p:nvSpPr>
        <p:spPr bwMode="auto">
          <a:xfrm>
            <a:off x="6527800" y="793750"/>
            <a:ext cx="898525" cy="1181100"/>
          </a:xfrm>
          <a:custGeom>
            <a:avLst/>
            <a:gdLst>
              <a:gd name="T0" fmla="*/ 1426408438 w 566"/>
              <a:gd name="T1" fmla="*/ 0 h 744"/>
              <a:gd name="T2" fmla="*/ 279738138 w 566"/>
              <a:gd name="T3" fmla="*/ 504031250 h 744"/>
              <a:gd name="T4" fmla="*/ 0 w 566"/>
              <a:gd name="T5" fmla="*/ 18749962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6" h="744">
                <a:moveTo>
                  <a:pt x="566" y="0"/>
                </a:moveTo>
                <a:cubicBezTo>
                  <a:pt x="385" y="38"/>
                  <a:pt x="205" y="76"/>
                  <a:pt x="111" y="200"/>
                </a:cubicBezTo>
                <a:cubicBezTo>
                  <a:pt x="17" y="324"/>
                  <a:pt x="8" y="534"/>
                  <a:pt x="0" y="744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05" name="Group 45"/>
          <p:cNvGrpSpPr/>
          <p:nvPr/>
        </p:nvGrpSpPr>
        <p:grpSpPr bwMode="auto">
          <a:xfrm>
            <a:off x="212725" y="3328988"/>
            <a:ext cx="2886075" cy="2420937"/>
            <a:chOff x="58" y="2398"/>
            <a:chExt cx="1818" cy="1525"/>
          </a:xfrm>
        </p:grpSpPr>
        <p:sp>
          <p:nvSpPr>
            <p:cNvPr id="30756" name="Oval 46"/>
            <p:cNvSpPr>
              <a:spLocks noChangeArrowheads="1"/>
            </p:cNvSpPr>
            <p:nvPr/>
          </p:nvSpPr>
          <p:spPr bwMode="auto">
            <a:xfrm>
              <a:off x="765" y="239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7" name="Oval 47"/>
            <p:cNvSpPr>
              <a:spLocks noChangeArrowheads="1"/>
            </p:cNvSpPr>
            <p:nvPr/>
          </p:nvSpPr>
          <p:spPr bwMode="auto">
            <a:xfrm>
              <a:off x="1083" y="272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8" name="Oval 48"/>
            <p:cNvSpPr>
              <a:spLocks noChangeArrowheads="1"/>
            </p:cNvSpPr>
            <p:nvPr/>
          </p:nvSpPr>
          <p:spPr bwMode="auto">
            <a:xfrm>
              <a:off x="423" y="272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9" name="Oval 49"/>
            <p:cNvSpPr>
              <a:spLocks noChangeArrowheads="1"/>
            </p:cNvSpPr>
            <p:nvPr/>
          </p:nvSpPr>
          <p:spPr bwMode="auto">
            <a:xfrm>
              <a:off x="1208" y="30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0" name="Oval 50"/>
            <p:cNvSpPr>
              <a:spLocks noChangeArrowheads="1"/>
            </p:cNvSpPr>
            <p:nvPr/>
          </p:nvSpPr>
          <p:spPr bwMode="auto">
            <a:xfrm>
              <a:off x="882" y="30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1" name="Oval 51"/>
            <p:cNvSpPr>
              <a:spLocks noChangeArrowheads="1"/>
            </p:cNvSpPr>
            <p:nvPr/>
          </p:nvSpPr>
          <p:spPr bwMode="auto">
            <a:xfrm>
              <a:off x="556" y="30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2" name="Oval 52"/>
            <p:cNvSpPr>
              <a:spLocks noChangeArrowheads="1"/>
            </p:cNvSpPr>
            <p:nvPr/>
          </p:nvSpPr>
          <p:spPr bwMode="auto">
            <a:xfrm>
              <a:off x="230" y="30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3" name="Oval 53"/>
            <p:cNvSpPr>
              <a:spLocks noChangeArrowheads="1"/>
            </p:cNvSpPr>
            <p:nvPr/>
          </p:nvSpPr>
          <p:spPr bwMode="auto">
            <a:xfrm>
              <a:off x="58" y="339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64" name="Line 54"/>
            <p:cNvSpPr>
              <a:spLocks noChangeShapeType="1"/>
            </p:cNvSpPr>
            <p:nvPr/>
          </p:nvSpPr>
          <p:spPr bwMode="auto">
            <a:xfrm flipH="1">
              <a:off x="623" y="2569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5" name="Line 55"/>
            <p:cNvSpPr>
              <a:spLocks noChangeShapeType="1"/>
            </p:cNvSpPr>
            <p:nvPr/>
          </p:nvSpPr>
          <p:spPr bwMode="auto">
            <a:xfrm>
              <a:off x="945" y="2558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Text Box 56"/>
            <p:cNvSpPr txBox="1">
              <a:spLocks noChangeArrowheads="1"/>
            </p:cNvSpPr>
            <p:nvPr/>
          </p:nvSpPr>
          <p:spPr bwMode="auto">
            <a:xfrm>
              <a:off x="191" y="3667"/>
              <a:ext cx="168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5817" name="Freeform 57"/>
          <p:cNvSpPr/>
          <p:nvPr/>
        </p:nvSpPr>
        <p:spPr bwMode="auto">
          <a:xfrm>
            <a:off x="1752600" y="3429000"/>
            <a:ext cx="530225" cy="512763"/>
          </a:xfrm>
          <a:custGeom>
            <a:avLst/>
            <a:gdLst>
              <a:gd name="T0" fmla="*/ 0 w 334"/>
              <a:gd name="T1" fmla="*/ 0 h 323"/>
              <a:gd name="T2" fmla="*/ 589716563 w 334"/>
              <a:gd name="T3" fmla="*/ 252015871 h 323"/>
              <a:gd name="T4" fmla="*/ 841732188 w 334"/>
              <a:gd name="T5" fmla="*/ 814012056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" h="323">
                <a:moveTo>
                  <a:pt x="0" y="0"/>
                </a:moveTo>
                <a:cubicBezTo>
                  <a:pt x="89" y="23"/>
                  <a:pt x="178" y="46"/>
                  <a:pt x="234" y="100"/>
                </a:cubicBezTo>
                <a:cubicBezTo>
                  <a:pt x="290" y="154"/>
                  <a:pt x="317" y="288"/>
                  <a:pt x="334" y="323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18" name="Group 58"/>
          <p:cNvGrpSpPr/>
          <p:nvPr/>
        </p:nvGrpSpPr>
        <p:grpSpPr bwMode="auto">
          <a:xfrm>
            <a:off x="3065463" y="3341688"/>
            <a:ext cx="2886075" cy="2420937"/>
            <a:chOff x="1855" y="2406"/>
            <a:chExt cx="1818" cy="1525"/>
          </a:xfrm>
        </p:grpSpPr>
        <p:sp>
          <p:nvSpPr>
            <p:cNvPr id="30745" name="Oval 59"/>
            <p:cNvSpPr>
              <a:spLocks noChangeArrowheads="1"/>
            </p:cNvSpPr>
            <p:nvPr/>
          </p:nvSpPr>
          <p:spPr bwMode="auto">
            <a:xfrm>
              <a:off x="2562" y="240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6" name="Oval 60"/>
            <p:cNvSpPr>
              <a:spLocks noChangeArrowheads="1"/>
            </p:cNvSpPr>
            <p:nvPr/>
          </p:nvSpPr>
          <p:spPr bwMode="auto">
            <a:xfrm>
              <a:off x="2880" y="273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7" name="Oval 61"/>
            <p:cNvSpPr>
              <a:spLocks noChangeArrowheads="1"/>
            </p:cNvSpPr>
            <p:nvPr/>
          </p:nvSpPr>
          <p:spPr bwMode="auto">
            <a:xfrm>
              <a:off x="2220" y="273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8" name="Oval 62"/>
            <p:cNvSpPr>
              <a:spLocks noChangeArrowheads="1"/>
            </p:cNvSpPr>
            <p:nvPr/>
          </p:nvSpPr>
          <p:spPr bwMode="auto">
            <a:xfrm>
              <a:off x="3005" y="30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9" name="Oval 63"/>
            <p:cNvSpPr>
              <a:spLocks noChangeArrowheads="1"/>
            </p:cNvSpPr>
            <p:nvPr/>
          </p:nvSpPr>
          <p:spPr bwMode="auto">
            <a:xfrm>
              <a:off x="2679" y="30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0" name="Oval 64"/>
            <p:cNvSpPr>
              <a:spLocks noChangeArrowheads="1"/>
            </p:cNvSpPr>
            <p:nvPr/>
          </p:nvSpPr>
          <p:spPr bwMode="auto">
            <a:xfrm>
              <a:off x="2353" y="30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1" name="Oval 65"/>
            <p:cNvSpPr>
              <a:spLocks noChangeArrowheads="1"/>
            </p:cNvSpPr>
            <p:nvPr/>
          </p:nvSpPr>
          <p:spPr bwMode="auto">
            <a:xfrm>
              <a:off x="2027" y="30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2" name="Oval 66"/>
            <p:cNvSpPr>
              <a:spLocks noChangeArrowheads="1"/>
            </p:cNvSpPr>
            <p:nvPr/>
          </p:nvSpPr>
          <p:spPr bwMode="auto">
            <a:xfrm>
              <a:off x="1855" y="34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53" name="Line 67"/>
            <p:cNvSpPr>
              <a:spLocks noChangeShapeType="1"/>
            </p:cNvSpPr>
            <p:nvPr/>
          </p:nvSpPr>
          <p:spPr bwMode="auto">
            <a:xfrm flipH="1">
              <a:off x="2420" y="257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68"/>
            <p:cNvSpPr>
              <a:spLocks noChangeShapeType="1"/>
            </p:cNvSpPr>
            <p:nvPr/>
          </p:nvSpPr>
          <p:spPr bwMode="auto">
            <a:xfrm>
              <a:off x="2742" y="256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Text Box 69"/>
            <p:cNvSpPr txBox="1">
              <a:spLocks noChangeArrowheads="1"/>
            </p:cNvSpPr>
            <p:nvPr/>
          </p:nvSpPr>
          <p:spPr bwMode="auto">
            <a:xfrm>
              <a:off x="1988" y="3675"/>
              <a:ext cx="168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5830" name="Freeform 70"/>
          <p:cNvSpPr/>
          <p:nvPr/>
        </p:nvSpPr>
        <p:spPr bwMode="auto">
          <a:xfrm>
            <a:off x="4495800" y="3429000"/>
            <a:ext cx="512763" cy="512763"/>
          </a:xfrm>
          <a:custGeom>
            <a:avLst/>
            <a:gdLst>
              <a:gd name="T0" fmla="*/ 0 w 323"/>
              <a:gd name="T1" fmla="*/ 0 h 323"/>
              <a:gd name="T2" fmla="*/ 561996186 w 323"/>
              <a:gd name="T3" fmla="*/ 309980315 h 323"/>
              <a:gd name="T4" fmla="*/ 814012056 w 323"/>
              <a:gd name="T5" fmla="*/ 814012056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3" h="323">
                <a:moveTo>
                  <a:pt x="0" y="0"/>
                </a:moveTo>
                <a:cubicBezTo>
                  <a:pt x="84" y="34"/>
                  <a:pt x="169" y="69"/>
                  <a:pt x="223" y="123"/>
                </a:cubicBezTo>
                <a:cubicBezTo>
                  <a:pt x="277" y="177"/>
                  <a:pt x="249" y="219"/>
                  <a:pt x="323" y="323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31" name="Group 71"/>
          <p:cNvGrpSpPr/>
          <p:nvPr/>
        </p:nvGrpSpPr>
        <p:grpSpPr bwMode="auto">
          <a:xfrm>
            <a:off x="5881688" y="3352800"/>
            <a:ext cx="3267075" cy="2420938"/>
            <a:chOff x="3629" y="2413"/>
            <a:chExt cx="2058" cy="1525"/>
          </a:xfrm>
        </p:grpSpPr>
        <p:sp>
          <p:nvSpPr>
            <p:cNvPr id="30735" name="Oval 72"/>
            <p:cNvSpPr>
              <a:spLocks noChangeArrowheads="1"/>
            </p:cNvSpPr>
            <p:nvPr/>
          </p:nvSpPr>
          <p:spPr bwMode="auto">
            <a:xfrm>
              <a:off x="4336" y="241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36" name="Oval 73"/>
            <p:cNvSpPr>
              <a:spLocks noChangeArrowheads="1"/>
            </p:cNvSpPr>
            <p:nvPr/>
          </p:nvSpPr>
          <p:spPr bwMode="auto">
            <a:xfrm>
              <a:off x="4654" y="274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37" name="Oval 74"/>
            <p:cNvSpPr>
              <a:spLocks noChangeArrowheads="1"/>
            </p:cNvSpPr>
            <p:nvPr/>
          </p:nvSpPr>
          <p:spPr bwMode="auto">
            <a:xfrm>
              <a:off x="3994" y="273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38" name="Oval 75"/>
            <p:cNvSpPr>
              <a:spLocks noChangeArrowheads="1"/>
            </p:cNvSpPr>
            <p:nvPr/>
          </p:nvSpPr>
          <p:spPr bwMode="auto">
            <a:xfrm>
              <a:off x="4779" y="30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39" name="Oval 76"/>
            <p:cNvSpPr>
              <a:spLocks noChangeArrowheads="1"/>
            </p:cNvSpPr>
            <p:nvPr/>
          </p:nvSpPr>
          <p:spPr bwMode="auto">
            <a:xfrm>
              <a:off x="4453" y="30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0" name="Oval 77"/>
            <p:cNvSpPr>
              <a:spLocks noChangeArrowheads="1"/>
            </p:cNvSpPr>
            <p:nvPr/>
          </p:nvSpPr>
          <p:spPr bwMode="auto">
            <a:xfrm>
              <a:off x="4127" y="30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1" name="Oval 78"/>
            <p:cNvSpPr>
              <a:spLocks noChangeArrowheads="1"/>
            </p:cNvSpPr>
            <p:nvPr/>
          </p:nvSpPr>
          <p:spPr bwMode="auto">
            <a:xfrm>
              <a:off x="3801" y="30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2" name="Oval 79"/>
            <p:cNvSpPr>
              <a:spLocks noChangeArrowheads="1"/>
            </p:cNvSpPr>
            <p:nvPr/>
          </p:nvSpPr>
          <p:spPr bwMode="auto">
            <a:xfrm>
              <a:off x="3629" y="340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0743" name="Line 80"/>
            <p:cNvSpPr>
              <a:spLocks noChangeShapeType="1"/>
            </p:cNvSpPr>
            <p:nvPr/>
          </p:nvSpPr>
          <p:spPr bwMode="auto">
            <a:xfrm flipH="1">
              <a:off x="4194" y="2584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Text Box 81"/>
            <p:cNvSpPr txBox="1">
              <a:spLocks noChangeArrowheads="1"/>
            </p:cNvSpPr>
            <p:nvPr/>
          </p:nvSpPr>
          <p:spPr bwMode="auto">
            <a:xfrm>
              <a:off x="3762" y="3682"/>
              <a:ext cx="192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13  27  38  49 50  65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5842" name="Freeform 82"/>
          <p:cNvSpPr/>
          <p:nvPr/>
        </p:nvSpPr>
        <p:spPr bwMode="auto">
          <a:xfrm>
            <a:off x="6477000" y="3429000"/>
            <a:ext cx="511175" cy="476250"/>
          </a:xfrm>
          <a:custGeom>
            <a:avLst/>
            <a:gdLst>
              <a:gd name="T0" fmla="*/ 811490313 w 322"/>
              <a:gd name="T1" fmla="*/ 0 h 300"/>
              <a:gd name="T2" fmla="*/ 196572188 w 322"/>
              <a:gd name="T3" fmla="*/ 279738138 h 300"/>
              <a:gd name="T4" fmla="*/ 0 w 322"/>
              <a:gd name="T5" fmla="*/ 756046875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5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5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5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5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45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5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6" grpId="0" animBg="1"/>
      <p:bldP spid="245790" grpId="0" animBg="1"/>
      <p:bldP spid="245804" grpId="0" animBg="1"/>
      <p:bldP spid="245817" grpId="0" animBg="1"/>
      <p:bldP spid="245830" grpId="0" animBg="1"/>
      <p:bldP spid="2458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232EFC97-CAA2-4601-BA55-93B4F77D19CB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grpSp>
        <p:nvGrpSpPr>
          <p:cNvPr id="246786" name="Group 2"/>
          <p:cNvGrpSpPr/>
          <p:nvPr/>
        </p:nvGrpSpPr>
        <p:grpSpPr bwMode="auto">
          <a:xfrm>
            <a:off x="928688" y="742950"/>
            <a:ext cx="3267075" cy="2420938"/>
            <a:chOff x="585" y="468"/>
            <a:chExt cx="2058" cy="1525"/>
          </a:xfrm>
        </p:grpSpPr>
        <p:sp>
          <p:nvSpPr>
            <p:cNvPr id="31769" name="Oval 3"/>
            <p:cNvSpPr>
              <a:spLocks noChangeArrowheads="1"/>
            </p:cNvSpPr>
            <p:nvPr/>
          </p:nvSpPr>
          <p:spPr bwMode="auto">
            <a:xfrm>
              <a:off x="1292" y="46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0" name="Oval 4"/>
            <p:cNvSpPr>
              <a:spLocks noChangeArrowheads="1"/>
            </p:cNvSpPr>
            <p:nvPr/>
          </p:nvSpPr>
          <p:spPr bwMode="auto">
            <a:xfrm>
              <a:off x="1610" y="7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1" name="Oval 5"/>
            <p:cNvSpPr>
              <a:spLocks noChangeArrowheads="1"/>
            </p:cNvSpPr>
            <p:nvPr/>
          </p:nvSpPr>
          <p:spPr bwMode="auto">
            <a:xfrm>
              <a:off x="950" y="79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2" name="Oval 6"/>
            <p:cNvSpPr>
              <a:spLocks noChangeArrowheads="1"/>
            </p:cNvSpPr>
            <p:nvPr/>
          </p:nvSpPr>
          <p:spPr bwMode="auto">
            <a:xfrm>
              <a:off x="1735" y="113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3" name="Oval 7"/>
            <p:cNvSpPr>
              <a:spLocks noChangeArrowheads="1"/>
            </p:cNvSpPr>
            <p:nvPr/>
          </p:nvSpPr>
          <p:spPr bwMode="auto">
            <a:xfrm>
              <a:off x="1409" y="113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4" name="Oval 8"/>
            <p:cNvSpPr>
              <a:spLocks noChangeArrowheads="1"/>
            </p:cNvSpPr>
            <p:nvPr/>
          </p:nvSpPr>
          <p:spPr bwMode="auto">
            <a:xfrm>
              <a:off x="1083" y="113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5" name="Oval 9"/>
            <p:cNvSpPr>
              <a:spLocks noChangeArrowheads="1"/>
            </p:cNvSpPr>
            <p:nvPr/>
          </p:nvSpPr>
          <p:spPr bwMode="auto">
            <a:xfrm>
              <a:off x="757" y="113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6" name="Oval 10"/>
            <p:cNvSpPr>
              <a:spLocks noChangeArrowheads="1"/>
            </p:cNvSpPr>
            <p:nvPr/>
          </p:nvSpPr>
          <p:spPr bwMode="auto">
            <a:xfrm>
              <a:off x="585" y="146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77" name="Line 11"/>
            <p:cNvSpPr>
              <a:spLocks noChangeShapeType="1"/>
            </p:cNvSpPr>
            <p:nvPr/>
          </p:nvSpPr>
          <p:spPr bwMode="auto">
            <a:xfrm flipH="1">
              <a:off x="1150" y="639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Text Box 12"/>
            <p:cNvSpPr txBox="1">
              <a:spLocks noChangeArrowheads="1"/>
            </p:cNvSpPr>
            <p:nvPr/>
          </p:nvSpPr>
          <p:spPr bwMode="auto">
            <a:xfrm>
              <a:off x="718" y="1737"/>
              <a:ext cx="192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13  27  38  49 50  65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6797" name="Freeform 13"/>
          <p:cNvSpPr/>
          <p:nvPr/>
        </p:nvSpPr>
        <p:spPr bwMode="auto">
          <a:xfrm>
            <a:off x="1554163" y="827088"/>
            <a:ext cx="511175" cy="476250"/>
          </a:xfrm>
          <a:custGeom>
            <a:avLst/>
            <a:gdLst>
              <a:gd name="T0" fmla="*/ 811490313 w 322"/>
              <a:gd name="T1" fmla="*/ 0 h 300"/>
              <a:gd name="T2" fmla="*/ 196572188 w 322"/>
              <a:gd name="T3" fmla="*/ 279738138 h 300"/>
              <a:gd name="T4" fmla="*/ 0 w 322"/>
              <a:gd name="T5" fmla="*/ 756046875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798" name="Group 14"/>
          <p:cNvGrpSpPr/>
          <p:nvPr/>
        </p:nvGrpSpPr>
        <p:grpSpPr bwMode="auto">
          <a:xfrm>
            <a:off x="4732338" y="754063"/>
            <a:ext cx="3436937" cy="2403475"/>
            <a:chOff x="2981" y="475"/>
            <a:chExt cx="2165" cy="1514"/>
          </a:xfrm>
        </p:grpSpPr>
        <p:sp>
          <p:nvSpPr>
            <p:cNvPr id="31760" name="Oval 15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1" name="Oval 16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2" name="Oval 17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3" name="Oval 18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4" name="Oval 19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5" name="Oval 20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6" name="Oval 21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7" name="Oval 22"/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68" name="Text Box 23"/>
            <p:cNvSpPr txBox="1">
              <a:spLocks noChangeArrowheads="1"/>
            </p:cNvSpPr>
            <p:nvPr/>
          </p:nvSpPr>
          <p:spPr bwMode="auto">
            <a:xfrm>
              <a:off x="2981" y="1733"/>
              <a:ext cx="216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13  27  38  49 50  65  76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grpSp>
        <p:nvGrpSpPr>
          <p:cNvPr id="246808" name="Group 24"/>
          <p:cNvGrpSpPr/>
          <p:nvPr/>
        </p:nvGrpSpPr>
        <p:grpSpPr bwMode="auto">
          <a:xfrm>
            <a:off x="1066800" y="3429000"/>
            <a:ext cx="3817938" cy="2403475"/>
            <a:chOff x="2981" y="475"/>
            <a:chExt cx="2405" cy="1514"/>
          </a:xfrm>
        </p:grpSpPr>
        <p:sp>
          <p:nvSpPr>
            <p:cNvPr id="31751" name="Oval 25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2" name="Oval 26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3" name="Oval 27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4" name="Oval 28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5" name="Oval 29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6" name="Oval 30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7" name="Oval 31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8" name="Oval 32"/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31759" name="Text Box 33"/>
            <p:cNvSpPr txBox="1">
              <a:spLocks noChangeArrowheads="1"/>
            </p:cNvSpPr>
            <p:nvPr/>
          </p:nvSpPr>
          <p:spPr bwMode="auto">
            <a:xfrm>
              <a:off x="2981" y="1733"/>
              <a:ext cx="240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13  27  38  49 50  65  76  97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4800" y="1859280"/>
            <a:ext cx="85344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堆也被称为“优先队列”。 比如做事情：事情 A 明天需要完成，事情 B 这周需要完成，事情 C 这个月需要完成。 事情 A 、 B 、 C 出现的顺序是 C 早于 B 早于 C ，正常情况下都将 A 置为优先级最高，B 其次，C 最低。虽然事情 C 最先知道要做但是由于优先级（时间紧迫）需要先把事件 A 先完成。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685" y="598805"/>
            <a:ext cx="42779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为什么要用堆？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4800" y="1859280"/>
            <a:ext cx="85344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结构性：用数组表示的完全二叉树；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有序性：任一结点的关键字是其子树所有结点的最大值(或最小值)。</a:t>
            </a:r>
            <a:endParaRPr lang="zh-CN" altLang="en-US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685" y="598805"/>
            <a:ext cx="42779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堆有什么特点？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6525" y="304800"/>
            <a:ext cx="8534400" cy="187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堆排序 </a:t>
            </a:r>
            <a:r>
              <a:rPr lang="en-US" altLang="zh-CN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(Heap Sort)</a:t>
            </a:r>
            <a:endParaRPr lang="en-US" altLang="zh-CN" sz="28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15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: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是具有特定条件的顺序存储的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完全二叉树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，其特定条件是：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任何一个非叶子结点的关键字大于等于（或小于等于）子女的关键字的值。</a:t>
            </a:r>
            <a:endParaRPr kumimoji="1"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14" name="Group 3"/>
          <p:cNvGrpSpPr/>
          <p:nvPr/>
        </p:nvGrpSpPr>
        <p:grpSpPr bwMode="auto">
          <a:xfrm>
            <a:off x="858838" y="2786063"/>
            <a:ext cx="3208337" cy="2230437"/>
            <a:chOff x="384" y="768"/>
            <a:chExt cx="2160" cy="1872"/>
          </a:xfrm>
        </p:grpSpPr>
        <p:sp>
          <p:nvSpPr>
            <p:cNvPr id="24592" name="Oval 4"/>
            <p:cNvSpPr>
              <a:spLocks noChangeArrowheads="1"/>
            </p:cNvSpPr>
            <p:nvPr/>
          </p:nvSpPr>
          <p:spPr bwMode="auto">
            <a:xfrm>
              <a:off x="1440" y="768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89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3" name="Oval 5"/>
            <p:cNvSpPr>
              <a:spLocks noChangeArrowheads="1"/>
            </p:cNvSpPr>
            <p:nvPr/>
          </p:nvSpPr>
          <p:spPr bwMode="auto">
            <a:xfrm>
              <a:off x="864" y="1344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76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4" name="Oval 6"/>
            <p:cNvSpPr>
              <a:spLocks noChangeArrowheads="1"/>
            </p:cNvSpPr>
            <p:nvPr/>
          </p:nvSpPr>
          <p:spPr bwMode="auto">
            <a:xfrm>
              <a:off x="2208" y="1344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24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5" name="Oval 7"/>
            <p:cNvSpPr>
              <a:spLocks noChangeArrowheads="1"/>
            </p:cNvSpPr>
            <p:nvPr/>
          </p:nvSpPr>
          <p:spPr bwMode="auto">
            <a:xfrm>
              <a:off x="384" y="2256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33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6" name="Oval 8"/>
            <p:cNvSpPr>
              <a:spLocks noChangeArrowheads="1"/>
            </p:cNvSpPr>
            <p:nvPr/>
          </p:nvSpPr>
          <p:spPr bwMode="auto">
            <a:xfrm>
              <a:off x="1344" y="2304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15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97" name="Oval 9"/>
            <p:cNvSpPr>
              <a:spLocks noChangeArrowheads="1"/>
            </p:cNvSpPr>
            <p:nvPr/>
          </p:nvSpPr>
          <p:spPr bwMode="auto">
            <a:xfrm>
              <a:off x="2160" y="2304"/>
              <a:ext cx="336" cy="336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10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cxnSp>
          <p:nvCxnSpPr>
            <p:cNvPr id="24598" name="AutoShape 10"/>
            <p:cNvCxnSpPr>
              <a:cxnSpLocks noChangeShapeType="1"/>
              <a:stCxn id="24592" idx="3"/>
              <a:endCxn id="24593" idx="7"/>
            </p:cNvCxnSpPr>
            <p:nvPr/>
          </p:nvCxnSpPr>
          <p:spPr bwMode="auto">
            <a:xfrm flipH="1">
              <a:off x="1151" y="1061"/>
              <a:ext cx="338" cy="326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9" name="AutoShape 11"/>
            <p:cNvCxnSpPr>
              <a:cxnSpLocks noChangeShapeType="1"/>
              <a:stCxn id="24593" idx="3"/>
              <a:endCxn id="24595" idx="0"/>
            </p:cNvCxnSpPr>
            <p:nvPr/>
          </p:nvCxnSpPr>
          <p:spPr bwMode="auto">
            <a:xfrm flipH="1">
              <a:off x="552" y="1637"/>
              <a:ext cx="361" cy="613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0" name="AutoShape 12"/>
            <p:cNvCxnSpPr>
              <a:cxnSpLocks noChangeShapeType="1"/>
              <a:stCxn id="24593" idx="5"/>
              <a:endCxn id="24596" idx="0"/>
            </p:cNvCxnSpPr>
            <p:nvPr/>
          </p:nvCxnSpPr>
          <p:spPr bwMode="auto">
            <a:xfrm>
              <a:off x="1151" y="1637"/>
              <a:ext cx="361" cy="66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1" name="AutoShape 13"/>
            <p:cNvCxnSpPr>
              <a:cxnSpLocks noChangeShapeType="1"/>
              <a:stCxn id="24592" idx="5"/>
              <a:endCxn id="24594" idx="1"/>
            </p:cNvCxnSpPr>
            <p:nvPr/>
          </p:nvCxnSpPr>
          <p:spPr bwMode="auto">
            <a:xfrm>
              <a:off x="1727" y="1061"/>
              <a:ext cx="530" cy="326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2" name="AutoShape 14"/>
            <p:cNvCxnSpPr>
              <a:cxnSpLocks noChangeShapeType="1"/>
              <a:stCxn id="24594" idx="4"/>
              <a:endCxn id="24597" idx="0"/>
            </p:cNvCxnSpPr>
            <p:nvPr/>
          </p:nvCxnSpPr>
          <p:spPr bwMode="auto">
            <a:xfrm flipH="1">
              <a:off x="2328" y="1686"/>
              <a:ext cx="48" cy="612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Group 15"/>
          <p:cNvGrpSpPr/>
          <p:nvPr/>
        </p:nvGrpSpPr>
        <p:grpSpPr bwMode="auto">
          <a:xfrm>
            <a:off x="4711700" y="2701925"/>
            <a:ext cx="3748088" cy="2382838"/>
            <a:chOff x="3264" y="720"/>
            <a:chExt cx="2112" cy="1824"/>
          </a:xfrm>
        </p:grpSpPr>
        <p:sp>
          <p:nvSpPr>
            <p:cNvPr id="24581" name="Oval 16"/>
            <p:cNvSpPr>
              <a:spLocks noChangeArrowheads="1"/>
            </p:cNvSpPr>
            <p:nvPr/>
          </p:nvSpPr>
          <p:spPr bwMode="auto">
            <a:xfrm>
              <a:off x="4320" y="720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11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2" name="Oval 17"/>
            <p:cNvSpPr>
              <a:spLocks noChangeArrowheads="1"/>
            </p:cNvSpPr>
            <p:nvPr/>
          </p:nvSpPr>
          <p:spPr bwMode="auto">
            <a:xfrm>
              <a:off x="3696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25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3" name="Oval 18"/>
            <p:cNvSpPr>
              <a:spLocks noChangeArrowheads="1"/>
            </p:cNvSpPr>
            <p:nvPr/>
          </p:nvSpPr>
          <p:spPr bwMode="auto">
            <a:xfrm>
              <a:off x="50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36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4" name="Oval 19"/>
            <p:cNvSpPr>
              <a:spLocks noChangeArrowheads="1"/>
            </p:cNvSpPr>
            <p:nvPr/>
          </p:nvSpPr>
          <p:spPr bwMode="auto">
            <a:xfrm>
              <a:off x="4224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49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5" name="Oval 20"/>
            <p:cNvSpPr>
              <a:spLocks noChangeArrowheads="1"/>
            </p:cNvSpPr>
            <p:nvPr/>
          </p:nvSpPr>
          <p:spPr bwMode="auto">
            <a:xfrm>
              <a:off x="4944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78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24586" name="Oval 21"/>
            <p:cNvSpPr>
              <a:spLocks noChangeArrowheads="1"/>
            </p:cNvSpPr>
            <p:nvPr/>
          </p:nvSpPr>
          <p:spPr bwMode="auto">
            <a:xfrm>
              <a:off x="3264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ea typeface="宋体" pitchFamily="2" charset="-122"/>
                </a:rPr>
                <a:t>56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cxnSp>
          <p:nvCxnSpPr>
            <p:cNvPr id="24587" name="AutoShape 22"/>
            <p:cNvCxnSpPr>
              <a:cxnSpLocks noChangeShapeType="1"/>
              <a:stCxn id="24582" idx="3"/>
              <a:endCxn id="24586" idx="0"/>
            </p:cNvCxnSpPr>
            <p:nvPr/>
          </p:nvCxnSpPr>
          <p:spPr bwMode="auto">
            <a:xfrm flipH="1">
              <a:off x="3432" y="1589"/>
              <a:ext cx="313" cy="6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8" name="AutoShape 23"/>
            <p:cNvCxnSpPr>
              <a:cxnSpLocks noChangeShapeType="1"/>
              <a:stCxn id="24582" idx="5"/>
              <a:endCxn id="24584" idx="0"/>
            </p:cNvCxnSpPr>
            <p:nvPr/>
          </p:nvCxnSpPr>
          <p:spPr bwMode="auto">
            <a:xfrm>
              <a:off x="3983" y="1589"/>
              <a:ext cx="409" cy="6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9" name="AutoShape 24"/>
            <p:cNvCxnSpPr>
              <a:cxnSpLocks noChangeShapeType="1"/>
              <a:stCxn id="24581" idx="3"/>
              <a:endCxn id="24582" idx="0"/>
            </p:cNvCxnSpPr>
            <p:nvPr/>
          </p:nvCxnSpPr>
          <p:spPr bwMode="auto">
            <a:xfrm flipH="1">
              <a:off x="3864" y="1013"/>
              <a:ext cx="505" cy="2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0" name="AutoShape 25"/>
            <p:cNvCxnSpPr>
              <a:cxnSpLocks noChangeShapeType="1"/>
              <a:stCxn id="24581" idx="5"/>
              <a:endCxn id="24583" idx="0"/>
            </p:cNvCxnSpPr>
            <p:nvPr/>
          </p:nvCxnSpPr>
          <p:spPr bwMode="auto">
            <a:xfrm>
              <a:off x="4607" y="1013"/>
              <a:ext cx="601" cy="2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1" name="AutoShape 26"/>
            <p:cNvCxnSpPr>
              <a:cxnSpLocks noChangeShapeType="1"/>
              <a:stCxn id="24583" idx="4"/>
              <a:endCxn id="24585" idx="0"/>
            </p:cNvCxnSpPr>
            <p:nvPr/>
          </p:nvCxnSpPr>
          <p:spPr bwMode="auto">
            <a:xfrm flipH="1">
              <a:off x="5112" y="1638"/>
              <a:ext cx="96" cy="5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E958132-8E39-4B55-9C5A-0D00BD6D482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1219200" y="1349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68438" y="288925"/>
            <a:ext cx="6499225" cy="955675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堆排序 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(Heap Sort)</a:t>
            </a:r>
            <a:endParaRPr lang="en-US" altLang="zh-CN" sz="4000" b="1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988" y="1089025"/>
            <a:ext cx="8799512" cy="5146675"/>
          </a:xfrm>
        </p:spPr>
        <p:txBody>
          <a:bodyPr/>
          <a:lstStyle/>
          <a:p>
            <a:pPr marL="0" indent="790575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zh-CN" altLang="en-US" sz="2800" b="1" smtClean="0"/>
              <a:t>堆排序思想：设有</a:t>
            </a:r>
            <a:r>
              <a:rPr kumimoji="1" lang="en-US" altLang="zh-CN" sz="2800" b="1" smtClean="0"/>
              <a:t>n</a:t>
            </a:r>
            <a:r>
              <a:rPr kumimoji="1" lang="zh-CN" altLang="en-US" sz="2800" b="1" smtClean="0"/>
              <a:t>个元素，将其按关键字排序。首先将这</a:t>
            </a:r>
            <a:r>
              <a:rPr kumimoji="1" lang="en-US" altLang="zh-CN" sz="2800" b="1" smtClean="0"/>
              <a:t>n</a:t>
            </a:r>
            <a:r>
              <a:rPr kumimoji="1" lang="zh-CN" altLang="en-US" sz="2800" b="1" smtClean="0"/>
              <a:t>个元素按关键字建成堆，将堆顶元素输出，得到</a:t>
            </a:r>
            <a:r>
              <a:rPr kumimoji="1" lang="en-US" altLang="zh-CN" sz="2800" b="1" smtClean="0"/>
              <a:t>n</a:t>
            </a:r>
            <a:r>
              <a:rPr kumimoji="1" lang="zh-CN" altLang="en-US" sz="2800" b="1" smtClean="0"/>
              <a:t>个元素中关键字最小</a:t>
            </a:r>
            <a:r>
              <a:rPr kumimoji="1" lang="en-US" altLang="zh-CN" sz="2800" b="1" smtClean="0"/>
              <a:t>(</a:t>
            </a:r>
            <a:r>
              <a:rPr kumimoji="1" lang="zh-CN" altLang="en-US" sz="2800" b="1" smtClean="0"/>
              <a:t>或最大</a:t>
            </a:r>
            <a:r>
              <a:rPr kumimoji="1" lang="en-US" altLang="zh-CN" sz="2800" b="1" smtClean="0"/>
              <a:t>)</a:t>
            </a:r>
            <a:r>
              <a:rPr kumimoji="1" lang="zh-CN" altLang="en-US" sz="2800" b="1" smtClean="0"/>
              <a:t>的元素。然后，再对剩下的</a:t>
            </a:r>
            <a:r>
              <a:rPr kumimoji="1" lang="en-US" altLang="zh-CN" sz="2800" b="1" smtClean="0"/>
              <a:t>n-1</a:t>
            </a:r>
            <a:r>
              <a:rPr kumimoji="1" lang="zh-CN" altLang="en-US" sz="2800" b="1" smtClean="0"/>
              <a:t>个元素建成堆，输出堆顶元素，得到</a:t>
            </a:r>
            <a:r>
              <a:rPr kumimoji="1" lang="en-US" altLang="zh-CN" sz="2800" b="1" smtClean="0"/>
              <a:t>n</a:t>
            </a:r>
            <a:r>
              <a:rPr kumimoji="1" lang="zh-CN" altLang="en-US" sz="2800" b="1" smtClean="0"/>
              <a:t>个元素中关键字次小</a:t>
            </a:r>
            <a:r>
              <a:rPr kumimoji="1" lang="en-US" altLang="zh-CN" sz="2800" b="1" smtClean="0"/>
              <a:t>(</a:t>
            </a:r>
            <a:r>
              <a:rPr kumimoji="1" lang="zh-CN" altLang="en-US" sz="2800" b="1" smtClean="0"/>
              <a:t>或次大</a:t>
            </a:r>
            <a:r>
              <a:rPr kumimoji="1" lang="en-US" altLang="zh-CN" sz="2800" b="1" smtClean="0"/>
              <a:t>)</a:t>
            </a:r>
            <a:r>
              <a:rPr kumimoji="1" lang="zh-CN" altLang="en-US" sz="2800" b="1" smtClean="0"/>
              <a:t>的元素。如此反复，便得到一个按关键字有序的序列。称这个过程为堆排序。</a:t>
            </a:r>
            <a:endParaRPr lang="zh-CN" altLang="en-US" sz="2800" b="1" smtClean="0">
              <a:latin typeface="Times New Roman" pitchFamily="18" charset="0"/>
              <a:ea typeface="仿宋_GB2312" pitchFamily="49" charset="-122"/>
            </a:endParaRPr>
          </a:p>
          <a:p>
            <a:pPr marL="0" indent="790575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堆排序分为两个步骤</a:t>
            </a:r>
            <a:r>
              <a:rPr lang="en-US" altLang="zh-CN" sz="2800" b="1" smtClean="0"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2800" b="1" smtClean="0">
              <a:latin typeface="Times New Roman" pitchFamily="18" charset="0"/>
              <a:ea typeface="仿宋_GB2312" pitchFamily="49" charset="-122"/>
            </a:endParaRPr>
          </a:p>
          <a:p>
            <a:pPr marL="0" indent="790575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en-US" altLang="zh-CN" sz="2800" b="1" smtClean="0"/>
              <a:t>1</a:t>
            </a:r>
            <a:r>
              <a:rPr kumimoji="1" lang="zh-CN" altLang="en-US" sz="2800" b="1" smtClean="0"/>
              <a:t>）如何由一个无序序列建成一个堆？ </a:t>
            </a:r>
            <a:endParaRPr kumimoji="1" lang="zh-CN" altLang="en-US" sz="2800" b="1" smtClean="0"/>
          </a:p>
          <a:p>
            <a:pPr marL="0" indent="790575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en-US" altLang="zh-CN" sz="2800" b="1" smtClean="0"/>
              <a:t>2</a:t>
            </a:r>
            <a:r>
              <a:rPr kumimoji="1" lang="zh-CN" altLang="en-US" sz="2800" b="1" smtClean="0"/>
              <a:t>）输出堆顶元素后，如何将剩余元素调整成一个新的堆？ </a:t>
            </a:r>
            <a:endParaRPr kumimoji="1" lang="zh-CN" altLang="en-US" sz="2800" b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427788"/>
            <a:ext cx="2895600" cy="457200"/>
          </a:xfrm>
        </p:spPr>
        <p:txBody>
          <a:bodyPr/>
          <a:lstStyle/>
          <a:p>
            <a:pPr algn="ctr">
              <a:defRPr/>
            </a:pPr>
            <a:fld id="{C152A251-0FF9-4AA0-95B2-69B45B91E63C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-527050" y="3429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ea typeface="宋体" pitchFamily="2" charset="-122"/>
              </a:rPr>
              <a:t>(1)</a:t>
            </a:r>
            <a:r>
              <a:rPr kumimoji="1" lang="zh-CN" altLang="en-US" sz="2400" b="1">
                <a:latin typeface="Arial" panose="02080604020202020204" pitchFamily="34" charset="0"/>
              </a:rPr>
              <a:t>第二个问题解决方法</a:t>
            </a:r>
            <a:r>
              <a:rPr kumimoji="1" lang="en-US" altLang="zh-CN" sz="2400" b="1">
                <a:latin typeface="Arial" panose="02080604020202020204" pitchFamily="34" charset="0"/>
              </a:rPr>
              <a:t>——</a:t>
            </a:r>
            <a:r>
              <a:rPr kumimoji="1" lang="zh-CN" altLang="en-US" sz="2400" b="1">
                <a:latin typeface="Arial" panose="02080604020202020204" pitchFamily="34" charset="0"/>
              </a:rPr>
              <a:t>筛选</a:t>
            </a:r>
            <a:endParaRPr kumimoji="1" lang="zh-CN" altLang="en-US" sz="2400" b="1">
              <a:ea typeface="宋体" pitchFamily="2" charset="-122"/>
            </a:endParaRPr>
          </a:p>
        </p:txBody>
      </p:sp>
      <p:grpSp>
        <p:nvGrpSpPr>
          <p:cNvPr id="114771" name="Group 83"/>
          <p:cNvGrpSpPr/>
          <p:nvPr/>
        </p:nvGrpSpPr>
        <p:grpSpPr bwMode="auto">
          <a:xfrm>
            <a:off x="5105400" y="2540000"/>
            <a:ext cx="3276600" cy="1524000"/>
            <a:chOff x="3024" y="232"/>
            <a:chExt cx="2562" cy="2408"/>
          </a:xfrm>
        </p:grpSpPr>
        <p:sp>
          <p:nvSpPr>
            <p:cNvPr id="26681" name="Freeform 78"/>
            <p:cNvSpPr/>
            <p:nvPr/>
          </p:nvSpPr>
          <p:spPr bwMode="auto">
            <a:xfrm>
              <a:off x="3249" y="232"/>
              <a:ext cx="2337" cy="1953"/>
            </a:xfrm>
            <a:custGeom>
              <a:avLst/>
              <a:gdLst>
                <a:gd name="T0" fmla="*/ 987 w 2337"/>
                <a:gd name="T1" fmla="*/ 147 h 1953"/>
                <a:gd name="T2" fmla="*/ 1029 w 2337"/>
                <a:gd name="T3" fmla="*/ 91 h 1953"/>
                <a:gd name="T4" fmla="*/ 1211 w 2337"/>
                <a:gd name="T5" fmla="*/ 0 h 1953"/>
                <a:gd name="T6" fmla="*/ 1373 w 2337"/>
                <a:gd name="T7" fmla="*/ 7 h 1953"/>
                <a:gd name="T8" fmla="*/ 1591 w 2337"/>
                <a:gd name="T9" fmla="*/ 63 h 1953"/>
                <a:gd name="T10" fmla="*/ 1682 w 2337"/>
                <a:gd name="T11" fmla="*/ 112 h 1953"/>
                <a:gd name="T12" fmla="*/ 1907 w 2337"/>
                <a:gd name="T13" fmla="*/ 316 h 1953"/>
                <a:gd name="T14" fmla="*/ 2033 w 2337"/>
                <a:gd name="T15" fmla="*/ 463 h 1953"/>
                <a:gd name="T16" fmla="*/ 2153 w 2337"/>
                <a:gd name="T17" fmla="*/ 604 h 1953"/>
                <a:gd name="T18" fmla="*/ 2188 w 2337"/>
                <a:gd name="T19" fmla="*/ 660 h 1953"/>
                <a:gd name="T20" fmla="*/ 2216 w 2337"/>
                <a:gd name="T21" fmla="*/ 702 h 1953"/>
                <a:gd name="T22" fmla="*/ 2265 w 2337"/>
                <a:gd name="T23" fmla="*/ 927 h 1953"/>
                <a:gd name="T24" fmla="*/ 2279 w 2337"/>
                <a:gd name="T25" fmla="*/ 1011 h 1953"/>
                <a:gd name="T26" fmla="*/ 2293 w 2337"/>
                <a:gd name="T27" fmla="*/ 1053 h 1953"/>
                <a:gd name="T28" fmla="*/ 2300 w 2337"/>
                <a:gd name="T29" fmla="*/ 1103 h 1953"/>
                <a:gd name="T30" fmla="*/ 2314 w 2337"/>
                <a:gd name="T31" fmla="*/ 1145 h 1953"/>
                <a:gd name="T32" fmla="*/ 2335 w 2337"/>
                <a:gd name="T33" fmla="*/ 1405 h 1953"/>
                <a:gd name="T34" fmla="*/ 2328 w 2337"/>
                <a:gd name="T35" fmla="*/ 1552 h 1953"/>
                <a:gd name="T36" fmla="*/ 2300 w 2337"/>
                <a:gd name="T37" fmla="*/ 1594 h 1953"/>
                <a:gd name="T38" fmla="*/ 2272 w 2337"/>
                <a:gd name="T39" fmla="*/ 1651 h 1953"/>
                <a:gd name="T40" fmla="*/ 2258 w 2337"/>
                <a:gd name="T41" fmla="*/ 1714 h 1953"/>
                <a:gd name="T42" fmla="*/ 2174 w 2337"/>
                <a:gd name="T43" fmla="*/ 1910 h 1953"/>
                <a:gd name="T44" fmla="*/ 2153 w 2337"/>
                <a:gd name="T45" fmla="*/ 1939 h 1953"/>
                <a:gd name="T46" fmla="*/ 2104 w 2337"/>
                <a:gd name="T47" fmla="*/ 1953 h 1953"/>
                <a:gd name="T48" fmla="*/ 1247 w 2337"/>
                <a:gd name="T49" fmla="*/ 1932 h 1953"/>
                <a:gd name="T50" fmla="*/ 1106 w 2337"/>
                <a:gd name="T51" fmla="*/ 1917 h 1953"/>
                <a:gd name="T52" fmla="*/ 1022 w 2337"/>
                <a:gd name="T53" fmla="*/ 1889 h 1953"/>
                <a:gd name="T54" fmla="*/ 860 w 2337"/>
                <a:gd name="T55" fmla="*/ 1861 h 1953"/>
                <a:gd name="T56" fmla="*/ 790 w 2337"/>
                <a:gd name="T57" fmla="*/ 1840 h 1953"/>
                <a:gd name="T58" fmla="*/ 298 w 2337"/>
                <a:gd name="T59" fmla="*/ 1777 h 1953"/>
                <a:gd name="T60" fmla="*/ 59 w 2337"/>
                <a:gd name="T61" fmla="*/ 1665 h 1953"/>
                <a:gd name="T62" fmla="*/ 88 w 2337"/>
                <a:gd name="T63" fmla="*/ 1075 h 1953"/>
                <a:gd name="T64" fmla="*/ 123 w 2337"/>
                <a:gd name="T65" fmla="*/ 990 h 1953"/>
                <a:gd name="T66" fmla="*/ 235 w 2337"/>
                <a:gd name="T67" fmla="*/ 787 h 1953"/>
                <a:gd name="T68" fmla="*/ 347 w 2337"/>
                <a:gd name="T69" fmla="*/ 646 h 1953"/>
                <a:gd name="T70" fmla="*/ 509 w 2337"/>
                <a:gd name="T71" fmla="*/ 463 h 1953"/>
                <a:gd name="T72" fmla="*/ 558 w 2337"/>
                <a:gd name="T73" fmla="*/ 428 h 1953"/>
                <a:gd name="T74" fmla="*/ 621 w 2337"/>
                <a:gd name="T75" fmla="*/ 351 h 1953"/>
                <a:gd name="T76" fmla="*/ 804 w 2337"/>
                <a:gd name="T77" fmla="*/ 267 h 1953"/>
                <a:gd name="T78" fmla="*/ 945 w 2337"/>
                <a:gd name="T79" fmla="*/ 189 h 1953"/>
                <a:gd name="T80" fmla="*/ 987 w 2337"/>
                <a:gd name="T81" fmla="*/ 168 h 1953"/>
                <a:gd name="T82" fmla="*/ 1015 w 2337"/>
                <a:gd name="T83" fmla="*/ 126 h 1953"/>
                <a:gd name="T84" fmla="*/ 987 w 2337"/>
                <a:gd name="T85" fmla="*/ 147 h 19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337" h="1953">
                  <a:moveTo>
                    <a:pt x="987" y="147"/>
                  </a:moveTo>
                  <a:cubicBezTo>
                    <a:pt x="1062" y="72"/>
                    <a:pt x="942" y="195"/>
                    <a:pt x="1029" y="91"/>
                  </a:cubicBezTo>
                  <a:cubicBezTo>
                    <a:pt x="1095" y="11"/>
                    <a:pt x="1111" y="11"/>
                    <a:pt x="1211" y="0"/>
                  </a:cubicBezTo>
                  <a:cubicBezTo>
                    <a:pt x="1265" y="2"/>
                    <a:pt x="1319" y="3"/>
                    <a:pt x="1373" y="7"/>
                  </a:cubicBezTo>
                  <a:cubicBezTo>
                    <a:pt x="1439" y="12"/>
                    <a:pt x="1525" y="49"/>
                    <a:pt x="1591" y="63"/>
                  </a:cubicBezTo>
                  <a:cubicBezTo>
                    <a:pt x="1669" y="102"/>
                    <a:pt x="1639" y="84"/>
                    <a:pt x="1682" y="112"/>
                  </a:cubicBezTo>
                  <a:cubicBezTo>
                    <a:pt x="1742" y="202"/>
                    <a:pt x="1847" y="227"/>
                    <a:pt x="1907" y="316"/>
                  </a:cubicBezTo>
                  <a:cubicBezTo>
                    <a:pt x="1920" y="394"/>
                    <a:pt x="1969" y="425"/>
                    <a:pt x="2033" y="463"/>
                  </a:cubicBezTo>
                  <a:cubicBezTo>
                    <a:pt x="2064" y="502"/>
                    <a:pt x="2129" y="562"/>
                    <a:pt x="2153" y="604"/>
                  </a:cubicBezTo>
                  <a:cubicBezTo>
                    <a:pt x="2194" y="676"/>
                    <a:pt x="2136" y="586"/>
                    <a:pt x="2188" y="660"/>
                  </a:cubicBezTo>
                  <a:cubicBezTo>
                    <a:pt x="2198" y="674"/>
                    <a:pt x="2216" y="702"/>
                    <a:pt x="2216" y="702"/>
                  </a:cubicBezTo>
                  <a:cubicBezTo>
                    <a:pt x="2235" y="777"/>
                    <a:pt x="2252" y="851"/>
                    <a:pt x="2265" y="927"/>
                  </a:cubicBezTo>
                  <a:cubicBezTo>
                    <a:pt x="2270" y="955"/>
                    <a:pt x="2273" y="983"/>
                    <a:pt x="2279" y="1011"/>
                  </a:cubicBezTo>
                  <a:cubicBezTo>
                    <a:pt x="2282" y="1025"/>
                    <a:pt x="2293" y="1053"/>
                    <a:pt x="2293" y="1053"/>
                  </a:cubicBezTo>
                  <a:cubicBezTo>
                    <a:pt x="2295" y="1070"/>
                    <a:pt x="2296" y="1087"/>
                    <a:pt x="2300" y="1103"/>
                  </a:cubicBezTo>
                  <a:cubicBezTo>
                    <a:pt x="2303" y="1117"/>
                    <a:pt x="2314" y="1145"/>
                    <a:pt x="2314" y="1145"/>
                  </a:cubicBezTo>
                  <a:cubicBezTo>
                    <a:pt x="2318" y="1234"/>
                    <a:pt x="2325" y="1317"/>
                    <a:pt x="2335" y="1405"/>
                  </a:cubicBezTo>
                  <a:cubicBezTo>
                    <a:pt x="2333" y="1454"/>
                    <a:pt x="2337" y="1504"/>
                    <a:pt x="2328" y="1552"/>
                  </a:cubicBezTo>
                  <a:cubicBezTo>
                    <a:pt x="2325" y="1569"/>
                    <a:pt x="2307" y="1579"/>
                    <a:pt x="2300" y="1594"/>
                  </a:cubicBezTo>
                  <a:cubicBezTo>
                    <a:pt x="2291" y="1613"/>
                    <a:pt x="2281" y="1632"/>
                    <a:pt x="2272" y="1651"/>
                  </a:cubicBezTo>
                  <a:cubicBezTo>
                    <a:pt x="2262" y="1672"/>
                    <a:pt x="2264" y="1691"/>
                    <a:pt x="2258" y="1714"/>
                  </a:cubicBezTo>
                  <a:cubicBezTo>
                    <a:pt x="2239" y="1788"/>
                    <a:pt x="2224" y="1852"/>
                    <a:pt x="2174" y="1910"/>
                  </a:cubicBezTo>
                  <a:cubicBezTo>
                    <a:pt x="2166" y="1919"/>
                    <a:pt x="2163" y="1932"/>
                    <a:pt x="2153" y="1939"/>
                  </a:cubicBezTo>
                  <a:cubicBezTo>
                    <a:pt x="2139" y="1949"/>
                    <a:pt x="2120" y="1948"/>
                    <a:pt x="2104" y="1953"/>
                  </a:cubicBezTo>
                  <a:cubicBezTo>
                    <a:pt x="1817" y="1950"/>
                    <a:pt x="1533" y="1952"/>
                    <a:pt x="1247" y="1932"/>
                  </a:cubicBezTo>
                  <a:cubicBezTo>
                    <a:pt x="1201" y="1923"/>
                    <a:pt x="1152" y="1926"/>
                    <a:pt x="1106" y="1917"/>
                  </a:cubicBezTo>
                  <a:cubicBezTo>
                    <a:pt x="1077" y="1911"/>
                    <a:pt x="1050" y="1898"/>
                    <a:pt x="1022" y="1889"/>
                  </a:cubicBezTo>
                  <a:cubicBezTo>
                    <a:pt x="970" y="1872"/>
                    <a:pt x="912" y="1877"/>
                    <a:pt x="860" y="1861"/>
                  </a:cubicBezTo>
                  <a:cubicBezTo>
                    <a:pt x="818" y="1848"/>
                    <a:pt x="833" y="1844"/>
                    <a:pt x="790" y="1840"/>
                  </a:cubicBezTo>
                  <a:cubicBezTo>
                    <a:pt x="629" y="1825"/>
                    <a:pt x="454" y="1829"/>
                    <a:pt x="298" y="1777"/>
                  </a:cubicBezTo>
                  <a:cubicBezTo>
                    <a:pt x="214" y="1749"/>
                    <a:pt x="143" y="1692"/>
                    <a:pt x="59" y="1665"/>
                  </a:cubicBezTo>
                  <a:cubicBezTo>
                    <a:pt x="22" y="1473"/>
                    <a:pt x="0" y="1252"/>
                    <a:pt x="88" y="1075"/>
                  </a:cubicBezTo>
                  <a:cubicBezTo>
                    <a:pt x="95" y="1040"/>
                    <a:pt x="104" y="1019"/>
                    <a:pt x="123" y="990"/>
                  </a:cubicBezTo>
                  <a:cubicBezTo>
                    <a:pt x="141" y="918"/>
                    <a:pt x="174" y="833"/>
                    <a:pt x="235" y="787"/>
                  </a:cubicBezTo>
                  <a:cubicBezTo>
                    <a:pt x="268" y="736"/>
                    <a:pt x="309" y="694"/>
                    <a:pt x="347" y="646"/>
                  </a:cubicBezTo>
                  <a:cubicBezTo>
                    <a:pt x="398" y="582"/>
                    <a:pt x="451" y="521"/>
                    <a:pt x="509" y="463"/>
                  </a:cubicBezTo>
                  <a:cubicBezTo>
                    <a:pt x="523" y="449"/>
                    <a:pt x="544" y="442"/>
                    <a:pt x="558" y="428"/>
                  </a:cubicBezTo>
                  <a:cubicBezTo>
                    <a:pt x="586" y="400"/>
                    <a:pt x="587" y="373"/>
                    <a:pt x="621" y="351"/>
                  </a:cubicBezTo>
                  <a:cubicBezTo>
                    <a:pt x="677" y="314"/>
                    <a:pt x="748" y="305"/>
                    <a:pt x="804" y="267"/>
                  </a:cubicBezTo>
                  <a:cubicBezTo>
                    <a:pt x="848" y="238"/>
                    <a:pt x="895" y="205"/>
                    <a:pt x="945" y="189"/>
                  </a:cubicBezTo>
                  <a:cubicBezTo>
                    <a:pt x="958" y="180"/>
                    <a:pt x="976" y="179"/>
                    <a:pt x="987" y="168"/>
                  </a:cubicBezTo>
                  <a:cubicBezTo>
                    <a:pt x="999" y="156"/>
                    <a:pt x="1028" y="116"/>
                    <a:pt x="1015" y="126"/>
                  </a:cubicBezTo>
                  <a:cubicBezTo>
                    <a:pt x="1006" y="133"/>
                    <a:pt x="996" y="140"/>
                    <a:pt x="987" y="147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Oval 18"/>
            <p:cNvSpPr>
              <a:spLocks noChangeArrowheads="1"/>
            </p:cNvSpPr>
            <p:nvPr/>
          </p:nvSpPr>
          <p:spPr bwMode="auto">
            <a:xfrm>
              <a:off x="4320" y="336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3" name="Oval 19"/>
            <p:cNvSpPr>
              <a:spLocks noChangeArrowheads="1"/>
            </p:cNvSpPr>
            <p:nvPr/>
          </p:nvSpPr>
          <p:spPr bwMode="auto">
            <a:xfrm>
              <a:off x="3792" y="912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4" name="Oval 20"/>
            <p:cNvSpPr>
              <a:spLocks noChangeArrowheads="1"/>
            </p:cNvSpPr>
            <p:nvPr/>
          </p:nvSpPr>
          <p:spPr bwMode="auto">
            <a:xfrm>
              <a:off x="4800" y="91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5" name="Oval 21"/>
            <p:cNvSpPr>
              <a:spLocks noChangeArrowheads="1"/>
            </p:cNvSpPr>
            <p:nvPr/>
          </p:nvSpPr>
          <p:spPr bwMode="auto">
            <a:xfrm>
              <a:off x="3456" y="163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6" name="Oval 22"/>
            <p:cNvSpPr>
              <a:spLocks noChangeArrowheads="1"/>
            </p:cNvSpPr>
            <p:nvPr/>
          </p:nvSpPr>
          <p:spPr bwMode="auto">
            <a:xfrm>
              <a:off x="4080" y="163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7" name="Oval 23"/>
            <p:cNvSpPr>
              <a:spLocks noChangeArrowheads="1"/>
            </p:cNvSpPr>
            <p:nvPr/>
          </p:nvSpPr>
          <p:spPr bwMode="auto">
            <a:xfrm>
              <a:off x="4560" y="163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8" name="Oval 24"/>
            <p:cNvSpPr>
              <a:spLocks noChangeArrowheads="1"/>
            </p:cNvSpPr>
            <p:nvPr/>
          </p:nvSpPr>
          <p:spPr bwMode="auto">
            <a:xfrm>
              <a:off x="5136" y="163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89" name="Oval 25"/>
            <p:cNvSpPr>
              <a:spLocks noChangeArrowheads="1"/>
            </p:cNvSpPr>
            <p:nvPr/>
          </p:nvSpPr>
          <p:spPr bwMode="auto">
            <a:xfrm>
              <a:off x="3024" y="230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90" name="AutoShape 26"/>
            <p:cNvCxnSpPr>
              <a:cxnSpLocks noChangeShapeType="1"/>
              <a:stCxn id="26682" idx="3"/>
              <a:endCxn id="26683" idx="7"/>
            </p:cNvCxnSpPr>
            <p:nvPr/>
          </p:nvCxnSpPr>
          <p:spPr bwMode="auto">
            <a:xfrm flipH="1">
              <a:off x="4079" y="629"/>
              <a:ext cx="290" cy="326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1" name="AutoShape 27"/>
            <p:cNvCxnSpPr>
              <a:cxnSpLocks noChangeShapeType="1"/>
              <a:stCxn id="26682" idx="5"/>
              <a:endCxn id="26684" idx="0"/>
            </p:cNvCxnSpPr>
            <p:nvPr/>
          </p:nvCxnSpPr>
          <p:spPr bwMode="auto">
            <a:xfrm>
              <a:off x="4607" y="629"/>
              <a:ext cx="361" cy="277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2" name="AutoShape 28"/>
            <p:cNvCxnSpPr>
              <a:cxnSpLocks noChangeShapeType="1"/>
              <a:stCxn id="26683" idx="3"/>
              <a:endCxn id="26685" idx="0"/>
            </p:cNvCxnSpPr>
            <p:nvPr/>
          </p:nvCxnSpPr>
          <p:spPr bwMode="auto">
            <a:xfrm flipH="1">
              <a:off x="3624" y="1205"/>
              <a:ext cx="217" cy="42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3" name="AutoShape 29"/>
            <p:cNvCxnSpPr>
              <a:cxnSpLocks noChangeShapeType="1"/>
              <a:stCxn id="26683" idx="5"/>
              <a:endCxn id="26686" idx="0"/>
            </p:cNvCxnSpPr>
            <p:nvPr/>
          </p:nvCxnSpPr>
          <p:spPr bwMode="auto">
            <a:xfrm>
              <a:off x="4079" y="1205"/>
              <a:ext cx="169" cy="42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4" name="AutoShape 30"/>
            <p:cNvCxnSpPr>
              <a:cxnSpLocks noChangeShapeType="1"/>
              <a:stCxn id="26684" idx="3"/>
              <a:endCxn id="26687" idx="0"/>
            </p:cNvCxnSpPr>
            <p:nvPr/>
          </p:nvCxnSpPr>
          <p:spPr bwMode="auto">
            <a:xfrm flipH="1">
              <a:off x="4728" y="1205"/>
              <a:ext cx="121" cy="42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95" name="AutoShape 31"/>
            <p:cNvCxnSpPr>
              <a:cxnSpLocks noChangeShapeType="1"/>
              <a:stCxn id="26684" idx="5"/>
              <a:endCxn id="26688" idx="0"/>
            </p:cNvCxnSpPr>
            <p:nvPr/>
          </p:nvCxnSpPr>
          <p:spPr bwMode="auto">
            <a:xfrm>
              <a:off x="5087" y="1205"/>
              <a:ext cx="217" cy="42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96" name="Text Box 62" descr="蓝色砂纸"/>
            <p:cNvSpPr txBox="1">
              <a:spLocks noChangeArrowheads="1"/>
            </p:cNvSpPr>
            <p:nvPr/>
          </p:nvSpPr>
          <p:spPr bwMode="auto">
            <a:xfrm>
              <a:off x="3312" y="480"/>
              <a:ext cx="432" cy="627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(b)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grpSp>
        <p:nvGrpSpPr>
          <p:cNvPr id="114770" name="Group 82"/>
          <p:cNvGrpSpPr/>
          <p:nvPr/>
        </p:nvGrpSpPr>
        <p:grpSpPr bwMode="auto">
          <a:xfrm>
            <a:off x="838200" y="4522788"/>
            <a:ext cx="3581400" cy="1833562"/>
            <a:chOff x="576" y="2352"/>
            <a:chExt cx="2448" cy="2145"/>
          </a:xfrm>
        </p:grpSpPr>
        <p:sp>
          <p:nvSpPr>
            <p:cNvPr id="26666" name="Oval 34"/>
            <p:cNvSpPr>
              <a:spLocks noChangeArrowheads="1"/>
            </p:cNvSpPr>
            <p:nvPr/>
          </p:nvSpPr>
          <p:spPr bwMode="auto">
            <a:xfrm>
              <a:off x="1296" y="2831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67" name="Oval 35"/>
            <p:cNvSpPr>
              <a:spLocks noChangeArrowheads="1"/>
            </p:cNvSpPr>
            <p:nvPr/>
          </p:nvSpPr>
          <p:spPr bwMode="auto">
            <a:xfrm>
              <a:off x="2352" y="283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68" name="Oval 36"/>
            <p:cNvSpPr>
              <a:spLocks noChangeArrowheads="1"/>
            </p:cNvSpPr>
            <p:nvPr/>
          </p:nvSpPr>
          <p:spPr bwMode="auto">
            <a:xfrm>
              <a:off x="1008" y="3455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69" name="Oval 37"/>
            <p:cNvSpPr>
              <a:spLocks noChangeArrowheads="1"/>
            </p:cNvSpPr>
            <p:nvPr/>
          </p:nvSpPr>
          <p:spPr bwMode="auto">
            <a:xfrm>
              <a:off x="1632" y="3455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70" name="Oval 38"/>
            <p:cNvSpPr>
              <a:spLocks noChangeArrowheads="1"/>
            </p:cNvSpPr>
            <p:nvPr/>
          </p:nvSpPr>
          <p:spPr bwMode="auto">
            <a:xfrm>
              <a:off x="2112" y="3455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71" name="Oval 39"/>
            <p:cNvSpPr>
              <a:spLocks noChangeArrowheads="1"/>
            </p:cNvSpPr>
            <p:nvPr/>
          </p:nvSpPr>
          <p:spPr bwMode="auto">
            <a:xfrm>
              <a:off x="2688" y="3455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72" name="AutoShape 41"/>
            <p:cNvCxnSpPr>
              <a:cxnSpLocks noChangeShapeType="1"/>
              <a:stCxn id="26679" idx="3"/>
              <a:endCxn id="26666" idx="7"/>
            </p:cNvCxnSpPr>
            <p:nvPr/>
          </p:nvCxnSpPr>
          <p:spPr bwMode="auto">
            <a:xfrm flipH="1">
              <a:off x="1583" y="2645"/>
              <a:ext cx="338" cy="22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3" name="AutoShape 43"/>
            <p:cNvCxnSpPr>
              <a:cxnSpLocks noChangeShapeType="1"/>
              <a:stCxn id="26666" idx="3"/>
              <a:endCxn id="26668" idx="0"/>
            </p:cNvCxnSpPr>
            <p:nvPr/>
          </p:nvCxnSpPr>
          <p:spPr bwMode="auto">
            <a:xfrm flipH="1">
              <a:off x="1176" y="3124"/>
              <a:ext cx="169" cy="325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4" name="AutoShape 44"/>
            <p:cNvCxnSpPr>
              <a:cxnSpLocks noChangeShapeType="1"/>
              <a:stCxn id="26667" idx="3"/>
              <a:endCxn id="26670" idx="0"/>
            </p:cNvCxnSpPr>
            <p:nvPr/>
          </p:nvCxnSpPr>
          <p:spPr bwMode="auto">
            <a:xfrm flipH="1">
              <a:off x="2280" y="3124"/>
              <a:ext cx="121" cy="325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5" name="AutoShape 45"/>
            <p:cNvCxnSpPr>
              <a:cxnSpLocks noChangeShapeType="1"/>
              <a:stCxn id="26667" idx="5"/>
              <a:endCxn id="26671" idx="0"/>
            </p:cNvCxnSpPr>
            <p:nvPr/>
          </p:nvCxnSpPr>
          <p:spPr bwMode="auto">
            <a:xfrm>
              <a:off x="2639" y="3124"/>
              <a:ext cx="217" cy="325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6" name="AutoShape 46"/>
            <p:cNvCxnSpPr>
              <a:cxnSpLocks noChangeShapeType="1"/>
              <a:stCxn id="26666" idx="5"/>
              <a:endCxn id="26669" idx="0"/>
            </p:cNvCxnSpPr>
            <p:nvPr/>
          </p:nvCxnSpPr>
          <p:spPr bwMode="auto">
            <a:xfrm>
              <a:off x="1583" y="3124"/>
              <a:ext cx="217" cy="325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7" name="Oval 40"/>
            <p:cNvSpPr>
              <a:spLocks noChangeArrowheads="1"/>
            </p:cNvSpPr>
            <p:nvPr/>
          </p:nvSpPr>
          <p:spPr bwMode="auto">
            <a:xfrm>
              <a:off x="576" y="398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78" name="Text Box 63" descr="蓝色砂纸"/>
            <p:cNvSpPr txBox="1">
              <a:spLocks noChangeArrowheads="1"/>
            </p:cNvSpPr>
            <p:nvPr/>
          </p:nvSpPr>
          <p:spPr bwMode="auto">
            <a:xfrm>
              <a:off x="1968" y="4032"/>
              <a:ext cx="335" cy="465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(c)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79" name="Oval 33"/>
            <p:cNvSpPr>
              <a:spLocks noChangeArrowheads="1"/>
            </p:cNvSpPr>
            <p:nvPr/>
          </p:nvSpPr>
          <p:spPr bwMode="auto">
            <a:xfrm>
              <a:off x="1872" y="2352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80" name="AutoShape 42"/>
            <p:cNvCxnSpPr>
              <a:cxnSpLocks noChangeShapeType="1"/>
              <a:stCxn id="26679" idx="5"/>
              <a:endCxn id="26667" idx="0"/>
            </p:cNvCxnSpPr>
            <p:nvPr/>
          </p:nvCxnSpPr>
          <p:spPr bwMode="auto">
            <a:xfrm>
              <a:off x="2159" y="2645"/>
              <a:ext cx="361" cy="18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769" name="Group 81"/>
          <p:cNvGrpSpPr/>
          <p:nvPr/>
        </p:nvGrpSpPr>
        <p:grpSpPr bwMode="auto">
          <a:xfrm>
            <a:off x="1066800" y="2463800"/>
            <a:ext cx="3276600" cy="1828800"/>
            <a:chOff x="288" y="433"/>
            <a:chExt cx="2160" cy="2159"/>
          </a:xfrm>
        </p:grpSpPr>
        <p:sp>
          <p:nvSpPr>
            <p:cNvPr id="26649" name="Oval 3"/>
            <p:cNvSpPr>
              <a:spLocks noChangeArrowheads="1"/>
            </p:cNvSpPr>
            <p:nvPr/>
          </p:nvSpPr>
          <p:spPr bwMode="auto">
            <a:xfrm>
              <a:off x="1296" y="433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0" name="Oval 4"/>
            <p:cNvSpPr>
              <a:spLocks noChangeArrowheads="1"/>
            </p:cNvSpPr>
            <p:nvPr/>
          </p:nvSpPr>
          <p:spPr bwMode="auto">
            <a:xfrm>
              <a:off x="768" y="96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1" name="Oval 5"/>
            <p:cNvSpPr>
              <a:spLocks noChangeArrowheads="1"/>
            </p:cNvSpPr>
            <p:nvPr/>
          </p:nvSpPr>
          <p:spPr bwMode="auto">
            <a:xfrm>
              <a:off x="1776" y="96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2" name="Oval 6"/>
            <p:cNvSpPr>
              <a:spLocks noChangeArrowheads="1"/>
            </p:cNvSpPr>
            <p:nvPr/>
          </p:nvSpPr>
          <p:spPr bwMode="auto">
            <a:xfrm>
              <a:off x="432" y="168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3" name="Oval 7"/>
            <p:cNvSpPr>
              <a:spLocks noChangeArrowheads="1"/>
            </p:cNvSpPr>
            <p:nvPr/>
          </p:nvSpPr>
          <p:spPr bwMode="auto">
            <a:xfrm>
              <a:off x="1056" y="168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4" name="Oval 8"/>
            <p:cNvSpPr>
              <a:spLocks noChangeArrowheads="1"/>
            </p:cNvSpPr>
            <p:nvPr/>
          </p:nvSpPr>
          <p:spPr bwMode="auto">
            <a:xfrm>
              <a:off x="1536" y="168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5" name="Oval 9"/>
            <p:cNvSpPr>
              <a:spLocks noChangeArrowheads="1"/>
            </p:cNvSpPr>
            <p:nvPr/>
          </p:nvSpPr>
          <p:spPr bwMode="auto">
            <a:xfrm>
              <a:off x="2112" y="1681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56" name="Oval 10"/>
            <p:cNvSpPr>
              <a:spLocks noChangeArrowheads="1"/>
            </p:cNvSpPr>
            <p:nvPr/>
          </p:nvSpPr>
          <p:spPr bwMode="auto">
            <a:xfrm>
              <a:off x="288" y="2256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57" name="AutoShape 11"/>
            <p:cNvCxnSpPr>
              <a:cxnSpLocks noChangeShapeType="1"/>
              <a:stCxn id="26649" idx="3"/>
              <a:endCxn id="26650" idx="7"/>
            </p:cNvCxnSpPr>
            <p:nvPr/>
          </p:nvCxnSpPr>
          <p:spPr bwMode="auto">
            <a:xfrm flipH="1">
              <a:off x="1055" y="726"/>
              <a:ext cx="290" cy="27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8" name="AutoShape 12"/>
            <p:cNvCxnSpPr>
              <a:cxnSpLocks noChangeShapeType="1"/>
              <a:stCxn id="26649" idx="5"/>
              <a:endCxn id="26651" idx="0"/>
            </p:cNvCxnSpPr>
            <p:nvPr/>
          </p:nvCxnSpPr>
          <p:spPr bwMode="auto">
            <a:xfrm>
              <a:off x="1583" y="726"/>
              <a:ext cx="361" cy="22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9" name="AutoShape 13"/>
            <p:cNvCxnSpPr>
              <a:cxnSpLocks noChangeShapeType="1"/>
              <a:stCxn id="26650" idx="3"/>
              <a:endCxn id="26652" idx="0"/>
            </p:cNvCxnSpPr>
            <p:nvPr/>
          </p:nvCxnSpPr>
          <p:spPr bwMode="auto">
            <a:xfrm flipH="1">
              <a:off x="600" y="1254"/>
              <a:ext cx="217" cy="421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0" name="AutoShape 14"/>
            <p:cNvCxnSpPr>
              <a:cxnSpLocks noChangeShapeType="1"/>
            </p:cNvCxnSpPr>
            <p:nvPr/>
          </p:nvCxnSpPr>
          <p:spPr bwMode="auto">
            <a:xfrm>
              <a:off x="1056" y="1249"/>
              <a:ext cx="169" cy="43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1" name="AutoShape 15"/>
            <p:cNvCxnSpPr>
              <a:cxnSpLocks noChangeShapeType="1"/>
              <a:stCxn id="26651" idx="3"/>
              <a:endCxn id="26654" idx="0"/>
            </p:cNvCxnSpPr>
            <p:nvPr/>
          </p:nvCxnSpPr>
          <p:spPr bwMode="auto">
            <a:xfrm flipH="1">
              <a:off x="1704" y="1254"/>
              <a:ext cx="121" cy="421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2" name="AutoShape 16"/>
            <p:cNvCxnSpPr>
              <a:cxnSpLocks noChangeShapeType="1"/>
              <a:stCxn id="26651" idx="5"/>
              <a:endCxn id="26655" idx="0"/>
            </p:cNvCxnSpPr>
            <p:nvPr/>
          </p:nvCxnSpPr>
          <p:spPr bwMode="auto">
            <a:xfrm>
              <a:off x="2063" y="1254"/>
              <a:ext cx="217" cy="421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3" name="AutoShape 17"/>
            <p:cNvCxnSpPr>
              <a:cxnSpLocks noChangeShapeType="1"/>
              <a:stCxn id="26652" idx="4"/>
              <a:endCxn id="26656" idx="0"/>
            </p:cNvCxnSpPr>
            <p:nvPr/>
          </p:nvCxnSpPr>
          <p:spPr bwMode="auto">
            <a:xfrm flipH="1">
              <a:off x="456" y="2023"/>
              <a:ext cx="144" cy="23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4" name="Text Box 61" descr="蓝色砂纸"/>
            <p:cNvSpPr txBox="1">
              <a:spLocks noChangeArrowheads="1"/>
            </p:cNvSpPr>
            <p:nvPr/>
          </p:nvSpPr>
          <p:spPr bwMode="auto">
            <a:xfrm>
              <a:off x="528" y="482"/>
              <a:ext cx="336" cy="46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(a)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65" name="AutoShape 72"/>
            <p:cNvSpPr>
              <a:spLocks noChangeArrowheads="1"/>
            </p:cNvSpPr>
            <p:nvPr/>
          </p:nvSpPr>
          <p:spPr bwMode="auto">
            <a:xfrm>
              <a:off x="1728" y="528"/>
              <a:ext cx="528" cy="48"/>
            </a:xfrm>
            <a:prstGeom prst="leftArrow">
              <a:avLst>
                <a:gd name="adj1" fmla="val 50000"/>
                <a:gd name="adj2" fmla="val 275000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72" name="Group 84"/>
          <p:cNvGrpSpPr/>
          <p:nvPr/>
        </p:nvGrpSpPr>
        <p:grpSpPr bwMode="auto">
          <a:xfrm>
            <a:off x="4876800" y="4294188"/>
            <a:ext cx="3429000" cy="1995487"/>
            <a:chOff x="3264" y="2400"/>
            <a:chExt cx="2496" cy="2036"/>
          </a:xfrm>
        </p:grpSpPr>
        <p:sp>
          <p:nvSpPr>
            <p:cNvPr id="26633" name="Oval 48"/>
            <p:cNvSpPr>
              <a:spLocks noChangeArrowheads="1"/>
            </p:cNvSpPr>
            <p:nvPr/>
          </p:nvSpPr>
          <p:spPr bwMode="auto">
            <a:xfrm>
              <a:off x="4607" y="2400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4" name="Oval 49"/>
            <p:cNvSpPr>
              <a:spLocks noChangeArrowheads="1"/>
            </p:cNvSpPr>
            <p:nvPr/>
          </p:nvSpPr>
          <p:spPr bwMode="auto">
            <a:xfrm>
              <a:off x="4031" y="2880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5" name="Oval 50"/>
            <p:cNvSpPr>
              <a:spLocks noChangeArrowheads="1"/>
            </p:cNvSpPr>
            <p:nvPr/>
          </p:nvSpPr>
          <p:spPr bwMode="auto">
            <a:xfrm>
              <a:off x="5087" y="2880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6" name="Oval 51"/>
            <p:cNvSpPr>
              <a:spLocks noChangeArrowheads="1"/>
            </p:cNvSpPr>
            <p:nvPr/>
          </p:nvSpPr>
          <p:spPr bwMode="auto">
            <a:xfrm>
              <a:off x="3743" y="350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7" name="Oval 52"/>
            <p:cNvSpPr>
              <a:spLocks noChangeArrowheads="1"/>
            </p:cNvSpPr>
            <p:nvPr/>
          </p:nvSpPr>
          <p:spPr bwMode="auto">
            <a:xfrm>
              <a:off x="4367" y="3504"/>
              <a:ext cx="336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8" name="Oval 53"/>
            <p:cNvSpPr>
              <a:spLocks noChangeArrowheads="1"/>
            </p:cNvSpPr>
            <p:nvPr/>
          </p:nvSpPr>
          <p:spPr bwMode="auto">
            <a:xfrm>
              <a:off x="4847" y="350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39" name="Oval 54"/>
            <p:cNvSpPr>
              <a:spLocks noChangeArrowheads="1"/>
            </p:cNvSpPr>
            <p:nvPr/>
          </p:nvSpPr>
          <p:spPr bwMode="auto">
            <a:xfrm>
              <a:off x="5423" y="350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6640" name="AutoShape 55"/>
            <p:cNvCxnSpPr>
              <a:cxnSpLocks noChangeShapeType="1"/>
              <a:stCxn id="26633" idx="3"/>
              <a:endCxn id="26634" idx="7"/>
            </p:cNvCxnSpPr>
            <p:nvPr/>
          </p:nvCxnSpPr>
          <p:spPr bwMode="auto">
            <a:xfrm flipH="1">
              <a:off x="4318" y="2693"/>
              <a:ext cx="338" cy="23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1" name="AutoShape 56"/>
            <p:cNvCxnSpPr>
              <a:cxnSpLocks noChangeShapeType="1"/>
              <a:stCxn id="26633" idx="5"/>
              <a:endCxn id="26635" idx="0"/>
            </p:cNvCxnSpPr>
            <p:nvPr/>
          </p:nvCxnSpPr>
          <p:spPr bwMode="auto">
            <a:xfrm>
              <a:off x="4894" y="2693"/>
              <a:ext cx="361" cy="181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2" name="AutoShape 57"/>
            <p:cNvCxnSpPr>
              <a:cxnSpLocks noChangeShapeType="1"/>
              <a:stCxn id="26634" idx="3"/>
              <a:endCxn id="26636" idx="0"/>
            </p:cNvCxnSpPr>
            <p:nvPr/>
          </p:nvCxnSpPr>
          <p:spPr bwMode="auto">
            <a:xfrm flipH="1">
              <a:off x="3911" y="3173"/>
              <a:ext cx="169" cy="32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3" name="AutoShape 58"/>
            <p:cNvCxnSpPr>
              <a:cxnSpLocks noChangeShapeType="1"/>
              <a:stCxn id="26635" idx="3"/>
              <a:endCxn id="26638" idx="0"/>
            </p:cNvCxnSpPr>
            <p:nvPr/>
          </p:nvCxnSpPr>
          <p:spPr bwMode="auto">
            <a:xfrm flipH="1">
              <a:off x="5015" y="3173"/>
              <a:ext cx="121" cy="32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4" name="AutoShape 59"/>
            <p:cNvCxnSpPr>
              <a:cxnSpLocks noChangeShapeType="1"/>
              <a:stCxn id="26635" idx="5"/>
              <a:endCxn id="26639" idx="0"/>
            </p:cNvCxnSpPr>
            <p:nvPr/>
          </p:nvCxnSpPr>
          <p:spPr bwMode="auto">
            <a:xfrm>
              <a:off x="5374" y="3173"/>
              <a:ext cx="217" cy="32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5" name="AutoShape 60"/>
            <p:cNvCxnSpPr>
              <a:cxnSpLocks noChangeShapeType="1"/>
              <a:stCxn id="26634" idx="5"/>
              <a:endCxn id="26637" idx="0"/>
            </p:cNvCxnSpPr>
            <p:nvPr/>
          </p:nvCxnSpPr>
          <p:spPr bwMode="auto">
            <a:xfrm>
              <a:off x="4318" y="3173"/>
              <a:ext cx="217" cy="32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6" name="Text Box 64" descr="蓝色砂纸"/>
            <p:cNvSpPr txBox="1">
              <a:spLocks noChangeArrowheads="1"/>
            </p:cNvSpPr>
            <p:nvPr/>
          </p:nvSpPr>
          <p:spPr bwMode="auto">
            <a:xfrm>
              <a:off x="4704" y="4031"/>
              <a:ext cx="385" cy="405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(d)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47" name="Oval 69"/>
            <p:cNvSpPr>
              <a:spLocks noChangeArrowheads="1"/>
            </p:cNvSpPr>
            <p:nvPr/>
          </p:nvSpPr>
          <p:spPr bwMode="auto">
            <a:xfrm>
              <a:off x="3264" y="3984"/>
              <a:ext cx="336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6648" name="AutoShape 73"/>
            <p:cNvSpPr>
              <a:spLocks noChangeArrowheads="1"/>
            </p:cNvSpPr>
            <p:nvPr/>
          </p:nvSpPr>
          <p:spPr bwMode="auto">
            <a:xfrm>
              <a:off x="5280" y="2448"/>
              <a:ext cx="480" cy="48"/>
            </a:xfrm>
            <a:prstGeom prst="leftArrow">
              <a:avLst>
                <a:gd name="adj1" fmla="val 50000"/>
                <a:gd name="adj2" fmla="val 2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67" name="Text Box 79"/>
          <p:cNvSpPr txBox="1">
            <a:spLocks noChangeArrowheads="1"/>
          </p:cNvSpPr>
          <p:nvPr/>
        </p:nvSpPr>
        <p:spPr bwMode="auto">
          <a:xfrm>
            <a:off x="457200" y="742950"/>
            <a:ext cx="8382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9900"/>
              </a:buClr>
            </a:pPr>
            <a:r>
              <a:rPr kumimoji="1" lang="zh-CN" altLang="en-US" sz="2400" b="1">
                <a:latin typeface="Arial" panose="02080604020202020204" pitchFamily="34" charset="0"/>
              </a:rPr>
              <a:t>方法：输出堆顶元素之后，以堆中最后一个元素替代之；然后将根结点值与左、右子树的根结点值进行比较，并</a:t>
            </a:r>
            <a:r>
              <a:rPr kumimoji="1" lang="zh-CN" altLang="en-US" sz="2400" b="1">
                <a:solidFill>
                  <a:srgbClr val="FF0000"/>
                </a:solidFill>
                <a:latin typeface="Arial" panose="02080604020202020204" pitchFamily="34" charset="0"/>
              </a:rPr>
              <a:t>与其中小者进行交换</a:t>
            </a:r>
            <a:r>
              <a:rPr kumimoji="1" lang="zh-CN" altLang="en-US" sz="2400" b="1">
                <a:latin typeface="Arial" panose="02080604020202020204" pitchFamily="34" charset="0"/>
              </a:rPr>
              <a:t>；重复上述操作，直至叶子结点，将得到新的堆，称这个从堆顶至叶子的调整过程为“</a:t>
            </a:r>
            <a:r>
              <a:rPr kumimoji="1" lang="zh-CN" altLang="en-US" sz="2400" b="1">
                <a:solidFill>
                  <a:srgbClr val="FF3300"/>
                </a:solidFill>
                <a:latin typeface="Arial" panose="02080604020202020204" pitchFamily="34" charset="0"/>
              </a:rPr>
              <a:t>筛选</a:t>
            </a:r>
            <a:r>
              <a:rPr kumimoji="1" lang="zh-CN" altLang="en-US" sz="2400" b="1">
                <a:latin typeface="Arial" panose="02080604020202020204" pitchFamily="34" charset="0"/>
              </a:rPr>
              <a:t>”</a:t>
            </a:r>
            <a:endParaRPr lang="zh-CN" altLang="en-US" sz="2400" b="1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7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E45CA3FC-EED6-4027-BC0C-6E9FE2889AF4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228600" y="433388"/>
            <a:ext cx="86868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000" b="1">
                <a:ea typeface="宋体" pitchFamily="2" charset="-122"/>
              </a:rPr>
              <a:t>（</a:t>
            </a:r>
            <a:r>
              <a:rPr kumimoji="1" lang="en-US" altLang="zh-CN" sz="2000" b="1">
                <a:ea typeface="宋体" pitchFamily="2" charset="-122"/>
              </a:rPr>
              <a:t>2</a:t>
            </a:r>
            <a:r>
              <a:rPr kumimoji="1" lang="zh-CN" altLang="en-US" sz="2000" b="1">
                <a:ea typeface="宋体" pitchFamily="2" charset="-122"/>
              </a:rPr>
              <a:t>）</a:t>
            </a:r>
            <a:r>
              <a:rPr kumimoji="1" lang="zh-CN" altLang="en-US" sz="2000" b="1">
                <a:latin typeface="Arial" panose="02080604020202020204" pitchFamily="34" charset="0"/>
              </a:rPr>
              <a:t>第一个问题解决方法</a:t>
            </a:r>
            <a:endParaRPr kumimoji="1" lang="en-US" altLang="zh-CN" sz="2000" b="1">
              <a:latin typeface="Arial" panose="02080604020202020204" pitchFamily="34" charset="0"/>
            </a:endParaRPr>
          </a:p>
          <a:p>
            <a:pPr algn="l" eaLnBrk="1" hangingPunct="1"/>
            <a:r>
              <a:rPr kumimoji="1" lang="zh-CN" altLang="en-US" sz="2000" b="1">
                <a:latin typeface="Arial" panose="02080604020202020204" pitchFamily="34" charset="0"/>
              </a:rPr>
              <a:t>从无序序列的第</a:t>
            </a:r>
            <a:r>
              <a:rPr kumimoji="1" lang="zh-CN" altLang="en-US" sz="2000" b="1">
                <a:latin typeface="Arial" panose="02080604020202020204" pitchFamily="34" charset="0"/>
                <a:sym typeface="Symbol" panose="05050102010706020507" pitchFamily="18" charset="2"/>
              </a:rPr>
              <a:t></a:t>
            </a:r>
            <a:r>
              <a:rPr kumimoji="1" lang="en-US" altLang="zh-CN" sz="2000" b="1">
                <a:latin typeface="Arial" panose="02080604020202020204" pitchFamily="34" charset="0"/>
                <a:sym typeface="Symbol" panose="05050102010706020507" pitchFamily="18" charset="2"/>
              </a:rPr>
              <a:t>n/2</a:t>
            </a:r>
            <a:r>
              <a:rPr kumimoji="1" lang="zh-CN" altLang="zh-CN" sz="2000" b="1">
                <a:latin typeface="Arial" panose="02080604020202020204" pitchFamily="34" charset="0"/>
                <a:sym typeface="Symbol" panose="05050102010706020507" pitchFamily="18" charset="2"/>
              </a:rPr>
              <a:t>个元素（即此无序序列对应的完全二叉树的最后一个非终端结点）起，至第一个元素止，进行反复筛选</a:t>
            </a:r>
            <a:endParaRPr kumimoji="1" lang="zh-CN" altLang="en-US" sz="2000" b="1">
              <a:latin typeface="Arial" panose="0208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15809" name="Group 97"/>
          <p:cNvGrpSpPr/>
          <p:nvPr/>
        </p:nvGrpSpPr>
        <p:grpSpPr bwMode="auto">
          <a:xfrm>
            <a:off x="1219200" y="1447800"/>
            <a:ext cx="3124200" cy="2120900"/>
            <a:chOff x="96" y="336"/>
            <a:chExt cx="2496" cy="2090"/>
          </a:xfrm>
        </p:grpSpPr>
        <p:sp>
          <p:nvSpPr>
            <p:cNvPr id="27724" name="Oval 4"/>
            <p:cNvSpPr>
              <a:spLocks noChangeArrowheads="1"/>
            </p:cNvSpPr>
            <p:nvPr/>
          </p:nvSpPr>
          <p:spPr bwMode="auto">
            <a:xfrm>
              <a:off x="1008" y="336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5" name="Oval 5"/>
            <p:cNvSpPr>
              <a:spLocks noChangeArrowheads="1"/>
            </p:cNvSpPr>
            <p:nvPr/>
          </p:nvSpPr>
          <p:spPr bwMode="auto">
            <a:xfrm>
              <a:off x="576" y="720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6" name="Oval 6"/>
            <p:cNvSpPr>
              <a:spLocks noChangeArrowheads="1"/>
            </p:cNvSpPr>
            <p:nvPr/>
          </p:nvSpPr>
          <p:spPr bwMode="auto">
            <a:xfrm>
              <a:off x="1488" y="720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7" name="Oval 7"/>
            <p:cNvSpPr>
              <a:spLocks noChangeArrowheads="1"/>
            </p:cNvSpPr>
            <p:nvPr/>
          </p:nvSpPr>
          <p:spPr bwMode="auto">
            <a:xfrm>
              <a:off x="336" y="1248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8" name="Oval 8"/>
            <p:cNvSpPr>
              <a:spLocks noChangeArrowheads="1"/>
            </p:cNvSpPr>
            <p:nvPr/>
          </p:nvSpPr>
          <p:spPr bwMode="auto">
            <a:xfrm>
              <a:off x="816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29" name="Oval 9"/>
            <p:cNvSpPr>
              <a:spLocks noChangeArrowheads="1"/>
            </p:cNvSpPr>
            <p:nvPr/>
          </p:nvSpPr>
          <p:spPr bwMode="auto">
            <a:xfrm>
              <a:off x="1248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30" name="Oval 10"/>
            <p:cNvSpPr>
              <a:spLocks noChangeArrowheads="1"/>
            </p:cNvSpPr>
            <p:nvPr/>
          </p:nvSpPr>
          <p:spPr bwMode="auto">
            <a:xfrm>
              <a:off x="1776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31" name="Oval 11"/>
            <p:cNvSpPr>
              <a:spLocks noChangeArrowheads="1"/>
            </p:cNvSpPr>
            <p:nvPr/>
          </p:nvSpPr>
          <p:spPr bwMode="auto">
            <a:xfrm>
              <a:off x="288" y="1920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732" name="AutoShape 12"/>
            <p:cNvCxnSpPr>
              <a:cxnSpLocks noChangeShapeType="1"/>
              <a:stCxn id="27724" idx="3"/>
              <a:endCxn id="27725" idx="7"/>
            </p:cNvCxnSpPr>
            <p:nvPr/>
          </p:nvCxnSpPr>
          <p:spPr bwMode="auto">
            <a:xfrm flipH="1">
              <a:off x="822" y="582"/>
              <a:ext cx="228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3" name="AutoShape 13"/>
            <p:cNvCxnSpPr>
              <a:cxnSpLocks noChangeShapeType="1"/>
              <a:stCxn id="27724" idx="5"/>
              <a:endCxn id="27726" idx="1"/>
            </p:cNvCxnSpPr>
            <p:nvPr/>
          </p:nvCxnSpPr>
          <p:spPr bwMode="auto">
            <a:xfrm>
              <a:off x="1254" y="582"/>
              <a:ext cx="276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4" name="AutoShape 14"/>
            <p:cNvCxnSpPr>
              <a:cxnSpLocks noChangeShapeType="1"/>
              <a:stCxn id="27725" idx="3"/>
              <a:endCxn id="27727" idx="0"/>
            </p:cNvCxnSpPr>
            <p:nvPr/>
          </p:nvCxnSpPr>
          <p:spPr bwMode="auto">
            <a:xfrm flipH="1">
              <a:off x="480" y="96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5" name="AutoShape 15"/>
            <p:cNvCxnSpPr>
              <a:cxnSpLocks noChangeShapeType="1"/>
              <a:stCxn id="27725" idx="5"/>
              <a:endCxn id="27728" idx="0"/>
            </p:cNvCxnSpPr>
            <p:nvPr/>
          </p:nvCxnSpPr>
          <p:spPr bwMode="auto">
            <a:xfrm>
              <a:off x="822" y="96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6" name="AutoShape 16"/>
            <p:cNvCxnSpPr>
              <a:cxnSpLocks noChangeShapeType="1"/>
              <a:stCxn id="27727" idx="4"/>
              <a:endCxn id="27731" idx="0"/>
            </p:cNvCxnSpPr>
            <p:nvPr/>
          </p:nvCxnSpPr>
          <p:spPr bwMode="auto">
            <a:xfrm flipH="1">
              <a:off x="432" y="1536"/>
              <a:ext cx="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7" name="AutoShape 17"/>
            <p:cNvCxnSpPr>
              <a:cxnSpLocks noChangeShapeType="1"/>
              <a:stCxn id="27726" idx="3"/>
              <a:endCxn id="27729" idx="0"/>
            </p:cNvCxnSpPr>
            <p:nvPr/>
          </p:nvCxnSpPr>
          <p:spPr bwMode="auto">
            <a:xfrm flipH="1">
              <a:off x="1392" y="96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8" name="AutoShape 18"/>
            <p:cNvCxnSpPr>
              <a:cxnSpLocks noChangeShapeType="1"/>
              <a:stCxn id="27726" idx="5"/>
              <a:endCxn id="27730" idx="0"/>
            </p:cNvCxnSpPr>
            <p:nvPr/>
          </p:nvCxnSpPr>
          <p:spPr bwMode="auto">
            <a:xfrm>
              <a:off x="1734" y="966"/>
              <a:ext cx="18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39" name="AutoShape 19"/>
            <p:cNvSpPr>
              <a:spLocks noChangeArrowheads="1"/>
            </p:cNvSpPr>
            <p:nvPr/>
          </p:nvSpPr>
          <p:spPr bwMode="auto">
            <a:xfrm>
              <a:off x="96" y="134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0" name="Text Box 20"/>
            <p:cNvSpPr txBox="1">
              <a:spLocks noChangeArrowheads="1"/>
            </p:cNvSpPr>
            <p:nvPr/>
          </p:nvSpPr>
          <p:spPr bwMode="auto">
            <a:xfrm>
              <a:off x="672" y="1584"/>
              <a:ext cx="1920" cy="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(a)</a:t>
              </a:r>
              <a:r>
                <a:rPr kumimoji="1" lang="zh-CN" altLang="en-US" sz="2000">
                  <a:ea typeface="宋体" pitchFamily="2" charset="-122"/>
                </a:rPr>
                <a:t>无序序列</a:t>
              </a:r>
              <a:endParaRPr kumimoji="1" lang="zh-CN" altLang="en-US" sz="2000"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n=8, int(n/2)=4</a:t>
              </a:r>
              <a:r>
                <a:rPr kumimoji="1" lang="zh-CN" altLang="en-US" sz="2000">
                  <a:ea typeface="宋体" pitchFamily="2" charset="-122"/>
                </a:rPr>
                <a:t>开始</a:t>
              </a:r>
              <a:endParaRPr kumimoji="1" lang="zh-CN" altLang="en-US" sz="2000">
                <a:ea typeface="宋体" pitchFamily="2" charset="-122"/>
              </a:endParaRPr>
            </a:p>
          </p:txBody>
        </p:sp>
      </p:grpSp>
      <p:grpSp>
        <p:nvGrpSpPr>
          <p:cNvPr id="115810" name="Group 98"/>
          <p:cNvGrpSpPr/>
          <p:nvPr/>
        </p:nvGrpSpPr>
        <p:grpSpPr bwMode="auto">
          <a:xfrm>
            <a:off x="5410200" y="1447800"/>
            <a:ext cx="3505200" cy="1954213"/>
            <a:chOff x="3312" y="288"/>
            <a:chExt cx="2448" cy="1927"/>
          </a:xfrm>
        </p:grpSpPr>
        <p:sp>
          <p:nvSpPr>
            <p:cNvPr id="27707" name="Oval 22"/>
            <p:cNvSpPr>
              <a:spLocks noChangeArrowheads="1"/>
            </p:cNvSpPr>
            <p:nvPr/>
          </p:nvSpPr>
          <p:spPr bwMode="auto">
            <a:xfrm>
              <a:off x="4032" y="288"/>
              <a:ext cx="311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08" name="Oval 23"/>
            <p:cNvSpPr>
              <a:spLocks noChangeArrowheads="1"/>
            </p:cNvSpPr>
            <p:nvPr/>
          </p:nvSpPr>
          <p:spPr bwMode="auto">
            <a:xfrm>
              <a:off x="3600" y="672"/>
              <a:ext cx="311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09" name="Oval 24"/>
            <p:cNvSpPr>
              <a:spLocks noChangeArrowheads="1"/>
            </p:cNvSpPr>
            <p:nvPr/>
          </p:nvSpPr>
          <p:spPr bwMode="auto">
            <a:xfrm>
              <a:off x="4512" y="672"/>
              <a:ext cx="311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0" name="Oval 25"/>
            <p:cNvSpPr>
              <a:spLocks noChangeArrowheads="1"/>
            </p:cNvSpPr>
            <p:nvPr/>
          </p:nvSpPr>
          <p:spPr bwMode="auto">
            <a:xfrm>
              <a:off x="3360" y="1200"/>
              <a:ext cx="311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1" name="Oval 26"/>
            <p:cNvSpPr>
              <a:spLocks noChangeArrowheads="1"/>
            </p:cNvSpPr>
            <p:nvPr/>
          </p:nvSpPr>
          <p:spPr bwMode="auto">
            <a:xfrm>
              <a:off x="3840" y="1200"/>
              <a:ext cx="311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2" name="Oval 27"/>
            <p:cNvSpPr>
              <a:spLocks noChangeArrowheads="1"/>
            </p:cNvSpPr>
            <p:nvPr/>
          </p:nvSpPr>
          <p:spPr bwMode="auto">
            <a:xfrm>
              <a:off x="4272" y="1200"/>
              <a:ext cx="311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3" name="Oval 28"/>
            <p:cNvSpPr>
              <a:spLocks noChangeArrowheads="1"/>
            </p:cNvSpPr>
            <p:nvPr/>
          </p:nvSpPr>
          <p:spPr bwMode="auto">
            <a:xfrm>
              <a:off x="4800" y="1200"/>
              <a:ext cx="311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714" name="Oval 29"/>
            <p:cNvSpPr>
              <a:spLocks noChangeArrowheads="1"/>
            </p:cNvSpPr>
            <p:nvPr/>
          </p:nvSpPr>
          <p:spPr bwMode="auto">
            <a:xfrm>
              <a:off x="3312" y="1872"/>
              <a:ext cx="311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715" name="AutoShape 30"/>
            <p:cNvCxnSpPr>
              <a:cxnSpLocks noChangeShapeType="1"/>
              <a:stCxn id="27707" idx="3"/>
              <a:endCxn id="27708" idx="7"/>
            </p:cNvCxnSpPr>
            <p:nvPr/>
          </p:nvCxnSpPr>
          <p:spPr bwMode="auto">
            <a:xfrm flipH="1">
              <a:off x="3865" y="534"/>
              <a:ext cx="213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16" name="AutoShape 31"/>
            <p:cNvCxnSpPr>
              <a:cxnSpLocks noChangeShapeType="1"/>
              <a:stCxn id="27707" idx="5"/>
              <a:endCxn id="27709" idx="1"/>
            </p:cNvCxnSpPr>
            <p:nvPr/>
          </p:nvCxnSpPr>
          <p:spPr bwMode="auto">
            <a:xfrm>
              <a:off x="4297" y="534"/>
              <a:ext cx="261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17" name="AutoShape 32"/>
            <p:cNvCxnSpPr>
              <a:cxnSpLocks noChangeShapeType="1"/>
              <a:stCxn id="27708" idx="3"/>
              <a:endCxn id="27710" idx="0"/>
            </p:cNvCxnSpPr>
            <p:nvPr/>
          </p:nvCxnSpPr>
          <p:spPr bwMode="auto">
            <a:xfrm flipH="1">
              <a:off x="3516" y="918"/>
              <a:ext cx="13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18" name="AutoShape 33"/>
            <p:cNvCxnSpPr>
              <a:cxnSpLocks noChangeShapeType="1"/>
              <a:stCxn id="27708" idx="5"/>
              <a:endCxn id="27711" idx="0"/>
            </p:cNvCxnSpPr>
            <p:nvPr/>
          </p:nvCxnSpPr>
          <p:spPr bwMode="auto">
            <a:xfrm>
              <a:off x="3865" y="918"/>
              <a:ext cx="131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19" name="AutoShape 34"/>
            <p:cNvCxnSpPr>
              <a:cxnSpLocks noChangeShapeType="1"/>
              <a:stCxn id="27710" idx="4"/>
              <a:endCxn id="27714" idx="0"/>
            </p:cNvCxnSpPr>
            <p:nvPr/>
          </p:nvCxnSpPr>
          <p:spPr bwMode="auto">
            <a:xfrm flipH="1">
              <a:off x="3468" y="1488"/>
              <a:ext cx="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20" name="AutoShape 35"/>
            <p:cNvCxnSpPr>
              <a:cxnSpLocks noChangeShapeType="1"/>
              <a:stCxn id="27709" idx="3"/>
              <a:endCxn id="27712" idx="0"/>
            </p:cNvCxnSpPr>
            <p:nvPr/>
          </p:nvCxnSpPr>
          <p:spPr bwMode="auto">
            <a:xfrm flipH="1">
              <a:off x="4428" y="918"/>
              <a:ext cx="13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21" name="AutoShape 36"/>
            <p:cNvCxnSpPr>
              <a:cxnSpLocks noChangeShapeType="1"/>
              <a:stCxn id="27709" idx="5"/>
              <a:endCxn id="27713" idx="0"/>
            </p:cNvCxnSpPr>
            <p:nvPr/>
          </p:nvCxnSpPr>
          <p:spPr bwMode="auto">
            <a:xfrm>
              <a:off x="4777" y="918"/>
              <a:ext cx="179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22" name="AutoShape 37"/>
            <p:cNvSpPr>
              <a:spLocks noChangeArrowheads="1"/>
            </p:cNvSpPr>
            <p:nvPr/>
          </p:nvSpPr>
          <p:spPr bwMode="auto">
            <a:xfrm>
              <a:off x="4896" y="768"/>
              <a:ext cx="208" cy="96"/>
            </a:xfrm>
            <a:prstGeom prst="leftArrow">
              <a:avLst>
                <a:gd name="adj1" fmla="val 50000"/>
                <a:gd name="adj2" fmla="val 541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3" name="Text Box 38"/>
            <p:cNvSpPr txBox="1">
              <a:spLocks noChangeArrowheads="1"/>
            </p:cNvSpPr>
            <p:nvPr/>
          </p:nvSpPr>
          <p:spPr bwMode="auto">
            <a:xfrm>
              <a:off x="3696" y="1824"/>
              <a:ext cx="2064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ea typeface="宋体" pitchFamily="2" charset="-122"/>
                </a:rPr>
                <a:t>(b): 78</a:t>
              </a:r>
              <a:r>
                <a:rPr kumimoji="1" lang="zh-CN" altLang="en-US" sz="2000">
                  <a:ea typeface="宋体" pitchFamily="2" charset="-122"/>
                </a:rPr>
                <a:t>被筛选后的状态</a:t>
              </a:r>
              <a:endParaRPr kumimoji="1" lang="zh-CN" altLang="en-US" sz="2000">
                <a:ea typeface="宋体" pitchFamily="2" charset="-122"/>
              </a:endParaRPr>
            </a:p>
          </p:txBody>
        </p:sp>
      </p:grpSp>
      <p:grpSp>
        <p:nvGrpSpPr>
          <p:cNvPr id="115811" name="Group 99"/>
          <p:cNvGrpSpPr/>
          <p:nvPr/>
        </p:nvGrpSpPr>
        <p:grpSpPr bwMode="auto">
          <a:xfrm>
            <a:off x="990600" y="3733800"/>
            <a:ext cx="1982788" cy="1801813"/>
            <a:chOff x="0" y="2256"/>
            <a:chExt cx="1584" cy="1776"/>
          </a:xfrm>
        </p:grpSpPr>
        <p:sp>
          <p:nvSpPr>
            <p:cNvPr id="27691" name="Oval 40"/>
            <p:cNvSpPr>
              <a:spLocks noChangeArrowheads="1"/>
            </p:cNvSpPr>
            <p:nvPr/>
          </p:nvSpPr>
          <p:spPr bwMode="auto">
            <a:xfrm>
              <a:off x="672" y="2256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2" name="Oval 41"/>
            <p:cNvSpPr>
              <a:spLocks noChangeArrowheads="1"/>
            </p:cNvSpPr>
            <p:nvPr/>
          </p:nvSpPr>
          <p:spPr bwMode="auto">
            <a:xfrm>
              <a:off x="288" y="2688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3" name="Oval 42"/>
            <p:cNvSpPr>
              <a:spLocks noChangeArrowheads="1"/>
            </p:cNvSpPr>
            <p:nvPr/>
          </p:nvSpPr>
          <p:spPr bwMode="auto">
            <a:xfrm>
              <a:off x="1056" y="2688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4" name="Oval 43"/>
            <p:cNvSpPr>
              <a:spLocks noChangeArrowheads="1"/>
            </p:cNvSpPr>
            <p:nvPr/>
          </p:nvSpPr>
          <p:spPr bwMode="auto">
            <a:xfrm>
              <a:off x="96" y="321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5" name="Oval 44"/>
            <p:cNvSpPr>
              <a:spLocks noChangeArrowheads="1"/>
            </p:cNvSpPr>
            <p:nvPr/>
          </p:nvSpPr>
          <p:spPr bwMode="auto">
            <a:xfrm>
              <a:off x="480" y="3216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6" name="Oval 45"/>
            <p:cNvSpPr>
              <a:spLocks noChangeArrowheads="1"/>
            </p:cNvSpPr>
            <p:nvPr/>
          </p:nvSpPr>
          <p:spPr bwMode="auto">
            <a:xfrm>
              <a:off x="864" y="3216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7" name="Oval 46"/>
            <p:cNvSpPr>
              <a:spLocks noChangeArrowheads="1"/>
            </p:cNvSpPr>
            <p:nvPr/>
          </p:nvSpPr>
          <p:spPr bwMode="auto">
            <a:xfrm>
              <a:off x="1296" y="321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98" name="Oval 47"/>
            <p:cNvSpPr>
              <a:spLocks noChangeArrowheads="1"/>
            </p:cNvSpPr>
            <p:nvPr/>
          </p:nvSpPr>
          <p:spPr bwMode="auto">
            <a:xfrm>
              <a:off x="0" y="374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699" name="AutoShape 48"/>
            <p:cNvCxnSpPr>
              <a:cxnSpLocks noChangeShapeType="1"/>
              <a:stCxn id="27691" idx="3"/>
              <a:endCxn id="27692" idx="7"/>
            </p:cNvCxnSpPr>
            <p:nvPr/>
          </p:nvCxnSpPr>
          <p:spPr bwMode="auto">
            <a:xfrm flipH="1">
              <a:off x="534" y="2502"/>
              <a:ext cx="180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0" name="AutoShape 49"/>
            <p:cNvCxnSpPr>
              <a:cxnSpLocks noChangeShapeType="1"/>
              <a:stCxn id="27691" idx="5"/>
              <a:endCxn id="27693" idx="1"/>
            </p:cNvCxnSpPr>
            <p:nvPr/>
          </p:nvCxnSpPr>
          <p:spPr bwMode="auto">
            <a:xfrm>
              <a:off x="918" y="2502"/>
              <a:ext cx="180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1" name="AutoShape 50"/>
            <p:cNvCxnSpPr>
              <a:cxnSpLocks noChangeShapeType="1"/>
              <a:stCxn id="27692" idx="3"/>
              <a:endCxn id="27694" idx="0"/>
            </p:cNvCxnSpPr>
            <p:nvPr/>
          </p:nvCxnSpPr>
          <p:spPr bwMode="auto">
            <a:xfrm flipH="1">
              <a:off x="240" y="2934"/>
              <a:ext cx="9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2" name="AutoShape 51"/>
            <p:cNvCxnSpPr>
              <a:cxnSpLocks noChangeShapeType="1"/>
              <a:stCxn id="27692" idx="5"/>
              <a:endCxn id="27695" idx="0"/>
            </p:cNvCxnSpPr>
            <p:nvPr/>
          </p:nvCxnSpPr>
          <p:spPr bwMode="auto">
            <a:xfrm>
              <a:off x="534" y="2934"/>
              <a:ext cx="9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3" name="AutoShape 52"/>
            <p:cNvCxnSpPr>
              <a:cxnSpLocks noChangeShapeType="1"/>
              <a:stCxn id="27694" idx="4"/>
            </p:cNvCxnSpPr>
            <p:nvPr/>
          </p:nvCxnSpPr>
          <p:spPr bwMode="auto">
            <a:xfrm flipH="1">
              <a:off x="144" y="3504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4" name="AutoShape 53"/>
            <p:cNvCxnSpPr>
              <a:cxnSpLocks noChangeShapeType="1"/>
              <a:stCxn id="27693" idx="3"/>
              <a:endCxn id="27696" idx="0"/>
            </p:cNvCxnSpPr>
            <p:nvPr/>
          </p:nvCxnSpPr>
          <p:spPr bwMode="auto">
            <a:xfrm flipH="1">
              <a:off x="1008" y="2934"/>
              <a:ext cx="9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05" name="AutoShape 54"/>
            <p:cNvCxnSpPr>
              <a:cxnSpLocks noChangeShapeType="1"/>
              <a:stCxn id="27693" idx="5"/>
              <a:endCxn id="27697" idx="0"/>
            </p:cNvCxnSpPr>
            <p:nvPr/>
          </p:nvCxnSpPr>
          <p:spPr bwMode="auto">
            <a:xfrm>
              <a:off x="1302" y="2934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06" name="AutoShape 55"/>
            <p:cNvSpPr>
              <a:spLocks noChangeArrowheads="1"/>
            </p:cNvSpPr>
            <p:nvPr/>
          </p:nvSpPr>
          <p:spPr bwMode="auto">
            <a:xfrm>
              <a:off x="48" y="27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533400" y="5715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(c): 49</a:t>
            </a:r>
            <a:r>
              <a:rPr kumimoji="1" lang="zh-CN" altLang="en-US" sz="2000">
                <a:ea typeface="宋体" pitchFamily="2" charset="-122"/>
              </a:rPr>
              <a:t>被筛选后的状态</a:t>
            </a:r>
            <a:endParaRPr kumimoji="1" lang="zh-CN" altLang="en-US" sz="2000">
              <a:ea typeface="宋体" pitchFamily="2" charset="-122"/>
            </a:endParaRPr>
          </a:p>
        </p:txBody>
      </p:sp>
      <p:grpSp>
        <p:nvGrpSpPr>
          <p:cNvPr id="115812" name="Group 100"/>
          <p:cNvGrpSpPr/>
          <p:nvPr/>
        </p:nvGrpSpPr>
        <p:grpSpPr bwMode="auto">
          <a:xfrm>
            <a:off x="3733800" y="3733800"/>
            <a:ext cx="2401888" cy="1752600"/>
            <a:chOff x="1632" y="2256"/>
            <a:chExt cx="1920" cy="1728"/>
          </a:xfrm>
        </p:grpSpPr>
        <p:cxnSp>
          <p:nvCxnSpPr>
            <p:cNvPr id="27675" name="AutoShape 58"/>
            <p:cNvCxnSpPr>
              <a:cxnSpLocks noChangeShapeType="1"/>
            </p:cNvCxnSpPr>
            <p:nvPr/>
          </p:nvCxnSpPr>
          <p:spPr bwMode="auto">
            <a:xfrm flipH="1">
              <a:off x="1776" y="3456"/>
              <a:ext cx="14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6" name="Oval 60"/>
            <p:cNvSpPr>
              <a:spLocks noChangeArrowheads="1"/>
            </p:cNvSpPr>
            <p:nvPr/>
          </p:nvSpPr>
          <p:spPr bwMode="auto">
            <a:xfrm>
              <a:off x="2496" y="2256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77" name="Oval 61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78" name="Oval 62"/>
            <p:cNvSpPr>
              <a:spLocks noChangeArrowheads="1"/>
            </p:cNvSpPr>
            <p:nvPr/>
          </p:nvSpPr>
          <p:spPr bwMode="auto">
            <a:xfrm>
              <a:off x="2976" y="2640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79" name="Oval 63"/>
            <p:cNvSpPr>
              <a:spLocks noChangeArrowheads="1"/>
            </p:cNvSpPr>
            <p:nvPr/>
          </p:nvSpPr>
          <p:spPr bwMode="auto">
            <a:xfrm>
              <a:off x="1824" y="3168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80" name="Oval 64"/>
            <p:cNvSpPr>
              <a:spLocks noChangeArrowheads="1"/>
            </p:cNvSpPr>
            <p:nvPr/>
          </p:nvSpPr>
          <p:spPr bwMode="auto">
            <a:xfrm>
              <a:off x="2304" y="3168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81" name="Oval 65"/>
            <p:cNvSpPr>
              <a:spLocks noChangeArrowheads="1"/>
            </p:cNvSpPr>
            <p:nvPr/>
          </p:nvSpPr>
          <p:spPr bwMode="auto">
            <a:xfrm>
              <a:off x="2736" y="3168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82" name="Oval 66"/>
            <p:cNvSpPr>
              <a:spLocks noChangeArrowheads="1"/>
            </p:cNvSpPr>
            <p:nvPr/>
          </p:nvSpPr>
          <p:spPr bwMode="auto">
            <a:xfrm>
              <a:off x="3264" y="3168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83" name="Oval 67"/>
            <p:cNvSpPr>
              <a:spLocks noChangeArrowheads="1"/>
            </p:cNvSpPr>
            <p:nvPr/>
          </p:nvSpPr>
          <p:spPr bwMode="auto">
            <a:xfrm>
              <a:off x="1632" y="369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684" name="AutoShape 68"/>
            <p:cNvCxnSpPr>
              <a:cxnSpLocks noChangeShapeType="1"/>
              <a:stCxn id="27676" idx="3"/>
              <a:endCxn id="27677" idx="7"/>
            </p:cNvCxnSpPr>
            <p:nvPr/>
          </p:nvCxnSpPr>
          <p:spPr bwMode="auto">
            <a:xfrm flipH="1">
              <a:off x="2310" y="2502"/>
              <a:ext cx="228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5" name="AutoShape 69"/>
            <p:cNvCxnSpPr>
              <a:cxnSpLocks noChangeShapeType="1"/>
              <a:stCxn id="27676" idx="5"/>
              <a:endCxn id="27678" idx="1"/>
            </p:cNvCxnSpPr>
            <p:nvPr/>
          </p:nvCxnSpPr>
          <p:spPr bwMode="auto">
            <a:xfrm>
              <a:off x="2742" y="2502"/>
              <a:ext cx="276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6" name="AutoShape 70"/>
            <p:cNvCxnSpPr>
              <a:cxnSpLocks noChangeShapeType="1"/>
              <a:stCxn id="27677" idx="3"/>
              <a:endCxn id="27679" idx="0"/>
            </p:cNvCxnSpPr>
            <p:nvPr/>
          </p:nvCxnSpPr>
          <p:spPr bwMode="auto">
            <a:xfrm flipH="1">
              <a:off x="1968" y="288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7" name="AutoShape 71"/>
            <p:cNvCxnSpPr>
              <a:cxnSpLocks noChangeShapeType="1"/>
              <a:stCxn id="27677" idx="5"/>
              <a:endCxn id="27680" idx="0"/>
            </p:cNvCxnSpPr>
            <p:nvPr/>
          </p:nvCxnSpPr>
          <p:spPr bwMode="auto">
            <a:xfrm>
              <a:off x="2310" y="288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8" name="AutoShape 72"/>
            <p:cNvCxnSpPr>
              <a:cxnSpLocks noChangeShapeType="1"/>
              <a:stCxn id="27678" idx="3"/>
              <a:endCxn id="27681" idx="0"/>
            </p:cNvCxnSpPr>
            <p:nvPr/>
          </p:nvCxnSpPr>
          <p:spPr bwMode="auto">
            <a:xfrm flipH="1">
              <a:off x="2880" y="2886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9" name="AutoShape 73"/>
            <p:cNvCxnSpPr>
              <a:cxnSpLocks noChangeShapeType="1"/>
              <a:stCxn id="27678" idx="5"/>
              <a:endCxn id="27682" idx="0"/>
            </p:cNvCxnSpPr>
            <p:nvPr/>
          </p:nvCxnSpPr>
          <p:spPr bwMode="auto">
            <a:xfrm>
              <a:off x="3222" y="2886"/>
              <a:ext cx="18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90" name="AutoShape 74"/>
            <p:cNvSpPr>
              <a:spLocks noChangeArrowheads="1"/>
            </p:cNvSpPr>
            <p:nvPr/>
          </p:nvSpPr>
          <p:spPr bwMode="auto">
            <a:xfrm>
              <a:off x="2880" y="2304"/>
              <a:ext cx="192" cy="9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87" name="Text Box 75"/>
          <p:cNvSpPr txBox="1">
            <a:spLocks noChangeArrowheads="1"/>
          </p:cNvSpPr>
          <p:nvPr/>
        </p:nvSpPr>
        <p:spPr bwMode="auto">
          <a:xfrm>
            <a:off x="3352800" y="5638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(d): </a:t>
            </a:r>
            <a:r>
              <a:rPr kumimoji="1" lang="en-US" altLang="zh-CN" sz="2000">
                <a:ea typeface="宋体" pitchFamily="2" charset="-122"/>
              </a:rPr>
              <a:t>56</a:t>
            </a:r>
            <a:r>
              <a:rPr kumimoji="1" lang="zh-CN" altLang="en-US" sz="2000">
                <a:ea typeface="宋体" pitchFamily="2" charset="-122"/>
              </a:rPr>
              <a:t>被筛选后的状态</a:t>
            </a:r>
            <a:endParaRPr kumimoji="1" lang="zh-CN" altLang="en-US" sz="2000">
              <a:ea typeface="宋体" pitchFamily="2" charset="-122"/>
            </a:endParaRPr>
          </a:p>
        </p:txBody>
      </p:sp>
      <p:sp>
        <p:nvSpPr>
          <p:cNvPr id="115804" name="Text Box 92"/>
          <p:cNvSpPr txBox="1">
            <a:spLocks noChangeArrowheads="1"/>
          </p:cNvSpPr>
          <p:nvPr/>
        </p:nvSpPr>
        <p:spPr bwMode="auto">
          <a:xfrm>
            <a:off x="6248400" y="5638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(e): </a:t>
            </a:r>
            <a:r>
              <a:rPr kumimoji="1" lang="zh-CN" altLang="en-US" sz="2000">
                <a:ea typeface="宋体" pitchFamily="2" charset="-122"/>
              </a:rPr>
              <a:t>被筛选之后建成堆</a:t>
            </a:r>
            <a:endParaRPr kumimoji="1" lang="zh-CN" altLang="en-US" sz="2000">
              <a:ea typeface="宋体" pitchFamily="2" charset="-122"/>
            </a:endParaRPr>
          </a:p>
        </p:txBody>
      </p:sp>
      <p:grpSp>
        <p:nvGrpSpPr>
          <p:cNvPr id="115813" name="Group 101"/>
          <p:cNvGrpSpPr/>
          <p:nvPr/>
        </p:nvGrpSpPr>
        <p:grpSpPr bwMode="auto">
          <a:xfrm>
            <a:off x="6477000" y="3733800"/>
            <a:ext cx="2463800" cy="1752600"/>
            <a:chOff x="3792" y="2112"/>
            <a:chExt cx="1968" cy="1728"/>
          </a:xfrm>
        </p:grpSpPr>
        <p:sp>
          <p:nvSpPr>
            <p:cNvPr id="27660" name="Oval 77"/>
            <p:cNvSpPr>
              <a:spLocks noChangeArrowheads="1"/>
            </p:cNvSpPr>
            <p:nvPr/>
          </p:nvSpPr>
          <p:spPr bwMode="auto">
            <a:xfrm>
              <a:off x="4704" y="2112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1" name="Oval 78"/>
            <p:cNvSpPr>
              <a:spLocks noChangeArrowheads="1"/>
            </p:cNvSpPr>
            <p:nvPr/>
          </p:nvSpPr>
          <p:spPr bwMode="auto">
            <a:xfrm>
              <a:off x="4272" y="249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2" name="Oval 79"/>
            <p:cNvSpPr>
              <a:spLocks noChangeArrowheads="1"/>
            </p:cNvSpPr>
            <p:nvPr/>
          </p:nvSpPr>
          <p:spPr bwMode="auto">
            <a:xfrm>
              <a:off x="5184" y="2496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41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3" name="Oval 80"/>
            <p:cNvSpPr>
              <a:spLocks noChangeArrowheads="1"/>
            </p:cNvSpPr>
            <p:nvPr/>
          </p:nvSpPr>
          <p:spPr bwMode="auto">
            <a:xfrm>
              <a:off x="4032" y="302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4" name="Oval 81"/>
            <p:cNvSpPr>
              <a:spLocks noChangeArrowheads="1"/>
            </p:cNvSpPr>
            <p:nvPr/>
          </p:nvSpPr>
          <p:spPr bwMode="auto">
            <a:xfrm>
              <a:off x="4512" y="302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5" name="Oval 82"/>
            <p:cNvSpPr>
              <a:spLocks noChangeArrowheads="1"/>
            </p:cNvSpPr>
            <p:nvPr/>
          </p:nvSpPr>
          <p:spPr bwMode="auto">
            <a:xfrm>
              <a:off x="4944" y="302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6" name="Oval 83"/>
            <p:cNvSpPr>
              <a:spLocks noChangeArrowheads="1"/>
            </p:cNvSpPr>
            <p:nvPr/>
          </p:nvSpPr>
          <p:spPr bwMode="auto">
            <a:xfrm>
              <a:off x="5472" y="3024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7667" name="Oval 84"/>
            <p:cNvSpPr>
              <a:spLocks noChangeArrowheads="1"/>
            </p:cNvSpPr>
            <p:nvPr/>
          </p:nvSpPr>
          <p:spPr bwMode="auto">
            <a:xfrm>
              <a:off x="3792" y="3552"/>
              <a:ext cx="288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cxnSp>
          <p:nvCxnSpPr>
            <p:cNvPr id="27668" name="AutoShape 85"/>
            <p:cNvCxnSpPr>
              <a:cxnSpLocks noChangeShapeType="1"/>
              <a:stCxn id="27660" idx="3"/>
              <a:endCxn id="27661" idx="7"/>
            </p:cNvCxnSpPr>
            <p:nvPr/>
          </p:nvCxnSpPr>
          <p:spPr bwMode="auto">
            <a:xfrm flipH="1">
              <a:off x="4518" y="2358"/>
              <a:ext cx="228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9" name="AutoShape 86"/>
            <p:cNvCxnSpPr>
              <a:cxnSpLocks noChangeShapeType="1"/>
              <a:stCxn id="27660" idx="5"/>
              <a:endCxn id="27662" idx="1"/>
            </p:cNvCxnSpPr>
            <p:nvPr/>
          </p:nvCxnSpPr>
          <p:spPr bwMode="auto">
            <a:xfrm>
              <a:off x="4950" y="2358"/>
              <a:ext cx="276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0" name="AutoShape 87"/>
            <p:cNvCxnSpPr>
              <a:cxnSpLocks noChangeShapeType="1"/>
              <a:stCxn id="27661" idx="3"/>
              <a:endCxn id="27663" idx="0"/>
            </p:cNvCxnSpPr>
            <p:nvPr/>
          </p:nvCxnSpPr>
          <p:spPr bwMode="auto">
            <a:xfrm flipH="1">
              <a:off x="4176" y="2742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1" name="AutoShape 88"/>
            <p:cNvCxnSpPr>
              <a:cxnSpLocks noChangeShapeType="1"/>
              <a:stCxn id="27661" idx="5"/>
              <a:endCxn id="27664" idx="0"/>
            </p:cNvCxnSpPr>
            <p:nvPr/>
          </p:nvCxnSpPr>
          <p:spPr bwMode="auto">
            <a:xfrm>
              <a:off x="4518" y="2742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2" name="AutoShape 90"/>
            <p:cNvCxnSpPr>
              <a:cxnSpLocks noChangeShapeType="1"/>
              <a:stCxn id="27662" idx="3"/>
              <a:endCxn id="27665" idx="0"/>
            </p:cNvCxnSpPr>
            <p:nvPr/>
          </p:nvCxnSpPr>
          <p:spPr bwMode="auto">
            <a:xfrm flipH="1">
              <a:off x="5088" y="2742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3" name="AutoShape 91"/>
            <p:cNvCxnSpPr>
              <a:cxnSpLocks noChangeShapeType="1"/>
              <a:stCxn id="27662" idx="5"/>
              <a:endCxn id="27666" idx="0"/>
            </p:cNvCxnSpPr>
            <p:nvPr/>
          </p:nvCxnSpPr>
          <p:spPr bwMode="auto">
            <a:xfrm>
              <a:off x="5430" y="2742"/>
              <a:ext cx="18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4" name="Line 96"/>
            <p:cNvSpPr>
              <a:spLocks noChangeShapeType="1"/>
            </p:cNvSpPr>
            <p:nvPr/>
          </p:nvSpPr>
          <p:spPr bwMode="auto">
            <a:xfrm flipH="1">
              <a:off x="393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68" grpId="0" autoUpdateAnimBg="0"/>
      <p:bldP spid="115787" grpId="0" autoUpdateAnimBg="0"/>
      <p:bldP spid="1158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8DDDA673-3D2C-4207-A851-BB31CC09C146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9510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ea typeface="宋体" pitchFamily="2" charset="-122"/>
              </a:rPr>
              <a:t>例  含</a:t>
            </a:r>
            <a:r>
              <a:rPr kumimoji="1" lang="en-US" altLang="zh-CN" sz="2400">
                <a:ea typeface="宋体" pitchFamily="2" charset="-122"/>
              </a:rPr>
              <a:t>8</a:t>
            </a:r>
            <a:r>
              <a:rPr kumimoji="1" lang="zh-CN" altLang="en-US" sz="2400">
                <a:ea typeface="宋体" pitchFamily="2" charset="-122"/>
              </a:rPr>
              <a:t>个元素的无序序列（</a:t>
            </a:r>
            <a:r>
              <a:rPr kumimoji="1" lang="en-US" altLang="zh-CN" sz="2400">
                <a:ea typeface="宋体" pitchFamily="2" charset="-122"/>
              </a:rPr>
              <a:t>49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38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65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97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76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13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27</a:t>
            </a:r>
            <a:r>
              <a:rPr kumimoji="1" lang="zh-CN" altLang="en-US" sz="2400">
                <a:ea typeface="宋体" pitchFamily="2" charset="-122"/>
              </a:rPr>
              <a:t>，</a:t>
            </a:r>
            <a:r>
              <a:rPr kumimoji="1" lang="en-US" altLang="zh-CN" sz="2400">
                <a:ea typeface="宋体" pitchFamily="2" charset="-122"/>
              </a:rPr>
              <a:t>50</a:t>
            </a:r>
            <a:r>
              <a:rPr kumimoji="1" lang="zh-CN" altLang="en-US" sz="2400">
                <a:ea typeface="宋体" pitchFamily="2" charset="-122"/>
              </a:rPr>
              <a:t>）</a:t>
            </a:r>
            <a:endParaRPr kumimoji="1" lang="zh-CN" altLang="en-US" sz="2400">
              <a:ea typeface="宋体" pitchFamily="2" charset="-122"/>
            </a:endParaRPr>
          </a:p>
          <a:p>
            <a:pPr algn="l" eaLnBrk="1" hangingPunct="1"/>
            <a:r>
              <a:rPr kumimoji="1" lang="zh-CN" altLang="en-US" sz="2400">
                <a:ea typeface="宋体" pitchFamily="2" charset="-122"/>
              </a:rPr>
              <a:t>①先建成堆</a:t>
            </a:r>
            <a:endParaRPr kumimoji="1" lang="zh-CN" altLang="en-US" sz="2400">
              <a:ea typeface="宋体" pitchFamily="2" charset="-122"/>
            </a:endParaRPr>
          </a:p>
        </p:txBody>
      </p:sp>
      <p:grpSp>
        <p:nvGrpSpPr>
          <p:cNvPr id="243715" name="Group 3"/>
          <p:cNvGrpSpPr/>
          <p:nvPr/>
        </p:nvGrpSpPr>
        <p:grpSpPr bwMode="auto">
          <a:xfrm>
            <a:off x="796925" y="1350963"/>
            <a:ext cx="2162175" cy="1897062"/>
            <a:chOff x="502" y="851"/>
            <a:chExt cx="1362" cy="1195"/>
          </a:xfrm>
        </p:grpSpPr>
        <p:sp>
          <p:nvSpPr>
            <p:cNvPr id="28745" name="Oval 4"/>
            <p:cNvSpPr>
              <a:spLocks noChangeArrowheads="1"/>
            </p:cNvSpPr>
            <p:nvPr/>
          </p:nvSpPr>
          <p:spPr bwMode="auto">
            <a:xfrm>
              <a:off x="1209" y="85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46" name="Oval 5"/>
            <p:cNvSpPr>
              <a:spLocks noChangeArrowheads="1"/>
            </p:cNvSpPr>
            <p:nvPr/>
          </p:nvSpPr>
          <p:spPr bwMode="auto">
            <a:xfrm>
              <a:off x="1527" y="118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47" name="Oval 6"/>
            <p:cNvSpPr>
              <a:spLocks noChangeArrowheads="1"/>
            </p:cNvSpPr>
            <p:nvPr/>
          </p:nvSpPr>
          <p:spPr bwMode="auto">
            <a:xfrm>
              <a:off x="867" y="117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48" name="Oval 7"/>
            <p:cNvSpPr>
              <a:spLocks noChangeArrowheads="1"/>
            </p:cNvSpPr>
            <p:nvPr/>
          </p:nvSpPr>
          <p:spPr bwMode="auto">
            <a:xfrm>
              <a:off x="1652" y="151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49" name="Oval 8"/>
            <p:cNvSpPr>
              <a:spLocks noChangeArrowheads="1"/>
            </p:cNvSpPr>
            <p:nvPr/>
          </p:nvSpPr>
          <p:spPr bwMode="auto">
            <a:xfrm>
              <a:off x="1326" y="151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50" name="Oval 9"/>
            <p:cNvSpPr>
              <a:spLocks noChangeArrowheads="1"/>
            </p:cNvSpPr>
            <p:nvPr/>
          </p:nvSpPr>
          <p:spPr bwMode="auto">
            <a:xfrm>
              <a:off x="1000" y="151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51" name="Oval 10"/>
            <p:cNvSpPr>
              <a:spLocks noChangeArrowheads="1"/>
            </p:cNvSpPr>
            <p:nvPr/>
          </p:nvSpPr>
          <p:spPr bwMode="auto">
            <a:xfrm>
              <a:off x="674" y="1516"/>
              <a:ext cx="212" cy="200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52" name="Oval 11"/>
            <p:cNvSpPr>
              <a:spLocks noChangeArrowheads="1"/>
            </p:cNvSpPr>
            <p:nvPr/>
          </p:nvSpPr>
          <p:spPr bwMode="auto">
            <a:xfrm>
              <a:off x="502" y="184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53" name="Line 12"/>
            <p:cNvSpPr>
              <a:spLocks noChangeShapeType="1"/>
            </p:cNvSpPr>
            <p:nvPr/>
          </p:nvSpPr>
          <p:spPr bwMode="auto">
            <a:xfrm flipH="1">
              <a:off x="1067" y="1022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4" name="Line 13"/>
            <p:cNvSpPr>
              <a:spLocks noChangeShapeType="1"/>
            </p:cNvSpPr>
            <p:nvPr/>
          </p:nvSpPr>
          <p:spPr bwMode="auto">
            <a:xfrm flipH="1">
              <a:off x="823" y="1366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5" name="Line 14"/>
            <p:cNvSpPr>
              <a:spLocks noChangeShapeType="1"/>
            </p:cNvSpPr>
            <p:nvPr/>
          </p:nvSpPr>
          <p:spPr bwMode="auto">
            <a:xfrm flipH="1">
              <a:off x="623" y="1699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6" name="Line 15"/>
            <p:cNvSpPr>
              <a:spLocks noChangeShapeType="1"/>
            </p:cNvSpPr>
            <p:nvPr/>
          </p:nvSpPr>
          <p:spPr bwMode="auto">
            <a:xfrm>
              <a:off x="1389" y="1011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7" name="Line 16"/>
            <p:cNvSpPr>
              <a:spLocks noChangeShapeType="1"/>
            </p:cNvSpPr>
            <p:nvPr/>
          </p:nvSpPr>
          <p:spPr bwMode="auto">
            <a:xfrm>
              <a:off x="1667" y="1377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8" name="Line 17"/>
            <p:cNvSpPr>
              <a:spLocks noChangeShapeType="1"/>
            </p:cNvSpPr>
            <p:nvPr/>
          </p:nvSpPr>
          <p:spPr bwMode="auto">
            <a:xfrm>
              <a:off x="1012" y="1355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9" name="Line 18"/>
            <p:cNvSpPr>
              <a:spLocks noChangeShapeType="1"/>
            </p:cNvSpPr>
            <p:nvPr/>
          </p:nvSpPr>
          <p:spPr bwMode="auto">
            <a:xfrm flipH="1">
              <a:off x="1467" y="1388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731" name="Freeform 19"/>
          <p:cNvSpPr/>
          <p:nvPr/>
        </p:nvSpPr>
        <p:spPr bwMode="auto">
          <a:xfrm>
            <a:off x="781050" y="2522538"/>
            <a:ext cx="295275" cy="528637"/>
          </a:xfrm>
          <a:custGeom>
            <a:avLst/>
            <a:gdLst>
              <a:gd name="T0" fmla="*/ 468749063 w 186"/>
              <a:gd name="T1" fmla="*/ 0 h 333"/>
              <a:gd name="T2" fmla="*/ 75604688 w 186"/>
              <a:gd name="T3" fmla="*/ 279736285 h 333"/>
              <a:gd name="T4" fmla="*/ 20161250 w 186"/>
              <a:gd name="T5" fmla="*/ 839210444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6" h="333">
                <a:moveTo>
                  <a:pt x="186" y="0"/>
                </a:moveTo>
                <a:cubicBezTo>
                  <a:pt x="123" y="27"/>
                  <a:pt x="60" y="55"/>
                  <a:pt x="30" y="111"/>
                </a:cubicBezTo>
                <a:cubicBezTo>
                  <a:pt x="0" y="167"/>
                  <a:pt x="4" y="250"/>
                  <a:pt x="8" y="3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3732" name="Group 20"/>
          <p:cNvGrpSpPr/>
          <p:nvPr/>
        </p:nvGrpSpPr>
        <p:grpSpPr bwMode="auto">
          <a:xfrm>
            <a:off x="3419475" y="1309688"/>
            <a:ext cx="2162175" cy="1897062"/>
            <a:chOff x="2154" y="825"/>
            <a:chExt cx="1362" cy="1195"/>
          </a:xfrm>
        </p:grpSpPr>
        <p:sp>
          <p:nvSpPr>
            <p:cNvPr id="28730" name="Oval 21"/>
            <p:cNvSpPr>
              <a:spLocks noChangeArrowheads="1"/>
            </p:cNvSpPr>
            <p:nvPr/>
          </p:nvSpPr>
          <p:spPr bwMode="auto">
            <a:xfrm>
              <a:off x="2861" y="82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1" name="Oval 22"/>
            <p:cNvSpPr>
              <a:spLocks noChangeArrowheads="1"/>
            </p:cNvSpPr>
            <p:nvPr/>
          </p:nvSpPr>
          <p:spPr bwMode="auto">
            <a:xfrm>
              <a:off x="3179" y="1154"/>
              <a:ext cx="212" cy="200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2" name="Oval 23"/>
            <p:cNvSpPr>
              <a:spLocks noChangeArrowheads="1"/>
            </p:cNvSpPr>
            <p:nvPr/>
          </p:nvSpPr>
          <p:spPr bwMode="auto">
            <a:xfrm>
              <a:off x="2519" y="115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3" name="Oval 24"/>
            <p:cNvSpPr>
              <a:spLocks noChangeArrowheads="1"/>
            </p:cNvSpPr>
            <p:nvPr/>
          </p:nvSpPr>
          <p:spPr bwMode="auto">
            <a:xfrm>
              <a:off x="3304" y="149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4" name="Oval 25"/>
            <p:cNvSpPr>
              <a:spLocks noChangeArrowheads="1"/>
            </p:cNvSpPr>
            <p:nvPr/>
          </p:nvSpPr>
          <p:spPr bwMode="auto">
            <a:xfrm>
              <a:off x="2978" y="149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5" name="Oval 26"/>
            <p:cNvSpPr>
              <a:spLocks noChangeArrowheads="1"/>
            </p:cNvSpPr>
            <p:nvPr/>
          </p:nvSpPr>
          <p:spPr bwMode="auto">
            <a:xfrm>
              <a:off x="2652" y="149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6" name="Oval 27"/>
            <p:cNvSpPr>
              <a:spLocks noChangeArrowheads="1"/>
            </p:cNvSpPr>
            <p:nvPr/>
          </p:nvSpPr>
          <p:spPr bwMode="auto">
            <a:xfrm>
              <a:off x="2326" y="149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7" name="Oval 28"/>
            <p:cNvSpPr>
              <a:spLocks noChangeArrowheads="1"/>
            </p:cNvSpPr>
            <p:nvPr/>
          </p:nvSpPr>
          <p:spPr bwMode="auto">
            <a:xfrm>
              <a:off x="2154" y="182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38" name="Line 29"/>
            <p:cNvSpPr>
              <a:spLocks noChangeShapeType="1"/>
            </p:cNvSpPr>
            <p:nvPr/>
          </p:nvSpPr>
          <p:spPr bwMode="auto">
            <a:xfrm flipH="1">
              <a:off x="2719" y="996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9" name="Line 30"/>
            <p:cNvSpPr>
              <a:spLocks noChangeShapeType="1"/>
            </p:cNvSpPr>
            <p:nvPr/>
          </p:nvSpPr>
          <p:spPr bwMode="auto">
            <a:xfrm flipH="1">
              <a:off x="2475" y="1340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0" name="Line 31"/>
            <p:cNvSpPr>
              <a:spLocks noChangeShapeType="1"/>
            </p:cNvSpPr>
            <p:nvPr/>
          </p:nvSpPr>
          <p:spPr bwMode="auto">
            <a:xfrm flipH="1">
              <a:off x="2275" y="1673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1" name="Line 32"/>
            <p:cNvSpPr>
              <a:spLocks noChangeShapeType="1"/>
            </p:cNvSpPr>
            <p:nvPr/>
          </p:nvSpPr>
          <p:spPr bwMode="auto">
            <a:xfrm>
              <a:off x="3041" y="985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2" name="Line 33"/>
            <p:cNvSpPr>
              <a:spLocks noChangeShapeType="1"/>
            </p:cNvSpPr>
            <p:nvPr/>
          </p:nvSpPr>
          <p:spPr bwMode="auto">
            <a:xfrm>
              <a:off x="3319" y="1351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3" name="Line 34"/>
            <p:cNvSpPr>
              <a:spLocks noChangeShapeType="1"/>
            </p:cNvSpPr>
            <p:nvPr/>
          </p:nvSpPr>
          <p:spPr bwMode="auto">
            <a:xfrm>
              <a:off x="2664" y="1329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4" name="Line 35"/>
            <p:cNvSpPr>
              <a:spLocks noChangeShapeType="1"/>
            </p:cNvSpPr>
            <p:nvPr/>
          </p:nvSpPr>
          <p:spPr bwMode="auto">
            <a:xfrm flipH="1">
              <a:off x="3119" y="1362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748" name="Freeform 36"/>
          <p:cNvSpPr/>
          <p:nvPr/>
        </p:nvSpPr>
        <p:spPr bwMode="auto">
          <a:xfrm>
            <a:off x="4745038" y="1957388"/>
            <a:ext cx="300037" cy="530225"/>
          </a:xfrm>
          <a:custGeom>
            <a:avLst/>
            <a:gdLst>
              <a:gd name="T0" fmla="*/ 476307944 w 189"/>
              <a:gd name="T1" fmla="*/ 0 h 334"/>
              <a:gd name="T2" fmla="*/ 141128515 w 189"/>
              <a:gd name="T3" fmla="*/ 224294700 h 334"/>
              <a:gd name="T4" fmla="*/ 0 w 189"/>
              <a:gd name="T5" fmla="*/ 841732188 h 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9" h="334">
                <a:moveTo>
                  <a:pt x="189" y="0"/>
                </a:moveTo>
                <a:cubicBezTo>
                  <a:pt x="138" y="16"/>
                  <a:pt x="87" y="33"/>
                  <a:pt x="56" y="89"/>
                </a:cubicBezTo>
                <a:cubicBezTo>
                  <a:pt x="25" y="145"/>
                  <a:pt x="12" y="239"/>
                  <a:pt x="0" y="33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3749" name="Group 37"/>
          <p:cNvGrpSpPr/>
          <p:nvPr/>
        </p:nvGrpSpPr>
        <p:grpSpPr bwMode="auto">
          <a:xfrm>
            <a:off x="6165850" y="1268413"/>
            <a:ext cx="2162175" cy="1897062"/>
            <a:chOff x="3884" y="799"/>
            <a:chExt cx="1362" cy="1195"/>
          </a:xfrm>
        </p:grpSpPr>
        <p:sp>
          <p:nvSpPr>
            <p:cNvPr id="28715" name="Oval 38"/>
            <p:cNvSpPr>
              <a:spLocks noChangeArrowheads="1"/>
            </p:cNvSpPr>
            <p:nvPr/>
          </p:nvSpPr>
          <p:spPr bwMode="auto">
            <a:xfrm>
              <a:off x="4591" y="79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16" name="Oval 39"/>
            <p:cNvSpPr>
              <a:spLocks noChangeArrowheads="1"/>
            </p:cNvSpPr>
            <p:nvPr/>
          </p:nvSpPr>
          <p:spPr bwMode="auto">
            <a:xfrm>
              <a:off x="4909" y="112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17" name="Oval 40"/>
            <p:cNvSpPr>
              <a:spLocks noChangeArrowheads="1"/>
            </p:cNvSpPr>
            <p:nvPr/>
          </p:nvSpPr>
          <p:spPr bwMode="auto">
            <a:xfrm>
              <a:off x="4249" y="1124"/>
              <a:ext cx="212" cy="200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18" name="Oval 41"/>
            <p:cNvSpPr>
              <a:spLocks noChangeArrowheads="1"/>
            </p:cNvSpPr>
            <p:nvPr/>
          </p:nvSpPr>
          <p:spPr bwMode="auto">
            <a:xfrm>
              <a:off x="5034" y="14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19" name="Oval 42"/>
            <p:cNvSpPr>
              <a:spLocks noChangeArrowheads="1"/>
            </p:cNvSpPr>
            <p:nvPr/>
          </p:nvSpPr>
          <p:spPr bwMode="auto">
            <a:xfrm>
              <a:off x="4708" y="14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20" name="Oval 43"/>
            <p:cNvSpPr>
              <a:spLocks noChangeArrowheads="1"/>
            </p:cNvSpPr>
            <p:nvPr/>
          </p:nvSpPr>
          <p:spPr bwMode="auto">
            <a:xfrm>
              <a:off x="4382" y="14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21" name="Oval 44"/>
            <p:cNvSpPr>
              <a:spLocks noChangeArrowheads="1"/>
            </p:cNvSpPr>
            <p:nvPr/>
          </p:nvSpPr>
          <p:spPr bwMode="auto">
            <a:xfrm>
              <a:off x="4056" y="14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22" name="Oval 45"/>
            <p:cNvSpPr>
              <a:spLocks noChangeArrowheads="1"/>
            </p:cNvSpPr>
            <p:nvPr/>
          </p:nvSpPr>
          <p:spPr bwMode="auto">
            <a:xfrm>
              <a:off x="3884" y="179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23" name="Line 46"/>
            <p:cNvSpPr>
              <a:spLocks noChangeShapeType="1"/>
            </p:cNvSpPr>
            <p:nvPr/>
          </p:nvSpPr>
          <p:spPr bwMode="auto">
            <a:xfrm flipH="1">
              <a:off x="4449" y="970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Line 47"/>
            <p:cNvSpPr>
              <a:spLocks noChangeShapeType="1"/>
            </p:cNvSpPr>
            <p:nvPr/>
          </p:nvSpPr>
          <p:spPr bwMode="auto">
            <a:xfrm flipH="1">
              <a:off x="4205" y="1314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Line 48"/>
            <p:cNvSpPr>
              <a:spLocks noChangeShapeType="1"/>
            </p:cNvSpPr>
            <p:nvPr/>
          </p:nvSpPr>
          <p:spPr bwMode="auto">
            <a:xfrm flipH="1">
              <a:off x="4005" y="1647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6" name="Line 49"/>
            <p:cNvSpPr>
              <a:spLocks noChangeShapeType="1"/>
            </p:cNvSpPr>
            <p:nvPr/>
          </p:nvSpPr>
          <p:spPr bwMode="auto">
            <a:xfrm>
              <a:off x="4771" y="959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7" name="Line 50"/>
            <p:cNvSpPr>
              <a:spLocks noChangeShapeType="1"/>
            </p:cNvSpPr>
            <p:nvPr/>
          </p:nvSpPr>
          <p:spPr bwMode="auto">
            <a:xfrm>
              <a:off x="5049" y="1325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8" name="Line 51"/>
            <p:cNvSpPr>
              <a:spLocks noChangeShapeType="1"/>
            </p:cNvSpPr>
            <p:nvPr/>
          </p:nvSpPr>
          <p:spPr bwMode="auto">
            <a:xfrm>
              <a:off x="4394" y="1303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9" name="Line 52"/>
            <p:cNvSpPr>
              <a:spLocks noChangeShapeType="1"/>
            </p:cNvSpPr>
            <p:nvPr/>
          </p:nvSpPr>
          <p:spPr bwMode="auto">
            <a:xfrm flipH="1">
              <a:off x="4849" y="1336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3765" name="Group 53"/>
          <p:cNvGrpSpPr/>
          <p:nvPr/>
        </p:nvGrpSpPr>
        <p:grpSpPr bwMode="auto">
          <a:xfrm>
            <a:off x="566738" y="3873500"/>
            <a:ext cx="2162175" cy="1897063"/>
            <a:chOff x="357" y="2440"/>
            <a:chExt cx="1362" cy="1195"/>
          </a:xfrm>
        </p:grpSpPr>
        <p:sp>
          <p:nvSpPr>
            <p:cNvPr id="28700" name="Oval 54"/>
            <p:cNvSpPr>
              <a:spLocks noChangeArrowheads="1"/>
            </p:cNvSpPr>
            <p:nvPr/>
          </p:nvSpPr>
          <p:spPr bwMode="auto">
            <a:xfrm>
              <a:off x="1064" y="2440"/>
              <a:ext cx="212" cy="200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1" name="Oval 55"/>
            <p:cNvSpPr>
              <a:spLocks noChangeArrowheads="1"/>
            </p:cNvSpPr>
            <p:nvPr/>
          </p:nvSpPr>
          <p:spPr bwMode="auto">
            <a:xfrm>
              <a:off x="1382" y="276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2" name="Oval 56"/>
            <p:cNvSpPr>
              <a:spLocks noChangeArrowheads="1"/>
            </p:cNvSpPr>
            <p:nvPr/>
          </p:nvSpPr>
          <p:spPr bwMode="auto">
            <a:xfrm>
              <a:off x="722" y="276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3" name="Oval 57"/>
            <p:cNvSpPr>
              <a:spLocks noChangeArrowheads="1"/>
            </p:cNvSpPr>
            <p:nvPr/>
          </p:nvSpPr>
          <p:spPr bwMode="auto">
            <a:xfrm>
              <a:off x="1507" y="31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4" name="Oval 58"/>
            <p:cNvSpPr>
              <a:spLocks noChangeArrowheads="1"/>
            </p:cNvSpPr>
            <p:nvPr/>
          </p:nvSpPr>
          <p:spPr bwMode="auto">
            <a:xfrm>
              <a:off x="1181" y="31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5" name="Oval 59"/>
            <p:cNvSpPr>
              <a:spLocks noChangeArrowheads="1"/>
            </p:cNvSpPr>
            <p:nvPr/>
          </p:nvSpPr>
          <p:spPr bwMode="auto">
            <a:xfrm>
              <a:off x="855" y="31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6" name="Oval 60"/>
            <p:cNvSpPr>
              <a:spLocks noChangeArrowheads="1"/>
            </p:cNvSpPr>
            <p:nvPr/>
          </p:nvSpPr>
          <p:spPr bwMode="auto">
            <a:xfrm>
              <a:off x="529" y="31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7" name="Oval 61"/>
            <p:cNvSpPr>
              <a:spLocks noChangeArrowheads="1"/>
            </p:cNvSpPr>
            <p:nvPr/>
          </p:nvSpPr>
          <p:spPr bwMode="auto">
            <a:xfrm>
              <a:off x="357" y="343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708" name="Line 62"/>
            <p:cNvSpPr>
              <a:spLocks noChangeShapeType="1"/>
            </p:cNvSpPr>
            <p:nvPr/>
          </p:nvSpPr>
          <p:spPr bwMode="auto">
            <a:xfrm flipH="1">
              <a:off x="922" y="2611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Line 63"/>
            <p:cNvSpPr>
              <a:spLocks noChangeShapeType="1"/>
            </p:cNvSpPr>
            <p:nvPr/>
          </p:nvSpPr>
          <p:spPr bwMode="auto">
            <a:xfrm flipH="1">
              <a:off x="678" y="2955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Line 64"/>
            <p:cNvSpPr>
              <a:spLocks noChangeShapeType="1"/>
            </p:cNvSpPr>
            <p:nvPr/>
          </p:nvSpPr>
          <p:spPr bwMode="auto">
            <a:xfrm flipH="1">
              <a:off x="478" y="3288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65"/>
            <p:cNvSpPr>
              <a:spLocks noChangeShapeType="1"/>
            </p:cNvSpPr>
            <p:nvPr/>
          </p:nvSpPr>
          <p:spPr bwMode="auto">
            <a:xfrm>
              <a:off x="1244" y="2600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Line 66"/>
            <p:cNvSpPr>
              <a:spLocks noChangeShapeType="1"/>
            </p:cNvSpPr>
            <p:nvPr/>
          </p:nvSpPr>
          <p:spPr bwMode="auto">
            <a:xfrm>
              <a:off x="1522" y="2966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Line 67"/>
            <p:cNvSpPr>
              <a:spLocks noChangeShapeType="1"/>
            </p:cNvSpPr>
            <p:nvPr/>
          </p:nvSpPr>
          <p:spPr bwMode="auto">
            <a:xfrm>
              <a:off x="867" y="2944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68"/>
            <p:cNvSpPr>
              <a:spLocks noChangeShapeType="1"/>
            </p:cNvSpPr>
            <p:nvPr/>
          </p:nvSpPr>
          <p:spPr bwMode="auto">
            <a:xfrm flipH="1">
              <a:off x="1322" y="2977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781" name="Freeform 69"/>
          <p:cNvSpPr/>
          <p:nvPr/>
        </p:nvSpPr>
        <p:spPr bwMode="auto">
          <a:xfrm>
            <a:off x="2046288" y="3986213"/>
            <a:ext cx="476250" cy="511175"/>
          </a:xfrm>
          <a:custGeom>
            <a:avLst/>
            <a:gdLst>
              <a:gd name="T0" fmla="*/ 0 w 300"/>
              <a:gd name="T1" fmla="*/ 0 h 322"/>
              <a:gd name="T2" fmla="*/ 504031250 w 300"/>
              <a:gd name="T3" fmla="*/ 252015625 h 322"/>
              <a:gd name="T4" fmla="*/ 756046875 w 300"/>
              <a:gd name="T5" fmla="*/ 811490313 h 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0" h="322">
                <a:moveTo>
                  <a:pt x="0" y="0"/>
                </a:moveTo>
                <a:cubicBezTo>
                  <a:pt x="75" y="23"/>
                  <a:pt x="150" y="46"/>
                  <a:pt x="200" y="100"/>
                </a:cubicBezTo>
                <a:cubicBezTo>
                  <a:pt x="250" y="154"/>
                  <a:pt x="283" y="289"/>
                  <a:pt x="300" y="3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82" name="Freeform 70"/>
          <p:cNvSpPr/>
          <p:nvPr/>
        </p:nvSpPr>
        <p:spPr bwMode="auto">
          <a:xfrm>
            <a:off x="2540000" y="4549775"/>
            <a:ext cx="244475" cy="530225"/>
          </a:xfrm>
          <a:custGeom>
            <a:avLst/>
            <a:gdLst>
              <a:gd name="T0" fmla="*/ 0 w 154"/>
              <a:gd name="T1" fmla="*/ 0 h 334"/>
              <a:gd name="T2" fmla="*/ 337700938 w 154"/>
              <a:gd name="T3" fmla="*/ 196572188 h 334"/>
              <a:gd name="T4" fmla="*/ 307459063 w 154"/>
              <a:gd name="T5" fmla="*/ 841732188 h 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4" h="334">
                <a:moveTo>
                  <a:pt x="0" y="0"/>
                </a:moveTo>
                <a:cubicBezTo>
                  <a:pt x="57" y="11"/>
                  <a:pt x="114" y="22"/>
                  <a:pt x="134" y="78"/>
                </a:cubicBezTo>
                <a:cubicBezTo>
                  <a:pt x="154" y="134"/>
                  <a:pt x="128" y="295"/>
                  <a:pt x="122" y="33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3783" name="Group 71"/>
          <p:cNvGrpSpPr/>
          <p:nvPr/>
        </p:nvGrpSpPr>
        <p:grpSpPr bwMode="auto">
          <a:xfrm>
            <a:off x="3681413" y="3830638"/>
            <a:ext cx="2162175" cy="1897062"/>
            <a:chOff x="1842" y="2436"/>
            <a:chExt cx="1362" cy="1195"/>
          </a:xfrm>
        </p:grpSpPr>
        <p:sp>
          <p:nvSpPr>
            <p:cNvPr id="28685" name="Oval 72"/>
            <p:cNvSpPr>
              <a:spLocks noChangeArrowheads="1"/>
            </p:cNvSpPr>
            <p:nvPr/>
          </p:nvSpPr>
          <p:spPr bwMode="auto">
            <a:xfrm>
              <a:off x="2549" y="243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86" name="Oval 73"/>
            <p:cNvSpPr>
              <a:spLocks noChangeArrowheads="1"/>
            </p:cNvSpPr>
            <p:nvPr/>
          </p:nvSpPr>
          <p:spPr bwMode="auto">
            <a:xfrm>
              <a:off x="2867" y="276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87" name="Oval 74"/>
            <p:cNvSpPr>
              <a:spLocks noChangeArrowheads="1"/>
            </p:cNvSpPr>
            <p:nvPr/>
          </p:nvSpPr>
          <p:spPr bwMode="auto">
            <a:xfrm>
              <a:off x="2207" y="276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88" name="Oval 75"/>
            <p:cNvSpPr>
              <a:spLocks noChangeArrowheads="1"/>
            </p:cNvSpPr>
            <p:nvPr/>
          </p:nvSpPr>
          <p:spPr bwMode="auto">
            <a:xfrm>
              <a:off x="2992" y="31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89" name="Oval 76"/>
            <p:cNvSpPr>
              <a:spLocks noChangeArrowheads="1"/>
            </p:cNvSpPr>
            <p:nvPr/>
          </p:nvSpPr>
          <p:spPr bwMode="auto">
            <a:xfrm>
              <a:off x="2666" y="31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90" name="Oval 77"/>
            <p:cNvSpPr>
              <a:spLocks noChangeArrowheads="1"/>
            </p:cNvSpPr>
            <p:nvPr/>
          </p:nvSpPr>
          <p:spPr bwMode="auto">
            <a:xfrm>
              <a:off x="2340" y="31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91" name="Oval 78"/>
            <p:cNvSpPr>
              <a:spLocks noChangeArrowheads="1"/>
            </p:cNvSpPr>
            <p:nvPr/>
          </p:nvSpPr>
          <p:spPr bwMode="auto">
            <a:xfrm>
              <a:off x="2014" y="31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92" name="Oval 79"/>
            <p:cNvSpPr>
              <a:spLocks noChangeArrowheads="1"/>
            </p:cNvSpPr>
            <p:nvPr/>
          </p:nvSpPr>
          <p:spPr bwMode="auto">
            <a:xfrm>
              <a:off x="1842" y="343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8693" name="Line 80"/>
            <p:cNvSpPr>
              <a:spLocks noChangeShapeType="1"/>
            </p:cNvSpPr>
            <p:nvPr/>
          </p:nvSpPr>
          <p:spPr bwMode="auto">
            <a:xfrm flipH="1">
              <a:off x="2407" y="260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81"/>
            <p:cNvSpPr>
              <a:spLocks noChangeShapeType="1"/>
            </p:cNvSpPr>
            <p:nvPr/>
          </p:nvSpPr>
          <p:spPr bwMode="auto">
            <a:xfrm flipH="1">
              <a:off x="2163" y="2951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82"/>
            <p:cNvSpPr>
              <a:spLocks noChangeShapeType="1"/>
            </p:cNvSpPr>
            <p:nvPr/>
          </p:nvSpPr>
          <p:spPr bwMode="auto">
            <a:xfrm flipH="1">
              <a:off x="1963" y="3284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83"/>
            <p:cNvSpPr>
              <a:spLocks noChangeShapeType="1"/>
            </p:cNvSpPr>
            <p:nvPr/>
          </p:nvSpPr>
          <p:spPr bwMode="auto">
            <a:xfrm>
              <a:off x="2729" y="259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84"/>
            <p:cNvSpPr>
              <a:spLocks noChangeShapeType="1"/>
            </p:cNvSpPr>
            <p:nvPr/>
          </p:nvSpPr>
          <p:spPr bwMode="auto">
            <a:xfrm>
              <a:off x="3007" y="2962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85"/>
            <p:cNvSpPr>
              <a:spLocks noChangeShapeType="1"/>
            </p:cNvSpPr>
            <p:nvPr/>
          </p:nvSpPr>
          <p:spPr bwMode="auto">
            <a:xfrm>
              <a:off x="2352" y="2940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86"/>
            <p:cNvSpPr>
              <a:spLocks noChangeShapeType="1"/>
            </p:cNvSpPr>
            <p:nvPr/>
          </p:nvSpPr>
          <p:spPr bwMode="auto">
            <a:xfrm flipH="1">
              <a:off x="2807" y="2973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3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43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43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3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43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43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utoUpdateAnimBg="0" build="p"/>
      <p:bldP spid="243731" grpId="0" animBg="1"/>
      <p:bldP spid="243748" grpId="0" animBg="1"/>
      <p:bldP spid="243781" grpId="0" animBg="1"/>
      <p:bldP spid="2437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BEFC20B8-7146-4EBF-9818-AFE2EE9B5885}" type="slidenum">
              <a:rPr lang="en-US" altLang="zh-CN" sz="1200" b="0">
                <a:latin typeface="+mn-lt"/>
                <a:ea typeface="+mn-ea"/>
              </a:rPr>
            </a:fld>
            <a:endParaRPr lang="en-US" altLang="zh-CN" sz="1200" b="0">
              <a:latin typeface="+mn-lt"/>
              <a:ea typeface="+mn-ea"/>
            </a:endParaRPr>
          </a:p>
        </p:txBody>
      </p:sp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ea typeface="宋体" pitchFamily="2" charset="-122"/>
              </a:rPr>
              <a:t>② </a:t>
            </a:r>
            <a:r>
              <a:rPr kumimoji="1" lang="zh-CN" altLang="en-US" sz="2000">
                <a:ea typeface="宋体" pitchFamily="2" charset="-122"/>
              </a:rPr>
              <a:t>进行堆排序</a:t>
            </a:r>
            <a:endParaRPr kumimoji="1" lang="zh-CN" altLang="en-US" sz="2000">
              <a:ea typeface="宋体" pitchFamily="2" charset="-122"/>
            </a:endParaRPr>
          </a:p>
        </p:txBody>
      </p:sp>
      <p:grpSp>
        <p:nvGrpSpPr>
          <p:cNvPr id="244739" name="Group 3"/>
          <p:cNvGrpSpPr/>
          <p:nvPr/>
        </p:nvGrpSpPr>
        <p:grpSpPr bwMode="auto">
          <a:xfrm>
            <a:off x="1397000" y="946150"/>
            <a:ext cx="2162175" cy="1897063"/>
            <a:chOff x="2913" y="2718"/>
            <a:chExt cx="1362" cy="1195"/>
          </a:xfrm>
        </p:grpSpPr>
        <p:sp>
          <p:nvSpPr>
            <p:cNvPr id="29785" name="Oval 4"/>
            <p:cNvSpPr>
              <a:spLocks noChangeArrowheads="1"/>
            </p:cNvSpPr>
            <p:nvPr/>
          </p:nvSpPr>
          <p:spPr bwMode="auto">
            <a:xfrm>
              <a:off x="3620" y="271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86" name="Oval 5"/>
            <p:cNvSpPr>
              <a:spLocks noChangeArrowheads="1"/>
            </p:cNvSpPr>
            <p:nvPr/>
          </p:nvSpPr>
          <p:spPr bwMode="auto">
            <a:xfrm>
              <a:off x="3938" y="304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87" name="Oval 6"/>
            <p:cNvSpPr>
              <a:spLocks noChangeArrowheads="1"/>
            </p:cNvSpPr>
            <p:nvPr/>
          </p:nvSpPr>
          <p:spPr bwMode="auto">
            <a:xfrm>
              <a:off x="3278" y="304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88" name="Oval 7"/>
            <p:cNvSpPr>
              <a:spLocks noChangeArrowheads="1"/>
            </p:cNvSpPr>
            <p:nvPr/>
          </p:nvSpPr>
          <p:spPr bwMode="auto">
            <a:xfrm>
              <a:off x="4063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89" name="Oval 8"/>
            <p:cNvSpPr>
              <a:spLocks noChangeArrowheads="1"/>
            </p:cNvSpPr>
            <p:nvPr/>
          </p:nvSpPr>
          <p:spPr bwMode="auto">
            <a:xfrm>
              <a:off x="3737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90" name="Oval 9"/>
            <p:cNvSpPr>
              <a:spLocks noChangeArrowheads="1"/>
            </p:cNvSpPr>
            <p:nvPr/>
          </p:nvSpPr>
          <p:spPr bwMode="auto">
            <a:xfrm>
              <a:off x="3411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91" name="Oval 10"/>
            <p:cNvSpPr>
              <a:spLocks noChangeArrowheads="1"/>
            </p:cNvSpPr>
            <p:nvPr/>
          </p:nvSpPr>
          <p:spPr bwMode="auto">
            <a:xfrm>
              <a:off x="3085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92" name="Oval 11"/>
            <p:cNvSpPr>
              <a:spLocks noChangeArrowheads="1"/>
            </p:cNvSpPr>
            <p:nvPr/>
          </p:nvSpPr>
          <p:spPr bwMode="auto">
            <a:xfrm>
              <a:off x="2913" y="371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93" name="Line 12"/>
            <p:cNvSpPr>
              <a:spLocks noChangeShapeType="1"/>
            </p:cNvSpPr>
            <p:nvPr/>
          </p:nvSpPr>
          <p:spPr bwMode="auto">
            <a:xfrm flipH="1">
              <a:off x="3478" y="2889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4" name="Line 13"/>
            <p:cNvSpPr>
              <a:spLocks noChangeShapeType="1"/>
            </p:cNvSpPr>
            <p:nvPr/>
          </p:nvSpPr>
          <p:spPr bwMode="auto">
            <a:xfrm flipH="1">
              <a:off x="3234" y="3233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5" name="Line 14"/>
            <p:cNvSpPr>
              <a:spLocks noChangeShapeType="1"/>
            </p:cNvSpPr>
            <p:nvPr/>
          </p:nvSpPr>
          <p:spPr bwMode="auto">
            <a:xfrm flipH="1">
              <a:off x="3034" y="3566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6" name="Line 15"/>
            <p:cNvSpPr>
              <a:spLocks noChangeShapeType="1"/>
            </p:cNvSpPr>
            <p:nvPr/>
          </p:nvSpPr>
          <p:spPr bwMode="auto">
            <a:xfrm>
              <a:off x="3800" y="2878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7" name="Line 16"/>
            <p:cNvSpPr>
              <a:spLocks noChangeShapeType="1"/>
            </p:cNvSpPr>
            <p:nvPr/>
          </p:nvSpPr>
          <p:spPr bwMode="auto">
            <a:xfrm>
              <a:off x="4078" y="3244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8" name="Line 17"/>
            <p:cNvSpPr>
              <a:spLocks noChangeShapeType="1"/>
            </p:cNvSpPr>
            <p:nvPr/>
          </p:nvSpPr>
          <p:spPr bwMode="auto">
            <a:xfrm>
              <a:off x="3423" y="3222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" name="Line 18"/>
            <p:cNvSpPr>
              <a:spLocks noChangeShapeType="1"/>
            </p:cNvSpPr>
            <p:nvPr/>
          </p:nvSpPr>
          <p:spPr bwMode="auto">
            <a:xfrm flipH="1">
              <a:off x="3878" y="3255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4755" name="Freeform 19"/>
          <p:cNvSpPr/>
          <p:nvPr/>
        </p:nvSpPr>
        <p:spPr bwMode="auto">
          <a:xfrm>
            <a:off x="1400175" y="1039813"/>
            <a:ext cx="1104900" cy="1535112"/>
          </a:xfrm>
          <a:custGeom>
            <a:avLst/>
            <a:gdLst>
              <a:gd name="T0" fmla="*/ 1754028750 w 696"/>
              <a:gd name="T1" fmla="*/ 0 h 967"/>
              <a:gd name="T2" fmla="*/ 997981875 w 696"/>
              <a:gd name="T3" fmla="*/ 420865163 h 967"/>
              <a:gd name="T4" fmla="*/ 352821875 w 696"/>
              <a:gd name="T5" fmla="*/ 1066024953 h 967"/>
              <a:gd name="T6" fmla="*/ 45362813 w 696"/>
              <a:gd name="T7" fmla="*/ 1905237504 h 967"/>
              <a:gd name="T8" fmla="*/ 73085325 w 696"/>
              <a:gd name="T9" fmla="*/ 2147483647 h 9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6" h="967">
                <a:moveTo>
                  <a:pt x="696" y="0"/>
                </a:moveTo>
                <a:cubicBezTo>
                  <a:pt x="592" y="48"/>
                  <a:pt x="489" y="97"/>
                  <a:pt x="396" y="167"/>
                </a:cubicBezTo>
                <a:cubicBezTo>
                  <a:pt x="303" y="237"/>
                  <a:pt x="203" y="325"/>
                  <a:pt x="140" y="423"/>
                </a:cubicBezTo>
                <a:cubicBezTo>
                  <a:pt x="77" y="521"/>
                  <a:pt x="36" y="665"/>
                  <a:pt x="18" y="756"/>
                </a:cubicBezTo>
                <a:cubicBezTo>
                  <a:pt x="0" y="847"/>
                  <a:pt x="14" y="907"/>
                  <a:pt x="29" y="967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756" name="Group 20"/>
          <p:cNvGrpSpPr/>
          <p:nvPr/>
        </p:nvGrpSpPr>
        <p:grpSpPr bwMode="auto">
          <a:xfrm>
            <a:off x="4089400" y="903288"/>
            <a:ext cx="2162175" cy="2420937"/>
            <a:chOff x="2576" y="569"/>
            <a:chExt cx="1362" cy="1525"/>
          </a:xfrm>
        </p:grpSpPr>
        <p:sp>
          <p:nvSpPr>
            <p:cNvPr id="29770" name="Oval 21"/>
            <p:cNvSpPr>
              <a:spLocks noChangeArrowheads="1"/>
            </p:cNvSpPr>
            <p:nvPr/>
          </p:nvSpPr>
          <p:spPr bwMode="auto">
            <a:xfrm>
              <a:off x="3283" y="56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1" name="Oval 22"/>
            <p:cNvSpPr>
              <a:spLocks noChangeArrowheads="1"/>
            </p:cNvSpPr>
            <p:nvPr/>
          </p:nvSpPr>
          <p:spPr bwMode="auto">
            <a:xfrm>
              <a:off x="3601" y="89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2" name="Oval 23"/>
            <p:cNvSpPr>
              <a:spLocks noChangeArrowheads="1"/>
            </p:cNvSpPr>
            <p:nvPr/>
          </p:nvSpPr>
          <p:spPr bwMode="auto">
            <a:xfrm>
              <a:off x="2941" y="89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3" name="Oval 24"/>
            <p:cNvSpPr>
              <a:spLocks noChangeArrowheads="1"/>
            </p:cNvSpPr>
            <p:nvPr/>
          </p:nvSpPr>
          <p:spPr bwMode="auto">
            <a:xfrm>
              <a:off x="3726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4" name="Oval 25"/>
            <p:cNvSpPr>
              <a:spLocks noChangeArrowheads="1"/>
            </p:cNvSpPr>
            <p:nvPr/>
          </p:nvSpPr>
          <p:spPr bwMode="auto">
            <a:xfrm>
              <a:off x="3400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5" name="Oval 26"/>
            <p:cNvSpPr>
              <a:spLocks noChangeArrowheads="1"/>
            </p:cNvSpPr>
            <p:nvPr/>
          </p:nvSpPr>
          <p:spPr bwMode="auto">
            <a:xfrm>
              <a:off x="3074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6" name="Oval 27"/>
            <p:cNvSpPr>
              <a:spLocks noChangeArrowheads="1"/>
            </p:cNvSpPr>
            <p:nvPr/>
          </p:nvSpPr>
          <p:spPr bwMode="auto">
            <a:xfrm>
              <a:off x="2748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7" name="Oval 28"/>
            <p:cNvSpPr>
              <a:spLocks noChangeArrowheads="1"/>
            </p:cNvSpPr>
            <p:nvPr/>
          </p:nvSpPr>
          <p:spPr bwMode="auto">
            <a:xfrm>
              <a:off x="2576" y="156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78" name="Line 29"/>
            <p:cNvSpPr>
              <a:spLocks noChangeShapeType="1"/>
            </p:cNvSpPr>
            <p:nvPr/>
          </p:nvSpPr>
          <p:spPr bwMode="auto">
            <a:xfrm flipH="1">
              <a:off x="3141" y="740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9" name="Line 30"/>
            <p:cNvSpPr>
              <a:spLocks noChangeShapeType="1"/>
            </p:cNvSpPr>
            <p:nvPr/>
          </p:nvSpPr>
          <p:spPr bwMode="auto">
            <a:xfrm flipH="1">
              <a:off x="2897" y="1084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0" name="Line 31"/>
            <p:cNvSpPr>
              <a:spLocks noChangeShapeType="1"/>
            </p:cNvSpPr>
            <p:nvPr/>
          </p:nvSpPr>
          <p:spPr bwMode="auto">
            <a:xfrm>
              <a:off x="3463" y="729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1" name="Line 32"/>
            <p:cNvSpPr>
              <a:spLocks noChangeShapeType="1"/>
            </p:cNvSpPr>
            <p:nvPr/>
          </p:nvSpPr>
          <p:spPr bwMode="auto">
            <a:xfrm>
              <a:off x="3741" y="1095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2" name="Line 33"/>
            <p:cNvSpPr>
              <a:spLocks noChangeShapeType="1"/>
            </p:cNvSpPr>
            <p:nvPr/>
          </p:nvSpPr>
          <p:spPr bwMode="auto">
            <a:xfrm>
              <a:off x="3086" y="1073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3" name="Line 34"/>
            <p:cNvSpPr>
              <a:spLocks noChangeShapeType="1"/>
            </p:cNvSpPr>
            <p:nvPr/>
          </p:nvSpPr>
          <p:spPr bwMode="auto">
            <a:xfrm flipH="1">
              <a:off x="3541" y="1106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4" name="Text Box 35"/>
            <p:cNvSpPr txBox="1">
              <a:spLocks noChangeArrowheads="1"/>
            </p:cNvSpPr>
            <p:nvPr/>
          </p:nvSpPr>
          <p:spPr bwMode="auto">
            <a:xfrm>
              <a:off x="2709" y="1838"/>
              <a:ext cx="76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4772" name="Freeform 36"/>
          <p:cNvSpPr/>
          <p:nvPr/>
        </p:nvSpPr>
        <p:spPr bwMode="auto">
          <a:xfrm>
            <a:off x="5521325" y="987425"/>
            <a:ext cx="493713" cy="493713"/>
          </a:xfrm>
          <a:custGeom>
            <a:avLst/>
            <a:gdLst>
              <a:gd name="T0" fmla="*/ 0 w 311"/>
              <a:gd name="T1" fmla="*/ 0 h 311"/>
              <a:gd name="T2" fmla="*/ 589717160 w 311"/>
              <a:gd name="T3" fmla="*/ 365423820 h 311"/>
              <a:gd name="T4" fmla="*/ 783770181 w 311"/>
              <a:gd name="T5" fmla="*/ 783770181 h 3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1" h="311">
                <a:moveTo>
                  <a:pt x="0" y="0"/>
                </a:moveTo>
                <a:cubicBezTo>
                  <a:pt x="91" y="46"/>
                  <a:pt x="182" y="93"/>
                  <a:pt x="234" y="145"/>
                </a:cubicBezTo>
                <a:cubicBezTo>
                  <a:pt x="286" y="197"/>
                  <a:pt x="298" y="254"/>
                  <a:pt x="311" y="311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73" name="Freeform 37"/>
          <p:cNvSpPr/>
          <p:nvPr/>
        </p:nvSpPr>
        <p:spPr bwMode="auto">
          <a:xfrm>
            <a:off x="6051550" y="1622425"/>
            <a:ext cx="228600" cy="511175"/>
          </a:xfrm>
          <a:custGeom>
            <a:avLst/>
            <a:gdLst>
              <a:gd name="T0" fmla="*/ 0 w 144"/>
              <a:gd name="T1" fmla="*/ 0 h 322"/>
              <a:gd name="T2" fmla="*/ 307459063 w 144"/>
              <a:gd name="T3" fmla="*/ 335181575 h 322"/>
              <a:gd name="T4" fmla="*/ 335181575 w 144"/>
              <a:gd name="T5" fmla="*/ 811490313 h 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322">
                <a:moveTo>
                  <a:pt x="0" y="0"/>
                </a:moveTo>
                <a:cubicBezTo>
                  <a:pt x="50" y="39"/>
                  <a:pt x="100" y="79"/>
                  <a:pt x="122" y="133"/>
                </a:cubicBezTo>
                <a:cubicBezTo>
                  <a:pt x="144" y="187"/>
                  <a:pt x="137" y="296"/>
                  <a:pt x="133" y="322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774" name="Group 38"/>
          <p:cNvGrpSpPr/>
          <p:nvPr/>
        </p:nvGrpSpPr>
        <p:grpSpPr bwMode="auto">
          <a:xfrm>
            <a:off x="6570663" y="879475"/>
            <a:ext cx="2162175" cy="2420938"/>
            <a:chOff x="4139" y="554"/>
            <a:chExt cx="1362" cy="1525"/>
          </a:xfrm>
        </p:grpSpPr>
        <p:sp>
          <p:nvSpPr>
            <p:cNvPr id="29755" name="Oval 39"/>
            <p:cNvSpPr>
              <a:spLocks noChangeArrowheads="1"/>
            </p:cNvSpPr>
            <p:nvPr/>
          </p:nvSpPr>
          <p:spPr bwMode="auto">
            <a:xfrm>
              <a:off x="4846" y="55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56" name="Oval 40"/>
            <p:cNvSpPr>
              <a:spLocks noChangeArrowheads="1"/>
            </p:cNvSpPr>
            <p:nvPr/>
          </p:nvSpPr>
          <p:spPr bwMode="auto">
            <a:xfrm>
              <a:off x="5164" y="8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57" name="Oval 41"/>
            <p:cNvSpPr>
              <a:spLocks noChangeArrowheads="1"/>
            </p:cNvSpPr>
            <p:nvPr/>
          </p:nvSpPr>
          <p:spPr bwMode="auto">
            <a:xfrm>
              <a:off x="4504" y="87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58" name="Oval 42"/>
            <p:cNvSpPr>
              <a:spLocks noChangeArrowheads="1"/>
            </p:cNvSpPr>
            <p:nvPr/>
          </p:nvSpPr>
          <p:spPr bwMode="auto">
            <a:xfrm>
              <a:off x="5289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59" name="Oval 43"/>
            <p:cNvSpPr>
              <a:spLocks noChangeArrowheads="1"/>
            </p:cNvSpPr>
            <p:nvPr/>
          </p:nvSpPr>
          <p:spPr bwMode="auto">
            <a:xfrm>
              <a:off x="4963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60" name="Oval 44"/>
            <p:cNvSpPr>
              <a:spLocks noChangeArrowheads="1"/>
            </p:cNvSpPr>
            <p:nvPr/>
          </p:nvSpPr>
          <p:spPr bwMode="auto">
            <a:xfrm>
              <a:off x="4637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61" name="Oval 45"/>
            <p:cNvSpPr>
              <a:spLocks noChangeArrowheads="1"/>
            </p:cNvSpPr>
            <p:nvPr/>
          </p:nvSpPr>
          <p:spPr bwMode="auto">
            <a:xfrm>
              <a:off x="4311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62" name="Oval 46"/>
            <p:cNvSpPr>
              <a:spLocks noChangeArrowheads="1"/>
            </p:cNvSpPr>
            <p:nvPr/>
          </p:nvSpPr>
          <p:spPr bwMode="auto">
            <a:xfrm>
              <a:off x="4139" y="154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63" name="Line 47"/>
            <p:cNvSpPr>
              <a:spLocks noChangeShapeType="1"/>
            </p:cNvSpPr>
            <p:nvPr/>
          </p:nvSpPr>
          <p:spPr bwMode="auto">
            <a:xfrm flipH="1">
              <a:off x="4704" y="725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4" name="Line 48"/>
            <p:cNvSpPr>
              <a:spLocks noChangeShapeType="1"/>
            </p:cNvSpPr>
            <p:nvPr/>
          </p:nvSpPr>
          <p:spPr bwMode="auto">
            <a:xfrm flipH="1">
              <a:off x="4460" y="1069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5" name="Line 49"/>
            <p:cNvSpPr>
              <a:spLocks noChangeShapeType="1"/>
            </p:cNvSpPr>
            <p:nvPr/>
          </p:nvSpPr>
          <p:spPr bwMode="auto">
            <a:xfrm>
              <a:off x="5026" y="714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6" name="Line 50"/>
            <p:cNvSpPr>
              <a:spLocks noChangeShapeType="1"/>
            </p:cNvSpPr>
            <p:nvPr/>
          </p:nvSpPr>
          <p:spPr bwMode="auto">
            <a:xfrm>
              <a:off x="5304" y="1080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7" name="Line 51"/>
            <p:cNvSpPr>
              <a:spLocks noChangeShapeType="1"/>
            </p:cNvSpPr>
            <p:nvPr/>
          </p:nvSpPr>
          <p:spPr bwMode="auto">
            <a:xfrm>
              <a:off x="4649" y="1058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8" name="Line 52"/>
            <p:cNvSpPr>
              <a:spLocks noChangeShapeType="1"/>
            </p:cNvSpPr>
            <p:nvPr/>
          </p:nvSpPr>
          <p:spPr bwMode="auto">
            <a:xfrm flipH="1">
              <a:off x="5104" y="1091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9" name="Text Box 53"/>
            <p:cNvSpPr txBox="1">
              <a:spLocks noChangeArrowheads="1"/>
            </p:cNvSpPr>
            <p:nvPr/>
          </p:nvSpPr>
          <p:spPr bwMode="auto">
            <a:xfrm>
              <a:off x="4272" y="1823"/>
              <a:ext cx="76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4790" name="Freeform 54"/>
          <p:cNvSpPr/>
          <p:nvPr/>
        </p:nvSpPr>
        <p:spPr bwMode="auto">
          <a:xfrm>
            <a:off x="7991475" y="917575"/>
            <a:ext cx="723900" cy="1093788"/>
          </a:xfrm>
          <a:custGeom>
            <a:avLst/>
            <a:gdLst>
              <a:gd name="T0" fmla="*/ 0 w 456"/>
              <a:gd name="T1" fmla="*/ 0 h 689"/>
              <a:gd name="T2" fmla="*/ 811490313 w 456"/>
              <a:gd name="T3" fmla="*/ 504031480 h 689"/>
              <a:gd name="T4" fmla="*/ 1149191250 w 456"/>
              <a:gd name="T5" fmla="*/ 1736389244 h 6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689">
                <a:moveTo>
                  <a:pt x="0" y="0"/>
                </a:moveTo>
                <a:cubicBezTo>
                  <a:pt x="123" y="42"/>
                  <a:pt x="246" y="85"/>
                  <a:pt x="322" y="200"/>
                </a:cubicBezTo>
                <a:cubicBezTo>
                  <a:pt x="398" y="315"/>
                  <a:pt x="436" y="608"/>
                  <a:pt x="456" y="689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791" name="Group 55"/>
          <p:cNvGrpSpPr/>
          <p:nvPr/>
        </p:nvGrpSpPr>
        <p:grpSpPr bwMode="auto">
          <a:xfrm>
            <a:off x="534988" y="3333750"/>
            <a:ext cx="2162175" cy="2420938"/>
            <a:chOff x="268" y="2472"/>
            <a:chExt cx="1362" cy="1525"/>
          </a:xfrm>
        </p:grpSpPr>
        <p:sp>
          <p:nvSpPr>
            <p:cNvPr id="29741" name="Oval 56"/>
            <p:cNvSpPr>
              <a:spLocks noChangeArrowheads="1"/>
            </p:cNvSpPr>
            <p:nvPr/>
          </p:nvSpPr>
          <p:spPr bwMode="auto">
            <a:xfrm>
              <a:off x="975" y="247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2" name="Oval 57"/>
            <p:cNvSpPr>
              <a:spLocks noChangeArrowheads="1"/>
            </p:cNvSpPr>
            <p:nvPr/>
          </p:nvSpPr>
          <p:spPr bwMode="auto">
            <a:xfrm>
              <a:off x="1293" y="28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3" name="Oval 58"/>
            <p:cNvSpPr>
              <a:spLocks noChangeArrowheads="1"/>
            </p:cNvSpPr>
            <p:nvPr/>
          </p:nvSpPr>
          <p:spPr bwMode="auto">
            <a:xfrm>
              <a:off x="633" y="27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4" name="Oval 59"/>
            <p:cNvSpPr>
              <a:spLocks noChangeArrowheads="1"/>
            </p:cNvSpPr>
            <p:nvPr/>
          </p:nvSpPr>
          <p:spPr bwMode="auto">
            <a:xfrm>
              <a:off x="1418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5" name="Oval 60"/>
            <p:cNvSpPr>
              <a:spLocks noChangeArrowheads="1"/>
            </p:cNvSpPr>
            <p:nvPr/>
          </p:nvSpPr>
          <p:spPr bwMode="auto">
            <a:xfrm>
              <a:off x="1092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6" name="Oval 61"/>
            <p:cNvSpPr>
              <a:spLocks noChangeArrowheads="1"/>
            </p:cNvSpPr>
            <p:nvPr/>
          </p:nvSpPr>
          <p:spPr bwMode="auto">
            <a:xfrm>
              <a:off x="766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7" name="Oval 62"/>
            <p:cNvSpPr>
              <a:spLocks noChangeArrowheads="1"/>
            </p:cNvSpPr>
            <p:nvPr/>
          </p:nvSpPr>
          <p:spPr bwMode="auto">
            <a:xfrm>
              <a:off x="440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8" name="Oval 63"/>
            <p:cNvSpPr>
              <a:spLocks noChangeArrowheads="1"/>
            </p:cNvSpPr>
            <p:nvPr/>
          </p:nvSpPr>
          <p:spPr bwMode="auto">
            <a:xfrm>
              <a:off x="268" y="346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49" name="Line 64"/>
            <p:cNvSpPr>
              <a:spLocks noChangeShapeType="1"/>
            </p:cNvSpPr>
            <p:nvPr/>
          </p:nvSpPr>
          <p:spPr bwMode="auto">
            <a:xfrm flipH="1">
              <a:off x="833" y="2643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Line 65"/>
            <p:cNvSpPr>
              <a:spLocks noChangeShapeType="1"/>
            </p:cNvSpPr>
            <p:nvPr/>
          </p:nvSpPr>
          <p:spPr bwMode="auto">
            <a:xfrm flipH="1">
              <a:off x="589" y="2987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Line 66"/>
            <p:cNvSpPr>
              <a:spLocks noChangeShapeType="1"/>
            </p:cNvSpPr>
            <p:nvPr/>
          </p:nvSpPr>
          <p:spPr bwMode="auto">
            <a:xfrm>
              <a:off x="1155" y="2632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Line 67"/>
            <p:cNvSpPr>
              <a:spLocks noChangeShapeType="1"/>
            </p:cNvSpPr>
            <p:nvPr/>
          </p:nvSpPr>
          <p:spPr bwMode="auto">
            <a:xfrm>
              <a:off x="778" y="2976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Line 68"/>
            <p:cNvSpPr>
              <a:spLocks noChangeShapeType="1"/>
            </p:cNvSpPr>
            <p:nvPr/>
          </p:nvSpPr>
          <p:spPr bwMode="auto">
            <a:xfrm flipH="1">
              <a:off x="1233" y="3009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Text Box 69"/>
            <p:cNvSpPr txBox="1">
              <a:spLocks noChangeArrowheads="1"/>
            </p:cNvSpPr>
            <p:nvPr/>
          </p:nvSpPr>
          <p:spPr bwMode="auto">
            <a:xfrm>
              <a:off x="401" y="3741"/>
              <a:ext cx="100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4806" name="Freeform 70"/>
          <p:cNvSpPr/>
          <p:nvPr/>
        </p:nvSpPr>
        <p:spPr bwMode="auto">
          <a:xfrm>
            <a:off x="1143000" y="3352800"/>
            <a:ext cx="476250" cy="476250"/>
          </a:xfrm>
          <a:custGeom>
            <a:avLst/>
            <a:gdLst>
              <a:gd name="T0" fmla="*/ 756046875 w 300"/>
              <a:gd name="T1" fmla="*/ 0 h 300"/>
              <a:gd name="T2" fmla="*/ 224294700 w 300"/>
              <a:gd name="T3" fmla="*/ 224294700 h 300"/>
              <a:gd name="T4" fmla="*/ 0 w 300"/>
              <a:gd name="T5" fmla="*/ 756046875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0" h="300">
                <a:moveTo>
                  <a:pt x="300" y="0"/>
                </a:moveTo>
                <a:cubicBezTo>
                  <a:pt x="219" y="19"/>
                  <a:pt x="139" y="39"/>
                  <a:pt x="89" y="89"/>
                </a:cubicBezTo>
                <a:cubicBezTo>
                  <a:pt x="39" y="139"/>
                  <a:pt x="17" y="269"/>
                  <a:pt x="0" y="30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07" name="Freeform 71"/>
          <p:cNvSpPr/>
          <p:nvPr/>
        </p:nvSpPr>
        <p:spPr bwMode="auto">
          <a:xfrm>
            <a:off x="762000" y="3962400"/>
            <a:ext cx="263525" cy="465138"/>
          </a:xfrm>
          <a:custGeom>
            <a:avLst/>
            <a:gdLst>
              <a:gd name="T0" fmla="*/ 418345938 w 166"/>
              <a:gd name="T1" fmla="*/ 10080636 h 293"/>
              <a:gd name="T2" fmla="*/ 166330313 w 166"/>
              <a:gd name="T3" fmla="*/ 120967630 h 293"/>
              <a:gd name="T4" fmla="*/ 0 w 166"/>
              <a:gd name="T5" fmla="*/ 738407369 h 2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" h="293">
                <a:moveTo>
                  <a:pt x="166" y="4"/>
                </a:moveTo>
                <a:cubicBezTo>
                  <a:pt x="130" y="2"/>
                  <a:pt x="94" y="0"/>
                  <a:pt x="66" y="48"/>
                </a:cubicBezTo>
                <a:cubicBezTo>
                  <a:pt x="38" y="96"/>
                  <a:pt x="13" y="256"/>
                  <a:pt x="0" y="293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808" name="Group 72"/>
          <p:cNvGrpSpPr/>
          <p:nvPr/>
        </p:nvGrpSpPr>
        <p:grpSpPr bwMode="auto">
          <a:xfrm>
            <a:off x="3140075" y="3398838"/>
            <a:ext cx="2162175" cy="2420937"/>
            <a:chOff x="1909" y="2513"/>
            <a:chExt cx="1362" cy="1525"/>
          </a:xfrm>
        </p:grpSpPr>
        <p:sp>
          <p:nvSpPr>
            <p:cNvPr id="29727" name="Oval 73"/>
            <p:cNvSpPr>
              <a:spLocks noChangeArrowheads="1"/>
            </p:cNvSpPr>
            <p:nvPr/>
          </p:nvSpPr>
          <p:spPr bwMode="auto">
            <a:xfrm>
              <a:off x="2616" y="251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8" name="Oval 74"/>
            <p:cNvSpPr>
              <a:spLocks noChangeArrowheads="1"/>
            </p:cNvSpPr>
            <p:nvPr/>
          </p:nvSpPr>
          <p:spPr bwMode="auto">
            <a:xfrm>
              <a:off x="2934" y="284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9" name="Oval 75"/>
            <p:cNvSpPr>
              <a:spLocks noChangeArrowheads="1"/>
            </p:cNvSpPr>
            <p:nvPr/>
          </p:nvSpPr>
          <p:spPr bwMode="auto">
            <a:xfrm>
              <a:off x="2274" y="283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0" name="Oval 76"/>
            <p:cNvSpPr>
              <a:spLocks noChangeArrowheads="1"/>
            </p:cNvSpPr>
            <p:nvPr/>
          </p:nvSpPr>
          <p:spPr bwMode="auto">
            <a:xfrm>
              <a:off x="3059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1" name="Oval 77"/>
            <p:cNvSpPr>
              <a:spLocks noChangeArrowheads="1"/>
            </p:cNvSpPr>
            <p:nvPr/>
          </p:nvSpPr>
          <p:spPr bwMode="auto">
            <a:xfrm>
              <a:off x="2733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2" name="Oval 78"/>
            <p:cNvSpPr>
              <a:spLocks noChangeArrowheads="1"/>
            </p:cNvSpPr>
            <p:nvPr/>
          </p:nvSpPr>
          <p:spPr bwMode="auto">
            <a:xfrm>
              <a:off x="2407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3" name="Oval 79"/>
            <p:cNvSpPr>
              <a:spLocks noChangeArrowheads="1"/>
            </p:cNvSpPr>
            <p:nvPr/>
          </p:nvSpPr>
          <p:spPr bwMode="auto">
            <a:xfrm>
              <a:off x="2081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4" name="Oval 80"/>
            <p:cNvSpPr>
              <a:spLocks noChangeArrowheads="1"/>
            </p:cNvSpPr>
            <p:nvPr/>
          </p:nvSpPr>
          <p:spPr bwMode="auto">
            <a:xfrm>
              <a:off x="1909" y="350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35" name="Line 81"/>
            <p:cNvSpPr>
              <a:spLocks noChangeShapeType="1"/>
            </p:cNvSpPr>
            <p:nvPr/>
          </p:nvSpPr>
          <p:spPr bwMode="auto">
            <a:xfrm flipH="1">
              <a:off x="2474" y="2684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82"/>
            <p:cNvSpPr>
              <a:spLocks noChangeShapeType="1"/>
            </p:cNvSpPr>
            <p:nvPr/>
          </p:nvSpPr>
          <p:spPr bwMode="auto">
            <a:xfrm flipH="1">
              <a:off x="2230" y="3028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83"/>
            <p:cNvSpPr>
              <a:spLocks noChangeShapeType="1"/>
            </p:cNvSpPr>
            <p:nvPr/>
          </p:nvSpPr>
          <p:spPr bwMode="auto">
            <a:xfrm>
              <a:off x="2796" y="2673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84"/>
            <p:cNvSpPr>
              <a:spLocks noChangeShapeType="1"/>
            </p:cNvSpPr>
            <p:nvPr/>
          </p:nvSpPr>
          <p:spPr bwMode="auto">
            <a:xfrm>
              <a:off x="2419" y="3017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Line 85"/>
            <p:cNvSpPr>
              <a:spLocks noChangeShapeType="1"/>
            </p:cNvSpPr>
            <p:nvPr/>
          </p:nvSpPr>
          <p:spPr bwMode="auto">
            <a:xfrm flipH="1">
              <a:off x="2874" y="3050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Text Box 86"/>
            <p:cNvSpPr txBox="1">
              <a:spLocks noChangeArrowheads="1"/>
            </p:cNvSpPr>
            <p:nvPr/>
          </p:nvSpPr>
          <p:spPr bwMode="auto">
            <a:xfrm>
              <a:off x="2042" y="3782"/>
              <a:ext cx="100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</a:t>
              </a:r>
              <a:endParaRPr kumimoji="1" lang="en-US" altLang="zh-CN" sz="2000">
                <a:ea typeface="宋体" pitchFamily="2" charset="-122"/>
              </a:endParaRPr>
            </a:p>
          </p:txBody>
        </p:sp>
      </p:grpSp>
      <p:sp>
        <p:nvSpPr>
          <p:cNvPr id="244823" name="Freeform 87"/>
          <p:cNvSpPr/>
          <p:nvPr/>
        </p:nvSpPr>
        <p:spPr bwMode="auto">
          <a:xfrm>
            <a:off x="4343400" y="3733800"/>
            <a:ext cx="193675" cy="758825"/>
          </a:xfrm>
          <a:custGeom>
            <a:avLst/>
            <a:gdLst>
              <a:gd name="T0" fmla="*/ 0 w 122"/>
              <a:gd name="T1" fmla="*/ 0 h 478"/>
              <a:gd name="T2" fmla="*/ 307459063 w 122"/>
              <a:gd name="T3" fmla="*/ 1204634688 h 4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" h="478">
                <a:moveTo>
                  <a:pt x="0" y="0"/>
                </a:moveTo>
                <a:cubicBezTo>
                  <a:pt x="53" y="198"/>
                  <a:pt x="107" y="397"/>
                  <a:pt x="122" y="478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24" name="Freeform 88"/>
          <p:cNvSpPr/>
          <p:nvPr/>
        </p:nvSpPr>
        <p:spPr bwMode="auto">
          <a:xfrm>
            <a:off x="7391400" y="3505200"/>
            <a:ext cx="546100" cy="511175"/>
          </a:xfrm>
          <a:custGeom>
            <a:avLst/>
            <a:gdLst>
              <a:gd name="T0" fmla="*/ 0 w 344"/>
              <a:gd name="T1" fmla="*/ 0 h 322"/>
              <a:gd name="T2" fmla="*/ 587197200 w 344"/>
              <a:gd name="T3" fmla="*/ 279738138 h 322"/>
              <a:gd name="T4" fmla="*/ 866933750 w 344"/>
              <a:gd name="T5" fmla="*/ 811490313 h 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322">
                <a:moveTo>
                  <a:pt x="0" y="0"/>
                </a:moveTo>
                <a:cubicBezTo>
                  <a:pt x="88" y="28"/>
                  <a:pt x="176" y="57"/>
                  <a:pt x="233" y="111"/>
                </a:cubicBezTo>
                <a:cubicBezTo>
                  <a:pt x="290" y="165"/>
                  <a:pt x="331" y="287"/>
                  <a:pt x="344" y="322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825" name="Group 89"/>
          <p:cNvGrpSpPr/>
          <p:nvPr/>
        </p:nvGrpSpPr>
        <p:grpSpPr bwMode="auto">
          <a:xfrm>
            <a:off x="5867400" y="3429000"/>
            <a:ext cx="2187575" cy="2420938"/>
            <a:chOff x="3627" y="2532"/>
            <a:chExt cx="1378" cy="1525"/>
          </a:xfrm>
        </p:grpSpPr>
        <p:sp>
          <p:nvSpPr>
            <p:cNvPr id="29714" name="Oval 90"/>
            <p:cNvSpPr>
              <a:spLocks noChangeArrowheads="1"/>
            </p:cNvSpPr>
            <p:nvPr/>
          </p:nvSpPr>
          <p:spPr bwMode="auto">
            <a:xfrm>
              <a:off x="4334" y="253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65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5" name="Oval 91"/>
            <p:cNvSpPr>
              <a:spLocks noChangeArrowheads="1"/>
            </p:cNvSpPr>
            <p:nvPr/>
          </p:nvSpPr>
          <p:spPr bwMode="auto">
            <a:xfrm>
              <a:off x="4652" y="286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49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6" name="Oval 92"/>
            <p:cNvSpPr>
              <a:spLocks noChangeArrowheads="1"/>
            </p:cNvSpPr>
            <p:nvPr/>
          </p:nvSpPr>
          <p:spPr bwMode="auto">
            <a:xfrm>
              <a:off x="3992" y="285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50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7" name="Oval 93"/>
            <p:cNvSpPr>
              <a:spLocks noChangeArrowheads="1"/>
            </p:cNvSpPr>
            <p:nvPr/>
          </p:nvSpPr>
          <p:spPr bwMode="auto">
            <a:xfrm>
              <a:off x="4777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27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8" name="Oval 94"/>
            <p:cNvSpPr>
              <a:spLocks noChangeArrowheads="1"/>
            </p:cNvSpPr>
            <p:nvPr/>
          </p:nvSpPr>
          <p:spPr bwMode="auto">
            <a:xfrm>
              <a:off x="4451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19" name="Oval 95"/>
            <p:cNvSpPr>
              <a:spLocks noChangeArrowheads="1"/>
            </p:cNvSpPr>
            <p:nvPr/>
          </p:nvSpPr>
          <p:spPr bwMode="auto">
            <a:xfrm>
              <a:off x="4125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76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0" name="Oval 96"/>
            <p:cNvSpPr>
              <a:spLocks noChangeArrowheads="1"/>
            </p:cNvSpPr>
            <p:nvPr/>
          </p:nvSpPr>
          <p:spPr bwMode="auto">
            <a:xfrm>
              <a:off x="3799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97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1" name="Oval 97"/>
            <p:cNvSpPr>
              <a:spLocks noChangeArrowheads="1"/>
            </p:cNvSpPr>
            <p:nvPr/>
          </p:nvSpPr>
          <p:spPr bwMode="auto">
            <a:xfrm>
              <a:off x="3627" y="352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ea typeface="宋体" pitchFamily="2" charset="-122"/>
                </a:rPr>
                <a:t>13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2" name="Line 98"/>
            <p:cNvSpPr>
              <a:spLocks noChangeShapeType="1"/>
            </p:cNvSpPr>
            <p:nvPr/>
          </p:nvSpPr>
          <p:spPr bwMode="auto">
            <a:xfrm flipH="1">
              <a:off x="4192" y="2703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99"/>
            <p:cNvSpPr>
              <a:spLocks noChangeShapeType="1"/>
            </p:cNvSpPr>
            <p:nvPr/>
          </p:nvSpPr>
          <p:spPr bwMode="auto">
            <a:xfrm>
              <a:off x="4514" y="2692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100"/>
            <p:cNvSpPr>
              <a:spLocks noChangeShapeType="1"/>
            </p:cNvSpPr>
            <p:nvPr/>
          </p:nvSpPr>
          <p:spPr bwMode="auto">
            <a:xfrm>
              <a:off x="4137" y="3036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Text Box 101"/>
            <p:cNvSpPr txBox="1">
              <a:spLocks noChangeArrowheads="1"/>
            </p:cNvSpPr>
            <p:nvPr/>
          </p:nvSpPr>
          <p:spPr bwMode="auto">
            <a:xfrm>
              <a:off x="3760" y="3801"/>
              <a:ext cx="1245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ea typeface="宋体" pitchFamily="2" charset="-122"/>
                </a:rPr>
                <a:t>输出：</a:t>
              </a:r>
              <a:r>
                <a:rPr kumimoji="1" lang="en-US" altLang="zh-CN" sz="2000">
                  <a:ea typeface="宋体" pitchFamily="2" charset="-122"/>
                </a:rPr>
                <a:t>13  27  38</a:t>
              </a:r>
              <a:endParaRPr kumimoji="1" lang="en-US" altLang="zh-CN" sz="2000">
                <a:ea typeface="宋体" pitchFamily="2" charset="-122"/>
              </a:endParaRPr>
            </a:p>
          </p:txBody>
        </p:sp>
        <p:sp>
          <p:nvSpPr>
            <p:cNvPr id="29726" name="Line 102"/>
            <p:cNvSpPr>
              <a:spLocks noChangeShapeType="1"/>
            </p:cNvSpPr>
            <p:nvPr/>
          </p:nvSpPr>
          <p:spPr bwMode="auto">
            <a:xfrm flipH="1">
              <a:off x="3945" y="3044"/>
              <a:ext cx="11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4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4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4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44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4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44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44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44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autoUpdateAnimBg="0" build="p"/>
      <p:bldP spid="244755" grpId="0" animBg="1"/>
      <p:bldP spid="244772" grpId="0" animBg="1"/>
      <p:bldP spid="244773" grpId="0" animBg="1"/>
      <p:bldP spid="244790" grpId="0" animBg="1"/>
      <p:bldP spid="244806" grpId="0" animBg="1"/>
      <p:bldP spid="244807" grpId="0" animBg="1"/>
      <p:bldP spid="244823" grpId="0" animBg="1"/>
      <p:bldP spid="24482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66"/>
      </a:dk1>
      <a:lt1>
        <a:srgbClr val="FFFFFF"/>
      </a:lt1>
      <a:dk2>
        <a:srgbClr val="CC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56"/>
      </a:accent4>
      <a:accent5>
        <a:srgbClr val="CACAFF"/>
      </a:accent5>
      <a:accent6>
        <a:srgbClr val="8A8AB9"/>
      </a:accent6>
      <a:hlink>
        <a:srgbClr val="CC0000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66"/>
        </a:dk1>
        <a:lt1>
          <a:srgbClr val="FFFFFF"/>
        </a:lt1>
        <a:dk2>
          <a:srgbClr val="CC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8A8AB9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1648</Words>
  <Application>WPS 演示</Application>
  <PresentationFormat>全屏显示(4:3)</PresentationFormat>
  <Paragraphs>585</Paragraphs>
  <Slides>11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Liberation Sans</vt:lpstr>
      <vt:lpstr>仿宋_GB2312</vt:lpstr>
      <vt:lpstr>文泉驿微米黑</vt:lpstr>
      <vt:lpstr>华文新魏</vt:lpstr>
      <vt:lpstr>楷体_GB2312</vt:lpstr>
      <vt:lpstr>Symbol</vt:lpstr>
      <vt:lpstr>微软雅黑</vt:lpstr>
      <vt:lpstr>宋体</vt:lpstr>
      <vt:lpstr>Arial Unicode MS</vt:lpstr>
      <vt:lpstr>Pixel</vt:lpstr>
      <vt:lpstr>PowerPoint 演示文稿</vt:lpstr>
      <vt:lpstr>PowerPoint 演示文稿</vt:lpstr>
      <vt:lpstr>PowerPoint 演示文稿</vt:lpstr>
      <vt:lpstr>PowerPoint 演示文稿</vt:lpstr>
      <vt:lpstr>9.4.3  堆排序 (Heap Sort)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scrutiny</cp:lastModifiedBy>
  <cp:revision>147</cp:revision>
  <dcterms:created xsi:type="dcterms:W3CDTF">2019-10-04T13:45:33Z</dcterms:created>
  <dcterms:modified xsi:type="dcterms:W3CDTF">2019-10-04T13:45:33Z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