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62" r:id="rId4"/>
    <p:sldId id="263" r:id="rId5"/>
    <p:sldId id="264" r:id="rId6"/>
    <p:sldId id="265" r:id="rId7"/>
    <p:sldId id="266" r:id="rId8"/>
    <p:sldId id="267" r:id="rId9"/>
    <p:sldId id="268" r:id="rId10"/>
    <p:sldId id="269" r:id="rId11"/>
    <p:sldId id="270" r:id="rId12"/>
    <p:sldId id="271" r:id="rId13"/>
    <p:sldId id="275" r:id="rId14"/>
    <p:sldId id="276"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60" d="100"/>
          <a:sy n="60" d="100"/>
        </p:scale>
        <p:origin x="1140" y="348"/>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hasCustomPrompt="1"/>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endParaRPr lang="zh-CN" altLang="en-US" smtClean="0"/>
          </a:p>
        </p:txBody>
      </p:sp>
      <p:sp>
        <p:nvSpPr>
          <p:cNvPr id="3" name="Text Placeholder 2"/>
          <p:cNvSpPr>
            <a:spLocks noGrp="1"/>
          </p:cNvSpPr>
          <p:nvPr>
            <p:ph type="body" idx="1" hasCustomPrompt="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endParaRPr lang="en-US" sz="8000" baseline="0" dirty="0">
              <a:ln w="3175" cmpd="sng">
                <a:noFill/>
              </a:ln>
              <a:solidFill>
                <a:schemeClr val="accent1"/>
              </a:solidFill>
              <a:effectLst/>
              <a:latin typeface="Arial"/>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endParaRPr lang="en-US" sz="8000" baseline="0" dirty="0">
              <a:ln w="3175" cmpd="sng">
                <a:noFill/>
              </a:ln>
              <a:solidFill>
                <a:schemeClr val="accent1"/>
              </a:solidFill>
              <a:effectLst/>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hasCustomPrompt="1"/>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endParaRPr lang="zh-CN" altLang="en-US" smtClean="0"/>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endParaRPr lang="en-US" sz="8000" baseline="0" dirty="0">
              <a:ln w="3175" cmpd="sng">
                <a:noFill/>
              </a:ln>
              <a:solidFill>
                <a:schemeClr val="accent1"/>
              </a:solidFill>
              <a:effectLst/>
              <a:latin typeface="Arial"/>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endParaRPr lang="en-US" sz="8000" baseline="0" dirty="0">
              <a:ln w="3175" cmpd="sng">
                <a:noFill/>
              </a:ln>
              <a:solidFill>
                <a:schemeClr val="accent1"/>
              </a:solidFill>
              <a:effectLst/>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hasCustomPrompt="1"/>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endParaRPr lang="zh-CN" altLang="en-US" smtClean="0"/>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2589212" y="627405"/>
            <a:ext cx="6477000" cy="5283817"/>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2589212" y="2133600"/>
            <a:ext cx="8915400" cy="3777622"/>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2589212" y="2133600"/>
            <a:ext cx="4313864" cy="3777622"/>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7190747" y="2126222"/>
            <a:ext cx="4313864" cy="3777622"/>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2589212" y="2548966"/>
            <a:ext cx="4342893" cy="3354060"/>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7166957" y="2545738"/>
            <a:ext cx="4338674" cy="3354060"/>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6323012" y="446088"/>
            <a:ext cx="5181600" cy="5414963"/>
          </a:xfrm>
        </p:spPr>
        <p:txBody>
          <a:bodyPr anchor="ct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hasCustomPrompt="1"/>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41968" y="592574"/>
            <a:ext cx="4030923" cy="830997"/>
          </a:xfrm>
          <a:prstGeom prst="rect">
            <a:avLst/>
          </a:prstGeom>
        </p:spPr>
        <p:txBody>
          <a:bodyPr wrap="square">
            <a:spAutoFit/>
          </a:bodyPr>
          <a:lstStyle/>
          <a:p>
            <a:r>
              <a:rPr lang="zh-CN" altLang="en-US" sz="2400" b="1" smtClean="0">
                <a:latin typeface="Microsoft YaHei" panose="020B0503020204020204" pitchFamily="34" charset="-122"/>
                <a:ea typeface="Microsoft YaHei" panose="020B0503020204020204" pitchFamily="34" charset="-122"/>
              </a:rPr>
              <a:t>第一题</a:t>
            </a:r>
            <a:endParaRPr lang="en-US" altLang="zh-CN" sz="2400" b="1" smtClean="0">
              <a:latin typeface="Microsoft YaHei" panose="020B0503020204020204" pitchFamily="34" charset="-122"/>
              <a:ea typeface="Microsoft YaHei" panose="020B0503020204020204" pitchFamily="34" charset="-122"/>
            </a:endParaRPr>
          </a:p>
          <a:p>
            <a:r>
              <a:rPr lang="zh-CN" altLang="en-US" sz="2400" b="1" smtClean="0">
                <a:latin typeface="Microsoft YaHei" panose="020B0503020204020204" pitchFamily="34" charset="-122"/>
                <a:ea typeface="Microsoft YaHei" panose="020B0503020204020204" pitchFamily="34" charset="-122"/>
              </a:rPr>
              <a:t>水</a:t>
            </a:r>
            <a:r>
              <a:rPr lang="zh-CN" altLang="en-US" sz="2400" b="1">
                <a:latin typeface="Microsoft YaHei" panose="020B0503020204020204" pitchFamily="34" charset="-122"/>
                <a:ea typeface="Microsoft YaHei" panose="020B0503020204020204" pitchFamily="34" charset="-122"/>
              </a:rPr>
              <a:t>下</a:t>
            </a:r>
            <a:r>
              <a:rPr lang="zh-CN" altLang="en-US" sz="2400" b="1" smtClean="0">
                <a:latin typeface="Microsoft YaHei" panose="020B0503020204020204" pitchFamily="34" charset="-122"/>
                <a:ea typeface="Microsoft YaHei" panose="020B0503020204020204" pitchFamily="34" charset="-122"/>
              </a:rPr>
              <a:t>探测器 </a:t>
            </a:r>
            <a:r>
              <a:rPr lang="en-US" altLang="zh-CN" sz="2400" b="1" smtClean="0">
                <a:latin typeface="Microsoft YaHei" panose="020B0503020204020204" pitchFamily="34" charset="-122"/>
                <a:ea typeface="Microsoft YaHei" panose="020B0503020204020204" pitchFamily="34" charset="-122"/>
              </a:rPr>
              <a:t>deep.cpp</a:t>
            </a:r>
            <a:endParaRPr lang="zh-CN" altLang="en-US" sz="2400"/>
          </a:p>
        </p:txBody>
      </p:sp>
      <p:sp>
        <p:nvSpPr>
          <p:cNvPr id="5" name="矩形 4"/>
          <p:cNvSpPr/>
          <p:nvPr/>
        </p:nvSpPr>
        <p:spPr>
          <a:xfrm>
            <a:off x="1663337" y="1558726"/>
            <a:ext cx="8499566" cy="4247317"/>
          </a:xfrm>
          <a:prstGeom prst="rect">
            <a:avLst/>
          </a:prstGeom>
        </p:spPr>
        <p:txBody>
          <a:bodyPr wrap="square">
            <a:spAutoFit/>
          </a:bodyPr>
          <a:lstStyle/>
          <a:p>
            <a:pPr>
              <a:lnSpc>
                <a:spcPct val="150000"/>
              </a:lnSpc>
            </a:pPr>
            <a:r>
              <a:rPr lang="zh-CN" altLang="en-US" sz="2000" b="1" smtClean="0">
                <a:latin typeface="微软雅黑" panose="020B0503020204020204" pitchFamily="34" charset="-122"/>
                <a:ea typeface="微软雅黑" panose="020B0503020204020204" pitchFamily="34" charset="-122"/>
              </a:rPr>
              <a:t>原理：</a:t>
            </a:r>
            <a:endParaRPr lang="en-US" altLang="zh-CN" sz="2000" b="1" smtClean="0">
              <a:latin typeface="微软雅黑" panose="020B0503020204020204" pitchFamily="34" charset="-122"/>
              <a:ea typeface="微软雅黑" panose="020B0503020204020204" pitchFamily="34" charset="-122"/>
            </a:endParaRPr>
          </a:p>
          <a:p>
            <a:pPr lvl="1">
              <a:lnSpc>
                <a:spcPct val="150000"/>
              </a:lnSpc>
            </a:pPr>
            <a:r>
              <a:rPr lang="zh-CN" altLang="en-US" sz="2000" smtClean="0">
                <a:latin typeface="微软雅黑" panose="020B0503020204020204" pitchFamily="34" charset="-122"/>
                <a:ea typeface="微软雅黑" panose="020B0503020204020204" pitchFamily="34" charset="-122"/>
              </a:rPr>
              <a:t>水</a:t>
            </a:r>
            <a:r>
              <a:rPr lang="zh-CN" altLang="en-US" sz="2000">
                <a:latin typeface="微软雅黑" panose="020B0503020204020204" pitchFamily="34" charset="-122"/>
                <a:ea typeface="微软雅黑" panose="020B0503020204020204" pitchFamily="34" charset="-122"/>
              </a:rPr>
              <a:t>下探测器可以潜入湖中在任意水深进行科学探索</a:t>
            </a:r>
            <a:r>
              <a:rPr lang="zh-CN" altLang="en-US"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pPr lvl="1">
              <a:lnSpc>
                <a:spcPct val="150000"/>
              </a:lnSpc>
            </a:pPr>
            <a:r>
              <a:rPr lang="zh-CN" altLang="en-US" sz="2000" smtClean="0">
                <a:latin typeface="微软雅黑" panose="020B0503020204020204" pitchFamily="34" charset="-122"/>
                <a:ea typeface="微软雅黑" panose="020B0503020204020204" pitchFamily="34" charset="-122"/>
              </a:rPr>
              <a:t>湖水</a:t>
            </a:r>
            <a:r>
              <a:rPr lang="zh-CN" altLang="en-US" sz="2000">
                <a:latin typeface="微软雅黑" panose="020B0503020204020204" pitchFamily="34" charset="-122"/>
                <a:ea typeface="微软雅黑" panose="020B0503020204020204" pitchFamily="34" charset="-122"/>
              </a:rPr>
              <a:t>的最大深度为 h 米,即它在湖底时到水面的距离，0&lt;=h&lt;=100</a:t>
            </a:r>
            <a:r>
              <a:rPr lang="zh-CN" altLang="en-US"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pPr lvl="1">
              <a:lnSpc>
                <a:spcPct val="150000"/>
              </a:lnSpc>
            </a:pPr>
            <a:r>
              <a:rPr lang="zh-CN" altLang="en-US" sz="2000" smtClean="0">
                <a:latin typeface="微软雅黑" panose="020B0503020204020204" pitchFamily="34" charset="-122"/>
                <a:ea typeface="微软雅黑" panose="020B0503020204020204" pitchFamily="34" charset="-122"/>
              </a:rPr>
              <a:t>探测器</a:t>
            </a:r>
            <a:r>
              <a:rPr lang="zh-CN" altLang="en-US" sz="2000">
                <a:latin typeface="微软雅黑" panose="020B0503020204020204" pitchFamily="34" charset="-122"/>
                <a:ea typeface="微软雅黑" panose="020B0503020204020204" pitchFamily="34" charset="-122"/>
              </a:rPr>
              <a:t>最初的水下深度为 s 米，0&lt;=s&lt;=100</a:t>
            </a:r>
            <a:r>
              <a:rPr lang="zh-CN" altLang="en-US"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pPr lvl="1">
              <a:lnSpc>
                <a:spcPct val="150000"/>
              </a:lnSpc>
            </a:pPr>
            <a:r>
              <a:rPr lang="zh-CN" altLang="en-US" sz="2000" smtClean="0">
                <a:latin typeface="微软雅黑" panose="020B0503020204020204" pitchFamily="34" charset="-122"/>
                <a:ea typeface="微软雅黑" panose="020B0503020204020204" pitchFamily="34" charset="-122"/>
              </a:rPr>
              <a:t>当</a:t>
            </a:r>
            <a:r>
              <a:rPr lang="zh-CN" altLang="en-US" sz="2000">
                <a:latin typeface="微软雅黑" panose="020B0503020204020204" pitchFamily="34" charset="-122"/>
                <a:ea typeface="微软雅黑" panose="020B0503020204020204" pitchFamily="34" charset="-122"/>
              </a:rPr>
              <a:t>探测器不在水面（当前深度大于 0）时，每个 u 指令可使它上浮 1 米，而当探测器在水面时，u 指令是无效的</a:t>
            </a:r>
            <a:r>
              <a:rPr lang="zh-CN" altLang="en-US"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pPr lvl="1">
              <a:lnSpc>
                <a:spcPct val="150000"/>
              </a:lnSpc>
            </a:pPr>
            <a:r>
              <a:rPr lang="zh-CN" altLang="en-US" sz="2000" smtClean="0">
                <a:latin typeface="微软雅黑" panose="020B0503020204020204" pitchFamily="34" charset="-122"/>
                <a:ea typeface="微软雅黑" panose="020B0503020204020204" pitchFamily="34" charset="-122"/>
              </a:rPr>
              <a:t>当</a:t>
            </a:r>
            <a:r>
              <a:rPr lang="zh-CN" altLang="en-US" sz="2000">
                <a:latin typeface="微软雅黑" panose="020B0503020204020204" pitchFamily="34" charset="-122"/>
                <a:ea typeface="微软雅黑" panose="020B0503020204020204" pitchFamily="34" charset="-122"/>
              </a:rPr>
              <a:t>探测器不在湖底（当前深度小于 h）时，每个 d 指令可使它下沉 1 米，而当探测器在湖底时，d 指令是无效的</a:t>
            </a:r>
            <a:r>
              <a:rPr lang="zh-CN" altLang="en-US"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pPr lvl="1">
              <a:lnSpc>
                <a:spcPct val="150000"/>
              </a:lnSpc>
            </a:pPr>
            <a:r>
              <a:rPr lang="zh-CN" altLang="en-US" sz="2000" smtClean="0">
                <a:latin typeface="微软雅黑" panose="020B0503020204020204" pitchFamily="34" charset="-122"/>
                <a:ea typeface="微软雅黑" panose="020B0503020204020204" pitchFamily="34" charset="-122"/>
              </a:rPr>
              <a:t>在</a:t>
            </a:r>
            <a:r>
              <a:rPr lang="zh-CN" altLang="en-US" sz="2000">
                <a:latin typeface="微软雅黑" panose="020B0503020204020204" pitchFamily="34" charset="-122"/>
                <a:ea typeface="微软雅黑" panose="020B0503020204020204" pitchFamily="34" charset="-122"/>
              </a:rPr>
              <a:t>执行到无效指令时，探测器不做任何操作而继续执行下一指令</a:t>
            </a:r>
            <a:r>
              <a:rPr lang="zh-CN" altLang="en-US" sz="2000" smtClean="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32413" y="1789329"/>
            <a:ext cx="9980022" cy="3785652"/>
          </a:xfrm>
          <a:prstGeom prst="rect">
            <a:avLst/>
          </a:prstGeom>
        </p:spPr>
        <p:txBody>
          <a:bodyPr wrap="square">
            <a:spAutoFit/>
          </a:bodyPr>
          <a:lstStyle/>
          <a:p>
            <a:pPr>
              <a:lnSpc>
                <a:spcPct val="150000"/>
              </a:lnSpc>
            </a:pPr>
            <a:r>
              <a:rPr lang="zh-CN" altLang="en-US" sz="2000" b="1">
                <a:latin typeface="微软雅黑" panose="020B0503020204020204" pitchFamily="34" charset="-122"/>
                <a:ea typeface="微软雅黑" panose="020B0503020204020204" pitchFamily="34" charset="-122"/>
              </a:rPr>
              <a:t>输入</a:t>
            </a:r>
            <a:r>
              <a:rPr lang="zh-CN" altLang="en-US" sz="2000" b="1" smtClean="0">
                <a:latin typeface="微软雅黑" panose="020B0503020204020204" pitchFamily="34" charset="-122"/>
                <a:ea typeface="微软雅黑" panose="020B0503020204020204" pitchFamily="34" charset="-122"/>
              </a:rPr>
              <a:t>：</a:t>
            </a:r>
            <a:endParaRPr lang="en-US" altLang="zh-CN" sz="2000" b="1" smtClean="0">
              <a:latin typeface="微软雅黑" panose="020B0503020204020204" pitchFamily="34" charset="-122"/>
              <a:ea typeface="微软雅黑" panose="020B0503020204020204" pitchFamily="34" charset="-122"/>
            </a:endParaRPr>
          </a:p>
          <a:p>
            <a:pPr>
              <a:lnSpc>
                <a:spcPct val="150000"/>
              </a:lnSpc>
            </a:pPr>
            <a:r>
              <a:rPr lang="en-US" altLang="zh-CN" sz="2000" b="1">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第</a:t>
            </a:r>
            <a:r>
              <a:rPr lang="zh-CN" altLang="en-US" sz="2000">
                <a:latin typeface="微软雅黑" panose="020B0503020204020204" pitchFamily="34" charset="-122"/>
                <a:ea typeface="微软雅黑" panose="020B0503020204020204" pitchFamily="34" charset="-122"/>
              </a:rPr>
              <a:t>一行：依次为 </a:t>
            </a:r>
            <a:r>
              <a:rPr lang="en-US" altLang="zh-CN" sz="2000">
                <a:latin typeface="微软雅黑" panose="020B0503020204020204" pitchFamily="34" charset="-122"/>
                <a:ea typeface="微软雅黑" panose="020B0503020204020204" pitchFamily="34" charset="-122"/>
              </a:rPr>
              <a:t>w</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v </a:t>
            </a:r>
            <a:r>
              <a:rPr lang="zh-CN" altLang="en-US" sz="2000">
                <a:latin typeface="微软雅黑" panose="020B0503020204020204" pitchFamily="34" charset="-122"/>
                <a:ea typeface="微软雅黑" panose="020B0503020204020204" pitchFamily="34" charset="-122"/>
              </a:rPr>
              <a:t>和 </a:t>
            </a:r>
            <a:r>
              <a:rPr lang="en-US" altLang="zh-CN" sz="2000">
                <a:latin typeface="微软雅黑" panose="020B0503020204020204" pitchFamily="34" charset="-122"/>
                <a:ea typeface="微软雅黑" panose="020B0503020204020204" pitchFamily="34" charset="-122"/>
              </a:rPr>
              <a:t>n(n </a:t>
            </a:r>
            <a:r>
              <a:rPr lang="zh-CN" altLang="en-US" sz="2000">
                <a:latin typeface="微软雅黑" panose="020B0503020204020204" pitchFamily="34" charset="-122"/>
                <a:ea typeface="微软雅黑" panose="020B0503020204020204" pitchFamily="34" charset="-122"/>
              </a:rPr>
              <a:t>为商品种类数</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，所有数值均为不超过 </a:t>
            </a:r>
            <a:r>
              <a:rPr lang="en-US" altLang="zh-CN" sz="2000">
                <a:latin typeface="微软雅黑" panose="020B0503020204020204" pitchFamily="34" charset="-122"/>
                <a:ea typeface="微软雅黑" panose="020B0503020204020204" pitchFamily="34" charset="-122"/>
              </a:rPr>
              <a:t>100 </a:t>
            </a:r>
            <a:r>
              <a:rPr lang="zh-CN" altLang="en-US" sz="2000">
                <a:latin typeface="微软雅黑" panose="020B0503020204020204" pitchFamily="34" charset="-122"/>
                <a:ea typeface="微软雅黑" panose="020B0503020204020204" pitchFamily="34" charset="-122"/>
              </a:rPr>
              <a:t>的</a:t>
            </a:r>
            <a:r>
              <a:rPr lang="zh-CN" altLang="en-US" sz="2000" smtClean="0">
                <a:latin typeface="微软雅黑" panose="020B0503020204020204" pitchFamily="34" charset="-122"/>
                <a:ea typeface="微软雅黑" panose="020B0503020204020204" pitchFamily="34" charset="-122"/>
              </a:rPr>
              <a:t>正整数</a:t>
            </a:r>
            <a:endParaRPr lang="en-US" altLang="zh-CN" sz="2000" smtClean="0">
              <a:latin typeface="微软雅黑" panose="020B0503020204020204" pitchFamily="34" charset="-122"/>
              <a:ea typeface="微软雅黑" panose="020B0503020204020204" pitchFamily="34" charset="-122"/>
            </a:endParaRPr>
          </a:p>
          <a:p>
            <a:pPr>
              <a:lnSpc>
                <a:spcPct val="150000"/>
              </a:lnSpc>
            </a:pPr>
            <a:r>
              <a:rPr lang="en-US" altLang="zh-CN" sz="2000">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接下来</a:t>
            </a:r>
            <a:r>
              <a:rPr lang="zh-CN" altLang="en-US" sz="2000">
                <a:latin typeface="微软雅黑" panose="020B0503020204020204" pitchFamily="34" charset="-122"/>
                <a:ea typeface="微软雅黑" panose="020B0503020204020204" pitchFamily="34" charset="-122"/>
              </a:rPr>
              <a:t>的 </a:t>
            </a:r>
            <a:r>
              <a:rPr lang="en-US" altLang="zh-CN" sz="2000">
                <a:latin typeface="微软雅黑" panose="020B0503020204020204" pitchFamily="34" charset="-122"/>
                <a:ea typeface="微软雅黑" panose="020B0503020204020204" pitchFamily="34" charset="-122"/>
              </a:rPr>
              <a:t>n </a:t>
            </a:r>
            <a:r>
              <a:rPr lang="zh-CN" altLang="en-US" sz="2000">
                <a:latin typeface="微软雅黑" panose="020B0503020204020204" pitchFamily="34" charset="-122"/>
                <a:ea typeface="微软雅黑" panose="020B0503020204020204" pitchFamily="34" charset="-122"/>
              </a:rPr>
              <a:t>行：每行有三个整数，依次为某种商品的重量、体积和让利金额，数值间以空格分开，所有数值均为不超过 </a:t>
            </a:r>
            <a:r>
              <a:rPr lang="en-US" altLang="zh-CN" sz="2000">
                <a:latin typeface="微软雅黑" panose="020B0503020204020204" pitchFamily="34" charset="-122"/>
                <a:ea typeface="微软雅黑" panose="020B0503020204020204" pitchFamily="34" charset="-122"/>
              </a:rPr>
              <a:t>100 </a:t>
            </a:r>
            <a:r>
              <a:rPr lang="zh-CN" altLang="en-US" sz="2000">
                <a:latin typeface="微软雅黑" panose="020B0503020204020204" pitchFamily="34" charset="-122"/>
                <a:ea typeface="微软雅黑" panose="020B0503020204020204" pitchFamily="34" charset="-122"/>
              </a:rPr>
              <a:t>的</a:t>
            </a:r>
            <a:r>
              <a:rPr lang="zh-CN" altLang="en-US" sz="2000" smtClean="0">
                <a:latin typeface="微软雅黑" panose="020B0503020204020204" pitchFamily="34" charset="-122"/>
                <a:ea typeface="微软雅黑" panose="020B0503020204020204" pitchFamily="34" charset="-122"/>
              </a:rPr>
              <a:t>正整数</a:t>
            </a:r>
            <a:endParaRPr lang="en-US" altLang="zh-CN" sz="2000" smtClean="0">
              <a:latin typeface="微软雅黑" panose="020B0503020204020204" pitchFamily="34" charset="-122"/>
              <a:ea typeface="微软雅黑" panose="020B0503020204020204" pitchFamily="34" charset="-122"/>
            </a:endParaRPr>
          </a:p>
          <a:p>
            <a:pPr>
              <a:lnSpc>
                <a:spcPct val="150000"/>
              </a:lnSpc>
            </a:pPr>
            <a:r>
              <a:rPr lang="zh-CN" altLang="en-US" sz="2000" b="1" smtClean="0">
                <a:latin typeface="微软雅黑" panose="020B0503020204020204" pitchFamily="34" charset="-122"/>
                <a:ea typeface="微软雅黑" panose="020B0503020204020204" pitchFamily="34" charset="-122"/>
              </a:rPr>
              <a:t>输出：</a:t>
            </a:r>
            <a:endParaRPr lang="en-US" altLang="zh-CN" sz="2000" b="1" smtClean="0">
              <a:latin typeface="微软雅黑" panose="020B0503020204020204" pitchFamily="34" charset="-122"/>
              <a:ea typeface="微软雅黑" panose="020B0503020204020204" pitchFamily="34" charset="-122"/>
            </a:endParaRPr>
          </a:p>
          <a:p>
            <a:pPr>
              <a:lnSpc>
                <a:spcPct val="150000"/>
              </a:lnSpc>
            </a:pPr>
            <a:r>
              <a:rPr lang="en-US" altLang="zh-CN" sz="2000" b="1">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第</a:t>
            </a:r>
            <a:r>
              <a:rPr lang="zh-CN" altLang="en-US" sz="2000">
                <a:latin typeface="微软雅黑" panose="020B0503020204020204" pitchFamily="34" charset="-122"/>
                <a:ea typeface="微软雅黑" panose="020B0503020204020204" pitchFamily="34" charset="-122"/>
              </a:rPr>
              <a:t>一行：小惠能够得到的最大让利</a:t>
            </a:r>
            <a:r>
              <a:rPr lang="zh-CN" altLang="en-US" sz="2000" smtClean="0">
                <a:latin typeface="微软雅黑" panose="020B0503020204020204" pitchFamily="34" charset="-122"/>
                <a:ea typeface="微软雅黑" panose="020B0503020204020204" pitchFamily="34" charset="-122"/>
              </a:rPr>
              <a:t>金额</a:t>
            </a:r>
            <a:endParaRPr lang="en-US" altLang="zh-CN" sz="2000" smtClean="0">
              <a:latin typeface="微软雅黑" panose="020B0503020204020204" pitchFamily="34" charset="-122"/>
              <a:ea typeface="微软雅黑" panose="020B0503020204020204" pitchFamily="34" charset="-122"/>
            </a:endParaRPr>
          </a:p>
          <a:p>
            <a:pPr>
              <a:lnSpc>
                <a:spcPct val="150000"/>
              </a:lnSpc>
            </a:pPr>
            <a:r>
              <a:rPr lang="en-US" altLang="zh-CN" sz="2000" smtClean="0">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第二</a:t>
            </a:r>
            <a:r>
              <a:rPr lang="zh-CN" altLang="en-US" sz="2000">
                <a:latin typeface="微软雅黑" panose="020B0503020204020204" pitchFamily="34" charset="-122"/>
                <a:ea typeface="微软雅黑" panose="020B0503020204020204" pitchFamily="34" charset="-122"/>
              </a:rPr>
              <a:t>行：依次为从小到大排列的商品序号，序号从 </a:t>
            </a:r>
            <a:r>
              <a:rPr lang="en-US" altLang="zh-CN" sz="2000">
                <a:latin typeface="微软雅黑" panose="020B0503020204020204" pitchFamily="34" charset="-122"/>
                <a:ea typeface="微软雅黑" panose="020B0503020204020204" pitchFamily="34" charset="-122"/>
              </a:rPr>
              <a:t>1 </a:t>
            </a:r>
            <a:r>
              <a:rPr lang="zh-CN" altLang="en-US" sz="2000">
                <a:latin typeface="微软雅黑" panose="020B0503020204020204" pitchFamily="34" charset="-122"/>
                <a:ea typeface="微软雅黑" panose="020B0503020204020204" pitchFamily="34" charset="-122"/>
              </a:rPr>
              <a:t>开始，序号间用空格分开。若第二行输出的序列不唯一，则输出其最小字典序</a:t>
            </a:r>
            <a:r>
              <a:rPr lang="zh-CN" altLang="en-US"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p:txBody>
      </p:sp>
      <p:sp>
        <p:nvSpPr>
          <p:cNvPr id="6" name="矩形 5"/>
          <p:cNvSpPr/>
          <p:nvPr/>
        </p:nvSpPr>
        <p:spPr>
          <a:xfrm>
            <a:off x="1141968" y="723203"/>
            <a:ext cx="4514249" cy="830997"/>
          </a:xfrm>
          <a:prstGeom prst="rect">
            <a:avLst/>
          </a:prstGeom>
        </p:spPr>
        <p:txBody>
          <a:bodyPr wrap="square">
            <a:spAutoFit/>
          </a:bodyPr>
          <a:lstStyle/>
          <a:p>
            <a:r>
              <a:rPr lang="zh-CN" altLang="en-US" sz="2400" b="1" smtClean="0">
                <a:latin typeface="Microsoft YaHei" panose="020B0503020204020204" pitchFamily="34" charset="-122"/>
                <a:ea typeface="Microsoft YaHei" panose="020B0503020204020204" pitchFamily="34" charset="-122"/>
              </a:rPr>
              <a:t>第四题</a:t>
            </a:r>
            <a:endParaRPr lang="en-US" altLang="zh-CN" sz="2400" b="1" smtClean="0">
              <a:latin typeface="Microsoft YaHei" panose="020B0503020204020204" pitchFamily="34" charset="-122"/>
              <a:ea typeface="Microsoft YaHei" panose="020B0503020204020204" pitchFamily="34" charset="-122"/>
            </a:endParaRPr>
          </a:p>
          <a:p>
            <a:r>
              <a:rPr lang="zh-CN" altLang="en-US" sz="2400" b="1">
                <a:latin typeface="Microsoft YaHei" panose="020B0503020204020204" pitchFamily="34" charset="-122"/>
                <a:ea typeface="Microsoft YaHei" panose="020B0503020204020204" pitchFamily="34" charset="-122"/>
              </a:rPr>
              <a:t>最大购物</a:t>
            </a:r>
            <a:r>
              <a:rPr lang="zh-CN" altLang="en-US" sz="2400" b="1" smtClean="0">
                <a:latin typeface="Microsoft YaHei" panose="020B0503020204020204" pitchFamily="34" charset="-122"/>
                <a:ea typeface="Microsoft YaHei" panose="020B0503020204020204" pitchFamily="34" charset="-122"/>
              </a:rPr>
              <a:t>优惠 </a:t>
            </a:r>
            <a:r>
              <a:rPr lang="en-US" altLang="zh-CN" sz="2400" b="1" smtClean="0">
                <a:latin typeface="Microsoft YaHei" panose="020B0503020204020204" pitchFamily="34" charset="-122"/>
                <a:ea typeface="Microsoft YaHei" panose="020B0503020204020204" pitchFamily="34" charset="-122"/>
              </a:rPr>
              <a:t>shopping.cpp</a:t>
            </a: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08217" y="1694714"/>
            <a:ext cx="6096000" cy="3831818"/>
          </a:xfrm>
          <a:prstGeom prst="rect">
            <a:avLst/>
          </a:prstGeom>
        </p:spPr>
        <p:txBody>
          <a:bodyPr>
            <a:spAutoFit/>
          </a:bodyPr>
          <a:lstStyle/>
          <a:p>
            <a:pPr>
              <a:lnSpc>
                <a:spcPct val="150000"/>
              </a:lnSpc>
            </a:pPr>
            <a:r>
              <a:rPr lang="zh-CN" altLang="en-US" b="1">
                <a:latin typeface="微软雅黑" panose="020B0503020204020204" pitchFamily="34" charset="-122"/>
                <a:ea typeface="微软雅黑" panose="020B0503020204020204" pitchFamily="34" charset="-122"/>
              </a:rPr>
              <a:t>样例输入：</a:t>
            </a:r>
            <a:endParaRPr lang="en-US" altLang="zh-CN" b="1">
              <a:latin typeface="微软雅黑" panose="020B0503020204020204" pitchFamily="34" charset="-122"/>
              <a:ea typeface="微软雅黑" panose="020B0503020204020204" pitchFamily="34" charset="-122"/>
            </a:endParaRPr>
          </a:p>
          <a:p>
            <a:pPr>
              <a:lnSpc>
                <a:spcPct val="150000"/>
              </a:lnSpc>
            </a:pPr>
            <a:r>
              <a:rPr lang="en-US" altLang="zh-CN">
                <a:latin typeface="微软雅黑" panose="020B0503020204020204" pitchFamily="34" charset="-122"/>
                <a:ea typeface="微软雅黑" panose="020B0503020204020204" pitchFamily="34" charset="-122"/>
              </a:rPr>
              <a:t>10 9 4</a:t>
            </a:r>
            <a:endParaRPr lang="en-US" altLang="zh-CN">
              <a:latin typeface="微软雅黑" panose="020B0503020204020204" pitchFamily="34" charset="-122"/>
              <a:ea typeface="微软雅黑" panose="020B0503020204020204" pitchFamily="34" charset="-122"/>
            </a:endParaRPr>
          </a:p>
          <a:p>
            <a:pPr>
              <a:lnSpc>
                <a:spcPct val="150000"/>
              </a:lnSpc>
            </a:pPr>
            <a:r>
              <a:rPr lang="en-US" altLang="zh-CN">
                <a:latin typeface="微软雅黑" panose="020B0503020204020204" pitchFamily="34" charset="-122"/>
                <a:ea typeface="微软雅黑" panose="020B0503020204020204" pitchFamily="34" charset="-122"/>
              </a:rPr>
              <a:t>8 3 6</a:t>
            </a:r>
            <a:endParaRPr lang="en-US" altLang="zh-CN">
              <a:latin typeface="微软雅黑" panose="020B0503020204020204" pitchFamily="34" charset="-122"/>
              <a:ea typeface="微软雅黑" panose="020B0503020204020204" pitchFamily="34" charset="-122"/>
            </a:endParaRPr>
          </a:p>
          <a:p>
            <a:pPr>
              <a:lnSpc>
                <a:spcPct val="150000"/>
              </a:lnSpc>
            </a:pPr>
            <a:r>
              <a:rPr lang="en-US" altLang="zh-CN">
                <a:latin typeface="微软雅黑" panose="020B0503020204020204" pitchFamily="34" charset="-122"/>
                <a:ea typeface="微软雅黑" panose="020B0503020204020204" pitchFamily="34" charset="-122"/>
              </a:rPr>
              <a:t>5 4 5</a:t>
            </a:r>
            <a:endParaRPr lang="en-US" altLang="zh-CN">
              <a:latin typeface="微软雅黑" panose="020B0503020204020204" pitchFamily="34" charset="-122"/>
              <a:ea typeface="微软雅黑" panose="020B0503020204020204" pitchFamily="34" charset="-122"/>
            </a:endParaRPr>
          </a:p>
          <a:p>
            <a:pPr>
              <a:lnSpc>
                <a:spcPct val="150000"/>
              </a:lnSpc>
            </a:pPr>
            <a:r>
              <a:rPr lang="en-US" altLang="zh-CN">
                <a:latin typeface="微软雅黑" panose="020B0503020204020204" pitchFamily="34" charset="-122"/>
                <a:ea typeface="微软雅黑" panose="020B0503020204020204" pitchFamily="34" charset="-122"/>
              </a:rPr>
              <a:t>3 7 7</a:t>
            </a:r>
            <a:endParaRPr lang="en-US" altLang="zh-CN">
              <a:latin typeface="微软雅黑" panose="020B0503020204020204" pitchFamily="34" charset="-122"/>
              <a:ea typeface="微软雅黑" panose="020B0503020204020204" pitchFamily="34" charset="-122"/>
            </a:endParaRPr>
          </a:p>
          <a:p>
            <a:pPr>
              <a:lnSpc>
                <a:spcPct val="150000"/>
              </a:lnSpc>
            </a:pPr>
            <a:r>
              <a:rPr lang="en-US" altLang="zh-CN">
                <a:latin typeface="微软雅黑" panose="020B0503020204020204" pitchFamily="34" charset="-122"/>
                <a:ea typeface="微软雅黑" panose="020B0503020204020204" pitchFamily="34" charset="-122"/>
              </a:rPr>
              <a:t>4 5 4</a:t>
            </a:r>
            <a:endParaRPr lang="en-US" altLang="zh-CN">
              <a:latin typeface="微软雅黑" panose="020B0503020204020204" pitchFamily="34" charset="-122"/>
              <a:ea typeface="微软雅黑" panose="020B0503020204020204" pitchFamily="34" charset="-122"/>
            </a:endParaRPr>
          </a:p>
          <a:p>
            <a:pPr>
              <a:lnSpc>
                <a:spcPct val="150000"/>
              </a:lnSpc>
            </a:pPr>
            <a:r>
              <a:rPr lang="zh-CN" altLang="en-US" b="1">
                <a:latin typeface="微软雅黑" panose="020B0503020204020204" pitchFamily="34" charset="-122"/>
                <a:ea typeface="微软雅黑" panose="020B0503020204020204" pitchFamily="34" charset="-122"/>
              </a:rPr>
              <a:t>样例输出</a:t>
            </a:r>
            <a:r>
              <a:rPr lang="zh-CN" altLang="en-US" b="1" smtClean="0">
                <a:latin typeface="微软雅黑" panose="020B0503020204020204" pitchFamily="34" charset="-122"/>
                <a:ea typeface="微软雅黑" panose="020B0503020204020204" pitchFamily="34" charset="-122"/>
              </a:rPr>
              <a:t>：</a:t>
            </a:r>
            <a:endParaRPr lang="en-US" altLang="zh-CN" b="1" smtClean="0">
              <a:latin typeface="微软雅黑" panose="020B0503020204020204" pitchFamily="34" charset="-122"/>
              <a:ea typeface="微软雅黑" panose="020B0503020204020204" pitchFamily="34" charset="-122"/>
            </a:endParaRPr>
          </a:p>
          <a:p>
            <a:pPr>
              <a:lnSpc>
                <a:spcPct val="150000"/>
              </a:lnSpc>
            </a:pPr>
            <a:r>
              <a:rPr lang="en-US" altLang="zh-CN" smtClean="0">
                <a:latin typeface="微软雅黑" panose="020B0503020204020204" pitchFamily="34" charset="-122"/>
                <a:ea typeface="微软雅黑" panose="020B0503020204020204" pitchFamily="34" charset="-122"/>
              </a:rPr>
              <a:t>9</a:t>
            </a:r>
            <a:endParaRPr lang="en-US" altLang="zh-CN">
              <a:latin typeface="微软雅黑" panose="020B0503020204020204" pitchFamily="34" charset="-122"/>
              <a:ea typeface="微软雅黑" panose="020B0503020204020204" pitchFamily="34" charset="-122"/>
            </a:endParaRPr>
          </a:p>
          <a:p>
            <a:pPr>
              <a:lnSpc>
                <a:spcPct val="150000"/>
              </a:lnSpc>
            </a:pPr>
            <a:r>
              <a:rPr lang="en-US" altLang="zh-CN">
                <a:latin typeface="微软雅黑" panose="020B0503020204020204" pitchFamily="34" charset="-122"/>
                <a:ea typeface="微软雅黑" panose="020B0503020204020204" pitchFamily="34" charset="-122"/>
              </a:rPr>
              <a:t>2 4</a:t>
            </a:r>
            <a:endParaRPr lang="en-US" altLang="zh-CN">
              <a:latin typeface="微软雅黑" panose="020B0503020204020204" pitchFamily="34" charset="-122"/>
              <a:ea typeface="微软雅黑" panose="020B0503020204020204" pitchFamily="34" charset="-122"/>
            </a:endParaRPr>
          </a:p>
        </p:txBody>
      </p:sp>
      <p:sp>
        <p:nvSpPr>
          <p:cNvPr id="5" name="矩形 4"/>
          <p:cNvSpPr/>
          <p:nvPr/>
        </p:nvSpPr>
        <p:spPr>
          <a:xfrm>
            <a:off x="1141968" y="762391"/>
            <a:ext cx="4514249" cy="830997"/>
          </a:xfrm>
          <a:prstGeom prst="rect">
            <a:avLst/>
          </a:prstGeom>
        </p:spPr>
        <p:txBody>
          <a:bodyPr wrap="square">
            <a:spAutoFit/>
          </a:bodyPr>
          <a:lstStyle/>
          <a:p>
            <a:r>
              <a:rPr lang="zh-CN" altLang="en-US" sz="2400" b="1" smtClean="0">
                <a:latin typeface="Microsoft YaHei" panose="020B0503020204020204" pitchFamily="34" charset="-122"/>
                <a:ea typeface="Microsoft YaHei" panose="020B0503020204020204" pitchFamily="34" charset="-122"/>
              </a:rPr>
              <a:t>第四题</a:t>
            </a:r>
            <a:endParaRPr lang="en-US" altLang="zh-CN" sz="2400" b="1" smtClean="0">
              <a:latin typeface="Microsoft YaHei" panose="020B0503020204020204" pitchFamily="34" charset="-122"/>
              <a:ea typeface="Microsoft YaHei" panose="020B0503020204020204" pitchFamily="34" charset="-122"/>
            </a:endParaRPr>
          </a:p>
          <a:p>
            <a:r>
              <a:rPr lang="zh-CN" altLang="en-US" sz="2400" b="1">
                <a:latin typeface="Microsoft YaHei" panose="020B0503020204020204" pitchFamily="34" charset="-122"/>
                <a:ea typeface="Microsoft YaHei" panose="020B0503020204020204" pitchFamily="34" charset="-122"/>
              </a:rPr>
              <a:t>最大购物</a:t>
            </a:r>
            <a:r>
              <a:rPr lang="zh-CN" altLang="en-US" sz="2400" b="1" smtClean="0">
                <a:latin typeface="Microsoft YaHei" panose="020B0503020204020204" pitchFamily="34" charset="-122"/>
                <a:ea typeface="Microsoft YaHei" panose="020B0503020204020204" pitchFamily="34" charset="-122"/>
              </a:rPr>
              <a:t>优惠 </a:t>
            </a:r>
            <a:r>
              <a:rPr lang="en-US" altLang="zh-CN" sz="2400" b="1" smtClean="0">
                <a:latin typeface="Microsoft YaHei" panose="020B0503020204020204" pitchFamily="34" charset="-122"/>
                <a:ea typeface="Microsoft YaHei" panose="020B0503020204020204" pitchFamily="34" charset="-122"/>
              </a:rPr>
              <a:t>shopping.cpp</a:t>
            </a:r>
            <a:endParaRPr lang="zh-CN"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588895" y="624205"/>
            <a:ext cx="3636010" cy="5015865"/>
          </a:xfrm>
          <a:prstGeom prst="rect">
            <a:avLst/>
          </a:prstGeom>
          <a:noFill/>
        </p:spPr>
        <p:txBody>
          <a:bodyPr wrap="square" rtlCol="0" anchor="t">
            <a:spAutoFit/>
          </a:bodyPr>
          <a:p>
            <a:r>
              <a:rPr lang="en-US" sz="3200"/>
              <a:t>0  0  0  0  0  0  0  0  0  </a:t>
            </a:r>
            <a:endParaRPr lang="en-US" sz="3200"/>
          </a:p>
          <a:p>
            <a:r>
              <a:rPr lang="en-US" sz="3200"/>
              <a:t>0  0  0  0  0  0  0  0  0  </a:t>
            </a:r>
            <a:endParaRPr lang="en-US" sz="3200"/>
          </a:p>
          <a:p>
            <a:r>
              <a:rPr lang="en-US" sz="3200"/>
              <a:t>0  0  0  0  0  0  0  0  0  </a:t>
            </a:r>
            <a:endParaRPr lang="en-US" sz="3200"/>
          </a:p>
          <a:p>
            <a:r>
              <a:rPr lang="en-US" sz="3200"/>
              <a:t>0  0  0  0  0  0  0  0  0  </a:t>
            </a:r>
            <a:endParaRPr lang="en-US" sz="3200"/>
          </a:p>
          <a:p>
            <a:r>
              <a:rPr lang="en-US" sz="3200"/>
              <a:t>0  0  0  0  0  0  0  0  0  </a:t>
            </a:r>
            <a:endParaRPr lang="en-US" sz="3200"/>
          </a:p>
          <a:p>
            <a:r>
              <a:rPr lang="en-US" sz="3200"/>
              <a:t>0  0  0  0  0  0  0  0  0  </a:t>
            </a:r>
            <a:endParaRPr lang="en-US" sz="3200"/>
          </a:p>
          <a:p>
            <a:r>
              <a:rPr lang="en-US" sz="3200"/>
              <a:t>0  0  0  0  0  0  0  0  0  </a:t>
            </a:r>
            <a:endParaRPr lang="en-US" sz="3200"/>
          </a:p>
          <a:p>
            <a:r>
              <a:rPr lang="en-US" sz="3200"/>
              <a:t>0  0  6  6  6  6  6  6  6  </a:t>
            </a:r>
            <a:endParaRPr lang="en-US" sz="3200"/>
          </a:p>
          <a:p>
            <a:r>
              <a:rPr lang="en-US" sz="3200"/>
              <a:t>0  0  6  6  6  6  6  6  6  </a:t>
            </a:r>
            <a:endParaRPr lang="en-US" sz="3200"/>
          </a:p>
          <a:p>
            <a:r>
              <a:rPr lang="en-US" sz="3200"/>
              <a:t>0  0  6  6  6  6  6  6  6</a:t>
            </a:r>
            <a:endParaRPr lang="en-US" sz="3200"/>
          </a:p>
        </p:txBody>
      </p:sp>
      <p:sp>
        <p:nvSpPr>
          <p:cNvPr id="7" name="Text Box 6"/>
          <p:cNvSpPr txBox="1"/>
          <p:nvPr/>
        </p:nvSpPr>
        <p:spPr>
          <a:xfrm>
            <a:off x="7040880" y="624205"/>
            <a:ext cx="3706495" cy="5015865"/>
          </a:xfrm>
          <a:prstGeom prst="rect">
            <a:avLst/>
          </a:prstGeom>
          <a:noFill/>
        </p:spPr>
        <p:txBody>
          <a:bodyPr wrap="square" rtlCol="0" anchor="t">
            <a:spAutoFit/>
          </a:bodyPr>
          <a:p>
            <a:r>
              <a:rPr lang="en-US" sz="3200"/>
              <a:t>0  0  0  0  0  0  0  0  0  </a:t>
            </a:r>
            <a:endParaRPr lang="en-US" sz="3200"/>
          </a:p>
          <a:p>
            <a:r>
              <a:rPr lang="en-US" sz="3200"/>
              <a:t>0  0  0  0  0  0  0  0  0  </a:t>
            </a:r>
            <a:endParaRPr lang="en-US" sz="3200"/>
          </a:p>
          <a:p>
            <a:r>
              <a:rPr lang="en-US" sz="3200"/>
              <a:t>0  0  0  0  0  0  0  0  0  </a:t>
            </a:r>
            <a:endParaRPr lang="en-US" sz="3200"/>
          </a:p>
          <a:p>
            <a:r>
              <a:rPr lang="en-US" sz="3200"/>
              <a:t>0  0  0  0  0  0  0  0  0  </a:t>
            </a:r>
            <a:endParaRPr lang="en-US" sz="3200"/>
          </a:p>
          <a:p>
            <a:r>
              <a:rPr lang="en-US" sz="3200"/>
              <a:t>0  0  0  5  5  5  5  5  5  </a:t>
            </a:r>
            <a:endParaRPr lang="en-US" sz="3200"/>
          </a:p>
          <a:p>
            <a:r>
              <a:rPr lang="en-US" sz="3200"/>
              <a:t>0  0  0  5  5  5  5  5  5  </a:t>
            </a:r>
            <a:endParaRPr lang="en-US" sz="3200"/>
          </a:p>
          <a:p>
            <a:r>
              <a:rPr lang="en-US" sz="3200"/>
              <a:t>0  0  0  5  5  5  5  5  5  </a:t>
            </a:r>
            <a:endParaRPr lang="en-US" sz="3200"/>
          </a:p>
          <a:p>
            <a:r>
              <a:rPr lang="en-US" sz="3200"/>
              <a:t>0  0  6  6  6  6  6  6  6  </a:t>
            </a:r>
            <a:endParaRPr lang="en-US" sz="3200"/>
          </a:p>
          <a:p>
            <a:r>
              <a:rPr lang="en-US" sz="3200"/>
              <a:t>0  0  6  6  6  6  6  6  6  </a:t>
            </a:r>
            <a:endParaRPr lang="en-US" sz="3200"/>
          </a:p>
          <a:p>
            <a:r>
              <a:rPr lang="en-US" sz="3200"/>
              <a:t>0  0  6  6  6  6  6  6  6</a:t>
            </a:r>
            <a:endParaRPr lang="en-US" sz="3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968500" y="807720"/>
            <a:ext cx="3754755" cy="4399915"/>
          </a:xfrm>
          <a:prstGeom prst="rect">
            <a:avLst/>
          </a:prstGeom>
          <a:noFill/>
        </p:spPr>
        <p:txBody>
          <a:bodyPr wrap="square" rtlCol="0" anchor="t">
            <a:spAutoFit/>
          </a:bodyPr>
          <a:p>
            <a:r>
              <a:rPr lang="en-US" sz="2800"/>
              <a:t>0  0  0  0  0  0  0  0  0  </a:t>
            </a:r>
            <a:endParaRPr lang="en-US" sz="2800"/>
          </a:p>
          <a:p>
            <a:r>
              <a:rPr lang="en-US" sz="2800"/>
              <a:t>0  0  0  0  0  0  0  0  0  </a:t>
            </a:r>
            <a:endParaRPr lang="en-US" sz="2800"/>
          </a:p>
          <a:p>
            <a:r>
              <a:rPr lang="en-US" sz="2800"/>
              <a:t>0  0  0  0  0  0  7  7  7  </a:t>
            </a:r>
            <a:endParaRPr lang="en-US" sz="2800"/>
          </a:p>
          <a:p>
            <a:r>
              <a:rPr lang="en-US" sz="2800"/>
              <a:t>0  0  0  0  0  0  7  7  7  </a:t>
            </a:r>
            <a:endParaRPr lang="en-US" sz="2800"/>
          </a:p>
          <a:p>
            <a:r>
              <a:rPr lang="en-US" sz="2800"/>
              <a:t>0  0  0  5  5  5  7  7  7  </a:t>
            </a:r>
            <a:endParaRPr lang="en-US" sz="2800"/>
          </a:p>
          <a:p>
            <a:r>
              <a:rPr lang="en-US" sz="2800"/>
              <a:t>0  0  0  5  5  5  7  7  7  </a:t>
            </a:r>
            <a:endParaRPr lang="en-US" sz="2800"/>
          </a:p>
          <a:p>
            <a:r>
              <a:rPr lang="en-US" sz="2800"/>
              <a:t>0  0  0  5  5  5  7  7  7  </a:t>
            </a:r>
            <a:endParaRPr lang="en-US" sz="2800"/>
          </a:p>
          <a:p>
            <a:r>
              <a:rPr lang="en-US" sz="2800"/>
              <a:t>0  0  6  6  6  6  7  7  7  </a:t>
            </a:r>
            <a:endParaRPr lang="en-US" sz="2800"/>
          </a:p>
          <a:p>
            <a:r>
              <a:rPr lang="en-US" sz="2800"/>
              <a:t>0  0  6  6  6  6  7  7  7  </a:t>
            </a:r>
            <a:endParaRPr lang="en-US" sz="2800"/>
          </a:p>
          <a:p>
            <a:r>
              <a:rPr lang="en-US" sz="2800"/>
              <a:t>0  0  6  6  6  6  7  7  7</a:t>
            </a:r>
            <a:endParaRPr lang="en-US" sz="2800"/>
          </a:p>
        </p:txBody>
      </p:sp>
      <p:sp>
        <p:nvSpPr>
          <p:cNvPr id="5" name="Text Box 4"/>
          <p:cNvSpPr txBox="1"/>
          <p:nvPr/>
        </p:nvSpPr>
        <p:spPr>
          <a:xfrm>
            <a:off x="6564630" y="807720"/>
            <a:ext cx="3302000" cy="4399915"/>
          </a:xfrm>
          <a:prstGeom prst="rect">
            <a:avLst/>
          </a:prstGeom>
          <a:noFill/>
        </p:spPr>
        <p:txBody>
          <a:bodyPr wrap="square" rtlCol="0" anchor="t">
            <a:spAutoFit/>
          </a:bodyPr>
          <a:p>
            <a:r>
              <a:rPr lang="en-US" sz="2800"/>
              <a:t>0  0  0  0  0  0  0  0  0  </a:t>
            </a:r>
            <a:endParaRPr lang="en-US" sz="2800"/>
          </a:p>
          <a:p>
            <a:r>
              <a:rPr lang="en-US" sz="2800"/>
              <a:t>0  0  0  0  0  0  0  0  0  </a:t>
            </a:r>
            <a:endParaRPr lang="en-US" sz="2800"/>
          </a:p>
          <a:p>
            <a:r>
              <a:rPr lang="en-US" sz="2800"/>
              <a:t>0  0  0  0  0  0  7  7  7  </a:t>
            </a:r>
            <a:endParaRPr lang="en-US" sz="2800"/>
          </a:p>
          <a:p>
            <a:r>
              <a:rPr lang="en-US" sz="2800"/>
              <a:t>0  0  0  0  4  4  7  7  7  </a:t>
            </a:r>
            <a:endParaRPr lang="en-US" sz="2800"/>
          </a:p>
          <a:p>
            <a:r>
              <a:rPr lang="en-US" sz="2800"/>
              <a:t>0  0  0  5  5  5  7  7  7  </a:t>
            </a:r>
            <a:endParaRPr lang="en-US" sz="2800"/>
          </a:p>
          <a:p>
            <a:r>
              <a:rPr lang="en-US" sz="2800"/>
              <a:t>0  0  0  5  5  5  7  7  7  </a:t>
            </a:r>
            <a:endParaRPr lang="en-US" sz="2800"/>
          </a:p>
          <a:p>
            <a:r>
              <a:rPr lang="en-US" sz="2800"/>
              <a:t>0  0  0  5  5  5  7  7  7  </a:t>
            </a:r>
            <a:endParaRPr lang="en-US" sz="2800"/>
          </a:p>
          <a:p>
            <a:r>
              <a:rPr lang="en-US" sz="2800"/>
              <a:t>0  0  6  6  6  6  7  7  7  </a:t>
            </a:r>
            <a:endParaRPr lang="en-US" sz="2800"/>
          </a:p>
          <a:p>
            <a:r>
              <a:rPr lang="en-US" sz="2800"/>
              <a:t>0  0  6  6  6  6  7  7  9  </a:t>
            </a:r>
            <a:endParaRPr lang="en-US" sz="2800"/>
          </a:p>
          <a:p>
            <a:r>
              <a:rPr lang="en-US" sz="2800"/>
              <a:t>0  0  6  6  6  6  7  7  9</a:t>
            </a:r>
            <a:endParaRPr 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28905" y="422753"/>
            <a:ext cx="4030923" cy="830997"/>
          </a:xfrm>
          <a:prstGeom prst="rect">
            <a:avLst/>
          </a:prstGeom>
        </p:spPr>
        <p:txBody>
          <a:bodyPr wrap="square">
            <a:spAutoFit/>
          </a:bodyPr>
          <a:lstStyle/>
          <a:p>
            <a:r>
              <a:rPr lang="zh-CN" altLang="en-US" sz="2400" b="1" smtClean="0">
                <a:latin typeface="Microsoft YaHei" panose="020B0503020204020204" pitchFamily="34" charset="-122"/>
                <a:ea typeface="Microsoft YaHei" panose="020B0503020204020204" pitchFamily="34" charset="-122"/>
              </a:rPr>
              <a:t>第</a:t>
            </a:r>
            <a:r>
              <a:rPr lang="zh-CN" altLang="en-US" sz="2400" b="1">
                <a:latin typeface="Microsoft YaHei" panose="020B0503020204020204" pitchFamily="34" charset="-122"/>
                <a:ea typeface="Microsoft YaHei" panose="020B0503020204020204" pitchFamily="34" charset="-122"/>
              </a:rPr>
              <a:t>五</a:t>
            </a:r>
            <a:r>
              <a:rPr lang="zh-CN" altLang="en-US" sz="2400" b="1" smtClean="0">
                <a:latin typeface="Microsoft YaHei" panose="020B0503020204020204" pitchFamily="34" charset="-122"/>
                <a:ea typeface="Microsoft YaHei" panose="020B0503020204020204" pitchFamily="34" charset="-122"/>
              </a:rPr>
              <a:t>题</a:t>
            </a:r>
            <a:endParaRPr lang="en-US" altLang="zh-CN" sz="2400" b="1" smtClean="0">
              <a:latin typeface="Microsoft YaHei" panose="020B0503020204020204" pitchFamily="34" charset="-122"/>
              <a:ea typeface="Microsoft YaHei" panose="020B0503020204020204" pitchFamily="34" charset="-122"/>
            </a:endParaRPr>
          </a:p>
          <a:p>
            <a:r>
              <a:rPr lang="zh-CN" altLang="en-US" sz="2400" b="1">
                <a:latin typeface="Microsoft YaHei" panose="020B0503020204020204" pitchFamily="34" charset="-122"/>
                <a:ea typeface="Microsoft YaHei" panose="020B0503020204020204" pitchFamily="34" charset="-122"/>
              </a:rPr>
              <a:t>蓝桥杯赛</a:t>
            </a:r>
            <a:r>
              <a:rPr lang="zh-CN" altLang="en-US" sz="2400" b="1" smtClean="0">
                <a:latin typeface="Microsoft YaHei" panose="020B0503020204020204" pitchFamily="34" charset="-122"/>
                <a:ea typeface="Microsoft YaHei" panose="020B0503020204020204" pitchFamily="34" charset="-122"/>
              </a:rPr>
              <a:t>迷宫 </a:t>
            </a:r>
            <a:r>
              <a:rPr lang="en-US" altLang="zh-CN" sz="2400" b="1" smtClean="0">
                <a:latin typeface="Microsoft YaHei" panose="020B0503020204020204" pitchFamily="34" charset="-122"/>
                <a:ea typeface="Microsoft YaHei" panose="020B0503020204020204" pitchFamily="34" charset="-122"/>
              </a:rPr>
              <a:t>LQBS.cpp</a:t>
            </a:r>
            <a:endParaRPr lang="zh-CN" altLang="en-US" sz="2400"/>
          </a:p>
        </p:txBody>
      </p:sp>
      <p:sp>
        <p:nvSpPr>
          <p:cNvPr id="5" name="矩形 4"/>
          <p:cNvSpPr/>
          <p:nvPr/>
        </p:nvSpPr>
        <p:spPr>
          <a:xfrm>
            <a:off x="839290" y="1428996"/>
            <a:ext cx="10760528" cy="5170646"/>
          </a:xfrm>
          <a:prstGeom prst="rect">
            <a:avLst/>
          </a:prstGeom>
        </p:spPr>
        <p:txBody>
          <a:bodyPr wrap="square">
            <a:spAutoFit/>
          </a:bodyPr>
          <a:lstStyle/>
          <a:p>
            <a:pPr>
              <a:lnSpc>
                <a:spcPct val="150000"/>
              </a:lnSpc>
            </a:pPr>
            <a:r>
              <a:rPr lang="zh-CN" altLang="en-US" sz="2000" b="1" smtClean="0">
                <a:latin typeface="微软雅黑" panose="020B0503020204020204" pitchFamily="34" charset="-122"/>
                <a:ea typeface="微软雅黑" panose="020B0503020204020204" pitchFamily="34" charset="-122"/>
              </a:rPr>
              <a:t>原理：</a:t>
            </a:r>
            <a:endParaRPr lang="en-US" altLang="zh-CN" sz="2000" b="1" smtClean="0">
              <a:latin typeface="微软雅黑" panose="020B0503020204020204" pitchFamily="34" charset="-122"/>
              <a:ea typeface="微软雅黑" panose="020B0503020204020204" pitchFamily="34" charset="-122"/>
            </a:endParaRPr>
          </a:p>
          <a:p>
            <a:pPr marL="0" lvl="1">
              <a:lnSpc>
                <a:spcPct val="150000"/>
              </a:lnSpc>
            </a:pPr>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把一个 </a:t>
            </a:r>
            <a:r>
              <a:rPr lang="en-US" altLang="zh-CN" sz="2000">
                <a:latin typeface="微软雅黑" panose="020B0503020204020204" pitchFamily="34" charset="-122"/>
                <a:ea typeface="微软雅黑" panose="020B0503020204020204" pitchFamily="34" charset="-122"/>
              </a:rPr>
              <a:t>n </a:t>
            </a:r>
            <a:r>
              <a:rPr lang="zh-CN" altLang="en-US" sz="2000">
                <a:latin typeface="微软雅黑" panose="020B0503020204020204" pitchFamily="34" charset="-122"/>
                <a:ea typeface="微软雅黑" panose="020B0503020204020204" pitchFamily="34" charset="-122"/>
              </a:rPr>
              <a:t>行 </a:t>
            </a:r>
            <a:r>
              <a:rPr lang="en-US" altLang="zh-CN" sz="2000">
                <a:latin typeface="微软雅黑" panose="020B0503020204020204" pitchFamily="34" charset="-122"/>
                <a:ea typeface="微软雅黑" panose="020B0503020204020204" pitchFamily="34" charset="-122"/>
              </a:rPr>
              <a:t>m </a:t>
            </a:r>
            <a:r>
              <a:rPr lang="zh-CN" altLang="en-US" sz="2000">
                <a:latin typeface="微软雅黑" panose="020B0503020204020204" pitchFamily="34" charset="-122"/>
                <a:ea typeface="微软雅黑" panose="020B0503020204020204" pitchFamily="34" charset="-122"/>
              </a:rPr>
              <a:t>列的字符阵列看做一个迷宫，迷宫仅包含 </a:t>
            </a:r>
            <a:r>
              <a:rPr lang="en-US" altLang="zh-CN" sz="2000">
                <a:latin typeface="微软雅黑" panose="020B0503020204020204" pitchFamily="34" charset="-122"/>
                <a:ea typeface="微软雅黑" panose="020B0503020204020204" pitchFamily="34" charset="-122"/>
              </a:rPr>
              <a:t>L</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Q</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B</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S </a:t>
            </a:r>
            <a:r>
              <a:rPr lang="zh-CN" altLang="en-US" sz="2000">
                <a:latin typeface="微软雅黑" panose="020B0503020204020204" pitchFamily="34" charset="-122"/>
                <a:ea typeface="微软雅黑" panose="020B0503020204020204" pitchFamily="34" charset="-122"/>
              </a:rPr>
              <a:t>中的大写字母（蓝桥杯赛的汉语拼音首字母）</a:t>
            </a:r>
            <a:r>
              <a:rPr lang="zh-CN" altLang="en-US" sz="2000" smtClean="0">
                <a:latin typeface="微软雅黑" panose="020B0503020204020204" pitchFamily="34" charset="-122"/>
                <a:ea typeface="微软雅黑" panose="020B0503020204020204" pitchFamily="34" charset="-122"/>
              </a:rPr>
              <a:t>。</a:t>
            </a:r>
            <a:endParaRPr lang="en-US" altLang="zh-CN" sz="2000">
              <a:latin typeface="微软雅黑" panose="020B0503020204020204" pitchFamily="34" charset="-122"/>
              <a:ea typeface="微软雅黑" panose="020B0503020204020204" pitchFamily="34" charset="-122"/>
            </a:endParaRPr>
          </a:p>
          <a:p>
            <a:pPr marL="0" lvl="1">
              <a:lnSpc>
                <a:spcPct val="150000"/>
              </a:lnSpc>
            </a:pPr>
            <a:r>
              <a:rPr lang="en-US" altLang="zh-CN" sz="2000" smtClean="0">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初始</a:t>
            </a:r>
            <a:r>
              <a:rPr lang="zh-CN" altLang="en-US" sz="2000">
                <a:latin typeface="微软雅黑" panose="020B0503020204020204" pitchFamily="34" charset="-122"/>
                <a:ea typeface="微软雅黑" panose="020B0503020204020204" pitchFamily="34" charset="-122"/>
              </a:rPr>
              <a:t>时，你可以从任意一个“</a:t>
            </a:r>
            <a:r>
              <a:rPr lang="en-US" altLang="zh-CN" sz="2000">
                <a:latin typeface="微软雅黑" panose="020B0503020204020204" pitchFamily="34" charset="-122"/>
                <a:ea typeface="微软雅黑" panose="020B0503020204020204" pitchFamily="34" charset="-122"/>
              </a:rPr>
              <a:t>L”</a:t>
            </a:r>
            <a:r>
              <a:rPr lang="zh-CN" altLang="en-US" sz="2000">
                <a:latin typeface="微软雅黑" panose="020B0503020204020204" pitchFamily="34" charset="-122"/>
                <a:ea typeface="微软雅黑" panose="020B0503020204020204" pitchFamily="34" charset="-122"/>
              </a:rPr>
              <a:t>字母开始，移向相邻的“</a:t>
            </a:r>
            <a:r>
              <a:rPr lang="en-US" altLang="zh-CN" sz="2000">
                <a:latin typeface="微软雅黑" panose="020B0503020204020204" pitchFamily="34" charset="-122"/>
                <a:ea typeface="微软雅黑" panose="020B0503020204020204" pitchFamily="34" charset="-122"/>
              </a:rPr>
              <a:t>Q”</a:t>
            </a:r>
            <a:r>
              <a:rPr lang="zh-CN" altLang="en-US" sz="2000">
                <a:latin typeface="微软雅黑" panose="020B0503020204020204" pitchFamily="34" charset="-122"/>
                <a:ea typeface="微软雅黑" panose="020B0503020204020204" pitchFamily="34" charset="-122"/>
              </a:rPr>
              <a:t>字母，然后从此“</a:t>
            </a:r>
            <a:r>
              <a:rPr lang="en-US" altLang="zh-CN" sz="2000">
                <a:latin typeface="微软雅黑" panose="020B0503020204020204" pitchFamily="34" charset="-122"/>
                <a:ea typeface="微软雅黑" panose="020B0503020204020204" pitchFamily="34" charset="-122"/>
              </a:rPr>
              <a:t>Q”</a:t>
            </a:r>
            <a:r>
              <a:rPr lang="zh-CN" altLang="en-US" sz="2000">
                <a:latin typeface="微软雅黑" panose="020B0503020204020204" pitchFamily="34" charset="-122"/>
                <a:ea typeface="微软雅黑" panose="020B0503020204020204" pitchFamily="34" charset="-122"/>
              </a:rPr>
              <a:t>字母出发，移向相邻的“</a:t>
            </a:r>
            <a:r>
              <a:rPr lang="en-US" altLang="zh-CN" sz="2000">
                <a:latin typeface="微软雅黑" panose="020B0503020204020204" pitchFamily="34" charset="-122"/>
                <a:ea typeface="微软雅黑" panose="020B0503020204020204" pitchFamily="34" charset="-122"/>
              </a:rPr>
              <a:t>B”</a:t>
            </a:r>
            <a:r>
              <a:rPr lang="zh-CN" altLang="en-US" sz="2000">
                <a:latin typeface="微软雅黑" panose="020B0503020204020204" pitchFamily="34" charset="-122"/>
                <a:ea typeface="微软雅黑" panose="020B0503020204020204" pitchFamily="34" charset="-122"/>
              </a:rPr>
              <a:t>字母，然后从此“</a:t>
            </a:r>
            <a:r>
              <a:rPr lang="en-US" altLang="zh-CN" sz="2000">
                <a:latin typeface="微软雅黑" panose="020B0503020204020204" pitchFamily="34" charset="-122"/>
                <a:ea typeface="微软雅黑" panose="020B0503020204020204" pitchFamily="34" charset="-122"/>
              </a:rPr>
              <a:t>B”</a:t>
            </a:r>
            <a:r>
              <a:rPr lang="zh-CN" altLang="en-US" sz="2000">
                <a:latin typeface="微软雅黑" panose="020B0503020204020204" pitchFamily="34" charset="-122"/>
                <a:ea typeface="微软雅黑" panose="020B0503020204020204" pitchFamily="34" charset="-122"/>
              </a:rPr>
              <a:t>字母出发，移向相邻的“</a:t>
            </a:r>
            <a:r>
              <a:rPr lang="en-US" altLang="zh-CN" sz="2000">
                <a:latin typeface="微软雅黑" panose="020B0503020204020204" pitchFamily="34" charset="-122"/>
                <a:ea typeface="微软雅黑" panose="020B0503020204020204" pitchFamily="34" charset="-122"/>
              </a:rPr>
              <a:t>S”</a:t>
            </a:r>
            <a:r>
              <a:rPr lang="zh-CN" altLang="en-US" sz="2000">
                <a:latin typeface="微软雅黑" panose="020B0503020204020204" pitchFamily="34" charset="-122"/>
                <a:ea typeface="微软雅黑" panose="020B0503020204020204" pitchFamily="34" charset="-122"/>
              </a:rPr>
              <a:t>字母</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。这样，你就算是走过了一个“</a:t>
            </a:r>
            <a:r>
              <a:rPr lang="en-US" altLang="zh-CN" sz="2000">
                <a:latin typeface="微软雅黑" panose="020B0503020204020204" pitchFamily="34" charset="-122"/>
                <a:ea typeface="微软雅黑" panose="020B0503020204020204" pitchFamily="34" charset="-122"/>
              </a:rPr>
              <a:t>LQBS”</a:t>
            </a:r>
            <a:r>
              <a:rPr lang="zh-CN" altLang="en-US" sz="2000">
                <a:latin typeface="微软雅黑" panose="020B0503020204020204" pitchFamily="34" charset="-122"/>
                <a:ea typeface="微软雅黑" panose="020B0503020204020204" pitchFamily="34" charset="-122"/>
              </a:rPr>
              <a:t>字符序列</a:t>
            </a:r>
            <a:r>
              <a:rPr lang="zh-CN" altLang="en-US"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pPr marL="0" lvl="1">
              <a:lnSpc>
                <a:spcPct val="150000"/>
              </a:lnSpc>
            </a:pPr>
            <a:r>
              <a:rPr lang="en-US" altLang="zh-CN" sz="2000">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接下来</a:t>
            </a:r>
            <a:r>
              <a:rPr lang="zh-CN" altLang="en-US" sz="2000">
                <a:latin typeface="微软雅黑" panose="020B0503020204020204" pitchFamily="34" charset="-122"/>
                <a:ea typeface="微软雅黑" panose="020B0503020204020204" pitchFamily="34" charset="-122"/>
              </a:rPr>
              <a:t>，仍然可以从此“</a:t>
            </a:r>
            <a:r>
              <a:rPr lang="en-US" altLang="zh-CN" sz="2000">
                <a:latin typeface="微软雅黑" panose="020B0503020204020204" pitchFamily="34" charset="-122"/>
                <a:ea typeface="微软雅黑" panose="020B0503020204020204" pitchFamily="34" charset="-122"/>
              </a:rPr>
              <a:t>S”</a:t>
            </a:r>
            <a:r>
              <a:rPr lang="zh-CN" altLang="en-US" sz="2000">
                <a:latin typeface="微软雅黑" panose="020B0503020204020204" pitchFamily="34" charset="-122"/>
                <a:ea typeface="微软雅黑" panose="020B0503020204020204" pitchFamily="34" charset="-122"/>
              </a:rPr>
              <a:t>字母出发，移向相邻的“</a:t>
            </a:r>
            <a:r>
              <a:rPr lang="en-US" altLang="zh-CN" sz="2000">
                <a:latin typeface="微软雅黑" panose="020B0503020204020204" pitchFamily="34" charset="-122"/>
                <a:ea typeface="微软雅黑" panose="020B0503020204020204" pitchFamily="34" charset="-122"/>
              </a:rPr>
              <a:t>L”</a:t>
            </a:r>
            <a:r>
              <a:rPr lang="zh-CN" altLang="en-US" sz="2000">
                <a:latin typeface="微软雅黑" panose="020B0503020204020204" pitchFamily="34" charset="-122"/>
                <a:ea typeface="微软雅黑" panose="020B0503020204020204" pitchFamily="34" charset="-122"/>
              </a:rPr>
              <a:t>字母</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，重复上述的动作，你就可以不断地走过“</a:t>
            </a:r>
            <a:r>
              <a:rPr lang="en-US" altLang="zh-CN" sz="2000">
                <a:latin typeface="微软雅黑" panose="020B0503020204020204" pitchFamily="34" charset="-122"/>
                <a:ea typeface="微软雅黑" panose="020B0503020204020204" pitchFamily="34" charset="-122"/>
              </a:rPr>
              <a:t>LQBS”</a:t>
            </a:r>
            <a:r>
              <a:rPr lang="zh-CN" altLang="en-US" sz="2000">
                <a:latin typeface="微软雅黑" panose="020B0503020204020204" pitchFamily="34" charset="-122"/>
                <a:ea typeface="微软雅黑" panose="020B0503020204020204" pitchFamily="34" charset="-122"/>
              </a:rPr>
              <a:t>序列</a:t>
            </a:r>
            <a:r>
              <a:rPr lang="zh-CN" altLang="en-US"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pPr marL="0" lvl="1">
              <a:lnSpc>
                <a:spcPct val="150000"/>
              </a:lnSpc>
            </a:pPr>
            <a:r>
              <a:rPr lang="en-US" altLang="zh-CN" sz="2000">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请</a:t>
            </a:r>
            <a:r>
              <a:rPr lang="zh-CN" altLang="en-US" sz="2000">
                <a:latin typeface="微软雅黑" panose="020B0503020204020204" pitchFamily="34" charset="-122"/>
                <a:ea typeface="微软雅黑" panose="020B0503020204020204" pitchFamily="34" charset="-122"/>
              </a:rPr>
              <a:t>注意，所谓相邻仅包含上、下、左、右 </a:t>
            </a:r>
            <a:r>
              <a:rPr lang="en-US" altLang="zh-CN" sz="2000">
                <a:latin typeface="微软雅黑" panose="020B0503020204020204" pitchFamily="34" charset="-122"/>
                <a:ea typeface="微软雅黑" panose="020B0503020204020204" pitchFamily="34" charset="-122"/>
              </a:rPr>
              <a:t>4 </a:t>
            </a:r>
            <a:r>
              <a:rPr lang="zh-CN" altLang="en-US" sz="2000">
                <a:latin typeface="微软雅黑" panose="020B0503020204020204" pitchFamily="34" charset="-122"/>
                <a:ea typeface="微软雅黑" panose="020B0503020204020204" pitchFamily="34" charset="-122"/>
              </a:rPr>
              <a:t>个方向，且只能从 </a:t>
            </a:r>
            <a:r>
              <a:rPr lang="en-US" altLang="zh-CN" sz="2000">
                <a:latin typeface="微软雅黑" panose="020B0503020204020204" pitchFamily="34" charset="-122"/>
                <a:ea typeface="微软雅黑" panose="020B0503020204020204" pitchFamily="34" charset="-122"/>
              </a:rPr>
              <a:t>L-&gt;Q</a:t>
            </a:r>
            <a:r>
              <a:rPr lang="zh-CN" altLang="en-US" sz="2000">
                <a:latin typeface="微软雅黑" panose="020B0503020204020204" pitchFamily="34" charset="-122"/>
                <a:ea typeface="微软雅黑" panose="020B0503020204020204" pitchFamily="34" charset="-122"/>
              </a:rPr>
              <a:t>，从 </a:t>
            </a:r>
            <a:r>
              <a:rPr lang="en-US" altLang="zh-CN" sz="2000">
                <a:latin typeface="微软雅黑" panose="020B0503020204020204" pitchFamily="34" charset="-122"/>
                <a:ea typeface="微软雅黑" panose="020B0503020204020204" pitchFamily="34" charset="-122"/>
              </a:rPr>
              <a:t>Q-&gt;B</a:t>
            </a:r>
            <a:r>
              <a:rPr lang="zh-CN" altLang="en-US" sz="2000">
                <a:latin typeface="微软雅黑" panose="020B0503020204020204" pitchFamily="34" charset="-122"/>
                <a:ea typeface="微软雅黑" panose="020B0503020204020204" pitchFamily="34" charset="-122"/>
              </a:rPr>
              <a:t>，从 </a:t>
            </a:r>
            <a:r>
              <a:rPr lang="en-US" altLang="zh-CN" sz="2000">
                <a:latin typeface="微软雅黑" panose="020B0503020204020204" pitchFamily="34" charset="-122"/>
                <a:ea typeface="微软雅黑" panose="020B0503020204020204" pitchFamily="34" charset="-122"/>
              </a:rPr>
              <a:t>B-&gt;S</a:t>
            </a:r>
            <a:r>
              <a:rPr lang="zh-CN" altLang="en-US" sz="2000">
                <a:latin typeface="微软雅黑" panose="020B0503020204020204" pitchFamily="34" charset="-122"/>
                <a:ea typeface="微软雅黑" panose="020B0503020204020204" pitchFamily="34" charset="-122"/>
              </a:rPr>
              <a:t>，从 </a:t>
            </a:r>
            <a:r>
              <a:rPr lang="en-US" altLang="zh-CN" sz="2000">
                <a:latin typeface="微软雅黑" panose="020B0503020204020204" pitchFamily="34" charset="-122"/>
                <a:ea typeface="微软雅黑" panose="020B0503020204020204" pitchFamily="34" charset="-122"/>
              </a:rPr>
              <a:t>S-&gt;L</a:t>
            </a:r>
            <a:r>
              <a:rPr lang="zh-CN" altLang="en-US" sz="2000" smtClean="0">
                <a:latin typeface="微软雅黑" panose="020B0503020204020204" pitchFamily="34" charset="-122"/>
                <a:ea typeface="微软雅黑" panose="020B0503020204020204" pitchFamily="34" charset="-122"/>
              </a:rPr>
              <a:t>。</a:t>
            </a:r>
            <a:r>
              <a:rPr lang="en-US" altLang="zh-CN" sz="2000" smtClean="0">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可以</a:t>
            </a:r>
            <a:r>
              <a:rPr lang="zh-CN" altLang="en-US" sz="2000">
                <a:latin typeface="微软雅黑" panose="020B0503020204020204" pitchFamily="34" charset="-122"/>
                <a:ea typeface="微软雅黑" panose="020B0503020204020204" pitchFamily="34" charset="-122"/>
              </a:rPr>
              <a:t>想像，由于选择的出发点不同，我们有可能在迷宫中走过无数次的“</a:t>
            </a:r>
            <a:r>
              <a:rPr lang="en-US" altLang="zh-CN" sz="2000">
                <a:latin typeface="微软雅黑" panose="020B0503020204020204" pitchFamily="34" charset="-122"/>
                <a:ea typeface="微软雅黑" panose="020B0503020204020204" pitchFamily="34" charset="-122"/>
              </a:rPr>
              <a:t>LQBS”</a:t>
            </a:r>
            <a:r>
              <a:rPr lang="zh-CN" altLang="en-US" sz="2000">
                <a:latin typeface="微软雅黑" panose="020B0503020204020204" pitchFamily="34" charset="-122"/>
                <a:ea typeface="微软雅黑" panose="020B0503020204020204" pitchFamily="34" charset="-122"/>
              </a:rPr>
              <a:t>，或者是有限次的“</a:t>
            </a:r>
            <a:r>
              <a:rPr lang="en-US" altLang="zh-CN" sz="2000">
                <a:latin typeface="微软雅黑" panose="020B0503020204020204" pitchFamily="34" charset="-122"/>
                <a:ea typeface="微软雅黑" panose="020B0503020204020204" pitchFamily="34" charset="-122"/>
              </a:rPr>
              <a:t>LQBS”</a:t>
            </a:r>
            <a:r>
              <a:rPr lang="zh-CN" altLang="en-US" sz="2000">
                <a:latin typeface="微软雅黑" panose="020B0503020204020204" pitchFamily="34" charset="-122"/>
                <a:ea typeface="微软雅黑" panose="020B0503020204020204" pitchFamily="34" charset="-122"/>
              </a:rPr>
              <a:t>，或者一次也走不了</a:t>
            </a:r>
            <a:r>
              <a:rPr lang="zh-CN" altLang="en-US" sz="2000" smtClean="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04108" y="1593387"/>
            <a:ext cx="9583783" cy="3785652"/>
          </a:xfrm>
          <a:prstGeom prst="rect">
            <a:avLst/>
          </a:prstGeom>
        </p:spPr>
        <p:txBody>
          <a:bodyPr wrap="square">
            <a:spAutoFit/>
          </a:bodyPr>
          <a:lstStyle/>
          <a:p>
            <a:pPr>
              <a:lnSpc>
                <a:spcPct val="150000"/>
              </a:lnSpc>
            </a:pPr>
            <a:r>
              <a:rPr lang="zh-CN" altLang="en-US" sz="2000" b="1">
                <a:latin typeface="微软雅黑" panose="020B0503020204020204" pitchFamily="34" charset="-122"/>
                <a:ea typeface="微软雅黑" panose="020B0503020204020204" pitchFamily="34" charset="-122"/>
              </a:rPr>
              <a:t>编程实现</a:t>
            </a:r>
            <a:r>
              <a:rPr lang="zh-CN" altLang="en-US" sz="2000" b="1" smtClean="0">
                <a:latin typeface="微软雅黑" panose="020B0503020204020204" pitchFamily="34" charset="-122"/>
                <a:ea typeface="微软雅黑" panose="020B0503020204020204" pitchFamily="34" charset="-122"/>
              </a:rPr>
              <a:t>：</a:t>
            </a:r>
            <a:endParaRPr lang="en-US" altLang="zh-CN" sz="2000" b="1" smtClean="0">
              <a:latin typeface="微软雅黑" panose="020B0503020204020204" pitchFamily="34" charset="-122"/>
              <a:ea typeface="微软雅黑" panose="020B0503020204020204" pitchFamily="34" charset="-122"/>
            </a:endParaRPr>
          </a:p>
          <a:p>
            <a:pPr>
              <a:lnSpc>
                <a:spcPct val="150000"/>
              </a:lnSpc>
            </a:pPr>
            <a:r>
              <a:rPr lang="en-US" altLang="zh-CN" sz="2000" b="1">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请</a:t>
            </a:r>
            <a:r>
              <a:rPr lang="zh-CN" altLang="en-US" sz="2000">
                <a:latin typeface="微软雅黑" panose="020B0503020204020204" pitchFamily="34" charset="-122"/>
                <a:ea typeface="微软雅黑" panose="020B0503020204020204" pitchFamily="34" charset="-122"/>
              </a:rPr>
              <a:t>你编写程序，求出在给定的迷宫中，我们最多可以走过多少次“</a:t>
            </a:r>
            <a:r>
              <a:rPr lang="en-US" altLang="zh-CN" sz="2000">
                <a:latin typeface="微软雅黑" panose="020B0503020204020204" pitchFamily="34" charset="-122"/>
                <a:ea typeface="微软雅黑" panose="020B0503020204020204" pitchFamily="34" charset="-122"/>
              </a:rPr>
              <a:t>LQBS</a:t>
            </a:r>
            <a:r>
              <a:rPr lang="en-US" altLang="zh-CN"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pPr>
              <a:lnSpc>
                <a:spcPct val="150000"/>
              </a:lnSpc>
            </a:pPr>
            <a:r>
              <a:rPr lang="zh-CN" altLang="en-US" sz="2000" b="1" smtClean="0">
                <a:latin typeface="微软雅黑" panose="020B0503020204020204" pitchFamily="34" charset="-122"/>
                <a:ea typeface="微软雅黑" panose="020B0503020204020204" pitchFamily="34" charset="-122"/>
              </a:rPr>
              <a:t>输入：</a:t>
            </a:r>
            <a:endParaRPr lang="en-US" altLang="zh-CN" sz="2000" b="1" smtClean="0">
              <a:latin typeface="微软雅黑" panose="020B0503020204020204" pitchFamily="34" charset="-122"/>
              <a:ea typeface="微软雅黑" panose="020B0503020204020204" pitchFamily="34" charset="-122"/>
            </a:endParaRPr>
          </a:p>
          <a:p>
            <a:pPr>
              <a:lnSpc>
                <a:spcPct val="150000"/>
              </a:lnSpc>
            </a:pPr>
            <a:r>
              <a:rPr lang="en-US" altLang="zh-CN" sz="2000" b="1">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第</a:t>
            </a:r>
            <a:r>
              <a:rPr lang="zh-CN" altLang="en-US" sz="2000">
                <a:latin typeface="微软雅黑" panose="020B0503020204020204" pitchFamily="34" charset="-122"/>
                <a:ea typeface="微软雅黑" panose="020B0503020204020204" pitchFamily="34" charset="-122"/>
              </a:rPr>
              <a:t>一行：正整数 </a:t>
            </a:r>
            <a:r>
              <a:rPr lang="en-US" altLang="zh-CN" sz="2000">
                <a:latin typeface="微软雅黑" panose="020B0503020204020204" pitchFamily="34" charset="-122"/>
                <a:ea typeface="微软雅黑" panose="020B0503020204020204" pitchFamily="34" charset="-122"/>
              </a:rPr>
              <a:t>n,m</a:t>
            </a:r>
            <a:r>
              <a:rPr lang="zh-CN" altLang="en-US" sz="2000">
                <a:latin typeface="微软雅黑" panose="020B0503020204020204" pitchFamily="34" charset="-122"/>
                <a:ea typeface="微软雅黑" panose="020B0503020204020204" pitchFamily="34" charset="-122"/>
              </a:rPr>
              <a:t>，表示迷宫的规模为 </a:t>
            </a:r>
            <a:r>
              <a:rPr lang="en-US" altLang="zh-CN" sz="2000">
                <a:latin typeface="微软雅黑" panose="020B0503020204020204" pitchFamily="34" charset="-122"/>
                <a:ea typeface="微软雅黑" panose="020B0503020204020204" pitchFamily="34" charset="-122"/>
              </a:rPr>
              <a:t>n </a:t>
            </a:r>
            <a:r>
              <a:rPr lang="zh-CN" altLang="en-US" sz="2000">
                <a:latin typeface="微软雅黑" panose="020B0503020204020204" pitchFamily="34" charset="-122"/>
                <a:ea typeface="微软雅黑" panose="020B0503020204020204" pitchFamily="34" charset="-122"/>
              </a:rPr>
              <a:t>行 </a:t>
            </a:r>
            <a:r>
              <a:rPr lang="en-US" altLang="zh-CN" sz="2000">
                <a:latin typeface="微软雅黑" panose="020B0503020204020204" pitchFamily="34" charset="-122"/>
                <a:ea typeface="微软雅黑" panose="020B0503020204020204" pitchFamily="34" charset="-122"/>
              </a:rPr>
              <a:t>m </a:t>
            </a:r>
            <a:r>
              <a:rPr lang="zh-CN" altLang="en-US" sz="2000">
                <a:latin typeface="微软雅黑" panose="020B0503020204020204" pitchFamily="34" charset="-122"/>
                <a:ea typeface="微软雅黑" panose="020B0503020204020204" pitchFamily="34" charset="-122"/>
              </a:rPr>
              <a:t>列，</a:t>
            </a:r>
            <a:r>
              <a:rPr lang="en-US" altLang="zh-CN" sz="2000">
                <a:latin typeface="微软雅黑" panose="020B0503020204020204" pitchFamily="34" charset="-122"/>
                <a:ea typeface="微软雅黑" panose="020B0503020204020204" pitchFamily="34" charset="-122"/>
              </a:rPr>
              <a:t>0&lt;m&lt;100</a:t>
            </a:r>
            <a:r>
              <a:rPr lang="zh-CN" altLang="en-US" sz="2000">
                <a:latin typeface="微软雅黑" panose="020B0503020204020204" pitchFamily="34" charset="-122"/>
                <a:ea typeface="微软雅黑" panose="020B0503020204020204" pitchFamily="34" charset="-122"/>
              </a:rPr>
              <a:t>，</a:t>
            </a:r>
            <a:r>
              <a:rPr lang="en-US" altLang="zh-CN" sz="2000" smtClean="0">
                <a:latin typeface="微软雅黑" panose="020B0503020204020204" pitchFamily="34" charset="-122"/>
                <a:ea typeface="微软雅黑" panose="020B0503020204020204" pitchFamily="34" charset="-122"/>
              </a:rPr>
              <a:t>0&lt;n&lt;100	</a:t>
            </a:r>
            <a:r>
              <a:rPr lang="zh-CN" altLang="en-US" sz="2000" smtClean="0">
                <a:latin typeface="微软雅黑" panose="020B0503020204020204" pitchFamily="34" charset="-122"/>
                <a:ea typeface="微软雅黑" panose="020B0503020204020204" pitchFamily="34" charset="-122"/>
              </a:rPr>
              <a:t>接下来</a:t>
            </a:r>
            <a:r>
              <a:rPr lang="zh-CN" altLang="en-US" sz="2000">
                <a:latin typeface="微软雅黑" panose="020B0503020204020204" pitchFamily="34" charset="-122"/>
                <a:ea typeface="微软雅黑" panose="020B0503020204020204" pitchFamily="34" charset="-122"/>
              </a:rPr>
              <a:t>的 </a:t>
            </a:r>
            <a:r>
              <a:rPr lang="en-US" altLang="zh-CN" sz="2000">
                <a:latin typeface="微软雅黑" panose="020B0503020204020204" pitchFamily="34" charset="-122"/>
                <a:ea typeface="微软雅黑" panose="020B0503020204020204" pitchFamily="34" charset="-122"/>
              </a:rPr>
              <a:t>n </a:t>
            </a:r>
            <a:r>
              <a:rPr lang="zh-CN" altLang="en-US" sz="2000">
                <a:latin typeface="微软雅黑" panose="020B0503020204020204" pitchFamily="34" charset="-122"/>
                <a:ea typeface="微软雅黑" panose="020B0503020204020204" pitchFamily="34" charset="-122"/>
              </a:rPr>
              <a:t>行：每行 </a:t>
            </a:r>
            <a:r>
              <a:rPr lang="en-US" altLang="zh-CN" sz="2000">
                <a:latin typeface="微软雅黑" panose="020B0503020204020204" pitchFamily="34" charset="-122"/>
                <a:ea typeface="微软雅黑" panose="020B0503020204020204" pitchFamily="34" charset="-122"/>
              </a:rPr>
              <a:t>m </a:t>
            </a:r>
            <a:r>
              <a:rPr lang="zh-CN" altLang="en-US" sz="2000">
                <a:latin typeface="微软雅黑" panose="020B0503020204020204" pitchFamily="34" charset="-122"/>
                <a:ea typeface="微软雅黑" panose="020B0503020204020204" pitchFamily="34" charset="-122"/>
              </a:rPr>
              <a:t>个符合题意的字母，字母间无空格</a:t>
            </a:r>
            <a:r>
              <a:rPr lang="zh-CN" altLang="en-US"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pPr>
              <a:lnSpc>
                <a:spcPct val="150000"/>
              </a:lnSpc>
            </a:pPr>
            <a:r>
              <a:rPr lang="zh-CN" altLang="en-US" sz="2000" b="1" smtClean="0">
                <a:latin typeface="微软雅黑" panose="020B0503020204020204" pitchFamily="34" charset="-122"/>
                <a:ea typeface="微软雅黑" panose="020B0503020204020204" pitchFamily="34" charset="-122"/>
              </a:rPr>
              <a:t>输出：</a:t>
            </a:r>
            <a:endParaRPr lang="en-US" altLang="zh-CN" sz="2000" b="1" smtClean="0">
              <a:latin typeface="微软雅黑" panose="020B0503020204020204" pitchFamily="34" charset="-122"/>
              <a:ea typeface="微软雅黑" panose="020B0503020204020204" pitchFamily="34" charset="-122"/>
            </a:endParaRPr>
          </a:p>
          <a:p>
            <a:pPr>
              <a:lnSpc>
                <a:spcPct val="150000"/>
              </a:lnSpc>
            </a:pPr>
            <a:r>
              <a:rPr lang="en-US" altLang="zh-CN" sz="2000" b="1">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一</a:t>
            </a:r>
            <a:r>
              <a:rPr lang="zh-CN" altLang="en-US" sz="2000">
                <a:latin typeface="微软雅黑" panose="020B0503020204020204" pitchFamily="34" charset="-122"/>
                <a:ea typeface="微软雅黑" panose="020B0503020204020204" pitchFamily="34" charset="-122"/>
              </a:rPr>
              <a:t>个整数。即：如果在迷宫中可以无限次的走过“</a:t>
            </a:r>
            <a:r>
              <a:rPr lang="en-US" altLang="zh-CN" sz="2000">
                <a:latin typeface="微软雅黑" panose="020B0503020204020204" pitchFamily="34" charset="-122"/>
                <a:ea typeface="微软雅黑" panose="020B0503020204020204" pitchFamily="34" charset="-122"/>
              </a:rPr>
              <a:t>LQBS”</a:t>
            </a:r>
            <a:r>
              <a:rPr lang="zh-CN" altLang="en-US" sz="2000">
                <a:latin typeface="微软雅黑" panose="020B0503020204020204" pitchFamily="34" charset="-122"/>
                <a:ea typeface="微软雅黑" panose="020B0503020204020204" pitchFamily="34" charset="-122"/>
              </a:rPr>
              <a:t>，输出</a:t>
            </a:r>
            <a:r>
              <a:rPr lang="en-US" altLang="zh-CN" sz="2000">
                <a:latin typeface="微软雅黑" panose="020B0503020204020204" pitchFamily="34" charset="-122"/>
                <a:ea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rPr>
              <a:t>，否则，输出可以走过“</a:t>
            </a:r>
            <a:r>
              <a:rPr lang="en-US" altLang="zh-CN" sz="2000">
                <a:latin typeface="微软雅黑" panose="020B0503020204020204" pitchFamily="34" charset="-122"/>
                <a:ea typeface="微软雅黑" panose="020B0503020204020204" pitchFamily="34" charset="-122"/>
              </a:rPr>
              <a:t>LQBS”</a:t>
            </a:r>
            <a:r>
              <a:rPr lang="zh-CN" altLang="en-US" sz="2000">
                <a:latin typeface="微软雅黑" panose="020B0503020204020204" pitchFamily="34" charset="-122"/>
                <a:ea typeface="微软雅黑" panose="020B0503020204020204" pitchFamily="34" charset="-122"/>
              </a:rPr>
              <a:t>的最多次数</a:t>
            </a:r>
            <a:r>
              <a:rPr lang="zh-CN" altLang="en-US" sz="2000" smtClean="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p:txBody>
      </p:sp>
      <p:sp>
        <p:nvSpPr>
          <p:cNvPr id="4" name="矩形 3"/>
          <p:cNvSpPr/>
          <p:nvPr/>
        </p:nvSpPr>
        <p:spPr>
          <a:xfrm>
            <a:off x="1128905" y="422753"/>
            <a:ext cx="4030923" cy="830997"/>
          </a:xfrm>
          <a:prstGeom prst="rect">
            <a:avLst/>
          </a:prstGeom>
        </p:spPr>
        <p:txBody>
          <a:bodyPr wrap="square">
            <a:spAutoFit/>
          </a:bodyPr>
          <a:lstStyle/>
          <a:p>
            <a:r>
              <a:rPr lang="zh-CN" altLang="en-US" sz="2400" b="1" smtClean="0">
                <a:latin typeface="Microsoft YaHei" panose="020B0503020204020204" pitchFamily="34" charset="-122"/>
                <a:ea typeface="Microsoft YaHei" panose="020B0503020204020204" pitchFamily="34" charset="-122"/>
              </a:rPr>
              <a:t>第</a:t>
            </a:r>
            <a:r>
              <a:rPr lang="zh-CN" altLang="en-US" sz="2400" b="1">
                <a:latin typeface="Microsoft YaHei" panose="020B0503020204020204" pitchFamily="34" charset="-122"/>
                <a:ea typeface="Microsoft YaHei" panose="020B0503020204020204" pitchFamily="34" charset="-122"/>
              </a:rPr>
              <a:t>五</a:t>
            </a:r>
            <a:r>
              <a:rPr lang="zh-CN" altLang="en-US" sz="2400" b="1" smtClean="0">
                <a:latin typeface="Microsoft YaHei" panose="020B0503020204020204" pitchFamily="34" charset="-122"/>
                <a:ea typeface="Microsoft YaHei" panose="020B0503020204020204" pitchFamily="34" charset="-122"/>
              </a:rPr>
              <a:t>题</a:t>
            </a:r>
            <a:endParaRPr lang="en-US" altLang="zh-CN" sz="2400" b="1" smtClean="0">
              <a:latin typeface="Microsoft YaHei" panose="020B0503020204020204" pitchFamily="34" charset="-122"/>
              <a:ea typeface="Microsoft YaHei" panose="020B0503020204020204" pitchFamily="34" charset="-122"/>
            </a:endParaRPr>
          </a:p>
          <a:p>
            <a:r>
              <a:rPr lang="zh-CN" altLang="en-US" sz="2400" b="1">
                <a:latin typeface="Microsoft YaHei" panose="020B0503020204020204" pitchFamily="34" charset="-122"/>
                <a:ea typeface="Microsoft YaHei" panose="020B0503020204020204" pitchFamily="34" charset="-122"/>
              </a:rPr>
              <a:t>蓝桥杯赛</a:t>
            </a:r>
            <a:r>
              <a:rPr lang="zh-CN" altLang="en-US" sz="2400" b="1" smtClean="0">
                <a:latin typeface="Microsoft YaHei" panose="020B0503020204020204" pitchFamily="34" charset="-122"/>
                <a:ea typeface="Microsoft YaHei" panose="020B0503020204020204" pitchFamily="34" charset="-122"/>
              </a:rPr>
              <a:t>迷宫 </a:t>
            </a:r>
            <a:r>
              <a:rPr lang="en-US" altLang="zh-CN" sz="2400" b="1" smtClean="0">
                <a:latin typeface="Microsoft YaHei" panose="020B0503020204020204" pitchFamily="34" charset="-122"/>
                <a:ea typeface="Microsoft YaHei" panose="020B0503020204020204" pitchFamily="34" charset="-122"/>
              </a:rPr>
              <a:t>LQBS.cpp</a:t>
            </a:r>
            <a:endParaRPr lang="zh-CN"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64229" y="1637105"/>
            <a:ext cx="6096000" cy="5539978"/>
          </a:xfrm>
          <a:prstGeom prst="rect">
            <a:avLst/>
          </a:prstGeom>
        </p:spPr>
        <p:txBody>
          <a:bodyPr>
            <a:spAutoFit/>
          </a:bodyPr>
          <a:lstStyle/>
          <a:p>
            <a:pPr>
              <a:lnSpc>
                <a:spcPct val="150000"/>
              </a:lnSpc>
            </a:pPr>
            <a:r>
              <a:rPr lang="zh-CN" altLang="en-US" b="1"/>
              <a:t>样例 </a:t>
            </a:r>
            <a:r>
              <a:rPr lang="en-US" altLang="zh-CN" b="1"/>
              <a:t>1 </a:t>
            </a:r>
            <a:r>
              <a:rPr lang="zh-CN" altLang="en-US" b="1"/>
              <a:t>输入：</a:t>
            </a:r>
            <a:br>
              <a:rPr lang="zh-CN" altLang="en-US" sz="2000" b="1"/>
            </a:br>
            <a:r>
              <a:rPr lang="en-US" altLang="zh-CN"/>
              <a:t>1 2</a:t>
            </a:r>
            <a:br>
              <a:rPr lang="zh-CN" altLang="en-US" sz="2000"/>
            </a:br>
            <a:r>
              <a:rPr lang="en-US" altLang="zh-CN"/>
              <a:t>LQ</a:t>
            </a:r>
            <a:br>
              <a:rPr lang="zh-CN" altLang="en-US" sz="2000"/>
            </a:br>
            <a:r>
              <a:rPr lang="zh-CN" altLang="en-US" b="1"/>
              <a:t>样例 </a:t>
            </a:r>
            <a:r>
              <a:rPr lang="en-US" altLang="zh-CN" b="1"/>
              <a:t>1 </a:t>
            </a:r>
            <a:r>
              <a:rPr lang="zh-CN" altLang="en-US" b="1"/>
              <a:t>输出：</a:t>
            </a:r>
            <a:br>
              <a:rPr lang="zh-CN" altLang="en-US" sz="2000" b="1"/>
            </a:br>
            <a:r>
              <a:rPr lang="en-US" altLang="zh-CN"/>
              <a:t>0</a:t>
            </a:r>
            <a:br>
              <a:rPr lang="zh-CN" altLang="en-US" sz="2000"/>
            </a:br>
            <a:r>
              <a:rPr lang="zh-CN" altLang="en-US" b="1"/>
              <a:t>样例 </a:t>
            </a:r>
            <a:r>
              <a:rPr lang="en-US" altLang="zh-CN" b="1"/>
              <a:t>2 </a:t>
            </a:r>
            <a:r>
              <a:rPr lang="zh-CN" altLang="en-US" b="1"/>
              <a:t>输入：</a:t>
            </a:r>
            <a:br>
              <a:rPr lang="zh-CN" altLang="en-US" sz="2000" b="1"/>
            </a:br>
            <a:r>
              <a:rPr lang="en-US" altLang="zh-CN"/>
              <a:t>3 3</a:t>
            </a:r>
            <a:br>
              <a:rPr lang="zh-CN" altLang="en-US" sz="2000"/>
            </a:br>
            <a:r>
              <a:rPr lang="en-US" altLang="zh-CN"/>
              <a:t>LSB</a:t>
            </a:r>
            <a:br>
              <a:rPr lang="zh-CN" altLang="en-US" sz="2000"/>
            </a:br>
            <a:r>
              <a:rPr lang="en-US" altLang="zh-CN"/>
              <a:t>QBQ</a:t>
            </a:r>
            <a:br>
              <a:rPr lang="zh-CN" altLang="en-US" sz="2000"/>
            </a:br>
            <a:r>
              <a:rPr lang="en-US" altLang="zh-CN"/>
              <a:t>BSL</a:t>
            </a:r>
            <a:br>
              <a:rPr lang="zh-CN" altLang="en-US" sz="2000"/>
            </a:br>
            <a:r>
              <a:rPr lang="zh-CN" altLang="en-US" b="1"/>
              <a:t>样例 </a:t>
            </a:r>
            <a:r>
              <a:rPr lang="en-US" altLang="zh-CN" b="1"/>
              <a:t>2 </a:t>
            </a:r>
            <a:r>
              <a:rPr lang="zh-CN" altLang="en-US" b="1"/>
              <a:t>输出：</a:t>
            </a:r>
            <a:br>
              <a:rPr lang="zh-CN" altLang="en-US" sz="2000" b="1"/>
            </a:br>
            <a:r>
              <a:rPr lang="en-US" altLang="zh-CN"/>
              <a:t>-1</a:t>
            </a:r>
            <a:br>
              <a:rPr lang="zh-CN" altLang="en-US" sz="2000"/>
            </a:br>
            <a:endParaRPr lang="zh-CN" altLang="en-US" sz="2000" b="1">
              <a:latin typeface="微软雅黑" panose="020B0503020204020204" pitchFamily="34" charset="-122"/>
              <a:ea typeface="微软雅黑" panose="020B0503020204020204" pitchFamily="34" charset="-122"/>
            </a:endParaRPr>
          </a:p>
        </p:txBody>
      </p:sp>
      <p:sp>
        <p:nvSpPr>
          <p:cNvPr id="4" name="矩形 3"/>
          <p:cNvSpPr/>
          <p:nvPr/>
        </p:nvSpPr>
        <p:spPr>
          <a:xfrm>
            <a:off x="6640286" y="1637105"/>
            <a:ext cx="6096000" cy="3785652"/>
          </a:xfrm>
          <a:prstGeom prst="rect">
            <a:avLst/>
          </a:prstGeom>
        </p:spPr>
        <p:txBody>
          <a:bodyPr>
            <a:spAutoFit/>
          </a:bodyPr>
          <a:lstStyle/>
          <a:p>
            <a:pPr>
              <a:lnSpc>
                <a:spcPct val="150000"/>
              </a:lnSpc>
            </a:pPr>
            <a:r>
              <a:rPr lang="zh-CN" altLang="en-US" sz="2000" b="1"/>
              <a:t>样例 </a:t>
            </a:r>
            <a:r>
              <a:rPr lang="en-US" altLang="zh-CN" sz="2000" b="1"/>
              <a:t>3 </a:t>
            </a:r>
            <a:r>
              <a:rPr lang="zh-CN" altLang="en-US" sz="2000" b="1"/>
              <a:t>输入：</a:t>
            </a:r>
            <a:br>
              <a:rPr lang="zh-CN" altLang="en-US" sz="2400" b="1"/>
            </a:br>
            <a:r>
              <a:rPr lang="en-US" altLang="zh-CN" sz="2000"/>
              <a:t>4 4</a:t>
            </a:r>
            <a:br>
              <a:rPr lang="zh-CN" altLang="en-US" sz="2400"/>
            </a:br>
            <a:r>
              <a:rPr lang="en-US" altLang="zh-CN" sz="2000"/>
              <a:t>BLQB</a:t>
            </a:r>
            <a:br>
              <a:rPr lang="zh-CN" altLang="en-US" sz="2400"/>
            </a:br>
            <a:r>
              <a:rPr lang="en-US" altLang="zh-CN" sz="2000"/>
              <a:t>BBQS</a:t>
            </a:r>
            <a:br>
              <a:rPr lang="zh-CN" altLang="en-US" sz="2400"/>
            </a:br>
            <a:r>
              <a:rPr lang="en-US" altLang="zh-CN" sz="2000"/>
              <a:t>SBQL</a:t>
            </a:r>
            <a:br>
              <a:rPr lang="zh-CN" altLang="en-US" sz="2400"/>
            </a:br>
            <a:r>
              <a:rPr lang="en-US" altLang="zh-CN" sz="2000"/>
              <a:t>QQQQ</a:t>
            </a:r>
            <a:br>
              <a:rPr lang="zh-CN" altLang="en-US" sz="2400"/>
            </a:br>
            <a:r>
              <a:rPr lang="zh-CN" altLang="en-US" sz="2000" b="1"/>
              <a:t>样例 </a:t>
            </a:r>
            <a:r>
              <a:rPr lang="en-US" altLang="zh-CN" sz="2000" b="1"/>
              <a:t>3 </a:t>
            </a:r>
            <a:r>
              <a:rPr lang="zh-CN" altLang="en-US" sz="2000" b="1"/>
              <a:t>输出：</a:t>
            </a:r>
            <a:br>
              <a:rPr lang="zh-CN" altLang="en-US" sz="2400" b="1"/>
            </a:br>
            <a:r>
              <a:rPr lang="en-US" altLang="zh-CN" sz="2000"/>
              <a:t>2</a:t>
            </a:r>
            <a:endParaRPr lang="zh-CN" altLang="en-US" sz="2400" b="1">
              <a:latin typeface="微软雅黑" panose="020B0503020204020204" pitchFamily="34" charset="-122"/>
              <a:ea typeface="微软雅黑" panose="020B0503020204020204" pitchFamily="34" charset="-122"/>
            </a:endParaRPr>
          </a:p>
        </p:txBody>
      </p:sp>
      <p:sp>
        <p:nvSpPr>
          <p:cNvPr id="6" name="矩形 5"/>
          <p:cNvSpPr/>
          <p:nvPr/>
        </p:nvSpPr>
        <p:spPr>
          <a:xfrm>
            <a:off x="1128905" y="422753"/>
            <a:ext cx="4030923" cy="830997"/>
          </a:xfrm>
          <a:prstGeom prst="rect">
            <a:avLst/>
          </a:prstGeom>
        </p:spPr>
        <p:txBody>
          <a:bodyPr wrap="square">
            <a:spAutoFit/>
          </a:bodyPr>
          <a:lstStyle/>
          <a:p>
            <a:r>
              <a:rPr lang="zh-CN" altLang="en-US" sz="2400" b="1" smtClean="0">
                <a:latin typeface="Microsoft YaHei" panose="020B0503020204020204" pitchFamily="34" charset="-122"/>
                <a:ea typeface="Microsoft YaHei" panose="020B0503020204020204" pitchFamily="34" charset="-122"/>
              </a:rPr>
              <a:t>第</a:t>
            </a:r>
            <a:r>
              <a:rPr lang="zh-CN" altLang="en-US" sz="2400" b="1">
                <a:latin typeface="Microsoft YaHei" panose="020B0503020204020204" pitchFamily="34" charset="-122"/>
                <a:ea typeface="Microsoft YaHei" panose="020B0503020204020204" pitchFamily="34" charset="-122"/>
              </a:rPr>
              <a:t>五</a:t>
            </a:r>
            <a:r>
              <a:rPr lang="zh-CN" altLang="en-US" sz="2400" b="1" smtClean="0">
                <a:latin typeface="Microsoft YaHei" panose="020B0503020204020204" pitchFamily="34" charset="-122"/>
                <a:ea typeface="Microsoft YaHei" panose="020B0503020204020204" pitchFamily="34" charset="-122"/>
              </a:rPr>
              <a:t>题</a:t>
            </a:r>
            <a:endParaRPr lang="en-US" altLang="zh-CN" sz="2400" b="1" smtClean="0">
              <a:latin typeface="Microsoft YaHei" panose="020B0503020204020204" pitchFamily="34" charset="-122"/>
              <a:ea typeface="Microsoft YaHei" panose="020B0503020204020204" pitchFamily="34" charset="-122"/>
            </a:endParaRPr>
          </a:p>
          <a:p>
            <a:r>
              <a:rPr lang="zh-CN" altLang="en-US" sz="2400" b="1">
                <a:latin typeface="Microsoft YaHei" panose="020B0503020204020204" pitchFamily="34" charset="-122"/>
                <a:ea typeface="Microsoft YaHei" panose="020B0503020204020204" pitchFamily="34" charset="-122"/>
              </a:rPr>
              <a:t>蓝桥杯赛</a:t>
            </a:r>
            <a:r>
              <a:rPr lang="zh-CN" altLang="en-US" sz="2400" b="1" smtClean="0">
                <a:latin typeface="Microsoft YaHei" panose="020B0503020204020204" pitchFamily="34" charset="-122"/>
                <a:ea typeface="Microsoft YaHei" panose="020B0503020204020204" pitchFamily="34" charset="-122"/>
              </a:rPr>
              <a:t>迷宫 </a:t>
            </a:r>
            <a:r>
              <a:rPr lang="en-US" altLang="zh-CN" sz="2400" b="1" smtClean="0">
                <a:latin typeface="Microsoft YaHei" panose="020B0503020204020204" pitchFamily="34" charset="-122"/>
                <a:ea typeface="Microsoft YaHei" panose="020B0503020204020204" pitchFamily="34" charset="-122"/>
              </a:rPr>
              <a:t>LQBS.cpp</a:t>
            </a:r>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41968" y="592574"/>
            <a:ext cx="4030923" cy="830997"/>
          </a:xfrm>
          <a:prstGeom prst="rect">
            <a:avLst/>
          </a:prstGeom>
        </p:spPr>
        <p:txBody>
          <a:bodyPr wrap="square">
            <a:spAutoFit/>
          </a:bodyPr>
          <a:lstStyle/>
          <a:p>
            <a:r>
              <a:rPr lang="zh-CN" altLang="en-US" sz="2400" b="1" smtClean="0">
                <a:latin typeface="Microsoft YaHei" panose="020B0503020204020204" pitchFamily="34" charset="-122"/>
                <a:ea typeface="Microsoft YaHei" panose="020B0503020204020204" pitchFamily="34" charset="-122"/>
              </a:rPr>
              <a:t>第一题</a:t>
            </a:r>
            <a:endParaRPr lang="en-US" altLang="zh-CN" sz="2400" b="1" smtClean="0">
              <a:latin typeface="Microsoft YaHei" panose="020B0503020204020204" pitchFamily="34" charset="-122"/>
              <a:ea typeface="Microsoft YaHei" panose="020B0503020204020204" pitchFamily="34" charset="-122"/>
            </a:endParaRPr>
          </a:p>
          <a:p>
            <a:r>
              <a:rPr lang="zh-CN" altLang="en-US" sz="2400" b="1" smtClean="0">
                <a:latin typeface="Microsoft YaHei" panose="020B0503020204020204" pitchFamily="34" charset="-122"/>
                <a:ea typeface="Microsoft YaHei" panose="020B0503020204020204" pitchFamily="34" charset="-122"/>
              </a:rPr>
              <a:t>水</a:t>
            </a:r>
            <a:r>
              <a:rPr lang="zh-CN" altLang="en-US" sz="2400" b="1">
                <a:latin typeface="Microsoft YaHei" panose="020B0503020204020204" pitchFamily="34" charset="-122"/>
                <a:ea typeface="Microsoft YaHei" panose="020B0503020204020204" pitchFamily="34" charset="-122"/>
              </a:rPr>
              <a:t>下</a:t>
            </a:r>
            <a:r>
              <a:rPr lang="zh-CN" altLang="en-US" sz="2400" b="1" smtClean="0">
                <a:latin typeface="Microsoft YaHei" panose="020B0503020204020204" pitchFamily="34" charset="-122"/>
                <a:ea typeface="Microsoft YaHei" panose="020B0503020204020204" pitchFamily="34" charset="-122"/>
              </a:rPr>
              <a:t>探测器 </a:t>
            </a:r>
            <a:r>
              <a:rPr lang="en-US" altLang="zh-CN" sz="2400" b="1" smtClean="0">
                <a:latin typeface="Microsoft YaHei" panose="020B0503020204020204" pitchFamily="34" charset="-122"/>
                <a:ea typeface="Microsoft YaHei" panose="020B0503020204020204" pitchFamily="34" charset="-122"/>
              </a:rPr>
              <a:t>deep.cpp</a:t>
            </a:r>
            <a:endParaRPr lang="zh-CN" altLang="en-US" sz="2400"/>
          </a:p>
        </p:txBody>
      </p:sp>
      <p:sp>
        <p:nvSpPr>
          <p:cNvPr id="5" name="矩形 4"/>
          <p:cNvSpPr/>
          <p:nvPr/>
        </p:nvSpPr>
        <p:spPr>
          <a:xfrm>
            <a:off x="1663336" y="1319067"/>
            <a:ext cx="9583783" cy="5631180"/>
          </a:xfrm>
          <a:prstGeom prst="rect">
            <a:avLst/>
          </a:prstGeom>
        </p:spPr>
        <p:txBody>
          <a:bodyPr wrap="square">
            <a:spAutoFit/>
          </a:bodyPr>
          <a:lstStyle/>
          <a:p>
            <a:pPr>
              <a:lnSpc>
                <a:spcPct val="150000"/>
              </a:lnSpc>
            </a:pPr>
            <a:r>
              <a:rPr lang="zh-CN" altLang="en-US" sz="2000" b="1">
                <a:latin typeface="微软雅黑" panose="020B0503020204020204" pitchFamily="34" charset="-122"/>
                <a:ea typeface="微软雅黑" panose="020B0503020204020204" pitchFamily="34" charset="-122"/>
              </a:rPr>
              <a:t>编程实现</a:t>
            </a:r>
            <a:r>
              <a:rPr lang="zh-CN" altLang="en-US" sz="2000" b="1" smtClean="0">
                <a:latin typeface="微软雅黑" panose="020B0503020204020204" pitchFamily="34" charset="-122"/>
                <a:ea typeface="微软雅黑" panose="020B0503020204020204" pitchFamily="34" charset="-122"/>
              </a:rPr>
              <a:t>：</a:t>
            </a:r>
            <a:endParaRPr lang="en-US" altLang="zh-CN" sz="2000" b="1" smtClean="0">
              <a:latin typeface="微软雅黑" panose="020B0503020204020204" pitchFamily="34" charset="-122"/>
              <a:ea typeface="微软雅黑" panose="020B0503020204020204" pitchFamily="34" charset="-122"/>
            </a:endParaRPr>
          </a:p>
          <a:p>
            <a:pPr>
              <a:lnSpc>
                <a:spcPct val="150000"/>
              </a:lnSpc>
            </a:pPr>
            <a:r>
              <a:rPr lang="en-US" altLang="zh-CN" sz="2000" smtClean="0">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根据</a:t>
            </a:r>
            <a:r>
              <a:rPr lang="zh-CN" altLang="en-US" sz="2000">
                <a:latin typeface="微软雅黑" panose="020B0503020204020204" pitchFamily="34" charset="-122"/>
                <a:ea typeface="微软雅黑" panose="020B0503020204020204" pitchFamily="34" charset="-122"/>
              </a:rPr>
              <a:t>给定的 </a:t>
            </a:r>
            <a:r>
              <a:rPr lang="en-US" altLang="zh-CN" sz="2000">
                <a:latin typeface="微软雅黑" panose="020B0503020204020204" pitchFamily="34" charset="-122"/>
                <a:ea typeface="微软雅黑" panose="020B0503020204020204" pitchFamily="34" charset="-122"/>
              </a:rPr>
              <a:t>h</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s </a:t>
            </a:r>
            <a:r>
              <a:rPr lang="zh-CN" altLang="en-US" sz="2000">
                <a:latin typeface="微软雅黑" panose="020B0503020204020204" pitchFamily="34" charset="-122"/>
                <a:ea typeface="微软雅黑" panose="020B0503020204020204" pitchFamily="34" charset="-122"/>
              </a:rPr>
              <a:t>和一个指令序列（由字符 </a:t>
            </a:r>
            <a:r>
              <a:rPr lang="en-US" altLang="zh-CN" sz="2000">
                <a:latin typeface="微软雅黑" panose="020B0503020204020204" pitchFamily="34" charset="-122"/>
                <a:ea typeface="微软雅黑" panose="020B0503020204020204" pitchFamily="34" charset="-122"/>
              </a:rPr>
              <a:t>u</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d </a:t>
            </a:r>
            <a:r>
              <a:rPr lang="zh-CN" altLang="en-US" sz="2000">
                <a:latin typeface="微软雅黑" panose="020B0503020204020204" pitchFamily="34" charset="-122"/>
                <a:ea typeface="微软雅黑" panose="020B0503020204020204" pitchFamily="34" charset="-122"/>
              </a:rPr>
              <a:t>组成的字符串，长度不超过 </a:t>
            </a:r>
            <a:r>
              <a:rPr lang="en-US" altLang="zh-CN" sz="2000">
                <a:latin typeface="微软雅黑" panose="020B0503020204020204" pitchFamily="34" charset="-122"/>
                <a:ea typeface="微软雅黑" panose="020B0503020204020204" pitchFamily="34" charset="-122"/>
              </a:rPr>
              <a:t>100</a:t>
            </a:r>
            <a:r>
              <a:rPr lang="zh-CN" altLang="en-US" sz="2000">
                <a:latin typeface="微软雅黑" panose="020B0503020204020204" pitchFamily="34" charset="-122"/>
                <a:ea typeface="微软雅黑" panose="020B0503020204020204" pitchFamily="34" charset="-122"/>
              </a:rPr>
              <a:t>），求出执行完整的指令序列后，探测器的水下深度</a:t>
            </a:r>
            <a:r>
              <a:rPr lang="zh-CN" altLang="en-US"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pPr>
              <a:lnSpc>
                <a:spcPct val="150000"/>
              </a:lnSpc>
            </a:pPr>
            <a:r>
              <a:rPr lang="zh-CN" altLang="en-US" sz="2000" b="1" smtClean="0">
                <a:latin typeface="微软雅黑" panose="020B0503020204020204" pitchFamily="34" charset="-122"/>
                <a:ea typeface="微软雅黑" panose="020B0503020204020204" pitchFamily="34" charset="-122"/>
              </a:rPr>
              <a:t>输入：</a:t>
            </a:r>
            <a:endParaRPr lang="en-US" altLang="zh-CN" sz="2000" b="1" smtClean="0">
              <a:latin typeface="微软雅黑" panose="020B0503020204020204" pitchFamily="34" charset="-122"/>
              <a:ea typeface="微软雅黑" panose="020B0503020204020204" pitchFamily="34" charset="-122"/>
            </a:endParaRPr>
          </a:p>
          <a:p>
            <a:pPr lvl="1">
              <a:lnSpc>
                <a:spcPct val="150000"/>
              </a:lnSpc>
            </a:pPr>
            <a:r>
              <a:rPr lang="zh-CN" altLang="en-US" sz="2000" smtClean="0">
                <a:latin typeface="微软雅黑" panose="020B0503020204020204" pitchFamily="34" charset="-122"/>
                <a:ea typeface="微软雅黑" panose="020B0503020204020204" pitchFamily="34" charset="-122"/>
              </a:rPr>
              <a:t> 第</a:t>
            </a:r>
            <a:r>
              <a:rPr lang="zh-CN" altLang="en-US" sz="2000">
                <a:latin typeface="微软雅黑" panose="020B0503020204020204" pitchFamily="34" charset="-122"/>
                <a:ea typeface="微软雅黑" panose="020B0503020204020204" pitchFamily="34" charset="-122"/>
              </a:rPr>
              <a:t>一行：</a:t>
            </a:r>
            <a:r>
              <a:rPr lang="en-US" altLang="zh-CN" sz="2000">
                <a:latin typeface="微软雅黑" panose="020B0503020204020204" pitchFamily="34" charset="-122"/>
                <a:ea typeface="微软雅黑" panose="020B0503020204020204" pitchFamily="34" charset="-122"/>
              </a:rPr>
              <a:t>h </a:t>
            </a:r>
            <a:r>
              <a:rPr lang="zh-CN" altLang="en-US" sz="2000">
                <a:latin typeface="微软雅黑" panose="020B0503020204020204" pitchFamily="34" charset="-122"/>
                <a:ea typeface="微软雅黑" panose="020B0503020204020204" pitchFamily="34" charset="-122"/>
              </a:rPr>
              <a:t>和 </a:t>
            </a:r>
            <a:r>
              <a:rPr lang="en-US" altLang="zh-CN" sz="2000">
                <a:latin typeface="微软雅黑" panose="020B0503020204020204" pitchFamily="34" charset="-122"/>
                <a:ea typeface="微软雅黑" panose="020B0503020204020204" pitchFamily="34" charset="-122"/>
              </a:rPr>
              <a:t>s</a:t>
            </a:r>
            <a:r>
              <a:rPr lang="zh-CN" altLang="en-US" sz="2000">
                <a:latin typeface="微软雅黑" panose="020B0503020204020204" pitchFamily="34" charset="-122"/>
                <a:ea typeface="微软雅黑" panose="020B0503020204020204" pitchFamily="34" charset="-122"/>
              </a:rPr>
              <a:t>，以空格分开。</a:t>
            </a:r>
            <a:r>
              <a:rPr lang="en-US" altLang="zh-CN" sz="2000">
                <a:latin typeface="微软雅黑" panose="020B0503020204020204" pitchFamily="34" charset="-122"/>
                <a:ea typeface="微软雅黑" panose="020B0503020204020204" pitchFamily="34" charset="-122"/>
              </a:rPr>
              <a:t>0&lt;=s&lt;=h&lt;=</a:t>
            </a:r>
            <a:r>
              <a:rPr lang="en-US" altLang="zh-CN" sz="2000" smtClean="0">
                <a:latin typeface="微软雅黑" panose="020B0503020204020204" pitchFamily="34" charset="-122"/>
                <a:ea typeface="微软雅黑" panose="020B0503020204020204" pitchFamily="34" charset="-122"/>
              </a:rPr>
              <a:t>100</a:t>
            </a:r>
            <a:endParaRPr lang="en-US" altLang="zh-CN" sz="2000" smtClean="0">
              <a:latin typeface="微软雅黑" panose="020B0503020204020204" pitchFamily="34" charset="-122"/>
              <a:ea typeface="微软雅黑" panose="020B0503020204020204" pitchFamily="34" charset="-122"/>
            </a:endParaRPr>
          </a:p>
          <a:p>
            <a:pPr lvl="1">
              <a:lnSpc>
                <a:spcPct val="150000"/>
              </a:lnSpc>
            </a:pPr>
            <a:r>
              <a:rPr lang="zh-CN" altLang="en-US" sz="2000" smtClean="0">
                <a:latin typeface="微软雅黑" panose="020B0503020204020204" pitchFamily="34" charset="-122"/>
                <a:ea typeface="微软雅黑" panose="020B0503020204020204" pitchFamily="34" charset="-122"/>
              </a:rPr>
              <a:t> 第二</a:t>
            </a:r>
            <a:r>
              <a:rPr lang="zh-CN" altLang="en-US" sz="2000">
                <a:latin typeface="微软雅黑" panose="020B0503020204020204" pitchFamily="34" charset="-122"/>
                <a:ea typeface="微软雅黑" panose="020B0503020204020204" pitchFamily="34" charset="-122"/>
              </a:rPr>
              <a:t>行：长度不超过 </a:t>
            </a:r>
            <a:r>
              <a:rPr lang="en-US" altLang="zh-CN" sz="2000">
                <a:latin typeface="微软雅黑" panose="020B0503020204020204" pitchFamily="34" charset="-122"/>
                <a:ea typeface="微软雅黑" panose="020B0503020204020204" pitchFamily="34" charset="-122"/>
              </a:rPr>
              <a:t>100 </a:t>
            </a:r>
            <a:r>
              <a:rPr lang="zh-CN" altLang="en-US" sz="2000">
                <a:latin typeface="微软雅黑" panose="020B0503020204020204" pitchFamily="34" charset="-122"/>
                <a:ea typeface="微软雅黑" panose="020B0503020204020204" pitchFamily="34" charset="-122"/>
              </a:rPr>
              <a:t>的指令字符串，串中仅包含字母 </a:t>
            </a:r>
            <a:r>
              <a:rPr lang="en-US" altLang="zh-CN" sz="2000">
                <a:latin typeface="微软雅黑" panose="020B0503020204020204" pitchFamily="34" charset="-122"/>
                <a:ea typeface="微软雅黑" panose="020B0503020204020204" pitchFamily="34" charset="-122"/>
              </a:rPr>
              <a:t>u </a:t>
            </a:r>
            <a:r>
              <a:rPr lang="zh-CN" altLang="en-US" sz="2000">
                <a:latin typeface="微软雅黑" panose="020B0503020204020204" pitchFamily="34" charset="-122"/>
                <a:ea typeface="微软雅黑" panose="020B0503020204020204" pitchFamily="34" charset="-122"/>
              </a:rPr>
              <a:t>或 </a:t>
            </a:r>
            <a:r>
              <a:rPr lang="en-US" altLang="zh-CN" sz="2000" smtClean="0">
                <a:latin typeface="微软雅黑" panose="020B0503020204020204" pitchFamily="34" charset="-122"/>
                <a:ea typeface="微软雅黑" panose="020B0503020204020204" pitchFamily="34" charset="-122"/>
              </a:rPr>
              <a:t>d</a:t>
            </a:r>
            <a:endParaRPr lang="en-US" altLang="zh-CN" sz="2000" smtClean="0">
              <a:latin typeface="微软雅黑" panose="020B0503020204020204" pitchFamily="34" charset="-122"/>
              <a:ea typeface="微软雅黑" panose="020B0503020204020204" pitchFamily="34" charset="-122"/>
            </a:endParaRPr>
          </a:p>
          <a:p>
            <a:pPr>
              <a:lnSpc>
                <a:spcPct val="150000"/>
              </a:lnSpc>
            </a:pPr>
            <a:r>
              <a:rPr lang="zh-CN" altLang="en-US" sz="2000" b="1" smtClean="0">
                <a:latin typeface="微软雅黑" panose="020B0503020204020204" pitchFamily="34" charset="-122"/>
                <a:ea typeface="微软雅黑" panose="020B0503020204020204" pitchFamily="34" charset="-122"/>
              </a:rPr>
              <a:t>输出</a:t>
            </a:r>
            <a:r>
              <a:rPr lang="zh-CN" altLang="en-US" sz="2000" b="1">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代表探测器在执行指令后的水下深度的数字</a:t>
            </a:r>
            <a:r>
              <a:rPr lang="zh-CN" altLang="en-US"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pPr>
              <a:lnSpc>
                <a:spcPct val="150000"/>
              </a:lnSpc>
            </a:pPr>
            <a:r>
              <a:rPr lang="zh-CN" altLang="en-US" sz="2000" b="1" smtClean="0">
                <a:latin typeface="微软雅黑" panose="020B0503020204020204" pitchFamily="34" charset="-122"/>
                <a:ea typeface="微软雅黑" panose="020B0503020204020204" pitchFamily="34" charset="-122"/>
              </a:rPr>
              <a:t>样</a:t>
            </a:r>
            <a:r>
              <a:rPr lang="zh-CN" altLang="en-US" sz="2000" b="1">
                <a:latin typeface="微软雅黑" panose="020B0503020204020204" pitchFamily="34" charset="-122"/>
                <a:ea typeface="微软雅黑" panose="020B0503020204020204" pitchFamily="34" charset="-122"/>
              </a:rPr>
              <a:t>例输入</a:t>
            </a:r>
            <a:r>
              <a:rPr lang="zh-CN" altLang="en-US" sz="2000" b="1" smtClean="0">
                <a:latin typeface="微软雅黑" panose="020B0503020204020204" pitchFamily="34" charset="-122"/>
                <a:ea typeface="微软雅黑" panose="020B0503020204020204" pitchFamily="34" charset="-122"/>
              </a:rPr>
              <a:t>：</a:t>
            </a:r>
            <a:endParaRPr lang="en-US" altLang="zh-CN" sz="2000" b="1" smtClean="0">
              <a:latin typeface="微软雅黑" panose="020B0503020204020204" pitchFamily="34" charset="-122"/>
              <a:ea typeface="微软雅黑" panose="020B0503020204020204" pitchFamily="34" charset="-122"/>
            </a:endParaRPr>
          </a:p>
          <a:p>
            <a:pPr lvl="1">
              <a:lnSpc>
                <a:spcPct val="150000"/>
              </a:lnSpc>
            </a:pPr>
            <a:r>
              <a:rPr lang="en-US" altLang="zh-CN" sz="2000" smtClean="0">
                <a:latin typeface="微软雅黑" panose="020B0503020204020204" pitchFamily="34" charset="-122"/>
                <a:ea typeface="微软雅黑" panose="020B0503020204020204" pitchFamily="34" charset="-122"/>
              </a:rPr>
              <a:t> 9 1</a:t>
            </a:r>
            <a:endParaRPr lang="en-US" altLang="zh-CN" sz="2000" smtClean="0">
              <a:latin typeface="微软雅黑" panose="020B0503020204020204" pitchFamily="34" charset="-122"/>
              <a:ea typeface="微软雅黑" panose="020B0503020204020204" pitchFamily="34" charset="-122"/>
            </a:endParaRPr>
          </a:p>
          <a:p>
            <a:pPr lvl="1">
              <a:lnSpc>
                <a:spcPct val="150000"/>
              </a:lnSpc>
            </a:pPr>
            <a:r>
              <a:rPr lang="en-US" altLang="zh-CN" sz="2000" smtClean="0">
                <a:latin typeface="微软雅黑" panose="020B0503020204020204" pitchFamily="34" charset="-122"/>
                <a:ea typeface="微软雅黑" panose="020B0503020204020204" pitchFamily="34" charset="-122"/>
              </a:rPr>
              <a:t> </a:t>
            </a:r>
            <a:r>
              <a:rPr lang="" altLang="en-US" sz="2000" smtClean="0">
                <a:latin typeface="微软雅黑" panose="020B0503020204020204" pitchFamily="34" charset="-122"/>
                <a:ea typeface="微软雅黑" panose="020B0503020204020204" pitchFamily="34" charset="-122"/>
              </a:rPr>
              <a:t>u</a:t>
            </a:r>
            <a:r>
              <a:rPr lang="en-US" altLang="zh-CN" sz="2000" smtClean="0">
                <a:latin typeface="微软雅黑" panose="020B0503020204020204" pitchFamily="34" charset="-122"/>
                <a:ea typeface="微软雅黑" panose="020B0503020204020204" pitchFamily="34" charset="-122"/>
              </a:rPr>
              <a:t>duudd</a:t>
            </a:r>
            <a:endParaRPr lang="en-US" altLang="zh-CN" sz="2000" smtClean="0">
              <a:latin typeface="微软雅黑" panose="020B0503020204020204" pitchFamily="34" charset="-122"/>
              <a:ea typeface="微软雅黑" panose="020B0503020204020204" pitchFamily="34" charset="-122"/>
            </a:endParaRPr>
          </a:p>
          <a:p>
            <a:pPr>
              <a:lnSpc>
                <a:spcPct val="150000"/>
              </a:lnSpc>
            </a:pPr>
            <a:r>
              <a:rPr lang="zh-CN" altLang="en-US" sz="2000" b="1" smtClean="0">
                <a:latin typeface="微软雅黑" panose="020B0503020204020204" pitchFamily="34" charset="-122"/>
                <a:ea typeface="微软雅黑" panose="020B0503020204020204" pitchFamily="34" charset="-122"/>
              </a:rPr>
              <a:t>样</a:t>
            </a:r>
            <a:r>
              <a:rPr lang="zh-CN" altLang="en-US" sz="2000" b="1">
                <a:latin typeface="微软雅黑" panose="020B0503020204020204" pitchFamily="34" charset="-122"/>
                <a:ea typeface="微软雅黑" panose="020B0503020204020204" pitchFamily="34" charset="-122"/>
              </a:rPr>
              <a:t>例输出</a:t>
            </a:r>
            <a:r>
              <a:rPr lang="zh-CN" altLang="en-US" sz="2000" b="1" smtClean="0">
                <a:latin typeface="微软雅黑" panose="020B0503020204020204" pitchFamily="34" charset="-122"/>
                <a:ea typeface="微软雅黑" panose="020B0503020204020204" pitchFamily="34" charset="-122"/>
              </a:rPr>
              <a:t>：</a:t>
            </a:r>
            <a:endParaRPr lang="en-US" altLang="zh-CN" sz="2000" b="1" smtClean="0">
              <a:latin typeface="微软雅黑" panose="020B0503020204020204" pitchFamily="34" charset="-122"/>
              <a:ea typeface="微软雅黑" panose="020B0503020204020204" pitchFamily="34" charset="-122"/>
            </a:endParaRPr>
          </a:p>
          <a:p>
            <a:pPr>
              <a:lnSpc>
                <a:spcPct val="150000"/>
              </a:lnSpc>
            </a:pPr>
            <a:r>
              <a:rPr lang="en-US" altLang="zh-CN" sz="2000" b="1" smtClean="0">
                <a:latin typeface="微软雅黑" panose="020B0503020204020204" pitchFamily="34" charset="-122"/>
                <a:ea typeface="微软雅黑" panose="020B0503020204020204" pitchFamily="34" charset="-122"/>
              </a:rPr>
              <a:t>	 </a:t>
            </a:r>
            <a:r>
              <a:rPr lang="en-US" altLang="zh-CN" sz="2000" smtClean="0">
                <a:latin typeface="微软雅黑" panose="020B0503020204020204" pitchFamily="34" charset="-122"/>
                <a:ea typeface="微软雅黑" panose="020B0503020204020204" pitchFamily="34" charset="-122"/>
              </a:rPr>
              <a:t>2</a:t>
            </a:r>
            <a:endParaRPr lang="en-US" altLang="zh-CN" sz="20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41968" y="592574"/>
            <a:ext cx="4030923" cy="830997"/>
          </a:xfrm>
          <a:prstGeom prst="rect">
            <a:avLst/>
          </a:prstGeom>
        </p:spPr>
        <p:txBody>
          <a:bodyPr wrap="square">
            <a:spAutoFit/>
          </a:bodyPr>
          <a:lstStyle/>
          <a:p>
            <a:r>
              <a:rPr lang="zh-CN" altLang="en-US" sz="2400" b="1" smtClean="0">
                <a:latin typeface="Microsoft YaHei" panose="020B0503020204020204" pitchFamily="34" charset="-122"/>
                <a:ea typeface="Microsoft YaHei" panose="020B0503020204020204" pitchFamily="34" charset="-122"/>
              </a:rPr>
              <a:t>第二题</a:t>
            </a:r>
            <a:endParaRPr lang="en-US" altLang="zh-CN" sz="2400" b="1" smtClean="0">
              <a:latin typeface="Microsoft YaHei" panose="020B0503020204020204" pitchFamily="34" charset="-122"/>
              <a:ea typeface="Microsoft YaHei" panose="020B0503020204020204" pitchFamily="34" charset="-122"/>
            </a:endParaRPr>
          </a:p>
          <a:p>
            <a:r>
              <a:rPr lang="zh-CN" altLang="en-US" sz="2400" b="1" smtClean="0">
                <a:latin typeface="Microsoft YaHei" panose="020B0503020204020204" pitchFamily="34" charset="-122"/>
                <a:ea typeface="Microsoft YaHei" panose="020B0503020204020204" pitchFamily="34" charset="-122"/>
              </a:rPr>
              <a:t>小猫吃鱼 </a:t>
            </a:r>
            <a:r>
              <a:rPr lang="en-US" altLang="zh-CN" sz="2400" b="1" smtClean="0">
                <a:latin typeface="Microsoft YaHei" panose="020B0503020204020204" pitchFamily="34" charset="-122"/>
                <a:ea typeface="Microsoft YaHei" panose="020B0503020204020204" pitchFamily="34" charset="-122"/>
              </a:rPr>
              <a:t>fish.cpp</a:t>
            </a:r>
            <a:endParaRPr lang="zh-CN" altLang="en-US" sz="2400"/>
          </a:p>
        </p:txBody>
      </p:sp>
      <p:sp>
        <p:nvSpPr>
          <p:cNvPr id="5" name="矩形 4"/>
          <p:cNvSpPr/>
          <p:nvPr/>
        </p:nvSpPr>
        <p:spPr>
          <a:xfrm>
            <a:off x="767444" y="1460752"/>
            <a:ext cx="10989128" cy="5170646"/>
          </a:xfrm>
          <a:prstGeom prst="rect">
            <a:avLst/>
          </a:prstGeom>
        </p:spPr>
        <p:txBody>
          <a:bodyPr wrap="square">
            <a:spAutoFit/>
          </a:bodyPr>
          <a:lstStyle/>
          <a:p>
            <a:pPr>
              <a:lnSpc>
                <a:spcPct val="150000"/>
              </a:lnSpc>
            </a:pPr>
            <a:r>
              <a:rPr lang="zh-CN" altLang="en-US" sz="2000" b="1" smtClean="0">
                <a:latin typeface="微软雅黑" panose="020B0503020204020204" pitchFamily="34" charset="-122"/>
                <a:ea typeface="微软雅黑" panose="020B0503020204020204" pitchFamily="34" charset="-122"/>
              </a:rPr>
              <a:t>原理：</a:t>
            </a:r>
            <a:endParaRPr lang="en-US" altLang="zh-CN" sz="2000" b="1" smtClean="0">
              <a:latin typeface="微软雅黑" panose="020B0503020204020204" pitchFamily="34" charset="-122"/>
              <a:ea typeface="微软雅黑" panose="020B0503020204020204" pitchFamily="34" charset="-122"/>
            </a:endParaRPr>
          </a:p>
          <a:p>
            <a:pPr lvl="1">
              <a:lnSpc>
                <a:spcPct val="150000"/>
              </a:lnSpc>
            </a:pPr>
            <a:r>
              <a:rPr lang="zh-CN" altLang="en-US" sz="2000" smtClean="0">
                <a:latin typeface="微软雅黑" panose="020B0503020204020204" pitchFamily="34" charset="-122"/>
                <a:ea typeface="微软雅黑" panose="020B0503020204020204" pitchFamily="34" charset="-122"/>
              </a:rPr>
              <a:t>明明</a:t>
            </a:r>
            <a:r>
              <a:rPr lang="zh-CN" altLang="en-US" sz="2000">
                <a:latin typeface="微软雅黑" panose="020B0503020204020204" pitchFamily="34" charset="-122"/>
                <a:ea typeface="微软雅黑" panose="020B0503020204020204" pitchFamily="34" charset="-122"/>
              </a:rPr>
              <a:t>家从 </a:t>
            </a:r>
            <a:r>
              <a:rPr lang="en-US" altLang="zh-CN" sz="2000">
                <a:latin typeface="微软雅黑" panose="020B0503020204020204" pitchFamily="34" charset="-122"/>
                <a:ea typeface="微软雅黑" panose="020B0503020204020204" pitchFamily="34" charset="-122"/>
              </a:rPr>
              <a:t>1 </a:t>
            </a:r>
            <a:r>
              <a:rPr lang="zh-CN" altLang="en-US" sz="2000">
                <a:latin typeface="微软雅黑" panose="020B0503020204020204" pitchFamily="34" charset="-122"/>
                <a:ea typeface="微软雅黑" panose="020B0503020204020204" pitchFamily="34" charset="-122"/>
              </a:rPr>
              <a:t>号站点出发，开车去旅游，一共要经过 </a:t>
            </a:r>
            <a:r>
              <a:rPr lang="en-US" altLang="zh-CN" sz="2000">
                <a:latin typeface="微软雅黑" panose="020B0503020204020204" pitchFamily="34" charset="-122"/>
                <a:ea typeface="微软雅黑" panose="020B0503020204020204" pitchFamily="34" charset="-122"/>
              </a:rPr>
              <a:t>n </a:t>
            </a:r>
            <a:r>
              <a:rPr lang="zh-CN" altLang="en-US" sz="2000">
                <a:latin typeface="微软雅黑" panose="020B0503020204020204" pitchFamily="34" charset="-122"/>
                <a:ea typeface="微软雅黑" panose="020B0503020204020204" pitchFamily="34" charset="-122"/>
              </a:rPr>
              <a:t>个站点，依次为 </a:t>
            </a:r>
            <a:r>
              <a:rPr lang="en-US" altLang="zh-CN" sz="2000">
                <a:latin typeface="微软雅黑" panose="020B0503020204020204" pitchFamily="34" charset="-122"/>
                <a:ea typeface="微软雅黑" panose="020B0503020204020204" pitchFamily="34" charset="-122"/>
              </a:rPr>
              <a:t>2</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3……n</a:t>
            </a:r>
            <a:r>
              <a:rPr lang="zh-CN" altLang="en-US"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pPr lvl="1">
              <a:lnSpc>
                <a:spcPct val="150000"/>
              </a:lnSpc>
            </a:pPr>
            <a:r>
              <a:rPr lang="zh-CN" altLang="en-US" sz="2000" smtClean="0">
                <a:latin typeface="微软雅黑" panose="020B0503020204020204" pitchFamily="34" charset="-122"/>
                <a:ea typeface="微软雅黑" panose="020B0503020204020204" pitchFamily="34" charset="-122"/>
              </a:rPr>
              <a:t>由于</a:t>
            </a:r>
            <a:r>
              <a:rPr lang="zh-CN" altLang="en-US" sz="2000">
                <a:latin typeface="微软雅黑" panose="020B0503020204020204" pitchFamily="34" charset="-122"/>
                <a:ea typeface="微软雅黑" panose="020B0503020204020204" pitchFamily="34" charset="-122"/>
              </a:rPr>
              <a:t>明明带上了心爱的小猫，在每个站点都要为小猫提供一条鱼用做美餐（包括 </a:t>
            </a:r>
            <a:r>
              <a:rPr lang="en-US" altLang="zh-CN" sz="2000">
                <a:latin typeface="微软雅黑" panose="020B0503020204020204" pitchFamily="34" charset="-122"/>
                <a:ea typeface="微软雅黑" panose="020B0503020204020204" pitchFamily="34" charset="-122"/>
              </a:rPr>
              <a:t>1 </a:t>
            </a:r>
            <a:r>
              <a:rPr lang="zh-CN" altLang="en-US" sz="2000">
                <a:latin typeface="微软雅黑" panose="020B0503020204020204" pitchFamily="34" charset="-122"/>
                <a:ea typeface="微软雅黑" panose="020B0503020204020204" pitchFamily="34" charset="-122"/>
              </a:rPr>
              <a:t>号站点）</a:t>
            </a:r>
            <a:r>
              <a:rPr lang="zh-CN" altLang="en-US"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pPr lvl="1">
              <a:lnSpc>
                <a:spcPct val="150000"/>
              </a:lnSpc>
            </a:pPr>
            <a:r>
              <a:rPr lang="zh-CN" altLang="en-US" sz="2000" smtClean="0">
                <a:latin typeface="微软雅黑" panose="020B0503020204020204" pitchFamily="34" charset="-122"/>
                <a:ea typeface="微软雅黑" panose="020B0503020204020204" pitchFamily="34" charset="-122"/>
              </a:rPr>
              <a:t>除了 </a:t>
            </a:r>
            <a:r>
              <a:rPr lang="en-US" altLang="zh-CN" sz="2000">
                <a:latin typeface="微软雅黑" panose="020B0503020204020204" pitchFamily="34" charset="-122"/>
                <a:ea typeface="微软雅黑" panose="020B0503020204020204" pitchFamily="34" charset="-122"/>
              </a:rPr>
              <a:t>1 </a:t>
            </a:r>
            <a:r>
              <a:rPr lang="zh-CN" altLang="en-US" sz="2000">
                <a:latin typeface="微软雅黑" panose="020B0503020204020204" pitchFamily="34" charset="-122"/>
                <a:ea typeface="微软雅黑" panose="020B0503020204020204" pitchFamily="34" charset="-122"/>
              </a:rPr>
              <a:t>号站点只能吃 </a:t>
            </a:r>
            <a:r>
              <a:rPr lang="en-US" altLang="zh-CN" sz="2000">
                <a:latin typeface="微软雅黑" panose="020B0503020204020204" pitchFamily="34" charset="-122"/>
                <a:ea typeface="微软雅黑" panose="020B0503020204020204" pitchFamily="34" charset="-122"/>
              </a:rPr>
              <a:t>1 </a:t>
            </a:r>
            <a:r>
              <a:rPr lang="zh-CN" altLang="en-US" sz="2000">
                <a:latin typeface="微软雅黑" panose="020B0503020204020204" pitchFamily="34" charset="-122"/>
                <a:ea typeface="微软雅黑" panose="020B0503020204020204" pitchFamily="34" charset="-122"/>
              </a:rPr>
              <a:t>号站点买的鱼，其他站点既可以吃当地买的鱼，也可吃之前经过的站点买了存入车载冰箱中的鱼</a:t>
            </a:r>
            <a:r>
              <a:rPr lang="zh-CN" altLang="en-US"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pPr lvl="1">
              <a:lnSpc>
                <a:spcPct val="150000"/>
              </a:lnSpc>
            </a:pPr>
            <a:r>
              <a:rPr lang="zh-CN" altLang="en-US" sz="2000" smtClean="0">
                <a:latin typeface="微软雅黑" panose="020B0503020204020204" pitchFamily="34" charset="-122"/>
                <a:ea typeface="微软雅黑" panose="020B0503020204020204" pitchFamily="34" charset="-122"/>
              </a:rPr>
              <a:t>但</a:t>
            </a:r>
            <a:r>
              <a:rPr lang="zh-CN" altLang="en-US" sz="2000">
                <a:latin typeface="微软雅黑" panose="020B0503020204020204" pitchFamily="34" charset="-122"/>
                <a:ea typeface="微软雅黑" panose="020B0503020204020204" pitchFamily="34" charset="-122"/>
              </a:rPr>
              <a:t>车载冰箱消耗的电能来自汽油，所以每条鱼用冰箱保存到下一站的费用与各个站点的汽油价格有关</a:t>
            </a:r>
            <a:r>
              <a:rPr lang="zh-CN" altLang="en-US"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pPr lvl="1">
              <a:lnSpc>
                <a:spcPct val="150000"/>
              </a:lnSpc>
            </a:pPr>
            <a:r>
              <a:rPr lang="zh-CN" altLang="en-US" sz="2000" smtClean="0">
                <a:latin typeface="微软雅黑" panose="020B0503020204020204" pitchFamily="34" charset="-122"/>
                <a:ea typeface="微软雅黑" panose="020B0503020204020204" pitchFamily="34" charset="-122"/>
              </a:rPr>
              <a:t>为</a:t>
            </a:r>
            <a:r>
              <a:rPr lang="zh-CN" altLang="en-US" sz="2000">
                <a:latin typeface="微软雅黑" panose="020B0503020204020204" pitchFamily="34" charset="-122"/>
                <a:ea typeface="微软雅黑" panose="020B0503020204020204" pitchFamily="34" charset="-122"/>
              </a:rPr>
              <a:t>使问题简化，我们约定</a:t>
            </a:r>
            <a:r>
              <a:rPr lang="zh-CN" altLang="en-US"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pPr lvl="1">
              <a:lnSpc>
                <a:spcPct val="150000"/>
              </a:lnSpc>
            </a:pPr>
            <a:r>
              <a:rPr lang="zh-CN" altLang="en-US" sz="2000" smtClean="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rPr>
              <a:t>）车从某站开出时油箱中都是此站点刚加的汽油</a:t>
            </a:r>
            <a:r>
              <a:rPr lang="zh-CN" altLang="en-US"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pPr lvl="1">
              <a:lnSpc>
                <a:spcPct val="150000"/>
              </a:lnSpc>
            </a:pPr>
            <a:r>
              <a:rPr lang="zh-CN" altLang="en-US" sz="2000" smtClean="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2</a:t>
            </a:r>
            <a:r>
              <a:rPr lang="zh-CN" altLang="en-US" sz="2000">
                <a:latin typeface="微软雅黑" panose="020B0503020204020204" pitchFamily="34" charset="-122"/>
                <a:ea typeface="微软雅黑" panose="020B0503020204020204" pitchFamily="34" charset="-122"/>
              </a:rPr>
              <a:t>）车载冰箱能容纳一路上需要的所有鱼。即：每条鱼的费用既包括购买时的费用，也包括用冰箱保存鱼的费用</a:t>
            </a:r>
            <a:r>
              <a:rPr lang="zh-CN" altLang="en-US" sz="2000" smtClean="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89957" y="1658395"/>
            <a:ext cx="10238014" cy="5170646"/>
          </a:xfrm>
          <a:prstGeom prst="rect">
            <a:avLst/>
          </a:prstGeom>
        </p:spPr>
        <p:txBody>
          <a:bodyPr wrap="square">
            <a:spAutoFit/>
          </a:bodyPr>
          <a:lstStyle/>
          <a:p>
            <a:pPr>
              <a:lnSpc>
                <a:spcPct val="150000"/>
              </a:lnSpc>
            </a:pPr>
            <a:r>
              <a:rPr lang="zh-CN" altLang="en-US" sz="2000" b="1">
                <a:latin typeface="微软雅黑" panose="020B0503020204020204" pitchFamily="34" charset="-122"/>
                <a:ea typeface="微软雅黑" panose="020B0503020204020204" pitchFamily="34" charset="-122"/>
              </a:rPr>
              <a:t>编程实现</a:t>
            </a:r>
            <a:r>
              <a:rPr lang="zh-CN" altLang="en-US" sz="2000" b="1" smtClean="0">
                <a:latin typeface="微软雅黑" panose="020B0503020204020204" pitchFamily="34" charset="-122"/>
                <a:ea typeface="微软雅黑" panose="020B0503020204020204" pitchFamily="34" charset="-122"/>
              </a:rPr>
              <a:t>：</a:t>
            </a:r>
            <a:endParaRPr lang="en-US" altLang="zh-CN" sz="2000" b="1" smtClean="0">
              <a:latin typeface="微软雅黑" panose="020B0503020204020204" pitchFamily="34" charset="-122"/>
              <a:ea typeface="微软雅黑" panose="020B0503020204020204" pitchFamily="34" charset="-122"/>
            </a:endParaRPr>
          </a:p>
          <a:p>
            <a:pPr>
              <a:lnSpc>
                <a:spcPct val="150000"/>
              </a:lnSpc>
            </a:pPr>
            <a:r>
              <a:rPr lang="en-US" altLang="zh-CN" sz="2000" smtClean="0">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为了</a:t>
            </a:r>
            <a:r>
              <a:rPr lang="zh-CN" altLang="en-US" sz="2000">
                <a:latin typeface="微软雅黑" panose="020B0503020204020204" pitchFamily="34" charset="-122"/>
                <a:ea typeface="微软雅黑" panose="020B0503020204020204" pitchFamily="34" charset="-122"/>
              </a:rPr>
              <a:t>降低小猫吃鱼的总代价，明明预先上网查到了这 </a:t>
            </a:r>
            <a:r>
              <a:rPr lang="en-US" altLang="zh-CN" sz="2000">
                <a:latin typeface="微软雅黑" panose="020B0503020204020204" pitchFamily="34" charset="-122"/>
                <a:ea typeface="微软雅黑" panose="020B0503020204020204" pitchFamily="34" charset="-122"/>
              </a:rPr>
              <a:t>n </a:t>
            </a:r>
            <a:r>
              <a:rPr lang="zh-CN" altLang="en-US" sz="2000">
                <a:latin typeface="微软雅黑" panose="020B0503020204020204" pitchFamily="34" charset="-122"/>
                <a:ea typeface="微软雅黑" panose="020B0503020204020204" pitchFamily="34" charset="-122"/>
              </a:rPr>
              <a:t>个站点的鱼价和汽油价格。并据此算出每个站点买一条鱼的费用以及从该站点到下一站用冰箱保存一条鱼的费用。你能帮明明算出这一路上小猫吃鱼的最小总费用吗</a:t>
            </a:r>
            <a:r>
              <a:rPr lang="zh-CN" altLang="en-US"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pPr>
              <a:lnSpc>
                <a:spcPct val="150000"/>
              </a:lnSpc>
            </a:pPr>
            <a:r>
              <a:rPr lang="zh-CN" altLang="en-US" sz="2000" b="1" smtClean="0">
                <a:latin typeface="微软雅黑" panose="020B0503020204020204" pitchFamily="34" charset="-122"/>
                <a:ea typeface="微软雅黑" panose="020B0503020204020204" pitchFamily="34" charset="-122"/>
              </a:rPr>
              <a:t>输入：</a:t>
            </a:r>
            <a:endParaRPr lang="en-US" altLang="zh-CN" sz="2000" b="1" smtClean="0">
              <a:latin typeface="微软雅黑" panose="020B0503020204020204" pitchFamily="34" charset="-122"/>
              <a:ea typeface="微软雅黑" panose="020B0503020204020204" pitchFamily="34" charset="-122"/>
            </a:endParaRPr>
          </a:p>
          <a:p>
            <a:pPr lvl="1">
              <a:lnSpc>
                <a:spcPct val="150000"/>
              </a:lnSpc>
            </a:pPr>
            <a:r>
              <a:rPr lang="zh-CN" altLang="en-US" sz="2000">
                <a:latin typeface="微软雅黑" panose="020B0503020204020204" pitchFamily="34" charset="-122"/>
                <a:ea typeface="微软雅黑" panose="020B0503020204020204" pitchFamily="34" charset="-122"/>
              </a:rPr>
              <a:t>第一行：站点数 </a:t>
            </a:r>
            <a:r>
              <a:rPr lang="en-US" altLang="zh-CN" sz="2000">
                <a:latin typeface="微软雅黑" panose="020B0503020204020204" pitchFamily="34" charset="-122"/>
                <a:ea typeface="微软雅黑" panose="020B0503020204020204" pitchFamily="34" charset="-122"/>
              </a:rPr>
              <a:t>n</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1&lt;n&lt;100</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a:p>
            <a:pPr marL="0" lvl="1">
              <a:lnSpc>
                <a:spcPct val="150000"/>
              </a:lnSpc>
            </a:pPr>
            <a:r>
              <a:rPr lang="zh-CN" altLang="en-US" sz="2000" smtClean="0">
                <a:latin typeface="微软雅黑" panose="020B0503020204020204" pitchFamily="34" charset="-122"/>
                <a:ea typeface="微软雅黑" panose="020B0503020204020204" pitchFamily="34" charset="-122"/>
              </a:rPr>
              <a:t>      接下来</a:t>
            </a:r>
            <a:r>
              <a:rPr lang="zh-CN" altLang="en-US" sz="2000">
                <a:latin typeface="微软雅黑" panose="020B0503020204020204" pitchFamily="34" charset="-122"/>
                <a:ea typeface="微软雅黑" panose="020B0503020204020204" pitchFamily="34" charset="-122"/>
              </a:rPr>
              <a:t>的 </a:t>
            </a:r>
            <a:r>
              <a:rPr lang="en-US" altLang="zh-CN" sz="2000">
                <a:latin typeface="微软雅黑" panose="020B0503020204020204" pitchFamily="34" charset="-122"/>
                <a:ea typeface="微软雅黑" panose="020B0503020204020204" pitchFamily="34" charset="-122"/>
              </a:rPr>
              <a:t>n </a:t>
            </a:r>
            <a:r>
              <a:rPr lang="zh-CN" altLang="en-US" sz="2000">
                <a:latin typeface="微软雅黑" panose="020B0503020204020204" pitchFamily="34" charset="-122"/>
                <a:ea typeface="微软雅黑" panose="020B0503020204020204" pitchFamily="34" charset="-122"/>
              </a:rPr>
              <a:t>行：每行两个以空格分隔的正整数，表示：这一站买一条鱼的费用，以及从这一站把每</a:t>
            </a:r>
            <a:r>
              <a:rPr lang="zh-CN" altLang="en-US" sz="2000" smtClean="0">
                <a:latin typeface="微软雅黑" panose="020B0503020204020204" pitchFamily="34" charset="-122"/>
                <a:ea typeface="微软雅黑" panose="020B0503020204020204" pitchFamily="34" charset="-122"/>
              </a:rPr>
              <a:t>条鱼</a:t>
            </a:r>
            <a:r>
              <a:rPr lang="zh-CN" altLang="en-US" sz="2000">
                <a:latin typeface="微软雅黑" panose="020B0503020204020204" pitchFamily="34" charset="-122"/>
                <a:ea typeface="微软雅黑" panose="020B0503020204020204" pitchFamily="34" charset="-122"/>
              </a:rPr>
              <a:t>保存到下一站的费用，两个费用均为小于 </a:t>
            </a:r>
            <a:r>
              <a:rPr lang="en-US" altLang="zh-CN" sz="2000">
                <a:latin typeface="微软雅黑" panose="020B0503020204020204" pitchFamily="34" charset="-122"/>
                <a:ea typeface="微软雅黑" panose="020B0503020204020204" pitchFamily="34" charset="-122"/>
              </a:rPr>
              <a:t>10000 </a:t>
            </a:r>
            <a:r>
              <a:rPr lang="zh-CN" altLang="en-US" sz="2000">
                <a:latin typeface="微软雅黑" panose="020B0503020204020204" pitchFamily="34" charset="-122"/>
                <a:ea typeface="微软雅黑" panose="020B0503020204020204" pitchFamily="34" charset="-122"/>
              </a:rPr>
              <a:t>的</a:t>
            </a:r>
            <a:r>
              <a:rPr lang="zh-CN" altLang="en-US" sz="2000" smtClean="0">
                <a:latin typeface="微软雅黑" panose="020B0503020204020204" pitchFamily="34" charset="-122"/>
                <a:ea typeface="微软雅黑" panose="020B0503020204020204" pitchFamily="34" charset="-122"/>
              </a:rPr>
              <a:t>正整数。</a:t>
            </a:r>
            <a:endParaRPr lang="en-US" altLang="zh-CN" sz="2000" smtClean="0">
              <a:latin typeface="微软雅黑" panose="020B0503020204020204" pitchFamily="34" charset="-122"/>
              <a:ea typeface="微软雅黑" panose="020B0503020204020204" pitchFamily="34" charset="-122"/>
            </a:endParaRPr>
          </a:p>
          <a:p>
            <a:pPr marL="0" lvl="1">
              <a:lnSpc>
                <a:spcPct val="150000"/>
              </a:lnSpc>
            </a:pPr>
            <a:r>
              <a:rPr lang="zh-CN" altLang="en-US" sz="2000" b="1" smtClean="0">
                <a:latin typeface="微软雅黑" panose="020B0503020204020204" pitchFamily="34" charset="-122"/>
                <a:ea typeface="微软雅黑" panose="020B0503020204020204" pitchFamily="34" charset="-122"/>
              </a:rPr>
              <a:t>输出：</a:t>
            </a:r>
            <a:endParaRPr lang="en-US" altLang="zh-CN" sz="2000" b="1" smtClean="0">
              <a:latin typeface="微软雅黑" panose="020B0503020204020204" pitchFamily="34" charset="-122"/>
              <a:ea typeface="微软雅黑" panose="020B0503020204020204" pitchFamily="34" charset="-122"/>
            </a:endParaRPr>
          </a:p>
          <a:p>
            <a:pPr marL="0" lvl="1">
              <a:lnSpc>
                <a:spcPct val="150000"/>
              </a:lnSpc>
            </a:pPr>
            <a:r>
              <a:rPr lang="en-US" altLang="zh-CN" sz="2000" b="1">
                <a:latin typeface="微软雅黑" panose="020B0503020204020204" pitchFamily="34" charset="-122"/>
                <a:ea typeface="微软雅黑" panose="020B0503020204020204" pitchFamily="34" charset="-122"/>
              </a:rPr>
              <a:t> </a:t>
            </a:r>
            <a:r>
              <a:rPr lang="en-US" altLang="zh-CN" sz="2000" b="1" smtClean="0">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代表探测器在执行指令后的水下深度的数字。</a:t>
            </a:r>
            <a:endParaRPr lang="en-US" altLang="zh-CN" sz="2000" smtClean="0">
              <a:latin typeface="微软雅黑" panose="020B0503020204020204" pitchFamily="34" charset="-122"/>
              <a:ea typeface="微软雅黑" panose="020B0503020204020204" pitchFamily="34" charset="-122"/>
            </a:endParaRPr>
          </a:p>
          <a:p>
            <a:pPr>
              <a:lnSpc>
                <a:spcPct val="150000"/>
              </a:lnSpc>
            </a:pPr>
            <a:endParaRPr lang="en-US" altLang="zh-CN" sz="2000">
              <a:latin typeface="微软雅黑" panose="020B0503020204020204" pitchFamily="34" charset="-122"/>
              <a:ea typeface="微软雅黑" panose="020B0503020204020204" pitchFamily="34" charset="-122"/>
            </a:endParaRPr>
          </a:p>
        </p:txBody>
      </p:sp>
      <p:sp>
        <p:nvSpPr>
          <p:cNvPr id="6" name="矩形 5"/>
          <p:cNvSpPr/>
          <p:nvPr/>
        </p:nvSpPr>
        <p:spPr>
          <a:xfrm>
            <a:off x="1289957" y="653963"/>
            <a:ext cx="4030923" cy="830997"/>
          </a:xfrm>
          <a:prstGeom prst="rect">
            <a:avLst/>
          </a:prstGeom>
        </p:spPr>
        <p:txBody>
          <a:bodyPr wrap="square">
            <a:spAutoFit/>
          </a:bodyPr>
          <a:lstStyle/>
          <a:p>
            <a:r>
              <a:rPr lang="zh-CN" altLang="en-US" sz="2400" b="1" smtClean="0">
                <a:latin typeface="Microsoft YaHei" panose="020B0503020204020204" pitchFamily="34" charset="-122"/>
                <a:ea typeface="Microsoft YaHei" panose="020B0503020204020204" pitchFamily="34" charset="-122"/>
              </a:rPr>
              <a:t>第二题</a:t>
            </a:r>
            <a:endParaRPr lang="en-US" altLang="zh-CN" sz="2400" b="1" smtClean="0">
              <a:latin typeface="Microsoft YaHei" panose="020B0503020204020204" pitchFamily="34" charset="-122"/>
              <a:ea typeface="Microsoft YaHei" panose="020B0503020204020204" pitchFamily="34" charset="-122"/>
            </a:endParaRPr>
          </a:p>
          <a:p>
            <a:r>
              <a:rPr lang="zh-CN" altLang="en-US" sz="2400" b="1" smtClean="0">
                <a:latin typeface="Microsoft YaHei" panose="020B0503020204020204" pitchFamily="34" charset="-122"/>
                <a:ea typeface="Microsoft YaHei" panose="020B0503020204020204" pitchFamily="34" charset="-122"/>
              </a:rPr>
              <a:t>小猫吃鱼 </a:t>
            </a:r>
            <a:r>
              <a:rPr lang="en-US" altLang="zh-CN" sz="2400" b="1" smtClean="0">
                <a:latin typeface="Microsoft YaHei" panose="020B0503020204020204" pitchFamily="34" charset="-122"/>
                <a:ea typeface="Microsoft YaHei" panose="020B0503020204020204" pitchFamily="34" charset="-122"/>
              </a:rPr>
              <a:t>fish.cpp</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2880" y="1746213"/>
            <a:ext cx="6096000" cy="4247317"/>
          </a:xfrm>
          <a:prstGeom prst="rect">
            <a:avLst/>
          </a:prstGeom>
        </p:spPr>
        <p:txBody>
          <a:bodyPr>
            <a:spAutoFit/>
          </a:bodyPr>
          <a:lstStyle/>
          <a:p>
            <a:pPr>
              <a:lnSpc>
                <a:spcPct val="150000"/>
              </a:lnSpc>
            </a:pPr>
            <a:r>
              <a:rPr lang="zh-CN" altLang="en-US" sz="2000" b="1">
                <a:latin typeface="微软雅黑" panose="020B0503020204020204" pitchFamily="34" charset="-122"/>
                <a:ea typeface="微软雅黑" panose="020B0503020204020204" pitchFamily="34" charset="-122"/>
              </a:rPr>
              <a:t>样例输入：</a:t>
            </a:r>
            <a:endParaRPr lang="en-US" altLang="zh-CN" sz="2000" b="1">
              <a:latin typeface="微软雅黑" panose="020B0503020204020204" pitchFamily="34" charset="-122"/>
              <a:ea typeface="微软雅黑" panose="020B0503020204020204" pitchFamily="34" charset="-122"/>
            </a:endParaRPr>
          </a:p>
          <a:p>
            <a:pPr lvl="1">
              <a:lnSpc>
                <a:spcPct val="150000"/>
              </a:lnSpc>
            </a:pPr>
            <a:r>
              <a:rPr lang="en-US" altLang="zh-CN" sz="2000">
                <a:latin typeface="微软雅黑" panose="020B0503020204020204" pitchFamily="34" charset="-122"/>
                <a:ea typeface="微软雅黑" panose="020B0503020204020204" pitchFamily="34" charset="-122"/>
              </a:rPr>
              <a:t>5</a:t>
            </a:r>
            <a:endParaRPr lang="en-US" altLang="zh-CN" sz="2000">
              <a:latin typeface="微软雅黑" panose="020B0503020204020204" pitchFamily="34" charset="-122"/>
              <a:ea typeface="微软雅黑" panose="020B0503020204020204" pitchFamily="34" charset="-122"/>
            </a:endParaRPr>
          </a:p>
          <a:p>
            <a:pPr lvl="1">
              <a:lnSpc>
                <a:spcPct val="150000"/>
              </a:lnSpc>
            </a:pPr>
            <a:r>
              <a:rPr lang="en-US" altLang="zh-CN" sz="2000">
                <a:latin typeface="微软雅黑" panose="020B0503020204020204" pitchFamily="34" charset="-122"/>
                <a:ea typeface="微软雅黑" panose="020B0503020204020204" pitchFamily="34" charset="-122"/>
              </a:rPr>
              <a:t>6 3</a:t>
            </a:r>
            <a:endParaRPr lang="en-US" altLang="zh-CN" sz="2000">
              <a:latin typeface="微软雅黑" panose="020B0503020204020204" pitchFamily="34" charset="-122"/>
              <a:ea typeface="微软雅黑" panose="020B0503020204020204" pitchFamily="34" charset="-122"/>
            </a:endParaRPr>
          </a:p>
          <a:p>
            <a:pPr lvl="1">
              <a:lnSpc>
                <a:spcPct val="150000"/>
              </a:lnSpc>
            </a:pPr>
            <a:r>
              <a:rPr lang="en-US" altLang="zh-CN" sz="2000">
                <a:latin typeface="微软雅黑" panose="020B0503020204020204" pitchFamily="34" charset="-122"/>
                <a:ea typeface="微软雅黑" panose="020B0503020204020204" pitchFamily="34" charset="-122"/>
              </a:rPr>
              <a:t>7 1</a:t>
            </a:r>
            <a:endParaRPr lang="en-US" altLang="zh-CN" sz="2000">
              <a:latin typeface="微软雅黑" panose="020B0503020204020204" pitchFamily="34" charset="-122"/>
              <a:ea typeface="微软雅黑" panose="020B0503020204020204" pitchFamily="34" charset="-122"/>
            </a:endParaRPr>
          </a:p>
          <a:p>
            <a:pPr lvl="1">
              <a:lnSpc>
                <a:spcPct val="150000"/>
              </a:lnSpc>
            </a:pPr>
            <a:r>
              <a:rPr lang="en-US" altLang="zh-CN" sz="2000">
                <a:latin typeface="微软雅黑" panose="020B0503020204020204" pitchFamily="34" charset="-122"/>
                <a:ea typeface="微软雅黑" panose="020B0503020204020204" pitchFamily="34" charset="-122"/>
              </a:rPr>
              <a:t>3 2</a:t>
            </a:r>
            <a:endParaRPr lang="en-US" altLang="zh-CN" sz="2000">
              <a:latin typeface="微软雅黑" panose="020B0503020204020204" pitchFamily="34" charset="-122"/>
              <a:ea typeface="微软雅黑" panose="020B0503020204020204" pitchFamily="34" charset="-122"/>
            </a:endParaRPr>
          </a:p>
          <a:p>
            <a:pPr lvl="1">
              <a:lnSpc>
                <a:spcPct val="150000"/>
              </a:lnSpc>
            </a:pPr>
            <a:r>
              <a:rPr lang="en-US" altLang="zh-CN" sz="2000">
                <a:latin typeface="微软雅黑" panose="020B0503020204020204" pitchFamily="34" charset="-122"/>
                <a:ea typeface="微软雅黑" panose="020B0503020204020204" pitchFamily="34" charset="-122"/>
              </a:rPr>
              <a:t>8 3</a:t>
            </a:r>
            <a:endParaRPr lang="en-US" altLang="zh-CN" sz="2000">
              <a:latin typeface="微软雅黑" panose="020B0503020204020204" pitchFamily="34" charset="-122"/>
              <a:ea typeface="微软雅黑" panose="020B0503020204020204" pitchFamily="34" charset="-122"/>
            </a:endParaRPr>
          </a:p>
          <a:p>
            <a:pPr lvl="1">
              <a:lnSpc>
                <a:spcPct val="150000"/>
              </a:lnSpc>
            </a:pPr>
            <a:r>
              <a:rPr lang="en-US" altLang="zh-CN" sz="2000">
                <a:latin typeface="微软雅黑" panose="020B0503020204020204" pitchFamily="34" charset="-122"/>
                <a:ea typeface="微软雅黑" panose="020B0503020204020204" pitchFamily="34" charset="-122"/>
              </a:rPr>
              <a:t>9 5</a:t>
            </a:r>
            <a:endParaRPr lang="en-US" altLang="zh-CN" sz="2000">
              <a:latin typeface="微软雅黑" panose="020B0503020204020204" pitchFamily="34" charset="-122"/>
              <a:ea typeface="微软雅黑" panose="020B0503020204020204" pitchFamily="34" charset="-122"/>
            </a:endParaRPr>
          </a:p>
          <a:p>
            <a:pPr marL="0" lvl="1">
              <a:lnSpc>
                <a:spcPct val="150000"/>
              </a:lnSpc>
            </a:pPr>
            <a:r>
              <a:rPr lang="zh-CN" altLang="en-US" sz="2000" b="1">
                <a:latin typeface="微软雅黑" panose="020B0503020204020204" pitchFamily="34" charset="-122"/>
                <a:ea typeface="微软雅黑" panose="020B0503020204020204" pitchFamily="34" charset="-122"/>
              </a:rPr>
              <a:t>样例输出：</a:t>
            </a:r>
            <a:endParaRPr lang="en-US" altLang="zh-CN" sz="2000" b="1">
              <a:latin typeface="微软雅黑" panose="020B0503020204020204" pitchFamily="34" charset="-122"/>
              <a:ea typeface="微软雅黑" panose="020B0503020204020204" pitchFamily="34" charset="-122"/>
            </a:endParaRPr>
          </a:p>
          <a:p>
            <a:pPr>
              <a:lnSpc>
                <a:spcPct val="150000"/>
              </a:lnSpc>
            </a:pPr>
            <a:r>
              <a:rPr lang="en-US" altLang="zh-CN" sz="2000" b="1">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29</a:t>
            </a:r>
            <a:endParaRPr lang="zh-CN" altLang="en-US"/>
          </a:p>
        </p:txBody>
      </p:sp>
      <p:sp>
        <p:nvSpPr>
          <p:cNvPr id="7" name="矩形 6"/>
          <p:cNvSpPr/>
          <p:nvPr/>
        </p:nvSpPr>
        <p:spPr>
          <a:xfrm>
            <a:off x="1289957" y="653963"/>
            <a:ext cx="4030923" cy="830997"/>
          </a:xfrm>
          <a:prstGeom prst="rect">
            <a:avLst/>
          </a:prstGeom>
        </p:spPr>
        <p:txBody>
          <a:bodyPr wrap="square">
            <a:spAutoFit/>
          </a:bodyPr>
          <a:lstStyle/>
          <a:p>
            <a:r>
              <a:rPr lang="zh-CN" altLang="en-US" sz="2400" b="1" smtClean="0">
                <a:latin typeface="Microsoft YaHei" panose="020B0503020204020204" pitchFamily="34" charset="-122"/>
                <a:ea typeface="Microsoft YaHei" panose="020B0503020204020204" pitchFamily="34" charset="-122"/>
              </a:rPr>
              <a:t>第二题</a:t>
            </a:r>
            <a:endParaRPr lang="en-US" altLang="zh-CN" sz="2400" b="1" smtClean="0">
              <a:latin typeface="Microsoft YaHei" panose="020B0503020204020204" pitchFamily="34" charset="-122"/>
              <a:ea typeface="Microsoft YaHei" panose="020B0503020204020204" pitchFamily="34" charset="-122"/>
            </a:endParaRPr>
          </a:p>
          <a:p>
            <a:r>
              <a:rPr lang="zh-CN" altLang="en-US" sz="2400" b="1" smtClean="0">
                <a:latin typeface="Microsoft YaHei" panose="020B0503020204020204" pitchFamily="34" charset="-122"/>
                <a:ea typeface="Microsoft YaHei" panose="020B0503020204020204" pitchFamily="34" charset="-122"/>
              </a:rPr>
              <a:t>小猫吃鱼 </a:t>
            </a:r>
            <a:r>
              <a:rPr lang="en-US" altLang="zh-CN" sz="2400" b="1" smtClean="0">
                <a:latin typeface="Microsoft YaHei" panose="020B0503020204020204" pitchFamily="34" charset="-122"/>
                <a:ea typeface="Microsoft YaHei" panose="020B0503020204020204" pitchFamily="34" charset="-122"/>
              </a:rPr>
              <a:t>fish.cpp</a:t>
            </a:r>
            <a:endParaRPr lang="zh-C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41968" y="252936"/>
            <a:ext cx="4030923" cy="830997"/>
          </a:xfrm>
          <a:prstGeom prst="rect">
            <a:avLst/>
          </a:prstGeom>
        </p:spPr>
        <p:txBody>
          <a:bodyPr wrap="square">
            <a:spAutoFit/>
          </a:bodyPr>
          <a:lstStyle/>
          <a:p>
            <a:r>
              <a:rPr lang="zh-CN" altLang="en-US" sz="2400" b="1" smtClean="0">
                <a:latin typeface="Microsoft YaHei" panose="020B0503020204020204" pitchFamily="34" charset="-122"/>
                <a:ea typeface="Microsoft YaHei" panose="020B0503020204020204" pitchFamily="34" charset="-122"/>
              </a:rPr>
              <a:t>第三题</a:t>
            </a:r>
            <a:endParaRPr lang="en-US" altLang="zh-CN" sz="2400" b="1" smtClean="0">
              <a:latin typeface="Microsoft YaHei" panose="020B0503020204020204" pitchFamily="34" charset="-122"/>
              <a:ea typeface="Microsoft YaHei" panose="020B0503020204020204" pitchFamily="34" charset="-122"/>
            </a:endParaRPr>
          </a:p>
          <a:p>
            <a:r>
              <a:rPr lang="zh-CN" altLang="en-US" sz="2400" b="1">
                <a:latin typeface="Microsoft YaHei" panose="020B0503020204020204" pitchFamily="34" charset="-122"/>
                <a:ea typeface="Microsoft YaHei" panose="020B0503020204020204" pitchFamily="34" charset="-122"/>
              </a:rPr>
              <a:t>评选最佳</a:t>
            </a:r>
            <a:r>
              <a:rPr lang="zh-CN" altLang="en-US" sz="2400" b="1" smtClean="0">
                <a:latin typeface="Microsoft YaHei" panose="020B0503020204020204" pitchFamily="34" charset="-122"/>
                <a:ea typeface="Microsoft YaHei" panose="020B0503020204020204" pitchFamily="34" charset="-122"/>
              </a:rPr>
              <a:t>品牌 </a:t>
            </a:r>
            <a:r>
              <a:rPr lang="en-US" altLang="zh-CN" sz="2400" b="1" smtClean="0">
                <a:latin typeface="Microsoft YaHei" panose="020B0503020204020204" pitchFamily="34" charset="-122"/>
                <a:ea typeface="Microsoft YaHei" panose="020B0503020204020204" pitchFamily="34" charset="-122"/>
              </a:rPr>
              <a:t>king.cpp</a:t>
            </a:r>
            <a:endParaRPr lang="zh-CN" altLang="en-US" sz="2400"/>
          </a:p>
        </p:txBody>
      </p:sp>
      <p:sp>
        <p:nvSpPr>
          <p:cNvPr id="5" name="矩形 4"/>
          <p:cNvSpPr/>
          <p:nvPr/>
        </p:nvSpPr>
        <p:spPr>
          <a:xfrm>
            <a:off x="212272" y="957834"/>
            <a:ext cx="11979728" cy="5632311"/>
          </a:xfrm>
          <a:prstGeom prst="rect">
            <a:avLst/>
          </a:prstGeom>
        </p:spPr>
        <p:txBody>
          <a:bodyPr wrap="square">
            <a:spAutoFit/>
          </a:bodyPr>
          <a:lstStyle/>
          <a:p>
            <a:pPr>
              <a:lnSpc>
                <a:spcPct val="150000"/>
              </a:lnSpc>
            </a:pPr>
            <a:r>
              <a:rPr lang="zh-CN" altLang="en-US" sz="2000" b="1" smtClean="0">
                <a:latin typeface="微软雅黑" panose="020B0503020204020204" pitchFamily="34" charset="-122"/>
                <a:ea typeface="微软雅黑" panose="020B0503020204020204" pitchFamily="34" charset="-122"/>
              </a:rPr>
              <a:t>原理：</a:t>
            </a:r>
            <a:endParaRPr lang="en-US" altLang="zh-CN" sz="2000" b="1" smtClean="0">
              <a:latin typeface="微软雅黑" panose="020B0503020204020204" pitchFamily="34" charset="-122"/>
              <a:ea typeface="微软雅黑" panose="020B0503020204020204" pitchFamily="34" charset="-122"/>
            </a:endParaRPr>
          </a:p>
          <a:p>
            <a:pPr marL="0" lvl="1">
              <a:lnSpc>
                <a:spcPct val="150000"/>
              </a:lnSpc>
            </a:pPr>
            <a:r>
              <a:rPr lang="en-US" altLang="zh-CN" sz="2000">
                <a:latin typeface="微软雅黑" panose="020B0503020204020204" pitchFamily="34" charset="-122"/>
                <a:ea typeface="微软雅黑" panose="020B0503020204020204" pitchFamily="34" charset="-122"/>
              </a:rPr>
              <a:t>	</a:t>
            </a:r>
            <a:r>
              <a:rPr lang="en-US" altLang="zh-CN" sz="2000" smtClean="0">
                <a:latin typeface="微软雅黑" panose="020B0503020204020204" pitchFamily="34" charset="-122"/>
                <a:ea typeface="微软雅黑" panose="020B0503020204020204" pitchFamily="34" charset="-122"/>
              </a:rPr>
              <a:t>n </a:t>
            </a:r>
            <a:r>
              <a:rPr lang="zh-CN" altLang="en-US" sz="2000">
                <a:latin typeface="微软雅黑" panose="020B0503020204020204" pitchFamily="34" charset="-122"/>
                <a:ea typeface="微软雅黑" panose="020B0503020204020204" pitchFamily="34" charset="-122"/>
              </a:rPr>
              <a:t>个评委投票，在 </a:t>
            </a:r>
            <a:r>
              <a:rPr lang="en-US" altLang="zh-CN" sz="2000">
                <a:latin typeface="微软雅黑" panose="020B0503020204020204" pitchFamily="34" charset="-122"/>
                <a:ea typeface="微软雅黑" panose="020B0503020204020204" pitchFamily="34" charset="-122"/>
              </a:rPr>
              <a:t>m </a:t>
            </a:r>
            <a:r>
              <a:rPr lang="zh-CN" altLang="en-US" sz="2000">
                <a:latin typeface="微软雅黑" panose="020B0503020204020204" pitchFamily="34" charset="-122"/>
                <a:ea typeface="微软雅黑" panose="020B0503020204020204" pitchFamily="34" charset="-122"/>
              </a:rPr>
              <a:t>个商品中评选一个最佳品牌</a:t>
            </a:r>
            <a:r>
              <a:rPr lang="zh-CN" altLang="en-US"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pPr marL="0" lvl="1">
              <a:lnSpc>
                <a:spcPct val="150000"/>
              </a:lnSpc>
            </a:pPr>
            <a:r>
              <a:rPr lang="en-US" altLang="zh-CN" sz="2000" smtClean="0">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评选</a:t>
            </a:r>
            <a:r>
              <a:rPr lang="zh-CN" altLang="en-US" sz="2000">
                <a:latin typeface="微软雅黑" panose="020B0503020204020204" pitchFamily="34" charset="-122"/>
                <a:ea typeface="微软雅黑" panose="020B0503020204020204" pitchFamily="34" charset="-122"/>
              </a:rPr>
              <a:t>采用多轮淘汰制，即：每轮投票，淘汰掉得票最少的候选品牌（得票并列最少的品牌一起淘汰）</a:t>
            </a:r>
            <a:r>
              <a:rPr lang="zh-CN" altLang="en-US"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pPr marL="0" lvl="1">
              <a:lnSpc>
                <a:spcPct val="150000"/>
              </a:lnSpc>
            </a:pPr>
            <a:r>
              <a:rPr lang="en-US" altLang="zh-CN" sz="2000" smtClean="0">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如此</a:t>
            </a:r>
            <a:r>
              <a:rPr lang="zh-CN" altLang="en-US" sz="2000">
                <a:latin typeface="微软雅黑" panose="020B0503020204020204" pitchFamily="34" charset="-122"/>
                <a:ea typeface="微软雅黑" panose="020B0503020204020204" pitchFamily="34" charset="-122"/>
              </a:rPr>
              <a:t>一轮轮淘汰下去，如果最后只剩下一个品牌当选，即告评选成功</a:t>
            </a:r>
            <a:r>
              <a:rPr lang="zh-CN" altLang="en-US"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pPr marL="0" lvl="1">
              <a:lnSpc>
                <a:spcPct val="150000"/>
              </a:lnSpc>
            </a:pPr>
            <a:r>
              <a:rPr lang="en-US" altLang="zh-CN" sz="2000">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但</a:t>
            </a:r>
            <a:r>
              <a:rPr lang="zh-CN" altLang="en-US" sz="2000">
                <a:latin typeface="微软雅黑" panose="020B0503020204020204" pitchFamily="34" charset="-122"/>
                <a:ea typeface="微软雅黑" panose="020B0503020204020204" pitchFamily="34" charset="-122"/>
              </a:rPr>
              <a:t>如果在某轮投票中，当时未被淘汰的所有候选品牌（大于等于两个品牌）都并列得票最少，即告评选失败</a:t>
            </a:r>
            <a:r>
              <a:rPr lang="zh-CN" altLang="en-US"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pPr marL="0" lvl="1">
              <a:lnSpc>
                <a:spcPct val="150000"/>
              </a:lnSpc>
            </a:pPr>
            <a:r>
              <a:rPr lang="en-US" altLang="zh-CN" sz="2000" smtClean="0">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如果</a:t>
            </a:r>
            <a:r>
              <a:rPr lang="zh-CN" altLang="en-US" sz="2000">
                <a:latin typeface="微软雅黑" panose="020B0503020204020204" pitchFamily="34" charset="-122"/>
                <a:ea typeface="微软雅黑" panose="020B0503020204020204" pitchFamily="34" charset="-122"/>
              </a:rPr>
              <a:t>评选成功就输出当选品牌号。否则输出最后一轮评选时唯一选票数的相反数</a:t>
            </a:r>
            <a:r>
              <a:rPr lang="zh-CN" altLang="en-US"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pPr marL="0" lvl="1">
              <a:lnSpc>
                <a:spcPct val="150000"/>
              </a:lnSpc>
            </a:pPr>
            <a:r>
              <a:rPr lang="en-US" altLang="zh-CN" sz="2000" smtClean="0">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在</a:t>
            </a:r>
            <a:r>
              <a:rPr lang="zh-CN" altLang="en-US" sz="2000">
                <a:latin typeface="微软雅黑" panose="020B0503020204020204" pitchFamily="34" charset="-122"/>
                <a:ea typeface="微软雅黑" panose="020B0503020204020204" pitchFamily="34" charset="-122"/>
              </a:rPr>
              <a:t>评选流程中，每个评委的态度都可用一个序列来表示；例如当 </a:t>
            </a:r>
            <a:r>
              <a:rPr lang="en-US" altLang="zh-CN" sz="2000">
                <a:latin typeface="微软雅黑" panose="020B0503020204020204" pitchFamily="34" charset="-122"/>
                <a:ea typeface="微软雅黑" panose="020B0503020204020204" pitchFamily="34" charset="-122"/>
              </a:rPr>
              <a:t>m=5 </a:t>
            </a:r>
            <a:r>
              <a:rPr lang="zh-CN" altLang="en-US" sz="2000">
                <a:latin typeface="微软雅黑" panose="020B0503020204020204" pitchFamily="34" charset="-122"/>
                <a:ea typeface="微软雅黑" panose="020B0503020204020204" pitchFamily="34" charset="-122"/>
              </a:rPr>
              <a:t>时，某评委的评选态度序列为：</a:t>
            </a:r>
            <a:r>
              <a:rPr lang="en-US" altLang="zh-CN" sz="2000">
                <a:latin typeface="微软雅黑" panose="020B0503020204020204" pitchFamily="34" charset="-122"/>
                <a:ea typeface="微软雅黑" panose="020B0503020204020204" pitchFamily="34" charset="-122"/>
              </a:rPr>
              <a:t>3</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5</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2</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4</a:t>
            </a:r>
            <a:r>
              <a:rPr lang="zh-CN" altLang="en-US" sz="2000">
                <a:latin typeface="微软雅黑" panose="020B0503020204020204" pitchFamily="34" charset="-122"/>
                <a:ea typeface="微软雅黑" panose="020B0503020204020204" pitchFamily="34" charset="-122"/>
              </a:rPr>
              <a:t>，则表示该评委：优先投 </a:t>
            </a:r>
            <a:r>
              <a:rPr lang="en-US" altLang="zh-CN" sz="2000">
                <a:latin typeface="微软雅黑" panose="020B0503020204020204" pitchFamily="34" charset="-122"/>
                <a:ea typeface="微软雅黑" panose="020B0503020204020204" pitchFamily="34" charset="-122"/>
              </a:rPr>
              <a:t>3 </a:t>
            </a:r>
            <a:r>
              <a:rPr lang="zh-CN" altLang="en-US" sz="2000">
                <a:latin typeface="微软雅黑" panose="020B0503020204020204" pitchFamily="34" charset="-122"/>
                <a:ea typeface="微软雅黑" panose="020B0503020204020204" pitchFamily="34" charset="-122"/>
              </a:rPr>
              <a:t>号，当 </a:t>
            </a:r>
            <a:r>
              <a:rPr lang="en-US" altLang="zh-CN" sz="2000">
                <a:latin typeface="微软雅黑" panose="020B0503020204020204" pitchFamily="34" charset="-122"/>
                <a:ea typeface="微软雅黑" panose="020B0503020204020204" pitchFamily="34" charset="-122"/>
              </a:rPr>
              <a:t>3 </a:t>
            </a:r>
            <a:r>
              <a:rPr lang="zh-CN" altLang="en-US" sz="2000">
                <a:latin typeface="微软雅黑" panose="020B0503020204020204" pitchFamily="34" charset="-122"/>
                <a:ea typeface="微软雅黑" panose="020B0503020204020204" pitchFamily="34" charset="-122"/>
              </a:rPr>
              <a:t>号被淘汰时投 </a:t>
            </a:r>
            <a:r>
              <a:rPr lang="en-US" altLang="zh-CN" sz="2000">
                <a:latin typeface="微软雅黑" panose="020B0503020204020204" pitchFamily="34" charset="-122"/>
                <a:ea typeface="微软雅黑" panose="020B0503020204020204" pitchFamily="34" charset="-122"/>
              </a:rPr>
              <a:t>5 </a:t>
            </a:r>
            <a:r>
              <a:rPr lang="zh-CN" altLang="en-US" sz="2000">
                <a:latin typeface="微软雅黑" panose="020B0503020204020204" pitchFamily="34" charset="-122"/>
                <a:ea typeface="微软雅黑" panose="020B0503020204020204" pitchFamily="34" charset="-122"/>
              </a:rPr>
              <a:t>号，当 </a:t>
            </a:r>
            <a:r>
              <a:rPr lang="en-US" altLang="zh-CN" sz="2000">
                <a:latin typeface="微软雅黑" panose="020B0503020204020204" pitchFamily="34" charset="-122"/>
                <a:ea typeface="微软雅黑" panose="020B0503020204020204" pitchFamily="34" charset="-122"/>
              </a:rPr>
              <a:t>3 </a:t>
            </a:r>
            <a:r>
              <a:rPr lang="zh-CN" altLang="en-US" sz="2000">
                <a:latin typeface="微软雅黑" panose="020B0503020204020204" pitchFamily="34" charset="-122"/>
                <a:ea typeface="微软雅黑" panose="020B0503020204020204" pitchFamily="34" charset="-122"/>
              </a:rPr>
              <a:t>和 </a:t>
            </a:r>
            <a:r>
              <a:rPr lang="en-US" altLang="zh-CN" sz="2000">
                <a:latin typeface="微软雅黑" panose="020B0503020204020204" pitchFamily="34" charset="-122"/>
                <a:ea typeface="微软雅黑" panose="020B0503020204020204" pitchFamily="34" charset="-122"/>
              </a:rPr>
              <a:t>5 </a:t>
            </a:r>
            <a:r>
              <a:rPr lang="zh-CN" altLang="en-US" sz="2000">
                <a:latin typeface="微软雅黑" panose="020B0503020204020204" pitchFamily="34" charset="-122"/>
                <a:ea typeface="微软雅黑" panose="020B0503020204020204" pitchFamily="34" charset="-122"/>
              </a:rPr>
              <a:t>都被淘汰时投 </a:t>
            </a:r>
            <a:r>
              <a:rPr lang="en-US" altLang="zh-CN" sz="2000">
                <a:latin typeface="微软雅黑" panose="020B0503020204020204" pitchFamily="34" charset="-122"/>
                <a:ea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rPr>
              <a:t>，当 </a:t>
            </a:r>
            <a:r>
              <a:rPr lang="en-US" altLang="zh-CN" sz="2000">
                <a:latin typeface="微软雅黑" panose="020B0503020204020204" pitchFamily="34" charset="-122"/>
                <a:ea typeface="微软雅黑" panose="020B0503020204020204" pitchFamily="34" charset="-122"/>
              </a:rPr>
              <a:t>3</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5</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1 </a:t>
            </a:r>
            <a:r>
              <a:rPr lang="zh-CN" altLang="en-US" sz="2000">
                <a:latin typeface="微软雅黑" panose="020B0503020204020204" pitchFamily="34" charset="-122"/>
                <a:ea typeface="微软雅黑" panose="020B0503020204020204" pitchFamily="34" charset="-122"/>
              </a:rPr>
              <a:t>都被淘汰时投 </a:t>
            </a:r>
            <a:r>
              <a:rPr lang="en-US" altLang="zh-CN" sz="2000">
                <a:latin typeface="微软雅黑" panose="020B0503020204020204" pitchFamily="34" charset="-122"/>
                <a:ea typeface="微软雅黑" panose="020B0503020204020204" pitchFamily="34" charset="-122"/>
              </a:rPr>
              <a:t>2</a:t>
            </a:r>
            <a:r>
              <a:rPr lang="zh-CN" altLang="en-US" sz="2000">
                <a:latin typeface="微软雅黑" panose="020B0503020204020204" pitchFamily="34" charset="-122"/>
                <a:ea typeface="微软雅黑" panose="020B0503020204020204" pitchFamily="34" charset="-122"/>
              </a:rPr>
              <a:t>，仅剩 </a:t>
            </a:r>
            <a:r>
              <a:rPr lang="en-US" altLang="zh-CN" sz="2000">
                <a:latin typeface="微软雅黑" panose="020B0503020204020204" pitchFamily="34" charset="-122"/>
                <a:ea typeface="微软雅黑" panose="020B0503020204020204" pitchFamily="34" charset="-122"/>
              </a:rPr>
              <a:t>4 </a:t>
            </a:r>
            <a:r>
              <a:rPr lang="zh-CN" altLang="en-US" sz="2000">
                <a:latin typeface="微软雅黑" panose="020B0503020204020204" pitchFamily="34" charset="-122"/>
                <a:ea typeface="微软雅黑" panose="020B0503020204020204" pitchFamily="34" charset="-122"/>
              </a:rPr>
              <a:t>号时才投 </a:t>
            </a:r>
            <a:r>
              <a:rPr lang="en-US" altLang="zh-CN" sz="2000">
                <a:latin typeface="微软雅黑" panose="020B0503020204020204" pitchFamily="34" charset="-122"/>
                <a:ea typeface="微软雅黑" panose="020B0503020204020204" pitchFamily="34" charset="-122"/>
              </a:rPr>
              <a:t>4 </a:t>
            </a:r>
            <a:r>
              <a:rPr lang="zh-CN" altLang="en-US" sz="2000">
                <a:latin typeface="微软雅黑" panose="020B0503020204020204" pitchFamily="34" charset="-122"/>
                <a:ea typeface="微软雅黑" panose="020B0503020204020204" pitchFamily="34" charset="-122"/>
              </a:rPr>
              <a:t>号品牌的票</a:t>
            </a:r>
            <a:r>
              <a:rPr lang="zh-CN" altLang="en-US"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pPr marL="0" lvl="1">
              <a:lnSpc>
                <a:spcPct val="150000"/>
              </a:lnSpc>
            </a:pPr>
            <a:r>
              <a:rPr lang="en-US" altLang="zh-CN" sz="2000" smtClean="0">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选票</a:t>
            </a:r>
            <a:r>
              <a:rPr lang="zh-CN" altLang="en-US" sz="2000">
                <a:latin typeface="微软雅黑" panose="020B0503020204020204" pitchFamily="34" charset="-122"/>
                <a:ea typeface="微软雅黑" panose="020B0503020204020204" pitchFamily="34" charset="-122"/>
              </a:rPr>
              <a:t>的序列中可以表示弃权，用 </a:t>
            </a:r>
            <a:r>
              <a:rPr lang="en-US" altLang="zh-CN" sz="2000">
                <a:latin typeface="微软雅黑" panose="020B0503020204020204" pitchFamily="34" charset="-122"/>
                <a:ea typeface="微软雅黑" panose="020B0503020204020204" pitchFamily="34" charset="-122"/>
              </a:rPr>
              <a:t>0 </a:t>
            </a:r>
            <a:r>
              <a:rPr lang="zh-CN" altLang="en-US" sz="2000">
                <a:latin typeface="微软雅黑" panose="020B0503020204020204" pitchFamily="34" charset="-122"/>
                <a:ea typeface="微软雅黑" panose="020B0503020204020204" pitchFamily="34" charset="-122"/>
              </a:rPr>
              <a:t>来表示，例如当 </a:t>
            </a:r>
            <a:r>
              <a:rPr lang="en-US" altLang="zh-CN" sz="2000">
                <a:latin typeface="微软雅黑" panose="020B0503020204020204" pitchFamily="34" charset="-122"/>
                <a:ea typeface="微软雅黑" panose="020B0503020204020204" pitchFamily="34" charset="-122"/>
              </a:rPr>
              <a:t>m=5 </a:t>
            </a:r>
            <a:r>
              <a:rPr lang="zh-CN" altLang="en-US" sz="2000">
                <a:latin typeface="微软雅黑" panose="020B0503020204020204" pitchFamily="34" charset="-122"/>
                <a:ea typeface="微软雅黑" panose="020B0503020204020204" pitchFamily="34" charset="-122"/>
              </a:rPr>
              <a:t>时，某评委的评选态度序列为：</a:t>
            </a:r>
            <a:r>
              <a:rPr lang="en-US" altLang="zh-CN" sz="2000">
                <a:latin typeface="微软雅黑" panose="020B0503020204020204" pitchFamily="34" charset="-122"/>
                <a:ea typeface="微软雅黑" panose="020B0503020204020204" pitchFamily="34" charset="-122"/>
              </a:rPr>
              <a:t>3</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5</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0</a:t>
            </a:r>
            <a:r>
              <a:rPr lang="zh-CN" altLang="en-US" sz="2000">
                <a:latin typeface="微软雅黑" panose="020B0503020204020204" pitchFamily="34" charset="-122"/>
                <a:ea typeface="微软雅黑" panose="020B0503020204020204" pitchFamily="34" charset="-122"/>
              </a:rPr>
              <a:t>，则表示该评委：优先投 </a:t>
            </a:r>
            <a:r>
              <a:rPr lang="en-US" altLang="zh-CN" sz="2000">
                <a:latin typeface="微软雅黑" panose="020B0503020204020204" pitchFamily="34" charset="-122"/>
                <a:ea typeface="微软雅黑" panose="020B0503020204020204" pitchFamily="34" charset="-122"/>
              </a:rPr>
              <a:t>3 </a:t>
            </a:r>
            <a:r>
              <a:rPr lang="zh-CN" altLang="en-US" sz="2000">
                <a:latin typeface="微软雅黑" panose="020B0503020204020204" pitchFamily="34" charset="-122"/>
                <a:ea typeface="微软雅黑" panose="020B0503020204020204" pitchFamily="34" charset="-122"/>
              </a:rPr>
              <a:t>号，当 </a:t>
            </a:r>
            <a:r>
              <a:rPr lang="en-US" altLang="zh-CN" sz="2000">
                <a:latin typeface="微软雅黑" panose="020B0503020204020204" pitchFamily="34" charset="-122"/>
                <a:ea typeface="微软雅黑" panose="020B0503020204020204" pitchFamily="34" charset="-122"/>
              </a:rPr>
              <a:t>3 </a:t>
            </a:r>
            <a:r>
              <a:rPr lang="zh-CN" altLang="en-US" sz="2000">
                <a:latin typeface="微软雅黑" panose="020B0503020204020204" pitchFamily="34" charset="-122"/>
                <a:ea typeface="微软雅黑" panose="020B0503020204020204" pitchFamily="34" charset="-122"/>
              </a:rPr>
              <a:t>号被淘汰时投 </a:t>
            </a:r>
            <a:r>
              <a:rPr lang="en-US" altLang="zh-CN" sz="2000">
                <a:latin typeface="微软雅黑" panose="020B0503020204020204" pitchFamily="34" charset="-122"/>
                <a:ea typeface="微软雅黑" panose="020B0503020204020204" pitchFamily="34" charset="-122"/>
              </a:rPr>
              <a:t>5 </a:t>
            </a:r>
            <a:r>
              <a:rPr lang="zh-CN" altLang="en-US" sz="2000">
                <a:latin typeface="微软雅黑" panose="020B0503020204020204" pitchFamily="34" charset="-122"/>
                <a:ea typeface="微软雅黑" panose="020B0503020204020204" pitchFamily="34" charset="-122"/>
              </a:rPr>
              <a:t>号，其它情况下不投任何品牌的票</a:t>
            </a:r>
            <a:r>
              <a:rPr lang="zh-CN" altLang="en-US" sz="2000" smtClean="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18957" y="1220815"/>
            <a:ext cx="9583783" cy="3784600"/>
          </a:xfrm>
          <a:prstGeom prst="rect">
            <a:avLst/>
          </a:prstGeom>
        </p:spPr>
        <p:txBody>
          <a:bodyPr wrap="square">
            <a:spAutoFit/>
          </a:bodyPr>
          <a:lstStyle/>
          <a:p>
            <a:pPr>
              <a:lnSpc>
                <a:spcPct val="150000"/>
              </a:lnSpc>
            </a:pPr>
            <a:r>
              <a:rPr lang="zh-CN" altLang="en-US" sz="2000" b="1">
                <a:latin typeface="微软雅黑" panose="020B0503020204020204" pitchFamily="34" charset="-122"/>
                <a:ea typeface="微软雅黑" panose="020B0503020204020204" pitchFamily="34" charset="-122"/>
              </a:rPr>
              <a:t>编程实现</a:t>
            </a:r>
            <a:r>
              <a:rPr lang="zh-CN" altLang="en-US" sz="2000" b="1" smtClean="0">
                <a:latin typeface="微软雅黑" panose="020B0503020204020204" pitchFamily="34" charset="-122"/>
                <a:ea typeface="微软雅黑" panose="020B0503020204020204" pitchFamily="34" charset="-122"/>
              </a:rPr>
              <a:t>：</a:t>
            </a:r>
            <a:r>
              <a:rPr lang="zh-CN" altLang="en-US" sz="2000" smtClean="0">
                <a:latin typeface="微软雅黑" panose="020B0503020204020204" pitchFamily="34" charset="-122"/>
                <a:ea typeface="微软雅黑" panose="020B0503020204020204" pitchFamily="34" charset="-122"/>
              </a:rPr>
              <a:t>请</a:t>
            </a:r>
            <a:r>
              <a:rPr lang="zh-CN" altLang="en-US" sz="2000">
                <a:latin typeface="微软雅黑" panose="020B0503020204020204" pitchFamily="34" charset="-122"/>
                <a:ea typeface="微软雅黑" panose="020B0503020204020204" pitchFamily="34" charset="-122"/>
              </a:rPr>
              <a:t>你编一个程序，模拟各轮投票的过程，得到评选结果。</a:t>
            </a:r>
            <a:endParaRPr lang="en-US" altLang="zh-CN" sz="2000" smtClean="0">
              <a:latin typeface="微软雅黑" panose="020B0503020204020204" pitchFamily="34" charset="-122"/>
              <a:ea typeface="微软雅黑" panose="020B0503020204020204" pitchFamily="34" charset="-122"/>
            </a:endParaRPr>
          </a:p>
          <a:p>
            <a:pPr>
              <a:lnSpc>
                <a:spcPct val="150000"/>
              </a:lnSpc>
            </a:pPr>
            <a:r>
              <a:rPr lang="zh-CN" altLang="en-US" sz="2000" b="1" smtClean="0">
                <a:latin typeface="微软雅黑" panose="020B0503020204020204" pitchFamily="34" charset="-122"/>
                <a:ea typeface="微软雅黑" panose="020B0503020204020204" pitchFamily="34" charset="-122"/>
              </a:rPr>
              <a:t>输入：</a:t>
            </a:r>
            <a:endParaRPr lang="en-US" altLang="zh-CN" sz="2000" b="1" smtClean="0">
              <a:latin typeface="微软雅黑" panose="020B0503020204020204" pitchFamily="34" charset="-122"/>
              <a:ea typeface="微软雅黑" panose="020B0503020204020204" pitchFamily="34" charset="-122"/>
            </a:endParaRPr>
          </a:p>
          <a:p>
            <a:pPr lvl="1">
              <a:lnSpc>
                <a:spcPct val="150000"/>
              </a:lnSpc>
            </a:pPr>
            <a:r>
              <a:rPr lang="zh-CN" altLang="en-US" sz="2000">
                <a:latin typeface="微软雅黑" panose="020B0503020204020204" pitchFamily="34" charset="-122"/>
                <a:ea typeface="微软雅黑" panose="020B0503020204020204" pitchFamily="34" charset="-122"/>
              </a:rPr>
              <a:t>第一行：</a:t>
            </a:r>
            <a:r>
              <a:rPr lang="en-US" altLang="zh-CN" sz="2000">
                <a:latin typeface="微软雅黑" panose="020B0503020204020204" pitchFamily="34" charset="-122"/>
                <a:ea typeface="微软雅黑" panose="020B0503020204020204" pitchFamily="34" charset="-122"/>
              </a:rPr>
              <a:t>m(0&lt;m&lt;10,</a:t>
            </a:r>
            <a:r>
              <a:rPr lang="zh-CN" altLang="en-US" sz="2000">
                <a:latin typeface="微软雅黑" panose="020B0503020204020204" pitchFamily="34" charset="-122"/>
                <a:ea typeface="微软雅黑" panose="020B0503020204020204" pitchFamily="34" charset="-122"/>
              </a:rPr>
              <a:t>表示参加评选的品牌数</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和 </a:t>
            </a:r>
            <a:r>
              <a:rPr lang="en-US" altLang="zh-CN" sz="2000">
                <a:latin typeface="微软雅黑" panose="020B0503020204020204" pitchFamily="34" charset="-122"/>
                <a:ea typeface="微软雅黑" panose="020B0503020204020204" pitchFamily="34" charset="-122"/>
              </a:rPr>
              <a:t>N(1&lt;n&lt;1000,</a:t>
            </a:r>
            <a:r>
              <a:rPr lang="zh-CN" altLang="en-US" sz="2000">
                <a:latin typeface="微软雅黑" panose="020B0503020204020204" pitchFamily="34" charset="-122"/>
                <a:ea typeface="微软雅黑" panose="020B0503020204020204" pitchFamily="34" charset="-122"/>
              </a:rPr>
              <a:t>表示参加投票的评委数</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，之间以空格</a:t>
            </a:r>
            <a:r>
              <a:rPr lang="zh-CN" altLang="en-US" sz="2000" smtClean="0">
                <a:latin typeface="微软雅黑" panose="020B0503020204020204" pitchFamily="34" charset="-122"/>
                <a:ea typeface="微软雅黑" panose="020B0503020204020204" pitchFamily="34" charset="-122"/>
              </a:rPr>
              <a:t>分隔</a:t>
            </a:r>
            <a:endParaRPr lang="en-US" altLang="zh-CN" sz="2000" smtClean="0">
              <a:latin typeface="微软雅黑" panose="020B0503020204020204" pitchFamily="34" charset="-122"/>
              <a:ea typeface="微软雅黑" panose="020B0503020204020204" pitchFamily="34" charset="-122"/>
            </a:endParaRPr>
          </a:p>
          <a:p>
            <a:pPr lvl="1">
              <a:lnSpc>
                <a:spcPct val="150000"/>
              </a:lnSpc>
            </a:pPr>
            <a:r>
              <a:rPr lang="zh-CN" altLang="en-US" sz="2000" smtClean="0">
                <a:latin typeface="微软雅黑" panose="020B0503020204020204" pitchFamily="34" charset="-122"/>
                <a:ea typeface="微软雅黑" panose="020B0503020204020204" pitchFamily="34" charset="-122"/>
              </a:rPr>
              <a:t>接下来</a:t>
            </a:r>
            <a:r>
              <a:rPr lang="zh-CN" altLang="en-US" sz="2000">
                <a:latin typeface="微软雅黑" panose="020B0503020204020204" pitchFamily="34" charset="-122"/>
                <a:ea typeface="微软雅黑" panose="020B0503020204020204" pitchFamily="34" charset="-122"/>
              </a:rPr>
              <a:t>的 </a:t>
            </a:r>
            <a:r>
              <a:rPr lang="en-US" altLang="zh-CN" sz="2000">
                <a:latin typeface="微软雅黑" panose="020B0503020204020204" pitchFamily="34" charset="-122"/>
                <a:ea typeface="微软雅黑" panose="020B0503020204020204" pitchFamily="34" charset="-122"/>
              </a:rPr>
              <a:t>n </a:t>
            </a:r>
            <a:r>
              <a:rPr lang="zh-CN" altLang="en-US" sz="2000">
                <a:latin typeface="微软雅黑" panose="020B0503020204020204" pitchFamily="34" charset="-122"/>
                <a:ea typeface="微软雅黑" panose="020B0503020204020204" pitchFamily="34" charset="-122"/>
              </a:rPr>
              <a:t>行：每行都是长度不超 </a:t>
            </a:r>
            <a:r>
              <a:rPr lang="en-US" altLang="zh-CN" sz="2000">
                <a:latin typeface="微软雅黑" panose="020B0503020204020204" pitchFamily="34" charset="-122"/>
                <a:ea typeface="微软雅黑" panose="020B0503020204020204" pitchFamily="34" charset="-122"/>
              </a:rPr>
              <a:t>m </a:t>
            </a:r>
            <a:r>
              <a:rPr lang="zh-CN" altLang="en-US" sz="2000">
                <a:latin typeface="微软雅黑" panose="020B0503020204020204" pitchFamily="34" charset="-122"/>
                <a:ea typeface="微软雅黑" panose="020B0503020204020204" pitchFamily="34" charset="-122"/>
              </a:rPr>
              <a:t>的数字字符串，每个字符串表示一个评委的评选态度</a:t>
            </a:r>
            <a:r>
              <a:rPr lang="zh-CN" altLang="en-US"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pPr lvl="1">
              <a:lnSpc>
                <a:spcPct val="150000"/>
              </a:lnSpc>
            </a:pPr>
            <a:r>
              <a:rPr lang="zh-CN" altLang="en-US" sz="2000" b="1" smtClean="0">
                <a:latin typeface="微软雅黑" panose="020B0503020204020204" pitchFamily="34" charset="-122"/>
                <a:ea typeface="微软雅黑" panose="020B0503020204020204" pitchFamily="34" charset="-122"/>
              </a:rPr>
              <a:t>输出：</a:t>
            </a:r>
            <a:r>
              <a:rPr lang="zh-CN" altLang="en-US" sz="2000" smtClean="0">
                <a:latin typeface="微软雅黑" panose="020B0503020204020204" pitchFamily="34" charset="-122"/>
                <a:ea typeface="微软雅黑" panose="020B0503020204020204" pitchFamily="34" charset="-122"/>
              </a:rPr>
              <a:t>评选结果</a:t>
            </a:r>
            <a:endParaRPr lang="en-US" altLang="zh-CN" sz="2000" smtClean="0">
              <a:latin typeface="微软雅黑" panose="020B0503020204020204" pitchFamily="34" charset="-122"/>
              <a:ea typeface="微软雅黑" panose="020B0503020204020204" pitchFamily="34" charset="-122"/>
            </a:endParaRPr>
          </a:p>
          <a:p>
            <a:pPr>
              <a:lnSpc>
                <a:spcPct val="150000"/>
              </a:lnSpc>
            </a:pPr>
            <a:endParaRPr lang="en-US" altLang="zh-CN" sz="2000">
              <a:latin typeface="微软雅黑" panose="020B0503020204020204" pitchFamily="34" charset="-122"/>
              <a:ea typeface="微软雅黑" panose="020B0503020204020204" pitchFamily="34" charset="-122"/>
            </a:endParaRPr>
          </a:p>
        </p:txBody>
      </p:sp>
      <p:sp>
        <p:nvSpPr>
          <p:cNvPr id="6" name="矩形 5"/>
          <p:cNvSpPr/>
          <p:nvPr/>
        </p:nvSpPr>
        <p:spPr>
          <a:xfrm>
            <a:off x="1141968" y="461944"/>
            <a:ext cx="4030923" cy="830997"/>
          </a:xfrm>
          <a:prstGeom prst="rect">
            <a:avLst/>
          </a:prstGeom>
        </p:spPr>
        <p:txBody>
          <a:bodyPr wrap="square">
            <a:spAutoFit/>
          </a:bodyPr>
          <a:lstStyle/>
          <a:p>
            <a:r>
              <a:rPr lang="zh-CN" altLang="en-US" sz="2400" b="1" smtClean="0">
                <a:latin typeface="Microsoft YaHei" panose="020B0503020204020204" pitchFamily="34" charset="-122"/>
                <a:ea typeface="Microsoft YaHei" panose="020B0503020204020204" pitchFamily="34" charset="-122"/>
              </a:rPr>
              <a:t>第三题</a:t>
            </a:r>
            <a:endParaRPr lang="en-US" altLang="zh-CN" sz="2400" b="1" smtClean="0">
              <a:latin typeface="Microsoft YaHei" panose="020B0503020204020204" pitchFamily="34" charset="-122"/>
              <a:ea typeface="Microsoft YaHei" panose="020B0503020204020204" pitchFamily="34" charset="-122"/>
            </a:endParaRPr>
          </a:p>
          <a:p>
            <a:r>
              <a:rPr lang="zh-CN" altLang="en-US" sz="2400" b="1">
                <a:latin typeface="Microsoft YaHei" panose="020B0503020204020204" pitchFamily="34" charset="-122"/>
                <a:ea typeface="Microsoft YaHei" panose="020B0503020204020204" pitchFamily="34" charset="-122"/>
              </a:rPr>
              <a:t>评选最佳</a:t>
            </a:r>
            <a:r>
              <a:rPr lang="zh-CN" altLang="en-US" sz="2400" b="1" smtClean="0">
                <a:latin typeface="Microsoft YaHei" panose="020B0503020204020204" pitchFamily="34" charset="-122"/>
                <a:ea typeface="Microsoft YaHei" panose="020B0503020204020204" pitchFamily="34" charset="-122"/>
              </a:rPr>
              <a:t>品牌 </a:t>
            </a:r>
            <a:r>
              <a:rPr lang="en-US" altLang="zh-CN" sz="2400" b="1" smtClean="0">
                <a:latin typeface="Microsoft YaHei" panose="020B0503020204020204" pitchFamily="34" charset="-122"/>
                <a:ea typeface="Microsoft YaHei" panose="020B0503020204020204" pitchFamily="34" charset="-122"/>
              </a:rPr>
              <a:t>king.cpp</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29395" y="2002865"/>
            <a:ext cx="6096000" cy="4247317"/>
          </a:xfrm>
          <a:prstGeom prst="rect">
            <a:avLst/>
          </a:prstGeom>
        </p:spPr>
        <p:txBody>
          <a:bodyPr>
            <a:spAutoFit/>
          </a:bodyPr>
          <a:lstStyle/>
          <a:p>
            <a:pPr>
              <a:lnSpc>
                <a:spcPct val="150000"/>
              </a:lnSpc>
            </a:pPr>
            <a:r>
              <a:rPr lang="zh-CN" altLang="en-US" sz="2000" b="1">
                <a:latin typeface="微软雅黑" panose="020B0503020204020204" pitchFamily="34" charset="-122"/>
                <a:ea typeface="微软雅黑" panose="020B0503020204020204" pitchFamily="34" charset="-122"/>
              </a:rPr>
              <a:t>样例 </a:t>
            </a:r>
            <a:r>
              <a:rPr lang="en-US" altLang="zh-CN" sz="2000" b="1">
                <a:latin typeface="微软雅黑" panose="020B0503020204020204" pitchFamily="34" charset="-122"/>
                <a:ea typeface="微软雅黑" panose="020B0503020204020204" pitchFamily="34" charset="-122"/>
              </a:rPr>
              <a:t>1 </a:t>
            </a:r>
            <a:r>
              <a:rPr lang="zh-CN" altLang="en-US" sz="2000" b="1">
                <a:latin typeface="微软雅黑" panose="020B0503020204020204" pitchFamily="34" charset="-122"/>
                <a:ea typeface="微软雅黑" panose="020B0503020204020204" pitchFamily="34" charset="-122"/>
              </a:rPr>
              <a:t>输入：</a:t>
            </a:r>
            <a:br>
              <a:rPr lang="zh-CN" altLang="en-US" sz="2000" b="1">
                <a:latin typeface="微软雅黑" panose="020B0503020204020204" pitchFamily="34" charset="-122"/>
                <a:ea typeface="微软雅黑" panose="020B0503020204020204" pitchFamily="34" charset="-122"/>
              </a:rPr>
            </a:br>
            <a:r>
              <a:rPr lang="en-US" altLang="zh-CN" sz="2000" b="1">
                <a:latin typeface="微软雅黑" panose="020B0503020204020204" pitchFamily="34" charset="-122"/>
                <a:ea typeface="微软雅黑" panose="020B0503020204020204" pitchFamily="34" charset="-122"/>
              </a:rPr>
              <a:t>3 </a:t>
            </a:r>
            <a:r>
              <a:rPr lang="en-US" altLang="zh-CN" sz="2000" b="1" smtClean="0">
                <a:latin typeface="微软雅黑" panose="020B0503020204020204" pitchFamily="34" charset="-122"/>
                <a:ea typeface="微软雅黑" panose="020B0503020204020204" pitchFamily="34" charset="-122"/>
              </a:rPr>
              <a:t>4</a:t>
            </a:r>
            <a:endParaRPr lang="en-US" altLang="zh-CN" sz="2000" b="1">
              <a:latin typeface="微软雅黑" panose="020B0503020204020204" pitchFamily="34" charset="-122"/>
              <a:ea typeface="微软雅黑" panose="020B0503020204020204" pitchFamily="34" charset="-122"/>
            </a:endParaRPr>
          </a:p>
          <a:p>
            <a:pPr>
              <a:lnSpc>
                <a:spcPct val="150000"/>
              </a:lnSpc>
            </a:pPr>
            <a:r>
              <a:rPr lang="en-US" altLang="zh-CN" sz="2000" b="1" smtClean="0">
                <a:latin typeface="微软雅黑" panose="020B0503020204020204" pitchFamily="34" charset="-122"/>
                <a:ea typeface="微软雅黑" panose="020B0503020204020204" pitchFamily="34" charset="-122"/>
              </a:rPr>
              <a:t>123</a:t>
            </a:r>
            <a:br>
              <a:rPr lang="zh-CN" altLang="en-US" sz="2000" b="1">
                <a:latin typeface="微软雅黑" panose="020B0503020204020204" pitchFamily="34" charset="-122"/>
                <a:ea typeface="微软雅黑" panose="020B0503020204020204" pitchFamily="34" charset="-122"/>
              </a:rPr>
            </a:br>
            <a:r>
              <a:rPr lang="en-US" altLang="zh-CN" sz="2000" b="1">
                <a:latin typeface="微软雅黑" panose="020B0503020204020204" pitchFamily="34" charset="-122"/>
                <a:ea typeface="微软雅黑" panose="020B0503020204020204" pitchFamily="34" charset="-122"/>
              </a:rPr>
              <a:t>213</a:t>
            </a:r>
            <a:br>
              <a:rPr lang="zh-CN" altLang="en-US" sz="2000" b="1">
                <a:latin typeface="微软雅黑" panose="020B0503020204020204" pitchFamily="34" charset="-122"/>
                <a:ea typeface="微软雅黑" panose="020B0503020204020204" pitchFamily="34" charset="-122"/>
              </a:rPr>
            </a:br>
            <a:r>
              <a:rPr lang="en-US" altLang="zh-CN" sz="2000" b="1">
                <a:latin typeface="微软雅黑" panose="020B0503020204020204" pitchFamily="34" charset="-122"/>
                <a:ea typeface="微软雅黑" panose="020B0503020204020204" pitchFamily="34" charset="-122"/>
              </a:rPr>
              <a:t>132</a:t>
            </a:r>
            <a:br>
              <a:rPr lang="zh-CN" altLang="en-US" sz="2000" b="1">
                <a:latin typeface="微软雅黑" panose="020B0503020204020204" pitchFamily="34" charset="-122"/>
                <a:ea typeface="微软雅黑" panose="020B0503020204020204" pitchFamily="34" charset="-122"/>
              </a:rPr>
            </a:br>
            <a:r>
              <a:rPr lang="en-US" altLang="zh-CN" sz="2000" b="1">
                <a:latin typeface="微软雅黑" panose="020B0503020204020204" pitchFamily="34" charset="-122"/>
                <a:ea typeface="微软雅黑" panose="020B0503020204020204" pitchFamily="34" charset="-122"/>
              </a:rPr>
              <a:t>10</a:t>
            </a:r>
            <a:br>
              <a:rPr lang="zh-CN" altLang="en-US" sz="2000" b="1">
                <a:latin typeface="微软雅黑" panose="020B0503020204020204" pitchFamily="34" charset="-122"/>
                <a:ea typeface="微软雅黑" panose="020B0503020204020204" pitchFamily="34" charset="-122"/>
              </a:rPr>
            </a:br>
            <a:r>
              <a:rPr lang="zh-CN" altLang="en-US" sz="2000" b="1">
                <a:latin typeface="微软雅黑" panose="020B0503020204020204" pitchFamily="34" charset="-122"/>
                <a:ea typeface="微软雅黑" panose="020B0503020204020204" pitchFamily="34" charset="-122"/>
              </a:rPr>
              <a:t>样例 </a:t>
            </a:r>
            <a:r>
              <a:rPr lang="en-US" altLang="zh-CN" sz="2000" b="1">
                <a:latin typeface="微软雅黑" panose="020B0503020204020204" pitchFamily="34" charset="-122"/>
                <a:ea typeface="微软雅黑" panose="020B0503020204020204" pitchFamily="34" charset="-122"/>
              </a:rPr>
              <a:t>1 </a:t>
            </a:r>
            <a:r>
              <a:rPr lang="zh-CN" altLang="en-US" sz="2000" b="1">
                <a:latin typeface="微软雅黑" panose="020B0503020204020204" pitchFamily="34" charset="-122"/>
                <a:ea typeface="微软雅黑" panose="020B0503020204020204" pitchFamily="34" charset="-122"/>
              </a:rPr>
              <a:t>输出：</a:t>
            </a:r>
            <a:br>
              <a:rPr lang="zh-CN" altLang="en-US" sz="2000" b="1">
                <a:latin typeface="微软雅黑" panose="020B0503020204020204" pitchFamily="34" charset="-122"/>
                <a:ea typeface="微软雅黑" panose="020B0503020204020204" pitchFamily="34" charset="-122"/>
              </a:rPr>
            </a:br>
            <a:r>
              <a:rPr lang="en-US" altLang="zh-CN" sz="2000" b="1">
                <a:latin typeface="微软雅黑" panose="020B0503020204020204" pitchFamily="34" charset="-122"/>
                <a:ea typeface="微软雅黑" panose="020B0503020204020204" pitchFamily="34" charset="-122"/>
              </a:rPr>
              <a:t>1</a:t>
            </a:r>
            <a:br>
              <a:rPr lang="zh-CN" altLang="en-US" sz="2000" b="1">
                <a:latin typeface="微软雅黑" panose="020B0503020204020204" pitchFamily="34" charset="-122"/>
                <a:ea typeface="微软雅黑" panose="020B0503020204020204" pitchFamily="34" charset="-122"/>
              </a:rPr>
            </a:br>
            <a:endParaRPr lang="zh-CN" altLang="en-US" sz="2000" b="1">
              <a:latin typeface="微软雅黑" panose="020B0503020204020204" pitchFamily="34" charset="-122"/>
              <a:ea typeface="微软雅黑" panose="020B0503020204020204" pitchFamily="34" charset="-122"/>
            </a:endParaRPr>
          </a:p>
        </p:txBody>
      </p:sp>
      <p:sp>
        <p:nvSpPr>
          <p:cNvPr id="5" name="矩形 4"/>
          <p:cNvSpPr/>
          <p:nvPr/>
        </p:nvSpPr>
        <p:spPr>
          <a:xfrm>
            <a:off x="1076654" y="657885"/>
            <a:ext cx="4030923" cy="830997"/>
          </a:xfrm>
          <a:prstGeom prst="rect">
            <a:avLst/>
          </a:prstGeom>
        </p:spPr>
        <p:txBody>
          <a:bodyPr wrap="square">
            <a:spAutoFit/>
          </a:bodyPr>
          <a:lstStyle/>
          <a:p>
            <a:r>
              <a:rPr lang="zh-CN" altLang="en-US" sz="2400" b="1" smtClean="0">
                <a:latin typeface="Microsoft YaHei" panose="020B0503020204020204" pitchFamily="34" charset="-122"/>
                <a:ea typeface="Microsoft YaHei" panose="020B0503020204020204" pitchFamily="34" charset="-122"/>
              </a:rPr>
              <a:t>第三题</a:t>
            </a:r>
            <a:endParaRPr lang="en-US" altLang="zh-CN" sz="2400" b="1" smtClean="0">
              <a:latin typeface="Microsoft YaHei" panose="020B0503020204020204" pitchFamily="34" charset="-122"/>
              <a:ea typeface="Microsoft YaHei" panose="020B0503020204020204" pitchFamily="34" charset="-122"/>
            </a:endParaRPr>
          </a:p>
          <a:p>
            <a:r>
              <a:rPr lang="zh-CN" altLang="en-US" sz="2400" b="1">
                <a:latin typeface="Microsoft YaHei" panose="020B0503020204020204" pitchFamily="34" charset="-122"/>
                <a:ea typeface="Microsoft YaHei" panose="020B0503020204020204" pitchFamily="34" charset="-122"/>
              </a:rPr>
              <a:t>评选最佳</a:t>
            </a:r>
            <a:r>
              <a:rPr lang="zh-CN" altLang="en-US" sz="2400" b="1" smtClean="0">
                <a:latin typeface="Microsoft YaHei" panose="020B0503020204020204" pitchFamily="34" charset="-122"/>
                <a:ea typeface="Microsoft YaHei" panose="020B0503020204020204" pitchFamily="34" charset="-122"/>
              </a:rPr>
              <a:t>品牌 </a:t>
            </a:r>
            <a:r>
              <a:rPr lang="en-US" altLang="zh-CN" sz="2400" b="1" smtClean="0">
                <a:latin typeface="Microsoft YaHei" panose="020B0503020204020204" pitchFamily="34" charset="-122"/>
                <a:ea typeface="Microsoft YaHei" panose="020B0503020204020204" pitchFamily="34" charset="-122"/>
              </a:rPr>
              <a:t>king.cpp</a:t>
            </a:r>
            <a:endParaRPr lang="zh-CN" altLang="en-US" sz="2400"/>
          </a:p>
        </p:txBody>
      </p:sp>
      <p:sp>
        <p:nvSpPr>
          <p:cNvPr id="4" name="矩形 3"/>
          <p:cNvSpPr/>
          <p:nvPr/>
        </p:nvSpPr>
        <p:spPr>
          <a:xfrm>
            <a:off x="6509658" y="2002865"/>
            <a:ext cx="6096000" cy="3731278"/>
          </a:xfrm>
          <a:prstGeom prst="rect">
            <a:avLst/>
          </a:prstGeom>
        </p:spPr>
        <p:txBody>
          <a:bodyPr>
            <a:spAutoFit/>
          </a:bodyPr>
          <a:lstStyle/>
          <a:p>
            <a:pPr>
              <a:lnSpc>
                <a:spcPct val="150000"/>
              </a:lnSpc>
            </a:pPr>
            <a:r>
              <a:rPr lang="zh-CN" altLang="en-US" sz="2000" b="1">
                <a:latin typeface="微软雅黑" panose="020B0503020204020204" pitchFamily="34" charset="-122"/>
                <a:ea typeface="微软雅黑" panose="020B0503020204020204" pitchFamily="34" charset="-122"/>
              </a:rPr>
              <a:t>样例 </a:t>
            </a:r>
            <a:r>
              <a:rPr lang="en-US" altLang="zh-CN" sz="2000" b="1">
                <a:latin typeface="微软雅黑" panose="020B0503020204020204" pitchFamily="34" charset="-122"/>
                <a:ea typeface="微软雅黑" panose="020B0503020204020204" pitchFamily="34" charset="-122"/>
              </a:rPr>
              <a:t>2 </a:t>
            </a:r>
            <a:r>
              <a:rPr lang="zh-CN" altLang="en-US" sz="2000" b="1">
                <a:latin typeface="微软雅黑" panose="020B0503020204020204" pitchFamily="34" charset="-122"/>
                <a:ea typeface="微软雅黑" panose="020B0503020204020204" pitchFamily="34" charset="-122"/>
              </a:rPr>
              <a:t>输入：</a:t>
            </a:r>
            <a:br>
              <a:rPr lang="zh-CN" altLang="en-US" sz="2000" b="1">
                <a:latin typeface="微软雅黑" panose="020B0503020204020204" pitchFamily="34" charset="-122"/>
                <a:ea typeface="微软雅黑" panose="020B0503020204020204" pitchFamily="34" charset="-122"/>
              </a:rPr>
            </a:br>
            <a:r>
              <a:rPr lang="en-US" altLang="zh-CN" sz="2000" b="1">
                <a:latin typeface="微软雅黑" panose="020B0503020204020204" pitchFamily="34" charset="-122"/>
                <a:ea typeface="微软雅黑" panose="020B0503020204020204" pitchFamily="34" charset="-122"/>
              </a:rPr>
              <a:t>3 4</a:t>
            </a:r>
            <a:br>
              <a:rPr lang="zh-CN" altLang="en-US" sz="2000" b="1">
                <a:latin typeface="微软雅黑" panose="020B0503020204020204" pitchFamily="34" charset="-122"/>
                <a:ea typeface="微软雅黑" panose="020B0503020204020204" pitchFamily="34" charset="-122"/>
              </a:rPr>
            </a:br>
            <a:r>
              <a:rPr lang="en-US" altLang="zh-CN" sz="2000" b="1">
                <a:latin typeface="微软雅黑" panose="020B0503020204020204" pitchFamily="34" charset="-122"/>
                <a:ea typeface="微软雅黑" panose="020B0503020204020204" pitchFamily="34" charset="-122"/>
              </a:rPr>
              <a:t>321</a:t>
            </a:r>
            <a:br>
              <a:rPr lang="zh-CN" altLang="en-US" sz="2000" b="1">
                <a:latin typeface="微软雅黑" panose="020B0503020204020204" pitchFamily="34" charset="-122"/>
                <a:ea typeface="微软雅黑" panose="020B0503020204020204" pitchFamily="34" charset="-122"/>
              </a:rPr>
            </a:br>
            <a:r>
              <a:rPr lang="en-US" altLang="zh-CN" sz="2000" b="1">
                <a:latin typeface="微软雅黑" panose="020B0503020204020204" pitchFamily="34" charset="-122"/>
                <a:ea typeface="微软雅黑" panose="020B0503020204020204" pitchFamily="34" charset="-122"/>
              </a:rPr>
              <a:t>213</a:t>
            </a:r>
            <a:br>
              <a:rPr lang="zh-CN" altLang="en-US" sz="2000" b="1">
                <a:latin typeface="微软雅黑" panose="020B0503020204020204" pitchFamily="34" charset="-122"/>
                <a:ea typeface="微软雅黑" panose="020B0503020204020204" pitchFamily="34" charset="-122"/>
              </a:rPr>
            </a:br>
            <a:r>
              <a:rPr lang="en-US" altLang="zh-CN" sz="2000" b="1">
                <a:latin typeface="微软雅黑" panose="020B0503020204020204" pitchFamily="34" charset="-122"/>
                <a:ea typeface="微软雅黑" panose="020B0503020204020204" pitchFamily="34" charset="-122"/>
              </a:rPr>
              <a:t>231</a:t>
            </a:r>
            <a:br>
              <a:rPr lang="zh-CN" altLang="en-US" sz="2000" b="1">
                <a:latin typeface="微软雅黑" panose="020B0503020204020204" pitchFamily="34" charset="-122"/>
                <a:ea typeface="微软雅黑" panose="020B0503020204020204" pitchFamily="34" charset="-122"/>
              </a:rPr>
            </a:br>
            <a:r>
              <a:rPr lang="en-US" altLang="zh-CN" sz="2000" b="1">
                <a:latin typeface="微软雅黑" panose="020B0503020204020204" pitchFamily="34" charset="-122"/>
                <a:ea typeface="微软雅黑" panose="020B0503020204020204" pitchFamily="34" charset="-122"/>
              </a:rPr>
              <a:t>312</a:t>
            </a:r>
            <a:br>
              <a:rPr lang="zh-CN" altLang="en-US" sz="2000" b="1">
                <a:latin typeface="微软雅黑" panose="020B0503020204020204" pitchFamily="34" charset="-122"/>
                <a:ea typeface="微软雅黑" panose="020B0503020204020204" pitchFamily="34" charset="-122"/>
              </a:rPr>
            </a:br>
            <a:r>
              <a:rPr lang="zh-CN" altLang="en-US" sz="2000" b="1">
                <a:latin typeface="微软雅黑" panose="020B0503020204020204" pitchFamily="34" charset="-122"/>
                <a:ea typeface="微软雅黑" panose="020B0503020204020204" pitchFamily="34" charset="-122"/>
              </a:rPr>
              <a:t>样例 </a:t>
            </a:r>
            <a:r>
              <a:rPr lang="en-US" altLang="zh-CN" sz="2000" b="1">
                <a:latin typeface="微软雅黑" panose="020B0503020204020204" pitchFamily="34" charset="-122"/>
                <a:ea typeface="微软雅黑" panose="020B0503020204020204" pitchFamily="34" charset="-122"/>
              </a:rPr>
              <a:t>2 </a:t>
            </a:r>
            <a:r>
              <a:rPr lang="zh-CN" altLang="en-US" sz="2000" b="1">
                <a:latin typeface="微软雅黑" panose="020B0503020204020204" pitchFamily="34" charset="-122"/>
                <a:ea typeface="微软雅黑" panose="020B0503020204020204" pitchFamily="34" charset="-122"/>
              </a:rPr>
              <a:t>输出：</a:t>
            </a:r>
            <a:br>
              <a:rPr lang="zh-CN" altLang="en-US" sz="2000" b="1">
                <a:latin typeface="微软雅黑" panose="020B0503020204020204" pitchFamily="34" charset="-122"/>
                <a:ea typeface="微软雅黑" panose="020B0503020204020204" pitchFamily="34" charset="-122"/>
              </a:rPr>
            </a:br>
            <a:r>
              <a:rPr lang="en-US" altLang="zh-CN" sz="2000" b="1">
                <a:latin typeface="微软雅黑" panose="020B0503020204020204" pitchFamily="34" charset="-122"/>
                <a:ea typeface="微软雅黑" panose="020B0503020204020204" pitchFamily="34" charset="-122"/>
              </a:rPr>
              <a:t>-2</a:t>
            </a:r>
            <a:endParaRPr lang="zh-CN" altLang="en-US" sz="2000" b="1">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41968" y="592574"/>
            <a:ext cx="4514249" cy="830997"/>
          </a:xfrm>
          <a:prstGeom prst="rect">
            <a:avLst/>
          </a:prstGeom>
        </p:spPr>
        <p:txBody>
          <a:bodyPr wrap="square">
            <a:spAutoFit/>
          </a:bodyPr>
          <a:lstStyle/>
          <a:p>
            <a:r>
              <a:rPr lang="zh-CN" altLang="en-US" sz="2400" b="1" smtClean="0">
                <a:latin typeface="Microsoft YaHei" panose="020B0503020204020204" pitchFamily="34" charset="-122"/>
                <a:ea typeface="Microsoft YaHei" panose="020B0503020204020204" pitchFamily="34" charset="-122"/>
              </a:rPr>
              <a:t>第四题</a:t>
            </a:r>
            <a:endParaRPr lang="en-US" altLang="zh-CN" sz="2400" b="1" smtClean="0">
              <a:latin typeface="Microsoft YaHei" panose="020B0503020204020204" pitchFamily="34" charset="-122"/>
              <a:ea typeface="Microsoft YaHei" panose="020B0503020204020204" pitchFamily="34" charset="-122"/>
            </a:endParaRPr>
          </a:p>
          <a:p>
            <a:r>
              <a:rPr lang="zh-CN" altLang="en-US" sz="2400" b="1">
                <a:latin typeface="Microsoft YaHei" panose="020B0503020204020204" pitchFamily="34" charset="-122"/>
                <a:ea typeface="Microsoft YaHei" panose="020B0503020204020204" pitchFamily="34" charset="-122"/>
              </a:rPr>
              <a:t>最大购物</a:t>
            </a:r>
            <a:r>
              <a:rPr lang="zh-CN" altLang="en-US" sz="2400" b="1" smtClean="0">
                <a:latin typeface="Microsoft YaHei" panose="020B0503020204020204" pitchFamily="34" charset="-122"/>
                <a:ea typeface="Microsoft YaHei" panose="020B0503020204020204" pitchFamily="34" charset="-122"/>
              </a:rPr>
              <a:t>优惠 </a:t>
            </a:r>
            <a:r>
              <a:rPr lang="en-US" altLang="zh-CN" sz="2400" b="1" smtClean="0">
                <a:latin typeface="Microsoft YaHei" panose="020B0503020204020204" pitchFamily="34" charset="-122"/>
                <a:ea typeface="Microsoft YaHei" panose="020B0503020204020204" pitchFamily="34" charset="-122"/>
              </a:rPr>
              <a:t>shopping.cpp</a:t>
            </a:r>
            <a:endParaRPr lang="zh-CN" altLang="en-US" sz="2400"/>
          </a:p>
        </p:txBody>
      </p:sp>
      <p:sp>
        <p:nvSpPr>
          <p:cNvPr id="5" name="矩形 4"/>
          <p:cNvSpPr/>
          <p:nvPr/>
        </p:nvSpPr>
        <p:spPr>
          <a:xfrm>
            <a:off x="1663337" y="1558726"/>
            <a:ext cx="8499566" cy="4247317"/>
          </a:xfrm>
          <a:prstGeom prst="rect">
            <a:avLst/>
          </a:prstGeom>
        </p:spPr>
        <p:txBody>
          <a:bodyPr wrap="square">
            <a:spAutoFit/>
          </a:bodyPr>
          <a:lstStyle/>
          <a:p>
            <a:pPr>
              <a:lnSpc>
                <a:spcPct val="150000"/>
              </a:lnSpc>
            </a:pPr>
            <a:r>
              <a:rPr lang="zh-CN" altLang="en-US" sz="2000" b="1" smtClean="0">
                <a:latin typeface="微软雅黑" panose="020B0503020204020204" pitchFamily="34" charset="-122"/>
                <a:ea typeface="微软雅黑" panose="020B0503020204020204" pitchFamily="34" charset="-122"/>
              </a:rPr>
              <a:t>原理：</a:t>
            </a:r>
            <a:endParaRPr lang="en-US" altLang="zh-CN" sz="2000" b="1">
              <a:latin typeface="微软雅黑" panose="020B0503020204020204" pitchFamily="34" charset="-122"/>
              <a:ea typeface="微软雅黑" panose="020B0503020204020204" pitchFamily="34" charset="-122"/>
            </a:endParaRPr>
          </a:p>
          <a:p>
            <a:pPr>
              <a:lnSpc>
                <a:spcPct val="150000"/>
              </a:lnSpc>
            </a:pPr>
            <a:r>
              <a:rPr lang="en-US" altLang="zh-CN" sz="2000" b="1" smtClean="0">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小惠</a:t>
            </a:r>
            <a:r>
              <a:rPr lang="zh-CN" altLang="en-US" sz="2000">
                <a:latin typeface="微软雅黑" panose="020B0503020204020204" pitchFamily="34" charset="-122"/>
                <a:ea typeface="微软雅黑" panose="020B0503020204020204" pitchFamily="34" charset="-122"/>
              </a:rPr>
              <a:t>听说超市正在打折促销，要制订一个得到最大优惠的购物计划</a:t>
            </a:r>
            <a:r>
              <a:rPr lang="zh-CN" altLang="en-US"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pPr marL="0" lvl="1">
              <a:lnSpc>
                <a:spcPct val="150000"/>
              </a:lnSpc>
            </a:pPr>
            <a:r>
              <a:rPr lang="en-US" altLang="zh-CN" sz="2000" smtClean="0">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小惠</a:t>
            </a:r>
            <a:r>
              <a:rPr lang="zh-CN" altLang="en-US" sz="2000">
                <a:latin typeface="微软雅黑" panose="020B0503020204020204" pitchFamily="34" charset="-122"/>
                <a:ea typeface="微软雅黑" panose="020B0503020204020204" pitchFamily="34" charset="-122"/>
              </a:rPr>
              <a:t>的体力可以提起 </a:t>
            </a:r>
            <a:r>
              <a:rPr lang="en-US" altLang="zh-CN" sz="2000">
                <a:latin typeface="微软雅黑" panose="020B0503020204020204" pitchFamily="34" charset="-122"/>
                <a:ea typeface="微软雅黑" panose="020B0503020204020204" pitchFamily="34" charset="-122"/>
              </a:rPr>
              <a:t>w </a:t>
            </a:r>
            <a:r>
              <a:rPr lang="zh-CN" altLang="en-US" sz="2000">
                <a:latin typeface="微软雅黑" panose="020B0503020204020204" pitchFamily="34" charset="-122"/>
                <a:ea typeface="微软雅黑" panose="020B0503020204020204" pitchFamily="34" charset="-122"/>
              </a:rPr>
              <a:t>单位重量的东西，还有一个能装 </a:t>
            </a:r>
            <a:r>
              <a:rPr lang="en-US" altLang="zh-CN" sz="2000">
                <a:latin typeface="微软雅黑" panose="020B0503020204020204" pitchFamily="34" charset="-122"/>
                <a:ea typeface="微软雅黑" panose="020B0503020204020204" pitchFamily="34" charset="-122"/>
              </a:rPr>
              <a:t>V </a:t>
            </a:r>
            <a:r>
              <a:rPr lang="zh-CN" altLang="en-US" sz="2000">
                <a:latin typeface="微软雅黑" panose="020B0503020204020204" pitchFamily="34" charset="-122"/>
                <a:ea typeface="微软雅黑" panose="020B0503020204020204" pitchFamily="34" charset="-122"/>
              </a:rPr>
              <a:t>个单位体积的购物袋，并详细了解了各打折商品的重量、体积及此商品实际优惠的金额。她想在自己体力的限度和购物袋容积限度内，尽可能多地得到购物优惠。超市规定这些打折商品每种只能购买一件</a:t>
            </a:r>
            <a:r>
              <a:rPr lang="zh-CN" altLang="en-US"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pPr marL="0" lvl="1">
              <a:lnSpc>
                <a:spcPct val="150000"/>
              </a:lnSpc>
            </a:pPr>
            <a:r>
              <a:rPr lang="zh-CN" altLang="en-US" sz="2000" b="1" smtClean="0">
                <a:latin typeface="微软雅黑" panose="020B0503020204020204" pitchFamily="34" charset="-122"/>
                <a:ea typeface="微软雅黑" panose="020B0503020204020204" pitchFamily="34" charset="-122"/>
              </a:rPr>
              <a:t>编程</a:t>
            </a:r>
            <a:r>
              <a:rPr lang="zh-CN" altLang="en-US" sz="2000" b="1">
                <a:latin typeface="微软雅黑" panose="020B0503020204020204" pitchFamily="34" charset="-122"/>
                <a:ea typeface="微软雅黑" panose="020B0503020204020204" pitchFamily="34" charset="-122"/>
              </a:rPr>
              <a:t>实现</a:t>
            </a:r>
            <a:r>
              <a:rPr lang="zh-CN" altLang="en-US" sz="2000" b="1" smtClean="0">
                <a:latin typeface="微软雅黑" panose="020B0503020204020204" pitchFamily="34" charset="-122"/>
                <a:ea typeface="微软雅黑" panose="020B0503020204020204" pitchFamily="34" charset="-122"/>
              </a:rPr>
              <a:t>：</a:t>
            </a:r>
            <a:endParaRPr lang="en-US" altLang="zh-CN" sz="2000" b="1" smtClean="0">
              <a:latin typeface="微软雅黑" panose="020B0503020204020204" pitchFamily="34" charset="-122"/>
              <a:ea typeface="微软雅黑" panose="020B0503020204020204" pitchFamily="34" charset="-122"/>
            </a:endParaRPr>
          </a:p>
          <a:p>
            <a:pPr marL="0" lvl="1">
              <a:lnSpc>
                <a:spcPct val="150000"/>
              </a:lnSpc>
            </a:pPr>
            <a:r>
              <a:rPr lang="en-US" altLang="zh-CN" sz="2000" smtClean="0">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请</a:t>
            </a:r>
            <a:r>
              <a:rPr lang="zh-CN" altLang="en-US" sz="2000">
                <a:latin typeface="微软雅黑" panose="020B0503020204020204" pitchFamily="34" charset="-122"/>
                <a:ea typeface="微软雅黑" panose="020B0503020204020204" pitchFamily="34" charset="-122"/>
              </a:rPr>
              <a:t>你编写程序，制定一个购买商品的计划，求出小惠能得到的最大优惠金额和实际应购买的各商品序号</a:t>
            </a:r>
            <a:r>
              <a:rPr lang="zh-CN" altLang="en-US" sz="2000" smtClean="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4002</Words>
  <Application>WPS Presentation</Application>
  <PresentationFormat>宽屏</PresentationFormat>
  <Paragraphs>195</Paragraphs>
  <Slides>16</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16</vt:i4>
      </vt:variant>
    </vt:vector>
  </HeadingPairs>
  <TitlesOfParts>
    <vt:vector size="33" baseType="lpstr">
      <vt:lpstr>Arial</vt:lpstr>
      <vt:lpstr>SimSun</vt:lpstr>
      <vt:lpstr>Wingdings</vt:lpstr>
      <vt:lpstr>Wingdings 3</vt:lpstr>
      <vt:lpstr>Arial</vt:lpstr>
      <vt:lpstr>Liberation Sans</vt:lpstr>
      <vt:lpstr>Microsoft YaHei</vt:lpstr>
      <vt:lpstr>文泉驿微米黑</vt:lpstr>
      <vt:lpstr>微软雅黑</vt:lpstr>
      <vt:lpstr>Century Gothic</vt:lpstr>
      <vt:lpstr>Pothana2000</vt:lpstr>
      <vt:lpstr>Arial Unicode MS</vt:lpstr>
      <vt:lpstr>幼圆</vt:lpstr>
      <vt:lpstr>SimSun</vt:lpstr>
      <vt:lpstr>Calibri</vt:lpstr>
      <vt:lpstr>EUDC</vt:lpstr>
      <vt:lpstr>丝状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993342152@qq.com</dc:creator>
  <cp:lastModifiedBy>起点</cp:lastModifiedBy>
  <cp:revision>10</cp:revision>
  <dcterms:created xsi:type="dcterms:W3CDTF">2019-10-26T16:01:54Z</dcterms:created>
  <dcterms:modified xsi:type="dcterms:W3CDTF">2019-10-26T16:01:54Z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