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295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3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779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811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1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781362-3D32-4D30-BB6C-E4D5C01168C4}" type="datetimeFigureOut">
              <a:rPr lang="zh-CN" altLang="en-US" smtClean="0"/>
              <a:t>2019/11/9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35AA8F-F174-4893-828E-80AC6BB384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0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4228" y="492370"/>
            <a:ext cx="272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sz="48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值日生</a:t>
            </a:r>
            <a:endParaRPr lang="zh-CN" altLang="en-US" sz="48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412" y="1490229"/>
            <a:ext cx="66915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/>
              <a:t>【</a:t>
            </a:r>
            <a:r>
              <a:rPr lang="zh-CN" altLang="en-US" sz="2800" b="1" smtClean="0"/>
              <a:t>题目</a:t>
            </a:r>
            <a:r>
              <a:rPr lang="en-US" altLang="zh-CN" sz="2800" b="1"/>
              <a:t>1</a:t>
            </a:r>
            <a:r>
              <a:rPr lang="zh-CN" altLang="en-US" sz="2800" b="1"/>
              <a:t>描述</a:t>
            </a:r>
            <a:r>
              <a:rPr lang="en-US" altLang="zh-CN" sz="2800" b="1"/>
              <a:t>】 </a:t>
            </a:r>
            <a:r>
              <a:rPr lang="zh-CN" altLang="en-US" sz="2800"/>
              <a:t>小猴放学了 </a:t>
            </a:r>
            <a:r>
              <a:rPr lang="en-US" altLang="zh-CN" sz="2800"/>
              <a:t>, </a:t>
            </a:r>
            <a:r>
              <a:rPr lang="zh-CN" altLang="en-US" sz="2800"/>
              <a:t>但今天有一些同学要留下来打扫卫生 </a:t>
            </a:r>
            <a:r>
              <a:rPr lang="en-US" altLang="zh-CN" sz="2800"/>
              <a:t>. </a:t>
            </a:r>
            <a:r>
              <a:rPr lang="zh-CN" altLang="en-US" sz="2800"/>
              <a:t>老师说 </a:t>
            </a:r>
            <a:r>
              <a:rPr lang="en-US" altLang="zh-CN" sz="2800"/>
              <a:t>:" </a:t>
            </a:r>
            <a:r>
              <a:rPr lang="zh-CN" altLang="en-US" sz="2800"/>
              <a:t>今天轮到学号是 </a:t>
            </a:r>
            <a:r>
              <a:rPr lang="en-US" altLang="zh-CN" sz="2800"/>
              <a:t>5 </a:t>
            </a:r>
            <a:r>
              <a:rPr lang="zh-CN" altLang="en-US" sz="2800"/>
              <a:t>的倍数的同 学打扫卫生啦 </a:t>
            </a:r>
            <a:r>
              <a:rPr lang="en-US" altLang="zh-CN" sz="2800"/>
              <a:t>!", </a:t>
            </a:r>
            <a:r>
              <a:rPr lang="zh-CN" altLang="en-US" sz="2800"/>
              <a:t>但老师发现人不够 </a:t>
            </a:r>
            <a:r>
              <a:rPr lang="en-US" altLang="zh-CN" sz="2800"/>
              <a:t>, </a:t>
            </a:r>
            <a:r>
              <a:rPr lang="zh-CN" altLang="en-US" sz="2800"/>
              <a:t>于是又说 </a:t>
            </a:r>
            <a:r>
              <a:rPr lang="en-US" altLang="zh-CN" sz="2800"/>
              <a:t>:" </a:t>
            </a:r>
            <a:r>
              <a:rPr lang="zh-CN" altLang="en-US" sz="2800"/>
              <a:t>学号是 </a:t>
            </a:r>
            <a:r>
              <a:rPr lang="en-US" altLang="zh-CN" sz="2800"/>
              <a:t>7 </a:t>
            </a:r>
            <a:r>
              <a:rPr lang="zh-CN" altLang="en-US" sz="2800"/>
              <a:t>的倍数的同学也留下来吧 </a:t>
            </a:r>
            <a:r>
              <a:rPr lang="en-US" altLang="zh-CN" sz="2800"/>
              <a:t>!", </a:t>
            </a:r>
            <a:r>
              <a:rPr lang="zh-CN" altLang="en-US" sz="2800"/>
              <a:t>但这样人又 太多了 </a:t>
            </a:r>
            <a:r>
              <a:rPr lang="en-US" altLang="zh-CN" sz="2800"/>
              <a:t>, </a:t>
            </a:r>
            <a:r>
              <a:rPr lang="zh-CN" altLang="en-US" sz="2800"/>
              <a:t>于是老师决定 </a:t>
            </a:r>
            <a:r>
              <a:rPr lang="en-US" altLang="zh-CN" sz="2800"/>
              <a:t>" </a:t>
            </a:r>
            <a:r>
              <a:rPr lang="zh-CN" altLang="en-US" sz="2800"/>
              <a:t>学号是 </a:t>
            </a:r>
            <a:r>
              <a:rPr lang="en-US" altLang="zh-CN" sz="2800"/>
              <a:t>11 </a:t>
            </a:r>
            <a:r>
              <a:rPr lang="zh-CN" altLang="en-US" sz="2800"/>
              <a:t>的倍数的同学今天就不用留下啦 </a:t>
            </a:r>
            <a:r>
              <a:rPr lang="en-US" altLang="zh-CN" sz="2800"/>
              <a:t>". </a:t>
            </a:r>
            <a:r>
              <a:rPr lang="zh-CN" altLang="en-US" sz="2800"/>
              <a:t>这时候小猴已经晕了 </a:t>
            </a:r>
            <a:r>
              <a:rPr lang="en-US" altLang="zh-CN" sz="2800"/>
              <a:t>, </a:t>
            </a:r>
            <a:r>
              <a:rPr lang="zh-CN" altLang="en-US" sz="2800"/>
              <a:t>你来写一个程序帮他判断一下他需不需要留下</a:t>
            </a:r>
            <a:r>
              <a:rPr lang="zh-CN" altLang="en-US" sz="2800"/>
              <a:t>吧 </a:t>
            </a:r>
            <a:r>
              <a:rPr lang="en-US" altLang="zh-CN" sz="2800" smtClean="0"/>
              <a:t>.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51809"/>
            <a:ext cx="4514850" cy="67627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2257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13" y="1800664"/>
            <a:ext cx="3887251" cy="2982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6920" y="-6"/>
            <a:ext cx="1186844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/>
              <a:t>【</a:t>
            </a:r>
            <a:r>
              <a:rPr lang="zh-CN" altLang="en-US" sz="2800"/>
              <a:t>输入格式</a:t>
            </a:r>
            <a:r>
              <a:rPr lang="en-US" altLang="zh-CN" sz="2800"/>
              <a:t>】 </a:t>
            </a:r>
            <a:r>
              <a:rPr lang="zh-CN" altLang="en-US" sz="2800"/>
              <a:t>第 </a:t>
            </a:r>
            <a:r>
              <a:rPr lang="en-US" altLang="zh-CN" sz="2800"/>
              <a:t>1 </a:t>
            </a:r>
            <a:r>
              <a:rPr lang="zh-CN" altLang="en-US" sz="2800"/>
              <a:t>行， </a:t>
            </a:r>
            <a:r>
              <a:rPr lang="en-US" altLang="zh-CN" sz="2800"/>
              <a:t>2 </a:t>
            </a:r>
            <a:r>
              <a:rPr lang="zh-CN" altLang="en-US" sz="2800"/>
              <a:t>个正整数</a:t>
            </a:r>
            <a:r>
              <a:rPr lang="en-US" altLang="zh-CN" sz="2800"/>
              <a:t>n,m, </a:t>
            </a:r>
            <a:r>
              <a:rPr lang="zh-CN" altLang="en-US" sz="2800"/>
              <a:t>表示小猴有</a:t>
            </a:r>
            <a:r>
              <a:rPr lang="en-US" altLang="zh-CN" sz="2800"/>
              <a:t>n</a:t>
            </a:r>
            <a:r>
              <a:rPr lang="zh-CN" altLang="en-US" sz="2800"/>
              <a:t>根香蕉 </a:t>
            </a:r>
            <a:r>
              <a:rPr lang="en-US" altLang="zh-CN" sz="2800"/>
              <a:t>, </a:t>
            </a:r>
            <a:r>
              <a:rPr lang="zh-CN" altLang="en-US" sz="2800"/>
              <a:t>并且香蕉上的所有数大小都不超过</a:t>
            </a:r>
            <a:r>
              <a:rPr lang="en-US" altLang="zh-CN" sz="2800"/>
              <a:t>m</a:t>
            </a:r>
            <a:r>
              <a:rPr lang="zh-CN" altLang="en-US" sz="2800"/>
              <a:t>。 接下来</a:t>
            </a:r>
            <a:r>
              <a:rPr lang="en-US" altLang="zh-CN" sz="2800"/>
              <a:t>n</a:t>
            </a:r>
            <a:r>
              <a:rPr lang="zh-CN" altLang="en-US" sz="2800"/>
              <a:t>行，每行 </a:t>
            </a:r>
            <a:r>
              <a:rPr lang="en-US" altLang="zh-CN" sz="2800"/>
              <a:t>3 </a:t>
            </a:r>
            <a:r>
              <a:rPr lang="zh-CN" altLang="en-US" sz="2800"/>
              <a:t>个正整数，分别表示每一根香蕉的编号</a:t>
            </a:r>
            <a:r>
              <a:rPr lang="en-US" altLang="zh-CN" sz="2800"/>
              <a:t>i, </a:t>
            </a:r>
            <a:r>
              <a:rPr lang="zh-CN" altLang="en-US" sz="2800"/>
              <a:t>香蕉上</a:t>
            </a:r>
            <a:r>
              <a:rPr lang="zh-CN" altLang="en-US" sz="2800"/>
              <a:t>最小</a:t>
            </a:r>
            <a:r>
              <a:rPr lang="zh-CN" altLang="en-US" sz="2800" smtClean="0"/>
              <a:t>的数</a:t>
            </a:r>
            <a:r>
              <a:rPr lang="en-US" altLang="zh-CN" sz="2800" smtClean="0"/>
              <a:t>a_i​</a:t>
            </a:r>
            <a:r>
              <a:rPr lang="zh-CN" altLang="en-US" sz="2800" smtClean="0"/>
              <a:t>和最大的数</a:t>
            </a:r>
            <a:r>
              <a:rPr lang="en-US" altLang="zh-CN" sz="2800" smtClean="0"/>
              <a:t>b_i​ </a:t>
            </a:r>
            <a:r>
              <a:rPr lang="en-US" altLang="zh-CN" sz="2800"/>
              <a:t>, </a:t>
            </a:r>
            <a:r>
              <a:rPr lang="zh-CN" altLang="en-US" sz="2800"/>
              <a:t>保证香蕉的编号各不相同 </a:t>
            </a:r>
            <a:r>
              <a:rPr lang="en-US" altLang="zh-CN" sz="2800"/>
              <a:t>. 【</a:t>
            </a:r>
            <a:r>
              <a:rPr lang="zh-CN" altLang="en-US" sz="2800"/>
              <a:t>输出格式</a:t>
            </a:r>
            <a:r>
              <a:rPr lang="en-US" altLang="zh-CN" sz="2800"/>
              <a:t>】 </a:t>
            </a:r>
            <a:r>
              <a:rPr lang="zh-CN" altLang="en-US" sz="2800"/>
              <a:t>输出共 </a:t>
            </a:r>
            <a:r>
              <a:rPr lang="en-US" altLang="zh-CN" sz="2800"/>
              <a:t>1 </a:t>
            </a:r>
            <a:r>
              <a:rPr lang="zh-CN" altLang="en-US" sz="2800"/>
              <a:t>行， </a:t>
            </a:r>
            <a:r>
              <a:rPr lang="en-US" altLang="zh-CN" sz="2800"/>
              <a:t>1 </a:t>
            </a:r>
            <a:r>
              <a:rPr lang="zh-CN" altLang="en-US" sz="2800"/>
              <a:t>个整数，为最 </a:t>
            </a:r>
            <a:r>
              <a:rPr lang="en-US" altLang="zh-CN" sz="2800"/>
              <a:t>" </a:t>
            </a:r>
            <a:r>
              <a:rPr lang="zh-CN" altLang="en-US" sz="2800"/>
              <a:t>美味 </a:t>
            </a:r>
            <a:r>
              <a:rPr lang="en-US" altLang="zh-CN" sz="2800"/>
              <a:t>" </a:t>
            </a:r>
            <a:r>
              <a:rPr lang="zh-CN" altLang="en-US" sz="2800"/>
              <a:t>的香蕉的编号 </a:t>
            </a:r>
            <a:r>
              <a:rPr lang="en-US" altLang="zh-CN" sz="2800"/>
              <a:t>, </a:t>
            </a:r>
            <a:r>
              <a:rPr lang="zh-CN" altLang="en-US" sz="2800"/>
              <a:t>如果有多个香蕉都是最美味的 </a:t>
            </a:r>
            <a:r>
              <a:rPr lang="en-US" altLang="zh-CN" sz="2800"/>
              <a:t>, </a:t>
            </a:r>
            <a:r>
              <a:rPr lang="zh-CN" altLang="en-US" sz="2800"/>
              <a:t>则只输出 最小的编号</a:t>
            </a:r>
          </a:p>
          <a:p>
            <a:r>
              <a:rPr lang="en-US" altLang="zh-CN" sz="2800"/>
              <a:t>【</a:t>
            </a:r>
            <a:r>
              <a:rPr lang="zh-CN" altLang="en-US" sz="2800"/>
              <a:t>输入样例</a:t>
            </a:r>
            <a:r>
              <a:rPr lang="en-US" altLang="zh-CN" sz="2800"/>
              <a:t>】</a:t>
            </a:r>
          </a:p>
          <a:p>
            <a:r>
              <a:rPr lang="en-US" altLang="zh-CN" sz="2800"/>
              <a:t>3 100</a:t>
            </a:r>
          </a:p>
          <a:p>
            <a:r>
              <a:rPr lang="en-US" altLang="zh-CN" sz="2800"/>
              <a:t>2333 2 10</a:t>
            </a:r>
          </a:p>
          <a:p>
            <a:r>
              <a:rPr lang="en-US" altLang="zh-CN" sz="2800"/>
              <a:t>10108899 29 29</a:t>
            </a:r>
          </a:p>
          <a:p>
            <a:r>
              <a:rPr lang="en-US" altLang="zh-CN" sz="2800"/>
              <a:t>666 1 100</a:t>
            </a:r>
          </a:p>
          <a:p>
            <a:r>
              <a:rPr lang="en-US" altLang="zh-CN" sz="2800"/>
              <a:t>【</a:t>
            </a:r>
            <a:r>
              <a:rPr lang="zh-CN" altLang="en-US" sz="2800"/>
              <a:t>输出样例</a:t>
            </a:r>
            <a:r>
              <a:rPr lang="en-US" altLang="zh-CN" sz="2800"/>
              <a:t>】</a:t>
            </a:r>
          </a:p>
          <a:p>
            <a:r>
              <a:rPr lang="en-US" altLang="zh-CN" sz="2800"/>
              <a:t>666</a:t>
            </a:r>
          </a:p>
          <a:p>
            <a:pPr algn="just"/>
            <a:r>
              <a:rPr lang="en-US" altLang="zh-CN" sz="2800"/>
              <a:t>【</a:t>
            </a:r>
            <a:r>
              <a:rPr lang="zh-CN" altLang="en-US" sz="2800"/>
              <a:t>样例解释</a:t>
            </a:r>
            <a:r>
              <a:rPr lang="en-US" altLang="zh-CN" sz="2800"/>
              <a:t>】 </a:t>
            </a:r>
            <a:r>
              <a:rPr lang="zh-CN" altLang="en-US" sz="2800"/>
              <a:t>编号 </a:t>
            </a:r>
            <a:r>
              <a:rPr lang="en-US" altLang="zh-CN" sz="2800"/>
              <a:t>2333 </a:t>
            </a:r>
            <a:r>
              <a:rPr lang="zh-CN" altLang="en-US" sz="2800"/>
              <a:t>的香蕉上写的是整数 </a:t>
            </a:r>
            <a:r>
              <a:rPr lang="en-US" altLang="zh-CN" sz="2800"/>
              <a:t>2,3,…,10, </a:t>
            </a:r>
            <a:r>
              <a:rPr lang="zh-CN" altLang="en-US" sz="2800"/>
              <a:t>美味程度为 </a:t>
            </a:r>
            <a:r>
              <a:rPr lang="en-US" altLang="zh-CN" sz="2800"/>
              <a:t>4; </a:t>
            </a:r>
            <a:r>
              <a:rPr lang="zh-CN" altLang="en-US" sz="2800"/>
              <a:t>编号 </a:t>
            </a:r>
            <a:r>
              <a:rPr lang="en-US" altLang="zh-CN" sz="2800"/>
              <a:t>10108899 </a:t>
            </a:r>
            <a:r>
              <a:rPr lang="zh-CN" altLang="en-US" sz="2800"/>
              <a:t>的香蕉上写的是整数 </a:t>
            </a:r>
            <a:r>
              <a:rPr lang="en-US" altLang="zh-CN" sz="2800"/>
              <a:t>29, </a:t>
            </a:r>
            <a:r>
              <a:rPr lang="zh-CN" altLang="en-US" sz="2800"/>
              <a:t>美味程度为 </a:t>
            </a:r>
            <a:r>
              <a:rPr lang="en-US" altLang="zh-CN" sz="2800"/>
              <a:t>1; </a:t>
            </a:r>
            <a:r>
              <a:rPr lang="zh-CN" altLang="en-US" sz="2800"/>
              <a:t>编号 </a:t>
            </a:r>
            <a:r>
              <a:rPr lang="en-US" altLang="zh-CN" sz="2800"/>
              <a:t>666 </a:t>
            </a:r>
            <a:r>
              <a:rPr lang="zh-CN" altLang="en-US" sz="2800"/>
              <a:t>的香蕉上写的是整数 </a:t>
            </a:r>
            <a:r>
              <a:rPr lang="en-US" altLang="zh-CN" sz="2800"/>
              <a:t>1,2,…,100, </a:t>
            </a:r>
            <a:r>
              <a:rPr lang="zh-CN" altLang="en-US" sz="2800"/>
              <a:t>美味程度为 </a:t>
            </a:r>
            <a:r>
              <a:rPr lang="en-US" altLang="zh-CN" sz="2800"/>
              <a:t>25, </a:t>
            </a:r>
            <a:r>
              <a:rPr lang="zh-CN" altLang="en-US" sz="2800"/>
              <a:t>我们熟知 </a:t>
            </a:r>
            <a:r>
              <a:rPr lang="en-US" altLang="zh-CN" sz="2800"/>
              <a:t>100 </a:t>
            </a:r>
            <a:r>
              <a:rPr lang="zh-CN" altLang="en-US" sz="2800"/>
              <a:t>以内有 </a:t>
            </a:r>
            <a:r>
              <a:rPr lang="en-US" altLang="zh-CN" sz="2800"/>
              <a:t>25 </a:t>
            </a:r>
            <a:r>
              <a:rPr lang="zh-CN" altLang="en-US" sz="2800"/>
              <a:t>个质数 </a:t>
            </a:r>
            <a:r>
              <a:rPr lang="en-US" altLang="zh-CN" sz="2800"/>
              <a:t>; </a:t>
            </a:r>
            <a:r>
              <a:rPr lang="zh-CN" altLang="en-US" sz="2800"/>
              <a:t>因此最美味的香蕉编号为 </a:t>
            </a:r>
            <a:r>
              <a:rPr lang="en-US" altLang="zh-CN" sz="2800"/>
              <a:t>666</a:t>
            </a:r>
          </a:p>
        </p:txBody>
      </p:sp>
    </p:spTree>
    <p:extLst>
      <p:ext uri="{BB962C8B-B14F-4D97-AF65-F5344CB8AC3E}">
        <p14:creationId xmlns:p14="http://schemas.microsoft.com/office/powerpoint/2010/main" val="29869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4228" y="478304"/>
            <a:ext cx="272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sz="48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值日生</a:t>
            </a:r>
            <a:endParaRPr lang="zh-CN" altLang="en-US" sz="48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412" y="1715313"/>
            <a:ext cx="66915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prstClr val="black"/>
                </a:solidFill>
              </a:rPr>
              <a:t>【</a:t>
            </a:r>
            <a:r>
              <a:rPr lang="zh-CN" altLang="en-US" sz="2800" b="1">
                <a:solidFill>
                  <a:prstClr val="black"/>
                </a:solidFill>
              </a:rPr>
              <a:t>输入格式</a:t>
            </a:r>
            <a:r>
              <a:rPr lang="en-US" altLang="zh-CN" sz="2800" b="1">
                <a:solidFill>
                  <a:prstClr val="black"/>
                </a:solidFill>
              </a:rPr>
              <a:t>】 </a:t>
            </a:r>
            <a:r>
              <a:rPr lang="en-US" altLang="zh-CN" sz="2800">
                <a:solidFill>
                  <a:prstClr val="black"/>
                </a:solidFill>
              </a:rPr>
              <a:t>1 </a:t>
            </a:r>
            <a:r>
              <a:rPr lang="zh-CN" altLang="en-US" sz="2800">
                <a:solidFill>
                  <a:prstClr val="black"/>
                </a:solidFill>
              </a:rPr>
              <a:t>行， </a:t>
            </a:r>
            <a:r>
              <a:rPr lang="en-US" altLang="zh-CN" sz="2800">
                <a:solidFill>
                  <a:prstClr val="black"/>
                </a:solidFill>
              </a:rPr>
              <a:t>1 </a:t>
            </a:r>
            <a:r>
              <a:rPr lang="zh-CN" altLang="en-US" sz="2800">
                <a:solidFill>
                  <a:prstClr val="black"/>
                </a:solidFill>
              </a:rPr>
              <a:t>个正整数 </a:t>
            </a:r>
            <a:r>
              <a:rPr lang="en-US" altLang="zh-CN" sz="2800">
                <a:solidFill>
                  <a:prstClr val="black"/>
                </a:solidFill>
              </a:rPr>
              <a:t>n, </a:t>
            </a:r>
            <a:r>
              <a:rPr lang="zh-CN" altLang="en-US" sz="2800">
                <a:solidFill>
                  <a:prstClr val="black"/>
                </a:solidFill>
              </a:rPr>
              <a:t>表示小猴的学号。 </a:t>
            </a:r>
            <a:r>
              <a:rPr lang="en-US" altLang="zh-CN" sz="2800">
                <a:solidFill>
                  <a:prstClr val="black"/>
                </a:solidFill>
              </a:rPr>
              <a:t/>
            </a:r>
            <a:br>
              <a:rPr lang="en-US" altLang="zh-CN" sz="2800">
                <a:solidFill>
                  <a:prstClr val="black"/>
                </a:solidFill>
              </a:rPr>
            </a:br>
            <a:r>
              <a:rPr lang="en-US" altLang="zh-CN" sz="2800" b="1">
                <a:solidFill>
                  <a:prstClr val="black"/>
                </a:solidFill>
              </a:rPr>
              <a:t>【</a:t>
            </a:r>
            <a:r>
              <a:rPr lang="zh-CN" altLang="en-US" sz="2800" b="1">
                <a:solidFill>
                  <a:prstClr val="black"/>
                </a:solidFill>
              </a:rPr>
              <a:t>输出格式</a:t>
            </a:r>
            <a:r>
              <a:rPr lang="en-US" altLang="zh-CN" sz="2800" b="1">
                <a:solidFill>
                  <a:prstClr val="black"/>
                </a:solidFill>
              </a:rPr>
              <a:t>】 </a:t>
            </a:r>
            <a:r>
              <a:rPr lang="en-US" altLang="zh-CN" sz="2800">
                <a:solidFill>
                  <a:prstClr val="black"/>
                </a:solidFill>
              </a:rPr>
              <a:t>1 </a:t>
            </a:r>
            <a:r>
              <a:rPr lang="zh-CN" altLang="en-US" sz="2800">
                <a:solidFill>
                  <a:prstClr val="black"/>
                </a:solidFill>
              </a:rPr>
              <a:t>行，如果小猴需要留下则输出 “</a:t>
            </a:r>
            <a:r>
              <a:rPr lang="en-US" altLang="zh-CN" sz="2800">
                <a:solidFill>
                  <a:prstClr val="black"/>
                </a:solidFill>
              </a:rPr>
              <a:t>YES”, </a:t>
            </a:r>
            <a:r>
              <a:rPr lang="zh-CN" altLang="en-US" sz="2800">
                <a:solidFill>
                  <a:prstClr val="black"/>
                </a:solidFill>
              </a:rPr>
              <a:t>否则输出 “</a:t>
            </a:r>
            <a:r>
              <a:rPr lang="en-US" altLang="zh-CN" sz="2800">
                <a:solidFill>
                  <a:prstClr val="black"/>
                </a:solidFill>
              </a:rPr>
              <a:t>NO”.</a:t>
            </a:r>
            <a:br>
              <a:rPr lang="en-US" altLang="zh-CN" sz="2800">
                <a:solidFill>
                  <a:prstClr val="black"/>
                </a:solidFill>
              </a:rPr>
            </a:b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51809"/>
            <a:ext cx="4514850" cy="67627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0383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4228" y="520506"/>
            <a:ext cx="272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</a:t>
            </a:r>
            <a:r>
              <a:rPr lang="zh-CN" altLang="en-US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抢香蕉</a:t>
            </a:r>
            <a:endParaRPr lang="zh-CN" altLang="en-US" sz="48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413" y="1490229"/>
            <a:ext cx="64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/>
              <a:t>【</a:t>
            </a:r>
            <a:r>
              <a:rPr lang="zh-CN" altLang="en-US" sz="2800" b="1"/>
              <a:t>题目</a:t>
            </a:r>
            <a:r>
              <a:rPr lang="en-US" altLang="zh-CN" sz="2800" b="1"/>
              <a:t>2</a:t>
            </a:r>
            <a:r>
              <a:rPr lang="zh-CN" altLang="en-US" sz="2800" b="1"/>
              <a:t>描述</a:t>
            </a:r>
            <a:r>
              <a:rPr lang="en-US" altLang="zh-CN" sz="2800" b="1"/>
              <a:t>】 </a:t>
            </a:r>
            <a:r>
              <a:rPr lang="en-US" altLang="zh-CN" sz="2800"/>
              <a:t>n</a:t>
            </a:r>
            <a:r>
              <a:rPr lang="zh-CN" altLang="en-US" sz="2800"/>
              <a:t>只小猴展开了 </a:t>
            </a:r>
            <a:r>
              <a:rPr lang="en-US" altLang="zh-CN" sz="2800"/>
              <a:t>" </a:t>
            </a:r>
            <a:r>
              <a:rPr lang="zh-CN" altLang="en-US" sz="2800"/>
              <a:t>蕉王争霸赛 </a:t>
            </a:r>
            <a:r>
              <a:rPr lang="en-US" altLang="zh-CN" sz="2800"/>
              <a:t>", </a:t>
            </a:r>
            <a:r>
              <a:rPr lang="zh-CN" altLang="en-US" sz="2800"/>
              <a:t>它们的编号分别为</a:t>
            </a:r>
            <a:r>
              <a:rPr lang="en-US" altLang="zh-CN" sz="2800"/>
              <a:t>1∼n, </a:t>
            </a:r>
            <a:r>
              <a:rPr lang="zh-CN" altLang="en-US" sz="2800"/>
              <a:t>它们会进行</a:t>
            </a:r>
            <a:r>
              <a:rPr lang="en-US" altLang="zh-CN" sz="2800"/>
              <a:t>m</a:t>
            </a:r>
            <a:r>
              <a:rPr lang="zh-CN" altLang="en-US" sz="2800"/>
              <a:t>轮比拼 </a:t>
            </a:r>
            <a:r>
              <a:rPr lang="en-US" altLang="zh-CN" sz="2800"/>
              <a:t>, </a:t>
            </a:r>
            <a:r>
              <a:rPr lang="zh-CN" altLang="en-US" sz="2800"/>
              <a:t>每轮有一个胜利者 </a:t>
            </a:r>
            <a:r>
              <a:rPr lang="en-US" altLang="zh-CN" sz="2800"/>
              <a:t>, </a:t>
            </a:r>
            <a:r>
              <a:rPr lang="zh-CN" altLang="en-US" sz="2800"/>
              <a:t>胜利者会得到一根香蕉 </a:t>
            </a:r>
            <a:r>
              <a:rPr lang="en-US" altLang="zh-CN" sz="2800"/>
              <a:t>. </a:t>
            </a:r>
            <a:r>
              <a:rPr lang="zh-CN" altLang="en-US" sz="2800"/>
              <a:t>最终 </a:t>
            </a:r>
            <a:r>
              <a:rPr lang="en-US" altLang="zh-CN" sz="2800"/>
              <a:t>, </a:t>
            </a:r>
            <a:r>
              <a:rPr lang="zh-CN" altLang="en-US" sz="2800"/>
              <a:t>得到香蕉最多的选手将获得 </a:t>
            </a:r>
            <a:r>
              <a:rPr lang="en-US" altLang="zh-CN" sz="2800"/>
              <a:t>" </a:t>
            </a:r>
            <a:r>
              <a:rPr lang="zh-CN" altLang="en-US" sz="2800"/>
              <a:t>蕉王 </a:t>
            </a:r>
            <a:r>
              <a:rPr lang="en-US" altLang="zh-CN" sz="2800"/>
              <a:t>" </a:t>
            </a:r>
            <a:r>
              <a:rPr lang="zh-CN" altLang="en-US" sz="2800"/>
              <a:t>称号 </a:t>
            </a:r>
            <a:r>
              <a:rPr lang="en-US" altLang="zh-CN" sz="2800"/>
              <a:t>. </a:t>
            </a:r>
            <a:r>
              <a:rPr lang="zh-CN" altLang="en-US" sz="2800"/>
              <a:t>你自觉 </a:t>
            </a:r>
            <a:r>
              <a:rPr lang="en-US" altLang="zh-CN" sz="2800"/>
              <a:t>" </a:t>
            </a:r>
            <a:r>
              <a:rPr lang="zh-CN" altLang="en-US" sz="2800"/>
              <a:t>蕉 </a:t>
            </a:r>
            <a:r>
              <a:rPr lang="en-US" altLang="zh-CN" sz="2800"/>
              <a:t>" </a:t>
            </a:r>
            <a:r>
              <a:rPr lang="zh-CN" altLang="en-US" sz="2800"/>
              <a:t>力不足 </a:t>
            </a:r>
            <a:r>
              <a:rPr lang="en-US" altLang="zh-CN" sz="2800"/>
              <a:t>, </a:t>
            </a:r>
            <a:r>
              <a:rPr lang="zh-CN" altLang="en-US" sz="2800"/>
              <a:t>只好给大家计分 </a:t>
            </a:r>
            <a:r>
              <a:rPr lang="en-US" altLang="zh-CN" sz="2800"/>
              <a:t>. </a:t>
            </a:r>
            <a:r>
              <a:rPr lang="zh-CN" altLang="en-US" sz="2800"/>
              <a:t>你会得到每一轮比赛的胜利者的编号 </a:t>
            </a:r>
            <a:r>
              <a:rPr lang="en-US" altLang="zh-CN" sz="2800"/>
              <a:t>, </a:t>
            </a:r>
            <a:r>
              <a:rPr lang="zh-CN" altLang="en-US" sz="2800"/>
              <a:t>请告诉列出</a:t>
            </a:r>
            <a:r>
              <a:rPr lang="en-US" altLang="zh-CN" sz="2800"/>
              <a:t>1∼n</a:t>
            </a:r>
            <a:r>
              <a:rPr lang="zh-CN" altLang="en-US" sz="2800"/>
              <a:t>号选手的得分 </a:t>
            </a:r>
            <a:r>
              <a:rPr lang="en-US" altLang="zh-CN" sz="2800"/>
              <a:t>, </a:t>
            </a:r>
            <a:r>
              <a:rPr lang="zh-CN" altLang="en-US" sz="2800"/>
              <a:t>再给出 </a:t>
            </a:r>
            <a:r>
              <a:rPr lang="en-US" altLang="zh-CN" sz="2800"/>
              <a:t>" </a:t>
            </a:r>
            <a:r>
              <a:rPr lang="zh-CN" altLang="en-US" sz="2800"/>
              <a:t>蕉王 </a:t>
            </a:r>
            <a:r>
              <a:rPr lang="en-US" altLang="zh-CN" sz="2800"/>
              <a:t>" </a:t>
            </a:r>
            <a:r>
              <a:rPr lang="zh-CN" altLang="en-US" sz="2800"/>
              <a:t>获得</a:t>
            </a:r>
            <a:r>
              <a:rPr lang="zh-CN" altLang="en-US" sz="2800" smtClean="0"/>
              <a:t>的香蕉</a:t>
            </a:r>
            <a:r>
              <a:rPr lang="zh-CN" altLang="en-US" sz="2800"/>
              <a:t>数 </a:t>
            </a:r>
            <a:r>
              <a:rPr lang="en-US" altLang="zh-CN" sz="280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45" y="1490229"/>
            <a:ext cx="4514850" cy="33813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2208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0" y="778807"/>
            <a:ext cx="272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</a:t>
            </a:r>
            <a:r>
              <a:rPr lang="zh-CN" altLang="en-US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抢香蕉</a:t>
            </a:r>
            <a:endParaRPr lang="zh-CN" altLang="en-US" sz="48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6887" y="1729380"/>
            <a:ext cx="65930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/>
              <a:t>【</a:t>
            </a:r>
            <a:r>
              <a:rPr lang="zh-CN" altLang="en-US" sz="2800" b="1" smtClean="0"/>
              <a:t>输入格式</a:t>
            </a:r>
            <a:r>
              <a:rPr lang="en-US" altLang="zh-CN" sz="2800" b="1" smtClean="0"/>
              <a:t>】 </a:t>
            </a:r>
            <a:r>
              <a:rPr lang="zh-CN" altLang="en-US" sz="2800"/>
              <a:t>第 </a:t>
            </a:r>
            <a:r>
              <a:rPr lang="en-US" altLang="zh-CN" sz="2800"/>
              <a:t>1 </a:t>
            </a:r>
            <a:r>
              <a:rPr lang="zh-CN" altLang="en-US" sz="2800"/>
              <a:t>行， </a:t>
            </a:r>
            <a:r>
              <a:rPr lang="en-US" altLang="zh-CN" sz="2800"/>
              <a:t>2 </a:t>
            </a:r>
            <a:r>
              <a:rPr lang="zh-CN" altLang="en-US" sz="2800"/>
              <a:t>个正整数 </a:t>
            </a:r>
            <a:r>
              <a:rPr lang="en-US" altLang="zh-CN" sz="2800"/>
              <a:t>n,m, </a:t>
            </a:r>
            <a:r>
              <a:rPr lang="zh-CN" altLang="en-US" sz="2800"/>
              <a:t>分别表示选手数和比赛轮数</a:t>
            </a:r>
            <a:r>
              <a:rPr lang="en-US" altLang="zh-CN" sz="2800"/>
              <a:t>(1≤</a:t>
            </a:r>
            <a:r>
              <a:rPr lang="en-US" altLang="zh-CN" sz="2800" b="1"/>
              <a:t>n</a:t>
            </a:r>
            <a:r>
              <a:rPr lang="en-US" altLang="zh-CN" sz="2800"/>
              <a:t>,</a:t>
            </a:r>
            <a:r>
              <a:rPr lang="en-US" altLang="zh-CN" sz="2800" b="1"/>
              <a:t>m</a:t>
            </a:r>
            <a:r>
              <a:rPr lang="zh-CN" altLang="en-US" sz="2800"/>
              <a:t>≤</a:t>
            </a:r>
            <a:r>
              <a:rPr lang="en-US" altLang="zh-CN" sz="2800"/>
              <a:t>100)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第 </a:t>
            </a:r>
            <a:r>
              <a:rPr lang="en-US" altLang="zh-CN" sz="2800"/>
              <a:t>2 </a:t>
            </a:r>
            <a:r>
              <a:rPr lang="zh-CN" altLang="en-US" sz="2800"/>
              <a:t>行， </a:t>
            </a:r>
            <a:r>
              <a:rPr lang="en-US" altLang="zh-CN" sz="2800"/>
              <a:t>m </a:t>
            </a:r>
            <a:r>
              <a:rPr lang="zh-CN" altLang="en-US" sz="2800"/>
              <a:t>个用空格隔开的正整数 </a:t>
            </a:r>
            <a:r>
              <a:rPr lang="en-US" altLang="zh-CN" sz="2800"/>
              <a:t>, </a:t>
            </a:r>
            <a:r>
              <a:rPr lang="zh-CN" altLang="en-US" sz="2800"/>
              <a:t>分别表示每一轮获胜者的编号。</a:t>
            </a:r>
          </a:p>
          <a:p>
            <a:r>
              <a:rPr lang="en-US" altLang="zh-CN" sz="2800" b="1"/>
              <a:t>【</a:t>
            </a:r>
            <a:r>
              <a:rPr lang="zh-CN" altLang="en-US" sz="2800" b="1"/>
              <a:t>输出格式</a:t>
            </a:r>
            <a:r>
              <a:rPr lang="en-US" altLang="zh-CN" sz="2800" b="1"/>
              <a:t>】</a:t>
            </a:r>
          </a:p>
          <a:p>
            <a:r>
              <a:rPr lang="zh-CN" altLang="en-US" sz="2800"/>
              <a:t>输出共 </a:t>
            </a:r>
            <a:r>
              <a:rPr lang="en-US" altLang="zh-CN" sz="2800"/>
              <a:t>n +1 </a:t>
            </a:r>
            <a:r>
              <a:rPr lang="zh-CN" altLang="en-US" sz="2800"/>
              <a:t>行 </a:t>
            </a:r>
            <a:r>
              <a:rPr lang="en-US" altLang="zh-CN" sz="2800"/>
              <a:t>.</a:t>
            </a:r>
          </a:p>
          <a:p>
            <a:r>
              <a:rPr lang="zh-CN" altLang="en-US" sz="2800"/>
              <a:t>前 </a:t>
            </a:r>
            <a:r>
              <a:rPr lang="en-US" altLang="zh-CN" sz="2800"/>
              <a:t>n </a:t>
            </a:r>
            <a:r>
              <a:rPr lang="zh-CN" altLang="en-US" sz="2800"/>
              <a:t>行依次为 </a:t>
            </a:r>
            <a:r>
              <a:rPr lang="en-US" altLang="zh-CN" sz="2800"/>
              <a:t>1-n </a:t>
            </a:r>
            <a:r>
              <a:rPr lang="zh-CN" altLang="en-US" sz="2800"/>
              <a:t>号选手的得分 </a:t>
            </a:r>
            <a:r>
              <a:rPr lang="en-US" altLang="zh-CN" sz="2800"/>
              <a:t>;</a:t>
            </a:r>
          </a:p>
          <a:p>
            <a:r>
              <a:rPr lang="zh-CN" altLang="en-US" sz="2800"/>
              <a:t>最后一行为 </a:t>
            </a:r>
            <a:r>
              <a:rPr lang="en-US" altLang="zh-CN" sz="2800"/>
              <a:t>" </a:t>
            </a:r>
            <a:r>
              <a:rPr lang="zh-CN" altLang="en-US" sz="2800"/>
              <a:t>蕉王 </a:t>
            </a:r>
            <a:r>
              <a:rPr lang="en-US" altLang="zh-CN" sz="2800"/>
              <a:t>" </a:t>
            </a:r>
            <a:r>
              <a:rPr lang="zh-CN" altLang="en-US" sz="2800"/>
              <a:t>获得的香蕉数 </a:t>
            </a:r>
            <a:r>
              <a:rPr lang="en-US" altLang="zh-CN" sz="2800"/>
              <a:t>( </a:t>
            </a:r>
            <a:r>
              <a:rPr lang="zh-CN" altLang="en-US" sz="2800"/>
              <a:t>如果有并列 </a:t>
            </a:r>
            <a:r>
              <a:rPr lang="en-US" altLang="zh-CN" sz="2800"/>
              <a:t>, </a:t>
            </a:r>
            <a:r>
              <a:rPr lang="zh-CN" altLang="en-US" sz="2800"/>
              <a:t>只输出一次 </a:t>
            </a:r>
            <a:r>
              <a:rPr lang="en-US" altLang="zh-CN" sz="2800"/>
              <a:t>).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45" y="1490229"/>
            <a:ext cx="4514850" cy="33813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653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7583" y="70340"/>
            <a:ext cx="372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</a:t>
            </a:r>
            <a:r>
              <a:rPr lang="zh-CN" altLang="en-US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多边形数</a:t>
            </a:r>
            <a:endParaRPr lang="zh-CN" altLang="en-US" sz="48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039" y="655822"/>
            <a:ext cx="1116916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/>
              <a:t>【</a:t>
            </a:r>
            <a:r>
              <a:rPr lang="zh-CN" altLang="en-US" sz="2800" b="1"/>
              <a:t>题目</a:t>
            </a:r>
            <a:r>
              <a:rPr lang="en-US" altLang="zh-CN" sz="2800" b="1"/>
              <a:t>3</a:t>
            </a:r>
            <a:r>
              <a:rPr lang="zh-CN" altLang="en-US" sz="2800" b="1"/>
              <a:t>描述</a:t>
            </a:r>
            <a:r>
              <a:rPr lang="en-US" altLang="zh-CN" sz="2800" b="1" smtClean="0"/>
              <a:t>】</a:t>
            </a:r>
            <a:r>
              <a:rPr lang="zh-CN" altLang="en-US" sz="2800" smtClean="0"/>
              <a:t>多边</a:t>
            </a:r>
            <a:r>
              <a:rPr lang="zh-CN" altLang="en-US" sz="2800"/>
              <a:t>形数是数学上有趣的一类数 </a:t>
            </a:r>
            <a:r>
              <a:rPr lang="en-US" altLang="zh-CN" sz="2800"/>
              <a:t>. </a:t>
            </a:r>
            <a:r>
              <a:rPr lang="zh-CN" altLang="en-US" sz="2800"/>
              <a:t>三⻆形数 </a:t>
            </a:r>
            <a:r>
              <a:rPr lang="en-US" altLang="zh-CN" sz="2800"/>
              <a:t>, </a:t>
            </a:r>
            <a:r>
              <a:rPr lang="zh-CN" altLang="en-US" sz="2800"/>
              <a:t>四边形数 </a:t>
            </a:r>
            <a:r>
              <a:rPr lang="en-US" altLang="zh-CN" sz="2800"/>
              <a:t>, </a:t>
            </a:r>
            <a:r>
              <a:rPr lang="zh-CN" altLang="en-US" sz="2800"/>
              <a:t>五边形数和六边形数是其中 </a:t>
            </a:r>
            <a:r>
              <a:rPr lang="en-US" altLang="zh-CN" sz="2800"/>
              <a:t>4 </a:t>
            </a:r>
            <a:r>
              <a:rPr lang="zh-CN" altLang="en-US" sz="2800"/>
              <a:t>种 </a:t>
            </a:r>
            <a:r>
              <a:rPr lang="en-US" altLang="zh-CN" sz="2800"/>
              <a:t>, </a:t>
            </a:r>
            <a:r>
              <a:rPr lang="zh-CN" altLang="en-US" sz="2800"/>
              <a:t>定义如下 </a:t>
            </a:r>
            <a:r>
              <a:rPr lang="en-US" altLang="zh-CN" sz="2800"/>
              <a:t>: </a:t>
            </a:r>
            <a:r>
              <a:rPr lang="zh-CN" altLang="en-US" sz="2800"/>
              <a:t>第 </a:t>
            </a:r>
            <a:r>
              <a:rPr lang="en-US" altLang="zh-CN" sz="2800"/>
              <a:t>n </a:t>
            </a:r>
            <a:r>
              <a:rPr lang="zh-CN" altLang="en-US" sz="2800"/>
              <a:t>个三⻆形数为 </a:t>
            </a:r>
            <a:r>
              <a:rPr lang="en-US" altLang="zh-CN" sz="2800"/>
              <a:t>:n(n +1)/2, </a:t>
            </a:r>
            <a:r>
              <a:rPr lang="zh-CN" altLang="en-US" sz="2800"/>
              <a:t>前几个三⻆形数为 </a:t>
            </a:r>
            <a:r>
              <a:rPr lang="en-US" altLang="zh-CN" sz="2800"/>
              <a:t>1,3,6,10,15,… </a:t>
            </a:r>
            <a:r>
              <a:rPr lang="zh-CN" altLang="en-US" sz="2800"/>
              <a:t>第 </a:t>
            </a:r>
            <a:r>
              <a:rPr lang="en-US" altLang="zh-CN" sz="2800"/>
              <a:t>n </a:t>
            </a:r>
            <a:r>
              <a:rPr lang="zh-CN" altLang="en-US" sz="2800"/>
              <a:t>个四边形数为 </a:t>
            </a:r>
            <a:r>
              <a:rPr lang="en-US" altLang="zh-CN" sz="2800"/>
              <a:t>:n^2 , </a:t>
            </a:r>
            <a:r>
              <a:rPr lang="zh-CN" altLang="en-US" sz="2800"/>
              <a:t>前几个四边形数为 </a:t>
            </a:r>
            <a:r>
              <a:rPr lang="en-US" altLang="zh-CN" sz="2800"/>
              <a:t>1,4,9,16,25,… </a:t>
            </a:r>
            <a:r>
              <a:rPr lang="zh-CN" altLang="en-US" sz="2800"/>
              <a:t>第 </a:t>
            </a:r>
            <a:r>
              <a:rPr lang="en-US" altLang="zh-CN" sz="2800"/>
              <a:t>n </a:t>
            </a:r>
            <a:r>
              <a:rPr lang="zh-CN" altLang="en-US" sz="2800"/>
              <a:t>个五边形数为 </a:t>
            </a:r>
            <a:r>
              <a:rPr lang="en-US" altLang="zh-CN" sz="2800"/>
              <a:t>:n(3n-1)/2, </a:t>
            </a:r>
            <a:r>
              <a:rPr lang="zh-CN" altLang="en-US" sz="2800"/>
              <a:t>前几个五边形数为 </a:t>
            </a:r>
            <a:r>
              <a:rPr lang="en-US" altLang="zh-CN" sz="2800"/>
              <a:t>1,5,12,22,35,… </a:t>
            </a:r>
            <a:r>
              <a:rPr lang="zh-CN" altLang="en-US" sz="2800"/>
              <a:t>第 </a:t>
            </a:r>
            <a:r>
              <a:rPr lang="en-US" altLang="zh-CN" sz="2800"/>
              <a:t>n </a:t>
            </a:r>
            <a:r>
              <a:rPr lang="zh-CN" altLang="en-US" sz="2800"/>
              <a:t>个六边形数为 </a:t>
            </a:r>
            <a:r>
              <a:rPr lang="en-US" altLang="zh-CN" sz="2800"/>
              <a:t>:n(2n-1), </a:t>
            </a:r>
            <a:r>
              <a:rPr lang="zh-CN" altLang="en-US" sz="2800"/>
              <a:t>前几个六边形数为 </a:t>
            </a:r>
            <a:r>
              <a:rPr lang="en-US" altLang="zh-CN" sz="2800"/>
              <a:t>1,6,15,28,45,… </a:t>
            </a:r>
            <a:r>
              <a:rPr lang="zh-CN" altLang="en-US" sz="2800"/>
              <a:t>有趣的是 </a:t>
            </a:r>
            <a:r>
              <a:rPr lang="en-US" altLang="zh-CN" sz="2800"/>
              <a:t>, </a:t>
            </a:r>
            <a:r>
              <a:rPr lang="zh-CN" altLang="en-US" sz="2800"/>
              <a:t>有些正整数同时属于其中两类 </a:t>
            </a:r>
            <a:r>
              <a:rPr lang="en-US" altLang="zh-CN" sz="2800"/>
              <a:t>, </a:t>
            </a:r>
            <a:r>
              <a:rPr lang="zh-CN" altLang="en-US" sz="2800"/>
              <a:t>例如 </a:t>
            </a:r>
            <a:r>
              <a:rPr lang="en-US" altLang="zh-CN" sz="2800"/>
              <a:t>6 </a:t>
            </a:r>
            <a:r>
              <a:rPr lang="zh-CN" altLang="en-US" sz="2800"/>
              <a:t>既是三⻆形数又是六边形数 </a:t>
            </a:r>
            <a:r>
              <a:rPr lang="en-US" altLang="zh-CN" sz="2800"/>
              <a:t>, </a:t>
            </a:r>
            <a:r>
              <a:rPr lang="zh-CN" altLang="en-US" sz="2800"/>
              <a:t>但不是四边形数或五边形数</a:t>
            </a:r>
            <a:r>
              <a:rPr lang="en-US" altLang="zh-CN" sz="2800"/>
              <a:t>; 9801 </a:t>
            </a:r>
            <a:r>
              <a:rPr lang="zh-CN" altLang="en-US" sz="2800"/>
              <a:t>既是四边形数又是五边形数 </a:t>
            </a:r>
            <a:r>
              <a:rPr lang="en-US" altLang="zh-CN" sz="2800"/>
              <a:t>, </a:t>
            </a:r>
            <a:r>
              <a:rPr lang="zh-CN" altLang="en-US" sz="2800"/>
              <a:t>但不是三⻆形数或六边形数 </a:t>
            </a:r>
            <a:r>
              <a:rPr lang="en-US" altLang="zh-CN" sz="2800"/>
              <a:t>. </a:t>
            </a:r>
            <a:r>
              <a:rPr lang="zh-CN" altLang="en-US" sz="2800"/>
              <a:t>请编程找出 </a:t>
            </a:r>
            <a:r>
              <a:rPr lang="en-US" altLang="zh-CN" sz="2800"/>
              <a:t>100000 </a:t>
            </a:r>
            <a:r>
              <a:rPr lang="zh-CN" altLang="en-US" sz="2800"/>
              <a:t>以内的所有恰好属于上述四类多边形数中两类的正整数 </a:t>
            </a:r>
            <a:r>
              <a:rPr lang="en-US" altLang="zh-CN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36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6"/>
          <a:stretch/>
        </p:blipFill>
        <p:spPr>
          <a:xfrm>
            <a:off x="6543236" y="900393"/>
            <a:ext cx="5421174" cy="500510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9" name="矩形 8"/>
          <p:cNvSpPr/>
          <p:nvPr/>
        </p:nvSpPr>
        <p:spPr>
          <a:xfrm>
            <a:off x="726830" y="1896014"/>
            <a:ext cx="5816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/>
              <a:t>【</a:t>
            </a:r>
            <a:r>
              <a:rPr lang="zh-CN" altLang="en-US" sz="3600" b="1"/>
              <a:t>输入格式</a:t>
            </a:r>
            <a:r>
              <a:rPr lang="en-US" altLang="zh-CN" sz="3600" b="1"/>
              <a:t>】 </a:t>
            </a:r>
            <a:r>
              <a:rPr lang="zh-CN" altLang="en-US" sz="3600"/>
              <a:t>无</a:t>
            </a:r>
            <a:r>
              <a:rPr lang="zh-CN" altLang="en-US" sz="3600"/>
              <a:t>输入 </a:t>
            </a:r>
            <a:endParaRPr lang="en-US" altLang="zh-CN" sz="3600" smtClean="0"/>
          </a:p>
          <a:p>
            <a:pPr algn="just"/>
            <a:r>
              <a:rPr lang="en-US" altLang="zh-CN" sz="3600" b="1" smtClean="0"/>
              <a:t>【</a:t>
            </a:r>
            <a:r>
              <a:rPr lang="zh-CN" altLang="en-US" sz="3600" b="1"/>
              <a:t>输出格式</a:t>
            </a:r>
            <a:r>
              <a:rPr lang="en-US" altLang="zh-CN" sz="3600" b="1"/>
              <a:t>】 </a:t>
            </a:r>
            <a:r>
              <a:rPr lang="zh-CN" altLang="en-US" sz="3600"/>
              <a:t>从小到大输出所有恰好属于上述四类多边形数中两类的数 </a:t>
            </a:r>
            <a:r>
              <a:rPr lang="en-US" altLang="zh-CN" sz="3600"/>
              <a:t>, </a:t>
            </a:r>
            <a:r>
              <a:rPr lang="zh-CN" altLang="en-US" sz="3600"/>
              <a:t>每行</a:t>
            </a:r>
            <a:r>
              <a:rPr lang="zh-CN" altLang="en-US" sz="3600"/>
              <a:t>一</a:t>
            </a:r>
            <a:r>
              <a:rPr lang="zh-CN" altLang="en-US" sz="3600" smtClean="0"/>
              <a:t>个</a:t>
            </a:r>
            <a:r>
              <a:rPr lang="en-US" altLang="zh-CN" sz="3600" smtClean="0"/>
              <a:t>.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257300" y="900393"/>
            <a:ext cx="372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</a:t>
            </a:r>
            <a:r>
              <a:rPr lang="zh-CN" altLang="en-US" sz="4800" b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多边形数</a:t>
            </a:r>
            <a:endParaRPr lang="zh-CN" altLang="en-US" sz="48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17" y="1370753"/>
            <a:ext cx="3629465" cy="3629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933" y="527475"/>
            <a:ext cx="29354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</a:t>
            </a:r>
            <a:r>
              <a:rPr lang="zh-CN" altLang="en-US" sz="44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画三角形</a:t>
            </a:r>
            <a:endParaRPr lang="zh-CN" altLang="en-US" sz="44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41938" y="1771030"/>
                <a:ext cx="9439422" cy="4043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3200" b="1">
                    <a:latin typeface="+mj-ea"/>
                    <a:ea typeface="+mj-ea"/>
                  </a:rPr>
                  <a:t>【</a:t>
                </a:r>
                <a:r>
                  <a:rPr lang="zh-CN" altLang="en-US" sz="3200" b="1">
                    <a:latin typeface="+mj-ea"/>
                    <a:ea typeface="+mj-ea"/>
                  </a:rPr>
                  <a:t>题目</a:t>
                </a:r>
                <a:r>
                  <a:rPr lang="en-US" altLang="zh-CN" sz="3200" b="1">
                    <a:latin typeface="+mj-ea"/>
                    <a:ea typeface="+mj-ea"/>
                  </a:rPr>
                  <a:t>4</a:t>
                </a:r>
                <a:r>
                  <a:rPr lang="zh-CN" altLang="en-US" sz="3200" b="1">
                    <a:latin typeface="+mj-ea"/>
                    <a:ea typeface="+mj-ea"/>
                  </a:rPr>
                  <a:t>描述</a:t>
                </a:r>
                <a:r>
                  <a:rPr lang="en-US" altLang="zh-CN" sz="3200" b="1">
                    <a:latin typeface="+mj-ea"/>
                    <a:ea typeface="+mj-ea"/>
                  </a:rPr>
                  <a:t>】 </a:t>
                </a:r>
                <a:r>
                  <a:rPr lang="zh-CN" altLang="en-US" sz="3200" b="1">
                    <a:latin typeface="+mj-ea"/>
                    <a:ea typeface="+mj-ea"/>
                  </a:rPr>
                  <a:t>我们</a:t>
                </a:r>
                <a:r>
                  <a:rPr lang="zh-CN" altLang="en-US" sz="3200" b="1">
                    <a:latin typeface="+mj-ea"/>
                    <a:ea typeface="+mj-ea"/>
                  </a:rPr>
                  <a:t>把</a:t>
                </a:r>
                <a:r>
                  <a:rPr lang="zh-CN" altLang="en-US" sz="3200" b="1" smtClean="0">
                    <a:latin typeface="+mj-ea"/>
                    <a:ea typeface="+mj-ea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+mj-ea"/>
                            <a:ea typeface="+mj-ea"/>
                          </a:rPr>
                          <m:t>𝒂</m:t>
                        </m:r>
                      </m:e>
                      <m:sup>
                        <m:r>
                          <a:rPr lang="en-US" altLang="zh-CN" sz="3200" b="1" i="1" smtClean="0">
                            <a:latin typeface="+mj-ea"/>
                            <a:ea typeface="+mj-ea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+mj-ea"/>
                        <a:ea typeface="+mj-ea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+mj-ea"/>
                            <a:ea typeface="+mj-ea"/>
                          </a:rPr>
                          <m:t>𝒃</m:t>
                        </m:r>
                      </m:e>
                      <m:sup>
                        <m:r>
                          <a:rPr lang="en-US" altLang="zh-CN" sz="3200" b="1" i="1" smtClean="0">
                            <a:latin typeface="+mj-ea"/>
                            <a:ea typeface="+mj-ea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+mj-ea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+mj-ea"/>
                            <a:ea typeface="+mj-ea"/>
                          </a:rPr>
                          <m:t>𝒄</m:t>
                        </m:r>
                      </m:e>
                      <m:sup>
                        <m:r>
                          <a:rPr lang="en-US" altLang="zh-CN" sz="3200" b="1" i="1" smtClean="0">
                            <a:latin typeface="+mj-ea"/>
                            <a:ea typeface="+mj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3200" b="1" smtClean="0">
                    <a:latin typeface="+mj-ea"/>
                    <a:ea typeface="+mj-ea"/>
                  </a:rPr>
                  <a:t>的</a:t>
                </a:r>
                <a:r>
                  <a:rPr lang="zh-CN" altLang="en-US" sz="3200" b="1">
                    <a:latin typeface="+mj-ea"/>
                    <a:ea typeface="+mj-ea"/>
                  </a:rPr>
                  <a:t>一组正整数</a:t>
                </a:r>
                <a:r>
                  <a:rPr lang="en-US" altLang="zh-CN" sz="3200" b="1">
                    <a:latin typeface="+mj-ea"/>
                    <a:ea typeface="+mj-ea"/>
                  </a:rPr>
                  <a:t>(a,b,c)</a:t>
                </a:r>
                <a:r>
                  <a:rPr lang="zh-CN" altLang="en-US" sz="3200" b="1">
                    <a:latin typeface="+mj-ea"/>
                    <a:ea typeface="+mj-ea"/>
                  </a:rPr>
                  <a:t>称作“勾股数”，在⻄方则称作毕达哥拉斯三元组，这样的一组数可以构成直⻆三⻆形的三边⻓，例如</a:t>
                </a:r>
                <a:r>
                  <a:rPr lang="en-US" altLang="zh-CN" sz="3200" b="1">
                    <a:latin typeface="+mj-ea"/>
                    <a:ea typeface="+mj-ea"/>
                  </a:rPr>
                  <a:t>(3,4,5)</a:t>
                </a:r>
                <a:r>
                  <a:rPr lang="zh-CN" altLang="en-US" sz="3200" b="1">
                    <a:latin typeface="+mj-ea"/>
                    <a:ea typeface="+mj-ea"/>
                  </a:rPr>
                  <a:t>就是一组勾股数。 小猴有一把边⻓为</a:t>
                </a:r>
                <a:r>
                  <a:rPr lang="en-US" altLang="zh-CN" sz="3200" b="1">
                    <a:latin typeface="+mj-ea"/>
                    <a:ea typeface="+mj-ea"/>
                  </a:rPr>
                  <a:t>n</a:t>
                </a:r>
                <a:r>
                  <a:rPr lang="zh-CN" altLang="en-US" sz="3200" b="1">
                    <a:latin typeface="+mj-ea"/>
                    <a:ea typeface="+mj-ea"/>
                  </a:rPr>
                  <a:t>的整数刻度尺子 </a:t>
                </a:r>
                <a:r>
                  <a:rPr lang="en-US" altLang="zh-CN" sz="3200" b="1">
                    <a:latin typeface="+mj-ea"/>
                    <a:ea typeface="+mj-ea"/>
                  </a:rPr>
                  <a:t>, </a:t>
                </a:r>
                <a:r>
                  <a:rPr lang="zh-CN" altLang="en-US" sz="3200" b="1">
                    <a:latin typeface="+mj-ea"/>
                    <a:ea typeface="+mj-ea"/>
                  </a:rPr>
                  <a:t>因此他只能画出任一条边⻓都不超过</a:t>
                </a:r>
                <a:r>
                  <a:rPr lang="en-US" altLang="zh-CN" sz="3200" b="1">
                    <a:latin typeface="+mj-ea"/>
                    <a:ea typeface="+mj-ea"/>
                  </a:rPr>
                  <a:t>n</a:t>
                </a:r>
                <a:r>
                  <a:rPr lang="zh-CN" altLang="en-US" sz="3200" b="1">
                    <a:latin typeface="+mj-ea"/>
                    <a:ea typeface="+mj-ea"/>
                  </a:rPr>
                  <a:t>且三边⻓都 为正整数的三⻆形 </a:t>
                </a:r>
                <a:r>
                  <a:rPr lang="en-US" altLang="zh-CN" sz="3200" b="1">
                    <a:latin typeface="+mj-ea"/>
                    <a:ea typeface="+mj-ea"/>
                  </a:rPr>
                  <a:t>. </a:t>
                </a:r>
                <a:r>
                  <a:rPr lang="zh-CN" altLang="en-US" sz="3200" b="1">
                    <a:latin typeface="+mj-ea"/>
                    <a:ea typeface="+mj-ea"/>
                  </a:rPr>
                  <a:t>那么 </a:t>
                </a:r>
                <a:r>
                  <a:rPr lang="en-US" altLang="zh-CN" sz="3200" b="1">
                    <a:latin typeface="+mj-ea"/>
                    <a:ea typeface="+mj-ea"/>
                  </a:rPr>
                  <a:t>, </a:t>
                </a:r>
                <a:r>
                  <a:rPr lang="zh-CN" altLang="en-US" sz="3200" b="1">
                    <a:latin typeface="+mj-ea"/>
                    <a:ea typeface="+mj-ea"/>
                  </a:rPr>
                  <a:t>他能画出的所有直⻆三⻆形中 </a:t>
                </a:r>
                <a:r>
                  <a:rPr lang="en-US" altLang="zh-CN" sz="3200" b="1">
                    <a:latin typeface="+mj-ea"/>
                    <a:ea typeface="+mj-ea"/>
                  </a:rPr>
                  <a:t>, </a:t>
                </a:r>
                <a:r>
                  <a:rPr lang="zh-CN" altLang="en-US" sz="3200" b="1">
                    <a:latin typeface="+mj-ea"/>
                    <a:ea typeface="+mj-ea"/>
                  </a:rPr>
                  <a:t>周⻓最⻓的有多</a:t>
                </a:r>
                <a:r>
                  <a:rPr lang="zh-CN" altLang="en-US" sz="3200" b="1">
                    <a:latin typeface="+mj-ea"/>
                    <a:ea typeface="+mj-ea"/>
                  </a:rPr>
                  <a:t>⻓ </a:t>
                </a:r>
                <a:r>
                  <a:rPr lang="zh-CN" altLang="en-US" sz="3200" b="1" smtClean="0">
                    <a:latin typeface="+mj-ea"/>
                    <a:ea typeface="+mj-ea"/>
                  </a:rPr>
                  <a:t>？</a:t>
                </a:r>
                <a:endParaRPr lang="zh-CN" altLang="en-US" sz="3200" b="1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8" y="1771030"/>
                <a:ext cx="9439422" cy="4043030"/>
              </a:xfrm>
              <a:prstGeom prst="rect">
                <a:avLst/>
              </a:prstGeom>
              <a:blipFill>
                <a:blip r:embed="rId3"/>
                <a:stretch>
                  <a:fillRect l="-1680" t="-2262" r="-1615" b="-4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2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17" y="1370753"/>
            <a:ext cx="3629465" cy="3629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44007" y="145414"/>
            <a:ext cx="2435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</a:t>
            </a:r>
            <a:r>
              <a:rPr lang="zh-CN" altLang="en-US" sz="36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画三角形</a:t>
            </a:r>
            <a:endParaRPr lang="zh-CN" altLang="en-US" sz="36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1937" y="791745"/>
            <a:ext cx="943942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/>
              <a:t>【</a:t>
            </a:r>
            <a:r>
              <a:rPr lang="zh-CN" altLang="en-US" sz="3200"/>
              <a:t>输入格式</a:t>
            </a:r>
            <a:r>
              <a:rPr lang="en-US" altLang="zh-CN" sz="3200"/>
              <a:t>】 1 </a:t>
            </a:r>
            <a:r>
              <a:rPr lang="zh-CN" altLang="en-US" sz="3200"/>
              <a:t>行， </a:t>
            </a:r>
            <a:r>
              <a:rPr lang="en-US" altLang="zh-CN" sz="3200"/>
              <a:t>1 </a:t>
            </a:r>
            <a:r>
              <a:rPr lang="zh-CN" altLang="en-US" sz="3200"/>
              <a:t>正整数</a:t>
            </a:r>
            <a:r>
              <a:rPr lang="en-US" altLang="zh-CN" sz="3200"/>
              <a:t>n</a:t>
            </a:r>
            <a:r>
              <a:rPr lang="en-US" altLang="zh-CN" sz="3200"/>
              <a:t>. </a:t>
            </a:r>
            <a:endParaRPr lang="en-US" altLang="zh-CN" sz="3200" smtClean="0"/>
          </a:p>
          <a:p>
            <a:r>
              <a:rPr lang="en-US" altLang="zh-CN" sz="3200" smtClean="0"/>
              <a:t>【</a:t>
            </a:r>
            <a:r>
              <a:rPr lang="zh-CN" altLang="en-US" sz="3200"/>
              <a:t>输出格式</a:t>
            </a:r>
            <a:r>
              <a:rPr lang="en-US" altLang="zh-CN" sz="3200"/>
              <a:t>】 1 </a:t>
            </a:r>
            <a:r>
              <a:rPr lang="zh-CN" altLang="en-US" sz="3200"/>
              <a:t>行， </a:t>
            </a:r>
            <a:r>
              <a:rPr lang="en-US" altLang="zh-CN" sz="3200"/>
              <a:t>1 </a:t>
            </a:r>
            <a:r>
              <a:rPr lang="zh-CN" altLang="en-US" sz="3200"/>
              <a:t>个整数，为小猴能画出的直角三角形中周长最长的三角形的周长 </a:t>
            </a:r>
            <a:r>
              <a:rPr lang="en-US" altLang="zh-CN" sz="3200"/>
              <a:t>. </a:t>
            </a:r>
            <a:endParaRPr lang="en-US" altLang="zh-CN" sz="3200" smtClean="0"/>
          </a:p>
          <a:p>
            <a:r>
              <a:rPr lang="en-US" altLang="zh-CN" sz="3200" smtClean="0"/>
              <a:t>【</a:t>
            </a:r>
            <a:r>
              <a:rPr lang="zh-CN" altLang="en-US" sz="3200"/>
              <a:t>输入样例</a:t>
            </a:r>
            <a:r>
              <a:rPr lang="en-US" altLang="zh-CN" sz="3200"/>
              <a:t>】</a:t>
            </a:r>
          </a:p>
          <a:p>
            <a:r>
              <a:rPr lang="en-US" altLang="zh-CN" sz="3200"/>
              <a:t>100</a:t>
            </a:r>
          </a:p>
          <a:p>
            <a:r>
              <a:rPr lang="en-US" altLang="zh-CN" sz="3200"/>
              <a:t>【</a:t>
            </a:r>
            <a:r>
              <a:rPr lang="zh-CN" altLang="en-US" sz="3200"/>
              <a:t>输出样例</a:t>
            </a:r>
            <a:r>
              <a:rPr lang="en-US" altLang="zh-CN" sz="3200"/>
              <a:t>】</a:t>
            </a:r>
          </a:p>
          <a:p>
            <a:r>
              <a:rPr lang="en-US" altLang="zh-CN" sz="3200"/>
              <a:t>240</a:t>
            </a:r>
          </a:p>
          <a:p>
            <a:r>
              <a:rPr lang="en-US" altLang="zh-CN" sz="3200"/>
              <a:t>【</a:t>
            </a:r>
            <a:r>
              <a:rPr lang="zh-CN" altLang="en-US" sz="3200"/>
              <a:t>样例解释</a:t>
            </a:r>
            <a:r>
              <a:rPr lang="en-US" altLang="zh-CN" sz="3200"/>
              <a:t>】 </a:t>
            </a:r>
            <a:r>
              <a:rPr lang="zh-CN" altLang="en-US" sz="3200"/>
              <a:t>三边长都在 </a:t>
            </a:r>
            <a:r>
              <a:rPr lang="en-US" altLang="zh-CN" sz="3200"/>
              <a:t>100 </a:t>
            </a:r>
            <a:r>
              <a:rPr lang="zh-CN" altLang="en-US" sz="3200"/>
              <a:t>以内的整数边长直角三角形中 </a:t>
            </a:r>
            <a:r>
              <a:rPr lang="en-US" altLang="zh-CN" sz="3200"/>
              <a:t>, </a:t>
            </a:r>
            <a:r>
              <a:rPr lang="zh-CN" altLang="en-US" sz="3200"/>
              <a:t>周长最长的周长为 </a:t>
            </a:r>
            <a:r>
              <a:rPr lang="en-US" altLang="zh-CN" sz="3200"/>
              <a:t>240, </a:t>
            </a:r>
            <a:r>
              <a:rPr lang="zh-CN" altLang="en-US" sz="3200"/>
              <a:t>其三边长为 </a:t>
            </a:r>
            <a:r>
              <a:rPr lang="en-US" altLang="zh-CN" sz="3200"/>
              <a:t>(60,80,100</a:t>
            </a:r>
            <a:r>
              <a:rPr lang="en-US" altLang="zh-CN" sz="3200"/>
              <a:t>). </a:t>
            </a:r>
            <a:endParaRPr lang="en-US" altLang="zh-CN" sz="3200" smtClean="0"/>
          </a:p>
          <a:p>
            <a:r>
              <a:rPr lang="en-US" altLang="zh-CN" sz="3200" smtClean="0"/>
              <a:t>【</a:t>
            </a:r>
            <a:r>
              <a:rPr lang="zh-CN" altLang="en-US" sz="3200"/>
              <a:t>数据说明</a:t>
            </a:r>
            <a:r>
              <a:rPr lang="en-US" altLang="zh-CN" sz="3200"/>
              <a:t>】 </a:t>
            </a:r>
            <a:r>
              <a:rPr lang="zh-CN" altLang="en-US" sz="3200"/>
              <a:t>对 </a:t>
            </a:r>
            <a:r>
              <a:rPr lang="en-US" altLang="zh-CN" sz="3200"/>
              <a:t>40% </a:t>
            </a:r>
            <a:r>
              <a:rPr lang="zh-CN" altLang="en-US" sz="3200"/>
              <a:t>的数据</a:t>
            </a:r>
            <a:r>
              <a:rPr lang="en-US" altLang="zh-CN" sz="3200"/>
              <a:t>1≤</a:t>
            </a:r>
            <a:r>
              <a:rPr lang="en-US" altLang="zh-CN" sz="3200" b="1"/>
              <a:t>n</a:t>
            </a:r>
            <a:r>
              <a:rPr lang="zh-CN" altLang="en-US" sz="3200"/>
              <a:t>≤</a:t>
            </a:r>
            <a:r>
              <a:rPr lang="en-US" altLang="zh-CN" sz="3200"/>
              <a:t>20; </a:t>
            </a:r>
            <a:r>
              <a:rPr lang="zh-CN" altLang="en-US" sz="3200"/>
              <a:t>对 </a:t>
            </a:r>
            <a:r>
              <a:rPr lang="en-US" altLang="zh-CN" sz="3200"/>
              <a:t>80% </a:t>
            </a:r>
            <a:r>
              <a:rPr lang="zh-CN" altLang="en-US" sz="3200"/>
              <a:t>的数据</a:t>
            </a:r>
            <a:r>
              <a:rPr lang="en-US" altLang="zh-CN" sz="3200"/>
              <a:t>1≤</a:t>
            </a:r>
            <a:r>
              <a:rPr lang="en-US" altLang="zh-CN" sz="3200" b="1"/>
              <a:t>n</a:t>
            </a:r>
            <a:r>
              <a:rPr lang="zh-CN" altLang="en-US" sz="3200"/>
              <a:t>≤</a:t>
            </a:r>
            <a:r>
              <a:rPr lang="en-US" altLang="zh-CN" sz="3200"/>
              <a:t>300; </a:t>
            </a:r>
            <a:r>
              <a:rPr lang="zh-CN" altLang="en-US" sz="3200"/>
              <a:t>对 </a:t>
            </a:r>
            <a:r>
              <a:rPr lang="en-US" altLang="zh-CN" sz="3200"/>
              <a:t>100% </a:t>
            </a:r>
            <a:r>
              <a:rPr lang="zh-CN" altLang="en-US" sz="3200"/>
              <a:t>的数据</a:t>
            </a:r>
            <a:r>
              <a:rPr lang="en-US" altLang="zh-CN" sz="3200"/>
              <a:t>1≤</a:t>
            </a:r>
            <a:r>
              <a:rPr lang="en-US" altLang="zh-CN" sz="3200" b="1"/>
              <a:t>n</a:t>
            </a:r>
            <a:r>
              <a:rPr lang="zh-CN" altLang="en-US" sz="3200"/>
              <a:t>≤</a:t>
            </a:r>
            <a:r>
              <a:rPr lang="en-US" altLang="zh-CN" sz="3200"/>
              <a:t>10,000;</a:t>
            </a:r>
          </a:p>
        </p:txBody>
      </p:sp>
    </p:spTree>
    <p:extLst>
      <p:ext uri="{BB962C8B-B14F-4D97-AF65-F5344CB8AC3E}">
        <p14:creationId xmlns:p14="http://schemas.microsoft.com/office/powerpoint/2010/main" val="144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13" y="1800664"/>
            <a:ext cx="3887251" cy="2982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1682" y="712150"/>
            <a:ext cx="28103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2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5.</a:t>
            </a:r>
            <a:r>
              <a:rPr lang="zh-CN" altLang="en-US" sz="4200" b="1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质数香蕉</a:t>
            </a:r>
            <a:endParaRPr lang="zh-CN" altLang="en-US" sz="420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295" y="1645919"/>
            <a:ext cx="94112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/>
              <a:t>【</a:t>
            </a:r>
            <a:r>
              <a:rPr lang="zh-CN" altLang="en-US" sz="2800" b="1"/>
              <a:t>题目</a:t>
            </a:r>
            <a:r>
              <a:rPr lang="en-US" altLang="zh-CN" sz="2800" b="1"/>
              <a:t>5</a:t>
            </a:r>
            <a:r>
              <a:rPr lang="zh-CN" altLang="en-US" sz="2800" b="1"/>
              <a:t>描述</a:t>
            </a:r>
            <a:r>
              <a:rPr lang="en-US" altLang="zh-CN" sz="2800" b="1"/>
              <a:t>】 </a:t>
            </a:r>
            <a:r>
              <a:rPr lang="zh-CN" altLang="en-US" sz="2800"/>
              <a:t>小猴太喜欢吃香蕉了 </a:t>
            </a:r>
            <a:r>
              <a:rPr lang="en-US" altLang="zh-CN" sz="2800"/>
              <a:t>, </a:t>
            </a:r>
            <a:r>
              <a:rPr lang="zh-CN" altLang="en-US" sz="2800"/>
              <a:t>就像喜欢数学那么喜欢 </a:t>
            </a:r>
            <a:r>
              <a:rPr lang="en-US" altLang="zh-CN" sz="2800"/>
              <a:t>, </a:t>
            </a:r>
            <a:r>
              <a:rPr lang="zh-CN" altLang="en-US" sz="2800"/>
              <a:t>于是就在每个香蕉上写上了连续的一些正整数 </a:t>
            </a:r>
            <a:r>
              <a:rPr lang="en-US" altLang="zh-CN" sz="2800"/>
              <a:t>, </a:t>
            </a:r>
            <a:r>
              <a:rPr lang="zh-CN" altLang="en-US" sz="2800"/>
              <a:t>并认为每个香蕉的 </a:t>
            </a:r>
            <a:r>
              <a:rPr lang="en-US" altLang="zh-CN" sz="2800"/>
              <a:t>" </a:t>
            </a:r>
            <a:r>
              <a:rPr lang="zh-CN" altLang="en-US" sz="2800"/>
              <a:t>美味 </a:t>
            </a:r>
            <a:r>
              <a:rPr lang="en-US" altLang="zh-CN" sz="2800"/>
              <a:t>" </a:t>
            </a:r>
            <a:r>
              <a:rPr lang="zh-CN" altLang="en-US" sz="2800"/>
              <a:t>程度恰好为这些数中的质数个数 </a:t>
            </a:r>
            <a:r>
              <a:rPr lang="en-US" altLang="zh-CN" sz="2800"/>
              <a:t>. </a:t>
            </a:r>
            <a:r>
              <a:rPr lang="zh-CN" altLang="en-US" sz="2800"/>
              <a:t>如果你知道一个香蕉上最小的数和最大的数 </a:t>
            </a:r>
            <a:r>
              <a:rPr lang="en-US" altLang="zh-CN" sz="2800"/>
              <a:t>, </a:t>
            </a:r>
            <a:r>
              <a:rPr lang="zh-CN" altLang="en-US" sz="2800"/>
              <a:t>那你就知道这个香蕉的美味程度了 </a:t>
            </a:r>
            <a:r>
              <a:rPr lang="en-US" altLang="zh-CN" sz="2800"/>
              <a:t>, </a:t>
            </a:r>
            <a:r>
              <a:rPr lang="zh-CN" altLang="en-US" sz="2800"/>
              <a:t>例如一个香蕉上最大和最小的数分别是 </a:t>
            </a:r>
            <a:r>
              <a:rPr lang="en-US" altLang="zh-CN" sz="2800"/>
              <a:t>2,10, </a:t>
            </a:r>
            <a:r>
              <a:rPr lang="zh-CN" altLang="en-US" sz="2800"/>
              <a:t>那么这根香蕉的 </a:t>
            </a:r>
            <a:r>
              <a:rPr lang="en-US" altLang="zh-CN" sz="2800"/>
              <a:t>" </a:t>
            </a:r>
            <a:r>
              <a:rPr lang="zh-CN" altLang="en-US" sz="2800"/>
              <a:t>美味 </a:t>
            </a:r>
            <a:r>
              <a:rPr lang="en-US" altLang="zh-CN" sz="2800"/>
              <a:t>" </a:t>
            </a:r>
            <a:r>
              <a:rPr lang="zh-CN" altLang="en-US" sz="2800"/>
              <a:t>程度就是 </a:t>
            </a:r>
            <a:r>
              <a:rPr lang="en-US" altLang="zh-CN" sz="2800"/>
              <a:t>4, </a:t>
            </a:r>
            <a:r>
              <a:rPr lang="zh-CN" altLang="en-US" sz="2800"/>
              <a:t>因为香蕉上的数是</a:t>
            </a:r>
            <a:r>
              <a:rPr lang="en-US" altLang="zh-CN" sz="2800"/>
              <a:t>2,3,4,5,6,7,8,9,10, </a:t>
            </a:r>
            <a:r>
              <a:rPr lang="zh-CN" altLang="en-US" sz="2800"/>
              <a:t>其中恰好有 </a:t>
            </a:r>
            <a:r>
              <a:rPr lang="en-US" altLang="zh-CN" sz="2800"/>
              <a:t>4 </a:t>
            </a:r>
            <a:r>
              <a:rPr lang="zh-CN" altLang="en-US" sz="2800"/>
              <a:t>个质数 </a:t>
            </a:r>
            <a:r>
              <a:rPr lang="en-US" altLang="zh-CN" sz="2800"/>
              <a:t>2,3,5,7. </a:t>
            </a:r>
            <a:r>
              <a:rPr lang="zh-CN" altLang="en-US" sz="2800"/>
              <a:t>小猴有很多香蕉 </a:t>
            </a:r>
            <a:r>
              <a:rPr lang="en-US" altLang="zh-CN" sz="2800"/>
              <a:t>, </a:t>
            </a:r>
            <a:r>
              <a:rPr lang="zh-CN" altLang="en-US" sz="2800"/>
              <a:t>请帮他找出最 </a:t>
            </a:r>
            <a:r>
              <a:rPr lang="en-US" altLang="zh-CN" sz="2800"/>
              <a:t>" </a:t>
            </a:r>
            <a:r>
              <a:rPr lang="zh-CN" altLang="en-US" sz="2800"/>
              <a:t>美味 </a:t>
            </a:r>
            <a:r>
              <a:rPr lang="en-US" altLang="zh-CN" sz="2800"/>
              <a:t>" </a:t>
            </a:r>
            <a:r>
              <a:rPr lang="zh-CN" altLang="en-US" sz="2800"/>
              <a:t>的香蕉的编号吧 </a:t>
            </a:r>
            <a:r>
              <a:rPr lang="en-US" altLang="zh-CN" sz="2800"/>
              <a:t>, </a:t>
            </a:r>
            <a:r>
              <a:rPr lang="zh-CN" altLang="en-US" sz="2800"/>
              <a:t>这根香蕉吃起来一定有真理的味道 </a:t>
            </a:r>
            <a:r>
              <a:rPr lang="en-US" altLang="zh-CN" sz="2800"/>
              <a:t>!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380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47</TotalTime>
  <Words>1056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Gill Sans MT</vt:lpstr>
      <vt:lpstr>方正粗黑宋简体</vt:lpstr>
      <vt:lpstr>华文中宋</vt:lpstr>
      <vt:lpstr>宋体</vt:lpstr>
      <vt:lpstr>Arial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993342152@qq.com</dc:creator>
  <cp:lastModifiedBy>993342152@qq.com</cp:lastModifiedBy>
  <cp:revision>5</cp:revision>
  <dcterms:created xsi:type="dcterms:W3CDTF">2019-11-09T11:31:02Z</dcterms:created>
  <dcterms:modified xsi:type="dcterms:W3CDTF">2019-11-09T12:18:33Z</dcterms:modified>
</cp:coreProperties>
</file>