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257" r:id="rId3"/>
    <p:sldId id="258" r:id="rId4"/>
    <p:sldId id="259" r:id="rId6"/>
    <p:sldId id="292" r:id="rId7"/>
    <p:sldId id="260" r:id="rId8"/>
    <p:sldId id="263" r:id="rId9"/>
    <p:sldId id="264" r:id="rId10"/>
    <p:sldId id="265" r:id="rId11"/>
    <p:sldId id="270" r:id="rId12"/>
    <p:sldId id="271" r:id="rId13"/>
    <p:sldId id="272" r:id="rId14"/>
    <p:sldId id="314" r:id="rId15"/>
    <p:sldId id="280" r:id="rId16"/>
    <p:sldId id="273" r:id="rId17"/>
    <p:sldId id="276" r:id="rId18"/>
    <p:sldId id="274" r:id="rId19"/>
    <p:sldId id="277" r:id="rId20"/>
    <p:sldId id="278" r:id="rId21"/>
    <p:sldId id="315" r:id="rId22"/>
    <p:sldId id="281" r:id="rId23"/>
    <p:sldId id="282" r:id="rId24"/>
    <p:sldId id="283" r:id="rId25"/>
    <p:sldId id="285" r:id="rId26"/>
    <p:sldId id="284" r:id="rId27"/>
    <p:sldId id="286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52" y="72"/>
      </p:cViewPr>
      <p:guideLst>
        <p:guide orient="horz" pos="221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类似于树的  孩子链表表示法</a:t>
            </a:r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59BE5539-4394-4EA2-8FB5-B2D4BBA8B301}" type="slidenum">
              <a:rPr lang="en-US" altLang="zh-CN" sz="1200" smtClean="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21</a:t>
            </a:r>
            <a:r>
              <a:rPr lang="zh-CN" altLang="en-US"/>
              <a:t>日，第</a:t>
            </a:r>
            <a:r>
              <a:rPr lang="en-US" altLang="zh-CN"/>
              <a:t>13</a:t>
            </a:r>
            <a:r>
              <a:rPr lang="zh-CN" altLang="en-US"/>
              <a:t>周第</a:t>
            </a:r>
            <a:r>
              <a:rPr lang="en-US" altLang="zh-CN"/>
              <a:t>2</a:t>
            </a:r>
            <a:r>
              <a:rPr lang="zh-CN" altLang="en-US"/>
              <a:t>次课</a:t>
            </a:r>
            <a:endParaRPr lang="zh-CN" altLang="en-US"/>
          </a:p>
        </p:txBody>
      </p:sp>
      <p:sp>
        <p:nvSpPr>
          <p:cNvPr id="1065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DF56804-B33A-4A4E-AF65-3906C1573F51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int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numVertices; //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课本上漏了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int maxVertices; //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课本上无</a:t>
            </a:r>
            <a:endParaRPr lang="zh-CN" altLang="en-US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C4E536A5-F0F7-4579-8B7E-7D81CFC08791}" type="slidenum">
              <a:rPr lang="en-US" altLang="zh-CN" sz="1200" smtClean="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D67D6EA-C554-47A0-9526-F624DB7A7082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A8642-D17C-4160-A868-FF70609551AE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473EB-6E2B-480E-9B3F-ADA1F02288E3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74C95-DC69-4444-9234-2D7BEF0A6D9B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55C48-F025-4AF1-ACEA-F6E53B93208D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9E0D2-D77C-489E-9DAB-47A6A4684823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3431D-DFDF-4C99-84F2-6112492ED8E5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0859B-33C7-4D12-9EDE-3686A2D2CFC5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AC997-2700-4694-8E3D-6C4CF29ED856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22AC1-20BF-469D-8D24-DB5E07AF2B59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BE370-FD4E-4BB1-8074-0E1F6EDC461A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E34BE-592A-46B6-BD01-1FF048FDA7D0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7CA48-F115-4A89-9E54-5C0BB17157AD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5C30D-4368-4883-94EA-08DE3E6463F9}" type="slidenum">
              <a:rPr lang="en-US"/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E0363-1082-4073-9F88-D2456213D28B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7A9C-4648-49D4-B33B-BD52779B71A0}" type="slidenum">
              <a:rPr lang="en-US"/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E12BB-76D7-475B-AE12-7AA50F0CDF2E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7AC90-79D7-42A6-B173-EF467C59C2B0}" type="slidenum">
              <a:rPr lang="en-US"/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F098-C17B-4F55-8C80-53DD13F78C06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0648-E9DB-4136-80C1-BC42575DB3EF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E6496-D6C5-4577-B9DE-69C743F9A405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A7041-46E2-4E13-A46D-09E73F1B645D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5C3-E4D0-4C43-9AD8-96AE40014CD3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9417" y="6248400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800" b="1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0794C643-A63F-4E71-8112-E881A67B4237}" type="slidenum">
              <a:rPr lang="en-US"/>
            </a:fld>
            <a:endParaRPr lang="en-US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03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98CBA6-8D7C-4016-A919-456354CA8140}" type="datetime1">
              <a:rPr lang="zh-CN" altLang="en-US"/>
            </a:fld>
            <a:endParaRPr lang="en-US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0" y="6524625"/>
            <a:ext cx="10320867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cxnSp>
        <p:nvCxnSpPr>
          <p:cNvPr id="1032" name="直接连接符 7"/>
          <p:cNvCxnSpPr>
            <a:cxnSpLocks noChangeShapeType="1"/>
          </p:cNvCxnSpPr>
          <p:nvPr/>
        </p:nvCxnSpPr>
        <p:spPr bwMode="auto">
          <a:xfrm flipV="1">
            <a:off x="0" y="727075"/>
            <a:ext cx="12192000" cy="36513"/>
          </a:xfrm>
          <a:prstGeom prst="line">
            <a:avLst/>
          </a:prstGeom>
          <a:noFill/>
          <a:ln w="44450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81BA7EB-04E9-4B4C-9E80-44424AE2F1BA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1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8AAD41DC-8933-4E72-87D2-CA24FF948D29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5545138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8.2.2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邻接表（链式）表示法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524000" y="838200"/>
            <a:ext cx="91440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ea typeface="黑体" panose="02010609060101010101" pitchFamily="2" charset="-122"/>
              </a:rPr>
              <a:t>对每个顶点</a:t>
            </a:r>
            <a:r>
              <a:rPr lang="en-US" altLang="zh-CN" sz="2400">
                <a:ea typeface="黑体" panose="02010609060101010101" pitchFamily="2" charset="-122"/>
              </a:rPr>
              <a:t>vi </a:t>
            </a:r>
            <a:r>
              <a:rPr lang="zh-CN" altLang="en-US" sz="2400">
                <a:ea typeface="黑体" panose="02010609060101010101" pitchFamily="2" charset="-122"/>
              </a:rPr>
              <a:t>建立一个</a:t>
            </a:r>
            <a:r>
              <a:rPr lang="zh-CN" altLang="en-US" sz="2400" b="1">
                <a:solidFill>
                  <a:schemeClr val="hlink"/>
                </a:solidFill>
              </a:rPr>
              <a:t>单链表</a:t>
            </a:r>
            <a:r>
              <a:rPr lang="zh-CN" altLang="en-US" sz="2400">
                <a:ea typeface="黑体" panose="02010609060101010101" pitchFamily="2" charset="-122"/>
              </a:rPr>
              <a:t>，把与</a:t>
            </a:r>
            <a:r>
              <a:rPr lang="en-US" altLang="zh-CN" sz="2400">
                <a:ea typeface="黑体" panose="02010609060101010101" pitchFamily="2" charset="-122"/>
              </a:rPr>
              <a:t>vi</a:t>
            </a:r>
            <a:r>
              <a:rPr lang="zh-CN" altLang="en-US" sz="2400">
                <a:ea typeface="黑体" panose="02010609060101010101" pitchFamily="2" charset="-122"/>
              </a:rPr>
              <a:t>有关联（出或入）的</a:t>
            </a:r>
            <a:r>
              <a:rPr lang="zh-CN" altLang="en-US" sz="2400" b="1">
                <a:solidFill>
                  <a:schemeClr val="hlink"/>
                </a:solidFill>
              </a:rPr>
              <a:t>边链接</a:t>
            </a:r>
            <a:r>
              <a:rPr lang="zh-CN" altLang="en-US" sz="2400">
                <a:ea typeface="黑体" panose="02010609060101010101" pitchFamily="2" charset="-122"/>
              </a:rPr>
              <a:t>起来，表中每个结点都设有</a:t>
            </a:r>
            <a:r>
              <a:rPr lang="en-US" altLang="zh-CN" sz="2400">
                <a:ea typeface="黑体" panose="02010609060101010101" pitchFamily="2" charset="-122"/>
              </a:rPr>
              <a:t>2</a:t>
            </a:r>
            <a:r>
              <a:rPr lang="zh-CN" altLang="en-US" sz="2400">
                <a:ea typeface="黑体" panose="02010609060101010101" pitchFamily="2" charset="-122"/>
              </a:rPr>
              <a:t>个域；</a:t>
            </a:r>
            <a:endParaRPr lang="zh-CN" altLang="en-US" sz="2400">
              <a:ea typeface="黑体" panose="02010609060101010101" pitchFamily="2" charset="-122"/>
            </a:endParaRP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1524000" y="4852988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ea typeface="黑体" panose="02010609060101010101" pitchFamily="2" charset="-122"/>
              </a:rPr>
              <a:t>每个单链表附设一个</a:t>
            </a:r>
            <a:r>
              <a:rPr lang="zh-CN" altLang="en-US" sz="2400" b="1">
                <a:solidFill>
                  <a:schemeClr val="hlink"/>
                </a:solidFill>
              </a:rPr>
              <a:t>头结点</a:t>
            </a:r>
            <a:r>
              <a:rPr lang="zh-CN" altLang="en-US" sz="2400" b="1">
                <a:ea typeface="黑体" panose="02010609060101010101" pitchFamily="2" charset="-122"/>
              </a:rPr>
              <a:t>（设有</a:t>
            </a:r>
            <a:r>
              <a:rPr lang="en-US" altLang="zh-CN" sz="2400" b="1">
                <a:ea typeface="黑体" panose="02010609060101010101" pitchFamily="2" charset="-122"/>
              </a:rPr>
              <a:t>2</a:t>
            </a:r>
            <a:r>
              <a:rPr lang="zh-CN" altLang="en-US" sz="2400" b="1">
                <a:ea typeface="黑体" panose="02010609060101010101" pitchFamily="2" charset="-122"/>
              </a:rPr>
              <a:t>个域），存</a:t>
            </a:r>
            <a:r>
              <a:rPr lang="en-US" altLang="zh-CN" sz="2400" b="1">
                <a:ea typeface="黑体" panose="02010609060101010101" pitchFamily="2" charset="-122"/>
              </a:rPr>
              <a:t>vi</a:t>
            </a:r>
            <a:r>
              <a:rPr lang="zh-CN" altLang="en-US" sz="2400" b="1">
                <a:ea typeface="黑体" panose="02010609060101010101" pitchFamily="2" charset="-122"/>
              </a:rPr>
              <a:t>信息；</a:t>
            </a:r>
            <a:endParaRPr lang="zh-CN" altLang="en-US" sz="2400" b="1">
              <a:ea typeface="黑体" panose="02010609060101010101" pitchFamily="2" charset="-122"/>
            </a:endParaRPr>
          </a:p>
        </p:txBody>
      </p:sp>
      <p:graphicFrame>
        <p:nvGraphicFramePr>
          <p:cNvPr id="37895" name="Group 7"/>
          <p:cNvGraphicFramePr>
            <a:graphicFrameLocks noGrp="1"/>
          </p:cNvGraphicFramePr>
          <p:nvPr/>
        </p:nvGraphicFramePr>
        <p:xfrm>
          <a:off x="3322638" y="2203450"/>
          <a:ext cx="2540000" cy="51816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data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428" marB="45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adj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7903" name="Rectangle 32"/>
          <p:cNvSpPr>
            <a:spLocks noChangeArrowheads="1"/>
          </p:cNvSpPr>
          <p:nvPr/>
        </p:nvSpPr>
        <p:spPr bwMode="auto">
          <a:xfrm>
            <a:off x="7254875" y="1682750"/>
            <a:ext cx="121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表结点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904" name="Rectangle 33"/>
          <p:cNvSpPr>
            <a:spLocks noChangeArrowheads="1"/>
          </p:cNvSpPr>
          <p:nvPr/>
        </p:nvSpPr>
        <p:spPr bwMode="auto">
          <a:xfrm>
            <a:off x="3856038" y="1654175"/>
            <a:ext cx="121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头结点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905" name="AutoShape 34"/>
          <p:cNvSpPr>
            <a:spLocks noChangeArrowheads="1"/>
          </p:cNvSpPr>
          <p:nvPr/>
        </p:nvSpPr>
        <p:spPr bwMode="auto">
          <a:xfrm>
            <a:off x="6388100" y="3136900"/>
            <a:ext cx="2117725" cy="1387475"/>
          </a:xfrm>
          <a:prstGeom prst="wedgeRectCallout">
            <a:avLst>
              <a:gd name="adj1" fmla="val -4769"/>
              <a:gd name="adj2" fmla="val -10784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400" b="1"/>
              <a:t>邻接点域，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一个邻接点的下标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06" name="AutoShape 35"/>
          <p:cNvSpPr>
            <a:spLocks noChangeArrowheads="1"/>
          </p:cNvSpPr>
          <p:nvPr/>
        </p:nvSpPr>
        <p:spPr bwMode="auto">
          <a:xfrm>
            <a:off x="8615363" y="3209925"/>
            <a:ext cx="2052637" cy="1314450"/>
          </a:xfrm>
          <a:prstGeom prst="wedgeRectCallout">
            <a:avLst>
              <a:gd name="adj1" fmla="val -60750"/>
              <a:gd name="adj2" fmla="val -11057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800" b="1"/>
              <a:t>链域，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下一个邻接点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07" name="AutoShape 37"/>
          <p:cNvSpPr>
            <a:spLocks noChangeArrowheads="1"/>
          </p:cNvSpPr>
          <p:nvPr/>
        </p:nvSpPr>
        <p:spPr bwMode="auto">
          <a:xfrm>
            <a:off x="1824038" y="3246438"/>
            <a:ext cx="2081212" cy="985837"/>
          </a:xfrm>
          <a:prstGeom prst="wedgeRectCallout">
            <a:avLst>
              <a:gd name="adj1" fmla="val 45954"/>
              <a:gd name="adj2" fmla="val -10126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2800" b="1"/>
              <a:t>数据域</a:t>
            </a:r>
            <a:endParaRPr lang="en-US" sz="2800" b="1"/>
          </a:p>
          <a:p>
            <a:r>
              <a:rPr lang="zh-CN" altLang="en-US" sz="2800" b="1"/>
              <a:t>存储顶点</a:t>
            </a:r>
            <a:r>
              <a:rPr lang="en-US" altLang="zh-CN" sz="2800" b="1"/>
              <a:t>v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</a:t>
            </a:r>
            <a:endParaRPr lang="zh-CN" altLang="en-US" sz="2800" b="1"/>
          </a:p>
        </p:txBody>
      </p:sp>
      <p:sp>
        <p:nvSpPr>
          <p:cNvPr id="37908" name="AutoShape 38"/>
          <p:cNvSpPr>
            <a:spLocks noChangeArrowheads="1"/>
          </p:cNvSpPr>
          <p:nvPr/>
        </p:nvSpPr>
        <p:spPr bwMode="auto">
          <a:xfrm>
            <a:off x="3941763" y="3178175"/>
            <a:ext cx="2373312" cy="1309688"/>
          </a:xfrm>
          <a:prstGeom prst="wedgeRectCallout">
            <a:avLst>
              <a:gd name="adj1" fmla="val 3306"/>
              <a:gd name="adj2" fmla="val -84792"/>
            </a:avLst>
          </a:prstGeom>
          <a:solidFill>
            <a:srgbClr val="FFFF99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/>
          <a:p>
            <a:r>
              <a:rPr lang="zh-CN" altLang="en-US" sz="2800" b="1"/>
              <a:t>链域</a:t>
            </a:r>
            <a:endParaRPr lang="en-US" sz="2800" b="1"/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指向单链表的第一个邻接点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09" name="Line 39"/>
          <p:cNvSpPr>
            <a:spLocks noChangeShapeType="1"/>
          </p:cNvSpPr>
          <p:nvPr/>
        </p:nvSpPr>
        <p:spPr bwMode="auto">
          <a:xfrm flipV="1">
            <a:off x="5862638" y="2403475"/>
            <a:ext cx="744537" cy="1270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37910" name="Rectangle 41"/>
          <p:cNvSpPr>
            <a:spLocks noChangeArrowheads="1"/>
          </p:cNvSpPr>
          <p:nvPr/>
        </p:nvSpPr>
        <p:spPr bwMode="auto">
          <a:xfrm>
            <a:off x="1519555" y="5516563"/>
            <a:ext cx="70510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400" b="1">
                <a:ea typeface="黑体" panose="02010609060101010101" pitchFamily="2" charset="-122"/>
              </a:rPr>
              <a:t>每个单链表的</a:t>
            </a:r>
            <a:r>
              <a:rPr lang="zh-CN" altLang="en-US" sz="2400" b="1">
                <a:solidFill>
                  <a:schemeClr val="hlink"/>
                </a:solidFill>
              </a:rPr>
              <a:t>头结点另外用顺序存储</a:t>
            </a:r>
            <a:r>
              <a:rPr lang="zh-CN" altLang="en-US" sz="2400" b="1">
                <a:ea typeface="黑体" panose="02010609060101010101" pitchFamily="2" charset="-122"/>
              </a:rPr>
              <a:t>结构存储。</a:t>
            </a:r>
            <a:endParaRPr lang="zh-CN" altLang="en-US" sz="2400" b="1">
              <a:ea typeface="黑体" panose="02010609060101010101" pitchFamily="2" charset="-122"/>
            </a:endParaRPr>
          </a:p>
        </p:txBody>
      </p:sp>
      <p:graphicFrame>
        <p:nvGraphicFramePr>
          <p:cNvPr id="37911" name="Group 23"/>
          <p:cNvGraphicFramePr>
            <a:graphicFrameLocks noGrp="1"/>
          </p:cNvGraphicFramePr>
          <p:nvPr/>
        </p:nvGraphicFramePr>
        <p:xfrm>
          <a:off x="6607175" y="2187575"/>
          <a:ext cx="2540000" cy="51816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dest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428" marB="45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link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58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utoUpdateAnimBg="0"/>
      <p:bldP spid="37903" grpId="0" autoUpdateAnimBg="0"/>
      <p:bldP spid="37904" grpId="0" autoUpdateAnimBg="0"/>
      <p:bldP spid="37905" grpId="0" bldLvl="0" animBg="1" autoUpdateAnimBg="0"/>
      <p:bldP spid="37906" grpId="0" bldLvl="0" animBg="1" autoUpdateAnimBg="0"/>
      <p:bldP spid="37907" grpId="0" bldLvl="0" animBg="1" autoUpdateAnimBg="0"/>
      <p:bldP spid="37908" grpId="0" bldLvl="0" animBg="1" autoUpdateAnimBg="0"/>
      <p:bldP spid="37909" grpId="0" bldLvl="0" animBg="1"/>
      <p:bldP spid="379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59A16BDC-1E8E-4EDE-87B0-79375D8ED225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2707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1A968134-D334-44DC-8EEA-B0290E1E062C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8068" name="AutoShape 2"/>
          <p:cNvSpPr>
            <a:spLocks noChangeArrowheads="1"/>
          </p:cNvSpPr>
          <p:nvPr/>
        </p:nvSpPr>
        <p:spPr bwMode="auto">
          <a:xfrm>
            <a:off x="7086600" y="5257800"/>
            <a:ext cx="2438400" cy="381000"/>
          </a:xfrm>
          <a:prstGeom prst="wedgeRoundRectCallout">
            <a:avLst>
              <a:gd name="adj1" fmla="val -34894"/>
              <a:gd name="adj2" fmla="val -73375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sz="2000"/>
              <a:t>(</a:t>
            </a:r>
            <a:r>
              <a:rPr lang="en-US" altLang="zh-CN" sz="1800"/>
              <a:t>v</a:t>
            </a:r>
            <a:r>
              <a:rPr lang="en-US" altLang="zh-CN" sz="1800" baseline="-25000"/>
              <a:t>0</a:t>
            </a:r>
            <a:r>
              <a:rPr lang="en-US" altLang="zh-CN" sz="1800"/>
              <a:t>,v</a:t>
            </a:r>
            <a:r>
              <a:rPr lang="en-US" altLang="zh-CN" sz="1800" baseline="-25000"/>
              <a:t>2</a:t>
            </a:r>
            <a:r>
              <a:rPr lang="en-US" altLang="zh-CN" sz="1800"/>
              <a:t>)+ (v</a:t>
            </a:r>
            <a:r>
              <a:rPr lang="en-US" altLang="zh-CN" sz="1800" baseline="-25000"/>
              <a:t>2</a:t>
            </a:r>
            <a:r>
              <a:rPr lang="en-US" altLang="zh-CN" sz="1800"/>
              <a:t>,v</a:t>
            </a:r>
            <a:r>
              <a:rPr lang="en-US" altLang="zh-CN" sz="1800" baseline="-25000"/>
              <a:t>3</a:t>
            </a:r>
            <a:r>
              <a:rPr lang="en-US" altLang="zh-CN" sz="1800"/>
              <a:t>)&lt;</a:t>
            </a:r>
            <a:r>
              <a:rPr lang="en-US" altLang="zh-CN" sz="2000">
                <a:solidFill>
                  <a:schemeClr val="tx2"/>
                </a:solidFill>
              </a:rPr>
              <a:t>(v</a:t>
            </a:r>
            <a:r>
              <a:rPr lang="en-US" altLang="zh-CN" sz="2000" baseline="-25000">
                <a:solidFill>
                  <a:schemeClr val="tx2"/>
                </a:solidFill>
              </a:rPr>
              <a:t>0</a:t>
            </a:r>
            <a:r>
              <a:rPr lang="en-US" altLang="zh-CN" sz="2000">
                <a:solidFill>
                  <a:schemeClr val="tx2"/>
                </a:solidFill>
              </a:rPr>
              <a:t>,v</a:t>
            </a:r>
            <a:r>
              <a:rPr lang="en-US" altLang="zh-CN" sz="2000" baseline="-25000">
                <a:solidFill>
                  <a:schemeClr val="tx2"/>
                </a:solidFill>
              </a:rPr>
              <a:t>3</a:t>
            </a:r>
            <a:r>
              <a:rPr lang="en-US" altLang="zh-CN" sz="2000">
                <a:solidFill>
                  <a:schemeClr val="tx2"/>
                </a:solidFill>
              </a:rPr>
              <a:t>)</a:t>
            </a:r>
            <a:endParaRPr lang="en-US" altLang="zh-CN" sz="2000">
              <a:solidFill>
                <a:schemeClr val="tx2"/>
              </a:solidFill>
            </a:endParaRPr>
          </a:p>
        </p:txBody>
      </p:sp>
      <p:graphicFrame>
        <p:nvGraphicFramePr>
          <p:cNvPr id="88069" name="Group 5"/>
          <p:cNvGraphicFramePr>
            <a:graphicFrameLocks noGrp="1"/>
          </p:cNvGraphicFramePr>
          <p:nvPr/>
        </p:nvGraphicFramePr>
        <p:xfrm>
          <a:off x="4495800" y="228600"/>
          <a:ext cx="6019800" cy="4287520"/>
        </p:xfrm>
        <a:graphic>
          <a:graphicData uri="http://schemas.openxmlformats.org/drawingml/2006/table">
            <a:tbl>
              <a:tblPr/>
              <a:tblGrid>
                <a:gridCol w="685800"/>
                <a:gridCol w="1249680"/>
                <a:gridCol w="1264920"/>
                <a:gridCol w="1301750"/>
                <a:gridCol w="1517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终点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        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从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到各终点的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dist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值和最短路径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j</a:t>
                      </a:r>
                      <a:endParaRPr kumimoji="0" 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16" name="AutoShape 51"/>
          <p:cNvSpPr>
            <a:spLocks noChangeArrowheads="1"/>
          </p:cNvSpPr>
          <p:nvPr/>
        </p:nvSpPr>
        <p:spPr bwMode="auto">
          <a:xfrm>
            <a:off x="4800600" y="5105400"/>
            <a:ext cx="2133600" cy="685800"/>
          </a:xfrm>
          <a:prstGeom prst="wedgeRoundRectCallout">
            <a:avLst>
              <a:gd name="adj1" fmla="val -40847"/>
              <a:gd name="adj2" fmla="val -1583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之外的当前最短路径之顶点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8117" name="Group 53"/>
          <p:cNvGrpSpPr/>
          <p:nvPr/>
        </p:nvGrpSpPr>
        <p:grpSpPr bwMode="auto">
          <a:xfrm>
            <a:off x="6400800" y="2300288"/>
            <a:ext cx="1266825" cy="596899"/>
            <a:chOff x="0" y="0"/>
            <a:chExt cx="798" cy="376"/>
          </a:xfrm>
        </p:grpSpPr>
        <p:sp>
          <p:nvSpPr>
            <p:cNvPr id="72856" name="Text Box 53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60</a:t>
              </a:r>
              <a:endParaRPr lang="en-US" altLang="zh-CN" sz="1800" b="1"/>
            </a:p>
          </p:txBody>
        </p:sp>
        <p:sp>
          <p:nvSpPr>
            <p:cNvPr id="72857" name="Text Box 54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2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3</a:t>
              </a:r>
              <a:r>
                <a:rPr lang="en-US" altLang="zh-CN" sz="1800" b="1"/>
                <a:t>}</a:t>
              </a:r>
              <a:endParaRPr lang="en-US" altLang="zh-CN" sz="1800" b="1"/>
            </a:p>
          </p:txBody>
        </p:sp>
      </p:grpSp>
      <p:grpSp>
        <p:nvGrpSpPr>
          <p:cNvPr id="88120" name="Group 56"/>
          <p:cNvGrpSpPr/>
          <p:nvPr/>
        </p:nvGrpSpPr>
        <p:grpSpPr bwMode="auto">
          <a:xfrm>
            <a:off x="7724775" y="2300288"/>
            <a:ext cx="1266825" cy="596899"/>
            <a:chOff x="0" y="0"/>
            <a:chExt cx="798" cy="376"/>
          </a:xfrm>
        </p:grpSpPr>
        <p:sp>
          <p:nvSpPr>
            <p:cNvPr id="72854" name="Text Box 56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50</a:t>
              </a:r>
              <a:endParaRPr lang="en-US" altLang="zh-CN" sz="1800" b="1"/>
            </a:p>
          </p:txBody>
        </p:sp>
        <p:sp>
          <p:nvSpPr>
            <p:cNvPr id="72855" name="Text Box 57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4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3</a:t>
              </a:r>
              <a:r>
                <a:rPr lang="en-US" altLang="zh-CN" sz="1800" b="1"/>
                <a:t>}</a:t>
              </a:r>
              <a:endParaRPr lang="en-US" altLang="zh-CN" sz="1800" b="1"/>
            </a:p>
          </p:txBody>
        </p:sp>
      </p:grpSp>
      <p:grpSp>
        <p:nvGrpSpPr>
          <p:cNvPr id="88123" name="Group 59"/>
          <p:cNvGrpSpPr/>
          <p:nvPr/>
        </p:nvGrpSpPr>
        <p:grpSpPr bwMode="auto">
          <a:xfrm>
            <a:off x="6400800" y="2909888"/>
            <a:ext cx="1266825" cy="596899"/>
            <a:chOff x="0" y="0"/>
            <a:chExt cx="798" cy="376"/>
          </a:xfrm>
        </p:grpSpPr>
        <p:sp>
          <p:nvSpPr>
            <p:cNvPr id="72852" name="Text Box 59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30</a:t>
              </a:r>
              <a:endParaRPr lang="en-US" altLang="zh-CN" sz="1800" b="1"/>
            </a:p>
          </p:txBody>
        </p:sp>
        <p:sp>
          <p:nvSpPr>
            <p:cNvPr id="72853" name="Text Box 60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4</a:t>
              </a:r>
              <a:r>
                <a:rPr lang="en-US" altLang="zh-CN" sz="1800" b="1"/>
                <a:t>}</a:t>
              </a:r>
              <a:endParaRPr lang="en-US" altLang="zh-CN" sz="1800" b="1"/>
            </a:p>
          </p:txBody>
        </p:sp>
      </p:grpSp>
      <p:grpSp>
        <p:nvGrpSpPr>
          <p:cNvPr id="88126" name="Group 62"/>
          <p:cNvGrpSpPr/>
          <p:nvPr/>
        </p:nvGrpSpPr>
        <p:grpSpPr bwMode="auto">
          <a:xfrm>
            <a:off x="7724775" y="3519488"/>
            <a:ext cx="1266825" cy="596899"/>
            <a:chOff x="0" y="0"/>
            <a:chExt cx="798" cy="376"/>
          </a:xfrm>
        </p:grpSpPr>
        <p:sp>
          <p:nvSpPr>
            <p:cNvPr id="72850" name="Text Box 62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90</a:t>
              </a:r>
              <a:endParaRPr lang="en-US" altLang="zh-CN" sz="1800" b="1"/>
            </a:p>
          </p:txBody>
        </p:sp>
        <p:sp>
          <p:nvSpPr>
            <p:cNvPr id="72851" name="Text Box 63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4</a:t>
              </a:r>
              <a:r>
                <a:rPr lang="en-US" altLang="zh-CN" sz="1800" b="1"/>
                <a:t>, v</a:t>
              </a:r>
              <a:r>
                <a:rPr lang="en-US" altLang="zh-CN" sz="1800" b="1" baseline="-25000"/>
                <a:t>5</a:t>
              </a:r>
              <a:r>
                <a:rPr lang="en-US" altLang="zh-CN" sz="1800" b="1"/>
                <a:t>}</a:t>
              </a:r>
              <a:endParaRPr lang="en-US" altLang="zh-CN" sz="1800" b="1"/>
            </a:p>
          </p:txBody>
        </p:sp>
      </p:grpSp>
      <p:grpSp>
        <p:nvGrpSpPr>
          <p:cNvPr id="88129" name="Group 65"/>
          <p:cNvGrpSpPr/>
          <p:nvPr/>
        </p:nvGrpSpPr>
        <p:grpSpPr bwMode="auto">
          <a:xfrm>
            <a:off x="9067800" y="3505200"/>
            <a:ext cx="1266825" cy="596901"/>
            <a:chOff x="0" y="0"/>
            <a:chExt cx="798" cy="376"/>
          </a:xfrm>
        </p:grpSpPr>
        <p:sp>
          <p:nvSpPr>
            <p:cNvPr id="72848" name="Text Box 65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60</a:t>
              </a:r>
              <a:endParaRPr lang="en-US" altLang="zh-CN" sz="1800" b="1"/>
            </a:p>
          </p:txBody>
        </p:sp>
        <p:sp>
          <p:nvSpPr>
            <p:cNvPr id="72849" name="Text Box 66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4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3</a:t>
              </a:r>
              <a:r>
                <a:rPr lang="en-US" altLang="zh-CN" sz="1800" b="1"/>
                <a:t>,v</a:t>
              </a:r>
              <a:r>
                <a:rPr lang="en-US" altLang="zh-CN" sz="1800" b="1" baseline="-25000"/>
                <a:t>5</a:t>
              </a:r>
              <a:r>
                <a:rPr lang="en-US" altLang="zh-CN" sz="1800" b="1"/>
                <a:t>}</a:t>
              </a:r>
              <a:endParaRPr lang="en-US" altLang="zh-CN" sz="1800" b="1"/>
            </a:p>
          </p:txBody>
        </p:sp>
      </p:grpSp>
      <p:grpSp>
        <p:nvGrpSpPr>
          <p:cNvPr id="72762" name="Group 68"/>
          <p:cNvGrpSpPr/>
          <p:nvPr/>
        </p:nvGrpSpPr>
        <p:grpSpPr bwMode="auto">
          <a:xfrm>
            <a:off x="1752600" y="609600"/>
            <a:ext cx="2590800" cy="2590800"/>
            <a:chOff x="0" y="0"/>
            <a:chExt cx="1632" cy="1632"/>
          </a:xfrm>
        </p:grpSpPr>
        <p:sp>
          <p:nvSpPr>
            <p:cNvPr id="72826" name="Text Box 68"/>
            <p:cNvSpPr txBox="1">
              <a:spLocks noChangeArrowheads="1"/>
            </p:cNvSpPr>
            <p:nvPr/>
          </p:nvSpPr>
          <p:spPr bwMode="auto">
            <a:xfrm>
              <a:off x="336" y="1296"/>
              <a:ext cx="1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5</a:t>
              </a:r>
              <a:endParaRPr lang="en-US" altLang="zh-CN" sz="2000"/>
            </a:p>
          </p:txBody>
        </p:sp>
        <p:sp>
          <p:nvSpPr>
            <p:cNvPr id="72827" name="Oval 69"/>
            <p:cNvSpPr>
              <a:spLocks noChangeArrowheads="1"/>
            </p:cNvSpPr>
            <p:nvPr/>
          </p:nvSpPr>
          <p:spPr bwMode="auto">
            <a:xfrm>
              <a:off x="606" y="0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5</a:t>
              </a:r>
              <a:endParaRPr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72828" name="Oval 70"/>
            <p:cNvSpPr>
              <a:spLocks noChangeArrowheads="1"/>
            </p:cNvSpPr>
            <p:nvPr/>
          </p:nvSpPr>
          <p:spPr bwMode="auto">
            <a:xfrm>
              <a:off x="1400" y="540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4</a:t>
              </a:r>
              <a:endParaRPr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72829" name="Oval 71"/>
            <p:cNvSpPr>
              <a:spLocks noChangeArrowheads="1"/>
            </p:cNvSpPr>
            <p:nvPr/>
          </p:nvSpPr>
          <p:spPr bwMode="auto">
            <a:xfrm>
              <a:off x="0" y="540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0</a:t>
              </a:r>
              <a:endParaRPr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72830" name="Oval 72"/>
            <p:cNvSpPr>
              <a:spLocks noChangeArrowheads="1"/>
            </p:cNvSpPr>
            <p:nvPr/>
          </p:nvSpPr>
          <p:spPr bwMode="auto">
            <a:xfrm>
              <a:off x="970" y="1044"/>
              <a:ext cx="233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3</a:t>
              </a:r>
              <a:endParaRPr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72831" name="Oval 73"/>
            <p:cNvSpPr>
              <a:spLocks noChangeArrowheads="1"/>
            </p:cNvSpPr>
            <p:nvPr/>
          </p:nvSpPr>
          <p:spPr bwMode="auto">
            <a:xfrm>
              <a:off x="0" y="146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1</a:t>
              </a:r>
              <a:endParaRPr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72832" name="Oval 74"/>
            <p:cNvSpPr>
              <a:spLocks noChangeArrowheads="1"/>
            </p:cNvSpPr>
            <p:nvPr/>
          </p:nvSpPr>
          <p:spPr bwMode="auto">
            <a:xfrm>
              <a:off x="635" y="1407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黑体" panose="02010609060101010101" pitchFamily="2" charset="-122"/>
                </a:rPr>
                <a:t>2</a:t>
              </a:r>
              <a:endParaRPr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72833" name="Line 75"/>
            <p:cNvSpPr>
              <a:spLocks noChangeShapeType="1"/>
            </p:cNvSpPr>
            <p:nvPr/>
          </p:nvSpPr>
          <p:spPr bwMode="auto">
            <a:xfrm flipH="1">
              <a:off x="121" y="162"/>
              <a:ext cx="557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34" name="Text Box 76"/>
            <p:cNvSpPr txBox="1">
              <a:spLocks noChangeArrowheads="1"/>
            </p:cNvSpPr>
            <p:nvPr/>
          </p:nvSpPr>
          <p:spPr bwMode="auto">
            <a:xfrm>
              <a:off x="60" y="217"/>
              <a:ext cx="37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100</a:t>
              </a:r>
              <a:endParaRPr lang="en-US" altLang="zh-CN" sz="2000"/>
            </a:p>
          </p:txBody>
        </p:sp>
        <p:sp>
          <p:nvSpPr>
            <p:cNvPr id="72835" name="Line 77"/>
            <p:cNvSpPr>
              <a:spLocks noChangeShapeType="1"/>
            </p:cNvSpPr>
            <p:nvPr/>
          </p:nvSpPr>
          <p:spPr bwMode="auto">
            <a:xfrm>
              <a:off x="808" y="162"/>
              <a:ext cx="605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36" name="Text Box 78"/>
            <p:cNvSpPr txBox="1">
              <a:spLocks noChangeArrowheads="1"/>
            </p:cNvSpPr>
            <p:nvPr/>
          </p:nvSpPr>
          <p:spPr bwMode="auto">
            <a:xfrm>
              <a:off x="1064" y="204"/>
              <a:ext cx="4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60</a:t>
              </a:r>
              <a:endParaRPr lang="en-US" altLang="zh-CN" sz="2000"/>
            </a:p>
          </p:txBody>
        </p:sp>
        <p:sp>
          <p:nvSpPr>
            <p:cNvPr id="72837" name="Line 79"/>
            <p:cNvSpPr>
              <a:spLocks noChangeShapeType="1"/>
            </p:cNvSpPr>
            <p:nvPr/>
          </p:nvSpPr>
          <p:spPr bwMode="auto">
            <a:xfrm>
              <a:off x="202" y="624"/>
              <a:ext cx="12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38" name="Text Box 80"/>
            <p:cNvSpPr txBox="1">
              <a:spLocks noChangeArrowheads="1"/>
            </p:cNvSpPr>
            <p:nvPr/>
          </p:nvSpPr>
          <p:spPr bwMode="auto">
            <a:xfrm>
              <a:off x="337" y="414"/>
              <a:ext cx="35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30</a:t>
              </a:r>
              <a:endParaRPr lang="en-US" altLang="zh-CN" sz="2000"/>
            </a:p>
          </p:txBody>
        </p:sp>
        <p:sp>
          <p:nvSpPr>
            <p:cNvPr id="72839" name="Line 81"/>
            <p:cNvSpPr>
              <a:spLocks noChangeShapeType="1"/>
            </p:cNvSpPr>
            <p:nvPr/>
          </p:nvSpPr>
          <p:spPr bwMode="auto">
            <a:xfrm>
              <a:off x="136" y="726"/>
              <a:ext cx="544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40" name="Text Box 82"/>
            <p:cNvSpPr txBox="1">
              <a:spLocks noChangeArrowheads="1"/>
            </p:cNvSpPr>
            <p:nvPr/>
          </p:nvSpPr>
          <p:spPr bwMode="auto">
            <a:xfrm>
              <a:off x="136" y="960"/>
              <a:ext cx="27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10</a:t>
              </a:r>
              <a:endParaRPr lang="en-US" altLang="zh-CN" sz="2000"/>
            </a:p>
          </p:txBody>
        </p:sp>
        <p:sp>
          <p:nvSpPr>
            <p:cNvPr id="72841" name="Line 83"/>
            <p:cNvSpPr>
              <a:spLocks noChangeShapeType="1"/>
            </p:cNvSpPr>
            <p:nvPr/>
          </p:nvSpPr>
          <p:spPr bwMode="auto">
            <a:xfrm>
              <a:off x="728" y="204"/>
              <a:ext cx="371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42" name="Text Box 84"/>
            <p:cNvSpPr txBox="1">
              <a:spLocks noChangeArrowheads="1"/>
            </p:cNvSpPr>
            <p:nvPr/>
          </p:nvSpPr>
          <p:spPr bwMode="auto">
            <a:xfrm>
              <a:off x="728" y="750"/>
              <a:ext cx="27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10</a:t>
              </a:r>
              <a:endParaRPr lang="en-US" altLang="zh-CN" sz="2000"/>
            </a:p>
          </p:txBody>
        </p:sp>
        <p:sp>
          <p:nvSpPr>
            <p:cNvPr id="72843" name="Line 85"/>
            <p:cNvSpPr>
              <a:spLocks noChangeShapeType="1"/>
            </p:cNvSpPr>
            <p:nvPr/>
          </p:nvSpPr>
          <p:spPr bwMode="auto">
            <a:xfrm flipH="1">
              <a:off x="1133" y="708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44" name="Text Box 86"/>
            <p:cNvSpPr txBox="1">
              <a:spLocks noChangeArrowheads="1"/>
            </p:cNvSpPr>
            <p:nvPr/>
          </p:nvSpPr>
          <p:spPr bwMode="auto">
            <a:xfrm>
              <a:off x="1261" y="807"/>
              <a:ext cx="32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20</a:t>
              </a:r>
              <a:endParaRPr lang="en-US" altLang="zh-CN" sz="2000"/>
            </a:p>
          </p:txBody>
        </p:sp>
        <p:sp>
          <p:nvSpPr>
            <p:cNvPr id="72845" name="Line 87"/>
            <p:cNvSpPr>
              <a:spLocks noChangeShapeType="1"/>
            </p:cNvSpPr>
            <p:nvPr/>
          </p:nvSpPr>
          <p:spPr bwMode="auto">
            <a:xfrm flipV="1">
              <a:off x="808" y="1180"/>
              <a:ext cx="23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72846" name="Text Box 88"/>
            <p:cNvSpPr txBox="1">
              <a:spLocks noChangeArrowheads="1"/>
            </p:cNvSpPr>
            <p:nvPr/>
          </p:nvSpPr>
          <p:spPr bwMode="auto">
            <a:xfrm>
              <a:off x="849" y="1295"/>
              <a:ext cx="32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50</a:t>
              </a:r>
              <a:endParaRPr lang="en-US" altLang="zh-CN" sz="2000"/>
            </a:p>
          </p:txBody>
        </p:sp>
        <p:sp>
          <p:nvSpPr>
            <p:cNvPr id="72847" name="Line 89"/>
            <p:cNvSpPr>
              <a:spLocks noChangeShapeType="1"/>
            </p:cNvSpPr>
            <p:nvPr/>
          </p:nvSpPr>
          <p:spPr bwMode="auto">
            <a:xfrm>
              <a:off x="227" y="1543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4000"/>
            </a:p>
          </p:txBody>
        </p:sp>
      </p:grpSp>
      <p:graphicFrame>
        <p:nvGraphicFramePr>
          <p:cNvPr id="88155" name="Group 91"/>
          <p:cNvGraphicFramePr>
            <a:graphicFrameLocks noGrp="1"/>
          </p:cNvGraphicFramePr>
          <p:nvPr/>
        </p:nvGraphicFramePr>
        <p:xfrm>
          <a:off x="4495800" y="4495800"/>
          <a:ext cx="6019800" cy="410845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1295400"/>
                <a:gridCol w="1295400"/>
                <a:gridCol w="1524000"/>
              </a:tblGrid>
              <a:tr h="4108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</a:t>
                      </a:r>
                      <a:endParaRPr kumimoji="0" 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69" name="Rectangle 104"/>
          <p:cNvSpPr>
            <a:spLocks noChangeArrowheads="1"/>
          </p:cNvSpPr>
          <p:nvPr/>
        </p:nvSpPr>
        <p:spPr bwMode="auto">
          <a:xfrm>
            <a:off x="5390198" y="4495800"/>
            <a:ext cx="843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/>
              <a:t>{v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chemeClr val="tx2"/>
                </a:solidFill>
              </a:rPr>
              <a:t>v</a:t>
            </a:r>
            <a:r>
              <a:rPr lang="en-US" altLang="zh-CN" sz="1800" b="1" baseline="-25000">
                <a:solidFill>
                  <a:schemeClr val="tx2"/>
                </a:solidFill>
              </a:rPr>
              <a:t>2</a:t>
            </a:r>
            <a:r>
              <a:rPr lang="en-US" altLang="zh-CN" sz="1800" b="1"/>
              <a:t>}</a:t>
            </a:r>
            <a:endParaRPr lang="en-US" altLang="zh-CN" sz="1800" b="1"/>
          </a:p>
        </p:txBody>
      </p:sp>
      <p:sp>
        <p:nvSpPr>
          <p:cNvPr id="88170" name="Rectangle 105"/>
          <p:cNvSpPr>
            <a:spLocks noChangeArrowheads="1"/>
          </p:cNvSpPr>
          <p:nvPr/>
        </p:nvSpPr>
        <p:spPr bwMode="auto">
          <a:xfrm>
            <a:off x="6441123" y="4495800"/>
            <a:ext cx="1198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/>
              <a:t>{v</a:t>
            </a:r>
            <a:r>
              <a:rPr lang="en-US" altLang="zh-CN" sz="1800" b="1" baseline="-25000"/>
              <a:t>0 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2 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chemeClr val="tx2"/>
                </a:solidFill>
              </a:rPr>
              <a:t>v</a:t>
            </a:r>
            <a:r>
              <a:rPr lang="en-US" altLang="zh-CN" sz="1800" b="1" baseline="-25000">
                <a:solidFill>
                  <a:schemeClr val="tx2"/>
                </a:solidFill>
              </a:rPr>
              <a:t>4</a:t>
            </a:r>
            <a:r>
              <a:rPr lang="en-US" altLang="zh-CN" sz="1800" b="1"/>
              <a:t>}</a:t>
            </a:r>
            <a:endParaRPr lang="en-US" altLang="zh-CN" sz="1800" b="1"/>
          </a:p>
        </p:txBody>
      </p:sp>
      <p:sp>
        <p:nvSpPr>
          <p:cNvPr id="88171" name="Rectangle 106"/>
          <p:cNvSpPr>
            <a:spLocks noChangeArrowheads="1"/>
          </p:cNvSpPr>
          <p:nvPr/>
        </p:nvSpPr>
        <p:spPr bwMode="auto">
          <a:xfrm>
            <a:off x="7654925" y="4495800"/>
            <a:ext cx="136842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/>
              <a:t>{v</a:t>
            </a:r>
            <a:r>
              <a:rPr lang="en-US" altLang="zh-CN" sz="1600" b="1" baseline="-25000"/>
              <a:t>0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2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4 </a:t>
            </a:r>
            <a:r>
              <a:rPr lang="en-US" altLang="zh-CN" sz="1600" b="1">
                <a:solidFill>
                  <a:schemeClr val="tx2"/>
                </a:solidFill>
              </a:rPr>
              <a:t>,v</a:t>
            </a:r>
            <a:r>
              <a:rPr lang="en-US" altLang="zh-CN" sz="1600" b="1" baseline="-25000">
                <a:solidFill>
                  <a:schemeClr val="tx2"/>
                </a:solidFill>
              </a:rPr>
              <a:t>3</a:t>
            </a:r>
            <a:r>
              <a:rPr lang="en-US" altLang="zh-CN" sz="1600" b="1"/>
              <a:t>}</a:t>
            </a:r>
            <a:endParaRPr lang="en-US" altLang="zh-CN" sz="1600" b="1"/>
          </a:p>
        </p:txBody>
      </p:sp>
      <p:sp>
        <p:nvSpPr>
          <p:cNvPr id="88172" name="Rectangle 107"/>
          <p:cNvSpPr>
            <a:spLocks noChangeArrowheads="1"/>
          </p:cNvSpPr>
          <p:nvPr/>
        </p:nvSpPr>
        <p:spPr bwMode="auto">
          <a:xfrm>
            <a:off x="8884920" y="4495800"/>
            <a:ext cx="16484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/>
              <a:t>{v</a:t>
            </a:r>
            <a:r>
              <a:rPr lang="en-US" altLang="zh-CN" sz="1600" b="1" baseline="-25000"/>
              <a:t>0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2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4 </a:t>
            </a:r>
            <a:r>
              <a:rPr lang="en-US" altLang="zh-CN" sz="1600" b="1"/>
              <a:t>,v</a:t>
            </a:r>
            <a:r>
              <a:rPr lang="en-US" altLang="zh-CN" sz="1600" b="1" baseline="-25000"/>
              <a:t>3 </a:t>
            </a:r>
            <a:r>
              <a:rPr lang="en-US" altLang="zh-CN" sz="1600" b="1"/>
              <a:t>,</a:t>
            </a:r>
            <a:r>
              <a:rPr lang="en-US" altLang="zh-CN" sz="1600" b="1">
                <a:solidFill>
                  <a:schemeClr val="tx2"/>
                </a:solidFill>
              </a:rPr>
              <a:t>v</a:t>
            </a:r>
            <a:r>
              <a:rPr lang="en-US" altLang="zh-CN" sz="1600" b="1" baseline="-25000">
                <a:solidFill>
                  <a:schemeClr val="tx2"/>
                </a:solidFill>
              </a:rPr>
              <a:t>5</a:t>
            </a:r>
            <a:r>
              <a:rPr lang="en-US" altLang="zh-CN" sz="1600" b="1"/>
              <a:t>}</a:t>
            </a:r>
            <a:endParaRPr lang="en-US" altLang="zh-CN" sz="1600" b="1"/>
          </a:p>
        </p:txBody>
      </p:sp>
      <p:grpSp>
        <p:nvGrpSpPr>
          <p:cNvPr id="88173" name="Group 109"/>
          <p:cNvGrpSpPr/>
          <p:nvPr/>
        </p:nvGrpSpPr>
        <p:grpSpPr bwMode="auto">
          <a:xfrm>
            <a:off x="5105400" y="1050925"/>
            <a:ext cx="1371600" cy="3065463"/>
            <a:chOff x="0" y="0"/>
            <a:chExt cx="864" cy="1931"/>
          </a:xfrm>
        </p:grpSpPr>
        <p:grpSp>
          <p:nvGrpSpPr>
            <p:cNvPr id="72813" name="Group 110"/>
            <p:cNvGrpSpPr/>
            <p:nvPr/>
          </p:nvGrpSpPr>
          <p:grpSpPr bwMode="auto">
            <a:xfrm>
              <a:off x="66" y="403"/>
              <a:ext cx="798" cy="376"/>
              <a:chOff x="0" y="0"/>
              <a:chExt cx="798" cy="376"/>
            </a:xfrm>
          </p:grpSpPr>
          <p:sp>
            <p:nvSpPr>
              <p:cNvPr id="72824" name="Text Box 110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528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10</a:t>
                </a:r>
                <a:endParaRPr lang="en-US" altLang="zh-CN" sz="1800" b="1"/>
              </a:p>
            </p:txBody>
          </p:sp>
          <p:sp>
            <p:nvSpPr>
              <p:cNvPr id="72825" name="Text Box 111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98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{v</a:t>
                </a:r>
                <a:r>
                  <a:rPr lang="en-US" altLang="zh-CN" sz="1800" b="1" baseline="-25000"/>
                  <a:t>0</a:t>
                </a:r>
                <a:r>
                  <a:rPr lang="en-US" altLang="zh-CN" sz="1800" b="1"/>
                  <a:t>,v</a:t>
                </a:r>
                <a:r>
                  <a:rPr lang="en-US" altLang="zh-CN" sz="1800" b="1" baseline="-25000"/>
                  <a:t>2</a:t>
                </a:r>
                <a:r>
                  <a:rPr lang="en-US" altLang="zh-CN" sz="1800" b="1"/>
                  <a:t>}</a:t>
                </a:r>
                <a:endParaRPr lang="en-US" altLang="zh-CN" sz="1800" b="1"/>
              </a:p>
            </p:txBody>
          </p:sp>
        </p:grpSp>
        <p:grpSp>
          <p:nvGrpSpPr>
            <p:cNvPr id="72814" name="Group 113"/>
            <p:cNvGrpSpPr/>
            <p:nvPr/>
          </p:nvGrpSpPr>
          <p:grpSpPr bwMode="auto">
            <a:xfrm>
              <a:off x="0" y="826"/>
              <a:ext cx="798" cy="395"/>
              <a:chOff x="0" y="0"/>
              <a:chExt cx="798" cy="395"/>
            </a:xfrm>
          </p:grpSpPr>
          <p:sp>
            <p:nvSpPr>
              <p:cNvPr id="72822" name="Text Box 113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52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∞</a:t>
                </a:r>
                <a:endParaRPr lang="en-US" altLang="zh-CN" sz="2000" b="1"/>
              </a:p>
            </p:txBody>
          </p:sp>
          <p:sp>
            <p:nvSpPr>
              <p:cNvPr id="72823" name="Text Box 114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9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	</a:t>
                </a:r>
                <a:endParaRPr lang="en-US" altLang="zh-CN" sz="2000" b="1"/>
              </a:p>
            </p:txBody>
          </p:sp>
        </p:grpSp>
        <p:grpSp>
          <p:nvGrpSpPr>
            <p:cNvPr id="72815" name="Group 116"/>
            <p:cNvGrpSpPr/>
            <p:nvPr/>
          </p:nvGrpSpPr>
          <p:grpSpPr bwMode="auto">
            <a:xfrm>
              <a:off x="18" y="1168"/>
              <a:ext cx="798" cy="379"/>
              <a:chOff x="0" y="0"/>
              <a:chExt cx="798" cy="370"/>
            </a:xfrm>
          </p:grpSpPr>
          <p:sp>
            <p:nvSpPr>
              <p:cNvPr id="72820" name="Text Box 116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52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30</a:t>
                </a:r>
                <a:endParaRPr lang="en-US" altLang="zh-CN" sz="1800" b="1"/>
              </a:p>
            </p:txBody>
          </p:sp>
          <p:sp>
            <p:nvSpPr>
              <p:cNvPr id="72821" name="Text Box 117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9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{v</a:t>
                </a:r>
                <a:r>
                  <a:rPr lang="en-US" altLang="zh-CN" sz="1800" b="1" baseline="-25000"/>
                  <a:t>0</a:t>
                </a:r>
                <a:r>
                  <a:rPr lang="en-US" altLang="zh-CN" sz="1800" b="1"/>
                  <a:t>,v</a:t>
                </a:r>
                <a:r>
                  <a:rPr lang="en-US" altLang="zh-CN" sz="1800" b="1" baseline="-25000"/>
                  <a:t>4</a:t>
                </a:r>
                <a:r>
                  <a:rPr lang="en-US" altLang="zh-CN" sz="1800" b="1"/>
                  <a:t>}</a:t>
                </a:r>
                <a:endParaRPr lang="en-US" altLang="zh-CN" sz="1800" b="1"/>
              </a:p>
            </p:txBody>
          </p:sp>
        </p:grpSp>
        <p:grpSp>
          <p:nvGrpSpPr>
            <p:cNvPr id="72816" name="Group 119"/>
            <p:cNvGrpSpPr/>
            <p:nvPr/>
          </p:nvGrpSpPr>
          <p:grpSpPr bwMode="auto">
            <a:xfrm>
              <a:off x="48" y="1555"/>
              <a:ext cx="798" cy="376"/>
              <a:chOff x="0" y="0"/>
              <a:chExt cx="798" cy="376"/>
            </a:xfrm>
          </p:grpSpPr>
          <p:sp>
            <p:nvSpPr>
              <p:cNvPr id="72818" name="Text Box 119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528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100</a:t>
                </a:r>
                <a:endParaRPr lang="en-US" altLang="zh-CN" sz="1800" b="1"/>
              </a:p>
            </p:txBody>
          </p:sp>
          <p:sp>
            <p:nvSpPr>
              <p:cNvPr id="72819" name="Text Box 120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798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/>
                  <a:t>{v</a:t>
                </a:r>
                <a:r>
                  <a:rPr lang="en-US" altLang="zh-CN" sz="1800" b="1" baseline="-25000"/>
                  <a:t>0</a:t>
                </a:r>
                <a:r>
                  <a:rPr lang="en-US" altLang="zh-CN" sz="1800" b="1"/>
                  <a:t>, v</a:t>
                </a:r>
                <a:r>
                  <a:rPr lang="en-US" altLang="zh-CN" sz="1800" b="1" baseline="-25000"/>
                  <a:t>5</a:t>
                </a:r>
                <a:r>
                  <a:rPr lang="en-US" altLang="zh-CN" sz="1800" b="1"/>
                  <a:t>}</a:t>
                </a:r>
                <a:endParaRPr lang="en-US" altLang="zh-CN" sz="1800" b="1"/>
              </a:p>
            </p:txBody>
          </p:sp>
        </p:grpSp>
        <p:sp>
          <p:nvSpPr>
            <p:cNvPr id="72817" name="Rectangle 121"/>
            <p:cNvSpPr>
              <a:spLocks noChangeArrowheads="1"/>
            </p:cNvSpPr>
            <p:nvPr/>
          </p:nvSpPr>
          <p:spPr bwMode="auto">
            <a:xfrm>
              <a:off x="289" y="0"/>
              <a:ext cx="22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</a:rPr>
                <a:t>∞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</p:grpSp>
      <p:sp>
        <p:nvSpPr>
          <p:cNvPr id="88187" name="Rectangle 122"/>
          <p:cNvSpPr>
            <a:spLocks noChangeArrowheads="1"/>
          </p:cNvSpPr>
          <p:nvPr/>
        </p:nvSpPr>
        <p:spPr bwMode="auto">
          <a:xfrm>
            <a:off x="6914198" y="1066800"/>
            <a:ext cx="3638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∞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88188" name="Rectangle 123"/>
          <p:cNvSpPr>
            <a:spLocks noChangeArrowheads="1"/>
          </p:cNvSpPr>
          <p:nvPr/>
        </p:nvSpPr>
        <p:spPr bwMode="auto">
          <a:xfrm>
            <a:off x="8077200" y="1066800"/>
            <a:ext cx="4381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∞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88189" name="Rectangle 124"/>
          <p:cNvSpPr>
            <a:spLocks noChangeArrowheads="1"/>
          </p:cNvSpPr>
          <p:nvPr/>
        </p:nvSpPr>
        <p:spPr bwMode="auto">
          <a:xfrm>
            <a:off x="9581198" y="1066800"/>
            <a:ext cx="3638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∞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88190" name="Line 125"/>
          <p:cNvSpPr>
            <a:spLocks noChangeShapeType="1"/>
          </p:cNvSpPr>
          <p:nvPr/>
        </p:nvSpPr>
        <p:spPr bwMode="auto">
          <a:xfrm>
            <a:off x="1981200" y="1752600"/>
            <a:ext cx="8382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88191" name="Line 126"/>
          <p:cNvSpPr>
            <a:spLocks noChangeShapeType="1"/>
          </p:cNvSpPr>
          <p:nvPr/>
        </p:nvSpPr>
        <p:spPr bwMode="auto">
          <a:xfrm>
            <a:off x="2057400" y="1600200"/>
            <a:ext cx="1916113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88192" name="Line 127"/>
          <p:cNvSpPr>
            <a:spLocks noChangeShapeType="1"/>
          </p:cNvSpPr>
          <p:nvPr/>
        </p:nvSpPr>
        <p:spPr bwMode="auto">
          <a:xfrm flipH="1">
            <a:off x="3586163" y="1676400"/>
            <a:ext cx="452437" cy="60483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88193" name="Line 128"/>
          <p:cNvSpPr>
            <a:spLocks noChangeShapeType="1"/>
          </p:cNvSpPr>
          <p:nvPr/>
        </p:nvSpPr>
        <p:spPr bwMode="auto">
          <a:xfrm>
            <a:off x="2122488" y="1604963"/>
            <a:ext cx="1916112" cy="158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88194" name="Line 129"/>
          <p:cNvSpPr>
            <a:spLocks noChangeShapeType="1"/>
          </p:cNvSpPr>
          <p:nvPr/>
        </p:nvSpPr>
        <p:spPr bwMode="auto">
          <a:xfrm>
            <a:off x="2916238" y="952500"/>
            <a:ext cx="588962" cy="1333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88195" name="Line 130"/>
          <p:cNvSpPr>
            <a:spLocks noChangeShapeType="1"/>
          </p:cNvSpPr>
          <p:nvPr/>
        </p:nvSpPr>
        <p:spPr bwMode="auto">
          <a:xfrm flipH="1">
            <a:off x="3586163" y="1676400"/>
            <a:ext cx="452437" cy="6048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88196" name="Line 131"/>
          <p:cNvSpPr>
            <a:spLocks noChangeShapeType="1"/>
          </p:cNvSpPr>
          <p:nvPr/>
        </p:nvSpPr>
        <p:spPr bwMode="auto">
          <a:xfrm>
            <a:off x="2133600" y="1600200"/>
            <a:ext cx="1916113" cy="6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72792" name="Rectangle 13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1295400" cy="381000"/>
          </a:xfrm>
        </p:spPr>
        <p:txBody>
          <a:bodyPr/>
          <a:lstStyle/>
          <a:p>
            <a:pPr eaLnBrk="1" hangingPunct="1"/>
            <a:r>
              <a:rPr lang="zh-CN" altLang="en-US" sz="2800" b="1"/>
              <a:t>例</a:t>
            </a:r>
            <a:r>
              <a:rPr lang="en-US" altLang="zh-CN" sz="2800" b="1"/>
              <a:t>3</a:t>
            </a:r>
            <a:r>
              <a:rPr lang="zh-CN" altLang="en-US" sz="2800" b="1"/>
              <a:t>：</a:t>
            </a:r>
            <a:endParaRPr lang="zh-CN" altLang="en-US" sz="2800" b="1"/>
          </a:p>
        </p:txBody>
      </p:sp>
      <p:graphicFrame>
        <p:nvGraphicFramePr>
          <p:cNvPr id="88198" name="Object 134"/>
          <p:cNvGraphicFramePr>
            <a:graphicFrameLocks noChangeAspect="1"/>
          </p:cNvGraphicFramePr>
          <p:nvPr/>
        </p:nvGraphicFramePr>
        <p:xfrm>
          <a:off x="1524000" y="3352800"/>
          <a:ext cx="2971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" r:id="rId1" imgW="1335405" imgH="775970" progId="Equation.3">
                  <p:embed/>
                </p:oleObj>
              </mc:Choice>
              <mc:Fallback>
                <p:oleObj name="" r:id="rId1" imgW="1335405" imgH="77597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2971800" cy="2362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99" name="Oval 134"/>
          <p:cNvSpPr>
            <a:spLocks noChangeArrowheads="1"/>
          </p:cNvSpPr>
          <p:nvPr/>
        </p:nvSpPr>
        <p:spPr bwMode="auto">
          <a:xfrm>
            <a:off x="1752600" y="1447800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88200" name="Rectangle 135"/>
          <p:cNvSpPr>
            <a:spLocks noChangeArrowheads="1"/>
          </p:cNvSpPr>
          <p:nvPr/>
        </p:nvSpPr>
        <p:spPr bwMode="auto">
          <a:xfrm>
            <a:off x="5630069" y="4114800"/>
            <a:ext cx="4159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v</a:t>
            </a:r>
            <a:r>
              <a:rPr lang="en-US" altLang="zh-CN" sz="2000" b="1" baseline="-25000">
                <a:solidFill>
                  <a:schemeClr val="tx2"/>
                </a:solidFill>
              </a:rPr>
              <a:t>2</a:t>
            </a:r>
            <a:endParaRPr lang="en-US" altLang="zh-CN" sz="2000" b="1" baseline="-25000">
              <a:solidFill>
                <a:schemeClr val="tx2"/>
              </a:solidFill>
            </a:endParaRPr>
          </a:p>
        </p:txBody>
      </p:sp>
      <p:sp>
        <p:nvSpPr>
          <p:cNvPr id="88201" name="Rectangle 136"/>
          <p:cNvSpPr>
            <a:spLocks noChangeArrowheads="1"/>
          </p:cNvSpPr>
          <p:nvPr/>
        </p:nvSpPr>
        <p:spPr bwMode="auto">
          <a:xfrm>
            <a:off x="5257800" y="1676400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88202" name="Rectangle 137"/>
          <p:cNvSpPr>
            <a:spLocks noChangeArrowheads="1"/>
          </p:cNvSpPr>
          <p:nvPr/>
        </p:nvSpPr>
        <p:spPr bwMode="auto">
          <a:xfrm>
            <a:off x="6855619" y="4114800"/>
            <a:ext cx="4159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v</a:t>
            </a:r>
            <a:r>
              <a:rPr lang="en-US" altLang="zh-CN" sz="2000" b="1" baseline="-25000">
                <a:solidFill>
                  <a:schemeClr val="tx2"/>
                </a:solidFill>
              </a:rPr>
              <a:t>4</a:t>
            </a:r>
            <a:endParaRPr lang="en-US" altLang="zh-CN" sz="2000" b="1" baseline="-25000">
              <a:solidFill>
                <a:schemeClr val="tx2"/>
              </a:solidFill>
            </a:endParaRPr>
          </a:p>
        </p:txBody>
      </p:sp>
      <p:sp>
        <p:nvSpPr>
          <p:cNvPr id="88203" name="Rectangle 138"/>
          <p:cNvSpPr>
            <a:spLocks noChangeArrowheads="1"/>
          </p:cNvSpPr>
          <p:nvPr/>
        </p:nvSpPr>
        <p:spPr bwMode="auto">
          <a:xfrm>
            <a:off x="6477000" y="2895600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88204" name="Rectangle 139"/>
          <p:cNvSpPr>
            <a:spLocks noChangeArrowheads="1"/>
          </p:cNvSpPr>
          <p:nvPr/>
        </p:nvSpPr>
        <p:spPr bwMode="auto">
          <a:xfrm>
            <a:off x="7772400" y="2286000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88205" name="Rectangle 140"/>
          <p:cNvSpPr>
            <a:spLocks noChangeArrowheads="1"/>
          </p:cNvSpPr>
          <p:nvPr/>
        </p:nvSpPr>
        <p:spPr bwMode="auto">
          <a:xfrm>
            <a:off x="8151019" y="4114800"/>
            <a:ext cx="4159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b="1">
                <a:solidFill>
                  <a:schemeClr val="tx2"/>
                </a:solidFill>
              </a:rPr>
              <a:t>v</a:t>
            </a:r>
            <a:r>
              <a:rPr lang="en-US" altLang="zh-CN" sz="2000" b="1" baseline="-25000">
                <a:solidFill>
                  <a:schemeClr val="tx2"/>
                </a:solidFill>
              </a:rPr>
              <a:t>3</a:t>
            </a:r>
            <a:endParaRPr lang="en-US" altLang="zh-CN" sz="2000" b="1" baseline="-25000">
              <a:solidFill>
                <a:schemeClr val="tx2"/>
              </a:solidFill>
            </a:endParaRPr>
          </a:p>
        </p:txBody>
      </p:sp>
      <p:sp>
        <p:nvSpPr>
          <p:cNvPr id="88206" name="Rectangle 141"/>
          <p:cNvSpPr>
            <a:spLocks noChangeArrowheads="1"/>
          </p:cNvSpPr>
          <p:nvPr/>
        </p:nvSpPr>
        <p:spPr bwMode="auto">
          <a:xfrm>
            <a:off x="9156700" y="3500438"/>
            <a:ext cx="1295400" cy="6096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88207" name="Rectangle 142"/>
          <p:cNvSpPr>
            <a:spLocks noChangeArrowheads="1"/>
          </p:cNvSpPr>
          <p:nvPr/>
        </p:nvSpPr>
        <p:spPr bwMode="auto">
          <a:xfrm>
            <a:off x="9598819" y="4114800"/>
            <a:ext cx="4159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v</a:t>
            </a:r>
            <a:r>
              <a:rPr lang="en-US" altLang="zh-CN" sz="2000" b="1" baseline="-25000">
                <a:solidFill>
                  <a:schemeClr val="tx2"/>
                </a:solidFill>
              </a:rPr>
              <a:t>5</a:t>
            </a:r>
            <a:endParaRPr lang="en-US" altLang="zh-CN" sz="2000" b="1" baseline="-25000">
              <a:solidFill>
                <a:schemeClr val="tx2"/>
              </a:solidFill>
            </a:endParaRPr>
          </a:p>
        </p:txBody>
      </p:sp>
      <p:grpSp>
        <p:nvGrpSpPr>
          <p:cNvPr id="88208" name="Group 144"/>
          <p:cNvGrpSpPr/>
          <p:nvPr/>
        </p:nvGrpSpPr>
        <p:grpSpPr bwMode="auto">
          <a:xfrm>
            <a:off x="6400800" y="3519488"/>
            <a:ext cx="1266825" cy="596899"/>
            <a:chOff x="0" y="0"/>
            <a:chExt cx="798" cy="376"/>
          </a:xfrm>
        </p:grpSpPr>
        <p:sp>
          <p:nvSpPr>
            <p:cNvPr id="72811" name="Text Box 144"/>
            <p:cNvSpPr txBox="1">
              <a:spLocks noChangeArrowheads="1"/>
            </p:cNvSpPr>
            <p:nvPr/>
          </p:nvSpPr>
          <p:spPr bwMode="auto">
            <a:xfrm>
              <a:off x="162" y="0"/>
              <a:ext cx="5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100</a:t>
              </a:r>
              <a:endParaRPr lang="en-US" altLang="zh-CN" sz="1800" b="1"/>
            </a:p>
          </p:txBody>
        </p:sp>
        <p:sp>
          <p:nvSpPr>
            <p:cNvPr id="72812" name="Text Box 145"/>
            <p:cNvSpPr txBox="1">
              <a:spLocks noChangeArrowheads="1"/>
            </p:cNvSpPr>
            <p:nvPr/>
          </p:nvSpPr>
          <p:spPr bwMode="auto">
            <a:xfrm>
              <a:off x="0" y="144"/>
              <a:ext cx="79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{v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 v</a:t>
              </a:r>
              <a:r>
                <a:rPr lang="en-US" altLang="zh-CN" sz="1800" b="1" baseline="-25000"/>
                <a:t>5</a:t>
              </a:r>
              <a:r>
                <a:rPr lang="en-US" altLang="zh-CN" sz="1800" b="1"/>
                <a:t>}</a:t>
              </a:r>
              <a:endParaRPr lang="en-US" altLang="zh-CN" sz="1800" b="1"/>
            </a:p>
          </p:txBody>
        </p:sp>
      </p:grpSp>
      <p:sp>
        <p:nvSpPr>
          <p:cNvPr id="88211" name="Text Box 147"/>
          <p:cNvSpPr txBox="1">
            <a:spLocks noChangeArrowheads="1"/>
          </p:cNvSpPr>
          <p:nvPr/>
        </p:nvSpPr>
        <p:spPr bwMode="auto">
          <a:xfrm>
            <a:off x="1828800" y="3505200"/>
            <a:ext cx="381000" cy="2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25000"/>
              </a:spcBef>
            </a:pPr>
            <a:r>
              <a:rPr lang="en-US" altLang="zh-CN" sz="1800">
                <a:solidFill>
                  <a:schemeClr val="tx2"/>
                </a:solidFill>
              </a:rPr>
              <a:t>0</a:t>
            </a:r>
            <a:endParaRPr lang="en-US" altLang="zh-CN" sz="1800">
              <a:solidFill>
                <a:schemeClr val="tx2"/>
              </a:solidFill>
            </a:endParaRPr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1</a:t>
            </a:r>
            <a:endParaRPr lang="en-US" altLang="zh-CN" sz="1800"/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2</a:t>
            </a:r>
            <a:endParaRPr lang="en-US" altLang="zh-CN" sz="1800"/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3</a:t>
            </a:r>
            <a:endParaRPr lang="en-US" altLang="zh-CN" sz="1800"/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4</a:t>
            </a:r>
            <a:endParaRPr lang="en-US" altLang="zh-CN" sz="1800"/>
          </a:p>
          <a:p>
            <a:pPr algn="ctr" eaLnBrk="1" hangingPunct="1">
              <a:spcBef>
                <a:spcPct val="25000"/>
              </a:spcBef>
            </a:pPr>
            <a:r>
              <a:rPr lang="en-US" altLang="zh-CN" sz="1800"/>
              <a:t>5</a:t>
            </a:r>
            <a:endParaRPr lang="en-US" altLang="zh-CN" sz="1800"/>
          </a:p>
        </p:txBody>
      </p:sp>
      <p:sp>
        <p:nvSpPr>
          <p:cNvPr id="88212" name="Rectangle 148"/>
          <p:cNvSpPr>
            <a:spLocks noChangeArrowheads="1"/>
          </p:cNvSpPr>
          <p:nvPr/>
        </p:nvSpPr>
        <p:spPr bwMode="auto">
          <a:xfrm>
            <a:off x="5334000" y="457200"/>
            <a:ext cx="914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dist[w]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213" name="Text Box 149"/>
          <p:cNvSpPr txBox="1">
            <a:spLocks noChangeArrowheads="1"/>
          </p:cNvSpPr>
          <p:nvPr/>
        </p:nvSpPr>
        <p:spPr bwMode="auto">
          <a:xfrm>
            <a:off x="1676400" y="3200400"/>
            <a:ext cx="26670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/>
              <a:t>0    1     2      3      4      5</a:t>
            </a:r>
            <a:endParaRPr lang="en-US" altLang="zh-CN" sz="2000"/>
          </a:p>
        </p:txBody>
      </p:sp>
      <p:sp>
        <p:nvSpPr>
          <p:cNvPr id="88215" name="Text Box 151"/>
          <p:cNvSpPr txBox="1">
            <a:spLocks noChangeArrowheads="1"/>
          </p:cNvSpPr>
          <p:nvPr/>
        </p:nvSpPr>
        <p:spPr bwMode="auto">
          <a:xfrm>
            <a:off x="9228138" y="1773238"/>
            <a:ext cx="1143000" cy="533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1800" b="1"/>
              <a:t>10</a:t>
            </a:r>
            <a:endParaRPr lang="en-US" altLang="zh-CN" sz="1800" b="1"/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 b="1"/>
              <a:t>{v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2</a:t>
            </a:r>
            <a:r>
              <a:rPr lang="en-US" altLang="zh-CN" sz="1800" b="1"/>
              <a:t>}</a:t>
            </a:r>
            <a:endParaRPr lang="en-US" altLang="zh-CN" sz="1800" b="1"/>
          </a:p>
        </p:txBody>
      </p:sp>
      <p:sp>
        <p:nvSpPr>
          <p:cNvPr id="88216" name="Text Box 152"/>
          <p:cNvSpPr txBox="1">
            <a:spLocks noChangeArrowheads="1"/>
          </p:cNvSpPr>
          <p:nvPr/>
        </p:nvSpPr>
        <p:spPr bwMode="auto">
          <a:xfrm>
            <a:off x="9228138" y="2349500"/>
            <a:ext cx="1143000" cy="5334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1800" b="1"/>
              <a:t>50</a:t>
            </a:r>
            <a:endParaRPr lang="en-US" altLang="zh-CN" sz="1800" b="1"/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 b="1"/>
              <a:t>{v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4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3</a:t>
            </a:r>
            <a:r>
              <a:rPr lang="en-US" altLang="zh-CN" sz="1800" b="1"/>
              <a:t>}</a:t>
            </a:r>
            <a:endParaRPr lang="en-US" altLang="zh-CN" sz="1800" b="1"/>
          </a:p>
        </p:txBody>
      </p:sp>
      <p:sp>
        <p:nvSpPr>
          <p:cNvPr id="88217" name="Text Box 153"/>
          <p:cNvSpPr txBox="1">
            <a:spLocks noChangeArrowheads="1"/>
          </p:cNvSpPr>
          <p:nvPr/>
        </p:nvSpPr>
        <p:spPr bwMode="auto">
          <a:xfrm>
            <a:off x="9228138" y="2960688"/>
            <a:ext cx="1143000" cy="50673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en-US" altLang="zh-CN" sz="1800" b="1"/>
              <a:t>30</a:t>
            </a:r>
            <a:endParaRPr lang="en-US" altLang="zh-CN" sz="1800" b="1"/>
          </a:p>
          <a:p>
            <a:pPr algn="ctr" eaLnBrk="1" hangingPunct="1">
              <a:lnSpc>
                <a:spcPct val="75000"/>
              </a:lnSpc>
            </a:pPr>
            <a:r>
              <a:rPr lang="en-US" altLang="zh-CN" sz="1800" b="1"/>
              <a:t>{v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,v</a:t>
            </a:r>
            <a:r>
              <a:rPr lang="en-US" altLang="zh-CN" sz="1800" b="1" baseline="-25000"/>
              <a:t>4</a:t>
            </a:r>
            <a:r>
              <a:rPr lang="en-US" altLang="zh-CN" sz="1800" b="1"/>
              <a:t>}</a:t>
            </a:r>
            <a:endParaRPr lang="en-US" altLang="zh-CN" sz="1800" b="1"/>
          </a:p>
        </p:txBody>
      </p:sp>
      <p:sp>
        <p:nvSpPr>
          <p:cNvPr id="72810" name="右箭头 9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499600" y="5765800"/>
            <a:ext cx="1168400" cy="693738"/>
          </a:xfrm>
          <a:prstGeom prst="right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endParaRPr lang="zh-CN" altLang="en-US" sz="4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ldLvl="0" animBg="1" autoUpdateAnimBg="0"/>
      <p:bldP spid="88116" grpId="0" bldLvl="0" animBg="1" autoUpdateAnimBg="0"/>
      <p:bldP spid="88169" grpId="0" autoUpdateAnimBg="0"/>
      <p:bldP spid="88170" grpId="0" autoUpdateAnimBg="0"/>
      <p:bldP spid="88171" grpId="0" autoUpdateAnimBg="0"/>
      <p:bldP spid="88172" grpId="0" autoUpdateAnimBg="0"/>
      <p:bldP spid="88187" grpId="0" autoUpdateAnimBg="0"/>
      <p:bldP spid="88188" grpId="0" autoUpdateAnimBg="0"/>
      <p:bldP spid="88189" grpId="0" autoUpdateAnimBg="0"/>
      <p:bldP spid="88190" grpId="0" bldLvl="0" animBg="1"/>
      <p:bldP spid="88191" grpId="0" bldLvl="0" animBg="1"/>
      <p:bldP spid="88192" grpId="0" bldLvl="0" animBg="1"/>
      <p:bldP spid="88193" grpId="0" bldLvl="0" animBg="1"/>
      <p:bldP spid="88194" grpId="0" bldLvl="0" animBg="1"/>
      <p:bldP spid="88195" grpId="0" bldLvl="0" animBg="1"/>
      <p:bldP spid="88196" grpId="0" bldLvl="0" animBg="1"/>
      <p:bldP spid="88199" grpId="0" bldLvl="0" animBg="1" autoUpdateAnimBg="0"/>
      <p:bldP spid="88200" grpId="0" autoUpdateAnimBg="0"/>
      <p:bldP spid="88201" grpId="0" bldLvl="0" animBg="1" autoUpdateAnimBg="0"/>
      <p:bldP spid="88202" grpId="0" autoUpdateAnimBg="0"/>
      <p:bldP spid="88203" grpId="0" bldLvl="0" animBg="1" autoUpdateAnimBg="0"/>
      <p:bldP spid="88204" grpId="0" bldLvl="0" animBg="1" autoUpdateAnimBg="0"/>
      <p:bldP spid="88205" grpId="0" autoUpdateAnimBg="0"/>
      <p:bldP spid="88206" grpId="0" bldLvl="0" animBg="1" autoUpdateAnimBg="0"/>
      <p:bldP spid="88207" grpId="0" autoUpdateAnimBg="0"/>
      <p:bldP spid="88211" grpId="0" autoUpdateAnimBg="0"/>
      <p:bldP spid="88212" grpId="0" autoUpdateAnimBg="0"/>
      <p:bldP spid="88213" grpId="0" autoUpdateAnimBg="0"/>
      <p:bldP spid="88215" grpId="0" bldLvl="0" animBg="1" autoUpdateAnimBg="0"/>
      <p:bldP spid="88216" grpId="0" bldLvl="0" animBg="1" autoUpdateAnimBg="0"/>
      <p:bldP spid="88217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F9CC534-CF39-4A5C-9272-DD8C7F508230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3731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188470B5-4CDA-47E6-982A-AF339B522121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9625" y="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8.5.3</a:t>
            </a:r>
            <a:r>
              <a:rPr lang="zh-CN" altLang="en-US" sz="32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黑体" panose="02010609060101010101" pitchFamily="2" charset="-122"/>
              </a:rPr>
              <a:t>所有顶点之间的</a:t>
            </a:r>
            <a:r>
              <a:rPr lang="zh-CN" altLang="en-US" sz="32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最短路径</a:t>
            </a:r>
            <a:endParaRPr lang="zh-CN" altLang="en-US" sz="3200" b="1" dirty="0">
              <a:solidFill>
                <a:srgbClr val="33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990600"/>
            <a:ext cx="8077200" cy="4419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问题的提出：</a:t>
            </a: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已知一个各边权值均大于</a:t>
            </a:r>
            <a:r>
              <a:rPr lang="en-US" altLang="zh-CN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的带权有向图，对每一对顶点</a:t>
            </a:r>
            <a:r>
              <a:rPr lang="zh-CN" altLang="en-US" sz="2800" b="1" dirty="0">
                <a:solidFill>
                  <a:srgbClr val="333300"/>
                </a:solidFill>
                <a:ea typeface="仿宋_GB2312" pitchFamily="49" charset="-122"/>
              </a:rPr>
              <a:t> </a:t>
            </a:r>
            <a:r>
              <a:rPr lang="en-US" altLang="zh-CN" sz="2800" b="1" i="1" dirty="0">
                <a:solidFill>
                  <a:srgbClr val="333300"/>
                </a:solidFill>
                <a:ea typeface="仿宋_GB2312" pitchFamily="49" charset="-122"/>
              </a:rPr>
              <a:t>v</a:t>
            </a:r>
            <a:r>
              <a:rPr lang="en-US" altLang="zh-CN" sz="2800" b="1" i="1" baseline="-25000" dirty="0">
                <a:solidFill>
                  <a:srgbClr val="333300"/>
                </a:solidFill>
                <a:ea typeface="仿宋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333300"/>
                </a:solidFill>
                <a:ea typeface="仿宋_GB2312" pitchFamily="49" charset="-122"/>
              </a:rPr>
              <a:t> </a:t>
            </a:r>
            <a:r>
              <a:rPr lang="en-US" altLang="zh-CN" sz="2800" b="1" dirty="0">
                <a:solidFill>
                  <a:srgbClr val="333300"/>
                </a:solidFill>
                <a:ea typeface="仿宋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solidFill>
                  <a:srgbClr val="333300"/>
                </a:solidFill>
                <a:ea typeface="仿宋_GB2312" pitchFamily="49" charset="-122"/>
              </a:rPr>
              <a:t> </a:t>
            </a:r>
            <a:r>
              <a:rPr lang="en-US" altLang="zh-CN" sz="2800" b="1" i="1" dirty="0" err="1">
                <a:solidFill>
                  <a:srgbClr val="333300"/>
                </a:solidFill>
                <a:ea typeface="仿宋_GB2312" pitchFamily="49" charset="-122"/>
              </a:rPr>
              <a:t>v</a:t>
            </a:r>
            <a:r>
              <a:rPr lang="en-US" altLang="zh-CN" sz="2800" b="1" i="1" baseline="-25000" dirty="0" err="1">
                <a:solidFill>
                  <a:srgbClr val="333300"/>
                </a:solidFill>
                <a:ea typeface="仿宋_GB2312" pitchFamily="49" charset="-122"/>
              </a:rPr>
              <a:t>j</a:t>
            </a:r>
            <a:r>
              <a:rPr lang="zh-CN" altLang="en-US" sz="2800" b="1" dirty="0">
                <a:solidFill>
                  <a:srgbClr val="333300"/>
                </a:solidFill>
                <a:ea typeface="仿宋_GB2312" pitchFamily="49" charset="-122"/>
              </a:rPr>
              <a:t>，</a:t>
            </a:r>
            <a:r>
              <a:rPr lang="zh-CN" altLang="en-US" sz="2800" b="1" dirty="0">
                <a:solidFill>
                  <a:srgbClr val="333300"/>
                </a:solidFill>
                <a:ea typeface="楷体_GB2312" pitchFamily="49" charset="-122"/>
              </a:rPr>
              <a:t>希望求出</a:t>
            </a:r>
            <a:r>
              <a:rPr lang="en-US" altLang="zh-CN" sz="2800" b="1" i="1" dirty="0">
                <a:solidFill>
                  <a:srgbClr val="333300"/>
                </a:solidFill>
                <a:ea typeface="仿宋_GB2312" pitchFamily="49" charset="-122"/>
              </a:rPr>
              <a:t>v</a:t>
            </a:r>
            <a:r>
              <a:rPr lang="en-US" altLang="zh-CN" sz="2800" b="1" i="1" baseline="-25000" dirty="0">
                <a:solidFill>
                  <a:srgbClr val="333300"/>
                </a:solidFill>
                <a:ea typeface="仿宋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333300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  <a:ea typeface="楷体_GB2312" pitchFamily="49" charset="-122"/>
              </a:rPr>
              <a:t>与</a:t>
            </a:r>
            <a:r>
              <a:rPr lang="en-US" altLang="zh-CN" sz="2800" b="1" i="1" dirty="0" err="1">
                <a:solidFill>
                  <a:srgbClr val="333300"/>
                </a:solidFill>
                <a:ea typeface="仿宋_GB2312" pitchFamily="49" charset="-122"/>
              </a:rPr>
              <a:t>v</a:t>
            </a:r>
            <a:r>
              <a:rPr lang="en-US" altLang="zh-CN" sz="2800" b="1" i="1" baseline="-25000" dirty="0" err="1">
                <a:solidFill>
                  <a:srgbClr val="333300"/>
                </a:solidFill>
                <a:ea typeface="仿宋_GB2312" pitchFamily="49" charset="-122"/>
              </a:rPr>
              <a:t>j</a:t>
            </a: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之间的最短路径和最短路径长度。</a:t>
            </a:r>
            <a:endParaRPr lang="zh-CN" altLang="en-US" sz="2800" b="1" dirty="0">
              <a:solidFill>
                <a:srgbClr val="33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解决思路：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可以通过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en-US" altLang="zh-CN" sz="2800" b="1" dirty="0" err="1">
                <a:solidFill>
                  <a:schemeClr val="tx2"/>
                </a:solidFill>
                <a:ea typeface="仿宋_GB2312" pitchFamily="49" charset="-122"/>
              </a:rPr>
              <a:t>Dijkstra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算法</a:t>
            </a:r>
            <a:r>
              <a:rPr lang="zh-CN" altLang="en-US" sz="2800" b="1" dirty="0">
                <a:solidFill>
                  <a:srgbClr val="333300"/>
                </a:solidFill>
                <a:ea typeface="楷体_GB2312" pitchFamily="49" charset="-122"/>
              </a:rPr>
              <a:t>来完成，</a:t>
            </a:r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具体方法是：每次以不同的顶点作为源点，调用狄克斯特拉算法求出从该源点到其余顶点的最短路径。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重复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次</a:t>
            </a:r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就可求出每对顶点之间的最短路径。由于狄克斯特拉算法的时间复杂度为</a:t>
            </a:r>
            <a:r>
              <a:rPr lang="en-US" altLang="zh-CN" sz="2800" i="1" dirty="0">
                <a:solidFill>
                  <a:srgbClr val="080808"/>
                </a:solidFill>
              </a:rPr>
              <a:t>O</a:t>
            </a:r>
            <a:r>
              <a:rPr lang="en-US" altLang="zh-CN" sz="2800" dirty="0">
                <a:solidFill>
                  <a:srgbClr val="080808"/>
                </a:solidFill>
              </a:rPr>
              <a:t>(</a:t>
            </a:r>
            <a:r>
              <a:rPr lang="en-US" altLang="zh-CN" sz="2800" i="1" dirty="0">
                <a:solidFill>
                  <a:srgbClr val="080808"/>
                </a:solidFill>
              </a:rPr>
              <a:t>n</a:t>
            </a:r>
            <a:r>
              <a:rPr lang="en-US" altLang="en-US" sz="2800" i="1" baseline="30000" dirty="0">
                <a:solidFill>
                  <a:srgbClr val="080808"/>
                </a:solidFill>
              </a:rPr>
              <a:t>2</a:t>
            </a:r>
            <a:r>
              <a:rPr lang="en-US" altLang="zh-CN" sz="2800" dirty="0">
                <a:solidFill>
                  <a:srgbClr val="080808"/>
                </a:solidFill>
              </a:rPr>
              <a:t>)</a:t>
            </a:r>
            <a:r>
              <a:rPr lang="en-US" sz="2800" dirty="0">
                <a:solidFill>
                  <a:srgbClr val="080808"/>
                </a:solidFill>
                <a:latin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所以这种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算法的时间复杂度为</a:t>
            </a:r>
            <a:r>
              <a:rPr lang="en-US" altLang="zh-CN" sz="2800" i="1" dirty="0">
                <a:solidFill>
                  <a:srgbClr val="0000FF"/>
                </a:solidFill>
              </a:rPr>
              <a:t>O</a:t>
            </a:r>
            <a:r>
              <a:rPr lang="en-US" altLang="zh-CN" sz="2800" dirty="0">
                <a:solidFill>
                  <a:srgbClr val="0000FF"/>
                </a:solidFill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en-US" sz="2800" i="1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楷体_GB2312" pitchFamily="49" charset="-122"/>
              </a:rPr>
              <a:t>。</a:t>
            </a:r>
            <a:endParaRPr lang="zh-CN" altLang="en-US" sz="2800" b="1" dirty="0" smtClean="0">
              <a:solidFill>
                <a:srgbClr val="33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ea typeface="仿宋_GB2312" pitchFamily="49" charset="-122"/>
              </a:rPr>
              <a:t>改进：</a:t>
            </a:r>
            <a:r>
              <a:rPr lang="en-US" altLang="zh-CN" sz="2800" b="1" dirty="0" smtClean="0">
                <a:solidFill>
                  <a:srgbClr val="333300"/>
                </a:solidFill>
                <a:ea typeface="仿宋_GB2312" pitchFamily="49" charset="-122"/>
              </a:rPr>
              <a:t>Floyd</a:t>
            </a:r>
            <a:r>
              <a:rPr lang="zh-CN" altLang="en-US" sz="2800" b="1" dirty="0" smtClean="0">
                <a:solidFill>
                  <a:srgbClr val="333300"/>
                </a:solidFill>
                <a:ea typeface="楷体_GB2312" pitchFamily="49" charset="-122"/>
              </a:rPr>
              <a:t>算法 </a:t>
            </a:r>
            <a:r>
              <a:rPr lang="en-US" altLang="zh-CN" sz="2800" b="1" dirty="0" smtClean="0">
                <a:solidFill>
                  <a:srgbClr val="333300"/>
                </a:solidFill>
                <a:ea typeface="楷体_GB2312" pitchFamily="49" charset="-122"/>
              </a:rPr>
              <a:t>建议直接用Floyd</a:t>
            </a:r>
            <a:endParaRPr lang="zh-CN" altLang="en-US" sz="2800" b="1" dirty="0" smtClean="0">
              <a:solidFill>
                <a:srgbClr val="3333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ea typeface="仿宋_GB2312" pitchFamily="49" charset="-122"/>
              </a:rPr>
              <a:t>   </a:t>
            </a:r>
            <a:endParaRPr lang="zh-CN" altLang="en-US" sz="2800" b="1" dirty="0">
              <a:ea typeface="仿宋_GB2312" pitchFamily="49" charset="-122"/>
            </a:endParaRPr>
          </a:p>
        </p:txBody>
      </p:sp>
      <p:sp>
        <p:nvSpPr>
          <p:cNvPr id="7373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flipH="1">
            <a:off x="9525000" y="5867400"/>
            <a:ext cx="4572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4097"/>
          <p:cNvSpPr txBox="1"/>
          <p:nvPr/>
        </p:nvSpPr>
        <p:spPr>
          <a:xfrm>
            <a:off x="1485900" y="856615"/>
            <a:ext cx="9220200" cy="209288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例题：</a:t>
            </a:r>
            <a:r>
              <a:rPr lang="zh-CN" altLang="en-US" sz="1600" b="1"/>
              <a:t>城市路</a:t>
            </a:r>
            <a:r>
              <a:rPr lang="en-US" altLang="zh-CN" sz="1600" b="1"/>
              <a:t>(Dijkstra)</a:t>
            </a:r>
            <a:endParaRPr lang="en-US" altLang="zh-CN" sz="1600" b="1"/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zh-CN" altLang="en-US" sz="1600" smtClean="0"/>
              <a:t>罗老师被邀请参加一个舞会，是在城市</a:t>
            </a:r>
            <a:r>
              <a:rPr lang="en-US" altLang="zh-CN" sz="1600" smtClean="0"/>
              <a:t>n</a:t>
            </a:r>
            <a:r>
              <a:rPr lang="zh-CN" altLang="en-US" sz="1600" smtClean="0"/>
              <a:t>，而罗老师当前所处的城市为</a:t>
            </a:r>
            <a:r>
              <a:rPr lang="en-US" altLang="zh-CN" sz="1600" smtClean="0"/>
              <a:t>1,</a:t>
            </a:r>
            <a:r>
              <a:rPr lang="zh-CN" altLang="en-US" sz="1600" smtClean="0"/>
              <a:t>附近还有很多城市</a:t>
            </a:r>
            <a:r>
              <a:rPr lang="en-US" altLang="zh-CN" sz="1600" smtClean="0"/>
              <a:t>2~n-1</a:t>
            </a:r>
            <a:r>
              <a:rPr lang="zh-CN" altLang="en-US" sz="1600" smtClean="0"/>
              <a:t>，有些城市之间没有直接相连的路，有些城市之间有直接相连的路，这些路都是双向的，当然也可能有多条。</a:t>
            </a:r>
            <a:endParaRPr lang="zh-CN" altLang="en-US" sz="1600" smtClean="0"/>
          </a:p>
          <a:p>
            <a:r>
              <a:rPr lang="zh-CN" altLang="en-US" sz="1600" smtClean="0"/>
              <a:t>       现在给出直接相邻城市的路长度，罗老师想知道从城市</a:t>
            </a:r>
            <a:r>
              <a:rPr lang="en-US" altLang="zh-CN" sz="1600" smtClean="0"/>
              <a:t>1</a:t>
            </a:r>
            <a:r>
              <a:rPr lang="zh-CN" altLang="en-US" sz="1600" smtClean="0"/>
              <a:t>到城市</a:t>
            </a:r>
            <a:r>
              <a:rPr lang="en-US" altLang="zh-CN" sz="1600" smtClean="0"/>
              <a:t>n</a:t>
            </a:r>
            <a:r>
              <a:rPr lang="zh-CN" altLang="en-US" sz="1600" smtClean="0"/>
              <a:t>，最短多少距离。</a:t>
            </a:r>
            <a:endParaRPr lang="zh-CN" altLang="en-US" sz="1600" smtClean="0"/>
          </a:p>
          <a:p>
            <a:r>
              <a:rPr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1600"/>
              <a:t>输入</a:t>
            </a:r>
            <a:r>
              <a:rPr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】</a:t>
            </a:r>
            <a:r>
              <a:rPr lang="zh-CN" altLang="en-US" sz="1600"/>
              <a:t>输入</a:t>
            </a:r>
            <a:r>
              <a:rPr lang="en-US" altLang="zh-CN" sz="1600"/>
              <a:t>n, m</a:t>
            </a:r>
            <a:r>
              <a:rPr lang="zh-CN" altLang="en-US" sz="1600"/>
              <a:t>，表示</a:t>
            </a:r>
            <a:r>
              <a:rPr lang="en-US" altLang="zh-CN" sz="1600"/>
              <a:t>n</a:t>
            </a:r>
            <a:r>
              <a:rPr lang="zh-CN" altLang="en-US" sz="1600"/>
              <a:t>个城市和</a:t>
            </a:r>
            <a:r>
              <a:rPr lang="en-US" altLang="zh-CN" sz="1600"/>
              <a:t>m</a:t>
            </a:r>
            <a:r>
              <a:rPr lang="zh-CN" altLang="en-US" sz="1600"/>
              <a:t>条路</a:t>
            </a:r>
            <a:r>
              <a:rPr lang="en-US" altLang="zh-CN" sz="1600"/>
              <a:t>;</a:t>
            </a:r>
            <a:endParaRPr lang="en-US" altLang="zh-CN" sz="1600"/>
          </a:p>
          <a:p>
            <a:r>
              <a:rPr lang="zh-CN" altLang="en-US" sz="1600" smtClean="0"/>
              <a:t>              接下来</a:t>
            </a:r>
            <a:r>
              <a:rPr lang="en-US" altLang="zh-CN" sz="1600"/>
              <a:t>m</a:t>
            </a:r>
            <a:r>
              <a:rPr lang="zh-CN" altLang="en-US" sz="1600"/>
              <a:t>行，每行</a:t>
            </a:r>
            <a:r>
              <a:rPr lang="en-US" altLang="zh-CN" sz="1600"/>
              <a:t>a b c</a:t>
            </a:r>
            <a:r>
              <a:rPr lang="zh-CN" altLang="en-US" sz="1600"/>
              <a:t>， 表示城市</a:t>
            </a:r>
            <a:r>
              <a:rPr lang="en-US" altLang="zh-CN" sz="1600"/>
              <a:t>a</a:t>
            </a:r>
            <a:r>
              <a:rPr lang="zh-CN" altLang="en-US" sz="1600"/>
              <a:t>与城市</a:t>
            </a:r>
            <a:r>
              <a:rPr lang="en-US" altLang="zh-CN" sz="1600"/>
              <a:t>b</a:t>
            </a:r>
            <a:r>
              <a:rPr lang="zh-CN" altLang="en-US" sz="1600"/>
              <a:t>有长度为</a:t>
            </a:r>
            <a:r>
              <a:rPr lang="en-US" altLang="zh-CN" sz="1600"/>
              <a:t>c</a:t>
            </a:r>
            <a:r>
              <a:rPr lang="zh-CN" altLang="en-US" sz="1600"/>
              <a:t>的路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r>
              <a:rPr lang="en-US" altLang="zh-CN" sz="1600" smtClean="0"/>
              <a:t>【</a:t>
            </a:r>
            <a:r>
              <a:rPr lang="zh-CN" altLang="en-US" sz="1600" smtClean="0"/>
              <a:t>输出</a:t>
            </a:r>
            <a:r>
              <a:rPr lang="en-US" altLang="zh-CN" sz="1600" smtClean="0"/>
              <a:t>】</a:t>
            </a:r>
            <a:r>
              <a:rPr lang="zh-CN" altLang="en-US" sz="1600"/>
              <a:t>输出</a:t>
            </a:r>
            <a:r>
              <a:rPr lang="en-US" altLang="zh-CN" sz="1600"/>
              <a:t>1</a:t>
            </a:r>
            <a:r>
              <a:rPr lang="zh-CN" altLang="en-US" sz="1600"/>
              <a:t>到</a:t>
            </a:r>
            <a:r>
              <a:rPr lang="en-US" altLang="zh-CN" sz="1600"/>
              <a:t>n</a:t>
            </a:r>
            <a:r>
              <a:rPr lang="zh-CN" altLang="en-US" sz="1600"/>
              <a:t>的最短路。如果</a:t>
            </a:r>
            <a:r>
              <a:rPr lang="en-US" altLang="zh-CN" sz="1600"/>
              <a:t>1</a:t>
            </a:r>
            <a:r>
              <a:rPr lang="zh-CN" altLang="en-US" sz="1600"/>
              <a:t>到达不了</a:t>
            </a:r>
            <a:r>
              <a:rPr lang="en-US" altLang="zh-CN" sz="1600"/>
              <a:t>n</a:t>
            </a:r>
            <a:r>
              <a:rPr lang="zh-CN" altLang="en-US" sz="1600"/>
              <a:t>，就输出</a:t>
            </a:r>
            <a:r>
              <a:rPr lang="en-US" altLang="zh-CN" sz="1600"/>
              <a:t>-1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3076" name="文本框 4099"/>
          <p:cNvSpPr txBox="1"/>
          <p:nvPr/>
        </p:nvSpPr>
        <p:spPr>
          <a:xfrm>
            <a:off x="5503873" y="2925765"/>
            <a:ext cx="1338828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样例输出：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eaLnBrk="1" hangingPunct="1"/>
            <a:endParaRPr lang="en-US" altLang="zh-CN" sz="160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600" b="1" smtClean="0">
                <a:latin typeface="Arial" panose="020B0604020202020204" pitchFamily="34" charset="0"/>
              </a:rPr>
              <a:t>90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4101" name="文本框 4100"/>
          <p:cNvSpPr txBox="1"/>
          <p:nvPr/>
        </p:nvSpPr>
        <p:spPr>
          <a:xfrm>
            <a:off x="5329645" y="3152859"/>
            <a:ext cx="1687285" cy="830997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/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63805" y="3140019"/>
            <a:ext cx="133882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样例输入</a:t>
            </a:r>
            <a:r>
              <a:rPr lang="zh-CN" altLang="en-US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en-US" altLang="zh-CN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5 5 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1 2 20 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2 3 30 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3 4 20 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4 5 20 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1 5 100</a:t>
            </a:r>
            <a:r>
              <a:rPr kumimoji="0" lang="zh-CN" altLang="zh-CN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443942" y="3153829"/>
            <a:ext cx="226215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提示</a:t>
            </a:r>
            <a:r>
              <a:rPr lang="zh-CN" altLang="en-US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en-US" altLang="zh-CN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r>
              <a:rPr lang="en-US" altLang="zh-CN"/>
              <a:t>【</a:t>
            </a:r>
            <a:r>
              <a:rPr lang="zh-CN" altLang="en-US"/>
              <a:t>数据规模和约定</a:t>
            </a:r>
            <a:r>
              <a:rPr lang="en-US" altLang="zh-CN"/>
              <a:t>】</a:t>
            </a:r>
            <a:endParaRPr lang="en-US" altLang="zh-CN"/>
          </a:p>
          <a:p>
            <a:r>
              <a:rPr lang="en-US" altLang="zh-CN"/>
              <a:t>1≤n≤2000</a:t>
            </a:r>
            <a:endParaRPr lang="en-US" altLang="zh-CN"/>
          </a:p>
          <a:p>
            <a:r>
              <a:rPr lang="en-US" altLang="zh-CN"/>
              <a:t>1≤m≤10000</a:t>
            </a:r>
            <a:endParaRPr lang="en-US" altLang="zh-CN"/>
          </a:p>
          <a:p>
            <a:r>
              <a:rPr lang="en-US" altLang="zh-CN"/>
              <a:t>0≤c≤10000</a:t>
            </a:r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9070" y="-13335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/>
              <a:t>SPFA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502410" y="1167765"/>
            <a:ext cx="918718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思想：</a:t>
            </a:r>
            <a:endParaRPr lang="zh-CN" altLang="en-US" sz="3600"/>
          </a:p>
          <a:p>
            <a:r>
              <a:rPr lang="zh-CN" altLang="en-US" sz="3600"/>
              <a:t>用数组记录每个结点的最短路径估计值，用邻接表来存储图G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建立一个先进先出的队列来保存待优化的结点</a:t>
            </a:r>
            <a:endParaRPr lang="zh-CN" altLang="en-US" sz="3600"/>
          </a:p>
          <a:p>
            <a:endParaRPr lang="zh-CN" altLang="en-US" sz="360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4" y="2099855"/>
            <a:ext cx="4741817" cy="41311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20686" y="940665"/>
            <a:ext cx="7341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chemeClr val="tx1">
                    <a:lumMod val="50000"/>
                  </a:schemeClr>
                </a:solidFill>
              </a:rPr>
              <a:t>       下面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</a:rPr>
              <a:t>我们采用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</a:rPr>
              <a:t>SPFA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</a:rPr>
              <a:t>算法对下图求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</a:rPr>
              <a:t>v1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</a:rPr>
              <a:t>到各个顶点的最短路径，通过手动的方式来模拟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</a:rPr>
              <a:t>SPFA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</a:rPr>
              <a:t>每个步骤的过程</a:t>
            </a:r>
            <a:endParaRPr lang="zh-CN" altLang="en-US" sz="2000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8756" y="136324"/>
            <a:ext cx="4007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202020"/>
                </a:solidFill>
              </a:rPr>
              <a:t>SPFA</a:t>
            </a:r>
            <a:r>
              <a:rPr lang="zh-CN" altLang="en-US" sz="2800" b="1">
                <a:solidFill>
                  <a:srgbClr val="202020"/>
                </a:solidFill>
              </a:rPr>
              <a:t>算法手动操作过程</a:t>
            </a:r>
            <a:endParaRPr lang="zh-CN" altLang="en-US" sz="2800">
              <a:solidFill>
                <a:srgbClr val="20202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690745" y="1447165"/>
            <a:ext cx="7613650" cy="3823335"/>
            <a:chOff x="1057" y="2003"/>
            <a:chExt cx="17085" cy="602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" y="2702"/>
              <a:ext cx="17085" cy="183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" y="6479"/>
              <a:ext cx="16800" cy="154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850" y="2003"/>
              <a:ext cx="4100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mtClean="0">
                  <a:solidFill>
                    <a:srgbClr val="202020"/>
                  </a:solidFill>
                </a:rPr>
                <a:t>初始化：</a:t>
              </a:r>
              <a:endParaRPr lang="zh-CN" altLang="en-US" sz="2400">
                <a:solidFill>
                  <a:srgbClr val="20202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50" y="5469"/>
              <a:ext cx="4610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rgbClr val="202020"/>
                  </a:solidFill>
                </a:rPr>
                <a:t>第一次循环：</a:t>
              </a:r>
              <a:endParaRPr lang="zh-CN" altLang="en-US" sz="2400" b="1">
                <a:solidFill>
                  <a:srgbClr val="202020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" y="1335315"/>
            <a:ext cx="4741817" cy="41311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266" y="1363255"/>
            <a:ext cx="4741817" cy="413112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726815" y="1256030"/>
            <a:ext cx="7846060" cy="3797300"/>
            <a:chOff x="975" y="1978"/>
            <a:chExt cx="17250" cy="5980"/>
          </a:xfrm>
        </p:grpSpPr>
        <p:sp>
          <p:nvSpPr>
            <p:cNvPr id="4" name="矩形 3"/>
            <p:cNvSpPr/>
            <p:nvPr/>
          </p:nvSpPr>
          <p:spPr>
            <a:xfrm>
              <a:off x="1849" y="1978"/>
              <a:ext cx="6117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mtClean="0">
                  <a:solidFill>
                    <a:srgbClr val="202020"/>
                  </a:solidFill>
                </a:rPr>
                <a:t>第二次</a:t>
              </a:r>
              <a:r>
                <a:rPr lang="zh-CN" altLang="en-US" sz="2400" b="1">
                  <a:solidFill>
                    <a:srgbClr val="202020"/>
                  </a:solidFill>
                </a:rPr>
                <a:t>循环：</a:t>
              </a:r>
              <a:endParaRPr lang="zh-CN" altLang="en-US" sz="2400" b="1">
                <a:solidFill>
                  <a:srgbClr val="20202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49" y="5444"/>
              <a:ext cx="4877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mtClean="0">
                  <a:solidFill>
                    <a:srgbClr val="202020"/>
                  </a:solidFill>
                </a:rPr>
                <a:t>第三次</a:t>
              </a:r>
              <a:r>
                <a:rPr lang="zh-CN" altLang="en-US" sz="2400" b="1">
                  <a:solidFill>
                    <a:srgbClr val="202020"/>
                  </a:solidFill>
                </a:rPr>
                <a:t>循环：</a:t>
              </a:r>
              <a:endParaRPr lang="zh-CN" altLang="en-US" sz="2400" b="1">
                <a:solidFill>
                  <a:srgbClr val="202020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" y="2954"/>
              <a:ext cx="17250" cy="19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" y="6578"/>
              <a:ext cx="16800" cy="138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44497" y="1271905"/>
            <a:ext cx="7770959" cy="4100059"/>
            <a:chOff x="1222" y="2003"/>
            <a:chExt cx="16755" cy="6457"/>
          </a:xfrm>
        </p:grpSpPr>
        <p:sp>
          <p:nvSpPr>
            <p:cNvPr id="4" name="矩形 3"/>
            <p:cNvSpPr/>
            <p:nvPr/>
          </p:nvSpPr>
          <p:spPr>
            <a:xfrm>
              <a:off x="1850" y="2003"/>
              <a:ext cx="5686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mtClean="0">
                  <a:solidFill>
                    <a:srgbClr val="202020"/>
                  </a:solidFill>
                </a:rPr>
                <a:t>第四次</a:t>
              </a:r>
              <a:r>
                <a:rPr lang="zh-CN" altLang="en-US" sz="2400" b="1">
                  <a:solidFill>
                    <a:srgbClr val="202020"/>
                  </a:solidFill>
                </a:rPr>
                <a:t>循环：</a:t>
              </a:r>
              <a:endParaRPr lang="zh-CN" altLang="en-US" sz="2400" b="1">
                <a:solidFill>
                  <a:srgbClr val="20202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50" y="5469"/>
              <a:ext cx="4758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smtClean="0">
                  <a:solidFill>
                    <a:srgbClr val="202020"/>
                  </a:solidFill>
                </a:rPr>
                <a:t>第五次</a:t>
              </a:r>
              <a:r>
                <a:rPr lang="zh-CN" altLang="en-US" sz="2400" b="1">
                  <a:solidFill>
                    <a:srgbClr val="202020"/>
                  </a:solidFill>
                </a:rPr>
                <a:t>循环：</a:t>
              </a:r>
              <a:endParaRPr lang="zh-CN" altLang="en-US" sz="2400" b="1">
                <a:solidFill>
                  <a:srgbClr val="202020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52" y="3136"/>
              <a:ext cx="15195" cy="2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smtClean="0">
                  <a:solidFill>
                    <a:srgbClr val="202020"/>
                  </a:solidFill>
                </a:rPr>
                <a:t>        此时</a:t>
              </a:r>
              <a:r>
                <a:rPr lang="zh-CN" altLang="en-US" sz="2000" b="1">
                  <a:solidFill>
                    <a:srgbClr val="202020"/>
                  </a:solidFill>
                </a:rPr>
                <a:t>，队首元素为</a:t>
              </a:r>
              <a:r>
                <a:rPr lang="en-US" altLang="zh-CN" sz="2000" b="1">
                  <a:solidFill>
                    <a:srgbClr val="202020"/>
                  </a:solidFill>
                </a:rPr>
                <a:t>v6</a:t>
              </a:r>
              <a:r>
                <a:rPr lang="zh-CN" altLang="en-US" sz="2000" b="1">
                  <a:solidFill>
                    <a:srgbClr val="202020"/>
                  </a:solidFill>
                </a:rPr>
                <a:t>，</a:t>
              </a:r>
              <a:r>
                <a:rPr lang="en-US" altLang="zh-CN" sz="2000" b="1">
                  <a:solidFill>
                    <a:srgbClr val="202020"/>
                  </a:solidFill>
                </a:rPr>
                <a:t>v6</a:t>
              </a:r>
              <a:r>
                <a:rPr lang="zh-CN" altLang="en-US" sz="2000" b="1">
                  <a:solidFill>
                    <a:srgbClr val="202020"/>
                  </a:solidFill>
                </a:rPr>
                <a:t>出队列，然后，对以</a:t>
              </a:r>
              <a:r>
                <a:rPr lang="en-US" altLang="zh-CN" sz="2000" b="1">
                  <a:solidFill>
                    <a:srgbClr val="202020"/>
                  </a:solidFill>
                </a:rPr>
                <a:t>v6</a:t>
              </a:r>
              <a:r>
                <a:rPr lang="zh-CN" altLang="en-US" sz="2000" b="1">
                  <a:solidFill>
                    <a:srgbClr val="202020"/>
                  </a:solidFill>
                </a:rPr>
                <a:t>为弧尾的边对应的弧头顶点进行松弛操作，发现</a:t>
              </a:r>
              <a:r>
                <a:rPr lang="en-US" altLang="zh-CN" sz="2000" b="1">
                  <a:solidFill>
                    <a:srgbClr val="202020"/>
                  </a:solidFill>
                </a:rPr>
                <a:t>v6</a:t>
              </a:r>
              <a:r>
                <a:rPr lang="zh-CN" altLang="en-US" sz="2000" b="1">
                  <a:solidFill>
                    <a:srgbClr val="202020"/>
                  </a:solidFill>
                </a:rPr>
                <a:t>出度为</a:t>
              </a:r>
              <a:r>
                <a:rPr lang="en-US" altLang="zh-CN" sz="2000" b="1">
                  <a:solidFill>
                    <a:srgbClr val="202020"/>
                  </a:solidFill>
                </a:rPr>
                <a:t>0</a:t>
              </a:r>
              <a:r>
                <a:rPr lang="zh-CN" altLang="en-US" sz="2000" b="1">
                  <a:solidFill>
                    <a:srgbClr val="202020"/>
                  </a:solidFill>
                </a:rPr>
                <a:t>，所以我们不用对</a:t>
              </a:r>
              <a:r>
                <a:rPr lang="en-US" altLang="zh-CN" sz="2000" b="1">
                  <a:solidFill>
                    <a:srgbClr val="202020"/>
                  </a:solidFill>
                </a:rPr>
                <a:t>dis</a:t>
              </a:r>
              <a:r>
                <a:rPr lang="zh-CN" altLang="en-US" sz="2000" b="1">
                  <a:solidFill>
                    <a:srgbClr val="202020"/>
                  </a:solidFill>
                </a:rPr>
                <a:t>数组做任何操作，其结果和上图一样，队列同样不用做任何操作，它的值为：</a:t>
              </a:r>
              <a:r>
                <a:rPr lang="en-US" altLang="zh-CN" sz="2000" b="1">
                  <a:solidFill>
                    <a:srgbClr val="202020"/>
                  </a:solidFill>
                </a:rPr>
                <a:t>{v4}</a:t>
              </a:r>
              <a:endParaRPr lang="zh-CN" altLang="en-US" sz="2000" b="1">
                <a:solidFill>
                  <a:srgbClr val="20202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" y="6825"/>
              <a:ext cx="16755" cy="163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65" y="1363345"/>
            <a:ext cx="4049395" cy="413131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4453" y="786974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202020"/>
                </a:solidFill>
              </a:rPr>
              <a:t>第六次</a:t>
            </a:r>
            <a:r>
              <a:rPr lang="zh-CN" altLang="en-US" sz="2400" b="1">
                <a:solidFill>
                  <a:srgbClr val="202020"/>
                </a:solidFill>
              </a:rPr>
              <a:t>循环：</a:t>
            </a:r>
            <a:endParaRPr lang="zh-CN" altLang="en-US" sz="2400" b="1">
              <a:solidFill>
                <a:srgbClr val="20202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1514157"/>
            <a:ext cx="10601325" cy="1057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04" y="2571025"/>
            <a:ext cx="4741817" cy="41311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4097"/>
          <p:cNvSpPr txBox="1"/>
          <p:nvPr/>
        </p:nvSpPr>
        <p:spPr>
          <a:xfrm>
            <a:off x="1485900" y="856615"/>
            <a:ext cx="9428534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例题</a:t>
            </a:r>
            <a:r>
              <a:rPr lang="zh-CN" altLang="en-US" sz="200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000"/>
              <a:t>最短路</a:t>
            </a:r>
            <a:r>
              <a:rPr lang="en-US" altLang="zh-CN" sz="2000"/>
              <a:t>(Spfa)</a:t>
            </a:r>
            <a:endParaRPr lang="en-US" altLang="zh-CN" sz="200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smtClean="0">
                <a:latin typeface="Arial" panose="020B0604020202020204" pitchFamily="34" charset="0"/>
              </a:rPr>
              <a:t>【题目描述】</a:t>
            </a:r>
            <a:r>
              <a:rPr lang="zh-CN" altLang="zh-CN" sz="1600" smtClean="0">
                <a:latin typeface="Arial" panose="020B0604020202020204" pitchFamily="34" charset="0"/>
              </a:rPr>
              <a:t>给定 </a:t>
            </a:r>
            <a:r>
              <a:rPr lang="zh-CN" altLang="zh-CN" sz="2800" i="1" smtClean="0">
                <a:latin typeface="Arial" panose="020B0604020202020204" pitchFamily="34" charset="0"/>
                <a:ea typeface="MathJax_Math"/>
              </a:rPr>
              <a:t>M</a:t>
            </a:r>
            <a:r>
              <a:rPr lang="zh-CN" altLang="zh-CN" sz="1600" smtClean="0">
                <a:latin typeface="Arial" panose="020B0604020202020204" pitchFamily="34" charset="0"/>
              </a:rPr>
              <a:t>条</a:t>
            </a:r>
            <a:r>
              <a:rPr lang="zh-CN" altLang="zh-CN" sz="1600">
                <a:latin typeface="Arial" panose="020B0604020202020204" pitchFamily="34" charset="0"/>
              </a:rPr>
              <a:t>边， </a:t>
            </a:r>
            <a:r>
              <a:rPr lang="zh-CN" altLang="zh-CN" sz="2800" i="1">
                <a:latin typeface="Arial" panose="020B0604020202020204" pitchFamily="34" charset="0"/>
                <a:ea typeface="MathJax_Math"/>
              </a:rPr>
              <a:t>N</a:t>
            </a:r>
            <a:r>
              <a:rPr lang="zh-CN" altLang="zh-CN" sz="1600">
                <a:latin typeface="Arial" panose="020B0604020202020204" pitchFamily="34" charset="0"/>
              </a:rPr>
              <a:t> 个点的带权无向图。求 </a:t>
            </a:r>
            <a:r>
              <a:rPr lang="zh-CN" altLang="zh-CN" sz="2800">
                <a:latin typeface="Arial" panose="020B0604020202020204" pitchFamily="34" charset="0"/>
                <a:ea typeface="MathJax_Main"/>
              </a:rPr>
              <a:t>1</a:t>
            </a:r>
            <a:r>
              <a:rPr lang="zh-CN" altLang="zh-CN" sz="1600">
                <a:latin typeface="Arial" panose="020B0604020202020204" pitchFamily="34" charset="0"/>
              </a:rPr>
              <a:t>到 </a:t>
            </a:r>
            <a:r>
              <a:rPr lang="zh-CN" altLang="zh-CN" sz="2800" i="1" smtClean="0">
                <a:latin typeface="Arial" panose="020B0604020202020204" pitchFamily="34" charset="0"/>
                <a:ea typeface="MathJax_Math"/>
              </a:rPr>
              <a:t>N</a:t>
            </a:r>
            <a:r>
              <a:rPr lang="zh-CN" altLang="zh-CN" sz="1600" smtClean="0">
                <a:latin typeface="Arial" panose="020B0604020202020204" pitchFamily="34" charset="0"/>
              </a:rPr>
              <a:t>的</a:t>
            </a:r>
            <a:r>
              <a:rPr lang="zh-CN" altLang="zh-CN" sz="1600">
                <a:latin typeface="Arial" panose="020B0604020202020204" pitchFamily="34" charset="0"/>
              </a:rPr>
              <a:t>最短路。</a:t>
            </a:r>
            <a:endParaRPr lang="zh-CN" altLang="zh-CN" sz="2400" b="1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smtClean="0">
                <a:latin typeface="Arial" panose="020B0604020202020204" pitchFamily="34" charset="0"/>
              </a:rPr>
              <a:t>【输入】</a:t>
            </a:r>
            <a:endParaRPr lang="en-US" altLang="zh-CN" sz="2400" b="1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Arial" panose="020B0604020202020204" pitchFamily="34" charset="0"/>
              </a:rPr>
              <a:t> </a:t>
            </a:r>
            <a:r>
              <a:rPr lang="en-US" altLang="zh-CN" sz="2400" b="1" smtClean="0">
                <a:latin typeface="Arial" panose="020B0604020202020204" pitchFamily="34" charset="0"/>
              </a:rPr>
              <a:t>             </a:t>
            </a:r>
            <a:r>
              <a:rPr lang="zh-CN" altLang="zh-CN" sz="1600" smtClean="0">
                <a:latin typeface="Arial" panose="020B0604020202020204" pitchFamily="34" charset="0"/>
              </a:rPr>
              <a:t>第</a:t>
            </a:r>
            <a:r>
              <a:rPr lang="zh-CN" altLang="zh-CN" sz="1600">
                <a:latin typeface="Arial" panose="020B0604020202020204" pitchFamily="34" charset="0"/>
              </a:rPr>
              <a:t>一行：</a:t>
            </a:r>
            <a:r>
              <a:rPr lang="zh-CN" altLang="zh-CN" sz="2800" i="1">
                <a:latin typeface="Arial" panose="020B0604020202020204" pitchFamily="34" charset="0"/>
                <a:ea typeface="MathJax_Math"/>
              </a:rPr>
              <a:t>N</a:t>
            </a:r>
            <a:r>
              <a:rPr lang="zh-CN" altLang="zh-CN" sz="2800">
                <a:latin typeface="Arial" panose="020B0604020202020204" pitchFamily="34" charset="0"/>
                <a:ea typeface="MathJax_Main"/>
              </a:rPr>
              <a:t>,</a:t>
            </a:r>
            <a:r>
              <a:rPr lang="zh-CN" altLang="zh-CN" sz="2800" i="1">
                <a:latin typeface="Arial" panose="020B0604020202020204" pitchFamily="34" charset="0"/>
                <a:ea typeface="MathJax_Math"/>
              </a:rPr>
              <a:t>M</a:t>
            </a:r>
            <a:r>
              <a:rPr lang="zh-CN" altLang="zh-CN" sz="2800">
                <a:latin typeface="Arial" panose="020B0604020202020204" pitchFamily="34" charset="0"/>
                <a:ea typeface="MathJax_Main"/>
              </a:rPr>
              <a:t>(</a:t>
            </a:r>
            <a:r>
              <a:rPr lang="zh-CN" altLang="zh-CN" sz="2800" i="1">
                <a:latin typeface="Arial" panose="020B0604020202020204" pitchFamily="34" charset="0"/>
                <a:ea typeface="MathJax_Math"/>
              </a:rPr>
              <a:t>N</a:t>
            </a:r>
            <a:r>
              <a:rPr lang="zh-CN" altLang="zh-CN" sz="2800">
                <a:latin typeface="Arial" panose="020B0604020202020204" pitchFamily="34" charset="0"/>
                <a:ea typeface="MathJax_Main"/>
              </a:rPr>
              <a:t>≤100000</a:t>
            </a:r>
            <a:r>
              <a:rPr lang="zh-CN" altLang="zh-CN" sz="1600">
                <a:latin typeface="Arial" panose="020B0604020202020204" pitchFamily="34" charset="0"/>
                <a:ea typeface="STIXGeneral"/>
              </a:rPr>
              <a:t>，</a:t>
            </a:r>
            <a:r>
              <a:rPr lang="zh-CN" altLang="zh-CN" sz="2800" i="1">
                <a:latin typeface="Arial" panose="020B0604020202020204" pitchFamily="34" charset="0"/>
                <a:ea typeface="MathJax_Math"/>
              </a:rPr>
              <a:t>M</a:t>
            </a:r>
            <a:r>
              <a:rPr lang="zh-CN" altLang="zh-CN" sz="2800">
                <a:latin typeface="Arial" panose="020B0604020202020204" pitchFamily="34" charset="0"/>
                <a:ea typeface="MathJax_Main"/>
              </a:rPr>
              <a:t>≤500000</a:t>
            </a:r>
            <a:r>
              <a:rPr lang="zh-CN" altLang="zh-CN" sz="2800" smtClean="0">
                <a:latin typeface="Arial" panose="020B0604020202020204" pitchFamily="34" charset="0"/>
                <a:ea typeface="MathJax_Main"/>
              </a:rPr>
              <a:t>)</a:t>
            </a:r>
            <a:r>
              <a:rPr lang="zh-CN" altLang="zh-CN" sz="1600" smtClean="0">
                <a:latin typeface="Arial" panose="020B0604020202020204" pitchFamily="34" charset="0"/>
              </a:rPr>
              <a:t>； </a:t>
            </a:r>
            <a:endParaRPr lang="zh-CN" altLang="zh-CN" sz="160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latin typeface="Arial" panose="020B0604020202020204" pitchFamily="34" charset="0"/>
              </a:rPr>
              <a:t>                     </a:t>
            </a:r>
            <a:r>
              <a:rPr lang="zh-CN" altLang="zh-CN" sz="1600" smtClean="0">
                <a:latin typeface="Arial" panose="020B0604020202020204" pitchFamily="34" charset="0"/>
              </a:rPr>
              <a:t>接下来</a:t>
            </a:r>
            <a:r>
              <a:rPr lang="zh-CN" altLang="zh-CN" sz="2800" i="1" smtClean="0">
                <a:latin typeface="Arial" panose="020B0604020202020204" pitchFamily="34" charset="0"/>
                <a:ea typeface="MathJax_Math"/>
              </a:rPr>
              <a:t>M</a:t>
            </a:r>
            <a:r>
              <a:rPr lang="zh-CN" altLang="zh-CN" sz="1600" smtClean="0">
                <a:latin typeface="Arial" panose="020B0604020202020204" pitchFamily="34" charset="0"/>
              </a:rPr>
              <a:t>行</a:t>
            </a:r>
            <a:r>
              <a:rPr lang="zh-CN" altLang="zh-CN" sz="2800">
                <a:latin typeface="Arial" panose="020B0604020202020204" pitchFamily="34" charset="0"/>
                <a:ea typeface="MathJax_Main"/>
              </a:rPr>
              <a:t>3</a:t>
            </a:r>
            <a:r>
              <a:rPr lang="zh-CN" altLang="zh-CN" sz="1600">
                <a:latin typeface="Arial" panose="020B0604020202020204" pitchFamily="34" charset="0"/>
              </a:rPr>
              <a:t>个正整数：</a:t>
            </a:r>
            <a:r>
              <a:rPr lang="zh-CN" altLang="zh-CN" sz="2800" i="1">
                <a:latin typeface="Arial" panose="020B0604020202020204" pitchFamily="34" charset="0"/>
                <a:ea typeface="MathJax_Math"/>
              </a:rPr>
              <a:t>a</a:t>
            </a:r>
            <a:r>
              <a:rPr lang="zh-CN" altLang="zh-CN" sz="1400" i="1">
                <a:latin typeface="Arial" panose="020B0604020202020204" pitchFamily="34" charset="0"/>
                <a:ea typeface="MathJax_Math"/>
              </a:rPr>
              <a:t>i</a:t>
            </a:r>
            <a:r>
              <a:rPr lang="zh-CN" altLang="zh-CN" sz="2800">
                <a:latin typeface="Arial" panose="020B0604020202020204" pitchFamily="34" charset="0"/>
                <a:ea typeface="MathJax_Main"/>
              </a:rPr>
              <a:t>,</a:t>
            </a:r>
            <a:r>
              <a:rPr lang="zh-CN" altLang="zh-CN" sz="2800" i="1">
                <a:latin typeface="Arial" panose="020B0604020202020204" pitchFamily="34" charset="0"/>
                <a:ea typeface="MathJax_Math"/>
              </a:rPr>
              <a:t>b</a:t>
            </a:r>
            <a:r>
              <a:rPr lang="zh-CN" altLang="zh-CN" sz="1400" i="1">
                <a:latin typeface="Arial" panose="020B0604020202020204" pitchFamily="34" charset="0"/>
                <a:ea typeface="MathJax_Math"/>
              </a:rPr>
              <a:t>i</a:t>
            </a:r>
            <a:r>
              <a:rPr lang="zh-CN" altLang="zh-CN" sz="2800">
                <a:latin typeface="Arial" panose="020B0604020202020204" pitchFamily="34" charset="0"/>
                <a:ea typeface="MathJax_Main"/>
              </a:rPr>
              <a:t>,</a:t>
            </a:r>
            <a:r>
              <a:rPr lang="zh-CN" altLang="zh-CN" sz="2800" i="1">
                <a:latin typeface="Arial" panose="020B0604020202020204" pitchFamily="34" charset="0"/>
                <a:ea typeface="MathJax_Math"/>
              </a:rPr>
              <a:t>c</a:t>
            </a:r>
            <a:r>
              <a:rPr lang="zh-CN" altLang="zh-CN" sz="1400" i="1">
                <a:latin typeface="Arial" panose="020B0604020202020204" pitchFamily="34" charset="0"/>
                <a:ea typeface="MathJax_Math"/>
              </a:rPr>
              <a:t>i</a:t>
            </a:r>
            <a:r>
              <a:rPr lang="zh-CN" altLang="zh-CN" sz="1600">
                <a:latin typeface="Arial" panose="020B0604020202020204" pitchFamily="34" charset="0"/>
                <a:ea typeface="STIXGeneral"/>
              </a:rPr>
              <a:t>表示</a:t>
            </a:r>
            <a:r>
              <a:rPr lang="zh-CN" altLang="zh-CN" sz="2800" i="1">
                <a:latin typeface="Arial" panose="020B0604020202020204" pitchFamily="34" charset="0"/>
                <a:ea typeface="MathJax_Math"/>
              </a:rPr>
              <a:t>a</a:t>
            </a:r>
            <a:r>
              <a:rPr lang="zh-CN" altLang="zh-CN" sz="1400" i="1">
                <a:latin typeface="Arial" panose="020B0604020202020204" pitchFamily="34" charset="0"/>
                <a:ea typeface="MathJax_Math"/>
              </a:rPr>
              <a:t>i</a:t>
            </a:r>
            <a:r>
              <a:rPr lang="zh-CN" altLang="zh-CN" sz="2800">
                <a:latin typeface="Arial" panose="020B0604020202020204" pitchFamily="34" charset="0"/>
                <a:ea typeface="MathJax_Main"/>
              </a:rPr>
              <a:t>,</a:t>
            </a:r>
            <a:r>
              <a:rPr lang="zh-CN" altLang="zh-CN" sz="2800" i="1">
                <a:latin typeface="Arial" panose="020B0604020202020204" pitchFamily="34" charset="0"/>
                <a:ea typeface="MathJax_Math"/>
              </a:rPr>
              <a:t>b</a:t>
            </a:r>
            <a:r>
              <a:rPr lang="zh-CN" altLang="zh-CN" sz="1400" i="1">
                <a:latin typeface="Arial" panose="020B0604020202020204" pitchFamily="34" charset="0"/>
                <a:ea typeface="MathJax_Math"/>
              </a:rPr>
              <a:t>i</a:t>
            </a:r>
            <a:r>
              <a:rPr lang="zh-CN" altLang="zh-CN" sz="1600">
                <a:latin typeface="Arial" panose="020B0604020202020204" pitchFamily="34" charset="0"/>
                <a:ea typeface="STIXGeneral"/>
              </a:rPr>
              <a:t>之间有一条长度为</a:t>
            </a:r>
            <a:r>
              <a:rPr lang="zh-CN" altLang="zh-CN" sz="2800" i="1">
                <a:latin typeface="Arial" panose="020B0604020202020204" pitchFamily="34" charset="0"/>
                <a:ea typeface="MathJax_Math"/>
              </a:rPr>
              <a:t>c</a:t>
            </a:r>
            <a:r>
              <a:rPr lang="zh-CN" altLang="zh-CN" sz="1400" i="1">
                <a:latin typeface="Arial" panose="020B0604020202020204" pitchFamily="34" charset="0"/>
                <a:ea typeface="MathJax_Math"/>
              </a:rPr>
              <a:t>i</a:t>
            </a:r>
            <a:r>
              <a:rPr lang="zh-CN" altLang="zh-CN" sz="1600">
                <a:latin typeface="Arial" panose="020B0604020202020204" pitchFamily="34" charset="0"/>
                <a:ea typeface="STIXGeneral"/>
              </a:rPr>
              <a:t>的</a:t>
            </a:r>
            <a:r>
              <a:rPr lang="zh-CN" altLang="zh-CN" sz="1600" smtClean="0">
                <a:latin typeface="Arial" panose="020B0604020202020204" pitchFamily="34" charset="0"/>
                <a:ea typeface="STIXGeneral"/>
              </a:rPr>
              <a:t>路</a:t>
            </a:r>
            <a:r>
              <a:rPr lang="zh-CN" altLang="zh-CN" sz="2800" i="1" smtClean="0">
                <a:latin typeface="Arial" panose="020B0604020202020204" pitchFamily="34" charset="0"/>
                <a:ea typeface="MathJax_Math"/>
              </a:rPr>
              <a:t>c</a:t>
            </a:r>
            <a:r>
              <a:rPr lang="zh-CN" altLang="zh-CN" sz="1400" i="1" smtClean="0">
                <a:latin typeface="Arial" panose="020B0604020202020204" pitchFamily="34" charset="0"/>
                <a:ea typeface="MathJax_Math"/>
              </a:rPr>
              <a:t>i</a:t>
            </a:r>
            <a:r>
              <a:rPr lang="zh-CN" altLang="zh-CN" sz="2800">
                <a:latin typeface="Arial" panose="020B0604020202020204" pitchFamily="34" charset="0"/>
                <a:ea typeface="MathJax_Main"/>
              </a:rPr>
              <a:t>≤</a:t>
            </a:r>
            <a:r>
              <a:rPr lang="zh-CN" altLang="zh-CN" sz="2800" smtClean="0">
                <a:latin typeface="Arial" panose="020B0604020202020204" pitchFamily="34" charset="0"/>
                <a:ea typeface="MathJax_Main"/>
              </a:rPr>
              <a:t>100</a:t>
            </a:r>
            <a:r>
              <a:rPr lang="en-US" altLang="zh-CN" sz="2800" smtClean="0">
                <a:latin typeface="Arial" panose="020B0604020202020204" pitchFamily="34" charset="0"/>
                <a:ea typeface="MathJax_Main"/>
              </a:rPr>
              <a:t>0</a:t>
            </a:r>
            <a:r>
              <a:rPr lang="zh-CN" altLang="zh-CN" sz="1600" smtClean="0">
                <a:latin typeface="Arial" panose="020B0604020202020204" pitchFamily="34" charset="0"/>
              </a:rPr>
              <a:t>。</a:t>
            </a:r>
            <a:endParaRPr lang="zh-CN" altLang="zh-CN" sz="2400" b="1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>
                <a:latin typeface="Arial" panose="020B0604020202020204" pitchFamily="34" charset="0"/>
              </a:rPr>
              <a:t>【输出】</a:t>
            </a:r>
            <a:endParaRPr lang="zh-CN" altLang="zh-CN" sz="2400" b="1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latin typeface="Arial" panose="020B0604020202020204" pitchFamily="34" charset="0"/>
              </a:rPr>
              <a:t>                    </a:t>
            </a:r>
            <a:r>
              <a:rPr lang="zh-CN" altLang="zh-CN" sz="1600" smtClean="0">
                <a:latin typeface="Arial" panose="020B0604020202020204" pitchFamily="34" charset="0"/>
              </a:rPr>
              <a:t>一</a:t>
            </a:r>
            <a:r>
              <a:rPr lang="zh-CN" altLang="zh-CN" sz="1600">
                <a:latin typeface="Arial" panose="020B0604020202020204" pitchFamily="34" charset="0"/>
              </a:rPr>
              <a:t>个整数，表示 </a:t>
            </a:r>
            <a:r>
              <a:rPr lang="zh-CN" altLang="zh-CN" sz="2800" smtClean="0">
                <a:latin typeface="Arial" panose="020B0604020202020204" pitchFamily="34" charset="0"/>
                <a:ea typeface="MathJax_Main"/>
              </a:rPr>
              <a:t>1</a:t>
            </a:r>
            <a:r>
              <a:rPr lang="zh-CN" altLang="zh-CN" sz="1600" smtClean="0">
                <a:latin typeface="Arial" panose="020B0604020202020204" pitchFamily="34" charset="0"/>
              </a:rPr>
              <a:t>到 </a:t>
            </a:r>
            <a:r>
              <a:rPr lang="zh-CN" altLang="zh-CN" sz="2800" i="1" smtClean="0">
                <a:latin typeface="Arial" panose="020B0604020202020204" pitchFamily="34" charset="0"/>
                <a:ea typeface="MathJax_Math"/>
              </a:rPr>
              <a:t>N</a:t>
            </a:r>
            <a:r>
              <a:rPr lang="zh-CN" altLang="zh-CN" sz="1600" smtClean="0">
                <a:latin typeface="Arial" panose="020B0604020202020204" pitchFamily="34" charset="0"/>
              </a:rPr>
              <a:t> 的</a:t>
            </a:r>
            <a:r>
              <a:rPr lang="zh-CN" altLang="zh-CN" sz="1600">
                <a:latin typeface="Arial" panose="020B0604020202020204" pitchFamily="34" charset="0"/>
              </a:rPr>
              <a:t>最短距离。</a:t>
            </a:r>
            <a:r>
              <a:rPr lang="zh-CN" altLang="zh-CN" sz="2000">
                <a:latin typeface="Arial" panose="020B0604020202020204" pitchFamily="34" charset="0"/>
              </a:rPr>
              <a:t> </a:t>
            </a:r>
            <a:endParaRPr lang="zh-CN" altLang="zh-CN" sz="360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81831" y="3862628"/>
            <a:ext cx="133882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样例输入</a:t>
            </a:r>
            <a:r>
              <a:rPr lang="zh-CN" altLang="en-US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b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4 4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1 2 1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2 3 1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3 4 1</a:t>
            </a:r>
            <a:endParaRPr lang="en-US" altLang="zh-CN"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2 4 1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1900" y="3922511"/>
            <a:ext cx="1687285" cy="830997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/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706702" y="3922511"/>
            <a:ext cx="4233851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提示</a:t>
            </a:r>
            <a:r>
              <a:rPr lang="zh-CN" altLang="en-US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en-US" altLang="zh-CN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Arial" panose="020B0604020202020204" pitchFamily="34" charset="0"/>
              </a:rPr>
              <a:t>【样例解释】</a:t>
            </a:r>
            <a:endParaRPr lang="zh-CN" altLang="zh-CN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Arial" panose="020B0604020202020204" pitchFamily="34" charset="0"/>
              </a:rPr>
              <a:t>注意图中可能有重边和自环,数据保证 </a:t>
            </a:r>
            <a:r>
              <a:rPr lang="zh-CN" altLang="zh-CN" sz="3200">
                <a:latin typeface="Arial" panose="020B0604020202020204" pitchFamily="34" charset="0"/>
                <a:ea typeface="MathJax_Main"/>
              </a:rPr>
              <a:t>1</a:t>
            </a:r>
            <a:endParaRPr lang="zh-CN" altLang="zh-CN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Arial" panose="020B0604020202020204" pitchFamily="34" charset="0"/>
              </a:rPr>
              <a:t>到 </a:t>
            </a:r>
            <a:r>
              <a:rPr lang="zh-CN" altLang="zh-CN" sz="3200" i="1">
                <a:latin typeface="Arial" panose="020B0604020202020204" pitchFamily="34" charset="0"/>
                <a:ea typeface="MathJax_Math"/>
              </a:rPr>
              <a:t>N</a:t>
            </a:r>
            <a:r>
              <a:rPr lang="zh-CN" altLang="zh-CN">
                <a:latin typeface="Arial" panose="020B0604020202020204" pitchFamily="34" charset="0"/>
              </a:rPr>
              <a:t> 有路径相连。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endParaRPr lang="zh-CN" altLang="zh-CN" sz="4000">
              <a:latin typeface="Arial" panose="020B0604020202020204" pitchFamily="34" charset="0"/>
            </a:endParaRPr>
          </a:p>
        </p:txBody>
      </p:sp>
      <p:sp>
        <p:nvSpPr>
          <p:cNvPr id="10" name="文本框 4099"/>
          <p:cNvSpPr txBox="1"/>
          <p:nvPr/>
        </p:nvSpPr>
        <p:spPr>
          <a:xfrm>
            <a:off x="5096128" y="3718937"/>
            <a:ext cx="1338828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样例输出：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eaLnBrk="1" hangingPunct="1"/>
            <a:endParaRPr lang="en-US" altLang="zh-CN" sz="160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600" b="1">
                <a:latin typeface="Arial" panose="020B0604020202020204" pitchFamily="34" charset="0"/>
              </a:rPr>
              <a:t>2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7CC6682E-4780-4467-B403-26739CE3BED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795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4B81CD17-CEE4-48D8-9B90-F42B6C04C855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52413"/>
            <a:ext cx="396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：无向图的邻接表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pic>
        <p:nvPicPr>
          <p:cNvPr id="33797" name="Group 139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712788"/>
            <a:ext cx="2335212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138"/>
          <p:cNvSpPr txBox="1">
            <a:spLocks noChangeArrowheads="1"/>
          </p:cNvSpPr>
          <p:nvPr/>
        </p:nvSpPr>
        <p:spPr bwMode="auto">
          <a:xfrm>
            <a:off x="5868035" y="76200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邻接表</a:t>
            </a:r>
            <a:endParaRPr lang="zh-CN" altLang="en-US" sz="24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38919" name="Group 7"/>
          <p:cNvGraphicFramePr>
            <a:graphicFrameLocks noGrp="1"/>
          </p:cNvGraphicFramePr>
          <p:nvPr/>
        </p:nvGraphicFramePr>
        <p:xfrm>
          <a:off x="5867400" y="685800"/>
          <a:ext cx="990600" cy="2286000"/>
        </p:xfrm>
        <a:graphic>
          <a:graphicData uri="http://schemas.openxmlformats.org/drawingml/2006/table">
            <a:tbl>
              <a:tblPr/>
              <a:tblGrid>
                <a:gridCol w="482600"/>
                <a:gridCol w="508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5334000" y="693738"/>
          <a:ext cx="533400" cy="22860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5" name="Line 42"/>
          <p:cNvSpPr>
            <a:spLocks noChangeShapeType="1"/>
          </p:cNvSpPr>
          <p:nvPr/>
        </p:nvSpPr>
        <p:spPr bwMode="auto">
          <a:xfrm>
            <a:off x="6705600" y="914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38946" name="Line 43"/>
          <p:cNvSpPr>
            <a:spLocks noChangeShapeType="1"/>
          </p:cNvSpPr>
          <p:nvPr/>
        </p:nvSpPr>
        <p:spPr bwMode="auto">
          <a:xfrm>
            <a:off x="67056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38947" name="Line 44"/>
          <p:cNvSpPr>
            <a:spLocks noChangeShapeType="1"/>
          </p:cNvSpPr>
          <p:nvPr/>
        </p:nvSpPr>
        <p:spPr bwMode="auto">
          <a:xfrm>
            <a:off x="6705600" y="2743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38948" name="Line 73"/>
          <p:cNvSpPr>
            <a:spLocks noChangeShapeType="1"/>
          </p:cNvSpPr>
          <p:nvPr/>
        </p:nvSpPr>
        <p:spPr bwMode="auto">
          <a:xfrm>
            <a:off x="6705600" y="137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sp>
        <p:nvSpPr>
          <p:cNvPr id="38949" name="Line 74"/>
          <p:cNvSpPr>
            <a:spLocks noChangeShapeType="1"/>
          </p:cNvSpPr>
          <p:nvPr/>
        </p:nvSpPr>
        <p:spPr bwMode="auto">
          <a:xfrm>
            <a:off x="6705600" y="1828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/>
          </a:p>
        </p:txBody>
      </p:sp>
      <p:grpSp>
        <p:nvGrpSpPr>
          <p:cNvPr id="38950" name="Group 38"/>
          <p:cNvGrpSpPr/>
          <p:nvPr/>
        </p:nvGrpSpPr>
        <p:grpSpPr bwMode="auto">
          <a:xfrm>
            <a:off x="7239000" y="747713"/>
            <a:ext cx="2133600" cy="395287"/>
            <a:chOff x="0" y="0"/>
            <a:chExt cx="1344" cy="249"/>
          </a:xfrm>
        </p:grpSpPr>
        <p:sp>
          <p:nvSpPr>
            <p:cNvPr id="33998" name="Rectangle 403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  <a:endParaRPr lang="en-US" altLang="zh-CN" sz="2000" b="1"/>
            </a:p>
          </p:txBody>
        </p:sp>
        <p:sp>
          <p:nvSpPr>
            <p:cNvPr id="33999" name="Rectangle 404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4</a:t>
              </a:r>
              <a:endParaRPr lang="en-US" altLang="zh-CN" sz="2000" b="1"/>
            </a:p>
          </p:txBody>
        </p:sp>
        <p:sp>
          <p:nvSpPr>
            <p:cNvPr id="34000" name="Line 405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1" name="Line 406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2" name="Line 407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3" name="Line 408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4" name="Line 409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5" name="Rectangle 419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4006" name="Rectangle 420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2</a:t>
              </a:r>
              <a:endParaRPr lang="en-US" altLang="zh-CN" sz="2000" b="1"/>
            </a:p>
          </p:txBody>
        </p:sp>
        <p:sp>
          <p:nvSpPr>
            <p:cNvPr id="34007" name="Line 421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8" name="Line 422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09" name="Line 423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10" name="Line 424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11" name="Line 425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4012" name="Line 461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</p:grpSp>
      <p:grpSp>
        <p:nvGrpSpPr>
          <p:cNvPr id="38966" name="Group 54"/>
          <p:cNvGrpSpPr/>
          <p:nvPr/>
        </p:nvGrpSpPr>
        <p:grpSpPr bwMode="auto">
          <a:xfrm>
            <a:off x="7239000" y="1662113"/>
            <a:ext cx="3352800" cy="395287"/>
            <a:chOff x="0" y="0"/>
            <a:chExt cx="2112" cy="249"/>
          </a:xfrm>
        </p:grpSpPr>
        <p:sp>
          <p:nvSpPr>
            <p:cNvPr id="33975" name="Rectangle 382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976" name="Rectangle 383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4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77" name="Line 385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78" name="Line 386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79" name="Line 387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0" name="Line 388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1" name="Rectangle 412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3982" name="Rectangle 413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2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83" name="Line 414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4" name="Line 415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5" name="Line 416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6" name="Line 417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7" name="Line 418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88" name="Rectangle 454"/>
            <p:cNvSpPr>
              <a:spLocks noChangeArrowheads="1"/>
            </p:cNvSpPr>
            <p:nvPr/>
          </p:nvSpPr>
          <p:spPr bwMode="auto">
            <a:xfrm>
              <a:off x="1824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^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89" name="Rectangle 455"/>
            <p:cNvSpPr>
              <a:spLocks noChangeArrowheads="1"/>
            </p:cNvSpPr>
            <p:nvPr/>
          </p:nvSpPr>
          <p:spPr bwMode="auto">
            <a:xfrm>
              <a:off x="153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2"/>
                  </a:solidFill>
                </a:rPr>
                <a:t>5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3990" name="Line 456"/>
            <p:cNvSpPr>
              <a:spLocks noChangeShapeType="1"/>
            </p:cNvSpPr>
            <p:nvPr/>
          </p:nvSpPr>
          <p:spPr bwMode="auto">
            <a:xfrm>
              <a:off x="1536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1" name="Line 457"/>
            <p:cNvSpPr>
              <a:spLocks noChangeShapeType="1"/>
            </p:cNvSpPr>
            <p:nvPr/>
          </p:nvSpPr>
          <p:spPr bwMode="auto">
            <a:xfrm>
              <a:off x="1536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2" name="Line 458"/>
            <p:cNvSpPr>
              <a:spLocks noChangeShapeType="1"/>
            </p:cNvSpPr>
            <p:nvPr/>
          </p:nvSpPr>
          <p:spPr bwMode="auto">
            <a:xfrm>
              <a:off x="153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3" name="Line 459"/>
            <p:cNvSpPr>
              <a:spLocks noChangeShapeType="1"/>
            </p:cNvSpPr>
            <p:nvPr/>
          </p:nvSpPr>
          <p:spPr bwMode="auto">
            <a:xfrm>
              <a:off x="1824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4" name="Line 460"/>
            <p:cNvSpPr>
              <a:spLocks noChangeShapeType="1"/>
            </p:cNvSpPr>
            <p:nvPr/>
          </p:nvSpPr>
          <p:spPr bwMode="auto">
            <a:xfrm>
              <a:off x="2112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5" name="Line 464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6" name="Line 465"/>
            <p:cNvSpPr>
              <a:spLocks noChangeShapeType="1"/>
            </p:cNvSpPr>
            <p:nvPr/>
          </p:nvSpPr>
          <p:spPr bwMode="auto">
            <a:xfrm>
              <a:off x="1200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97" name="Line 475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</p:grpSp>
      <p:pic>
        <p:nvPicPr>
          <p:cNvPr id="38990" name="Group 47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1169988"/>
            <a:ext cx="3406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91" name="Rectangle 481"/>
          <p:cNvSpPr>
            <a:spLocks noChangeArrowheads="1"/>
          </p:cNvSpPr>
          <p:nvPr/>
        </p:nvSpPr>
        <p:spPr bwMode="auto">
          <a:xfrm>
            <a:off x="1524000" y="3592513"/>
            <a:ext cx="403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：有向图的邻接表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8992" name="Group 49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4413250"/>
            <a:ext cx="22987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93" name="Text Box 542"/>
          <p:cNvSpPr txBox="1">
            <a:spLocks noChangeArrowheads="1"/>
          </p:cNvSpPr>
          <p:nvPr/>
        </p:nvSpPr>
        <p:spPr bwMode="auto">
          <a:xfrm>
            <a:off x="4801235" y="3952875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邻接表</a:t>
            </a:r>
            <a:endParaRPr lang="zh-CN" altLang="en-US" sz="2400">
              <a:solidFill>
                <a:schemeClr val="accent1"/>
              </a:solidFill>
              <a:ea typeface="黑体" panose="02010609060101010101" pitchFamily="2" charset="-122"/>
            </a:endParaRPr>
          </a:p>
        </p:txBody>
      </p:sp>
      <p:grpSp>
        <p:nvGrpSpPr>
          <p:cNvPr id="38994" name="Group 82"/>
          <p:cNvGrpSpPr/>
          <p:nvPr/>
        </p:nvGrpSpPr>
        <p:grpSpPr bwMode="auto">
          <a:xfrm>
            <a:off x="7848600" y="4430713"/>
            <a:ext cx="2133600" cy="1639887"/>
            <a:chOff x="0" y="0"/>
            <a:chExt cx="1344" cy="1033"/>
          </a:xfrm>
        </p:grpSpPr>
        <p:sp>
          <p:nvSpPr>
            <p:cNvPr id="33926" name="Rectangle 544"/>
            <p:cNvSpPr>
              <a:spLocks noChangeArrowheads="1"/>
            </p:cNvSpPr>
            <p:nvPr/>
          </p:nvSpPr>
          <p:spPr bwMode="auto">
            <a:xfrm>
              <a:off x="324" y="772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927" name="Rectangle 545"/>
            <p:cNvSpPr>
              <a:spLocks noChangeArrowheads="1"/>
            </p:cNvSpPr>
            <p:nvPr/>
          </p:nvSpPr>
          <p:spPr bwMode="auto">
            <a:xfrm>
              <a:off x="0" y="772"/>
              <a:ext cx="324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V4</a:t>
              </a:r>
              <a:endParaRPr lang="en-US" altLang="zh-CN" sz="2000" b="1"/>
            </a:p>
          </p:txBody>
        </p:sp>
        <p:sp>
          <p:nvSpPr>
            <p:cNvPr id="33928" name="Rectangle 546"/>
            <p:cNvSpPr>
              <a:spLocks noChangeArrowheads="1"/>
            </p:cNvSpPr>
            <p:nvPr/>
          </p:nvSpPr>
          <p:spPr bwMode="auto">
            <a:xfrm>
              <a:off x="324" y="523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929" name="Rectangle 547"/>
            <p:cNvSpPr>
              <a:spLocks noChangeArrowheads="1"/>
            </p:cNvSpPr>
            <p:nvPr/>
          </p:nvSpPr>
          <p:spPr bwMode="auto">
            <a:xfrm>
              <a:off x="0" y="523"/>
              <a:ext cx="324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V3</a:t>
              </a:r>
              <a:endParaRPr lang="en-US" altLang="zh-CN" sz="2000" b="1"/>
            </a:p>
          </p:txBody>
        </p:sp>
        <p:sp>
          <p:nvSpPr>
            <p:cNvPr id="33930" name="Rectangle 548"/>
            <p:cNvSpPr>
              <a:spLocks noChangeArrowheads="1"/>
            </p:cNvSpPr>
            <p:nvPr/>
          </p:nvSpPr>
          <p:spPr bwMode="auto">
            <a:xfrm>
              <a:off x="324" y="274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931" name="Rectangle 549"/>
            <p:cNvSpPr>
              <a:spLocks noChangeArrowheads="1"/>
            </p:cNvSpPr>
            <p:nvPr/>
          </p:nvSpPr>
          <p:spPr bwMode="auto">
            <a:xfrm>
              <a:off x="0" y="274"/>
              <a:ext cx="324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V2</a:t>
              </a:r>
              <a:endParaRPr lang="en-US" altLang="zh-CN" sz="2000" b="1"/>
            </a:p>
          </p:txBody>
        </p:sp>
        <p:sp>
          <p:nvSpPr>
            <p:cNvPr id="33932" name="Rectangle 550"/>
            <p:cNvSpPr>
              <a:spLocks noChangeArrowheads="1"/>
            </p:cNvSpPr>
            <p:nvPr/>
          </p:nvSpPr>
          <p:spPr bwMode="auto">
            <a:xfrm>
              <a:off x="324" y="25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3933" name="Rectangle 551"/>
            <p:cNvSpPr>
              <a:spLocks noChangeArrowheads="1"/>
            </p:cNvSpPr>
            <p:nvPr/>
          </p:nvSpPr>
          <p:spPr bwMode="auto">
            <a:xfrm>
              <a:off x="0" y="25"/>
              <a:ext cx="324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 baseline="-25000"/>
            </a:p>
          </p:txBody>
        </p:sp>
        <p:sp>
          <p:nvSpPr>
            <p:cNvPr id="33934" name="Line 552"/>
            <p:cNvSpPr>
              <a:spLocks noChangeShapeType="1"/>
            </p:cNvSpPr>
            <p:nvPr/>
          </p:nvSpPr>
          <p:spPr bwMode="auto">
            <a:xfrm>
              <a:off x="0" y="25"/>
              <a:ext cx="720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35" name="Line 553"/>
            <p:cNvSpPr>
              <a:spLocks noChangeShapeType="1"/>
            </p:cNvSpPr>
            <p:nvPr/>
          </p:nvSpPr>
          <p:spPr bwMode="auto">
            <a:xfrm>
              <a:off x="0" y="274"/>
              <a:ext cx="72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36" name="Line 554"/>
            <p:cNvSpPr>
              <a:spLocks noChangeShapeType="1"/>
            </p:cNvSpPr>
            <p:nvPr/>
          </p:nvSpPr>
          <p:spPr bwMode="auto">
            <a:xfrm>
              <a:off x="0" y="523"/>
              <a:ext cx="72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37" name="Line 555"/>
            <p:cNvSpPr>
              <a:spLocks noChangeShapeType="1"/>
            </p:cNvSpPr>
            <p:nvPr/>
          </p:nvSpPr>
          <p:spPr bwMode="auto">
            <a:xfrm>
              <a:off x="0" y="772"/>
              <a:ext cx="72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38" name="Line 556"/>
            <p:cNvSpPr>
              <a:spLocks noChangeShapeType="1"/>
            </p:cNvSpPr>
            <p:nvPr/>
          </p:nvSpPr>
          <p:spPr bwMode="auto">
            <a:xfrm>
              <a:off x="0" y="1021"/>
              <a:ext cx="720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39" name="Line 557"/>
            <p:cNvSpPr>
              <a:spLocks noChangeShapeType="1"/>
            </p:cNvSpPr>
            <p:nvPr/>
          </p:nvSpPr>
          <p:spPr bwMode="auto">
            <a:xfrm>
              <a:off x="0" y="25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40" name="Line 558"/>
            <p:cNvSpPr>
              <a:spLocks noChangeShapeType="1"/>
            </p:cNvSpPr>
            <p:nvPr/>
          </p:nvSpPr>
          <p:spPr bwMode="auto">
            <a:xfrm>
              <a:off x="324" y="25"/>
              <a:ext cx="1" cy="99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41" name="Line 559"/>
            <p:cNvSpPr>
              <a:spLocks noChangeShapeType="1"/>
            </p:cNvSpPr>
            <p:nvPr/>
          </p:nvSpPr>
          <p:spPr bwMode="auto">
            <a:xfrm>
              <a:off x="720" y="25"/>
              <a:ext cx="1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42" name="Line 560"/>
            <p:cNvSpPr>
              <a:spLocks noChangeShapeType="1"/>
            </p:cNvSpPr>
            <p:nvPr/>
          </p:nvSpPr>
          <p:spPr bwMode="auto">
            <a:xfrm>
              <a:off x="635" y="153"/>
              <a:ext cx="261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43" name="Line 561"/>
            <p:cNvSpPr>
              <a:spLocks noChangeShapeType="1"/>
            </p:cNvSpPr>
            <p:nvPr/>
          </p:nvSpPr>
          <p:spPr bwMode="auto">
            <a:xfrm>
              <a:off x="635" y="688"/>
              <a:ext cx="261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44" name="Line 562"/>
            <p:cNvSpPr>
              <a:spLocks noChangeShapeType="1"/>
            </p:cNvSpPr>
            <p:nvPr/>
          </p:nvSpPr>
          <p:spPr bwMode="auto">
            <a:xfrm>
              <a:off x="635" y="937"/>
              <a:ext cx="261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45" name="Line 584"/>
            <p:cNvSpPr>
              <a:spLocks noChangeShapeType="1"/>
            </p:cNvSpPr>
            <p:nvPr/>
          </p:nvSpPr>
          <p:spPr bwMode="auto">
            <a:xfrm>
              <a:off x="635" y="409"/>
              <a:ext cx="261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grpSp>
          <p:nvGrpSpPr>
            <p:cNvPr id="33946" name="Group 103"/>
            <p:cNvGrpSpPr/>
            <p:nvPr/>
          </p:nvGrpSpPr>
          <p:grpSpPr bwMode="auto">
            <a:xfrm>
              <a:off x="896" y="0"/>
              <a:ext cx="448" cy="1033"/>
              <a:chOff x="0" y="0"/>
              <a:chExt cx="448" cy="1033"/>
            </a:xfrm>
          </p:grpSpPr>
          <p:sp>
            <p:nvSpPr>
              <p:cNvPr id="33947" name="Rectangle 563"/>
              <p:cNvSpPr>
                <a:spLocks noChangeArrowheads="1"/>
              </p:cNvSpPr>
              <p:nvPr/>
            </p:nvSpPr>
            <p:spPr bwMode="auto">
              <a:xfrm>
                <a:off x="224" y="0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^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48" name="Rectangle 5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4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49" name="Line 56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0" name="Line 566"/>
              <p:cNvSpPr>
                <a:spLocks noChangeShapeType="1"/>
              </p:cNvSpPr>
              <p:nvPr/>
            </p:nvSpPr>
            <p:spPr bwMode="auto">
              <a:xfrm>
                <a:off x="0" y="249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1" name="Line 567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2" name="Line 568"/>
              <p:cNvSpPr>
                <a:spLocks noChangeShapeType="1"/>
              </p:cNvSpPr>
              <p:nvPr/>
            </p:nvSpPr>
            <p:spPr bwMode="auto">
              <a:xfrm>
                <a:off x="224" y="0"/>
                <a:ext cx="0" cy="249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3" name="Line 569"/>
              <p:cNvSpPr>
                <a:spLocks noChangeShapeType="1"/>
              </p:cNvSpPr>
              <p:nvPr/>
            </p:nvSpPr>
            <p:spPr bwMode="auto">
              <a:xfrm>
                <a:off x="448" y="0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4" name="Rectangle 570"/>
              <p:cNvSpPr>
                <a:spLocks noChangeArrowheads="1"/>
              </p:cNvSpPr>
              <p:nvPr/>
            </p:nvSpPr>
            <p:spPr bwMode="auto">
              <a:xfrm>
                <a:off x="224" y="535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^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55" name="Rectangle 571"/>
              <p:cNvSpPr>
                <a:spLocks noChangeArrowheads="1"/>
              </p:cNvSpPr>
              <p:nvPr/>
            </p:nvSpPr>
            <p:spPr bwMode="auto">
              <a:xfrm>
                <a:off x="0" y="535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1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56" name="Line 572"/>
              <p:cNvSpPr>
                <a:spLocks noChangeShapeType="1"/>
              </p:cNvSpPr>
              <p:nvPr/>
            </p:nvSpPr>
            <p:spPr bwMode="auto">
              <a:xfrm>
                <a:off x="0" y="535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7" name="Line 573"/>
              <p:cNvSpPr>
                <a:spLocks noChangeShapeType="1"/>
              </p:cNvSpPr>
              <p:nvPr/>
            </p:nvSpPr>
            <p:spPr bwMode="auto">
              <a:xfrm>
                <a:off x="0" y="784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8" name="Line 574"/>
              <p:cNvSpPr>
                <a:spLocks noChangeShapeType="1"/>
              </p:cNvSpPr>
              <p:nvPr/>
            </p:nvSpPr>
            <p:spPr bwMode="auto">
              <a:xfrm>
                <a:off x="0" y="535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59" name="Line 575"/>
              <p:cNvSpPr>
                <a:spLocks noChangeShapeType="1"/>
              </p:cNvSpPr>
              <p:nvPr/>
            </p:nvSpPr>
            <p:spPr bwMode="auto">
              <a:xfrm>
                <a:off x="224" y="535"/>
                <a:ext cx="0" cy="249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0" name="Line 576"/>
              <p:cNvSpPr>
                <a:spLocks noChangeShapeType="1"/>
              </p:cNvSpPr>
              <p:nvPr/>
            </p:nvSpPr>
            <p:spPr bwMode="auto">
              <a:xfrm>
                <a:off x="448" y="535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1" name="Rectangle 577"/>
              <p:cNvSpPr>
                <a:spLocks noChangeArrowheads="1"/>
              </p:cNvSpPr>
              <p:nvPr/>
            </p:nvSpPr>
            <p:spPr bwMode="auto">
              <a:xfrm>
                <a:off x="224" y="784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^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62" name="Rectangle 578"/>
              <p:cNvSpPr>
                <a:spLocks noChangeArrowheads="1"/>
              </p:cNvSpPr>
              <p:nvPr/>
            </p:nvSpPr>
            <p:spPr bwMode="auto">
              <a:xfrm>
                <a:off x="0" y="784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3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63" name="Line 579"/>
              <p:cNvSpPr>
                <a:spLocks noChangeShapeType="1"/>
              </p:cNvSpPr>
              <p:nvPr/>
            </p:nvSpPr>
            <p:spPr bwMode="auto">
              <a:xfrm>
                <a:off x="0" y="784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4" name="Line 580"/>
              <p:cNvSpPr>
                <a:spLocks noChangeShapeType="1"/>
              </p:cNvSpPr>
              <p:nvPr/>
            </p:nvSpPr>
            <p:spPr bwMode="auto">
              <a:xfrm>
                <a:off x="0" y="1033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5" name="Line 581"/>
              <p:cNvSpPr>
                <a:spLocks noChangeShapeType="1"/>
              </p:cNvSpPr>
              <p:nvPr/>
            </p:nvSpPr>
            <p:spPr bwMode="auto">
              <a:xfrm>
                <a:off x="0" y="784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6" name="Line 582"/>
              <p:cNvSpPr>
                <a:spLocks noChangeShapeType="1"/>
              </p:cNvSpPr>
              <p:nvPr/>
            </p:nvSpPr>
            <p:spPr bwMode="auto">
              <a:xfrm>
                <a:off x="224" y="784"/>
                <a:ext cx="0" cy="249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7" name="Line 583"/>
              <p:cNvSpPr>
                <a:spLocks noChangeShapeType="1"/>
              </p:cNvSpPr>
              <p:nvPr/>
            </p:nvSpPr>
            <p:spPr bwMode="auto">
              <a:xfrm>
                <a:off x="448" y="784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68" name="Rectangle 585"/>
              <p:cNvSpPr>
                <a:spLocks noChangeArrowheads="1"/>
              </p:cNvSpPr>
              <p:nvPr/>
            </p:nvSpPr>
            <p:spPr bwMode="auto">
              <a:xfrm>
                <a:off x="224" y="256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^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69" name="Rectangle 586"/>
              <p:cNvSpPr>
                <a:spLocks noChangeArrowheads="1"/>
              </p:cNvSpPr>
              <p:nvPr/>
            </p:nvSpPr>
            <p:spPr bwMode="auto">
              <a:xfrm>
                <a:off x="0" y="256"/>
                <a:ext cx="224" cy="249"/>
              </a:xfrm>
              <a:prstGeom prst="rect">
                <a:avLst/>
              </a:prstGeom>
              <a:solidFill>
                <a:srgbClr val="CEDD83"/>
              </a:solidFill>
              <a:ln w="317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2"/>
                    </a:solidFill>
                  </a:rPr>
                  <a:t>1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33970" name="Line 587"/>
              <p:cNvSpPr>
                <a:spLocks noChangeShapeType="1"/>
              </p:cNvSpPr>
              <p:nvPr/>
            </p:nvSpPr>
            <p:spPr bwMode="auto">
              <a:xfrm>
                <a:off x="0" y="256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71" name="Line 588"/>
              <p:cNvSpPr>
                <a:spLocks noChangeShapeType="1"/>
              </p:cNvSpPr>
              <p:nvPr/>
            </p:nvSpPr>
            <p:spPr bwMode="auto">
              <a:xfrm>
                <a:off x="0" y="505"/>
                <a:ext cx="448" cy="0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72" name="Line 589"/>
              <p:cNvSpPr>
                <a:spLocks noChangeShapeType="1"/>
              </p:cNvSpPr>
              <p:nvPr/>
            </p:nvSpPr>
            <p:spPr bwMode="auto">
              <a:xfrm>
                <a:off x="0" y="256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73" name="Line 590"/>
              <p:cNvSpPr>
                <a:spLocks noChangeShapeType="1"/>
              </p:cNvSpPr>
              <p:nvPr/>
            </p:nvSpPr>
            <p:spPr bwMode="auto">
              <a:xfrm>
                <a:off x="224" y="256"/>
                <a:ext cx="0" cy="249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  <p:sp>
            <p:nvSpPr>
              <p:cNvPr id="33974" name="Line 591"/>
              <p:cNvSpPr>
                <a:spLocks noChangeShapeType="1"/>
              </p:cNvSpPr>
              <p:nvPr/>
            </p:nvSpPr>
            <p:spPr bwMode="auto">
              <a:xfrm>
                <a:off x="448" y="256"/>
                <a:ext cx="0" cy="249"/>
              </a:xfrm>
              <a:prstGeom prst="line">
                <a:avLst/>
              </a:prstGeom>
              <a:noFill/>
              <a:ln w="3175" cap="sq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/>
              </a:p>
            </p:txBody>
          </p:sp>
        </p:grpSp>
      </p:grpSp>
      <p:sp>
        <p:nvSpPr>
          <p:cNvPr id="39044" name="Text Box 592"/>
          <p:cNvSpPr txBox="1">
            <a:spLocks noChangeArrowheads="1"/>
          </p:cNvSpPr>
          <p:nvPr/>
        </p:nvSpPr>
        <p:spPr bwMode="auto">
          <a:xfrm>
            <a:off x="7849235" y="3952875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逆邻接表</a:t>
            </a:r>
            <a:endParaRPr lang="zh-CN" altLang="en-US" sz="2400">
              <a:solidFill>
                <a:schemeClr val="accent1"/>
              </a:solidFill>
              <a:ea typeface="黑体" panose="02010609060101010101" pitchFamily="2" charset="-122"/>
            </a:endParaRPr>
          </a:p>
        </p:txBody>
      </p:sp>
      <p:sp>
        <p:nvSpPr>
          <p:cNvPr id="39045" name="Rectangle 596"/>
          <p:cNvSpPr>
            <a:spLocks noChangeArrowheads="1"/>
          </p:cNvSpPr>
          <p:nvPr/>
        </p:nvSpPr>
        <p:spPr bwMode="auto">
          <a:xfrm>
            <a:off x="1676400" y="3124200"/>
            <a:ext cx="838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注：邻接表不唯一，因各个边结点的链入顺序是任意的。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9046" name="Group 134"/>
          <p:cNvGraphicFramePr>
            <a:graphicFrameLocks noGrp="1"/>
          </p:cNvGraphicFramePr>
          <p:nvPr/>
        </p:nvGraphicFramePr>
        <p:xfrm>
          <a:off x="5900738" y="620713"/>
          <a:ext cx="482600" cy="2300286"/>
        </p:xfrm>
        <a:graphic>
          <a:graphicData uri="http://schemas.openxmlformats.org/drawingml/2006/table">
            <a:tbl>
              <a:tblPr/>
              <a:tblGrid>
                <a:gridCol w="4826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v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052" name="Group 140"/>
          <p:cNvGrpSpPr/>
          <p:nvPr/>
        </p:nvGrpSpPr>
        <p:grpSpPr bwMode="auto">
          <a:xfrm>
            <a:off x="7239000" y="2652713"/>
            <a:ext cx="3352800" cy="395287"/>
            <a:chOff x="0" y="0"/>
            <a:chExt cx="2112" cy="249"/>
          </a:xfrm>
        </p:grpSpPr>
        <p:sp>
          <p:nvSpPr>
            <p:cNvPr id="33903" name="Rectangle 625"/>
            <p:cNvSpPr>
              <a:spLocks noChangeArrowheads="1"/>
            </p:cNvSpPr>
            <p:nvPr/>
          </p:nvSpPr>
          <p:spPr bwMode="auto">
            <a:xfrm>
              <a:off x="105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904" name="Rectangle 626"/>
            <p:cNvSpPr>
              <a:spLocks noChangeArrowheads="1"/>
            </p:cNvSpPr>
            <p:nvPr/>
          </p:nvSpPr>
          <p:spPr bwMode="auto">
            <a:xfrm>
              <a:off x="76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3</a:t>
              </a:r>
              <a:endParaRPr lang="en-US" altLang="zh-CN" sz="2000" b="1"/>
            </a:p>
          </p:txBody>
        </p:sp>
        <p:sp>
          <p:nvSpPr>
            <p:cNvPr id="33905" name="Line 627"/>
            <p:cNvSpPr>
              <a:spLocks noChangeShapeType="1"/>
            </p:cNvSpPr>
            <p:nvPr/>
          </p:nvSpPr>
          <p:spPr bwMode="auto">
            <a:xfrm>
              <a:off x="768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6" name="Line 628"/>
            <p:cNvSpPr>
              <a:spLocks noChangeShapeType="1"/>
            </p:cNvSpPr>
            <p:nvPr/>
          </p:nvSpPr>
          <p:spPr bwMode="auto">
            <a:xfrm>
              <a:off x="768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7" name="Line 629"/>
            <p:cNvSpPr>
              <a:spLocks noChangeShapeType="1"/>
            </p:cNvSpPr>
            <p:nvPr/>
          </p:nvSpPr>
          <p:spPr bwMode="auto">
            <a:xfrm>
              <a:off x="1056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8" name="Line 630"/>
            <p:cNvSpPr>
              <a:spLocks noChangeShapeType="1"/>
            </p:cNvSpPr>
            <p:nvPr/>
          </p:nvSpPr>
          <p:spPr bwMode="auto">
            <a:xfrm>
              <a:off x="1344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9" name="Rectangle 631"/>
            <p:cNvSpPr>
              <a:spLocks noChangeArrowheads="1"/>
            </p:cNvSpPr>
            <p:nvPr/>
          </p:nvSpPr>
          <p:spPr bwMode="auto">
            <a:xfrm>
              <a:off x="288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910" name="Rectangle 632"/>
            <p:cNvSpPr>
              <a:spLocks noChangeArrowheads="1"/>
            </p:cNvSpPr>
            <p:nvPr/>
          </p:nvSpPr>
          <p:spPr bwMode="auto">
            <a:xfrm>
              <a:off x="0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2</a:t>
              </a:r>
              <a:endParaRPr lang="en-US" altLang="zh-CN" sz="2000" b="1"/>
            </a:p>
          </p:txBody>
        </p:sp>
        <p:sp>
          <p:nvSpPr>
            <p:cNvPr id="33911" name="Line 633"/>
            <p:cNvSpPr>
              <a:spLocks noChangeShapeType="1"/>
            </p:cNvSpPr>
            <p:nvPr/>
          </p:nvSpPr>
          <p:spPr bwMode="auto">
            <a:xfrm>
              <a:off x="0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12" name="Line 634"/>
            <p:cNvSpPr>
              <a:spLocks noChangeShapeType="1"/>
            </p:cNvSpPr>
            <p:nvPr/>
          </p:nvSpPr>
          <p:spPr bwMode="auto">
            <a:xfrm>
              <a:off x="0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13" name="Line 635"/>
            <p:cNvSpPr>
              <a:spLocks noChangeShapeType="1"/>
            </p:cNvSpPr>
            <p:nvPr/>
          </p:nvSpPr>
          <p:spPr bwMode="auto">
            <a:xfrm>
              <a:off x="0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14" name="Line 636"/>
            <p:cNvSpPr>
              <a:spLocks noChangeShapeType="1"/>
            </p:cNvSpPr>
            <p:nvPr/>
          </p:nvSpPr>
          <p:spPr bwMode="auto">
            <a:xfrm>
              <a:off x="288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15" name="Line 637"/>
            <p:cNvSpPr>
              <a:spLocks noChangeShapeType="1"/>
            </p:cNvSpPr>
            <p:nvPr/>
          </p:nvSpPr>
          <p:spPr bwMode="auto">
            <a:xfrm>
              <a:off x="57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16" name="Rectangle 638"/>
            <p:cNvSpPr>
              <a:spLocks noChangeArrowheads="1"/>
            </p:cNvSpPr>
            <p:nvPr/>
          </p:nvSpPr>
          <p:spPr bwMode="auto">
            <a:xfrm>
              <a:off x="1824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  <a:endParaRPr lang="en-US" altLang="zh-CN" sz="2000" b="1"/>
            </a:p>
          </p:txBody>
        </p:sp>
        <p:sp>
          <p:nvSpPr>
            <p:cNvPr id="33917" name="Rectangle 639"/>
            <p:cNvSpPr>
              <a:spLocks noChangeArrowheads="1"/>
            </p:cNvSpPr>
            <p:nvPr/>
          </p:nvSpPr>
          <p:spPr bwMode="auto">
            <a:xfrm>
              <a:off x="1536" y="0"/>
              <a:ext cx="288" cy="249"/>
            </a:xfrm>
            <a:prstGeom prst="rect">
              <a:avLst/>
            </a:prstGeom>
            <a:solidFill>
              <a:srgbClr val="CED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4</a:t>
              </a:r>
              <a:endParaRPr lang="en-US" altLang="zh-CN" sz="2000" b="1"/>
            </a:p>
          </p:txBody>
        </p:sp>
        <p:sp>
          <p:nvSpPr>
            <p:cNvPr id="33918" name="Line 640"/>
            <p:cNvSpPr>
              <a:spLocks noChangeShapeType="1"/>
            </p:cNvSpPr>
            <p:nvPr/>
          </p:nvSpPr>
          <p:spPr bwMode="auto">
            <a:xfrm>
              <a:off x="1536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19" name="Line 641"/>
            <p:cNvSpPr>
              <a:spLocks noChangeShapeType="1"/>
            </p:cNvSpPr>
            <p:nvPr/>
          </p:nvSpPr>
          <p:spPr bwMode="auto">
            <a:xfrm>
              <a:off x="1536" y="249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20" name="Line 642"/>
            <p:cNvSpPr>
              <a:spLocks noChangeShapeType="1"/>
            </p:cNvSpPr>
            <p:nvPr/>
          </p:nvSpPr>
          <p:spPr bwMode="auto">
            <a:xfrm>
              <a:off x="1536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21" name="Line 643"/>
            <p:cNvSpPr>
              <a:spLocks noChangeShapeType="1"/>
            </p:cNvSpPr>
            <p:nvPr/>
          </p:nvSpPr>
          <p:spPr bwMode="auto">
            <a:xfrm>
              <a:off x="1824" y="0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22" name="Line 644"/>
            <p:cNvSpPr>
              <a:spLocks noChangeShapeType="1"/>
            </p:cNvSpPr>
            <p:nvPr/>
          </p:nvSpPr>
          <p:spPr bwMode="auto">
            <a:xfrm>
              <a:off x="2112" y="0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23" name="Line 645"/>
            <p:cNvSpPr>
              <a:spLocks noChangeShapeType="1"/>
            </p:cNvSpPr>
            <p:nvPr/>
          </p:nvSpPr>
          <p:spPr bwMode="auto">
            <a:xfrm>
              <a:off x="432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24" name="Line 646"/>
            <p:cNvSpPr>
              <a:spLocks noChangeShapeType="1"/>
            </p:cNvSpPr>
            <p:nvPr/>
          </p:nvSpPr>
          <p:spPr bwMode="auto">
            <a:xfrm>
              <a:off x="1200" y="1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25" name="Line 647"/>
            <p:cNvSpPr>
              <a:spLocks noChangeShapeType="1"/>
            </p:cNvSpPr>
            <p:nvPr/>
          </p:nvSpPr>
          <p:spPr bwMode="auto">
            <a:xfrm>
              <a:off x="768" y="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</p:grpSp>
      <p:pic>
        <p:nvPicPr>
          <p:cNvPr id="39076" name="Group 64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2103438"/>
            <a:ext cx="340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77" name="Text Box 674"/>
          <p:cNvSpPr txBox="1">
            <a:spLocks noChangeArrowheads="1"/>
          </p:cNvSpPr>
          <p:nvPr/>
        </p:nvSpPr>
        <p:spPr bwMode="auto">
          <a:xfrm>
            <a:off x="5669280" y="6165850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黑体" panose="02010609060101010101" pitchFamily="2" charset="-122"/>
              </a:rPr>
              <a:t>出边表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grpSp>
        <p:nvGrpSpPr>
          <p:cNvPr id="39078" name="Group 166"/>
          <p:cNvGrpSpPr/>
          <p:nvPr/>
        </p:nvGrpSpPr>
        <p:grpSpPr bwMode="auto">
          <a:xfrm>
            <a:off x="4343400" y="4506913"/>
            <a:ext cx="1141413" cy="2057400"/>
            <a:chOff x="0" y="0"/>
            <a:chExt cx="719" cy="1296"/>
          </a:xfrm>
        </p:grpSpPr>
        <p:sp>
          <p:nvSpPr>
            <p:cNvPr id="33886" name="Rectangle 494"/>
            <p:cNvSpPr>
              <a:spLocks noChangeArrowheads="1"/>
            </p:cNvSpPr>
            <p:nvPr/>
          </p:nvSpPr>
          <p:spPr bwMode="auto">
            <a:xfrm>
              <a:off x="323" y="747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87" name="Rectangle 495"/>
            <p:cNvSpPr>
              <a:spLocks noChangeArrowheads="1"/>
            </p:cNvSpPr>
            <p:nvPr/>
          </p:nvSpPr>
          <p:spPr bwMode="auto">
            <a:xfrm>
              <a:off x="0" y="747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 baseline="-25000"/>
            </a:p>
          </p:txBody>
        </p:sp>
        <p:sp>
          <p:nvSpPr>
            <p:cNvPr id="33888" name="Rectangle 496"/>
            <p:cNvSpPr>
              <a:spLocks noChangeArrowheads="1"/>
            </p:cNvSpPr>
            <p:nvPr/>
          </p:nvSpPr>
          <p:spPr bwMode="auto">
            <a:xfrm>
              <a:off x="323" y="498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89" name="Rectangle 497"/>
            <p:cNvSpPr>
              <a:spLocks noChangeArrowheads="1"/>
            </p:cNvSpPr>
            <p:nvPr/>
          </p:nvSpPr>
          <p:spPr bwMode="auto">
            <a:xfrm>
              <a:off x="0" y="498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 baseline="-25000"/>
            </a:p>
          </p:txBody>
        </p:sp>
        <p:sp>
          <p:nvSpPr>
            <p:cNvPr id="33890" name="Rectangle 498"/>
            <p:cNvSpPr>
              <a:spLocks noChangeArrowheads="1"/>
            </p:cNvSpPr>
            <p:nvPr/>
          </p:nvSpPr>
          <p:spPr bwMode="auto">
            <a:xfrm>
              <a:off x="323" y="249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^</a:t>
              </a:r>
              <a:endParaRPr lang="en-US" altLang="zh-CN" sz="2000" b="1"/>
            </a:p>
          </p:txBody>
        </p:sp>
        <p:sp>
          <p:nvSpPr>
            <p:cNvPr id="33891" name="Rectangle 499"/>
            <p:cNvSpPr>
              <a:spLocks noChangeArrowheads="1"/>
            </p:cNvSpPr>
            <p:nvPr/>
          </p:nvSpPr>
          <p:spPr bwMode="auto">
            <a:xfrm>
              <a:off x="0" y="249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 baseline="-25000"/>
            </a:p>
          </p:txBody>
        </p:sp>
        <p:sp>
          <p:nvSpPr>
            <p:cNvPr id="33892" name="Rectangle 500"/>
            <p:cNvSpPr>
              <a:spLocks noChangeArrowheads="1"/>
            </p:cNvSpPr>
            <p:nvPr/>
          </p:nvSpPr>
          <p:spPr bwMode="auto">
            <a:xfrm>
              <a:off x="323" y="0"/>
              <a:ext cx="396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 b="1"/>
            </a:p>
          </p:txBody>
        </p:sp>
        <p:sp>
          <p:nvSpPr>
            <p:cNvPr id="33893" name="Rectangle 501"/>
            <p:cNvSpPr>
              <a:spLocks noChangeArrowheads="1"/>
            </p:cNvSpPr>
            <p:nvPr/>
          </p:nvSpPr>
          <p:spPr bwMode="auto">
            <a:xfrm>
              <a:off x="0" y="0"/>
              <a:ext cx="323" cy="249"/>
            </a:xfrm>
            <a:prstGeom prst="rect">
              <a:avLst/>
            </a:prstGeom>
            <a:solidFill>
              <a:srgbClr val="CDE5F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 baseline="-25000"/>
            </a:p>
          </p:txBody>
        </p:sp>
        <p:sp>
          <p:nvSpPr>
            <p:cNvPr id="33894" name="Line 502"/>
            <p:cNvSpPr>
              <a:spLocks noChangeShapeType="1"/>
            </p:cNvSpPr>
            <p:nvPr/>
          </p:nvSpPr>
          <p:spPr bwMode="auto">
            <a:xfrm>
              <a:off x="0" y="0"/>
              <a:ext cx="719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95" name="Line 503"/>
            <p:cNvSpPr>
              <a:spLocks noChangeShapeType="1"/>
            </p:cNvSpPr>
            <p:nvPr/>
          </p:nvSpPr>
          <p:spPr bwMode="auto">
            <a:xfrm>
              <a:off x="0" y="249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96" name="Line 504"/>
            <p:cNvSpPr>
              <a:spLocks noChangeShapeType="1"/>
            </p:cNvSpPr>
            <p:nvPr/>
          </p:nvSpPr>
          <p:spPr bwMode="auto">
            <a:xfrm>
              <a:off x="0" y="498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97" name="Line 505"/>
            <p:cNvSpPr>
              <a:spLocks noChangeShapeType="1"/>
            </p:cNvSpPr>
            <p:nvPr/>
          </p:nvSpPr>
          <p:spPr bwMode="auto">
            <a:xfrm>
              <a:off x="0" y="747"/>
              <a:ext cx="719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98" name="Line 506"/>
            <p:cNvSpPr>
              <a:spLocks noChangeShapeType="1"/>
            </p:cNvSpPr>
            <p:nvPr/>
          </p:nvSpPr>
          <p:spPr bwMode="auto">
            <a:xfrm>
              <a:off x="0" y="996"/>
              <a:ext cx="719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99" name="Line 507"/>
            <p:cNvSpPr>
              <a:spLocks noChangeShapeType="1"/>
            </p:cNvSpPr>
            <p:nvPr/>
          </p:nvSpPr>
          <p:spPr bwMode="auto">
            <a:xfrm>
              <a:off x="0" y="0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0" name="Line 508"/>
            <p:cNvSpPr>
              <a:spLocks noChangeShapeType="1"/>
            </p:cNvSpPr>
            <p:nvPr/>
          </p:nvSpPr>
          <p:spPr bwMode="auto">
            <a:xfrm>
              <a:off x="323" y="0"/>
              <a:ext cx="0" cy="99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1" name="Line 509"/>
            <p:cNvSpPr>
              <a:spLocks noChangeShapeType="1"/>
            </p:cNvSpPr>
            <p:nvPr/>
          </p:nvSpPr>
          <p:spPr bwMode="auto">
            <a:xfrm>
              <a:off x="719" y="0"/>
              <a:ext cx="0" cy="996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902" name="Text Box 675"/>
            <p:cNvSpPr txBox="1">
              <a:spLocks noChangeArrowheads="1"/>
            </p:cNvSpPr>
            <p:nvPr/>
          </p:nvSpPr>
          <p:spPr bwMode="auto">
            <a:xfrm>
              <a:off x="18" y="1045"/>
              <a:ext cx="5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ea typeface="黑体" panose="02010609060101010101" pitchFamily="2" charset="-122"/>
                </a:rPr>
                <a:t>顶点表</a:t>
              </a:r>
              <a:endParaRPr lang="zh-CN" altLang="en-US" sz="2000" b="1">
                <a:ea typeface="黑体" panose="02010609060101010101" pitchFamily="2" charset="-122"/>
              </a:endParaRPr>
            </a:p>
          </p:txBody>
        </p:sp>
      </p:grpSp>
      <p:sp>
        <p:nvSpPr>
          <p:cNvPr id="39096" name="Text Box 676"/>
          <p:cNvSpPr txBox="1">
            <a:spLocks noChangeArrowheads="1"/>
          </p:cNvSpPr>
          <p:nvPr/>
        </p:nvSpPr>
        <p:spPr bwMode="auto">
          <a:xfrm>
            <a:off x="7901305" y="6094413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黑体" panose="02010609060101010101" pitchFamily="2" charset="-122"/>
              </a:rPr>
              <a:t>顶点表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sp>
        <p:nvSpPr>
          <p:cNvPr id="39097" name="Text Box 677"/>
          <p:cNvSpPr txBox="1">
            <a:spLocks noChangeArrowheads="1"/>
          </p:cNvSpPr>
          <p:nvPr/>
        </p:nvSpPr>
        <p:spPr bwMode="auto">
          <a:xfrm>
            <a:off x="9125268" y="6092825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黑体" panose="02010609060101010101" pitchFamily="2" charset="-122"/>
              </a:rPr>
              <a:t>入边表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grpSp>
        <p:nvGrpSpPr>
          <p:cNvPr id="39098" name="Group 186"/>
          <p:cNvGrpSpPr/>
          <p:nvPr/>
        </p:nvGrpSpPr>
        <p:grpSpPr bwMode="auto">
          <a:xfrm>
            <a:off x="5364163" y="4557713"/>
            <a:ext cx="2103437" cy="395287"/>
            <a:chOff x="0" y="0"/>
            <a:chExt cx="1325" cy="249"/>
          </a:xfrm>
        </p:grpSpPr>
        <p:sp>
          <p:nvSpPr>
            <p:cNvPr id="33870" name="Line 510"/>
            <p:cNvSpPr>
              <a:spLocks noChangeShapeType="1"/>
            </p:cNvSpPr>
            <p:nvPr/>
          </p:nvSpPr>
          <p:spPr bwMode="auto">
            <a:xfrm>
              <a:off x="0" y="96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1" name="Rectangle 513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33872" name="Rectangle 514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2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73" name="Line 515"/>
            <p:cNvSpPr>
              <a:spLocks noChangeShapeType="1"/>
            </p:cNvSpPr>
            <p:nvPr/>
          </p:nvSpPr>
          <p:spPr bwMode="auto">
            <a:xfrm>
              <a:off x="265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4" name="Line 516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5" name="Line 517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6" name="Line 518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7" name="Line 519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8" name="Line 520"/>
            <p:cNvSpPr>
              <a:spLocks noChangeShapeType="1"/>
            </p:cNvSpPr>
            <p:nvPr/>
          </p:nvSpPr>
          <p:spPr bwMode="auto">
            <a:xfrm>
              <a:off x="606" y="105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79" name="Rectangle 535"/>
            <p:cNvSpPr>
              <a:spLocks noChangeArrowheads="1"/>
            </p:cNvSpPr>
            <p:nvPr/>
          </p:nvSpPr>
          <p:spPr bwMode="auto">
            <a:xfrm>
              <a:off x="1098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80" name="Rectangle 536"/>
            <p:cNvSpPr>
              <a:spLocks noChangeArrowheads="1"/>
            </p:cNvSpPr>
            <p:nvPr/>
          </p:nvSpPr>
          <p:spPr bwMode="auto">
            <a:xfrm>
              <a:off x="871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3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81" name="Line 537"/>
            <p:cNvSpPr>
              <a:spLocks noChangeShapeType="1"/>
            </p:cNvSpPr>
            <p:nvPr/>
          </p:nvSpPr>
          <p:spPr bwMode="auto">
            <a:xfrm>
              <a:off x="871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82" name="Line 538"/>
            <p:cNvSpPr>
              <a:spLocks noChangeShapeType="1"/>
            </p:cNvSpPr>
            <p:nvPr/>
          </p:nvSpPr>
          <p:spPr bwMode="auto">
            <a:xfrm>
              <a:off x="871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83" name="Line 539"/>
            <p:cNvSpPr>
              <a:spLocks noChangeShapeType="1"/>
            </p:cNvSpPr>
            <p:nvPr/>
          </p:nvSpPr>
          <p:spPr bwMode="auto">
            <a:xfrm>
              <a:off x="871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84" name="Line 540"/>
            <p:cNvSpPr>
              <a:spLocks noChangeShapeType="1"/>
            </p:cNvSpPr>
            <p:nvPr/>
          </p:nvSpPr>
          <p:spPr bwMode="auto">
            <a:xfrm>
              <a:off x="1098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85" name="Line 541"/>
            <p:cNvSpPr>
              <a:spLocks noChangeShapeType="1"/>
            </p:cNvSpPr>
            <p:nvPr/>
          </p:nvSpPr>
          <p:spPr bwMode="auto">
            <a:xfrm>
              <a:off x="132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</p:grpSp>
      <p:grpSp>
        <p:nvGrpSpPr>
          <p:cNvPr id="39115" name="Group 203"/>
          <p:cNvGrpSpPr/>
          <p:nvPr/>
        </p:nvGrpSpPr>
        <p:grpSpPr bwMode="auto">
          <a:xfrm>
            <a:off x="5364163" y="5243513"/>
            <a:ext cx="1141412" cy="457200"/>
            <a:chOff x="0" y="0"/>
            <a:chExt cx="719" cy="288"/>
          </a:xfrm>
        </p:grpSpPr>
        <p:sp>
          <p:nvSpPr>
            <p:cNvPr id="33861" name="Line 511"/>
            <p:cNvSpPr>
              <a:spLocks noChangeShapeType="1"/>
            </p:cNvSpPr>
            <p:nvPr/>
          </p:nvSpPr>
          <p:spPr bwMode="auto">
            <a:xfrm>
              <a:off x="0" y="153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2" name="Rectangle 521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63" name="Rectangle 522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4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64" name="Line 523"/>
            <p:cNvSpPr>
              <a:spLocks noChangeShapeType="1"/>
            </p:cNvSpPr>
            <p:nvPr/>
          </p:nvSpPr>
          <p:spPr bwMode="auto">
            <a:xfrm>
              <a:off x="265" y="0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5" name="Line 524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6" name="Line 525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7" name="Line 526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8" name="Line 527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9" name="Line 530"/>
            <p:cNvSpPr>
              <a:spLocks noChangeShapeType="1"/>
            </p:cNvSpPr>
            <p:nvPr/>
          </p:nvSpPr>
          <p:spPr bwMode="auto">
            <a:xfrm>
              <a:off x="265" y="288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</p:grpSp>
      <p:grpSp>
        <p:nvGrpSpPr>
          <p:cNvPr id="39125" name="Group 213"/>
          <p:cNvGrpSpPr/>
          <p:nvPr/>
        </p:nvGrpSpPr>
        <p:grpSpPr bwMode="auto">
          <a:xfrm>
            <a:off x="5364163" y="5700713"/>
            <a:ext cx="1141412" cy="395287"/>
            <a:chOff x="0" y="0"/>
            <a:chExt cx="719" cy="249"/>
          </a:xfrm>
        </p:grpSpPr>
        <p:sp>
          <p:nvSpPr>
            <p:cNvPr id="33854" name="Line 512"/>
            <p:cNvSpPr>
              <a:spLocks noChangeShapeType="1"/>
            </p:cNvSpPr>
            <p:nvPr/>
          </p:nvSpPr>
          <p:spPr bwMode="auto">
            <a:xfrm>
              <a:off x="0" y="105"/>
              <a:ext cx="265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55" name="Rectangle 528"/>
            <p:cNvSpPr>
              <a:spLocks noChangeArrowheads="1"/>
            </p:cNvSpPr>
            <p:nvPr/>
          </p:nvSpPr>
          <p:spPr bwMode="auto">
            <a:xfrm>
              <a:off x="492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^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56" name="Rectangle 529"/>
            <p:cNvSpPr>
              <a:spLocks noChangeArrowheads="1"/>
            </p:cNvSpPr>
            <p:nvPr/>
          </p:nvSpPr>
          <p:spPr bwMode="auto">
            <a:xfrm>
              <a:off x="265" y="0"/>
              <a:ext cx="227" cy="249"/>
            </a:xfrm>
            <a:prstGeom prst="rect">
              <a:avLst/>
            </a:prstGeom>
            <a:solidFill>
              <a:srgbClr val="CEDD83"/>
            </a:solidFill>
            <a:ln w="3175">
              <a:solidFill>
                <a:schemeClr val="bg2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chemeClr val="bg2"/>
                  </a:solidFill>
                </a:rPr>
                <a:t>1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33857" name="Line 531"/>
            <p:cNvSpPr>
              <a:spLocks noChangeShapeType="1"/>
            </p:cNvSpPr>
            <p:nvPr/>
          </p:nvSpPr>
          <p:spPr bwMode="auto">
            <a:xfrm>
              <a:off x="265" y="249"/>
              <a:ext cx="454" cy="0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58" name="Line 532"/>
            <p:cNvSpPr>
              <a:spLocks noChangeShapeType="1"/>
            </p:cNvSpPr>
            <p:nvPr/>
          </p:nvSpPr>
          <p:spPr bwMode="auto">
            <a:xfrm>
              <a:off x="265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59" name="Line 533"/>
            <p:cNvSpPr>
              <a:spLocks noChangeShapeType="1"/>
            </p:cNvSpPr>
            <p:nvPr/>
          </p:nvSpPr>
          <p:spPr bwMode="auto">
            <a:xfrm>
              <a:off x="492" y="0"/>
              <a:ext cx="0" cy="249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  <p:sp>
          <p:nvSpPr>
            <p:cNvPr id="33860" name="Line 534"/>
            <p:cNvSpPr>
              <a:spLocks noChangeShapeType="1"/>
            </p:cNvSpPr>
            <p:nvPr/>
          </p:nvSpPr>
          <p:spPr bwMode="auto">
            <a:xfrm>
              <a:off x="719" y="0"/>
              <a:ext cx="0" cy="249"/>
            </a:xfrm>
            <a:prstGeom prst="line">
              <a:avLst/>
            </a:prstGeom>
            <a:noFill/>
            <a:ln w="3175" cap="sq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000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3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3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3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3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45" grpId="0" bldLvl="0" animBg="1"/>
      <p:bldP spid="38946" grpId="0" bldLvl="0" animBg="1"/>
      <p:bldP spid="38947" grpId="0" bldLvl="0" animBg="1"/>
      <p:bldP spid="38948" grpId="0" bldLvl="0" animBg="1"/>
      <p:bldP spid="38949" grpId="0" bldLvl="0" animBg="1"/>
      <p:bldP spid="38991" grpId="0" autoUpdateAnimBg="0"/>
      <p:bldP spid="38993" grpId="0" autoUpdateAnimBg="0"/>
      <p:bldP spid="39044" grpId="0" autoUpdateAnimBg="0"/>
      <p:bldP spid="39045" grpId="0" autoUpdateAnimBg="0"/>
      <p:bldP spid="39077" grpId="0" autoUpdateAnimBg="0"/>
      <p:bldP spid="39096" grpId="0" autoUpdateAnimBg="0"/>
      <p:bldP spid="3909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4097"/>
          <p:cNvSpPr txBox="1"/>
          <p:nvPr/>
        </p:nvSpPr>
        <p:spPr>
          <a:xfrm>
            <a:off x="1485900" y="856615"/>
            <a:ext cx="92202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例题： 亲戚(Relations)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　　或许你不知道，你的某个朋友是你的亲戚。他可能是你的曾祖父的外公的女婿的外甥女的表姐的孙子。如果能得到完整的家谱，就可以判断两个人是否亲戚，但如果两个人的最近公共祖先与他们相隔好几代，使得家谱十分庞大，那么检验亲戚关系实非人力所能及。在这种情况下，最好的帮手就是计算机。你将得到一些亲戚关系的信息，如同Marry和Tom是亲戚，Tom和Ben是亲戚，等等。从这些信息中，你可以推出Marry和Ben 是亲戚。请写一个程序，对于亲戚关系的提问，快速给出答案。输入由两部分组成：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　　第一部分以N，M开始。N为问题涉及的人的个数(1 ≤ N ≤ 20000)。这些人的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编号为1,2,3,…,N。下面有M行(1 ≤ M ≤ 100000)，每行有两个数ai, bi，表示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已知ai和bi是亲戚。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　　第二部分以Q开始。以下Q行有Q个询问(1 ≤ Q ≤ 1 000 000)，每行为ci,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di，表示询问ci和di是否为亲戚。对于每个询问ci, di，若ci和di为亲戚，则输出Yes，否则输出No。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5" name="文本框 4098"/>
          <p:cNvSpPr txBox="1"/>
          <p:nvPr/>
        </p:nvSpPr>
        <p:spPr>
          <a:xfrm>
            <a:off x="167005" y="3200400"/>
            <a:ext cx="1198880" cy="32918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样例输入：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10 7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2 4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5 7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1 3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8 9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1 2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5 6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2 3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3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3 4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7 10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8 9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3076" name="文本框 4099"/>
          <p:cNvSpPr txBox="1"/>
          <p:nvPr/>
        </p:nvSpPr>
        <p:spPr>
          <a:xfrm>
            <a:off x="1485900" y="4164330"/>
            <a:ext cx="1198880" cy="13220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</a:rPr>
              <a:t>样例输出：</a:t>
            </a:r>
            <a:endParaRPr lang="zh-CN" altLang="en-US" sz="1600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Yes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No</a:t>
            </a:r>
            <a:endParaRPr lang="zh-CN" altLang="en-US" sz="16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Arial" panose="020B0604020202020204" pitchFamily="34" charset="0"/>
              </a:rPr>
              <a:t>Yes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4101" name="文本框 4100"/>
          <p:cNvSpPr txBox="1"/>
          <p:nvPr/>
        </p:nvSpPr>
        <p:spPr>
          <a:xfrm>
            <a:off x="3838575" y="5486400"/>
            <a:ext cx="6629400" cy="460375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floyd  时间复杂度为O(n</a:t>
            </a:r>
            <a:r>
              <a:rPr lang="zh-CN" altLang="en-US" sz="2400" baseline="30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2400" baseline="30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n&lt;=20000 不可行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并查集Disjoint Sets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并查集是一种树型的数据结构，用于处理一些不相交集合的合并问题。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并查集的主要操作有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1－合</a:t>
            </a:r>
            <a:r>
              <a:rPr lang="zh-CN" altLang="en-US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并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两个不相交集合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2－</a:t>
            </a:r>
            <a:r>
              <a:rPr lang="zh-CN" altLang="en-US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查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看两个元素是否属于同一个集合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716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ea typeface="微软雅黑" panose="020B0503020204020204" charset="-122"/>
              </a:rPr>
              <a:t>判断元素是否属于同一集合</a:t>
            </a:r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6147" name="文本占位符 7170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father[i]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表示元素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的父亲结点，如刚才那个图所示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2" name="椭圆 7171"/>
          <p:cNvSpPr/>
          <p:nvPr/>
        </p:nvSpPr>
        <p:spPr>
          <a:xfrm>
            <a:off x="4656138" y="2997200"/>
            <a:ext cx="503238" cy="50323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3" name="椭圆 7172"/>
          <p:cNvSpPr/>
          <p:nvPr/>
        </p:nvSpPr>
        <p:spPr>
          <a:xfrm>
            <a:off x="4151313" y="3860800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椭圆 7173"/>
          <p:cNvSpPr/>
          <p:nvPr/>
        </p:nvSpPr>
        <p:spPr>
          <a:xfrm>
            <a:off x="5232400" y="3860800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椭圆 7174"/>
          <p:cNvSpPr/>
          <p:nvPr/>
        </p:nvSpPr>
        <p:spPr>
          <a:xfrm>
            <a:off x="5664200" y="4797425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椭圆 7175"/>
          <p:cNvSpPr/>
          <p:nvPr/>
        </p:nvSpPr>
        <p:spPr>
          <a:xfrm>
            <a:off x="5664200" y="5876925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3" name="直接连接符 7176"/>
          <p:cNvSpPr/>
          <p:nvPr/>
        </p:nvSpPr>
        <p:spPr>
          <a:xfrm flipV="1">
            <a:off x="4583113" y="3429000"/>
            <a:ext cx="2159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4" name="直接连接符 7177"/>
          <p:cNvSpPr/>
          <p:nvPr/>
        </p:nvSpPr>
        <p:spPr>
          <a:xfrm flipH="1" flipV="1">
            <a:off x="5016500" y="3429000"/>
            <a:ext cx="287338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5" name="直接连接符 7178"/>
          <p:cNvSpPr/>
          <p:nvPr/>
        </p:nvSpPr>
        <p:spPr>
          <a:xfrm flipH="1" flipV="1">
            <a:off x="5591175" y="4365625"/>
            <a:ext cx="2159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6" name="直接连接符 7179"/>
          <p:cNvSpPr/>
          <p:nvPr/>
        </p:nvSpPr>
        <p:spPr>
          <a:xfrm flipV="1">
            <a:off x="5951538" y="5300663"/>
            <a:ext cx="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1" name="文本框 7180"/>
          <p:cNvSpPr txBox="1"/>
          <p:nvPr/>
        </p:nvSpPr>
        <p:spPr>
          <a:xfrm>
            <a:off x="7104063" y="2986088"/>
            <a:ext cx="2376488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3200" kern="1200" cap="none" spc="0" normalizeH="0" baseline="0" noProof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faher[1]=1</a:t>
            </a:r>
            <a:endParaRPr kumimoji="0" lang="en-US" altLang="en-US" sz="3200" kern="1200" cap="none" spc="0" normalizeH="0" baseline="0" noProof="1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7182" name="文本框 7181"/>
          <p:cNvSpPr txBox="1"/>
          <p:nvPr/>
        </p:nvSpPr>
        <p:spPr>
          <a:xfrm>
            <a:off x="7104063" y="3716338"/>
            <a:ext cx="2376488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kern="1200" cap="none" spc="0" normalizeH="0" baseline="0" noProof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faher[2]=1</a:t>
            </a:r>
            <a:endParaRPr kumimoji="0" lang="en-US" altLang="zh-CN" sz="3200" kern="1200" cap="none" spc="0" normalizeH="0" baseline="0" noProof="1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7183" name="文本框 7182"/>
          <p:cNvSpPr txBox="1"/>
          <p:nvPr/>
        </p:nvSpPr>
        <p:spPr>
          <a:xfrm>
            <a:off x="7104063" y="4365625"/>
            <a:ext cx="2376488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kern="1200" cap="none" spc="0" normalizeH="0" baseline="0" noProof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faher[3]=1</a:t>
            </a:r>
            <a:endParaRPr kumimoji="0" lang="en-US" altLang="zh-CN" sz="3200" kern="1200" cap="none" spc="0" normalizeH="0" baseline="0" noProof="1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7184" name="文本框 7183"/>
          <p:cNvSpPr txBox="1"/>
          <p:nvPr/>
        </p:nvSpPr>
        <p:spPr>
          <a:xfrm>
            <a:off x="7104063" y="5084763"/>
            <a:ext cx="2376488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kern="1200" cap="none" spc="0" normalizeH="0" baseline="0" noProof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faher[4]=5</a:t>
            </a:r>
            <a:endParaRPr kumimoji="0" lang="en-US" altLang="zh-CN" sz="3200" kern="1200" cap="none" spc="0" normalizeH="0" baseline="0" noProof="1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7185" name="文本框 7184"/>
          <p:cNvSpPr txBox="1"/>
          <p:nvPr/>
        </p:nvSpPr>
        <p:spPr>
          <a:xfrm>
            <a:off x="7104063" y="5876925"/>
            <a:ext cx="2376488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kern="1200" cap="none" spc="0" normalizeH="0" baseline="0" noProof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faher[5]=3</a:t>
            </a:r>
            <a:endParaRPr kumimoji="0" lang="en-US" altLang="zh-CN" sz="3200" kern="1200" cap="none" spc="0" normalizeH="0" baseline="0" noProof="1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12290"/>
          <p:cNvSpPr>
            <a:spLocks noGrp="1"/>
          </p:cNvSpPr>
          <p:nvPr>
            <p:ph idx="1"/>
          </p:nvPr>
        </p:nvSpPr>
        <p:spPr>
          <a:xfrm>
            <a:off x="1905000" y="1295400"/>
            <a:ext cx="8229600" cy="4419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int getfather(int v)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//查阅元素v的父亲，即查看元素v所在集合的根节点</a:t>
            </a:r>
            <a:endParaRPr lang="zh-CN" altLang="en-US" sz="16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{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if (father[v]==v) return v; 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//v本身为根节点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else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{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		    </a:t>
            </a:r>
            <a:r>
              <a:rPr lang="zh-CN" altLang="en-US" sz="2800" dirty="0"/>
              <a:t>father[v]=getfather(father[v]);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      return father[v];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}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}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接连接符 6145"/>
          <p:cNvSpPr/>
          <p:nvPr/>
        </p:nvSpPr>
        <p:spPr>
          <a:xfrm flipH="1" flipV="1">
            <a:off x="4872038" y="2060575"/>
            <a:ext cx="287337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3" name="标题 614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ea typeface="微软雅黑" panose="020B0503020204020204" charset="-122"/>
              </a:rPr>
              <a:t>元素的合并图示</a:t>
            </a:r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6148" name="椭圆 6147"/>
          <p:cNvSpPr/>
          <p:nvPr/>
        </p:nvSpPr>
        <p:spPr>
          <a:xfrm>
            <a:off x="4440238" y="1557338"/>
            <a:ext cx="503238" cy="50323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椭圆 6148"/>
          <p:cNvSpPr/>
          <p:nvPr/>
        </p:nvSpPr>
        <p:spPr>
          <a:xfrm>
            <a:off x="6672263" y="1557338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椭圆 6149"/>
          <p:cNvSpPr/>
          <p:nvPr/>
        </p:nvSpPr>
        <p:spPr>
          <a:xfrm>
            <a:off x="5591175" y="1557338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1" name="直接连接符 6150"/>
          <p:cNvSpPr/>
          <p:nvPr/>
        </p:nvSpPr>
        <p:spPr>
          <a:xfrm flipV="1">
            <a:off x="4295775" y="2060575"/>
            <a:ext cx="2159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2" name="椭圆 6151"/>
          <p:cNvSpPr/>
          <p:nvPr/>
        </p:nvSpPr>
        <p:spPr>
          <a:xfrm>
            <a:off x="7751763" y="1557338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3" name="椭圆 6152"/>
          <p:cNvSpPr/>
          <p:nvPr/>
        </p:nvSpPr>
        <p:spPr>
          <a:xfrm>
            <a:off x="8904288" y="1557338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4" name="文本框 6153"/>
          <p:cNvSpPr txBox="1"/>
          <p:nvPr/>
        </p:nvSpPr>
        <p:spPr>
          <a:xfrm>
            <a:off x="7896225" y="3789363"/>
            <a:ext cx="2449513" cy="279971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合并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1</a:t>
            </a: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和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2</a:t>
            </a:r>
            <a:endParaRPr kumimoji="0" lang="en-US" altLang="zh-CN" sz="32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合并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1</a:t>
            </a: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和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3</a:t>
            </a:r>
            <a:endParaRPr kumimoji="0" lang="en-US" altLang="zh-CN" sz="32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合并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5</a:t>
            </a: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和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4</a:t>
            </a:r>
            <a:endParaRPr kumimoji="0" lang="en-US" altLang="zh-CN" sz="32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合并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5</a:t>
            </a:r>
            <a:r>
              <a:rPr kumimoji="0" lang="zh-CN" altLang="en-US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和</a:t>
            </a:r>
            <a:r>
              <a:rPr kumimoji="0" lang="en-US" altLang="zh-CN" sz="3200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3</a:t>
            </a:r>
            <a:endParaRPr kumimoji="0" lang="en-US" altLang="zh-CN" sz="32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55" name="直接连接符 6154"/>
          <p:cNvSpPr/>
          <p:nvPr/>
        </p:nvSpPr>
        <p:spPr>
          <a:xfrm flipV="1">
            <a:off x="9191625" y="2133600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6" name="直接连接符 6155"/>
          <p:cNvSpPr/>
          <p:nvPr/>
        </p:nvSpPr>
        <p:spPr>
          <a:xfrm flipH="1" flipV="1">
            <a:off x="5448300" y="2997200"/>
            <a:ext cx="287338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96 -0.000004 L -0.040248 -0.000004 C -0.081918 -0.000004 -0.132778 0.038850 -0.132778 0.070760 L -0.132778 0.141510 " pathEditMode="relative" rAng="0" ptsTypes="FfFF">
                                      <p:cBhvr>
                                        <p:cTn id="1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0" y="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317 -0.004633 L -0.053578 -0.004633 C -0.093507 -0.004633 -0.141947 0.033990 -0.141947 0.066130 L -0.141947 0.136880 " pathEditMode="relative" rAng="0" ptsTypes="FfFF">
                                      <p:cBhvr>
                                        <p:cTn id="23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0" y="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709 0.004626 L 0.032052 0.004626 C 0.061042 0.004626 0.097152 0.043250 0.097152 0.075390 L 0.097152 0.146140 " pathEditMode="relative" rAng="0" ptsTypes="FfFF">
                                      <p:cBhvr>
                                        <p:cTn id="35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00" y="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1 -0.002319 L -0.102257 -0.002319 C -0.182807 -0.002319 -0.281247 0.076765 -0.281247 0.141275 L -0.281247 0.286015 " pathEditMode="relative" rAng="0" ptsTypes="FfFF">
                                      <p:cBhvr>
                                        <p:cTn id="47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0" y="144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287 0.118269 L -0.006963 0.118269 C -0.088733 0.118269 -0.187863 0.198499 -0.187863 0.264629 L -0.187863 0.411909 " pathEditMode="relative" rAng="0" ptsTypes="FfFF">
                                      <p:cBhvr>
                                        <p:cTn id="4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147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738 0.002316 L -0.101330 0.002316 C -0.182580 0.002316 -0.282410 0.081615 -0.282410 0.146355 L -0.282410 0.290635 " pathEditMode="relative" rAng="0" ptsTypes="FfFF">
                                      <p:cBhvr>
                                        <p:cTn id="51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ldLvl="0" animBg="1"/>
      <p:bldP spid="6150" grpId="0" bldLvl="0" animBg="1"/>
      <p:bldP spid="6152" grpId="0" bldLvl="0" animBg="1"/>
      <p:bldP spid="6152" grpId="1" bldLvl="0" animBg="1"/>
      <p:bldP spid="615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4337"/>
          <p:cNvSpPr>
            <a:spLocks noGrp="1"/>
          </p:cNvSpPr>
          <p:nvPr>
            <p:ph type="title"/>
          </p:nvPr>
        </p:nvSpPr>
        <p:spPr>
          <a:xfrm>
            <a:off x="1676718" y="690880"/>
            <a:ext cx="8837612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2300" b="1" dirty="0">
                <a:ea typeface="微软雅黑" panose="020B0503020204020204" charset="-122"/>
              </a:rPr>
              <a:t>判断</a:t>
            </a:r>
            <a:r>
              <a:rPr lang="zh-CN" altLang="en-US" sz="2300" dirty="0">
                <a:ea typeface="微软雅黑" panose="020B0503020204020204" charset="-122"/>
              </a:rPr>
              <a:t>两个元素是否位于同一集合,如果不在同一集合，</a:t>
            </a:r>
            <a:r>
              <a:rPr lang="zh-CN" altLang="en-US" sz="2300" b="1" dirty="0">
                <a:ea typeface="微软雅黑" panose="020B0503020204020204" charset="-122"/>
              </a:rPr>
              <a:t>合并</a:t>
            </a:r>
            <a:r>
              <a:rPr lang="zh-CN" altLang="en-US" sz="2300" dirty="0">
                <a:ea typeface="微软雅黑" panose="020B0503020204020204" charset="-122"/>
              </a:rPr>
              <a:t>两个集合</a:t>
            </a:r>
            <a:endParaRPr lang="zh-CN" altLang="en-US" sz="2300" dirty="0">
              <a:ea typeface="微软雅黑" panose="020B0503020204020204" charset="-122"/>
            </a:endParaRPr>
          </a:p>
        </p:txBody>
      </p:sp>
      <p:sp>
        <p:nvSpPr>
          <p:cNvPr id="13315" name="文本占位符 1433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bool Merge(int x,int y)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{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int  fx,fy 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fx = getfather(x);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fy = getfather(y);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if (fx==fy) return true;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else 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{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         father[fx] = fy;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//合并两个集合</a:t>
            </a:r>
            <a:endParaRPr lang="zh-CN" altLang="en-US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         return false;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}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DA4225E-B67F-4F3E-B96E-78B7126F56B3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819" name="灯片编号占位符 4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AA84F0C0-4335-4E59-A12F-743A3B78F628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5844" name="Group 4"/>
          <p:cNvGrpSpPr/>
          <p:nvPr/>
        </p:nvGrpSpPr>
        <p:grpSpPr bwMode="auto">
          <a:xfrm>
            <a:off x="2405063" y="1341438"/>
            <a:ext cx="7400925" cy="3484562"/>
            <a:chOff x="0" y="0"/>
            <a:chExt cx="4662" cy="2195"/>
          </a:xfrm>
        </p:grpSpPr>
        <p:sp>
          <p:nvSpPr>
            <p:cNvPr id="34824" name="Rectangle 4" descr="羊皮纸"/>
            <p:cNvSpPr>
              <a:spLocks noChangeArrowheads="1"/>
            </p:cNvSpPr>
            <p:nvPr/>
          </p:nvSpPr>
          <p:spPr bwMode="auto">
            <a:xfrm>
              <a:off x="1572" y="320"/>
              <a:ext cx="624" cy="1344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0"/>
            </a:p>
          </p:txBody>
        </p:sp>
        <p:grpSp>
          <p:nvGrpSpPr>
            <p:cNvPr id="34825" name="Group 6"/>
            <p:cNvGrpSpPr/>
            <p:nvPr/>
          </p:nvGrpSpPr>
          <p:grpSpPr bwMode="auto">
            <a:xfrm>
              <a:off x="0" y="220"/>
              <a:ext cx="1199" cy="1433"/>
              <a:chOff x="0" y="0"/>
              <a:chExt cx="1199" cy="1433"/>
            </a:xfrm>
          </p:grpSpPr>
          <p:grpSp>
            <p:nvGrpSpPr>
              <p:cNvPr id="34865" name="Group 7"/>
              <p:cNvGrpSpPr/>
              <p:nvPr/>
            </p:nvGrpSpPr>
            <p:grpSpPr bwMode="auto">
              <a:xfrm>
                <a:off x="96" y="169"/>
                <a:ext cx="1008" cy="1113"/>
                <a:chOff x="0" y="0"/>
                <a:chExt cx="1008" cy="1113"/>
              </a:xfrm>
            </p:grpSpPr>
            <p:sp>
              <p:nvSpPr>
                <p:cNvPr id="34871" name="Line 5"/>
                <p:cNvSpPr>
                  <a:spLocks noChangeShapeType="1"/>
                </p:cNvSpPr>
                <p:nvPr/>
              </p:nvSpPr>
              <p:spPr bwMode="auto">
                <a:xfrm>
                  <a:off x="864" y="304"/>
                  <a:ext cx="0" cy="556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4000"/>
                </a:p>
              </p:txBody>
            </p:sp>
            <p:sp>
              <p:nvSpPr>
                <p:cNvPr id="34872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48" y="253"/>
                  <a:ext cx="520" cy="611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4000"/>
                </a:p>
              </p:txBody>
            </p:sp>
            <p:sp>
              <p:nvSpPr>
                <p:cNvPr id="3487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57" y="319"/>
                  <a:ext cx="0" cy="499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4000"/>
                </a:p>
              </p:txBody>
            </p:sp>
            <p:sp>
              <p:nvSpPr>
                <p:cNvPr id="34874" name="Oval 8" descr="羊皮纸"/>
                <p:cNvSpPr>
                  <a:spLocks noChangeArrowheads="1"/>
                </p:cNvSpPr>
                <p:nvPr/>
              </p:nvSpPr>
              <p:spPr bwMode="auto">
                <a:xfrm>
                  <a:off x="0" y="809"/>
                  <a:ext cx="288" cy="304"/>
                </a:xfrm>
                <a:prstGeom prst="ellipse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rgbClr val="CC3300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ea typeface="SimSun" panose="02010600030101010101" pitchFamily="2" charset="-122"/>
                    </a:rPr>
                    <a:t>B</a:t>
                  </a:r>
                  <a:endParaRPr lang="en-US" altLang="zh-CN" sz="240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4875" name="Oval 9" descr="羊皮纸"/>
                <p:cNvSpPr>
                  <a:spLocks noChangeArrowheads="1"/>
                </p:cNvSpPr>
                <p:nvPr/>
              </p:nvSpPr>
              <p:spPr bwMode="auto">
                <a:xfrm>
                  <a:off x="5" y="0"/>
                  <a:ext cx="288" cy="304"/>
                </a:xfrm>
                <a:prstGeom prst="ellipse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rgbClr val="CC3300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ea typeface="SimSun" panose="02010600030101010101" pitchFamily="2" charset="-122"/>
                    </a:rPr>
                    <a:t>A</a:t>
                  </a:r>
                  <a:endParaRPr lang="en-US" altLang="zh-CN" sz="240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4876" name="Oval 10" descr="羊皮纸"/>
                <p:cNvSpPr>
                  <a:spLocks noChangeArrowheads="1"/>
                </p:cNvSpPr>
                <p:nvPr/>
              </p:nvSpPr>
              <p:spPr bwMode="auto">
                <a:xfrm>
                  <a:off x="720" y="809"/>
                  <a:ext cx="288" cy="304"/>
                </a:xfrm>
                <a:prstGeom prst="ellipse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rgbClr val="CC3300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ea typeface="SimSun" panose="02010600030101010101" pitchFamily="2" charset="-122"/>
                    </a:rPr>
                    <a:t>C</a:t>
                  </a:r>
                  <a:endParaRPr lang="en-US" altLang="zh-CN" sz="240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4877" name="Oval 11" descr="羊皮纸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288" cy="304"/>
                </a:xfrm>
                <a:prstGeom prst="ellipse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rgbClr val="CC3300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800" b="1">
                      <a:ea typeface="SimSun" panose="02010600030101010101" pitchFamily="2" charset="-122"/>
                    </a:rPr>
                    <a:t>D</a:t>
                  </a:r>
                  <a:endParaRPr lang="en-US" altLang="zh-CN" sz="240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34878" name="Line 12"/>
                <p:cNvSpPr>
                  <a:spLocks noChangeShapeType="1"/>
                </p:cNvSpPr>
                <p:nvPr/>
              </p:nvSpPr>
              <p:spPr bwMode="auto">
                <a:xfrm>
                  <a:off x="288" y="152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4000"/>
                </a:p>
              </p:txBody>
            </p:sp>
            <p:sp>
              <p:nvSpPr>
                <p:cNvPr id="34879" name="Line 13"/>
                <p:cNvSpPr>
                  <a:spLocks noChangeShapeType="1"/>
                </p:cNvSpPr>
                <p:nvPr/>
              </p:nvSpPr>
              <p:spPr bwMode="auto">
                <a:xfrm>
                  <a:off x="288" y="961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4000"/>
                </a:p>
              </p:txBody>
            </p:sp>
          </p:grpSp>
          <p:sp>
            <p:nvSpPr>
              <p:cNvPr id="34866" name="Text Box 14"/>
              <p:cNvSpPr txBox="1">
                <a:spLocks noChangeArrowheads="1"/>
              </p:cNvSpPr>
              <p:nvPr/>
            </p:nvSpPr>
            <p:spPr bwMode="auto">
              <a:xfrm>
                <a:off x="480" y="0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SimSun" panose="02010600030101010101" pitchFamily="2" charset="-122"/>
                  </a:rPr>
                  <a:t>6</a:t>
                </a:r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  <p:sp>
            <p:nvSpPr>
              <p:cNvPr id="34867" name="Text Box 15"/>
              <p:cNvSpPr txBox="1">
                <a:spLocks noChangeArrowheads="1"/>
              </p:cNvSpPr>
              <p:nvPr/>
            </p:nvSpPr>
            <p:spPr bwMode="auto">
              <a:xfrm>
                <a:off x="480" y="393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SimSun" panose="02010600030101010101" pitchFamily="2" charset="-122"/>
                  </a:rPr>
                  <a:t>9</a:t>
                </a:r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  <p:sp>
            <p:nvSpPr>
              <p:cNvPr id="34868" name="Text Box 16"/>
              <p:cNvSpPr txBox="1">
                <a:spLocks noChangeArrowheads="1"/>
              </p:cNvSpPr>
              <p:nvPr/>
            </p:nvSpPr>
            <p:spPr bwMode="auto">
              <a:xfrm>
                <a:off x="0" y="537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SimSun" panose="02010600030101010101" pitchFamily="2" charset="-122"/>
                  </a:rPr>
                  <a:t>5</a:t>
                </a:r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  <p:sp>
            <p:nvSpPr>
              <p:cNvPr id="34869" name="Text Box 17"/>
              <p:cNvSpPr txBox="1">
                <a:spLocks noChangeArrowheads="1"/>
              </p:cNvSpPr>
              <p:nvPr/>
            </p:nvSpPr>
            <p:spPr bwMode="auto">
              <a:xfrm>
                <a:off x="972" y="537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SimSun" panose="02010600030101010101" pitchFamily="2" charset="-122"/>
                  </a:rPr>
                  <a:t>2</a:t>
                </a:r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  <p:sp>
            <p:nvSpPr>
              <p:cNvPr id="34870" name="Text Box 18"/>
              <p:cNvSpPr txBox="1">
                <a:spLocks noChangeArrowheads="1"/>
              </p:cNvSpPr>
              <p:nvPr/>
            </p:nvSpPr>
            <p:spPr bwMode="auto">
              <a:xfrm>
                <a:off x="528" y="1104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  <a:ea typeface="SimSun" panose="02010600030101010101" pitchFamily="2" charset="-122"/>
                  </a:rPr>
                  <a:t>8</a:t>
                </a:r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34826" name="Text Box 19"/>
            <p:cNvSpPr txBox="1">
              <a:spLocks noChangeArrowheads="1"/>
            </p:cNvSpPr>
            <p:nvPr/>
          </p:nvSpPr>
          <p:spPr bwMode="auto">
            <a:xfrm>
              <a:off x="1463" y="0"/>
              <a:ext cx="84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ea typeface="SimSun" panose="02010600030101010101" pitchFamily="2" charset="-122"/>
                </a:rPr>
                <a:t>data adj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34827" name="Line 20"/>
            <p:cNvSpPr>
              <a:spLocks noChangeShapeType="1"/>
            </p:cNvSpPr>
            <p:nvPr/>
          </p:nvSpPr>
          <p:spPr bwMode="auto">
            <a:xfrm>
              <a:off x="1908" y="326"/>
              <a:ext cx="0" cy="1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28" name="Text Box 21"/>
            <p:cNvSpPr txBox="1">
              <a:spLocks noChangeArrowheads="1"/>
            </p:cNvSpPr>
            <p:nvPr/>
          </p:nvSpPr>
          <p:spPr bwMode="auto">
            <a:xfrm>
              <a:off x="1607" y="296"/>
              <a:ext cx="277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SimSun" panose="02010600030101010101" pitchFamily="2" charset="-122"/>
                </a:rPr>
                <a:t>A</a:t>
              </a:r>
              <a:endParaRPr lang="en-US" altLang="zh-CN" sz="2800" b="1"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SimSun" panose="02010600030101010101" pitchFamily="2" charset="-122"/>
                </a:rPr>
                <a:t>B</a:t>
              </a:r>
              <a:endParaRPr lang="en-US" altLang="zh-CN" sz="2800" b="1"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SimSun" panose="02010600030101010101" pitchFamily="2" charset="-122"/>
                </a:rPr>
                <a:t>C</a:t>
              </a:r>
              <a:endParaRPr lang="en-US" altLang="zh-CN" sz="2800" b="1"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15000"/>
                </a:spcBef>
              </a:pPr>
              <a:r>
                <a:rPr lang="en-US" altLang="zh-CN" sz="2800" b="1">
                  <a:ea typeface="SimSun" panose="02010600030101010101" pitchFamily="2" charset="-122"/>
                </a:rPr>
                <a:t>D</a:t>
              </a:r>
              <a:endParaRPr lang="en-US" altLang="zh-CN" sz="2800">
                <a:ea typeface="SimSun" panose="02010600030101010101" pitchFamily="2" charset="-122"/>
              </a:endParaRPr>
            </a:p>
          </p:txBody>
        </p:sp>
        <p:sp>
          <p:nvSpPr>
            <p:cNvPr id="34829" name="Line 22"/>
            <p:cNvSpPr>
              <a:spLocks noChangeShapeType="1"/>
            </p:cNvSpPr>
            <p:nvPr/>
          </p:nvSpPr>
          <p:spPr bwMode="auto">
            <a:xfrm>
              <a:off x="1572" y="6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30" name="Line 23"/>
            <p:cNvSpPr>
              <a:spLocks noChangeShapeType="1"/>
            </p:cNvSpPr>
            <p:nvPr/>
          </p:nvSpPr>
          <p:spPr bwMode="auto">
            <a:xfrm>
              <a:off x="1572" y="9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31" name="Text Box 24"/>
            <p:cNvSpPr txBox="1">
              <a:spLocks noChangeArrowheads="1"/>
            </p:cNvSpPr>
            <p:nvPr/>
          </p:nvSpPr>
          <p:spPr bwMode="auto">
            <a:xfrm>
              <a:off x="1344" y="277"/>
              <a:ext cx="227" cy="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9900"/>
                  </a:solidFill>
                  <a:ea typeface="SimSun" panose="02010600030101010101" pitchFamily="2" charset="-122"/>
                </a:rPr>
                <a:t>0</a:t>
              </a:r>
              <a:endParaRPr lang="en-US" altLang="zh-CN" sz="2800" b="1">
                <a:solidFill>
                  <a:srgbClr val="009900"/>
                </a:solidFill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9900"/>
                  </a:solidFill>
                  <a:ea typeface="SimSun" panose="02010600030101010101" pitchFamily="2" charset="-122"/>
                </a:rPr>
                <a:t>1</a:t>
              </a:r>
              <a:endParaRPr lang="en-US" altLang="zh-CN" sz="2800" b="1">
                <a:solidFill>
                  <a:srgbClr val="009900"/>
                </a:solidFill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9900"/>
                  </a:solidFill>
                  <a:ea typeface="SimSun" panose="02010600030101010101" pitchFamily="2" charset="-122"/>
                </a:rPr>
                <a:t>2</a:t>
              </a:r>
              <a:endParaRPr lang="en-US" altLang="zh-CN" sz="2800" b="1">
                <a:solidFill>
                  <a:srgbClr val="009900"/>
                </a:solidFill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9900"/>
                  </a:solidFill>
                  <a:ea typeface="SimSun" panose="02010600030101010101" pitchFamily="2" charset="-122"/>
                </a:rPr>
                <a:t>3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34832" name="Line 25"/>
            <p:cNvSpPr>
              <a:spLocks noChangeShapeType="1"/>
            </p:cNvSpPr>
            <p:nvPr/>
          </p:nvSpPr>
          <p:spPr bwMode="auto">
            <a:xfrm>
              <a:off x="2052" y="470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33" name="Line 26"/>
            <p:cNvSpPr>
              <a:spLocks noChangeShapeType="1"/>
            </p:cNvSpPr>
            <p:nvPr/>
          </p:nvSpPr>
          <p:spPr bwMode="auto">
            <a:xfrm>
              <a:off x="2052" y="854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34" name="Rectangle 27" descr="羊皮纸"/>
            <p:cNvSpPr>
              <a:spLocks noChangeArrowheads="1"/>
            </p:cNvSpPr>
            <p:nvPr/>
          </p:nvSpPr>
          <p:spPr bwMode="auto">
            <a:xfrm>
              <a:off x="2532" y="326"/>
              <a:ext cx="864" cy="28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4835" name="Text Box 28"/>
            <p:cNvSpPr txBox="1">
              <a:spLocks noChangeArrowheads="1"/>
            </p:cNvSpPr>
            <p:nvPr/>
          </p:nvSpPr>
          <p:spPr bwMode="auto">
            <a:xfrm>
              <a:off x="2336" y="0"/>
              <a:ext cx="127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ea typeface="SimSun" panose="02010600030101010101" pitchFamily="2" charset="-122"/>
                </a:rPr>
                <a:t>dest cost link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34836" name="Line 29"/>
            <p:cNvSpPr>
              <a:spLocks noChangeShapeType="1"/>
            </p:cNvSpPr>
            <p:nvPr/>
          </p:nvSpPr>
          <p:spPr bwMode="auto">
            <a:xfrm>
              <a:off x="2820" y="32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37" name="Rectangle 30" descr="羊皮纸"/>
            <p:cNvSpPr>
              <a:spLocks noChangeArrowheads="1"/>
            </p:cNvSpPr>
            <p:nvPr/>
          </p:nvSpPr>
          <p:spPr bwMode="auto">
            <a:xfrm>
              <a:off x="2532" y="704"/>
              <a:ext cx="864" cy="28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4838" name="Line 31"/>
            <p:cNvSpPr>
              <a:spLocks noChangeShapeType="1"/>
            </p:cNvSpPr>
            <p:nvPr/>
          </p:nvSpPr>
          <p:spPr bwMode="auto">
            <a:xfrm>
              <a:off x="2820" y="71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39" name="Text Box 32"/>
            <p:cNvSpPr txBox="1">
              <a:spLocks noChangeArrowheads="1"/>
            </p:cNvSpPr>
            <p:nvPr/>
          </p:nvSpPr>
          <p:spPr bwMode="auto">
            <a:xfrm>
              <a:off x="3108" y="608"/>
              <a:ext cx="40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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34840" name="Line 33"/>
            <p:cNvSpPr>
              <a:spLocks noChangeShapeType="1"/>
            </p:cNvSpPr>
            <p:nvPr/>
          </p:nvSpPr>
          <p:spPr bwMode="auto">
            <a:xfrm>
              <a:off x="1572" y="13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1" name="Line 34"/>
            <p:cNvSpPr>
              <a:spLocks noChangeShapeType="1"/>
            </p:cNvSpPr>
            <p:nvPr/>
          </p:nvSpPr>
          <p:spPr bwMode="auto">
            <a:xfrm>
              <a:off x="3108" y="3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2" name="Line 35"/>
            <p:cNvSpPr>
              <a:spLocks noChangeShapeType="1"/>
            </p:cNvSpPr>
            <p:nvPr/>
          </p:nvSpPr>
          <p:spPr bwMode="auto">
            <a:xfrm>
              <a:off x="3108" y="7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3" name="Rectangle 36" descr="羊皮纸"/>
            <p:cNvSpPr>
              <a:spLocks noChangeArrowheads="1"/>
            </p:cNvSpPr>
            <p:nvPr/>
          </p:nvSpPr>
          <p:spPr bwMode="auto">
            <a:xfrm>
              <a:off x="3684" y="326"/>
              <a:ext cx="864" cy="28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4844" name="Line 37"/>
            <p:cNvSpPr>
              <a:spLocks noChangeShapeType="1"/>
            </p:cNvSpPr>
            <p:nvPr/>
          </p:nvSpPr>
          <p:spPr bwMode="auto">
            <a:xfrm>
              <a:off x="3972" y="32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5" name="Line 38"/>
            <p:cNvSpPr>
              <a:spLocks noChangeShapeType="1"/>
            </p:cNvSpPr>
            <p:nvPr/>
          </p:nvSpPr>
          <p:spPr bwMode="auto">
            <a:xfrm>
              <a:off x="4260" y="3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6" name="Rectangle 39" descr="羊皮纸"/>
            <p:cNvSpPr>
              <a:spLocks noChangeArrowheads="1"/>
            </p:cNvSpPr>
            <p:nvPr/>
          </p:nvSpPr>
          <p:spPr bwMode="auto">
            <a:xfrm>
              <a:off x="2532" y="1088"/>
              <a:ext cx="864" cy="28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4847" name="Line 40"/>
            <p:cNvSpPr>
              <a:spLocks noChangeShapeType="1"/>
            </p:cNvSpPr>
            <p:nvPr/>
          </p:nvSpPr>
          <p:spPr bwMode="auto">
            <a:xfrm>
              <a:off x="2820" y="10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8" name="Line 41"/>
            <p:cNvSpPr>
              <a:spLocks noChangeShapeType="1"/>
            </p:cNvSpPr>
            <p:nvPr/>
          </p:nvSpPr>
          <p:spPr bwMode="auto">
            <a:xfrm>
              <a:off x="3108" y="10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49" name="Rectangle 42" descr="羊皮纸"/>
            <p:cNvSpPr>
              <a:spLocks noChangeArrowheads="1"/>
            </p:cNvSpPr>
            <p:nvPr/>
          </p:nvSpPr>
          <p:spPr bwMode="auto">
            <a:xfrm>
              <a:off x="2532" y="1472"/>
              <a:ext cx="864" cy="28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4850" name="Line 43"/>
            <p:cNvSpPr>
              <a:spLocks noChangeShapeType="1"/>
            </p:cNvSpPr>
            <p:nvPr/>
          </p:nvSpPr>
          <p:spPr bwMode="auto">
            <a:xfrm>
              <a:off x="2820" y="14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51" name="Line 44"/>
            <p:cNvSpPr>
              <a:spLocks noChangeShapeType="1"/>
            </p:cNvSpPr>
            <p:nvPr/>
          </p:nvSpPr>
          <p:spPr bwMode="auto">
            <a:xfrm>
              <a:off x="3108" y="146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52" name="Line 45"/>
            <p:cNvSpPr>
              <a:spLocks noChangeShapeType="1"/>
            </p:cNvSpPr>
            <p:nvPr/>
          </p:nvSpPr>
          <p:spPr bwMode="auto">
            <a:xfrm>
              <a:off x="2052" y="1184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53" name="Line 46"/>
            <p:cNvSpPr>
              <a:spLocks noChangeShapeType="1"/>
            </p:cNvSpPr>
            <p:nvPr/>
          </p:nvSpPr>
          <p:spPr bwMode="auto">
            <a:xfrm>
              <a:off x="2052" y="1472"/>
              <a:ext cx="480" cy="1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54" name="Text Box 47"/>
            <p:cNvSpPr txBox="1">
              <a:spLocks noChangeArrowheads="1"/>
            </p:cNvSpPr>
            <p:nvPr/>
          </p:nvSpPr>
          <p:spPr bwMode="auto">
            <a:xfrm>
              <a:off x="3108" y="992"/>
              <a:ext cx="40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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34855" name="Text Box 48"/>
            <p:cNvSpPr txBox="1">
              <a:spLocks noChangeArrowheads="1"/>
            </p:cNvSpPr>
            <p:nvPr/>
          </p:nvSpPr>
          <p:spPr bwMode="auto">
            <a:xfrm>
              <a:off x="3108" y="1376"/>
              <a:ext cx="40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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34856" name="Text Box 49"/>
            <p:cNvSpPr txBox="1">
              <a:spLocks noChangeArrowheads="1"/>
            </p:cNvSpPr>
            <p:nvPr/>
          </p:nvSpPr>
          <p:spPr bwMode="auto">
            <a:xfrm>
              <a:off x="4258" y="224"/>
              <a:ext cx="40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CC33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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34857" name="Line 50"/>
            <p:cNvSpPr>
              <a:spLocks noChangeShapeType="1"/>
            </p:cNvSpPr>
            <p:nvPr/>
          </p:nvSpPr>
          <p:spPr bwMode="auto">
            <a:xfrm>
              <a:off x="3252" y="464"/>
              <a:ext cx="43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34858" name="Text Box 51"/>
            <p:cNvSpPr txBox="1">
              <a:spLocks noChangeArrowheads="1"/>
            </p:cNvSpPr>
            <p:nvPr/>
          </p:nvSpPr>
          <p:spPr bwMode="auto">
            <a:xfrm>
              <a:off x="2580" y="291"/>
              <a:ext cx="50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SimSun" panose="02010600030101010101" pitchFamily="2" charset="-122"/>
                </a:rPr>
                <a:t>1</a:t>
              </a:r>
              <a:r>
                <a:rPr lang="en-US" altLang="zh-CN" sz="3200" b="1">
                  <a:ea typeface="SimSun" panose="02010600030101010101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SimSun" panose="02010600030101010101" pitchFamily="2" charset="-122"/>
                </a:rPr>
                <a:t>5</a:t>
              </a:r>
              <a:endParaRPr lang="en-US" altLang="zh-CN" sz="3200" b="1">
                <a:ea typeface="SimSun" panose="02010600030101010101" pitchFamily="2" charset="-122"/>
              </a:endParaRPr>
            </a:p>
          </p:txBody>
        </p:sp>
        <p:sp>
          <p:nvSpPr>
            <p:cNvPr id="34859" name="Text Box 52"/>
            <p:cNvSpPr txBox="1">
              <a:spLocks noChangeArrowheads="1"/>
            </p:cNvSpPr>
            <p:nvPr/>
          </p:nvSpPr>
          <p:spPr bwMode="auto">
            <a:xfrm>
              <a:off x="3732" y="291"/>
              <a:ext cx="50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SimSun" panose="02010600030101010101" pitchFamily="2" charset="-122"/>
                </a:rPr>
                <a:t>3</a:t>
              </a:r>
              <a:r>
                <a:rPr lang="en-US" altLang="zh-CN" sz="3200" b="1">
                  <a:ea typeface="SimSun" panose="02010600030101010101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SimSun" panose="02010600030101010101" pitchFamily="2" charset="-122"/>
                </a:rPr>
                <a:t>6</a:t>
              </a:r>
              <a:endParaRPr lang="en-US" altLang="zh-CN" sz="3200" b="1">
                <a:ea typeface="SimSun" panose="02010600030101010101" pitchFamily="2" charset="-122"/>
              </a:endParaRPr>
            </a:p>
          </p:txBody>
        </p:sp>
        <p:sp>
          <p:nvSpPr>
            <p:cNvPr id="34860" name="Text Box 53"/>
            <p:cNvSpPr txBox="1">
              <a:spLocks noChangeArrowheads="1"/>
            </p:cNvSpPr>
            <p:nvPr/>
          </p:nvSpPr>
          <p:spPr bwMode="auto">
            <a:xfrm>
              <a:off x="2580" y="656"/>
              <a:ext cx="50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SimSun" panose="02010600030101010101" pitchFamily="2" charset="-122"/>
                </a:rPr>
                <a:t>2</a:t>
              </a:r>
              <a:r>
                <a:rPr lang="en-US" altLang="zh-CN" sz="3200" b="1">
                  <a:ea typeface="SimSun" panose="02010600030101010101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SimSun" panose="02010600030101010101" pitchFamily="2" charset="-122"/>
                </a:rPr>
                <a:t>8</a:t>
              </a:r>
              <a:endParaRPr lang="en-US" altLang="zh-CN" sz="3200" b="1">
                <a:ea typeface="SimSun" panose="02010600030101010101" pitchFamily="2" charset="-122"/>
              </a:endParaRPr>
            </a:p>
          </p:txBody>
        </p:sp>
        <p:sp>
          <p:nvSpPr>
            <p:cNvPr id="34861" name="Text Box 54"/>
            <p:cNvSpPr txBox="1">
              <a:spLocks noChangeArrowheads="1"/>
            </p:cNvSpPr>
            <p:nvPr/>
          </p:nvSpPr>
          <p:spPr bwMode="auto">
            <a:xfrm>
              <a:off x="2580" y="1059"/>
              <a:ext cx="50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SimSun" panose="02010600030101010101" pitchFamily="2" charset="-122"/>
                </a:rPr>
                <a:t>3</a:t>
              </a:r>
              <a:r>
                <a:rPr lang="en-US" altLang="zh-CN" sz="3200" b="1">
                  <a:ea typeface="SimSun" panose="02010600030101010101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SimSun" panose="02010600030101010101" pitchFamily="2" charset="-122"/>
                </a:rPr>
                <a:t>2</a:t>
              </a:r>
              <a:endParaRPr lang="en-US" altLang="zh-CN" sz="3200" b="1">
                <a:ea typeface="SimSun" panose="02010600030101010101" pitchFamily="2" charset="-122"/>
              </a:endParaRPr>
            </a:p>
          </p:txBody>
        </p:sp>
        <p:sp>
          <p:nvSpPr>
            <p:cNvPr id="34862" name="Text Box 55"/>
            <p:cNvSpPr txBox="1">
              <a:spLocks noChangeArrowheads="1"/>
            </p:cNvSpPr>
            <p:nvPr/>
          </p:nvSpPr>
          <p:spPr bwMode="auto">
            <a:xfrm>
              <a:off x="2580" y="1424"/>
              <a:ext cx="50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9900"/>
                  </a:solidFill>
                  <a:ea typeface="SimSun" panose="02010600030101010101" pitchFamily="2" charset="-122"/>
                </a:rPr>
                <a:t>1</a:t>
              </a:r>
              <a:r>
                <a:rPr lang="en-US" altLang="zh-CN" sz="3200" b="1">
                  <a:ea typeface="SimSun" panose="02010600030101010101" pitchFamily="2" charset="-122"/>
                </a:rPr>
                <a:t>  </a:t>
              </a:r>
              <a:r>
                <a:rPr lang="en-US" altLang="zh-CN" sz="3200" b="1">
                  <a:solidFill>
                    <a:schemeClr val="tx2"/>
                  </a:solidFill>
                  <a:ea typeface="SimSun" panose="02010600030101010101" pitchFamily="2" charset="-122"/>
                </a:rPr>
                <a:t>9</a:t>
              </a:r>
              <a:endParaRPr lang="en-US" altLang="zh-CN" sz="3200" b="1">
                <a:ea typeface="SimSun" panose="02010600030101010101" pitchFamily="2" charset="-122"/>
              </a:endParaRPr>
            </a:p>
          </p:txBody>
        </p:sp>
        <p:sp>
          <p:nvSpPr>
            <p:cNvPr id="34863" name="Text Box 56"/>
            <p:cNvSpPr txBox="1">
              <a:spLocks noChangeArrowheads="1"/>
            </p:cNvSpPr>
            <p:nvPr/>
          </p:nvSpPr>
          <p:spPr bwMode="auto">
            <a:xfrm>
              <a:off x="2532" y="1853"/>
              <a:ext cx="9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(</a:t>
              </a:r>
              <a:r>
                <a:rPr lang="zh-CN" altLang="en-US" sz="2800" b="1"/>
                <a:t>出边表</a:t>
              </a:r>
              <a:r>
                <a:rPr lang="en-US" altLang="zh-CN" sz="2800" b="1"/>
                <a:t>)</a:t>
              </a:r>
              <a:endParaRPr lang="en-US" altLang="zh-CN" sz="2800">
                <a:ea typeface="SimSun" panose="02010600030101010101" pitchFamily="2" charset="-122"/>
              </a:endParaRPr>
            </a:p>
          </p:txBody>
        </p:sp>
        <p:sp>
          <p:nvSpPr>
            <p:cNvPr id="34864" name="Text Box 57"/>
            <p:cNvSpPr txBox="1">
              <a:spLocks noChangeArrowheads="1"/>
            </p:cNvSpPr>
            <p:nvPr/>
          </p:nvSpPr>
          <p:spPr bwMode="auto">
            <a:xfrm>
              <a:off x="1395" y="1866"/>
              <a:ext cx="9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(</a:t>
              </a:r>
              <a:r>
                <a:rPr lang="zh-CN" altLang="en-US" sz="2800" b="1"/>
                <a:t>顶点表</a:t>
              </a:r>
              <a:r>
                <a:rPr lang="en-US" altLang="zh-CN" sz="2800" b="1"/>
                <a:t>)</a:t>
              </a:r>
              <a:endParaRPr lang="en-US" altLang="zh-CN" sz="2800" b="1">
                <a:ea typeface="SimSun" panose="02010600030101010101" pitchFamily="2" charset="-122"/>
              </a:endParaRPr>
            </a:p>
          </p:txBody>
        </p:sp>
      </p:grpSp>
      <p:sp>
        <p:nvSpPr>
          <p:cNvPr id="34821" name="Rectangle 58"/>
          <p:cNvSpPr>
            <a:spLocks noGrp="1" noChangeArrowheads="1"/>
          </p:cNvSpPr>
          <p:nvPr>
            <p:ph type="title" idx="4294967295"/>
          </p:nvPr>
        </p:nvSpPr>
        <p:spPr>
          <a:xfrm>
            <a:off x="1970088" y="0"/>
            <a:ext cx="8229600" cy="866775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网络 </a:t>
            </a:r>
            <a:r>
              <a:rPr lang="en-US" altLang="zh-CN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带权图</a:t>
            </a:r>
            <a:r>
              <a:rPr lang="en-US" altLang="zh-CN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的邻接表</a:t>
            </a:r>
            <a:endParaRPr lang="zh-CN" altLang="en-US" sz="4000" b="1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4822" name="直接连接符 61"/>
          <p:cNvCxnSpPr>
            <a:cxnSpLocks noChangeShapeType="1"/>
          </p:cNvCxnSpPr>
          <p:nvPr/>
        </p:nvCxnSpPr>
        <p:spPr bwMode="auto">
          <a:xfrm flipV="1">
            <a:off x="1524000" y="727075"/>
            <a:ext cx="9144000" cy="36513"/>
          </a:xfrm>
          <a:prstGeom prst="line">
            <a:avLst/>
          </a:prstGeom>
          <a:noFill/>
          <a:ln w="44450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1524000" y="83820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：网的邻接表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/>
          <p:nvPr/>
        </p:nvGrpSpPr>
        <p:grpSpPr bwMode="auto">
          <a:xfrm>
            <a:off x="3052763" y="3714750"/>
            <a:ext cx="1981200" cy="609600"/>
            <a:chOff x="0" y="0"/>
            <a:chExt cx="1248" cy="384"/>
          </a:xfrm>
        </p:grpSpPr>
        <p:sp>
          <p:nvSpPr>
            <p:cNvPr id="44049" name="Rectangle 3"/>
            <p:cNvSpPr>
              <a:spLocks noChangeArrowheads="1"/>
            </p:cNvSpPr>
            <p:nvPr/>
          </p:nvSpPr>
          <p:spPr bwMode="auto">
            <a:xfrm>
              <a:off x="576" y="0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aseline="-250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i-1</a:t>
              </a:r>
              <a:endParaRPr lang="en-US" altLang="zh-CN" sz="36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0" name="Line 4"/>
            <p:cNvSpPr>
              <a:spLocks noChangeShapeType="1"/>
            </p:cNvSpPr>
            <p:nvPr/>
          </p:nvSpPr>
          <p:spPr bwMode="auto">
            <a:xfrm>
              <a:off x="1056" y="0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1" name="Line 5"/>
            <p:cNvSpPr>
              <a:spLocks noChangeShapeType="1"/>
            </p:cNvSpPr>
            <p:nvPr/>
          </p:nvSpPr>
          <p:spPr bwMode="auto">
            <a:xfrm>
              <a:off x="0" y="192"/>
              <a:ext cx="576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400" name="Group 8"/>
          <p:cNvGrpSpPr/>
          <p:nvPr/>
        </p:nvGrpSpPr>
        <p:grpSpPr bwMode="auto">
          <a:xfrm>
            <a:off x="5719763" y="4857750"/>
            <a:ext cx="1066800" cy="609600"/>
            <a:chOff x="0" y="0"/>
            <a:chExt cx="672" cy="384"/>
          </a:xfrm>
        </p:grpSpPr>
        <p:sp>
          <p:nvSpPr>
            <p:cNvPr id="4404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672" cy="38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25400">
              <a:solidFill>
                <a:srgbClr val="993300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99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x</a:t>
              </a:r>
              <a:endParaRPr lang="en-US" altLang="zh-CN" sz="36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8" name="Line 10"/>
            <p:cNvSpPr>
              <a:spLocks noChangeShapeType="1"/>
            </p:cNvSpPr>
            <p:nvPr/>
          </p:nvSpPr>
          <p:spPr bwMode="auto">
            <a:xfrm>
              <a:off x="480" y="0"/>
              <a:ext cx="0" cy="384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403" name="Group 11"/>
          <p:cNvGrpSpPr/>
          <p:nvPr/>
        </p:nvGrpSpPr>
        <p:grpSpPr bwMode="auto">
          <a:xfrm>
            <a:off x="4881563" y="3714750"/>
            <a:ext cx="3886200" cy="609600"/>
            <a:chOff x="0" y="0"/>
            <a:chExt cx="2448" cy="384"/>
          </a:xfrm>
        </p:grpSpPr>
        <p:sp>
          <p:nvSpPr>
            <p:cNvPr id="44043" name="Line 12"/>
            <p:cNvSpPr>
              <a:spLocks noChangeShapeType="1"/>
            </p:cNvSpPr>
            <p:nvPr/>
          </p:nvSpPr>
          <p:spPr bwMode="auto">
            <a:xfrm>
              <a:off x="0" y="192"/>
              <a:ext cx="1344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Rectangle 13"/>
            <p:cNvSpPr>
              <a:spLocks noChangeArrowheads="1"/>
            </p:cNvSpPr>
            <p:nvPr/>
          </p:nvSpPr>
          <p:spPr bwMode="auto">
            <a:xfrm>
              <a:off x="1344" y="0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aseline="-250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36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5" name="Line 14"/>
            <p:cNvSpPr>
              <a:spLocks noChangeShapeType="1"/>
            </p:cNvSpPr>
            <p:nvPr/>
          </p:nvSpPr>
          <p:spPr bwMode="auto">
            <a:xfrm>
              <a:off x="1824" y="0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5"/>
            <p:cNvSpPr>
              <a:spLocks noChangeShapeType="1"/>
            </p:cNvSpPr>
            <p:nvPr/>
          </p:nvSpPr>
          <p:spPr bwMode="auto">
            <a:xfrm>
              <a:off x="1920" y="192"/>
              <a:ext cx="528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59408" name="Rectangle 16"/>
          <p:cNvSpPr>
            <a:spLocks noChangeArrowheads="1"/>
          </p:cNvSpPr>
          <p:nvPr/>
        </p:nvSpPr>
        <p:spPr bwMode="auto">
          <a:xfrm>
            <a:off x="4805363" y="3867150"/>
            <a:ext cx="220980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9" name="Rectangle 18"/>
          <p:cNvSpPr>
            <a:spLocks noChangeArrowheads="1"/>
          </p:cNvSpPr>
          <p:nvPr/>
        </p:nvSpPr>
        <p:spPr bwMode="auto">
          <a:xfrm>
            <a:off x="3952875" y="3705225"/>
            <a:ext cx="1066800" cy="609600"/>
          </a:xfrm>
          <a:prstGeom prst="rect">
            <a:avLst/>
          </a:prstGeom>
          <a:solidFill>
            <a:srgbClr val="99CCFF">
              <a:alpha val="50195"/>
            </a:srgbClr>
          </a:solidFill>
          <a:ln w="22225">
            <a:solidFill>
              <a:srgbClr val="000080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aseline="-25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endParaRPr lang="en-US" altLang="zh-CN" sz="36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9410" name="AutoShape 20"/>
          <p:cNvCxnSpPr>
            <a:cxnSpLocks noChangeShapeType="1"/>
          </p:cNvCxnSpPr>
          <p:nvPr/>
        </p:nvCxnSpPr>
        <p:spPr bwMode="auto">
          <a:xfrm>
            <a:off x="5027613" y="4029075"/>
            <a:ext cx="679450" cy="1133475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AutoShape 21"/>
          <p:cNvCxnSpPr>
            <a:cxnSpLocks noChangeShapeType="1"/>
          </p:cNvCxnSpPr>
          <p:nvPr/>
        </p:nvCxnSpPr>
        <p:spPr bwMode="auto">
          <a:xfrm flipV="1">
            <a:off x="6799263" y="4335463"/>
            <a:ext cx="749300" cy="827087"/>
          </a:xfrm>
          <a:prstGeom prst="bentConnector2">
            <a:avLst/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8" grpId="0" animBg="1" autoUpdateAnimBg="0"/>
      <p:bldP spid="59409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B185B7D-A307-469D-99CC-9F146A3AF906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843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2F89AF56-0EC1-4FE0-9EC8-7F883F1BB5F5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964" name="Oval 8"/>
          <p:cNvSpPr>
            <a:spLocks noChangeArrowheads="1"/>
          </p:cNvSpPr>
          <p:nvPr/>
        </p:nvSpPr>
        <p:spPr bwMode="auto">
          <a:xfrm>
            <a:off x="5029200" y="4114800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40965" name="Oval 9"/>
          <p:cNvSpPr>
            <a:spLocks noChangeArrowheads="1"/>
          </p:cNvSpPr>
          <p:nvPr/>
        </p:nvSpPr>
        <p:spPr bwMode="auto">
          <a:xfrm>
            <a:off x="7543800" y="4648200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40966" name="Oval 10"/>
          <p:cNvSpPr>
            <a:spLocks noChangeArrowheads="1"/>
          </p:cNvSpPr>
          <p:nvPr/>
        </p:nvSpPr>
        <p:spPr bwMode="auto">
          <a:xfrm>
            <a:off x="3733800" y="4800600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40967" name="Arc 11"/>
          <p:cNvSpPr/>
          <p:nvPr/>
        </p:nvSpPr>
        <p:spPr bwMode="auto">
          <a:xfrm>
            <a:off x="5486400" y="4267200"/>
            <a:ext cx="2133600" cy="457200"/>
          </a:xfrm>
          <a:custGeom>
            <a:avLst/>
            <a:gdLst>
              <a:gd name="T0" fmla="*/ 2147483647 w 21600"/>
              <a:gd name="T1" fmla="*/ 0 h 25594"/>
              <a:gd name="T2" fmla="*/ 2147483647 w 21600"/>
              <a:gd name="T3" fmla="*/ 2147483647 h 25594"/>
              <a:gd name="T4" fmla="*/ 0 w 21600"/>
              <a:gd name="T5" fmla="*/ 2147483647 h 25594"/>
              <a:gd name="T6" fmla="*/ 0 60000 65536"/>
              <a:gd name="T7" fmla="*/ 0 60000 65536"/>
              <a:gd name="T8" fmla="*/ 0 60000 65536"/>
              <a:gd name="T9" fmla="*/ 0 w 21600"/>
              <a:gd name="T10" fmla="*/ 0 h 25594"/>
              <a:gd name="T11" fmla="*/ 21600 w 21600"/>
              <a:gd name="T12" fmla="*/ 25594 h 255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594" fill="none" extrusionOk="0">
                <a:moveTo>
                  <a:pt x="1498" y="0"/>
                </a:moveTo>
                <a:cubicBezTo>
                  <a:pt x="12819" y="787"/>
                  <a:pt x="21600" y="10200"/>
                  <a:pt x="21600" y="21548"/>
                </a:cubicBezTo>
                <a:cubicBezTo>
                  <a:pt x="21600" y="22905"/>
                  <a:pt x="21471" y="24260"/>
                  <a:pt x="21217" y="25593"/>
                </a:cubicBezTo>
              </a:path>
              <a:path w="21600" h="25594" stroke="0" extrusionOk="0">
                <a:moveTo>
                  <a:pt x="1498" y="0"/>
                </a:moveTo>
                <a:cubicBezTo>
                  <a:pt x="12819" y="787"/>
                  <a:pt x="21600" y="10200"/>
                  <a:pt x="21600" y="21548"/>
                </a:cubicBezTo>
                <a:cubicBezTo>
                  <a:pt x="21600" y="22905"/>
                  <a:pt x="21471" y="24260"/>
                  <a:pt x="21217" y="25593"/>
                </a:cubicBezTo>
                <a:lnTo>
                  <a:pt x="0" y="21548"/>
                </a:lnTo>
                <a:lnTo>
                  <a:pt x="1498" y="0"/>
                </a:lnTo>
                <a:close/>
              </a:path>
            </a:pathLst>
          </a:custGeom>
          <a:noFill/>
          <a:ln w="38100" cmpd="sng">
            <a:solidFill>
              <a:schemeClr val="hlink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4000"/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6477000" y="3962400"/>
            <a:ext cx="609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80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0969" name="Arc 13"/>
          <p:cNvSpPr/>
          <p:nvPr/>
        </p:nvSpPr>
        <p:spPr bwMode="auto">
          <a:xfrm rot="-3140041" flipH="1" flipV="1">
            <a:off x="4318000" y="4367213"/>
            <a:ext cx="936625" cy="492125"/>
          </a:xfrm>
          <a:custGeom>
            <a:avLst/>
            <a:gdLst>
              <a:gd name="T0" fmla="*/ 0 w 23618"/>
              <a:gd name="T1" fmla="*/ 2147483647 h 23342"/>
              <a:gd name="T2" fmla="*/ 2147483647 w 23618"/>
              <a:gd name="T3" fmla="*/ 2147483647 h 23342"/>
              <a:gd name="T4" fmla="*/ 2147483647 w 23618"/>
              <a:gd name="T5" fmla="*/ 2147483647 h 23342"/>
              <a:gd name="T6" fmla="*/ 0 60000 65536"/>
              <a:gd name="T7" fmla="*/ 0 60000 65536"/>
              <a:gd name="T8" fmla="*/ 0 60000 65536"/>
              <a:gd name="T9" fmla="*/ 0 w 23618"/>
              <a:gd name="T10" fmla="*/ 0 h 23342"/>
              <a:gd name="T11" fmla="*/ 23618 w 23618"/>
              <a:gd name="T12" fmla="*/ 23342 h 23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18" h="23342" fill="none" extrusionOk="0">
                <a:moveTo>
                  <a:pt x="-1" y="94"/>
                </a:moveTo>
                <a:cubicBezTo>
                  <a:pt x="670" y="31"/>
                  <a:pt x="1344" y="-1"/>
                  <a:pt x="2018" y="0"/>
                </a:cubicBezTo>
                <a:cubicBezTo>
                  <a:pt x="13947" y="0"/>
                  <a:pt x="23618" y="9670"/>
                  <a:pt x="23618" y="21600"/>
                </a:cubicBezTo>
                <a:cubicBezTo>
                  <a:pt x="23618" y="22181"/>
                  <a:pt x="23594" y="22762"/>
                  <a:pt x="23547" y="23341"/>
                </a:cubicBezTo>
              </a:path>
              <a:path w="23618" h="23342" stroke="0" extrusionOk="0">
                <a:moveTo>
                  <a:pt x="-1" y="94"/>
                </a:moveTo>
                <a:cubicBezTo>
                  <a:pt x="670" y="31"/>
                  <a:pt x="1344" y="-1"/>
                  <a:pt x="2018" y="0"/>
                </a:cubicBezTo>
                <a:cubicBezTo>
                  <a:pt x="13947" y="0"/>
                  <a:pt x="23618" y="9670"/>
                  <a:pt x="23618" y="21600"/>
                </a:cubicBezTo>
                <a:cubicBezTo>
                  <a:pt x="23618" y="22181"/>
                  <a:pt x="23594" y="22762"/>
                  <a:pt x="23547" y="23341"/>
                </a:cubicBezTo>
                <a:lnTo>
                  <a:pt x="2018" y="21600"/>
                </a:lnTo>
                <a:lnTo>
                  <a:pt x="-1" y="94"/>
                </a:lnTo>
                <a:close/>
              </a:path>
            </a:pathLst>
          </a:custGeom>
          <a:noFill/>
          <a:ln w="38100" cmpd="sng">
            <a:solidFill>
              <a:schemeClr val="hlink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4000"/>
          </a:p>
        </p:txBody>
      </p:sp>
      <p:sp>
        <p:nvSpPr>
          <p:cNvPr id="40970" name="Text Box 14"/>
          <p:cNvSpPr txBox="1">
            <a:spLocks noChangeArrowheads="1"/>
          </p:cNvSpPr>
          <p:nvPr/>
        </p:nvSpPr>
        <p:spPr bwMode="auto">
          <a:xfrm>
            <a:off x="4572000" y="4343400"/>
            <a:ext cx="609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64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0971" name="Text Box 15"/>
          <p:cNvSpPr txBox="1">
            <a:spLocks noChangeArrowheads="1"/>
          </p:cNvSpPr>
          <p:nvPr/>
        </p:nvSpPr>
        <p:spPr bwMode="auto">
          <a:xfrm>
            <a:off x="5181600" y="4038600"/>
            <a:ext cx="38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1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0972" name="Text Box 16"/>
          <p:cNvSpPr txBox="1">
            <a:spLocks noChangeArrowheads="1"/>
          </p:cNvSpPr>
          <p:nvPr/>
        </p:nvSpPr>
        <p:spPr bwMode="auto">
          <a:xfrm>
            <a:off x="7620000" y="4572000"/>
            <a:ext cx="38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2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0973" name="Text Box 17"/>
          <p:cNvSpPr txBox="1">
            <a:spLocks noChangeArrowheads="1"/>
          </p:cNvSpPr>
          <p:nvPr/>
        </p:nvSpPr>
        <p:spPr bwMode="auto">
          <a:xfrm>
            <a:off x="3886200" y="4724400"/>
            <a:ext cx="38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</a:rPr>
              <a:t>5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09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228600"/>
            <a:ext cx="86868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</a:t>
            </a: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：已知某网的邻接（出边）表，请画出该网络。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graphicFrame>
        <p:nvGraphicFramePr>
          <p:cNvPr id="40975" name="Object 4"/>
          <p:cNvGraphicFramePr>
            <a:graphicFrameLocks noChangeAspect="1"/>
          </p:cNvGraphicFramePr>
          <p:nvPr/>
        </p:nvGraphicFramePr>
        <p:xfrm>
          <a:off x="2438400" y="3962400"/>
          <a:ext cx="6781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923415" imgH="1298575" progId="">
                  <p:embed/>
                </p:oleObj>
              </mc:Choice>
              <mc:Fallback>
                <p:oleObj name="" r:id="rId1" imgW="1923415" imgH="129857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6781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6"/>
          <p:cNvGraphicFramePr>
            <a:graphicFrameLocks noChangeAspect="1"/>
          </p:cNvGraphicFramePr>
          <p:nvPr/>
        </p:nvGraphicFramePr>
        <p:xfrm>
          <a:off x="2189163" y="909638"/>
          <a:ext cx="6858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304415" imgH="1862455" progId="">
                  <p:embed/>
                </p:oleObj>
              </mc:Choice>
              <mc:Fallback>
                <p:oleObj name="" r:id="rId3" imgW="2304415" imgH="186245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909638"/>
                        <a:ext cx="6858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AutoShape 18"/>
          <p:cNvSpPr>
            <a:spLocks noChangeArrowheads="1"/>
          </p:cNvSpPr>
          <p:nvPr/>
        </p:nvSpPr>
        <p:spPr bwMode="auto">
          <a:xfrm>
            <a:off x="7045325" y="914400"/>
            <a:ext cx="3698875" cy="1371600"/>
          </a:xfrm>
          <a:prstGeom prst="cloudCallout">
            <a:avLst>
              <a:gd name="adj1" fmla="val -4528"/>
              <a:gd name="adj2" fmla="val 80324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当邻接表的存储结构形成后，图便唯一确定！</a:t>
            </a:r>
            <a:endParaRPr lang="zh-CN" altLang="en-US" sz="2800" b="1">
              <a:solidFill>
                <a:schemeClr val="hlink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ldLvl="0" animBg="1" autoUpdateAnimBg="0"/>
      <p:bldP spid="40965" grpId="0" bldLvl="0" animBg="1" autoUpdateAnimBg="0"/>
      <p:bldP spid="40966" grpId="0" bldLvl="0" animBg="1" autoUpdateAnimBg="0"/>
      <p:bldP spid="40967" grpId="0" bldLvl="0" animBg="1"/>
      <p:bldP spid="40968" grpId="0" autoUpdateAnimBg="0"/>
      <p:bldP spid="40969" grpId="0" bldLvl="0" animBg="1"/>
      <p:bldP spid="40970" grpId="0" autoUpdateAnimBg="0"/>
      <p:bldP spid="40971" grpId="0" autoUpdateAnimBg="0"/>
      <p:bldP spid="40972" grpId="0" autoUpdateAnimBg="0"/>
      <p:bldP spid="40973" grpId="0" autoUpdateAnimBg="0"/>
      <p:bldP spid="40977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E38EE4C2-F406-40F4-A1FD-09B1A1E96E68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939" name="灯片编号占位符 4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B9E4E67C-B7E3-4318-8393-466CF799D892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sz="4000" b="1">
                <a:solidFill>
                  <a:schemeClr val="tx2"/>
                </a:solidFill>
                <a:ea typeface="华文新魏" panose="02010800040101010101" pitchFamily="2" charset="-122"/>
              </a:rPr>
              <a:t>用邻接表表示的图的类定义</a:t>
            </a:r>
            <a:r>
              <a:rPr lang="zh-CN"/>
              <a:t> </a:t>
            </a:r>
            <a:endParaRPr lang="zh-CN"/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992313" y="1162050"/>
            <a:ext cx="8229600" cy="554355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Edge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边结点的定义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dest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顶点下标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cost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边上的权值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Edge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下一条边链指针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Edge 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{}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Vertex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顶点的定义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 data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顶点的值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Edge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adj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边链表的头指针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9942" name="Rectangle 27" descr="羊皮纸"/>
          <p:cNvSpPr>
            <a:spLocks noChangeArrowheads="1"/>
          </p:cNvSpPr>
          <p:nvPr/>
        </p:nvSpPr>
        <p:spPr bwMode="auto">
          <a:xfrm>
            <a:off x="8580438" y="1370013"/>
            <a:ext cx="1736725" cy="45720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 sz="4000"/>
          </a:p>
        </p:txBody>
      </p:sp>
      <p:sp>
        <p:nvSpPr>
          <p:cNvPr id="39943" name="Text Box 28"/>
          <p:cNvSpPr txBox="1">
            <a:spLocks noChangeArrowheads="1"/>
          </p:cNvSpPr>
          <p:nvPr/>
        </p:nvSpPr>
        <p:spPr bwMode="auto">
          <a:xfrm>
            <a:off x="8399463" y="852488"/>
            <a:ext cx="20161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600" b="1">
                <a:ea typeface="SimSun" panose="02010600030101010101" pitchFamily="2" charset="-122"/>
              </a:rPr>
              <a:t>dest cost link</a:t>
            </a:r>
            <a:endParaRPr lang="en-US" altLang="zh-CN" sz="2600">
              <a:ea typeface="SimSun" panose="02010600030101010101" pitchFamily="2" charset="-122"/>
            </a:endParaRPr>
          </a:p>
        </p:txBody>
      </p:sp>
      <p:sp>
        <p:nvSpPr>
          <p:cNvPr id="39944" name="Text Box 51"/>
          <p:cNvSpPr txBox="1">
            <a:spLocks noChangeArrowheads="1"/>
          </p:cNvSpPr>
          <p:nvPr/>
        </p:nvSpPr>
        <p:spPr bwMode="auto">
          <a:xfrm>
            <a:off x="8786813" y="1314450"/>
            <a:ext cx="7937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99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3200" b="1">
                <a:ea typeface="SimSun" panose="02010600030101010101" pitchFamily="2" charset="-122"/>
              </a:rPr>
              <a:t>  </a:t>
            </a:r>
            <a:r>
              <a:rPr lang="en-US" altLang="zh-CN" sz="3200" b="1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endParaRPr lang="en-US" altLang="zh-CN" sz="3200" b="1">
              <a:ea typeface="SimSun" panose="02010600030101010101" pitchFamily="2" charset="-122"/>
            </a:endParaRPr>
          </a:p>
        </p:txBody>
      </p:sp>
      <p:sp>
        <p:nvSpPr>
          <p:cNvPr id="39945" name="Line 29"/>
          <p:cNvSpPr>
            <a:spLocks noChangeShapeType="1"/>
          </p:cNvSpPr>
          <p:nvPr/>
        </p:nvSpPr>
        <p:spPr bwMode="auto">
          <a:xfrm>
            <a:off x="9191625" y="1387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4000"/>
          </a:p>
        </p:txBody>
      </p:sp>
      <p:sp>
        <p:nvSpPr>
          <p:cNvPr id="39946" name="Line 34"/>
          <p:cNvSpPr>
            <a:spLocks noChangeShapeType="1"/>
          </p:cNvSpPr>
          <p:nvPr/>
        </p:nvSpPr>
        <p:spPr bwMode="auto">
          <a:xfrm>
            <a:off x="9767888" y="1377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4000"/>
          </a:p>
        </p:txBody>
      </p:sp>
      <p:graphicFrame>
        <p:nvGraphicFramePr>
          <p:cNvPr id="11" name="Group 7"/>
          <p:cNvGraphicFramePr>
            <a:graphicFrameLocks noGrp="1"/>
          </p:cNvGraphicFramePr>
          <p:nvPr/>
        </p:nvGraphicFramePr>
        <p:xfrm>
          <a:off x="7878763" y="4437063"/>
          <a:ext cx="2540000" cy="51816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data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428" marB="45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adj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T="45428" marB="45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0A10BB16-18B8-437C-AF79-B3B801287C75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63" name="灯片编号占位符 4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E5B03589-A625-4AB9-B62B-44B900ED41E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06600" y="728663"/>
            <a:ext cx="8229600" cy="56880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Graphlnk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Vertex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NodeTable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顶点表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各边链表的头结点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int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numVertices;  int maxVertices;  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getVertexPos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 vertx)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给出顶点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vertex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在图中的位置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numVertices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i++)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       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                                                    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    return 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	}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Graphlnk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sz = DefaultVertices)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~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Graphlnk()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sz="4000" b="1">
                <a:solidFill>
                  <a:schemeClr val="tx2"/>
                </a:solidFill>
                <a:ea typeface="华文新魏" panose="02010800040101010101" pitchFamily="2" charset="-122"/>
              </a:rPr>
              <a:t>用邻接表表示的图的类定义</a:t>
            </a:r>
            <a:r>
              <a:rPr lang="zh-CN"/>
              <a:t> </a:t>
            </a:r>
            <a:endParaRPr lang="zh-CN"/>
          </a:p>
        </p:txBody>
      </p:sp>
      <p:sp>
        <p:nvSpPr>
          <p:cNvPr id="2" name="TextBox 1"/>
          <p:cNvSpPr txBox="1"/>
          <p:nvPr/>
        </p:nvSpPr>
        <p:spPr>
          <a:xfrm>
            <a:off x="3752850" y="3860800"/>
            <a:ext cx="4599940" cy="52197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NodeTable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[i].data ==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vertx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AF7F2D6D-66D9-4448-B52E-DEE1D427D002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87" name="灯片编号占位符 4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11D554CB-5FA6-425F-9893-4671A2FB9B1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657225"/>
            <a:ext cx="8229600" cy="572452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getValue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		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取顶点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的值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&gt;=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&amp;&amp;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NumVertices)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? 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NodeTable[i].data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: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getWeight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v2)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取边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(v1,v2)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权值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insertVertex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vertex)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removeVertex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insertEdge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v2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cost)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removeEdge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v2)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getFirstNeighbor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getNextNeighbor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w)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0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sz="4000" b="1">
                <a:solidFill>
                  <a:schemeClr val="tx2"/>
                </a:solidFill>
                <a:ea typeface="华文新魏" panose="02010800040101010101" pitchFamily="2" charset="-122"/>
              </a:rPr>
              <a:t>用邻接表表示的图的类定义</a:t>
            </a:r>
            <a:r>
              <a:rPr lang="zh-CN"/>
              <a:t> </a:t>
            </a:r>
            <a:endParaRPr 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3BEE66E-4C4C-4BBD-8FB4-0086FB97FC3F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683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37A0DF32-B23F-4891-9871-6EEFA269D60C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52400"/>
            <a:ext cx="5638800" cy="381000"/>
          </a:xfrm>
        </p:spPr>
        <p:txBody>
          <a:bodyPr/>
          <a:lstStyle/>
          <a:p>
            <a:pPr eaLnBrk="1" hangingPunct="1"/>
            <a:r>
              <a:rPr lang="en-US" altLang="zh-CN" sz="2800" b="1" dirty="0" err="1">
                <a:ea typeface="楷体_GB2312" pitchFamily="49" charset="-122"/>
              </a:rPr>
              <a:t>Dijkstra</a:t>
            </a:r>
            <a:r>
              <a:rPr lang="zh-CN" altLang="en-US" sz="2800" b="1" dirty="0">
                <a:ea typeface="楷体_GB2312" pitchFamily="49" charset="-122"/>
              </a:rPr>
              <a:t>（迪杰斯特拉）算法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87045" name="Text Box 4"/>
          <p:cNvSpPr txBox="1">
            <a:spLocks noChangeArrowheads="1"/>
          </p:cNvSpPr>
          <p:nvPr/>
        </p:nvSpPr>
        <p:spPr bwMode="auto">
          <a:xfrm>
            <a:off x="1752600" y="685800"/>
            <a:ext cx="85344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32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算法思想：</a:t>
            </a:r>
            <a:endParaRPr lang="en-US" altLang="zh-CN" sz="3200" b="1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32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设集合</a:t>
            </a:r>
            <a:r>
              <a:rPr lang="en-US" altLang="zh-CN" sz="32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</a:t>
            </a:r>
            <a:r>
              <a:rPr lang="zh-CN" altLang="en-US" sz="32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中存放已找到最短路径的顶点。</a:t>
            </a:r>
            <a:endParaRPr lang="en-US" sz="3200" b="1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①</a:t>
            </a:r>
            <a:r>
              <a:rPr lang="zh-CN" altLang="en-US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初始：初始状态时，集合</a:t>
            </a:r>
            <a:r>
              <a:rPr lang="en-US" altLang="zh-CN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</a:t>
            </a:r>
            <a:r>
              <a:rPr lang="zh-CN" altLang="en-US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中只包含源点，设为</a:t>
            </a:r>
            <a:r>
              <a:rPr lang="en-US" altLang="zh-CN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30000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；与</a:t>
            </a:r>
            <a:r>
              <a:rPr lang="en-US" altLang="zh-CN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30000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 </a:t>
            </a:r>
            <a:r>
              <a:rPr lang="zh-CN" altLang="en-US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不直接相连的距离为</a:t>
            </a:r>
            <a:r>
              <a:rPr lang="en-US" altLang="zh-CN" sz="2800" b="1">
                <a:latin typeface="Arial" panose="020B0604020202020204" pitchFamily="34" charset="0"/>
              </a:rPr>
              <a:t>∞</a:t>
            </a:r>
            <a:r>
              <a:rPr lang="zh-CN" altLang="en-US" sz="2800" b="1">
                <a:latin typeface="Arial" panose="020B0604020202020204" pitchFamily="34" charset="0"/>
              </a:rPr>
              <a:t>，直接相连则距离为其权值</a:t>
            </a:r>
            <a:endParaRPr lang="zh-CN" altLang="en-US" sz="2400" b="1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先找出与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直接相连的最短路径（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）；将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加入到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中，然后对其余与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直接相连的路径进行适当调整：</a:t>
            </a:r>
            <a:endParaRPr lang="zh-CN" altLang="en-US" sz="2400" b="1">
              <a:solidFill>
                <a:srgbClr val="3333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若在图中存在弧（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），且（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+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endParaRPr lang="en-US" altLang="zh-CN" sz="2400" b="1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则以路径（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v</a:t>
            </a:r>
            <a:r>
              <a:rPr lang="en-US" altLang="zh-CN" sz="2400" b="1" baseline="-25000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）代替（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,v</a:t>
            </a:r>
            <a:r>
              <a:rPr lang="en-US" altLang="zh-CN" sz="2400" b="1" baseline="-2500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）；否则原来的路径不变</a:t>
            </a:r>
            <a:endParaRPr lang="en-US" altLang="zh-CN" sz="2400" b="1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③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从未在</a:t>
            </a:r>
            <a:r>
              <a:rPr lang="en-US" altLang="zh-CN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 </a:t>
            </a:r>
            <a:r>
              <a:rPr lang="zh-CN" altLang="en-US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中的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顶点</a:t>
            </a:r>
            <a:r>
              <a:rPr lang="zh-CN" altLang="en-US" sz="2400" b="1">
                <a:solidFill>
                  <a:srgbClr val="08080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  <a:r>
              <a:rPr lang="zh-CN" alt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，再找长度最短的路径，依此类推。直到所有的顶点全部加入到</a:t>
            </a:r>
            <a:r>
              <a:rPr lang="en-US" altLang="zh-CN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</a:t>
            </a:r>
            <a:r>
              <a:rPr lang="en-US" sz="2400" b="1">
                <a:solidFill>
                  <a:srgbClr val="3333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中为止。</a:t>
            </a:r>
            <a:endParaRPr lang="zh-CN" altLang="en-US" sz="2400" b="1">
              <a:solidFill>
                <a:srgbClr val="3333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utoUpdateAnimBg="0" build="p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66"/>
      </a:dk1>
      <a:lt1>
        <a:srgbClr val="FFFFFF"/>
      </a:lt1>
      <a:dk2>
        <a:srgbClr val="CC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56"/>
      </a:accent4>
      <a:accent5>
        <a:srgbClr val="CACAFF"/>
      </a:accent5>
      <a:accent6>
        <a:srgbClr val="8A8AB9"/>
      </a:accent6>
      <a:hlink>
        <a:srgbClr val="CC0000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66"/>
        </a:dk1>
        <a:lt1>
          <a:srgbClr val="FFFFFF"/>
        </a:lt1>
        <a:dk2>
          <a:srgbClr val="CC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8A8AB9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4658</Words>
  <Application>WPS 演示</Application>
  <PresentationFormat>宽屏</PresentationFormat>
  <Paragraphs>663</Paragraphs>
  <Slides>25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8" baseType="lpstr">
      <vt:lpstr>Arial</vt:lpstr>
      <vt:lpstr>宋体</vt:lpstr>
      <vt:lpstr>Wingdings</vt:lpstr>
      <vt:lpstr>华文新魏</vt:lpstr>
      <vt:lpstr>SimSun</vt:lpstr>
      <vt:lpstr>Times New Roman</vt:lpstr>
      <vt:lpstr>仿宋_GB2312</vt:lpstr>
      <vt:lpstr>仿宋</vt:lpstr>
      <vt:lpstr>楷体_GB2312</vt:lpstr>
      <vt:lpstr>新宋体</vt:lpstr>
      <vt:lpstr>黑体</vt:lpstr>
      <vt:lpstr>Symbol</vt:lpstr>
      <vt:lpstr>隶书</vt:lpstr>
      <vt:lpstr>Courier New</vt:lpstr>
      <vt:lpstr>微软雅黑</vt:lpstr>
      <vt:lpstr>Arial Unicode MS</vt:lpstr>
      <vt:lpstr>MathJax_Math</vt:lpstr>
      <vt:lpstr>Pothana2000</vt:lpstr>
      <vt:lpstr>MathJax_Main</vt:lpstr>
      <vt:lpstr>STIXGeneral</vt:lpstr>
      <vt:lpstr>Bookman Old Style</vt:lpstr>
      <vt:lpstr>Pixel</vt:lpstr>
      <vt:lpstr>Equation.3</vt:lpstr>
      <vt:lpstr>8.2.2  邻接表（链式）表示法</vt:lpstr>
      <vt:lpstr>例1：无向图的邻接表</vt:lpstr>
      <vt:lpstr>网络 (带权图) 的邻接表</vt:lpstr>
      <vt:lpstr>PowerPoint 演示文稿</vt:lpstr>
      <vt:lpstr>例3：已知某网的邻接（出边）表，请画出该网络。</vt:lpstr>
      <vt:lpstr>用邻接表表示的图的类定义 </vt:lpstr>
      <vt:lpstr>用邻接表表示的图的类定义 </vt:lpstr>
      <vt:lpstr>用邻接表表示的图的类定义 </vt:lpstr>
      <vt:lpstr>Dijkstra（迪杰斯特拉）算法</vt:lpstr>
      <vt:lpstr>例3：</vt:lpstr>
      <vt:lpstr>8.5.3 所有顶点之间的最短路径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并查集Disjoint Sets</vt:lpstr>
      <vt:lpstr>判断元素是否属于同一集合</vt:lpstr>
      <vt:lpstr>PowerPoint 演示文稿</vt:lpstr>
      <vt:lpstr>元素的合并图示</vt:lpstr>
      <vt:lpstr>判断两个元素是否位于同一集合,如果不在同一集合，合并两个集合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8.2.2  邻接表（链式）表示法</dc:title>
  <dc:creator>王建</dc:creator>
  <cp:lastModifiedBy>起点</cp:lastModifiedBy>
  <cp:revision>35</cp:revision>
  <dcterms:created xsi:type="dcterms:W3CDTF">2019-12-14T02:37:17Z</dcterms:created>
  <dcterms:modified xsi:type="dcterms:W3CDTF">2019-12-14T02:37:17Z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