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快速排序</a:t>
            </a:r>
            <a:endParaRPr lang="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755" y="1218565"/>
            <a:ext cx="6460490" cy="2067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230" y="3856355"/>
            <a:ext cx="5099685" cy="163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30" y="1584325"/>
            <a:ext cx="4853940" cy="1997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0485" y="1694180"/>
            <a:ext cx="5019040" cy="205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5" y="4309110"/>
            <a:ext cx="5153025" cy="1649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0" y="1701165"/>
            <a:ext cx="5895340" cy="207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4422140"/>
            <a:ext cx="5718175" cy="2107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4385" y="258445"/>
            <a:ext cx="5801995" cy="6365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1524000" y="0"/>
            <a:ext cx="9144000" cy="6924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快速排序算法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void </a:t>
            </a:r>
            <a:r>
              <a:rPr lang="en-US" altLang="zh-CN" sz="2000" err="1">
                <a:latin typeface="Arial" panose="020B0604020202020204" pitchFamily="34" charset="0"/>
              </a:rPr>
              <a:t>qsort(int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2000" err="1">
                <a:latin typeface="Arial" panose="020B0604020202020204" pitchFamily="34" charset="0"/>
              </a:rPr>
              <a:t>l,int</a:t>
            </a:r>
            <a:r>
              <a:rPr lang="en-US" altLang="zh-CN" sz="2000">
                <a:latin typeface="Arial" panose="020B0604020202020204" pitchFamily="34" charset="0"/>
              </a:rPr>
              <a:t> r)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{  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</a:t>
            </a:r>
            <a:r>
              <a:rPr lang="en-US" altLang="zh-CN" sz="2000" err="1">
                <a:latin typeface="Arial" panose="020B0604020202020204" pitchFamily="34" charset="0"/>
              </a:rPr>
              <a:t>int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2000" err="1">
                <a:latin typeface="Arial" panose="020B0604020202020204" pitchFamily="34" charset="0"/>
              </a:rPr>
              <a:t>i,j,mid,p</a:t>
            </a:r>
            <a:r>
              <a:rPr lang="en-US" altLang="zh-CN" sz="2000">
                <a:latin typeface="Arial" panose="020B0604020202020204" pitchFamily="34" charset="0"/>
              </a:rPr>
              <a:t>;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i=l;  j=r; 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mid=</a:t>
            </a:r>
            <a:r>
              <a:rPr lang="en-US" altLang="zh-CN" sz="2000" err="1">
                <a:latin typeface="Arial" panose="020B0604020202020204" pitchFamily="34" charset="0"/>
              </a:rPr>
              <a:t>a[(l+r</a:t>
            </a:r>
            <a:r>
              <a:rPr lang="en-US" altLang="zh-CN" sz="2000">
                <a:latin typeface="Arial" panose="020B0604020202020204" pitchFamily="34" charset="0"/>
              </a:rPr>
              <a:t>) / 2];            //</a:t>
            </a:r>
            <a:r>
              <a:rPr lang="zh-CN" altLang="en-US" sz="2000" dirty="0">
                <a:latin typeface="Arial" panose="020B0604020202020204" pitchFamily="34" charset="0"/>
              </a:rPr>
              <a:t>将当前序列在中间位置的数定义为分隔数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    </a:t>
            </a:r>
            <a:r>
              <a:rPr lang="en-US" altLang="zh-CN" sz="2000">
                <a:latin typeface="Arial" panose="020B0604020202020204" pitchFamily="34" charset="0"/>
              </a:rPr>
              <a:t>do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{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while (</a:t>
            </a:r>
            <a:r>
              <a:rPr lang="en-US" altLang="zh-CN" sz="2000" err="1">
                <a:latin typeface="Arial" panose="020B0604020202020204" pitchFamily="34" charset="0"/>
              </a:rPr>
              <a:t>a[i</a:t>
            </a:r>
            <a:r>
              <a:rPr lang="en-US" altLang="zh-CN" sz="2000">
                <a:latin typeface="Arial" panose="020B0604020202020204" pitchFamily="34" charset="0"/>
              </a:rPr>
              <a:t>]&lt;mid) i++;  //</a:t>
            </a:r>
            <a:r>
              <a:rPr lang="zh-CN" altLang="en-US" sz="2000" dirty="0">
                <a:latin typeface="Arial" panose="020B0604020202020204" pitchFamily="34" charset="0"/>
              </a:rPr>
              <a:t>在左半部分寻找比中间数大的数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while (</a:t>
            </a:r>
            <a:r>
              <a:rPr lang="en-US" altLang="zh-CN" sz="2000" err="1">
                <a:latin typeface="Arial" panose="020B0604020202020204" pitchFamily="34" charset="0"/>
              </a:rPr>
              <a:t>a[j</a:t>
            </a:r>
            <a:r>
              <a:rPr lang="en-US" altLang="zh-CN" sz="2000">
                <a:latin typeface="Arial" panose="020B0604020202020204" pitchFamily="34" charset="0"/>
              </a:rPr>
              <a:t>]&gt;mid) j--;    //</a:t>
            </a:r>
            <a:r>
              <a:rPr lang="zh-CN" altLang="en-US" sz="2000" dirty="0">
                <a:latin typeface="Arial" panose="020B0604020202020204" pitchFamily="34" charset="0"/>
              </a:rPr>
              <a:t>在右半部分寻找比中间数小的数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if (i&lt;=j) 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 {                                //</a:t>
            </a:r>
            <a:r>
              <a:rPr lang="zh-CN" altLang="en-US" sz="2000" dirty="0">
                <a:latin typeface="Arial" panose="020B0604020202020204" pitchFamily="34" charset="0"/>
              </a:rPr>
              <a:t>若找到一组与排序目标不一致的数对则交换它们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     p=</a:t>
            </a:r>
            <a:r>
              <a:rPr lang="en-US" altLang="zh-CN" sz="2000" err="1">
                <a:latin typeface="Arial" panose="020B0604020202020204" pitchFamily="34" charset="0"/>
              </a:rPr>
              <a:t>a[i</a:t>
            </a:r>
            <a:r>
              <a:rPr lang="en-US" altLang="zh-CN" sz="2000">
                <a:latin typeface="Arial" panose="020B0604020202020204" pitchFamily="34" charset="0"/>
              </a:rPr>
              <a:t>];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     </a:t>
            </a:r>
            <a:r>
              <a:rPr lang="en-US" altLang="zh-CN" sz="2000" err="1">
                <a:latin typeface="Arial" panose="020B0604020202020204" pitchFamily="34" charset="0"/>
              </a:rPr>
              <a:t>a[i</a:t>
            </a:r>
            <a:r>
              <a:rPr lang="en-US" altLang="zh-CN" sz="2000">
                <a:latin typeface="Arial" panose="020B0604020202020204" pitchFamily="34" charset="0"/>
              </a:rPr>
              <a:t>]=</a:t>
            </a:r>
            <a:r>
              <a:rPr lang="en-US" altLang="zh-CN" sz="2000" err="1">
                <a:latin typeface="Arial" panose="020B0604020202020204" pitchFamily="34" charset="0"/>
              </a:rPr>
              <a:t>a[j</a:t>
            </a:r>
            <a:r>
              <a:rPr lang="en-US" altLang="zh-CN" sz="2000">
                <a:latin typeface="Arial" panose="020B0604020202020204" pitchFamily="34" charset="0"/>
              </a:rPr>
              <a:t>];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     </a:t>
            </a:r>
            <a:r>
              <a:rPr lang="en-US" altLang="zh-CN" sz="2000" err="1">
                <a:latin typeface="Arial" panose="020B0604020202020204" pitchFamily="34" charset="0"/>
              </a:rPr>
              <a:t>a[j</a:t>
            </a:r>
            <a:r>
              <a:rPr lang="en-US" altLang="zh-CN" sz="2000">
                <a:latin typeface="Arial" panose="020B0604020202020204" pitchFamily="34" charset="0"/>
              </a:rPr>
              <a:t>]=p;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        i++;   j--;                //</a:t>
            </a:r>
            <a:r>
              <a:rPr lang="zh-CN" altLang="en-US" sz="2000" dirty="0">
                <a:latin typeface="Arial" panose="020B0604020202020204" pitchFamily="34" charset="0"/>
              </a:rPr>
              <a:t>继续找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        </a:t>
            </a:r>
            <a:r>
              <a:rPr lang="en-US" altLang="zh-CN" sz="2000">
                <a:latin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}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    while (i&lt;=j);                  //</a:t>
            </a:r>
            <a:r>
              <a:rPr lang="zh-CN" altLang="en-US" sz="2000" dirty="0">
                <a:latin typeface="Arial" panose="020B0604020202020204" pitchFamily="34" charset="0"/>
              </a:rPr>
              <a:t>注意这里不能有等号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    </a:t>
            </a:r>
            <a:r>
              <a:rPr lang="en-US" altLang="zh-CN" sz="2000">
                <a:latin typeface="Arial" panose="020B0604020202020204" pitchFamily="34" charset="0"/>
              </a:rPr>
              <a:t>if (l&lt;j)  </a:t>
            </a:r>
            <a:r>
              <a:rPr lang="en-US" altLang="zh-CN" sz="2000" err="1">
                <a:latin typeface="Arial" panose="020B0604020202020204" pitchFamily="34" charset="0"/>
              </a:rPr>
              <a:t>qsort(l,j</a:t>
            </a:r>
            <a:r>
              <a:rPr lang="en-US" altLang="zh-CN" sz="2000">
                <a:latin typeface="Arial" panose="020B0604020202020204" pitchFamily="34" charset="0"/>
              </a:rPr>
              <a:t>);           //</a:t>
            </a:r>
            <a:r>
              <a:rPr lang="zh-CN" altLang="en-US" sz="2000" dirty="0">
                <a:latin typeface="Arial" panose="020B0604020202020204" pitchFamily="34" charset="0"/>
              </a:rPr>
              <a:t>若未到两个数的边界，则递归搜索左右区间</a:t>
            </a:r>
            <a:endParaRPr lang="zh-CN" altLang="en-US" sz="2000" dirty="0">
              <a:latin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</a:rPr>
              <a:t>    </a:t>
            </a:r>
            <a:r>
              <a:rPr lang="en-US" altLang="zh-CN" sz="2000">
                <a:latin typeface="Arial" panose="020B0604020202020204" pitchFamily="34" charset="0"/>
              </a:rPr>
              <a:t>if (i&lt;r)  </a:t>
            </a:r>
            <a:r>
              <a:rPr lang="en-US" altLang="zh-CN" sz="2000" err="1">
                <a:latin typeface="Arial" panose="020B0604020202020204" pitchFamily="34" charset="0"/>
              </a:rPr>
              <a:t>qsort(i,r</a:t>
            </a:r>
            <a:r>
              <a:rPr lang="en-US" altLang="zh-CN" sz="2000">
                <a:latin typeface="Arial" panose="020B0604020202020204" pitchFamily="34" charset="0"/>
              </a:rPr>
              <a:t>);</a:t>
            </a:r>
            <a:endParaRPr lang="en-US" altLang="zh-CN" sz="2000">
              <a:latin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Arial Black</vt:lpstr>
      <vt:lpstr>微软雅黑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11</cp:revision>
  <dcterms:created xsi:type="dcterms:W3CDTF">2020-04-18T09:21:03Z</dcterms:created>
  <dcterms:modified xsi:type="dcterms:W3CDTF">2020-04-18T09:21:03Z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